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29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83B223-CD76-47BB-8D19-B2AE6007A2E1}" v="3" dt="2023-11-14T16:02:17.5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59444"/>
  </p:normalViewPr>
  <p:slideViewPr>
    <p:cSldViewPr snapToGrid="0">
      <p:cViewPr>
        <p:scale>
          <a:sx n="125" d="100"/>
          <a:sy n="125" d="100"/>
        </p:scale>
        <p:origin x="-974" y="-16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istan Hale" userId="4e810f15-7125-456a-9649-63d4a79d866f" providerId="ADAL" clId="{9B83B223-CD76-47BB-8D19-B2AE6007A2E1}"/>
    <pc:docChg chg="custSel modSld">
      <pc:chgData name="Tristan Hale" userId="4e810f15-7125-456a-9649-63d4a79d866f" providerId="ADAL" clId="{9B83B223-CD76-47BB-8D19-B2AE6007A2E1}" dt="2023-11-14T16:02:20.883" v="10" actId="478"/>
      <pc:docMkLst>
        <pc:docMk/>
      </pc:docMkLst>
      <pc:sldChg chg="addSp delSp modSp mod">
        <pc:chgData name="Tristan Hale" userId="4e810f15-7125-456a-9649-63d4a79d866f" providerId="ADAL" clId="{9B83B223-CD76-47BB-8D19-B2AE6007A2E1}" dt="2023-11-14T16:02:07.627" v="4" actId="478"/>
        <pc:sldMkLst>
          <pc:docMk/>
          <pc:sldMk cId="1650724198" sldId="256"/>
        </pc:sldMkLst>
        <pc:picChg chg="add mod ord">
          <ac:chgData name="Tristan Hale" userId="4e810f15-7125-456a-9649-63d4a79d866f" providerId="ADAL" clId="{9B83B223-CD76-47BB-8D19-B2AE6007A2E1}" dt="2023-11-14T16:02:06.503" v="3" actId="167"/>
          <ac:picMkLst>
            <pc:docMk/>
            <pc:sldMk cId="1650724198" sldId="256"/>
            <ac:picMk id="2" creationId="{728AF352-F338-4C63-B61D-A9E885E81991}"/>
          </ac:picMkLst>
        </pc:picChg>
        <pc:picChg chg="del">
          <ac:chgData name="Tristan Hale" userId="4e810f15-7125-456a-9649-63d4a79d866f" providerId="ADAL" clId="{9B83B223-CD76-47BB-8D19-B2AE6007A2E1}" dt="2023-11-14T16:02:07.627" v="4" actId="478"/>
          <ac:picMkLst>
            <pc:docMk/>
            <pc:sldMk cId="1650724198" sldId="256"/>
            <ac:picMk id="5" creationId="{F2654853-5E0D-E6F6-C4C0-F08F94802BDB}"/>
          </ac:picMkLst>
        </pc:picChg>
      </pc:sldChg>
      <pc:sldChg chg="addSp delSp modSp mod">
        <pc:chgData name="Tristan Hale" userId="4e810f15-7125-456a-9649-63d4a79d866f" providerId="ADAL" clId="{9B83B223-CD76-47BB-8D19-B2AE6007A2E1}" dt="2023-11-14T16:02:20.883" v="10" actId="478"/>
        <pc:sldMkLst>
          <pc:docMk/>
          <pc:sldMk cId="1082280629" sldId="257"/>
        </pc:sldMkLst>
        <pc:picChg chg="add del mod">
          <ac:chgData name="Tristan Hale" userId="4e810f15-7125-456a-9649-63d4a79d866f" providerId="ADAL" clId="{9B83B223-CD76-47BB-8D19-B2AE6007A2E1}" dt="2023-11-14T16:02:14.424" v="7" actId="478"/>
          <ac:picMkLst>
            <pc:docMk/>
            <pc:sldMk cId="1082280629" sldId="257"/>
            <ac:picMk id="2" creationId="{728AF352-F338-4C63-B61D-A9E885E81991}"/>
          </ac:picMkLst>
        </pc:picChg>
        <pc:picChg chg="add mod ord">
          <ac:chgData name="Tristan Hale" userId="4e810f15-7125-456a-9649-63d4a79d866f" providerId="ADAL" clId="{9B83B223-CD76-47BB-8D19-B2AE6007A2E1}" dt="2023-11-14T16:02:19.750" v="9" actId="167"/>
          <ac:picMkLst>
            <pc:docMk/>
            <pc:sldMk cId="1082280629" sldId="257"/>
            <ac:picMk id="3" creationId="{C0DD375F-E7A7-74ED-B95A-491E20254C67}"/>
          </ac:picMkLst>
        </pc:picChg>
        <pc:picChg chg="del">
          <ac:chgData name="Tristan Hale" userId="4e810f15-7125-456a-9649-63d4a79d866f" providerId="ADAL" clId="{9B83B223-CD76-47BB-8D19-B2AE6007A2E1}" dt="2023-11-14T16:02:20.883" v="10" actId="478"/>
          <ac:picMkLst>
            <pc:docMk/>
            <pc:sldMk cId="1082280629" sldId="257"/>
            <ac:picMk id="5" creationId="{F2654853-5E0D-E6F6-C4C0-F08F94802BD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F09D1-37D6-B04B-B5BA-E6AE7542960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817176-5FDD-DB46-A9CE-75F42195E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65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17176-5FDD-DB46-A9CE-75F42195EA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59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Питання для обговорення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uk-UA" dirty="0"/>
              <a:t>1. </a:t>
            </a:r>
            <a:r>
              <a:rPr lang="en-US" dirty="0"/>
              <a:t>“…</a:t>
            </a:r>
            <a:r>
              <a:rPr lang="uk-UA" dirty="0"/>
              <a:t>якість</a:t>
            </a:r>
            <a:r>
              <a:rPr lang="en-US" dirty="0"/>
              <a:t> </a:t>
            </a:r>
            <a:r>
              <a:rPr lang="uk-UA" dirty="0"/>
              <a:t>та </a:t>
            </a:r>
            <a:r>
              <a:rPr lang="uk-UA" b="1" dirty="0"/>
              <a:t>підзвітність</a:t>
            </a:r>
            <a:r>
              <a:rPr lang="en-US" dirty="0"/>
              <a:t>…” </a:t>
            </a:r>
            <a:r>
              <a:rPr lang="uk-UA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означає «підзвітність»? Підзвітність означає відповідальне використання влади (тобто ресурсів, ухвалення рішень) фізичними особами та організаціями. Посібник Сфери допомагає нам поводитися </a:t>
            </a:r>
            <a:r>
              <a:rPr lang="uk-UA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відповідально</a:t>
            </a:r>
            <a:r>
              <a:rPr lang="uk-UA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зокрема, шляхом залучення до нашої роботи інших, у тому числі групи меншин.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eriod"/>
            </a:pPr>
            <a:endParaRPr lang="en-GB" sz="1800" i="1" dirty="0">
              <a:effectLst/>
              <a:latin typeface="Calibri" panose="020F0502020204030204" pitchFamily="34" charset="0"/>
            </a:endParaRPr>
          </a:p>
          <a:p>
            <a:r>
              <a:rPr lang="uk-UA" dirty="0"/>
              <a:t>2. </a:t>
            </a:r>
            <a:r>
              <a:rPr lang="en-US" dirty="0"/>
              <a:t>“</a:t>
            </a:r>
            <a:r>
              <a:rPr lang="uk-UA" b="1" dirty="0"/>
              <a:t>Гуманітарна Хартія</a:t>
            </a:r>
            <a:r>
              <a:rPr lang="en-US" dirty="0"/>
              <a:t>…”. </a:t>
            </a:r>
            <a:r>
              <a:rPr lang="uk-UA" dirty="0"/>
              <a:t>Скажіть: </a:t>
            </a:r>
            <a:r>
              <a:rPr lang="uk-UA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Останній рядок Хартії говорить: «... ми зобов’язуємося провадити нашу діяльність у співпраці з постраждалим населенням, зосереджуючи увагу на його активній участі в програмах із надання гуманітарної допомоги». Це те, до чого ми будемо повертатися сьогодні.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eriod"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dirty="0"/>
              <a:t>3. </a:t>
            </a:r>
            <a:r>
              <a:rPr lang="en-US" sz="1200" dirty="0"/>
              <a:t>“</a:t>
            </a:r>
            <a:r>
              <a:rPr lang="uk-UA" sz="1200" dirty="0"/>
              <a:t>Забезпечувати </a:t>
            </a:r>
            <a:r>
              <a:rPr lang="uk-UA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людям доступ до допомоги відповідно до </a:t>
            </a:r>
            <a:r>
              <a:rPr lang="uk-UA" sz="1800" b="1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потреб</a:t>
            </a:r>
            <a:r>
              <a:rPr lang="uk-UA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і без дискримінації</a:t>
            </a:r>
            <a:r>
              <a:rPr lang="en-US" sz="1200" b="0" dirty="0"/>
              <a:t>i</a:t>
            </a:r>
            <a:r>
              <a:rPr lang="en-US" sz="1200" dirty="0"/>
              <a:t>.” </a:t>
            </a:r>
            <a:r>
              <a:rPr lang="uk-UA" sz="1200" dirty="0"/>
              <a:t>Скажіть</a:t>
            </a:r>
            <a:r>
              <a:rPr lang="en-US" sz="1200" dirty="0"/>
              <a:t>: </a:t>
            </a:r>
            <a:r>
              <a:rPr lang="uk-UA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 другий із Принципів захисту, який нагадує нам про гуманітарний принцип НЕУПЕРЕДЖЕНОСТІ, що визначає пріоритетність допомоги виключно на основі потреб і надання допомоги </a:t>
            </a:r>
            <a:r>
              <a:rPr lang="uk-UA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пропорційно</a:t>
            </a:r>
            <a:r>
              <a:rPr lang="uk-UA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потребам</a:t>
            </a:r>
            <a:r>
              <a:rPr lang="en-US" sz="1200" dirty="0"/>
              <a:t>. </a:t>
            </a:r>
            <a:r>
              <a:rPr lang="uk-UA" sz="1200" dirty="0"/>
              <a:t>Запитайте</a:t>
            </a:r>
            <a:r>
              <a:rPr lang="en-US" sz="1200" dirty="0"/>
              <a:t>: </a:t>
            </a:r>
            <a:r>
              <a:rPr lang="uk-UA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Скільки існує Принципів захисту? Чотири. Які ще три? Підвищувати рівень безпеки, почуття гідності та дотримання прав людей, а також уникати ситуацій, що наражають їх на ризик подальшого завдання шкоди; Допомагати людям відновитися від фізичних і психологічних наслідків потенційного чи пережитого насильства, а також примусу чи навмисного позбавлення певних благ; Допомагати людям відстоювати свої права</a:t>
            </a:r>
            <a:r>
              <a:rPr lang="en-GB" dirty="0"/>
              <a:t>. </a:t>
            </a:r>
            <a:r>
              <a:rPr lang="uk-UA" dirty="0"/>
              <a:t>Скажіть</a:t>
            </a:r>
            <a:r>
              <a:rPr lang="en-GB" dirty="0"/>
              <a:t>: </a:t>
            </a:r>
            <a:r>
              <a:rPr lang="uk-UA" i="1" dirty="0"/>
              <a:t>Ці чотири </a:t>
            </a:r>
            <a:r>
              <a:rPr lang="uk-UA" sz="1800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uk-UA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ринципи захисту застосовуються до всіх видів гуманітарної діяльності та всіх суб’єктів, які займаються гуманітарною діяльністю.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GB" dirty="0"/>
          </a:p>
          <a:p>
            <a:r>
              <a:rPr lang="uk-UA" dirty="0"/>
              <a:t>4. </a:t>
            </a:r>
            <a:r>
              <a:rPr lang="en-GB" dirty="0"/>
              <a:t>“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Стандарти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Сфери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uk-UA" sz="1800" b="1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універсальними</a:t>
            </a:r>
            <a:r>
              <a:rPr lang="en-GB" dirty="0"/>
              <a:t>… </a:t>
            </a:r>
            <a:r>
              <a:rPr lang="uk-UA" sz="1800" b="1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Ключові показники</a:t>
            </a: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можуть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потребувати</a:t>
            </a:r>
            <a:r>
              <a:rPr lang="en-GB" dirty="0"/>
              <a:t>…” </a:t>
            </a:r>
            <a:r>
              <a:rPr lang="uk-UA" dirty="0"/>
              <a:t>Скажіть</a:t>
            </a:r>
            <a:r>
              <a:rPr lang="en-GB" dirty="0"/>
              <a:t>: </a:t>
            </a:r>
            <a:r>
              <a:rPr lang="uk-UA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Мінімальні стандарти є універсальними, що означає, що вони застосовуються в усіх контекстах, і постійними, що означає, що вони не змінюються на різних етапах реагування. Вони також носять загальний і якісний характер.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плутайте стандарти з ключовими показниками, які можна і потрібно адаптувати відповідно до контексту. Наприклад, «Стандарт щодо водопостачання 2.1: Доступ до води та її кількість» говорить: «Люди мають рівноправний доступ до достатньої кількості безпечної води для пиття, приготування їжі та особистої гігієни». Це універсально і незмінно. Ключовим показником є середня норма води, що використовується в кожному домогосподарстві, і передбачає мінімум 15 літрів на людину на день, АЛЕ визначайте кількість на основі контексту та фази реагування.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17176-5FDD-DB46-A9CE-75F42195EA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47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66058-5B1B-41B2-5502-DA43BC56FB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096615-9182-6E21-EF6C-77AD63073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35133-2CE6-7AD8-E80E-0E61E90C5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70E69-042C-F5DA-A59F-1A8D25179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6879F-7F61-7B7E-6E36-C145378E3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2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7811C-F12E-F597-ED59-EF369ED38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1F98F0-561F-EF60-4DC4-3D2979D151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EF6EB-75B3-26D2-AF21-A475C10FE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48D31-0337-C60F-436C-04A67FE8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B90A-4A1A-55AF-C00F-2EED6F812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12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06883D-4EEA-D682-548F-C557276044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F17FFB-F98C-202F-413E-60B8088B1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17158-631C-7079-5429-F41909C48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449CC-B5DA-3E42-C71F-C3A6AF53E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6C8D9-2CF5-6495-7542-63D1A9174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7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D1114-0DCF-C26A-CA9E-585A8FD82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65E061-D88C-1BB2-360B-DBE2E82F6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83667-84D2-3C08-136F-56BA4F932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3F08E-5418-537C-2ADB-E784113D4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007B1-E5DD-C165-85DE-90F9AB78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18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01D45-40B3-1F4E-12B6-1F188FADD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2EBFD-3012-F659-9D37-BBAD045B9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768B2-C93C-B6F5-A176-9064A3E0D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8791C-7C78-1D1E-87A7-E11F0FEB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72F8E-A428-45F2-E916-DD3CE807A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5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C9157-B26E-E970-1A10-AA9B03E61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4C647-27FF-6C3E-D299-66EED3F63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94CE9-09F4-2551-8DE9-5B27D2FD05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A9686-7287-7A2C-5043-40356849C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C4546-B2ED-C122-4581-59C9AD1AF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930844-E3D8-45A5-F658-7E11FD930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4F3DD-B140-9058-C88F-603C1A45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B5A0F-C853-1F53-E16E-A5C8ADB2A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283D57-18CD-5DD8-F942-59549F7DAE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2DD1D7-5D34-7DA6-B855-B93F1C78CF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9AFE3F-3745-BFB3-6FE7-36D9ABAA66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BDCF2B-F8CF-A786-7A58-D60DFA132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32620A-403C-DE4D-7556-6796571A4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5A5F9-FAD9-721B-1C33-FCB4E5089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8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7A77B-76A1-3D11-8749-7D841446A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E41B83-36B2-BCAB-BA9E-E60BA8C49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045434-AF56-EB7D-C33B-2F1B6C1DB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3E597-5EE7-103C-7A1C-8D6C68472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5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D985FA-B259-E3CA-D8A5-09B34ED8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353E99-ECC4-74BD-D41C-3996B8B1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32FB5-B652-C8B1-7DB1-2DCC01176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8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98377-01DD-CE13-7FE5-2B35CAB07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44AFD-6BE7-F4A2-0541-AC5305BB2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F2CEAF-5D4A-5C78-DB0F-9735E13DD9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DE8C6-42C2-3E15-7728-1E84921CE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D0EF2-C7CA-CFC9-6B43-FF415AEFA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4D0F6D-A5E2-0DCE-AC42-2BCC74DFF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656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0472-1647-2B9B-52FA-6BD541643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FEDEA7-CFD4-5882-F4FC-14F67E86DA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3B1D1F-91F2-397F-265E-C97BE6EBD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6F341-F441-C197-5DCF-9725687E6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6B2D4C-7022-2C7D-59F3-5C7C6E0A6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BE26D9-F628-900D-67A7-E79E4676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577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29BC77-09E8-042E-2461-8FA534821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DF6AF-1DC4-9C45-FF25-73C2290AC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A7306-377C-7058-C837-9F1A3C79D9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24988-594E-4F4C-9EED-C2E6CF850D46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CA5EC-4D82-7BB7-DD7C-B8D8AAC90A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A430D-9EB4-73BE-FD9C-77CCA5AFA7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8491C-F7D4-984C-819E-51583AD7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71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8AF352-F338-4C63-B61D-A9E885E81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54312">
            <a:off x="851059" y="1910898"/>
            <a:ext cx="2429845" cy="3488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E5D422-80DE-27D7-6D72-67675905BAB5}"/>
              </a:ext>
            </a:extLst>
          </p:cNvPr>
          <p:cNvSpPr txBox="1"/>
          <p:nvPr/>
        </p:nvSpPr>
        <p:spPr>
          <a:xfrm>
            <a:off x="4256690" y="633058"/>
            <a:ext cx="7168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Сфера – це громадський сервіс, </a:t>
            </a:r>
            <a:r>
              <a:rPr lang="ru-RU" sz="2400" dirty="0" err="1"/>
              <a:t>спрямований</a:t>
            </a:r>
            <a:r>
              <a:rPr lang="ru-RU" sz="2400" dirty="0"/>
              <a:t> на </a:t>
            </a:r>
            <a:r>
              <a:rPr lang="ru-RU" sz="2400" dirty="0" err="1"/>
              <a:t>забезпечення</a:t>
            </a:r>
            <a:r>
              <a:rPr lang="ru-RU" sz="2400" dirty="0"/>
              <a:t> як </a:t>
            </a:r>
            <a:r>
              <a:rPr lang="ru-RU" sz="2400" dirty="0" err="1"/>
              <a:t>якості</a:t>
            </a:r>
            <a:r>
              <a:rPr lang="ru-RU" sz="2400" dirty="0"/>
              <a:t>, так і </a:t>
            </a:r>
            <a:r>
              <a:rPr lang="ru-RU" sz="2400" dirty="0" err="1"/>
              <a:t>підзвітності</a:t>
            </a:r>
            <a:r>
              <a:rPr lang="ru-RU" sz="2400" dirty="0"/>
              <a:t> </a:t>
            </a:r>
            <a:r>
              <a:rPr lang="ru-RU" sz="2400" dirty="0" err="1"/>
              <a:t>гуманітарної</a:t>
            </a:r>
            <a:r>
              <a:rPr lang="ru-RU" sz="2400" dirty="0"/>
              <a:t> </a:t>
            </a:r>
            <a:r>
              <a:rPr lang="ru-RU" sz="2400" dirty="0" err="1"/>
              <a:t>допомоги</a:t>
            </a:r>
            <a:r>
              <a:rPr lang="ru-RU" sz="2400" dirty="0"/>
              <a:t>.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B3248D-602F-D98B-DE55-7B5431728764}"/>
              </a:ext>
            </a:extLst>
          </p:cNvPr>
          <p:cNvSpPr txBox="1"/>
          <p:nvPr/>
        </p:nvSpPr>
        <p:spPr>
          <a:xfrm>
            <a:off x="4256690" y="1793018"/>
            <a:ext cx="7168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/>
              <a:t>Гуманітарна</a:t>
            </a:r>
            <a:r>
              <a:rPr lang="ru-RU" sz="2400" dirty="0"/>
              <a:t> </a:t>
            </a:r>
            <a:r>
              <a:rPr lang="ru-RU" sz="2400" dirty="0" err="1"/>
              <a:t>Хартія</a:t>
            </a:r>
            <a:r>
              <a:rPr lang="ru-RU" sz="2400" dirty="0"/>
              <a:t> </a:t>
            </a:r>
            <a:r>
              <a:rPr lang="uk-UA" sz="2400" dirty="0"/>
              <a:t>забезпечує етичну та правову основу Принципів захисту, Основного гуманітарного стандарту та Мінімальних стандартів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ED3001-C208-03A1-E419-EC47F6BFA636}"/>
              </a:ext>
            </a:extLst>
          </p:cNvPr>
          <p:cNvSpPr txBox="1"/>
          <p:nvPr/>
        </p:nvSpPr>
        <p:spPr>
          <a:xfrm>
            <a:off x="4256687" y="3238739"/>
            <a:ext cx="69198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Забезпечувати людям доступ до допомоги відповідно до потреб і без дискримінації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10B850-34EC-F400-AFD9-961F2FA28ADB}"/>
              </a:ext>
            </a:extLst>
          </p:cNvPr>
          <p:cNvSpPr txBox="1"/>
          <p:nvPr/>
        </p:nvSpPr>
        <p:spPr>
          <a:xfrm>
            <a:off x="4256687" y="4465155"/>
            <a:ext cx="6919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/>
              <a:t>Стандарти</a:t>
            </a:r>
            <a:r>
              <a:rPr lang="ru-RU" sz="2400" dirty="0"/>
              <a:t> </a:t>
            </a:r>
            <a:r>
              <a:rPr lang="ru-RU" sz="2400" dirty="0" err="1"/>
              <a:t>Сфери</a:t>
            </a:r>
            <a:r>
              <a:rPr lang="ru-RU" sz="2400" dirty="0"/>
              <a:t> є </a:t>
            </a:r>
            <a:r>
              <a:rPr lang="ru-RU" sz="2400" dirty="0" err="1"/>
              <a:t>універсальними</a:t>
            </a:r>
            <a:r>
              <a:rPr lang="ru-RU" sz="2400" dirty="0"/>
              <a:t> і </a:t>
            </a:r>
            <a:r>
              <a:rPr lang="ru-RU" sz="2400" dirty="0" err="1"/>
              <a:t>залишаються</a:t>
            </a:r>
            <a:r>
              <a:rPr lang="ru-RU" sz="2400" dirty="0"/>
              <a:t> </a:t>
            </a:r>
            <a:r>
              <a:rPr lang="ru-RU" sz="2400" dirty="0" err="1"/>
              <a:t>незмінними</a:t>
            </a:r>
            <a:r>
              <a:rPr lang="ru-RU" sz="2400" dirty="0"/>
              <a:t>. </a:t>
            </a:r>
            <a:r>
              <a:rPr lang="ru-RU" sz="2400" dirty="0" err="1"/>
              <a:t>Ключові</a:t>
            </a:r>
            <a:r>
              <a:rPr lang="ru-RU" sz="2400" dirty="0"/>
              <a:t> </a:t>
            </a:r>
            <a:r>
              <a:rPr lang="ru-RU" sz="2400" dirty="0" err="1"/>
              <a:t>показники</a:t>
            </a:r>
            <a:r>
              <a:rPr lang="ru-RU" sz="2400" dirty="0"/>
              <a:t> </a:t>
            </a:r>
            <a:r>
              <a:rPr lang="ru-RU" sz="2400" dirty="0" err="1"/>
              <a:t>можуть</a:t>
            </a:r>
            <a:r>
              <a:rPr lang="ru-RU" sz="2400" dirty="0"/>
              <a:t> </a:t>
            </a:r>
            <a:r>
              <a:rPr lang="ru-RU" sz="2400" dirty="0" err="1"/>
              <a:t>потребувати</a:t>
            </a:r>
            <a:r>
              <a:rPr lang="ru-RU" sz="2400" dirty="0"/>
              <a:t> </a:t>
            </a:r>
            <a:r>
              <a:rPr lang="ru-RU" sz="2400" dirty="0" err="1"/>
              <a:t>адаптації</a:t>
            </a:r>
            <a:r>
              <a:rPr lang="uk-UA" sz="2400" dirty="0"/>
              <a:t> залежно від контексту.</a:t>
            </a:r>
            <a:endParaRPr lang="en-US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6450A2-E458-4CAB-1506-5345B83FFC70}"/>
              </a:ext>
            </a:extLst>
          </p:cNvPr>
          <p:cNvSpPr/>
          <p:nvPr/>
        </p:nvSpPr>
        <p:spPr>
          <a:xfrm>
            <a:off x="8064500" y="1098012"/>
            <a:ext cx="1562100" cy="299587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1A306F-3F44-09CF-146C-BEF23BAB67F2}"/>
              </a:ext>
            </a:extLst>
          </p:cNvPr>
          <p:cNvSpPr/>
          <p:nvPr/>
        </p:nvSpPr>
        <p:spPr>
          <a:xfrm>
            <a:off x="4371975" y="1833387"/>
            <a:ext cx="1512358" cy="395419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F1ECC4-2A2F-B140-3C71-1F48601D4C3E}"/>
              </a:ext>
            </a:extLst>
          </p:cNvPr>
          <p:cNvSpPr/>
          <p:nvPr/>
        </p:nvSpPr>
        <p:spPr>
          <a:xfrm>
            <a:off x="5963050" y="1833387"/>
            <a:ext cx="832982" cy="395419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29B404-68AC-6D05-98DB-9C4F2E98693F}"/>
              </a:ext>
            </a:extLst>
          </p:cNvPr>
          <p:cNvSpPr/>
          <p:nvPr/>
        </p:nvSpPr>
        <p:spPr>
          <a:xfrm>
            <a:off x="6234996" y="3675809"/>
            <a:ext cx="927804" cy="326802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C0E0E5-CC6F-3EA0-46D4-82726E90151C}"/>
              </a:ext>
            </a:extLst>
          </p:cNvPr>
          <p:cNvSpPr/>
          <p:nvPr/>
        </p:nvSpPr>
        <p:spPr>
          <a:xfrm>
            <a:off x="6096000" y="4927698"/>
            <a:ext cx="1066800" cy="275242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5FC0E0D-D8FD-6F7E-DA50-DE1C84B8254F}"/>
              </a:ext>
            </a:extLst>
          </p:cNvPr>
          <p:cNvSpPr/>
          <p:nvPr/>
        </p:nvSpPr>
        <p:spPr>
          <a:xfrm>
            <a:off x="6858001" y="4575504"/>
            <a:ext cx="2116666" cy="275242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0B61F0A-43FF-B23C-2DAC-F82BCC182941}"/>
              </a:ext>
            </a:extLst>
          </p:cNvPr>
          <p:cNvSpPr/>
          <p:nvPr/>
        </p:nvSpPr>
        <p:spPr>
          <a:xfrm>
            <a:off x="7206784" y="4927697"/>
            <a:ext cx="1350075" cy="275243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72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 animBg="1"/>
      <p:bldP spid="15" grpId="0" animBg="1"/>
      <p:bldP spid="16" grpId="0" animBg="1"/>
      <p:bldP spid="19" grpId="0" animBg="1"/>
      <p:bldP spid="22" grpId="0" animBg="1"/>
      <p:bldP spid="23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DD375F-E7A7-74ED-B95A-491E20254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54312">
            <a:off x="851059" y="1910898"/>
            <a:ext cx="2429845" cy="3488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E5D422-80DE-27D7-6D72-67675905BAB5}"/>
              </a:ext>
            </a:extLst>
          </p:cNvPr>
          <p:cNvSpPr txBox="1"/>
          <p:nvPr/>
        </p:nvSpPr>
        <p:spPr>
          <a:xfrm>
            <a:off x="4256690" y="633058"/>
            <a:ext cx="7483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Сфера – це громадський сервіс, </a:t>
            </a:r>
            <a:r>
              <a:rPr lang="ru-RU" sz="2400" dirty="0" err="1"/>
              <a:t>спрямований</a:t>
            </a:r>
            <a:r>
              <a:rPr lang="ru-RU" sz="2400" dirty="0"/>
              <a:t> на </a:t>
            </a:r>
            <a:r>
              <a:rPr lang="ru-RU" sz="2400" dirty="0" err="1"/>
              <a:t>забезпечення</a:t>
            </a:r>
            <a:r>
              <a:rPr lang="ru-RU" sz="2400" dirty="0"/>
              <a:t> як </a:t>
            </a:r>
            <a:r>
              <a:rPr lang="ru-RU" sz="2400" dirty="0" err="1"/>
              <a:t>якості</a:t>
            </a:r>
            <a:r>
              <a:rPr lang="ru-RU" sz="2400" dirty="0"/>
              <a:t>, так і </a:t>
            </a:r>
            <a:r>
              <a:rPr lang="ru-RU" sz="2400" dirty="0" err="1"/>
              <a:t>підзвітності</a:t>
            </a:r>
            <a:r>
              <a:rPr lang="ru-RU" sz="2400" dirty="0"/>
              <a:t> </a:t>
            </a:r>
            <a:r>
              <a:rPr lang="ru-RU" sz="2400" dirty="0" err="1"/>
              <a:t>гуманітарної</a:t>
            </a:r>
            <a:r>
              <a:rPr lang="ru-RU" sz="2400" dirty="0"/>
              <a:t> </a:t>
            </a:r>
            <a:r>
              <a:rPr lang="ru-RU" sz="2400" dirty="0" err="1"/>
              <a:t>допомоги</a:t>
            </a:r>
            <a:r>
              <a:rPr lang="ru-RU" sz="2400" dirty="0"/>
              <a:t>.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B3248D-602F-D98B-DE55-7B5431728764}"/>
              </a:ext>
            </a:extLst>
          </p:cNvPr>
          <p:cNvSpPr txBox="1"/>
          <p:nvPr/>
        </p:nvSpPr>
        <p:spPr>
          <a:xfrm>
            <a:off x="4256690" y="1793018"/>
            <a:ext cx="7168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/>
              <a:t>Гуманітарна</a:t>
            </a:r>
            <a:r>
              <a:rPr lang="ru-RU" sz="2400" dirty="0"/>
              <a:t> </a:t>
            </a:r>
            <a:r>
              <a:rPr lang="ru-RU" sz="2400" dirty="0" err="1"/>
              <a:t>Хартія</a:t>
            </a:r>
            <a:r>
              <a:rPr lang="ru-RU" sz="2400" dirty="0"/>
              <a:t> </a:t>
            </a:r>
            <a:r>
              <a:rPr lang="uk-UA" sz="2400" dirty="0"/>
              <a:t>забезпечує етичну та правову основу Принципів захисту, Основного гуманітарного стандарту та Мінімальних стандартів.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ED3001-C208-03A1-E419-EC47F6BFA636}"/>
              </a:ext>
            </a:extLst>
          </p:cNvPr>
          <p:cNvSpPr txBox="1"/>
          <p:nvPr/>
        </p:nvSpPr>
        <p:spPr>
          <a:xfrm>
            <a:off x="4256687" y="3238739"/>
            <a:ext cx="69198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Забезпечувати людям доступ до допомоги відповідно до потреб і без дискримінації.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10B850-34EC-F400-AFD9-961F2FA28ADB}"/>
              </a:ext>
            </a:extLst>
          </p:cNvPr>
          <p:cNvSpPr txBox="1"/>
          <p:nvPr/>
        </p:nvSpPr>
        <p:spPr>
          <a:xfrm>
            <a:off x="4256687" y="4450867"/>
            <a:ext cx="6919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/>
              <a:t>Стандарти</a:t>
            </a:r>
            <a:r>
              <a:rPr lang="ru-RU" sz="2400" dirty="0"/>
              <a:t> </a:t>
            </a:r>
            <a:r>
              <a:rPr lang="ru-RU" sz="2400" dirty="0" err="1"/>
              <a:t>Сфери</a:t>
            </a:r>
            <a:r>
              <a:rPr lang="ru-RU" sz="2400" dirty="0"/>
              <a:t> є </a:t>
            </a:r>
            <a:r>
              <a:rPr lang="ru-RU" sz="2400" dirty="0" err="1"/>
              <a:t>універсальними</a:t>
            </a:r>
            <a:r>
              <a:rPr lang="ru-RU" sz="2400" dirty="0"/>
              <a:t> і </a:t>
            </a:r>
            <a:r>
              <a:rPr lang="ru-RU" sz="2400" dirty="0" err="1"/>
              <a:t>залишаються</a:t>
            </a:r>
            <a:r>
              <a:rPr lang="ru-RU" sz="2400" dirty="0"/>
              <a:t> </a:t>
            </a:r>
            <a:r>
              <a:rPr lang="ru-RU" sz="2400" dirty="0" err="1"/>
              <a:t>незмінними</a:t>
            </a:r>
            <a:r>
              <a:rPr lang="ru-RU" sz="2400" dirty="0"/>
              <a:t>. </a:t>
            </a:r>
            <a:r>
              <a:rPr lang="ru-RU" sz="2400" dirty="0" err="1"/>
              <a:t>Ключові</a:t>
            </a:r>
            <a:r>
              <a:rPr lang="ru-RU" sz="2400" dirty="0"/>
              <a:t> </a:t>
            </a:r>
            <a:r>
              <a:rPr lang="ru-RU" sz="2400" dirty="0" err="1"/>
              <a:t>показники</a:t>
            </a:r>
            <a:r>
              <a:rPr lang="ru-RU" sz="2400" dirty="0"/>
              <a:t> </a:t>
            </a:r>
            <a:r>
              <a:rPr lang="ru-RU" sz="2400" dirty="0" err="1"/>
              <a:t>можуть</a:t>
            </a:r>
            <a:r>
              <a:rPr lang="ru-RU" sz="2400" dirty="0"/>
              <a:t> </a:t>
            </a:r>
            <a:r>
              <a:rPr lang="ru-RU" sz="2400" dirty="0" err="1"/>
              <a:t>потребувати</a:t>
            </a:r>
            <a:r>
              <a:rPr lang="ru-RU" sz="2400" dirty="0"/>
              <a:t> </a:t>
            </a:r>
            <a:r>
              <a:rPr lang="ru-RU" sz="2400" dirty="0" err="1"/>
              <a:t>адаптації</a:t>
            </a:r>
            <a:r>
              <a:rPr lang="uk-UA" sz="2400" dirty="0"/>
              <a:t> залежно від контексту.</a:t>
            </a:r>
            <a:endParaRPr lang="en-US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6450A2-E458-4CAB-1506-5345B83FFC70}"/>
              </a:ext>
            </a:extLst>
          </p:cNvPr>
          <p:cNvSpPr/>
          <p:nvPr/>
        </p:nvSpPr>
        <p:spPr>
          <a:xfrm>
            <a:off x="8075596" y="1087317"/>
            <a:ext cx="1501541" cy="324570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1A306F-3F44-09CF-146C-BEF23BAB67F2}"/>
              </a:ext>
            </a:extLst>
          </p:cNvPr>
          <p:cNvSpPr/>
          <p:nvPr/>
        </p:nvSpPr>
        <p:spPr>
          <a:xfrm>
            <a:off x="4313884" y="1861281"/>
            <a:ext cx="1576984" cy="331531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F1ECC4-2A2F-B140-3C71-1F48601D4C3E}"/>
              </a:ext>
            </a:extLst>
          </p:cNvPr>
          <p:cNvSpPr/>
          <p:nvPr/>
        </p:nvSpPr>
        <p:spPr>
          <a:xfrm>
            <a:off x="5948062" y="1861281"/>
            <a:ext cx="811967" cy="331531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DD0EF2-9B46-165C-BC85-B78D661AE7A9}"/>
              </a:ext>
            </a:extLst>
          </p:cNvPr>
          <p:cNvSpPr/>
          <p:nvPr/>
        </p:nvSpPr>
        <p:spPr>
          <a:xfrm>
            <a:off x="6238830" y="3688604"/>
            <a:ext cx="897076" cy="313259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C0E0E5-CC6F-3EA0-46D4-82726E90151C}"/>
              </a:ext>
            </a:extLst>
          </p:cNvPr>
          <p:cNvSpPr/>
          <p:nvPr/>
        </p:nvSpPr>
        <p:spPr>
          <a:xfrm>
            <a:off x="6858000" y="4485234"/>
            <a:ext cx="2133599" cy="363191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5FC0E0D-D8FD-6F7E-DA50-DE1C84B8254F}"/>
              </a:ext>
            </a:extLst>
          </p:cNvPr>
          <p:cNvSpPr/>
          <p:nvPr/>
        </p:nvSpPr>
        <p:spPr>
          <a:xfrm>
            <a:off x="6088032" y="4922613"/>
            <a:ext cx="1047874" cy="245212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0B61F0A-43FF-B23C-2DAC-F82BCC182941}"/>
              </a:ext>
            </a:extLst>
          </p:cNvPr>
          <p:cNvSpPr/>
          <p:nvPr/>
        </p:nvSpPr>
        <p:spPr>
          <a:xfrm>
            <a:off x="7221197" y="4910989"/>
            <a:ext cx="1355536" cy="256836"/>
          </a:xfrm>
          <a:prstGeom prst="rect">
            <a:avLst/>
          </a:prstGeom>
          <a:solidFill>
            <a:srgbClr val="3629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629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28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22" grpId="0" animBg="1"/>
      <p:bldP spid="23" grpId="0" animBg="1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55b3f0-e072-4ae3-b261-722c43fa6e26">
      <Terms xmlns="http://schemas.microsoft.com/office/infopath/2007/PartnerControls"/>
    </lcf76f155ced4ddcb4097134ff3c332f>
    <TaxCatchAll xmlns="9051fefc-2ea4-4620-a82b-61f19e316bb6" xsi:nil="true"/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3DE927BA-7FFF-4326-98C5-306F447D28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55b3f0-e072-4ae3-b261-722c43fa6e26"/>
    <ds:schemaRef ds:uri="9051fefc-2ea4-4620-a82b-61f19e316b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AD6222-8832-4AC1-97F4-5896452702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BCC247-46C8-4BA1-B040-742CFA3A7144}">
  <ds:schemaRefs>
    <ds:schemaRef ds:uri="http://schemas.microsoft.com/office/2006/metadata/properties"/>
    <ds:schemaRef ds:uri="http://schemas.microsoft.com/office/infopath/2007/PartnerControls"/>
    <ds:schemaRef ds:uri="F4F62A4C-9555-4685-89EA-E742FC5E9740"/>
    <ds:schemaRef ds:uri="f4f62a4c-9555-4685-89ea-e742fc5e9740"/>
    <ds:schemaRef ds:uri="672523bd-a3fc-4cf9-9825-7f630f4d72d7"/>
    <ds:schemaRef ds:uri="1355b3f0-e072-4ae3-b261-722c43fa6e26"/>
    <ds:schemaRef ds:uri="9051fefc-2ea4-4620-a82b-61f19e316bb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507</Words>
  <Application>Microsoft Office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Blakemore</dc:creator>
  <cp:lastModifiedBy>Tristan Hale</cp:lastModifiedBy>
  <cp:revision>8</cp:revision>
  <dcterms:created xsi:type="dcterms:W3CDTF">2023-02-10T11:45:41Z</dcterms:created>
  <dcterms:modified xsi:type="dcterms:W3CDTF">2023-11-14T16:02:26Z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  <property fmtid="{D5CDD505-2E9C-101B-9397-08002B2CF9AE}" pid="3" name="MediaServiceImageTags">
    <vt:lpwstr/>
  </property>
</Properties>
</file>