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3"/>
    <p:sldMasterId id="2147483660" r:id="rId4"/>
    <p:sldMasterId id="2147483663" r:id="rId5"/>
  </p:sldMasterIdLst>
  <p:notesMasterIdLst>
    <p:notesMasterId r:id="rId36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</p:sldIdLst>
  <p:sldSz cx="9753600" cy="7315200"/>
  <p:notesSz cx="6858000" cy="9144000"/>
  <p:embeddedFontLst>
    <p:embeddedFont>
      <p:font typeface="Arimo" panose="020B0604020202020204" charset="0"/>
      <p:regular r:id="rId37"/>
      <p:bold r:id="rId38"/>
      <p:italic r:id="rId39"/>
      <p:boldItalic r:id="rId40"/>
    </p:embeddedFont>
    <p:embeddedFont>
      <p:font typeface="Helvetica Neue" panose="020B0604020202020204" charset="0"/>
      <p:regular r:id="rId41"/>
      <p:bold r:id="rId42"/>
      <p:italic r:id="rId43"/>
      <p:boldItalic r:id="rId44"/>
    </p:embeddedFont>
    <p:embeddedFont>
      <p:font typeface="Inter" panose="020B0604020202020204" charset="0"/>
      <p:bold r:id="rId45"/>
    </p:embeddedFont>
    <p:embeddedFont>
      <p:font typeface="Montserrat" panose="00000500000000000000" pitchFamily="2" charset="0"/>
      <p:regular r:id="rId46"/>
      <p:bold r:id="rId47"/>
      <p:italic r:id="rId48"/>
      <p:boldItalic r:id="rId49"/>
    </p:embeddedFont>
    <p:embeddedFont>
      <p:font typeface="Open Sans" panose="020B0606030504020204" pitchFamily="34" charset="0"/>
      <p:regular r:id="rId50"/>
    </p:embeddedFont>
    <p:embeddedFont>
      <p:font typeface="Poppins" panose="00000500000000000000" pitchFamily="2" charset="0"/>
      <p:regular r:id="rId51"/>
      <p:bold r:id="rId52"/>
      <p:italic r:id="rId53"/>
      <p:boldItalic r:id="rId54"/>
    </p:embeddedFont>
    <p:embeddedFont>
      <p:font typeface="Poppins Medium" panose="00000600000000000000" pitchFamily="2" charset="0"/>
      <p:regular r:id="rId55"/>
      <p:italic r:id="rId56"/>
    </p:embeddedFont>
    <p:embeddedFont>
      <p:font typeface="PT Serif" panose="020A0603040505020204" pitchFamily="18" charset="0"/>
      <p:regular r:id="rId57"/>
      <p:bold r:id="rId58"/>
      <p:italic r:id="rId59"/>
      <p:boldItalic r:id="rId60"/>
    </p:embeddedFont>
    <p:embeddedFont>
      <p:font typeface="TT Commons Pro" panose="020B0604020202020204" charset="0"/>
      <p:regular r:id="rId61"/>
    </p:embeddedFont>
    <p:embeddedFont>
      <p:font typeface="TT Commons Pro Bold" panose="020B0604020202020204" charset="0"/>
      <p:regular r:id="rId62"/>
    </p:embeddedFont>
    <p:embeddedFont>
      <p:font typeface="TT Firs Neue" panose="020B0604020202020204" charset="0"/>
      <p:regular r:id="rId63"/>
    </p:embeddedFont>
    <p:embeddedFont>
      <p:font typeface="TT Firs Neue Bold" panose="020B0604020202020204" charset="0"/>
      <p:regular r:id="rId6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389D30-301E-4EB4-8617-3D12C11E918F}" v="4" dt="2024-05-13T14:04:02.6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9" d="100"/>
          <a:sy n="59" d="100"/>
        </p:scale>
        <p:origin x="1388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63" Type="http://schemas.openxmlformats.org/officeDocument/2006/relationships/font" Target="fonts/font27.fntdata"/><Relationship Id="rId68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font" Target="fonts/font22.fntdata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3.xml"/><Relationship Id="rId61" Type="http://schemas.openxmlformats.org/officeDocument/2006/relationships/font" Target="fonts/font25.fntdata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font" Target="fonts/font20.fntdata"/><Relationship Id="rId64" Type="http://schemas.openxmlformats.org/officeDocument/2006/relationships/font" Target="fonts/font28.fntdata"/><Relationship Id="rId69" Type="http://schemas.microsoft.com/office/2015/10/relationships/revisionInfo" Target="revisionInfo.xml"/><Relationship Id="rId8" Type="http://schemas.openxmlformats.org/officeDocument/2006/relationships/slide" Target="slides/slide3.xml"/><Relationship Id="rId51" Type="http://schemas.openxmlformats.org/officeDocument/2006/relationships/font" Target="fonts/font15.fntdata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font" Target="fonts/font23.fntdata"/><Relationship Id="rId67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62" Type="http://schemas.openxmlformats.org/officeDocument/2006/relationships/font" Target="fonts/font26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font" Target="fonts/font21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60" Type="http://schemas.openxmlformats.org/officeDocument/2006/relationships/font" Target="fonts/font24.fntdata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font" Target="fonts/font3.fntdata"/><Relationship Id="rId34" Type="http://schemas.openxmlformats.org/officeDocument/2006/relationships/slide" Target="slides/slide29.xml"/><Relationship Id="rId50" Type="http://schemas.openxmlformats.org/officeDocument/2006/relationships/font" Target="fonts/font14.fntdata"/><Relationship Id="rId55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16D269-6D21-441D-92B3-310F06C746F0}" type="datetimeFigureOut">
              <a:rPr lang="en-CH" smtClean="0"/>
              <a:t>13/05/2024</a:t>
            </a:fld>
            <a:endParaRPr lang="en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9866BE-E7AE-4EC2-AE47-F001BB3E92AB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042939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g2831a2a6967_0_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" name="Google Shape;15;g2831a2a6967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d25e149768_0_5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0" name="Google Shape;120;g2d25e149768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d25e149768_0_6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1" name="Google Shape;131;g2d25e149768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g1ff53c3846e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" name="Google Shape;24;g1ff53c3846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g2d25e149768_0_3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" name="Google Shape;38;g2d25e149768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2d25e149768_0_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" name="Google Shape;50;g2d25e149768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1ff53c3846e_0_9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4" name="Google Shape;64;g1ff53c3846e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ff53c3846e_0_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3" name="Google Shape;73;g1ff53c3846e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1ff53c3846e_0_10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5" name="Google Shape;85;g1ff53c3846e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d25e149768_0_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7" name="Google Shape;97;g2d25e149768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ff5296c0a6_0_8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9" name="Google Shape;109;g1ff5296c0a6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 type="tx">
  <p:cSld name="DEFAUL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1"/>
          <p:cNvSpPr txBox="1">
            <a:spLocks noGrp="1"/>
          </p:cNvSpPr>
          <p:nvPr>
            <p:ph type="sldNum" idx="12"/>
          </p:nvPr>
        </p:nvSpPr>
        <p:spPr>
          <a:xfrm>
            <a:off x="6852149" y="6586228"/>
            <a:ext cx="137932" cy="387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64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64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64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64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64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64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64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64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64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6455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 1">
  <p:cSld name="DEFAULT 1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g2cff4a22b50_7_49"/>
          <p:cNvSpPr txBox="1">
            <a:spLocks noGrp="1"/>
          </p:cNvSpPr>
          <p:nvPr>
            <p:ph type="sldNum" idx="12"/>
          </p:nvPr>
        </p:nvSpPr>
        <p:spPr>
          <a:xfrm>
            <a:off x="6852148" y="6668887"/>
            <a:ext cx="137920" cy="243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50" tIns="22850" rIns="22850" bIns="2285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Calibri"/>
              <a:buNone/>
              <a:defRPr sz="64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Calibri"/>
              <a:buNone/>
              <a:defRPr sz="64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Calibri"/>
              <a:buNone/>
              <a:defRPr sz="64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Calibri"/>
              <a:buNone/>
              <a:defRPr sz="64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Calibri"/>
              <a:buNone/>
              <a:defRPr sz="64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Calibri"/>
              <a:buNone/>
              <a:defRPr sz="64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Calibri"/>
              <a:buNone/>
              <a:defRPr sz="64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Calibri"/>
              <a:buNone/>
              <a:defRPr sz="64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Calibri"/>
              <a:buNone/>
              <a:defRPr sz="64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2190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4"/>
          <p:cNvSpPr txBox="1">
            <a:spLocks noGrp="1"/>
          </p:cNvSpPr>
          <p:nvPr>
            <p:ph type="dt" idx="10"/>
          </p:nvPr>
        </p:nvSpPr>
        <p:spPr>
          <a:xfrm>
            <a:off x="243840" y="4520072"/>
            <a:ext cx="1137920" cy="259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4"/>
          <p:cNvSpPr txBox="1">
            <a:spLocks noGrp="1"/>
          </p:cNvSpPr>
          <p:nvPr>
            <p:ph type="ftr" idx="11"/>
          </p:nvPr>
        </p:nvSpPr>
        <p:spPr>
          <a:xfrm>
            <a:off x="1666240" y="4520072"/>
            <a:ext cx="1544320" cy="259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4"/>
          <p:cNvSpPr txBox="1">
            <a:spLocks noGrp="1"/>
          </p:cNvSpPr>
          <p:nvPr>
            <p:ph type="sldNum" idx="12"/>
          </p:nvPr>
        </p:nvSpPr>
        <p:spPr>
          <a:xfrm>
            <a:off x="3495040" y="4520072"/>
            <a:ext cx="1137920" cy="259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8409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5"/>
          <p:cNvSpPr txBox="1">
            <a:spLocks noGrp="1"/>
          </p:cNvSpPr>
          <p:nvPr>
            <p:ph type="ctrTitle"/>
          </p:nvPr>
        </p:nvSpPr>
        <p:spPr>
          <a:xfrm>
            <a:off x="365760" y="1514969"/>
            <a:ext cx="4145280" cy="1045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5"/>
          <p:cNvSpPr txBox="1">
            <a:spLocks noGrp="1"/>
          </p:cNvSpPr>
          <p:nvPr>
            <p:ph type="subTitle" idx="1"/>
          </p:nvPr>
        </p:nvSpPr>
        <p:spPr>
          <a:xfrm>
            <a:off x="731520" y="2763520"/>
            <a:ext cx="3413760" cy="1246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341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299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56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1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1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1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1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1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1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15"/>
          <p:cNvSpPr txBox="1">
            <a:spLocks noGrp="1"/>
          </p:cNvSpPr>
          <p:nvPr>
            <p:ph type="dt" idx="10"/>
          </p:nvPr>
        </p:nvSpPr>
        <p:spPr>
          <a:xfrm>
            <a:off x="243840" y="4520072"/>
            <a:ext cx="1137920" cy="259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5"/>
          <p:cNvSpPr txBox="1">
            <a:spLocks noGrp="1"/>
          </p:cNvSpPr>
          <p:nvPr>
            <p:ph type="ftr" idx="11"/>
          </p:nvPr>
        </p:nvSpPr>
        <p:spPr>
          <a:xfrm>
            <a:off x="1666240" y="4520072"/>
            <a:ext cx="1544320" cy="259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5"/>
          <p:cNvSpPr txBox="1">
            <a:spLocks noGrp="1"/>
          </p:cNvSpPr>
          <p:nvPr>
            <p:ph type="sldNum" idx="12"/>
          </p:nvPr>
        </p:nvSpPr>
        <p:spPr>
          <a:xfrm>
            <a:off x="3495040" y="4520072"/>
            <a:ext cx="1137920" cy="259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3785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6"/>
          <p:cNvSpPr txBox="1">
            <a:spLocks noGrp="1"/>
          </p:cNvSpPr>
          <p:nvPr>
            <p:ph type="title"/>
          </p:nvPr>
        </p:nvSpPr>
        <p:spPr>
          <a:xfrm>
            <a:off x="243840" y="195298"/>
            <a:ext cx="4389120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6"/>
          <p:cNvSpPr txBox="1">
            <a:spLocks noGrp="1"/>
          </p:cNvSpPr>
          <p:nvPr>
            <p:ph type="body" idx="1"/>
          </p:nvPr>
        </p:nvSpPr>
        <p:spPr>
          <a:xfrm>
            <a:off x="243840" y="1137920"/>
            <a:ext cx="4389120" cy="3218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43825" lvl="0" indent="-182869" algn="l">
              <a:spcBef>
                <a:spcPts val="19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87650" lvl="1" indent="-182869" algn="l">
              <a:spcBef>
                <a:spcPts val="192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731474" lvl="2" indent="-182869" algn="l">
              <a:spcBef>
                <a:spcPts val="19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75299" lvl="3" indent="-182869" algn="l">
              <a:spcBef>
                <a:spcPts val="192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219124" lvl="4" indent="-182869" algn="l">
              <a:spcBef>
                <a:spcPts val="192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462949" lvl="5" indent="-182869" algn="l">
              <a:spcBef>
                <a:spcPts val="19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706773" lvl="6" indent="-182869" algn="l">
              <a:spcBef>
                <a:spcPts val="19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950598" lvl="7" indent="-182869" algn="l">
              <a:spcBef>
                <a:spcPts val="19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194423" lvl="8" indent="-182869" algn="l">
              <a:spcBef>
                <a:spcPts val="19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6"/>
          <p:cNvSpPr txBox="1">
            <a:spLocks noGrp="1"/>
          </p:cNvSpPr>
          <p:nvPr>
            <p:ph type="dt" idx="10"/>
          </p:nvPr>
        </p:nvSpPr>
        <p:spPr>
          <a:xfrm>
            <a:off x="243840" y="4520072"/>
            <a:ext cx="1137920" cy="259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6"/>
          <p:cNvSpPr txBox="1">
            <a:spLocks noGrp="1"/>
          </p:cNvSpPr>
          <p:nvPr>
            <p:ph type="ftr" idx="11"/>
          </p:nvPr>
        </p:nvSpPr>
        <p:spPr>
          <a:xfrm>
            <a:off x="1666240" y="4520072"/>
            <a:ext cx="1544320" cy="259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6"/>
          <p:cNvSpPr txBox="1">
            <a:spLocks noGrp="1"/>
          </p:cNvSpPr>
          <p:nvPr>
            <p:ph type="sldNum" idx="12"/>
          </p:nvPr>
        </p:nvSpPr>
        <p:spPr>
          <a:xfrm>
            <a:off x="3495040" y="4520072"/>
            <a:ext cx="1137920" cy="259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1392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7"/>
          <p:cNvSpPr txBox="1">
            <a:spLocks noGrp="1"/>
          </p:cNvSpPr>
          <p:nvPr>
            <p:ph type="title"/>
          </p:nvPr>
        </p:nvSpPr>
        <p:spPr>
          <a:xfrm>
            <a:off x="385234" y="3133796"/>
            <a:ext cx="4145280" cy="968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133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7"/>
          <p:cNvSpPr txBox="1">
            <a:spLocks noGrp="1"/>
          </p:cNvSpPr>
          <p:nvPr>
            <p:ph type="body" idx="1"/>
          </p:nvPr>
        </p:nvSpPr>
        <p:spPr>
          <a:xfrm>
            <a:off x="385234" y="2066996"/>
            <a:ext cx="414528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43825" lvl="0" indent="-121912" algn="l">
              <a:spcBef>
                <a:spcPts val="21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067">
                <a:solidFill>
                  <a:srgbClr val="888888"/>
                </a:solidFill>
              </a:defRPr>
            </a:lvl1pPr>
            <a:lvl2pPr marL="487650" lvl="1" indent="-121912" algn="l">
              <a:spcBef>
                <a:spcPts val="192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960">
                <a:solidFill>
                  <a:srgbClr val="888888"/>
                </a:solidFill>
              </a:defRPr>
            </a:lvl2pPr>
            <a:lvl3pPr marL="731474" lvl="2" indent="-121912" algn="l">
              <a:spcBef>
                <a:spcPts val="171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853">
                <a:solidFill>
                  <a:srgbClr val="888888"/>
                </a:solidFill>
              </a:defRPr>
            </a:lvl3pPr>
            <a:lvl4pPr marL="975299" lvl="3" indent="-121912" algn="l">
              <a:spcBef>
                <a:spcPts val="149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47">
                <a:solidFill>
                  <a:srgbClr val="888888"/>
                </a:solidFill>
              </a:defRPr>
            </a:lvl4pPr>
            <a:lvl5pPr marL="1219124" lvl="4" indent="-121912" algn="l">
              <a:spcBef>
                <a:spcPts val="149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47">
                <a:solidFill>
                  <a:srgbClr val="888888"/>
                </a:solidFill>
              </a:defRPr>
            </a:lvl5pPr>
            <a:lvl6pPr marL="1462949" lvl="5" indent="-121912" algn="l">
              <a:spcBef>
                <a:spcPts val="149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47">
                <a:solidFill>
                  <a:srgbClr val="888888"/>
                </a:solidFill>
              </a:defRPr>
            </a:lvl6pPr>
            <a:lvl7pPr marL="1706773" lvl="6" indent="-121912" algn="l">
              <a:spcBef>
                <a:spcPts val="149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47">
                <a:solidFill>
                  <a:srgbClr val="888888"/>
                </a:solidFill>
              </a:defRPr>
            </a:lvl7pPr>
            <a:lvl8pPr marL="1950598" lvl="7" indent="-121912" algn="l">
              <a:spcBef>
                <a:spcPts val="149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47">
                <a:solidFill>
                  <a:srgbClr val="888888"/>
                </a:solidFill>
              </a:defRPr>
            </a:lvl8pPr>
            <a:lvl9pPr marL="2194423" lvl="8" indent="-121912" algn="l">
              <a:spcBef>
                <a:spcPts val="149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47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7"/>
          <p:cNvSpPr txBox="1">
            <a:spLocks noGrp="1"/>
          </p:cNvSpPr>
          <p:nvPr>
            <p:ph type="dt" idx="10"/>
          </p:nvPr>
        </p:nvSpPr>
        <p:spPr>
          <a:xfrm>
            <a:off x="243840" y="4520072"/>
            <a:ext cx="1137920" cy="259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7"/>
          <p:cNvSpPr txBox="1">
            <a:spLocks noGrp="1"/>
          </p:cNvSpPr>
          <p:nvPr>
            <p:ph type="ftr" idx="11"/>
          </p:nvPr>
        </p:nvSpPr>
        <p:spPr>
          <a:xfrm>
            <a:off x="1666240" y="4520072"/>
            <a:ext cx="1544320" cy="259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7"/>
          <p:cNvSpPr txBox="1">
            <a:spLocks noGrp="1"/>
          </p:cNvSpPr>
          <p:nvPr>
            <p:ph type="sldNum" idx="12"/>
          </p:nvPr>
        </p:nvSpPr>
        <p:spPr>
          <a:xfrm>
            <a:off x="3495040" y="4520072"/>
            <a:ext cx="1137920" cy="259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4586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8"/>
          <p:cNvSpPr txBox="1">
            <a:spLocks noGrp="1"/>
          </p:cNvSpPr>
          <p:nvPr>
            <p:ph type="title"/>
          </p:nvPr>
        </p:nvSpPr>
        <p:spPr>
          <a:xfrm>
            <a:off x="243840" y="195298"/>
            <a:ext cx="4389120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8"/>
          <p:cNvSpPr txBox="1">
            <a:spLocks noGrp="1"/>
          </p:cNvSpPr>
          <p:nvPr>
            <p:ph type="body" idx="1"/>
          </p:nvPr>
        </p:nvSpPr>
        <p:spPr>
          <a:xfrm>
            <a:off x="243840" y="1137920"/>
            <a:ext cx="2153920" cy="3218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43825" lvl="0" indent="-216733" algn="l">
              <a:spcBef>
                <a:spcPts val="299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93"/>
            </a:lvl1pPr>
            <a:lvl2pPr marL="487650" lvl="1" indent="-203187" algn="l">
              <a:spcBef>
                <a:spcPts val="256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80"/>
            </a:lvl2pPr>
            <a:lvl3pPr marL="731474" lvl="2" indent="-189641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67"/>
            </a:lvl3pPr>
            <a:lvl4pPr marL="975299" lvl="3" indent="-182869" algn="l">
              <a:spcBef>
                <a:spcPts val="192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60"/>
            </a:lvl4pPr>
            <a:lvl5pPr marL="1219124" lvl="4" indent="-182869" algn="l">
              <a:spcBef>
                <a:spcPts val="192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60"/>
            </a:lvl5pPr>
            <a:lvl6pPr marL="1462949" lvl="5" indent="-182869" algn="l">
              <a:spcBef>
                <a:spcPts val="19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60"/>
            </a:lvl6pPr>
            <a:lvl7pPr marL="1706773" lvl="6" indent="-182869" algn="l">
              <a:spcBef>
                <a:spcPts val="19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60"/>
            </a:lvl7pPr>
            <a:lvl8pPr marL="1950598" lvl="7" indent="-182869" algn="l">
              <a:spcBef>
                <a:spcPts val="19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60"/>
            </a:lvl8pPr>
            <a:lvl9pPr marL="2194423" lvl="8" indent="-182869" algn="l">
              <a:spcBef>
                <a:spcPts val="19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60"/>
            </a:lvl9pPr>
          </a:lstStyle>
          <a:p>
            <a:endParaRPr/>
          </a:p>
        </p:txBody>
      </p:sp>
      <p:sp>
        <p:nvSpPr>
          <p:cNvPr id="36" name="Google Shape;36;p18"/>
          <p:cNvSpPr txBox="1">
            <a:spLocks noGrp="1"/>
          </p:cNvSpPr>
          <p:nvPr>
            <p:ph type="body" idx="2"/>
          </p:nvPr>
        </p:nvSpPr>
        <p:spPr>
          <a:xfrm>
            <a:off x="2479040" y="1137920"/>
            <a:ext cx="2153920" cy="3218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43825" lvl="0" indent="-216733" algn="l">
              <a:spcBef>
                <a:spcPts val="299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93"/>
            </a:lvl1pPr>
            <a:lvl2pPr marL="487650" lvl="1" indent="-203187" algn="l">
              <a:spcBef>
                <a:spcPts val="256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80"/>
            </a:lvl2pPr>
            <a:lvl3pPr marL="731474" lvl="2" indent="-189641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67"/>
            </a:lvl3pPr>
            <a:lvl4pPr marL="975299" lvl="3" indent="-182869" algn="l">
              <a:spcBef>
                <a:spcPts val="192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60"/>
            </a:lvl4pPr>
            <a:lvl5pPr marL="1219124" lvl="4" indent="-182869" algn="l">
              <a:spcBef>
                <a:spcPts val="192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60"/>
            </a:lvl5pPr>
            <a:lvl6pPr marL="1462949" lvl="5" indent="-182869" algn="l">
              <a:spcBef>
                <a:spcPts val="19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60"/>
            </a:lvl6pPr>
            <a:lvl7pPr marL="1706773" lvl="6" indent="-182869" algn="l">
              <a:spcBef>
                <a:spcPts val="19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60"/>
            </a:lvl7pPr>
            <a:lvl8pPr marL="1950598" lvl="7" indent="-182869" algn="l">
              <a:spcBef>
                <a:spcPts val="19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60"/>
            </a:lvl8pPr>
            <a:lvl9pPr marL="2194423" lvl="8" indent="-182869" algn="l">
              <a:spcBef>
                <a:spcPts val="19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60"/>
            </a:lvl9pPr>
          </a:lstStyle>
          <a:p>
            <a:endParaRPr/>
          </a:p>
        </p:txBody>
      </p:sp>
      <p:sp>
        <p:nvSpPr>
          <p:cNvPr id="37" name="Google Shape;37;p18"/>
          <p:cNvSpPr txBox="1">
            <a:spLocks noGrp="1"/>
          </p:cNvSpPr>
          <p:nvPr>
            <p:ph type="dt" idx="10"/>
          </p:nvPr>
        </p:nvSpPr>
        <p:spPr>
          <a:xfrm>
            <a:off x="243840" y="4520072"/>
            <a:ext cx="1137920" cy="259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8"/>
          <p:cNvSpPr txBox="1">
            <a:spLocks noGrp="1"/>
          </p:cNvSpPr>
          <p:nvPr>
            <p:ph type="ftr" idx="11"/>
          </p:nvPr>
        </p:nvSpPr>
        <p:spPr>
          <a:xfrm>
            <a:off x="1666240" y="4520072"/>
            <a:ext cx="1544320" cy="259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8"/>
          <p:cNvSpPr txBox="1">
            <a:spLocks noGrp="1"/>
          </p:cNvSpPr>
          <p:nvPr>
            <p:ph type="sldNum" idx="12"/>
          </p:nvPr>
        </p:nvSpPr>
        <p:spPr>
          <a:xfrm>
            <a:off x="3495040" y="4520072"/>
            <a:ext cx="1137920" cy="259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5337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9"/>
          <p:cNvSpPr txBox="1">
            <a:spLocks noGrp="1"/>
          </p:cNvSpPr>
          <p:nvPr>
            <p:ph type="title"/>
          </p:nvPr>
        </p:nvSpPr>
        <p:spPr>
          <a:xfrm>
            <a:off x="243840" y="195298"/>
            <a:ext cx="4389120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9"/>
          <p:cNvSpPr txBox="1">
            <a:spLocks noGrp="1"/>
          </p:cNvSpPr>
          <p:nvPr>
            <p:ph type="body" idx="1"/>
          </p:nvPr>
        </p:nvSpPr>
        <p:spPr>
          <a:xfrm>
            <a:off x="243840" y="1091636"/>
            <a:ext cx="2154767" cy="454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43825" lvl="0" indent="-121912" algn="l">
              <a:spcBef>
                <a:spcPts val="256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80" b="1"/>
            </a:lvl1pPr>
            <a:lvl2pPr marL="487650" lvl="1" indent="-121912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67" b="1"/>
            </a:lvl2pPr>
            <a:lvl3pPr marL="731474" lvl="2" indent="-121912" algn="l">
              <a:spcBef>
                <a:spcPts val="192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60" b="1"/>
            </a:lvl3pPr>
            <a:lvl4pPr marL="975299" lvl="3" indent="-121912" algn="l">
              <a:spcBef>
                <a:spcPts val="17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53" b="1"/>
            </a:lvl4pPr>
            <a:lvl5pPr marL="1219124" lvl="4" indent="-121912" algn="l">
              <a:spcBef>
                <a:spcPts val="17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53" b="1"/>
            </a:lvl5pPr>
            <a:lvl6pPr marL="1462949" lvl="5" indent="-121912" algn="l">
              <a:spcBef>
                <a:spcPts val="17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53" b="1"/>
            </a:lvl6pPr>
            <a:lvl7pPr marL="1706773" lvl="6" indent="-121912" algn="l">
              <a:spcBef>
                <a:spcPts val="17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53" b="1"/>
            </a:lvl7pPr>
            <a:lvl8pPr marL="1950598" lvl="7" indent="-121912" algn="l">
              <a:spcBef>
                <a:spcPts val="17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53" b="1"/>
            </a:lvl8pPr>
            <a:lvl9pPr marL="2194423" lvl="8" indent="-121912" algn="l">
              <a:spcBef>
                <a:spcPts val="17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53" b="1"/>
            </a:lvl9pPr>
          </a:lstStyle>
          <a:p>
            <a:endParaRPr/>
          </a:p>
        </p:txBody>
      </p:sp>
      <p:sp>
        <p:nvSpPr>
          <p:cNvPr id="43" name="Google Shape;43;p19"/>
          <p:cNvSpPr txBox="1">
            <a:spLocks noGrp="1"/>
          </p:cNvSpPr>
          <p:nvPr>
            <p:ph type="body" idx="2"/>
          </p:nvPr>
        </p:nvSpPr>
        <p:spPr>
          <a:xfrm>
            <a:off x="243840" y="1546578"/>
            <a:ext cx="2154767" cy="2809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43825" lvl="0" indent="-203187" algn="l">
              <a:spcBef>
                <a:spcPts val="256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80"/>
            </a:lvl1pPr>
            <a:lvl2pPr marL="487650" lvl="1" indent="-189641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67"/>
            </a:lvl2pPr>
            <a:lvl3pPr marL="731474" lvl="2" indent="-182869" algn="l">
              <a:spcBef>
                <a:spcPts val="19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60"/>
            </a:lvl3pPr>
            <a:lvl4pPr marL="975299" lvl="3" indent="-176096" algn="l">
              <a:spcBef>
                <a:spcPts val="171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53"/>
            </a:lvl4pPr>
            <a:lvl5pPr marL="1219124" lvl="4" indent="-176096" algn="l">
              <a:spcBef>
                <a:spcPts val="171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53"/>
            </a:lvl5pPr>
            <a:lvl6pPr marL="1462949" lvl="5" indent="-176096" algn="l">
              <a:spcBef>
                <a:spcPts val="171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53"/>
            </a:lvl6pPr>
            <a:lvl7pPr marL="1706773" lvl="6" indent="-176096" algn="l">
              <a:spcBef>
                <a:spcPts val="171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53"/>
            </a:lvl7pPr>
            <a:lvl8pPr marL="1950598" lvl="7" indent="-176096" algn="l">
              <a:spcBef>
                <a:spcPts val="171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53"/>
            </a:lvl8pPr>
            <a:lvl9pPr marL="2194423" lvl="8" indent="-176096" algn="l">
              <a:spcBef>
                <a:spcPts val="171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53"/>
            </a:lvl9pPr>
          </a:lstStyle>
          <a:p>
            <a:endParaRPr/>
          </a:p>
        </p:txBody>
      </p:sp>
      <p:sp>
        <p:nvSpPr>
          <p:cNvPr id="44" name="Google Shape;44;p19"/>
          <p:cNvSpPr txBox="1">
            <a:spLocks noGrp="1"/>
          </p:cNvSpPr>
          <p:nvPr>
            <p:ph type="body" idx="3"/>
          </p:nvPr>
        </p:nvSpPr>
        <p:spPr>
          <a:xfrm>
            <a:off x="2477347" y="1091636"/>
            <a:ext cx="2155613" cy="454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43825" lvl="0" indent="-121912" algn="l">
              <a:spcBef>
                <a:spcPts val="256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80" b="1"/>
            </a:lvl1pPr>
            <a:lvl2pPr marL="487650" lvl="1" indent="-121912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67" b="1"/>
            </a:lvl2pPr>
            <a:lvl3pPr marL="731474" lvl="2" indent="-121912" algn="l">
              <a:spcBef>
                <a:spcPts val="192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60" b="1"/>
            </a:lvl3pPr>
            <a:lvl4pPr marL="975299" lvl="3" indent="-121912" algn="l">
              <a:spcBef>
                <a:spcPts val="17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53" b="1"/>
            </a:lvl4pPr>
            <a:lvl5pPr marL="1219124" lvl="4" indent="-121912" algn="l">
              <a:spcBef>
                <a:spcPts val="17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53" b="1"/>
            </a:lvl5pPr>
            <a:lvl6pPr marL="1462949" lvl="5" indent="-121912" algn="l">
              <a:spcBef>
                <a:spcPts val="17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53" b="1"/>
            </a:lvl6pPr>
            <a:lvl7pPr marL="1706773" lvl="6" indent="-121912" algn="l">
              <a:spcBef>
                <a:spcPts val="17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53" b="1"/>
            </a:lvl7pPr>
            <a:lvl8pPr marL="1950598" lvl="7" indent="-121912" algn="l">
              <a:spcBef>
                <a:spcPts val="17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53" b="1"/>
            </a:lvl8pPr>
            <a:lvl9pPr marL="2194423" lvl="8" indent="-121912" algn="l">
              <a:spcBef>
                <a:spcPts val="17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53" b="1"/>
            </a:lvl9pPr>
          </a:lstStyle>
          <a:p>
            <a:endParaRPr/>
          </a:p>
        </p:txBody>
      </p:sp>
      <p:sp>
        <p:nvSpPr>
          <p:cNvPr id="45" name="Google Shape;45;p19"/>
          <p:cNvSpPr txBox="1">
            <a:spLocks noGrp="1"/>
          </p:cNvSpPr>
          <p:nvPr>
            <p:ph type="body" idx="4"/>
          </p:nvPr>
        </p:nvSpPr>
        <p:spPr>
          <a:xfrm>
            <a:off x="2477347" y="1546578"/>
            <a:ext cx="2155613" cy="2809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43825" lvl="0" indent="-203187" algn="l">
              <a:spcBef>
                <a:spcPts val="256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80"/>
            </a:lvl1pPr>
            <a:lvl2pPr marL="487650" lvl="1" indent="-189641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67"/>
            </a:lvl2pPr>
            <a:lvl3pPr marL="731474" lvl="2" indent="-182869" algn="l">
              <a:spcBef>
                <a:spcPts val="19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60"/>
            </a:lvl3pPr>
            <a:lvl4pPr marL="975299" lvl="3" indent="-176096" algn="l">
              <a:spcBef>
                <a:spcPts val="171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53"/>
            </a:lvl4pPr>
            <a:lvl5pPr marL="1219124" lvl="4" indent="-176096" algn="l">
              <a:spcBef>
                <a:spcPts val="171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53"/>
            </a:lvl5pPr>
            <a:lvl6pPr marL="1462949" lvl="5" indent="-176096" algn="l">
              <a:spcBef>
                <a:spcPts val="171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53"/>
            </a:lvl6pPr>
            <a:lvl7pPr marL="1706773" lvl="6" indent="-176096" algn="l">
              <a:spcBef>
                <a:spcPts val="171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53"/>
            </a:lvl7pPr>
            <a:lvl8pPr marL="1950598" lvl="7" indent="-176096" algn="l">
              <a:spcBef>
                <a:spcPts val="171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53"/>
            </a:lvl8pPr>
            <a:lvl9pPr marL="2194423" lvl="8" indent="-176096" algn="l">
              <a:spcBef>
                <a:spcPts val="171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53"/>
            </a:lvl9pPr>
          </a:lstStyle>
          <a:p>
            <a:endParaRPr/>
          </a:p>
        </p:txBody>
      </p:sp>
      <p:sp>
        <p:nvSpPr>
          <p:cNvPr id="46" name="Google Shape;46;p19"/>
          <p:cNvSpPr txBox="1">
            <a:spLocks noGrp="1"/>
          </p:cNvSpPr>
          <p:nvPr>
            <p:ph type="dt" idx="10"/>
          </p:nvPr>
        </p:nvSpPr>
        <p:spPr>
          <a:xfrm>
            <a:off x="243840" y="4520072"/>
            <a:ext cx="1137920" cy="259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9"/>
          <p:cNvSpPr txBox="1">
            <a:spLocks noGrp="1"/>
          </p:cNvSpPr>
          <p:nvPr>
            <p:ph type="ftr" idx="11"/>
          </p:nvPr>
        </p:nvSpPr>
        <p:spPr>
          <a:xfrm>
            <a:off x="1666240" y="4520072"/>
            <a:ext cx="1544320" cy="259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9"/>
          <p:cNvSpPr txBox="1">
            <a:spLocks noGrp="1"/>
          </p:cNvSpPr>
          <p:nvPr>
            <p:ph type="sldNum" idx="12"/>
          </p:nvPr>
        </p:nvSpPr>
        <p:spPr>
          <a:xfrm>
            <a:off x="3495040" y="4520072"/>
            <a:ext cx="1137920" cy="259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458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0"/>
          <p:cNvSpPr txBox="1">
            <a:spLocks noGrp="1"/>
          </p:cNvSpPr>
          <p:nvPr>
            <p:ph type="title"/>
          </p:nvPr>
        </p:nvSpPr>
        <p:spPr>
          <a:xfrm>
            <a:off x="243840" y="195298"/>
            <a:ext cx="4389120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0"/>
          <p:cNvSpPr txBox="1">
            <a:spLocks noGrp="1"/>
          </p:cNvSpPr>
          <p:nvPr>
            <p:ph type="dt" idx="10"/>
          </p:nvPr>
        </p:nvSpPr>
        <p:spPr>
          <a:xfrm>
            <a:off x="243840" y="4520072"/>
            <a:ext cx="1137920" cy="259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0"/>
          <p:cNvSpPr txBox="1">
            <a:spLocks noGrp="1"/>
          </p:cNvSpPr>
          <p:nvPr>
            <p:ph type="ftr" idx="11"/>
          </p:nvPr>
        </p:nvSpPr>
        <p:spPr>
          <a:xfrm>
            <a:off x="1666240" y="4520072"/>
            <a:ext cx="1544320" cy="259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0"/>
          <p:cNvSpPr txBox="1">
            <a:spLocks noGrp="1"/>
          </p:cNvSpPr>
          <p:nvPr>
            <p:ph type="sldNum" idx="12"/>
          </p:nvPr>
        </p:nvSpPr>
        <p:spPr>
          <a:xfrm>
            <a:off x="3495040" y="4520072"/>
            <a:ext cx="1137920" cy="259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0382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1"/>
          <p:cNvSpPr txBox="1">
            <a:spLocks noGrp="1"/>
          </p:cNvSpPr>
          <p:nvPr>
            <p:ph type="title"/>
          </p:nvPr>
        </p:nvSpPr>
        <p:spPr>
          <a:xfrm>
            <a:off x="243840" y="194169"/>
            <a:ext cx="1604434" cy="826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67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1"/>
          <p:cNvSpPr txBox="1">
            <a:spLocks noGrp="1"/>
          </p:cNvSpPr>
          <p:nvPr>
            <p:ph type="body" idx="1"/>
          </p:nvPr>
        </p:nvSpPr>
        <p:spPr>
          <a:xfrm>
            <a:off x="1906693" y="194169"/>
            <a:ext cx="2726267" cy="4162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43825" lvl="0" indent="-230279" algn="l">
              <a:spcBef>
                <a:spcPts val="341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707"/>
            </a:lvl1pPr>
            <a:lvl2pPr marL="487650" lvl="1" indent="-216733" algn="l">
              <a:spcBef>
                <a:spcPts val="299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493"/>
            </a:lvl2pPr>
            <a:lvl3pPr marL="731474" lvl="2" indent="-203187" algn="l">
              <a:spcBef>
                <a:spcPts val="256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80"/>
            </a:lvl3pPr>
            <a:lvl4pPr marL="975299" lvl="3" indent="-189641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67"/>
            </a:lvl4pPr>
            <a:lvl5pPr marL="1219124" lvl="4" indent="-189641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067"/>
            </a:lvl5pPr>
            <a:lvl6pPr marL="1462949" lvl="5" indent="-189641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67"/>
            </a:lvl6pPr>
            <a:lvl7pPr marL="1706773" lvl="6" indent="-189641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67"/>
            </a:lvl7pPr>
            <a:lvl8pPr marL="1950598" lvl="7" indent="-189641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67"/>
            </a:lvl8pPr>
            <a:lvl9pPr marL="2194423" lvl="8" indent="-189641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67"/>
            </a:lvl9pPr>
          </a:lstStyle>
          <a:p>
            <a:endParaRPr/>
          </a:p>
        </p:txBody>
      </p:sp>
      <p:sp>
        <p:nvSpPr>
          <p:cNvPr id="57" name="Google Shape;57;p21"/>
          <p:cNvSpPr txBox="1">
            <a:spLocks noGrp="1"/>
          </p:cNvSpPr>
          <p:nvPr>
            <p:ph type="body" idx="2"/>
          </p:nvPr>
        </p:nvSpPr>
        <p:spPr>
          <a:xfrm>
            <a:off x="243840" y="1020516"/>
            <a:ext cx="1604434" cy="3335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43825" lvl="0" indent="-121912" algn="l">
              <a:spcBef>
                <a:spcPts val="149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47"/>
            </a:lvl1pPr>
            <a:lvl2pPr marL="487650" lvl="1" indent="-121912" algn="l">
              <a:spcBef>
                <a:spcPts val="128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40"/>
            </a:lvl2pPr>
            <a:lvl3pPr marL="731474" lvl="2" indent="-121912" algn="l">
              <a:spcBef>
                <a:spcPts val="10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33"/>
            </a:lvl3pPr>
            <a:lvl4pPr marL="975299" lvl="3" indent="-121912" algn="l">
              <a:spcBef>
                <a:spcPts val="96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80"/>
            </a:lvl4pPr>
            <a:lvl5pPr marL="1219124" lvl="4" indent="-121912" algn="l">
              <a:spcBef>
                <a:spcPts val="96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80"/>
            </a:lvl5pPr>
            <a:lvl6pPr marL="1462949" lvl="5" indent="-121912" algn="l">
              <a:spcBef>
                <a:spcPts val="96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80"/>
            </a:lvl6pPr>
            <a:lvl7pPr marL="1706773" lvl="6" indent="-121912" algn="l">
              <a:spcBef>
                <a:spcPts val="96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80"/>
            </a:lvl7pPr>
            <a:lvl8pPr marL="1950598" lvl="7" indent="-121912" algn="l">
              <a:spcBef>
                <a:spcPts val="96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80"/>
            </a:lvl8pPr>
            <a:lvl9pPr marL="2194423" lvl="8" indent="-121912" algn="l">
              <a:spcBef>
                <a:spcPts val="96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80"/>
            </a:lvl9pPr>
          </a:lstStyle>
          <a:p>
            <a:endParaRPr/>
          </a:p>
        </p:txBody>
      </p:sp>
      <p:sp>
        <p:nvSpPr>
          <p:cNvPr id="58" name="Google Shape;58;p21"/>
          <p:cNvSpPr txBox="1">
            <a:spLocks noGrp="1"/>
          </p:cNvSpPr>
          <p:nvPr>
            <p:ph type="dt" idx="10"/>
          </p:nvPr>
        </p:nvSpPr>
        <p:spPr>
          <a:xfrm>
            <a:off x="243840" y="4520072"/>
            <a:ext cx="1137920" cy="259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1"/>
          <p:cNvSpPr txBox="1">
            <a:spLocks noGrp="1"/>
          </p:cNvSpPr>
          <p:nvPr>
            <p:ph type="ftr" idx="11"/>
          </p:nvPr>
        </p:nvSpPr>
        <p:spPr>
          <a:xfrm>
            <a:off x="1666240" y="4520072"/>
            <a:ext cx="1544320" cy="259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1"/>
          <p:cNvSpPr txBox="1">
            <a:spLocks noGrp="1"/>
          </p:cNvSpPr>
          <p:nvPr>
            <p:ph type="sldNum" idx="12"/>
          </p:nvPr>
        </p:nvSpPr>
        <p:spPr>
          <a:xfrm>
            <a:off x="3495040" y="4520072"/>
            <a:ext cx="1137920" cy="259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702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2"/>
          <p:cNvSpPr txBox="1">
            <a:spLocks noGrp="1"/>
          </p:cNvSpPr>
          <p:nvPr>
            <p:ph type="title"/>
          </p:nvPr>
        </p:nvSpPr>
        <p:spPr>
          <a:xfrm>
            <a:off x="955887" y="3413760"/>
            <a:ext cx="2926080" cy="403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67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2"/>
          <p:cNvSpPr>
            <a:spLocks noGrp="1"/>
          </p:cNvSpPr>
          <p:nvPr>
            <p:ph type="pic" idx="2"/>
          </p:nvPr>
        </p:nvSpPr>
        <p:spPr>
          <a:xfrm>
            <a:off x="955887" y="435751"/>
            <a:ext cx="2926080" cy="292608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2"/>
          <p:cNvSpPr txBox="1">
            <a:spLocks noGrp="1"/>
          </p:cNvSpPr>
          <p:nvPr>
            <p:ph type="body" idx="1"/>
          </p:nvPr>
        </p:nvSpPr>
        <p:spPr>
          <a:xfrm>
            <a:off x="955887" y="3816774"/>
            <a:ext cx="2926080" cy="572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43825" lvl="0" indent="-121912" algn="l">
              <a:spcBef>
                <a:spcPts val="149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47"/>
            </a:lvl1pPr>
            <a:lvl2pPr marL="487650" lvl="1" indent="-121912" algn="l">
              <a:spcBef>
                <a:spcPts val="128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40"/>
            </a:lvl2pPr>
            <a:lvl3pPr marL="731474" lvl="2" indent="-121912" algn="l">
              <a:spcBef>
                <a:spcPts val="10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33"/>
            </a:lvl3pPr>
            <a:lvl4pPr marL="975299" lvl="3" indent="-121912" algn="l">
              <a:spcBef>
                <a:spcPts val="96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80"/>
            </a:lvl4pPr>
            <a:lvl5pPr marL="1219124" lvl="4" indent="-121912" algn="l">
              <a:spcBef>
                <a:spcPts val="96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80"/>
            </a:lvl5pPr>
            <a:lvl6pPr marL="1462949" lvl="5" indent="-121912" algn="l">
              <a:spcBef>
                <a:spcPts val="96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80"/>
            </a:lvl6pPr>
            <a:lvl7pPr marL="1706773" lvl="6" indent="-121912" algn="l">
              <a:spcBef>
                <a:spcPts val="96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80"/>
            </a:lvl7pPr>
            <a:lvl8pPr marL="1950598" lvl="7" indent="-121912" algn="l">
              <a:spcBef>
                <a:spcPts val="96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80"/>
            </a:lvl8pPr>
            <a:lvl9pPr marL="2194423" lvl="8" indent="-121912" algn="l">
              <a:spcBef>
                <a:spcPts val="96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80"/>
            </a:lvl9pPr>
          </a:lstStyle>
          <a:p>
            <a:endParaRPr/>
          </a:p>
        </p:txBody>
      </p:sp>
      <p:sp>
        <p:nvSpPr>
          <p:cNvPr id="65" name="Google Shape;65;p22"/>
          <p:cNvSpPr txBox="1">
            <a:spLocks noGrp="1"/>
          </p:cNvSpPr>
          <p:nvPr>
            <p:ph type="dt" idx="10"/>
          </p:nvPr>
        </p:nvSpPr>
        <p:spPr>
          <a:xfrm>
            <a:off x="243840" y="4520072"/>
            <a:ext cx="1137920" cy="259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2"/>
          <p:cNvSpPr txBox="1">
            <a:spLocks noGrp="1"/>
          </p:cNvSpPr>
          <p:nvPr>
            <p:ph type="ftr" idx="11"/>
          </p:nvPr>
        </p:nvSpPr>
        <p:spPr>
          <a:xfrm>
            <a:off x="1666240" y="4520072"/>
            <a:ext cx="1544320" cy="259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2"/>
          <p:cNvSpPr txBox="1">
            <a:spLocks noGrp="1"/>
          </p:cNvSpPr>
          <p:nvPr>
            <p:ph type="sldNum" idx="12"/>
          </p:nvPr>
        </p:nvSpPr>
        <p:spPr>
          <a:xfrm>
            <a:off x="3495040" y="4520072"/>
            <a:ext cx="1137920" cy="259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5179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3"/>
          <p:cNvSpPr txBox="1">
            <a:spLocks noGrp="1"/>
          </p:cNvSpPr>
          <p:nvPr>
            <p:ph type="title"/>
          </p:nvPr>
        </p:nvSpPr>
        <p:spPr>
          <a:xfrm>
            <a:off x="243840" y="195298"/>
            <a:ext cx="4389120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3"/>
          <p:cNvSpPr txBox="1">
            <a:spLocks noGrp="1"/>
          </p:cNvSpPr>
          <p:nvPr>
            <p:ph type="body" idx="1"/>
          </p:nvPr>
        </p:nvSpPr>
        <p:spPr>
          <a:xfrm rot="5400000">
            <a:off x="829169" y="552592"/>
            <a:ext cx="3218463" cy="4389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43825" lvl="0" indent="-182869" algn="l">
              <a:spcBef>
                <a:spcPts val="19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87650" lvl="1" indent="-182869" algn="l">
              <a:spcBef>
                <a:spcPts val="192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731474" lvl="2" indent="-182869" algn="l">
              <a:spcBef>
                <a:spcPts val="19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75299" lvl="3" indent="-182869" algn="l">
              <a:spcBef>
                <a:spcPts val="192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219124" lvl="4" indent="-182869" algn="l">
              <a:spcBef>
                <a:spcPts val="192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462949" lvl="5" indent="-182869" algn="l">
              <a:spcBef>
                <a:spcPts val="19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706773" lvl="6" indent="-182869" algn="l">
              <a:spcBef>
                <a:spcPts val="19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950598" lvl="7" indent="-182869" algn="l">
              <a:spcBef>
                <a:spcPts val="19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194423" lvl="8" indent="-182869" algn="l">
              <a:spcBef>
                <a:spcPts val="19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3"/>
          <p:cNvSpPr txBox="1">
            <a:spLocks noGrp="1"/>
          </p:cNvSpPr>
          <p:nvPr>
            <p:ph type="dt" idx="10"/>
          </p:nvPr>
        </p:nvSpPr>
        <p:spPr>
          <a:xfrm>
            <a:off x="243840" y="4520072"/>
            <a:ext cx="1137920" cy="259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3"/>
          <p:cNvSpPr txBox="1">
            <a:spLocks noGrp="1"/>
          </p:cNvSpPr>
          <p:nvPr>
            <p:ph type="ftr" idx="11"/>
          </p:nvPr>
        </p:nvSpPr>
        <p:spPr>
          <a:xfrm>
            <a:off x="1666240" y="4520072"/>
            <a:ext cx="1544320" cy="259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3"/>
          <p:cNvSpPr txBox="1">
            <a:spLocks noGrp="1"/>
          </p:cNvSpPr>
          <p:nvPr>
            <p:ph type="sldNum" idx="12"/>
          </p:nvPr>
        </p:nvSpPr>
        <p:spPr>
          <a:xfrm>
            <a:off x="3495040" y="4520072"/>
            <a:ext cx="1137920" cy="259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2176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4"/>
          <p:cNvSpPr txBox="1">
            <a:spLocks noGrp="1"/>
          </p:cNvSpPr>
          <p:nvPr>
            <p:ph type="title"/>
          </p:nvPr>
        </p:nvSpPr>
        <p:spPr>
          <a:xfrm rot="5400000">
            <a:off x="2003779" y="1727201"/>
            <a:ext cx="4161084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4"/>
          <p:cNvSpPr txBox="1">
            <a:spLocks noGrp="1"/>
          </p:cNvSpPr>
          <p:nvPr>
            <p:ph type="body" idx="1"/>
          </p:nvPr>
        </p:nvSpPr>
        <p:spPr>
          <a:xfrm rot="5400000">
            <a:off x="-231421" y="670560"/>
            <a:ext cx="4161084" cy="3210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43825" lvl="0" indent="-182869" algn="l">
              <a:spcBef>
                <a:spcPts val="19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87650" lvl="1" indent="-182869" algn="l">
              <a:spcBef>
                <a:spcPts val="192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731474" lvl="2" indent="-182869" algn="l">
              <a:spcBef>
                <a:spcPts val="19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75299" lvl="3" indent="-182869" algn="l">
              <a:spcBef>
                <a:spcPts val="192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219124" lvl="4" indent="-182869" algn="l">
              <a:spcBef>
                <a:spcPts val="192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462949" lvl="5" indent="-182869" algn="l">
              <a:spcBef>
                <a:spcPts val="19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706773" lvl="6" indent="-182869" algn="l">
              <a:spcBef>
                <a:spcPts val="19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950598" lvl="7" indent="-182869" algn="l">
              <a:spcBef>
                <a:spcPts val="19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194423" lvl="8" indent="-182869" algn="l">
              <a:spcBef>
                <a:spcPts val="19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4"/>
          <p:cNvSpPr txBox="1">
            <a:spLocks noGrp="1"/>
          </p:cNvSpPr>
          <p:nvPr>
            <p:ph type="dt" idx="10"/>
          </p:nvPr>
        </p:nvSpPr>
        <p:spPr>
          <a:xfrm>
            <a:off x="243840" y="4520072"/>
            <a:ext cx="1137920" cy="259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4"/>
          <p:cNvSpPr txBox="1">
            <a:spLocks noGrp="1"/>
          </p:cNvSpPr>
          <p:nvPr>
            <p:ph type="ftr" idx="11"/>
          </p:nvPr>
        </p:nvSpPr>
        <p:spPr>
          <a:xfrm>
            <a:off x="1666240" y="4520072"/>
            <a:ext cx="1544320" cy="259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4"/>
          <p:cNvSpPr txBox="1">
            <a:spLocks noGrp="1"/>
          </p:cNvSpPr>
          <p:nvPr>
            <p:ph type="sldNum" idx="12"/>
          </p:nvPr>
        </p:nvSpPr>
        <p:spPr>
          <a:xfrm>
            <a:off x="3495040" y="4520072"/>
            <a:ext cx="1137920" cy="259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076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0"/>
          <p:cNvSpPr txBox="1">
            <a:spLocks noGrp="1"/>
          </p:cNvSpPr>
          <p:nvPr>
            <p:ph type="title"/>
          </p:nvPr>
        </p:nvSpPr>
        <p:spPr>
          <a:xfrm>
            <a:off x="1461347" y="821266"/>
            <a:ext cx="7802880" cy="1779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p20"/>
          <p:cNvSpPr txBox="1">
            <a:spLocks noGrp="1"/>
          </p:cNvSpPr>
          <p:nvPr>
            <p:ph type="body" idx="1"/>
          </p:nvPr>
        </p:nvSpPr>
        <p:spPr>
          <a:xfrm>
            <a:off x="5444067" y="2600960"/>
            <a:ext cx="3820160" cy="471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–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–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»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0"/>
          <p:cNvSpPr txBox="1">
            <a:spLocks noGrp="1"/>
          </p:cNvSpPr>
          <p:nvPr>
            <p:ph type="sldNum" idx="12"/>
          </p:nvPr>
        </p:nvSpPr>
        <p:spPr>
          <a:xfrm>
            <a:off x="6852149" y="6586228"/>
            <a:ext cx="137932" cy="387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64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64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64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64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64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64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64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64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64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sz="747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226336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4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4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4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4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4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4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4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4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4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4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4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4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4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4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4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4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4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4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4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4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4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4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4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4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4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4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4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3"/>
          <p:cNvSpPr txBox="1">
            <a:spLocks noGrp="1"/>
          </p:cNvSpPr>
          <p:nvPr>
            <p:ph type="title"/>
          </p:nvPr>
        </p:nvSpPr>
        <p:spPr>
          <a:xfrm>
            <a:off x="243840" y="195298"/>
            <a:ext cx="4389120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3"/>
          <p:cNvSpPr txBox="1">
            <a:spLocks noGrp="1"/>
          </p:cNvSpPr>
          <p:nvPr>
            <p:ph type="body" idx="1"/>
          </p:nvPr>
        </p:nvSpPr>
        <p:spPr>
          <a:xfrm>
            <a:off x="243840" y="1137920"/>
            <a:ext cx="4389120" cy="3218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3"/>
          <p:cNvSpPr txBox="1">
            <a:spLocks noGrp="1"/>
          </p:cNvSpPr>
          <p:nvPr>
            <p:ph type="dt" idx="10"/>
          </p:nvPr>
        </p:nvSpPr>
        <p:spPr>
          <a:xfrm>
            <a:off x="243840" y="4520072"/>
            <a:ext cx="1137920" cy="259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4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3"/>
          <p:cNvSpPr txBox="1">
            <a:spLocks noGrp="1"/>
          </p:cNvSpPr>
          <p:nvPr>
            <p:ph type="ftr" idx="11"/>
          </p:nvPr>
        </p:nvSpPr>
        <p:spPr>
          <a:xfrm>
            <a:off x="1666240" y="4520072"/>
            <a:ext cx="1544320" cy="259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4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3"/>
          <p:cNvSpPr txBox="1">
            <a:spLocks noGrp="1"/>
          </p:cNvSpPr>
          <p:nvPr>
            <p:ph type="sldNum" idx="12"/>
          </p:nvPr>
        </p:nvSpPr>
        <p:spPr>
          <a:xfrm>
            <a:off x="3495040" y="4520072"/>
            <a:ext cx="1137920" cy="259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4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4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4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4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4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4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4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4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4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5651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4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4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4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4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4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4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4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4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4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4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4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4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4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4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4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4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4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4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4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4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4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4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4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4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4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4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4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jp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png"/><Relationship Id="rId5" Type="http://schemas.openxmlformats.org/officeDocument/2006/relationships/image" Target="../media/image31.jp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38.png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18" Type="http://schemas.openxmlformats.org/officeDocument/2006/relationships/image" Target="../media/image59.png"/><Relationship Id="rId26" Type="http://schemas.openxmlformats.org/officeDocument/2006/relationships/image" Target="../media/image67.png"/><Relationship Id="rId3" Type="http://schemas.openxmlformats.org/officeDocument/2006/relationships/image" Target="../media/image44.png"/><Relationship Id="rId21" Type="http://schemas.openxmlformats.org/officeDocument/2006/relationships/image" Target="../media/image62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5" Type="http://schemas.openxmlformats.org/officeDocument/2006/relationships/image" Target="../media/image66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57.png"/><Relationship Id="rId20" Type="http://schemas.openxmlformats.org/officeDocument/2006/relationships/image" Target="../media/image61.jpg"/><Relationship Id="rId29" Type="http://schemas.openxmlformats.org/officeDocument/2006/relationships/image" Target="../media/image7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24" Type="http://schemas.openxmlformats.org/officeDocument/2006/relationships/image" Target="../media/image65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23" Type="http://schemas.openxmlformats.org/officeDocument/2006/relationships/image" Target="../media/image64.png"/><Relationship Id="rId28" Type="http://schemas.openxmlformats.org/officeDocument/2006/relationships/image" Target="../media/image69.png"/><Relationship Id="rId10" Type="http://schemas.openxmlformats.org/officeDocument/2006/relationships/image" Target="../media/image51.png"/><Relationship Id="rId19" Type="http://schemas.openxmlformats.org/officeDocument/2006/relationships/image" Target="../media/image60.png"/><Relationship Id="rId31" Type="http://schemas.openxmlformats.org/officeDocument/2006/relationships/image" Target="../media/image72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Relationship Id="rId22" Type="http://schemas.openxmlformats.org/officeDocument/2006/relationships/image" Target="../media/image63.png"/><Relationship Id="rId27" Type="http://schemas.openxmlformats.org/officeDocument/2006/relationships/image" Target="../media/image68.png"/><Relationship Id="rId30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82530" y="6193155"/>
            <a:ext cx="3859269" cy="609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4500">
                <a:solidFill>
                  <a:srgbClr val="047EC4"/>
                </a:solidFill>
                <a:latin typeface="TT Firs Neue"/>
              </a:rPr>
              <a:t>WHO WE ARE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482530" y="1666826"/>
            <a:ext cx="8777675" cy="1179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19"/>
              </a:lnSpc>
            </a:pPr>
            <a:r>
              <a:rPr lang="en-US" sz="2399">
                <a:solidFill>
                  <a:srgbClr val="047EC4"/>
                </a:solidFill>
                <a:latin typeface="TT Commons Pro"/>
              </a:rPr>
              <a:t>In the first months of the full-scale war, the civil society sector of Ukraine and a spontaneous powerful volunteer movement did everything possible and impossible to prevent a humanitarian crisis.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82530" y="557533"/>
            <a:ext cx="8932609" cy="1045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59"/>
              </a:lnSpc>
            </a:pPr>
            <a:r>
              <a:rPr lang="en-US" sz="3199">
                <a:solidFill>
                  <a:srgbClr val="047EC4"/>
                </a:solidFill>
                <a:latin typeface="TT Commons Pro"/>
              </a:rPr>
              <a:t>Plus </a:t>
            </a:r>
            <a:r>
              <a:rPr lang="en-US" sz="3199">
                <a:solidFill>
                  <a:srgbClr val="047EC4"/>
                </a:solidFill>
                <a:latin typeface="TT Commons Pro Bold"/>
              </a:rPr>
              <a:t>6,367 new charitable organizations</a:t>
            </a:r>
            <a:r>
              <a:rPr lang="en-US" sz="3199">
                <a:solidFill>
                  <a:srgbClr val="047EC4"/>
                </a:solidFill>
                <a:latin typeface="TT Commons Pro"/>
              </a:rPr>
              <a:t> </a:t>
            </a:r>
          </a:p>
          <a:p>
            <a:pPr algn="l">
              <a:lnSpc>
                <a:spcPts val="4159"/>
              </a:lnSpc>
            </a:pPr>
            <a:r>
              <a:rPr lang="en-US" sz="3199">
                <a:solidFill>
                  <a:srgbClr val="047EC4"/>
                </a:solidFill>
                <a:latin typeface="TT Commons Pro"/>
              </a:rPr>
              <a:t>And plus </a:t>
            </a:r>
            <a:r>
              <a:rPr lang="en-US" sz="3199">
                <a:solidFill>
                  <a:srgbClr val="047EC4"/>
                </a:solidFill>
                <a:latin typeface="TT Commons Pro Bold"/>
              </a:rPr>
              <a:t>2,760 new public organizations </a:t>
            </a:r>
            <a:r>
              <a:rPr lang="en-US" sz="3199">
                <a:solidFill>
                  <a:srgbClr val="047EC4"/>
                </a:solidFill>
                <a:latin typeface="TT Commons Pro"/>
              </a:rPr>
              <a:t>in </a:t>
            </a:r>
            <a:r>
              <a:rPr lang="en-US" sz="3199">
                <a:solidFill>
                  <a:srgbClr val="047EC4"/>
                </a:solidFill>
                <a:latin typeface="TT Commons Pro Bold"/>
              </a:rPr>
              <a:t>2022</a:t>
            </a:r>
            <a:r>
              <a:rPr lang="en-US" sz="3199">
                <a:solidFill>
                  <a:srgbClr val="047EC4"/>
                </a:solidFill>
                <a:latin typeface="TT Commons Pro"/>
              </a:rPr>
              <a:t>.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2412165" y="3000908"/>
            <a:ext cx="6848040" cy="4198804"/>
            <a:chOff x="0" y="0"/>
            <a:chExt cx="9130721" cy="559840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752843" cy="5598405"/>
            </a:xfrm>
            <a:custGeom>
              <a:avLst/>
              <a:gdLst/>
              <a:ahLst/>
              <a:cxnLst/>
              <a:rect l="l" t="t" r="r" b="b"/>
              <a:pathLst>
                <a:path w="8752843" h="5598405">
                  <a:moveTo>
                    <a:pt x="0" y="0"/>
                  </a:moveTo>
                  <a:lnTo>
                    <a:pt x="8752843" y="0"/>
                  </a:lnTo>
                  <a:lnTo>
                    <a:pt x="8752843" y="5598405"/>
                  </a:lnTo>
                  <a:lnTo>
                    <a:pt x="0" y="55984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777" b="-777"/>
              </a:stretch>
            </a:blipFill>
          </p:spPr>
          <p:txBody>
            <a:bodyPr/>
            <a:lstStyle/>
            <a:p>
              <a:endParaRPr lang="en-CH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831603" y="1781465"/>
              <a:ext cx="8299117" cy="16267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1"/>
                </a:lnSpc>
              </a:pPr>
              <a:r>
                <a:rPr lang="en-US" sz="3808">
                  <a:solidFill>
                    <a:srgbClr val="FFFFFF"/>
                  </a:solidFill>
                  <a:latin typeface="TT Commons Pro Bold"/>
                </a:rPr>
                <a:t>around 130,000 CSOs</a:t>
              </a:r>
              <a:r>
                <a:rPr lang="en-US" sz="3808">
                  <a:solidFill>
                    <a:srgbClr val="047EC4"/>
                  </a:solidFill>
                  <a:latin typeface="TT Commons Pro Bold"/>
                </a:rPr>
                <a:t> </a:t>
              </a:r>
            </a:p>
            <a:p>
              <a:pPr algn="l">
                <a:lnSpc>
                  <a:spcPts val="4951"/>
                </a:lnSpc>
              </a:pPr>
              <a:r>
                <a:rPr lang="en-US" sz="3808">
                  <a:solidFill>
                    <a:srgbClr val="047EC4"/>
                  </a:solidFill>
                  <a:latin typeface="TT Commons Pro Bold"/>
                </a:rPr>
                <a:t>are registered in Ukraine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-761390" y="-320465"/>
            <a:ext cx="8458017" cy="7980380"/>
          </a:xfrm>
          <a:custGeom>
            <a:avLst/>
            <a:gdLst/>
            <a:ahLst/>
            <a:cxnLst/>
            <a:rect l="l" t="t" r="r" b="b"/>
            <a:pathLst>
              <a:path w="8458017" h="7980380">
                <a:moveTo>
                  <a:pt x="0" y="0"/>
                </a:moveTo>
                <a:lnTo>
                  <a:pt x="8458017" y="0"/>
                </a:lnTo>
                <a:lnTo>
                  <a:pt x="8458017" y="7980380"/>
                </a:lnTo>
                <a:lnTo>
                  <a:pt x="0" y="79803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5000"/>
            </a:blip>
            <a:stretch>
              <a:fillRect l="-84610" t="-41981" b="-9165"/>
            </a:stretch>
          </a:blipFill>
        </p:spPr>
        <p:txBody>
          <a:bodyPr/>
          <a:lstStyle/>
          <a:p>
            <a:endParaRPr lang="en-CH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g2d25e149768_0_33"/>
          <p:cNvSpPr/>
          <p:nvPr/>
        </p:nvSpPr>
        <p:spPr>
          <a:xfrm>
            <a:off x="52840" y="903439"/>
            <a:ext cx="4650880" cy="1505600"/>
          </a:xfrm>
          <a:prstGeom prst="rect">
            <a:avLst/>
          </a:prstGeom>
          <a:solidFill>
            <a:srgbClr val="1C39D5"/>
          </a:solidFill>
          <a:ln>
            <a:noFill/>
          </a:ln>
        </p:spPr>
        <p:txBody>
          <a:bodyPr spcFirstLastPara="1" wrap="square" lIns="24373" tIns="24373" rIns="24373" bIns="24373" anchor="ctr" anchorCtr="0">
            <a:noAutofit/>
          </a:bodyPr>
          <a:lstStyle/>
          <a:p>
            <a:pPr defTabSz="487650">
              <a:buClr>
                <a:srgbClr val="000000"/>
              </a:buClr>
              <a:buSzPts val="1800"/>
            </a:pPr>
            <a:r>
              <a:rPr lang="en-US" sz="960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</a:t>
            </a:r>
            <a:endParaRPr sz="74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g2d25e149768_0_33"/>
          <p:cNvSpPr txBox="1"/>
          <p:nvPr/>
        </p:nvSpPr>
        <p:spPr>
          <a:xfrm>
            <a:off x="584147" y="1106293"/>
            <a:ext cx="3917600" cy="1110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487650">
              <a:lnSpc>
                <a:spcPct val="123076"/>
              </a:lnSpc>
              <a:buClr>
                <a:srgbClr val="FFFFFF"/>
              </a:buClr>
              <a:buSzPts val="5200"/>
            </a:pPr>
            <a:r>
              <a:rPr lang="en-US" sz="2933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Projects in addition to the TFU fellowship</a:t>
            </a:r>
            <a:endParaRPr sz="90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g2d25e149768_0_33"/>
          <p:cNvSpPr txBox="1"/>
          <p:nvPr/>
        </p:nvSpPr>
        <p:spPr>
          <a:xfrm>
            <a:off x="6005960" y="2626360"/>
            <a:ext cx="3071360" cy="178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487650">
              <a:lnSpc>
                <a:spcPct val="155000"/>
              </a:lnSpc>
              <a:buClr>
                <a:srgbClr val="000000"/>
              </a:buClr>
              <a:buSzPts val="2000"/>
            </a:pPr>
            <a:endParaRPr sz="74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g2d25e149768_0_33"/>
          <p:cNvSpPr txBox="1"/>
          <p:nvPr/>
        </p:nvSpPr>
        <p:spPr>
          <a:xfrm>
            <a:off x="6005920" y="3180080"/>
            <a:ext cx="3506240" cy="178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487650">
              <a:lnSpc>
                <a:spcPct val="155000"/>
              </a:lnSpc>
              <a:buClr>
                <a:srgbClr val="000000"/>
              </a:buClr>
              <a:buSzPts val="2000"/>
            </a:pPr>
            <a:endParaRPr sz="74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g2d25e149768_0_33"/>
          <p:cNvSpPr txBox="1"/>
          <p:nvPr/>
        </p:nvSpPr>
        <p:spPr>
          <a:xfrm>
            <a:off x="6006040" y="4287520"/>
            <a:ext cx="3071360" cy="178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487650">
              <a:lnSpc>
                <a:spcPct val="155000"/>
              </a:lnSpc>
              <a:buClr>
                <a:srgbClr val="000000"/>
              </a:buClr>
              <a:buSzPts val="2000"/>
            </a:pPr>
            <a:endParaRPr sz="74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g2d25e149768_0_33"/>
          <p:cNvSpPr txBox="1"/>
          <p:nvPr/>
        </p:nvSpPr>
        <p:spPr>
          <a:xfrm>
            <a:off x="5135200" y="2298520"/>
            <a:ext cx="4376960" cy="4666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73" tIns="48773" rIns="48773" bIns="48773" anchor="t" anchorCtr="0">
            <a:spAutoFit/>
          </a:bodyPr>
          <a:lstStyle/>
          <a:p>
            <a:pPr marL="243825" defTabSz="487650">
              <a:lnSpc>
                <a:spcPct val="115000"/>
              </a:lnSpc>
              <a:buClr>
                <a:srgbClr val="000000"/>
              </a:buClr>
              <a:buSzPts val="3800"/>
            </a:pPr>
            <a:r>
              <a:rPr lang="en-US" sz="2027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Catch-up</a:t>
            </a:r>
            <a:r>
              <a:rPr lang="en-US" sz="202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02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3825" indent="243825" defTabSz="487650">
              <a:lnSpc>
                <a:spcPct val="115000"/>
              </a:lnSpc>
              <a:buClr>
                <a:srgbClr val="000000"/>
              </a:buClr>
              <a:buSzPts val="3800"/>
            </a:pPr>
            <a:r>
              <a:rPr lang="en-US" sz="202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Community of &gt; 600 teachers</a:t>
            </a:r>
            <a:endParaRPr sz="202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87650" defTabSz="487650">
              <a:lnSpc>
                <a:spcPct val="115000"/>
              </a:lnSpc>
              <a:buClr>
                <a:srgbClr val="000000"/>
              </a:buClr>
              <a:buSzPts val="3800"/>
            </a:pPr>
            <a:r>
              <a:rPr lang="en-US" sz="202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Involved &gt;10 000 children </a:t>
            </a:r>
            <a:endParaRPr sz="202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487650">
              <a:lnSpc>
                <a:spcPct val="115000"/>
              </a:lnSpc>
              <a:buClr>
                <a:srgbClr val="000000"/>
              </a:buClr>
              <a:buSzPts val="3800"/>
            </a:pPr>
            <a:endParaRPr sz="202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3825" defTabSz="487650">
              <a:lnSpc>
                <a:spcPct val="115000"/>
              </a:lnSpc>
              <a:buClr>
                <a:srgbClr val="000000"/>
              </a:buClr>
              <a:buSzPts val="3800"/>
            </a:pPr>
            <a:r>
              <a:rPr lang="en-US" sz="2027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MHPSS</a:t>
            </a:r>
            <a:r>
              <a:rPr lang="en-US" sz="202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02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3825" defTabSz="487650">
              <a:lnSpc>
                <a:spcPct val="115000"/>
              </a:lnSpc>
              <a:buClr>
                <a:srgbClr val="000000"/>
              </a:buClr>
              <a:buSzPts val="3800"/>
            </a:pPr>
            <a:r>
              <a:rPr lang="en-US" sz="202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online course &gt; 23 000 teachers</a:t>
            </a:r>
            <a:endParaRPr sz="202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87650" defTabSz="487650">
              <a:lnSpc>
                <a:spcPct val="115000"/>
              </a:lnSpc>
              <a:buClr>
                <a:srgbClr val="000000"/>
              </a:buClr>
              <a:buSzPts val="3800"/>
            </a:pPr>
            <a:r>
              <a:rPr lang="en-US" sz="202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offline visits    &gt;  750 teachers</a:t>
            </a:r>
            <a:endParaRPr sz="202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487650">
              <a:lnSpc>
                <a:spcPct val="115000"/>
              </a:lnSpc>
              <a:buClr>
                <a:srgbClr val="000000"/>
              </a:buClr>
              <a:buSzPts val="3800"/>
            </a:pPr>
            <a:r>
              <a:rPr lang="en-US" sz="202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202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487650">
              <a:lnSpc>
                <a:spcPct val="115000"/>
              </a:lnSpc>
              <a:buClr>
                <a:srgbClr val="000000"/>
              </a:buClr>
              <a:buSzPts val="3800"/>
            </a:pPr>
            <a:r>
              <a:rPr lang="en-US" sz="202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lang="en-US" sz="2027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Students as mentors</a:t>
            </a:r>
            <a:r>
              <a:rPr lang="en-US" sz="202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- started</a:t>
            </a:r>
            <a:endParaRPr sz="202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3825" indent="243825" defTabSz="487650">
              <a:lnSpc>
                <a:spcPct val="115000"/>
              </a:lnSpc>
              <a:buClr>
                <a:srgbClr val="000000"/>
              </a:buClr>
              <a:buSzPts val="3800"/>
            </a:pPr>
            <a:r>
              <a:rPr lang="en-US" sz="202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online course on Diia.Osvita</a:t>
            </a:r>
            <a:endParaRPr sz="202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87650" defTabSz="487650">
              <a:lnSpc>
                <a:spcPct val="115000"/>
              </a:lnSpc>
              <a:buClr>
                <a:srgbClr val="000000"/>
              </a:buClr>
              <a:buSzPts val="3800"/>
            </a:pPr>
            <a:r>
              <a:rPr lang="en-US" sz="202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&gt;60 StudMentors </a:t>
            </a:r>
            <a:endParaRPr sz="202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487650">
              <a:lnSpc>
                <a:spcPct val="115000"/>
              </a:lnSpc>
              <a:buClr>
                <a:srgbClr val="000000"/>
              </a:buClr>
              <a:buSzPts val="3800"/>
            </a:pPr>
            <a:endParaRPr sz="202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defTabSz="487650">
              <a:buClr>
                <a:srgbClr val="000000"/>
              </a:buClr>
              <a:buSzPts val="3200"/>
            </a:pPr>
            <a:endParaRPr sz="1707" kern="0">
              <a:solidFill>
                <a:srgbClr val="00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" name="Google Shape;46;g2d25e149768_0_33" descr="Image 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54381" y="1257880"/>
            <a:ext cx="1738604" cy="72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g2d25e149768_0_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2794400"/>
            <a:ext cx="4972639" cy="28322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2d25e149768_0_2"/>
          <p:cNvSpPr/>
          <p:nvPr/>
        </p:nvSpPr>
        <p:spPr>
          <a:xfrm>
            <a:off x="52840" y="903439"/>
            <a:ext cx="4650880" cy="1505600"/>
          </a:xfrm>
          <a:prstGeom prst="rect">
            <a:avLst/>
          </a:prstGeom>
          <a:solidFill>
            <a:srgbClr val="1C39D5"/>
          </a:solidFill>
          <a:ln>
            <a:noFill/>
          </a:ln>
        </p:spPr>
        <p:txBody>
          <a:bodyPr spcFirstLastPara="1" wrap="square" lIns="24373" tIns="24373" rIns="24373" bIns="24373" anchor="ctr" anchorCtr="0">
            <a:noAutofit/>
          </a:bodyPr>
          <a:lstStyle/>
          <a:p>
            <a:pPr defTabSz="487650">
              <a:buClr>
                <a:srgbClr val="000000"/>
              </a:buClr>
              <a:buSzPts val="1800"/>
            </a:pPr>
            <a:r>
              <a:rPr lang="en-US" sz="960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</a:t>
            </a:r>
            <a:endParaRPr sz="74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g2d25e149768_0_2"/>
          <p:cNvSpPr txBox="1"/>
          <p:nvPr/>
        </p:nvSpPr>
        <p:spPr>
          <a:xfrm>
            <a:off x="543507" y="1106293"/>
            <a:ext cx="3917600" cy="1110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487650">
              <a:lnSpc>
                <a:spcPct val="123076"/>
              </a:lnSpc>
              <a:buClr>
                <a:srgbClr val="FFFFFF"/>
              </a:buClr>
              <a:buSzPts val="5200"/>
            </a:pPr>
            <a:r>
              <a:rPr lang="en-US" sz="2933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Program restart: </a:t>
            </a:r>
            <a:endParaRPr sz="2933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487650">
              <a:lnSpc>
                <a:spcPct val="123076"/>
              </a:lnSpc>
              <a:buClr>
                <a:srgbClr val="FFFFFF"/>
              </a:buClr>
              <a:buSzPts val="5200"/>
            </a:pPr>
            <a:r>
              <a:rPr lang="en-US" sz="2933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new cohort in 2023</a:t>
            </a:r>
            <a:endParaRPr sz="90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g2d25e149768_0_2"/>
          <p:cNvSpPr txBox="1"/>
          <p:nvPr/>
        </p:nvSpPr>
        <p:spPr>
          <a:xfrm>
            <a:off x="6005960" y="2626360"/>
            <a:ext cx="3071360" cy="178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487650">
              <a:lnSpc>
                <a:spcPct val="155000"/>
              </a:lnSpc>
              <a:buClr>
                <a:srgbClr val="000000"/>
              </a:buClr>
              <a:buSzPts val="2000"/>
            </a:pPr>
            <a:endParaRPr sz="74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g2d25e149768_0_2"/>
          <p:cNvSpPr txBox="1"/>
          <p:nvPr/>
        </p:nvSpPr>
        <p:spPr>
          <a:xfrm>
            <a:off x="6005920" y="3180080"/>
            <a:ext cx="3506240" cy="178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487650">
              <a:lnSpc>
                <a:spcPct val="155000"/>
              </a:lnSpc>
              <a:buClr>
                <a:srgbClr val="000000"/>
              </a:buClr>
              <a:buSzPts val="2000"/>
            </a:pPr>
            <a:endParaRPr sz="74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g2d25e149768_0_2"/>
          <p:cNvSpPr txBox="1"/>
          <p:nvPr/>
        </p:nvSpPr>
        <p:spPr>
          <a:xfrm>
            <a:off x="6006040" y="4287520"/>
            <a:ext cx="3071360" cy="178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487650">
              <a:lnSpc>
                <a:spcPct val="155000"/>
              </a:lnSpc>
              <a:buClr>
                <a:srgbClr val="000000"/>
              </a:buClr>
              <a:buSzPts val="2000"/>
            </a:pPr>
            <a:endParaRPr sz="74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g2d25e149768_0_2"/>
          <p:cNvSpPr txBox="1"/>
          <p:nvPr/>
        </p:nvSpPr>
        <p:spPr>
          <a:xfrm>
            <a:off x="5135207" y="2339440"/>
            <a:ext cx="4376960" cy="153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73" tIns="48773" rIns="48773" bIns="48773" anchor="t" anchorCtr="0">
            <a:spAutoFit/>
          </a:bodyPr>
          <a:lstStyle/>
          <a:p>
            <a:pPr defTabSz="487650">
              <a:lnSpc>
                <a:spcPct val="115000"/>
              </a:lnSpc>
              <a:buClr>
                <a:srgbClr val="000000"/>
              </a:buClr>
              <a:buSzPts val="3800"/>
            </a:pPr>
            <a:r>
              <a:rPr lang="en-US" sz="202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Fellows 1st year - 24 </a:t>
            </a:r>
            <a:endParaRPr sz="202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487650">
              <a:lnSpc>
                <a:spcPct val="115000"/>
              </a:lnSpc>
              <a:buClr>
                <a:srgbClr val="000000"/>
              </a:buClr>
              <a:buSzPts val="3800"/>
            </a:pPr>
            <a:r>
              <a:rPr lang="en-US" sz="202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Fellows 3rd year - 6</a:t>
            </a:r>
            <a:endParaRPr sz="202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487650">
              <a:lnSpc>
                <a:spcPct val="115000"/>
              </a:lnSpc>
              <a:buClr>
                <a:srgbClr val="000000"/>
              </a:buClr>
              <a:buSzPts val="3800"/>
            </a:pPr>
            <a:endParaRPr sz="202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487650">
              <a:lnSpc>
                <a:spcPct val="115000"/>
              </a:lnSpc>
              <a:buClr>
                <a:srgbClr val="000000"/>
              </a:buClr>
              <a:buSzPts val="3800"/>
            </a:pPr>
            <a:r>
              <a:rPr lang="en-US" sz="202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School partners - 19</a:t>
            </a:r>
            <a:endParaRPr sz="202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" name="Google Shape;58;g2d25e149768_0_2" descr="Image 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54381" y="1257880"/>
            <a:ext cx="1738604" cy="72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g2d25e149768_0_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516200"/>
            <a:ext cx="4703721" cy="2367347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g2d25e149768_0_2"/>
          <p:cNvSpPr txBox="1"/>
          <p:nvPr/>
        </p:nvSpPr>
        <p:spPr>
          <a:xfrm>
            <a:off x="245107" y="5177013"/>
            <a:ext cx="4256640" cy="1174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60" tIns="48760" rIns="48760" bIns="48760" anchor="t" anchorCtr="0">
            <a:spAutoFit/>
          </a:bodyPr>
          <a:lstStyle/>
          <a:p>
            <a:pPr defTabSz="487650">
              <a:lnSpc>
                <a:spcPct val="115000"/>
              </a:lnSpc>
              <a:buClr>
                <a:srgbClr val="000000"/>
              </a:buClr>
              <a:buSzPts val="3800"/>
            </a:pPr>
            <a:r>
              <a:rPr lang="en-US" sz="202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 regions:</a:t>
            </a:r>
            <a:endParaRPr sz="202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487650">
              <a:lnSpc>
                <a:spcPct val="115000"/>
              </a:lnSpc>
              <a:buClr>
                <a:srgbClr val="000000"/>
              </a:buClr>
              <a:buSzPts val="3800"/>
            </a:pPr>
            <a:r>
              <a:rPr lang="en-US" sz="202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Kyiv, Lviv, Odesa, Ivano-Frankivsk</a:t>
            </a:r>
            <a:endParaRPr sz="202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487650">
              <a:lnSpc>
                <a:spcPct val="115000"/>
              </a:lnSpc>
              <a:buClr>
                <a:srgbClr val="000000"/>
              </a:buClr>
              <a:buSzPts val="3800"/>
            </a:pPr>
            <a:endParaRPr sz="202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" name="Google Shape;61;g2d25e149768_0_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91480" y="3871500"/>
            <a:ext cx="4962121" cy="33024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g1ff53c3846e_0_94" descr="Image 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9114" y="5270940"/>
            <a:ext cx="777947" cy="32512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g1ff53c3846e_0_94"/>
          <p:cNvSpPr txBox="1"/>
          <p:nvPr/>
        </p:nvSpPr>
        <p:spPr>
          <a:xfrm>
            <a:off x="2751813" y="4773214"/>
            <a:ext cx="6631840" cy="14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487650">
              <a:lnSpc>
                <a:spcPct val="134146"/>
              </a:lnSpc>
              <a:buClr>
                <a:srgbClr val="000000"/>
              </a:buClr>
              <a:buSzPts val="1100"/>
            </a:pPr>
            <a:r>
              <a:rPr lang="en-US" sz="2240" b="1" kern="0">
                <a:solidFill>
                  <a:srgbClr val="1E1E1E"/>
                </a:solidFill>
                <a:latin typeface="Arial"/>
                <a:ea typeface="Arial"/>
                <a:cs typeface="Arial"/>
                <a:sym typeface="Arial"/>
              </a:rPr>
              <a:t>Summer Academy &amp; Training Institute</a:t>
            </a:r>
            <a:endParaRPr sz="2347" kern="0">
              <a:solidFill>
                <a:srgbClr val="1E1E1E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487650">
              <a:lnSpc>
                <a:spcPct val="134146"/>
              </a:lnSpc>
              <a:buClr>
                <a:srgbClr val="000000"/>
              </a:buClr>
              <a:buSzPts val="1100"/>
            </a:pPr>
            <a:r>
              <a:rPr lang="en-US" sz="2347" kern="0">
                <a:solidFill>
                  <a:srgbClr val="1E1E1E"/>
                </a:solidFill>
                <a:latin typeface="Arial"/>
                <a:ea typeface="Arial"/>
                <a:cs typeface="Arial"/>
                <a:sym typeface="Arial"/>
              </a:rPr>
              <a:t>2022 and 2023</a:t>
            </a:r>
            <a:endParaRPr sz="2347" kern="0">
              <a:solidFill>
                <a:srgbClr val="1E1E1E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487650">
              <a:lnSpc>
                <a:spcPct val="134146"/>
              </a:lnSpc>
              <a:buClr>
                <a:srgbClr val="000000"/>
              </a:buClr>
              <a:buSzPts val="1100"/>
            </a:pPr>
            <a:r>
              <a:rPr lang="en-US" sz="2347" kern="0">
                <a:solidFill>
                  <a:srgbClr val="1E1E1E"/>
                </a:solidFill>
                <a:latin typeface="Arial"/>
                <a:ea typeface="Arial"/>
                <a:cs typeface="Arial"/>
                <a:sym typeface="Arial"/>
              </a:rPr>
              <a:t>each for </a:t>
            </a:r>
            <a:r>
              <a:rPr lang="en-US" sz="2240" kern="0">
                <a:solidFill>
                  <a:srgbClr val="1E1E1E"/>
                </a:solidFill>
                <a:latin typeface="Arial"/>
                <a:ea typeface="Arial"/>
                <a:cs typeface="Arial"/>
                <a:sym typeface="Arial"/>
              </a:rPr>
              <a:t>over 600 children and over 40 teachers. </a:t>
            </a:r>
            <a:endParaRPr sz="2080" b="1" kern="0">
              <a:solidFill>
                <a:srgbClr val="1E1E1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" name="Google Shape;68;g1ff53c3846e_0_94"/>
          <p:cNvPicPr preferRelativeResize="0"/>
          <p:nvPr/>
        </p:nvPicPr>
        <p:blipFill rotWithShape="1">
          <a:blip r:embed="rId4">
            <a:alphaModFix/>
          </a:blip>
          <a:srcRect t="40239" b="1819"/>
          <a:stretch/>
        </p:blipFill>
        <p:spPr>
          <a:xfrm>
            <a:off x="0" y="869054"/>
            <a:ext cx="9753600" cy="3746667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g1ff53c3846e_0_94"/>
          <p:cNvSpPr txBox="1"/>
          <p:nvPr/>
        </p:nvSpPr>
        <p:spPr>
          <a:xfrm>
            <a:off x="251067" y="4752653"/>
            <a:ext cx="1630400" cy="23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60" tIns="48760" rIns="48760" bIns="48760" anchor="t" anchorCtr="0">
            <a:noAutofit/>
          </a:bodyPr>
          <a:lstStyle/>
          <a:p>
            <a:pPr defTabSz="487650">
              <a:buClr>
                <a:srgbClr val="000000"/>
              </a:buClr>
              <a:buSzPts val="3200"/>
            </a:pPr>
            <a:endParaRPr sz="1707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0" name="Google Shape;70;g1ff53c3846e_0_94"/>
          <p:cNvPicPr preferRelativeResize="0"/>
          <p:nvPr/>
        </p:nvPicPr>
        <p:blipFill rotWithShape="1">
          <a:blip r:embed="rId5">
            <a:alphaModFix/>
          </a:blip>
          <a:srcRect l="3147" t="24788" b="18015"/>
          <a:stretch/>
        </p:blipFill>
        <p:spPr>
          <a:xfrm>
            <a:off x="7" y="4372391"/>
            <a:ext cx="2576173" cy="20284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ff53c3846e_0_22"/>
          <p:cNvSpPr/>
          <p:nvPr/>
        </p:nvSpPr>
        <p:spPr>
          <a:xfrm>
            <a:off x="52840" y="903439"/>
            <a:ext cx="4650880" cy="1505600"/>
          </a:xfrm>
          <a:prstGeom prst="rect">
            <a:avLst/>
          </a:prstGeom>
          <a:solidFill>
            <a:srgbClr val="1C39D5"/>
          </a:solidFill>
          <a:ln>
            <a:noFill/>
          </a:ln>
        </p:spPr>
        <p:txBody>
          <a:bodyPr spcFirstLastPara="1" wrap="square" lIns="24373" tIns="24373" rIns="24373" bIns="24373" anchor="ctr" anchorCtr="0">
            <a:noAutofit/>
          </a:bodyPr>
          <a:lstStyle/>
          <a:p>
            <a:pPr defTabSz="487650">
              <a:buClr>
                <a:srgbClr val="000000"/>
              </a:buClr>
              <a:buSzPts val="1800"/>
            </a:pPr>
            <a:r>
              <a:rPr lang="en-US" sz="960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</a:t>
            </a:r>
            <a:endParaRPr sz="74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" name="Google Shape;76;g1ff53c3846e_0_22" descr="Image 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54381" y="1257880"/>
            <a:ext cx="1738604" cy="72660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g1ff53c3846e_0_22"/>
          <p:cNvSpPr txBox="1"/>
          <p:nvPr/>
        </p:nvSpPr>
        <p:spPr>
          <a:xfrm>
            <a:off x="655319" y="1189840"/>
            <a:ext cx="3445760" cy="1211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487650">
              <a:lnSpc>
                <a:spcPct val="123076"/>
              </a:lnSpc>
              <a:buClr>
                <a:srgbClr val="FFFFFF"/>
              </a:buClr>
              <a:buSzPts val="5200"/>
            </a:pPr>
            <a:r>
              <a:rPr lang="en-US" sz="32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Project learning implementation </a:t>
            </a:r>
            <a:endParaRPr sz="1173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g1ff53c3846e_0_22"/>
          <p:cNvSpPr txBox="1"/>
          <p:nvPr/>
        </p:nvSpPr>
        <p:spPr>
          <a:xfrm>
            <a:off x="6005960" y="2626360"/>
            <a:ext cx="3071360" cy="178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487650">
              <a:lnSpc>
                <a:spcPct val="155000"/>
              </a:lnSpc>
              <a:buClr>
                <a:srgbClr val="000000"/>
              </a:buClr>
              <a:buSzPts val="2000"/>
            </a:pPr>
            <a:endParaRPr sz="74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g1ff53c3846e_0_22"/>
          <p:cNvSpPr txBox="1"/>
          <p:nvPr/>
        </p:nvSpPr>
        <p:spPr>
          <a:xfrm>
            <a:off x="6005920" y="3180080"/>
            <a:ext cx="3506240" cy="178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487650">
              <a:lnSpc>
                <a:spcPct val="155000"/>
              </a:lnSpc>
              <a:buClr>
                <a:srgbClr val="000000"/>
              </a:buClr>
              <a:buSzPts val="2000"/>
            </a:pPr>
            <a:endParaRPr sz="74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g1ff53c3846e_0_22"/>
          <p:cNvSpPr txBox="1"/>
          <p:nvPr/>
        </p:nvSpPr>
        <p:spPr>
          <a:xfrm>
            <a:off x="6006040" y="4287520"/>
            <a:ext cx="3071360" cy="178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487650">
              <a:lnSpc>
                <a:spcPct val="155000"/>
              </a:lnSpc>
              <a:buClr>
                <a:srgbClr val="000000"/>
              </a:buClr>
              <a:buSzPts val="2000"/>
            </a:pPr>
            <a:endParaRPr sz="74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g1ff53c3846e_0_22"/>
          <p:cNvSpPr txBox="1"/>
          <p:nvPr/>
        </p:nvSpPr>
        <p:spPr>
          <a:xfrm>
            <a:off x="4998327" y="2521214"/>
            <a:ext cx="4650880" cy="3590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73" tIns="48773" rIns="48773" bIns="48773" anchor="t" anchorCtr="0">
            <a:spAutoFit/>
          </a:bodyPr>
          <a:lstStyle/>
          <a:p>
            <a:pPr marL="243825" algn="just" defTabSz="487650">
              <a:lnSpc>
                <a:spcPct val="115000"/>
              </a:lnSpc>
              <a:buClr>
                <a:srgbClr val="000000"/>
              </a:buClr>
              <a:buSzPts val="3400"/>
            </a:pPr>
            <a:r>
              <a:rPr lang="en-US" sz="1813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Project learning </a:t>
            </a:r>
            <a:r>
              <a:rPr lang="en-US" sz="1813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fellows and partner schools administration</a:t>
            </a:r>
            <a:endParaRPr sz="1813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87650" algn="just" defTabSz="487650">
              <a:lnSpc>
                <a:spcPct val="115000"/>
              </a:lnSpc>
              <a:buClr>
                <a:srgbClr val="000000"/>
              </a:buClr>
              <a:buSzPts val="1100"/>
            </a:pPr>
            <a:r>
              <a:rPr lang="en-US" sz="1813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- 10 projects of fellows</a:t>
            </a:r>
            <a:endParaRPr sz="1813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87650" algn="just" defTabSz="487650">
              <a:lnSpc>
                <a:spcPct val="115000"/>
              </a:lnSpc>
              <a:buClr>
                <a:srgbClr val="000000"/>
              </a:buClr>
              <a:buSzPts val="1100"/>
            </a:pPr>
            <a:r>
              <a:rPr lang="en-US" sz="1813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  2 projects of alumni  </a:t>
            </a:r>
            <a:endParaRPr sz="1813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3825" algn="just" defTabSz="487650">
              <a:lnSpc>
                <a:spcPct val="115000"/>
              </a:lnSpc>
              <a:buClr>
                <a:srgbClr val="000000"/>
              </a:buClr>
              <a:buSzPts val="3400"/>
            </a:pPr>
            <a:endParaRPr sz="1813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3825" algn="just" defTabSz="487650">
              <a:lnSpc>
                <a:spcPct val="115000"/>
              </a:lnSpc>
              <a:buClr>
                <a:srgbClr val="000000"/>
              </a:buClr>
              <a:buSzPts val="3400"/>
            </a:pPr>
            <a:r>
              <a:rPr lang="en-US" sz="1813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Project sessions, involving </a:t>
            </a:r>
            <a:r>
              <a:rPr lang="en-US" sz="1813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school students, school administration</a:t>
            </a:r>
            <a:r>
              <a:rPr lang="en-US" sz="1813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en-US" sz="1813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local community</a:t>
            </a:r>
            <a:r>
              <a:rPr lang="en-US" sz="1813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13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just" defTabSz="487650">
              <a:lnSpc>
                <a:spcPct val="115000"/>
              </a:lnSpc>
              <a:buClr>
                <a:srgbClr val="000000"/>
              </a:buClr>
              <a:buSzPts val="3400"/>
            </a:pPr>
            <a:endParaRPr sz="1813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94423" indent="243825" algn="just" defTabSz="487650">
              <a:lnSpc>
                <a:spcPct val="115000"/>
              </a:lnSpc>
              <a:buClr>
                <a:srgbClr val="000000"/>
              </a:buClr>
              <a:buSzPts val="3400"/>
            </a:pPr>
            <a:r>
              <a:rPr lang="en-US" sz="1813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 be continued :)</a:t>
            </a:r>
            <a:endParaRPr sz="1813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487650">
              <a:lnSpc>
                <a:spcPct val="115000"/>
              </a:lnSpc>
              <a:buClr>
                <a:srgbClr val="000000"/>
              </a:buClr>
              <a:buSzPts val="3000"/>
            </a:pPr>
            <a:r>
              <a:rPr lang="en-US" sz="1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sz="1707" kern="0">
              <a:solidFill>
                <a:srgbClr val="00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" name="Google Shape;82;g1ff53c3846e_0_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280" y="2541139"/>
            <a:ext cx="4622282" cy="3076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ff53c3846e_0_103"/>
          <p:cNvSpPr/>
          <p:nvPr/>
        </p:nvSpPr>
        <p:spPr>
          <a:xfrm>
            <a:off x="52840" y="903439"/>
            <a:ext cx="4650880" cy="1505600"/>
          </a:xfrm>
          <a:prstGeom prst="rect">
            <a:avLst/>
          </a:prstGeom>
          <a:solidFill>
            <a:srgbClr val="1C39D5"/>
          </a:solidFill>
          <a:ln>
            <a:noFill/>
          </a:ln>
        </p:spPr>
        <p:txBody>
          <a:bodyPr spcFirstLastPara="1" wrap="square" lIns="24373" tIns="24373" rIns="24373" bIns="24373" anchor="ctr" anchorCtr="0">
            <a:noAutofit/>
          </a:bodyPr>
          <a:lstStyle/>
          <a:p>
            <a:pPr defTabSz="487650">
              <a:buClr>
                <a:srgbClr val="000000"/>
              </a:buClr>
              <a:buSzPts val="1800"/>
            </a:pPr>
            <a:r>
              <a:rPr lang="en-US" sz="960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</a:t>
            </a:r>
            <a:endParaRPr sz="74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8" name="Google Shape;88;g1ff53c3846e_0_103" descr="Image 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54381" y="1257880"/>
            <a:ext cx="1738604" cy="7266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g1ff53c3846e_0_103"/>
          <p:cNvSpPr txBox="1"/>
          <p:nvPr/>
        </p:nvSpPr>
        <p:spPr>
          <a:xfrm>
            <a:off x="225187" y="1189840"/>
            <a:ext cx="4270080" cy="605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487650">
              <a:lnSpc>
                <a:spcPct val="123076"/>
              </a:lnSpc>
              <a:buClr>
                <a:srgbClr val="FFFFFF"/>
              </a:buClr>
              <a:buSzPts val="5200"/>
            </a:pPr>
            <a:r>
              <a:rPr lang="en-US" sz="32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Partnership: new level</a:t>
            </a:r>
            <a:endParaRPr sz="1173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g1ff53c3846e_0_103"/>
          <p:cNvSpPr txBox="1"/>
          <p:nvPr/>
        </p:nvSpPr>
        <p:spPr>
          <a:xfrm>
            <a:off x="6005960" y="2626360"/>
            <a:ext cx="3071360" cy="178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487650">
              <a:lnSpc>
                <a:spcPct val="155000"/>
              </a:lnSpc>
              <a:buClr>
                <a:srgbClr val="000000"/>
              </a:buClr>
              <a:buSzPts val="2000"/>
            </a:pPr>
            <a:endParaRPr sz="74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g1ff53c3846e_0_103"/>
          <p:cNvSpPr txBox="1"/>
          <p:nvPr/>
        </p:nvSpPr>
        <p:spPr>
          <a:xfrm>
            <a:off x="6005920" y="3180080"/>
            <a:ext cx="3506240" cy="178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487650">
              <a:lnSpc>
                <a:spcPct val="155000"/>
              </a:lnSpc>
              <a:buClr>
                <a:srgbClr val="000000"/>
              </a:buClr>
              <a:buSzPts val="2000"/>
            </a:pPr>
            <a:endParaRPr sz="74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g1ff53c3846e_0_103"/>
          <p:cNvSpPr txBox="1"/>
          <p:nvPr/>
        </p:nvSpPr>
        <p:spPr>
          <a:xfrm>
            <a:off x="6006040" y="4287520"/>
            <a:ext cx="3071360" cy="178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487650">
              <a:lnSpc>
                <a:spcPct val="155000"/>
              </a:lnSpc>
              <a:buClr>
                <a:srgbClr val="000000"/>
              </a:buClr>
              <a:buSzPts val="2000"/>
            </a:pPr>
            <a:endParaRPr sz="74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g1ff53c3846e_0_103"/>
          <p:cNvSpPr txBox="1"/>
          <p:nvPr/>
        </p:nvSpPr>
        <p:spPr>
          <a:xfrm>
            <a:off x="4998333" y="2521213"/>
            <a:ext cx="4650880" cy="4446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73" tIns="48773" rIns="48773" bIns="48773" anchor="t" anchorCtr="0">
            <a:spAutoFit/>
          </a:bodyPr>
          <a:lstStyle/>
          <a:p>
            <a:pPr defTabSz="487650">
              <a:lnSpc>
                <a:spcPct val="150000"/>
              </a:lnSpc>
              <a:buClr>
                <a:srgbClr val="000000"/>
              </a:buClr>
              <a:buSzPts val="3500"/>
            </a:pPr>
            <a:r>
              <a:rPr lang="en-US" sz="1867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Ministry of Education</a:t>
            </a:r>
            <a:endParaRPr sz="1867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defTabSz="487650">
              <a:lnSpc>
                <a:spcPct val="150000"/>
              </a:lnSpc>
              <a:buClr>
                <a:srgbClr val="000000"/>
              </a:buClr>
              <a:buSzPts val="3500"/>
            </a:pPr>
            <a:r>
              <a:rPr lang="en-US" sz="1867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Ministry of Digital transformation </a:t>
            </a:r>
            <a:endParaRPr sz="1867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defTabSz="487650">
              <a:lnSpc>
                <a:spcPct val="150000"/>
              </a:lnSpc>
              <a:buClr>
                <a:srgbClr val="000000"/>
              </a:buClr>
              <a:buSzPts val="1100"/>
            </a:pPr>
            <a:r>
              <a:rPr lang="en-US" sz="1867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Regional Education Departments</a:t>
            </a:r>
            <a:endParaRPr sz="1867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defTabSz="487650">
              <a:lnSpc>
                <a:spcPct val="150000"/>
              </a:lnSpc>
              <a:buClr>
                <a:srgbClr val="000000"/>
              </a:buClr>
              <a:buSzPts val="3500"/>
            </a:pPr>
            <a:r>
              <a:rPr lang="en-US" sz="1867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North Educational Subcluster</a:t>
            </a:r>
            <a:endParaRPr sz="1867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defTabSz="487650">
              <a:lnSpc>
                <a:spcPct val="150000"/>
              </a:lnSpc>
              <a:buClr>
                <a:srgbClr val="000000"/>
              </a:buClr>
              <a:buSzPts val="3500"/>
            </a:pPr>
            <a:r>
              <a:rPr lang="en-US" sz="1867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Donors and NGOs  </a:t>
            </a:r>
            <a:endParaRPr sz="1867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defTabSz="487650">
              <a:lnSpc>
                <a:spcPct val="150000"/>
              </a:lnSpc>
              <a:buClr>
                <a:srgbClr val="000000"/>
              </a:buClr>
              <a:buSzPts val="3500"/>
            </a:pPr>
            <a:r>
              <a:rPr lang="en-US" sz="1867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Secondary schools, Universities</a:t>
            </a:r>
            <a:endParaRPr sz="1867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defTabSz="487650">
              <a:lnSpc>
                <a:spcPct val="150000"/>
              </a:lnSpc>
              <a:buClr>
                <a:srgbClr val="000000"/>
              </a:buClr>
              <a:buSzPts val="3500"/>
            </a:pPr>
            <a:r>
              <a:rPr lang="en-US" sz="1867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Businesses</a:t>
            </a:r>
            <a:endParaRPr sz="1867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defTabSz="487650">
              <a:lnSpc>
                <a:spcPct val="150000"/>
              </a:lnSpc>
              <a:buClr>
                <a:srgbClr val="000000"/>
              </a:buClr>
              <a:buSzPts val="1100"/>
            </a:pPr>
            <a:endParaRPr sz="176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just" defTabSz="487650">
              <a:lnSpc>
                <a:spcPct val="115000"/>
              </a:lnSpc>
              <a:buClr>
                <a:srgbClr val="000000"/>
              </a:buClr>
              <a:buSzPts val="3400"/>
            </a:pPr>
            <a:endParaRPr sz="1813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94423" indent="243825" algn="just" defTabSz="487650">
              <a:lnSpc>
                <a:spcPct val="115000"/>
              </a:lnSpc>
              <a:buClr>
                <a:srgbClr val="000000"/>
              </a:buClr>
              <a:buSzPts val="3400"/>
            </a:pPr>
            <a:endParaRPr sz="1813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487650">
              <a:lnSpc>
                <a:spcPct val="115000"/>
              </a:lnSpc>
              <a:buClr>
                <a:srgbClr val="000000"/>
              </a:buClr>
              <a:buSzPts val="3000"/>
            </a:pPr>
            <a:r>
              <a:rPr lang="en-US" sz="1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sz="1707" kern="0">
              <a:solidFill>
                <a:srgbClr val="00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4" name="Google Shape;94;g1ff53c3846e_0_10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521214"/>
            <a:ext cx="4703721" cy="31295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d25e149768_0_19"/>
          <p:cNvSpPr/>
          <p:nvPr/>
        </p:nvSpPr>
        <p:spPr>
          <a:xfrm>
            <a:off x="52840" y="903439"/>
            <a:ext cx="4650880" cy="1505600"/>
          </a:xfrm>
          <a:prstGeom prst="rect">
            <a:avLst/>
          </a:prstGeom>
          <a:solidFill>
            <a:srgbClr val="1C39D5"/>
          </a:solidFill>
          <a:ln>
            <a:noFill/>
          </a:ln>
        </p:spPr>
        <p:txBody>
          <a:bodyPr spcFirstLastPara="1" wrap="square" lIns="24373" tIns="24373" rIns="24373" bIns="24373" anchor="ctr" anchorCtr="0">
            <a:noAutofit/>
          </a:bodyPr>
          <a:lstStyle/>
          <a:p>
            <a:pPr defTabSz="487650">
              <a:buClr>
                <a:srgbClr val="000000"/>
              </a:buClr>
              <a:buSzPts val="1800"/>
            </a:pPr>
            <a:r>
              <a:rPr lang="en-US" sz="960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</a:t>
            </a:r>
            <a:endParaRPr sz="74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0" name="Google Shape;100;g2d25e149768_0_19" descr="Image 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54381" y="1257880"/>
            <a:ext cx="1738604" cy="72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g2d25e149768_0_19"/>
          <p:cNvSpPr txBox="1"/>
          <p:nvPr/>
        </p:nvSpPr>
        <p:spPr>
          <a:xfrm>
            <a:off x="655319" y="1189840"/>
            <a:ext cx="3445760" cy="605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487650">
              <a:lnSpc>
                <a:spcPct val="123076"/>
              </a:lnSpc>
              <a:buClr>
                <a:srgbClr val="FFFFFF"/>
              </a:buClr>
              <a:buSzPts val="5200"/>
            </a:pPr>
            <a:r>
              <a:rPr lang="en-US" sz="32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Growth: x5 and x2</a:t>
            </a:r>
            <a:endParaRPr sz="1173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g2d25e149768_0_19"/>
          <p:cNvSpPr txBox="1"/>
          <p:nvPr/>
        </p:nvSpPr>
        <p:spPr>
          <a:xfrm>
            <a:off x="6005960" y="2626360"/>
            <a:ext cx="3071360" cy="178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487650">
              <a:lnSpc>
                <a:spcPct val="155000"/>
              </a:lnSpc>
              <a:buClr>
                <a:srgbClr val="000000"/>
              </a:buClr>
              <a:buSzPts val="2000"/>
            </a:pPr>
            <a:endParaRPr sz="74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g2d25e149768_0_19"/>
          <p:cNvSpPr txBox="1"/>
          <p:nvPr/>
        </p:nvSpPr>
        <p:spPr>
          <a:xfrm>
            <a:off x="6005920" y="3180080"/>
            <a:ext cx="3506240" cy="178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487650">
              <a:lnSpc>
                <a:spcPct val="155000"/>
              </a:lnSpc>
              <a:buClr>
                <a:srgbClr val="000000"/>
              </a:buClr>
              <a:buSzPts val="2000"/>
            </a:pPr>
            <a:endParaRPr sz="74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g2d25e149768_0_19"/>
          <p:cNvSpPr txBox="1"/>
          <p:nvPr/>
        </p:nvSpPr>
        <p:spPr>
          <a:xfrm>
            <a:off x="6006040" y="4287520"/>
            <a:ext cx="3071360" cy="178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487650">
              <a:lnSpc>
                <a:spcPct val="155000"/>
              </a:lnSpc>
              <a:buClr>
                <a:srgbClr val="000000"/>
              </a:buClr>
              <a:buSzPts val="2000"/>
            </a:pPr>
            <a:endParaRPr sz="74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g2d25e149768_0_19"/>
          <p:cNvSpPr txBox="1"/>
          <p:nvPr/>
        </p:nvSpPr>
        <p:spPr>
          <a:xfrm>
            <a:off x="4998333" y="2521213"/>
            <a:ext cx="4650880" cy="5152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73" tIns="48773" rIns="48773" bIns="48773" anchor="t" anchorCtr="0">
            <a:spAutoFit/>
          </a:bodyPr>
          <a:lstStyle/>
          <a:p>
            <a:pPr marL="243825" defTabSz="487650">
              <a:lnSpc>
                <a:spcPct val="154545"/>
              </a:lnSpc>
              <a:buClr>
                <a:srgbClr val="000000"/>
              </a:buClr>
              <a:buSzPts val="3500"/>
            </a:pPr>
            <a:r>
              <a:rPr lang="en-US" sz="186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Digitalization &amp; software - cooperation</a:t>
            </a:r>
            <a:endParaRPr sz="18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3825" defTabSz="487650">
              <a:lnSpc>
                <a:spcPct val="154545"/>
              </a:lnSpc>
              <a:buClr>
                <a:srgbClr val="000000"/>
              </a:buClr>
              <a:buSzPts val="3500"/>
            </a:pPr>
            <a:r>
              <a:rPr lang="en-US" sz="186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Processes and procedures re-set</a:t>
            </a:r>
            <a:endParaRPr sz="18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3825" defTabSz="487650">
              <a:lnSpc>
                <a:spcPct val="154545"/>
              </a:lnSpc>
              <a:buClr>
                <a:srgbClr val="000000"/>
              </a:buClr>
              <a:buSzPts val="3500"/>
            </a:pPr>
            <a:endParaRPr sz="18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3825" defTabSz="487650">
              <a:lnSpc>
                <a:spcPct val="154545"/>
              </a:lnSpc>
              <a:buClr>
                <a:srgbClr val="000000"/>
              </a:buClr>
              <a:buSzPts val="3500"/>
            </a:pPr>
            <a:r>
              <a:rPr lang="en-US" sz="186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Donor as equal partner</a:t>
            </a:r>
            <a:endParaRPr sz="18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243825" defTabSz="487650">
              <a:lnSpc>
                <a:spcPct val="154545"/>
              </a:lnSpc>
              <a:buClr>
                <a:srgbClr val="000000"/>
              </a:buClr>
              <a:buSzPts val="1100"/>
            </a:pPr>
            <a:r>
              <a:rPr lang="en-US" sz="186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Agreement modalities</a:t>
            </a:r>
            <a:endParaRPr sz="18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3825" defTabSz="487650">
              <a:lnSpc>
                <a:spcPct val="154545"/>
              </a:lnSpc>
              <a:buClr>
                <a:srgbClr val="000000"/>
              </a:buClr>
              <a:buSzPts val="1100"/>
            </a:pPr>
            <a:r>
              <a:rPr lang="en-US" sz="186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Taxes as expenses </a:t>
            </a:r>
            <a:endParaRPr sz="18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3825" defTabSz="487650">
              <a:lnSpc>
                <a:spcPct val="154545"/>
              </a:lnSpc>
              <a:buClr>
                <a:srgbClr val="000000"/>
              </a:buClr>
              <a:buSzPts val="3500"/>
            </a:pPr>
            <a:r>
              <a:rPr lang="en-US" sz="186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Organization capacity strengthening included into contract</a:t>
            </a:r>
            <a:endParaRPr sz="18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487650">
              <a:buClr>
                <a:srgbClr val="000000"/>
              </a:buClr>
              <a:buSzPts val="3600"/>
            </a:pPr>
            <a:endParaRPr sz="192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defTabSz="487650">
              <a:buClr>
                <a:srgbClr val="000000"/>
              </a:buClr>
              <a:buSzPts val="1100"/>
            </a:pPr>
            <a:endParaRPr sz="176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just" defTabSz="487650">
              <a:lnSpc>
                <a:spcPct val="115000"/>
              </a:lnSpc>
              <a:buClr>
                <a:srgbClr val="000000"/>
              </a:buClr>
              <a:buSzPts val="3400"/>
            </a:pPr>
            <a:endParaRPr sz="1813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94423" indent="243825" algn="just" defTabSz="487650">
              <a:lnSpc>
                <a:spcPct val="115000"/>
              </a:lnSpc>
              <a:buClr>
                <a:srgbClr val="000000"/>
              </a:buClr>
              <a:buSzPts val="3400"/>
            </a:pPr>
            <a:endParaRPr sz="1813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487650">
              <a:lnSpc>
                <a:spcPct val="115000"/>
              </a:lnSpc>
              <a:buClr>
                <a:srgbClr val="000000"/>
              </a:buClr>
              <a:buSzPts val="3000"/>
            </a:pPr>
            <a:r>
              <a:rPr lang="en-US" sz="1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sz="1707" kern="0">
              <a:solidFill>
                <a:srgbClr val="00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6" name="Google Shape;106;g2d25e149768_0_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280" y="2490320"/>
            <a:ext cx="4622440" cy="3488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g1ff5296c0a6_0_80" descr="Image 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355" y="911767"/>
            <a:ext cx="3825662" cy="548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g1ff5296c0a6_0_80" descr="Image 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5480" y="5095240"/>
            <a:ext cx="1772330" cy="740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g1ff5296c0a6_0_80" descr="Image 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9120" y="1178560"/>
            <a:ext cx="2463018" cy="3533894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g1ff5296c0a6_0_80"/>
          <p:cNvSpPr txBox="1"/>
          <p:nvPr/>
        </p:nvSpPr>
        <p:spPr>
          <a:xfrm>
            <a:off x="579119" y="1712652"/>
            <a:ext cx="2838400" cy="605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487650">
              <a:lnSpc>
                <a:spcPct val="134146"/>
              </a:lnSpc>
              <a:buClr>
                <a:srgbClr val="1E1E1E"/>
              </a:buClr>
              <a:buSzPts val="4100"/>
            </a:pPr>
            <a:endParaRPr sz="2187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487650">
              <a:lnSpc>
                <a:spcPct val="134146"/>
              </a:lnSpc>
              <a:buClr>
                <a:srgbClr val="1E1E1E"/>
              </a:buClr>
              <a:buSzPts val="4100"/>
            </a:pPr>
            <a:endParaRPr sz="747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g1ff5296c0a6_0_80"/>
          <p:cNvSpPr txBox="1"/>
          <p:nvPr/>
        </p:nvSpPr>
        <p:spPr>
          <a:xfrm>
            <a:off x="4355307" y="5619693"/>
            <a:ext cx="3021440" cy="472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60" tIns="48760" rIns="48760" bIns="48760" anchor="t" anchorCtr="0">
            <a:noAutofit/>
          </a:bodyPr>
          <a:lstStyle/>
          <a:p>
            <a:pPr defTabSz="487650">
              <a:buClr>
                <a:srgbClr val="000000"/>
              </a:buClr>
              <a:buSzPts val="3200"/>
            </a:pPr>
            <a:r>
              <a:rPr lang="en-US" sz="1707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Thank you for your attention</a:t>
            </a:r>
            <a:endParaRPr sz="1707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g1ff5296c0a6_0_80"/>
          <p:cNvSpPr txBox="1"/>
          <p:nvPr/>
        </p:nvSpPr>
        <p:spPr>
          <a:xfrm>
            <a:off x="6792040" y="5619693"/>
            <a:ext cx="3157280" cy="5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60" tIns="48760" rIns="48760" bIns="48760" anchor="t" anchorCtr="0">
            <a:noAutofit/>
          </a:bodyPr>
          <a:lstStyle/>
          <a:p>
            <a:pPr defTabSz="487650">
              <a:buClr>
                <a:srgbClr val="000000"/>
              </a:buClr>
              <a:buSzPts val="1100"/>
            </a:pPr>
            <a:endParaRPr sz="1707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7" name="Google Shape;117;g1ff5296c0a6_0_80"/>
          <p:cNvPicPr preferRelativeResize="0"/>
          <p:nvPr/>
        </p:nvPicPr>
        <p:blipFill rotWithShape="1">
          <a:blip r:embed="rId6">
            <a:alphaModFix/>
          </a:blip>
          <a:srcRect l="5181" r="7876"/>
          <a:stretch/>
        </p:blipFill>
        <p:spPr>
          <a:xfrm>
            <a:off x="3818307" y="914400"/>
            <a:ext cx="5935292" cy="45435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d25e149768_0_52"/>
          <p:cNvSpPr/>
          <p:nvPr/>
        </p:nvSpPr>
        <p:spPr>
          <a:xfrm>
            <a:off x="52840" y="903439"/>
            <a:ext cx="4650880" cy="1505600"/>
          </a:xfrm>
          <a:prstGeom prst="rect">
            <a:avLst/>
          </a:prstGeom>
          <a:solidFill>
            <a:srgbClr val="1C39D5"/>
          </a:solidFill>
          <a:ln>
            <a:noFill/>
          </a:ln>
        </p:spPr>
        <p:txBody>
          <a:bodyPr spcFirstLastPara="1" wrap="square" lIns="24373" tIns="24373" rIns="24373" bIns="24373" anchor="ctr" anchorCtr="0">
            <a:noAutofit/>
          </a:bodyPr>
          <a:lstStyle/>
          <a:p>
            <a:pPr defTabSz="487650">
              <a:buClr>
                <a:srgbClr val="000000"/>
              </a:buClr>
              <a:buSzPts val="1800"/>
            </a:pPr>
            <a:r>
              <a:rPr lang="en-US" sz="960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</a:t>
            </a:r>
            <a:endParaRPr sz="74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3" name="Google Shape;123;g2d25e149768_0_52" descr="Image 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54381" y="1257880"/>
            <a:ext cx="1738604" cy="72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g2d25e149768_0_52"/>
          <p:cNvSpPr txBox="1"/>
          <p:nvPr/>
        </p:nvSpPr>
        <p:spPr>
          <a:xfrm>
            <a:off x="655319" y="1189840"/>
            <a:ext cx="3445760" cy="605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487650">
              <a:lnSpc>
                <a:spcPct val="123076"/>
              </a:lnSpc>
              <a:buClr>
                <a:srgbClr val="FFFFFF"/>
              </a:buClr>
              <a:buSzPts val="5200"/>
            </a:pPr>
            <a:r>
              <a:rPr lang="en-US" sz="32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Achievements</a:t>
            </a:r>
            <a:endParaRPr sz="1173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g2d25e149768_0_52"/>
          <p:cNvSpPr txBox="1"/>
          <p:nvPr/>
        </p:nvSpPr>
        <p:spPr>
          <a:xfrm>
            <a:off x="6005960" y="2626360"/>
            <a:ext cx="3071360" cy="178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487650">
              <a:lnSpc>
                <a:spcPct val="155000"/>
              </a:lnSpc>
              <a:buClr>
                <a:srgbClr val="000000"/>
              </a:buClr>
              <a:buSzPts val="2000"/>
            </a:pPr>
            <a:endParaRPr sz="74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g2d25e149768_0_52"/>
          <p:cNvSpPr txBox="1"/>
          <p:nvPr/>
        </p:nvSpPr>
        <p:spPr>
          <a:xfrm>
            <a:off x="6005920" y="3180080"/>
            <a:ext cx="3506240" cy="178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487650">
              <a:lnSpc>
                <a:spcPct val="155000"/>
              </a:lnSpc>
              <a:buClr>
                <a:srgbClr val="000000"/>
              </a:buClr>
              <a:buSzPts val="2000"/>
            </a:pPr>
            <a:endParaRPr sz="74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g2d25e149768_0_52"/>
          <p:cNvSpPr txBox="1"/>
          <p:nvPr/>
        </p:nvSpPr>
        <p:spPr>
          <a:xfrm>
            <a:off x="6006040" y="4287520"/>
            <a:ext cx="3071360" cy="178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487650">
              <a:lnSpc>
                <a:spcPct val="155000"/>
              </a:lnSpc>
              <a:buClr>
                <a:srgbClr val="000000"/>
              </a:buClr>
              <a:buSzPts val="2000"/>
            </a:pPr>
            <a:endParaRPr sz="74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g2d25e149768_0_52"/>
          <p:cNvSpPr txBox="1"/>
          <p:nvPr/>
        </p:nvSpPr>
        <p:spPr>
          <a:xfrm>
            <a:off x="134613" y="2521213"/>
            <a:ext cx="9514560" cy="4723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73" tIns="48773" rIns="48773" bIns="48773" anchor="t" anchorCtr="0">
            <a:spAutoFit/>
          </a:bodyPr>
          <a:lstStyle/>
          <a:p>
            <a:pPr marL="243825" indent="-220120" defTabSz="487650">
              <a:lnSpc>
                <a:spcPct val="115000"/>
              </a:lnSpc>
              <a:buClr>
                <a:srgbClr val="000000"/>
              </a:buClr>
              <a:buSzPts val="2900"/>
              <a:buFont typeface="Arial"/>
              <a:buChar char="●"/>
            </a:pPr>
            <a:r>
              <a:rPr lang="en-US" sz="128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TFU - 1 program and 2 donors prior 24 Feb 2022, Yulia killed by shelling, Vlad in MFU </a:t>
            </a:r>
            <a:endParaRPr sz="128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3825" indent="-203187" defTabSz="487650">
              <a:lnSpc>
                <a:spcPct val="115000"/>
              </a:lnSpc>
              <a:buClr>
                <a:srgbClr val="000000"/>
              </a:buClr>
              <a:buSzPts val="2400"/>
              <a:buFont typeface="Arial"/>
              <a:buChar char="●"/>
            </a:pPr>
            <a:r>
              <a:rPr lang="en-US" sz="128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Catch up sessions started in April 2022 volunteer initiative of the alumni and fellows. Now Community of &gt; 600 teachers and &gt;10 000 children involved</a:t>
            </a:r>
            <a:endParaRPr sz="128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3825" indent="-203187" defTabSz="487650">
              <a:lnSpc>
                <a:spcPct val="115000"/>
              </a:lnSpc>
              <a:buClr>
                <a:srgbClr val="000000"/>
              </a:buClr>
              <a:buSzPts val="2400"/>
              <a:buFont typeface="Arial"/>
              <a:buChar char="●"/>
            </a:pPr>
            <a:r>
              <a:rPr lang="en-US" sz="128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MHPSS online course developed and launched, recommended by MOE &gt; 23 000 teachers offline visits    &gt;  750 teachers</a:t>
            </a:r>
            <a:endParaRPr sz="128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3825" indent="-203187" defTabSz="487650">
              <a:lnSpc>
                <a:spcPct val="115000"/>
              </a:lnSpc>
              <a:buClr>
                <a:srgbClr val="000000"/>
              </a:buClr>
              <a:buSzPts val="2400"/>
              <a:buFont typeface="Arial"/>
              <a:buChar char="●"/>
            </a:pPr>
            <a:r>
              <a:rPr lang="en-US" sz="128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Students as mentors - online course on Diia.Osvita, &gt;60 StudMentors so far</a:t>
            </a:r>
            <a:endParaRPr sz="128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3825" indent="-203187" defTabSz="487650">
              <a:lnSpc>
                <a:spcPct val="115000"/>
              </a:lnSpc>
              <a:buClr>
                <a:srgbClr val="000000"/>
              </a:buClr>
              <a:buSzPts val="2400"/>
              <a:buFont typeface="Arial"/>
              <a:buChar char="●"/>
            </a:pPr>
            <a:r>
              <a:rPr lang="en-US" sz="128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New cohort recruited in 2023</a:t>
            </a:r>
            <a:endParaRPr sz="128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3825" indent="-203187" defTabSz="487650">
              <a:lnSpc>
                <a:spcPct val="115000"/>
              </a:lnSpc>
              <a:buClr>
                <a:srgbClr val="000000"/>
              </a:buClr>
              <a:buSzPts val="2400"/>
              <a:buFont typeface="Arial"/>
              <a:buChar char="●"/>
            </a:pPr>
            <a:r>
              <a:rPr lang="en-US" sz="128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Summer of 2022 and 2023: SA for children and TI for teachers, both years offline, &gt;600 children and &gt;40 teachers </a:t>
            </a:r>
            <a:endParaRPr sz="128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3825" indent="-203187" defTabSz="487650">
              <a:lnSpc>
                <a:spcPct val="115000"/>
              </a:lnSpc>
              <a:buClr>
                <a:srgbClr val="000000"/>
              </a:buClr>
              <a:buSzPts val="2400"/>
              <a:buFont typeface="Arial"/>
              <a:buChar char="●"/>
            </a:pPr>
            <a:r>
              <a:rPr lang="en-US" sz="128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better focus on local needs launched the project learning course for fellows (teachers) and school administrations</a:t>
            </a:r>
            <a:endParaRPr sz="128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3825" indent="-223506" defTabSz="487650">
              <a:lnSpc>
                <a:spcPct val="115000"/>
              </a:lnSpc>
              <a:buClr>
                <a:srgbClr val="000000"/>
              </a:buClr>
              <a:buSzPts val="3000"/>
              <a:buFont typeface="Arial"/>
              <a:buChar char="●"/>
            </a:pPr>
            <a:r>
              <a:rPr lang="en-US" sz="128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fellows selected from &gt;570 applications</a:t>
            </a:r>
            <a:r>
              <a:rPr lang="en-US" sz="170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70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3825" indent="-203187" defTabSz="487650">
              <a:lnSpc>
                <a:spcPct val="115000"/>
              </a:lnSpc>
              <a:buClr>
                <a:srgbClr val="000000"/>
              </a:buClr>
              <a:buSzPts val="2400"/>
              <a:buFont typeface="Arial"/>
              <a:buChar char="●"/>
            </a:pPr>
            <a:r>
              <a:rPr lang="en-US" sz="128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2 donors TFU become strategic partners</a:t>
            </a:r>
            <a:endParaRPr sz="128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3825" indent="-203187" defTabSz="487650">
              <a:lnSpc>
                <a:spcPct val="115000"/>
              </a:lnSpc>
              <a:buClr>
                <a:srgbClr val="000000"/>
              </a:buClr>
              <a:buSzPts val="2400"/>
              <a:buFont typeface="Arial"/>
              <a:buChar char="●"/>
            </a:pPr>
            <a:r>
              <a:rPr lang="en-US" sz="128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x5 in 2023 vs 2022, and x2 in 2024 vs 2023</a:t>
            </a:r>
            <a:endParaRPr sz="128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3825" indent="-203187" defTabSz="487650">
              <a:lnSpc>
                <a:spcPct val="115000"/>
              </a:lnSpc>
              <a:buClr>
                <a:srgbClr val="000000"/>
              </a:buClr>
              <a:buSzPts val="2400"/>
              <a:buFont typeface="Arial"/>
              <a:buChar char="●"/>
            </a:pPr>
            <a:r>
              <a:rPr lang="en-US" sz="128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developing the software capacity if it’s not enough for us, especially due to the lack of accounting ERP - mutual benefit</a:t>
            </a:r>
            <a:endParaRPr sz="128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3825" indent="-203187" defTabSz="487650">
              <a:lnSpc>
                <a:spcPct val="115000"/>
              </a:lnSpc>
              <a:buClr>
                <a:srgbClr val="000000"/>
              </a:buClr>
              <a:buSzPts val="2400"/>
              <a:buFont typeface="Arial"/>
              <a:buChar char="●"/>
            </a:pPr>
            <a:r>
              <a:rPr lang="en-US" sz="128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manual proceedings are less effective for 100 records, and don’t work for 300 records. Time and quality. Papers &lt;10%.</a:t>
            </a:r>
            <a:endParaRPr sz="128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3825" indent="-203187" defTabSz="487650">
              <a:lnSpc>
                <a:spcPct val="115000"/>
              </a:lnSpc>
              <a:buClr>
                <a:srgbClr val="000000"/>
              </a:buClr>
              <a:buSzPts val="2400"/>
              <a:buFont typeface="Arial"/>
              <a:buChar char="●"/>
            </a:pPr>
            <a:r>
              <a:rPr lang="en-US" sz="128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negotiating with donors - no service agreement modality, VAT as a part of goods and services covered, taxes for priv.individuals payments are incorporated as project related costs</a:t>
            </a:r>
            <a:endParaRPr sz="128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3825" indent="-203187" defTabSz="487650">
              <a:lnSpc>
                <a:spcPct val="115000"/>
              </a:lnSpc>
              <a:buClr>
                <a:srgbClr val="000000"/>
              </a:buClr>
              <a:buSzPts val="2400"/>
              <a:buFont typeface="Arial"/>
              <a:buChar char="●"/>
            </a:pPr>
            <a:r>
              <a:rPr lang="en-US" sz="128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Org capacity costs - relatively unrestricted cash</a:t>
            </a:r>
            <a:endParaRPr sz="128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just" defTabSz="487650">
              <a:lnSpc>
                <a:spcPct val="115000"/>
              </a:lnSpc>
              <a:buClr>
                <a:srgbClr val="000000"/>
              </a:buClr>
              <a:buSzPts val="3400"/>
            </a:pPr>
            <a:endParaRPr sz="1813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94423" indent="243825" algn="just" defTabSz="487650">
              <a:lnSpc>
                <a:spcPct val="115000"/>
              </a:lnSpc>
              <a:buClr>
                <a:srgbClr val="000000"/>
              </a:buClr>
              <a:buSzPts val="3400"/>
            </a:pPr>
            <a:endParaRPr sz="1813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487650">
              <a:lnSpc>
                <a:spcPct val="115000"/>
              </a:lnSpc>
              <a:buClr>
                <a:srgbClr val="000000"/>
              </a:buClr>
              <a:buSzPts val="3000"/>
            </a:pPr>
            <a:r>
              <a:rPr lang="en-US" sz="1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sz="1707" kern="0">
              <a:solidFill>
                <a:srgbClr val="00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d25e149768_0_63"/>
          <p:cNvSpPr/>
          <p:nvPr/>
        </p:nvSpPr>
        <p:spPr>
          <a:xfrm>
            <a:off x="52840" y="903439"/>
            <a:ext cx="4650880" cy="1505600"/>
          </a:xfrm>
          <a:prstGeom prst="rect">
            <a:avLst/>
          </a:prstGeom>
          <a:solidFill>
            <a:srgbClr val="1C39D5"/>
          </a:solidFill>
          <a:ln>
            <a:noFill/>
          </a:ln>
        </p:spPr>
        <p:txBody>
          <a:bodyPr spcFirstLastPara="1" wrap="square" lIns="24373" tIns="24373" rIns="24373" bIns="24373" anchor="ctr" anchorCtr="0">
            <a:noAutofit/>
          </a:bodyPr>
          <a:lstStyle/>
          <a:p>
            <a:pPr defTabSz="487650">
              <a:buClr>
                <a:srgbClr val="000000"/>
              </a:buClr>
              <a:buSzPts val="1800"/>
            </a:pPr>
            <a:r>
              <a:rPr lang="en-US" sz="960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</a:t>
            </a:r>
            <a:endParaRPr sz="74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4" name="Google Shape;134;g2d25e149768_0_63" descr="Image 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54381" y="1257880"/>
            <a:ext cx="1738604" cy="72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g2d25e149768_0_63"/>
          <p:cNvSpPr txBox="1"/>
          <p:nvPr/>
        </p:nvSpPr>
        <p:spPr>
          <a:xfrm>
            <a:off x="655319" y="1189840"/>
            <a:ext cx="3445760" cy="605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487650">
              <a:lnSpc>
                <a:spcPct val="123076"/>
              </a:lnSpc>
              <a:buClr>
                <a:srgbClr val="FFFFFF"/>
              </a:buClr>
              <a:buSzPts val="5200"/>
            </a:pPr>
            <a:r>
              <a:rPr lang="en-US" sz="32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Lessons learnt</a:t>
            </a:r>
            <a:endParaRPr sz="1173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g2d25e149768_0_63"/>
          <p:cNvSpPr txBox="1"/>
          <p:nvPr/>
        </p:nvSpPr>
        <p:spPr>
          <a:xfrm>
            <a:off x="6005960" y="2626360"/>
            <a:ext cx="3071360" cy="178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487650">
              <a:lnSpc>
                <a:spcPct val="155000"/>
              </a:lnSpc>
              <a:buClr>
                <a:srgbClr val="000000"/>
              </a:buClr>
              <a:buSzPts val="2000"/>
            </a:pPr>
            <a:endParaRPr sz="74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g2d25e149768_0_63"/>
          <p:cNvSpPr txBox="1"/>
          <p:nvPr/>
        </p:nvSpPr>
        <p:spPr>
          <a:xfrm>
            <a:off x="6005920" y="3180080"/>
            <a:ext cx="3506240" cy="178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487650">
              <a:lnSpc>
                <a:spcPct val="155000"/>
              </a:lnSpc>
              <a:buClr>
                <a:srgbClr val="000000"/>
              </a:buClr>
              <a:buSzPts val="2000"/>
            </a:pPr>
            <a:endParaRPr sz="74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g2d25e149768_0_63"/>
          <p:cNvSpPr txBox="1"/>
          <p:nvPr/>
        </p:nvSpPr>
        <p:spPr>
          <a:xfrm>
            <a:off x="6006040" y="4287520"/>
            <a:ext cx="3071360" cy="178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487650">
              <a:lnSpc>
                <a:spcPct val="155000"/>
              </a:lnSpc>
              <a:buClr>
                <a:srgbClr val="000000"/>
              </a:buClr>
              <a:buSzPts val="2000"/>
            </a:pPr>
            <a:endParaRPr sz="74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g2d25e149768_0_63"/>
          <p:cNvSpPr txBox="1"/>
          <p:nvPr/>
        </p:nvSpPr>
        <p:spPr>
          <a:xfrm>
            <a:off x="134613" y="2521213"/>
            <a:ext cx="9514560" cy="4992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73" tIns="48773" rIns="48773" bIns="48773" anchor="t" anchorCtr="0">
            <a:spAutoFit/>
          </a:bodyPr>
          <a:lstStyle/>
          <a:p>
            <a:pPr marL="243825" defTabSz="487650">
              <a:lnSpc>
                <a:spcPct val="154545"/>
              </a:lnSpc>
              <a:buClr>
                <a:srgbClr val="000000"/>
              </a:buClr>
              <a:buSzPts val="3500"/>
            </a:pPr>
            <a:r>
              <a:rPr lang="en-US" sz="186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Double cost for processes - backup for people and processes is necessary</a:t>
            </a:r>
            <a:endParaRPr sz="18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3825" defTabSz="487650">
              <a:lnSpc>
                <a:spcPct val="154545"/>
              </a:lnSpc>
              <a:buClr>
                <a:srgbClr val="000000"/>
              </a:buClr>
              <a:buSzPts val="3500"/>
            </a:pPr>
            <a:r>
              <a:rPr lang="en-US" sz="186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Service agreements leads to the VAT for the NGO (20% tax on turnover)</a:t>
            </a:r>
            <a:endParaRPr sz="18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3825" defTabSz="487650">
              <a:lnSpc>
                <a:spcPct val="154545"/>
              </a:lnSpc>
              <a:buClr>
                <a:srgbClr val="000000"/>
              </a:buClr>
              <a:buSzPts val="3500"/>
            </a:pPr>
            <a:r>
              <a:rPr lang="en-US" sz="186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Taxes are treated as ineligible expenses mostly </a:t>
            </a:r>
            <a:endParaRPr sz="18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3825" defTabSz="487650">
              <a:lnSpc>
                <a:spcPct val="154545"/>
              </a:lnSpc>
              <a:buClr>
                <a:srgbClr val="000000"/>
              </a:buClr>
              <a:buSzPts val="3500"/>
            </a:pPr>
            <a:r>
              <a:rPr lang="en-US" sz="186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Payments to the private individuals are taxable</a:t>
            </a:r>
            <a:endParaRPr sz="18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3825" defTabSz="487650">
              <a:lnSpc>
                <a:spcPct val="154545"/>
              </a:lnSpc>
              <a:buClr>
                <a:srgbClr val="000000"/>
              </a:buClr>
              <a:buSzPts val="3500"/>
            </a:pPr>
            <a:r>
              <a:rPr lang="en-US" sz="186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Budget and projects are less predictable (160% of load for 90% of team)</a:t>
            </a:r>
            <a:endParaRPr sz="18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3825" defTabSz="487650">
              <a:lnSpc>
                <a:spcPct val="154545"/>
              </a:lnSpc>
              <a:buClr>
                <a:srgbClr val="000000"/>
              </a:buClr>
              <a:buSzPts val="3500"/>
            </a:pPr>
            <a:r>
              <a:rPr lang="en-US" sz="186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Costs allocation - reality vs budget</a:t>
            </a:r>
            <a:endParaRPr sz="18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3825" defTabSz="487650">
              <a:lnSpc>
                <a:spcPct val="154545"/>
              </a:lnSpc>
              <a:buClr>
                <a:srgbClr val="000000"/>
              </a:buClr>
              <a:buSzPts val="3500"/>
            </a:pPr>
            <a:r>
              <a:rPr lang="en-US" sz="186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Support costs are limited (4%-20%)</a:t>
            </a:r>
            <a:endParaRPr sz="18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3825" defTabSz="487650">
              <a:lnSpc>
                <a:spcPct val="154545"/>
              </a:lnSpc>
              <a:buClr>
                <a:srgbClr val="000000"/>
              </a:buClr>
              <a:buSzPts val="3500"/>
            </a:pPr>
            <a:r>
              <a:rPr lang="en-US" sz="186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487650">
              <a:lnSpc>
                <a:spcPct val="150000"/>
              </a:lnSpc>
              <a:buClr>
                <a:srgbClr val="000000"/>
              </a:buClr>
              <a:buSzPts val="1100"/>
            </a:pPr>
            <a:endParaRPr sz="176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just" defTabSz="487650">
              <a:lnSpc>
                <a:spcPct val="115000"/>
              </a:lnSpc>
              <a:buClr>
                <a:srgbClr val="000000"/>
              </a:buClr>
              <a:buSzPts val="3400"/>
            </a:pPr>
            <a:endParaRPr sz="1813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94423" indent="243825" algn="just" defTabSz="487650">
              <a:lnSpc>
                <a:spcPct val="115000"/>
              </a:lnSpc>
              <a:buClr>
                <a:srgbClr val="000000"/>
              </a:buClr>
              <a:buSzPts val="3400"/>
            </a:pPr>
            <a:endParaRPr sz="1813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487650">
              <a:lnSpc>
                <a:spcPct val="115000"/>
              </a:lnSpc>
              <a:buClr>
                <a:srgbClr val="000000"/>
              </a:buClr>
              <a:buSzPts val="3000"/>
            </a:pPr>
            <a:r>
              <a:rPr lang="en-US" sz="1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sz="1707" kern="0">
              <a:solidFill>
                <a:srgbClr val="00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1421810" y="2920536"/>
            <a:ext cx="6909980" cy="1474129"/>
          </a:xfrm>
          <a:custGeom>
            <a:avLst/>
            <a:gdLst/>
            <a:ahLst/>
            <a:cxnLst/>
            <a:rect l="l" t="t" r="r" b="b"/>
            <a:pathLst>
              <a:path w="12956212" h="2763992" extrusionOk="0">
                <a:moveTo>
                  <a:pt x="0" y="0"/>
                </a:moveTo>
                <a:lnTo>
                  <a:pt x="12956212" y="0"/>
                </a:lnTo>
                <a:lnTo>
                  <a:pt x="12956212" y="2763992"/>
                </a:lnTo>
                <a:lnTo>
                  <a:pt x="0" y="27639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defTabSz="487650">
              <a:buClr>
                <a:srgbClr val="000000"/>
              </a:buClr>
            </a:pPr>
            <a:endParaRPr lang="en-CH" sz="7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5" name="Google Shape;85;p1"/>
          <p:cNvSpPr txBox="1"/>
          <p:nvPr/>
        </p:nvSpPr>
        <p:spPr>
          <a:xfrm>
            <a:off x="1711261" y="5461847"/>
            <a:ext cx="6331079" cy="402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487650">
              <a:lnSpc>
                <a:spcPct val="140000"/>
              </a:lnSpc>
              <a:buClr>
                <a:srgbClr val="000000"/>
              </a:buClr>
            </a:pPr>
            <a:r>
              <a:rPr lang="en-US" sz="186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WWW.TVOYA-OPORA.ORG</a:t>
            </a:r>
            <a:endParaRPr sz="7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03479" y="579120"/>
            <a:ext cx="4373321" cy="2350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19"/>
              </a:lnSpc>
            </a:pPr>
            <a:r>
              <a:rPr lang="en-US" sz="2399">
                <a:solidFill>
                  <a:srgbClr val="047EC4"/>
                </a:solidFill>
                <a:latin typeface="TT Commons Pro"/>
              </a:rPr>
              <a:t>In the new realities of the war, we have a </a:t>
            </a:r>
            <a:r>
              <a:rPr lang="en-US" sz="2399">
                <a:solidFill>
                  <a:srgbClr val="047EC4"/>
                </a:solidFill>
                <a:latin typeface="TT Commons Pro Bold"/>
              </a:rPr>
              <a:t>triangle of actors </a:t>
            </a:r>
            <a:r>
              <a:rPr lang="en-US" sz="2399">
                <a:solidFill>
                  <a:srgbClr val="047EC4"/>
                </a:solidFill>
                <a:latin typeface="TT Commons Pro"/>
              </a:rPr>
              <a:t>who are working to respond to the humanitarian crisis and will also be working on </a:t>
            </a:r>
            <a:r>
              <a:rPr lang="en-US" sz="2399">
                <a:solidFill>
                  <a:srgbClr val="047EC4"/>
                </a:solidFill>
                <a:latin typeface="TT Commons Pro Bold"/>
              </a:rPr>
              <a:t>early recovery and renewal/reconstruction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4932894" y="1931166"/>
            <a:ext cx="3517482" cy="3077797"/>
            <a:chOff x="0" y="0"/>
            <a:chExt cx="812800" cy="711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47EC4"/>
            </a:solidFill>
          </p:spPr>
          <p:txBody>
            <a:bodyPr/>
            <a:lstStyle/>
            <a:p>
              <a:endParaRPr lang="en-CH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27000" y="320675"/>
              <a:ext cx="558800" cy="339725"/>
            </a:xfrm>
            <a:prstGeom prst="rect">
              <a:avLst/>
            </a:prstGeom>
          </p:spPr>
          <p:txBody>
            <a:bodyPr lIns="28612" tIns="28612" rIns="28612" bIns="28612" rtlCol="0" anchor="ctr"/>
            <a:lstStyle/>
            <a:p>
              <a:pPr algn="ctr">
                <a:lnSpc>
                  <a:spcPts val="1498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964980" y="2691367"/>
            <a:ext cx="3453310" cy="2317596"/>
          </a:xfrm>
          <a:custGeom>
            <a:avLst/>
            <a:gdLst/>
            <a:ahLst/>
            <a:cxnLst/>
            <a:rect l="l" t="t" r="r" b="b"/>
            <a:pathLst>
              <a:path w="3453310" h="2317596">
                <a:moveTo>
                  <a:pt x="0" y="0"/>
                </a:moveTo>
                <a:lnTo>
                  <a:pt x="3453310" y="0"/>
                </a:lnTo>
                <a:lnTo>
                  <a:pt x="3453310" y="2317596"/>
                </a:lnTo>
                <a:lnTo>
                  <a:pt x="0" y="23175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H"/>
          </a:p>
        </p:txBody>
      </p:sp>
      <p:sp>
        <p:nvSpPr>
          <p:cNvPr id="7" name="Freeform 7"/>
          <p:cNvSpPr/>
          <p:nvPr/>
        </p:nvSpPr>
        <p:spPr>
          <a:xfrm>
            <a:off x="6246444" y="3122298"/>
            <a:ext cx="890383" cy="890383"/>
          </a:xfrm>
          <a:custGeom>
            <a:avLst/>
            <a:gdLst/>
            <a:ahLst/>
            <a:cxnLst/>
            <a:rect l="l" t="t" r="r" b="b"/>
            <a:pathLst>
              <a:path w="890383" h="890383">
                <a:moveTo>
                  <a:pt x="0" y="0"/>
                </a:moveTo>
                <a:lnTo>
                  <a:pt x="890383" y="0"/>
                </a:lnTo>
                <a:lnTo>
                  <a:pt x="890383" y="890383"/>
                </a:lnTo>
                <a:lnTo>
                  <a:pt x="0" y="8903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H"/>
          </a:p>
        </p:txBody>
      </p:sp>
      <p:sp>
        <p:nvSpPr>
          <p:cNvPr id="8" name="Freeform 8"/>
          <p:cNvSpPr/>
          <p:nvPr/>
        </p:nvSpPr>
        <p:spPr>
          <a:xfrm>
            <a:off x="1381844" y="-251835"/>
            <a:ext cx="8286840" cy="7818869"/>
          </a:xfrm>
          <a:custGeom>
            <a:avLst/>
            <a:gdLst/>
            <a:ahLst/>
            <a:cxnLst/>
            <a:rect l="l" t="t" r="r" b="b"/>
            <a:pathLst>
              <a:path w="8286840" h="7818869">
                <a:moveTo>
                  <a:pt x="0" y="0"/>
                </a:moveTo>
                <a:lnTo>
                  <a:pt x="8286841" y="0"/>
                </a:lnTo>
                <a:lnTo>
                  <a:pt x="8286841" y="7818870"/>
                </a:lnTo>
                <a:lnTo>
                  <a:pt x="0" y="78188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5000"/>
            </a:blip>
            <a:stretch>
              <a:fillRect l="-84610" t="-41981" b="-9165"/>
            </a:stretch>
          </a:blipFill>
        </p:spPr>
        <p:txBody>
          <a:bodyPr/>
          <a:lstStyle/>
          <a:p>
            <a:endParaRPr lang="en-CH"/>
          </a:p>
        </p:txBody>
      </p:sp>
      <p:sp>
        <p:nvSpPr>
          <p:cNvPr id="9" name="TextBox 9"/>
          <p:cNvSpPr txBox="1"/>
          <p:nvPr/>
        </p:nvSpPr>
        <p:spPr>
          <a:xfrm>
            <a:off x="5243993" y="751971"/>
            <a:ext cx="2800034" cy="1179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9"/>
              </a:lnSpc>
            </a:pPr>
            <a:r>
              <a:rPr lang="en-US" sz="2399">
                <a:solidFill>
                  <a:srgbClr val="047EC4"/>
                </a:solidFill>
                <a:latin typeface="TT Commons Pro Bold"/>
              </a:rPr>
              <a:t>Ukrainian Government (national and local)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881218" y="5008963"/>
            <a:ext cx="3144650" cy="1569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9"/>
              </a:lnSpc>
            </a:pPr>
            <a:r>
              <a:rPr lang="en-US" sz="2399">
                <a:solidFill>
                  <a:srgbClr val="047EC4"/>
                </a:solidFill>
                <a:latin typeface="TT Commons Pro Bold"/>
              </a:rPr>
              <a:t>International Community </a:t>
            </a:r>
          </a:p>
          <a:p>
            <a:pPr algn="ctr">
              <a:lnSpc>
                <a:spcPts val="3119"/>
              </a:lnSpc>
            </a:pPr>
            <a:r>
              <a:rPr lang="en-US" sz="2399">
                <a:solidFill>
                  <a:srgbClr val="047EC4"/>
                </a:solidFill>
                <a:latin typeface="TT Commons Pro Bold"/>
              </a:rPr>
              <a:t>(INGO, UN system, Institutional donors)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215733" y="5008963"/>
            <a:ext cx="1806347" cy="1569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9"/>
              </a:lnSpc>
            </a:pPr>
            <a:r>
              <a:rPr lang="en-US" sz="2399">
                <a:solidFill>
                  <a:srgbClr val="047EC4"/>
                </a:solidFill>
                <a:latin typeface="TT Commons Pro Bold"/>
              </a:rPr>
              <a:t>Ukrainian</a:t>
            </a:r>
          </a:p>
          <a:p>
            <a:pPr algn="ctr">
              <a:lnSpc>
                <a:spcPts val="3119"/>
              </a:lnSpc>
            </a:pPr>
            <a:r>
              <a:rPr lang="en-US" sz="2399">
                <a:solidFill>
                  <a:srgbClr val="047EC4"/>
                </a:solidFill>
                <a:latin typeface="TT Commons Pro Bold"/>
              </a:rPr>
              <a:t>civil society</a:t>
            </a:r>
          </a:p>
          <a:p>
            <a:pPr algn="ctr">
              <a:lnSpc>
                <a:spcPts val="3119"/>
              </a:lnSpc>
            </a:pPr>
            <a:r>
              <a:rPr lang="en-US" sz="2399">
                <a:solidFill>
                  <a:srgbClr val="047EC4"/>
                </a:solidFill>
                <a:latin typeface="TT Commons Pro Bold"/>
              </a:rPr>
              <a:t>Private sector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51104" y="3384909"/>
            <a:ext cx="5021785" cy="3140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59"/>
              </a:lnSpc>
            </a:pPr>
            <a:r>
              <a:rPr lang="en-US" sz="3199">
                <a:solidFill>
                  <a:srgbClr val="047EC4"/>
                </a:solidFill>
                <a:latin typeface="TT Commons Pro"/>
              </a:rPr>
              <a:t>we </a:t>
            </a:r>
            <a:r>
              <a:rPr lang="en-US" sz="3199">
                <a:solidFill>
                  <a:srgbClr val="047EC4"/>
                </a:solidFill>
                <a:latin typeface="TT Commons Pro Bold"/>
              </a:rPr>
              <a:t>build bridges </a:t>
            </a:r>
          </a:p>
          <a:p>
            <a:pPr algn="l">
              <a:lnSpc>
                <a:spcPts val="4159"/>
              </a:lnSpc>
            </a:pPr>
            <a:r>
              <a:rPr lang="en-US" sz="3199">
                <a:solidFill>
                  <a:srgbClr val="047EC4"/>
                </a:solidFill>
                <a:latin typeface="TT Commons Pro"/>
              </a:rPr>
              <a:t>to unite all actors </a:t>
            </a:r>
          </a:p>
          <a:p>
            <a:pPr algn="l">
              <a:lnSpc>
                <a:spcPts val="4159"/>
              </a:lnSpc>
            </a:pPr>
            <a:r>
              <a:rPr lang="en-US" sz="3199">
                <a:solidFill>
                  <a:srgbClr val="047EC4"/>
                </a:solidFill>
                <a:latin typeface="TT Commons Pro"/>
              </a:rPr>
              <a:t>and learn </a:t>
            </a:r>
          </a:p>
          <a:p>
            <a:pPr algn="l">
              <a:lnSpc>
                <a:spcPts val="4159"/>
              </a:lnSpc>
            </a:pPr>
            <a:r>
              <a:rPr lang="en-US" sz="3199">
                <a:solidFill>
                  <a:srgbClr val="047EC4"/>
                </a:solidFill>
                <a:latin typeface="TT Commons Pro"/>
              </a:rPr>
              <a:t>how to cooperate </a:t>
            </a:r>
          </a:p>
          <a:p>
            <a:pPr algn="l">
              <a:lnSpc>
                <a:spcPts val="4159"/>
              </a:lnSpc>
            </a:pPr>
            <a:r>
              <a:rPr lang="en-US" sz="3199">
                <a:solidFill>
                  <a:srgbClr val="047EC4"/>
                </a:solidFill>
                <a:latin typeface="TT Commons Pro"/>
              </a:rPr>
              <a:t>for joint effective </a:t>
            </a:r>
          </a:p>
          <a:p>
            <a:pPr algn="l">
              <a:lnSpc>
                <a:spcPts val="4159"/>
              </a:lnSpc>
            </a:pPr>
            <a:r>
              <a:rPr lang="en-US" sz="3199">
                <a:solidFill>
                  <a:srgbClr val="047EC4"/>
                </a:solidFill>
                <a:latin typeface="TT Commons Pro"/>
              </a:rPr>
              <a:t>action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oogle Shape;90;p2"/>
          <p:cNvGrpSpPr/>
          <p:nvPr/>
        </p:nvGrpSpPr>
        <p:grpSpPr>
          <a:xfrm>
            <a:off x="3250142" y="1142883"/>
            <a:ext cx="1045533" cy="1045533"/>
            <a:chOff x="0" y="0"/>
            <a:chExt cx="812800" cy="812800"/>
          </a:xfrm>
        </p:grpSpPr>
        <p:sp>
          <p:nvSpPr>
            <p:cNvPr id="91" name="Google Shape;91;p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D1F15"/>
            </a:solidFill>
            <a:ln>
              <a:noFill/>
            </a:ln>
          </p:spPr>
          <p:txBody>
            <a:bodyPr spcFirstLastPara="1" wrap="square" lIns="48760" tIns="48760" rIns="48760" bIns="48760" anchor="ctr" anchorCtr="0">
              <a:noAutofit/>
            </a:bodyPr>
            <a:lstStyle/>
            <a:p>
              <a:pPr defTabSz="487650">
                <a:buClr>
                  <a:srgbClr val="000000"/>
                </a:buClr>
              </a:pPr>
              <a:endParaRPr sz="74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92;p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093" tIns="27093" rIns="27093" bIns="27093" anchor="ctr" anchorCtr="0">
              <a:noAutofit/>
            </a:bodyPr>
            <a:lstStyle/>
            <a:p>
              <a:pPr algn="ctr" defTabSz="487650">
                <a:lnSpc>
                  <a:spcPct val="147722"/>
                </a:lnSpc>
                <a:buClr>
                  <a:srgbClr val="000000"/>
                </a:buClr>
              </a:pPr>
              <a:endParaRPr sz="96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3" name="Google Shape;93;p2"/>
          <p:cNvGrpSpPr/>
          <p:nvPr/>
        </p:nvGrpSpPr>
        <p:grpSpPr>
          <a:xfrm>
            <a:off x="3250142" y="2442833"/>
            <a:ext cx="1045533" cy="1045533"/>
            <a:chOff x="0" y="0"/>
            <a:chExt cx="812800" cy="812800"/>
          </a:xfrm>
        </p:grpSpPr>
        <p:sp>
          <p:nvSpPr>
            <p:cNvPr id="94" name="Google Shape;94;p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D1F15"/>
            </a:solidFill>
            <a:ln>
              <a:noFill/>
            </a:ln>
          </p:spPr>
          <p:txBody>
            <a:bodyPr spcFirstLastPara="1" wrap="square" lIns="48760" tIns="48760" rIns="48760" bIns="48760" anchor="ctr" anchorCtr="0">
              <a:noAutofit/>
            </a:bodyPr>
            <a:lstStyle/>
            <a:p>
              <a:pPr defTabSz="487650">
                <a:buClr>
                  <a:srgbClr val="000000"/>
                </a:buClr>
              </a:pPr>
              <a:endParaRPr sz="74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093" tIns="27093" rIns="27093" bIns="27093" anchor="ctr" anchorCtr="0">
              <a:noAutofit/>
            </a:bodyPr>
            <a:lstStyle/>
            <a:p>
              <a:pPr algn="ctr" defTabSz="487650">
                <a:lnSpc>
                  <a:spcPct val="147722"/>
                </a:lnSpc>
                <a:buClr>
                  <a:srgbClr val="000000"/>
                </a:buClr>
              </a:pPr>
              <a:endParaRPr sz="96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6" name="Google Shape;96;p2"/>
          <p:cNvSpPr/>
          <p:nvPr/>
        </p:nvSpPr>
        <p:spPr>
          <a:xfrm>
            <a:off x="3377856" y="2580917"/>
            <a:ext cx="790106" cy="769366"/>
          </a:xfrm>
          <a:custGeom>
            <a:avLst/>
            <a:gdLst/>
            <a:ahLst/>
            <a:cxnLst/>
            <a:rect l="l" t="t" r="r" b="b"/>
            <a:pathLst>
              <a:path w="1481449" h="1442561" extrusionOk="0">
                <a:moveTo>
                  <a:pt x="0" y="0"/>
                </a:moveTo>
                <a:lnTo>
                  <a:pt x="1481449" y="0"/>
                </a:lnTo>
                <a:lnTo>
                  <a:pt x="1481449" y="1442561"/>
                </a:lnTo>
                <a:lnTo>
                  <a:pt x="0" y="14425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defTabSz="487650">
              <a:buClr>
                <a:srgbClr val="000000"/>
              </a:buClr>
            </a:pPr>
            <a:endParaRPr lang="en-CH" sz="7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7" name="Google Shape;97;p2"/>
          <p:cNvSpPr/>
          <p:nvPr/>
        </p:nvSpPr>
        <p:spPr>
          <a:xfrm>
            <a:off x="3456971" y="1301456"/>
            <a:ext cx="631875" cy="728387"/>
          </a:xfrm>
          <a:custGeom>
            <a:avLst/>
            <a:gdLst/>
            <a:ahLst/>
            <a:cxnLst/>
            <a:rect l="l" t="t" r="r" b="b"/>
            <a:pathLst>
              <a:path w="1184766" h="1365725" extrusionOk="0">
                <a:moveTo>
                  <a:pt x="0" y="0"/>
                </a:moveTo>
                <a:lnTo>
                  <a:pt x="1184767" y="0"/>
                </a:lnTo>
                <a:lnTo>
                  <a:pt x="1184767" y="1365725"/>
                </a:lnTo>
                <a:lnTo>
                  <a:pt x="0" y="13657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defTabSz="487650">
              <a:buClr>
                <a:srgbClr val="000000"/>
              </a:buClr>
            </a:pPr>
            <a:endParaRPr lang="en-CH" sz="7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98" name="Google Shape;98;p2"/>
          <p:cNvGrpSpPr/>
          <p:nvPr/>
        </p:nvGrpSpPr>
        <p:grpSpPr>
          <a:xfrm rot="10800000">
            <a:off x="-386080" y="508000"/>
            <a:ext cx="3390189" cy="4443468"/>
            <a:chOff x="0" y="-38100"/>
            <a:chExt cx="1674167" cy="2194305"/>
          </a:xfrm>
        </p:grpSpPr>
        <p:sp>
          <p:nvSpPr>
            <p:cNvPr id="99" name="Google Shape;99;p2"/>
            <p:cNvSpPr/>
            <p:nvPr/>
          </p:nvSpPr>
          <p:spPr>
            <a:xfrm>
              <a:off x="0" y="0"/>
              <a:ext cx="1674167" cy="2156205"/>
            </a:xfrm>
            <a:custGeom>
              <a:avLst/>
              <a:gdLst/>
              <a:ahLst/>
              <a:cxnLst/>
              <a:rect l="l" t="t" r="r" b="b"/>
              <a:pathLst>
                <a:path w="1674167" h="2156205" extrusionOk="0">
                  <a:moveTo>
                    <a:pt x="0" y="0"/>
                  </a:moveTo>
                  <a:lnTo>
                    <a:pt x="1674167" y="0"/>
                  </a:lnTo>
                  <a:lnTo>
                    <a:pt x="1674167" y="2156205"/>
                  </a:lnTo>
                  <a:lnTo>
                    <a:pt x="0" y="2156205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/>
            <a:lstStyle/>
            <a:p>
              <a:pPr defTabSz="487650">
                <a:buClr>
                  <a:srgbClr val="000000"/>
                </a:buClr>
              </a:pPr>
              <a:endParaRPr lang="en-CH" sz="74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2"/>
            <p:cNvSpPr txBox="1"/>
            <p:nvPr/>
          </p:nvSpPr>
          <p:spPr>
            <a:xfrm>
              <a:off x="0" y="-38100"/>
              <a:ext cx="1674167" cy="21943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093" tIns="27093" rIns="27093" bIns="27093" anchor="ctr" anchorCtr="0">
              <a:noAutofit/>
            </a:bodyPr>
            <a:lstStyle/>
            <a:p>
              <a:pPr algn="ctr" defTabSz="487650">
                <a:lnSpc>
                  <a:spcPct val="147722"/>
                </a:lnSpc>
                <a:buClr>
                  <a:srgbClr val="000000"/>
                </a:buClr>
              </a:pPr>
              <a:endParaRPr sz="96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1" name="Google Shape;101;p2"/>
          <p:cNvSpPr/>
          <p:nvPr/>
        </p:nvSpPr>
        <p:spPr>
          <a:xfrm>
            <a:off x="-386080" y="4082325"/>
            <a:ext cx="3390189" cy="2874625"/>
          </a:xfrm>
          <a:custGeom>
            <a:avLst/>
            <a:gdLst/>
            <a:ahLst/>
            <a:cxnLst/>
            <a:rect l="l" t="t" r="r" b="b"/>
            <a:pathLst>
              <a:path w="6356604" h="5389922" extrusionOk="0">
                <a:moveTo>
                  <a:pt x="0" y="0"/>
                </a:moveTo>
                <a:lnTo>
                  <a:pt x="6356604" y="0"/>
                </a:lnTo>
                <a:lnTo>
                  <a:pt x="6356604" y="5389922"/>
                </a:lnTo>
                <a:lnTo>
                  <a:pt x="0" y="53899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18770" t="-8707" r="-19488"/>
            </a:stretch>
          </a:blipFill>
          <a:ln>
            <a:noFill/>
          </a:ln>
        </p:spPr>
        <p:txBody>
          <a:bodyPr/>
          <a:lstStyle/>
          <a:p>
            <a:pPr defTabSz="487650">
              <a:buClr>
                <a:srgbClr val="000000"/>
              </a:buClr>
            </a:pPr>
            <a:endParaRPr lang="en-CH" sz="7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02" name="Google Shape;102;p2"/>
          <p:cNvGrpSpPr/>
          <p:nvPr/>
        </p:nvGrpSpPr>
        <p:grpSpPr>
          <a:xfrm>
            <a:off x="3250142" y="3813367"/>
            <a:ext cx="1045533" cy="1045533"/>
            <a:chOff x="0" y="0"/>
            <a:chExt cx="812800" cy="812800"/>
          </a:xfrm>
        </p:grpSpPr>
        <p:sp>
          <p:nvSpPr>
            <p:cNvPr id="103" name="Google Shape;103;p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D1F15"/>
            </a:solidFill>
            <a:ln>
              <a:noFill/>
            </a:ln>
          </p:spPr>
          <p:txBody>
            <a:bodyPr spcFirstLastPara="1" wrap="square" lIns="48760" tIns="48760" rIns="48760" bIns="48760" anchor="ctr" anchorCtr="0">
              <a:noAutofit/>
            </a:bodyPr>
            <a:lstStyle/>
            <a:p>
              <a:pPr defTabSz="487650">
                <a:buClr>
                  <a:srgbClr val="000000"/>
                </a:buClr>
              </a:pPr>
              <a:endParaRPr sz="74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093" tIns="27093" rIns="27093" bIns="27093" anchor="ctr" anchorCtr="0">
              <a:noAutofit/>
            </a:bodyPr>
            <a:lstStyle/>
            <a:p>
              <a:pPr algn="ctr" defTabSz="487650">
                <a:lnSpc>
                  <a:spcPct val="147722"/>
                </a:lnSpc>
                <a:buClr>
                  <a:srgbClr val="000000"/>
                </a:buClr>
              </a:pPr>
              <a:endParaRPr sz="96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5" name="Google Shape;105;p2"/>
          <p:cNvSpPr/>
          <p:nvPr/>
        </p:nvSpPr>
        <p:spPr>
          <a:xfrm>
            <a:off x="3377856" y="3986909"/>
            <a:ext cx="830802" cy="722798"/>
          </a:xfrm>
          <a:custGeom>
            <a:avLst/>
            <a:gdLst/>
            <a:ahLst/>
            <a:cxnLst/>
            <a:rect l="l" t="t" r="r" b="b"/>
            <a:pathLst>
              <a:path w="1557754" h="1355246" extrusionOk="0">
                <a:moveTo>
                  <a:pt x="0" y="0"/>
                </a:moveTo>
                <a:lnTo>
                  <a:pt x="1557754" y="0"/>
                </a:lnTo>
                <a:lnTo>
                  <a:pt x="1557754" y="1355246"/>
                </a:lnTo>
                <a:lnTo>
                  <a:pt x="0" y="13552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defTabSz="487650">
              <a:buClr>
                <a:srgbClr val="000000"/>
              </a:buClr>
            </a:pPr>
            <a:endParaRPr lang="en-CH" sz="7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06" name="Google Shape;106;p2"/>
          <p:cNvGrpSpPr/>
          <p:nvPr/>
        </p:nvGrpSpPr>
        <p:grpSpPr>
          <a:xfrm>
            <a:off x="3250142" y="5183902"/>
            <a:ext cx="1045533" cy="1045533"/>
            <a:chOff x="0" y="0"/>
            <a:chExt cx="812800" cy="812800"/>
          </a:xfrm>
        </p:grpSpPr>
        <p:sp>
          <p:nvSpPr>
            <p:cNvPr id="107" name="Google Shape;107;p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D1F15"/>
            </a:solidFill>
            <a:ln>
              <a:noFill/>
            </a:ln>
          </p:spPr>
          <p:txBody>
            <a:bodyPr spcFirstLastPara="1" wrap="square" lIns="48760" tIns="48760" rIns="48760" bIns="48760" anchor="ctr" anchorCtr="0">
              <a:noAutofit/>
            </a:bodyPr>
            <a:lstStyle/>
            <a:p>
              <a:pPr defTabSz="487650">
                <a:buClr>
                  <a:srgbClr val="000000"/>
                </a:buClr>
              </a:pPr>
              <a:endParaRPr sz="74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093" tIns="27093" rIns="27093" bIns="27093" anchor="ctr" anchorCtr="0">
              <a:noAutofit/>
            </a:bodyPr>
            <a:lstStyle/>
            <a:p>
              <a:pPr algn="ctr" defTabSz="487650">
                <a:lnSpc>
                  <a:spcPct val="147722"/>
                </a:lnSpc>
                <a:buClr>
                  <a:srgbClr val="000000"/>
                </a:buClr>
              </a:pPr>
              <a:endParaRPr sz="96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9" name="Google Shape;109;p2"/>
          <p:cNvSpPr/>
          <p:nvPr/>
        </p:nvSpPr>
        <p:spPr>
          <a:xfrm>
            <a:off x="3376193" y="5321181"/>
            <a:ext cx="791769" cy="802807"/>
          </a:xfrm>
          <a:custGeom>
            <a:avLst/>
            <a:gdLst/>
            <a:ahLst/>
            <a:cxnLst/>
            <a:rect l="l" t="t" r="r" b="b"/>
            <a:pathLst>
              <a:path w="1484566" h="1505264" extrusionOk="0">
                <a:moveTo>
                  <a:pt x="0" y="0"/>
                </a:moveTo>
                <a:lnTo>
                  <a:pt x="1484566" y="0"/>
                </a:lnTo>
                <a:lnTo>
                  <a:pt x="1484566" y="1505264"/>
                </a:lnTo>
                <a:lnTo>
                  <a:pt x="0" y="15052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defTabSz="487650">
              <a:buClr>
                <a:srgbClr val="000000"/>
              </a:buClr>
            </a:pPr>
            <a:endParaRPr lang="en-CH" sz="7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0" name="Google Shape;110;p2"/>
          <p:cNvSpPr txBox="1"/>
          <p:nvPr/>
        </p:nvSpPr>
        <p:spPr>
          <a:xfrm>
            <a:off x="366082" y="2246627"/>
            <a:ext cx="2570400" cy="1343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487650">
              <a:lnSpc>
                <a:spcPct val="100012"/>
              </a:lnSpc>
              <a:buClr>
                <a:srgbClr val="000000"/>
              </a:buClr>
            </a:pPr>
            <a:r>
              <a:rPr lang="en-US" sz="4366" b="1" kern="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НАША МІСІЯ</a:t>
            </a:r>
            <a:endParaRPr sz="7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1" name="Google Shape;111;p2"/>
          <p:cNvSpPr txBox="1"/>
          <p:nvPr/>
        </p:nvSpPr>
        <p:spPr>
          <a:xfrm>
            <a:off x="4711078" y="1585227"/>
            <a:ext cx="4248960" cy="620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487650">
              <a:lnSpc>
                <a:spcPct val="140014"/>
              </a:lnSpc>
              <a:buClr>
                <a:srgbClr val="000000"/>
              </a:buClr>
            </a:pPr>
            <a:r>
              <a:rPr lang="en-US" sz="1440" kern="0">
                <a:solidFill>
                  <a:srgbClr val="4A4640"/>
                </a:solidFill>
                <a:latin typeface="Inter"/>
                <a:ea typeface="Inter"/>
                <a:cs typeface="Inter"/>
                <a:sym typeface="Inter"/>
              </a:rPr>
              <a:t>We work so that every person in Ukraine who needs help receives it in a timely and high-quality manner</a:t>
            </a:r>
            <a:endParaRPr sz="144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2" name="Google Shape;112;p2"/>
          <p:cNvSpPr txBox="1"/>
          <p:nvPr/>
        </p:nvSpPr>
        <p:spPr>
          <a:xfrm>
            <a:off x="4711081" y="2999121"/>
            <a:ext cx="4248960" cy="31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487650">
              <a:lnSpc>
                <a:spcPct val="140014"/>
              </a:lnSpc>
              <a:buClr>
                <a:srgbClr val="000000"/>
              </a:buClr>
            </a:pPr>
            <a:r>
              <a:rPr lang="en-US" sz="1440" kern="0">
                <a:solidFill>
                  <a:srgbClr val="4A4640"/>
                </a:solidFill>
                <a:latin typeface="Inter"/>
                <a:ea typeface="Inter"/>
                <a:cs typeface="Inter"/>
                <a:sym typeface="Inter"/>
              </a:rPr>
              <a:t>To systematically assist people who need help</a:t>
            </a:r>
            <a:endParaRPr sz="144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3" name="Google Shape;113;p2"/>
          <p:cNvSpPr txBox="1"/>
          <p:nvPr/>
        </p:nvSpPr>
        <p:spPr>
          <a:xfrm>
            <a:off x="4742611" y="1184277"/>
            <a:ext cx="1876326" cy="311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487650">
              <a:buClr>
                <a:srgbClr val="000000"/>
              </a:buClr>
            </a:pPr>
            <a:r>
              <a:rPr lang="en-US" sz="2027" b="1" kern="0">
                <a:solidFill>
                  <a:srgbClr val="4A4640"/>
                </a:solidFill>
                <a:latin typeface="Inter"/>
                <a:ea typeface="Inter"/>
                <a:cs typeface="Inter"/>
                <a:sym typeface="Inter"/>
              </a:rPr>
              <a:t>MISSION</a:t>
            </a:r>
            <a:endParaRPr sz="7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" name="Google Shape;114;p2"/>
          <p:cNvSpPr txBox="1"/>
          <p:nvPr/>
        </p:nvSpPr>
        <p:spPr>
          <a:xfrm>
            <a:off x="4711081" y="2641426"/>
            <a:ext cx="3032160" cy="311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487650">
              <a:buClr>
                <a:srgbClr val="000000"/>
              </a:buClr>
            </a:pPr>
            <a:r>
              <a:rPr lang="en-US" sz="2027" b="1" kern="0">
                <a:solidFill>
                  <a:srgbClr val="4A4640"/>
                </a:solidFill>
                <a:latin typeface="Inter"/>
                <a:ea typeface="Inter"/>
                <a:cs typeface="Inter"/>
                <a:sym typeface="Inter"/>
              </a:rPr>
              <a:t>WHY WE EXIST</a:t>
            </a:r>
            <a:endParaRPr sz="7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5" name="Google Shape;115;p2"/>
          <p:cNvSpPr txBox="1"/>
          <p:nvPr/>
        </p:nvSpPr>
        <p:spPr>
          <a:xfrm>
            <a:off x="4717211" y="4089493"/>
            <a:ext cx="4462400" cy="930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487650">
              <a:lnSpc>
                <a:spcPct val="140014"/>
              </a:lnSpc>
              <a:buClr>
                <a:srgbClr val="000000"/>
              </a:buClr>
            </a:pPr>
            <a:r>
              <a:rPr lang="en-US" sz="1440" kern="0">
                <a:solidFill>
                  <a:srgbClr val="4A4640"/>
                </a:solidFill>
                <a:latin typeface="Inter"/>
                <a:ea typeface="Inter"/>
                <a:cs typeface="Inter"/>
                <a:sym typeface="Inter"/>
              </a:rPr>
              <a:t>We restore, strengthen and/or create systems that guarantee social and humanitarian assistance to those who need it</a:t>
            </a:r>
            <a:endParaRPr sz="144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6" name="Google Shape;116;p2"/>
          <p:cNvSpPr txBox="1"/>
          <p:nvPr/>
        </p:nvSpPr>
        <p:spPr>
          <a:xfrm>
            <a:off x="4711067" y="3733217"/>
            <a:ext cx="3412480" cy="311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487650">
              <a:buClr>
                <a:srgbClr val="000000"/>
              </a:buClr>
            </a:pPr>
            <a:r>
              <a:rPr lang="en-US" sz="2027" b="1" kern="0">
                <a:solidFill>
                  <a:srgbClr val="4A4640"/>
                </a:solidFill>
                <a:latin typeface="Inter"/>
                <a:ea typeface="Inter"/>
                <a:cs typeface="Inter"/>
                <a:sym typeface="Inter"/>
              </a:rPr>
              <a:t>WHAT WE DO</a:t>
            </a:r>
            <a:endParaRPr sz="7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7" name="Google Shape;117;p2"/>
          <p:cNvSpPr txBox="1"/>
          <p:nvPr/>
        </p:nvSpPr>
        <p:spPr>
          <a:xfrm>
            <a:off x="4711067" y="5444405"/>
            <a:ext cx="5042560" cy="930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487650">
              <a:lnSpc>
                <a:spcPct val="140014"/>
              </a:lnSpc>
              <a:buClr>
                <a:srgbClr val="000000"/>
              </a:buClr>
            </a:pPr>
            <a:r>
              <a:rPr lang="en-US" sz="1440" kern="0">
                <a:solidFill>
                  <a:srgbClr val="4A4640"/>
                </a:solidFill>
                <a:latin typeface="Inter"/>
                <a:ea typeface="Inter"/>
                <a:cs typeface="Inter"/>
                <a:sym typeface="Inter"/>
              </a:rPr>
              <a:t>We carry out charitable activities within the current legislation and promote the idea of ​​transparency and accountability of the charitable sector</a:t>
            </a:r>
            <a:endParaRPr sz="144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8" name="Google Shape;118;p2"/>
          <p:cNvSpPr txBox="1"/>
          <p:nvPr/>
        </p:nvSpPr>
        <p:spPr>
          <a:xfrm>
            <a:off x="4711047" y="5125178"/>
            <a:ext cx="3412480" cy="311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487650">
              <a:buClr>
                <a:srgbClr val="000000"/>
              </a:buClr>
            </a:pPr>
            <a:r>
              <a:rPr lang="en-US" sz="2027" b="1" kern="0">
                <a:solidFill>
                  <a:srgbClr val="4A4640"/>
                </a:solidFill>
                <a:latin typeface="Inter"/>
                <a:ea typeface="Inter"/>
                <a:cs typeface="Inter"/>
                <a:sym typeface="Inter"/>
              </a:rPr>
              <a:t>HOW WE DO IT</a:t>
            </a:r>
            <a:endParaRPr sz="7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"/>
          <p:cNvSpPr/>
          <p:nvPr/>
        </p:nvSpPr>
        <p:spPr>
          <a:xfrm>
            <a:off x="2810017" y="4768084"/>
            <a:ext cx="4133566" cy="1084076"/>
          </a:xfrm>
          <a:custGeom>
            <a:avLst/>
            <a:gdLst/>
            <a:ahLst/>
            <a:cxnLst/>
            <a:rect l="l" t="t" r="r" b="b"/>
            <a:pathLst>
              <a:path w="7681800" h="2014641" extrusionOk="0">
                <a:moveTo>
                  <a:pt x="0" y="0"/>
                </a:moveTo>
                <a:lnTo>
                  <a:pt x="0" y="2014641"/>
                </a:lnTo>
                <a:lnTo>
                  <a:pt x="7681800" y="2014641"/>
                </a:lnTo>
                <a:lnTo>
                  <a:pt x="7681800" y="0"/>
                </a:lnTo>
                <a:lnTo>
                  <a:pt x="0" y="0"/>
                </a:lnTo>
                <a:close/>
                <a:moveTo>
                  <a:pt x="7620840" y="1953681"/>
                </a:moveTo>
                <a:lnTo>
                  <a:pt x="59690" y="1953681"/>
                </a:lnTo>
                <a:lnTo>
                  <a:pt x="59690" y="59690"/>
                </a:lnTo>
                <a:lnTo>
                  <a:pt x="7620840" y="59690"/>
                </a:lnTo>
                <a:lnTo>
                  <a:pt x="7620840" y="1953681"/>
                </a:lnTo>
                <a:close/>
              </a:path>
            </a:pathLst>
          </a:custGeom>
          <a:solidFill>
            <a:srgbClr val="AEB3B7"/>
          </a:solidFill>
          <a:ln>
            <a:noFill/>
          </a:ln>
        </p:spPr>
        <p:txBody>
          <a:bodyPr/>
          <a:lstStyle/>
          <a:p>
            <a:pPr defTabSz="487650">
              <a:buClr>
                <a:srgbClr val="000000"/>
              </a:buClr>
            </a:pPr>
            <a:endParaRPr lang="en-CH" sz="7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4" name="Google Shape;124;p3"/>
          <p:cNvSpPr/>
          <p:nvPr/>
        </p:nvSpPr>
        <p:spPr>
          <a:xfrm>
            <a:off x="7546999" y="4683894"/>
            <a:ext cx="1657961" cy="1299427"/>
          </a:xfrm>
          <a:custGeom>
            <a:avLst/>
            <a:gdLst/>
            <a:ahLst/>
            <a:cxnLst/>
            <a:rect l="l" t="t" r="r" b="b"/>
            <a:pathLst>
              <a:path w="3108677" h="2436426" extrusionOk="0">
                <a:moveTo>
                  <a:pt x="0" y="0"/>
                </a:moveTo>
                <a:lnTo>
                  <a:pt x="3108677" y="0"/>
                </a:lnTo>
                <a:lnTo>
                  <a:pt x="3108677" y="2436426"/>
                </a:lnTo>
                <a:lnTo>
                  <a:pt x="0" y="24364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defTabSz="487650">
              <a:buClr>
                <a:srgbClr val="000000"/>
              </a:buClr>
            </a:pPr>
            <a:endParaRPr lang="en-CH" sz="7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5" name="Google Shape;125;p3"/>
          <p:cNvSpPr/>
          <p:nvPr/>
        </p:nvSpPr>
        <p:spPr>
          <a:xfrm>
            <a:off x="2810017" y="3167863"/>
            <a:ext cx="4133566" cy="1034428"/>
          </a:xfrm>
          <a:custGeom>
            <a:avLst/>
            <a:gdLst/>
            <a:ahLst/>
            <a:cxnLst/>
            <a:rect l="l" t="t" r="r" b="b"/>
            <a:pathLst>
              <a:path w="7681800" h="1922376" extrusionOk="0">
                <a:moveTo>
                  <a:pt x="0" y="0"/>
                </a:moveTo>
                <a:lnTo>
                  <a:pt x="0" y="1922376"/>
                </a:lnTo>
                <a:lnTo>
                  <a:pt x="7681800" y="1922376"/>
                </a:lnTo>
                <a:lnTo>
                  <a:pt x="7681800" y="0"/>
                </a:lnTo>
                <a:lnTo>
                  <a:pt x="0" y="0"/>
                </a:lnTo>
                <a:close/>
                <a:moveTo>
                  <a:pt x="7620840" y="1861416"/>
                </a:moveTo>
                <a:lnTo>
                  <a:pt x="59690" y="1861416"/>
                </a:lnTo>
                <a:lnTo>
                  <a:pt x="59690" y="59690"/>
                </a:lnTo>
                <a:lnTo>
                  <a:pt x="7620840" y="59690"/>
                </a:lnTo>
                <a:lnTo>
                  <a:pt x="7620840" y="1861416"/>
                </a:lnTo>
                <a:close/>
              </a:path>
            </a:pathLst>
          </a:custGeom>
          <a:solidFill>
            <a:srgbClr val="AEB3B7"/>
          </a:solidFill>
          <a:ln>
            <a:noFill/>
          </a:ln>
        </p:spPr>
        <p:txBody>
          <a:bodyPr/>
          <a:lstStyle/>
          <a:p>
            <a:pPr defTabSz="487650">
              <a:buClr>
                <a:srgbClr val="000000"/>
              </a:buClr>
            </a:pPr>
            <a:endParaRPr lang="en-CH" sz="7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6" name="Google Shape;126;p3"/>
          <p:cNvSpPr/>
          <p:nvPr/>
        </p:nvSpPr>
        <p:spPr>
          <a:xfrm>
            <a:off x="7546999" y="2953304"/>
            <a:ext cx="1657961" cy="1657961"/>
          </a:xfrm>
          <a:custGeom>
            <a:avLst/>
            <a:gdLst/>
            <a:ahLst/>
            <a:cxnLst/>
            <a:rect l="l" t="t" r="r" b="b"/>
            <a:pathLst>
              <a:path w="3108677" h="3108677" extrusionOk="0">
                <a:moveTo>
                  <a:pt x="0" y="0"/>
                </a:moveTo>
                <a:lnTo>
                  <a:pt x="3108677" y="0"/>
                </a:lnTo>
                <a:lnTo>
                  <a:pt x="3108677" y="3108677"/>
                </a:lnTo>
                <a:lnTo>
                  <a:pt x="0" y="31086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defTabSz="487650">
              <a:buClr>
                <a:srgbClr val="000000"/>
              </a:buClr>
            </a:pPr>
            <a:endParaRPr lang="en-CH" sz="7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7" name="Google Shape;127;p3"/>
          <p:cNvSpPr/>
          <p:nvPr/>
        </p:nvSpPr>
        <p:spPr>
          <a:xfrm>
            <a:off x="7598715" y="1260872"/>
            <a:ext cx="1606245" cy="1647966"/>
          </a:xfrm>
          <a:custGeom>
            <a:avLst/>
            <a:gdLst/>
            <a:ahLst/>
            <a:cxnLst/>
            <a:rect l="l" t="t" r="r" b="b"/>
            <a:pathLst>
              <a:path w="3011710" h="3089936" extrusionOk="0">
                <a:moveTo>
                  <a:pt x="0" y="0"/>
                </a:moveTo>
                <a:lnTo>
                  <a:pt x="3011710" y="0"/>
                </a:lnTo>
                <a:lnTo>
                  <a:pt x="3011710" y="3089936"/>
                </a:lnTo>
                <a:lnTo>
                  <a:pt x="0" y="30899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defTabSz="487650">
              <a:buClr>
                <a:srgbClr val="000000"/>
              </a:buClr>
            </a:pPr>
            <a:endParaRPr lang="en-CH" sz="7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8" name="Google Shape;128;p3"/>
          <p:cNvSpPr txBox="1"/>
          <p:nvPr/>
        </p:nvSpPr>
        <p:spPr>
          <a:xfrm>
            <a:off x="2905359" y="5077394"/>
            <a:ext cx="3942880" cy="487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487650">
              <a:lnSpc>
                <a:spcPct val="109986"/>
              </a:lnSpc>
              <a:buClr>
                <a:srgbClr val="000000"/>
              </a:buClr>
            </a:pPr>
            <a:r>
              <a:rPr lang="en-US" sz="1440" b="1" kern="0">
                <a:solidFill>
                  <a:srgbClr val="251E20"/>
                </a:solidFill>
                <a:latin typeface="Inter"/>
                <a:ea typeface="Inter"/>
                <a:cs typeface="Inter"/>
                <a:sym typeface="Inter"/>
              </a:rPr>
              <a:t>WORLD HEART FEDERATION MEMBER</a:t>
            </a:r>
            <a:endParaRPr sz="1440" b="1" kern="0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  <a:p>
            <a:pPr algn="ctr" defTabSz="487650">
              <a:lnSpc>
                <a:spcPct val="109986"/>
              </a:lnSpc>
              <a:buClr>
                <a:srgbClr val="000000"/>
              </a:buClr>
            </a:pPr>
            <a:r>
              <a:rPr lang="en-US" sz="1440" b="1" kern="0">
                <a:solidFill>
                  <a:srgbClr val="251E20"/>
                </a:solidFill>
                <a:latin typeface="Inter"/>
                <a:ea typeface="Inter"/>
                <a:cs typeface="Inter"/>
                <a:sym typeface="Inter"/>
              </a:rPr>
              <a:t>(ONLY ONE IN UKRAINE)</a:t>
            </a:r>
            <a:endParaRPr sz="1440" b="1" kern="0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29" name="Google Shape;129;p3"/>
          <p:cNvSpPr txBox="1"/>
          <p:nvPr/>
        </p:nvSpPr>
        <p:spPr>
          <a:xfrm>
            <a:off x="3186962" y="1953961"/>
            <a:ext cx="3379680" cy="243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487650">
              <a:lnSpc>
                <a:spcPct val="110003"/>
              </a:lnSpc>
              <a:buClr>
                <a:srgbClr val="000000"/>
              </a:buClr>
            </a:pPr>
            <a:r>
              <a:rPr lang="en-US" sz="1440" b="1" kern="0">
                <a:solidFill>
                  <a:srgbClr val="251E20"/>
                </a:solidFill>
                <a:latin typeface="Inter"/>
                <a:ea typeface="Inter"/>
                <a:cs typeface="Inter"/>
                <a:sym typeface="Inter"/>
              </a:rPr>
              <a:t>CAF VALIDATED</a:t>
            </a:r>
            <a:endParaRPr sz="1440" b="1" kern="0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30" name="Google Shape;130;p3"/>
          <p:cNvSpPr txBox="1"/>
          <p:nvPr/>
        </p:nvSpPr>
        <p:spPr>
          <a:xfrm>
            <a:off x="3186962" y="3572629"/>
            <a:ext cx="3379680" cy="243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487650">
              <a:lnSpc>
                <a:spcPct val="109987"/>
              </a:lnSpc>
              <a:buClr>
                <a:srgbClr val="000000"/>
              </a:buClr>
            </a:pPr>
            <a:r>
              <a:rPr lang="en-US" sz="1440" b="1" kern="0">
                <a:solidFill>
                  <a:srgbClr val="251E20"/>
                </a:solidFill>
                <a:latin typeface="Inter"/>
                <a:ea typeface="Inter"/>
                <a:cs typeface="Inter"/>
                <a:sym typeface="Inter"/>
              </a:rPr>
              <a:t>SPHERE FOCAL POINT IN UKRAINE</a:t>
            </a:r>
            <a:endParaRPr sz="1440" b="1" kern="0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31" name="Google Shape;131;p3"/>
          <p:cNvSpPr/>
          <p:nvPr/>
        </p:nvSpPr>
        <p:spPr>
          <a:xfrm>
            <a:off x="2810017" y="1567641"/>
            <a:ext cx="4133566" cy="1034428"/>
          </a:xfrm>
          <a:custGeom>
            <a:avLst/>
            <a:gdLst/>
            <a:ahLst/>
            <a:cxnLst/>
            <a:rect l="l" t="t" r="r" b="b"/>
            <a:pathLst>
              <a:path w="7681800" h="1922376" extrusionOk="0">
                <a:moveTo>
                  <a:pt x="0" y="0"/>
                </a:moveTo>
                <a:lnTo>
                  <a:pt x="0" y="1922376"/>
                </a:lnTo>
                <a:lnTo>
                  <a:pt x="7681800" y="1922376"/>
                </a:lnTo>
                <a:lnTo>
                  <a:pt x="7681800" y="0"/>
                </a:lnTo>
                <a:lnTo>
                  <a:pt x="0" y="0"/>
                </a:lnTo>
                <a:close/>
                <a:moveTo>
                  <a:pt x="7620840" y="1861416"/>
                </a:moveTo>
                <a:lnTo>
                  <a:pt x="59690" y="1861416"/>
                </a:lnTo>
                <a:lnTo>
                  <a:pt x="59690" y="59690"/>
                </a:lnTo>
                <a:lnTo>
                  <a:pt x="7620840" y="59690"/>
                </a:lnTo>
                <a:lnTo>
                  <a:pt x="7620840" y="1861416"/>
                </a:lnTo>
                <a:close/>
              </a:path>
            </a:pathLst>
          </a:custGeom>
          <a:solidFill>
            <a:srgbClr val="AEB3B7"/>
          </a:solidFill>
          <a:ln>
            <a:noFill/>
          </a:ln>
        </p:spPr>
        <p:txBody>
          <a:bodyPr/>
          <a:lstStyle/>
          <a:p>
            <a:pPr defTabSz="487650">
              <a:buClr>
                <a:srgbClr val="000000"/>
              </a:buClr>
            </a:pPr>
            <a:endParaRPr lang="en-CH" sz="7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2" name="Google Shape;132;p3"/>
          <p:cNvSpPr/>
          <p:nvPr/>
        </p:nvSpPr>
        <p:spPr>
          <a:xfrm rot="-5400000">
            <a:off x="-976236" y="3288955"/>
            <a:ext cx="4624966" cy="986660"/>
          </a:xfrm>
          <a:custGeom>
            <a:avLst/>
            <a:gdLst/>
            <a:ahLst/>
            <a:cxnLst/>
            <a:rect l="l" t="t" r="r" b="b"/>
            <a:pathLst>
              <a:path w="8671812" h="1849987" extrusionOk="0">
                <a:moveTo>
                  <a:pt x="0" y="0"/>
                </a:moveTo>
                <a:lnTo>
                  <a:pt x="8671812" y="0"/>
                </a:lnTo>
                <a:lnTo>
                  <a:pt x="8671812" y="1849987"/>
                </a:lnTo>
                <a:lnTo>
                  <a:pt x="0" y="18499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defTabSz="487650">
              <a:buClr>
                <a:srgbClr val="000000"/>
              </a:buClr>
            </a:pPr>
            <a:endParaRPr lang="en-CH" sz="7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oogle Shape;137;p4"/>
          <p:cNvGrpSpPr/>
          <p:nvPr/>
        </p:nvGrpSpPr>
        <p:grpSpPr>
          <a:xfrm>
            <a:off x="-3716734" y="112624"/>
            <a:ext cx="7069590" cy="7069590"/>
            <a:chOff x="0" y="0"/>
            <a:chExt cx="812800" cy="812800"/>
          </a:xfrm>
        </p:grpSpPr>
        <p:sp>
          <p:nvSpPr>
            <p:cNvPr id="138" name="Google Shape;138;p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D1F15"/>
            </a:solidFill>
            <a:ln>
              <a:noFill/>
            </a:ln>
          </p:spPr>
          <p:txBody>
            <a:bodyPr spcFirstLastPara="1" wrap="square" lIns="48760" tIns="48760" rIns="48760" bIns="48760" anchor="ctr" anchorCtr="0">
              <a:noAutofit/>
            </a:bodyPr>
            <a:lstStyle/>
            <a:p>
              <a:pPr defTabSz="487650">
                <a:buClr>
                  <a:srgbClr val="000000"/>
                </a:buClr>
              </a:pPr>
              <a:endParaRPr sz="74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093" tIns="27093" rIns="27093" bIns="27093" anchor="ctr" anchorCtr="0">
              <a:noAutofit/>
            </a:bodyPr>
            <a:lstStyle/>
            <a:p>
              <a:pPr algn="ctr" defTabSz="487650">
                <a:lnSpc>
                  <a:spcPct val="147722"/>
                </a:lnSpc>
                <a:buClr>
                  <a:srgbClr val="000000"/>
                </a:buClr>
              </a:pPr>
              <a:endParaRPr sz="96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0" name="Google Shape;140;p4"/>
          <p:cNvSpPr/>
          <p:nvPr/>
        </p:nvSpPr>
        <p:spPr>
          <a:xfrm>
            <a:off x="4401019" y="1384564"/>
            <a:ext cx="4580360" cy="4683761"/>
          </a:xfrm>
          <a:custGeom>
            <a:avLst/>
            <a:gdLst/>
            <a:ahLst/>
            <a:cxnLst/>
            <a:rect l="l" t="t" r="r" b="b"/>
            <a:pathLst>
              <a:path w="8588175" h="8782052" extrusionOk="0">
                <a:moveTo>
                  <a:pt x="0" y="0"/>
                </a:moveTo>
                <a:lnTo>
                  <a:pt x="8588175" y="0"/>
                </a:lnTo>
                <a:lnTo>
                  <a:pt x="8588175" y="8782052"/>
                </a:lnTo>
                <a:lnTo>
                  <a:pt x="0" y="87820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28855" r="-24452"/>
            </a:stretch>
          </a:blipFill>
          <a:ln>
            <a:noFill/>
          </a:ln>
        </p:spPr>
        <p:txBody>
          <a:bodyPr/>
          <a:lstStyle/>
          <a:p>
            <a:pPr defTabSz="487650">
              <a:buClr>
                <a:srgbClr val="000000"/>
              </a:buClr>
            </a:pPr>
            <a:endParaRPr lang="en-CH" sz="7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" name="Google Shape;141;p4"/>
          <p:cNvSpPr txBox="1"/>
          <p:nvPr/>
        </p:nvSpPr>
        <p:spPr>
          <a:xfrm>
            <a:off x="-551359" y="2872679"/>
            <a:ext cx="2989760" cy="1838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487650">
              <a:lnSpc>
                <a:spcPct val="140000"/>
              </a:lnSpc>
              <a:buClr>
                <a:srgbClr val="000000"/>
              </a:buClr>
            </a:pPr>
            <a:r>
              <a:rPr lang="en-US" sz="2133" b="1" kern="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The fund was awarded the "Golden Heart" award of the President of Ukraine </a:t>
            </a:r>
            <a:endParaRPr sz="7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5"/>
          <p:cNvGrpSpPr/>
          <p:nvPr/>
        </p:nvGrpSpPr>
        <p:grpSpPr>
          <a:xfrm>
            <a:off x="-822960" y="-135881"/>
            <a:ext cx="5699760" cy="6518593"/>
            <a:chOff x="0" y="-38100"/>
            <a:chExt cx="2814696" cy="3219058"/>
          </a:xfrm>
        </p:grpSpPr>
        <p:sp>
          <p:nvSpPr>
            <p:cNvPr id="147" name="Google Shape;147;p5"/>
            <p:cNvSpPr/>
            <p:nvPr/>
          </p:nvSpPr>
          <p:spPr>
            <a:xfrm>
              <a:off x="0" y="0"/>
              <a:ext cx="2814696" cy="3180958"/>
            </a:xfrm>
            <a:custGeom>
              <a:avLst/>
              <a:gdLst/>
              <a:ahLst/>
              <a:cxnLst/>
              <a:rect l="l" t="t" r="r" b="b"/>
              <a:pathLst>
                <a:path w="2814696" h="3180958" extrusionOk="0">
                  <a:moveTo>
                    <a:pt x="0" y="0"/>
                  </a:moveTo>
                  <a:lnTo>
                    <a:pt x="2814696" y="0"/>
                  </a:lnTo>
                  <a:lnTo>
                    <a:pt x="2814696" y="3180958"/>
                  </a:lnTo>
                  <a:lnTo>
                    <a:pt x="0" y="3180958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/>
            <a:lstStyle/>
            <a:p>
              <a:pPr defTabSz="487650">
                <a:buClr>
                  <a:srgbClr val="000000"/>
                </a:buClr>
              </a:pPr>
              <a:endParaRPr lang="en-CH" sz="74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5"/>
            <p:cNvSpPr txBox="1"/>
            <p:nvPr/>
          </p:nvSpPr>
          <p:spPr>
            <a:xfrm>
              <a:off x="0" y="-38100"/>
              <a:ext cx="2814696" cy="32190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093" tIns="27093" rIns="27093" bIns="27093" anchor="ctr" anchorCtr="0">
              <a:noAutofit/>
            </a:bodyPr>
            <a:lstStyle/>
            <a:p>
              <a:pPr algn="ctr" defTabSz="487650">
                <a:lnSpc>
                  <a:spcPct val="147722"/>
                </a:lnSpc>
                <a:buClr>
                  <a:srgbClr val="000000"/>
                </a:buClr>
              </a:pPr>
              <a:endParaRPr sz="96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9" name="Google Shape;149;p5"/>
          <p:cNvGrpSpPr/>
          <p:nvPr/>
        </p:nvGrpSpPr>
        <p:grpSpPr>
          <a:xfrm>
            <a:off x="321869" y="1151380"/>
            <a:ext cx="967090" cy="850047"/>
            <a:chOff x="0" y="0"/>
            <a:chExt cx="924715" cy="812800"/>
          </a:xfrm>
        </p:grpSpPr>
        <p:sp>
          <p:nvSpPr>
            <p:cNvPr id="150" name="Google Shape;150;p5"/>
            <p:cNvSpPr/>
            <p:nvPr/>
          </p:nvSpPr>
          <p:spPr>
            <a:xfrm>
              <a:off x="0" y="0"/>
              <a:ext cx="924715" cy="812800"/>
            </a:xfrm>
            <a:custGeom>
              <a:avLst/>
              <a:gdLst/>
              <a:ahLst/>
              <a:cxnLst/>
              <a:rect l="l" t="t" r="r" b="b"/>
              <a:pathLst>
                <a:path w="924715" h="812800" extrusionOk="0">
                  <a:moveTo>
                    <a:pt x="462357" y="0"/>
                  </a:moveTo>
                  <a:cubicBezTo>
                    <a:pt x="207004" y="0"/>
                    <a:pt x="0" y="181951"/>
                    <a:pt x="0" y="406400"/>
                  </a:cubicBezTo>
                  <a:cubicBezTo>
                    <a:pt x="0" y="630849"/>
                    <a:pt x="207004" y="812800"/>
                    <a:pt x="462357" y="812800"/>
                  </a:cubicBezTo>
                  <a:cubicBezTo>
                    <a:pt x="717710" y="812800"/>
                    <a:pt x="924715" y="630849"/>
                    <a:pt x="924715" y="406400"/>
                  </a:cubicBezTo>
                  <a:cubicBezTo>
                    <a:pt x="924715" y="181951"/>
                    <a:pt x="717710" y="0"/>
                    <a:pt x="4623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8760" tIns="48760" rIns="48760" bIns="48760" anchor="ctr" anchorCtr="0">
              <a:noAutofit/>
            </a:bodyPr>
            <a:lstStyle/>
            <a:p>
              <a:pPr defTabSz="487650">
                <a:buClr>
                  <a:srgbClr val="000000"/>
                </a:buClr>
              </a:pPr>
              <a:endParaRPr sz="74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5"/>
            <p:cNvSpPr txBox="1"/>
            <p:nvPr/>
          </p:nvSpPr>
          <p:spPr>
            <a:xfrm>
              <a:off x="86692" y="0"/>
              <a:ext cx="751331" cy="73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093" tIns="27093" rIns="27093" bIns="27093" anchor="ctr" anchorCtr="0">
              <a:noAutofit/>
            </a:bodyPr>
            <a:lstStyle/>
            <a:p>
              <a:pPr algn="ctr" defTabSz="487650">
                <a:lnSpc>
                  <a:spcPct val="140010"/>
                </a:lnSpc>
                <a:buClr>
                  <a:srgbClr val="000000"/>
                </a:buClr>
              </a:pPr>
              <a:r>
                <a:rPr lang="en-US" sz="1973" b="1" kern="0">
                  <a:solidFill>
                    <a:srgbClr val="222222"/>
                  </a:solidFill>
                  <a:latin typeface="Inter"/>
                  <a:ea typeface="Inter"/>
                  <a:cs typeface="Inter"/>
                  <a:sym typeface="Inter"/>
                </a:rPr>
                <a:t>5000</a:t>
              </a:r>
              <a:endParaRPr sz="74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2" name="Google Shape;152;p5"/>
          <p:cNvGrpSpPr/>
          <p:nvPr/>
        </p:nvGrpSpPr>
        <p:grpSpPr>
          <a:xfrm>
            <a:off x="321869" y="2154348"/>
            <a:ext cx="967090" cy="904799"/>
            <a:chOff x="0" y="0"/>
            <a:chExt cx="868757" cy="812800"/>
          </a:xfrm>
        </p:grpSpPr>
        <p:sp>
          <p:nvSpPr>
            <p:cNvPr id="153" name="Google Shape;153;p5"/>
            <p:cNvSpPr/>
            <p:nvPr/>
          </p:nvSpPr>
          <p:spPr>
            <a:xfrm>
              <a:off x="0" y="0"/>
              <a:ext cx="868757" cy="812800"/>
            </a:xfrm>
            <a:custGeom>
              <a:avLst/>
              <a:gdLst/>
              <a:ahLst/>
              <a:cxnLst/>
              <a:rect l="l" t="t" r="r" b="b"/>
              <a:pathLst>
                <a:path w="868757" h="812800" extrusionOk="0">
                  <a:moveTo>
                    <a:pt x="434379" y="0"/>
                  </a:moveTo>
                  <a:cubicBezTo>
                    <a:pt x="194478" y="0"/>
                    <a:pt x="0" y="181951"/>
                    <a:pt x="0" y="406400"/>
                  </a:cubicBezTo>
                  <a:cubicBezTo>
                    <a:pt x="0" y="630849"/>
                    <a:pt x="194478" y="812800"/>
                    <a:pt x="434379" y="812800"/>
                  </a:cubicBezTo>
                  <a:cubicBezTo>
                    <a:pt x="674279" y="812800"/>
                    <a:pt x="868757" y="630849"/>
                    <a:pt x="868757" y="406400"/>
                  </a:cubicBezTo>
                  <a:cubicBezTo>
                    <a:pt x="868757" y="181951"/>
                    <a:pt x="674279" y="0"/>
                    <a:pt x="4343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8760" tIns="48760" rIns="48760" bIns="48760" anchor="ctr" anchorCtr="0">
              <a:noAutofit/>
            </a:bodyPr>
            <a:lstStyle/>
            <a:p>
              <a:pPr defTabSz="487650">
                <a:buClr>
                  <a:srgbClr val="000000"/>
                </a:buClr>
              </a:pPr>
              <a:endParaRPr sz="74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5"/>
            <p:cNvSpPr txBox="1"/>
            <p:nvPr/>
          </p:nvSpPr>
          <p:spPr>
            <a:xfrm>
              <a:off x="81446" y="0"/>
              <a:ext cx="705865" cy="73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093" tIns="27093" rIns="27093" bIns="27093" anchor="ctr" anchorCtr="0">
              <a:noAutofit/>
            </a:bodyPr>
            <a:lstStyle/>
            <a:p>
              <a:pPr algn="ctr" defTabSz="487650">
                <a:lnSpc>
                  <a:spcPct val="140010"/>
                </a:lnSpc>
                <a:buClr>
                  <a:srgbClr val="000000"/>
                </a:buClr>
              </a:pPr>
              <a:r>
                <a:rPr lang="en-US" sz="1973" b="1" kern="0">
                  <a:solidFill>
                    <a:srgbClr val="222222"/>
                  </a:solidFill>
                  <a:latin typeface="Inter"/>
                  <a:ea typeface="Inter"/>
                  <a:cs typeface="Inter"/>
                  <a:sym typeface="Inter"/>
                </a:rPr>
                <a:t>2500</a:t>
              </a:r>
              <a:endParaRPr sz="74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5" name="Google Shape;155;p5"/>
          <p:cNvGrpSpPr/>
          <p:nvPr/>
        </p:nvGrpSpPr>
        <p:grpSpPr>
          <a:xfrm>
            <a:off x="312999" y="4185350"/>
            <a:ext cx="917438" cy="917438"/>
            <a:chOff x="0" y="0"/>
            <a:chExt cx="812800" cy="812800"/>
          </a:xfrm>
        </p:grpSpPr>
        <p:sp>
          <p:nvSpPr>
            <p:cNvPr id="156" name="Google Shape;156;p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8760" tIns="48760" rIns="48760" bIns="48760" anchor="ctr" anchorCtr="0">
              <a:noAutofit/>
            </a:bodyPr>
            <a:lstStyle/>
            <a:p>
              <a:pPr defTabSz="487650">
                <a:buClr>
                  <a:srgbClr val="000000"/>
                </a:buClr>
              </a:pPr>
              <a:endParaRPr sz="74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5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093" tIns="27093" rIns="27093" bIns="27093" anchor="ctr" anchorCtr="0">
              <a:noAutofit/>
            </a:bodyPr>
            <a:lstStyle/>
            <a:p>
              <a:pPr algn="ctr" defTabSz="487650">
                <a:lnSpc>
                  <a:spcPct val="140010"/>
                </a:lnSpc>
                <a:buClr>
                  <a:srgbClr val="000000"/>
                </a:buClr>
              </a:pPr>
              <a:r>
                <a:rPr lang="en-US" sz="1973" b="1" kern="0">
                  <a:solidFill>
                    <a:srgbClr val="222222"/>
                  </a:solidFill>
                  <a:latin typeface="Inter"/>
                  <a:ea typeface="Inter"/>
                  <a:cs typeface="Inter"/>
                  <a:sym typeface="Inter"/>
                </a:rPr>
                <a:t>55</a:t>
              </a:r>
              <a:endParaRPr sz="74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158" name="Google Shape;158;p5"/>
          <p:cNvCxnSpPr/>
          <p:nvPr/>
        </p:nvCxnSpPr>
        <p:spPr>
          <a:xfrm rot="10800000">
            <a:off x="5732852" y="5085008"/>
            <a:ext cx="3132790" cy="0"/>
          </a:xfrm>
          <a:prstGeom prst="straightConnector1">
            <a:avLst/>
          </a:prstGeom>
          <a:noFill/>
          <a:ln w="666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59" name="Google Shape;159;p5"/>
          <p:cNvGrpSpPr/>
          <p:nvPr/>
        </p:nvGrpSpPr>
        <p:grpSpPr>
          <a:xfrm>
            <a:off x="321869" y="3161991"/>
            <a:ext cx="908569" cy="908569"/>
            <a:chOff x="0" y="0"/>
            <a:chExt cx="812800" cy="812800"/>
          </a:xfrm>
        </p:grpSpPr>
        <p:sp>
          <p:nvSpPr>
            <p:cNvPr id="160" name="Google Shape;160;p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8760" tIns="48760" rIns="48760" bIns="48760" anchor="ctr" anchorCtr="0">
              <a:noAutofit/>
            </a:bodyPr>
            <a:lstStyle/>
            <a:p>
              <a:pPr defTabSz="487650">
                <a:buClr>
                  <a:srgbClr val="000000"/>
                </a:buClr>
              </a:pPr>
              <a:endParaRPr sz="74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5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093" tIns="27093" rIns="27093" bIns="27093" anchor="ctr" anchorCtr="0">
              <a:noAutofit/>
            </a:bodyPr>
            <a:lstStyle/>
            <a:p>
              <a:pPr algn="ctr" defTabSz="487650">
                <a:lnSpc>
                  <a:spcPct val="140010"/>
                </a:lnSpc>
                <a:buClr>
                  <a:srgbClr val="000000"/>
                </a:buClr>
              </a:pPr>
              <a:r>
                <a:rPr lang="en-US" sz="1973" b="1" kern="0">
                  <a:solidFill>
                    <a:srgbClr val="222222"/>
                  </a:solidFill>
                  <a:latin typeface="Inter"/>
                  <a:ea typeface="Inter"/>
                  <a:cs typeface="Inter"/>
                  <a:sym typeface="Inter"/>
                </a:rPr>
                <a:t>137</a:t>
              </a:r>
              <a:endParaRPr sz="74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2" name="Google Shape;162;p5"/>
          <p:cNvSpPr/>
          <p:nvPr/>
        </p:nvSpPr>
        <p:spPr>
          <a:xfrm>
            <a:off x="6135637" y="1463040"/>
            <a:ext cx="2312483" cy="493330"/>
          </a:xfrm>
          <a:custGeom>
            <a:avLst/>
            <a:gdLst/>
            <a:ahLst/>
            <a:cxnLst/>
            <a:rect l="l" t="t" r="r" b="b"/>
            <a:pathLst>
              <a:path w="4335906" h="924993" extrusionOk="0">
                <a:moveTo>
                  <a:pt x="0" y="0"/>
                </a:moveTo>
                <a:lnTo>
                  <a:pt x="4335906" y="0"/>
                </a:lnTo>
                <a:lnTo>
                  <a:pt x="4335906" y="924993"/>
                </a:lnTo>
                <a:lnTo>
                  <a:pt x="0" y="9249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defTabSz="487650">
              <a:buClr>
                <a:srgbClr val="000000"/>
              </a:buClr>
            </a:pPr>
            <a:endParaRPr lang="en-CH" sz="7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3" name="Google Shape;163;p5"/>
          <p:cNvSpPr txBox="1"/>
          <p:nvPr/>
        </p:nvSpPr>
        <p:spPr>
          <a:xfrm>
            <a:off x="5156200" y="3163132"/>
            <a:ext cx="4383117" cy="12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487650">
              <a:lnSpc>
                <a:spcPct val="100012"/>
              </a:lnSpc>
              <a:buClr>
                <a:srgbClr val="000000"/>
              </a:buClr>
            </a:pPr>
            <a:r>
              <a:rPr lang="en-US" sz="4134" b="1" kern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WHO WE SUPPORT</a:t>
            </a:r>
            <a:endParaRPr sz="7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4" name="Google Shape;164;p5"/>
          <p:cNvSpPr txBox="1"/>
          <p:nvPr/>
        </p:nvSpPr>
        <p:spPr>
          <a:xfrm>
            <a:off x="1512167" y="1268220"/>
            <a:ext cx="2804071" cy="836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487650">
              <a:buClr>
                <a:srgbClr val="000000"/>
              </a:buClr>
            </a:pPr>
            <a:r>
              <a:rPr lang="en-US" sz="1813" b="1" kern="0">
                <a:solidFill>
                  <a:srgbClr val="393636"/>
                </a:solidFill>
                <a:latin typeface="Inter"/>
                <a:ea typeface="Inter"/>
                <a:cs typeface="Inter"/>
                <a:sym typeface="Inter"/>
              </a:rPr>
              <a:t>Children with congenital heart and developmental diseases</a:t>
            </a:r>
            <a:endParaRPr sz="7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5" name="Google Shape;165;p5"/>
          <p:cNvSpPr txBox="1"/>
          <p:nvPr/>
        </p:nvSpPr>
        <p:spPr>
          <a:xfrm>
            <a:off x="1512167" y="2308097"/>
            <a:ext cx="2804071" cy="836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487650">
              <a:buClr>
                <a:srgbClr val="000000"/>
              </a:buClr>
            </a:pPr>
            <a:r>
              <a:rPr lang="en-US" sz="1813" b="1" kern="0">
                <a:solidFill>
                  <a:srgbClr val="393636"/>
                </a:solidFill>
                <a:latin typeface="Inter"/>
                <a:ea typeface="Inter"/>
                <a:cs typeface="Inter"/>
                <a:sym typeface="Inter"/>
              </a:rPr>
              <a:t>IDPs had been accommodated in our Shelter in Lviv</a:t>
            </a:r>
            <a:endParaRPr sz="7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6" name="Google Shape;166;p5"/>
          <p:cNvSpPr txBox="1"/>
          <p:nvPr/>
        </p:nvSpPr>
        <p:spPr>
          <a:xfrm>
            <a:off x="1512167" y="4519840"/>
            <a:ext cx="2804071" cy="278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487650">
              <a:buClr>
                <a:srgbClr val="000000"/>
              </a:buClr>
            </a:pPr>
            <a:r>
              <a:rPr lang="en-US" sz="1813" b="1" kern="0">
                <a:solidFill>
                  <a:srgbClr val="393636"/>
                </a:solidFill>
                <a:latin typeface="Inter"/>
                <a:ea typeface="Inter"/>
                <a:cs typeface="Inter"/>
                <a:sym typeface="Inter"/>
              </a:rPr>
              <a:t>Orphanages</a:t>
            </a:r>
            <a:endParaRPr sz="7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7" name="Google Shape;167;p5"/>
          <p:cNvSpPr txBox="1"/>
          <p:nvPr/>
        </p:nvSpPr>
        <p:spPr>
          <a:xfrm>
            <a:off x="1512167" y="3485246"/>
            <a:ext cx="2804071" cy="278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487650">
              <a:buClr>
                <a:srgbClr val="000000"/>
              </a:buClr>
            </a:pPr>
            <a:r>
              <a:rPr lang="en-US" sz="1813" b="1" kern="0">
                <a:solidFill>
                  <a:srgbClr val="393636"/>
                </a:solidFill>
                <a:latin typeface="Inter"/>
                <a:ea typeface="Inter"/>
                <a:cs typeface="Inter"/>
                <a:sym typeface="Inter"/>
              </a:rPr>
              <a:t>Healthcare institutions</a:t>
            </a:r>
            <a:endParaRPr sz="7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8" name="Google Shape;168;p5"/>
          <p:cNvSpPr txBox="1"/>
          <p:nvPr/>
        </p:nvSpPr>
        <p:spPr>
          <a:xfrm>
            <a:off x="620091" y="1197100"/>
            <a:ext cx="329486" cy="287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487650">
              <a:lnSpc>
                <a:spcPct val="140000"/>
              </a:lnSpc>
              <a:buClr>
                <a:srgbClr val="000000"/>
              </a:buClr>
            </a:pPr>
            <a:r>
              <a:rPr lang="en-US" sz="1333" kern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over</a:t>
            </a:r>
            <a:endParaRPr sz="7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9" name="Google Shape;169;p5"/>
          <p:cNvSpPr txBox="1"/>
          <p:nvPr/>
        </p:nvSpPr>
        <p:spPr>
          <a:xfrm>
            <a:off x="640671" y="2207426"/>
            <a:ext cx="329486" cy="287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487650">
              <a:lnSpc>
                <a:spcPct val="140000"/>
              </a:lnSpc>
              <a:buClr>
                <a:srgbClr val="000000"/>
              </a:buClr>
            </a:pPr>
            <a:r>
              <a:rPr lang="en-US" sz="1333" kern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over</a:t>
            </a:r>
            <a:endParaRPr sz="7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0" name="Google Shape;170;p5"/>
          <p:cNvSpPr txBox="1"/>
          <p:nvPr/>
        </p:nvSpPr>
        <p:spPr>
          <a:xfrm>
            <a:off x="606975" y="4248906"/>
            <a:ext cx="329486" cy="287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487650">
              <a:lnSpc>
                <a:spcPct val="140000"/>
              </a:lnSpc>
              <a:buClr>
                <a:srgbClr val="000000"/>
              </a:buClr>
            </a:pPr>
            <a:r>
              <a:rPr lang="en-US" sz="1333" kern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over</a:t>
            </a:r>
            <a:endParaRPr sz="7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71" name="Google Shape;171;p5"/>
          <p:cNvGrpSpPr/>
          <p:nvPr/>
        </p:nvGrpSpPr>
        <p:grpSpPr>
          <a:xfrm>
            <a:off x="312999" y="5255188"/>
            <a:ext cx="917438" cy="917438"/>
            <a:chOff x="0" y="0"/>
            <a:chExt cx="812800" cy="812800"/>
          </a:xfrm>
        </p:grpSpPr>
        <p:sp>
          <p:nvSpPr>
            <p:cNvPr id="172" name="Google Shape;172;p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8760" tIns="48760" rIns="48760" bIns="48760" anchor="ctr" anchorCtr="0">
              <a:noAutofit/>
            </a:bodyPr>
            <a:lstStyle/>
            <a:p>
              <a:pPr defTabSz="487650">
                <a:buClr>
                  <a:srgbClr val="000000"/>
                </a:buClr>
              </a:pPr>
              <a:endParaRPr sz="74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5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093" tIns="27093" rIns="27093" bIns="27093" anchor="ctr" anchorCtr="0">
              <a:noAutofit/>
            </a:bodyPr>
            <a:lstStyle/>
            <a:p>
              <a:pPr algn="ctr" defTabSz="487650">
                <a:lnSpc>
                  <a:spcPct val="140010"/>
                </a:lnSpc>
                <a:buClr>
                  <a:srgbClr val="000000"/>
                </a:buClr>
              </a:pPr>
              <a:r>
                <a:rPr lang="en-US" sz="1973" b="1" kern="0">
                  <a:solidFill>
                    <a:srgbClr val="222222"/>
                  </a:solidFill>
                  <a:latin typeface="Inter"/>
                  <a:ea typeface="Inter"/>
                  <a:cs typeface="Inter"/>
                  <a:sym typeface="Inter"/>
                </a:rPr>
                <a:t>4000</a:t>
              </a:r>
              <a:endParaRPr sz="74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74" name="Google Shape;174;p5"/>
          <p:cNvSpPr txBox="1"/>
          <p:nvPr/>
        </p:nvSpPr>
        <p:spPr>
          <a:xfrm>
            <a:off x="512836" y="5311068"/>
            <a:ext cx="517763" cy="287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487650">
              <a:lnSpc>
                <a:spcPct val="140000"/>
              </a:lnSpc>
              <a:buClr>
                <a:srgbClr val="000000"/>
              </a:buClr>
            </a:pPr>
            <a:r>
              <a:rPr lang="en-US" sz="1333" kern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approx</a:t>
            </a:r>
            <a:endParaRPr sz="7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5" name="Google Shape;175;p5"/>
          <p:cNvSpPr txBox="1"/>
          <p:nvPr/>
        </p:nvSpPr>
        <p:spPr>
          <a:xfrm>
            <a:off x="1512167" y="5124801"/>
            <a:ext cx="2804071" cy="836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487650">
              <a:buClr>
                <a:srgbClr val="000000"/>
              </a:buClr>
            </a:pPr>
            <a:r>
              <a:rPr lang="en-US" sz="1813" b="1" kern="0">
                <a:solidFill>
                  <a:srgbClr val="393636"/>
                </a:solidFill>
                <a:latin typeface="Inter"/>
                <a:ea typeface="Inter"/>
                <a:cs typeface="Inter"/>
                <a:sym typeface="Inter"/>
              </a:rPr>
              <a:t>Affected children in Bucha region who require MHPSS</a:t>
            </a:r>
            <a:endParaRPr sz="7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6"/>
          <p:cNvSpPr/>
          <p:nvPr/>
        </p:nvSpPr>
        <p:spPr>
          <a:xfrm>
            <a:off x="2656622" y="3804038"/>
            <a:ext cx="1536092" cy="2048122"/>
          </a:xfrm>
          <a:custGeom>
            <a:avLst/>
            <a:gdLst/>
            <a:ahLst/>
            <a:cxnLst/>
            <a:rect l="l" t="t" r="r" b="b"/>
            <a:pathLst>
              <a:path w="2880172" h="3840229" extrusionOk="0">
                <a:moveTo>
                  <a:pt x="0" y="0"/>
                </a:moveTo>
                <a:lnTo>
                  <a:pt x="2880171" y="0"/>
                </a:lnTo>
                <a:lnTo>
                  <a:pt x="2880171" y="3840229"/>
                </a:lnTo>
                <a:lnTo>
                  <a:pt x="0" y="38402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defTabSz="487650">
              <a:buClr>
                <a:srgbClr val="000000"/>
              </a:buClr>
            </a:pPr>
            <a:endParaRPr lang="en-CH" sz="7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1" name="Google Shape;181;p6"/>
          <p:cNvSpPr/>
          <p:nvPr/>
        </p:nvSpPr>
        <p:spPr>
          <a:xfrm>
            <a:off x="4345066" y="1229236"/>
            <a:ext cx="2541784" cy="2574802"/>
          </a:xfrm>
          <a:custGeom>
            <a:avLst/>
            <a:gdLst/>
            <a:ahLst/>
            <a:cxnLst/>
            <a:rect l="l" t="t" r="r" b="b"/>
            <a:pathLst>
              <a:path w="4765845" h="4827754" extrusionOk="0">
                <a:moveTo>
                  <a:pt x="0" y="0"/>
                </a:moveTo>
                <a:lnTo>
                  <a:pt x="4765845" y="0"/>
                </a:lnTo>
                <a:lnTo>
                  <a:pt x="4765845" y="4827754"/>
                </a:lnTo>
                <a:lnTo>
                  <a:pt x="0" y="48277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25029" r="-23574" b="-10024"/>
            </a:stretch>
          </a:blipFill>
          <a:ln>
            <a:noFill/>
          </a:ln>
        </p:spPr>
        <p:txBody>
          <a:bodyPr/>
          <a:lstStyle/>
          <a:p>
            <a:pPr defTabSz="487650">
              <a:buClr>
                <a:srgbClr val="000000"/>
              </a:buClr>
            </a:pPr>
            <a:endParaRPr lang="en-CH" sz="7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2" name="Google Shape;182;p6"/>
          <p:cNvSpPr/>
          <p:nvPr/>
        </p:nvSpPr>
        <p:spPr>
          <a:xfrm>
            <a:off x="4345066" y="3933670"/>
            <a:ext cx="2541784" cy="1918490"/>
          </a:xfrm>
          <a:custGeom>
            <a:avLst/>
            <a:gdLst/>
            <a:ahLst/>
            <a:cxnLst/>
            <a:rect l="l" t="t" r="r" b="b"/>
            <a:pathLst>
              <a:path w="4765845" h="3597169" extrusionOk="0">
                <a:moveTo>
                  <a:pt x="0" y="0"/>
                </a:moveTo>
                <a:lnTo>
                  <a:pt x="4765845" y="0"/>
                </a:lnTo>
                <a:lnTo>
                  <a:pt x="4765845" y="3597169"/>
                </a:lnTo>
                <a:lnTo>
                  <a:pt x="0" y="35971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t="-1172" b="-31314"/>
            </a:stretch>
          </a:blipFill>
          <a:ln>
            <a:noFill/>
          </a:ln>
        </p:spPr>
        <p:txBody>
          <a:bodyPr/>
          <a:lstStyle/>
          <a:p>
            <a:pPr defTabSz="487650">
              <a:buClr>
                <a:srgbClr val="000000"/>
              </a:buClr>
            </a:pPr>
            <a:endParaRPr lang="en-CH" sz="7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3" name="Google Shape;183;p6"/>
          <p:cNvSpPr/>
          <p:nvPr/>
        </p:nvSpPr>
        <p:spPr>
          <a:xfrm>
            <a:off x="2656623" y="2161192"/>
            <a:ext cx="1541466" cy="1496408"/>
          </a:xfrm>
          <a:custGeom>
            <a:avLst/>
            <a:gdLst/>
            <a:ahLst/>
            <a:cxnLst/>
            <a:rect l="l" t="t" r="r" b="b"/>
            <a:pathLst>
              <a:path w="2890249" h="2805765" extrusionOk="0">
                <a:moveTo>
                  <a:pt x="0" y="0"/>
                </a:moveTo>
                <a:lnTo>
                  <a:pt x="2890249" y="0"/>
                </a:lnTo>
                <a:lnTo>
                  <a:pt x="2890249" y="2805765"/>
                </a:lnTo>
                <a:lnTo>
                  <a:pt x="0" y="28057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l="-3532" r="-8109" b="-15005"/>
            </a:stretch>
          </a:blipFill>
          <a:ln>
            <a:noFill/>
          </a:ln>
        </p:spPr>
        <p:txBody>
          <a:bodyPr/>
          <a:lstStyle/>
          <a:p>
            <a:pPr defTabSz="487650">
              <a:buClr>
                <a:srgbClr val="000000"/>
              </a:buClr>
            </a:pPr>
            <a:endParaRPr lang="en-CH" sz="7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4" name="Google Shape;184;p6"/>
          <p:cNvSpPr/>
          <p:nvPr/>
        </p:nvSpPr>
        <p:spPr>
          <a:xfrm>
            <a:off x="7060367" y="1229236"/>
            <a:ext cx="2378581" cy="2112898"/>
          </a:xfrm>
          <a:custGeom>
            <a:avLst/>
            <a:gdLst/>
            <a:ahLst/>
            <a:cxnLst/>
            <a:rect l="l" t="t" r="r" b="b"/>
            <a:pathLst>
              <a:path w="4459839" h="3961684" extrusionOk="0">
                <a:moveTo>
                  <a:pt x="0" y="0"/>
                </a:moveTo>
                <a:lnTo>
                  <a:pt x="4459840" y="0"/>
                </a:lnTo>
                <a:lnTo>
                  <a:pt x="4459840" y="3961684"/>
                </a:lnTo>
                <a:lnTo>
                  <a:pt x="0" y="39616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l="-9187" r="-9187"/>
            </a:stretch>
          </a:blipFill>
          <a:ln>
            <a:noFill/>
          </a:ln>
        </p:spPr>
        <p:txBody>
          <a:bodyPr/>
          <a:lstStyle/>
          <a:p>
            <a:pPr defTabSz="487650">
              <a:buClr>
                <a:srgbClr val="000000"/>
              </a:buClr>
            </a:pPr>
            <a:endParaRPr lang="en-CH" sz="7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5" name="Google Shape;185;p6"/>
          <p:cNvSpPr/>
          <p:nvPr/>
        </p:nvSpPr>
        <p:spPr>
          <a:xfrm>
            <a:off x="7048304" y="3449901"/>
            <a:ext cx="2390645" cy="2402259"/>
          </a:xfrm>
          <a:custGeom>
            <a:avLst/>
            <a:gdLst/>
            <a:ahLst/>
            <a:cxnLst/>
            <a:rect l="l" t="t" r="r" b="b"/>
            <a:pathLst>
              <a:path w="4482459" h="4504236" extrusionOk="0">
                <a:moveTo>
                  <a:pt x="0" y="0"/>
                </a:moveTo>
                <a:lnTo>
                  <a:pt x="4482459" y="0"/>
                </a:lnTo>
                <a:lnTo>
                  <a:pt x="4482459" y="4504236"/>
                </a:lnTo>
                <a:lnTo>
                  <a:pt x="0" y="45042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t="-7881" b="-16588"/>
            </a:stretch>
          </a:blipFill>
          <a:ln>
            <a:noFill/>
          </a:ln>
        </p:spPr>
        <p:txBody>
          <a:bodyPr/>
          <a:lstStyle/>
          <a:p>
            <a:pPr defTabSz="487650">
              <a:buClr>
                <a:srgbClr val="000000"/>
              </a:buClr>
            </a:pPr>
            <a:endParaRPr lang="en-CH" sz="7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6" name="Google Shape;186;p6"/>
          <p:cNvSpPr/>
          <p:nvPr/>
        </p:nvSpPr>
        <p:spPr>
          <a:xfrm>
            <a:off x="548640" y="1463040"/>
            <a:ext cx="3116904" cy="664940"/>
          </a:xfrm>
          <a:custGeom>
            <a:avLst/>
            <a:gdLst/>
            <a:ahLst/>
            <a:cxnLst/>
            <a:rect l="l" t="t" r="r" b="b"/>
            <a:pathLst>
              <a:path w="5844195" h="1246762" extrusionOk="0">
                <a:moveTo>
                  <a:pt x="0" y="0"/>
                </a:moveTo>
                <a:lnTo>
                  <a:pt x="5844195" y="0"/>
                </a:lnTo>
                <a:lnTo>
                  <a:pt x="5844195" y="1246762"/>
                </a:lnTo>
                <a:lnTo>
                  <a:pt x="0" y="12467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defTabSz="487650">
              <a:buClr>
                <a:srgbClr val="000000"/>
              </a:buClr>
            </a:pPr>
            <a:endParaRPr lang="en-CH" sz="7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7" name="Google Shape;187;p6"/>
          <p:cNvSpPr txBox="1"/>
          <p:nvPr/>
        </p:nvSpPr>
        <p:spPr>
          <a:xfrm>
            <a:off x="385853" y="2608393"/>
            <a:ext cx="2123520" cy="3103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487650">
              <a:lnSpc>
                <a:spcPct val="139994"/>
              </a:lnSpc>
              <a:buClr>
                <a:srgbClr val="000000"/>
              </a:buClr>
            </a:pPr>
            <a:r>
              <a:rPr lang="en-US" sz="1801" kern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Our foundation constantly cooperates with Ukrainian and world celebrities to help children and victims of the war in Ukraine.</a:t>
            </a:r>
            <a:endParaRPr sz="747" kern="0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oogle Shape;192;p7"/>
          <p:cNvGrpSpPr/>
          <p:nvPr/>
        </p:nvGrpSpPr>
        <p:grpSpPr>
          <a:xfrm>
            <a:off x="333686" y="1150462"/>
            <a:ext cx="2318969" cy="4937124"/>
            <a:chOff x="0" y="-38100"/>
            <a:chExt cx="1145170" cy="2438086"/>
          </a:xfrm>
        </p:grpSpPr>
        <p:sp>
          <p:nvSpPr>
            <p:cNvPr id="193" name="Google Shape;193;p7"/>
            <p:cNvSpPr/>
            <p:nvPr/>
          </p:nvSpPr>
          <p:spPr>
            <a:xfrm>
              <a:off x="0" y="0"/>
              <a:ext cx="1145170" cy="2399986"/>
            </a:xfrm>
            <a:custGeom>
              <a:avLst/>
              <a:gdLst/>
              <a:ahLst/>
              <a:cxnLst/>
              <a:rect l="l" t="t" r="r" b="b"/>
              <a:pathLst>
                <a:path w="1145170" h="2399986" extrusionOk="0">
                  <a:moveTo>
                    <a:pt x="0" y="0"/>
                  </a:moveTo>
                  <a:lnTo>
                    <a:pt x="1145170" y="0"/>
                  </a:lnTo>
                  <a:lnTo>
                    <a:pt x="1145170" y="2399986"/>
                  </a:lnTo>
                  <a:lnTo>
                    <a:pt x="0" y="2399986"/>
                  </a:lnTo>
                  <a:close/>
                </a:path>
              </a:pathLst>
            </a:custGeom>
            <a:solidFill>
              <a:srgbClr val="BD1F15"/>
            </a:solidFill>
            <a:ln>
              <a:noFill/>
            </a:ln>
          </p:spPr>
          <p:txBody>
            <a:bodyPr/>
            <a:lstStyle/>
            <a:p>
              <a:pPr defTabSz="487650">
                <a:buClr>
                  <a:srgbClr val="000000"/>
                </a:buClr>
              </a:pPr>
              <a:endParaRPr lang="en-CH" sz="74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7"/>
            <p:cNvSpPr txBox="1"/>
            <p:nvPr/>
          </p:nvSpPr>
          <p:spPr>
            <a:xfrm>
              <a:off x="0" y="-38100"/>
              <a:ext cx="1145170" cy="24380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093" tIns="27093" rIns="27093" bIns="27093" anchor="ctr" anchorCtr="0">
              <a:noAutofit/>
            </a:bodyPr>
            <a:lstStyle/>
            <a:p>
              <a:pPr algn="ctr" defTabSz="487650">
                <a:lnSpc>
                  <a:spcPct val="147722"/>
                </a:lnSpc>
                <a:buClr>
                  <a:srgbClr val="000000"/>
                </a:buClr>
              </a:pPr>
              <a:endParaRPr sz="96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95" name="Google Shape;195;p7"/>
          <p:cNvCxnSpPr/>
          <p:nvPr/>
        </p:nvCxnSpPr>
        <p:spPr>
          <a:xfrm>
            <a:off x="444500" y="4068485"/>
            <a:ext cx="2097241" cy="0"/>
          </a:xfrm>
          <a:prstGeom prst="straightConnector1">
            <a:avLst/>
          </a:prstGeom>
          <a:noFill/>
          <a:ln w="5715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6" name="Google Shape;196;p7"/>
          <p:cNvSpPr/>
          <p:nvPr/>
        </p:nvSpPr>
        <p:spPr>
          <a:xfrm>
            <a:off x="2825069" y="1227614"/>
            <a:ext cx="1589232" cy="520994"/>
          </a:xfrm>
          <a:custGeom>
            <a:avLst/>
            <a:gdLst/>
            <a:ahLst/>
            <a:cxnLst/>
            <a:rect l="l" t="t" r="r" b="b"/>
            <a:pathLst>
              <a:path w="2979810" h="976863" extrusionOk="0">
                <a:moveTo>
                  <a:pt x="0" y="0"/>
                </a:moveTo>
                <a:lnTo>
                  <a:pt x="2979810" y="0"/>
                </a:lnTo>
                <a:lnTo>
                  <a:pt x="2979810" y="976863"/>
                </a:lnTo>
                <a:lnTo>
                  <a:pt x="0" y="976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defTabSz="487650">
              <a:buClr>
                <a:srgbClr val="000000"/>
              </a:buClr>
            </a:pPr>
            <a:endParaRPr lang="en-CH" sz="7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7" name="Google Shape;197;p7"/>
          <p:cNvSpPr/>
          <p:nvPr/>
        </p:nvSpPr>
        <p:spPr>
          <a:xfrm>
            <a:off x="4777959" y="1095796"/>
            <a:ext cx="1395589" cy="784631"/>
          </a:xfrm>
          <a:custGeom>
            <a:avLst/>
            <a:gdLst/>
            <a:ahLst/>
            <a:cxnLst/>
            <a:rect l="l" t="t" r="r" b="b"/>
            <a:pathLst>
              <a:path w="2616729" h="1471183" extrusionOk="0">
                <a:moveTo>
                  <a:pt x="0" y="0"/>
                </a:moveTo>
                <a:lnTo>
                  <a:pt x="2616728" y="0"/>
                </a:lnTo>
                <a:lnTo>
                  <a:pt x="2616728" y="1471183"/>
                </a:lnTo>
                <a:lnTo>
                  <a:pt x="0" y="14711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defTabSz="487650">
              <a:buClr>
                <a:srgbClr val="000000"/>
              </a:buClr>
            </a:pPr>
            <a:endParaRPr lang="en-CH" sz="7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8" name="Google Shape;198;p7"/>
          <p:cNvSpPr/>
          <p:nvPr/>
        </p:nvSpPr>
        <p:spPr>
          <a:xfrm>
            <a:off x="2920674" y="2050194"/>
            <a:ext cx="699011" cy="716017"/>
          </a:xfrm>
          <a:custGeom>
            <a:avLst/>
            <a:gdLst/>
            <a:ahLst/>
            <a:cxnLst/>
            <a:rect l="l" t="t" r="r" b="b"/>
            <a:pathLst>
              <a:path w="1310646" h="1342531" extrusionOk="0">
                <a:moveTo>
                  <a:pt x="0" y="0"/>
                </a:moveTo>
                <a:lnTo>
                  <a:pt x="1310645" y="0"/>
                </a:lnTo>
                <a:lnTo>
                  <a:pt x="1310645" y="1342531"/>
                </a:lnTo>
                <a:lnTo>
                  <a:pt x="0" y="13425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defTabSz="487650">
              <a:buClr>
                <a:srgbClr val="000000"/>
              </a:buClr>
            </a:pPr>
            <a:endParaRPr lang="en-CH" sz="7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9" name="Google Shape;199;p7"/>
          <p:cNvSpPr/>
          <p:nvPr/>
        </p:nvSpPr>
        <p:spPr>
          <a:xfrm>
            <a:off x="3822918" y="2135417"/>
            <a:ext cx="764103" cy="545570"/>
          </a:xfrm>
          <a:custGeom>
            <a:avLst/>
            <a:gdLst/>
            <a:ahLst/>
            <a:cxnLst/>
            <a:rect l="l" t="t" r="r" b="b"/>
            <a:pathLst>
              <a:path w="1432693" h="1022943" extrusionOk="0">
                <a:moveTo>
                  <a:pt x="0" y="0"/>
                </a:moveTo>
                <a:lnTo>
                  <a:pt x="1432693" y="0"/>
                </a:lnTo>
                <a:lnTo>
                  <a:pt x="1432693" y="1022943"/>
                </a:lnTo>
                <a:lnTo>
                  <a:pt x="0" y="10229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defTabSz="487650">
              <a:buClr>
                <a:srgbClr val="000000"/>
              </a:buClr>
            </a:pPr>
            <a:endParaRPr lang="en-CH" sz="7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0" name="Google Shape;200;p7"/>
          <p:cNvSpPr/>
          <p:nvPr/>
        </p:nvSpPr>
        <p:spPr>
          <a:xfrm>
            <a:off x="6384391" y="1227614"/>
            <a:ext cx="1240873" cy="520994"/>
          </a:xfrm>
          <a:custGeom>
            <a:avLst/>
            <a:gdLst/>
            <a:ahLst/>
            <a:cxnLst/>
            <a:rect l="l" t="t" r="r" b="b"/>
            <a:pathLst>
              <a:path w="2326636" h="976863" extrusionOk="0">
                <a:moveTo>
                  <a:pt x="0" y="0"/>
                </a:moveTo>
                <a:lnTo>
                  <a:pt x="2326636" y="0"/>
                </a:lnTo>
                <a:lnTo>
                  <a:pt x="2326636" y="976863"/>
                </a:lnTo>
                <a:lnTo>
                  <a:pt x="0" y="976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defTabSz="487650">
              <a:buClr>
                <a:srgbClr val="000000"/>
              </a:buClr>
            </a:pPr>
            <a:endParaRPr lang="en-CH" sz="7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1" name="Google Shape;201;p7"/>
          <p:cNvSpPr/>
          <p:nvPr/>
        </p:nvSpPr>
        <p:spPr>
          <a:xfrm>
            <a:off x="4838240" y="2050194"/>
            <a:ext cx="831084" cy="630793"/>
          </a:xfrm>
          <a:custGeom>
            <a:avLst/>
            <a:gdLst/>
            <a:ahLst/>
            <a:cxnLst/>
            <a:rect l="l" t="t" r="r" b="b"/>
            <a:pathLst>
              <a:path w="1558283" h="1182737" extrusionOk="0">
                <a:moveTo>
                  <a:pt x="0" y="0"/>
                </a:moveTo>
                <a:lnTo>
                  <a:pt x="1558283" y="0"/>
                </a:lnTo>
                <a:lnTo>
                  <a:pt x="1558283" y="1182737"/>
                </a:lnTo>
                <a:lnTo>
                  <a:pt x="0" y="11827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defTabSz="487650">
              <a:buClr>
                <a:srgbClr val="000000"/>
              </a:buClr>
            </a:pPr>
            <a:endParaRPr lang="en-CH" sz="7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2" name="Google Shape;202;p7"/>
          <p:cNvSpPr/>
          <p:nvPr/>
        </p:nvSpPr>
        <p:spPr>
          <a:xfrm>
            <a:off x="7933963" y="1317871"/>
            <a:ext cx="1012582" cy="340481"/>
          </a:xfrm>
          <a:custGeom>
            <a:avLst/>
            <a:gdLst/>
            <a:ahLst/>
            <a:cxnLst/>
            <a:rect l="l" t="t" r="r" b="b"/>
            <a:pathLst>
              <a:path w="1898592" h="638401" extrusionOk="0">
                <a:moveTo>
                  <a:pt x="0" y="0"/>
                </a:moveTo>
                <a:lnTo>
                  <a:pt x="1898592" y="0"/>
                </a:lnTo>
                <a:lnTo>
                  <a:pt x="1898592" y="638401"/>
                </a:lnTo>
                <a:lnTo>
                  <a:pt x="0" y="6384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defTabSz="487650">
              <a:buClr>
                <a:srgbClr val="000000"/>
              </a:buClr>
            </a:pPr>
            <a:endParaRPr lang="en-CH" sz="7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3" name="Google Shape;203;p7"/>
          <p:cNvSpPr/>
          <p:nvPr/>
        </p:nvSpPr>
        <p:spPr>
          <a:xfrm>
            <a:off x="5982609" y="2026649"/>
            <a:ext cx="872490" cy="677883"/>
          </a:xfrm>
          <a:custGeom>
            <a:avLst/>
            <a:gdLst/>
            <a:ahLst/>
            <a:cxnLst/>
            <a:rect l="l" t="t" r="r" b="b"/>
            <a:pathLst>
              <a:path w="1635918" h="1271031" extrusionOk="0">
                <a:moveTo>
                  <a:pt x="0" y="0"/>
                </a:moveTo>
                <a:lnTo>
                  <a:pt x="1635917" y="0"/>
                </a:lnTo>
                <a:lnTo>
                  <a:pt x="1635917" y="1271031"/>
                </a:lnTo>
                <a:lnTo>
                  <a:pt x="0" y="12710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defTabSz="487650">
              <a:buClr>
                <a:srgbClr val="000000"/>
              </a:buClr>
            </a:pPr>
            <a:endParaRPr lang="en-CH" sz="7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4" name="Google Shape;204;p7"/>
          <p:cNvSpPr/>
          <p:nvPr/>
        </p:nvSpPr>
        <p:spPr>
          <a:xfrm>
            <a:off x="2981784" y="4040177"/>
            <a:ext cx="1188055" cy="481162"/>
          </a:xfrm>
          <a:custGeom>
            <a:avLst/>
            <a:gdLst/>
            <a:ahLst/>
            <a:cxnLst/>
            <a:rect l="l" t="t" r="r" b="b"/>
            <a:pathLst>
              <a:path w="2227604" h="902179" extrusionOk="0">
                <a:moveTo>
                  <a:pt x="0" y="0"/>
                </a:moveTo>
                <a:lnTo>
                  <a:pt x="2227603" y="0"/>
                </a:lnTo>
                <a:lnTo>
                  <a:pt x="2227603" y="902180"/>
                </a:lnTo>
                <a:lnTo>
                  <a:pt x="0" y="9021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defTabSz="487650">
              <a:buClr>
                <a:srgbClr val="000000"/>
              </a:buClr>
            </a:pPr>
            <a:endParaRPr lang="en-CH" sz="7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5" name="Google Shape;205;p7"/>
          <p:cNvSpPr/>
          <p:nvPr/>
        </p:nvSpPr>
        <p:spPr>
          <a:xfrm>
            <a:off x="4444159" y="4157899"/>
            <a:ext cx="788162" cy="302334"/>
          </a:xfrm>
          <a:custGeom>
            <a:avLst/>
            <a:gdLst/>
            <a:ahLst/>
            <a:cxnLst/>
            <a:rect l="l" t="t" r="r" b="b"/>
            <a:pathLst>
              <a:path w="1477803" h="566876" extrusionOk="0">
                <a:moveTo>
                  <a:pt x="0" y="0"/>
                </a:moveTo>
                <a:lnTo>
                  <a:pt x="1477803" y="0"/>
                </a:lnTo>
                <a:lnTo>
                  <a:pt x="1477803" y="566876"/>
                </a:lnTo>
                <a:lnTo>
                  <a:pt x="0" y="5668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defTabSz="487650">
              <a:buClr>
                <a:srgbClr val="000000"/>
              </a:buClr>
            </a:pPr>
            <a:endParaRPr lang="en-CH" sz="7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6" name="Google Shape;206;p7"/>
          <p:cNvSpPr/>
          <p:nvPr/>
        </p:nvSpPr>
        <p:spPr>
          <a:xfrm>
            <a:off x="5615097" y="4186207"/>
            <a:ext cx="1116900" cy="245718"/>
          </a:xfrm>
          <a:custGeom>
            <a:avLst/>
            <a:gdLst/>
            <a:ahLst/>
            <a:cxnLst/>
            <a:rect l="l" t="t" r="r" b="b"/>
            <a:pathLst>
              <a:path w="2094187" h="460721" extrusionOk="0">
                <a:moveTo>
                  <a:pt x="0" y="0"/>
                </a:moveTo>
                <a:lnTo>
                  <a:pt x="2094187" y="0"/>
                </a:lnTo>
                <a:lnTo>
                  <a:pt x="2094187" y="460721"/>
                </a:lnTo>
                <a:lnTo>
                  <a:pt x="0" y="4607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defTabSz="487650">
              <a:buClr>
                <a:srgbClr val="000000"/>
              </a:buClr>
            </a:pPr>
            <a:endParaRPr lang="en-CH" sz="7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7" name="Google Shape;207;p7"/>
          <p:cNvSpPr/>
          <p:nvPr/>
        </p:nvSpPr>
        <p:spPr>
          <a:xfrm>
            <a:off x="7005425" y="4107393"/>
            <a:ext cx="969877" cy="346731"/>
          </a:xfrm>
          <a:custGeom>
            <a:avLst/>
            <a:gdLst/>
            <a:ahLst/>
            <a:cxnLst/>
            <a:rect l="l" t="t" r="r" b="b"/>
            <a:pathLst>
              <a:path w="1818520" h="650121" extrusionOk="0">
                <a:moveTo>
                  <a:pt x="0" y="0"/>
                </a:moveTo>
                <a:lnTo>
                  <a:pt x="1818520" y="0"/>
                </a:lnTo>
                <a:lnTo>
                  <a:pt x="1818520" y="650120"/>
                </a:lnTo>
                <a:lnTo>
                  <a:pt x="0" y="6501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defTabSz="487650">
              <a:buClr>
                <a:srgbClr val="000000"/>
              </a:buClr>
            </a:pPr>
            <a:endParaRPr lang="en-CH" sz="7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8" name="Google Shape;208;p7"/>
          <p:cNvSpPr/>
          <p:nvPr/>
        </p:nvSpPr>
        <p:spPr>
          <a:xfrm>
            <a:off x="8293012" y="4135581"/>
            <a:ext cx="965478" cy="346969"/>
          </a:xfrm>
          <a:custGeom>
            <a:avLst/>
            <a:gdLst/>
            <a:ahLst/>
            <a:cxnLst/>
            <a:rect l="l" t="t" r="r" b="b"/>
            <a:pathLst>
              <a:path w="1810272" h="650566" extrusionOk="0">
                <a:moveTo>
                  <a:pt x="0" y="0"/>
                </a:moveTo>
                <a:lnTo>
                  <a:pt x="1810272" y="0"/>
                </a:lnTo>
                <a:lnTo>
                  <a:pt x="1810272" y="650567"/>
                </a:lnTo>
                <a:lnTo>
                  <a:pt x="0" y="6505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defTabSz="487650">
              <a:buClr>
                <a:srgbClr val="000000"/>
              </a:buClr>
            </a:pPr>
            <a:endParaRPr lang="en-CH" sz="7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9" name="Google Shape;209;p7"/>
          <p:cNvSpPr/>
          <p:nvPr/>
        </p:nvSpPr>
        <p:spPr>
          <a:xfrm>
            <a:off x="7124339" y="1966914"/>
            <a:ext cx="651625" cy="714073"/>
          </a:xfrm>
          <a:custGeom>
            <a:avLst/>
            <a:gdLst/>
            <a:ahLst/>
            <a:cxnLst/>
            <a:rect l="l" t="t" r="r" b="b"/>
            <a:pathLst>
              <a:path w="1221797" h="1338886" extrusionOk="0">
                <a:moveTo>
                  <a:pt x="0" y="0"/>
                </a:moveTo>
                <a:lnTo>
                  <a:pt x="1221797" y="0"/>
                </a:lnTo>
                <a:lnTo>
                  <a:pt x="1221797" y="1338886"/>
                </a:lnTo>
                <a:lnTo>
                  <a:pt x="0" y="13388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defTabSz="487650">
              <a:buClr>
                <a:srgbClr val="000000"/>
              </a:buClr>
            </a:pPr>
            <a:endParaRPr lang="en-CH" sz="7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0" name="Google Shape;210;p7"/>
          <p:cNvSpPr/>
          <p:nvPr/>
        </p:nvSpPr>
        <p:spPr>
          <a:xfrm>
            <a:off x="8012405" y="2202570"/>
            <a:ext cx="1138198" cy="411263"/>
          </a:xfrm>
          <a:custGeom>
            <a:avLst/>
            <a:gdLst/>
            <a:ahLst/>
            <a:cxnLst/>
            <a:rect l="l" t="t" r="r" b="b"/>
            <a:pathLst>
              <a:path w="2134122" h="771118" extrusionOk="0">
                <a:moveTo>
                  <a:pt x="0" y="0"/>
                </a:moveTo>
                <a:lnTo>
                  <a:pt x="2134122" y="0"/>
                </a:lnTo>
                <a:lnTo>
                  <a:pt x="2134122" y="771118"/>
                </a:lnTo>
                <a:lnTo>
                  <a:pt x="0" y="7711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defTabSz="487650">
              <a:buClr>
                <a:srgbClr val="000000"/>
              </a:buClr>
            </a:pPr>
            <a:endParaRPr lang="en-CH" sz="7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1" name="Google Shape;211;p7"/>
          <p:cNvSpPr/>
          <p:nvPr/>
        </p:nvSpPr>
        <p:spPr>
          <a:xfrm>
            <a:off x="6882921" y="3290486"/>
            <a:ext cx="911242" cy="497623"/>
          </a:xfrm>
          <a:custGeom>
            <a:avLst/>
            <a:gdLst/>
            <a:ahLst/>
            <a:cxnLst/>
            <a:rect l="l" t="t" r="r" b="b"/>
            <a:pathLst>
              <a:path w="1708578" h="933044" extrusionOk="0">
                <a:moveTo>
                  <a:pt x="0" y="0"/>
                </a:moveTo>
                <a:lnTo>
                  <a:pt x="1708578" y="0"/>
                </a:lnTo>
                <a:lnTo>
                  <a:pt x="1708578" y="933044"/>
                </a:lnTo>
                <a:lnTo>
                  <a:pt x="0" y="9330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defTabSz="487650">
              <a:buClr>
                <a:srgbClr val="000000"/>
              </a:buClr>
            </a:pPr>
            <a:endParaRPr lang="en-CH" sz="7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2" name="Google Shape;212;p7"/>
          <p:cNvSpPr/>
          <p:nvPr/>
        </p:nvSpPr>
        <p:spPr>
          <a:xfrm>
            <a:off x="3046983" y="4988275"/>
            <a:ext cx="1017644" cy="184448"/>
          </a:xfrm>
          <a:custGeom>
            <a:avLst/>
            <a:gdLst/>
            <a:ahLst/>
            <a:cxnLst/>
            <a:rect l="l" t="t" r="r" b="b"/>
            <a:pathLst>
              <a:path w="1908083" h="345840" extrusionOk="0">
                <a:moveTo>
                  <a:pt x="0" y="0"/>
                </a:moveTo>
                <a:lnTo>
                  <a:pt x="1908083" y="0"/>
                </a:lnTo>
                <a:lnTo>
                  <a:pt x="1908083" y="345840"/>
                </a:lnTo>
                <a:lnTo>
                  <a:pt x="0" y="3458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9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defTabSz="487650">
              <a:buClr>
                <a:srgbClr val="000000"/>
              </a:buClr>
            </a:pPr>
            <a:endParaRPr lang="en-CH" sz="7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3" name="Google Shape;213;p7"/>
          <p:cNvSpPr/>
          <p:nvPr/>
        </p:nvSpPr>
        <p:spPr>
          <a:xfrm>
            <a:off x="8109410" y="3236962"/>
            <a:ext cx="1149081" cy="450439"/>
          </a:xfrm>
          <a:custGeom>
            <a:avLst/>
            <a:gdLst/>
            <a:ahLst/>
            <a:cxnLst/>
            <a:rect l="l" t="t" r="r" b="b"/>
            <a:pathLst>
              <a:path w="2154526" h="844574" extrusionOk="0">
                <a:moveTo>
                  <a:pt x="0" y="0"/>
                </a:moveTo>
                <a:lnTo>
                  <a:pt x="2154526" y="0"/>
                </a:lnTo>
                <a:lnTo>
                  <a:pt x="2154526" y="844575"/>
                </a:lnTo>
                <a:lnTo>
                  <a:pt x="0" y="8445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0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defTabSz="487650">
              <a:buClr>
                <a:srgbClr val="000000"/>
              </a:buClr>
            </a:pPr>
            <a:endParaRPr lang="en-CH" sz="7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4" name="Google Shape;214;p7"/>
          <p:cNvSpPr/>
          <p:nvPr/>
        </p:nvSpPr>
        <p:spPr>
          <a:xfrm>
            <a:off x="4340002" y="4922513"/>
            <a:ext cx="1225829" cy="287023"/>
          </a:xfrm>
          <a:custGeom>
            <a:avLst/>
            <a:gdLst/>
            <a:ahLst/>
            <a:cxnLst/>
            <a:rect l="l" t="t" r="r" b="b"/>
            <a:pathLst>
              <a:path w="2298430" h="538169" extrusionOk="0">
                <a:moveTo>
                  <a:pt x="0" y="0"/>
                </a:moveTo>
                <a:lnTo>
                  <a:pt x="2298430" y="0"/>
                </a:lnTo>
                <a:lnTo>
                  <a:pt x="2298430" y="538169"/>
                </a:lnTo>
                <a:lnTo>
                  <a:pt x="0" y="5381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1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defTabSz="487650">
              <a:buClr>
                <a:srgbClr val="000000"/>
              </a:buClr>
            </a:pPr>
            <a:endParaRPr lang="en-CH" sz="7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5" name="Google Shape;215;p7"/>
          <p:cNvSpPr/>
          <p:nvPr/>
        </p:nvSpPr>
        <p:spPr>
          <a:xfrm>
            <a:off x="7222326" y="5561844"/>
            <a:ext cx="1217928" cy="487171"/>
          </a:xfrm>
          <a:custGeom>
            <a:avLst/>
            <a:gdLst/>
            <a:ahLst/>
            <a:cxnLst/>
            <a:rect l="l" t="t" r="r" b="b"/>
            <a:pathLst>
              <a:path w="2283615" h="913446" extrusionOk="0">
                <a:moveTo>
                  <a:pt x="0" y="0"/>
                </a:moveTo>
                <a:lnTo>
                  <a:pt x="2283615" y="0"/>
                </a:lnTo>
                <a:lnTo>
                  <a:pt x="2283615" y="913446"/>
                </a:lnTo>
                <a:lnTo>
                  <a:pt x="0" y="9134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2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defTabSz="487650">
              <a:buClr>
                <a:srgbClr val="000000"/>
              </a:buClr>
            </a:pPr>
            <a:endParaRPr lang="en-CH" sz="7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6" name="Google Shape;216;p7"/>
          <p:cNvSpPr/>
          <p:nvPr/>
        </p:nvSpPr>
        <p:spPr>
          <a:xfrm>
            <a:off x="4340002" y="5561845"/>
            <a:ext cx="1314354" cy="525741"/>
          </a:xfrm>
          <a:custGeom>
            <a:avLst/>
            <a:gdLst/>
            <a:ahLst/>
            <a:cxnLst/>
            <a:rect l="l" t="t" r="r" b="b"/>
            <a:pathLst>
              <a:path w="2464413" h="985765" extrusionOk="0">
                <a:moveTo>
                  <a:pt x="0" y="0"/>
                </a:moveTo>
                <a:lnTo>
                  <a:pt x="2464413" y="0"/>
                </a:lnTo>
                <a:lnTo>
                  <a:pt x="2464413" y="985765"/>
                </a:lnTo>
                <a:lnTo>
                  <a:pt x="0" y="9857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defTabSz="487650">
              <a:buClr>
                <a:srgbClr val="000000"/>
              </a:buClr>
            </a:pPr>
            <a:endParaRPr lang="en-CH" sz="7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7" name="Google Shape;217;p7"/>
          <p:cNvSpPr/>
          <p:nvPr/>
        </p:nvSpPr>
        <p:spPr>
          <a:xfrm>
            <a:off x="5790335" y="5567807"/>
            <a:ext cx="1299447" cy="519779"/>
          </a:xfrm>
          <a:custGeom>
            <a:avLst/>
            <a:gdLst/>
            <a:ahLst/>
            <a:cxnLst/>
            <a:rect l="l" t="t" r="r" b="b"/>
            <a:pathLst>
              <a:path w="2436464" h="974585" extrusionOk="0">
                <a:moveTo>
                  <a:pt x="0" y="0"/>
                </a:moveTo>
                <a:lnTo>
                  <a:pt x="2436463" y="0"/>
                </a:lnTo>
                <a:lnTo>
                  <a:pt x="2436463" y="974585"/>
                </a:lnTo>
                <a:lnTo>
                  <a:pt x="0" y="9745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defTabSz="487650">
              <a:buClr>
                <a:srgbClr val="000000"/>
              </a:buClr>
            </a:pPr>
            <a:endParaRPr lang="en-CH" sz="7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8" name="Google Shape;218;p7"/>
          <p:cNvSpPr/>
          <p:nvPr/>
        </p:nvSpPr>
        <p:spPr>
          <a:xfrm>
            <a:off x="5362321" y="3290486"/>
            <a:ext cx="1227530" cy="403145"/>
          </a:xfrm>
          <a:custGeom>
            <a:avLst/>
            <a:gdLst/>
            <a:ahLst/>
            <a:cxnLst/>
            <a:rect l="l" t="t" r="r" b="b"/>
            <a:pathLst>
              <a:path w="2301618" h="755897" extrusionOk="0">
                <a:moveTo>
                  <a:pt x="0" y="0"/>
                </a:moveTo>
                <a:lnTo>
                  <a:pt x="2301618" y="0"/>
                </a:lnTo>
                <a:lnTo>
                  <a:pt x="2301618" y="755897"/>
                </a:lnTo>
                <a:lnTo>
                  <a:pt x="0" y="7558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defTabSz="487650">
              <a:buClr>
                <a:srgbClr val="000000"/>
              </a:buClr>
            </a:pPr>
            <a:endParaRPr lang="en-CH" sz="7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9" name="Google Shape;219;p7"/>
          <p:cNvSpPr/>
          <p:nvPr/>
        </p:nvSpPr>
        <p:spPr>
          <a:xfrm>
            <a:off x="2757308" y="2971701"/>
            <a:ext cx="2614638" cy="1096783"/>
          </a:xfrm>
          <a:custGeom>
            <a:avLst/>
            <a:gdLst/>
            <a:ahLst/>
            <a:cxnLst/>
            <a:rect l="l" t="t" r="r" b="b"/>
            <a:pathLst>
              <a:path w="4902446" h="2056468" extrusionOk="0">
                <a:moveTo>
                  <a:pt x="0" y="0"/>
                </a:moveTo>
                <a:lnTo>
                  <a:pt x="4902446" y="0"/>
                </a:lnTo>
                <a:lnTo>
                  <a:pt x="4902446" y="2056469"/>
                </a:lnTo>
                <a:lnTo>
                  <a:pt x="0" y="20564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6">
              <a:alphaModFix/>
            </a:blip>
            <a:stretch>
              <a:fillRect r="-163796"/>
            </a:stretch>
          </a:blipFill>
          <a:ln>
            <a:noFill/>
          </a:ln>
        </p:spPr>
        <p:txBody>
          <a:bodyPr/>
          <a:lstStyle/>
          <a:p>
            <a:pPr defTabSz="487650">
              <a:buClr>
                <a:srgbClr val="000000"/>
              </a:buClr>
            </a:pPr>
            <a:endParaRPr lang="en-CH" sz="7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0" name="Google Shape;220;p7"/>
          <p:cNvSpPr/>
          <p:nvPr/>
        </p:nvSpPr>
        <p:spPr>
          <a:xfrm>
            <a:off x="8821110" y="5837785"/>
            <a:ext cx="468173" cy="117043"/>
          </a:xfrm>
          <a:custGeom>
            <a:avLst/>
            <a:gdLst/>
            <a:ahLst/>
            <a:cxnLst/>
            <a:rect l="l" t="t" r="r" b="b"/>
            <a:pathLst>
              <a:path w="877824" h="219456" extrusionOk="0">
                <a:moveTo>
                  <a:pt x="0" y="0"/>
                </a:moveTo>
                <a:lnTo>
                  <a:pt x="877824" y="0"/>
                </a:lnTo>
                <a:lnTo>
                  <a:pt x="877824" y="219456"/>
                </a:lnTo>
                <a:lnTo>
                  <a:pt x="0" y="2194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defTabSz="487650">
              <a:buClr>
                <a:srgbClr val="000000"/>
              </a:buClr>
            </a:pPr>
            <a:endParaRPr lang="en-CH" sz="7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1" name="Google Shape;221;p7"/>
          <p:cNvSpPr/>
          <p:nvPr/>
        </p:nvSpPr>
        <p:spPr>
          <a:xfrm>
            <a:off x="2922818" y="5619196"/>
            <a:ext cx="1417185" cy="377916"/>
          </a:xfrm>
          <a:custGeom>
            <a:avLst/>
            <a:gdLst/>
            <a:ahLst/>
            <a:cxnLst/>
            <a:rect l="l" t="t" r="r" b="b"/>
            <a:pathLst>
              <a:path w="2657221" h="708592" extrusionOk="0">
                <a:moveTo>
                  <a:pt x="0" y="0"/>
                </a:moveTo>
                <a:lnTo>
                  <a:pt x="2657220" y="0"/>
                </a:lnTo>
                <a:lnTo>
                  <a:pt x="2657220" y="708592"/>
                </a:lnTo>
                <a:lnTo>
                  <a:pt x="0" y="7085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8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defTabSz="487650">
              <a:buClr>
                <a:srgbClr val="000000"/>
              </a:buClr>
            </a:pPr>
            <a:endParaRPr lang="en-CH" sz="7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2" name="Google Shape;222;p7"/>
          <p:cNvSpPr/>
          <p:nvPr/>
        </p:nvSpPr>
        <p:spPr>
          <a:xfrm>
            <a:off x="5790335" y="4862100"/>
            <a:ext cx="1448418" cy="395716"/>
          </a:xfrm>
          <a:custGeom>
            <a:avLst/>
            <a:gdLst/>
            <a:ahLst/>
            <a:cxnLst/>
            <a:rect l="l" t="t" r="r" b="b"/>
            <a:pathLst>
              <a:path w="2715783" h="741968" extrusionOk="0">
                <a:moveTo>
                  <a:pt x="0" y="0"/>
                </a:moveTo>
                <a:lnTo>
                  <a:pt x="2715783" y="0"/>
                </a:lnTo>
                <a:lnTo>
                  <a:pt x="2715783" y="741968"/>
                </a:lnTo>
                <a:lnTo>
                  <a:pt x="0" y="7419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9">
              <a:alphaModFix/>
            </a:blip>
            <a:stretch>
              <a:fillRect t="-130188" b="-135817"/>
            </a:stretch>
          </a:blipFill>
          <a:ln>
            <a:noFill/>
          </a:ln>
        </p:spPr>
        <p:txBody>
          <a:bodyPr/>
          <a:lstStyle/>
          <a:p>
            <a:pPr defTabSz="487650">
              <a:buClr>
                <a:srgbClr val="000000"/>
              </a:buClr>
            </a:pPr>
            <a:endParaRPr lang="en-CH" sz="7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3" name="Google Shape;223;p7"/>
          <p:cNvSpPr/>
          <p:nvPr/>
        </p:nvSpPr>
        <p:spPr>
          <a:xfrm>
            <a:off x="7321642" y="4862100"/>
            <a:ext cx="890625" cy="411914"/>
          </a:xfrm>
          <a:custGeom>
            <a:avLst/>
            <a:gdLst/>
            <a:ahLst/>
            <a:cxnLst/>
            <a:rect l="l" t="t" r="r" b="b"/>
            <a:pathLst>
              <a:path w="1669921" h="772338" extrusionOk="0">
                <a:moveTo>
                  <a:pt x="0" y="0"/>
                </a:moveTo>
                <a:lnTo>
                  <a:pt x="1669921" y="0"/>
                </a:lnTo>
                <a:lnTo>
                  <a:pt x="1669921" y="772338"/>
                </a:lnTo>
                <a:lnTo>
                  <a:pt x="0" y="7723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0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defTabSz="487650">
              <a:buClr>
                <a:srgbClr val="000000"/>
              </a:buClr>
            </a:pPr>
            <a:endParaRPr lang="en-CH" sz="7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4" name="Google Shape;224;p7"/>
          <p:cNvSpPr/>
          <p:nvPr/>
        </p:nvSpPr>
        <p:spPr>
          <a:xfrm>
            <a:off x="8490144" y="4754176"/>
            <a:ext cx="714817" cy="611565"/>
          </a:xfrm>
          <a:custGeom>
            <a:avLst/>
            <a:gdLst/>
            <a:ahLst/>
            <a:cxnLst/>
            <a:rect l="l" t="t" r="r" b="b"/>
            <a:pathLst>
              <a:path w="1340281" h="1146685" extrusionOk="0">
                <a:moveTo>
                  <a:pt x="0" y="0"/>
                </a:moveTo>
                <a:lnTo>
                  <a:pt x="1340281" y="0"/>
                </a:lnTo>
                <a:lnTo>
                  <a:pt x="1340281" y="1146684"/>
                </a:lnTo>
                <a:lnTo>
                  <a:pt x="0" y="11466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1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defTabSz="487650">
              <a:buClr>
                <a:srgbClr val="000000"/>
              </a:buClr>
            </a:pPr>
            <a:endParaRPr lang="en-CH" sz="7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5" name="Google Shape;225;p7"/>
          <p:cNvSpPr txBox="1"/>
          <p:nvPr/>
        </p:nvSpPr>
        <p:spPr>
          <a:xfrm>
            <a:off x="412877" y="3292657"/>
            <a:ext cx="2115778" cy="907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487650">
              <a:lnSpc>
                <a:spcPct val="124988"/>
              </a:lnSpc>
              <a:buClr>
                <a:srgbClr val="000000"/>
              </a:buClr>
            </a:pPr>
            <a:r>
              <a:rPr lang="en-US" sz="2358" b="1" kern="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OUR PARTNERS</a:t>
            </a:r>
            <a:endParaRPr sz="7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8"/>
          <p:cNvSpPr/>
          <p:nvPr/>
        </p:nvSpPr>
        <p:spPr>
          <a:xfrm>
            <a:off x="0" y="914400"/>
            <a:ext cx="9753600" cy="54864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9220" b="-9219"/>
            </a:stretch>
          </a:blipFill>
          <a:ln>
            <a:noFill/>
          </a:ln>
        </p:spPr>
        <p:txBody>
          <a:bodyPr/>
          <a:lstStyle/>
          <a:p>
            <a:pPr defTabSz="487650">
              <a:buClr>
                <a:srgbClr val="000000"/>
              </a:buClr>
            </a:pPr>
            <a:endParaRPr lang="en-CH" sz="7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31" name="Google Shape;231;p8"/>
          <p:cNvGrpSpPr/>
          <p:nvPr/>
        </p:nvGrpSpPr>
        <p:grpSpPr>
          <a:xfrm>
            <a:off x="-353940" y="1463040"/>
            <a:ext cx="4731618" cy="789976"/>
            <a:chOff x="0" y="0"/>
            <a:chExt cx="11829046" cy="1974940"/>
          </a:xfrm>
        </p:grpSpPr>
        <p:sp>
          <p:nvSpPr>
            <p:cNvPr id="232" name="Google Shape;232;p8"/>
            <p:cNvSpPr/>
            <p:nvPr/>
          </p:nvSpPr>
          <p:spPr>
            <a:xfrm>
              <a:off x="0" y="0"/>
              <a:ext cx="11829046" cy="19749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48760" tIns="48760" rIns="48760" bIns="48760" anchor="ctr" anchorCtr="0">
              <a:noAutofit/>
            </a:bodyPr>
            <a:lstStyle/>
            <a:p>
              <a:pPr defTabSz="487650">
                <a:buClr>
                  <a:srgbClr val="000000"/>
                </a:buClr>
              </a:pPr>
              <a:endParaRPr sz="74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8"/>
            <p:cNvSpPr txBox="1"/>
            <p:nvPr/>
          </p:nvSpPr>
          <p:spPr>
            <a:xfrm>
              <a:off x="2256450" y="535350"/>
              <a:ext cx="8854513" cy="10918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defTabSz="487650">
                <a:lnSpc>
                  <a:spcPct val="140000"/>
                </a:lnSpc>
                <a:buClr>
                  <a:srgbClr val="000000"/>
                </a:buClr>
              </a:pPr>
              <a:r>
                <a:rPr lang="en-US" sz="2027" b="1" kern="0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</a:rPr>
                <a:t>FUNDRAISED SINCE 2014</a:t>
              </a:r>
              <a:endParaRPr sz="74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4" name="Google Shape;234;p8"/>
          <p:cNvGrpSpPr/>
          <p:nvPr/>
        </p:nvGrpSpPr>
        <p:grpSpPr>
          <a:xfrm>
            <a:off x="548641" y="3798937"/>
            <a:ext cx="8636207" cy="2053223"/>
            <a:chOff x="0" y="0"/>
            <a:chExt cx="21590519" cy="5133058"/>
          </a:xfrm>
        </p:grpSpPr>
        <p:sp>
          <p:nvSpPr>
            <p:cNvPr id="235" name="Google Shape;235;p8"/>
            <p:cNvSpPr/>
            <p:nvPr/>
          </p:nvSpPr>
          <p:spPr>
            <a:xfrm>
              <a:off x="0" y="0"/>
              <a:ext cx="21590519" cy="5133058"/>
            </a:xfrm>
            <a:custGeom>
              <a:avLst/>
              <a:gdLst/>
              <a:ahLst/>
              <a:cxnLst/>
              <a:rect l="l" t="t" r="r" b="b"/>
              <a:pathLst>
                <a:path w="14578867" h="3466067" extrusionOk="0">
                  <a:moveTo>
                    <a:pt x="0" y="0"/>
                  </a:moveTo>
                  <a:lnTo>
                    <a:pt x="0" y="3466067"/>
                  </a:lnTo>
                  <a:lnTo>
                    <a:pt x="14578867" y="3466067"/>
                  </a:lnTo>
                  <a:lnTo>
                    <a:pt x="14578867" y="0"/>
                  </a:lnTo>
                  <a:lnTo>
                    <a:pt x="0" y="0"/>
                  </a:lnTo>
                  <a:close/>
                  <a:moveTo>
                    <a:pt x="14517908" y="3405106"/>
                  </a:moveTo>
                  <a:lnTo>
                    <a:pt x="59690" y="3405106"/>
                  </a:lnTo>
                  <a:lnTo>
                    <a:pt x="59690" y="59690"/>
                  </a:lnTo>
                  <a:lnTo>
                    <a:pt x="14517908" y="59690"/>
                  </a:lnTo>
                  <a:lnTo>
                    <a:pt x="14517908" y="3405106"/>
                  </a:lnTo>
                  <a:close/>
                </a:path>
              </a:pathLst>
            </a:custGeom>
            <a:solidFill>
              <a:srgbClr val="FFFFFF">
                <a:alpha val="19607"/>
              </a:srgbClr>
            </a:solidFill>
            <a:ln>
              <a:noFill/>
            </a:ln>
          </p:spPr>
          <p:txBody>
            <a:bodyPr/>
            <a:lstStyle/>
            <a:p>
              <a:pPr defTabSz="487650">
                <a:buClr>
                  <a:srgbClr val="000000"/>
                </a:buClr>
              </a:pPr>
              <a:endParaRPr lang="en-CH" sz="74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8"/>
            <p:cNvSpPr txBox="1"/>
            <p:nvPr/>
          </p:nvSpPr>
          <p:spPr>
            <a:xfrm>
              <a:off x="1435450" y="3535128"/>
              <a:ext cx="19046566" cy="9066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48765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1813" kern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APPROX 20 MLN USD</a:t>
              </a:r>
              <a:endParaRPr sz="74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8"/>
            <p:cNvSpPr txBox="1"/>
            <p:nvPr/>
          </p:nvSpPr>
          <p:spPr>
            <a:xfrm>
              <a:off x="1435450" y="868105"/>
              <a:ext cx="19046566" cy="24620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487650">
                <a:lnSpc>
                  <a:spcPct val="120000"/>
                </a:lnSpc>
                <a:buClr>
                  <a:srgbClr val="000000"/>
                </a:buClr>
              </a:pPr>
              <a:r>
                <a:rPr lang="en-US" sz="5333" b="1" kern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680 MLN UAH</a:t>
              </a:r>
              <a:endParaRPr sz="74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" name="Google Shape;242;p9"/>
          <p:cNvGrpSpPr/>
          <p:nvPr/>
        </p:nvGrpSpPr>
        <p:grpSpPr>
          <a:xfrm>
            <a:off x="1166893" y="2423170"/>
            <a:ext cx="2245805" cy="2245805"/>
            <a:chOff x="0" y="0"/>
            <a:chExt cx="812800" cy="812800"/>
          </a:xfrm>
        </p:grpSpPr>
        <p:sp>
          <p:nvSpPr>
            <p:cNvPr id="243" name="Google Shape;243;p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D1F15"/>
            </a:solidFill>
            <a:ln>
              <a:noFill/>
            </a:ln>
          </p:spPr>
          <p:txBody>
            <a:bodyPr spcFirstLastPara="1" wrap="square" lIns="48760" tIns="48760" rIns="48760" bIns="48760" anchor="ctr" anchorCtr="0">
              <a:noAutofit/>
            </a:bodyPr>
            <a:lstStyle/>
            <a:p>
              <a:pPr defTabSz="487650">
                <a:buClr>
                  <a:srgbClr val="000000"/>
                </a:buClr>
              </a:pPr>
              <a:endParaRPr sz="74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093" tIns="27093" rIns="27093" bIns="27093" anchor="ctr" anchorCtr="0">
              <a:noAutofit/>
            </a:bodyPr>
            <a:lstStyle/>
            <a:p>
              <a:pPr algn="ctr" defTabSz="487650">
                <a:lnSpc>
                  <a:spcPct val="147722"/>
                </a:lnSpc>
                <a:buClr>
                  <a:srgbClr val="000000"/>
                </a:buClr>
              </a:pPr>
              <a:endParaRPr sz="96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5" name="Google Shape;245;p9"/>
          <p:cNvGrpSpPr/>
          <p:nvPr/>
        </p:nvGrpSpPr>
        <p:grpSpPr>
          <a:xfrm>
            <a:off x="3678912" y="2423170"/>
            <a:ext cx="2245805" cy="2245805"/>
            <a:chOff x="0" y="0"/>
            <a:chExt cx="812800" cy="812800"/>
          </a:xfrm>
        </p:grpSpPr>
        <p:sp>
          <p:nvSpPr>
            <p:cNvPr id="246" name="Google Shape;246;p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D1F15"/>
            </a:solidFill>
            <a:ln>
              <a:noFill/>
            </a:ln>
          </p:spPr>
          <p:txBody>
            <a:bodyPr spcFirstLastPara="1" wrap="square" lIns="48760" tIns="48760" rIns="48760" bIns="48760" anchor="ctr" anchorCtr="0">
              <a:noAutofit/>
            </a:bodyPr>
            <a:lstStyle/>
            <a:p>
              <a:pPr defTabSz="487650">
                <a:buClr>
                  <a:srgbClr val="000000"/>
                </a:buClr>
              </a:pPr>
              <a:endParaRPr sz="74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093" tIns="27093" rIns="27093" bIns="27093" anchor="ctr" anchorCtr="0">
              <a:noAutofit/>
            </a:bodyPr>
            <a:lstStyle/>
            <a:p>
              <a:pPr algn="ctr" defTabSz="487650">
                <a:lnSpc>
                  <a:spcPct val="147722"/>
                </a:lnSpc>
                <a:buClr>
                  <a:srgbClr val="000000"/>
                </a:buClr>
              </a:pPr>
              <a:endParaRPr sz="96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9"/>
          <p:cNvGrpSpPr/>
          <p:nvPr/>
        </p:nvGrpSpPr>
        <p:grpSpPr>
          <a:xfrm>
            <a:off x="6189167" y="2423170"/>
            <a:ext cx="2245805" cy="2245805"/>
            <a:chOff x="0" y="0"/>
            <a:chExt cx="812800" cy="812800"/>
          </a:xfrm>
        </p:grpSpPr>
        <p:sp>
          <p:nvSpPr>
            <p:cNvPr id="249" name="Google Shape;249;p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D1F15"/>
            </a:solidFill>
            <a:ln>
              <a:noFill/>
            </a:ln>
          </p:spPr>
          <p:txBody>
            <a:bodyPr spcFirstLastPara="1" wrap="square" lIns="48760" tIns="48760" rIns="48760" bIns="48760" anchor="ctr" anchorCtr="0">
              <a:noAutofit/>
            </a:bodyPr>
            <a:lstStyle/>
            <a:p>
              <a:pPr defTabSz="487650">
                <a:buClr>
                  <a:srgbClr val="000000"/>
                </a:buClr>
              </a:pPr>
              <a:endParaRPr sz="74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093" tIns="27093" rIns="27093" bIns="27093" anchor="ctr" anchorCtr="0">
              <a:noAutofit/>
            </a:bodyPr>
            <a:lstStyle/>
            <a:p>
              <a:pPr algn="ctr" defTabSz="487650">
                <a:lnSpc>
                  <a:spcPct val="147722"/>
                </a:lnSpc>
                <a:buClr>
                  <a:srgbClr val="000000"/>
                </a:buClr>
              </a:pPr>
              <a:endParaRPr sz="96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1" name="Google Shape;251;p9"/>
          <p:cNvSpPr/>
          <p:nvPr/>
        </p:nvSpPr>
        <p:spPr>
          <a:xfrm>
            <a:off x="1285025" y="2541306"/>
            <a:ext cx="2009541" cy="2009533"/>
          </a:xfrm>
          <a:custGeom>
            <a:avLst/>
            <a:gdLst/>
            <a:ahLst/>
            <a:cxnLst/>
            <a:rect l="l" t="t" r="r" b="b"/>
            <a:pathLst>
              <a:path w="6350000" h="6349974" extrusionOk="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68620" t="-57552" r="-136266" b="-45864"/>
            </a:stretch>
          </a:blipFill>
          <a:ln>
            <a:noFill/>
          </a:ln>
        </p:spPr>
        <p:txBody>
          <a:bodyPr spcFirstLastPara="1" wrap="square" lIns="48760" tIns="48760" rIns="48760" bIns="48760" anchor="ctr" anchorCtr="0">
            <a:noAutofit/>
          </a:bodyPr>
          <a:lstStyle/>
          <a:p>
            <a:pPr defTabSz="487650">
              <a:buClr>
                <a:srgbClr val="000000"/>
              </a:buClr>
            </a:pPr>
            <a:endParaRPr sz="7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2" name="Google Shape;252;p9"/>
          <p:cNvSpPr/>
          <p:nvPr/>
        </p:nvSpPr>
        <p:spPr>
          <a:xfrm>
            <a:off x="3797044" y="2541306"/>
            <a:ext cx="2009541" cy="2009533"/>
          </a:xfrm>
          <a:custGeom>
            <a:avLst/>
            <a:gdLst/>
            <a:ahLst/>
            <a:cxnLst/>
            <a:rect l="l" t="t" r="r" b="b"/>
            <a:pathLst>
              <a:path w="6350000" h="6349974" extrusionOk="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19174" b="-30822"/>
            </a:stretch>
          </a:blipFill>
          <a:ln>
            <a:noFill/>
          </a:ln>
        </p:spPr>
        <p:txBody>
          <a:bodyPr spcFirstLastPara="1" wrap="square" lIns="48760" tIns="48760" rIns="48760" bIns="48760" anchor="ctr" anchorCtr="0">
            <a:noAutofit/>
          </a:bodyPr>
          <a:lstStyle/>
          <a:p>
            <a:pPr defTabSz="487650">
              <a:buClr>
                <a:srgbClr val="000000"/>
              </a:buClr>
            </a:pPr>
            <a:endParaRPr sz="7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3" name="Google Shape;253;p9"/>
          <p:cNvSpPr/>
          <p:nvPr/>
        </p:nvSpPr>
        <p:spPr>
          <a:xfrm>
            <a:off x="6307009" y="2541306"/>
            <a:ext cx="2009541" cy="2009533"/>
          </a:xfrm>
          <a:custGeom>
            <a:avLst/>
            <a:gdLst/>
            <a:ahLst/>
            <a:cxnLst/>
            <a:rect l="l" t="t" r="r" b="b"/>
            <a:pathLst>
              <a:path w="6350000" h="6349974" extrusionOk="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t="-16664" b="-16663"/>
            </a:stretch>
          </a:blipFill>
          <a:ln>
            <a:noFill/>
          </a:ln>
        </p:spPr>
        <p:txBody>
          <a:bodyPr spcFirstLastPara="1" wrap="square" lIns="48760" tIns="48760" rIns="48760" bIns="48760" anchor="ctr" anchorCtr="0">
            <a:noAutofit/>
          </a:bodyPr>
          <a:lstStyle/>
          <a:p>
            <a:pPr defTabSz="487650">
              <a:buClr>
                <a:srgbClr val="000000"/>
              </a:buClr>
            </a:pPr>
            <a:endParaRPr sz="7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54" name="Google Shape;254;p9"/>
          <p:cNvGrpSpPr/>
          <p:nvPr/>
        </p:nvGrpSpPr>
        <p:grpSpPr>
          <a:xfrm>
            <a:off x="4003568" y="6012972"/>
            <a:ext cx="1746458" cy="1746458"/>
            <a:chOff x="0" y="0"/>
            <a:chExt cx="812800" cy="812800"/>
          </a:xfrm>
        </p:grpSpPr>
        <p:sp>
          <p:nvSpPr>
            <p:cNvPr id="255" name="Google Shape;255;p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 cmpd="sng">
              <a:solidFill>
                <a:srgbClr val="BD1F1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48760" tIns="48760" rIns="48760" bIns="48760" anchor="ctr" anchorCtr="0">
              <a:noAutofit/>
            </a:bodyPr>
            <a:lstStyle/>
            <a:p>
              <a:pPr defTabSz="487650">
                <a:buClr>
                  <a:srgbClr val="000000"/>
                </a:buClr>
              </a:pPr>
              <a:endParaRPr sz="74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093" tIns="27093" rIns="27093" bIns="27093" anchor="ctr" anchorCtr="0">
              <a:noAutofit/>
            </a:bodyPr>
            <a:lstStyle/>
            <a:p>
              <a:pPr algn="ctr" defTabSz="487650">
                <a:lnSpc>
                  <a:spcPct val="147722"/>
                </a:lnSpc>
                <a:buClr>
                  <a:srgbClr val="000000"/>
                </a:buClr>
              </a:pPr>
              <a:endParaRPr sz="96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57;p9"/>
          <p:cNvGrpSpPr/>
          <p:nvPr/>
        </p:nvGrpSpPr>
        <p:grpSpPr>
          <a:xfrm>
            <a:off x="4003569" y="-163829"/>
            <a:ext cx="1746463" cy="1746463"/>
            <a:chOff x="0" y="0"/>
            <a:chExt cx="812800" cy="812800"/>
          </a:xfrm>
        </p:grpSpPr>
        <p:sp>
          <p:nvSpPr>
            <p:cNvPr id="258" name="Google Shape;258;p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 cmpd="sng">
              <a:solidFill>
                <a:srgbClr val="BD1F1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48760" tIns="48760" rIns="48760" bIns="48760" anchor="ctr" anchorCtr="0">
              <a:noAutofit/>
            </a:bodyPr>
            <a:lstStyle/>
            <a:p>
              <a:pPr defTabSz="487650">
                <a:buClr>
                  <a:srgbClr val="000000"/>
                </a:buClr>
              </a:pPr>
              <a:endParaRPr sz="74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093" tIns="27093" rIns="27093" bIns="27093" anchor="ctr" anchorCtr="0">
              <a:noAutofit/>
            </a:bodyPr>
            <a:lstStyle/>
            <a:p>
              <a:pPr algn="ctr" defTabSz="487650">
                <a:lnSpc>
                  <a:spcPct val="147722"/>
                </a:lnSpc>
                <a:buClr>
                  <a:srgbClr val="000000"/>
                </a:buClr>
              </a:pPr>
              <a:endParaRPr sz="96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0" name="Google Shape;260;p9"/>
          <p:cNvGrpSpPr/>
          <p:nvPr/>
        </p:nvGrpSpPr>
        <p:grpSpPr>
          <a:xfrm>
            <a:off x="4298441" y="6307844"/>
            <a:ext cx="1156719" cy="1156719"/>
            <a:chOff x="0" y="0"/>
            <a:chExt cx="812800" cy="812800"/>
          </a:xfrm>
        </p:grpSpPr>
        <p:sp>
          <p:nvSpPr>
            <p:cNvPr id="261" name="Google Shape;261;p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00075" cap="sq" cmpd="sng">
              <a:solidFill>
                <a:srgbClr val="F8BDC1">
                  <a:alpha val="56862"/>
                </a:srgbClr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48760" tIns="48760" rIns="48760" bIns="48760" anchor="ctr" anchorCtr="0">
              <a:noAutofit/>
            </a:bodyPr>
            <a:lstStyle/>
            <a:p>
              <a:pPr defTabSz="487650">
                <a:buClr>
                  <a:srgbClr val="000000"/>
                </a:buClr>
              </a:pPr>
              <a:endParaRPr sz="74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093" tIns="27093" rIns="27093" bIns="27093" anchor="ctr" anchorCtr="0">
              <a:noAutofit/>
            </a:bodyPr>
            <a:lstStyle/>
            <a:p>
              <a:pPr algn="ctr" defTabSz="487650">
                <a:lnSpc>
                  <a:spcPct val="147722"/>
                </a:lnSpc>
                <a:buClr>
                  <a:srgbClr val="000000"/>
                </a:buClr>
              </a:pPr>
              <a:endParaRPr sz="96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3" name="Google Shape;263;p9"/>
          <p:cNvGrpSpPr/>
          <p:nvPr/>
        </p:nvGrpSpPr>
        <p:grpSpPr>
          <a:xfrm>
            <a:off x="4298441" y="131043"/>
            <a:ext cx="1156719" cy="1156719"/>
            <a:chOff x="0" y="0"/>
            <a:chExt cx="812800" cy="812800"/>
          </a:xfrm>
        </p:grpSpPr>
        <p:sp>
          <p:nvSpPr>
            <p:cNvPr id="264" name="Google Shape;264;p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00075" cap="sq" cmpd="sng">
              <a:solidFill>
                <a:srgbClr val="F8BDC1">
                  <a:alpha val="56862"/>
                </a:srgbClr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48760" tIns="48760" rIns="48760" bIns="48760" anchor="ctr" anchorCtr="0">
              <a:noAutofit/>
            </a:bodyPr>
            <a:lstStyle/>
            <a:p>
              <a:pPr defTabSz="487650">
                <a:buClr>
                  <a:srgbClr val="000000"/>
                </a:buClr>
              </a:pPr>
              <a:endParaRPr sz="74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093" tIns="27093" rIns="27093" bIns="27093" anchor="ctr" anchorCtr="0">
              <a:noAutofit/>
            </a:bodyPr>
            <a:lstStyle/>
            <a:p>
              <a:pPr algn="ctr" defTabSz="487650">
                <a:lnSpc>
                  <a:spcPct val="147722"/>
                </a:lnSpc>
                <a:buClr>
                  <a:srgbClr val="000000"/>
                </a:buClr>
              </a:pPr>
              <a:endParaRPr sz="96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66;p9"/>
          <p:cNvSpPr txBox="1"/>
          <p:nvPr/>
        </p:nvSpPr>
        <p:spPr>
          <a:xfrm>
            <a:off x="1285026" y="1597349"/>
            <a:ext cx="6749166" cy="919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487650">
              <a:lnSpc>
                <a:spcPct val="140000"/>
              </a:lnSpc>
              <a:buClr>
                <a:srgbClr val="000000"/>
              </a:buClr>
            </a:pPr>
            <a:r>
              <a:rPr lang="en-US" sz="4266" b="1" kern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SUPERVISORY BOARD</a:t>
            </a:r>
            <a:endParaRPr sz="7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7" name="Google Shape;267;p9"/>
          <p:cNvSpPr txBox="1"/>
          <p:nvPr/>
        </p:nvSpPr>
        <p:spPr>
          <a:xfrm>
            <a:off x="1060068" y="4745065"/>
            <a:ext cx="2459455" cy="337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487650">
              <a:lnSpc>
                <a:spcPct val="140006"/>
              </a:lnSpc>
              <a:buClr>
                <a:srgbClr val="000000"/>
              </a:buClr>
            </a:pPr>
            <a:r>
              <a:rPr lang="en-US" sz="1566" b="1" kern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DINA VOLYNETS</a:t>
            </a:r>
            <a:endParaRPr sz="7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8" name="Google Shape;268;p9"/>
          <p:cNvSpPr txBox="1"/>
          <p:nvPr/>
        </p:nvSpPr>
        <p:spPr>
          <a:xfrm>
            <a:off x="1060068" y="5076115"/>
            <a:ext cx="2459520" cy="930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487650">
              <a:lnSpc>
                <a:spcPct val="140007"/>
              </a:lnSpc>
              <a:buClr>
                <a:srgbClr val="000000"/>
              </a:buClr>
            </a:pPr>
            <a:r>
              <a:rPr lang="en-US" sz="1440" kern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Organizational development &amp; strategy consultant</a:t>
            </a:r>
            <a:endParaRPr sz="1440" kern="0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  <a:p>
            <a:pPr algn="ctr" defTabSz="487650">
              <a:lnSpc>
                <a:spcPct val="140007"/>
              </a:lnSpc>
              <a:buClr>
                <a:srgbClr val="000000"/>
              </a:buClr>
            </a:pPr>
            <a:r>
              <a:rPr lang="en-US" sz="1440" kern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Sphere Listed Trainer </a:t>
            </a:r>
            <a:endParaRPr sz="1440" kern="0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69" name="Google Shape;269;p9"/>
          <p:cNvSpPr txBox="1"/>
          <p:nvPr/>
        </p:nvSpPr>
        <p:spPr>
          <a:xfrm>
            <a:off x="3572087" y="4745065"/>
            <a:ext cx="2459455" cy="337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487650">
              <a:lnSpc>
                <a:spcPct val="140006"/>
              </a:lnSpc>
              <a:buClr>
                <a:srgbClr val="000000"/>
              </a:buClr>
            </a:pPr>
            <a:r>
              <a:rPr lang="en-US" sz="1566" b="1" kern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DARIIA SUKHENKO</a:t>
            </a:r>
            <a:endParaRPr sz="7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0" name="Google Shape;270;p9"/>
          <p:cNvSpPr txBox="1"/>
          <p:nvPr/>
        </p:nvSpPr>
        <p:spPr>
          <a:xfrm>
            <a:off x="3572087" y="5052396"/>
            <a:ext cx="2459520" cy="930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487650">
              <a:lnSpc>
                <a:spcPct val="140007"/>
              </a:lnSpc>
              <a:buClr>
                <a:srgbClr val="000000"/>
              </a:buClr>
            </a:pPr>
            <a:r>
              <a:rPr lang="en-US" sz="1440" kern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Co-founder and creative director of the Trembita PR agency </a:t>
            </a:r>
            <a:endParaRPr sz="144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271;p9"/>
          <p:cNvSpPr txBox="1"/>
          <p:nvPr/>
        </p:nvSpPr>
        <p:spPr>
          <a:xfrm>
            <a:off x="6189167" y="4745065"/>
            <a:ext cx="2459455" cy="337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487650">
              <a:lnSpc>
                <a:spcPct val="140006"/>
              </a:lnSpc>
              <a:buClr>
                <a:srgbClr val="000000"/>
              </a:buClr>
            </a:pPr>
            <a:r>
              <a:rPr lang="en-US" sz="1566" b="1" kern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IRYNA ZASLAVETS</a:t>
            </a:r>
            <a:endParaRPr sz="7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2" name="Google Shape;272;p9"/>
          <p:cNvSpPr txBox="1"/>
          <p:nvPr/>
        </p:nvSpPr>
        <p:spPr>
          <a:xfrm>
            <a:off x="6189167" y="5076115"/>
            <a:ext cx="2576480" cy="1240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487650">
              <a:lnSpc>
                <a:spcPct val="140007"/>
              </a:lnSpc>
              <a:buClr>
                <a:srgbClr val="000000"/>
              </a:buClr>
            </a:pPr>
            <a:r>
              <a:rPr lang="en-US" sz="1440" kern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Development Director of the First Medical Association in Lviv, public activist, journalist</a:t>
            </a:r>
            <a:endParaRPr sz="144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" name="Google Shape;277;p10"/>
          <p:cNvGrpSpPr/>
          <p:nvPr/>
        </p:nvGrpSpPr>
        <p:grpSpPr>
          <a:xfrm>
            <a:off x="5402081" y="2604050"/>
            <a:ext cx="102291" cy="458814"/>
            <a:chOff x="0" y="0"/>
            <a:chExt cx="255728" cy="1147035"/>
          </a:xfrm>
        </p:grpSpPr>
        <p:sp>
          <p:nvSpPr>
            <p:cNvPr id="278" name="Google Shape;278;p10"/>
            <p:cNvSpPr/>
            <p:nvPr/>
          </p:nvSpPr>
          <p:spPr>
            <a:xfrm>
              <a:off x="90504" y="0"/>
              <a:ext cx="74720" cy="1019171"/>
            </a:xfrm>
            <a:prstGeom prst="rect">
              <a:avLst/>
            </a:prstGeom>
            <a:solidFill>
              <a:srgbClr val="191919"/>
            </a:solidFill>
            <a:ln>
              <a:noFill/>
            </a:ln>
          </p:spPr>
          <p:txBody>
            <a:bodyPr spcFirstLastPara="1" wrap="square" lIns="48760" tIns="48760" rIns="48760" bIns="48760" anchor="ctr" anchorCtr="0">
              <a:noAutofit/>
            </a:bodyPr>
            <a:lstStyle/>
            <a:p>
              <a:pPr defTabSz="487650">
                <a:buClr>
                  <a:srgbClr val="000000"/>
                </a:buClr>
              </a:pPr>
              <a:endParaRPr sz="74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10"/>
            <p:cNvSpPr/>
            <p:nvPr/>
          </p:nvSpPr>
          <p:spPr>
            <a:xfrm>
              <a:off x="0" y="891307"/>
              <a:ext cx="255728" cy="255728"/>
            </a:xfrm>
            <a:custGeom>
              <a:avLst/>
              <a:gdLst/>
              <a:ahLst/>
              <a:cxnLst/>
              <a:rect l="l" t="t" r="r" b="b"/>
              <a:pathLst>
                <a:path w="255728" h="255728" extrusionOk="0">
                  <a:moveTo>
                    <a:pt x="0" y="0"/>
                  </a:moveTo>
                  <a:lnTo>
                    <a:pt x="255728" y="0"/>
                  </a:lnTo>
                  <a:lnTo>
                    <a:pt x="255728" y="255728"/>
                  </a:lnTo>
                  <a:lnTo>
                    <a:pt x="0" y="25572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/>
            <a:lstStyle/>
            <a:p>
              <a:pPr defTabSz="487650">
                <a:buClr>
                  <a:srgbClr val="000000"/>
                </a:buClr>
              </a:pPr>
              <a:endParaRPr lang="en-CH" sz="74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0" name="Google Shape;280;p10"/>
          <p:cNvGrpSpPr/>
          <p:nvPr/>
        </p:nvGrpSpPr>
        <p:grpSpPr>
          <a:xfrm>
            <a:off x="7430399" y="2604220"/>
            <a:ext cx="1780671" cy="1802141"/>
            <a:chOff x="0" y="-1"/>
            <a:chExt cx="4451677" cy="4505353"/>
          </a:xfrm>
        </p:grpSpPr>
        <p:sp>
          <p:nvSpPr>
            <p:cNvPr id="281" name="Google Shape;281;p10"/>
            <p:cNvSpPr/>
            <p:nvPr/>
          </p:nvSpPr>
          <p:spPr>
            <a:xfrm rot="-5400000">
              <a:off x="1072663" y="1126338"/>
              <a:ext cx="4505353" cy="2252676"/>
            </a:xfrm>
            <a:custGeom>
              <a:avLst/>
              <a:gdLst/>
              <a:ahLst/>
              <a:cxnLst/>
              <a:rect l="l" t="t" r="r" b="b"/>
              <a:pathLst>
                <a:path w="4505353" h="2252676" extrusionOk="0">
                  <a:moveTo>
                    <a:pt x="0" y="0"/>
                  </a:moveTo>
                  <a:lnTo>
                    <a:pt x="4505352" y="0"/>
                  </a:lnTo>
                  <a:lnTo>
                    <a:pt x="4505352" y="2252676"/>
                  </a:lnTo>
                  <a:lnTo>
                    <a:pt x="0" y="22526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/>
            <a:lstStyle/>
            <a:p>
              <a:pPr defTabSz="487650">
                <a:buClr>
                  <a:srgbClr val="000000"/>
                </a:buClr>
              </a:pPr>
              <a:endParaRPr lang="en-CH" sz="74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10"/>
            <p:cNvSpPr/>
            <p:nvPr/>
          </p:nvSpPr>
          <p:spPr>
            <a:xfrm>
              <a:off x="0" y="62821"/>
              <a:ext cx="4367011" cy="4367011"/>
            </a:xfrm>
            <a:custGeom>
              <a:avLst/>
              <a:gdLst/>
              <a:ahLst/>
              <a:cxnLst/>
              <a:rect l="l" t="t" r="r" b="b"/>
              <a:pathLst>
                <a:path w="4367011" h="4367011" extrusionOk="0">
                  <a:moveTo>
                    <a:pt x="0" y="0"/>
                  </a:moveTo>
                  <a:lnTo>
                    <a:pt x="4367011" y="0"/>
                  </a:lnTo>
                  <a:lnTo>
                    <a:pt x="4367011" y="4367011"/>
                  </a:lnTo>
                  <a:lnTo>
                    <a:pt x="0" y="436701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/>
            <a:lstStyle/>
            <a:p>
              <a:pPr defTabSz="487650">
                <a:buClr>
                  <a:srgbClr val="000000"/>
                </a:buClr>
              </a:pPr>
              <a:endParaRPr lang="en-CH" sz="74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3" name="Google Shape;283;p10"/>
          <p:cNvGrpSpPr/>
          <p:nvPr/>
        </p:nvGrpSpPr>
        <p:grpSpPr>
          <a:xfrm>
            <a:off x="7452560" y="2604050"/>
            <a:ext cx="102291" cy="458814"/>
            <a:chOff x="0" y="0"/>
            <a:chExt cx="255728" cy="1147035"/>
          </a:xfrm>
        </p:grpSpPr>
        <p:sp>
          <p:nvSpPr>
            <p:cNvPr id="284" name="Google Shape;284;p10"/>
            <p:cNvSpPr/>
            <p:nvPr/>
          </p:nvSpPr>
          <p:spPr>
            <a:xfrm>
              <a:off x="90504" y="0"/>
              <a:ext cx="74720" cy="1019171"/>
            </a:xfrm>
            <a:prstGeom prst="rect">
              <a:avLst/>
            </a:prstGeom>
            <a:solidFill>
              <a:srgbClr val="191919"/>
            </a:solidFill>
            <a:ln>
              <a:noFill/>
            </a:ln>
          </p:spPr>
          <p:txBody>
            <a:bodyPr spcFirstLastPara="1" wrap="square" lIns="48760" tIns="48760" rIns="48760" bIns="48760" anchor="ctr" anchorCtr="0">
              <a:noAutofit/>
            </a:bodyPr>
            <a:lstStyle/>
            <a:p>
              <a:pPr defTabSz="487650">
                <a:buClr>
                  <a:srgbClr val="000000"/>
                </a:buClr>
              </a:pPr>
              <a:endParaRPr sz="74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10"/>
            <p:cNvSpPr/>
            <p:nvPr/>
          </p:nvSpPr>
          <p:spPr>
            <a:xfrm>
              <a:off x="0" y="891307"/>
              <a:ext cx="255728" cy="255728"/>
            </a:xfrm>
            <a:custGeom>
              <a:avLst/>
              <a:gdLst/>
              <a:ahLst/>
              <a:cxnLst/>
              <a:rect l="l" t="t" r="r" b="b"/>
              <a:pathLst>
                <a:path w="255728" h="255728" extrusionOk="0">
                  <a:moveTo>
                    <a:pt x="0" y="0"/>
                  </a:moveTo>
                  <a:lnTo>
                    <a:pt x="255728" y="0"/>
                  </a:lnTo>
                  <a:lnTo>
                    <a:pt x="255728" y="255728"/>
                  </a:lnTo>
                  <a:lnTo>
                    <a:pt x="0" y="25572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/>
            <a:lstStyle/>
            <a:p>
              <a:pPr defTabSz="487650">
                <a:buClr>
                  <a:srgbClr val="000000"/>
                </a:buClr>
              </a:pPr>
              <a:endParaRPr lang="en-CH" sz="74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6" name="Google Shape;286;p10"/>
          <p:cNvGrpSpPr/>
          <p:nvPr/>
        </p:nvGrpSpPr>
        <p:grpSpPr>
          <a:xfrm>
            <a:off x="2511149" y="4376152"/>
            <a:ext cx="102291" cy="458814"/>
            <a:chOff x="0" y="0"/>
            <a:chExt cx="255728" cy="1147035"/>
          </a:xfrm>
        </p:grpSpPr>
        <p:sp>
          <p:nvSpPr>
            <p:cNvPr id="287" name="Google Shape;287;p10"/>
            <p:cNvSpPr/>
            <p:nvPr/>
          </p:nvSpPr>
          <p:spPr>
            <a:xfrm>
              <a:off x="90504" y="0"/>
              <a:ext cx="74720" cy="1019171"/>
            </a:xfrm>
            <a:prstGeom prst="rect">
              <a:avLst/>
            </a:prstGeom>
            <a:solidFill>
              <a:srgbClr val="191919"/>
            </a:solidFill>
            <a:ln>
              <a:noFill/>
            </a:ln>
          </p:spPr>
          <p:txBody>
            <a:bodyPr spcFirstLastPara="1" wrap="square" lIns="48760" tIns="48760" rIns="48760" bIns="48760" anchor="ctr" anchorCtr="0">
              <a:noAutofit/>
            </a:bodyPr>
            <a:lstStyle/>
            <a:p>
              <a:pPr defTabSz="487650">
                <a:buClr>
                  <a:srgbClr val="000000"/>
                </a:buClr>
              </a:pPr>
              <a:endParaRPr sz="74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10"/>
            <p:cNvSpPr/>
            <p:nvPr/>
          </p:nvSpPr>
          <p:spPr>
            <a:xfrm>
              <a:off x="0" y="891307"/>
              <a:ext cx="255728" cy="255728"/>
            </a:xfrm>
            <a:custGeom>
              <a:avLst/>
              <a:gdLst/>
              <a:ahLst/>
              <a:cxnLst/>
              <a:rect l="l" t="t" r="r" b="b"/>
              <a:pathLst>
                <a:path w="255728" h="255728" extrusionOk="0">
                  <a:moveTo>
                    <a:pt x="0" y="0"/>
                  </a:moveTo>
                  <a:lnTo>
                    <a:pt x="255728" y="0"/>
                  </a:lnTo>
                  <a:lnTo>
                    <a:pt x="255728" y="255728"/>
                  </a:lnTo>
                  <a:lnTo>
                    <a:pt x="0" y="25572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/>
            <a:lstStyle/>
            <a:p>
              <a:pPr defTabSz="487650">
                <a:buClr>
                  <a:srgbClr val="000000"/>
                </a:buClr>
              </a:pPr>
              <a:endParaRPr lang="en-CH" sz="74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9" name="Google Shape;289;p10"/>
          <p:cNvGrpSpPr/>
          <p:nvPr/>
        </p:nvGrpSpPr>
        <p:grpSpPr>
          <a:xfrm>
            <a:off x="4825655" y="4376152"/>
            <a:ext cx="102291" cy="458814"/>
            <a:chOff x="0" y="0"/>
            <a:chExt cx="255728" cy="1147035"/>
          </a:xfrm>
        </p:grpSpPr>
        <p:sp>
          <p:nvSpPr>
            <p:cNvPr id="290" name="Google Shape;290;p10"/>
            <p:cNvSpPr/>
            <p:nvPr/>
          </p:nvSpPr>
          <p:spPr>
            <a:xfrm>
              <a:off x="90504" y="0"/>
              <a:ext cx="74720" cy="1019171"/>
            </a:xfrm>
            <a:prstGeom prst="rect">
              <a:avLst/>
            </a:prstGeom>
            <a:solidFill>
              <a:srgbClr val="191919"/>
            </a:solidFill>
            <a:ln>
              <a:noFill/>
            </a:ln>
          </p:spPr>
          <p:txBody>
            <a:bodyPr spcFirstLastPara="1" wrap="square" lIns="48760" tIns="48760" rIns="48760" bIns="48760" anchor="ctr" anchorCtr="0">
              <a:noAutofit/>
            </a:bodyPr>
            <a:lstStyle/>
            <a:p>
              <a:pPr defTabSz="487650">
                <a:buClr>
                  <a:srgbClr val="000000"/>
                </a:buClr>
              </a:pPr>
              <a:endParaRPr sz="74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10"/>
            <p:cNvSpPr/>
            <p:nvPr/>
          </p:nvSpPr>
          <p:spPr>
            <a:xfrm>
              <a:off x="0" y="891307"/>
              <a:ext cx="255728" cy="255728"/>
            </a:xfrm>
            <a:custGeom>
              <a:avLst/>
              <a:gdLst/>
              <a:ahLst/>
              <a:cxnLst/>
              <a:rect l="l" t="t" r="r" b="b"/>
              <a:pathLst>
                <a:path w="255728" h="255728" extrusionOk="0">
                  <a:moveTo>
                    <a:pt x="0" y="0"/>
                  </a:moveTo>
                  <a:lnTo>
                    <a:pt x="255728" y="0"/>
                  </a:lnTo>
                  <a:lnTo>
                    <a:pt x="255728" y="255728"/>
                  </a:lnTo>
                  <a:lnTo>
                    <a:pt x="0" y="25572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/>
            <a:lstStyle/>
            <a:p>
              <a:pPr defTabSz="487650">
                <a:buClr>
                  <a:srgbClr val="000000"/>
                </a:buClr>
              </a:pPr>
              <a:endParaRPr lang="en-CH" sz="74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2" name="Google Shape;292;p10"/>
          <p:cNvGrpSpPr/>
          <p:nvPr/>
        </p:nvGrpSpPr>
        <p:grpSpPr>
          <a:xfrm>
            <a:off x="7140160" y="4376152"/>
            <a:ext cx="102291" cy="458814"/>
            <a:chOff x="0" y="0"/>
            <a:chExt cx="255728" cy="1147035"/>
          </a:xfrm>
        </p:grpSpPr>
        <p:sp>
          <p:nvSpPr>
            <p:cNvPr id="293" name="Google Shape;293;p10"/>
            <p:cNvSpPr/>
            <p:nvPr/>
          </p:nvSpPr>
          <p:spPr>
            <a:xfrm>
              <a:off x="90504" y="0"/>
              <a:ext cx="74720" cy="1019171"/>
            </a:xfrm>
            <a:prstGeom prst="rect">
              <a:avLst/>
            </a:prstGeom>
            <a:solidFill>
              <a:srgbClr val="191919"/>
            </a:solidFill>
            <a:ln>
              <a:noFill/>
            </a:ln>
          </p:spPr>
          <p:txBody>
            <a:bodyPr spcFirstLastPara="1" wrap="square" lIns="48760" tIns="48760" rIns="48760" bIns="48760" anchor="ctr" anchorCtr="0">
              <a:noAutofit/>
            </a:bodyPr>
            <a:lstStyle/>
            <a:p>
              <a:pPr defTabSz="487650">
                <a:buClr>
                  <a:srgbClr val="000000"/>
                </a:buClr>
              </a:pPr>
              <a:endParaRPr sz="74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10"/>
            <p:cNvSpPr/>
            <p:nvPr/>
          </p:nvSpPr>
          <p:spPr>
            <a:xfrm>
              <a:off x="0" y="891307"/>
              <a:ext cx="255728" cy="255728"/>
            </a:xfrm>
            <a:custGeom>
              <a:avLst/>
              <a:gdLst/>
              <a:ahLst/>
              <a:cxnLst/>
              <a:rect l="l" t="t" r="r" b="b"/>
              <a:pathLst>
                <a:path w="255728" h="255728" extrusionOk="0">
                  <a:moveTo>
                    <a:pt x="0" y="0"/>
                  </a:moveTo>
                  <a:lnTo>
                    <a:pt x="255728" y="0"/>
                  </a:lnTo>
                  <a:lnTo>
                    <a:pt x="255728" y="255728"/>
                  </a:lnTo>
                  <a:lnTo>
                    <a:pt x="0" y="25572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/>
            <a:lstStyle/>
            <a:p>
              <a:pPr defTabSz="487650">
                <a:buClr>
                  <a:srgbClr val="000000"/>
                </a:buClr>
              </a:pPr>
              <a:endParaRPr lang="en-CH" sz="74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5" name="Google Shape;295;p10"/>
          <p:cNvGrpSpPr/>
          <p:nvPr/>
        </p:nvGrpSpPr>
        <p:grpSpPr>
          <a:xfrm>
            <a:off x="548640" y="4376152"/>
            <a:ext cx="1780671" cy="1802141"/>
            <a:chOff x="1" y="-1"/>
            <a:chExt cx="4451677" cy="4505353"/>
          </a:xfrm>
        </p:grpSpPr>
        <p:sp>
          <p:nvSpPr>
            <p:cNvPr id="296" name="Google Shape;296;p10"/>
            <p:cNvSpPr/>
            <p:nvPr/>
          </p:nvSpPr>
          <p:spPr>
            <a:xfrm rot="5400000">
              <a:off x="-1126338" y="1126338"/>
              <a:ext cx="4505353" cy="2252676"/>
            </a:xfrm>
            <a:custGeom>
              <a:avLst/>
              <a:gdLst/>
              <a:ahLst/>
              <a:cxnLst/>
              <a:rect l="l" t="t" r="r" b="b"/>
              <a:pathLst>
                <a:path w="4505353" h="2252676" extrusionOk="0">
                  <a:moveTo>
                    <a:pt x="0" y="0"/>
                  </a:moveTo>
                  <a:lnTo>
                    <a:pt x="4505352" y="0"/>
                  </a:lnTo>
                  <a:lnTo>
                    <a:pt x="4505352" y="2252676"/>
                  </a:lnTo>
                  <a:lnTo>
                    <a:pt x="0" y="22526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/>
            <a:lstStyle/>
            <a:p>
              <a:pPr defTabSz="487650">
                <a:buClr>
                  <a:srgbClr val="000000"/>
                </a:buClr>
              </a:pPr>
              <a:endParaRPr lang="en-CH" sz="74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10"/>
            <p:cNvSpPr/>
            <p:nvPr/>
          </p:nvSpPr>
          <p:spPr>
            <a:xfrm rot="10800000">
              <a:off x="84667" y="75521"/>
              <a:ext cx="4367011" cy="4367011"/>
            </a:xfrm>
            <a:custGeom>
              <a:avLst/>
              <a:gdLst/>
              <a:ahLst/>
              <a:cxnLst/>
              <a:rect l="l" t="t" r="r" b="b"/>
              <a:pathLst>
                <a:path w="4367011" h="4367011" extrusionOk="0">
                  <a:moveTo>
                    <a:pt x="0" y="0"/>
                  </a:moveTo>
                  <a:lnTo>
                    <a:pt x="4367010" y="0"/>
                  </a:lnTo>
                  <a:lnTo>
                    <a:pt x="4367010" y="4367011"/>
                  </a:lnTo>
                  <a:lnTo>
                    <a:pt x="0" y="436701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/>
            <a:lstStyle/>
            <a:p>
              <a:pPr defTabSz="487650">
                <a:buClr>
                  <a:srgbClr val="000000"/>
                </a:buClr>
              </a:pPr>
              <a:endParaRPr lang="en-CH" sz="74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98" name="Google Shape;298;p10"/>
          <p:cNvSpPr/>
          <p:nvPr/>
        </p:nvSpPr>
        <p:spPr>
          <a:xfrm>
            <a:off x="1387830" y="6148313"/>
            <a:ext cx="7794254" cy="29294"/>
          </a:xfrm>
          <a:prstGeom prst="rect">
            <a:avLst/>
          </a:prstGeom>
          <a:solidFill>
            <a:srgbClr val="191919"/>
          </a:solidFill>
          <a:ln>
            <a:noFill/>
          </a:ln>
        </p:spPr>
        <p:txBody>
          <a:bodyPr spcFirstLastPara="1" wrap="square" lIns="48760" tIns="48760" rIns="48760" bIns="48760" anchor="ctr" anchorCtr="0">
            <a:noAutofit/>
          </a:bodyPr>
          <a:lstStyle/>
          <a:p>
            <a:pPr defTabSz="487650">
              <a:buClr>
                <a:srgbClr val="000000"/>
              </a:buClr>
            </a:pPr>
            <a:endParaRPr sz="7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9" name="Google Shape;299;p10"/>
          <p:cNvSpPr/>
          <p:nvPr/>
        </p:nvSpPr>
        <p:spPr>
          <a:xfrm>
            <a:off x="1410706" y="4376152"/>
            <a:ext cx="6932189" cy="28684"/>
          </a:xfrm>
          <a:prstGeom prst="rect">
            <a:avLst/>
          </a:prstGeom>
          <a:solidFill>
            <a:srgbClr val="191919"/>
          </a:solidFill>
          <a:ln>
            <a:noFill/>
          </a:ln>
        </p:spPr>
        <p:txBody>
          <a:bodyPr spcFirstLastPara="1" wrap="square" lIns="48760" tIns="48760" rIns="48760" bIns="48760" anchor="ctr" anchorCtr="0">
            <a:noAutofit/>
          </a:bodyPr>
          <a:lstStyle/>
          <a:p>
            <a:pPr defTabSz="487650">
              <a:buClr>
                <a:srgbClr val="000000"/>
              </a:buClr>
            </a:pPr>
            <a:endParaRPr sz="7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0" name="Google Shape;300;p10"/>
          <p:cNvSpPr/>
          <p:nvPr/>
        </p:nvSpPr>
        <p:spPr>
          <a:xfrm>
            <a:off x="8636000" y="6333067"/>
            <a:ext cx="1117600" cy="67733"/>
          </a:xfrm>
          <a:prstGeom prst="rect">
            <a:avLst/>
          </a:prstGeom>
          <a:solidFill>
            <a:srgbClr val="BD1F15"/>
          </a:solidFill>
          <a:ln>
            <a:noFill/>
          </a:ln>
        </p:spPr>
        <p:txBody>
          <a:bodyPr spcFirstLastPara="1" wrap="square" lIns="48760" tIns="48760" rIns="48760" bIns="48760" anchor="ctr" anchorCtr="0">
            <a:noAutofit/>
          </a:bodyPr>
          <a:lstStyle/>
          <a:p>
            <a:pPr defTabSz="487650">
              <a:buClr>
                <a:srgbClr val="000000"/>
              </a:buClr>
            </a:pPr>
            <a:endParaRPr sz="7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1" name="Google Shape;301;p10"/>
          <p:cNvSpPr/>
          <p:nvPr/>
        </p:nvSpPr>
        <p:spPr>
          <a:xfrm>
            <a:off x="0" y="914400"/>
            <a:ext cx="8636000" cy="67733"/>
          </a:xfrm>
          <a:prstGeom prst="rect">
            <a:avLst/>
          </a:prstGeom>
          <a:solidFill>
            <a:srgbClr val="BD1F15"/>
          </a:solidFill>
          <a:ln>
            <a:noFill/>
          </a:ln>
        </p:spPr>
        <p:txBody>
          <a:bodyPr spcFirstLastPara="1" wrap="square" lIns="48760" tIns="48760" rIns="48760" bIns="48760" anchor="ctr" anchorCtr="0">
            <a:noAutofit/>
          </a:bodyPr>
          <a:lstStyle/>
          <a:p>
            <a:pPr defTabSz="487650">
              <a:buClr>
                <a:srgbClr val="000000"/>
              </a:buClr>
            </a:pPr>
            <a:endParaRPr sz="7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02" name="Google Shape;302;p10"/>
          <p:cNvGrpSpPr/>
          <p:nvPr/>
        </p:nvGrpSpPr>
        <p:grpSpPr>
          <a:xfrm>
            <a:off x="1336684" y="2604050"/>
            <a:ext cx="102291" cy="458814"/>
            <a:chOff x="0" y="0"/>
            <a:chExt cx="255728" cy="1147035"/>
          </a:xfrm>
        </p:grpSpPr>
        <p:sp>
          <p:nvSpPr>
            <p:cNvPr id="303" name="Google Shape;303;p10"/>
            <p:cNvSpPr/>
            <p:nvPr/>
          </p:nvSpPr>
          <p:spPr>
            <a:xfrm>
              <a:off x="90504" y="0"/>
              <a:ext cx="74720" cy="1019171"/>
            </a:xfrm>
            <a:prstGeom prst="rect">
              <a:avLst/>
            </a:prstGeom>
            <a:solidFill>
              <a:srgbClr val="191919"/>
            </a:solidFill>
            <a:ln>
              <a:noFill/>
            </a:ln>
          </p:spPr>
          <p:txBody>
            <a:bodyPr spcFirstLastPara="1" wrap="square" lIns="48760" tIns="48760" rIns="48760" bIns="48760" anchor="ctr" anchorCtr="0">
              <a:noAutofit/>
            </a:bodyPr>
            <a:lstStyle/>
            <a:p>
              <a:pPr defTabSz="487650">
                <a:buClr>
                  <a:srgbClr val="000000"/>
                </a:buClr>
              </a:pPr>
              <a:endParaRPr sz="74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10"/>
            <p:cNvSpPr/>
            <p:nvPr/>
          </p:nvSpPr>
          <p:spPr>
            <a:xfrm>
              <a:off x="0" y="891307"/>
              <a:ext cx="255728" cy="255728"/>
            </a:xfrm>
            <a:custGeom>
              <a:avLst/>
              <a:gdLst/>
              <a:ahLst/>
              <a:cxnLst/>
              <a:rect l="l" t="t" r="r" b="b"/>
              <a:pathLst>
                <a:path w="255728" h="255728" extrusionOk="0">
                  <a:moveTo>
                    <a:pt x="0" y="0"/>
                  </a:moveTo>
                  <a:lnTo>
                    <a:pt x="255728" y="0"/>
                  </a:lnTo>
                  <a:lnTo>
                    <a:pt x="255728" y="255728"/>
                  </a:lnTo>
                  <a:lnTo>
                    <a:pt x="0" y="25572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/>
            <a:lstStyle/>
            <a:p>
              <a:pPr defTabSz="487650">
                <a:buClr>
                  <a:srgbClr val="000000"/>
                </a:buClr>
              </a:pPr>
              <a:endParaRPr lang="en-CH" sz="74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5" name="Google Shape;305;p10"/>
          <p:cNvGrpSpPr/>
          <p:nvPr/>
        </p:nvGrpSpPr>
        <p:grpSpPr>
          <a:xfrm>
            <a:off x="3351603" y="2604050"/>
            <a:ext cx="102291" cy="458814"/>
            <a:chOff x="0" y="0"/>
            <a:chExt cx="255728" cy="1147035"/>
          </a:xfrm>
        </p:grpSpPr>
        <p:sp>
          <p:nvSpPr>
            <p:cNvPr id="306" name="Google Shape;306;p10"/>
            <p:cNvSpPr/>
            <p:nvPr/>
          </p:nvSpPr>
          <p:spPr>
            <a:xfrm>
              <a:off x="90504" y="0"/>
              <a:ext cx="74720" cy="101917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48760" tIns="48760" rIns="48760" bIns="48760" anchor="ctr" anchorCtr="0">
              <a:noAutofit/>
            </a:bodyPr>
            <a:lstStyle/>
            <a:p>
              <a:pPr defTabSz="487650">
                <a:buClr>
                  <a:srgbClr val="000000"/>
                </a:buClr>
              </a:pPr>
              <a:endParaRPr sz="74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10"/>
            <p:cNvSpPr/>
            <p:nvPr/>
          </p:nvSpPr>
          <p:spPr>
            <a:xfrm>
              <a:off x="0" y="891307"/>
              <a:ext cx="255728" cy="255728"/>
            </a:xfrm>
            <a:custGeom>
              <a:avLst/>
              <a:gdLst/>
              <a:ahLst/>
              <a:cxnLst/>
              <a:rect l="l" t="t" r="r" b="b"/>
              <a:pathLst>
                <a:path w="255728" h="255728" extrusionOk="0">
                  <a:moveTo>
                    <a:pt x="0" y="0"/>
                  </a:moveTo>
                  <a:lnTo>
                    <a:pt x="255728" y="0"/>
                  </a:lnTo>
                  <a:lnTo>
                    <a:pt x="255728" y="255728"/>
                  </a:lnTo>
                  <a:lnTo>
                    <a:pt x="0" y="25572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/>
            <a:lstStyle/>
            <a:p>
              <a:pPr defTabSz="487650">
                <a:buClr>
                  <a:srgbClr val="000000"/>
                </a:buClr>
              </a:pPr>
              <a:endParaRPr lang="en-CH" sz="74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08" name="Google Shape;308;p10"/>
          <p:cNvSpPr/>
          <p:nvPr/>
        </p:nvSpPr>
        <p:spPr>
          <a:xfrm>
            <a:off x="548640" y="2604051"/>
            <a:ext cx="7794254" cy="32748"/>
          </a:xfrm>
          <a:prstGeom prst="rect">
            <a:avLst/>
          </a:prstGeom>
          <a:solidFill>
            <a:srgbClr val="191919"/>
          </a:solidFill>
          <a:ln>
            <a:noFill/>
          </a:ln>
        </p:spPr>
        <p:txBody>
          <a:bodyPr spcFirstLastPara="1" wrap="square" lIns="48760" tIns="48760" rIns="48760" bIns="48760" anchor="ctr" anchorCtr="0">
            <a:noAutofit/>
          </a:bodyPr>
          <a:lstStyle/>
          <a:p>
            <a:pPr defTabSz="487650">
              <a:buClr>
                <a:srgbClr val="000000"/>
              </a:buClr>
            </a:pPr>
            <a:endParaRPr sz="7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9" name="Google Shape;309;p10"/>
          <p:cNvSpPr/>
          <p:nvPr/>
        </p:nvSpPr>
        <p:spPr>
          <a:xfrm>
            <a:off x="663245" y="3274048"/>
            <a:ext cx="378728" cy="378728"/>
          </a:xfrm>
          <a:custGeom>
            <a:avLst/>
            <a:gdLst/>
            <a:ahLst/>
            <a:cxnLst/>
            <a:rect l="l" t="t" r="r" b="b"/>
            <a:pathLst>
              <a:path w="710115" h="710115" extrusionOk="0">
                <a:moveTo>
                  <a:pt x="0" y="0"/>
                </a:moveTo>
                <a:lnTo>
                  <a:pt x="710115" y="0"/>
                </a:lnTo>
                <a:lnTo>
                  <a:pt x="710115" y="710115"/>
                </a:lnTo>
                <a:lnTo>
                  <a:pt x="0" y="7101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defTabSz="487650">
              <a:buClr>
                <a:srgbClr val="000000"/>
              </a:buClr>
            </a:pPr>
            <a:endParaRPr lang="en-CH" sz="7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10" name="Google Shape;310;p10"/>
          <p:cNvGrpSpPr/>
          <p:nvPr/>
        </p:nvGrpSpPr>
        <p:grpSpPr>
          <a:xfrm>
            <a:off x="2563558" y="3195561"/>
            <a:ext cx="1678380" cy="588130"/>
            <a:chOff x="0" y="-28575"/>
            <a:chExt cx="4195949" cy="1470326"/>
          </a:xfrm>
        </p:grpSpPr>
        <p:sp>
          <p:nvSpPr>
            <p:cNvPr id="311" name="Google Shape;311;p10"/>
            <p:cNvSpPr txBox="1"/>
            <p:nvPr/>
          </p:nvSpPr>
          <p:spPr>
            <a:xfrm>
              <a:off x="0" y="-28575"/>
              <a:ext cx="4195949" cy="8537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48765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1707" kern="0">
                  <a:solidFill>
                    <a:srgbClr val="191919"/>
                  </a:solidFill>
                  <a:latin typeface="Arial"/>
                  <a:ea typeface="Arial"/>
                  <a:cs typeface="Arial"/>
                  <a:sym typeface="Arial"/>
                </a:rPr>
                <a:t>2017</a:t>
              </a:r>
              <a:endParaRPr sz="74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10"/>
            <p:cNvSpPr txBox="1"/>
            <p:nvPr/>
          </p:nvSpPr>
          <p:spPr>
            <a:xfrm>
              <a:off x="0" y="781473"/>
              <a:ext cx="4195949" cy="6602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487650">
                <a:lnSpc>
                  <a:spcPct val="149976"/>
                </a:lnSpc>
                <a:buClr>
                  <a:srgbClr val="000000"/>
                </a:buClr>
              </a:pPr>
              <a:r>
                <a:rPr lang="en-US" sz="1144" kern="0">
                  <a:solidFill>
                    <a:srgbClr val="191919"/>
                  </a:solidFill>
                  <a:latin typeface="Arial"/>
                  <a:ea typeface="Arial"/>
                  <a:cs typeface="Arial"/>
                  <a:sym typeface="Arial"/>
                </a:rPr>
                <a:t>Done</a:t>
              </a:r>
              <a:endParaRPr sz="74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3" name="Google Shape;313;p10"/>
          <p:cNvGrpSpPr/>
          <p:nvPr/>
        </p:nvGrpSpPr>
        <p:grpSpPr>
          <a:xfrm>
            <a:off x="4578477" y="3195561"/>
            <a:ext cx="1749500" cy="588130"/>
            <a:chOff x="0" y="-28575"/>
            <a:chExt cx="4373749" cy="1470326"/>
          </a:xfrm>
        </p:grpSpPr>
        <p:sp>
          <p:nvSpPr>
            <p:cNvPr id="314" name="Google Shape;314;p10"/>
            <p:cNvSpPr txBox="1"/>
            <p:nvPr/>
          </p:nvSpPr>
          <p:spPr>
            <a:xfrm>
              <a:off x="0" y="-28575"/>
              <a:ext cx="4373749" cy="8537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48765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1707" kern="0">
                  <a:solidFill>
                    <a:srgbClr val="191919"/>
                  </a:solidFill>
                  <a:latin typeface="Arial"/>
                  <a:ea typeface="Arial"/>
                  <a:cs typeface="Arial"/>
                  <a:sym typeface="Arial"/>
                </a:rPr>
                <a:t>2018</a:t>
              </a:r>
              <a:endParaRPr sz="74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10"/>
            <p:cNvSpPr txBox="1"/>
            <p:nvPr/>
          </p:nvSpPr>
          <p:spPr>
            <a:xfrm>
              <a:off x="0" y="781473"/>
              <a:ext cx="4373749" cy="6602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487650">
                <a:lnSpc>
                  <a:spcPct val="149976"/>
                </a:lnSpc>
                <a:buClr>
                  <a:srgbClr val="000000"/>
                </a:buClr>
              </a:pPr>
              <a:r>
                <a:rPr lang="en-US" sz="1144" kern="0">
                  <a:solidFill>
                    <a:srgbClr val="191919"/>
                  </a:solidFill>
                  <a:latin typeface="Arial"/>
                  <a:ea typeface="Arial"/>
                  <a:cs typeface="Arial"/>
                  <a:sym typeface="Arial"/>
                </a:rPr>
                <a:t>Done</a:t>
              </a:r>
              <a:endParaRPr sz="74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6" name="Google Shape;316;p10"/>
          <p:cNvGrpSpPr/>
          <p:nvPr/>
        </p:nvGrpSpPr>
        <p:grpSpPr>
          <a:xfrm>
            <a:off x="6664515" y="3195561"/>
            <a:ext cx="1678380" cy="588130"/>
            <a:chOff x="0" y="-28575"/>
            <a:chExt cx="4195949" cy="1470326"/>
          </a:xfrm>
        </p:grpSpPr>
        <p:sp>
          <p:nvSpPr>
            <p:cNvPr id="317" name="Google Shape;317;p10"/>
            <p:cNvSpPr txBox="1"/>
            <p:nvPr/>
          </p:nvSpPr>
          <p:spPr>
            <a:xfrm>
              <a:off x="0" y="-28575"/>
              <a:ext cx="4195949" cy="8537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48765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1707" kern="0">
                  <a:solidFill>
                    <a:srgbClr val="191919"/>
                  </a:solidFill>
                  <a:latin typeface="Arial"/>
                  <a:ea typeface="Arial"/>
                  <a:cs typeface="Arial"/>
                  <a:sym typeface="Arial"/>
                </a:rPr>
                <a:t>2019</a:t>
              </a:r>
              <a:endParaRPr sz="74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10"/>
            <p:cNvSpPr txBox="1"/>
            <p:nvPr/>
          </p:nvSpPr>
          <p:spPr>
            <a:xfrm>
              <a:off x="0" y="781473"/>
              <a:ext cx="4195949" cy="6602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487650">
                <a:lnSpc>
                  <a:spcPct val="149976"/>
                </a:lnSpc>
                <a:buClr>
                  <a:srgbClr val="000000"/>
                </a:buClr>
              </a:pPr>
              <a:r>
                <a:rPr lang="en-US" sz="1144" kern="0">
                  <a:solidFill>
                    <a:srgbClr val="191919"/>
                  </a:solidFill>
                  <a:latin typeface="Arial"/>
                  <a:ea typeface="Arial"/>
                  <a:cs typeface="Arial"/>
                  <a:sym typeface="Arial"/>
                </a:rPr>
                <a:t>Done</a:t>
              </a:r>
              <a:endParaRPr sz="74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9" name="Google Shape;319;p10"/>
          <p:cNvGrpSpPr/>
          <p:nvPr/>
        </p:nvGrpSpPr>
        <p:grpSpPr>
          <a:xfrm>
            <a:off x="1723105" y="5049860"/>
            <a:ext cx="1678380" cy="588130"/>
            <a:chOff x="0" y="-28575"/>
            <a:chExt cx="4195949" cy="1470326"/>
          </a:xfrm>
        </p:grpSpPr>
        <p:sp>
          <p:nvSpPr>
            <p:cNvPr id="320" name="Google Shape;320;p10"/>
            <p:cNvSpPr txBox="1"/>
            <p:nvPr/>
          </p:nvSpPr>
          <p:spPr>
            <a:xfrm>
              <a:off x="0" y="-28575"/>
              <a:ext cx="4195949" cy="8537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48765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1707" kern="0">
                  <a:solidFill>
                    <a:srgbClr val="191919"/>
                  </a:solidFill>
                  <a:latin typeface="Arial"/>
                  <a:ea typeface="Arial"/>
                  <a:cs typeface="Arial"/>
                  <a:sym typeface="Arial"/>
                </a:rPr>
                <a:t>2020</a:t>
              </a:r>
              <a:endParaRPr sz="74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10"/>
            <p:cNvSpPr txBox="1"/>
            <p:nvPr/>
          </p:nvSpPr>
          <p:spPr>
            <a:xfrm>
              <a:off x="0" y="781473"/>
              <a:ext cx="4195949" cy="6602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487650">
                <a:lnSpc>
                  <a:spcPct val="149976"/>
                </a:lnSpc>
                <a:buClr>
                  <a:srgbClr val="000000"/>
                </a:buClr>
              </a:pPr>
              <a:r>
                <a:rPr lang="en-US" sz="1144" kern="0">
                  <a:solidFill>
                    <a:srgbClr val="191919"/>
                  </a:solidFill>
                  <a:latin typeface="Arial"/>
                  <a:ea typeface="Arial"/>
                  <a:cs typeface="Arial"/>
                  <a:sym typeface="Arial"/>
                </a:rPr>
                <a:t>Done</a:t>
              </a:r>
              <a:endParaRPr sz="74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22" name="Google Shape;322;p10"/>
          <p:cNvGrpSpPr/>
          <p:nvPr/>
        </p:nvGrpSpPr>
        <p:grpSpPr>
          <a:xfrm>
            <a:off x="4037610" y="5049860"/>
            <a:ext cx="1678380" cy="588130"/>
            <a:chOff x="0" y="-28575"/>
            <a:chExt cx="4195949" cy="1470326"/>
          </a:xfrm>
        </p:grpSpPr>
        <p:sp>
          <p:nvSpPr>
            <p:cNvPr id="323" name="Google Shape;323;p10"/>
            <p:cNvSpPr txBox="1"/>
            <p:nvPr/>
          </p:nvSpPr>
          <p:spPr>
            <a:xfrm>
              <a:off x="0" y="-28575"/>
              <a:ext cx="4195949" cy="8537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48765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1707" kern="0">
                  <a:solidFill>
                    <a:srgbClr val="191919"/>
                  </a:solidFill>
                  <a:latin typeface="Arial"/>
                  <a:ea typeface="Arial"/>
                  <a:cs typeface="Arial"/>
                  <a:sym typeface="Arial"/>
                </a:rPr>
                <a:t>2021</a:t>
              </a:r>
              <a:endParaRPr sz="74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10"/>
            <p:cNvSpPr txBox="1"/>
            <p:nvPr/>
          </p:nvSpPr>
          <p:spPr>
            <a:xfrm>
              <a:off x="0" y="781473"/>
              <a:ext cx="4195949" cy="6602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487650">
                <a:lnSpc>
                  <a:spcPct val="149976"/>
                </a:lnSpc>
                <a:buClr>
                  <a:srgbClr val="000000"/>
                </a:buClr>
              </a:pPr>
              <a:r>
                <a:rPr lang="en-US" sz="1144" kern="0">
                  <a:solidFill>
                    <a:srgbClr val="191919"/>
                  </a:solidFill>
                  <a:latin typeface="Arial"/>
                  <a:ea typeface="Arial"/>
                  <a:cs typeface="Arial"/>
                  <a:sym typeface="Arial"/>
                </a:rPr>
                <a:t>Done</a:t>
              </a:r>
              <a:endParaRPr sz="74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25" name="Google Shape;325;p10"/>
          <p:cNvSpPr/>
          <p:nvPr/>
        </p:nvSpPr>
        <p:spPr>
          <a:xfrm>
            <a:off x="2620861" y="3317112"/>
            <a:ext cx="378728" cy="378728"/>
          </a:xfrm>
          <a:custGeom>
            <a:avLst/>
            <a:gdLst/>
            <a:ahLst/>
            <a:cxnLst/>
            <a:rect l="l" t="t" r="r" b="b"/>
            <a:pathLst>
              <a:path w="710115" h="710115" extrusionOk="0">
                <a:moveTo>
                  <a:pt x="0" y="0"/>
                </a:moveTo>
                <a:lnTo>
                  <a:pt x="710115" y="0"/>
                </a:lnTo>
                <a:lnTo>
                  <a:pt x="710115" y="710115"/>
                </a:lnTo>
                <a:lnTo>
                  <a:pt x="0" y="7101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defTabSz="487650">
              <a:buClr>
                <a:srgbClr val="000000"/>
              </a:buClr>
            </a:pPr>
            <a:endParaRPr lang="en-CH" sz="7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26" name="Google Shape;326;p10"/>
          <p:cNvSpPr/>
          <p:nvPr/>
        </p:nvSpPr>
        <p:spPr>
          <a:xfrm>
            <a:off x="4687437" y="3315926"/>
            <a:ext cx="378728" cy="378728"/>
          </a:xfrm>
          <a:custGeom>
            <a:avLst/>
            <a:gdLst/>
            <a:ahLst/>
            <a:cxnLst/>
            <a:rect l="l" t="t" r="r" b="b"/>
            <a:pathLst>
              <a:path w="710115" h="710115" extrusionOk="0">
                <a:moveTo>
                  <a:pt x="0" y="0"/>
                </a:moveTo>
                <a:lnTo>
                  <a:pt x="710114" y="0"/>
                </a:lnTo>
                <a:lnTo>
                  <a:pt x="710114" y="710115"/>
                </a:lnTo>
                <a:lnTo>
                  <a:pt x="0" y="7101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defTabSz="487650">
              <a:buClr>
                <a:srgbClr val="000000"/>
              </a:buClr>
            </a:pPr>
            <a:endParaRPr lang="en-CH" sz="7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27" name="Google Shape;327;p10"/>
          <p:cNvSpPr/>
          <p:nvPr/>
        </p:nvSpPr>
        <p:spPr>
          <a:xfrm>
            <a:off x="6761432" y="3315926"/>
            <a:ext cx="378728" cy="378728"/>
          </a:xfrm>
          <a:custGeom>
            <a:avLst/>
            <a:gdLst/>
            <a:ahLst/>
            <a:cxnLst/>
            <a:rect l="l" t="t" r="r" b="b"/>
            <a:pathLst>
              <a:path w="710115" h="710115" extrusionOk="0">
                <a:moveTo>
                  <a:pt x="0" y="0"/>
                </a:moveTo>
                <a:lnTo>
                  <a:pt x="710115" y="0"/>
                </a:lnTo>
                <a:lnTo>
                  <a:pt x="710115" y="710115"/>
                </a:lnTo>
                <a:lnTo>
                  <a:pt x="0" y="7101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defTabSz="487650">
              <a:buClr>
                <a:srgbClr val="000000"/>
              </a:buClr>
            </a:pPr>
            <a:endParaRPr lang="en-CH" sz="7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28" name="Google Shape;328;p10"/>
          <p:cNvSpPr/>
          <p:nvPr/>
        </p:nvSpPr>
        <p:spPr>
          <a:xfrm>
            <a:off x="1848292" y="5195404"/>
            <a:ext cx="378728" cy="378728"/>
          </a:xfrm>
          <a:custGeom>
            <a:avLst/>
            <a:gdLst/>
            <a:ahLst/>
            <a:cxnLst/>
            <a:rect l="l" t="t" r="r" b="b"/>
            <a:pathLst>
              <a:path w="710115" h="710115" extrusionOk="0">
                <a:moveTo>
                  <a:pt x="0" y="0"/>
                </a:moveTo>
                <a:lnTo>
                  <a:pt x="710115" y="0"/>
                </a:lnTo>
                <a:lnTo>
                  <a:pt x="710115" y="710115"/>
                </a:lnTo>
                <a:lnTo>
                  <a:pt x="0" y="7101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defTabSz="487650">
              <a:buClr>
                <a:srgbClr val="000000"/>
              </a:buClr>
            </a:pPr>
            <a:endParaRPr lang="en-CH" sz="7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29" name="Google Shape;329;p10"/>
          <p:cNvSpPr/>
          <p:nvPr/>
        </p:nvSpPr>
        <p:spPr>
          <a:xfrm>
            <a:off x="4128637" y="5195404"/>
            <a:ext cx="378728" cy="378728"/>
          </a:xfrm>
          <a:custGeom>
            <a:avLst/>
            <a:gdLst/>
            <a:ahLst/>
            <a:cxnLst/>
            <a:rect l="l" t="t" r="r" b="b"/>
            <a:pathLst>
              <a:path w="710115" h="710115" extrusionOk="0">
                <a:moveTo>
                  <a:pt x="0" y="0"/>
                </a:moveTo>
                <a:lnTo>
                  <a:pt x="710114" y="0"/>
                </a:lnTo>
                <a:lnTo>
                  <a:pt x="710114" y="710115"/>
                </a:lnTo>
                <a:lnTo>
                  <a:pt x="0" y="7101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defTabSz="487650">
              <a:buClr>
                <a:srgbClr val="000000"/>
              </a:buClr>
            </a:pPr>
            <a:endParaRPr lang="en-CH" sz="7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30" name="Google Shape;330;p10"/>
          <p:cNvSpPr/>
          <p:nvPr/>
        </p:nvSpPr>
        <p:spPr>
          <a:xfrm>
            <a:off x="6890932" y="5403926"/>
            <a:ext cx="1078934" cy="319634"/>
          </a:xfrm>
          <a:custGeom>
            <a:avLst/>
            <a:gdLst/>
            <a:ahLst/>
            <a:cxnLst/>
            <a:rect l="l" t="t" r="r" b="b"/>
            <a:pathLst>
              <a:path w="2023002" h="599314" extrusionOk="0">
                <a:moveTo>
                  <a:pt x="0" y="0"/>
                </a:moveTo>
                <a:lnTo>
                  <a:pt x="2023002" y="0"/>
                </a:lnTo>
                <a:lnTo>
                  <a:pt x="2023002" y="599315"/>
                </a:lnTo>
                <a:lnTo>
                  <a:pt x="0" y="5993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defTabSz="487650">
              <a:buClr>
                <a:srgbClr val="000000"/>
              </a:buClr>
            </a:pPr>
            <a:endParaRPr lang="en-CH" sz="7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31" name="Google Shape;331;p10"/>
          <p:cNvGrpSpPr/>
          <p:nvPr/>
        </p:nvGrpSpPr>
        <p:grpSpPr>
          <a:xfrm>
            <a:off x="548640" y="3195561"/>
            <a:ext cx="1678380" cy="588130"/>
            <a:chOff x="0" y="-28575"/>
            <a:chExt cx="4195949" cy="1470326"/>
          </a:xfrm>
        </p:grpSpPr>
        <p:sp>
          <p:nvSpPr>
            <p:cNvPr id="332" name="Google Shape;332;p10"/>
            <p:cNvSpPr txBox="1"/>
            <p:nvPr/>
          </p:nvSpPr>
          <p:spPr>
            <a:xfrm>
              <a:off x="0" y="-28575"/>
              <a:ext cx="4195949" cy="8537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48765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1707" kern="0">
                  <a:solidFill>
                    <a:srgbClr val="191919"/>
                  </a:solidFill>
                  <a:latin typeface="Arial"/>
                  <a:ea typeface="Arial"/>
                  <a:cs typeface="Arial"/>
                  <a:sym typeface="Arial"/>
                </a:rPr>
                <a:t>2016</a:t>
              </a:r>
              <a:endParaRPr sz="74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10"/>
            <p:cNvSpPr txBox="1"/>
            <p:nvPr/>
          </p:nvSpPr>
          <p:spPr>
            <a:xfrm>
              <a:off x="0" y="781473"/>
              <a:ext cx="4195949" cy="6602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487650">
                <a:lnSpc>
                  <a:spcPct val="149976"/>
                </a:lnSpc>
                <a:buClr>
                  <a:srgbClr val="000000"/>
                </a:buClr>
              </a:pPr>
              <a:r>
                <a:rPr lang="en-US" sz="1144" kern="0">
                  <a:solidFill>
                    <a:srgbClr val="191919"/>
                  </a:solidFill>
                  <a:latin typeface="Arial"/>
                  <a:ea typeface="Arial"/>
                  <a:cs typeface="Arial"/>
                  <a:sym typeface="Arial"/>
                </a:rPr>
                <a:t>Done </a:t>
              </a:r>
              <a:endParaRPr sz="74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4" name="Google Shape;334;p10"/>
          <p:cNvGrpSpPr/>
          <p:nvPr/>
        </p:nvGrpSpPr>
        <p:grpSpPr>
          <a:xfrm>
            <a:off x="6352115" y="5049860"/>
            <a:ext cx="1678380" cy="588450"/>
            <a:chOff x="0" y="-28575"/>
            <a:chExt cx="4195949" cy="1471126"/>
          </a:xfrm>
        </p:grpSpPr>
        <p:sp>
          <p:nvSpPr>
            <p:cNvPr id="335" name="Google Shape;335;p10"/>
            <p:cNvSpPr txBox="1"/>
            <p:nvPr/>
          </p:nvSpPr>
          <p:spPr>
            <a:xfrm>
              <a:off x="0" y="-28575"/>
              <a:ext cx="4195949" cy="8537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48765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1707" kern="0">
                  <a:solidFill>
                    <a:srgbClr val="191919"/>
                  </a:solidFill>
                  <a:latin typeface="Arial"/>
                  <a:ea typeface="Arial"/>
                  <a:cs typeface="Arial"/>
                  <a:sym typeface="Arial"/>
                </a:rPr>
                <a:t>2022-2023</a:t>
              </a:r>
              <a:endParaRPr sz="74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10"/>
            <p:cNvSpPr txBox="1"/>
            <p:nvPr/>
          </p:nvSpPr>
          <p:spPr>
            <a:xfrm>
              <a:off x="0" y="781473"/>
              <a:ext cx="4195949" cy="6610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487650">
                <a:lnSpc>
                  <a:spcPct val="178722"/>
                </a:lnSpc>
                <a:buClr>
                  <a:srgbClr val="000000"/>
                </a:buClr>
              </a:pPr>
              <a:endParaRPr sz="96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7" name="Google Shape;337;p10"/>
          <p:cNvSpPr txBox="1"/>
          <p:nvPr/>
        </p:nvSpPr>
        <p:spPr>
          <a:xfrm>
            <a:off x="561358" y="1470004"/>
            <a:ext cx="7892000" cy="768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487650">
              <a:lnSpc>
                <a:spcPct val="130000"/>
              </a:lnSpc>
              <a:buClr>
                <a:srgbClr val="000000"/>
              </a:buClr>
            </a:pPr>
            <a:r>
              <a:rPr lang="en-US" sz="1920" kern="0">
                <a:solidFill>
                  <a:srgbClr val="BD1F15"/>
                </a:solidFill>
                <a:latin typeface="Inter"/>
                <a:ea typeface="Inter"/>
                <a:cs typeface="Inter"/>
                <a:sym typeface="Inter"/>
              </a:rPr>
              <a:t>The fund annually undergoes an independent audit, which confirms the transparent and accountable use of donor funds</a:t>
            </a:r>
            <a:endParaRPr sz="747" kern="0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oogle Shape;342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78911" y="1106434"/>
            <a:ext cx="4147443" cy="4911717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11"/>
          <p:cNvSpPr/>
          <p:nvPr/>
        </p:nvSpPr>
        <p:spPr>
          <a:xfrm>
            <a:off x="548640" y="3251669"/>
            <a:ext cx="159021" cy="159021"/>
          </a:xfrm>
          <a:custGeom>
            <a:avLst/>
            <a:gdLst/>
            <a:ahLst/>
            <a:cxnLst/>
            <a:rect l="l" t="t" r="r" b="b"/>
            <a:pathLst>
              <a:path w="298165" h="298165" extrusionOk="0">
                <a:moveTo>
                  <a:pt x="0" y="0"/>
                </a:moveTo>
                <a:lnTo>
                  <a:pt x="298165" y="0"/>
                </a:lnTo>
                <a:lnTo>
                  <a:pt x="298165" y="298165"/>
                </a:lnTo>
                <a:lnTo>
                  <a:pt x="0" y="2981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defTabSz="487650">
              <a:buClr>
                <a:srgbClr val="000000"/>
              </a:buClr>
            </a:pPr>
            <a:endParaRPr lang="en-CH" sz="7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44" name="Google Shape;344;p11"/>
          <p:cNvSpPr/>
          <p:nvPr/>
        </p:nvSpPr>
        <p:spPr>
          <a:xfrm>
            <a:off x="548640" y="3889428"/>
            <a:ext cx="159021" cy="159021"/>
          </a:xfrm>
          <a:custGeom>
            <a:avLst/>
            <a:gdLst/>
            <a:ahLst/>
            <a:cxnLst/>
            <a:rect l="l" t="t" r="r" b="b"/>
            <a:pathLst>
              <a:path w="298165" h="298165" extrusionOk="0">
                <a:moveTo>
                  <a:pt x="0" y="0"/>
                </a:moveTo>
                <a:lnTo>
                  <a:pt x="298165" y="0"/>
                </a:lnTo>
                <a:lnTo>
                  <a:pt x="298165" y="298165"/>
                </a:lnTo>
                <a:lnTo>
                  <a:pt x="0" y="2981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defTabSz="487650">
              <a:buClr>
                <a:srgbClr val="000000"/>
              </a:buClr>
            </a:pPr>
            <a:endParaRPr lang="en-CH" sz="7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45" name="Google Shape;345;p11"/>
          <p:cNvSpPr/>
          <p:nvPr/>
        </p:nvSpPr>
        <p:spPr>
          <a:xfrm>
            <a:off x="222853" y="5691923"/>
            <a:ext cx="2312483" cy="493330"/>
          </a:xfrm>
          <a:custGeom>
            <a:avLst/>
            <a:gdLst/>
            <a:ahLst/>
            <a:cxnLst/>
            <a:rect l="l" t="t" r="r" b="b"/>
            <a:pathLst>
              <a:path w="4335906" h="924993" extrusionOk="0">
                <a:moveTo>
                  <a:pt x="0" y="0"/>
                </a:moveTo>
                <a:lnTo>
                  <a:pt x="4335907" y="0"/>
                </a:lnTo>
                <a:lnTo>
                  <a:pt x="4335907" y="924993"/>
                </a:lnTo>
                <a:lnTo>
                  <a:pt x="0" y="9249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defTabSz="487650">
              <a:buClr>
                <a:srgbClr val="000000"/>
              </a:buClr>
            </a:pPr>
            <a:endParaRPr lang="en-CH" sz="7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46" name="Google Shape;346;p11"/>
          <p:cNvSpPr txBox="1"/>
          <p:nvPr/>
        </p:nvSpPr>
        <p:spPr>
          <a:xfrm>
            <a:off x="971673" y="3107752"/>
            <a:ext cx="3526400" cy="620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487650">
              <a:lnSpc>
                <a:spcPct val="139954"/>
              </a:lnSpc>
              <a:buClr>
                <a:srgbClr val="000000"/>
              </a:buClr>
            </a:pPr>
            <a:r>
              <a:rPr lang="en-US" sz="1440" kern="0">
                <a:solidFill>
                  <a:srgbClr val="191919"/>
                </a:solidFill>
                <a:latin typeface="Inter"/>
                <a:ea typeface="Inter"/>
                <a:cs typeface="Inter"/>
                <a:sym typeface="Inter"/>
              </a:rPr>
              <a:t>FOUNDATION ADMINISTRATIVE COSTS THAT MAKE OUR MISSION POSSIBLE*</a:t>
            </a:r>
            <a:endParaRPr sz="1440" kern="0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47" name="Google Shape;347;p11"/>
          <p:cNvSpPr txBox="1"/>
          <p:nvPr/>
        </p:nvSpPr>
        <p:spPr>
          <a:xfrm>
            <a:off x="971673" y="3849651"/>
            <a:ext cx="2899360" cy="31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487650">
              <a:lnSpc>
                <a:spcPct val="139954"/>
              </a:lnSpc>
              <a:buClr>
                <a:srgbClr val="000000"/>
              </a:buClr>
            </a:pPr>
            <a:r>
              <a:rPr lang="en-US" sz="1440" kern="0">
                <a:solidFill>
                  <a:srgbClr val="191919"/>
                </a:solidFill>
                <a:latin typeface="Inter"/>
                <a:ea typeface="Inter"/>
                <a:cs typeface="Inter"/>
                <a:sym typeface="Inter"/>
              </a:rPr>
              <a:t>PROJECT EXPENSES</a:t>
            </a:r>
            <a:endParaRPr sz="1440" kern="0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grpSp>
        <p:nvGrpSpPr>
          <p:cNvPr id="348" name="Google Shape;348;p11"/>
          <p:cNvGrpSpPr/>
          <p:nvPr/>
        </p:nvGrpSpPr>
        <p:grpSpPr>
          <a:xfrm>
            <a:off x="548640" y="1654174"/>
            <a:ext cx="3674685" cy="679218"/>
            <a:chOff x="0" y="-47625"/>
            <a:chExt cx="9186713" cy="1698044"/>
          </a:xfrm>
        </p:grpSpPr>
        <p:sp>
          <p:nvSpPr>
            <p:cNvPr id="349" name="Google Shape;349;p11"/>
            <p:cNvSpPr txBox="1"/>
            <p:nvPr/>
          </p:nvSpPr>
          <p:spPr>
            <a:xfrm>
              <a:off x="0" y="-47625"/>
              <a:ext cx="9186600" cy="9675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defTabSz="487650">
                <a:lnSpc>
                  <a:spcPct val="131000"/>
                </a:lnSpc>
                <a:buClr>
                  <a:srgbClr val="000000"/>
                </a:buClr>
              </a:pPr>
              <a:r>
                <a:rPr lang="en-US" sz="1920" b="1" kern="0">
                  <a:solidFill>
                    <a:srgbClr val="191919"/>
                  </a:solidFill>
                  <a:latin typeface="Inter"/>
                  <a:ea typeface="Inter"/>
                  <a:cs typeface="Inter"/>
                  <a:sym typeface="Inter"/>
                </a:rPr>
                <a:t>ALLOCATION OF EXPENSES</a:t>
              </a:r>
              <a:endParaRPr sz="747" b="1" kern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350" name="Google Shape;350;p11"/>
            <p:cNvSpPr txBox="1"/>
            <p:nvPr/>
          </p:nvSpPr>
          <p:spPr>
            <a:xfrm>
              <a:off x="0" y="904382"/>
              <a:ext cx="9186713" cy="7460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defTabSz="487650">
                <a:lnSpc>
                  <a:spcPct val="202222"/>
                </a:lnSpc>
                <a:buClr>
                  <a:srgbClr val="000000"/>
                </a:buClr>
              </a:pPr>
              <a:endParaRPr sz="96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1" name="Google Shape;351;p11"/>
          <p:cNvSpPr txBox="1"/>
          <p:nvPr/>
        </p:nvSpPr>
        <p:spPr>
          <a:xfrm>
            <a:off x="7709633" y="5918268"/>
            <a:ext cx="1594247" cy="252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487650">
              <a:lnSpc>
                <a:spcPct val="140000"/>
              </a:lnSpc>
              <a:buClr>
                <a:srgbClr val="000000"/>
              </a:buClr>
            </a:pPr>
            <a:r>
              <a:rPr lang="en-US" sz="1173" kern="0">
                <a:solidFill>
                  <a:srgbClr val="191919"/>
                </a:solidFill>
                <a:latin typeface="PT Serif"/>
                <a:ea typeface="PT Serif"/>
                <a:cs typeface="PT Serif"/>
                <a:sym typeface="PT Serif"/>
              </a:rPr>
              <a:t>*twelve months average</a:t>
            </a:r>
            <a:endParaRPr sz="7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622972" y="3701224"/>
            <a:ext cx="7111578" cy="2482406"/>
          </a:xfrm>
          <a:custGeom>
            <a:avLst/>
            <a:gdLst/>
            <a:ahLst/>
            <a:cxnLst/>
            <a:rect l="l" t="t" r="r" b="b"/>
            <a:pathLst>
              <a:path w="7111578" h="2482406">
                <a:moveTo>
                  <a:pt x="0" y="0"/>
                </a:moveTo>
                <a:lnTo>
                  <a:pt x="7111578" y="0"/>
                </a:lnTo>
                <a:lnTo>
                  <a:pt x="7111578" y="2482406"/>
                </a:lnTo>
                <a:lnTo>
                  <a:pt x="0" y="24824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34" t="-185512" r="-104176" b="-171284"/>
            </a:stretch>
          </a:blipFill>
        </p:spPr>
        <p:txBody>
          <a:bodyPr/>
          <a:lstStyle/>
          <a:p>
            <a:endParaRPr lang="en-CH"/>
          </a:p>
        </p:txBody>
      </p:sp>
      <p:sp>
        <p:nvSpPr>
          <p:cNvPr id="3" name="TextBox 3"/>
          <p:cNvSpPr txBox="1"/>
          <p:nvPr/>
        </p:nvSpPr>
        <p:spPr>
          <a:xfrm>
            <a:off x="422582" y="350204"/>
            <a:ext cx="8870335" cy="6283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19"/>
              </a:lnSpc>
            </a:pPr>
            <a:r>
              <a:rPr lang="en-US" sz="2399">
                <a:solidFill>
                  <a:srgbClr val="047EC4"/>
                </a:solidFill>
                <a:latin typeface="TT Commons Pro"/>
              </a:rPr>
              <a:t> </a:t>
            </a:r>
            <a:r>
              <a:rPr lang="en-US" sz="2399">
                <a:solidFill>
                  <a:srgbClr val="047EC4"/>
                </a:solidFill>
                <a:latin typeface="TT Commons Pro Bold"/>
              </a:rPr>
              <a:t>16 Ukrainian CSOs</a:t>
            </a:r>
            <a:r>
              <a:rPr lang="en-US" sz="2399">
                <a:solidFill>
                  <a:srgbClr val="047EC4"/>
                </a:solidFill>
                <a:latin typeface="TT Commons Pro"/>
              </a:rPr>
              <a:t> representing various areas of work of Ukrainian civil society - </a:t>
            </a:r>
            <a:r>
              <a:rPr lang="en-US" sz="2399">
                <a:solidFill>
                  <a:srgbClr val="047EC4"/>
                </a:solidFill>
                <a:latin typeface="TT Commons Pro Bold"/>
              </a:rPr>
              <a:t>from humanitarian to capacity building and development.</a:t>
            </a:r>
          </a:p>
          <a:p>
            <a:pPr algn="l">
              <a:lnSpc>
                <a:spcPts val="649"/>
              </a:lnSpc>
            </a:pPr>
            <a:endParaRPr lang="en-US" sz="2399">
              <a:solidFill>
                <a:srgbClr val="047EC4"/>
              </a:solidFill>
              <a:latin typeface="TT Commons Pro Bold"/>
            </a:endParaRPr>
          </a:p>
          <a:p>
            <a:pPr algn="l">
              <a:lnSpc>
                <a:spcPts val="3119"/>
              </a:lnSpc>
            </a:pPr>
            <a:r>
              <a:rPr lang="en-US" sz="2399">
                <a:solidFill>
                  <a:srgbClr val="047EC4"/>
                </a:solidFill>
                <a:latin typeface="TT Commons Pro Bold"/>
              </a:rPr>
              <a:t>Alliance UA CSO</a:t>
            </a:r>
            <a:r>
              <a:rPr lang="en-US" sz="2399">
                <a:solidFill>
                  <a:srgbClr val="047EC4"/>
                </a:solidFill>
                <a:latin typeface="TT Commons Pro"/>
              </a:rPr>
              <a:t> is an initiative group, think tank, focused on ensuring local leadership in responding to humanitarian crises and setting the foundation for recovery processes in Ukraine.</a:t>
            </a:r>
          </a:p>
          <a:p>
            <a:pPr algn="l">
              <a:lnSpc>
                <a:spcPts val="649"/>
              </a:lnSpc>
            </a:pPr>
            <a:endParaRPr lang="en-US" sz="2399">
              <a:solidFill>
                <a:srgbClr val="047EC4"/>
              </a:solidFill>
              <a:latin typeface="TT Commons Pro"/>
            </a:endParaRPr>
          </a:p>
          <a:p>
            <a:pPr algn="l">
              <a:lnSpc>
                <a:spcPts val="4159"/>
              </a:lnSpc>
            </a:pPr>
            <a:r>
              <a:rPr lang="en-US" sz="3199" u="sng">
                <a:solidFill>
                  <a:srgbClr val="047EC4"/>
                </a:solidFill>
                <a:latin typeface="TT Firs Neue"/>
              </a:rPr>
              <a:t>WE ARE WORKING ON</a:t>
            </a:r>
          </a:p>
          <a:p>
            <a:pPr algn="l">
              <a:lnSpc>
                <a:spcPts val="3119"/>
              </a:lnSpc>
            </a:pPr>
            <a:r>
              <a:rPr lang="en-US" sz="2399">
                <a:solidFill>
                  <a:srgbClr val="047EC4"/>
                </a:solidFill>
                <a:latin typeface="TT Commons Pro"/>
              </a:rPr>
              <a:t>community that networks and </a:t>
            </a:r>
            <a:r>
              <a:rPr lang="en-US" sz="2399">
                <a:solidFill>
                  <a:srgbClr val="047EC4"/>
                </a:solidFill>
                <a:latin typeface="TT Commons Pro Bold"/>
              </a:rPr>
              <a:t>creates opportunities</a:t>
            </a:r>
            <a:r>
              <a:rPr lang="en-US" sz="2399">
                <a:solidFill>
                  <a:srgbClr val="047EC4"/>
                </a:solidFill>
                <a:latin typeface="TT Commons Pro"/>
              </a:rPr>
              <a:t> for Ukrainian CSOs to</a:t>
            </a:r>
          </a:p>
          <a:p>
            <a:pPr algn="l">
              <a:lnSpc>
                <a:spcPts val="909"/>
              </a:lnSpc>
            </a:pPr>
            <a:endParaRPr lang="en-US" sz="2399">
              <a:solidFill>
                <a:srgbClr val="047EC4"/>
              </a:solidFill>
              <a:latin typeface="TT Commons Pro"/>
            </a:endParaRPr>
          </a:p>
          <a:p>
            <a:pPr marL="518157" lvl="1" indent="-259079" algn="l">
              <a:lnSpc>
                <a:spcPts val="3119"/>
              </a:lnSpc>
              <a:buFont typeface="Arial"/>
              <a:buChar char="•"/>
            </a:pPr>
            <a:r>
              <a:rPr lang="en-US" sz="2399">
                <a:solidFill>
                  <a:srgbClr val="047EC4"/>
                </a:solidFill>
                <a:latin typeface="TT Commons Pro"/>
              </a:rPr>
              <a:t>be visible</a:t>
            </a:r>
          </a:p>
          <a:p>
            <a:pPr marL="518157" lvl="1" indent="-259079" algn="l">
              <a:lnSpc>
                <a:spcPts val="3119"/>
              </a:lnSpc>
              <a:buFont typeface="Arial"/>
              <a:buChar char="•"/>
            </a:pPr>
            <a:r>
              <a:rPr lang="en-US" sz="2399">
                <a:solidFill>
                  <a:srgbClr val="047EC4"/>
                </a:solidFill>
                <a:latin typeface="TT Commons Pro"/>
              </a:rPr>
              <a:t>be supported</a:t>
            </a:r>
          </a:p>
          <a:p>
            <a:pPr marL="518157" lvl="1" indent="-259079" algn="l">
              <a:lnSpc>
                <a:spcPts val="3119"/>
              </a:lnSpc>
              <a:buFont typeface="Arial"/>
              <a:buChar char="•"/>
            </a:pPr>
            <a:r>
              <a:rPr lang="en-US" sz="2399">
                <a:solidFill>
                  <a:srgbClr val="047EC4"/>
                </a:solidFill>
                <a:latin typeface="TT Commons Pro"/>
              </a:rPr>
              <a:t>be developed</a:t>
            </a:r>
          </a:p>
          <a:p>
            <a:pPr marL="518157" lvl="1" indent="-259079" algn="l">
              <a:lnSpc>
                <a:spcPts val="3119"/>
              </a:lnSpc>
              <a:buFont typeface="Arial"/>
              <a:buChar char="•"/>
            </a:pPr>
            <a:r>
              <a:rPr lang="en-US" sz="2399">
                <a:solidFill>
                  <a:srgbClr val="047EC4"/>
                </a:solidFill>
                <a:latin typeface="TT Commons Pro"/>
              </a:rPr>
              <a:t>be effective</a:t>
            </a:r>
          </a:p>
          <a:p>
            <a:pPr marL="518157" lvl="1" indent="-259079" algn="l">
              <a:lnSpc>
                <a:spcPts val="3119"/>
              </a:lnSpc>
              <a:buFont typeface="Arial"/>
              <a:buChar char="•"/>
            </a:pPr>
            <a:r>
              <a:rPr lang="en-US" sz="2399">
                <a:solidFill>
                  <a:srgbClr val="047EC4"/>
                </a:solidFill>
                <a:latin typeface="TT Commons Pro"/>
              </a:rPr>
              <a:t>be transparent and understandable</a:t>
            </a:r>
          </a:p>
          <a:p>
            <a:pPr marL="518157" lvl="1" indent="-259079" algn="l">
              <a:lnSpc>
                <a:spcPts val="3119"/>
              </a:lnSpc>
              <a:buFont typeface="Arial"/>
              <a:buChar char="•"/>
            </a:pPr>
            <a:r>
              <a:rPr lang="en-US" sz="2399">
                <a:solidFill>
                  <a:srgbClr val="047EC4"/>
                </a:solidFill>
                <a:latin typeface="TT Commons Pro"/>
              </a:rPr>
              <a:t>be participants in a large humanitarian and recovery framework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12"/>
          <p:cNvSpPr/>
          <p:nvPr/>
        </p:nvSpPr>
        <p:spPr>
          <a:xfrm>
            <a:off x="1569201" y="4225546"/>
            <a:ext cx="353875" cy="353875"/>
          </a:xfrm>
          <a:custGeom>
            <a:avLst/>
            <a:gdLst/>
            <a:ahLst/>
            <a:cxnLst/>
            <a:rect l="l" t="t" r="r" b="b"/>
            <a:pathLst>
              <a:path w="663515" h="663515" extrusionOk="0">
                <a:moveTo>
                  <a:pt x="0" y="0"/>
                </a:moveTo>
                <a:lnTo>
                  <a:pt x="663514" y="0"/>
                </a:lnTo>
                <a:lnTo>
                  <a:pt x="663514" y="663515"/>
                </a:lnTo>
                <a:lnTo>
                  <a:pt x="0" y="6635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defTabSz="487650">
              <a:buClr>
                <a:srgbClr val="000000"/>
              </a:buClr>
            </a:pPr>
            <a:endParaRPr lang="en-CH" sz="7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57" name="Google Shape;357;p12"/>
          <p:cNvSpPr/>
          <p:nvPr/>
        </p:nvSpPr>
        <p:spPr>
          <a:xfrm>
            <a:off x="4938346" y="4225546"/>
            <a:ext cx="353875" cy="353875"/>
          </a:xfrm>
          <a:custGeom>
            <a:avLst/>
            <a:gdLst/>
            <a:ahLst/>
            <a:cxnLst/>
            <a:rect l="l" t="t" r="r" b="b"/>
            <a:pathLst>
              <a:path w="663515" h="663515" extrusionOk="0">
                <a:moveTo>
                  <a:pt x="0" y="0"/>
                </a:moveTo>
                <a:lnTo>
                  <a:pt x="663515" y="0"/>
                </a:lnTo>
                <a:lnTo>
                  <a:pt x="663515" y="663515"/>
                </a:lnTo>
                <a:lnTo>
                  <a:pt x="0" y="6635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defTabSz="487650">
              <a:buClr>
                <a:srgbClr val="000000"/>
              </a:buClr>
            </a:pPr>
            <a:endParaRPr lang="en-CH" sz="7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58" name="Google Shape;358;p12"/>
          <p:cNvGrpSpPr/>
          <p:nvPr/>
        </p:nvGrpSpPr>
        <p:grpSpPr>
          <a:xfrm>
            <a:off x="-645260" y="837248"/>
            <a:ext cx="11044119" cy="2820353"/>
            <a:chOff x="0" y="-38100"/>
            <a:chExt cx="5453886" cy="1392767"/>
          </a:xfrm>
        </p:grpSpPr>
        <p:sp>
          <p:nvSpPr>
            <p:cNvPr id="359" name="Google Shape;359;p12"/>
            <p:cNvSpPr/>
            <p:nvPr/>
          </p:nvSpPr>
          <p:spPr>
            <a:xfrm>
              <a:off x="0" y="0"/>
              <a:ext cx="5453886" cy="1354667"/>
            </a:xfrm>
            <a:custGeom>
              <a:avLst/>
              <a:gdLst/>
              <a:ahLst/>
              <a:cxnLst/>
              <a:rect l="l" t="t" r="r" b="b"/>
              <a:pathLst>
                <a:path w="5453886" h="1354667" extrusionOk="0">
                  <a:moveTo>
                    <a:pt x="0" y="0"/>
                  </a:moveTo>
                  <a:lnTo>
                    <a:pt x="5453886" y="0"/>
                  </a:lnTo>
                  <a:lnTo>
                    <a:pt x="5453886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BD1F15"/>
            </a:solidFill>
            <a:ln>
              <a:noFill/>
            </a:ln>
          </p:spPr>
          <p:txBody>
            <a:bodyPr/>
            <a:lstStyle/>
            <a:p>
              <a:pPr defTabSz="487650">
                <a:buClr>
                  <a:srgbClr val="000000"/>
                </a:buClr>
              </a:pPr>
              <a:endParaRPr lang="en-CH" sz="74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12"/>
            <p:cNvSpPr txBox="1"/>
            <p:nvPr/>
          </p:nvSpPr>
          <p:spPr>
            <a:xfrm>
              <a:off x="0" y="-38100"/>
              <a:ext cx="5453886" cy="13927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093" tIns="27093" rIns="27093" bIns="27093" anchor="ctr" anchorCtr="0">
              <a:noAutofit/>
            </a:bodyPr>
            <a:lstStyle/>
            <a:p>
              <a:pPr algn="ctr" defTabSz="487650">
                <a:lnSpc>
                  <a:spcPct val="147722"/>
                </a:lnSpc>
                <a:buClr>
                  <a:srgbClr val="000000"/>
                </a:buClr>
              </a:pPr>
              <a:endParaRPr sz="96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1" name="Google Shape;361;p12"/>
          <p:cNvSpPr/>
          <p:nvPr/>
        </p:nvSpPr>
        <p:spPr>
          <a:xfrm>
            <a:off x="1569201" y="4658068"/>
            <a:ext cx="353875" cy="352588"/>
          </a:xfrm>
          <a:custGeom>
            <a:avLst/>
            <a:gdLst/>
            <a:ahLst/>
            <a:cxnLst/>
            <a:rect l="l" t="t" r="r" b="b"/>
            <a:pathLst>
              <a:path w="663515" h="661102" extrusionOk="0">
                <a:moveTo>
                  <a:pt x="0" y="0"/>
                </a:moveTo>
                <a:lnTo>
                  <a:pt x="663514" y="0"/>
                </a:lnTo>
                <a:lnTo>
                  <a:pt x="663514" y="661102"/>
                </a:lnTo>
                <a:lnTo>
                  <a:pt x="0" y="6611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defTabSz="487650">
              <a:buClr>
                <a:srgbClr val="000000"/>
              </a:buClr>
            </a:pPr>
            <a:endParaRPr lang="en-CH" sz="7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62" name="Google Shape;362;p12"/>
          <p:cNvSpPr/>
          <p:nvPr/>
        </p:nvSpPr>
        <p:spPr>
          <a:xfrm>
            <a:off x="4938346" y="4691180"/>
            <a:ext cx="346369" cy="346369"/>
          </a:xfrm>
          <a:custGeom>
            <a:avLst/>
            <a:gdLst/>
            <a:ahLst/>
            <a:cxnLst/>
            <a:rect l="l" t="t" r="r" b="b"/>
            <a:pathLst>
              <a:path w="649442" h="649442" extrusionOk="0">
                <a:moveTo>
                  <a:pt x="0" y="0"/>
                </a:moveTo>
                <a:lnTo>
                  <a:pt x="649443" y="0"/>
                </a:lnTo>
                <a:lnTo>
                  <a:pt x="649443" y="649442"/>
                </a:lnTo>
                <a:lnTo>
                  <a:pt x="0" y="6494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defTabSz="487650">
              <a:buClr>
                <a:srgbClr val="000000"/>
              </a:buClr>
            </a:pPr>
            <a:endParaRPr lang="en-CH" sz="7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63" name="Google Shape;363;p12"/>
          <p:cNvSpPr/>
          <p:nvPr/>
        </p:nvSpPr>
        <p:spPr>
          <a:xfrm>
            <a:off x="3720559" y="5605495"/>
            <a:ext cx="2312483" cy="493330"/>
          </a:xfrm>
          <a:custGeom>
            <a:avLst/>
            <a:gdLst/>
            <a:ahLst/>
            <a:cxnLst/>
            <a:rect l="l" t="t" r="r" b="b"/>
            <a:pathLst>
              <a:path w="4335906" h="924993" extrusionOk="0">
                <a:moveTo>
                  <a:pt x="0" y="0"/>
                </a:moveTo>
                <a:lnTo>
                  <a:pt x="4335906" y="0"/>
                </a:lnTo>
                <a:lnTo>
                  <a:pt x="4335906" y="924994"/>
                </a:lnTo>
                <a:lnTo>
                  <a:pt x="0" y="9249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defTabSz="487650">
              <a:buClr>
                <a:srgbClr val="000000"/>
              </a:buClr>
            </a:pPr>
            <a:endParaRPr lang="en-CH" sz="7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64" name="Google Shape;364;p12"/>
          <p:cNvSpPr txBox="1"/>
          <p:nvPr/>
        </p:nvSpPr>
        <p:spPr>
          <a:xfrm>
            <a:off x="2855169" y="1397000"/>
            <a:ext cx="4043263" cy="459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487650">
              <a:lnSpc>
                <a:spcPct val="140000"/>
              </a:lnSpc>
              <a:buClr>
                <a:srgbClr val="000000"/>
              </a:buClr>
            </a:pPr>
            <a:r>
              <a:rPr lang="en-US" sz="2133" b="1" kern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CONTACTS</a:t>
            </a:r>
            <a:endParaRPr sz="7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65" name="Google Shape;365;p12"/>
          <p:cNvSpPr txBox="1"/>
          <p:nvPr/>
        </p:nvSpPr>
        <p:spPr>
          <a:xfrm>
            <a:off x="5392853" y="4251091"/>
            <a:ext cx="2755544" cy="318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487650">
              <a:lnSpc>
                <a:spcPct val="140028"/>
              </a:lnSpc>
              <a:buClr>
                <a:srgbClr val="000000"/>
              </a:buClr>
            </a:pPr>
            <a:r>
              <a:rPr lang="en-US" sz="1479" kern="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www.tvoya-opora.org</a:t>
            </a:r>
            <a:endParaRPr sz="7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66" name="Google Shape;366;p12"/>
          <p:cNvSpPr txBox="1"/>
          <p:nvPr/>
        </p:nvSpPr>
        <p:spPr>
          <a:xfrm>
            <a:off x="2023707" y="4251091"/>
            <a:ext cx="2805534" cy="318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487650">
              <a:lnSpc>
                <a:spcPct val="140028"/>
              </a:lnSpc>
              <a:buClr>
                <a:srgbClr val="000000"/>
              </a:buClr>
            </a:pPr>
            <a:r>
              <a:rPr lang="en-US" sz="1479" kern="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info@tvoya-opora.org.ua</a:t>
            </a:r>
            <a:endParaRPr sz="7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67" name="Google Shape;367;p12"/>
          <p:cNvSpPr txBox="1"/>
          <p:nvPr/>
        </p:nvSpPr>
        <p:spPr>
          <a:xfrm>
            <a:off x="2024191" y="4682970"/>
            <a:ext cx="2469035" cy="318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487650">
              <a:lnSpc>
                <a:spcPct val="140028"/>
              </a:lnSpc>
              <a:buClr>
                <a:srgbClr val="000000"/>
              </a:buClr>
            </a:pPr>
            <a:r>
              <a:rPr lang="en-US" sz="1479" kern="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tvoyaopora</a:t>
            </a:r>
            <a:endParaRPr sz="7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68" name="Google Shape;368;p12"/>
          <p:cNvSpPr txBox="1"/>
          <p:nvPr/>
        </p:nvSpPr>
        <p:spPr>
          <a:xfrm>
            <a:off x="5385347" y="4682970"/>
            <a:ext cx="3459523" cy="318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487650">
              <a:lnSpc>
                <a:spcPct val="140028"/>
              </a:lnSpc>
              <a:buClr>
                <a:srgbClr val="000000"/>
              </a:buClr>
            </a:pPr>
            <a:r>
              <a:rPr lang="en-US" sz="1479" kern="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tvoyaopora</a:t>
            </a:r>
            <a:endParaRPr sz="7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69" name="Google Shape;369;p12"/>
          <p:cNvSpPr txBox="1"/>
          <p:nvPr/>
        </p:nvSpPr>
        <p:spPr>
          <a:xfrm>
            <a:off x="5859072" y="2245360"/>
            <a:ext cx="2805534" cy="956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487650">
              <a:lnSpc>
                <a:spcPct val="140028"/>
              </a:lnSpc>
              <a:buClr>
                <a:srgbClr val="000000"/>
              </a:buClr>
            </a:pPr>
            <a:r>
              <a:rPr lang="en-US" sz="1479" kern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DINA VOLYNETS</a:t>
            </a:r>
            <a:endParaRPr sz="7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487650">
              <a:lnSpc>
                <a:spcPct val="140028"/>
              </a:lnSpc>
              <a:buClr>
                <a:srgbClr val="000000"/>
              </a:buClr>
            </a:pPr>
            <a:r>
              <a:rPr lang="en-US" sz="1479" kern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HEAD OF SUPERVISORY BOARD</a:t>
            </a:r>
            <a:endParaRPr sz="7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487650">
              <a:lnSpc>
                <a:spcPct val="140028"/>
              </a:lnSpc>
              <a:buClr>
                <a:srgbClr val="000000"/>
              </a:buClr>
            </a:pPr>
            <a:r>
              <a:rPr lang="en-US" sz="1479" kern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dinavolynets@gmail.com </a:t>
            </a:r>
            <a:endParaRPr sz="7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70" name="Google Shape;370;p12"/>
          <p:cNvSpPr txBox="1"/>
          <p:nvPr/>
        </p:nvSpPr>
        <p:spPr>
          <a:xfrm>
            <a:off x="915024" y="2245360"/>
            <a:ext cx="3724932" cy="956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487650">
              <a:lnSpc>
                <a:spcPct val="140028"/>
              </a:lnSpc>
              <a:buClr>
                <a:srgbClr val="000000"/>
              </a:buClr>
            </a:pPr>
            <a:r>
              <a:rPr lang="en-US" sz="1479" kern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VALERIIA TATARCHUK</a:t>
            </a:r>
            <a:endParaRPr sz="7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487650">
              <a:lnSpc>
                <a:spcPct val="140028"/>
              </a:lnSpc>
              <a:buClr>
                <a:srgbClr val="000000"/>
              </a:buClr>
            </a:pPr>
            <a:r>
              <a:rPr lang="en-US" sz="1479" kern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CEO</a:t>
            </a:r>
            <a:endParaRPr sz="7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487650">
              <a:lnSpc>
                <a:spcPct val="140028"/>
              </a:lnSpc>
              <a:buClr>
                <a:srgbClr val="000000"/>
              </a:buClr>
            </a:pPr>
            <a:r>
              <a:rPr lang="en-US" sz="1479" kern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tatarchuklera@tvoya-opora.org.ua </a:t>
            </a:r>
            <a:endParaRPr sz="74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8206"/>
            <a:ext cx="9753600" cy="6605387"/>
          </a:xfrm>
          <a:custGeom>
            <a:avLst/>
            <a:gdLst/>
            <a:ahLst/>
            <a:cxnLst/>
            <a:rect l="l" t="t" r="r" b="b"/>
            <a:pathLst>
              <a:path w="9753600" h="6605387">
                <a:moveTo>
                  <a:pt x="0" y="0"/>
                </a:moveTo>
                <a:lnTo>
                  <a:pt x="9753600" y="0"/>
                </a:lnTo>
                <a:lnTo>
                  <a:pt x="9753600" y="6605388"/>
                </a:lnTo>
                <a:lnTo>
                  <a:pt x="0" y="66053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H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6024" y="-312283"/>
            <a:ext cx="8364868" cy="7892490"/>
          </a:xfrm>
          <a:custGeom>
            <a:avLst/>
            <a:gdLst/>
            <a:ahLst/>
            <a:cxnLst/>
            <a:rect l="l" t="t" r="r" b="b"/>
            <a:pathLst>
              <a:path w="8364868" h="7892490">
                <a:moveTo>
                  <a:pt x="0" y="0"/>
                </a:moveTo>
                <a:lnTo>
                  <a:pt x="8364867" y="0"/>
                </a:lnTo>
                <a:lnTo>
                  <a:pt x="8364867" y="7892490"/>
                </a:lnTo>
                <a:lnTo>
                  <a:pt x="0" y="78924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</a:blip>
            <a:stretch>
              <a:fillRect l="-84610" t="-41981" b="-9165"/>
            </a:stretch>
          </a:blipFill>
        </p:spPr>
        <p:txBody>
          <a:bodyPr/>
          <a:lstStyle/>
          <a:p>
            <a:endParaRPr lang="en-CH"/>
          </a:p>
        </p:txBody>
      </p:sp>
      <p:sp>
        <p:nvSpPr>
          <p:cNvPr id="3" name="TextBox 3"/>
          <p:cNvSpPr txBox="1"/>
          <p:nvPr/>
        </p:nvSpPr>
        <p:spPr>
          <a:xfrm>
            <a:off x="357656" y="771522"/>
            <a:ext cx="9038288" cy="5715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00"/>
              </a:lnSpc>
            </a:pPr>
            <a:r>
              <a:rPr lang="en-US" sz="3000">
                <a:solidFill>
                  <a:srgbClr val="047EC4"/>
                </a:solidFill>
                <a:latin typeface="TT Commons Pro"/>
              </a:rPr>
              <a:t>STRATEGY FOR ENSURING LOCAL LEADERSHIP IN RESPONDING TO HUMANITARIAN CRISES AND SETTING THE FOUNDATION FOR RECOVERY PROCESSES IN UKRAINE: </a:t>
            </a:r>
          </a:p>
          <a:p>
            <a:pPr algn="l">
              <a:lnSpc>
                <a:spcPts val="650"/>
              </a:lnSpc>
            </a:pPr>
            <a:endParaRPr lang="en-US" sz="3000">
              <a:solidFill>
                <a:srgbClr val="047EC4"/>
              </a:solidFill>
              <a:latin typeface="TT Commons Pro"/>
            </a:endParaRPr>
          </a:p>
          <a:p>
            <a:pPr algn="l">
              <a:lnSpc>
                <a:spcPts val="2860"/>
              </a:lnSpc>
            </a:pPr>
            <a:r>
              <a:rPr lang="en-US" sz="2200">
                <a:solidFill>
                  <a:srgbClr val="047EC4"/>
                </a:solidFill>
                <a:latin typeface="TT Firs Neue Bold"/>
              </a:rPr>
              <a:t>Based on the Ukrainian voice</a:t>
            </a:r>
          </a:p>
          <a:p>
            <a:pPr algn="l">
              <a:lnSpc>
                <a:spcPts val="390"/>
              </a:lnSpc>
            </a:pPr>
            <a:endParaRPr lang="en-US" sz="2200">
              <a:solidFill>
                <a:srgbClr val="047EC4"/>
              </a:solidFill>
              <a:latin typeface="TT Firs Neue Bold"/>
            </a:endParaRPr>
          </a:p>
          <a:p>
            <a:pPr marL="431800" lvl="1" indent="-215900" algn="l">
              <a:lnSpc>
                <a:spcPts val="2600"/>
              </a:lnSpc>
              <a:buFont typeface="Arial"/>
              <a:buChar char="•"/>
            </a:pPr>
            <a:r>
              <a:rPr lang="en-US" sz="2000">
                <a:solidFill>
                  <a:srgbClr val="047EC4"/>
                </a:solidFill>
                <a:latin typeface="TT Firs Neue"/>
              </a:rPr>
              <a:t>on localization studies, statements, communiques from conferences, which were created by Ukrainian organizations and made public starting from 2022.</a:t>
            </a:r>
          </a:p>
          <a:p>
            <a:pPr algn="l">
              <a:lnSpc>
                <a:spcPts val="390"/>
              </a:lnSpc>
            </a:pPr>
            <a:endParaRPr lang="en-US" sz="2000">
              <a:solidFill>
                <a:srgbClr val="047EC4"/>
              </a:solidFill>
              <a:latin typeface="TT Firs Neue"/>
            </a:endParaRPr>
          </a:p>
          <a:p>
            <a:pPr algn="l">
              <a:lnSpc>
                <a:spcPts val="2600"/>
              </a:lnSpc>
            </a:pPr>
            <a:r>
              <a:rPr lang="en-US" sz="2000">
                <a:solidFill>
                  <a:srgbClr val="047EC4"/>
                </a:solidFill>
                <a:latin typeface="TT Firs Neue Bold"/>
              </a:rPr>
              <a:t>Inclusive and collaborative</a:t>
            </a:r>
          </a:p>
          <a:p>
            <a:pPr algn="l">
              <a:lnSpc>
                <a:spcPts val="130"/>
              </a:lnSpc>
            </a:pPr>
            <a:endParaRPr lang="en-US" sz="2000">
              <a:solidFill>
                <a:srgbClr val="047EC4"/>
              </a:solidFill>
              <a:latin typeface="TT Firs Neue Bold"/>
            </a:endParaRPr>
          </a:p>
          <a:p>
            <a:pPr marL="431800" lvl="1" indent="-215900" algn="l">
              <a:lnSpc>
                <a:spcPts val="2600"/>
              </a:lnSpc>
              <a:buFont typeface="Arial"/>
              <a:buChar char="•"/>
            </a:pPr>
            <a:r>
              <a:rPr lang="en-US" sz="2000">
                <a:solidFill>
                  <a:srgbClr val="047EC4"/>
                </a:solidFill>
                <a:latin typeface="TT Firs Neue"/>
              </a:rPr>
              <a:t>Before the start of the strategy development discussions were organized </a:t>
            </a:r>
            <a:r>
              <a:rPr lang="en-US" sz="2000">
                <a:solidFill>
                  <a:srgbClr val="047EC4"/>
                </a:solidFill>
                <a:latin typeface="TT Firs Neue Bold"/>
              </a:rPr>
              <a:t>to gain a deep understanding of the context.</a:t>
            </a:r>
          </a:p>
          <a:p>
            <a:pPr algn="l">
              <a:lnSpc>
                <a:spcPts val="130"/>
              </a:lnSpc>
            </a:pPr>
            <a:endParaRPr lang="en-US" sz="2000">
              <a:solidFill>
                <a:srgbClr val="047EC4"/>
              </a:solidFill>
              <a:latin typeface="TT Firs Neue Bold"/>
            </a:endParaRPr>
          </a:p>
          <a:p>
            <a:pPr marL="431800" lvl="1" indent="-215900" algn="l">
              <a:lnSpc>
                <a:spcPts val="2600"/>
              </a:lnSpc>
              <a:buFont typeface="Arial"/>
              <a:buChar char="•"/>
            </a:pPr>
            <a:r>
              <a:rPr lang="en-US" sz="2000">
                <a:solidFill>
                  <a:srgbClr val="047EC4"/>
                </a:solidFill>
                <a:latin typeface="TT Firs Neue"/>
              </a:rPr>
              <a:t>Strategy draft proofreading and consultations were organized to ensure </a:t>
            </a:r>
            <a:r>
              <a:rPr lang="en-US" sz="2000">
                <a:solidFill>
                  <a:srgbClr val="047EC4"/>
                </a:solidFill>
                <a:latin typeface="TT Firs Neue Bold"/>
              </a:rPr>
              <a:t>the diverse voices of all stakeholders are included.</a:t>
            </a:r>
          </a:p>
          <a:p>
            <a:pPr algn="l">
              <a:lnSpc>
                <a:spcPts val="130"/>
              </a:lnSpc>
            </a:pPr>
            <a:endParaRPr lang="en-US" sz="2000">
              <a:solidFill>
                <a:srgbClr val="047EC4"/>
              </a:solidFill>
              <a:latin typeface="TT Firs Neue Bold"/>
            </a:endParaRPr>
          </a:p>
          <a:p>
            <a:pPr algn="l">
              <a:lnSpc>
                <a:spcPts val="2600"/>
              </a:lnSpc>
            </a:pPr>
            <a:r>
              <a:rPr lang="en-US" sz="2000">
                <a:solidFill>
                  <a:srgbClr val="047EC4"/>
                </a:solidFill>
                <a:latin typeface="TT Firs Neue"/>
              </a:rPr>
              <a:t>The goal of this Strategy that locally led response should take into account Ukrainian experience, international knowledge and mandates, </a:t>
            </a:r>
            <a:r>
              <a:rPr lang="en-US" sz="2000">
                <a:solidFill>
                  <a:srgbClr val="047EC4"/>
                </a:solidFill>
                <a:latin typeface="TT Firs Neue Bold"/>
              </a:rPr>
              <a:t>developing harmony in efforts to meet needs.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9552" y="-93557"/>
            <a:ext cx="7951339" cy="7502315"/>
          </a:xfrm>
          <a:custGeom>
            <a:avLst/>
            <a:gdLst/>
            <a:ahLst/>
            <a:cxnLst/>
            <a:rect l="l" t="t" r="r" b="b"/>
            <a:pathLst>
              <a:path w="7951339" h="7502315">
                <a:moveTo>
                  <a:pt x="0" y="0"/>
                </a:moveTo>
                <a:lnTo>
                  <a:pt x="7951339" y="0"/>
                </a:lnTo>
                <a:lnTo>
                  <a:pt x="7951339" y="7502314"/>
                </a:lnTo>
                <a:lnTo>
                  <a:pt x="0" y="75023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</a:blip>
            <a:stretch>
              <a:fillRect l="-84610" t="-41981" b="-9165"/>
            </a:stretch>
          </a:blipFill>
        </p:spPr>
        <p:txBody>
          <a:bodyPr/>
          <a:lstStyle/>
          <a:p>
            <a:endParaRPr lang="en-CH"/>
          </a:p>
        </p:txBody>
      </p:sp>
      <p:sp>
        <p:nvSpPr>
          <p:cNvPr id="3" name="TextBox 3"/>
          <p:cNvSpPr txBox="1"/>
          <p:nvPr/>
        </p:nvSpPr>
        <p:spPr>
          <a:xfrm>
            <a:off x="589910" y="343004"/>
            <a:ext cx="8870335" cy="586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0"/>
              </a:lnSpc>
            </a:pPr>
            <a:endParaRPr/>
          </a:p>
          <a:p>
            <a:pPr algn="l">
              <a:lnSpc>
                <a:spcPts val="4160"/>
              </a:lnSpc>
            </a:pPr>
            <a:r>
              <a:rPr lang="en-US" sz="3200" u="sng">
                <a:solidFill>
                  <a:srgbClr val="047EC4"/>
                </a:solidFill>
                <a:latin typeface="TT Firs Neue"/>
              </a:rPr>
              <a:t>STRATEGIC TASKS OF THE STRATEGY: </a:t>
            </a:r>
          </a:p>
        </p:txBody>
      </p:sp>
      <p:sp>
        <p:nvSpPr>
          <p:cNvPr id="4" name="Freeform 4"/>
          <p:cNvSpPr/>
          <p:nvPr/>
        </p:nvSpPr>
        <p:spPr>
          <a:xfrm>
            <a:off x="8908190" y="189266"/>
            <a:ext cx="668097" cy="542254"/>
          </a:xfrm>
          <a:custGeom>
            <a:avLst/>
            <a:gdLst/>
            <a:ahLst/>
            <a:cxnLst/>
            <a:rect l="l" t="t" r="r" b="b"/>
            <a:pathLst>
              <a:path w="668097" h="542254">
                <a:moveTo>
                  <a:pt x="0" y="0"/>
                </a:moveTo>
                <a:lnTo>
                  <a:pt x="668097" y="0"/>
                </a:lnTo>
                <a:lnTo>
                  <a:pt x="668097" y="542254"/>
                </a:lnTo>
                <a:lnTo>
                  <a:pt x="0" y="5422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435" t="-534828" r="-616864" b="-55495"/>
            </a:stretch>
          </a:blipFill>
        </p:spPr>
        <p:txBody>
          <a:bodyPr/>
          <a:lstStyle/>
          <a:p>
            <a:endParaRPr lang="en-CH"/>
          </a:p>
        </p:txBody>
      </p:sp>
      <p:sp>
        <p:nvSpPr>
          <p:cNvPr id="5" name="TextBox 5"/>
          <p:cNvSpPr txBox="1"/>
          <p:nvPr/>
        </p:nvSpPr>
        <p:spPr>
          <a:xfrm>
            <a:off x="331224" y="1040597"/>
            <a:ext cx="9091151" cy="5923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0" lvl="1" indent="-215900" algn="l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47EC4"/>
                </a:solidFill>
                <a:latin typeface="TT Firs Neue"/>
              </a:rPr>
              <a:t>Develop a</a:t>
            </a:r>
            <a:r>
              <a:rPr lang="en-US" sz="2000">
                <a:solidFill>
                  <a:srgbClr val="047EC4"/>
                </a:solidFill>
                <a:latin typeface="TT Firs Neue Bold"/>
              </a:rPr>
              <a:t> common and practical vision of the locally led response</a:t>
            </a:r>
            <a:r>
              <a:rPr lang="en-US" sz="2000">
                <a:solidFill>
                  <a:srgbClr val="047EC4"/>
                </a:solidFill>
                <a:latin typeface="TT Firs Neue"/>
              </a:rPr>
              <a:t> that corresponds to the Ukrainian context and the potential of civil society and private sector and contributes to strengthening the capacities of the state and local self-government bodies in the field of humanitarian response; </a:t>
            </a:r>
          </a:p>
          <a:p>
            <a:pPr algn="l">
              <a:lnSpc>
                <a:spcPts val="700"/>
              </a:lnSpc>
            </a:pPr>
            <a:endParaRPr lang="en-US" sz="2000">
              <a:solidFill>
                <a:srgbClr val="047EC4"/>
              </a:solidFill>
              <a:latin typeface="TT Firs Neue"/>
            </a:endParaRPr>
          </a:p>
          <a:p>
            <a:pPr marL="431800" lvl="1" indent="-215900" algn="l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47EC4"/>
                </a:solidFill>
                <a:latin typeface="TT Firs Neue"/>
              </a:rPr>
              <a:t>Development of strategic and </a:t>
            </a:r>
            <a:r>
              <a:rPr lang="en-US" sz="2000">
                <a:solidFill>
                  <a:srgbClr val="047EC4"/>
                </a:solidFill>
                <a:latin typeface="TT Firs Neue Bold"/>
              </a:rPr>
              <a:t>long-term platforms and partnerships with all stakeholders</a:t>
            </a:r>
            <a:r>
              <a:rPr lang="en-US" sz="2000">
                <a:solidFill>
                  <a:srgbClr val="047EC4"/>
                </a:solidFill>
                <a:latin typeface="TT Firs Neue"/>
              </a:rPr>
              <a:t>, to support the strategy, including coordination, research and monitoring, planning for next phases of response; </a:t>
            </a:r>
          </a:p>
          <a:p>
            <a:pPr algn="l">
              <a:lnSpc>
                <a:spcPts val="700"/>
              </a:lnSpc>
            </a:pPr>
            <a:endParaRPr lang="en-US" sz="2000">
              <a:solidFill>
                <a:srgbClr val="047EC4"/>
              </a:solidFill>
              <a:latin typeface="TT Firs Neue"/>
            </a:endParaRPr>
          </a:p>
          <a:p>
            <a:pPr marL="431800" lvl="1" indent="-215900" algn="l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47EC4"/>
                </a:solidFill>
                <a:latin typeface="TT Firs Neue Bold"/>
              </a:rPr>
              <a:t>Strengthen the flow of information and capacity building</a:t>
            </a:r>
            <a:r>
              <a:rPr lang="en-US" sz="2000">
                <a:solidFill>
                  <a:srgbClr val="047EC4"/>
                </a:solidFill>
                <a:latin typeface="TT Firs Neue"/>
              </a:rPr>
              <a:t> for civil society organizations, local communities and other initiatives to properly participate in locally led response processes;</a:t>
            </a:r>
          </a:p>
          <a:p>
            <a:pPr algn="l">
              <a:lnSpc>
                <a:spcPts val="700"/>
              </a:lnSpc>
            </a:pPr>
            <a:endParaRPr lang="en-US" sz="2000">
              <a:solidFill>
                <a:srgbClr val="047EC4"/>
              </a:solidFill>
              <a:latin typeface="TT Firs Neue"/>
            </a:endParaRPr>
          </a:p>
          <a:p>
            <a:pPr marL="431800" lvl="1" indent="-215900" algn="l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47EC4"/>
                </a:solidFill>
                <a:latin typeface="TT Firs Neue"/>
              </a:rPr>
              <a:t>Achieve appropriate localisation goals regarding </a:t>
            </a:r>
            <a:r>
              <a:rPr lang="en-US" sz="2000">
                <a:solidFill>
                  <a:srgbClr val="047EC4"/>
                </a:solidFill>
                <a:latin typeface="TT Firs Neue Bold"/>
              </a:rPr>
              <a:t>access to funding streams </a:t>
            </a:r>
            <a:r>
              <a:rPr lang="en-US" sz="2000">
                <a:solidFill>
                  <a:srgbClr val="047EC4"/>
                </a:solidFill>
                <a:latin typeface="TT Firs Neue"/>
              </a:rPr>
              <a:t>and support for activities and institutional development of local actors (increase in direct funding for local and national actors within a time frame of 2-5 years).</a:t>
            </a:r>
          </a:p>
          <a:p>
            <a:pPr algn="l">
              <a:lnSpc>
                <a:spcPts val="2800"/>
              </a:lnSpc>
            </a:pPr>
            <a:endParaRPr lang="en-US" sz="2000">
              <a:solidFill>
                <a:srgbClr val="047EC4"/>
              </a:solidFill>
              <a:latin typeface="TT Firs Neue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65760" y="445736"/>
            <a:ext cx="9022080" cy="424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00"/>
              </a:lnSpc>
            </a:pPr>
            <a:r>
              <a:rPr lang="en-US" sz="3200" u="sng">
                <a:solidFill>
                  <a:srgbClr val="047EC4"/>
                </a:solidFill>
                <a:latin typeface="TT Firs Neue"/>
              </a:rPr>
              <a:t>WHAT DO WE WANT?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65760" y="859397"/>
            <a:ext cx="9125371" cy="5490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00"/>
              </a:lnSpc>
            </a:pPr>
            <a:r>
              <a:rPr lang="en-US" sz="2000">
                <a:solidFill>
                  <a:srgbClr val="047EC4"/>
                </a:solidFill>
                <a:latin typeface="TT Firs Neue"/>
              </a:rPr>
              <a:t>1. </a:t>
            </a:r>
            <a:r>
              <a:rPr lang="en-US" sz="2000">
                <a:solidFill>
                  <a:srgbClr val="047EC4"/>
                </a:solidFill>
                <a:latin typeface="TT Firs Neue Bold"/>
              </a:rPr>
              <a:t>Advocacy and a stronger voice </a:t>
            </a:r>
            <a:r>
              <a:rPr lang="en-US" sz="2000">
                <a:solidFill>
                  <a:srgbClr val="047EC4"/>
                </a:solidFill>
                <a:latin typeface="TT Firs Neue"/>
              </a:rPr>
              <a:t>of civil society in cooperation with international actors.</a:t>
            </a:r>
          </a:p>
          <a:p>
            <a:pPr algn="l">
              <a:lnSpc>
                <a:spcPts val="650"/>
              </a:lnSpc>
            </a:pPr>
            <a:endParaRPr lang="en-US" sz="2000">
              <a:solidFill>
                <a:srgbClr val="047EC4"/>
              </a:solidFill>
              <a:latin typeface="TT Firs Neue"/>
            </a:endParaRPr>
          </a:p>
          <a:p>
            <a:pPr algn="l">
              <a:lnSpc>
                <a:spcPts val="2600"/>
              </a:lnSpc>
            </a:pPr>
            <a:r>
              <a:rPr lang="en-US" sz="2000">
                <a:solidFill>
                  <a:srgbClr val="047EC4"/>
                </a:solidFill>
                <a:latin typeface="TT Firs Neue"/>
              </a:rPr>
              <a:t>2. </a:t>
            </a:r>
            <a:r>
              <a:rPr lang="en-US" sz="2000">
                <a:solidFill>
                  <a:srgbClr val="047EC4"/>
                </a:solidFill>
                <a:latin typeface="TT Firs Neue Bold"/>
              </a:rPr>
              <a:t>Access of Ukrainian organizations to funding streams</a:t>
            </a:r>
            <a:r>
              <a:rPr lang="en-US" sz="2000">
                <a:solidFill>
                  <a:srgbClr val="047EC4"/>
                </a:solidFill>
                <a:latin typeface="TT Firs Neue"/>
              </a:rPr>
              <a:t>, including initiative for:</a:t>
            </a:r>
          </a:p>
          <a:p>
            <a:pPr marL="431800" lvl="1" indent="-215900" algn="l">
              <a:lnSpc>
                <a:spcPts val="2600"/>
              </a:lnSpc>
              <a:buFont typeface="Arial"/>
              <a:buChar char="•"/>
            </a:pPr>
            <a:r>
              <a:rPr lang="en-US" sz="2000">
                <a:solidFill>
                  <a:srgbClr val="047EC4"/>
                </a:solidFill>
                <a:latin typeface="TT Firs Neue"/>
              </a:rPr>
              <a:t>Verification/Passporting</a:t>
            </a:r>
          </a:p>
          <a:p>
            <a:pPr marL="431800" lvl="1" indent="-215900" algn="l">
              <a:lnSpc>
                <a:spcPts val="2600"/>
              </a:lnSpc>
              <a:buFont typeface="Arial"/>
              <a:buChar char="•"/>
            </a:pPr>
            <a:r>
              <a:rPr lang="en-US" sz="2000">
                <a:solidFill>
                  <a:srgbClr val="047EC4"/>
                </a:solidFill>
                <a:latin typeface="TT Firs Neue"/>
              </a:rPr>
              <a:t>Capacity strengthening</a:t>
            </a:r>
          </a:p>
          <a:p>
            <a:pPr marL="431800" lvl="1" indent="-215900" algn="l">
              <a:lnSpc>
                <a:spcPts val="2600"/>
              </a:lnSpc>
              <a:buFont typeface="Arial"/>
              <a:buChar char="•"/>
            </a:pPr>
            <a:r>
              <a:rPr lang="en-US" sz="2000">
                <a:solidFill>
                  <a:srgbClr val="047EC4"/>
                </a:solidFill>
                <a:latin typeface="TT Firs Neue"/>
              </a:rPr>
              <a:t>Pooled funding for smaller local organizations with simplified application requirements</a:t>
            </a:r>
          </a:p>
          <a:p>
            <a:pPr marL="431800" lvl="1" indent="-215900" algn="l">
              <a:lnSpc>
                <a:spcPts val="2600"/>
              </a:lnSpc>
              <a:buFont typeface="Arial"/>
              <a:buChar char="•"/>
            </a:pPr>
            <a:r>
              <a:rPr lang="en-US" sz="2000">
                <a:solidFill>
                  <a:srgbClr val="047EC4"/>
                </a:solidFill>
                <a:latin typeface="TT Firs Neue"/>
              </a:rPr>
              <a:t>IT solutions where organizations and donors can find one another</a:t>
            </a:r>
          </a:p>
          <a:p>
            <a:pPr marL="431800" lvl="1" indent="-215900" algn="l">
              <a:lnSpc>
                <a:spcPts val="2600"/>
              </a:lnSpc>
              <a:buFont typeface="Arial"/>
              <a:buChar char="•"/>
            </a:pPr>
            <a:r>
              <a:rPr lang="en-US" sz="2000">
                <a:solidFill>
                  <a:srgbClr val="047EC4"/>
                </a:solidFill>
                <a:latin typeface="TT Firs Neue"/>
              </a:rPr>
              <a:t>Informing Ukrainian NGOs about the mechanisms of involvement in international funding.</a:t>
            </a:r>
          </a:p>
          <a:p>
            <a:pPr algn="l">
              <a:lnSpc>
                <a:spcPts val="650"/>
              </a:lnSpc>
            </a:pPr>
            <a:endParaRPr lang="en-US" sz="2000">
              <a:solidFill>
                <a:srgbClr val="047EC4"/>
              </a:solidFill>
              <a:latin typeface="TT Firs Neue"/>
            </a:endParaRPr>
          </a:p>
          <a:p>
            <a:pPr algn="l">
              <a:lnSpc>
                <a:spcPts val="2600"/>
              </a:lnSpc>
            </a:pPr>
            <a:r>
              <a:rPr lang="en-US" sz="2000">
                <a:solidFill>
                  <a:srgbClr val="047EC4"/>
                </a:solidFill>
                <a:latin typeface="TT Firs Neue"/>
              </a:rPr>
              <a:t>3. </a:t>
            </a:r>
            <a:r>
              <a:rPr lang="en-US" sz="2000">
                <a:solidFill>
                  <a:srgbClr val="047EC4"/>
                </a:solidFill>
                <a:latin typeface="TT Firs Neue Bold"/>
              </a:rPr>
              <a:t>Positioning of Ukrainian civil society in Ukraine</a:t>
            </a:r>
            <a:r>
              <a:rPr lang="en-US" sz="2000">
                <a:solidFill>
                  <a:srgbClr val="047EC4"/>
                </a:solidFill>
                <a:latin typeface="TT Firs Neue"/>
              </a:rPr>
              <a:t> – building partnership with the Government: to influence Ukrainian legislation, as well as contributing towards the decentralization process.</a:t>
            </a:r>
          </a:p>
          <a:p>
            <a:pPr algn="l">
              <a:lnSpc>
                <a:spcPts val="650"/>
              </a:lnSpc>
            </a:pPr>
            <a:endParaRPr lang="en-US" sz="2000">
              <a:solidFill>
                <a:srgbClr val="047EC4"/>
              </a:solidFill>
              <a:latin typeface="TT Firs Neue"/>
            </a:endParaRPr>
          </a:p>
          <a:p>
            <a:pPr algn="l">
              <a:lnSpc>
                <a:spcPts val="2600"/>
              </a:lnSpc>
            </a:pPr>
            <a:r>
              <a:rPr lang="en-US" sz="2000">
                <a:solidFill>
                  <a:srgbClr val="047EC4"/>
                </a:solidFill>
                <a:latin typeface="TT Firs Neue"/>
              </a:rPr>
              <a:t>4. Cross cutting issue: </a:t>
            </a:r>
            <a:r>
              <a:rPr lang="en-US" sz="2000">
                <a:solidFill>
                  <a:srgbClr val="047EC4"/>
                </a:solidFill>
                <a:latin typeface="TT Firs Neue Bold"/>
              </a:rPr>
              <a:t>bridge between national and local actors</a:t>
            </a:r>
            <a:r>
              <a:rPr lang="en-US" sz="2000">
                <a:solidFill>
                  <a:srgbClr val="047EC4"/>
                </a:solidFill>
                <a:latin typeface="TT Firs Neue"/>
              </a:rPr>
              <a:t>, enabling the voice of local organizations to be heard.</a:t>
            </a:r>
          </a:p>
        </p:txBody>
      </p:sp>
      <p:sp>
        <p:nvSpPr>
          <p:cNvPr id="4" name="Freeform 4"/>
          <p:cNvSpPr/>
          <p:nvPr/>
        </p:nvSpPr>
        <p:spPr>
          <a:xfrm>
            <a:off x="206024" y="-312283"/>
            <a:ext cx="8364868" cy="7892490"/>
          </a:xfrm>
          <a:custGeom>
            <a:avLst/>
            <a:gdLst/>
            <a:ahLst/>
            <a:cxnLst/>
            <a:rect l="l" t="t" r="r" b="b"/>
            <a:pathLst>
              <a:path w="8364868" h="7892490">
                <a:moveTo>
                  <a:pt x="0" y="0"/>
                </a:moveTo>
                <a:lnTo>
                  <a:pt x="8364867" y="0"/>
                </a:lnTo>
                <a:lnTo>
                  <a:pt x="8364867" y="7892490"/>
                </a:lnTo>
                <a:lnTo>
                  <a:pt x="0" y="78924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</a:blip>
            <a:stretch>
              <a:fillRect l="-84610" t="-41981" b="-9165"/>
            </a:stretch>
          </a:blipFill>
        </p:spPr>
        <p:txBody>
          <a:bodyPr/>
          <a:lstStyle/>
          <a:p>
            <a:endParaRPr lang="en-CH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g2831a2a6967_0_10" descr="Image 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71067" y="995880"/>
            <a:ext cx="3382533" cy="548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g2831a2a6967_0_10" descr="Image 2"/>
          <p:cNvPicPr preferRelativeResize="0"/>
          <p:nvPr/>
        </p:nvPicPr>
        <p:blipFill rotWithShape="1">
          <a:blip r:embed="rId4">
            <a:alphaModFix/>
          </a:blip>
          <a:srcRect l="106890" t="-8550" r="-106890" b="8550"/>
          <a:stretch/>
        </p:blipFill>
        <p:spPr>
          <a:xfrm>
            <a:off x="6371060" y="2447640"/>
            <a:ext cx="1550042" cy="2223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g2831a2a6967_0_10" descr="Image 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97534" y="2081067"/>
            <a:ext cx="2393279" cy="3432906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g2831a2a6967_0_10"/>
          <p:cNvSpPr txBox="1"/>
          <p:nvPr/>
        </p:nvSpPr>
        <p:spPr>
          <a:xfrm>
            <a:off x="1219920" y="2633560"/>
            <a:ext cx="4440000" cy="79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43825" defTabSz="487650">
              <a:lnSpc>
                <a:spcPct val="123076"/>
              </a:lnSpc>
              <a:buClr>
                <a:srgbClr val="000000"/>
              </a:buClr>
              <a:buSzPts val="4000"/>
            </a:pPr>
            <a:r>
              <a:rPr lang="en-US" sz="2720" b="1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TEACH FOR UKRAINE</a:t>
            </a:r>
            <a:endParaRPr sz="2720" b="1" kern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43825" defTabSz="487650">
              <a:lnSpc>
                <a:spcPct val="123076"/>
              </a:lnSpc>
              <a:buClr>
                <a:srgbClr val="000000"/>
              </a:buClr>
              <a:buSzPts val="3000"/>
            </a:pPr>
            <a:endParaRPr sz="16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defTabSz="487650">
              <a:buClr>
                <a:srgbClr val="00A585"/>
              </a:buClr>
              <a:buSzPts val="2400"/>
            </a:pPr>
            <a:endParaRPr sz="1280" kern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ctr" defTabSz="487650">
              <a:buClr>
                <a:srgbClr val="00A585"/>
              </a:buClr>
              <a:buSzPts val="2400"/>
            </a:pPr>
            <a:endParaRPr sz="1280" kern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ctr" defTabSz="487650">
              <a:buClr>
                <a:srgbClr val="00A585"/>
              </a:buClr>
              <a:buSzPts val="2400"/>
            </a:pPr>
            <a:endParaRPr sz="1280" kern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ctr" defTabSz="487650">
              <a:buClr>
                <a:srgbClr val="00A585"/>
              </a:buClr>
              <a:buSzPts val="2400"/>
            </a:pPr>
            <a:r>
              <a:rPr lang="en-US" sz="224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2022-2024: Key Achievements, </a:t>
            </a:r>
            <a:endParaRPr sz="224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defTabSz="487650">
              <a:buClr>
                <a:srgbClr val="00A585"/>
              </a:buClr>
              <a:buSzPts val="2400"/>
            </a:pPr>
            <a:r>
              <a:rPr lang="en-US" sz="224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HNPW Geneva, 06 May 2024</a:t>
            </a:r>
            <a:endParaRPr sz="224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defTabSz="487650">
              <a:buClr>
                <a:srgbClr val="1A3340"/>
              </a:buClr>
              <a:buSzPts val="3200"/>
            </a:pPr>
            <a:br>
              <a:rPr lang="en-US" sz="224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224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defTabSz="487650">
              <a:buClr>
                <a:srgbClr val="A5A5A5"/>
              </a:buClr>
              <a:buSzPts val="3200"/>
            </a:pPr>
            <a:endParaRPr sz="1707" kern="0">
              <a:solidFill>
                <a:srgbClr val="1A334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ctr" defTabSz="487650">
              <a:buClr>
                <a:srgbClr val="1A3340"/>
              </a:buClr>
              <a:buSzPts val="2000"/>
            </a:pPr>
            <a:r>
              <a:rPr lang="en-US" sz="1227" kern="0">
                <a:solidFill>
                  <a:srgbClr val="1A3340"/>
                </a:solidFill>
                <a:latin typeface="Open Sans"/>
                <a:ea typeface="Open Sans"/>
                <a:cs typeface="Open Sans"/>
                <a:sym typeface="Open Sans"/>
              </a:rPr>
              <a:t>Liudmyla Batsiun, Head of Finance</a:t>
            </a:r>
            <a:endParaRPr sz="1227" kern="0">
              <a:solidFill>
                <a:srgbClr val="1A334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ctr" defTabSz="487650">
              <a:buClr>
                <a:srgbClr val="1A3340"/>
              </a:buClr>
              <a:buSzPts val="2000"/>
            </a:pPr>
            <a:r>
              <a:rPr lang="en-US" sz="1227" kern="0">
                <a:solidFill>
                  <a:srgbClr val="1A3340"/>
                </a:solidFill>
                <a:latin typeface="Open Sans"/>
                <a:ea typeface="Open Sans"/>
                <a:cs typeface="Open Sans"/>
                <a:sym typeface="Open Sans"/>
              </a:rPr>
              <a:t>finance@teachforukraine.org</a:t>
            </a:r>
            <a:endParaRPr sz="1227" kern="0">
              <a:solidFill>
                <a:srgbClr val="1A334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43825" defTabSz="487650">
              <a:lnSpc>
                <a:spcPct val="123076"/>
              </a:lnSpc>
              <a:buClr>
                <a:srgbClr val="000000"/>
              </a:buClr>
              <a:buSzPts val="3000"/>
            </a:pPr>
            <a:endParaRPr sz="16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" name="Google Shape;21;g2831a2a6967_0_10" descr="Image 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46047" y="1393747"/>
            <a:ext cx="1738604" cy="72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g1ff53c3846e_0_0"/>
          <p:cNvSpPr/>
          <p:nvPr/>
        </p:nvSpPr>
        <p:spPr>
          <a:xfrm>
            <a:off x="52840" y="903439"/>
            <a:ext cx="4650880" cy="1505600"/>
          </a:xfrm>
          <a:prstGeom prst="rect">
            <a:avLst/>
          </a:prstGeom>
          <a:solidFill>
            <a:srgbClr val="1C39D5"/>
          </a:solidFill>
          <a:ln>
            <a:noFill/>
          </a:ln>
        </p:spPr>
        <p:txBody>
          <a:bodyPr spcFirstLastPara="1" wrap="square" lIns="24373" tIns="24373" rIns="24373" bIns="24373" anchor="ctr" anchorCtr="0">
            <a:noAutofit/>
          </a:bodyPr>
          <a:lstStyle/>
          <a:p>
            <a:pPr defTabSz="487650">
              <a:buClr>
                <a:srgbClr val="000000"/>
              </a:buClr>
              <a:buSzPts val="1800"/>
            </a:pPr>
            <a:r>
              <a:rPr lang="en-US" sz="960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</a:t>
            </a:r>
            <a:endParaRPr sz="74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g1ff53c3846e_0_0"/>
          <p:cNvSpPr txBox="1"/>
          <p:nvPr/>
        </p:nvSpPr>
        <p:spPr>
          <a:xfrm>
            <a:off x="584147" y="1106293"/>
            <a:ext cx="3917600" cy="1110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487650">
              <a:lnSpc>
                <a:spcPct val="123076"/>
              </a:lnSpc>
              <a:buClr>
                <a:srgbClr val="FFFFFF"/>
              </a:buClr>
              <a:buSzPts val="5200"/>
            </a:pPr>
            <a:r>
              <a:rPr lang="en-US" sz="2933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Some achievements are sad</a:t>
            </a:r>
            <a:endParaRPr sz="90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g1ff53c3846e_0_0"/>
          <p:cNvSpPr txBox="1"/>
          <p:nvPr/>
        </p:nvSpPr>
        <p:spPr>
          <a:xfrm>
            <a:off x="6005960" y="2626360"/>
            <a:ext cx="3071360" cy="178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487650">
              <a:lnSpc>
                <a:spcPct val="155000"/>
              </a:lnSpc>
              <a:buClr>
                <a:srgbClr val="000000"/>
              </a:buClr>
              <a:buSzPts val="2000"/>
            </a:pPr>
            <a:endParaRPr sz="74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g1ff53c3846e_0_0"/>
          <p:cNvSpPr txBox="1"/>
          <p:nvPr/>
        </p:nvSpPr>
        <p:spPr>
          <a:xfrm>
            <a:off x="6005920" y="3180080"/>
            <a:ext cx="3506240" cy="178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487650">
              <a:lnSpc>
                <a:spcPct val="155000"/>
              </a:lnSpc>
              <a:buClr>
                <a:srgbClr val="000000"/>
              </a:buClr>
              <a:buSzPts val="2000"/>
            </a:pPr>
            <a:endParaRPr sz="74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g1ff53c3846e_0_0"/>
          <p:cNvSpPr txBox="1"/>
          <p:nvPr/>
        </p:nvSpPr>
        <p:spPr>
          <a:xfrm>
            <a:off x="6006040" y="4287520"/>
            <a:ext cx="3071360" cy="178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487650">
              <a:lnSpc>
                <a:spcPct val="155000"/>
              </a:lnSpc>
              <a:buClr>
                <a:srgbClr val="000000"/>
              </a:buClr>
              <a:buSzPts val="2000"/>
            </a:pPr>
            <a:endParaRPr sz="74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g1ff53c3846e_0_0"/>
          <p:cNvSpPr txBox="1"/>
          <p:nvPr/>
        </p:nvSpPr>
        <p:spPr>
          <a:xfrm>
            <a:off x="4861280" y="2298520"/>
            <a:ext cx="4650880" cy="457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73" tIns="48773" rIns="48773" bIns="48773" anchor="t" anchorCtr="0">
            <a:spAutoFit/>
          </a:bodyPr>
          <a:lstStyle/>
          <a:p>
            <a:pPr defTabSz="487650">
              <a:lnSpc>
                <a:spcPct val="115000"/>
              </a:lnSpc>
              <a:buClr>
                <a:srgbClr val="000000"/>
              </a:buClr>
              <a:buSzPts val="3800"/>
            </a:pPr>
            <a:r>
              <a:rPr lang="en-US" sz="202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Yulia Zdanovska, Kharkiv, 03 Mar 2022 </a:t>
            </a:r>
            <a:endParaRPr sz="1707" kern="0">
              <a:solidFill>
                <a:srgbClr val="00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" name="Google Shape;32;g1ff53c3846e_0_0" descr="Image 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54381" y="1257880"/>
            <a:ext cx="1738604" cy="72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g1ff53c3846e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80960" y="3115033"/>
            <a:ext cx="4972640" cy="2379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g1ff53c3846e_0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840" y="2446471"/>
            <a:ext cx="4650880" cy="6583556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g1ff53c3846e_0_0"/>
          <p:cNvSpPr txBox="1"/>
          <p:nvPr/>
        </p:nvSpPr>
        <p:spPr>
          <a:xfrm>
            <a:off x="1997920" y="5186213"/>
            <a:ext cx="1526880" cy="647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60" tIns="48760" rIns="48760" bIns="48760" anchor="t" anchorCtr="0">
            <a:noAutofit/>
          </a:bodyPr>
          <a:lstStyle/>
          <a:p>
            <a:pPr defTabSz="487650">
              <a:buClr>
                <a:srgbClr val="000000"/>
              </a:buClr>
              <a:buSzPts val="3200"/>
            </a:pPr>
            <a:endParaRPr sz="1707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0548E345B6D594AAA06BAD71EA843DF" ma:contentTypeVersion="19" ma:contentTypeDescription="Create a new document." ma:contentTypeScope="" ma:versionID="8008c501d2b39bcfb150069c450b2174">
  <xsd:schema xmlns:xsd="http://www.w3.org/2001/XMLSchema" xmlns:xs="http://www.w3.org/2001/XMLSchema" xmlns:p="http://schemas.microsoft.com/office/2006/metadata/properties" xmlns:ns2="1355b3f0-e072-4ae3-b261-722c43fa6e26" xmlns:ns3="9051fefc-2ea4-4620-a82b-61f19e316bb6" targetNamespace="http://schemas.microsoft.com/office/2006/metadata/properties" ma:root="true" ma:fieldsID="a9e89cfd3ed98dd724201eaea45d4495" ns2:_="" ns3:_="">
    <xsd:import namespace="1355b3f0-e072-4ae3-b261-722c43fa6e26"/>
    <xsd:import namespace="9051fefc-2ea4-4620-a82b-61f19e316bb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_Flow_SignoffStatu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55b3f0-e072-4ae3-b261-722c43fa6e2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Flow_SignoffStatus" ma:index="20" nillable="true" ma:displayName="État de validation" ma:internalName="_x00c9_tat_x0020_de_x0020_validation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fc2c48a7-3976-43da-8c19-cb30e3e77c6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51fefc-2ea4-4620-a82b-61f19e316bb6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8403d0eb-ff5c-4829-9fc3-59ef669ebb52}" ma:internalName="TaxCatchAll" ma:showField="CatchAllData" ma:web="9051fefc-2ea4-4620-a82b-61f19e316bb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9A260B5-CA1E-417C-8499-68AD97BF020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0515314-2729-4652-83D5-58F26B71090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355b3f0-e072-4ae3-b261-722c43fa6e26"/>
    <ds:schemaRef ds:uri="9051fefc-2ea4-4620-a82b-61f19e316bb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1482</Words>
  <Application>Microsoft Office PowerPoint</Application>
  <PresentationFormat>Custom</PresentationFormat>
  <Paragraphs>249</Paragraphs>
  <Slides>30</Slides>
  <Notes>23</Notes>
  <HiddenSlides>2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48" baseType="lpstr">
      <vt:lpstr>Open Sans</vt:lpstr>
      <vt:lpstr>Helvetica Neue</vt:lpstr>
      <vt:lpstr>TT Commons Pro Bold</vt:lpstr>
      <vt:lpstr>Arial</vt:lpstr>
      <vt:lpstr>PT Serif</vt:lpstr>
      <vt:lpstr>Montserrat</vt:lpstr>
      <vt:lpstr>TT Commons Pro</vt:lpstr>
      <vt:lpstr>Poppins Medium</vt:lpstr>
      <vt:lpstr>Calibri</vt:lpstr>
      <vt:lpstr>TT Firs Neue</vt:lpstr>
      <vt:lpstr>TT Firs Neue Bold</vt:lpstr>
      <vt:lpstr>Poppins</vt:lpstr>
      <vt:lpstr>Aptos</vt:lpstr>
      <vt:lpstr>Inter</vt:lpstr>
      <vt:lpstr>Arimo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Alliance UA SCO</dc:title>
  <cp:lastModifiedBy>Felicity Fallon</cp:lastModifiedBy>
  <cp:revision>1</cp:revision>
  <dcterms:created xsi:type="dcterms:W3CDTF">2006-08-16T00:00:00Z</dcterms:created>
  <dcterms:modified xsi:type="dcterms:W3CDTF">2024-05-13T14:04:33Z</dcterms:modified>
  <dc:identifier>DAGADUlYcbM</dc:identifier>
</cp:coreProperties>
</file>