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45"/>
  </p:notesMasterIdLst>
  <p:sldIdLst>
    <p:sldId id="323" r:id="rId2"/>
    <p:sldId id="314" r:id="rId3"/>
    <p:sldId id="265" r:id="rId4"/>
    <p:sldId id="266" r:id="rId5"/>
    <p:sldId id="267" r:id="rId6"/>
    <p:sldId id="268" r:id="rId7"/>
    <p:sldId id="269" r:id="rId8"/>
    <p:sldId id="270" r:id="rId9"/>
    <p:sldId id="272" r:id="rId10"/>
    <p:sldId id="315" r:id="rId11"/>
    <p:sldId id="274" r:id="rId12"/>
    <p:sldId id="275" r:id="rId13"/>
    <p:sldId id="320" r:id="rId14"/>
    <p:sldId id="276" r:id="rId15"/>
    <p:sldId id="277" r:id="rId16"/>
    <p:sldId id="278" r:id="rId17"/>
    <p:sldId id="324" r:id="rId18"/>
    <p:sldId id="280" r:id="rId19"/>
    <p:sldId id="307" r:id="rId20"/>
    <p:sldId id="308" r:id="rId21"/>
    <p:sldId id="309" r:id="rId22"/>
    <p:sldId id="310" r:id="rId23"/>
    <p:sldId id="311" r:id="rId24"/>
    <p:sldId id="312" r:id="rId25"/>
    <p:sldId id="281" r:id="rId26"/>
    <p:sldId id="321" r:id="rId27"/>
    <p:sldId id="282" r:id="rId28"/>
    <p:sldId id="283" r:id="rId29"/>
    <p:sldId id="316" r:id="rId30"/>
    <p:sldId id="306" r:id="rId31"/>
    <p:sldId id="286" r:id="rId32"/>
    <p:sldId id="287" r:id="rId33"/>
    <p:sldId id="288" r:id="rId34"/>
    <p:sldId id="289" r:id="rId35"/>
    <p:sldId id="290" r:id="rId36"/>
    <p:sldId id="291" r:id="rId37"/>
    <p:sldId id="292" r:id="rId38"/>
    <p:sldId id="317" r:id="rId39"/>
    <p:sldId id="318" r:id="rId40"/>
    <p:sldId id="319" r:id="rId41"/>
    <p:sldId id="299" r:id="rId42"/>
    <p:sldId id="300" r:id="rId43"/>
    <p:sldId id="302" r:id="rId4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80234" autoAdjust="0"/>
  </p:normalViewPr>
  <p:slideViewPr>
    <p:cSldViewPr snapToGrid="0">
      <p:cViewPr varScale="1">
        <p:scale>
          <a:sx n="58" d="100"/>
          <a:sy n="58" d="100"/>
        </p:scale>
        <p:origin x="1710" y="72"/>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pPr/>
              <a:t>17/04/1438</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pPr/>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a:t>
            </a:fld>
            <a:endParaRPr lang="ar-SA"/>
          </a:p>
        </p:txBody>
      </p:sp>
    </p:spTree>
    <p:extLst>
      <p:ext uri="{BB962C8B-B14F-4D97-AF65-F5344CB8AC3E}">
        <p14:creationId xmlns:p14="http://schemas.microsoft.com/office/powerpoint/2010/main" val="1100259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baseline="0"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10</a:t>
            </a:fld>
            <a:endParaRPr lang="ar-SA"/>
          </a:p>
        </p:txBody>
      </p:sp>
    </p:spTree>
    <p:extLst>
      <p:ext uri="{BB962C8B-B14F-4D97-AF65-F5344CB8AC3E}">
        <p14:creationId xmlns:p14="http://schemas.microsoft.com/office/powerpoint/2010/main" val="1366751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11</a:t>
            </a:fld>
            <a:endParaRPr lang="ar-SA"/>
          </a:p>
        </p:txBody>
      </p:sp>
    </p:spTree>
    <p:extLst>
      <p:ext uri="{BB962C8B-B14F-4D97-AF65-F5344CB8AC3E}">
        <p14:creationId xmlns:p14="http://schemas.microsoft.com/office/powerpoint/2010/main" val="3647453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12</a:t>
            </a:fld>
            <a:endParaRPr lang="ar-SA"/>
          </a:p>
        </p:txBody>
      </p:sp>
    </p:spTree>
    <p:extLst>
      <p:ext uri="{BB962C8B-B14F-4D97-AF65-F5344CB8AC3E}">
        <p14:creationId xmlns:p14="http://schemas.microsoft.com/office/powerpoint/2010/main" val="4218629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13</a:t>
            </a:fld>
            <a:endParaRPr lang="ar-SA"/>
          </a:p>
        </p:txBody>
      </p:sp>
    </p:spTree>
    <p:extLst>
      <p:ext uri="{BB962C8B-B14F-4D97-AF65-F5344CB8AC3E}">
        <p14:creationId xmlns:p14="http://schemas.microsoft.com/office/powerpoint/2010/main" val="1171216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14</a:t>
            </a:fld>
            <a:endParaRPr lang="ar-SA"/>
          </a:p>
        </p:txBody>
      </p:sp>
    </p:spTree>
    <p:extLst>
      <p:ext uri="{BB962C8B-B14F-4D97-AF65-F5344CB8AC3E}">
        <p14:creationId xmlns:p14="http://schemas.microsoft.com/office/powerpoint/2010/main" val="2673291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15</a:t>
            </a:fld>
            <a:endParaRPr lang="ar-SA"/>
          </a:p>
        </p:txBody>
      </p:sp>
    </p:spTree>
    <p:extLst>
      <p:ext uri="{BB962C8B-B14F-4D97-AF65-F5344CB8AC3E}">
        <p14:creationId xmlns:p14="http://schemas.microsoft.com/office/powerpoint/2010/main" val="4234962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16</a:t>
            </a:fld>
            <a:endParaRPr lang="ar-SA"/>
          </a:p>
        </p:txBody>
      </p:sp>
    </p:spTree>
    <p:extLst>
      <p:ext uri="{BB962C8B-B14F-4D97-AF65-F5344CB8AC3E}">
        <p14:creationId xmlns:p14="http://schemas.microsoft.com/office/powerpoint/2010/main" val="4064214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17</a:t>
            </a:fld>
            <a:endParaRPr lang="ar-SA"/>
          </a:p>
        </p:txBody>
      </p:sp>
    </p:spTree>
    <p:extLst>
      <p:ext uri="{BB962C8B-B14F-4D97-AF65-F5344CB8AC3E}">
        <p14:creationId xmlns:p14="http://schemas.microsoft.com/office/powerpoint/2010/main" val="2332951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18</a:t>
            </a:fld>
            <a:endParaRPr lang="ar-SA"/>
          </a:p>
        </p:txBody>
      </p:sp>
    </p:spTree>
    <p:extLst>
      <p:ext uri="{BB962C8B-B14F-4D97-AF65-F5344CB8AC3E}">
        <p14:creationId xmlns:p14="http://schemas.microsoft.com/office/powerpoint/2010/main" val="1076523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19</a:t>
            </a:fld>
            <a:endParaRPr lang="ar-SA"/>
          </a:p>
        </p:txBody>
      </p:sp>
    </p:spTree>
    <p:extLst>
      <p:ext uri="{BB962C8B-B14F-4D97-AF65-F5344CB8AC3E}">
        <p14:creationId xmlns:p14="http://schemas.microsoft.com/office/powerpoint/2010/main" val="330134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t>مخيم باب الهوى \ سوريا– 2013  </a:t>
            </a:r>
          </a:p>
          <a:p>
            <a:pPr algn="r" rtl="1"/>
            <a:r>
              <a:rPr lang="ar-SA" dirty="0"/>
              <a:t>تصوير رامي رجوب</a:t>
            </a:r>
            <a:endParaRPr lang="en-US"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2</a:t>
            </a:fld>
            <a:endParaRPr lang="ar-SA"/>
          </a:p>
        </p:txBody>
      </p:sp>
    </p:spTree>
    <p:extLst>
      <p:ext uri="{BB962C8B-B14F-4D97-AF65-F5344CB8AC3E}">
        <p14:creationId xmlns:p14="http://schemas.microsoft.com/office/powerpoint/2010/main" val="8294436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20</a:t>
            </a:fld>
            <a:endParaRPr lang="ar-SA"/>
          </a:p>
        </p:txBody>
      </p:sp>
    </p:spTree>
    <p:extLst>
      <p:ext uri="{BB962C8B-B14F-4D97-AF65-F5344CB8AC3E}">
        <p14:creationId xmlns:p14="http://schemas.microsoft.com/office/powerpoint/2010/main" val="14019026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21</a:t>
            </a:fld>
            <a:endParaRPr lang="ar-SA"/>
          </a:p>
        </p:txBody>
      </p:sp>
    </p:spTree>
    <p:extLst>
      <p:ext uri="{BB962C8B-B14F-4D97-AF65-F5344CB8AC3E}">
        <p14:creationId xmlns:p14="http://schemas.microsoft.com/office/powerpoint/2010/main" val="3177638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22</a:t>
            </a:fld>
            <a:endParaRPr lang="ar-SA"/>
          </a:p>
        </p:txBody>
      </p:sp>
    </p:spTree>
    <p:extLst>
      <p:ext uri="{BB962C8B-B14F-4D97-AF65-F5344CB8AC3E}">
        <p14:creationId xmlns:p14="http://schemas.microsoft.com/office/powerpoint/2010/main" val="33188777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23</a:t>
            </a:fld>
            <a:endParaRPr lang="ar-SA"/>
          </a:p>
        </p:txBody>
      </p:sp>
    </p:spTree>
    <p:extLst>
      <p:ext uri="{BB962C8B-B14F-4D97-AF65-F5344CB8AC3E}">
        <p14:creationId xmlns:p14="http://schemas.microsoft.com/office/powerpoint/2010/main" val="18979714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24</a:t>
            </a:fld>
            <a:endParaRPr lang="ar-SA"/>
          </a:p>
        </p:txBody>
      </p:sp>
    </p:spTree>
    <p:extLst>
      <p:ext uri="{BB962C8B-B14F-4D97-AF65-F5344CB8AC3E}">
        <p14:creationId xmlns:p14="http://schemas.microsoft.com/office/powerpoint/2010/main" val="19779320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GB" dirty="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pPr/>
              <a:t>25</a:t>
            </a:fld>
            <a:endParaRPr lang="ar-SA"/>
          </a:p>
        </p:txBody>
      </p:sp>
    </p:spTree>
    <p:extLst>
      <p:ext uri="{BB962C8B-B14F-4D97-AF65-F5344CB8AC3E}">
        <p14:creationId xmlns:p14="http://schemas.microsoft.com/office/powerpoint/2010/main" val="14975823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26</a:t>
            </a:fld>
            <a:endParaRPr lang="ar-SA"/>
          </a:p>
        </p:txBody>
      </p:sp>
    </p:spTree>
    <p:extLst>
      <p:ext uri="{BB962C8B-B14F-4D97-AF65-F5344CB8AC3E}">
        <p14:creationId xmlns:p14="http://schemas.microsoft.com/office/powerpoint/2010/main" val="2382458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27</a:t>
            </a:fld>
            <a:endParaRPr lang="ar-SA"/>
          </a:p>
        </p:txBody>
      </p:sp>
    </p:spTree>
    <p:extLst>
      <p:ext uri="{BB962C8B-B14F-4D97-AF65-F5344CB8AC3E}">
        <p14:creationId xmlns:p14="http://schemas.microsoft.com/office/powerpoint/2010/main" val="13767725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28</a:t>
            </a:fld>
            <a:endParaRPr lang="ar-SA"/>
          </a:p>
        </p:txBody>
      </p:sp>
    </p:spTree>
    <p:extLst>
      <p:ext uri="{BB962C8B-B14F-4D97-AF65-F5344CB8AC3E}">
        <p14:creationId xmlns:p14="http://schemas.microsoft.com/office/powerpoint/2010/main" val="35835393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29</a:t>
            </a:fld>
            <a:endParaRPr lang="ar-SA"/>
          </a:p>
        </p:txBody>
      </p:sp>
    </p:spTree>
    <p:extLst>
      <p:ext uri="{BB962C8B-B14F-4D97-AF65-F5344CB8AC3E}">
        <p14:creationId xmlns:p14="http://schemas.microsoft.com/office/powerpoint/2010/main" val="2140673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3</a:t>
            </a:fld>
            <a:endParaRPr lang="ar-SA"/>
          </a:p>
        </p:txBody>
      </p:sp>
    </p:spTree>
    <p:extLst>
      <p:ext uri="{BB962C8B-B14F-4D97-AF65-F5344CB8AC3E}">
        <p14:creationId xmlns:p14="http://schemas.microsoft.com/office/powerpoint/2010/main" val="6445250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30</a:t>
            </a:fld>
            <a:endParaRPr lang="ar-SA"/>
          </a:p>
        </p:txBody>
      </p:sp>
    </p:spTree>
    <p:extLst>
      <p:ext uri="{BB962C8B-B14F-4D97-AF65-F5344CB8AC3E}">
        <p14:creationId xmlns:p14="http://schemas.microsoft.com/office/powerpoint/2010/main" val="24546732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31</a:t>
            </a:fld>
            <a:endParaRPr lang="ar-SA"/>
          </a:p>
        </p:txBody>
      </p:sp>
    </p:spTree>
    <p:extLst>
      <p:ext uri="{BB962C8B-B14F-4D97-AF65-F5344CB8AC3E}">
        <p14:creationId xmlns:p14="http://schemas.microsoft.com/office/powerpoint/2010/main" val="10520940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32</a:t>
            </a:fld>
            <a:endParaRPr lang="ar-SA"/>
          </a:p>
        </p:txBody>
      </p:sp>
    </p:spTree>
    <p:extLst>
      <p:ext uri="{BB962C8B-B14F-4D97-AF65-F5344CB8AC3E}">
        <p14:creationId xmlns:p14="http://schemas.microsoft.com/office/powerpoint/2010/main" val="38520869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33</a:t>
            </a:fld>
            <a:endParaRPr lang="ar-SA"/>
          </a:p>
        </p:txBody>
      </p:sp>
    </p:spTree>
    <p:extLst>
      <p:ext uri="{BB962C8B-B14F-4D97-AF65-F5344CB8AC3E}">
        <p14:creationId xmlns:p14="http://schemas.microsoft.com/office/powerpoint/2010/main" val="16731210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34</a:t>
            </a:fld>
            <a:endParaRPr lang="ar-SA"/>
          </a:p>
        </p:txBody>
      </p:sp>
    </p:spTree>
    <p:extLst>
      <p:ext uri="{BB962C8B-B14F-4D97-AF65-F5344CB8AC3E}">
        <p14:creationId xmlns:p14="http://schemas.microsoft.com/office/powerpoint/2010/main" val="26503421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35</a:t>
            </a:fld>
            <a:endParaRPr lang="ar-SA"/>
          </a:p>
        </p:txBody>
      </p:sp>
    </p:spTree>
    <p:extLst>
      <p:ext uri="{BB962C8B-B14F-4D97-AF65-F5344CB8AC3E}">
        <p14:creationId xmlns:p14="http://schemas.microsoft.com/office/powerpoint/2010/main" val="3801252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36</a:t>
            </a:fld>
            <a:endParaRPr lang="ar-SA"/>
          </a:p>
        </p:txBody>
      </p:sp>
    </p:spTree>
    <p:extLst>
      <p:ext uri="{BB962C8B-B14F-4D97-AF65-F5344CB8AC3E}">
        <p14:creationId xmlns:p14="http://schemas.microsoft.com/office/powerpoint/2010/main" val="29592106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37</a:t>
            </a:fld>
            <a:endParaRPr lang="ar-SA"/>
          </a:p>
        </p:txBody>
      </p:sp>
    </p:spTree>
    <p:extLst>
      <p:ext uri="{BB962C8B-B14F-4D97-AF65-F5344CB8AC3E}">
        <p14:creationId xmlns:p14="http://schemas.microsoft.com/office/powerpoint/2010/main" val="1692451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38</a:t>
            </a:fld>
            <a:endParaRPr lang="ar-SA"/>
          </a:p>
        </p:txBody>
      </p:sp>
    </p:spTree>
    <p:extLst>
      <p:ext uri="{BB962C8B-B14F-4D97-AF65-F5344CB8AC3E}">
        <p14:creationId xmlns:p14="http://schemas.microsoft.com/office/powerpoint/2010/main" val="12060812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39</a:t>
            </a:fld>
            <a:endParaRPr lang="ar-SA"/>
          </a:p>
        </p:txBody>
      </p:sp>
    </p:spTree>
    <p:extLst>
      <p:ext uri="{BB962C8B-B14F-4D97-AF65-F5344CB8AC3E}">
        <p14:creationId xmlns:p14="http://schemas.microsoft.com/office/powerpoint/2010/main" val="1927598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t>مخيم </a:t>
            </a:r>
            <a:r>
              <a:rPr lang="ar-SA" dirty="0" err="1"/>
              <a:t>جرابلس</a:t>
            </a:r>
            <a:r>
              <a:rPr lang="ar-SA" dirty="0"/>
              <a:t> \ سوريا– 2013  </a:t>
            </a:r>
          </a:p>
          <a:p>
            <a:pPr algn="r" rtl="1"/>
            <a:r>
              <a:rPr lang="ar-SA" dirty="0"/>
              <a:t>تصوير رامي رجوب</a:t>
            </a:r>
            <a:endParaRPr lang="en-US"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4</a:t>
            </a:fld>
            <a:endParaRPr lang="ar-SA"/>
          </a:p>
        </p:txBody>
      </p:sp>
    </p:spTree>
    <p:extLst>
      <p:ext uri="{BB962C8B-B14F-4D97-AF65-F5344CB8AC3E}">
        <p14:creationId xmlns:p14="http://schemas.microsoft.com/office/powerpoint/2010/main" val="9634559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40</a:t>
            </a:fld>
            <a:endParaRPr lang="ar-SA"/>
          </a:p>
        </p:txBody>
      </p:sp>
    </p:spTree>
    <p:extLst>
      <p:ext uri="{BB962C8B-B14F-4D97-AF65-F5344CB8AC3E}">
        <p14:creationId xmlns:p14="http://schemas.microsoft.com/office/powerpoint/2010/main" val="35885004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41</a:t>
            </a:fld>
            <a:endParaRPr lang="ar-SA"/>
          </a:p>
        </p:txBody>
      </p:sp>
    </p:spTree>
    <p:extLst>
      <p:ext uri="{BB962C8B-B14F-4D97-AF65-F5344CB8AC3E}">
        <p14:creationId xmlns:p14="http://schemas.microsoft.com/office/powerpoint/2010/main" val="31638999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42</a:t>
            </a:fld>
            <a:endParaRPr lang="ar-SA"/>
          </a:p>
        </p:txBody>
      </p:sp>
    </p:spTree>
    <p:extLst>
      <p:ext uri="{BB962C8B-B14F-4D97-AF65-F5344CB8AC3E}">
        <p14:creationId xmlns:p14="http://schemas.microsoft.com/office/powerpoint/2010/main" val="14116169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pPr/>
              <a:t>43</a:t>
            </a:fld>
            <a:endParaRPr lang="ar-SA"/>
          </a:p>
        </p:txBody>
      </p:sp>
    </p:spTree>
    <p:extLst>
      <p:ext uri="{BB962C8B-B14F-4D97-AF65-F5344CB8AC3E}">
        <p14:creationId xmlns:p14="http://schemas.microsoft.com/office/powerpoint/2010/main" val="900750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t>مخيم باب السلامة \ سوريا– 2013  </a:t>
            </a:r>
          </a:p>
          <a:p>
            <a:pPr algn="r" rtl="1"/>
            <a:r>
              <a:rPr lang="ar-SA" dirty="0"/>
              <a:t>تصوير رامي رجوب</a:t>
            </a:r>
            <a:endParaRPr lang="en-US" dirty="0"/>
          </a:p>
          <a:p>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5</a:t>
            </a:fld>
            <a:endParaRPr lang="ar-SA"/>
          </a:p>
        </p:txBody>
      </p:sp>
    </p:spTree>
    <p:extLst>
      <p:ext uri="{BB962C8B-B14F-4D97-AF65-F5344CB8AC3E}">
        <p14:creationId xmlns:p14="http://schemas.microsoft.com/office/powerpoint/2010/main" val="1030352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t>مخيم باب الهوى \ سوريا– 2014  </a:t>
            </a:r>
          </a:p>
          <a:p>
            <a:pPr algn="r" rtl="1"/>
            <a:r>
              <a:rPr lang="ar-SA" dirty="0"/>
              <a:t>تصوير رامي رجوب</a:t>
            </a:r>
            <a:endParaRPr lang="en-US" dirty="0"/>
          </a:p>
          <a:p>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6</a:t>
            </a:fld>
            <a:endParaRPr lang="ar-SA"/>
          </a:p>
        </p:txBody>
      </p:sp>
    </p:spTree>
    <p:extLst>
      <p:ext uri="{BB962C8B-B14F-4D97-AF65-F5344CB8AC3E}">
        <p14:creationId xmlns:p14="http://schemas.microsoft.com/office/powerpoint/2010/main" val="2134547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7</a:t>
            </a:fld>
            <a:endParaRPr lang="ar-SA"/>
          </a:p>
        </p:txBody>
      </p:sp>
    </p:spTree>
    <p:extLst>
      <p:ext uri="{BB962C8B-B14F-4D97-AF65-F5344CB8AC3E}">
        <p14:creationId xmlns:p14="http://schemas.microsoft.com/office/powerpoint/2010/main" val="2851574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t>مخيم باب الهوى \ سوريا– 2013  </a:t>
            </a:r>
          </a:p>
          <a:p>
            <a:pPr algn="r" rtl="1"/>
            <a:r>
              <a:rPr lang="ar-SA" dirty="0"/>
              <a:t>تصوير رامي رجوب</a:t>
            </a:r>
            <a:endParaRPr lang="en-US"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8</a:t>
            </a:fld>
            <a:endParaRPr lang="ar-SA"/>
          </a:p>
        </p:txBody>
      </p:sp>
    </p:spTree>
    <p:extLst>
      <p:ext uri="{BB962C8B-B14F-4D97-AF65-F5344CB8AC3E}">
        <p14:creationId xmlns:p14="http://schemas.microsoft.com/office/powerpoint/2010/main" val="2892179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baseline="0" dirty="0"/>
          </a:p>
        </p:txBody>
      </p:sp>
      <p:sp>
        <p:nvSpPr>
          <p:cNvPr id="4" name="Slide Number Placeholder 3"/>
          <p:cNvSpPr>
            <a:spLocks noGrp="1"/>
          </p:cNvSpPr>
          <p:nvPr>
            <p:ph type="sldNum" sz="quarter" idx="10"/>
          </p:nvPr>
        </p:nvSpPr>
        <p:spPr/>
        <p:txBody>
          <a:bodyPr/>
          <a:lstStyle/>
          <a:p>
            <a:fld id="{53579C48-162C-47C7-9687-2839989AFBEE}" type="slidenum">
              <a:rPr lang="ar-SA" smtClean="0"/>
              <a:pPr/>
              <a:t>9</a:t>
            </a:fld>
            <a:endParaRPr lang="ar-SA"/>
          </a:p>
        </p:txBody>
      </p:sp>
    </p:spTree>
    <p:extLst>
      <p:ext uri="{BB962C8B-B14F-4D97-AF65-F5344CB8AC3E}">
        <p14:creationId xmlns:p14="http://schemas.microsoft.com/office/powerpoint/2010/main" val="15111817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الجزء"أ“16: الفصل التّقني المتعلّق بمجال المأوى والمستوطنات البشريّة واللّوازم غير الغذائيّة مواد اسفير التدريبية سنة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Footer Placeholder 4"/>
          <p:cNvSpPr>
            <a:spLocks noGrp="1"/>
          </p:cNvSpPr>
          <p:nvPr>
            <p:ph type="ftr" sz="quarter" idx="3"/>
          </p:nvPr>
        </p:nvSpPr>
        <p:spPr>
          <a:xfrm>
            <a:off x="3306470" y="6329599"/>
            <a:ext cx="5380331"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الجزء"أ“16: الفصل التّقني المتعلّق بمجال المأوى والمستوطنات البشريّة واللّوازم غير الغذائيّة مواد اسفير التدريبية سنة 2015</a:t>
            </a:r>
            <a:endParaRPr lang="fr-CH"/>
          </a:p>
        </p:txBody>
      </p:sp>
    </p:spTree>
    <p:extLst>
      <p:ext uri="{BB962C8B-B14F-4D97-AF65-F5344CB8AC3E}">
        <p14:creationId xmlns:p14="http://schemas.microsoft.com/office/powerpoint/2010/main" val="705368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3084286" y="6329599"/>
            <a:ext cx="5602515" cy="365125"/>
          </a:xfrm>
          <a:prstGeom prst="rect">
            <a:avLst/>
          </a:prstGeom>
        </p:spPr>
        <p:txBody>
          <a:bodyPr vert="horz" lIns="91440" tIns="45720" rIns="91440" bIns="45720" rtlCol="0" anchor="ctr"/>
          <a:lstStyle>
            <a:lvl1pPr algn="r" rtl="1">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الجزء"أ“16: الفصل التّقني المتعلّق بمجال المأوى والمستوطنات البشريّة واللّوازم غير الغذائيّة مواد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56344"/>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017520" y="6329599"/>
            <a:ext cx="5669281" cy="365125"/>
          </a:xfrm>
          <a:prstGeom prst="rect">
            <a:avLst/>
          </a:prstGeom>
        </p:spPr>
        <p:txBody>
          <a:bodyPr vert="horz" lIns="91440" tIns="45720" rIns="91440" bIns="45720" rtlCol="0" anchor="ctr"/>
          <a:lstStyle>
            <a:lvl1pPr algn="r" rtl="1">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الجزء"أ“16: الفصل التّقني المتعلّق بمجال المأوى والمستوطنات البشريّة واللّوازم غير الغذائيّة مواد اسفير التدريبية سنة 2015</a:t>
            </a:r>
            <a:endParaRPr lang="fr-CH"/>
          </a:p>
        </p:txBody>
      </p:sp>
    </p:spTree>
    <p:extLst>
      <p:ext uri="{BB962C8B-B14F-4D97-AF65-F5344CB8AC3E}">
        <p14:creationId xmlns:p14="http://schemas.microsoft.com/office/powerpoint/2010/main" val="4002356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No footer graphic">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306470" y="6329599"/>
            <a:ext cx="5380331" cy="365125"/>
          </a:xfrm>
          <a:prstGeom prst="rect">
            <a:avLst/>
          </a:prstGeom>
        </p:spPr>
        <p:txBody>
          <a:bodyPr vert="horz" lIns="91440" tIns="45720" rIns="91440" bIns="45720" rtlCol="0" anchor="ctr"/>
          <a:lstStyle>
            <a:lvl1pPr algn="r" rtl="1">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الجزء"أ“16: الفصل التّقني المتعلّق بمجال المأوى والمستوطنات البشريّة واللّوازم غير الغذائيّة مواد اسفير التدريبية سنة 2015</a:t>
            </a:r>
            <a:endParaRPr lang="fr-CH"/>
          </a:p>
        </p:txBody>
      </p:sp>
    </p:spTree>
    <p:extLst>
      <p:ext uri="{BB962C8B-B14F-4D97-AF65-F5344CB8AC3E}">
        <p14:creationId xmlns:p14="http://schemas.microsoft.com/office/powerpoint/2010/main" val="2227154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الجزء"أ“16: الفصل التّقني المتعلّق بمجال المأوى والمستوطنات البشريّة واللّوازم غير الغذائيّة مواد اسفير التدريبية سنة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الجزء"أ“16: الفصل التّقني المتعلّق بمجال المأوى والمستوطنات البشريّة واللّوازم غير الغذائيّة مواد اسفير التدريبية سنة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229791203"/>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text</a:t>
            </a:r>
            <a:r>
              <a:rPr lang="ar-SA" noProof="0" dirty="0"/>
              <a:t> </a:t>
            </a:r>
            <a:r>
              <a:rPr lang="ar-SA" noProof="0" dirty="0" err="1"/>
              <a:t>styles</a:t>
            </a:r>
            <a:endParaRPr lang="ar-SA" noProof="0" dirty="0"/>
          </a:p>
          <a:p>
            <a:pPr lvl="1"/>
            <a:r>
              <a:rPr lang="ar-SA" noProof="0" dirty="0" err="1"/>
              <a:t>Second</a:t>
            </a:r>
            <a:r>
              <a:rPr lang="ar-SA" noProof="0" dirty="0"/>
              <a:t> </a:t>
            </a:r>
            <a:r>
              <a:rPr lang="ar-SA" noProof="0" dirty="0" err="1"/>
              <a:t>level</a:t>
            </a:r>
            <a:endParaRPr lang="ar-SA" noProof="0" dirty="0"/>
          </a:p>
          <a:p>
            <a:pPr lvl="2"/>
            <a:r>
              <a:rPr lang="ar-SA" noProof="0" dirty="0" err="1"/>
              <a:t>Third</a:t>
            </a:r>
            <a:r>
              <a:rPr lang="ar-SA" noProof="0" dirty="0"/>
              <a:t> </a:t>
            </a:r>
            <a:r>
              <a:rPr lang="ar-SA" noProof="0" dirty="0" err="1"/>
              <a:t>level</a:t>
            </a:r>
            <a:endParaRPr lang="ar-SA" noProof="0"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a:t>الجزء"أ“16: الفصل التّقني المتعلّق بمجال المأوى والمستوطنات البشريّة واللّوازم غير الغذائيّة مواد اسفير التدريبية سنة 2015</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3" r:id="rId1"/>
    <p:sldLayoutId id="2147483788" r:id="rId2"/>
    <p:sldLayoutId id="2147483785" r:id="rId3"/>
    <p:sldLayoutId id="2147483784" r:id="rId4"/>
    <p:sldLayoutId id="2147483789" r:id="rId5"/>
    <p:sldLayoutId id="2147483786" r:id="rId6"/>
    <p:sldLayoutId id="2147483787" r:id="rId7"/>
    <p:sldLayoutId id="2147483790" r:id="rId8"/>
  </p:sldLayoutIdLst>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7.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sz="4800" dirty="0"/>
              <a:t>الفصل التّقني المتعلّق بمجال المأوى والمستوطنات البشرية واللوازم غير الغذائية </a:t>
            </a:r>
          </a:p>
        </p:txBody>
      </p:sp>
      <p:sp>
        <p:nvSpPr>
          <p:cNvPr id="3" name="Subtitle 2"/>
          <p:cNvSpPr>
            <a:spLocks noGrp="1"/>
          </p:cNvSpPr>
          <p:nvPr>
            <p:ph type="subTitle" idx="1"/>
          </p:nvPr>
        </p:nvSpPr>
        <p:spPr>
          <a:xfrm>
            <a:off x="835268" y="4052664"/>
            <a:ext cx="7455877" cy="1752600"/>
          </a:xfrm>
        </p:spPr>
        <p:txBody>
          <a:bodyPr>
            <a:normAutofit/>
          </a:bodyPr>
          <a:lstStyle/>
          <a:p>
            <a:pPr>
              <a:lnSpc>
                <a:spcPct val="80000"/>
              </a:lnSpc>
            </a:pPr>
            <a:r>
              <a:rPr lang="ar-SA" sz="4400" dirty="0"/>
              <a:t>فيما يتمثّل وكيف يمكن العمل به وتطبيقه؟</a:t>
            </a:r>
          </a:p>
        </p:txBody>
      </p:sp>
      <p:sp>
        <p:nvSpPr>
          <p:cNvPr id="4" name="TextBox 3"/>
          <p:cNvSpPr txBox="1"/>
          <p:nvPr/>
        </p:nvSpPr>
        <p:spPr>
          <a:xfrm>
            <a:off x="2481644" y="6232128"/>
            <a:ext cx="6398576" cy="276999"/>
          </a:xfrm>
          <a:prstGeom prst="rect">
            <a:avLst/>
          </a:prstGeom>
          <a:noFill/>
        </p:spPr>
        <p:txBody>
          <a:bodyPr wrap="square" rtlCol="0">
            <a:spAutoFit/>
          </a:bodyPr>
          <a:lstStyle/>
          <a:p>
            <a:pPr algn="r" rtl="1"/>
            <a:r>
              <a:rPr lang="ar-EG" sz="1200" b="1" dirty="0">
                <a:solidFill>
                  <a:schemeClr val="bg1"/>
                </a:solidFill>
                <a:latin typeface="Traditional Arabic" panose="02020603050405020304" pitchFamily="18" charset="-78"/>
                <a:cs typeface="Traditional Arabic" panose="02020603050405020304" pitchFamily="18" charset="-78"/>
              </a:rPr>
              <a:t>ا</a:t>
            </a:r>
            <a:r>
              <a:rPr lang="ar-SA" sz="1200" b="1" dirty="0">
                <a:solidFill>
                  <a:schemeClr val="bg1"/>
                </a:solidFill>
                <a:latin typeface="Traditional Arabic" panose="02020603050405020304" pitchFamily="18" charset="-78"/>
                <a:cs typeface="Traditional Arabic" panose="02020603050405020304" pitchFamily="18" charset="-78"/>
              </a:rPr>
              <a:t>لفصل التّقني المتعلّق بمجال العمل الصّحي</a:t>
            </a:r>
            <a:r>
              <a:rPr lang="fr-CH" sz="1200" b="1" dirty="0">
                <a:solidFill>
                  <a:schemeClr val="bg1"/>
                </a:solidFill>
                <a:latin typeface="Traditional Arabic" panose="02020603050405020304" pitchFamily="18" charset="-78"/>
                <a:cs typeface="Traditional Arabic" panose="02020603050405020304" pitchFamily="18" charset="-78"/>
              </a:rPr>
              <a:t> -</a:t>
            </a:r>
            <a:r>
              <a:rPr lang="ar-SA" sz="1200" b="1" dirty="0">
                <a:solidFill>
                  <a:schemeClr val="bg1"/>
                </a:solidFill>
                <a:latin typeface="Traditional Arabic" panose="02020603050405020304" pitchFamily="18" charset="-78"/>
                <a:cs typeface="Traditional Arabic" panose="02020603050405020304" pitchFamily="18" charset="-78"/>
              </a:rPr>
              <a:t> مجموعة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2015 </a:t>
            </a:r>
            <a:r>
              <a:rPr lang="ar-EG" sz="1200" b="1" dirty="0">
                <a:solidFill>
                  <a:schemeClr val="bg1"/>
                </a:solidFill>
                <a:latin typeface="Traditional Arabic" panose="02020603050405020304" pitchFamily="18" charset="-78"/>
                <a:cs typeface="Traditional Arabic" panose="02020603050405020304" pitchFamily="18" charset="-78"/>
              </a:rPr>
              <a:t>–السياق السوري</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17132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المشكلة الع</a:t>
            </a:r>
            <a:r>
              <a:rPr lang="ar-EG" sz="3200" dirty="0"/>
              <a:t>ا</a:t>
            </a:r>
            <a:r>
              <a:rPr lang="ar-SA" sz="3200" dirty="0"/>
              <a:t>شرة : الخصوصية للإناث ( السيدات )</a:t>
            </a:r>
          </a:p>
        </p:txBody>
      </p:sp>
      <p:sp>
        <p:nvSpPr>
          <p:cNvPr id="6" name="TextBox 5"/>
          <p:cNvSpPr txBox="1"/>
          <p:nvPr/>
        </p:nvSpPr>
        <p:spPr>
          <a:xfrm>
            <a:off x="276928" y="5989499"/>
            <a:ext cx="2459421" cy="646331"/>
          </a:xfrm>
          <a:prstGeom prst="rect">
            <a:avLst/>
          </a:prstGeom>
          <a:noFill/>
        </p:spPr>
        <p:txBody>
          <a:bodyPr wrap="square" rtlCol="0">
            <a:spAutoFit/>
          </a:bodyPr>
          <a:lstStyle/>
          <a:p>
            <a:pPr algn="r" rtl="1"/>
            <a:r>
              <a:rPr lang="ar-SA" dirty="0"/>
              <a:t>مخيم باب الهوى \ سوريا– 2014  </a:t>
            </a:r>
          </a:p>
          <a:p>
            <a:pPr algn="r" rtl="1"/>
            <a:r>
              <a:rPr lang="ar-SA" dirty="0"/>
              <a:t>تصوير رامي رجوب</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743" y="1142833"/>
            <a:ext cx="8285058" cy="4785593"/>
          </a:xfrm>
          <a:prstGeom prst="rect">
            <a:avLst/>
          </a:prstGeom>
        </p:spPr>
      </p:pic>
    </p:spTree>
    <p:extLst>
      <p:ext uri="{BB962C8B-B14F-4D97-AF65-F5344CB8AC3E}">
        <p14:creationId xmlns:p14="http://schemas.microsoft.com/office/powerpoint/2010/main" val="1025955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العلاقات بين مكوّنات دليل اسفير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0128" y="1548033"/>
            <a:ext cx="6767758" cy="3969199"/>
          </a:xfrm>
          <a:prstGeom prst="rect">
            <a:avLst/>
          </a:prstGeom>
        </p:spPr>
      </p:pic>
    </p:spTree>
    <p:extLst>
      <p:ext uri="{BB962C8B-B14F-4D97-AF65-F5344CB8AC3E}">
        <p14:creationId xmlns:p14="http://schemas.microsoft.com/office/powerpoint/2010/main" val="4036341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تصوّر لبعض المؤشّرات والملاحظات الإرشاديّة...</a:t>
            </a:r>
          </a:p>
        </p:txBody>
      </p:sp>
      <p:sp>
        <p:nvSpPr>
          <p:cNvPr id="3" name="Content Placeholder 2"/>
          <p:cNvSpPr>
            <a:spLocks noGrp="1"/>
          </p:cNvSpPr>
          <p:nvPr>
            <p:ph idx="1"/>
          </p:nvPr>
        </p:nvSpPr>
        <p:spPr>
          <a:xfrm>
            <a:off x="457200" y="1369242"/>
            <a:ext cx="8229600" cy="606314"/>
          </a:xfrm>
        </p:spPr>
        <p:txBody>
          <a:bodyPr/>
          <a:lstStyle/>
          <a:p>
            <a:r>
              <a:rPr lang="ar-SA"/>
              <a:t>أنت تعرفهم...ولكن هل يمكنك أن تراهم على أرض الواقع؟</a:t>
            </a:r>
          </a:p>
        </p:txBody>
      </p:sp>
      <p:pic>
        <p:nvPicPr>
          <p:cNvPr id="5" name="Picture 4"/>
          <p:cNvPicPr>
            <a:picLocks noChangeAspect="1"/>
          </p:cNvPicPr>
          <p:nvPr/>
        </p:nvPicPr>
        <p:blipFill>
          <a:blip r:embed="rId3" cstate="print"/>
          <a:stretch>
            <a:fillRect/>
          </a:stretch>
        </p:blipFill>
        <p:spPr>
          <a:xfrm>
            <a:off x="1185130" y="1975556"/>
            <a:ext cx="3733800" cy="3238500"/>
          </a:xfrm>
          <a:prstGeom prst="rect">
            <a:avLst/>
          </a:prstGeom>
        </p:spPr>
      </p:pic>
      <p:pic>
        <p:nvPicPr>
          <p:cNvPr id="6" name="Picture 5"/>
          <p:cNvPicPr>
            <a:picLocks noChangeAspect="1"/>
          </p:cNvPicPr>
          <p:nvPr/>
        </p:nvPicPr>
        <p:blipFill>
          <a:blip r:embed="rId4" cstate="print"/>
          <a:stretch>
            <a:fillRect/>
          </a:stretch>
        </p:blipFill>
        <p:spPr>
          <a:xfrm>
            <a:off x="5384800" y="1975556"/>
            <a:ext cx="3302000" cy="3213100"/>
          </a:xfrm>
          <a:prstGeom prst="rect">
            <a:avLst/>
          </a:prstGeom>
        </p:spPr>
      </p:pic>
    </p:spTree>
    <p:extLst>
      <p:ext uri="{BB962C8B-B14F-4D97-AF65-F5344CB8AC3E}">
        <p14:creationId xmlns:p14="http://schemas.microsoft.com/office/powerpoint/2010/main" val="955250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كائن 3"/>
          <p:cNvGraphicFramePr>
            <a:graphicFrameLocks noChangeAspect="1"/>
          </p:cNvGraphicFramePr>
          <p:nvPr>
            <p:extLst>
              <p:ext uri="{D42A27DB-BD31-4B8C-83A1-F6EECF244321}">
                <p14:modId xmlns:p14="http://schemas.microsoft.com/office/powerpoint/2010/main" val="4205176235"/>
              </p:ext>
            </p:extLst>
          </p:nvPr>
        </p:nvGraphicFramePr>
        <p:xfrm>
          <a:off x="1763252" y="1143000"/>
          <a:ext cx="5000630" cy="4910364"/>
        </p:xfrm>
        <a:graphic>
          <a:graphicData uri="http://schemas.openxmlformats.org/presentationml/2006/ole">
            <mc:AlternateContent xmlns:mc="http://schemas.openxmlformats.org/markup-compatibility/2006">
              <mc:Choice xmlns:v="urn:schemas-microsoft-com:vml" Requires="v">
                <p:oleObj spid="_x0000_s1030" r:id="rId4" imgW="1319760" imgH="1295280" progId="">
                  <p:embed/>
                </p:oleObj>
              </mc:Choice>
              <mc:Fallback>
                <p:oleObj r:id="rId4" imgW="1319760" imgH="1295280" progId="">
                  <p:embed/>
                  <p:pic>
                    <p:nvPicPr>
                      <p:cNvPr id="0" name=""/>
                      <p:cNvPicPr/>
                      <p:nvPr/>
                    </p:nvPicPr>
                    <p:blipFill>
                      <a:blip r:embed="rId5"/>
                      <a:stretch>
                        <a:fillRect/>
                      </a:stretch>
                    </p:blipFill>
                    <p:spPr>
                      <a:xfrm>
                        <a:off x="1763252" y="1143000"/>
                        <a:ext cx="5000630" cy="4910364"/>
                      </a:xfrm>
                      <a:prstGeom prst="rect">
                        <a:avLst/>
                      </a:prstGeom>
                    </p:spPr>
                  </p:pic>
                </p:oleObj>
              </mc:Fallback>
            </mc:AlternateContent>
          </a:graphicData>
        </a:graphic>
      </p:graphicFrame>
      <p:sp>
        <p:nvSpPr>
          <p:cNvPr id="10" name="Title 1"/>
          <p:cNvSpPr>
            <a:spLocks noGrp="1"/>
          </p:cNvSpPr>
          <p:nvPr>
            <p:ph type="title"/>
          </p:nvPr>
        </p:nvSpPr>
        <p:spPr>
          <a:xfrm>
            <a:off x="457201" y="0"/>
            <a:ext cx="8229600" cy="1081760"/>
          </a:xfrm>
        </p:spPr>
        <p:txBody>
          <a:bodyPr/>
          <a:lstStyle/>
          <a:p>
            <a:r>
              <a:rPr lang="ar-EG" dirty="0"/>
              <a:t>بنية الفصل التقني</a:t>
            </a:r>
            <a:r>
              <a:rPr lang="ar-SA" dirty="0"/>
              <a:t>...</a:t>
            </a:r>
          </a:p>
        </p:txBody>
      </p:sp>
    </p:spTree>
    <p:extLst>
      <p:ext uri="{BB962C8B-B14F-4D97-AF65-F5344CB8AC3E}">
        <p14:creationId xmlns:p14="http://schemas.microsoft.com/office/powerpoint/2010/main" val="1739488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بعض المؤشّرات الأساسيّة المتعلّقة بالمأوى</a:t>
            </a:r>
          </a:p>
        </p:txBody>
      </p:sp>
      <p:sp>
        <p:nvSpPr>
          <p:cNvPr id="3" name="Content Placeholder 2"/>
          <p:cNvSpPr>
            <a:spLocks noGrp="1"/>
          </p:cNvSpPr>
          <p:nvPr>
            <p:ph idx="1"/>
          </p:nvPr>
        </p:nvSpPr>
        <p:spPr>
          <a:xfrm>
            <a:off x="4617156" y="1369242"/>
            <a:ext cx="4069644" cy="4785722"/>
          </a:xfrm>
        </p:spPr>
        <p:txBody>
          <a:bodyPr/>
          <a:lstStyle/>
          <a:p>
            <a:pPr lvl="1">
              <a:spcBef>
                <a:spcPts val="2400"/>
              </a:spcBef>
            </a:pPr>
            <a:r>
              <a:rPr lang="ar-SA" dirty="0"/>
              <a:t>ينبغي أن تبلغ مساحة الأرض المسقوفة الأولية المخصصة لكل شخص </a:t>
            </a:r>
            <a:r>
              <a:rPr lang="ar-SA" sz="2000" dirty="0"/>
              <a:t>3,5 </a:t>
            </a:r>
            <a:r>
              <a:rPr lang="ar-SA" dirty="0"/>
              <a:t>أمتار مربعة</a:t>
            </a:r>
          </a:p>
          <a:p>
            <a:pPr lvl="1">
              <a:spcBef>
                <a:spcPts val="2400"/>
              </a:spcBef>
            </a:pPr>
            <a:r>
              <a:rPr lang="ar-SA" dirty="0"/>
              <a:t>إتاحة فرصة الفصل بصورة تؤمن السلامة والخلوة لكل من الجنسين وبين مختلف فئات الأعمار وبين مختلف العائلات ضمن منزل معين حسب الحاجة</a:t>
            </a:r>
          </a:p>
          <a:p>
            <a:pPr>
              <a:spcBef>
                <a:spcPts val="2400"/>
              </a:spcBef>
            </a:pPr>
            <a:r>
              <a:rPr lang="ar-SA" dirty="0"/>
              <a:t>طبقاً لمعايير اسفير، ما الرقم التخطيطي للمساحة للشخص الواحد في تجمع </a:t>
            </a:r>
            <a:r>
              <a:rPr lang="ar-TN" dirty="0"/>
              <a:t>في هذه المساحة</a:t>
            </a:r>
            <a:r>
              <a:rPr lang="ar-SA" dirty="0"/>
              <a:t>؟</a:t>
            </a:r>
          </a:p>
          <a:p>
            <a:pPr>
              <a:spcBef>
                <a:spcPts val="2400"/>
              </a:spcBef>
            </a:pPr>
            <a:endParaRPr lang="ar-SA" dirty="0"/>
          </a:p>
        </p:txBody>
      </p:sp>
      <p:sp>
        <p:nvSpPr>
          <p:cNvPr id="5" name="Content Placeholder 3"/>
          <p:cNvSpPr txBox="1">
            <a:spLocks/>
          </p:cNvSpPr>
          <p:nvPr/>
        </p:nvSpPr>
        <p:spPr>
          <a:xfrm>
            <a:off x="1864353" y="4982134"/>
            <a:ext cx="2475689" cy="277840"/>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ar-TN" sz="1200" i="1" dirty="0">
                <a:latin typeface="Traditional Arabic" panose="02020603050405020304" pitchFamily="18" charset="-78"/>
                <a:cs typeface="Traditional Arabic" panose="02020603050405020304" pitchFamily="18" charset="-78"/>
              </a:rPr>
              <a:t>المصدر: وكالة الأمم المتّحدة للاّجئين</a:t>
            </a:r>
            <a:endParaRPr lang="en-GB" sz="1200" i="1" dirty="0">
              <a:latin typeface="Traditional Arabic" panose="02020603050405020304" pitchFamily="18" charset="-78"/>
              <a:cs typeface="Traditional Arabic" panose="02020603050405020304" pitchFamily="18" charset="-78"/>
            </a:endParaRPr>
          </a:p>
        </p:txBody>
      </p:sp>
      <p:pic>
        <p:nvPicPr>
          <p:cNvPr id="6"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07533" y="1486200"/>
            <a:ext cx="3352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4008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تطبيق المؤشرات من الناحية العملية</a:t>
            </a:r>
          </a:p>
        </p:txBody>
      </p:sp>
      <p:pic>
        <p:nvPicPr>
          <p:cNvPr id="5" name="Picture 2"/>
          <p:cNvPicPr>
            <a:picLocks noChangeAspect="1" noChangeArrowheads="1"/>
          </p:cNvPicPr>
          <p:nvPr/>
        </p:nvPicPr>
        <p:blipFill>
          <a:blip r:embed="rId3" cstate="print">
            <a:alphaModFix amt="55000"/>
            <a:extLst>
              <a:ext uri="{28A0092B-C50C-407E-A947-70E740481C1C}">
                <a14:useLocalDpi xmlns:a14="http://schemas.microsoft.com/office/drawing/2010/main"/>
              </a:ext>
            </a:extLst>
          </a:blip>
          <a:srcRect/>
          <a:stretch>
            <a:fillRect/>
          </a:stretch>
        </p:blipFill>
        <p:spPr bwMode="auto">
          <a:xfrm>
            <a:off x="2215693" y="1316931"/>
            <a:ext cx="4475600" cy="447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eform 5"/>
          <p:cNvSpPr>
            <a:spLocks/>
          </p:cNvSpPr>
          <p:nvPr/>
        </p:nvSpPr>
        <p:spPr bwMode="auto">
          <a:xfrm>
            <a:off x="2713349" y="3582797"/>
            <a:ext cx="3812548" cy="1105086"/>
          </a:xfrm>
          <a:custGeom>
            <a:avLst/>
            <a:gdLst>
              <a:gd name="T0" fmla="*/ 2438400 w 3312"/>
              <a:gd name="T1" fmla="*/ 76200 h 960"/>
              <a:gd name="T2" fmla="*/ 0 w 3312"/>
              <a:gd name="T3" fmla="*/ 762000 h 960"/>
              <a:gd name="T4" fmla="*/ 2590800 w 3312"/>
              <a:gd name="T5" fmla="*/ 1524000 h 960"/>
              <a:gd name="T6" fmla="*/ 5257800 w 3312"/>
              <a:gd name="T7" fmla="*/ 762000 h 960"/>
              <a:gd name="T8" fmla="*/ 2971800 w 3312"/>
              <a:gd name="T9" fmla="*/ 76200 h 960"/>
              <a:gd name="T10" fmla="*/ 2971800 w 3312"/>
              <a:gd name="T11" fmla="*/ 914400 h 960"/>
              <a:gd name="T12" fmla="*/ 3124200 w 3312"/>
              <a:gd name="T13" fmla="*/ 990600 h 960"/>
              <a:gd name="T14" fmla="*/ 2667000 w 3312"/>
              <a:gd name="T15" fmla="*/ 1066800 h 960"/>
              <a:gd name="T16" fmla="*/ 2286000 w 3312"/>
              <a:gd name="T17" fmla="*/ 990600 h 960"/>
              <a:gd name="T18" fmla="*/ 2362200 w 3312"/>
              <a:gd name="T19" fmla="*/ 0 h 9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12"/>
              <a:gd name="T31" fmla="*/ 0 h 960"/>
              <a:gd name="T32" fmla="*/ 3312 w 3312"/>
              <a:gd name="T33" fmla="*/ 960 h 9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12" h="960">
                <a:moveTo>
                  <a:pt x="1536" y="48"/>
                </a:moveTo>
                <a:lnTo>
                  <a:pt x="0" y="480"/>
                </a:lnTo>
                <a:lnTo>
                  <a:pt x="1632" y="960"/>
                </a:lnTo>
                <a:lnTo>
                  <a:pt x="3312" y="480"/>
                </a:lnTo>
                <a:lnTo>
                  <a:pt x="1872" y="48"/>
                </a:lnTo>
                <a:lnTo>
                  <a:pt x="1872" y="576"/>
                </a:lnTo>
                <a:lnTo>
                  <a:pt x="1968" y="624"/>
                </a:lnTo>
                <a:lnTo>
                  <a:pt x="1680" y="672"/>
                </a:lnTo>
                <a:lnTo>
                  <a:pt x="1440" y="624"/>
                </a:lnTo>
                <a:lnTo>
                  <a:pt x="1488" y="0"/>
                </a:lnTo>
              </a:path>
            </a:pathLst>
          </a:custGeom>
          <a:solidFill>
            <a:schemeClr val="tx2">
              <a:alpha val="50195"/>
            </a:schemeClr>
          </a:solidFill>
          <a:ln w="28575" cmpd="sng">
            <a:solidFill>
              <a:schemeClr val="tx1"/>
            </a:solidFill>
            <a:round/>
            <a:headEnd/>
            <a:tailEnd/>
          </a:ln>
        </p:spPr>
        <p:txBody>
          <a:bodyPr wrap="none" anchor="ctr"/>
          <a:lstStyle/>
          <a:p>
            <a:endParaRPr lang="fr-FR">
              <a:latin typeface="Traditional Arabic" panose="02020603050405020304" pitchFamily="18" charset="-78"/>
              <a:cs typeface="Traditional Arabic" panose="02020603050405020304" pitchFamily="18" charset="-78"/>
            </a:endParaRPr>
          </a:p>
        </p:txBody>
      </p:sp>
      <p:grpSp>
        <p:nvGrpSpPr>
          <p:cNvPr id="7" name="Group 24"/>
          <p:cNvGrpSpPr>
            <a:grpSpLocks/>
          </p:cNvGrpSpPr>
          <p:nvPr/>
        </p:nvGrpSpPr>
        <p:grpSpPr bwMode="auto">
          <a:xfrm>
            <a:off x="2713349" y="1252489"/>
            <a:ext cx="3812548" cy="3425768"/>
            <a:chOff x="1248" y="96"/>
            <a:chExt cx="3312" cy="2976"/>
          </a:xfrm>
        </p:grpSpPr>
        <p:sp>
          <p:nvSpPr>
            <p:cNvPr id="8" name="AutoShape 3"/>
            <p:cNvSpPr>
              <a:spLocks noChangeArrowheads="1"/>
            </p:cNvSpPr>
            <p:nvPr/>
          </p:nvSpPr>
          <p:spPr bwMode="auto">
            <a:xfrm>
              <a:off x="1248" y="96"/>
              <a:ext cx="3312" cy="960"/>
            </a:xfrm>
            <a:prstGeom prst="diamond">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latin typeface="Traditional Arabic" panose="02020603050405020304" pitchFamily="18" charset="-78"/>
                <a:cs typeface="Traditional Arabic" panose="02020603050405020304" pitchFamily="18" charset="-78"/>
              </a:endParaRPr>
            </a:p>
          </p:txBody>
        </p:sp>
        <p:sp>
          <p:nvSpPr>
            <p:cNvPr id="9" name="Line 6"/>
            <p:cNvSpPr>
              <a:spLocks noChangeShapeType="1"/>
            </p:cNvSpPr>
            <p:nvPr/>
          </p:nvSpPr>
          <p:spPr bwMode="auto">
            <a:xfrm>
              <a:off x="1248" y="576"/>
              <a:ext cx="1" cy="2016"/>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10" name="Line 7"/>
            <p:cNvSpPr>
              <a:spLocks noChangeShapeType="1"/>
            </p:cNvSpPr>
            <p:nvPr/>
          </p:nvSpPr>
          <p:spPr bwMode="auto">
            <a:xfrm>
              <a:off x="2880" y="1056"/>
              <a:ext cx="1" cy="2016"/>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11" name="Line 8"/>
            <p:cNvSpPr>
              <a:spLocks noChangeShapeType="1"/>
            </p:cNvSpPr>
            <p:nvPr/>
          </p:nvSpPr>
          <p:spPr bwMode="auto">
            <a:xfrm>
              <a:off x="4512" y="576"/>
              <a:ext cx="1" cy="2016"/>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grpSp>
      <p:sp>
        <p:nvSpPr>
          <p:cNvPr id="12" name="Line 9"/>
          <p:cNvSpPr>
            <a:spLocks noChangeShapeType="1"/>
          </p:cNvSpPr>
          <p:nvPr/>
        </p:nvSpPr>
        <p:spPr bwMode="auto">
          <a:xfrm flipH="1">
            <a:off x="1297048" y="4162321"/>
            <a:ext cx="1436612" cy="4420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13" name="Line 10"/>
          <p:cNvSpPr>
            <a:spLocks noChangeShapeType="1"/>
          </p:cNvSpPr>
          <p:nvPr/>
        </p:nvSpPr>
        <p:spPr bwMode="auto">
          <a:xfrm flipH="1">
            <a:off x="3120441" y="4714864"/>
            <a:ext cx="1436612" cy="4420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14" name="Line 11"/>
          <p:cNvSpPr>
            <a:spLocks noChangeShapeType="1"/>
          </p:cNvSpPr>
          <p:nvPr/>
        </p:nvSpPr>
        <p:spPr bwMode="auto">
          <a:xfrm>
            <a:off x="1462811" y="4383338"/>
            <a:ext cx="2210173" cy="71830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15" name="Line 12"/>
          <p:cNvSpPr>
            <a:spLocks noChangeShapeType="1"/>
          </p:cNvSpPr>
          <p:nvPr/>
        </p:nvSpPr>
        <p:spPr bwMode="auto">
          <a:xfrm>
            <a:off x="1739083" y="4383338"/>
            <a:ext cx="1151" cy="2210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16" name="Line 13"/>
          <p:cNvSpPr>
            <a:spLocks noChangeShapeType="1"/>
          </p:cNvSpPr>
          <p:nvPr/>
        </p:nvSpPr>
        <p:spPr bwMode="auto">
          <a:xfrm>
            <a:off x="3507221" y="4935882"/>
            <a:ext cx="1151" cy="2210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17" name="Text Box 14"/>
          <p:cNvSpPr txBox="1">
            <a:spLocks noChangeArrowheads="1"/>
          </p:cNvSpPr>
          <p:nvPr/>
        </p:nvSpPr>
        <p:spPr bwMode="auto">
          <a:xfrm rot="1144239">
            <a:off x="2316803" y="4440738"/>
            <a:ext cx="13484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914400" eaLnBrk="0" fontAlgn="base" hangingPunct="0">
              <a:spcBef>
                <a:spcPct val="0"/>
              </a:spcBef>
              <a:spcAft>
                <a:spcPct val="0"/>
              </a:spcAft>
            </a:pPr>
            <a:r>
              <a:rPr lang="ar-SA" altLang="en-US" sz="1800" b="1" dirty="0">
                <a:solidFill>
                  <a:schemeClr val="accent1">
                    <a:lumMod val="10000"/>
                  </a:schemeClr>
                </a:solidFill>
                <a:latin typeface="Traditional Arabic" panose="02020603050405020304" pitchFamily="18" charset="-78"/>
                <a:cs typeface="Traditional Arabic" panose="02020603050405020304" pitchFamily="18" charset="-78"/>
              </a:rPr>
              <a:t>حوالي 1.87 متر</a:t>
            </a:r>
            <a:r>
              <a:rPr lang="en-US" altLang="en-US" sz="1800" b="1" dirty="0">
                <a:solidFill>
                  <a:schemeClr val="accent1">
                    <a:lumMod val="10000"/>
                  </a:schemeClr>
                </a:solidFill>
                <a:latin typeface="Traditional Arabic" panose="02020603050405020304" pitchFamily="18" charset="-78"/>
                <a:cs typeface="Traditional Arabic" panose="02020603050405020304" pitchFamily="18" charset="-78"/>
              </a:rPr>
              <a:t> </a:t>
            </a:r>
          </a:p>
        </p:txBody>
      </p:sp>
      <p:sp>
        <p:nvSpPr>
          <p:cNvPr id="18" name="Text Box 15"/>
          <p:cNvSpPr txBox="1">
            <a:spLocks noChangeArrowheads="1"/>
          </p:cNvSpPr>
          <p:nvPr/>
        </p:nvSpPr>
        <p:spPr bwMode="auto">
          <a:xfrm>
            <a:off x="2586903" y="3882733"/>
            <a:ext cx="1746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800" b="1" dirty="0">
                <a:solidFill>
                  <a:schemeClr val="bg1"/>
                </a:solidFill>
                <a:latin typeface="Traditional Arabic" panose="02020603050405020304" pitchFamily="18" charset="-78"/>
                <a:cs typeface="Traditional Arabic" panose="02020603050405020304" pitchFamily="18" charset="-78"/>
              </a:rPr>
              <a:t>3,5 متر مربّع</a:t>
            </a:r>
            <a:endParaRPr lang="en-US" altLang="fr-FR" sz="1800" b="1" dirty="0">
              <a:solidFill>
                <a:schemeClr val="bg1"/>
              </a:solidFill>
              <a:latin typeface="Traditional Arabic" panose="02020603050405020304" pitchFamily="18" charset="-78"/>
              <a:cs typeface="Traditional Arabic" panose="02020603050405020304" pitchFamily="18" charset="-78"/>
            </a:endParaRPr>
          </a:p>
        </p:txBody>
      </p:sp>
      <p:grpSp>
        <p:nvGrpSpPr>
          <p:cNvPr id="19" name="Group 17"/>
          <p:cNvGrpSpPr>
            <a:grpSpLocks/>
          </p:cNvGrpSpPr>
          <p:nvPr/>
        </p:nvGrpSpPr>
        <p:grpSpPr bwMode="auto">
          <a:xfrm flipH="1">
            <a:off x="4691747" y="4167973"/>
            <a:ext cx="3260005" cy="994578"/>
            <a:chOff x="288" y="624"/>
            <a:chExt cx="2832" cy="864"/>
          </a:xfrm>
        </p:grpSpPr>
        <p:sp>
          <p:nvSpPr>
            <p:cNvPr id="20" name="Line 18"/>
            <p:cNvSpPr>
              <a:spLocks noChangeShapeType="1"/>
            </p:cNvSpPr>
            <p:nvPr/>
          </p:nvSpPr>
          <p:spPr bwMode="auto">
            <a:xfrm flipH="1">
              <a:off x="288" y="624"/>
              <a:ext cx="1248"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21" name="Line 19"/>
            <p:cNvSpPr>
              <a:spLocks noChangeShapeType="1"/>
            </p:cNvSpPr>
            <p:nvPr/>
          </p:nvSpPr>
          <p:spPr bwMode="auto">
            <a:xfrm flipH="1">
              <a:off x="1872" y="1104"/>
              <a:ext cx="1248"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22" name="Line 20"/>
            <p:cNvSpPr>
              <a:spLocks noChangeShapeType="1"/>
            </p:cNvSpPr>
            <p:nvPr/>
          </p:nvSpPr>
          <p:spPr bwMode="auto">
            <a:xfrm>
              <a:off x="432" y="816"/>
              <a:ext cx="1920" cy="62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23" name="Line 21"/>
            <p:cNvSpPr>
              <a:spLocks noChangeShapeType="1"/>
            </p:cNvSpPr>
            <p:nvPr/>
          </p:nvSpPr>
          <p:spPr bwMode="auto">
            <a:xfrm>
              <a:off x="672" y="816"/>
              <a:ext cx="1" cy="192"/>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24" name="Line 22"/>
            <p:cNvSpPr>
              <a:spLocks noChangeShapeType="1"/>
            </p:cNvSpPr>
            <p:nvPr/>
          </p:nvSpPr>
          <p:spPr bwMode="auto">
            <a:xfrm>
              <a:off x="2208" y="1296"/>
              <a:ext cx="1" cy="192"/>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latin typeface="Traditional Arabic" panose="02020603050405020304" pitchFamily="18" charset="-78"/>
                <a:cs typeface="Traditional Arabic" panose="02020603050405020304" pitchFamily="18" charset="-78"/>
              </a:endParaRPr>
            </a:p>
          </p:txBody>
        </p:sp>
        <p:sp>
          <p:nvSpPr>
            <p:cNvPr id="25" name="Text Box 23"/>
            <p:cNvSpPr txBox="1">
              <a:spLocks noChangeArrowheads="1"/>
            </p:cNvSpPr>
            <p:nvPr/>
          </p:nvSpPr>
          <p:spPr bwMode="auto">
            <a:xfrm rot="1144239">
              <a:off x="1248" y="912"/>
              <a:ext cx="1171"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914400" eaLnBrk="0" fontAlgn="base" hangingPunct="0">
                <a:spcBef>
                  <a:spcPct val="0"/>
                </a:spcBef>
                <a:spcAft>
                  <a:spcPct val="0"/>
                </a:spcAft>
              </a:pPr>
              <a:r>
                <a:rPr lang="ar-SA" altLang="en-US" sz="1800" b="1" dirty="0">
                  <a:solidFill>
                    <a:schemeClr val="accent1">
                      <a:lumMod val="10000"/>
                    </a:schemeClr>
                  </a:solidFill>
                  <a:latin typeface="Traditional Arabic" panose="02020603050405020304" pitchFamily="18" charset="-78"/>
                  <a:cs typeface="Traditional Arabic" panose="02020603050405020304" pitchFamily="18" charset="-78"/>
                </a:rPr>
                <a:t>حوالي 1.87 متر</a:t>
              </a:r>
              <a:r>
                <a:rPr lang="en-US" altLang="en-US" sz="1800" b="1" dirty="0">
                  <a:solidFill>
                    <a:schemeClr val="accent1">
                      <a:lumMod val="10000"/>
                    </a:schemeClr>
                  </a:solidFill>
                  <a:latin typeface="Traditional Arabic" panose="02020603050405020304" pitchFamily="18" charset="-78"/>
                  <a:cs typeface="Traditional Arabic" panose="02020603050405020304" pitchFamily="18" charset="-78"/>
                </a:rPr>
                <a:t> </a:t>
              </a:r>
            </a:p>
          </p:txBody>
        </p:sp>
      </p:grpSp>
    </p:spTree>
    <p:extLst>
      <p:ext uri="{BB962C8B-B14F-4D97-AF65-F5344CB8AC3E}">
        <p14:creationId xmlns:p14="http://schemas.microsoft.com/office/powerpoint/2010/main" val="321305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0" fill="hold"/>
                                        <p:tgtEl>
                                          <p:spTgt spid="7"/>
                                        </p:tgtEl>
                                        <p:attrNameLst>
                                          <p:attrName>ppt_x</p:attrName>
                                        </p:attrNameLst>
                                      </p:cBhvr>
                                      <p:tavLst>
                                        <p:tav tm="0">
                                          <p:val>
                                            <p:strVal val="#ppt_x"/>
                                          </p:val>
                                        </p:tav>
                                        <p:tav tm="100000">
                                          <p:val>
                                            <p:strVal val="#ppt_x"/>
                                          </p:val>
                                        </p:tav>
                                      </p:tavLst>
                                    </p:anim>
                                    <p:anim calcmode="lin" valueType="num">
                                      <p:cBhvr additive="base">
                                        <p:cTn id="8" dur="5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تطبيق المؤشرات من الناحية العملية</a:t>
            </a:r>
          </a:p>
        </p:txBody>
      </p:sp>
      <p:sp>
        <p:nvSpPr>
          <p:cNvPr id="3" name="Content Placeholder 2"/>
          <p:cNvSpPr>
            <a:spLocks noGrp="1"/>
          </p:cNvSpPr>
          <p:nvPr>
            <p:ph idx="1"/>
          </p:nvPr>
        </p:nvSpPr>
        <p:spPr>
          <a:xfrm>
            <a:off x="3819190" y="1369242"/>
            <a:ext cx="4867609" cy="4785722"/>
          </a:xfrm>
        </p:spPr>
        <p:txBody>
          <a:bodyPr/>
          <a:lstStyle/>
          <a:p>
            <a:pPr>
              <a:spcBef>
                <a:spcPts val="1600"/>
              </a:spcBef>
            </a:pPr>
            <a:r>
              <a:rPr lang="ar-SA" dirty="0"/>
              <a:t>”تعتمد البرامج على الافتراض التخطيطي أن الأسرة متوسطة الحجم والمكونة من 5 أفراد على قطعة من المشمع المقوى مساحتها 4 متر في 5 متر“</a:t>
            </a:r>
          </a:p>
          <a:p>
            <a:pPr>
              <a:spcBef>
                <a:spcPts val="1600"/>
              </a:spcBef>
            </a:pPr>
            <a:r>
              <a:rPr lang="ar-SA" dirty="0"/>
              <a:t>ماذا يعني ذلك من حيث التطبيق العملي؟ </a:t>
            </a:r>
          </a:p>
          <a:p>
            <a:pPr lvl="1">
              <a:spcBef>
                <a:spcPts val="1600"/>
              </a:spcBef>
            </a:pPr>
            <a:r>
              <a:rPr lang="ar-SA" dirty="0"/>
              <a:t> 4</a:t>
            </a:r>
            <a:r>
              <a:rPr lang="en-GB" dirty="0"/>
              <a:t> </a:t>
            </a:r>
            <a:r>
              <a:rPr lang="ar-SA" dirty="0"/>
              <a:t>متر × 5 متر = 20 متر مربع</a:t>
            </a:r>
          </a:p>
          <a:p>
            <a:pPr lvl="1">
              <a:spcBef>
                <a:spcPts val="1600"/>
              </a:spcBef>
            </a:pPr>
            <a:r>
              <a:rPr lang="ar-SA" dirty="0"/>
              <a:t>20 متر مربع ÷ 5 أفراد = 4 متر مربع/ للشخص</a:t>
            </a:r>
          </a:p>
          <a:p>
            <a:pPr>
              <a:spcBef>
                <a:spcPts val="3000"/>
              </a:spcBef>
            </a:pPr>
            <a:r>
              <a:rPr lang="ar-SA" dirty="0"/>
              <a:t>ولكن هل هذا أكبر من المنصوص عليه في مؤشرات </a:t>
            </a:r>
            <a:r>
              <a:rPr lang="ar-SA" dirty="0" err="1"/>
              <a:t>اسفير</a:t>
            </a:r>
            <a:r>
              <a:rPr lang="ar-SA" dirty="0"/>
              <a:t>؟</a:t>
            </a:r>
          </a:p>
          <a:p>
            <a:pPr>
              <a:spcBef>
                <a:spcPts val="3000"/>
              </a:spcBef>
            </a:pPr>
            <a:r>
              <a:rPr lang="ar-SA" dirty="0"/>
              <a:t>لا... </a:t>
            </a:r>
            <a:r>
              <a:rPr lang="ar-TN" dirty="0"/>
              <a:t>لما لا</a:t>
            </a:r>
            <a:r>
              <a:rPr lang="ar-SA" dirty="0"/>
              <a:t>ا؟</a:t>
            </a:r>
          </a:p>
          <a:p>
            <a:pPr>
              <a:spcBef>
                <a:spcPts val="1600"/>
              </a:spcBef>
            </a:pPr>
            <a:endParaRPr lang="ar-SA" dirty="0"/>
          </a:p>
        </p:txBody>
      </p:sp>
      <p:sp>
        <p:nvSpPr>
          <p:cNvPr id="5" name="Rectangle 4"/>
          <p:cNvSpPr/>
          <p:nvPr/>
        </p:nvSpPr>
        <p:spPr>
          <a:xfrm>
            <a:off x="803349" y="3587448"/>
            <a:ext cx="2421989" cy="1937591"/>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Traditional Arabic" panose="02020603050405020304" pitchFamily="18" charset="-78"/>
              <a:cs typeface="Traditional Arabic" panose="02020603050405020304" pitchFamily="18" charset="-78"/>
            </a:endParaRPr>
          </a:p>
        </p:txBody>
      </p:sp>
      <p:sp>
        <p:nvSpPr>
          <p:cNvPr id="6" name="Text Box 270"/>
          <p:cNvSpPr txBox="1">
            <a:spLocks noChangeArrowheads="1"/>
          </p:cNvSpPr>
          <p:nvPr/>
        </p:nvSpPr>
        <p:spPr bwMode="auto">
          <a:xfrm rot="16200000">
            <a:off x="885052" y="4312823"/>
            <a:ext cx="4523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400" dirty="0">
                <a:solidFill>
                  <a:schemeClr val="tx2"/>
                </a:solidFill>
                <a:latin typeface="Traditional Arabic" panose="02020603050405020304" pitchFamily="18" charset="-78"/>
                <a:cs typeface="Traditional Arabic" panose="02020603050405020304" pitchFamily="18" charset="-78"/>
              </a:rPr>
              <a:t>4 متر</a:t>
            </a:r>
            <a:endParaRPr lang="en-GB" altLang="fr-FR" sz="1400" dirty="0">
              <a:solidFill>
                <a:schemeClr val="tx2"/>
              </a:solidFill>
              <a:latin typeface="Traditional Arabic" panose="02020603050405020304" pitchFamily="18" charset="-78"/>
              <a:cs typeface="Traditional Arabic" panose="02020603050405020304" pitchFamily="18" charset="-78"/>
            </a:endParaRPr>
          </a:p>
        </p:txBody>
      </p:sp>
      <p:sp>
        <p:nvSpPr>
          <p:cNvPr id="7" name="Text Box 271"/>
          <p:cNvSpPr txBox="1">
            <a:spLocks noChangeArrowheads="1"/>
          </p:cNvSpPr>
          <p:nvPr/>
        </p:nvSpPr>
        <p:spPr bwMode="auto">
          <a:xfrm>
            <a:off x="1925517" y="5008093"/>
            <a:ext cx="4523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400" dirty="0">
                <a:solidFill>
                  <a:schemeClr val="tx2"/>
                </a:solidFill>
                <a:latin typeface="Traditional Arabic" panose="02020603050405020304" pitchFamily="18" charset="-78"/>
                <a:cs typeface="Traditional Arabic" panose="02020603050405020304" pitchFamily="18" charset="-78"/>
              </a:rPr>
              <a:t>5 متر</a:t>
            </a:r>
            <a:endParaRPr lang="en-GB" altLang="fr-FR" sz="1400" dirty="0">
              <a:solidFill>
                <a:schemeClr val="tx2"/>
              </a:solidFill>
              <a:latin typeface="Traditional Arabic" panose="02020603050405020304" pitchFamily="18" charset="-78"/>
              <a:cs typeface="Traditional Arabic" panose="02020603050405020304" pitchFamily="18" charset="-78"/>
            </a:endParaRPr>
          </a:p>
        </p:txBody>
      </p:sp>
      <p:cxnSp>
        <p:nvCxnSpPr>
          <p:cNvPr id="8" name="Straight Arrow Connector 7"/>
          <p:cNvCxnSpPr/>
          <p:nvPr/>
        </p:nvCxnSpPr>
        <p:spPr>
          <a:xfrm>
            <a:off x="976078" y="3705570"/>
            <a:ext cx="0" cy="1713522"/>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1084841" y="5430545"/>
            <a:ext cx="2093461" cy="0"/>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pic>
        <p:nvPicPr>
          <p:cNvPr id="10" name="Picture 9" descr="family-group.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11168" y="1476004"/>
            <a:ext cx="2006352" cy="1829221"/>
          </a:xfrm>
          <a:prstGeom prst="rect">
            <a:avLst/>
          </a:prstGeom>
        </p:spPr>
      </p:pic>
      <p:sp>
        <p:nvSpPr>
          <p:cNvPr id="11" name="TextBox 10"/>
          <p:cNvSpPr txBox="1"/>
          <p:nvPr/>
        </p:nvSpPr>
        <p:spPr>
          <a:xfrm>
            <a:off x="1840089" y="4339720"/>
            <a:ext cx="1029664" cy="338554"/>
          </a:xfrm>
          <a:prstGeom prst="rect">
            <a:avLst/>
          </a:prstGeom>
          <a:noFill/>
        </p:spPr>
        <p:txBody>
          <a:bodyPr wrap="square" rtlCol="0">
            <a:spAutoFit/>
          </a:bodyPr>
          <a:lstStyle/>
          <a:p>
            <a:pPr marL="0" lvl="1" algn="r" rtl="1"/>
            <a:r>
              <a:rPr lang="ar-TN" sz="1600" b="1" dirty="0">
                <a:solidFill>
                  <a:srgbClr val="004386"/>
                </a:solidFill>
                <a:latin typeface="Traditional Arabic" panose="02020603050405020304" pitchFamily="18" charset="-78"/>
                <a:cs typeface="Traditional Arabic" panose="02020603050405020304" pitchFamily="18" charset="-78"/>
              </a:rPr>
              <a:t>20 متر مربّع</a:t>
            </a:r>
            <a:endParaRPr lang="en-GB" sz="1600" b="1" baseline="30000" dirty="0">
              <a:solidFill>
                <a:srgbClr val="004386"/>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47654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664673" y="5447624"/>
            <a:ext cx="8229600" cy="721412"/>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rtl="0"/>
            <a:r>
              <a:rPr lang="ar-SA" dirty="0"/>
              <a:t>الأمر يعتمد على السياق وحالة الجو والتقاليد وكيفية الاستخدام! والمؤشر يتحدث عن المساحة المسقوفة للفرد وليس عن مساحة المشمع المقوى الذي يتم توزيعه.</a:t>
            </a:r>
          </a:p>
        </p:txBody>
      </p:sp>
      <p:grpSp>
        <p:nvGrpSpPr>
          <p:cNvPr id="13" name="Group 4"/>
          <p:cNvGrpSpPr/>
          <p:nvPr/>
        </p:nvGrpSpPr>
        <p:grpSpPr>
          <a:xfrm>
            <a:off x="3045925" y="2520602"/>
            <a:ext cx="2895600" cy="2882670"/>
            <a:chOff x="3056573" y="3808690"/>
            <a:chExt cx="2895600" cy="2882670"/>
          </a:xfrm>
        </p:grpSpPr>
        <p:sp>
          <p:nvSpPr>
            <p:cNvPr id="14" name="Oval 73"/>
            <p:cNvSpPr>
              <a:spLocks noChangeArrowheads="1"/>
            </p:cNvSpPr>
            <p:nvPr/>
          </p:nvSpPr>
          <p:spPr bwMode="auto">
            <a:xfrm>
              <a:off x="3132773" y="5878513"/>
              <a:ext cx="2819400" cy="457200"/>
            </a:xfrm>
            <a:prstGeom prst="ellipse">
              <a:avLst/>
            </a:prstGeom>
            <a:solidFill>
              <a:schemeClr val="accent1"/>
            </a:solidFill>
            <a:ln w="9525">
              <a:no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solidFill>
                  <a:srgbClr val="004386"/>
                </a:solidFill>
                <a:latin typeface="Traditional Arabic" panose="02020603050405020304" pitchFamily="18" charset="-78"/>
                <a:cs typeface="Traditional Arabic" panose="02020603050405020304" pitchFamily="18" charset="-78"/>
              </a:endParaRPr>
            </a:p>
          </p:txBody>
        </p:sp>
        <p:pic>
          <p:nvPicPr>
            <p:cNvPr id="15" name="Picture 6" descr="family-group.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50631" y="5125094"/>
              <a:ext cx="1269970" cy="1157850"/>
            </a:xfrm>
            <a:prstGeom prst="rect">
              <a:avLst/>
            </a:prstGeom>
          </p:spPr>
        </p:pic>
        <p:sp>
          <p:nvSpPr>
            <p:cNvPr id="16" name="Freeform 90"/>
            <p:cNvSpPr>
              <a:spLocks/>
            </p:cNvSpPr>
            <p:nvPr/>
          </p:nvSpPr>
          <p:spPr bwMode="auto">
            <a:xfrm>
              <a:off x="4528186" y="4478338"/>
              <a:ext cx="1290638" cy="823912"/>
            </a:xfrm>
            <a:custGeom>
              <a:avLst/>
              <a:gdLst>
                <a:gd name="T0" fmla="*/ 111 w 813"/>
                <a:gd name="T1" fmla="*/ 450 h 519"/>
                <a:gd name="T2" fmla="*/ 228 w 813"/>
                <a:gd name="T3" fmla="*/ 420 h 519"/>
                <a:gd name="T4" fmla="*/ 351 w 813"/>
                <a:gd name="T5" fmla="*/ 408 h 519"/>
                <a:gd name="T6" fmla="*/ 627 w 813"/>
                <a:gd name="T7" fmla="*/ 420 h 519"/>
                <a:gd name="T8" fmla="*/ 681 w 813"/>
                <a:gd name="T9" fmla="*/ 456 h 519"/>
                <a:gd name="T10" fmla="*/ 717 w 813"/>
                <a:gd name="T11" fmla="*/ 462 h 519"/>
                <a:gd name="T12" fmla="*/ 798 w 813"/>
                <a:gd name="T13" fmla="*/ 519 h 519"/>
                <a:gd name="T14" fmla="*/ 813 w 813"/>
                <a:gd name="T15" fmla="*/ 471 h 519"/>
                <a:gd name="T16" fmla="*/ 783 w 813"/>
                <a:gd name="T17" fmla="*/ 291 h 519"/>
                <a:gd name="T18" fmla="*/ 753 w 813"/>
                <a:gd name="T19" fmla="*/ 228 h 519"/>
                <a:gd name="T20" fmla="*/ 720 w 813"/>
                <a:gd name="T21" fmla="*/ 174 h 519"/>
                <a:gd name="T22" fmla="*/ 696 w 813"/>
                <a:gd name="T23" fmla="*/ 153 h 519"/>
                <a:gd name="T24" fmla="*/ 666 w 813"/>
                <a:gd name="T25" fmla="*/ 117 h 519"/>
                <a:gd name="T26" fmla="*/ 594 w 813"/>
                <a:gd name="T27" fmla="*/ 57 h 519"/>
                <a:gd name="T28" fmla="*/ 564 w 813"/>
                <a:gd name="T29" fmla="*/ 39 h 519"/>
                <a:gd name="T30" fmla="*/ 405 w 813"/>
                <a:gd name="T31" fmla="*/ 36 h 519"/>
                <a:gd name="T32" fmla="*/ 99 w 813"/>
                <a:gd name="T33" fmla="*/ 84 h 519"/>
                <a:gd name="T34" fmla="*/ 69 w 813"/>
                <a:gd name="T35" fmla="*/ 144 h 519"/>
                <a:gd name="T36" fmla="*/ 63 w 813"/>
                <a:gd name="T37" fmla="*/ 168 h 519"/>
                <a:gd name="T38" fmla="*/ 27 w 813"/>
                <a:gd name="T39" fmla="*/ 204 h 519"/>
                <a:gd name="T40" fmla="*/ 6 w 813"/>
                <a:gd name="T41" fmla="*/ 246 h 519"/>
                <a:gd name="T42" fmla="*/ 27 w 813"/>
                <a:gd name="T43" fmla="*/ 294 h 519"/>
                <a:gd name="T44" fmla="*/ 105 w 813"/>
                <a:gd name="T45" fmla="*/ 366 h 519"/>
                <a:gd name="T46" fmla="*/ 114 w 813"/>
                <a:gd name="T47" fmla="*/ 390 h 519"/>
                <a:gd name="T48" fmla="*/ 123 w 813"/>
                <a:gd name="T49" fmla="*/ 417 h 519"/>
                <a:gd name="T50" fmla="*/ 111 w 813"/>
                <a:gd name="T51" fmla="*/ 450 h 5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13"/>
                <a:gd name="T79" fmla="*/ 0 h 519"/>
                <a:gd name="T80" fmla="*/ 813 w 813"/>
                <a:gd name="T81" fmla="*/ 519 h 51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13" h="519">
                  <a:moveTo>
                    <a:pt x="111" y="450"/>
                  </a:moveTo>
                  <a:cubicBezTo>
                    <a:pt x="147" y="426"/>
                    <a:pt x="185" y="425"/>
                    <a:pt x="228" y="420"/>
                  </a:cubicBezTo>
                  <a:cubicBezTo>
                    <a:pt x="265" y="408"/>
                    <a:pt x="314" y="410"/>
                    <a:pt x="351" y="408"/>
                  </a:cubicBezTo>
                  <a:cubicBezTo>
                    <a:pt x="436" y="409"/>
                    <a:pt x="538" y="402"/>
                    <a:pt x="627" y="420"/>
                  </a:cubicBezTo>
                  <a:cubicBezTo>
                    <a:pt x="652" y="425"/>
                    <a:pt x="662" y="448"/>
                    <a:pt x="681" y="456"/>
                  </a:cubicBezTo>
                  <a:cubicBezTo>
                    <a:pt x="692" y="461"/>
                    <a:pt x="705" y="460"/>
                    <a:pt x="717" y="462"/>
                  </a:cubicBezTo>
                  <a:cubicBezTo>
                    <a:pt x="749" y="478"/>
                    <a:pt x="769" y="500"/>
                    <a:pt x="798" y="519"/>
                  </a:cubicBezTo>
                  <a:cubicBezTo>
                    <a:pt x="803" y="503"/>
                    <a:pt x="809" y="487"/>
                    <a:pt x="813" y="471"/>
                  </a:cubicBezTo>
                  <a:cubicBezTo>
                    <a:pt x="810" y="406"/>
                    <a:pt x="803" y="351"/>
                    <a:pt x="783" y="291"/>
                  </a:cubicBezTo>
                  <a:cubicBezTo>
                    <a:pt x="775" y="266"/>
                    <a:pt x="772" y="247"/>
                    <a:pt x="753" y="228"/>
                  </a:cubicBezTo>
                  <a:cubicBezTo>
                    <a:pt x="746" y="207"/>
                    <a:pt x="734" y="191"/>
                    <a:pt x="720" y="174"/>
                  </a:cubicBezTo>
                  <a:cubicBezTo>
                    <a:pt x="713" y="166"/>
                    <a:pt x="696" y="153"/>
                    <a:pt x="696" y="153"/>
                  </a:cubicBezTo>
                  <a:cubicBezTo>
                    <a:pt x="689" y="139"/>
                    <a:pt x="679" y="126"/>
                    <a:pt x="666" y="117"/>
                  </a:cubicBezTo>
                  <a:cubicBezTo>
                    <a:pt x="650" y="93"/>
                    <a:pt x="618" y="73"/>
                    <a:pt x="594" y="57"/>
                  </a:cubicBezTo>
                  <a:cubicBezTo>
                    <a:pt x="587" y="52"/>
                    <a:pt x="571" y="39"/>
                    <a:pt x="564" y="39"/>
                  </a:cubicBezTo>
                  <a:cubicBezTo>
                    <a:pt x="511" y="36"/>
                    <a:pt x="458" y="37"/>
                    <a:pt x="405" y="36"/>
                  </a:cubicBezTo>
                  <a:cubicBezTo>
                    <a:pt x="270" y="39"/>
                    <a:pt x="183" y="0"/>
                    <a:pt x="99" y="84"/>
                  </a:cubicBezTo>
                  <a:cubicBezTo>
                    <a:pt x="92" y="112"/>
                    <a:pt x="90" y="123"/>
                    <a:pt x="69" y="144"/>
                  </a:cubicBezTo>
                  <a:cubicBezTo>
                    <a:pt x="67" y="152"/>
                    <a:pt x="68" y="161"/>
                    <a:pt x="63" y="168"/>
                  </a:cubicBezTo>
                  <a:cubicBezTo>
                    <a:pt x="53" y="182"/>
                    <a:pt x="27" y="204"/>
                    <a:pt x="27" y="204"/>
                  </a:cubicBezTo>
                  <a:cubicBezTo>
                    <a:pt x="21" y="228"/>
                    <a:pt x="18" y="228"/>
                    <a:pt x="6" y="246"/>
                  </a:cubicBezTo>
                  <a:cubicBezTo>
                    <a:pt x="2" y="272"/>
                    <a:pt x="0" y="287"/>
                    <a:pt x="27" y="294"/>
                  </a:cubicBezTo>
                  <a:cubicBezTo>
                    <a:pt x="58" y="314"/>
                    <a:pt x="83" y="337"/>
                    <a:pt x="105" y="366"/>
                  </a:cubicBezTo>
                  <a:cubicBezTo>
                    <a:pt x="111" y="392"/>
                    <a:pt x="104" y="364"/>
                    <a:pt x="114" y="390"/>
                  </a:cubicBezTo>
                  <a:cubicBezTo>
                    <a:pt x="118" y="399"/>
                    <a:pt x="123" y="417"/>
                    <a:pt x="123" y="417"/>
                  </a:cubicBezTo>
                  <a:cubicBezTo>
                    <a:pt x="127" y="452"/>
                    <a:pt x="136" y="445"/>
                    <a:pt x="111" y="450"/>
                  </a:cubicBezTo>
                  <a:close/>
                </a:path>
              </a:pathLst>
            </a:custGeom>
            <a:solidFill>
              <a:srgbClr val="0033CC"/>
            </a:solidFill>
            <a:ln w="9525">
              <a:solidFill>
                <a:srgbClr val="000099"/>
              </a:solidFill>
              <a:round/>
              <a:headEnd/>
              <a:tailEnd/>
            </a:ln>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17" name="Freeform 84"/>
            <p:cNvSpPr>
              <a:spLocks/>
            </p:cNvSpPr>
            <p:nvPr/>
          </p:nvSpPr>
          <p:spPr bwMode="auto">
            <a:xfrm>
              <a:off x="4351973" y="4964113"/>
              <a:ext cx="304800" cy="152400"/>
            </a:xfrm>
            <a:custGeom>
              <a:avLst/>
              <a:gdLst>
                <a:gd name="T0" fmla="*/ 192 w 192"/>
                <a:gd name="T1" fmla="*/ 96 h 96"/>
                <a:gd name="T2" fmla="*/ 0 w 192"/>
                <a:gd name="T3" fmla="*/ 48 h 96"/>
                <a:gd name="T4" fmla="*/ 144 w 192"/>
                <a:gd name="T5" fmla="*/ 0 h 96"/>
                <a:gd name="T6" fmla="*/ 192 w 192"/>
                <a:gd name="T7" fmla="*/ 48 h 96"/>
                <a:gd name="T8" fmla="*/ 192 w 192"/>
                <a:gd name="T9" fmla="*/ 96 h 96"/>
                <a:gd name="T10" fmla="*/ 0 60000 65536"/>
                <a:gd name="T11" fmla="*/ 0 60000 65536"/>
                <a:gd name="T12" fmla="*/ 0 60000 65536"/>
                <a:gd name="T13" fmla="*/ 0 60000 65536"/>
                <a:gd name="T14" fmla="*/ 0 60000 65536"/>
                <a:gd name="T15" fmla="*/ 0 w 192"/>
                <a:gd name="T16" fmla="*/ 0 h 96"/>
                <a:gd name="T17" fmla="*/ 192 w 192"/>
                <a:gd name="T18" fmla="*/ 96 h 96"/>
              </a:gdLst>
              <a:ahLst/>
              <a:cxnLst>
                <a:cxn ang="T10">
                  <a:pos x="T0" y="T1"/>
                </a:cxn>
                <a:cxn ang="T11">
                  <a:pos x="T2" y="T3"/>
                </a:cxn>
                <a:cxn ang="T12">
                  <a:pos x="T4" y="T5"/>
                </a:cxn>
                <a:cxn ang="T13">
                  <a:pos x="T6" y="T7"/>
                </a:cxn>
                <a:cxn ang="T14">
                  <a:pos x="T8" y="T9"/>
                </a:cxn>
              </a:cxnLst>
              <a:rect l="T15" t="T16" r="T17" b="T18"/>
              <a:pathLst>
                <a:path w="192" h="96">
                  <a:moveTo>
                    <a:pt x="192" y="96"/>
                  </a:moveTo>
                  <a:lnTo>
                    <a:pt x="0" y="48"/>
                  </a:lnTo>
                  <a:lnTo>
                    <a:pt x="144" y="0"/>
                  </a:lnTo>
                  <a:lnTo>
                    <a:pt x="192" y="48"/>
                  </a:lnTo>
                  <a:lnTo>
                    <a:pt x="192" y="96"/>
                  </a:lnTo>
                  <a:close/>
                </a:path>
              </a:pathLst>
            </a:custGeom>
            <a:solidFill>
              <a:schemeClr val="folHlink"/>
            </a:solidFill>
            <a:ln w="9525">
              <a:solidFill>
                <a:schemeClr val="bg1"/>
              </a:solidFill>
              <a:round/>
              <a:headEnd/>
              <a:tailEnd/>
            </a:ln>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18" name="Freeform 74"/>
            <p:cNvSpPr>
              <a:spLocks/>
            </p:cNvSpPr>
            <p:nvPr/>
          </p:nvSpPr>
          <p:spPr bwMode="auto">
            <a:xfrm>
              <a:off x="3132773" y="4265613"/>
              <a:ext cx="2781300" cy="1308100"/>
            </a:xfrm>
            <a:custGeom>
              <a:avLst/>
              <a:gdLst>
                <a:gd name="T0" fmla="*/ 0 w 1752"/>
                <a:gd name="T1" fmla="*/ 776 h 824"/>
                <a:gd name="T2" fmla="*/ 96 w 1752"/>
                <a:gd name="T3" fmla="*/ 392 h 824"/>
                <a:gd name="T4" fmla="*/ 528 w 1752"/>
                <a:gd name="T5" fmla="*/ 56 h 824"/>
                <a:gd name="T6" fmla="*/ 1200 w 1752"/>
                <a:gd name="T7" fmla="*/ 56 h 824"/>
                <a:gd name="T8" fmla="*/ 1584 w 1752"/>
                <a:gd name="T9" fmla="*/ 344 h 824"/>
                <a:gd name="T10" fmla="*/ 1728 w 1752"/>
                <a:gd name="T11" fmla="*/ 680 h 824"/>
                <a:gd name="T12" fmla="*/ 1728 w 1752"/>
                <a:gd name="T13" fmla="*/ 824 h 824"/>
                <a:gd name="T14" fmla="*/ 0 60000 65536"/>
                <a:gd name="T15" fmla="*/ 0 60000 65536"/>
                <a:gd name="T16" fmla="*/ 0 60000 65536"/>
                <a:gd name="T17" fmla="*/ 0 60000 65536"/>
                <a:gd name="T18" fmla="*/ 0 60000 65536"/>
                <a:gd name="T19" fmla="*/ 0 60000 65536"/>
                <a:gd name="T20" fmla="*/ 0 60000 65536"/>
                <a:gd name="T21" fmla="*/ 0 w 1752"/>
                <a:gd name="T22" fmla="*/ 0 h 824"/>
                <a:gd name="T23" fmla="*/ 1752 w 1752"/>
                <a:gd name="T24" fmla="*/ 824 h 8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2" h="824">
                  <a:moveTo>
                    <a:pt x="0" y="776"/>
                  </a:moveTo>
                  <a:cubicBezTo>
                    <a:pt x="4" y="644"/>
                    <a:pt x="8" y="512"/>
                    <a:pt x="96" y="392"/>
                  </a:cubicBezTo>
                  <a:cubicBezTo>
                    <a:pt x="184" y="272"/>
                    <a:pt x="344" y="112"/>
                    <a:pt x="528" y="56"/>
                  </a:cubicBezTo>
                  <a:cubicBezTo>
                    <a:pt x="712" y="0"/>
                    <a:pt x="1024" y="8"/>
                    <a:pt x="1200" y="56"/>
                  </a:cubicBezTo>
                  <a:cubicBezTo>
                    <a:pt x="1376" y="104"/>
                    <a:pt x="1496" y="240"/>
                    <a:pt x="1584" y="344"/>
                  </a:cubicBezTo>
                  <a:cubicBezTo>
                    <a:pt x="1672" y="448"/>
                    <a:pt x="1704" y="600"/>
                    <a:pt x="1728" y="680"/>
                  </a:cubicBezTo>
                  <a:cubicBezTo>
                    <a:pt x="1752" y="760"/>
                    <a:pt x="1740" y="792"/>
                    <a:pt x="1728" y="824"/>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19" name="Freeform 76"/>
            <p:cNvSpPr>
              <a:spLocks/>
            </p:cNvSpPr>
            <p:nvPr/>
          </p:nvSpPr>
          <p:spPr bwMode="auto">
            <a:xfrm>
              <a:off x="3513773" y="4303713"/>
              <a:ext cx="2082800" cy="1498600"/>
            </a:xfrm>
            <a:custGeom>
              <a:avLst/>
              <a:gdLst>
                <a:gd name="T0" fmla="*/ 0 w 1312"/>
                <a:gd name="T1" fmla="*/ 896 h 944"/>
                <a:gd name="T2" fmla="*/ 48 w 1312"/>
                <a:gd name="T3" fmla="*/ 512 h 944"/>
                <a:gd name="T4" fmla="*/ 288 w 1312"/>
                <a:gd name="T5" fmla="*/ 224 h 944"/>
                <a:gd name="T6" fmla="*/ 624 w 1312"/>
                <a:gd name="T7" fmla="*/ 32 h 944"/>
                <a:gd name="T8" fmla="*/ 768 w 1312"/>
                <a:gd name="T9" fmla="*/ 32 h 944"/>
                <a:gd name="T10" fmla="*/ 1056 w 1312"/>
                <a:gd name="T11" fmla="*/ 224 h 944"/>
                <a:gd name="T12" fmla="*/ 1200 w 1312"/>
                <a:gd name="T13" fmla="*/ 416 h 944"/>
                <a:gd name="T14" fmla="*/ 1296 w 1312"/>
                <a:gd name="T15" fmla="*/ 608 h 944"/>
                <a:gd name="T16" fmla="*/ 1296 w 1312"/>
                <a:gd name="T17" fmla="*/ 848 h 944"/>
                <a:gd name="T18" fmla="*/ 1296 w 1312"/>
                <a:gd name="T19" fmla="*/ 944 h 9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12"/>
                <a:gd name="T31" fmla="*/ 0 h 944"/>
                <a:gd name="T32" fmla="*/ 1312 w 1312"/>
                <a:gd name="T33" fmla="*/ 944 h 9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12" h="944">
                  <a:moveTo>
                    <a:pt x="0" y="896"/>
                  </a:moveTo>
                  <a:cubicBezTo>
                    <a:pt x="0" y="760"/>
                    <a:pt x="0" y="624"/>
                    <a:pt x="48" y="512"/>
                  </a:cubicBezTo>
                  <a:cubicBezTo>
                    <a:pt x="96" y="400"/>
                    <a:pt x="192" y="304"/>
                    <a:pt x="288" y="224"/>
                  </a:cubicBezTo>
                  <a:cubicBezTo>
                    <a:pt x="384" y="144"/>
                    <a:pt x="544" y="64"/>
                    <a:pt x="624" y="32"/>
                  </a:cubicBezTo>
                  <a:cubicBezTo>
                    <a:pt x="704" y="0"/>
                    <a:pt x="696" y="0"/>
                    <a:pt x="768" y="32"/>
                  </a:cubicBezTo>
                  <a:cubicBezTo>
                    <a:pt x="840" y="64"/>
                    <a:pt x="984" y="160"/>
                    <a:pt x="1056" y="224"/>
                  </a:cubicBezTo>
                  <a:cubicBezTo>
                    <a:pt x="1128" y="288"/>
                    <a:pt x="1160" y="352"/>
                    <a:pt x="1200" y="416"/>
                  </a:cubicBezTo>
                  <a:cubicBezTo>
                    <a:pt x="1240" y="480"/>
                    <a:pt x="1280" y="536"/>
                    <a:pt x="1296" y="608"/>
                  </a:cubicBezTo>
                  <a:cubicBezTo>
                    <a:pt x="1312" y="680"/>
                    <a:pt x="1296" y="792"/>
                    <a:pt x="1296" y="848"/>
                  </a:cubicBezTo>
                  <a:cubicBezTo>
                    <a:pt x="1296" y="904"/>
                    <a:pt x="1296" y="924"/>
                    <a:pt x="1296" y="944"/>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20" name="Freeform 77"/>
            <p:cNvSpPr>
              <a:spLocks/>
            </p:cNvSpPr>
            <p:nvPr/>
          </p:nvSpPr>
          <p:spPr bwMode="auto">
            <a:xfrm>
              <a:off x="3932873" y="4240213"/>
              <a:ext cx="812800" cy="1562100"/>
            </a:xfrm>
            <a:custGeom>
              <a:avLst/>
              <a:gdLst>
                <a:gd name="T0" fmla="*/ 24 w 512"/>
                <a:gd name="T1" fmla="*/ 696 h 984"/>
                <a:gd name="T2" fmla="*/ 24 w 512"/>
                <a:gd name="T3" fmla="*/ 360 h 984"/>
                <a:gd name="T4" fmla="*/ 168 w 512"/>
                <a:gd name="T5" fmla="*/ 168 h 984"/>
                <a:gd name="T6" fmla="*/ 360 w 512"/>
                <a:gd name="T7" fmla="*/ 24 h 984"/>
                <a:gd name="T8" fmla="*/ 456 w 512"/>
                <a:gd name="T9" fmla="*/ 312 h 984"/>
                <a:gd name="T10" fmla="*/ 504 w 512"/>
                <a:gd name="T11" fmla="*/ 600 h 984"/>
                <a:gd name="T12" fmla="*/ 504 w 512"/>
                <a:gd name="T13" fmla="*/ 888 h 984"/>
                <a:gd name="T14" fmla="*/ 504 w 512"/>
                <a:gd name="T15" fmla="*/ 984 h 984"/>
                <a:gd name="T16" fmla="*/ 0 60000 65536"/>
                <a:gd name="T17" fmla="*/ 0 60000 65536"/>
                <a:gd name="T18" fmla="*/ 0 60000 65536"/>
                <a:gd name="T19" fmla="*/ 0 60000 65536"/>
                <a:gd name="T20" fmla="*/ 0 60000 65536"/>
                <a:gd name="T21" fmla="*/ 0 60000 65536"/>
                <a:gd name="T22" fmla="*/ 0 60000 65536"/>
                <a:gd name="T23" fmla="*/ 0 60000 65536"/>
                <a:gd name="T24" fmla="*/ 0 w 512"/>
                <a:gd name="T25" fmla="*/ 0 h 984"/>
                <a:gd name="T26" fmla="*/ 512 w 512"/>
                <a:gd name="T27" fmla="*/ 984 h 9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2" h="984">
                  <a:moveTo>
                    <a:pt x="24" y="696"/>
                  </a:moveTo>
                  <a:cubicBezTo>
                    <a:pt x="12" y="572"/>
                    <a:pt x="0" y="448"/>
                    <a:pt x="24" y="360"/>
                  </a:cubicBezTo>
                  <a:cubicBezTo>
                    <a:pt x="48" y="272"/>
                    <a:pt x="112" y="224"/>
                    <a:pt x="168" y="168"/>
                  </a:cubicBezTo>
                  <a:cubicBezTo>
                    <a:pt x="224" y="112"/>
                    <a:pt x="312" y="0"/>
                    <a:pt x="360" y="24"/>
                  </a:cubicBezTo>
                  <a:cubicBezTo>
                    <a:pt x="408" y="48"/>
                    <a:pt x="432" y="216"/>
                    <a:pt x="456" y="312"/>
                  </a:cubicBezTo>
                  <a:cubicBezTo>
                    <a:pt x="480" y="408"/>
                    <a:pt x="496" y="504"/>
                    <a:pt x="504" y="600"/>
                  </a:cubicBezTo>
                  <a:cubicBezTo>
                    <a:pt x="512" y="696"/>
                    <a:pt x="504" y="824"/>
                    <a:pt x="504" y="888"/>
                  </a:cubicBezTo>
                  <a:cubicBezTo>
                    <a:pt x="504" y="952"/>
                    <a:pt x="504" y="968"/>
                    <a:pt x="504" y="984"/>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21" name="Freeform 78"/>
            <p:cNvSpPr>
              <a:spLocks/>
            </p:cNvSpPr>
            <p:nvPr/>
          </p:nvSpPr>
          <p:spPr bwMode="auto">
            <a:xfrm>
              <a:off x="4047173" y="4278313"/>
              <a:ext cx="1066800" cy="1524000"/>
            </a:xfrm>
            <a:custGeom>
              <a:avLst/>
              <a:gdLst>
                <a:gd name="T0" fmla="*/ 0 w 672"/>
                <a:gd name="T1" fmla="*/ 960 h 960"/>
                <a:gd name="T2" fmla="*/ 48 w 672"/>
                <a:gd name="T3" fmla="*/ 432 h 960"/>
                <a:gd name="T4" fmla="*/ 192 w 672"/>
                <a:gd name="T5" fmla="*/ 144 h 960"/>
                <a:gd name="T6" fmla="*/ 336 w 672"/>
                <a:gd name="T7" fmla="*/ 0 h 960"/>
                <a:gd name="T8" fmla="*/ 576 w 672"/>
                <a:gd name="T9" fmla="*/ 144 h 960"/>
                <a:gd name="T10" fmla="*/ 624 w 672"/>
                <a:gd name="T11" fmla="*/ 432 h 960"/>
                <a:gd name="T12" fmla="*/ 672 w 672"/>
                <a:gd name="T13" fmla="*/ 816 h 960"/>
                <a:gd name="T14" fmla="*/ 0 60000 65536"/>
                <a:gd name="T15" fmla="*/ 0 60000 65536"/>
                <a:gd name="T16" fmla="*/ 0 60000 65536"/>
                <a:gd name="T17" fmla="*/ 0 60000 65536"/>
                <a:gd name="T18" fmla="*/ 0 60000 65536"/>
                <a:gd name="T19" fmla="*/ 0 60000 65536"/>
                <a:gd name="T20" fmla="*/ 0 60000 65536"/>
                <a:gd name="T21" fmla="*/ 0 w 672"/>
                <a:gd name="T22" fmla="*/ 0 h 960"/>
                <a:gd name="T23" fmla="*/ 672 w 672"/>
                <a:gd name="T24" fmla="*/ 960 h 9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2" h="960">
                  <a:moveTo>
                    <a:pt x="0" y="960"/>
                  </a:moveTo>
                  <a:cubicBezTo>
                    <a:pt x="8" y="764"/>
                    <a:pt x="16" y="568"/>
                    <a:pt x="48" y="432"/>
                  </a:cubicBezTo>
                  <a:cubicBezTo>
                    <a:pt x="80" y="296"/>
                    <a:pt x="144" y="216"/>
                    <a:pt x="192" y="144"/>
                  </a:cubicBezTo>
                  <a:cubicBezTo>
                    <a:pt x="240" y="72"/>
                    <a:pt x="272" y="0"/>
                    <a:pt x="336" y="0"/>
                  </a:cubicBezTo>
                  <a:cubicBezTo>
                    <a:pt x="400" y="0"/>
                    <a:pt x="528" y="72"/>
                    <a:pt x="576" y="144"/>
                  </a:cubicBezTo>
                  <a:cubicBezTo>
                    <a:pt x="624" y="216"/>
                    <a:pt x="608" y="320"/>
                    <a:pt x="624" y="432"/>
                  </a:cubicBezTo>
                  <a:cubicBezTo>
                    <a:pt x="640" y="544"/>
                    <a:pt x="656" y="680"/>
                    <a:pt x="672" y="816"/>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22" name="Oval 79"/>
            <p:cNvSpPr>
              <a:spLocks noChangeArrowheads="1"/>
            </p:cNvSpPr>
            <p:nvPr/>
          </p:nvSpPr>
          <p:spPr bwMode="auto">
            <a:xfrm>
              <a:off x="3818573" y="4354513"/>
              <a:ext cx="1371600" cy="762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solidFill>
                  <a:srgbClr val="004386"/>
                </a:solidFill>
                <a:latin typeface="Traditional Arabic" panose="02020603050405020304" pitchFamily="18" charset="-78"/>
                <a:cs typeface="Traditional Arabic" panose="02020603050405020304" pitchFamily="18" charset="-78"/>
              </a:endParaRPr>
            </a:p>
          </p:txBody>
        </p:sp>
        <p:sp>
          <p:nvSpPr>
            <p:cNvPr id="23" name="Oval 80"/>
            <p:cNvSpPr>
              <a:spLocks noChangeArrowheads="1"/>
            </p:cNvSpPr>
            <p:nvPr/>
          </p:nvSpPr>
          <p:spPr bwMode="auto">
            <a:xfrm>
              <a:off x="3513773" y="4506913"/>
              <a:ext cx="2057400" cy="3048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solidFill>
                  <a:srgbClr val="004386"/>
                </a:solidFill>
                <a:latin typeface="Traditional Arabic" panose="02020603050405020304" pitchFamily="18" charset="-78"/>
                <a:cs typeface="Traditional Arabic" panose="02020603050405020304" pitchFamily="18" charset="-78"/>
              </a:endParaRPr>
            </a:p>
          </p:txBody>
        </p:sp>
        <p:sp>
          <p:nvSpPr>
            <p:cNvPr id="24" name="Oval 81"/>
            <p:cNvSpPr>
              <a:spLocks noChangeArrowheads="1"/>
            </p:cNvSpPr>
            <p:nvPr/>
          </p:nvSpPr>
          <p:spPr bwMode="auto">
            <a:xfrm>
              <a:off x="3285173" y="4811713"/>
              <a:ext cx="2438400" cy="3048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solidFill>
                  <a:srgbClr val="004386"/>
                </a:solidFill>
                <a:latin typeface="Traditional Arabic" panose="02020603050405020304" pitchFamily="18" charset="-78"/>
                <a:cs typeface="Traditional Arabic" panose="02020603050405020304" pitchFamily="18" charset="-78"/>
              </a:endParaRPr>
            </a:p>
          </p:txBody>
        </p:sp>
        <p:sp>
          <p:nvSpPr>
            <p:cNvPr id="25" name="Oval 82"/>
            <p:cNvSpPr>
              <a:spLocks noChangeArrowheads="1"/>
            </p:cNvSpPr>
            <p:nvPr/>
          </p:nvSpPr>
          <p:spPr bwMode="auto">
            <a:xfrm>
              <a:off x="3132773" y="5192713"/>
              <a:ext cx="2819400" cy="3048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solidFill>
                  <a:srgbClr val="004386"/>
                </a:solidFill>
                <a:latin typeface="Traditional Arabic" panose="02020603050405020304" pitchFamily="18" charset="-78"/>
                <a:cs typeface="Traditional Arabic" panose="02020603050405020304" pitchFamily="18" charset="-78"/>
              </a:endParaRPr>
            </a:p>
          </p:txBody>
        </p:sp>
        <p:sp>
          <p:nvSpPr>
            <p:cNvPr id="26" name="Freeform 83"/>
            <p:cNvSpPr>
              <a:spLocks/>
            </p:cNvSpPr>
            <p:nvPr/>
          </p:nvSpPr>
          <p:spPr bwMode="auto">
            <a:xfrm>
              <a:off x="3096261" y="4157663"/>
              <a:ext cx="2370138" cy="1549400"/>
            </a:xfrm>
            <a:custGeom>
              <a:avLst/>
              <a:gdLst>
                <a:gd name="T0" fmla="*/ 23 w 1493"/>
                <a:gd name="T1" fmla="*/ 604 h 976"/>
                <a:gd name="T2" fmla="*/ 299 w 1493"/>
                <a:gd name="T3" fmla="*/ 652 h 976"/>
                <a:gd name="T4" fmla="*/ 371 w 1493"/>
                <a:gd name="T5" fmla="*/ 676 h 976"/>
                <a:gd name="T6" fmla="*/ 443 w 1493"/>
                <a:gd name="T7" fmla="*/ 724 h 976"/>
                <a:gd name="T8" fmla="*/ 539 w 1493"/>
                <a:gd name="T9" fmla="*/ 796 h 976"/>
                <a:gd name="T10" fmla="*/ 611 w 1493"/>
                <a:gd name="T11" fmla="*/ 844 h 976"/>
                <a:gd name="T12" fmla="*/ 719 w 1493"/>
                <a:gd name="T13" fmla="*/ 940 h 976"/>
                <a:gd name="T14" fmla="*/ 743 w 1493"/>
                <a:gd name="T15" fmla="*/ 976 h 976"/>
                <a:gd name="T16" fmla="*/ 755 w 1493"/>
                <a:gd name="T17" fmla="*/ 940 h 976"/>
                <a:gd name="T18" fmla="*/ 767 w 1493"/>
                <a:gd name="T19" fmla="*/ 772 h 976"/>
                <a:gd name="T20" fmla="*/ 803 w 1493"/>
                <a:gd name="T21" fmla="*/ 700 h 976"/>
                <a:gd name="T22" fmla="*/ 887 w 1493"/>
                <a:gd name="T23" fmla="*/ 568 h 976"/>
                <a:gd name="T24" fmla="*/ 899 w 1493"/>
                <a:gd name="T25" fmla="*/ 532 h 976"/>
                <a:gd name="T26" fmla="*/ 971 w 1493"/>
                <a:gd name="T27" fmla="*/ 616 h 976"/>
                <a:gd name="T28" fmla="*/ 1019 w 1493"/>
                <a:gd name="T29" fmla="*/ 508 h 976"/>
                <a:gd name="T30" fmla="*/ 1079 w 1493"/>
                <a:gd name="T31" fmla="*/ 436 h 976"/>
                <a:gd name="T32" fmla="*/ 1127 w 1493"/>
                <a:gd name="T33" fmla="*/ 364 h 976"/>
                <a:gd name="T34" fmla="*/ 1139 w 1493"/>
                <a:gd name="T35" fmla="*/ 328 h 976"/>
                <a:gd name="T36" fmla="*/ 1331 w 1493"/>
                <a:gd name="T37" fmla="*/ 256 h 976"/>
                <a:gd name="T38" fmla="*/ 1463 w 1493"/>
                <a:gd name="T39" fmla="*/ 268 h 976"/>
                <a:gd name="T40" fmla="*/ 1379 w 1493"/>
                <a:gd name="T41" fmla="*/ 172 h 976"/>
                <a:gd name="T42" fmla="*/ 971 w 1493"/>
                <a:gd name="T43" fmla="*/ 40 h 976"/>
                <a:gd name="T44" fmla="*/ 503 w 1493"/>
                <a:gd name="T45" fmla="*/ 76 h 976"/>
                <a:gd name="T46" fmla="*/ 359 w 1493"/>
                <a:gd name="T47" fmla="*/ 172 h 976"/>
                <a:gd name="T48" fmla="*/ 287 w 1493"/>
                <a:gd name="T49" fmla="*/ 196 h 976"/>
                <a:gd name="T50" fmla="*/ 227 w 1493"/>
                <a:gd name="T51" fmla="*/ 268 h 976"/>
                <a:gd name="T52" fmla="*/ 155 w 1493"/>
                <a:gd name="T53" fmla="*/ 292 h 976"/>
                <a:gd name="T54" fmla="*/ 83 w 1493"/>
                <a:gd name="T55" fmla="*/ 412 h 976"/>
                <a:gd name="T56" fmla="*/ 71 w 1493"/>
                <a:gd name="T57" fmla="*/ 448 h 976"/>
                <a:gd name="T58" fmla="*/ 23 w 1493"/>
                <a:gd name="T59" fmla="*/ 604 h 9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493"/>
                <a:gd name="T91" fmla="*/ 0 h 976"/>
                <a:gd name="T92" fmla="*/ 1493 w 1493"/>
                <a:gd name="T93" fmla="*/ 976 h 97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493" h="976">
                  <a:moveTo>
                    <a:pt x="23" y="604"/>
                  </a:moveTo>
                  <a:cubicBezTo>
                    <a:pt x="281" y="619"/>
                    <a:pt x="164" y="592"/>
                    <a:pt x="299" y="652"/>
                  </a:cubicBezTo>
                  <a:cubicBezTo>
                    <a:pt x="322" y="662"/>
                    <a:pt x="347" y="668"/>
                    <a:pt x="371" y="676"/>
                  </a:cubicBezTo>
                  <a:cubicBezTo>
                    <a:pt x="398" y="685"/>
                    <a:pt x="443" y="724"/>
                    <a:pt x="443" y="724"/>
                  </a:cubicBezTo>
                  <a:cubicBezTo>
                    <a:pt x="482" y="783"/>
                    <a:pt x="489" y="755"/>
                    <a:pt x="539" y="796"/>
                  </a:cubicBezTo>
                  <a:cubicBezTo>
                    <a:pt x="599" y="846"/>
                    <a:pt x="548" y="823"/>
                    <a:pt x="611" y="844"/>
                  </a:cubicBezTo>
                  <a:cubicBezTo>
                    <a:pt x="693" y="926"/>
                    <a:pt x="655" y="897"/>
                    <a:pt x="719" y="940"/>
                  </a:cubicBezTo>
                  <a:cubicBezTo>
                    <a:pt x="727" y="952"/>
                    <a:pt x="729" y="976"/>
                    <a:pt x="743" y="976"/>
                  </a:cubicBezTo>
                  <a:cubicBezTo>
                    <a:pt x="756" y="976"/>
                    <a:pt x="754" y="953"/>
                    <a:pt x="755" y="940"/>
                  </a:cubicBezTo>
                  <a:cubicBezTo>
                    <a:pt x="762" y="884"/>
                    <a:pt x="760" y="828"/>
                    <a:pt x="767" y="772"/>
                  </a:cubicBezTo>
                  <a:cubicBezTo>
                    <a:pt x="772" y="727"/>
                    <a:pt x="785" y="741"/>
                    <a:pt x="803" y="700"/>
                  </a:cubicBezTo>
                  <a:cubicBezTo>
                    <a:pt x="833" y="632"/>
                    <a:pt x="823" y="610"/>
                    <a:pt x="887" y="568"/>
                  </a:cubicBezTo>
                  <a:cubicBezTo>
                    <a:pt x="891" y="556"/>
                    <a:pt x="888" y="538"/>
                    <a:pt x="899" y="532"/>
                  </a:cubicBezTo>
                  <a:cubicBezTo>
                    <a:pt x="932" y="516"/>
                    <a:pt x="959" y="598"/>
                    <a:pt x="971" y="616"/>
                  </a:cubicBezTo>
                  <a:cubicBezTo>
                    <a:pt x="1009" y="559"/>
                    <a:pt x="990" y="594"/>
                    <a:pt x="1019" y="508"/>
                  </a:cubicBezTo>
                  <a:cubicBezTo>
                    <a:pt x="1030" y="476"/>
                    <a:pt x="1060" y="461"/>
                    <a:pt x="1079" y="436"/>
                  </a:cubicBezTo>
                  <a:cubicBezTo>
                    <a:pt x="1097" y="413"/>
                    <a:pt x="1118" y="391"/>
                    <a:pt x="1127" y="364"/>
                  </a:cubicBezTo>
                  <a:cubicBezTo>
                    <a:pt x="1131" y="352"/>
                    <a:pt x="1131" y="338"/>
                    <a:pt x="1139" y="328"/>
                  </a:cubicBezTo>
                  <a:cubicBezTo>
                    <a:pt x="1176" y="281"/>
                    <a:pt x="1273" y="270"/>
                    <a:pt x="1331" y="256"/>
                  </a:cubicBezTo>
                  <a:cubicBezTo>
                    <a:pt x="1375" y="260"/>
                    <a:pt x="1427" y="294"/>
                    <a:pt x="1463" y="268"/>
                  </a:cubicBezTo>
                  <a:cubicBezTo>
                    <a:pt x="1493" y="247"/>
                    <a:pt x="1396" y="181"/>
                    <a:pt x="1379" y="172"/>
                  </a:cubicBezTo>
                  <a:cubicBezTo>
                    <a:pt x="1248" y="106"/>
                    <a:pt x="1118" y="61"/>
                    <a:pt x="971" y="40"/>
                  </a:cubicBezTo>
                  <a:cubicBezTo>
                    <a:pt x="815" y="45"/>
                    <a:pt x="640" y="0"/>
                    <a:pt x="503" y="76"/>
                  </a:cubicBezTo>
                  <a:cubicBezTo>
                    <a:pt x="463" y="98"/>
                    <a:pt x="406" y="156"/>
                    <a:pt x="359" y="172"/>
                  </a:cubicBezTo>
                  <a:cubicBezTo>
                    <a:pt x="335" y="180"/>
                    <a:pt x="287" y="196"/>
                    <a:pt x="287" y="196"/>
                  </a:cubicBezTo>
                  <a:cubicBezTo>
                    <a:pt x="272" y="218"/>
                    <a:pt x="251" y="254"/>
                    <a:pt x="227" y="268"/>
                  </a:cubicBezTo>
                  <a:cubicBezTo>
                    <a:pt x="205" y="280"/>
                    <a:pt x="155" y="292"/>
                    <a:pt x="155" y="292"/>
                  </a:cubicBezTo>
                  <a:cubicBezTo>
                    <a:pt x="118" y="366"/>
                    <a:pt x="141" y="325"/>
                    <a:pt x="83" y="412"/>
                  </a:cubicBezTo>
                  <a:cubicBezTo>
                    <a:pt x="76" y="423"/>
                    <a:pt x="77" y="437"/>
                    <a:pt x="71" y="448"/>
                  </a:cubicBezTo>
                  <a:cubicBezTo>
                    <a:pt x="26" y="528"/>
                    <a:pt x="0" y="514"/>
                    <a:pt x="23" y="604"/>
                  </a:cubicBezTo>
                  <a:close/>
                </a:path>
              </a:pathLst>
            </a:custGeom>
            <a:solidFill>
              <a:schemeClr val="hlink"/>
            </a:solidFill>
            <a:ln w="9525">
              <a:solidFill>
                <a:schemeClr val="tx1"/>
              </a:solidFill>
              <a:round/>
              <a:headEnd/>
              <a:tailEnd/>
            </a:ln>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27" name="Freeform 85"/>
            <p:cNvSpPr>
              <a:spLocks/>
            </p:cNvSpPr>
            <p:nvPr/>
          </p:nvSpPr>
          <p:spPr bwMode="auto">
            <a:xfrm>
              <a:off x="4010661" y="4814888"/>
              <a:ext cx="517525" cy="182562"/>
            </a:xfrm>
            <a:custGeom>
              <a:avLst/>
              <a:gdLst>
                <a:gd name="T0" fmla="*/ 326 w 326"/>
                <a:gd name="T1" fmla="*/ 115 h 115"/>
                <a:gd name="T2" fmla="*/ 179 w 326"/>
                <a:gd name="T3" fmla="*/ 91 h 115"/>
                <a:gd name="T4" fmla="*/ 11 w 326"/>
                <a:gd name="T5" fmla="*/ 46 h 115"/>
                <a:gd name="T6" fmla="*/ 152 w 326"/>
                <a:gd name="T7" fmla="*/ 28 h 115"/>
                <a:gd name="T8" fmla="*/ 167 w 326"/>
                <a:gd name="T9" fmla="*/ 46 h 115"/>
                <a:gd name="T10" fmla="*/ 0 60000 65536"/>
                <a:gd name="T11" fmla="*/ 0 60000 65536"/>
                <a:gd name="T12" fmla="*/ 0 60000 65536"/>
                <a:gd name="T13" fmla="*/ 0 60000 65536"/>
                <a:gd name="T14" fmla="*/ 0 60000 65536"/>
                <a:gd name="T15" fmla="*/ 0 w 326"/>
                <a:gd name="T16" fmla="*/ 0 h 115"/>
                <a:gd name="T17" fmla="*/ 326 w 326"/>
                <a:gd name="T18" fmla="*/ 115 h 115"/>
              </a:gdLst>
              <a:ahLst/>
              <a:cxnLst>
                <a:cxn ang="T10">
                  <a:pos x="T0" y="T1"/>
                </a:cxn>
                <a:cxn ang="T11">
                  <a:pos x="T2" y="T3"/>
                </a:cxn>
                <a:cxn ang="T12">
                  <a:pos x="T4" y="T5"/>
                </a:cxn>
                <a:cxn ang="T13">
                  <a:pos x="T6" y="T7"/>
                </a:cxn>
                <a:cxn ang="T14">
                  <a:pos x="T8" y="T9"/>
                </a:cxn>
              </a:cxnLst>
              <a:rect l="T15" t="T16" r="T17" b="T18"/>
              <a:pathLst>
                <a:path w="326" h="115">
                  <a:moveTo>
                    <a:pt x="326" y="115"/>
                  </a:moveTo>
                  <a:cubicBezTo>
                    <a:pt x="281" y="100"/>
                    <a:pt x="227" y="96"/>
                    <a:pt x="179" y="91"/>
                  </a:cubicBezTo>
                  <a:cubicBezTo>
                    <a:pt x="122" y="72"/>
                    <a:pt x="65" y="73"/>
                    <a:pt x="11" y="46"/>
                  </a:cubicBezTo>
                  <a:cubicBezTo>
                    <a:pt x="0" y="0"/>
                    <a:pt x="105" y="28"/>
                    <a:pt x="152" y="28"/>
                  </a:cubicBezTo>
                  <a:lnTo>
                    <a:pt x="167" y="4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28" name="Freeform 86"/>
            <p:cNvSpPr>
              <a:spLocks/>
            </p:cNvSpPr>
            <p:nvPr/>
          </p:nvSpPr>
          <p:spPr bwMode="auto">
            <a:xfrm>
              <a:off x="3589973" y="4449763"/>
              <a:ext cx="457200" cy="133350"/>
            </a:xfrm>
            <a:custGeom>
              <a:avLst/>
              <a:gdLst>
                <a:gd name="T0" fmla="*/ 0 w 288"/>
                <a:gd name="T1" fmla="*/ 0 h 84"/>
                <a:gd name="T2" fmla="*/ 117 w 288"/>
                <a:gd name="T3" fmla="*/ 54 h 84"/>
                <a:gd name="T4" fmla="*/ 276 w 288"/>
                <a:gd name="T5" fmla="*/ 66 h 84"/>
                <a:gd name="T6" fmla="*/ 288 w 288"/>
                <a:gd name="T7" fmla="*/ 84 h 84"/>
                <a:gd name="T8" fmla="*/ 0 60000 65536"/>
                <a:gd name="T9" fmla="*/ 0 60000 65536"/>
                <a:gd name="T10" fmla="*/ 0 60000 65536"/>
                <a:gd name="T11" fmla="*/ 0 60000 65536"/>
                <a:gd name="T12" fmla="*/ 0 w 288"/>
                <a:gd name="T13" fmla="*/ 0 h 84"/>
                <a:gd name="T14" fmla="*/ 288 w 288"/>
                <a:gd name="T15" fmla="*/ 84 h 84"/>
              </a:gdLst>
              <a:ahLst/>
              <a:cxnLst>
                <a:cxn ang="T8">
                  <a:pos x="T0" y="T1"/>
                </a:cxn>
                <a:cxn ang="T9">
                  <a:pos x="T2" y="T3"/>
                </a:cxn>
                <a:cxn ang="T10">
                  <a:pos x="T4" y="T5"/>
                </a:cxn>
                <a:cxn ang="T11">
                  <a:pos x="T6" y="T7"/>
                </a:cxn>
              </a:cxnLst>
              <a:rect l="T12" t="T13" r="T14" b="T15"/>
              <a:pathLst>
                <a:path w="288" h="84">
                  <a:moveTo>
                    <a:pt x="0" y="0"/>
                  </a:moveTo>
                  <a:cubicBezTo>
                    <a:pt x="12" y="49"/>
                    <a:pt x="77" y="49"/>
                    <a:pt x="117" y="54"/>
                  </a:cubicBezTo>
                  <a:cubicBezTo>
                    <a:pt x="165" y="70"/>
                    <a:pt x="228" y="66"/>
                    <a:pt x="276" y="66"/>
                  </a:cubicBezTo>
                  <a:lnTo>
                    <a:pt x="288" y="84"/>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29" name="Freeform 87"/>
            <p:cNvSpPr>
              <a:spLocks/>
            </p:cNvSpPr>
            <p:nvPr/>
          </p:nvSpPr>
          <p:spPr bwMode="auto">
            <a:xfrm>
              <a:off x="3361373" y="4611688"/>
              <a:ext cx="328613" cy="200025"/>
            </a:xfrm>
            <a:custGeom>
              <a:avLst/>
              <a:gdLst>
                <a:gd name="T0" fmla="*/ 0 w 207"/>
                <a:gd name="T1" fmla="*/ 0 h 126"/>
                <a:gd name="T2" fmla="*/ 12 w 207"/>
                <a:gd name="T3" fmla="*/ 54 h 126"/>
                <a:gd name="T4" fmla="*/ 75 w 207"/>
                <a:gd name="T5" fmla="*/ 90 h 126"/>
                <a:gd name="T6" fmla="*/ 150 w 207"/>
                <a:gd name="T7" fmla="*/ 114 h 126"/>
                <a:gd name="T8" fmla="*/ 207 w 207"/>
                <a:gd name="T9" fmla="*/ 126 h 126"/>
                <a:gd name="T10" fmla="*/ 0 60000 65536"/>
                <a:gd name="T11" fmla="*/ 0 60000 65536"/>
                <a:gd name="T12" fmla="*/ 0 60000 65536"/>
                <a:gd name="T13" fmla="*/ 0 60000 65536"/>
                <a:gd name="T14" fmla="*/ 0 60000 65536"/>
                <a:gd name="T15" fmla="*/ 0 w 207"/>
                <a:gd name="T16" fmla="*/ 0 h 126"/>
                <a:gd name="T17" fmla="*/ 207 w 207"/>
                <a:gd name="T18" fmla="*/ 126 h 126"/>
              </a:gdLst>
              <a:ahLst/>
              <a:cxnLst>
                <a:cxn ang="T10">
                  <a:pos x="T0" y="T1"/>
                </a:cxn>
                <a:cxn ang="T11">
                  <a:pos x="T2" y="T3"/>
                </a:cxn>
                <a:cxn ang="T12">
                  <a:pos x="T4" y="T5"/>
                </a:cxn>
                <a:cxn ang="T13">
                  <a:pos x="T6" y="T7"/>
                </a:cxn>
                <a:cxn ang="T14">
                  <a:pos x="T8" y="T9"/>
                </a:cxn>
              </a:cxnLst>
              <a:rect l="T15" t="T16" r="T17" b="T18"/>
              <a:pathLst>
                <a:path w="207" h="126">
                  <a:moveTo>
                    <a:pt x="0" y="0"/>
                  </a:moveTo>
                  <a:cubicBezTo>
                    <a:pt x="2" y="19"/>
                    <a:pt x="1" y="37"/>
                    <a:pt x="12" y="54"/>
                  </a:cubicBezTo>
                  <a:cubicBezTo>
                    <a:pt x="29" y="80"/>
                    <a:pt x="47" y="84"/>
                    <a:pt x="75" y="90"/>
                  </a:cubicBezTo>
                  <a:cubicBezTo>
                    <a:pt x="100" y="96"/>
                    <a:pt x="126" y="105"/>
                    <a:pt x="150" y="114"/>
                  </a:cubicBezTo>
                  <a:cubicBezTo>
                    <a:pt x="168" y="121"/>
                    <a:pt x="190" y="117"/>
                    <a:pt x="207" y="126"/>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30" name="Freeform 88"/>
            <p:cNvSpPr>
              <a:spLocks/>
            </p:cNvSpPr>
            <p:nvPr/>
          </p:nvSpPr>
          <p:spPr bwMode="auto">
            <a:xfrm>
              <a:off x="5356861" y="4478338"/>
              <a:ext cx="488950" cy="866775"/>
            </a:xfrm>
            <a:custGeom>
              <a:avLst/>
              <a:gdLst>
                <a:gd name="T0" fmla="*/ 45 w 308"/>
                <a:gd name="T1" fmla="*/ 63 h 546"/>
                <a:gd name="T2" fmla="*/ 96 w 308"/>
                <a:gd name="T3" fmla="*/ 93 h 546"/>
                <a:gd name="T4" fmla="*/ 123 w 308"/>
                <a:gd name="T5" fmla="*/ 105 h 546"/>
                <a:gd name="T6" fmla="*/ 198 w 308"/>
                <a:gd name="T7" fmla="*/ 180 h 546"/>
                <a:gd name="T8" fmla="*/ 222 w 308"/>
                <a:gd name="T9" fmla="*/ 222 h 546"/>
                <a:gd name="T10" fmla="*/ 240 w 308"/>
                <a:gd name="T11" fmla="*/ 270 h 546"/>
                <a:gd name="T12" fmla="*/ 246 w 308"/>
                <a:gd name="T13" fmla="*/ 303 h 546"/>
                <a:gd name="T14" fmla="*/ 258 w 308"/>
                <a:gd name="T15" fmla="*/ 321 h 546"/>
                <a:gd name="T16" fmla="*/ 273 w 308"/>
                <a:gd name="T17" fmla="*/ 378 h 546"/>
                <a:gd name="T18" fmla="*/ 270 w 308"/>
                <a:gd name="T19" fmla="*/ 501 h 546"/>
                <a:gd name="T20" fmla="*/ 264 w 308"/>
                <a:gd name="T21" fmla="*/ 540 h 546"/>
                <a:gd name="T22" fmla="*/ 270 w 308"/>
                <a:gd name="T23" fmla="*/ 522 h 546"/>
                <a:gd name="T24" fmla="*/ 282 w 308"/>
                <a:gd name="T25" fmla="*/ 498 h 546"/>
                <a:gd name="T26" fmla="*/ 303 w 308"/>
                <a:gd name="T27" fmla="*/ 429 h 546"/>
                <a:gd name="T28" fmla="*/ 303 w 308"/>
                <a:gd name="T29" fmla="*/ 375 h 546"/>
                <a:gd name="T30" fmla="*/ 285 w 308"/>
                <a:gd name="T31" fmla="*/ 333 h 546"/>
                <a:gd name="T32" fmla="*/ 237 w 308"/>
                <a:gd name="T33" fmla="*/ 222 h 546"/>
                <a:gd name="T34" fmla="*/ 207 w 308"/>
                <a:gd name="T35" fmla="*/ 174 h 546"/>
                <a:gd name="T36" fmla="*/ 102 w 308"/>
                <a:gd name="T37" fmla="*/ 63 h 546"/>
                <a:gd name="T38" fmla="*/ 36 w 308"/>
                <a:gd name="T39" fmla="*/ 24 h 546"/>
                <a:gd name="T40" fmla="*/ 9 w 308"/>
                <a:gd name="T41" fmla="*/ 6 h 546"/>
                <a:gd name="T42" fmla="*/ 0 w 308"/>
                <a:gd name="T43" fmla="*/ 0 h 546"/>
                <a:gd name="T44" fmla="*/ 9 w 308"/>
                <a:gd name="T45" fmla="*/ 6 h 546"/>
                <a:gd name="T46" fmla="*/ 42 w 308"/>
                <a:gd name="T47" fmla="*/ 51 h 546"/>
                <a:gd name="T48" fmla="*/ 51 w 308"/>
                <a:gd name="T49" fmla="*/ 69 h 546"/>
                <a:gd name="T50" fmla="*/ 45 w 308"/>
                <a:gd name="T51" fmla="*/ 63 h 5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08"/>
                <a:gd name="T79" fmla="*/ 0 h 546"/>
                <a:gd name="T80" fmla="*/ 308 w 308"/>
                <a:gd name="T81" fmla="*/ 546 h 5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08" h="546">
                  <a:moveTo>
                    <a:pt x="45" y="63"/>
                  </a:moveTo>
                  <a:cubicBezTo>
                    <a:pt x="67" y="56"/>
                    <a:pt x="78" y="81"/>
                    <a:pt x="96" y="93"/>
                  </a:cubicBezTo>
                  <a:cubicBezTo>
                    <a:pt x="104" y="98"/>
                    <a:pt x="123" y="105"/>
                    <a:pt x="123" y="105"/>
                  </a:cubicBezTo>
                  <a:cubicBezTo>
                    <a:pt x="148" y="130"/>
                    <a:pt x="169" y="161"/>
                    <a:pt x="198" y="180"/>
                  </a:cubicBezTo>
                  <a:cubicBezTo>
                    <a:pt x="205" y="194"/>
                    <a:pt x="217" y="207"/>
                    <a:pt x="222" y="222"/>
                  </a:cubicBezTo>
                  <a:cubicBezTo>
                    <a:pt x="227" y="238"/>
                    <a:pt x="230" y="256"/>
                    <a:pt x="240" y="270"/>
                  </a:cubicBezTo>
                  <a:cubicBezTo>
                    <a:pt x="242" y="281"/>
                    <a:pt x="242" y="293"/>
                    <a:pt x="246" y="303"/>
                  </a:cubicBezTo>
                  <a:cubicBezTo>
                    <a:pt x="249" y="310"/>
                    <a:pt x="258" y="321"/>
                    <a:pt x="258" y="321"/>
                  </a:cubicBezTo>
                  <a:cubicBezTo>
                    <a:pt x="263" y="340"/>
                    <a:pt x="268" y="359"/>
                    <a:pt x="273" y="378"/>
                  </a:cubicBezTo>
                  <a:cubicBezTo>
                    <a:pt x="272" y="419"/>
                    <a:pt x="272" y="460"/>
                    <a:pt x="270" y="501"/>
                  </a:cubicBezTo>
                  <a:cubicBezTo>
                    <a:pt x="269" y="515"/>
                    <a:pt x="267" y="527"/>
                    <a:pt x="264" y="540"/>
                  </a:cubicBezTo>
                  <a:cubicBezTo>
                    <a:pt x="263" y="546"/>
                    <a:pt x="268" y="528"/>
                    <a:pt x="270" y="522"/>
                  </a:cubicBezTo>
                  <a:cubicBezTo>
                    <a:pt x="273" y="514"/>
                    <a:pt x="278" y="506"/>
                    <a:pt x="282" y="498"/>
                  </a:cubicBezTo>
                  <a:cubicBezTo>
                    <a:pt x="292" y="478"/>
                    <a:pt x="296" y="451"/>
                    <a:pt x="303" y="429"/>
                  </a:cubicBezTo>
                  <a:cubicBezTo>
                    <a:pt x="307" y="402"/>
                    <a:pt x="308" y="408"/>
                    <a:pt x="303" y="375"/>
                  </a:cubicBezTo>
                  <a:cubicBezTo>
                    <a:pt x="301" y="361"/>
                    <a:pt x="291" y="346"/>
                    <a:pt x="285" y="333"/>
                  </a:cubicBezTo>
                  <a:cubicBezTo>
                    <a:pt x="270" y="299"/>
                    <a:pt x="269" y="244"/>
                    <a:pt x="237" y="222"/>
                  </a:cubicBezTo>
                  <a:cubicBezTo>
                    <a:pt x="232" y="202"/>
                    <a:pt x="217" y="191"/>
                    <a:pt x="207" y="174"/>
                  </a:cubicBezTo>
                  <a:cubicBezTo>
                    <a:pt x="180" y="127"/>
                    <a:pt x="144" y="96"/>
                    <a:pt x="102" y="63"/>
                  </a:cubicBezTo>
                  <a:cubicBezTo>
                    <a:pt x="81" y="47"/>
                    <a:pt x="58" y="39"/>
                    <a:pt x="36" y="24"/>
                  </a:cubicBezTo>
                  <a:cubicBezTo>
                    <a:pt x="27" y="18"/>
                    <a:pt x="18" y="12"/>
                    <a:pt x="9" y="6"/>
                  </a:cubicBezTo>
                  <a:lnTo>
                    <a:pt x="0" y="0"/>
                  </a:lnTo>
                  <a:cubicBezTo>
                    <a:pt x="0" y="0"/>
                    <a:pt x="9" y="6"/>
                    <a:pt x="9" y="6"/>
                  </a:cubicBezTo>
                  <a:cubicBezTo>
                    <a:pt x="19" y="21"/>
                    <a:pt x="32" y="35"/>
                    <a:pt x="42" y="51"/>
                  </a:cubicBezTo>
                  <a:cubicBezTo>
                    <a:pt x="42" y="51"/>
                    <a:pt x="53" y="67"/>
                    <a:pt x="51" y="69"/>
                  </a:cubicBezTo>
                  <a:cubicBezTo>
                    <a:pt x="49" y="71"/>
                    <a:pt x="47" y="65"/>
                    <a:pt x="45" y="63"/>
                  </a:cubicBezTo>
                  <a:close/>
                </a:path>
              </a:pathLst>
            </a:custGeom>
            <a:solidFill>
              <a:schemeClr val="folHlink"/>
            </a:solidFill>
            <a:ln w="9525">
              <a:solidFill>
                <a:srgbClr val="000099"/>
              </a:solidFill>
              <a:round/>
              <a:headEnd/>
              <a:tailEnd/>
            </a:ln>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31" name="Line 91"/>
            <p:cNvSpPr>
              <a:spLocks noChangeShapeType="1"/>
            </p:cNvSpPr>
            <p:nvPr/>
          </p:nvSpPr>
          <p:spPr bwMode="auto">
            <a:xfrm>
              <a:off x="3132773" y="5268913"/>
              <a:ext cx="0" cy="762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32" name="Line 92"/>
            <p:cNvSpPr>
              <a:spLocks noChangeShapeType="1"/>
            </p:cNvSpPr>
            <p:nvPr/>
          </p:nvSpPr>
          <p:spPr bwMode="auto">
            <a:xfrm>
              <a:off x="5936040" y="5268913"/>
              <a:ext cx="0" cy="762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33" name="Text Box 96"/>
            <p:cNvSpPr txBox="1">
              <a:spLocks noChangeArrowheads="1"/>
            </p:cNvSpPr>
            <p:nvPr/>
          </p:nvSpPr>
          <p:spPr bwMode="auto">
            <a:xfrm rot="672930">
              <a:off x="3264191" y="5115202"/>
              <a:ext cx="5309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TN" altLang="fr-FR" sz="1800" dirty="0">
                  <a:solidFill>
                    <a:srgbClr val="004386"/>
                  </a:solidFill>
                  <a:latin typeface="Traditional Arabic" panose="02020603050405020304" pitchFamily="18" charset="-78"/>
                  <a:cs typeface="Traditional Arabic" panose="02020603050405020304" pitchFamily="18" charset="-78"/>
                </a:rPr>
                <a:t>4 متر</a:t>
              </a:r>
              <a:endParaRPr lang="en-US" altLang="fr-FR" sz="1800" dirty="0">
                <a:solidFill>
                  <a:srgbClr val="004386"/>
                </a:solidFill>
                <a:latin typeface="Traditional Arabic" panose="02020603050405020304" pitchFamily="18" charset="-78"/>
                <a:cs typeface="Traditional Arabic" panose="02020603050405020304" pitchFamily="18" charset="-78"/>
              </a:endParaRPr>
            </a:p>
          </p:txBody>
        </p:sp>
        <p:sp>
          <p:nvSpPr>
            <p:cNvPr id="34" name="Freeform 100"/>
            <p:cNvSpPr>
              <a:spLocks/>
            </p:cNvSpPr>
            <p:nvPr/>
          </p:nvSpPr>
          <p:spPr bwMode="auto">
            <a:xfrm>
              <a:off x="3056573" y="4125913"/>
              <a:ext cx="533400" cy="685800"/>
            </a:xfrm>
            <a:custGeom>
              <a:avLst/>
              <a:gdLst>
                <a:gd name="T0" fmla="*/ 0 w 336"/>
                <a:gd name="T1" fmla="*/ 432 h 432"/>
                <a:gd name="T2" fmla="*/ 144 w 336"/>
                <a:gd name="T3" fmla="*/ 144 h 432"/>
                <a:gd name="T4" fmla="*/ 336 w 336"/>
                <a:gd name="T5" fmla="*/ 0 h 432"/>
                <a:gd name="T6" fmla="*/ 0 60000 65536"/>
                <a:gd name="T7" fmla="*/ 0 60000 65536"/>
                <a:gd name="T8" fmla="*/ 0 60000 65536"/>
                <a:gd name="T9" fmla="*/ 0 w 336"/>
                <a:gd name="T10" fmla="*/ 0 h 432"/>
                <a:gd name="T11" fmla="*/ 336 w 336"/>
                <a:gd name="T12" fmla="*/ 432 h 432"/>
              </a:gdLst>
              <a:ahLst/>
              <a:cxnLst>
                <a:cxn ang="T6">
                  <a:pos x="T0" y="T1"/>
                </a:cxn>
                <a:cxn ang="T7">
                  <a:pos x="T2" y="T3"/>
                </a:cxn>
                <a:cxn ang="T8">
                  <a:pos x="T4" y="T5"/>
                </a:cxn>
              </a:cxnLst>
              <a:rect l="T9" t="T10" r="T11" b="T12"/>
              <a:pathLst>
                <a:path w="336" h="432">
                  <a:moveTo>
                    <a:pt x="0" y="432"/>
                  </a:moveTo>
                  <a:cubicBezTo>
                    <a:pt x="44" y="324"/>
                    <a:pt x="88" y="216"/>
                    <a:pt x="144" y="144"/>
                  </a:cubicBezTo>
                  <a:cubicBezTo>
                    <a:pt x="200" y="72"/>
                    <a:pt x="304" y="24"/>
                    <a:pt x="336"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35" name="Freeform 101"/>
            <p:cNvSpPr>
              <a:spLocks/>
            </p:cNvSpPr>
            <p:nvPr/>
          </p:nvSpPr>
          <p:spPr bwMode="auto">
            <a:xfrm>
              <a:off x="4123373" y="3884613"/>
              <a:ext cx="1066800" cy="469900"/>
            </a:xfrm>
            <a:custGeom>
              <a:avLst/>
              <a:gdLst>
                <a:gd name="T0" fmla="*/ 0 w 672"/>
                <a:gd name="T1" fmla="*/ 56 h 296"/>
                <a:gd name="T2" fmla="*/ 288 w 672"/>
                <a:gd name="T3" fmla="*/ 8 h 296"/>
                <a:gd name="T4" fmla="*/ 528 w 672"/>
                <a:gd name="T5" fmla="*/ 104 h 296"/>
                <a:gd name="T6" fmla="*/ 672 w 672"/>
                <a:gd name="T7" fmla="*/ 296 h 296"/>
                <a:gd name="T8" fmla="*/ 0 60000 65536"/>
                <a:gd name="T9" fmla="*/ 0 60000 65536"/>
                <a:gd name="T10" fmla="*/ 0 60000 65536"/>
                <a:gd name="T11" fmla="*/ 0 60000 65536"/>
                <a:gd name="T12" fmla="*/ 0 w 672"/>
                <a:gd name="T13" fmla="*/ 0 h 296"/>
                <a:gd name="T14" fmla="*/ 672 w 672"/>
                <a:gd name="T15" fmla="*/ 296 h 296"/>
              </a:gdLst>
              <a:ahLst/>
              <a:cxnLst>
                <a:cxn ang="T8">
                  <a:pos x="T0" y="T1"/>
                </a:cxn>
                <a:cxn ang="T9">
                  <a:pos x="T2" y="T3"/>
                </a:cxn>
                <a:cxn ang="T10">
                  <a:pos x="T4" y="T5"/>
                </a:cxn>
                <a:cxn ang="T11">
                  <a:pos x="T6" y="T7"/>
                </a:cxn>
              </a:cxnLst>
              <a:rect l="T12" t="T13" r="T14" b="T15"/>
              <a:pathLst>
                <a:path w="672" h="296">
                  <a:moveTo>
                    <a:pt x="0" y="56"/>
                  </a:moveTo>
                  <a:cubicBezTo>
                    <a:pt x="100" y="28"/>
                    <a:pt x="200" y="0"/>
                    <a:pt x="288" y="8"/>
                  </a:cubicBezTo>
                  <a:cubicBezTo>
                    <a:pt x="376" y="16"/>
                    <a:pt x="464" y="56"/>
                    <a:pt x="528" y="104"/>
                  </a:cubicBezTo>
                  <a:cubicBezTo>
                    <a:pt x="592" y="152"/>
                    <a:pt x="632" y="224"/>
                    <a:pt x="672" y="296"/>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36" name="Text Box 102"/>
            <p:cNvSpPr txBox="1">
              <a:spLocks noChangeArrowheads="1"/>
            </p:cNvSpPr>
            <p:nvPr/>
          </p:nvSpPr>
          <p:spPr bwMode="auto">
            <a:xfrm rot="20286148">
              <a:off x="3595979" y="3808690"/>
              <a:ext cx="5309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TN" altLang="fr-FR" sz="1800" dirty="0">
                  <a:solidFill>
                    <a:srgbClr val="004386"/>
                  </a:solidFill>
                  <a:latin typeface="Traditional Arabic" panose="02020603050405020304" pitchFamily="18" charset="-78"/>
                  <a:cs typeface="Traditional Arabic" panose="02020603050405020304" pitchFamily="18" charset="-78"/>
                </a:rPr>
                <a:t>5 متر</a:t>
              </a:r>
              <a:endParaRPr lang="en-US" altLang="fr-FR" sz="1800" dirty="0">
                <a:solidFill>
                  <a:srgbClr val="004386"/>
                </a:solidFill>
                <a:latin typeface="Traditional Arabic" panose="02020603050405020304" pitchFamily="18" charset="-78"/>
                <a:cs typeface="Traditional Arabic" panose="02020603050405020304" pitchFamily="18" charset="-78"/>
              </a:endParaRPr>
            </a:p>
          </p:txBody>
        </p:sp>
        <p:sp>
          <p:nvSpPr>
            <p:cNvPr id="37" name="Text Box 120"/>
            <p:cNvSpPr txBox="1">
              <a:spLocks noChangeArrowheads="1"/>
            </p:cNvSpPr>
            <p:nvPr/>
          </p:nvSpPr>
          <p:spPr bwMode="auto">
            <a:xfrm>
              <a:off x="3813018" y="6322028"/>
              <a:ext cx="18742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914400"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نصيب الفرد 2.6 متر مربع</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grpSp>
      <p:grpSp>
        <p:nvGrpSpPr>
          <p:cNvPr id="38" name="Group 29"/>
          <p:cNvGrpSpPr/>
          <p:nvPr/>
        </p:nvGrpSpPr>
        <p:grpSpPr>
          <a:xfrm>
            <a:off x="312876" y="1480902"/>
            <a:ext cx="2821506" cy="2950522"/>
            <a:chOff x="953136" y="1360488"/>
            <a:chExt cx="2821506" cy="2950522"/>
          </a:xfrm>
        </p:grpSpPr>
        <p:sp>
          <p:nvSpPr>
            <p:cNvPr id="39" name="Freeform 60"/>
            <p:cNvSpPr>
              <a:spLocks/>
            </p:cNvSpPr>
            <p:nvPr/>
          </p:nvSpPr>
          <p:spPr bwMode="auto">
            <a:xfrm>
              <a:off x="953136" y="3494088"/>
              <a:ext cx="2667000" cy="457200"/>
            </a:xfrm>
            <a:custGeom>
              <a:avLst/>
              <a:gdLst>
                <a:gd name="T0" fmla="*/ 0 w 1680"/>
                <a:gd name="T1" fmla="*/ 144 h 288"/>
                <a:gd name="T2" fmla="*/ 1008 w 1680"/>
                <a:gd name="T3" fmla="*/ 288 h 288"/>
                <a:gd name="T4" fmla="*/ 1680 w 1680"/>
                <a:gd name="T5" fmla="*/ 144 h 288"/>
                <a:gd name="T6" fmla="*/ 672 w 1680"/>
                <a:gd name="T7" fmla="*/ 0 h 288"/>
                <a:gd name="T8" fmla="*/ 0 w 1680"/>
                <a:gd name="T9" fmla="*/ 144 h 288"/>
                <a:gd name="T10" fmla="*/ 0 60000 65536"/>
                <a:gd name="T11" fmla="*/ 0 60000 65536"/>
                <a:gd name="T12" fmla="*/ 0 60000 65536"/>
                <a:gd name="T13" fmla="*/ 0 60000 65536"/>
                <a:gd name="T14" fmla="*/ 0 60000 65536"/>
                <a:gd name="T15" fmla="*/ 0 w 1680"/>
                <a:gd name="T16" fmla="*/ 0 h 288"/>
                <a:gd name="T17" fmla="*/ 1680 w 1680"/>
                <a:gd name="T18" fmla="*/ 288 h 288"/>
              </a:gdLst>
              <a:ahLst/>
              <a:cxnLst>
                <a:cxn ang="T10">
                  <a:pos x="T0" y="T1"/>
                </a:cxn>
                <a:cxn ang="T11">
                  <a:pos x="T2" y="T3"/>
                </a:cxn>
                <a:cxn ang="T12">
                  <a:pos x="T4" y="T5"/>
                </a:cxn>
                <a:cxn ang="T13">
                  <a:pos x="T6" y="T7"/>
                </a:cxn>
                <a:cxn ang="T14">
                  <a:pos x="T8" y="T9"/>
                </a:cxn>
              </a:cxnLst>
              <a:rect l="T15" t="T16" r="T17" b="T18"/>
              <a:pathLst>
                <a:path w="1680" h="288">
                  <a:moveTo>
                    <a:pt x="0" y="144"/>
                  </a:moveTo>
                  <a:lnTo>
                    <a:pt x="1008" y="288"/>
                  </a:lnTo>
                  <a:lnTo>
                    <a:pt x="1680" y="144"/>
                  </a:lnTo>
                  <a:lnTo>
                    <a:pt x="672" y="0"/>
                  </a:lnTo>
                  <a:lnTo>
                    <a:pt x="0" y="144"/>
                  </a:lnTo>
                  <a:close/>
                </a:path>
              </a:pathLst>
            </a:custGeom>
            <a:solidFill>
              <a:schemeClr val="accent1"/>
            </a:solidFill>
            <a:ln w="9525">
              <a:noFill/>
              <a:round/>
              <a:headEnd/>
              <a:tailEnd/>
            </a:ln>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40" name="AutoShape 53"/>
            <p:cNvSpPr>
              <a:spLocks noChangeArrowheads="1"/>
            </p:cNvSpPr>
            <p:nvPr/>
          </p:nvSpPr>
          <p:spPr bwMode="auto">
            <a:xfrm rot="483976" flipH="1">
              <a:off x="1562736" y="1436688"/>
              <a:ext cx="2133600" cy="838200"/>
            </a:xfrm>
            <a:prstGeom prst="parallelogram">
              <a:avLst>
                <a:gd name="adj" fmla="val 63636"/>
              </a:avLst>
            </a:prstGeom>
            <a:solidFill>
              <a:schemeClr val="folHlink"/>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solidFill>
                  <a:srgbClr val="004386"/>
                </a:solidFill>
                <a:latin typeface="Traditional Arabic" panose="02020603050405020304" pitchFamily="18" charset="-78"/>
                <a:cs typeface="Traditional Arabic" panose="02020603050405020304" pitchFamily="18" charset="-78"/>
              </a:endParaRPr>
            </a:p>
          </p:txBody>
        </p:sp>
        <p:sp>
          <p:nvSpPr>
            <p:cNvPr id="41" name="Line 56"/>
            <p:cNvSpPr>
              <a:spLocks noChangeShapeType="1"/>
            </p:cNvSpPr>
            <p:nvPr/>
          </p:nvSpPr>
          <p:spPr bwMode="auto">
            <a:xfrm>
              <a:off x="1021784" y="2427288"/>
              <a:ext cx="0" cy="1143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42" name="Line 58"/>
            <p:cNvSpPr>
              <a:spLocks noChangeShapeType="1"/>
            </p:cNvSpPr>
            <p:nvPr/>
          </p:nvSpPr>
          <p:spPr bwMode="auto">
            <a:xfrm>
              <a:off x="3594394" y="2519620"/>
              <a:ext cx="0" cy="105066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43" name="Line 59"/>
            <p:cNvSpPr>
              <a:spLocks noChangeShapeType="1"/>
            </p:cNvSpPr>
            <p:nvPr/>
          </p:nvSpPr>
          <p:spPr bwMode="auto">
            <a:xfrm>
              <a:off x="2021523" y="2247784"/>
              <a:ext cx="0" cy="1074684"/>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44" name="Text Box 94"/>
            <p:cNvSpPr txBox="1">
              <a:spLocks noChangeArrowheads="1"/>
            </p:cNvSpPr>
            <p:nvPr/>
          </p:nvSpPr>
          <p:spPr bwMode="auto">
            <a:xfrm rot="366457">
              <a:off x="1313154" y="2318733"/>
              <a:ext cx="5309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TN" altLang="fr-FR" sz="1800" dirty="0">
                  <a:solidFill>
                    <a:srgbClr val="004386"/>
                  </a:solidFill>
                  <a:latin typeface="Traditional Arabic" panose="02020603050405020304" pitchFamily="18" charset="-78"/>
                  <a:cs typeface="Traditional Arabic" panose="02020603050405020304" pitchFamily="18" charset="-78"/>
                </a:rPr>
                <a:t>4 متر</a:t>
              </a:r>
              <a:endParaRPr lang="en-US" altLang="fr-FR" sz="1800" dirty="0">
                <a:solidFill>
                  <a:srgbClr val="004386"/>
                </a:solidFill>
                <a:latin typeface="Traditional Arabic" panose="02020603050405020304" pitchFamily="18" charset="-78"/>
                <a:cs typeface="Traditional Arabic" panose="02020603050405020304" pitchFamily="18" charset="-78"/>
              </a:endParaRPr>
            </a:p>
          </p:txBody>
        </p:sp>
        <p:sp>
          <p:nvSpPr>
            <p:cNvPr id="45" name="Text Box 97"/>
            <p:cNvSpPr txBox="1">
              <a:spLocks noChangeArrowheads="1"/>
            </p:cNvSpPr>
            <p:nvPr/>
          </p:nvSpPr>
          <p:spPr bwMode="auto">
            <a:xfrm rot="18267692">
              <a:off x="2683486" y="1841091"/>
              <a:ext cx="7088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TN" altLang="fr-FR" sz="1800" dirty="0">
                  <a:solidFill>
                    <a:schemeClr val="bg1"/>
                  </a:solidFill>
                  <a:latin typeface="Traditional Arabic" panose="02020603050405020304" pitchFamily="18" charset="-78"/>
                  <a:cs typeface="Traditional Arabic" panose="02020603050405020304" pitchFamily="18" charset="-78"/>
                </a:rPr>
                <a:t>2.5 متر</a:t>
              </a:r>
              <a:endParaRPr lang="en-US" altLang="fr-FR" sz="1800" dirty="0">
                <a:solidFill>
                  <a:schemeClr val="bg1"/>
                </a:solidFill>
                <a:latin typeface="Traditional Arabic" panose="02020603050405020304" pitchFamily="18" charset="-78"/>
                <a:cs typeface="Traditional Arabic" panose="02020603050405020304" pitchFamily="18" charset="-78"/>
              </a:endParaRPr>
            </a:p>
          </p:txBody>
        </p:sp>
        <p:sp>
          <p:nvSpPr>
            <p:cNvPr id="46" name="Text Box 98"/>
            <p:cNvSpPr txBox="1">
              <a:spLocks noChangeArrowheads="1"/>
            </p:cNvSpPr>
            <p:nvPr/>
          </p:nvSpPr>
          <p:spPr bwMode="auto">
            <a:xfrm rot="3749148">
              <a:off x="3178645" y="1752877"/>
              <a:ext cx="82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TN" altLang="fr-FR" sz="1800" dirty="0">
                  <a:solidFill>
                    <a:srgbClr val="004386"/>
                  </a:solidFill>
                  <a:latin typeface="Traditional Arabic" panose="02020603050405020304" pitchFamily="18" charset="-78"/>
                  <a:cs typeface="Traditional Arabic" panose="02020603050405020304" pitchFamily="18" charset="-78"/>
                </a:rPr>
                <a:t>32.5 متر</a:t>
              </a:r>
              <a:endParaRPr lang="en-US" altLang="fr-FR" sz="1800" dirty="0">
                <a:solidFill>
                  <a:srgbClr val="004386"/>
                </a:solidFill>
                <a:latin typeface="Traditional Arabic" panose="02020603050405020304" pitchFamily="18" charset="-78"/>
                <a:cs typeface="Traditional Arabic" panose="02020603050405020304" pitchFamily="18" charset="-78"/>
              </a:endParaRPr>
            </a:p>
          </p:txBody>
        </p:sp>
        <p:sp>
          <p:nvSpPr>
            <p:cNvPr id="47" name="Text Box 118"/>
            <p:cNvSpPr txBox="1">
              <a:spLocks noChangeArrowheads="1"/>
            </p:cNvSpPr>
            <p:nvPr/>
          </p:nvSpPr>
          <p:spPr bwMode="auto">
            <a:xfrm>
              <a:off x="1490652" y="3941678"/>
              <a:ext cx="1694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914400"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نصيب الفرد 3 متر مربع</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48" name="AutoShape 52"/>
            <p:cNvSpPr>
              <a:spLocks noChangeArrowheads="1"/>
            </p:cNvSpPr>
            <p:nvPr/>
          </p:nvSpPr>
          <p:spPr bwMode="auto">
            <a:xfrm rot="484910">
              <a:off x="1029336" y="1360488"/>
              <a:ext cx="2133600" cy="1066800"/>
            </a:xfrm>
            <a:prstGeom prst="parallelogram">
              <a:avLst>
                <a:gd name="adj" fmla="val 50000"/>
              </a:avLst>
            </a:prstGeom>
            <a:solidFill>
              <a:schemeClr val="hlink"/>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endParaRPr lang="fr-FR" altLang="fr-FR" sz="1800">
                <a:solidFill>
                  <a:srgbClr val="004386"/>
                </a:solidFill>
                <a:latin typeface="Traditional Arabic" panose="02020603050405020304" pitchFamily="18" charset="-78"/>
                <a:cs typeface="Traditional Arabic" panose="02020603050405020304" pitchFamily="18" charset="-78"/>
              </a:endParaRPr>
            </a:p>
          </p:txBody>
        </p:sp>
        <p:pic>
          <p:nvPicPr>
            <p:cNvPr id="49" name="Picture 40" descr="family-group.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93407" y="2674942"/>
              <a:ext cx="1269970" cy="1157850"/>
            </a:xfrm>
            <a:prstGeom prst="rect">
              <a:avLst/>
            </a:prstGeom>
          </p:spPr>
        </p:pic>
        <p:sp>
          <p:nvSpPr>
            <p:cNvPr id="50" name="Line 57"/>
            <p:cNvSpPr>
              <a:spLocks noChangeShapeType="1"/>
            </p:cNvSpPr>
            <p:nvPr/>
          </p:nvSpPr>
          <p:spPr bwMode="auto">
            <a:xfrm>
              <a:off x="2553337" y="2655888"/>
              <a:ext cx="0" cy="105859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grpSp>
      <p:grpSp>
        <p:nvGrpSpPr>
          <p:cNvPr id="51" name="Group 42"/>
          <p:cNvGrpSpPr/>
          <p:nvPr/>
        </p:nvGrpSpPr>
        <p:grpSpPr>
          <a:xfrm>
            <a:off x="5486400" y="1473175"/>
            <a:ext cx="3657600" cy="2960042"/>
            <a:chOff x="4755198" y="1468586"/>
            <a:chExt cx="3657600" cy="2960042"/>
          </a:xfrm>
        </p:grpSpPr>
        <p:sp>
          <p:nvSpPr>
            <p:cNvPr id="52" name="Freeform 72"/>
            <p:cNvSpPr>
              <a:spLocks/>
            </p:cNvSpPr>
            <p:nvPr/>
          </p:nvSpPr>
          <p:spPr bwMode="auto">
            <a:xfrm>
              <a:off x="4915536" y="3570288"/>
              <a:ext cx="3429000" cy="533400"/>
            </a:xfrm>
            <a:custGeom>
              <a:avLst/>
              <a:gdLst>
                <a:gd name="T0" fmla="*/ 0 w 2160"/>
                <a:gd name="T1" fmla="*/ 168 h 480"/>
                <a:gd name="T2" fmla="*/ 1680 w 2160"/>
                <a:gd name="T3" fmla="*/ 336 h 480"/>
                <a:gd name="T4" fmla="*/ 2160 w 2160"/>
                <a:gd name="T5" fmla="*/ 168 h 480"/>
                <a:gd name="T6" fmla="*/ 480 w 2160"/>
                <a:gd name="T7" fmla="*/ 0 h 480"/>
                <a:gd name="T8" fmla="*/ 0 w 2160"/>
                <a:gd name="T9" fmla="*/ 168 h 480"/>
                <a:gd name="T10" fmla="*/ 0 60000 65536"/>
                <a:gd name="T11" fmla="*/ 0 60000 65536"/>
                <a:gd name="T12" fmla="*/ 0 60000 65536"/>
                <a:gd name="T13" fmla="*/ 0 60000 65536"/>
                <a:gd name="T14" fmla="*/ 0 60000 65536"/>
                <a:gd name="T15" fmla="*/ 0 w 2160"/>
                <a:gd name="T16" fmla="*/ 0 h 480"/>
                <a:gd name="T17" fmla="*/ 2160 w 2160"/>
                <a:gd name="T18" fmla="*/ 480 h 480"/>
              </a:gdLst>
              <a:ahLst/>
              <a:cxnLst>
                <a:cxn ang="T10">
                  <a:pos x="T0" y="T1"/>
                </a:cxn>
                <a:cxn ang="T11">
                  <a:pos x="T2" y="T3"/>
                </a:cxn>
                <a:cxn ang="T12">
                  <a:pos x="T4" y="T5"/>
                </a:cxn>
                <a:cxn ang="T13">
                  <a:pos x="T6" y="T7"/>
                </a:cxn>
                <a:cxn ang="T14">
                  <a:pos x="T8" y="T9"/>
                </a:cxn>
              </a:cxnLst>
              <a:rect l="T15" t="T16" r="T17" b="T18"/>
              <a:pathLst>
                <a:path w="2160" h="480">
                  <a:moveTo>
                    <a:pt x="0" y="240"/>
                  </a:moveTo>
                  <a:lnTo>
                    <a:pt x="1680" y="480"/>
                  </a:lnTo>
                  <a:lnTo>
                    <a:pt x="2160" y="240"/>
                  </a:lnTo>
                  <a:lnTo>
                    <a:pt x="480" y="0"/>
                  </a:lnTo>
                  <a:lnTo>
                    <a:pt x="0" y="240"/>
                  </a:lnTo>
                  <a:close/>
                </a:path>
              </a:pathLst>
            </a:custGeom>
            <a:solidFill>
              <a:schemeClr val="accent1"/>
            </a:solidFill>
            <a:ln w="9525">
              <a:noFill/>
              <a:round/>
              <a:headEnd/>
              <a:tailEnd/>
            </a:ln>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53" name="Line 67"/>
            <p:cNvSpPr>
              <a:spLocks noChangeShapeType="1"/>
            </p:cNvSpPr>
            <p:nvPr/>
          </p:nvSpPr>
          <p:spPr bwMode="auto">
            <a:xfrm>
              <a:off x="4949860" y="2789068"/>
              <a:ext cx="1588" cy="914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54" name="Line 68"/>
            <p:cNvSpPr>
              <a:spLocks noChangeShapeType="1"/>
            </p:cNvSpPr>
            <p:nvPr/>
          </p:nvSpPr>
          <p:spPr bwMode="auto">
            <a:xfrm>
              <a:off x="5601336" y="2351088"/>
              <a:ext cx="0" cy="1143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55" name="Line 69"/>
            <p:cNvSpPr>
              <a:spLocks noChangeShapeType="1"/>
            </p:cNvSpPr>
            <p:nvPr/>
          </p:nvSpPr>
          <p:spPr bwMode="auto">
            <a:xfrm>
              <a:off x="7583565" y="2297544"/>
              <a:ext cx="0" cy="1653744"/>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56" name="Line 70"/>
            <p:cNvSpPr>
              <a:spLocks noChangeShapeType="1"/>
            </p:cNvSpPr>
            <p:nvPr/>
          </p:nvSpPr>
          <p:spPr bwMode="auto">
            <a:xfrm>
              <a:off x="8269365" y="1468586"/>
              <a:ext cx="0" cy="216074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fr-FR">
                <a:solidFill>
                  <a:srgbClr val="004386"/>
                </a:solidFill>
                <a:latin typeface="Traditional Arabic" panose="02020603050405020304" pitchFamily="18" charset="-78"/>
                <a:cs typeface="Traditional Arabic" panose="02020603050405020304" pitchFamily="18" charset="-78"/>
              </a:endParaRPr>
            </a:p>
          </p:txBody>
        </p:sp>
        <p:sp>
          <p:nvSpPr>
            <p:cNvPr id="57" name="Text Box 95"/>
            <p:cNvSpPr txBox="1">
              <a:spLocks noChangeArrowheads="1"/>
            </p:cNvSpPr>
            <p:nvPr/>
          </p:nvSpPr>
          <p:spPr bwMode="auto">
            <a:xfrm rot="18610444">
              <a:off x="4922606" y="1892578"/>
              <a:ext cx="4748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TN" altLang="fr-FR" sz="1800" dirty="0" err="1">
                  <a:solidFill>
                    <a:srgbClr val="004386"/>
                  </a:solidFill>
                  <a:latin typeface="Traditional Arabic" panose="02020603050405020304" pitchFamily="18" charset="-78"/>
                  <a:cs typeface="Traditional Arabic" panose="02020603050405020304" pitchFamily="18" charset="-78"/>
                </a:rPr>
                <a:t>4متر</a:t>
              </a:r>
              <a:endParaRPr lang="en-US" altLang="fr-FR" sz="1800" dirty="0">
                <a:solidFill>
                  <a:srgbClr val="004386"/>
                </a:solidFill>
                <a:latin typeface="Traditional Arabic" panose="02020603050405020304" pitchFamily="18" charset="-78"/>
                <a:cs typeface="Traditional Arabic" panose="02020603050405020304" pitchFamily="18" charset="-78"/>
              </a:endParaRPr>
            </a:p>
          </p:txBody>
        </p:sp>
        <p:sp>
          <p:nvSpPr>
            <p:cNvPr id="58" name="Text Box 119"/>
            <p:cNvSpPr txBox="1">
              <a:spLocks noChangeArrowheads="1"/>
            </p:cNvSpPr>
            <p:nvPr/>
          </p:nvSpPr>
          <p:spPr bwMode="auto">
            <a:xfrm>
              <a:off x="5645594" y="4059296"/>
              <a:ext cx="18742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نصيب الفرد 3.4 متر مربع</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59" name="AutoShape 61"/>
            <p:cNvSpPr>
              <a:spLocks noChangeArrowheads="1"/>
            </p:cNvSpPr>
            <p:nvPr/>
          </p:nvSpPr>
          <p:spPr bwMode="auto">
            <a:xfrm rot="20934520">
              <a:off x="4755198" y="1512888"/>
              <a:ext cx="3657600" cy="838200"/>
            </a:xfrm>
            <a:prstGeom prst="parallelogram">
              <a:avLst>
                <a:gd name="adj" fmla="val 109091"/>
              </a:avLst>
            </a:prstGeom>
            <a:solidFill>
              <a:schemeClr val="folHlink"/>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800">
                <a:solidFill>
                  <a:srgbClr val="004386"/>
                </a:solidFill>
                <a:latin typeface="Traditional Arabic" panose="02020603050405020304" pitchFamily="18" charset="-78"/>
                <a:cs typeface="Traditional Arabic" panose="02020603050405020304" pitchFamily="18" charset="-78"/>
              </a:endParaRPr>
            </a:p>
          </p:txBody>
        </p:sp>
        <p:sp>
          <p:nvSpPr>
            <p:cNvPr id="60" name="Text Box 99"/>
            <p:cNvSpPr txBox="1">
              <a:spLocks noChangeArrowheads="1"/>
            </p:cNvSpPr>
            <p:nvPr/>
          </p:nvSpPr>
          <p:spPr bwMode="auto">
            <a:xfrm rot="21067917">
              <a:off x="6017981" y="2044977"/>
              <a:ext cx="4748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a:r>
                <a:rPr lang="ar-TN" altLang="fr-FR" sz="1800" dirty="0" err="1">
                  <a:solidFill>
                    <a:srgbClr val="FFFFFF"/>
                  </a:solidFill>
                  <a:latin typeface="Traditional Arabic" panose="02020603050405020304" pitchFamily="18" charset="-78"/>
                  <a:cs typeface="Traditional Arabic" panose="02020603050405020304" pitchFamily="18" charset="-78"/>
                </a:rPr>
                <a:t>5متر</a:t>
              </a:r>
              <a:endParaRPr lang="en-US" altLang="fr-FR" sz="1800" dirty="0">
                <a:solidFill>
                  <a:srgbClr val="FFFFFF"/>
                </a:solidFill>
                <a:latin typeface="Traditional Arabic" panose="02020603050405020304" pitchFamily="18" charset="-78"/>
                <a:cs typeface="Traditional Arabic" panose="02020603050405020304" pitchFamily="18" charset="-78"/>
              </a:endParaRPr>
            </a:p>
          </p:txBody>
        </p:sp>
        <p:pic>
          <p:nvPicPr>
            <p:cNvPr id="61" name="Picture 52" descr="family-group.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52173" y="2793438"/>
              <a:ext cx="1269970" cy="1157850"/>
            </a:xfrm>
            <a:prstGeom prst="rect">
              <a:avLst/>
            </a:prstGeom>
          </p:spPr>
        </p:pic>
      </p:grpSp>
      <p:sp>
        <p:nvSpPr>
          <p:cNvPr id="62" name="Title 1"/>
          <p:cNvSpPr txBox="1">
            <a:spLocks/>
          </p:cNvSpPr>
          <p:nvPr/>
        </p:nvSpPr>
        <p:spPr>
          <a:xfrm>
            <a:off x="664673" y="-858"/>
            <a:ext cx="8229600" cy="1081760"/>
          </a:xfrm>
          <a:prstGeom prst="rect">
            <a:avLst/>
          </a:prstGeom>
        </p:spPr>
        <p:txBody>
          <a:bodyPr vert="horz" lIns="91440" tIns="45720" rIns="91440" bIns="45720" rtlCol="0" anchor="ctr" anchorCtr="0">
            <a:noAutofit/>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r>
              <a:rPr lang="ar-SA" dirty="0"/>
              <a:t> المساحة المسقوفة للفرد </a:t>
            </a:r>
          </a:p>
        </p:txBody>
      </p:sp>
    </p:spTree>
    <p:extLst>
      <p:ext uri="{BB962C8B-B14F-4D97-AF65-F5344CB8AC3E}">
        <p14:creationId xmlns:p14="http://schemas.microsoft.com/office/powerpoint/2010/main" val="4261674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يحتاج المنكوبون إلى مكان بديل للعيش ولو مؤقتا. من أين نبدأ؟</a:t>
            </a:r>
          </a:p>
        </p:txBody>
      </p:sp>
      <p:pic>
        <p:nvPicPr>
          <p:cNvPr id="6" name="Picture 5"/>
          <p:cNvPicPr>
            <a:picLocks noChangeAspect="1"/>
          </p:cNvPicPr>
          <p:nvPr/>
        </p:nvPicPr>
        <p:blipFill>
          <a:blip r:embed="rId3" cstate="print"/>
          <a:stretch>
            <a:fillRect/>
          </a:stretch>
        </p:blipFill>
        <p:spPr>
          <a:xfrm>
            <a:off x="621856" y="1465310"/>
            <a:ext cx="7906349" cy="3497960"/>
          </a:xfrm>
          <a:prstGeom prst="rect">
            <a:avLst/>
          </a:prstGeom>
        </p:spPr>
      </p:pic>
      <p:sp>
        <p:nvSpPr>
          <p:cNvPr id="7" name="Text Box 16"/>
          <p:cNvSpPr txBox="1">
            <a:spLocks noChangeArrowheads="1"/>
          </p:cNvSpPr>
          <p:nvPr/>
        </p:nvSpPr>
        <p:spPr bwMode="auto">
          <a:xfrm>
            <a:off x="7027910" y="5048087"/>
            <a:ext cx="15616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l" rtl="1"/>
            <a:r>
              <a:rPr lang="ar-TN" altLang="fr-FR" sz="1200" i="1" dirty="0">
                <a:latin typeface="Traditional Arabic" panose="02020603050405020304" pitchFamily="18" charset="-78"/>
                <a:cs typeface="Traditional Arabic" panose="02020603050405020304" pitchFamily="18" charset="-78"/>
              </a:rPr>
              <a:t>المصدر:وكالة الأمم المتّحدة للاّجئين</a:t>
            </a:r>
            <a:endParaRPr lang="en-US" altLang="fr-FR" sz="1200" i="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463981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يحتاج المنكوبون إلى مكان بديل للعيش ولو مؤقتا. من أين نبدأ؟</a:t>
            </a:r>
          </a:p>
        </p:txBody>
      </p:sp>
      <p:sp>
        <p:nvSpPr>
          <p:cNvPr id="9" name="Title 1"/>
          <p:cNvSpPr txBox="1">
            <a:spLocks/>
          </p:cNvSpPr>
          <p:nvPr/>
        </p:nvSpPr>
        <p:spPr>
          <a:xfrm>
            <a:off x="457200" y="1081760"/>
            <a:ext cx="8229600" cy="1143000"/>
          </a:xfrm>
          <a:prstGeom prst="rect">
            <a:avLst/>
          </a:prstGeom>
        </p:spPr>
        <p:txBody>
          <a:bodyPr vert="horz" lIns="91440" tIns="45720" rIns="91440" bIns="45720" rtlCol="0" anchor="ctr" anchorCtr="0">
            <a:noAutofit/>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r>
              <a:rPr lang="ar-SA" dirty="0"/>
              <a:t>أساليب الإيواء</a:t>
            </a:r>
            <a:endParaRPr lang="en-US" dirty="0"/>
          </a:p>
        </p:txBody>
      </p:sp>
      <p:sp>
        <p:nvSpPr>
          <p:cNvPr id="10" name="Content Placeholder 2"/>
          <p:cNvSpPr>
            <a:spLocks noGrp="1"/>
          </p:cNvSpPr>
          <p:nvPr>
            <p:ph idx="1"/>
          </p:nvPr>
        </p:nvSpPr>
        <p:spPr>
          <a:xfrm>
            <a:off x="457201" y="2105479"/>
            <a:ext cx="8229600" cy="4525963"/>
          </a:xfrm>
        </p:spPr>
        <p:txBody>
          <a:bodyPr/>
          <a:lstStyle/>
          <a:p>
            <a:pPr marL="457200" lvl="0" indent="-457200" algn="r" rtl="1">
              <a:buFont typeface="Arial" panose="020B0604020202020204" pitchFamily="34" charset="0"/>
              <a:buChar char="•"/>
            </a:pPr>
            <a:r>
              <a:rPr lang="ar-SY" sz="3200" dirty="0"/>
              <a:t>السكن المشترك (السكن المضيف)</a:t>
            </a:r>
            <a:endParaRPr lang="ar-SA" sz="3200" dirty="0"/>
          </a:p>
          <a:p>
            <a:pPr marL="457200" indent="-457200" algn="r" rtl="1">
              <a:buFont typeface="Arial" panose="020B0604020202020204" pitchFamily="34" charset="0"/>
              <a:buChar char="•"/>
            </a:pPr>
            <a:r>
              <a:rPr lang="ar-SY" sz="3200" dirty="0"/>
              <a:t>دعم بناء منازل طارئة من المنكوبين أنفسهم</a:t>
            </a:r>
            <a:endParaRPr lang="ar-SA" sz="3200" dirty="0"/>
          </a:p>
          <a:p>
            <a:pPr marL="457200" lvl="0" indent="-457200" algn="r" rtl="1">
              <a:buFont typeface="Arial" panose="020B0604020202020204" pitchFamily="34" charset="0"/>
              <a:buChar char="•"/>
            </a:pPr>
            <a:r>
              <a:rPr lang="ar-SY" sz="3200" dirty="0"/>
              <a:t>خيارات المآوي الجماعية</a:t>
            </a:r>
            <a:endParaRPr lang="en-US" sz="3200" dirty="0"/>
          </a:p>
          <a:p>
            <a:pPr marL="457200" indent="-457200" algn="r" rtl="1">
              <a:buFont typeface="Arial" panose="020B0604020202020204" pitchFamily="34" charset="0"/>
              <a:buChar char="•"/>
            </a:pPr>
            <a:r>
              <a:rPr lang="ar-SA" sz="3200" dirty="0"/>
              <a:t>المخيمات </a:t>
            </a:r>
            <a:endParaRPr lang="en-US" sz="3200" dirty="0"/>
          </a:p>
          <a:p>
            <a:pPr marL="457200" lvl="0" indent="-457200" algn="r" rtl="1">
              <a:buFont typeface="Arial" panose="020B0604020202020204" pitchFamily="34" charset="0"/>
              <a:buChar char="•"/>
            </a:pPr>
            <a:endParaRPr lang="en-US" sz="3200" dirty="0"/>
          </a:p>
          <a:p>
            <a:pPr marL="457200" indent="-457200" algn="r" rtl="1">
              <a:buFont typeface="Arial" panose="020B0604020202020204" pitchFamily="34" charset="0"/>
              <a:buChar char="•"/>
            </a:pPr>
            <a:endParaRPr lang="en-US" sz="3200" dirty="0"/>
          </a:p>
        </p:txBody>
      </p:sp>
    </p:spTree>
    <p:extLst>
      <p:ext uri="{BB962C8B-B14F-4D97-AF65-F5344CB8AC3E}">
        <p14:creationId xmlns:p14="http://schemas.microsoft.com/office/powerpoint/2010/main" val="4213898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المشكلة الأولى: عدم توفّر الموارد للمنطقة والمأوى</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460" y="1146504"/>
            <a:ext cx="7470942" cy="4984096"/>
          </a:xfrm>
          <a:prstGeom prst="rect">
            <a:avLst/>
          </a:prstGeom>
        </p:spPr>
      </p:pic>
    </p:spTree>
    <p:extLst>
      <p:ext uri="{BB962C8B-B14F-4D97-AF65-F5344CB8AC3E}">
        <p14:creationId xmlns:p14="http://schemas.microsoft.com/office/powerpoint/2010/main" val="267766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709863" y="189321"/>
            <a:ext cx="8229600" cy="1143000"/>
          </a:xfrm>
          <a:prstGeom prst="rect">
            <a:avLst/>
          </a:prstGeom>
        </p:spPr>
        <p:txBody>
          <a:bodyPr vert="horz" lIns="91440" tIns="45720" rIns="91440" bIns="45720" rtlCol="0" anchor="ctr" anchorCtr="0">
            <a:normAutofit fontScale="97500"/>
          </a:bodyPr>
          <a:lst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a:lstStyle>
          <a:p>
            <a:r>
              <a:rPr lang="ar-SY" sz="3200" dirty="0"/>
              <a:t>السكن المشترك (السكن المضيف)</a:t>
            </a:r>
            <a:br>
              <a:rPr lang="ar-SA" sz="3200" dirty="0"/>
            </a:br>
            <a:endParaRPr lang="en-US" sz="3200" dirty="0"/>
          </a:p>
        </p:txBody>
      </p:sp>
      <p:sp>
        <p:nvSpPr>
          <p:cNvPr id="12" name="Content Placeholder 2"/>
          <p:cNvSpPr txBox="1">
            <a:spLocks/>
          </p:cNvSpPr>
          <p:nvPr/>
        </p:nvSpPr>
        <p:spPr>
          <a:xfrm>
            <a:off x="457200" y="1118908"/>
            <a:ext cx="8229600" cy="4525963"/>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ar-SA" sz="2800" dirty="0"/>
              <a:t>في كثير من الحالات يكون أفضل حل للسكن الطارئ هو دعم المجتمع المحلي بجهودهم لتقديم مأوى للمنكوبين</a:t>
            </a:r>
          </a:p>
          <a:p>
            <a:r>
              <a:rPr lang="ar-SY" sz="2800" b="1" dirty="0"/>
              <a:t>الاستخدام المناسب: </a:t>
            </a:r>
            <a:endParaRPr lang="en-US" sz="2800" b="1" dirty="0"/>
          </a:p>
          <a:p>
            <a:pPr marL="457200" indent="-457200">
              <a:buFont typeface="Arial" panose="020B0604020202020204" pitchFamily="34" charset="0"/>
              <a:buChar char="•"/>
            </a:pPr>
            <a:r>
              <a:rPr lang="ar-SA" sz="2800" dirty="0"/>
              <a:t>الموقف قصير المدى</a:t>
            </a:r>
          </a:p>
          <a:p>
            <a:pPr marL="457200" indent="-457200">
              <a:buFont typeface="Arial" panose="020B0604020202020204" pitchFamily="34" charset="0"/>
              <a:buChar char="•"/>
            </a:pPr>
            <a:r>
              <a:rPr lang="ar-SA" sz="2800" dirty="0"/>
              <a:t>نسبة كافية من المنازل التي يمكن أن تقدم المأوى</a:t>
            </a:r>
          </a:p>
          <a:p>
            <a:pPr marL="457200" indent="-457200">
              <a:buFont typeface="Arial" panose="020B0604020202020204" pitchFamily="34" charset="0"/>
              <a:buChar char="•"/>
            </a:pPr>
            <a:r>
              <a:rPr lang="ar-SA" sz="2800" dirty="0"/>
              <a:t>عندما تكون هناك ألفة أو علاقة قائمة مسبقاً بين الذين يستطيعون توفير مأوى و الذين يحتاجون إلى مأوى طارئ. </a:t>
            </a:r>
            <a:endParaRPr lang="en-US" sz="2800" dirty="0"/>
          </a:p>
          <a:p>
            <a:endParaRPr lang="en-US" sz="2800" dirty="0"/>
          </a:p>
        </p:txBody>
      </p:sp>
      <p:sp>
        <p:nvSpPr>
          <p:cNvPr id="13" name="Content Placeholder 2"/>
          <p:cNvSpPr txBox="1">
            <a:spLocks/>
          </p:cNvSpPr>
          <p:nvPr/>
        </p:nvSpPr>
        <p:spPr>
          <a:xfrm>
            <a:off x="457200" y="4431742"/>
            <a:ext cx="8229600" cy="4525963"/>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ar-SY" sz="2800" b="1" dirty="0"/>
              <a:t>المشكلات:</a:t>
            </a:r>
            <a:endParaRPr lang="en-US" sz="2800" b="1" dirty="0"/>
          </a:p>
          <a:p>
            <a:pPr marL="457200" indent="-457200">
              <a:buFont typeface="Arial" panose="020B0604020202020204" pitchFamily="34" charset="0"/>
              <a:buChar char="•"/>
            </a:pPr>
            <a:r>
              <a:rPr lang="ar-SA" sz="2800" dirty="0"/>
              <a:t>إقامة الضيوف أكثر من اللازم</a:t>
            </a:r>
          </a:p>
          <a:p>
            <a:pPr marL="457200" indent="-457200">
              <a:buFont typeface="Arial" panose="020B0604020202020204" pitchFamily="34" charset="0"/>
              <a:buChar char="•"/>
            </a:pPr>
            <a:r>
              <a:rPr lang="ar-SA" sz="2800" dirty="0"/>
              <a:t>إذا لم يكن هناك دعم كافٍ من أي مصدر يعوض نقص الغذاء ومساحة المأوى المتبرع بها من العائلة المضيفة</a:t>
            </a:r>
            <a:endParaRPr lang="en-US" sz="2800" dirty="0"/>
          </a:p>
        </p:txBody>
      </p:sp>
    </p:spTree>
    <p:extLst>
      <p:ext uri="{BB962C8B-B14F-4D97-AF65-F5344CB8AC3E}">
        <p14:creationId xmlns:p14="http://schemas.microsoft.com/office/powerpoint/2010/main" val="506175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3"/>
          </p:nvPr>
        </p:nvSpPr>
        <p:spPr>
          <a:xfrm>
            <a:off x="2672180" y="5673517"/>
            <a:ext cx="6014622" cy="365125"/>
          </a:xfrm>
        </p:spPr>
        <p:txBody>
          <a:bodyPr/>
          <a:lstStyle/>
          <a:p>
            <a:r>
              <a:rPr lang="ar-SA" sz="2800" dirty="0"/>
              <a:t>الجزء"أ</a:t>
            </a:r>
            <a:r>
              <a:rPr lang="ar-TN" sz="2800" dirty="0"/>
              <a:t> </a:t>
            </a:r>
            <a:r>
              <a:rPr lang="ar-SA" sz="2800" dirty="0"/>
              <a:t>“16</a:t>
            </a:r>
            <a:r>
              <a:rPr lang="ar-TN" sz="2800" dirty="0"/>
              <a:t>-</a:t>
            </a:r>
            <a:r>
              <a:rPr lang="ar-EG" sz="2800" dirty="0"/>
              <a:t> </a:t>
            </a:r>
            <a:r>
              <a:rPr lang="ar-TN" sz="2800" dirty="0"/>
              <a:t>مجموعة</a:t>
            </a:r>
            <a:r>
              <a:rPr lang="ar-SA" sz="2800" dirty="0"/>
              <a:t> اسفير التدريبية </a:t>
            </a:r>
            <a:r>
              <a:rPr lang="ar-TN" sz="2800" dirty="0"/>
              <a:t> </a:t>
            </a:r>
            <a:r>
              <a:rPr lang="ar-SA" sz="2800" dirty="0"/>
              <a:t>2015</a:t>
            </a:r>
            <a:endParaRPr lang="fr-CH" sz="2800" dirty="0"/>
          </a:p>
        </p:txBody>
      </p:sp>
      <p:sp>
        <p:nvSpPr>
          <p:cNvPr id="6" name="Title 1"/>
          <p:cNvSpPr>
            <a:spLocks noGrp="1"/>
          </p:cNvSpPr>
          <p:nvPr>
            <p:ph type="title"/>
          </p:nvPr>
        </p:nvSpPr>
        <p:spPr>
          <a:xfrm>
            <a:off x="457200" y="274638"/>
            <a:ext cx="8229600" cy="669481"/>
          </a:xfrm>
        </p:spPr>
        <p:txBody>
          <a:bodyPr>
            <a:normAutofit/>
          </a:bodyPr>
          <a:lstStyle/>
          <a:p>
            <a:r>
              <a:rPr lang="ar-SY" b="1" dirty="0"/>
              <a:t>دعم بناء منازل طارئة من المنكوبين أنفسهم</a:t>
            </a:r>
            <a:endParaRPr lang="en-US" b="1" dirty="0"/>
          </a:p>
        </p:txBody>
      </p:sp>
      <p:sp>
        <p:nvSpPr>
          <p:cNvPr id="7" name="Content Placeholder 2"/>
          <p:cNvSpPr>
            <a:spLocks noGrp="1"/>
          </p:cNvSpPr>
          <p:nvPr>
            <p:ph idx="1"/>
          </p:nvPr>
        </p:nvSpPr>
        <p:spPr>
          <a:xfrm>
            <a:off x="457200" y="1168709"/>
            <a:ext cx="8229600" cy="2650958"/>
          </a:xfrm>
        </p:spPr>
        <p:txBody>
          <a:bodyPr/>
          <a:lstStyle/>
          <a:p>
            <a:pPr marL="0" indent="0" algn="r" rtl="1">
              <a:buNone/>
            </a:pPr>
            <a:r>
              <a:rPr lang="ar-SA" sz="2800" dirty="0"/>
              <a:t>في المناطق التي تكون العائلات بارعة في البناء البسيط يمكن اعتبار هذا الأسلوب حلاً ممتازاً عن طريق توزيع المواد اللازمة لبناء المآوي</a:t>
            </a:r>
          </a:p>
          <a:p>
            <a:pPr marL="0" indent="0" algn="r" rtl="1">
              <a:buNone/>
            </a:pPr>
            <a:r>
              <a:rPr lang="ar-SY" sz="2800" b="1" dirty="0"/>
              <a:t>الاستخدام المناسب</a:t>
            </a:r>
            <a:r>
              <a:rPr lang="ar-SA" sz="2800" b="1" dirty="0"/>
              <a:t> :</a:t>
            </a:r>
          </a:p>
          <a:p>
            <a:pPr marL="457200" indent="-457200" algn="r" rtl="1">
              <a:buFont typeface="Arial" panose="020B0604020202020204" pitchFamily="34" charset="0"/>
              <a:buChar char="•"/>
            </a:pPr>
            <a:r>
              <a:rPr lang="ar-SA" sz="2800" dirty="0"/>
              <a:t>المواقف التي لا  يتعذر بها شراء المواد</a:t>
            </a:r>
          </a:p>
          <a:p>
            <a:pPr marL="457200" indent="-457200" algn="r" rtl="1">
              <a:buFont typeface="Arial" panose="020B0604020202020204" pitchFamily="34" charset="0"/>
              <a:buChar char="•"/>
            </a:pPr>
            <a:r>
              <a:rPr lang="ar-SA" sz="2800" dirty="0"/>
              <a:t> يمتلك المجتمع الذي يحتاج المواد المهارات اللازمة لبناء المآوي.</a:t>
            </a:r>
            <a:endParaRPr lang="en-US" sz="2800" dirty="0"/>
          </a:p>
          <a:p>
            <a:pPr marL="0" indent="0" algn="r" rtl="1">
              <a:buNone/>
            </a:pPr>
            <a:endParaRPr lang="ar-SA" sz="2800" dirty="0"/>
          </a:p>
          <a:p>
            <a:endParaRPr lang="en-US" sz="2800" dirty="0"/>
          </a:p>
        </p:txBody>
      </p:sp>
      <p:sp>
        <p:nvSpPr>
          <p:cNvPr id="9" name="Content Placeholder 2"/>
          <p:cNvSpPr txBox="1">
            <a:spLocks/>
          </p:cNvSpPr>
          <p:nvPr/>
        </p:nvSpPr>
        <p:spPr>
          <a:xfrm>
            <a:off x="457200" y="3593097"/>
            <a:ext cx="8229600" cy="4525963"/>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ar-SA" sz="2800" b="1" dirty="0"/>
              <a:t>المشكلات : </a:t>
            </a:r>
          </a:p>
          <a:p>
            <a:pPr marL="457200" indent="-457200">
              <a:buFont typeface="Arial" panose="020B0604020202020204" pitchFamily="34" charset="0"/>
              <a:buChar char="•"/>
            </a:pPr>
            <a:r>
              <a:rPr lang="ar-SA" sz="2800" dirty="0"/>
              <a:t>سوء التجهيز قد يؤدي لتردي الوضع سوء</a:t>
            </a:r>
          </a:p>
          <a:p>
            <a:pPr marL="457200" indent="-457200">
              <a:buFont typeface="Arial" panose="020B0604020202020204" pitchFamily="34" charset="0"/>
              <a:buChar char="•"/>
            </a:pPr>
            <a:r>
              <a:rPr lang="ar-SA" sz="2800" dirty="0"/>
              <a:t>لا يصلح للعوامل الجوية المختلفة </a:t>
            </a:r>
          </a:p>
          <a:p>
            <a:pPr marL="457200" indent="-457200">
              <a:buFont typeface="Arial" panose="020B0604020202020204" pitchFamily="34" charset="0"/>
              <a:buChar char="•"/>
            </a:pPr>
            <a:r>
              <a:rPr lang="ar-SA" sz="2800" dirty="0"/>
              <a:t>يحتاج للدعم الكبير بمواد الإيواء الأخرى </a:t>
            </a:r>
          </a:p>
          <a:p>
            <a:pPr marL="457200" indent="-457200">
              <a:buFont typeface="Arial" panose="020B0604020202020204" pitchFamily="34" charset="0"/>
              <a:buChar char="•"/>
            </a:pPr>
            <a:r>
              <a:rPr lang="ar-SA" sz="2800" dirty="0"/>
              <a:t>قد يتم تجهيز البيوت في أماكن عشوائية مختلفة يصعب تقديم الخدمات الأخرى لها </a:t>
            </a:r>
            <a:endParaRPr lang="en-US" sz="2800" dirty="0"/>
          </a:p>
        </p:txBody>
      </p:sp>
    </p:spTree>
    <p:extLst>
      <p:ext uri="{BB962C8B-B14F-4D97-AF65-F5344CB8AC3E}">
        <p14:creationId xmlns:p14="http://schemas.microsoft.com/office/powerpoint/2010/main" val="894995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normAutofit/>
          </a:bodyPr>
          <a:lstStyle/>
          <a:p>
            <a:pPr lvl="0"/>
            <a:r>
              <a:rPr lang="ar-SY" b="1" dirty="0"/>
              <a:t>المآوي الجماعية</a:t>
            </a:r>
            <a:br>
              <a:rPr lang="en-US" b="1" dirty="0"/>
            </a:br>
            <a:endParaRPr lang="en-US" b="1" dirty="0"/>
          </a:p>
        </p:txBody>
      </p:sp>
      <p:sp>
        <p:nvSpPr>
          <p:cNvPr id="4" name="Content Placeholder 2"/>
          <p:cNvSpPr>
            <a:spLocks noGrp="1"/>
          </p:cNvSpPr>
          <p:nvPr>
            <p:ph idx="1"/>
          </p:nvPr>
        </p:nvSpPr>
        <p:spPr>
          <a:xfrm>
            <a:off x="457200" y="1279358"/>
            <a:ext cx="8229600" cy="4525963"/>
          </a:xfrm>
        </p:spPr>
        <p:txBody>
          <a:bodyPr>
            <a:noAutofit/>
          </a:bodyPr>
          <a:lstStyle/>
          <a:p>
            <a:pPr marL="0" indent="0" algn="r" rtl="1">
              <a:buNone/>
            </a:pPr>
            <a:r>
              <a:rPr lang="ar-SY" sz="2800" b="1" dirty="0"/>
              <a:t>أمثلة عن المأوى الجماعي:  </a:t>
            </a:r>
            <a:endParaRPr lang="en-US" sz="2800" b="1" dirty="0"/>
          </a:p>
          <a:p>
            <a:pPr marL="457200" indent="-457200" algn="r" rtl="1">
              <a:buFont typeface="Arial" panose="020B0604020202020204" pitchFamily="34" charset="0"/>
              <a:buChar char="•"/>
            </a:pPr>
            <a:r>
              <a:rPr lang="ar-SA" sz="2800" dirty="0"/>
              <a:t>مصانع مهجورة. </a:t>
            </a:r>
            <a:endParaRPr lang="en-US" sz="2800" dirty="0"/>
          </a:p>
          <a:p>
            <a:pPr marL="457200" indent="-457200" algn="r" rtl="1">
              <a:buFont typeface="Arial" panose="020B0604020202020204" pitchFamily="34" charset="0"/>
              <a:buChar char="•"/>
            </a:pPr>
            <a:r>
              <a:rPr lang="ar-SA" sz="2800" dirty="0"/>
              <a:t>مستودعات.</a:t>
            </a:r>
            <a:endParaRPr lang="en-US" sz="2800" dirty="0"/>
          </a:p>
          <a:p>
            <a:pPr marL="457200" indent="-457200" algn="r" rtl="1">
              <a:buFont typeface="Arial" panose="020B0604020202020204" pitchFamily="34" charset="0"/>
              <a:buChar char="•"/>
            </a:pPr>
            <a:r>
              <a:rPr lang="ar-SA" sz="2800" dirty="0"/>
              <a:t>منشآت رياضية.</a:t>
            </a:r>
            <a:endParaRPr lang="en-US" sz="2800" dirty="0"/>
          </a:p>
          <a:p>
            <a:pPr marL="457200" indent="-457200" algn="r" rtl="1">
              <a:buFont typeface="Arial" panose="020B0604020202020204" pitchFamily="34" charset="0"/>
              <a:buChar char="•"/>
            </a:pPr>
            <a:r>
              <a:rPr lang="ar-SA" sz="2800" dirty="0"/>
              <a:t>فنادق. </a:t>
            </a:r>
            <a:endParaRPr lang="en-US" sz="2800" dirty="0"/>
          </a:p>
          <a:p>
            <a:pPr marL="457200" indent="-457200" algn="r" rtl="1">
              <a:buFont typeface="Arial" panose="020B0604020202020204" pitchFamily="34" charset="0"/>
              <a:buChar char="•"/>
            </a:pPr>
            <a:r>
              <a:rPr lang="ar-SA" sz="2800" dirty="0"/>
              <a:t>مدارس.</a:t>
            </a:r>
            <a:endParaRPr lang="en-US" sz="2800" dirty="0"/>
          </a:p>
          <a:p>
            <a:pPr marL="457200" indent="-457200" algn="r" rtl="1">
              <a:buFont typeface="Arial" panose="020B0604020202020204" pitchFamily="34" charset="0"/>
              <a:buChar char="•"/>
            </a:pPr>
            <a:r>
              <a:rPr lang="ar-SA" sz="2800" dirty="0"/>
              <a:t>مبان حكومية تصلح للإيواء.</a:t>
            </a:r>
            <a:endParaRPr lang="en-US" sz="2800" dirty="0"/>
          </a:p>
          <a:p>
            <a:pPr marL="457200" indent="-457200" algn="r" rtl="1">
              <a:buFont typeface="Arial" panose="020B0604020202020204" pitchFamily="34" charset="0"/>
              <a:buChar char="•"/>
            </a:pPr>
            <a:r>
              <a:rPr lang="ar-SA" sz="2800" dirty="0"/>
              <a:t>مصحات و دور مسنين.</a:t>
            </a:r>
            <a:endParaRPr lang="en-US" sz="2800" dirty="0"/>
          </a:p>
          <a:p>
            <a:pPr marL="457200" indent="-457200" algn="r" rtl="1">
              <a:buFont typeface="Arial" panose="020B0604020202020204" pitchFamily="34" charset="0"/>
              <a:buChar char="•"/>
            </a:pPr>
            <a:r>
              <a:rPr lang="ar-SA" sz="2800" dirty="0"/>
              <a:t>مبان دينية.</a:t>
            </a:r>
            <a:endParaRPr lang="en-US" sz="2800" dirty="0"/>
          </a:p>
          <a:p>
            <a:pPr algn="r"/>
            <a:endParaRPr lang="en-US" sz="2800" dirty="0"/>
          </a:p>
        </p:txBody>
      </p:sp>
    </p:spTree>
    <p:extLst>
      <p:ext uri="{BB962C8B-B14F-4D97-AF65-F5344CB8AC3E}">
        <p14:creationId xmlns:p14="http://schemas.microsoft.com/office/powerpoint/2010/main" val="32990052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06906"/>
            <a:ext cx="8839200" cy="2402305"/>
          </a:xfrm>
        </p:spPr>
        <p:txBody>
          <a:bodyPr/>
          <a:lstStyle/>
          <a:p>
            <a:pPr marL="0" lvl="0" indent="0" algn="r" rtl="1">
              <a:buNone/>
            </a:pPr>
            <a:r>
              <a:rPr lang="ar-SA" sz="2800" b="1" dirty="0"/>
              <a:t>عوامل تحديد صلاحية المآوى الجماعي :</a:t>
            </a:r>
          </a:p>
          <a:p>
            <a:pPr marL="457200" indent="-457200" algn="r" rtl="1">
              <a:buFont typeface="Arial" panose="020B0604020202020204" pitchFamily="34" charset="0"/>
              <a:buChar char="•"/>
            </a:pPr>
            <a:r>
              <a:rPr lang="ar-SA" sz="2800" dirty="0"/>
              <a:t>الحد الأدنى للمساحة المسقوفة 3.5 متر مربع  للشخص الواحد. </a:t>
            </a:r>
            <a:endParaRPr lang="en-US" sz="2800" dirty="0"/>
          </a:p>
          <a:p>
            <a:pPr marL="457200" indent="-457200" algn="r" rtl="1">
              <a:buFont typeface="Arial" panose="020B0604020202020204" pitchFamily="34" charset="0"/>
              <a:buChar char="•"/>
            </a:pPr>
            <a:r>
              <a:rPr lang="ar-SA" sz="2800" dirty="0"/>
              <a:t>توفر مرافق صحية. </a:t>
            </a:r>
            <a:endParaRPr lang="en-US" sz="2800" dirty="0"/>
          </a:p>
          <a:p>
            <a:pPr marL="457200" indent="-457200" algn="r" rtl="1">
              <a:buFont typeface="Arial" panose="020B0604020202020204" pitchFamily="34" charset="0"/>
              <a:buChar char="•"/>
            </a:pPr>
            <a:r>
              <a:rPr lang="ar-SA" sz="2800" dirty="0"/>
              <a:t>مخارج وأدراج وممرات الطوارئ في حالة الحريق أو طارئ آخر.</a:t>
            </a:r>
            <a:endParaRPr lang="en-US" sz="2800" dirty="0"/>
          </a:p>
          <a:p>
            <a:pPr marL="457200" indent="-457200" algn="r" rtl="1">
              <a:buFont typeface="Arial" panose="020B0604020202020204" pitchFamily="34" charset="0"/>
              <a:buChar char="•"/>
            </a:pPr>
            <a:r>
              <a:rPr lang="ar-SA" sz="2800" dirty="0"/>
              <a:t>القدرة الإدارية واللوجستية لتوفير خدمات أخرى مثل الغذاء والماء الرعاية الصحية الأولية</a:t>
            </a:r>
            <a:endParaRPr lang="en-US" sz="2800" dirty="0"/>
          </a:p>
        </p:txBody>
      </p:sp>
      <p:sp>
        <p:nvSpPr>
          <p:cNvPr id="4" name="Content Placeholder 2"/>
          <p:cNvSpPr txBox="1">
            <a:spLocks/>
          </p:cNvSpPr>
          <p:nvPr/>
        </p:nvSpPr>
        <p:spPr>
          <a:xfrm>
            <a:off x="-114300" y="3509211"/>
            <a:ext cx="9144000" cy="4525963"/>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ar-SA" sz="2800" b="1" dirty="0"/>
              <a:t>الاستخدام المناسب :</a:t>
            </a:r>
          </a:p>
          <a:p>
            <a:pPr marL="457200" indent="-457200">
              <a:buFont typeface="Arial" panose="020B0604020202020204" pitchFamily="34" charset="0"/>
              <a:buChar char="•"/>
            </a:pPr>
            <a:r>
              <a:rPr lang="ar-SA" sz="2800" dirty="0"/>
              <a:t>يمكن استخدام المباني الكبيرة وبصورة مناسبة كمأوى طالما أن هذه المباني آمنة.</a:t>
            </a:r>
          </a:p>
          <a:p>
            <a:pPr marL="457200" indent="-457200">
              <a:buFont typeface="Arial" panose="020B0604020202020204" pitchFamily="34" charset="0"/>
              <a:buChar char="•"/>
            </a:pPr>
            <a:r>
              <a:rPr lang="ar-SA" sz="2800" dirty="0"/>
              <a:t>وضع حواجز مؤقتة يمكن أن تساعد في تحويل المساحات الواسعة إلى عدد من الخلايا الأصغر</a:t>
            </a:r>
          </a:p>
          <a:p>
            <a:r>
              <a:rPr lang="ar-SA" sz="2800" b="1" dirty="0"/>
              <a:t>المشكلات : </a:t>
            </a:r>
          </a:p>
          <a:p>
            <a:pPr marL="457200" indent="-457200">
              <a:buFont typeface="Arial" panose="020B0604020202020204" pitchFamily="34" charset="0"/>
              <a:buChar char="•"/>
            </a:pPr>
            <a:r>
              <a:rPr lang="ar-SA" sz="2800" dirty="0"/>
              <a:t>التقسيم الخاطئ يحرم اللاجئ من الخصوصية </a:t>
            </a:r>
            <a:r>
              <a:rPr lang="en-US" sz="2800" dirty="0"/>
              <a:t>- </a:t>
            </a:r>
            <a:r>
              <a:rPr lang="ar-SA" sz="2800" dirty="0"/>
              <a:t>ملكية المباني </a:t>
            </a:r>
            <a:endParaRPr lang="en-US" sz="2800" dirty="0"/>
          </a:p>
        </p:txBody>
      </p:sp>
      <p:sp>
        <p:nvSpPr>
          <p:cNvPr id="5" name="Title 1"/>
          <p:cNvSpPr>
            <a:spLocks noGrp="1"/>
          </p:cNvSpPr>
          <p:nvPr>
            <p:ph type="title"/>
          </p:nvPr>
        </p:nvSpPr>
        <p:spPr>
          <a:xfrm>
            <a:off x="457200" y="274638"/>
            <a:ext cx="8229600" cy="1143000"/>
          </a:xfrm>
        </p:spPr>
        <p:txBody>
          <a:bodyPr>
            <a:normAutofit/>
          </a:bodyPr>
          <a:lstStyle/>
          <a:p>
            <a:pPr lvl="0"/>
            <a:r>
              <a:rPr lang="ar-SY" b="1" dirty="0"/>
              <a:t>المآوي الجماعية</a:t>
            </a:r>
            <a:br>
              <a:rPr lang="en-US" b="1" dirty="0"/>
            </a:br>
            <a:endParaRPr lang="en-US" b="1" dirty="0"/>
          </a:p>
        </p:txBody>
      </p:sp>
    </p:spTree>
    <p:extLst>
      <p:ext uri="{BB962C8B-B14F-4D97-AF65-F5344CB8AC3E}">
        <p14:creationId xmlns:p14="http://schemas.microsoft.com/office/powerpoint/2010/main" val="2769601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ar-SA" b="1" dirty="0"/>
              <a:t>الخيام والمخيمات </a:t>
            </a:r>
            <a:endParaRPr lang="en-US" b="1" dirty="0"/>
          </a:p>
        </p:txBody>
      </p:sp>
      <p:sp>
        <p:nvSpPr>
          <p:cNvPr id="4" name="Content Placeholder 2"/>
          <p:cNvSpPr>
            <a:spLocks noGrp="1"/>
          </p:cNvSpPr>
          <p:nvPr>
            <p:ph idx="1"/>
          </p:nvPr>
        </p:nvSpPr>
        <p:spPr>
          <a:xfrm>
            <a:off x="128337" y="1600200"/>
            <a:ext cx="8558463" cy="4525963"/>
          </a:xfrm>
        </p:spPr>
        <p:txBody>
          <a:bodyPr/>
          <a:lstStyle/>
          <a:p>
            <a:pPr algn="r" rtl="1"/>
            <a:r>
              <a:rPr lang="ar-SA" sz="2800" dirty="0"/>
              <a:t>ويعتبر الإيواء في مخيمات مؤقتة أحد الحلول الانتقالية التي يمكن اعتبارها الخيار الأفضل غالباً (والأصعب أيضاً) ذلك لأن المخيمات توفر ميزة المرونة الإدارية لمنظمات الإغاثة وتحديداً لتركيز المجموعات الوافدة في مواقع محددة حيث يمكن تقديم خدمات الإغاثة بسرعة وبكلفة أقل.</a:t>
            </a:r>
            <a:endParaRPr lang="en-US" sz="2800" dirty="0"/>
          </a:p>
          <a:p>
            <a:pPr algn="r" rtl="1"/>
            <a:endParaRPr lang="en-US" sz="2800" dirty="0"/>
          </a:p>
        </p:txBody>
      </p:sp>
    </p:spTree>
    <p:extLst>
      <p:ext uri="{BB962C8B-B14F-4D97-AF65-F5344CB8AC3E}">
        <p14:creationId xmlns:p14="http://schemas.microsoft.com/office/powerpoint/2010/main" val="438758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اختيار الموقع وتخطيطه . .</a:t>
            </a:r>
            <a:r>
              <a:rPr lang="en-GB" dirty="0"/>
              <a:t> </a:t>
            </a:r>
            <a:r>
              <a:rPr lang="ar-SA" dirty="0"/>
              <a:t>بعض الإرشادات</a:t>
            </a:r>
          </a:p>
        </p:txBody>
      </p:sp>
      <p:sp>
        <p:nvSpPr>
          <p:cNvPr id="3" name="Content Placeholder 2"/>
          <p:cNvSpPr>
            <a:spLocks noGrp="1"/>
          </p:cNvSpPr>
          <p:nvPr>
            <p:ph idx="1"/>
          </p:nvPr>
        </p:nvSpPr>
        <p:spPr/>
        <p:txBody>
          <a:bodyPr/>
          <a:lstStyle/>
          <a:p>
            <a:r>
              <a:rPr lang="ar-SA" sz="2800" dirty="0"/>
              <a:t>”ينبغي أن تضم المستوطنات البشرية التي تتخذ شكل مخيمات، مساحة دنيا للاستعمال تبلغ 45 متراً مربعا للفرد الواحد تشمل قطعة أرض </a:t>
            </a:r>
            <a:r>
              <a:rPr lang="ar-SA" sz="2800" dirty="0" err="1"/>
              <a:t>عائلية.“</a:t>
            </a:r>
            <a:endParaRPr lang="ar-SA" sz="2800" dirty="0"/>
          </a:p>
          <a:p>
            <a:r>
              <a:rPr lang="en-GB" sz="2800" i="1" dirty="0"/>
              <a:t>)</a:t>
            </a:r>
            <a:r>
              <a:rPr lang="ar-SA" sz="2800" i="1" dirty="0"/>
              <a:t>راجع صفحة 247 من دليل اسفير- طبعة 2011</a:t>
            </a:r>
            <a:r>
              <a:rPr lang="en-GB" sz="2800" i="1" dirty="0"/>
              <a:t>(</a:t>
            </a:r>
            <a:endParaRPr lang="ar-SA" sz="2800" i="1" dirty="0"/>
          </a:p>
          <a:p>
            <a:pPr>
              <a:spcBef>
                <a:spcPts val="3000"/>
              </a:spcBef>
            </a:pPr>
            <a:r>
              <a:rPr lang="ar-SA" sz="2800" dirty="0"/>
              <a:t>ماذا يعني ذلك، وأين ومتى يتم الالتزام بهذه المساحة</a:t>
            </a:r>
            <a:r>
              <a:rPr lang="en-US" sz="2800" dirty="0"/>
              <a:t> </a:t>
            </a:r>
            <a:r>
              <a:rPr lang="ar-SA" sz="2800" dirty="0"/>
              <a:t>؟ هل يمكن استخدام مساحة أصغر</a:t>
            </a:r>
            <a:r>
              <a:rPr lang="en-US" sz="2800" dirty="0"/>
              <a:t> </a:t>
            </a:r>
            <a:r>
              <a:rPr lang="ar-SA" sz="2800" dirty="0"/>
              <a:t>؟</a:t>
            </a:r>
          </a:p>
        </p:txBody>
      </p:sp>
    </p:spTree>
    <p:extLst>
      <p:ext uri="{BB962C8B-B14F-4D97-AF65-F5344CB8AC3E}">
        <p14:creationId xmlns:p14="http://schemas.microsoft.com/office/powerpoint/2010/main" val="414605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مساحة الموقع</a:t>
            </a:r>
          </a:p>
        </p:txBody>
      </p:sp>
      <p:sp>
        <p:nvSpPr>
          <p:cNvPr id="3" name="Content Placeholder 2"/>
          <p:cNvSpPr>
            <a:spLocks noGrp="1"/>
          </p:cNvSpPr>
          <p:nvPr>
            <p:ph idx="1"/>
          </p:nvPr>
        </p:nvSpPr>
        <p:spPr>
          <a:xfrm>
            <a:off x="5642810" y="1369242"/>
            <a:ext cx="3043989" cy="1049105"/>
          </a:xfrm>
        </p:spPr>
        <p:txBody>
          <a:bodyPr/>
          <a:lstStyle/>
          <a:p>
            <a:r>
              <a:rPr lang="ar-SA" sz="3200" dirty="0"/>
              <a:t>كم تبلغ مساحة الموقع لإقامة مخيّم للطّوارئ  لإيواء 20000 </a:t>
            </a:r>
            <a:r>
              <a:rPr lang="ar-SA" sz="3200" dirty="0" err="1"/>
              <a:t>نازح؟</a:t>
            </a:r>
            <a:r>
              <a:rPr lang="ar-SA" sz="3200" dirty="0"/>
              <a:t> </a:t>
            </a:r>
          </a:p>
        </p:txBody>
      </p:sp>
      <p:pic>
        <p:nvPicPr>
          <p:cNvPr id="5" name="Picture 4"/>
          <p:cNvPicPr>
            <a:picLocks noChangeAspect="1"/>
          </p:cNvPicPr>
          <p:nvPr/>
        </p:nvPicPr>
        <p:blipFill>
          <a:blip r:embed="rId3" cstate="print"/>
          <a:stretch>
            <a:fillRect/>
          </a:stretch>
        </p:blipFill>
        <p:spPr>
          <a:xfrm>
            <a:off x="4961003" y="2970769"/>
            <a:ext cx="4006908" cy="1772753"/>
          </a:xfrm>
          <a:prstGeom prst="rect">
            <a:avLst/>
          </a:prstGeom>
        </p:spPr>
      </p:pic>
      <p:sp>
        <p:nvSpPr>
          <p:cNvPr id="6" name="Content Placeholder 2"/>
          <p:cNvSpPr txBox="1">
            <a:spLocks/>
          </p:cNvSpPr>
          <p:nvPr/>
        </p:nvSpPr>
        <p:spPr>
          <a:xfrm>
            <a:off x="421323" y="1244113"/>
            <a:ext cx="3761873" cy="1049105"/>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ar-SA" sz="2800" dirty="0"/>
              <a:t>الإجابة: وفقا لدليل اسفير، يبلغ نصيب الفرد من المساحة الكلية في المخيم 45 متر مربع.</a:t>
            </a:r>
          </a:p>
        </p:txBody>
      </p:sp>
      <p:grpSp>
        <p:nvGrpSpPr>
          <p:cNvPr id="14" name="Group 13"/>
          <p:cNvGrpSpPr/>
          <p:nvPr/>
        </p:nvGrpSpPr>
        <p:grpSpPr>
          <a:xfrm>
            <a:off x="788844" y="2555605"/>
            <a:ext cx="4039830" cy="3773994"/>
            <a:chOff x="788844" y="2555605"/>
            <a:chExt cx="3763685" cy="3452856"/>
          </a:xfrm>
        </p:grpSpPr>
        <p:grpSp>
          <p:nvGrpSpPr>
            <p:cNvPr id="7" name="Group 6"/>
            <p:cNvGrpSpPr/>
            <p:nvPr/>
          </p:nvGrpSpPr>
          <p:grpSpPr>
            <a:xfrm>
              <a:off x="788844" y="2555605"/>
              <a:ext cx="3763685" cy="3083524"/>
              <a:chOff x="4819423" y="2637435"/>
              <a:chExt cx="3763685" cy="3083524"/>
            </a:xfrm>
          </p:grpSpPr>
          <p:sp>
            <p:nvSpPr>
              <p:cNvPr id="8" name="Rectangle 3" descr="Green marble"/>
              <p:cNvSpPr>
                <a:spLocks noChangeArrowheads="1"/>
              </p:cNvSpPr>
              <p:nvPr/>
            </p:nvSpPr>
            <p:spPr bwMode="auto">
              <a:xfrm>
                <a:off x="4819423" y="2637435"/>
                <a:ext cx="3271069" cy="2962476"/>
              </a:xfrm>
              <a:prstGeom prst="rect">
                <a:avLst/>
              </a:prstGeom>
              <a:blipFill dpi="0" rotWithShape="0">
                <a:blip r:embed="rId4" cstate="print"/>
                <a:srcRect/>
                <a:tile tx="0" ty="0" sx="100000" sy="100000" flip="none" algn="tl"/>
              </a:blip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600">
                  <a:solidFill>
                    <a:srgbClr val="004386"/>
                  </a:solidFill>
                  <a:latin typeface="Traditional Arabic" panose="02020603050405020304" pitchFamily="18" charset="-78"/>
                  <a:cs typeface="Traditional Arabic" panose="02020603050405020304" pitchFamily="18" charset="-78"/>
                </a:endParaRPr>
              </a:p>
            </p:txBody>
          </p:sp>
          <p:sp>
            <p:nvSpPr>
              <p:cNvPr id="9" name="Text Box 14"/>
              <p:cNvSpPr txBox="1">
                <a:spLocks noChangeArrowheads="1"/>
              </p:cNvSpPr>
              <p:nvPr/>
            </p:nvSpPr>
            <p:spPr bwMode="auto">
              <a:xfrm rot="16200000">
                <a:off x="7491783" y="3989940"/>
                <a:ext cx="18133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914400"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900 </a:t>
                </a:r>
                <a:r>
                  <a:rPr lang="ar-SA" altLang="en-US" sz="1800" b="1" dirty="0" err="1">
                    <a:solidFill>
                      <a:schemeClr val="tx2">
                        <a:lumMod val="75000"/>
                      </a:schemeClr>
                    </a:solidFill>
                    <a:latin typeface="Traditional Arabic" panose="02020603050405020304" pitchFamily="18" charset="-78"/>
                    <a:cs typeface="Traditional Arabic" panose="02020603050405020304" pitchFamily="18" charset="-78"/>
                  </a:rPr>
                  <a:t>متر </a:t>
                </a: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 0.9 كيلومتر</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cxnSp>
            <p:nvCxnSpPr>
              <p:cNvPr id="10" name="Straight Arrow Connector 9"/>
              <p:cNvCxnSpPr/>
              <p:nvPr/>
            </p:nvCxnSpPr>
            <p:spPr>
              <a:xfrm>
                <a:off x="4819423" y="5720959"/>
                <a:ext cx="3295572" cy="0"/>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8240232" y="2637435"/>
                <a:ext cx="0" cy="2962476"/>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sp>
          <p:nvSpPr>
            <p:cNvPr id="12" name="Text Box 12"/>
            <p:cNvSpPr txBox="1">
              <a:spLocks noChangeArrowheads="1"/>
            </p:cNvSpPr>
            <p:nvPr/>
          </p:nvSpPr>
          <p:spPr bwMode="auto">
            <a:xfrm>
              <a:off x="1035687" y="3233908"/>
              <a:ext cx="265677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defTabSz="914400" rtl="1" eaLnBrk="0" fontAlgn="base" hangingPunct="0">
                <a:spcBef>
                  <a:spcPct val="0"/>
                </a:spcBef>
                <a:spcAft>
                  <a:spcPct val="0"/>
                </a:spcAft>
              </a:pPr>
              <a:r>
                <a:rPr lang="ar-SA" altLang="en-US" sz="2000" b="1" dirty="0" err="1">
                  <a:solidFill>
                    <a:srgbClr val="CCECFF"/>
                  </a:solidFill>
                  <a:latin typeface="Traditional Arabic" panose="02020603050405020304" pitchFamily="18" charset="-78"/>
                  <a:cs typeface="Traditional Arabic" panose="02020603050405020304" pitchFamily="18" charset="-78"/>
                </a:rPr>
                <a:t>20000 </a:t>
              </a:r>
              <a:r>
                <a:rPr lang="ar-SA" altLang="en-US" sz="2000" b="1" dirty="0">
                  <a:solidFill>
                    <a:srgbClr val="CCECFF"/>
                  </a:solidFill>
                  <a:latin typeface="Traditional Arabic" panose="02020603050405020304" pitchFamily="18" charset="-78"/>
                  <a:cs typeface="Traditional Arabic" panose="02020603050405020304" pitchFamily="18" charset="-78"/>
                </a:rPr>
                <a:t>× 45 متر مربع </a:t>
              </a:r>
              <a:r>
                <a:rPr lang="ar-SA" altLang="en-US" sz="2000" b="1" dirty="0" err="1">
                  <a:solidFill>
                    <a:srgbClr val="CCECFF"/>
                  </a:solidFill>
                  <a:latin typeface="Traditional Arabic" panose="02020603050405020304" pitchFamily="18" charset="-78"/>
                  <a:cs typeface="Traditional Arabic" panose="02020603050405020304" pitchFamily="18" charset="-78"/>
                </a:rPr>
                <a:t>للفرد </a:t>
              </a:r>
              <a:r>
                <a:rPr lang="ar-SA" altLang="en-US" sz="2000" b="1">
                  <a:solidFill>
                    <a:srgbClr val="CCECFF"/>
                  </a:solidFill>
                  <a:latin typeface="Traditional Arabic" panose="02020603050405020304" pitchFamily="18" charset="-78"/>
                  <a:cs typeface="Traditional Arabic" panose="02020603050405020304" pitchFamily="18" charset="-78"/>
                </a:rPr>
                <a:t>= 900000 </a:t>
              </a:r>
              <a:r>
                <a:rPr lang="ar-SA" altLang="en-US" sz="2000" b="1" dirty="0">
                  <a:solidFill>
                    <a:srgbClr val="CCECFF"/>
                  </a:solidFill>
                  <a:latin typeface="Traditional Arabic" panose="02020603050405020304" pitchFamily="18" charset="-78"/>
                  <a:cs typeface="Traditional Arabic" panose="02020603050405020304" pitchFamily="18" charset="-78"/>
                </a:rPr>
                <a:t>متر مربع</a:t>
              </a:r>
            </a:p>
            <a:p>
              <a:pPr algn="r" defTabSz="914400" rtl="1" eaLnBrk="0" fontAlgn="base" hangingPunct="0">
                <a:spcBef>
                  <a:spcPct val="0"/>
                </a:spcBef>
                <a:spcAft>
                  <a:spcPct val="0"/>
                </a:spcAft>
              </a:pPr>
              <a:r>
                <a:rPr lang="ar-SA" altLang="en-US" sz="2000" b="1" dirty="0">
                  <a:solidFill>
                    <a:srgbClr val="CCECFF"/>
                  </a:solidFill>
                  <a:latin typeface="Traditional Arabic" panose="02020603050405020304" pitchFamily="18" charset="-78"/>
                  <a:cs typeface="Traditional Arabic" panose="02020603050405020304" pitchFamily="18" charset="-78"/>
                </a:rPr>
                <a:t>أي أن أبعاد الموقع هي 900 </a:t>
              </a:r>
              <a:r>
                <a:rPr lang="ar-SA" altLang="en-US" sz="2000" b="1" dirty="0" err="1">
                  <a:solidFill>
                    <a:srgbClr val="CCECFF"/>
                  </a:solidFill>
                  <a:latin typeface="Traditional Arabic" panose="02020603050405020304" pitchFamily="18" charset="-78"/>
                  <a:cs typeface="Traditional Arabic" panose="02020603050405020304" pitchFamily="18" charset="-78"/>
                </a:rPr>
                <a:t>متر </a:t>
              </a:r>
              <a:r>
                <a:rPr lang="ar-SA" altLang="en-US" sz="2000" b="1" dirty="0">
                  <a:solidFill>
                    <a:srgbClr val="CCECFF"/>
                  </a:solidFill>
                  <a:latin typeface="Traditional Arabic" panose="02020603050405020304" pitchFamily="18" charset="-78"/>
                  <a:cs typeface="Traditional Arabic" panose="02020603050405020304" pitchFamily="18" charset="-78"/>
                </a:rPr>
                <a:t>× 1000 متر</a:t>
              </a:r>
            </a:p>
          </p:txBody>
        </p:sp>
        <p:sp>
          <p:nvSpPr>
            <p:cNvPr id="13" name="Text Box 13"/>
            <p:cNvSpPr txBox="1">
              <a:spLocks noChangeArrowheads="1"/>
            </p:cNvSpPr>
            <p:nvPr/>
          </p:nvSpPr>
          <p:spPr bwMode="auto">
            <a:xfrm>
              <a:off x="1237488" y="5639129"/>
              <a:ext cx="17491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1000 </a:t>
              </a:r>
              <a:r>
                <a:rPr lang="ar-SA" altLang="en-US" sz="1800" b="1" dirty="0" err="1">
                  <a:solidFill>
                    <a:schemeClr val="tx2">
                      <a:lumMod val="75000"/>
                    </a:schemeClr>
                  </a:solidFill>
                  <a:latin typeface="Traditional Arabic" panose="02020603050405020304" pitchFamily="18" charset="-78"/>
                  <a:cs typeface="Traditional Arabic" panose="02020603050405020304" pitchFamily="18" charset="-78"/>
                </a:rPr>
                <a:t>متر </a:t>
              </a: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 1 كيلومتر</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grpSp>
    </p:spTree>
    <p:extLst>
      <p:ext uri="{BB962C8B-B14F-4D97-AF65-F5344CB8AC3E}">
        <p14:creationId xmlns:p14="http://schemas.microsoft.com/office/powerpoint/2010/main" val="85855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اختيار الموقع وتخطيطه . .</a:t>
            </a:r>
            <a:r>
              <a:rPr lang="en-GB" dirty="0"/>
              <a:t> </a:t>
            </a:r>
            <a:r>
              <a:rPr lang="ar-SA" dirty="0"/>
              <a:t>بعض الملاحظات الإرشادية</a:t>
            </a:r>
          </a:p>
        </p:txBody>
      </p:sp>
      <p:sp>
        <p:nvSpPr>
          <p:cNvPr id="3" name="Content Placeholder 2"/>
          <p:cNvSpPr>
            <a:spLocks noGrp="1"/>
          </p:cNvSpPr>
          <p:nvPr>
            <p:ph idx="1"/>
          </p:nvPr>
        </p:nvSpPr>
        <p:spPr/>
        <p:txBody>
          <a:bodyPr/>
          <a:lstStyle/>
          <a:p>
            <a:r>
              <a:rPr lang="ar-SA" sz="2800" dirty="0"/>
              <a:t>«لا ينبغي أن تتجاوز درجة انحدار الموقع 6 في المائة، إلا إذا اتخذت تدابير مهمة لصرف المياه ومكافحة عوامل التعرية كما لا ينبغي أن تقل درجة انحدارها عن 1 في المائة لتسهيل </a:t>
            </a:r>
            <a:r>
              <a:rPr lang="ar-SA" sz="2800" dirty="0" err="1"/>
              <a:t>الصرف»</a:t>
            </a:r>
            <a:r>
              <a:rPr lang="ar-SA" sz="2800" dirty="0"/>
              <a:t> </a:t>
            </a:r>
          </a:p>
          <a:p>
            <a:r>
              <a:rPr lang="en-GB" sz="2800" i="1" dirty="0"/>
              <a:t>)</a:t>
            </a:r>
            <a:r>
              <a:rPr lang="ar-SA" sz="2800" i="1" dirty="0"/>
              <a:t>راجع صفحة 246 من دليل </a:t>
            </a:r>
            <a:r>
              <a:rPr lang="ar-SA" sz="2800" i="1" dirty="0" err="1"/>
              <a:t>اسفير </a:t>
            </a:r>
            <a:r>
              <a:rPr lang="ar-SA" sz="2800" i="1" dirty="0"/>
              <a:t>– طبعة </a:t>
            </a:r>
            <a:r>
              <a:rPr lang="en-GB" sz="2800" i="1" dirty="0"/>
              <a:t>(2011</a:t>
            </a:r>
            <a:endParaRPr lang="ar-SA" sz="2800" i="1" dirty="0"/>
          </a:p>
          <a:p>
            <a:pPr>
              <a:spcBef>
                <a:spcPts val="3000"/>
              </a:spcBef>
            </a:pPr>
            <a:r>
              <a:rPr lang="ar-SA" sz="2800" dirty="0"/>
              <a:t>ماذا يعني ذلك، وأين ومتى يتم الالتزام بهذه الإرشادات؟ هل يمكنك تكوين صورة ذهنية للموقع؟</a:t>
            </a:r>
          </a:p>
        </p:txBody>
      </p:sp>
    </p:spTree>
    <p:extLst>
      <p:ext uri="{BB962C8B-B14F-4D97-AF65-F5344CB8AC3E}">
        <p14:creationId xmlns:p14="http://schemas.microsoft.com/office/powerpoint/2010/main" val="384616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نسبة الإنحدار</a:t>
            </a:r>
          </a:p>
        </p:txBody>
      </p:sp>
      <p:sp>
        <p:nvSpPr>
          <p:cNvPr id="3" name="Content Placeholder 2"/>
          <p:cNvSpPr>
            <a:spLocks noGrp="1"/>
          </p:cNvSpPr>
          <p:nvPr>
            <p:ph idx="1"/>
          </p:nvPr>
        </p:nvSpPr>
        <p:spPr>
          <a:xfrm>
            <a:off x="6244388" y="1369242"/>
            <a:ext cx="2442411" cy="4785722"/>
          </a:xfrm>
        </p:spPr>
        <p:txBody>
          <a:bodyPr/>
          <a:lstStyle/>
          <a:p>
            <a:r>
              <a:rPr lang="ar-SA" sz="2800" dirty="0"/>
              <a:t>”لا تعني نسبة الانحدار بدرجة الميل ولكن بنسبة التغير في الارتفاع بين نقطتين والمسافة الأفقية بينهما، أي التغير في الانحدار مقسوماً على المسافة بين النقطيتين.“</a:t>
            </a:r>
          </a:p>
        </p:txBody>
      </p:sp>
      <p:sp>
        <p:nvSpPr>
          <p:cNvPr id="6" name="Isosceles Triangle 3"/>
          <p:cNvSpPr>
            <a:spLocks noChangeArrowheads="1"/>
          </p:cNvSpPr>
          <p:nvPr/>
        </p:nvSpPr>
        <p:spPr bwMode="auto">
          <a:xfrm>
            <a:off x="549231" y="1388596"/>
            <a:ext cx="4648200" cy="914400"/>
          </a:xfrm>
          <a:prstGeom prst="triangle">
            <a:avLst>
              <a:gd name="adj" fmla="val 100000"/>
            </a:avLst>
          </a:prstGeom>
          <a:solidFill>
            <a:srgbClr val="FF0000"/>
          </a:solidFill>
          <a:ln w="9525" algn="ctr">
            <a:noFill/>
            <a:round/>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endParaRPr lang="fr-FR" altLang="fr-FR" sz="1800" b="1">
              <a:solidFill>
                <a:schemeClr val="tx2"/>
              </a:solidFill>
              <a:latin typeface="Traditional Arabic" panose="02020603050405020304" pitchFamily="18" charset="-78"/>
              <a:cs typeface="Traditional Arabic" panose="02020603050405020304" pitchFamily="18" charset="-78"/>
            </a:endParaRPr>
          </a:p>
        </p:txBody>
      </p:sp>
      <p:sp>
        <p:nvSpPr>
          <p:cNvPr id="7" name="TextBox 7"/>
          <p:cNvSpPr txBox="1">
            <a:spLocks noChangeArrowheads="1"/>
          </p:cNvSpPr>
          <p:nvPr/>
        </p:nvSpPr>
        <p:spPr bwMode="auto">
          <a:xfrm>
            <a:off x="2682831" y="2302996"/>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100 م</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8" name="TextBox 11"/>
          <p:cNvSpPr txBox="1">
            <a:spLocks noChangeArrowheads="1"/>
          </p:cNvSpPr>
          <p:nvPr/>
        </p:nvSpPr>
        <p:spPr bwMode="auto">
          <a:xfrm rot="16200000">
            <a:off x="5136610" y="1757173"/>
            <a:ext cx="7264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800" b="1" dirty="0">
                <a:solidFill>
                  <a:schemeClr val="tx2"/>
                </a:solidFill>
                <a:latin typeface="Traditional Arabic" panose="02020603050405020304" pitchFamily="18" charset="-78"/>
                <a:cs typeface="Traditional Arabic" panose="02020603050405020304" pitchFamily="18" charset="-78"/>
              </a:rPr>
              <a:t>20 متر </a:t>
            </a:r>
            <a:endParaRPr lang="en-US" altLang="fr-FR" sz="1800" b="1" dirty="0">
              <a:solidFill>
                <a:schemeClr val="tx2"/>
              </a:solidFill>
              <a:latin typeface="Traditional Arabic" panose="02020603050405020304" pitchFamily="18" charset="-78"/>
              <a:cs typeface="Traditional Arabic" panose="02020603050405020304" pitchFamily="18" charset="-78"/>
            </a:endParaRPr>
          </a:p>
        </p:txBody>
      </p:sp>
      <p:sp>
        <p:nvSpPr>
          <p:cNvPr id="9" name="TextBox 15"/>
          <p:cNvSpPr txBox="1">
            <a:spLocks noChangeArrowheads="1"/>
          </p:cNvSpPr>
          <p:nvPr/>
        </p:nvSpPr>
        <p:spPr bwMode="auto">
          <a:xfrm>
            <a:off x="3424097" y="1217055"/>
            <a:ext cx="9044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ميل 20%</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10" name="TextBox 19"/>
          <p:cNvSpPr txBox="1">
            <a:spLocks noChangeArrowheads="1"/>
          </p:cNvSpPr>
          <p:nvPr/>
        </p:nvSpPr>
        <p:spPr bwMode="auto">
          <a:xfrm rot="20937413">
            <a:off x="1346161" y="1673244"/>
            <a:ext cx="11192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شديد الانحدار</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12" name="Isosceles Triangle 4"/>
          <p:cNvSpPr>
            <a:spLocks noChangeArrowheads="1"/>
          </p:cNvSpPr>
          <p:nvPr/>
        </p:nvSpPr>
        <p:spPr bwMode="auto">
          <a:xfrm>
            <a:off x="549231" y="3088964"/>
            <a:ext cx="4648200" cy="457200"/>
          </a:xfrm>
          <a:prstGeom prst="triangle">
            <a:avLst>
              <a:gd name="adj" fmla="val 100000"/>
            </a:avLst>
          </a:prstGeom>
          <a:solidFill>
            <a:srgbClr val="FFCC00"/>
          </a:solidFill>
          <a:ln w="9525" algn="ctr">
            <a:noFill/>
            <a:round/>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endParaRPr lang="fr-FR" altLang="fr-FR" sz="1800" b="1">
              <a:solidFill>
                <a:schemeClr val="tx2"/>
              </a:solidFill>
              <a:latin typeface="Traditional Arabic" panose="02020603050405020304" pitchFamily="18" charset="-78"/>
              <a:cs typeface="Traditional Arabic" panose="02020603050405020304" pitchFamily="18" charset="-78"/>
            </a:endParaRPr>
          </a:p>
        </p:txBody>
      </p:sp>
      <p:sp>
        <p:nvSpPr>
          <p:cNvPr id="14" name="TextBox 13"/>
          <p:cNvSpPr txBox="1">
            <a:spLocks noChangeArrowheads="1"/>
          </p:cNvSpPr>
          <p:nvPr/>
        </p:nvSpPr>
        <p:spPr bwMode="auto">
          <a:xfrm rot="16200000">
            <a:off x="5164662" y="3189253"/>
            <a:ext cx="6703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800" b="1" dirty="0">
                <a:solidFill>
                  <a:schemeClr val="tx2"/>
                </a:solidFill>
                <a:latin typeface="Traditional Arabic" panose="02020603050405020304" pitchFamily="18" charset="-78"/>
                <a:cs typeface="Traditional Arabic" panose="02020603050405020304" pitchFamily="18" charset="-78"/>
              </a:rPr>
              <a:t>10 متر</a:t>
            </a:r>
            <a:endParaRPr lang="en-US" altLang="fr-FR" sz="1800" b="1" dirty="0">
              <a:solidFill>
                <a:schemeClr val="tx2"/>
              </a:solidFill>
              <a:latin typeface="Traditional Arabic" panose="02020603050405020304" pitchFamily="18" charset="-78"/>
              <a:cs typeface="Traditional Arabic" panose="02020603050405020304" pitchFamily="18" charset="-78"/>
            </a:endParaRPr>
          </a:p>
        </p:txBody>
      </p:sp>
      <p:sp>
        <p:nvSpPr>
          <p:cNvPr id="15" name="TextBox 16"/>
          <p:cNvSpPr txBox="1">
            <a:spLocks noChangeArrowheads="1"/>
          </p:cNvSpPr>
          <p:nvPr/>
        </p:nvSpPr>
        <p:spPr bwMode="auto">
          <a:xfrm>
            <a:off x="3424097" y="2833165"/>
            <a:ext cx="9044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ميل </a:t>
            </a:r>
            <a:r>
              <a:rPr lang="ar-TN" altLang="en-US" sz="1800" b="1" dirty="0">
                <a:solidFill>
                  <a:schemeClr val="tx2">
                    <a:lumMod val="75000"/>
                  </a:schemeClr>
                </a:solidFill>
                <a:latin typeface="Traditional Arabic" panose="02020603050405020304" pitchFamily="18" charset="-78"/>
                <a:cs typeface="Traditional Arabic" panose="02020603050405020304" pitchFamily="18" charset="-78"/>
              </a:rPr>
              <a:t>1</a:t>
            </a: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0%</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16" name="TextBox 20"/>
          <p:cNvSpPr txBox="1">
            <a:spLocks noChangeArrowheads="1"/>
          </p:cNvSpPr>
          <p:nvPr/>
        </p:nvSpPr>
        <p:spPr bwMode="auto">
          <a:xfrm rot="21244693">
            <a:off x="1355106" y="3032347"/>
            <a:ext cx="11192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شديد الانحدار</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18" name="Isosceles Triangle 5"/>
          <p:cNvSpPr>
            <a:spLocks noChangeArrowheads="1"/>
          </p:cNvSpPr>
          <p:nvPr/>
        </p:nvSpPr>
        <p:spPr bwMode="auto">
          <a:xfrm>
            <a:off x="549231" y="4495385"/>
            <a:ext cx="4648200" cy="228600"/>
          </a:xfrm>
          <a:prstGeom prst="triangle">
            <a:avLst>
              <a:gd name="adj" fmla="val 100000"/>
            </a:avLst>
          </a:prstGeom>
          <a:solidFill>
            <a:srgbClr val="33CC33"/>
          </a:solidFill>
          <a:ln w="9525" algn="ctr">
            <a:noFill/>
            <a:round/>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endParaRPr lang="fr-FR" altLang="fr-FR" sz="1800" b="1">
              <a:solidFill>
                <a:schemeClr val="tx2"/>
              </a:solidFill>
              <a:latin typeface="Traditional Arabic" panose="02020603050405020304" pitchFamily="18" charset="-78"/>
              <a:cs typeface="Traditional Arabic" panose="02020603050405020304" pitchFamily="18" charset="-78"/>
            </a:endParaRPr>
          </a:p>
        </p:txBody>
      </p:sp>
      <p:sp>
        <p:nvSpPr>
          <p:cNvPr id="20" name="TextBox 14"/>
          <p:cNvSpPr txBox="1">
            <a:spLocks noChangeArrowheads="1"/>
          </p:cNvSpPr>
          <p:nvPr/>
        </p:nvSpPr>
        <p:spPr bwMode="auto">
          <a:xfrm rot="16200000">
            <a:off x="5104550" y="4465499"/>
            <a:ext cx="7906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1-5 </a:t>
            </a:r>
            <a:r>
              <a:rPr lang="ar-TN" altLang="en-US" sz="1800" b="1" dirty="0">
                <a:solidFill>
                  <a:schemeClr val="tx2">
                    <a:lumMod val="75000"/>
                  </a:schemeClr>
                </a:solidFill>
                <a:latin typeface="Traditional Arabic" panose="02020603050405020304" pitchFamily="18" charset="-78"/>
                <a:cs typeface="Traditional Arabic" panose="02020603050405020304" pitchFamily="18" charset="-78"/>
              </a:rPr>
              <a:t>متر</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21" name="TextBox 17"/>
          <p:cNvSpPr txBox="1">
            <a:spLocks noChangeArrowheads="1"/>
          </p:cNvSpPr>
          <p:nvPr/>
        </p:nvSpPr>
        <p:spPr bwMode="auto">
          <a:xfrm>
            <a:off x="3303873" y="4175317"/>
            <a:ext cx="10246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ميل 1-5%</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22" name="TextBox 21"/>
          <p:cNvSpPr txBox="1">
            <a:spLocks noChangeArrowheads="1"/>
          </p:cNvSpPr>
          <p:nvPr/>
        </p:nvSpPr>
        <p:spPr bwMode="auto">
          <a:xfrm rot="21380519">
            <a:off x="1371739" y="4307964"/>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انحدار مناسب</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24" name="Isosceles Triangle 6"/>
          <p:cNvSpPr>
            <a:spLocks noChangeArrowheads="1"/>
          </p:cNvSpPr>
          <p:nvPr/>
        </p:nvSpPr>
        <p:spPr bwMode="auto">
          <a:xfrm>
            <a:off x="549231" y="5699527"/>
            <a:ext cx="4648200" cy="76200"/>
          </a:xfrm>
          <a:prstGeom prst="triangle">
            <a:avLst>
              <a:gd name="adj" fmla="val 100000"/>
            </a:avLst>
          </a:prstGeom>
          <a:solidFill>
            <a:srgbClr val="FF0000"/>
          </a:solidFill>
          <a:ln w="9525" algn="ctr">
            <a:noFill/>
            <a:round/>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endParaRPr lang="fr-FR" altLang="fr-FR" sz="1800" b="1">
              <a:solidFill>
                <a:schemeClr val="tx2"/>
              </a:solidFill>
              <a:latin typeface="Traditional Arabic" panose="02020603050405020304" pitchFamily="18" charset="-78"/>
              <a:cs typeface="Traditional Arabic" panose="02020603050405020304" pitchFamily="18" charset="-78"/>
            </a:endParaRPr>
          </a:p>
        </p:txBody>
      </p:sp>
      <p:sp>
        <p:nvSpPr>
          <p:cNvPr id="26" name="TextBox 12"/>
          <p:cNvSpPr txBox="1">
            <a:spLocks noChangeArrowheads="1"/>
          </p:cNvSpPr>
          <p:nvPr/>
        </p:nvSpPr>
        <p:spPr bwMode="auto">
          <a:xfrm rot="16200000">
            <a:off x="5167867" y="5521250"/>
            <a:ext cx="6639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0-1 م</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27" name="TextBox 18"/>
          <p:cNvSpPr txBox="1">
            <a:spLocks noChangeArrowheads="1"/>
          </p:cNvSpPr>
          <p:nvPr/>
        </p:nvSpPr>
        <p:spPr bwMode="auto">
          <a:xfrm>
            <a:off x="3247767" y="5379459"/>
            <a:ext cx="10807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ميل </a:t>
            </a:r>
            <a:r>
              <a:rPr lang="ar-SA" altLang="en-US" sz="1800" b="1" dirty="0" err="1">
                <a:solidFill>
                  <a:schemeClr val="tx2">
                    <a:lumMod val="75000"/>
                  </a:schemeClr>
                </a:solidFill>
                <a:latin typeface="Traditional Arabic" panose="02020603050405020304" pitchFamily="18" charset="-78"/>
                <a:cs typeface="Traditional Arabic" panose="02020603050405020304" pitchFamily="18" charset="-78"/>
              </a:rPr>
              <a:t>0-1 %</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28" name="TextBox 22"/>
          <p:cNvSpPr txBox="1">
            <a:spLocks noChangeArrowheads="1"/>
          </p:cNvSpPr>
          <p:nvPr/>
        </p:nvSpPr>
        <p:spPr bwMode="auto">
          <a:xfrm>
            <a:off x="1417659" y="5383683"/>
            <a:ext cx="1072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شديد التسطح</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29" name="TextBox 7"/>
          <p:cNvSpPr txBox="1">
            <a:spLocks noChangeArrowheads="1"/>
          </p:cNvSpPr>
          <p:nvPr/>
        </p:nvSpPr>
        <p:spPr bwMode="auto">
          <a:xfrm>
            <a:off x="2682831" y="3626649"/>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100 م</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30" name="TextBox 7"/>
          <p:cNvSpPr txBox="1">
            <a:spLocks noChangeArrowheads="1"/>
          </p:cNvSpPr>
          <p:nvPr/>
        </p:nvSpPr>
        <p:spPr bwMode="auto">
          <a:xfrm>
            <a:off x="2682831" y="4830731"/>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100 م</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31" name="TextBox 7"/>
          <p:cNvSpPr txBox="1">
            <a:spLocks noChangeArrowheads="1"/>
          </p:cNvSpPr>
          <p:nvPr/>
        </p:nvSpPr>
        <p:spPr bwMode="auto">
          <a:xfrm>
            <a:off x="2682831" y="5806273"/>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100 م</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7714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مسافات كسر الحريق</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7300" y="1081760"/>
            <a:ext cx="6956257" cy="4944006"/>
          </a:xfrm>
        </p:spPr>
      </p:pic>
    </p:spTree>
    <p:extLst>
      <p:ext uri="{BB962C8B-B14F-4D97-AF65-F5344CB8AC3E}">
        <p14:creationId xmlns:p14="http://schemas.microsoft.com/office/powerpoint/2010/main" val="3020073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المشكلة الثانية: الاختلاف حول الموقع والأولويّات والتّصميم</a:t>
            </a:r>
          </a:p>
        </p:txBody>
      </p:sp>
      <p:pic>
        <p:nvPicPr>
          <p:cNvPr id="5" name="Picture 4"/>
          <p:cNvPicPr>
            <a:picLocks noChangeAspect="1"/>
          </p:cNvPicPr>
          <p:nvPr/>
        </p:nvPicPr>
        <p:blipFill>
          <a:blip r:embed="rId3" cstate="print"/>
          <a:stretch>
            <a:fillRect/>
          </a:stretch>
        </p:blipFill>
        <p:spPr>
          <a:xfrm>
            <a:off x="789928" y="1194055"/>
            <a:ext cx="6948974" cy="4721252"/>
          </a:xfrm>
          <a:prstGeom prst="rect">
            <a:avLst/>
          </a:prstGeom>
        </p:spPr>
      </p:pic>
      <p:sp>
        <p:nvSpPr>
          <p:cNvPr id="7" name="Footer Placeholder 3"/>
          <p:cNvSpPr>
            <a:spLocks noGrp="1"/>
          </p:cNvSpPr>
          <p:nvPr>
            <p:ph type="ftr" sz="quarter" idx="3"/>
          </p:nvPr>
        </p:nvSpPr>
        <p:spPr>
          <a:xfrm>
            <a:off x="2672180" y="6329599"/>
            <a:ext cx="6014622" cy="365125"/>
          </a:xfrm>
        </p:spPr>
        <p:txBody>
          <a:bodyPr/>
          <a:lstStyle/>
          <a:p>
            <a:r>
              <a:rPr lang="ar-SA" dirty="0"/>
              <a:t>الجزء"أ</a:t>
            </a:r>
            <a:r>
              <a:rPr lang="ar-TN" dirty="0"/>
              <a:t> </a:t>
            </a:r>
            <a:r>
              <a:rPr lang="ar-SA" dirty="0"/>
              <a:t>“16</a:t>
            </a:r>
            <a:r>
              <a:rPr lang="ar-TN" dirty="0"/>
              <a:t>-</a:t>
            </a:r>
            <a:r>
              <a:rPr lang="ar-EG" dirty="0"/>
              <a:t> </a:t>
            </a:r>
            <a:r>
              <a:rPr lang="ar-TN" dirty="0"/>
              <a:t>مجموعة</a:t>
            </a:r>
            <a:r>
              <a:rPr lang="ar-SA" dirty="0"/>
              <a:t> اسفير التدريبية </a:t>
            </a:r>
            <a:r>
              <a:rPr lang="ar-TN" dirty="0"/>
              <a:t> </a:t>
            </a:r>
            <a:r>
              <a:rPr lang="ar-SA" dirty="0"/>
              <a:t>2015</a:t>
            </a:r>
            <a:endParaRPr lang="fr-CH" dirty="0"/>
          </a:p>
        </p:txBody>
      </p:sp>
    </p:spTree>
    <p:extLst>
      <p:ext uri="{BB962C8B-B14F-4D97-AF65-F5344CB8AC3E}">
        <p14:creationId xmlns:p14="http://schemas.microsoft.com/office/powerpoint/2010/main" val="400890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اختيار الموقع وتخطيطه . .</a:t>
            </a:r>
            <a:r>
              <a:rPr lang="en-GB" dirty="0"/>
              <a:t> </a:t>
            </a:r>
            <a:r>
              <a:rPr lang="ar-SA" dirty="0"/>
              <a:t>بعض الملاحظات الإرشادية</a:t>
            </a:r>
          </a:p>
        </p:txBody>
      </p:sp>
      <p:sp>
        <p:nvSpPr>
          <p:cNvPr id="7" name="Content Placeholder 2"/>
          <p:cNvSpPr>
            <a:spLocks noGrp="1"/>
          </p:cNvSpPr>
          <p:nvPr>
            <p:ph idx="1"/>
          </p:nvPr>
        </p:nvSpPr>
        <p:spPr/>
        <p:txBody>
          <a:bodyPr/>
          <a:lstStyle/>
          <a:p>
            <a:pPr marL="609600" indent="-609600" algn="r" rtl="1">
              <a:lnSpc>
                <a:spcPct val="90000"/>
              </a:lnSpc>
              <a:buFontTx/>
              <a:buAutoNum type="arabicPeriod"/>
            </a:pPr>
            <a:r>
              <a:rPr lang="ar-SA" sz="2800" dirty="0"/>
              <a:t>ملكية الأرض</a:t>
            </a:r>
            <a:endParaRPr lang="ar-SY" sz="2800" dirty="0"/>
          </a:p>
          <a:p>
            <a:pPr marL="609600" indent="-609600" algn="r" rtl="1">
              <a:lnSpc>
                <a:spcPct val="90000"/>
              </a:lnSpc>
              <a:buFontTx/>
              <a:buAutoNum type="arabicPeriod"/>
            </a:pPr>
            <a:r>
              <a:rPr lang="ar-SA" sz="2800" dirty="0"/>
              <a:t>الموقع وحرية الوصول إليه</a:t>
            </a:r>
            <a:endParaRPr lang="ar-SY" sz="2800" dirty="0"/>
          </a:p>
          <a:p>
            <a:pPr marL="609600" indent="-609600" algn="r" rtl="1">
              <a:lnSpc>
                <a:spcPct val="90000"/>
              </a:lnSpc>
              <a:buFontTx/>
              <a:buAutoNum type="arabicPeriod"/>
            </a:pPr>
            <a:r>
              <a:rPr lang="ar-SA" sz="2800" dirty="0"/>
              <a:t>الطبوغرافيا</a:t>
            </a:r>
            <a:endParaRPr lang="ar-SY" sz="2800" dirty="0"/>
          </a:p>
          <a:p>
            <a:pPr marL="609600" indent="-609600" algn="r" rtl="1">
              <a:lnSpc>
                <a:spcPct val="90000"/>
              </a:lnSpc>
              <a:buFontTx/>
              <a:buAutoNum type="arabicPeriod"/>
            </a:pPr>
            <a:r>
              <a:rPr lang="ar-SA" sz="2800" dirty="0"/>
              <a:t>نوع التربة</a:t>
            </a:r>
            <a:endParaRPr lang="ar-SY" sz="2800" dirty="0"/>
          </a:p>
          <a:p>
            <a:pPr marL="609600" indent="-609600" algn="r" rtl="1">
              <a:lnSpc>
                <a:spcPct val="90000"/>
              </a:lnSpc>
              <a:buFontTx/>
              <a:buAutoNum type="arabicPeriod"/>
            </a:pPr>
            <a:r>
              <a:rPr lang="ar-SA" sz="2800" dirty="0"/>
              <a:t>مصدر المياه</a:t>
            </a:r>
            <a:endParaRPr lang="ar-SY" sz="2800" dirty="0"/>
          </a:p>
          <a:p>
            <a:pPr marL="609600" indent="-609600" algn="r" rtl="1">
              <a:lnSpc>
                <a:spcPct val="90000"/>
              </a:lnSpc>
              <a:buFontTx/>
              <a:buAutoNum type="arabicPeriod"/>
            </a:pPr>
            <a:r>
              <a:rPr lang="ar-SA" sz="2800" dirty="0"/>
              <a:t>مساحة الموقع </a:t>
            </a:r>
            <a:endParaRPr lang="ar-SY" sz="2800" dirty="0"/>
          </a:p>
          <a:p>
            <a:pPr marL="609600" indent="-609600" algn="r" rtl="1">
              <a:lnSpc>
                <a:spcPct val="90000"/>
              </a:lnSpc>
              <a:buFontTx/>
              <a:buAutoNum type="arabicPeriod"/>
            </a:pPr>
            <a:r>
              <a:rPr lang="ar-SA" sz="2800" dirty="0"/>
              <a:t>الحياة النباتية </a:t>
            </a:r>
            <a:endParaRPr lang="ar-SY" sz="2800" dirty="0"/>
          </a:p>
          <a:p>
            <a:pPr marL="609600" indent="-609600" algn="r" rtl="1">
              <a:lnSpc>
                <a:spcPct val="90000"/>
              </a:lnSpc>
              <a:buFontTx/>
              <a:buAutoNum type="arabicPeriod"/>
            </a:pPr>
            <a:r>
              <a:rPr lang="ar-SA" sz="2800" dirty="0"/>
              <a:t>الغطاء النباتي. </a:t>
            </a:r>
            <a:endParaRPr lang="en-US" sz="2800" dirty="0"/>
          </a:p>
          <a:p>
            <a:pPr marL="609600" indent="-609600" algn="r" rtl="1">
              <a:lnSpc>
                <a:spcPct val="90000"/>
              </a:lnSpc>
              <a:buFontTx/>
              <a:buAutoNum type="arabicPeriod"/>
            </a:pPr>
            <a:r>
              <a:rPr lang="ar-SA" sz="2800" dirty="0"/>
              <a:t>المسافات المقاومة للحريق</a:t>
            </a:r>
            <a:endParaRPr lang="en-US" sz="2800" dirty="0"/>
          </a:p>
          <a:p>
            <a:pPr algn="r" rtl="1"/>
            <a:endParaRPr lang="en-US" sz="2800" dirty="0"/>
          </a:p>
        </p:txBody>
      </p:sp>
    </p:spTree>
    <p:extLst>
      <p:ext uri="{BB962C8B-B14F-4D97-AF65-F5344CB8AC3E}">
        <p14:creationId xmlns:p14="http://schemas.microsoft.com/office/powerpoint/2010/main" val="23599084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الوحدات السّكنيّة-المخطط العام </a:t>
            </a:r>
          </a:p>
        </p:txBody>
      </p:sp>
      <p:sp>
        <p:nvSpPr>
          <p:cNvPr id="3" name="Content Placeholder 2"/>
          <p:cNvSpPr>
            <a:spLocks noGrp="1"/>
          </p:cNvSpPr>
          <p:nvPr>
            <p:ph idx="1"/>
          </p:nvPr>
        </p:nvSpPr>
        <p:spPr/>
        <p:txBody>
          <a:bodyPr/>
          <a:lstStyle/>
          <a:p>
            <a:pPr>
              <a:spcBef>
                <a:spcPts val="3600"/>
              </a:spcBef>
              <a:tabLst>
                <a:tab pos="2247900" algn="r"/>
                <a:tab pos="4127500" algn="r"/>
              </a:tabLst>
            </a:pPr>
            <a:r>
              <a:rPr lang="ar-SA" dirty="0"/>
              <a:t>مأوى</a:t>
            </a:r>
            <a:r>
              <a:rPr lang="en-GB" dirty="0"/>
              <a:t>	</a:t>
            </a:r>
            <a:r>
              <a:rPr lang="ar-SA" dirty="0"/>
              <a:t>=</a:t>
            </a:r>
            <a:r>
              <a:rPr lang="en-GB" dirty="0"/>
              <a:t> </a:t>
            </a:r>
            <a:r>
              <a:rPr lang="ar-SA" dirty="0"/>
              <a:t>1 عائلة</a:t>
            </a:r>
            <a:r>
              <a:rPr lang="en-GB" dirty="0"/>
              <a:t>	</a:t>
            </a:r>
            <a:r>
              <a:rPr lang="ar-SA" dirty="0"/>
              <a:t>≃</a:t>
            </a:r>
            <a:r>
              <a:rPr lang="en-GB" dirty="0"/>
              <a:t> </a:t>
            </a:r>
            <a:r>
              <a:rPr lang="ar-SA" dirty="0"/>
              <a:t>5 أفراد</a:t>
            </a:r>
          </a:p>
          <a:p>
            <a:pPr>
              <a:spcBef>
                <a:spcPts val="3600"/>
              </a:spcBef>
              <a:tabLst>
                <a:tab pos="2247900" algn="r"/>
                <a:tab pos="4127500" algn="r"/>
              </a:tabLst>
            </a:pPr>
            <a:r>
              <a:rPr lang="ar-SA" dirty="0"/>
              <a:t>مجموعة</a:t>
            </a:r>
            <a:r>
              <a:rPr lang="en-GB" dirty="0"/>
              <a:t>	</a:t>
            </a:r>
            <a:r>
              <a:rPr lang="ar-SA" dirty="0"/>
              <a:t>=</a:t>
            </a:r>
            <a:r>
              <a:rPr lang="en-GB" dirty="0"/>
              <a:t> </a:t>
            </a:r>
            <a:r>
              <a:rPr lang="ar-SA" dirty="0"/>
              <a:t>16 عائلة</a:t>
            </a:r>
            <a:r>
              <a:rPr lang="en-GB" dirty="0"/>
              <a:t>	</a:t>
            </a:r>
            <a:r>
              <a:rPr lang="ar-SA" dirty="0"/>
              <a:t>≃ 80 فرد</a:t>
            </a:r>
          </a:p>
          <a:p>
            <a:pPr>
              <a:spcBef>
                <a:spcPts val="3600"/>
              </a:spcBef>
              <a:tabLst>
                <a:tab pos="2247900" algn="r"/>
                <a:tab pos="4127500" algn="r"/>
              </a:tabLst>
            </a:pPr>
            <a:r>
              <a:rPr lang="ar-SA" dirty="0"/>
              <a:t> قطاع</a:t>
            </a:r>
            <a:r>
              <a:rPr lang="en-GB" dirty="0"/>
              <a:t>	</a:t>
            </a:r>
            <a:r>
              <a:rPr lang="ar-SA" dirty="0"/>
              <a:t>=</a:t>
            </a:r>
            <a:r>
              <a:rPr lang="en-GB" dirty="0"/>
              <a:t> </a:t>
            </a:r>
            <a:r>
              <a:rPr lang="ar-SA" dirty="0"/>
              <a:t>4</a:t>
            </a:r>
            <a:r>
              <a:rPr lang="en-GB" dirty="0"/>
              <a:t> </a:t>
            </a:r>
            <a:r>
              <a:rPr lang="ar-SA" dirty="0"/>
              <a:t>بلوكات</a:t>
            </a:r>
            <a:r>
              <a:rPr lang="en-GB" dirty="0"/>
              <a:t>	</a:t>
            </a:r>
            <a:r>
              <a:rPr lang="ar-SA" dirty="0"/>
              <a:t>≃ 6000 فرد </a:t>
            </a:r>
          </a:p>
          <a:p>
            <a:pPr>
              <a:spcBef>
                <a:spcPts val="3600"/>
              </a:spcBef>
              <a:tabLst>
                <a:tab pos="2247900" algn="r"/>
                <a:tab pos="4127500" algn="r"/>
              </a:tabLst>
            </a:pPr>
            <a:r>
              <a:rPr lang="ar-SA" dirty="0"/>
              <a:t>مخيّم</a:t>
            </a:r>
            <a:r>
              <a:rPr lang="en-GB" dirty="0"/>
              <a:t>	</a:t>
            </a:r>
            <a:r>
              <a:rPr lang="ar-SA" dirty="0"/>
              <a:t>=</a:t>
            </a:r>
            <a:r>
              <a:rPr lang="en-GB" dirty="0"/>
              <a:t> </a:t>
            </a:r>
            <a:r>
              <a:rPr lang="ar-SA" dirty="0"/>
              <a:t>4 قطاعات</a:t>
            </a:r>
            <a:r>
              <a:rPr lang="en-GB" dirty="0"/>
              <a:t>	</a:t>
            </a:r>
            <a:r>
              <a:rPr lang="ar-SA" dirty="0"/>
              <a:t>≃</a:t>
            </a:r>
            <a:r>
              <a:rPr lang="en-GB" dirty="0"/>
              <a:t> </a:t>
            </a:r>
            <a:r>
              <a:rPr lang="ar-SA" dirty="0"/>
              <a:t>20000</a:t>
            </a:r>
            <a:r>
              <a:rPr lang="en-GB" dirty="0"/>
              <a:t>  </a:t>
            </a:r>
            <a:r>
              <a:rPr lang="ar-SA" dirty="0"/>
              <a:t> فرد </a:t>
            </a:r>
          </a:p>
        </p:txBody>
      </p:sp>
      <p:sp>
        <p:nvSpPr>
          <p:cNvPr id="9" name="Down Arrow 8"/>
          <p:cNvSpPr/>
          <p:nvPr/>
        </p:nvSpPr>
        <p:spPr>
          <a:xfrm>
            <a:off x="8057132" y="1877009"/>
            <a:ext cx="629668" cy="320374"/>
          </a:xfrm>
          <a:prstGeom prst="downArrow">
            <a:avLst/>
          </a:prstGeom>
          <a:solidFill>
            <a:srgbClr val="628F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Down Arrow 9"/>
          <p:cNvSpPr/>
          <p:nvPr/>
        </p:nvSpPr>
        <p:spPr>
          <a:xfrm>
            <a:off x="8057132" y="2673865"/>
            <a:ext cx="629668" cy="320374"/>
          </a:xfrm>
          <a:prstGeom prst="downArrow">
            <a:avLst/>
          </a:prstGeom>
          <a:solidFill>
            <a:srgbClr val="628F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Down Arrow 10"/>
          <p:cNvSpPr/>
          <p:nvPr/>
        </p:nvSpPr>
        <p:spPr>
          <a:xfrm>
            <a:off x="8057132" y="3427970"/>
            <a:ext cx="629668" cy="320374"/>
          </a:xfrm>
          <a:prstGeom prst="downArrow">
            <a:avLst/>
          </a:prstGeom>
          <a:solidFill>
            <a:srgbClr val="628F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5824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animBg="1"/>
      <p:bldP spid="10" grpId="0" animBg="1"/>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المأوى</a:t>
            </a:r>
          </a:p>
        </p:txBody>
      </p:sp>
      <p:sp>
        <p:nvSpPr>
          <p:cNvPr id="3" name="Content Placeholder 2"/>
          <p:cNvSpPr>
            <a:spLocks noGrp="1"/>
          </p:cNvSpPr>
          <p:nvPr>
            <p:ph idx="1"/>
          </p:nvPr>
        </p:nvSpPr>
        <p:spPr>
          <a:xfrm>
            <a:off x="5486400" y="1369242"/>
            <a:ext cx="3200400" cy="4785722"/>
          </a:xfrm>
        </p:spPr>
        <p:txBody>
          <a:bodyPr/>
          <a:lstStyle/>
          <a:p>
            <a:pPr>
              <a:spcBef>
                <a:spcPts val="3000"/>
              </a:spcBef>
            </a:pPr>
            <a:r>
              <a:rPr lang="ar-SA" sz="2800" dirty="0"/>
              <a:t>مثال لمأوى:  عبارة عن خيمة مساحتها 17.5 متر مربع</a:t>
            </a:r>
            <a:endParaRPr lang="en-GB" sz="2800" dirty="0"/>
          </a:p>
          <a:p>
            <a:pPr>
              <a:spcBef>
                <a:spcPts val="3000"/>
              </a:spcBef>
            </a:pPr>
            <a:r>
              <a:rPr lang="ar-SA" sz="2800" dirty="0"/>
              <a:t>مساحة المأوى المخصصة للفرد = 3.5 متر مربع (إذا كان عدد أفراد الأسرة 5)</a:t>
            </a:r>
          </a:p>
        </p:txBody>
      </p:sp>
      <p:sp>
        <p:nvSpPr>
          <p:cNvPr id="5" name="Oval 40"/>
          <p:cNvSpPr>
            <a:spLocks noChangeArrowheads="1"/>
          </p:cNvSpPr>
          <p:nvPr/>
        </p:nvSpPr>
        <p:spPr bwMode="auto">
          <a:xfrm>
            <a:off x="5823381" y="2556389"/>
            <a:ext cx="609600" cy="5334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0" fontAlgn="base" hangingPunct="0">
              <a:spcBef>
                <a:spcPct val="0"/>
              </a:spcBef>
              <a:spcAft>
                <a:spcPct val="0"/>
              </a:spcAft>
            </a:pPr>
            <a:endParaRPr lang="en-US" altLang="en-US">
              <a:solidFill>
                <a:srgbClr val="CCECFF"/>
              </a:solidFill>
            </a:endParaRPr>
          </a:p>
        </p:txBody>
      </p:sp>
      <p:sp>
        <p:nvSpPr>
          <p:cNvPr id="7" name="Rectangle 5" descr="10%"/>
          <p:cNvSpPr>
            <a:spLocks noChangeArrowheads="1"/>
          </p:cNvSpPr>
          <p:nvPr/>
        </p:nvSpPr>
        <p:spPr bwMode="auto">
          <a:xfrm>
            <a:off x="1377279" y="1711045"/>
            <a:ext cx="3295572" cy="3963988"/>
          </a:xfrm>
          <a:prstGeom prst="rect">
            <a:avLst/>
          </a:prstGeom>
          <a:pattFill prst="pct10">
            <a:fgClr>
              <a:schemeClr val="accent1"/>
            </a:fgClr>
            <a:bgClr>
              <a:schemeClr val="bg1"/>
            </a:bgClr>
          </a:pattFill>
          <a:ln w="12700">
            <a:solidFill>
              <a:schemeClr val="tx1"/>
            </a:solidFill>
            <a:miter lim="800000"/>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8" name="Rectangle 7"/>
          <p:cNvSpPr>
            <a:spLocks noChangeArrowheads="1"/>
          </p:cNvSpPr>
          <p:nvPr/>
        </p:nvSpPr>
        <p:spPr bwMode="auto">
          <a:xfrm rot="16200000">
            <a:off x="730286" y="3499512"/>
            <a:ext cx="522938" cy="35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5584" tIns="37792" rIns="75584" bIns="37792">
            <a:spAutoFit/>
          </a:bodyPr>
          <a:lstStyle>
            <a:lvl1pPr defTabSz="889000">
              <a:defRPr sz="2400">
                <a:solidFill>
                  <a:schemeClr val="tx1"/>
                </a:solidFill>
                <a:latin typeface="Times New Roman" pitchFamily="18" charset="0"/>
              </a:defRPr>
            </a:lvl1pPr>
            <a:lvl2pPr marL="742950" indent="-285750" defTabSz="889000">
              <a:defRPr sz="2400">
                <a:solidFill>
                  <a:schemeClr val="tx1"/>
                </a:solidFill>
                <a:latin typeface="Times New Roman" pitchFamily="18" charset="0"/>
              </a:defRPr>
            </a:lvl2pPr>
            <a:lvl3pPr marL="1143000" indent="-228600" defTabSz="889000">
              <a:defRPr sz="2400">
                <a:solidFill>
                  <a:schemeClr val="tx1"/>
                </a:solidFill>
                <a:latin typeface="Times New Roman" pitchFamily="18" charset="0"/>
              </a:defRPr>
            </a:lvl3pPr>
            <a:lvl4pPr marL="1600200" indent="-228600" defTabSz="889000">
              <a:defRPr sz="2400">
                <a:solidFill>
                  <a:schemeClr val="tx1"/>
                </a:solidFill>
                <a:latin typeface="Times New Roman" pitchFamily="18" charset="0"/>
              </a:defRPr>
            </a:lvl4pPr>
            <a:lvl5pPr marL="2057400" indent="-228600" defTabSz="889000">
              <a:defRPr sz="2400">
                <a:solidFill>
                  <a:schemeClr val="tx1"/>
                </a:solidFill>
                <a:latin typeface="Times New Roman" pitchFamily="18" charset="0"/>
              </a:defRPr>
            </a:lvl5pPr>
            <a:lvl6pPr marL="2514600" indent="-228600" defTabSz="889000" eaLnBrk="0" fontAlgn="base" hangingPunct="0">
              <a:spcBef>
                <a:spcPct val="0"/>
              </a:spcBef>
              <a:spcAft>
                <a:spcPct val="0"/>
              </a:spcAft>
              <a:defRPr sz="2400">
                <a:solidFill>
                  <a:schemeClr val="tx1"/>
                </a:solidFill>
                <a:latin typeface="Times New Roman" pitchFamily="18" charset="0"/>
              </a:defRPr>
            </a:lvl6pPr>
            <a:lvl7pPr marL="2971800" indent="-228600" defTabSz="889000" eaLnBrk="0" fontAlgn="base" hangingPunct="0">
              <a:spcBef>
                <a:spcPct val="0"/>
              </a:spcBef>
              <a:spcAft>
                <a:spcPct val="0"/>
              </a:spcAft>
              <a:defRPr sz="2400">
                <a:solidFill>
                  <a:schemeClr val="tx1"/>
                </a:solidFill>
                <a:latin typeface="Times New Roman" pitchFamily="18" charset="0"/>
              </a:defRPr>
            </a:lvl7pPr>
            <a:lvl8pPr marL="3429000" indent="-228600" defTabSz="889000" eaLnBrk="0" fontAlgn="base" hangingPunct="0">
              <a:spcBef>
                <a:spcPct val="0"/>
              </a:spcBef>
              <a:spcAft>
                <a:spcPct val="0"/>
              </a:spcAft>
              <a:defRPr sz="2400">
                <a:solidFill>
                  <a:schemeClr val="tx1"/>
                </a:solidFill>
                <a:latin typeface="Times New Roman" pitchFamily="18" charset="0"/>
              </a:defRPr>
            </a:lvl8pPr>
            <a:lvl9pPr marL="3886200" indent="-228600" defTabSz="889000" eaLnBrk="0" fontAlgn="base" hangingPunct="0">
              <a:spcBef>
                <a:spcPct val="0"/>
              </a:spcBef>
              <a:spcAft>
                <a:spcPct val="0"/>
              </a:spcAft>
              <a:defRPr sz="2400">
                <a:solidFill>
                  <a:schemeClr val="tx1"/>
                </a:solidFill>
                <a:latin typeface="Times New Roman" pitchFamily="18" charset="0"/>
              </a:defRPr>
            </a:lvl9pPr>
          </a:lstStyle>
          <a:p>
            <a:pPr algn="ctr" rtl="1"/>
            <a:r>
              <a:rPr lang="ar-TN" altLang="fr-FR" sz="1800" b="1">
                <a:solidFill>
                  <a:schemeClr val="tx2"/>
                </a:solidFill>
                <a:latin typeface="Traditional Arabic" panose="02020603050405020304" pitchFamily="18" charset="-78"/>
                <a:cs typeface="Traditional Arabic" panose="02020603050405020304" pitchFamily="18" charset="-78"/>
              </a:rPr>
              <a:t>5</a:t>
            </a:r>
            <a:r>
              <a:rPr lang="en-GB" altLang="fr-FR" sz="1800" b="1">
                <a:solidFill>
                  <a:schemeClr val="tx2"/>
                </a:solidFill>
                <a:latin typeface="Traditional Arabic" panose="02020603050405020304" pitchFamily="18" charset="-78"/>
                <a:cs typeface="Traditional Arabic" panose="02020603050405020304" pitchFamily="18" charset="-78"/>
              </a:rPr>
              <a:t> </a:t>
            </a:r>
            <a:r>
              <a:rPr lang="ar-TN" altLang="fr-FR" sz="1800" b="1">
                <a:solidFill>
                  <a:schemeClr val="tx2"/>
                </a:solidFill>
                <a:latin typeface="Traditional Arabic" panose="02020603050405020304" pitchFamily="18" charset="-78"/>
                <a:cs typeface="Traditional Arabic" panose="02020603050405020304" pitchFamily="18" charset="-78"/>
              </a:rPr>
              <a:t>متر</a:t>
            </a:r>
            <a:endParaRPr lang="en-US" altLang="fr-FR" sz="1800" b="1" u="sng" dirty="0">
              <a:solidFill>
                <a:schemeClr val="tx2"/>
              </a:solidFill>
              <a:latin typeface="Traditional Arabic" panose="02020603050405020304" pitchFamily="18" charset="-78"/>
              <a:cs typeface="Traditional Arabic" panose="02020603050405020304" pitchFamily="18" charset="-78"/>
            </a:endParaRPr>
          </a:p>
        </p:txBody>
      </p:sp>
      <p:sp>
        <p:nvSpPr>
          <p:cNvPr id="9" name="Rectangle 9"/>
          <p:cNvSpPr>
            <a:spLocks noChangeArrowheads="1"/>
          </p:cNvSpPr>
          <p:nvPr/>
        </p:nvSpPr>
        <p:spPr bwMode="auto">
          <a:xfrm>
            <a:off x="2697363" y="1243695"/>
            <a:ext cx="702475" cy="35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5584" tIns="37792" rIns="75584" bIns="37792">
            <a:spAutoFit/>
          </a:bodyPr>
          <a:lstStyle>
            <a:lvl1pPr defTabSz="889000">
              <a:defRPr sz="2400">
                <a:solidFill>
                  <a:schemeClr val="tx1"/>
                </a:solidFill>
                <a:latin typeface="Times New Roman" pitchFamily="18" charset="0"/>
              </a:defRPr>
            </a:lvl1pPr>
            <a:lvl2pPr marL="742950" indent="-285750" defTabSz="889000">
              <a:defRPr sz="2400">
                <a:solidFill>
                  <a:schemeClr val="tx1"/>
                </a:solidFill>
                <a:latin typeface="Times New Roman" pitchFamily="18" charset="0"/>
              </a:defRPr>
            </a:lvl2pPr>
            <a:lvl3pPr marL="1143000" indent="-228600" defTabSz="889000">
              <a:defRPr sz="2400">
                <a:solidFill>
                  <a:schemeClr val="tx1"/>
                </a:solidFill>
                <a:latin typeface="Times New Roman" pitchFamily="18" charset="0"/>
              </a:defRPr>
            </a:lvl3pPr>
            <a:lvl4pPr marL="1600200" indent="-228600" defTabSz="889000">
              <a:defRPr sz="2400">
                <a:solidFill>
                  <a:schemeClr val="tx1"/>
                </a:solidFill>
                <a:latin typeface="Times New Roman" pitchFamily="18" charset="0"/>
              </a:defRPr>
            </a:lvl4pPr>
            <a:lvl5pPr marL="2057400" indent="-228600" defTabSz="889000">
              <a:defRPr sz="2400">
                <a:solidFill>
                  <a:schemeClr val="tx1"/>
                </a:solidFill>
                <a:latin typeface="Times New Roman" pitchFamily="18" charset="0"/>
              </a:defRPr>
            </a:lvl5pPr>
            <a:lvl6pPr marL="2514600" indent="-228600" defTabSz="889000" eaLnBrk="0" fontAlgn="base" hangingPunct="0">
              <a:spcBef>
                <a:spcPct val="0"/>
              </a:spcBef>
              <a:spcAft>
                <a:spcPct val="0"/>
              </a:spcAft>
              <a:defRPr sz="2400">
                <a:solidFill>
                  <a:schemeClr val="tx1"/>
                </a:solidFill>
                <a:latin typeface="Times New Roman" pitchFamily="18" charset="0"/>
              </a:defRPr>
            </a:lvl6pPr>
            <a:lvl7pPr marL="2971800" indent="-228600" defTabSz="889000" eaLnBrk="0" fontAlgn="base" hangingPunct="0">
              <a:spcBef>
                <a:spcPct val="0"/>
              </a:spcBef>
              <a:spcAft>
                <a:spcPct val="0"/>
              </a:spcAft>
              <a:defRPr sz="2400">
                <a:solidFill>
                  <a:schemeClr val="tx1"/>
                </a:solidFill>
                <a:latin typeface="Times New Roman" pitchFamily="18" charset="0"/>
              </a:defRPr>
            </a:lvl7pPr>
            <a:lvl8pPr marL="3429000" indent="-228600" defTabSz="889000" eaLnBrk="0" fontAlgn="base" hangingPunct="0">
              <a:spcBef>
                <a:spcPct val="0"/>
              </a:spcBef>
              <a:spcAft>
                <a:spcPct val="0"/>
              </a:spcAft>
              <a:defRPr sz="2400">
                <a:solidFill>
                  <a:schemeClr val="tx1"/>
                </a:solidFill>
                <a:latin typeface="Times New Roman" pitchFamily="18" charset="0"/>
              </a:defRPr>
            </a:lvl8pPr>
            <a:lvl9pPr marL="3886200" indent="-228600" defTabSz="889000" eaLnBrk="0" fontAlgn="base" hangingPunct="0">
              <a:spcBef>
                <a:spcPct val="0"/>
              </a:spcBef>
              <a:spcAft>
                <a:spcPct val="0"/>
              </a:spcAft>
              <a:defRPr sz="2400">
                <a:solidFill>
                  <a:schemeClr val="tx1"/>
                </a:solidFill>
                <a:latin typeface="Times New Roman" pitchFamily="18" charset="0"/>
              </a:defRPr>
            </a:lvl9pPr>
          </a:lstStyle>
          <a:p>
            <a:pPr algn="ctr" rtl="1"/>
            <a:r>
              <a:rPr lang="ar-TN" altLang="fr-FR" sz="1800" b="1">
                <a:solidFill>
                  <a:schemeClr val="tx2"/>
                </a:solidFill>
                <a:latin typeface="Traditional Arabic" panose="02020603050405020304" pitchFamily="18" charset="-78"/>
                <a:cs typeface="Traditional Arabic" panose="02020603050405020304" pitchFamily="18" charset="-78"/>
              </a:rPr>
              <a:t>3.5</a:t>
            </a:r>
            <a:r>
              <a:rPr lang="en-GB" altLang="fr-FR" sz="1800" b="1">
                <a:solidFill>
                  <a:schemeClr val="tx2"/>
                </a:solidFill>
                <a:latin typeface="Traditional Arabic" panose="02020603050405020304" pitchFamily="18" charset="-78"/>
                <a:cs typeface="Traditional Arabic" panose="02020603050405020304" pitchFamily="18" charset="-78"/>
              </a:rPr>
              <a:t> </a:t>
            </a:r>
            <a:r>
              <a:rPr lang="ar-TN" altLang="fr-FR" sz="1800" b="1">
                <a:solidFill>
                  <a:schemeClr val="tx2"/>
                </a:solidFill>
                <a:latin typeface="Traditional Arabic" panose="02020603050405020304" pitchFamily="18" charset="-78"/>
                <a:cs typeface="Traditional Arabic" panose="02020603050405020304" pitchFamily="18" charset="-78"/>
              </a:rPr>
              <a:t>متر</a:t>
            </a:r>
            <a:endParaRPr lang="en-US" altLang="fr-FR" sz="1800" b="1" u="sng" dirty="0">
              <a:solidFill>
                <a:schemeClr val="tx2"/>
              </a:solidFill>
              <a:latin typeface="Traditional Arabic" panose="02020603050405020304" pitchFamily="18" charset="-78"/>
              <a:cs typeface="Traditional Arabic" panose="02020603050405020304" pitchFamily="18" charset="-78"/>
            </a:endParaRPr>
          </a:p>
        </p:txBody>
      </p:sp>
      <p:sp>
        <p:nvSpPr>
          <p:cNvPr id="10" name="Rectangle 10"/>
          <p:cNvSpPr>
            <a:spLocks noChangeArrowheads="1"/>
          </p:cNvSpPr>
          <p:nvPr/>
        </p:nvSpPr>
        <p:spPr bwMode="auto">
          <a:xfrm>
            <a:off x="1450482" y="1780895"/>
            <a:ext cx="1752567" cy="2260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1" name="Rectangle 11"/>
          <p:cNvSpPr>
            <a:spLocks noChangeArrowheads="1"/>
          </p:cNvSpPr>
          <p:nvPr/>
        </p:nvSpPr>
        <p:spPr bwMode="auto">
          <a:xfrm>
            <a:off x="3287735" y="1780895"/>
            <a:ext cx="841117" cy="15509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2" name="Rectangle 12"/>
          <p:cNvSpPr>
            <a:spLocks noChangeArrowheads="1"/>
          </p:cNvSpPr>
          <p:nvPr/>
        </p:nvSpPr>
        <p:spPr bwMode="auto">
          <a:xfrm>
            <a:off x="3287735" y="3414432"/>
            <a:ext cx="1310478" cy="41433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3" name="Oval 13"/>
          <p:cNvSpPr>
            <a:spLocks noChangeArrowheads="1"/>
          </p:cNvSpPr>
          <p:nvPr/>
        </p:nvSpPr>
        <p:spPr bwMode="auto">
          <a:xfrm>
            <a:off x="3287735" y="3982757"/>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4" name="Oval 14"/>
          <p:cNvSpPr>
            <a:spLocks noChangeArrowheads="1"/>
          </p:cNvSpPr>
          <p:nvPr/>
        </p:nvSpPr>
        <p:spPr bwMode="auto">
          <a:xfrm>
            <a:off x="3655185" y="3982757"/>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5" name="Oval 15"/>
          <p:cNvSpPr>
            <a:spLocks noChangeArrowheads="1"/>
          </p:cNvSpPr>
          <p:nvPr/>
        </p:nvSpPr>
        <p:spPr bwMode="auto">
          <a:xfrm>
            <a:off x="3949433" y="3982757"/>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6" name="Oval 16"/>
          <p:cNvSpPr>
            <a:spLocks noChangeArrowheads="1"/>
          </p:cNvSpPr>
          <p:nvPr/>
        </p:nvSpPr>
        <p:spPr bwMode="auto">
          <a:xfrm>
            <a:off x="4316884" y="3982757"/>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7" name="Rectangle 17"/>
          <p:cNvSpPr>
            <a:spLocks noChangeArrowheads="1"/>
          </p:cNvSpPr>
          <p:nvPr/>
        </p:nvSpPr>
        <p:spPr bwMode="auto">
          <a:xfrm>
            <a:off x="3655185" y="4905095"/>
            <a:ext cx="943027" cy="698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8" name="Rectangle 18"/>
          <p:cNvSpPr>
            <a:spLocks noChangeArrowheads="1"/>
          </p:cNvSpPr>
          <p:nvPr/>
        </p:nvSpPr>
        <p:spPr bwMode="auto">
          <a:xfrm>
            <a:off x="3949433" y="4266920"/>
            <a:ext cx="648780" cy="414338"/>
          </a:xfrm>
          <a:prstGeom prst="rect">
            <a:avLst/>
          </a:prstGeom>
          <a:solidFill>
            <a:srgbClr val="DADADA"/>
          </a:solidFill>
          <a:ln w="12700">
            <a:solidFill>
              <a:schemeClr val="tx1"/>
            </a:solidFill>
            <a:miter lim="800000"/>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9" name="Oval 19"/>
          <p:cNvSpPr>
            <a:spLocks noChangeArrowheads="1"/>
          </p:cNvSpPr>
          <p:nvPr/>
        </p:nvSpPr>
        <p:spPr bwMode="auto">
          <a:xfrm>
            <a:off x="4170477" y="4338357"/>
            <a:ext cx="281329" cy="27146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20" name="Freeform 20"/>
          <p:cNvSpPr>
            <a:spLocks/>
          </p:cNvSpPr>
          <p:nvPr/>
        </p:nvSpPr>
        <p:spPr bwMode="auto">
          <a:xfrm>
            <a:off x="2693498" y="5538507"/>
            <a:ext cx="1435" cy="285750"/>
          </a:xfrm>
          <a:custGeom>
            <a:avLst/>
            <a:gdLst>
              <a:gd name="T0" fmla="*/ 0 w 1"/>
              <a:gd name="T1" fmla="*/ 0 h 193"/>
              <a:gd name="T2" fmla="*/ 0 w 1"/>
              <a:gd name="T3" fmla="*/ 179 h 193"/>
              <a:gd name="T4" fmla="*/ 0 60000 65536"/>
              <a:gd name="T5" fmla="*/ 0 60000 65536"/>
              <a:gd name="T6" fmla="*/ 0 w 1"/>
              <a:gd name="T7" fmla="*/ 0 h 193"/>
              <a:gd name="T8" fmla="*/ 1 w 1"/>
              <a:gd name="T9" fmla="*/ 193 h 193"/>
            </a:gdLst>
            <a:ahLst/>
            <a:cxnLst>
              <a:cxn ang="T4">
                <a:pos x="T0" y="T1"/>
              </a:cxn>
              <a:cxn ang="T5">
                <a:pos x="T2" y="T3"/>
              </a:cxn>
            </a:cxnLst>
            <a:rect l="T6" t="T7" r="T8" b="T9"/>
            <a:pathLst>
              <a:path w="1" h="193">
                <a:moveTo>
                  <a:pt x="0" y="0"/>
                </a:moveTo>
                <a:lnTo>
                  <a:pt x="0" y="19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p>
            <a:endParaRPr lang="fr-FR">
              <a:solidFill>
                <a:srgbClr val="CCECFF"/>
              </a:solidFill>
            </a:endParaRPr>
          </a:p>
        </p:txBody>
      </p:sp>
      <p:sp>
        <p:nvSpPr>
          <p:cNvPr id="21" name="Freeform 21"/>
          <p:cNvSpPr>
            <a:spLocks/>
          </p:cNvSpPr>
          <p:nvPr/>
        </p:nvSpPr>
        <p:spPr bwMode="auto">
          <a:xfrm>
            <a:off x="3355196" y="5538507"/>
            <a:ext cx="1435" cy="285750"/>
          </a:xfrm>
          <a:custGeom>
            <a:avLst/>
            <a:gdLst>
              <a:gd name="T0" fmla="*/ 0 w 1"/>
              <a:gd name="T1" fmla="*/ 0 h 193"/>
              <a:gd name="T2" fmla="*/ 0 w 1"/>
              <a:gd name="T3" fmla="*/ 179 h 193"/>
              <a:gd name="T4" fmla="*/ 0 60000 65536"/>
              <a:gd name="T5" fmla="*/ 0 60000 65536"/>
              <a:gd name="T6" fmla="*/ 0 w 1"/>
              <a:gd name="T7" fmla="*/ 0 h 193"/>
              <a:gd name="T8" fmla="*/ 1 w 1"/>
              <a:gd name="T9" fmla="*/ 193 h 193"/>
            </a:gdLst>
            <a:ahLst/>
            <a:cxnLst>
              <a:cxn ang="T4">
                <a:pos x="T0" y="T1"/>
              </a:cxn>
              <a:cxn ang="T5">
                <a:pos x="T2" y="T3"/>
              </a:cxn>
            </a:cxnLst>
            <a:rect l="T6" t="T7" r="T8" b="T9"/>
            <a:pathLst>
              <a:path w="1" h="193">
                <a:moveTo>
                  <a:pt x="0" y="0"/>
                </a:moveTo>
                <a:lnTo>
                  <a:pt x="0" y="19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p>
            <a:endParaRPr lang="fr-FR">
              <a:solidFill>
                <a:srgbClr val="CCECFF"/>
              </a:solidFill>
            </a:endParaRPr>
          </a:p>
        </p:txBody>
      </p:sp>
      <p:sp>
        <p:nvSpPr>
          <p:cNvPr id="22" name="Rectangle 22"/>
          <p:cNvSpPr>
            <a:spLocks noChangeArrowheads="1"/>
          </p:cNvSpPr>
          <p:nvPr/>
        </p:nvSpPr>
        <p:spPr bwMode="auto">
          <a:xfrm>
            <a:off x="3867819" y="5096463"/>
            <a:ext cx="508511" cy="35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5584" tIns="37792" rIns="75584" bIns="37792">
            <a:spAutoFit/>
          </a:bodyPr>
          <a:lstStyle>
            <a:lvl1pPr defTabSz="889000">
              <a:defRPr sz="2400">
                <a:solidFill>
                  <a:schemeClr val="tx1"/>
                </a:solidFill>
                <a:latin typeface="Times New Roman" pitchFamily="18" charset="0"/>
              </a:defRPr>
            </a:lvl1pPr>
            <a:lvl2pPr marL="742950" indent="-285750" defTabSz="889000">
              <a:defRPr sz="2400">
                <a:solidFill>
                  <a:schemeClr val="tx1"/>
                </a:solidFill>
                <a:latin typeface="Times New Roman" pitchFamily="18" charset="0"/>
              </a:defRPr>
            </a:lvl2pPr>
            <a:lvl3pPr marL="1143000" indent="-228600" defTabSz="889000">
              <a:defRPr sz="2400">
                <a:solidFill>
                  <a:schemeClr val="tx1"/>
                </a:solidFill>
                <a:latin typeface="Times New Roman" pitchFamily="18" charset="0"/>
              </a:defRPr>
            </a:lvl3pPr>
            <a:lvl4pPr marL="1600200" indent="-228600" defTabSz="889000">
              <a:defRPr sz="2400">
                <a:solidFill>
                  <a:schemeClr val="tx1"/>
                </a:solidFill>
                <a:latin typeface="Times New Roman" pitchFamily="18" charset="0"/>
              </a:defRPr>
            </a:lvl4pPr>
            <a:lvl5pPr marL="2057400" indent="-228600" defTabSz="889000">
              <a:defRPr sz="2400">
                <a:solidFill>
                  <a:schemeClr val="tx1"/>
                </a:solidFill>
                <a:latin typeface="Times New Roman" pitchFamily="18" charset="0"/>
              </a:defRPr>
            </a:lvl5pPr>
            <a:lvl6pPr marL="2514600" indent="-228600" defTabSz="889000" eaLnBrk="0" fontAlgn="base" hangingPunct="0">
              <a:spcBef>
                <a:spcPct val="0"/>
              </a:spcBef>
              <a:spcAft>
                <a:spcPct val="0"/>
              </a:spcAft>
              <a:defRPr sz="2400">
                <a:solidFill>
                  <a:schemeClr val="tx1"/>
                </a:solidFill>
                <a:latin typeface="Times New Roman" pitchFamily="18" charset="0"/>
              </a:defRPr>
            </a:lvl6pPr>
            <a:lvl7pPr marL="2971800" indent="-228600" defTabSz="889000" eaLnBrk="0" fontAlgn="base" hangingPunct="0">
              <a:spcBef>
                <a:spcPct val="0"/>
              </a:spcBef>
              <a:spcAft>
                <a:spcPct val="0"/>
              </a:spcAft>
              <a:defRPr sz="2400">
                <a:solidFill>
                  <a:schemeClr val="tx1"/>
                </a:solidFill>
                <a:latin typeface="Times New Roman" pitchFamily="18" charset="0"/>
              </a:defRPr>
            </a:lvl7pPr>
            <a:lvl8pPr marL="3429000" indent="-228600" defTabSz="889000" eaLnBrk="0" fontAlgn="base" hangingPunct="0">
              <a:spcBef>
                <a:spcPct val="0"/>
              </a:spcBef>
              <a:spcAft>
                <a:spcPct val="0"/>
              </a:spcAft>
              <a:defRPr sz="2400">
                <a:solidFill>
                  <a:schemeClr val="tx1"/>
                </a:solidFill>
                <a:latin typeface="Times New Roman" pitchFamily="18" charset="0"/>
              </a:defRPr>
            </a:lvl8pPr>
            <a:lvl9pPr marL="3886200" indent="-228600" defTabSz="8890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800" b="1" dirty="0">
                <a:solidFill>
                  <a:schemeClr val="tx2"/>
                </a:solidFill>
                <a:latin typeface="Traditional Arabic" panose="02020603050405020304" pitchFamily="18" charset="-78"/>
                <a:cs typeface="Traditional Arabic" panose="02020603050405020304" pitchFamily="18" charset="-78"/>
              </a:rPr>
              <a:t>مخزن</a:t>
            </a:r>
            <a:endParaRPr lang="en-US" altLang="fr-FR" sz="1800" b="1" dirty="0">
              <a:solidFill>
                <a:schemeClr val="tx2"/>
              </a:solidFill>
              <a:latin typeface="Traditional Arabic" panose="02020603050405020304" pitchFamily="18" charset="-78"/>
              <a:cs typeface="Traditional Arabic" panose="02020603050405020304" pitchFamily="18" charset="-78"/>
            </a:endParaRPr>
          </a:p>
        </p:txBody>
      </p:sp>
      <p:sp>
        <p:nvSpPr>
          <p:cNvPr id="23" name="Rectangle 23"/>
          <p:cNvSpPr>
            <a:spLocks noChangeArrowheads="1"/>
          </p:cNvSpPr>
          <p:nvPr/>
        </p:nvSpPr>
        <p:spPr bwMode="auto">
          <a:xfrm>
            <a:off x="3362627" y="4246721"/>
            <a:ext cx="577441" cy="63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5584" tIns="37792" rIns="75584" bIns="37792">
            <a:spAutoFit/>
          </a:bodyPr>
          <a:lstStyle>
            <a:lvl1pPr defTabSz="889000">
              <a:defRPr sz="2400">
                <a:solidFill>
                  <a:schemeClr val="tx1"/>
                </a:solidFill>
                <a:latin typeface="Times New Roman" pitchFamily="18" charset="0"/>
              </a:defRPr>
            </a:lvl1pPr>
            <a:lvl2pPr marL="742950" indent="-285750" defTabSz="889000">
              <a:defRPr sz="2400">
                <a:solidFill>
                  <a:schemeClr val="tx1"/>
                </a:solidFill>
                <a:latin typeface="Times New Roman" pitchFamily="18" charset="0"/>
              </a:defRPr>
            </a:lvl2pPr>
            <a:lvl3pPr marL="1143000" indent="-228600" defTabSz="889000">
              <a:defRPr sz="2400">
                <a:solidFill>
                  <a:schemeClr val="tx1"/>
                </a:solidFill>
                <a:latin typeface="Times New Roman" pitchFamily="18" charset="0"/>
              </a:defRPr>
            </a:lvl3pPr>
            <a:lvl4pPr marL="1600200" indent="-228600" defTabSz="889000">
              <a:defRPr sz="2400">
                <a:solidFill>
                  <a:schemeClr val="tx1"/>
                </a:solidFill>
                <a:latin typeface="Times New Roman" pitchFamily="18" charset="0"/>
              </a:defRPr>
            </a:lvl4pPr>
            <a:lvl5pPr marL="2057400" indent="-228600" defTabSz="889000">
              <a:defRPr sz="2400">
                <a:solidFill>
                  <a:schemeClr val="tx1"/>
                </a:solidFill>
                <a:latin typeface="Times New Roman" pitchFamily="18" charset="0"/>
              </a:defRPr>
            </a:lvl5pPr>
            <a:lvl6pPr marL="2514600" indent="-228600" defTabSz="889000" eaLnBrk="0" fontAlgn="base" hangingPunct="0">
              <a:spcBef>
                <a:spcPct val="0"/>
              </a:spcBef>
              <a:spcAft>
                <a:spcPct val="0"/>
              </a:spcAft>
              <a:defRPr sz="2400">
                <a:solidFill>
                  <a:schemeClr val="tx1"/>
                </a:solidFill>
                <a:latin typeface="Times New Roman" pitchFamily="18" charset="0"/>
              </a:defRPr>
            </a:lvl6pPr>
            <a:lvl7pPr marL="2971800" indent="-228600" defTabSz="889000" eaLnBrk="0" fontAlgn="base" hangingPunct="0">
              <a:spcBef>
                <a:spcPct val="0"/>
              </a:spcBef>
              <a:spcAft>
                <a:spcPct val="0"/>
              </a:spcAft>
              <a:defRPr sz="2400">
                <a:solidFill>
                  <a:schemeClr val="tx1"/>
                </a:solidFill>
                <a:latin typeface="Times New Roman" pitchFamily="18" charset="0"/>
              </a:defRPr>
            </a:lvl7pPr>
            <a:lvl8pPr marL="3429000" indent="-228600" defTabSz="889000" eaLnBrk="0" fontAlgn="base" hangingPunct="0">
              <a:spcBef>
                <a:spcPct val="0"/>
              </a:spcBef>
              <a:spcAft>
                <a:spcPct val="0"/>
              </a:spcAft>
              <a:defRPr sz="2400">
                <a:solidFill>
                  <a:schemeClr val="tx1"/>
                </a:solidFill>
                <a:latin typeface="Times New Roman" pitchFamily="18" charset="0"/>
              </a:defRPr>
            </a:lvl8pPr>
            <a:lvl9pPr marL="3886200" indent="-228600" defTabSz="889000" eaLnBrk="0" fontAlgn="base" hangingPunct="0">
              <a:spcBef>
                <a:spcPct val="0"/>
              </a:spcBef>
              <a:spcAft>
                <a:spcPct val="0"/>
              </a:spcAft>
              <a:defRPr sz="2400">
                <a:solidFill>
                  <a:schemeClr val="tx1"/>
                </a:solidFill>
                <a:latin typeface="Times New Roman" pitchFamily="18" charset="0"/>
              </a:defRPr>
            </a:lvl9pPr>
          </a:lstStyle>
          <a:p>
            <a:pPr algn="r"/>
            <a:r>
              <a:rPr lang="ar-TN" altLang="fr-FR" sz="1800" b="1" dirty="0">
                <a:solidFill>
                  <a:schemeClr val="tx2"/>
                </a:solidFill>
                <a:latin typeface="Traditional Arabic" panose="02020603050405020304" pitchFamily="18" charset="-78"/>
                <a:cs typeface="Traditional Arabic" panose="02020603050405020304" pitchFamily="18" charset="-78"/>
              </a:rPr>
              <a:t>الطبخ</a:t>
            </a:r>
            <a:r>
              <a:rPr lang="en-US" altLang="fr-FR" sz="1800" b="1" dirty="0">
                <a:solidFill>
                  <a:schemeClr val="tx2"/>
                </a:solidFill>
                <a:latin typeface="Traditional Arabic" panose="02020603050405020304" pitchFamily="18" charset="-78"/>
                <a:cs typeface="Traditional Arabic" panose="02020603050405020304" pitchFamily="18" charset="-78"/>
              </a:rPr>
              <a:t>/</a:t>
            </a:r>
            <a:br>
              <a:rPr lang="en-US" altLang="fr-FR" sz="1800" b="1" dirty="0">
                <a:solidFill>
                  <a:schemeClr val="tx2"/>
                </a:solidFill>
                <a:latin typeface="Traditional Arabic" panose="02020603050405020304" pitchFamily="18" charset="-78"/>
                <a:cs typeface="Traditional Arabic" panose="02020603050405020304" pitchFamily="18" charset="-78"/>
              </a:rPr>
            </a:br>
            <a:r>
              <a:rPr lang="ar-TN" altLang="fr-FR" sz="1800" b="1" dirty="0">
                <a:solidFill>
                  <a:schemeClr val="tx2"/>
                </a:solidFill>
                <a:latin typeface="Traditional Arabic" panose="02020603050405020304" pitchFamily="18" charset="-78"/>
                <a:cs typeface="Traditional Arabic" panose="02020603050405020304" pitchFamily="18" charset="-78"/>
              </a:rPr>
              <a:t>التدفئة</a:t>
            </a:r>
            <a:endParaRPr lang="en-US" altLang="fr-FR" sz="1800" b="1" dirty="0">
              <a:solidFill>
                <a:schemeClr val="tx2"/>
              </a:solidFill>
              <a:latin typeface="Traditional Arabic" panose="02020603050405020304" pitchFamily="18" charset="-78"/>
              <a:cs typeface="Traditional Arabic" panose="02020603050405020304" pitchFamily="18" charset="-78"/>
            </a:endParaRPr>
          </a:p>
        </p:txBody>
      </p:sp>
      <p:grpSp>
        <p:nvGrpSpPr>
          <p:cNvPr id="24" name="Group 24"/>
          <p:cNvGrpSpPr>
            <a:grpSpLocks/>
          </p:cNvGrpSpPr>
          <p:nvPr/>
        </p:nvGrpSpPr>
        <p:grpSpPr bwMode="auto">
          <a:xfrm>
            <a:off x="1520811" y="1941231"/>
            <a:ext cx="574140" cy="1824037"/>
            <a:chOff x="1210" y="1540"/>
            <a:chExt cx="375" cy="1232"/>
          </a:xfrm>
        </p:grpSpPr>
        <p:sp>
          <p:nvSpPr>
            <p:cNvPr id="39" name="Freeform 25"/>
            <p:cNvSpPr>
              <a:spLocks/>
            </p:cNvSpPr>
            <p:nvPr/>
          </p:nvSpPr>
          <p:spPr bwMode="auto">
            <a:xfrm>
              <a:off x="1210" y="1774"/>
              <a:ext cx="375" cy="998"/>
            </a:xfrm>
            <a:custGeom>
              <a:avLst/>
              <a:gdLst>
                <a:gd name="T0" fmla="*/ 293 w 375"/>
                <a:gd name="T1" fmla="*/ 0 h 999"/>
                <a:gd name="T2" fmla="*/ 308 w 375"/>
                <a:gd name="T3" fmla="*/ 3 h 999"/>
                <a:gd name="T4" fmla="*/ 323 w 375"/>
                <a:gd name="T5" fmla="*/ 8 h 999"/>
                <a:gd name="T6" fmla="*/ 336 w 375"/>
                <a:gd name="T7" fmla="*/ 16 h 999"/>
                <a:gd name="T8" fmla="*/ 352 w 375"/>
                <a:gd name="T9" fmla="*/ 30 h 999"/>
                <a:gd name="T10" fmla="*/ 365 w 375"/>
                <a:gd name="T11" fmla="*/ 47 h 999"/>
                <a:gd name="T12" fmla="*/ 374 w 375"/>
                <a:gd name="T13" fmla="*/ 70 h 999"/>
                <a:gd name="T14" fmla="*/ 374 w 375"/>
                <a:gd name="T15" fmla="*/ 453 h 999"/>
                <a:gd name="T16" fmla="*/ 371 w 375"/>
                <a:gd name="T17" fmla="*/ 466 h 999"/>
                <a:gd name="T18" fmla="*/ 363 w 375"/>
                <a:gd name="T19" fmla="*/ 479 h 999"/>
                <a:gd name="T20" fmla="*/ 350 w 375"/>
                <a:gd name="T21" fmla="*/ 488 h 999"/>
                <a:gd name="T22" fmla="*/ 336 w 375"/>
                <a:gd name="T23" fmla="*/ 489 h 999"/>
                <a:gd name="T24" fmla="*/ 324 w 375"/>
                <a:gd name="T25" fmla="*/ 485 h 999"/>
                <a:gd name="T26" fmla="*/ 315 w 375"/>
                <a:gd name="T27" fmla="*/ 474 h 999"/>
                <a:gd name="T28" fmla="*/ 310 w 375"/>
                <a:gd name="T29" fmla="*/ 464 h 999"/>
                <a:gd name="T30" fmla="*/ 308 w 375"/>
                <a:gd name="T31" fmla="*/ 452 h 999"/>
                <a:gd name="T32" fmla="*/ 287 w 375"/>
                <a:gd name="T33" fmla="*/ 942 h 999"/>
                <a:gd name="T34" fmla="*/ 282 w 375"/>
                <a:gd name="T35" fmla="*/ 966 h 999"/>
                <a:gd name="T36" fmla="*/ 272 w 375"/>
                <a:gd name="T37" fmla="*/ 985 h 999"/>
                <a:gd name="T38" fmla="*/ 257 w 375"/>
                <a:gd name="T39" fmla="*/ 994 h 999"/>
                <a:gd name="T40" fmla="*/ 243 w 375"/>
                <a:gd name="T41" fmla="*/ 998 h 999"/>
                <a:gd name="T42" fmla="*/ 227 w 375"/>
                <a:gd name="T43" fmla="*/ 994 h 999"/>
                <a:gd name="T44" fmla="*/ 214 w 375"/>
                <a:gd name="T45" fmla="*/ 985 h 999"/>
                <a:gd name="T46" fmla="*/ 204 w 375"/>
                <a:gd name="T47" fmla="*/ 969 h 999"/>
                <a:gd name="T48" fmla="*/ 199 w 375"/>
                <a:gd name="T49" fmla="*/ 955 h 999"/>
                <a:gd name="T50" fmla="*/ 176 w 375"/>
                <a:gd name="T51" fmla="*/ 477 h 999"/>
                <a:gd name="T52" fmla="*/ 174 w 375"/>
                <a:gd name="T53" fmla="*/ 959 h 999"/>
                <a:gd name="T54" fmla="*/ 164 w 375"/>
                <a:gd name="T55" fmla="*/ 980 h 999"/>
                <a:gd name="T56" fmla="*/ 148 w 375"/>
                <a:gd name="T57" fmla="*/ 994 h 999"/>
                <a:gd name="T58" fmla="*/ 129 w 375"/>
                <a:gd name="T59" fmla="*/ 998 h 999"/>
                <a:gd name="T60" fmla="*/ 113 w 375"/>
                <a:gd name="T61" fmla="*/ 994 h 999"/>
                <a:gd name="T62" fmla="*/ 100 w 375"/>
                <a:gd name="T63" fmla="*/ 982 h 999"/>
                <a:gd name="T64" fmla="*/ 91 w 375"/>
                <a:gd name="T65" fmla="*/ 966 h 999"/>
                <a:gd name="T66" fmla="*/ 87 w 375"/>
                <a:gd name="T67" fmla="*/ 947 h 999"/>
                <a:gd name="T68" fmla="*/ 66 w 375"/>
                <a:gd name="T69" fmla="*/ 452 h 999"/>
                <a:gd name="T70" fmla="*/ 62 w 375"/>
                <a:gd name="T71" fmla="*/ 468 h 999"/>
                <a:gd name="T72" fmla="*/ 57 w 375"/>
                <a:gd name="T73" fmla="*/ 476 h 999"/>
                <a:gd name="T74" fmla="*/ 49 w 375"/>
                <a:gd name="T75" fmla="*/ 485 h 999"/>
                <a:gd name="T76" fmla="*/ 41 w 375"/>
                <a:gd name="T77" fmla="*/ 489 h 999"/>
                <a:gd name="T78" fmla="*/ 30 w 375"/>
                <a:gd name="T79" fmla="*/ 490 h 999"/>
                <a:gd name="T80" fmla="*/ 20 w 375"/>
                <a:gd name="T81" fmla="*/ 487 h 999"/>
                <a:gd name="T82" fmla="*/ 13 w 375"/>
                <a:gd name="T83" fmla="*/ 481 h 999"/>
                <a:gd name="T84" fmla="*/ 6 w 375"/>
                <a:gd name="T85" fmla="*/ 472 h 999"/>
                <a:gd name="T86" fmla="*/ 2 w 375"/>
                <a:gd name="T87" fmla="*/ 462 h 999"/>
                <a:gd name="T88" fmla="*/ 0 w 375"/>
                <a:gd name="T89" fmla="*/ 81 h 999"/>
                <a:gd name="T90" fmla="*/ 9 w 375"/>
                <a:gd name="T91" fmla="*/ 50 h 999"/>
                <a:gd name="T92" fmla="*/ 23 w 375"/>
                <a:gd name="T93" fmla="*/ 30 h 999"/>
                <a:gd name="T94" fmla="*/ 46 w 375"/>
                <a:gd name="T95" fmla="*/ 12 h 999"/>
                <a:gd name="T96" fmla="*/ 72 w 375"/>
                <a:gd name="T97" fmla="*/ 3 h 99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5"/>
                <a:gd name="T148" fmla="*/ 0 h 999"/>
                <a:gd name="T149" fmla="*/ 375 w 375"/>
                <a:gd name="T150" fmla="*/ 999 h 99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5" h="999">
                  <a:moveTo>
                    <a:pt x="90" y="0"/>
                  </a:moveTo>
                  <a:lnTo>
                    <a:pt x="287" y="0"/>
                  </a:lnTo>
                  <a:lnTo>
                    <a:pt x="293" y="0"/>
                  </a:lnTo>
                  <a:lnTo>
                    <a:pt x="298" y="1"/>
                  </a:lnTo>
                  <a:lnTo>
                    <a:pt x="302" y="2"/>
                  </a:lnTo>
                  <a:lnTo>
                    <a:pt x="308" y="3"/>
                  </a:lnTo>
                  <a:lnTo>
                    <a:pt x="313" y="4"/>
                  </a:lnTo>
                  <a:lnTo>
                    <a:pt x="317" y="6"/>
                  </a:lnTo>
                  <a:lnTo>
                    <a:pt x="323" y="8"/>
                  </a:lnTo>
                  <a:lnTo>
                    <a:pt x="328" y="11"/>
                  </a:lnTo>
                  <a:lnTo>
                    <a:pt x="332" y="13"/>
                  </a:lnTo>
                  <a:lnTo>
                    <a:pt x="336" y="16"/>
                  </a:lnTo>
                  <a:lnTo>
                    <a:pt x="342" y="20"/>
                  </a:lnTo>
                  <a:lnTo>
                    <a:pt x="347" y="24"/>
                  </a:lnTo>
                  <a:lnTo>
                    <a:pt x="352" y="30"/>
                  </a:lnTo>
                  <a:lnTo>
                    <a:pt x="357" y="36"/>
                  </a:lnTo>
                  <a:lnTo>
                    <a:pt x="361" y="41"/>
                  </a:lnTo>
                  <a:lnTo>
                    <a:pt x="365" y="47"/>
                  </a:lnTo>
                  <a:lnTo>
                    <a:pt x="369" y="56"/>
                  </a:lnTo>
                  <a:lnTo>
                    <a:pt x="371" y="61"/>
                  </a:lnTo>
                  <a:lnTo>
                    <a:pt x="374" y="70"/>
                  </a:lnTo>
                  <a:lnTo>
                    <a:pt x="374" y="77"/>
                  </a:lnTo>
                  <a:lnTo>
                    <a:pt x="374" y="84"/>
                  </a:lnTo>
                  <a:lnTo>
                    <a:pt x="374" y="453"/>
                  </a:lnTo>
                  <a:lnTo>
                    <a:pt x="373" y="457"/>
                  </a:lnTo>
                  <a:lnTo>
                    <a:pt x="372" y="462"/>
                  </a:lnTo>
                  <a:lnTo>
                    <a:pt x="371" y="466"/>
                  </a:lnTo>
                  <a:lnTo>
                    <a:pt x="369" y="470"/>
                  </a:lnTo>
                  <a:lnTo>
                    <a:pt x="366" y="475"/>
                  </a:lnTo>
                  <a:lnTo>
                    <a:pt x="363" y="479"/>
                  </a:lnTo>
                  <a:lnTo>
                    <a:pt x="358" y="483"/>
                  </a:lnTo>
                  <a:lnTo>
                    <a:pt x="354" y="487"/>
                  </a:lnTo>
                  <a:lnTo>
                    <a:pt x="350" y="488"/>
                  </a:lnTo>
                  <a:lnTo>
                    <a:pt x="345" y="490"/>
                  </a:lnTo>
                  <a:lnTo>
                    <a:pt x="340" y="490"/>
                  </a:lnTo>
                  <a:lnTo>
                    <a:pt x="336" y="489"/>
                  </a:lnTo>
                  <a:lnTo>
                    <a:pt x="331" y="488"/>
                  </a:lnTo>
                  <a:lnTo>
                    <a:pt x="327" y="486"/>
                  </a:lnTo>
                  <a:lnTo>
                    <a:pt x="324" y="485"/>
                  </a:lnTo>
                  <a:lnTo>
                    <a:pt x="320" y="481"/>
                  </a:lnTo>
                  <a:lnTo>
                    <a:pt x="317" y="478"/>
                  </a:lnTo>
                  <a:lnTo>
                    <a:pt x="315" y="474"/>
                  </a:lnTo>
                  <a:lnTo>
                    <a:pt x="313" y="470"/>
                  </a:lnTo>
                  <a:lnTo>
                    <a:pt x="311" y="467"/>
                  </a:lnTo>
                  <a:lnTo>
                    <a:pt x="310" y="464"/>
                  </a:lnTo>
                  <a:lnTo>
                    <a:pt x="309" y="460"/>
                  </a:lnTo>
                  <a:lnTo>
                    <a:pt x="309" y="457"/>
                  </a:lnTo>
                  <a:lnTo>
                    <a:pt x="308" y="452"/>
                  </a:lnTo>
                  <a:lnTo>
                    <a:pt x="309" y="169"/>
                  </a:lnTo>
                  <a:lnTo>
                    <a:pt x="287" y="169"/>
                  </a:lnTo>
                  <a:lnTo>
                    <a:pt x="287" y="942"/>
                  </a:lnTo>
                  <a:lnTo>
                    <a:pt x="287" y="949"/>
                  </a:lnTo>
                  <a:lnTo>
                    <a:pt x="285" y="958"/>
                  </a:lnTo>
                  <a:lnTo>
                    <a:pt x="282" y="966"/>
                  </a:lnTo>
                  <a:lnTo>
                    <a:pt x="279" y="974"/>
                  </a:lnTo>
                  <a:lnTo>
                    <a:pt x="276" y="979"/>
                  </a:lnTo>
                  <a:lnTo>
                    <a:pt x="272" y="985"/>
                  </a:lnTo>
                  <a:lnTo>
                    <a:pt x="267" y="988"/>
                  </a:lnTo>
                  <a:lnTo>
                    <a:pt x="262" y="993"/>
                  </a:lnTo>
                  <a:lnTo>
                    <a:pt x="257" y="994"/>
                  </a:lnTo>
                  <a:lnTo>
                    <a:pt x="252" y="997"/>
                  </a:lnTo>
                  <a:lnTo>
                    <a:pt x="248" y="997"/>
                  </a:lnTo>
                  <a:lnTo>
                    <a:pt x="243" y="998"/>
                  </a:lnTo>
                  <a:lnTo>
                    <a:pt x="239" y="998"/>
                  </a:lnTo>
                  <a:lnTo>
                    <a:pt x="233" y="997"/>
                  </a:lnTo>
                  <a:lnTo>
                    <a:pt x="227" y="994"/>
                  </a:lnTo>
                  <a:lnTo>
                    <a:pt x="222" y="991"/>
                  </a:lnTo>
                  <a:lnTo>
                    <a:pt x="217" y="988"/>
                  </a:lnTo>
                  <a:lnTo>
                    <a:pt x="214" y="985"/>
                  </a:lnTo>
                  <a:lnTo>
                    <a:pt x="210" y="980"/>
                  </a:lnTo>
                  <a:lnTo>
                    <a:pt x="207" y="975"/>
                  </a:lnTo>
                  <a:lnTo>
                    <a:pt x="204" y="969"/>
                  </a:lnTo>
                  <a:lnTo>
                    <a:pt x="201" y="965"/>
                  </a:lnTo>
                  <a:lnTo>
                    <a:pt x="200" y="959"/>
                  </a:lnTo>
                  <a:lnTo>
                    <a:pt x="199" y="955"/>
                  </a:lnTo>
                  <a:lnTo>
                    <a:pt x="199" y="948"/>
                  </a:lnTo>
                  <a:lnTo>
                    <a:pt x="199" y="477"/>
                  </a:lnTo>
                  <a:lnTo>
                    <a:pt x="176" y="477"/>
                  </a:lnTo>
                  <a:lnTo>
                    <a:pt x="175" y="945"/>
                  </a:lnTo>
                  <a:lnTo>
                    <a:pt x="175" y="952"/>
                  </a:lnTo>
                  <a:lnTo>
                    <a:pt x="174" y="959"/>
                  </a:lnTo>
                  <a:lnTo>
                    <a:pt x="171" y="966"/>
                  </a:lnTo>
                  <a:lnTo>
                    <a:pt x="168" y="973"/>
                  </a:lnTo>
                  <a:lnTo>
                    <a:pt x="164" y="980"/>
                  </a:lnTo>
                  <a:lnTo>
                    <a:pt x="159" y="985"/>
                  </a:lnTo>
                  <a:lnTo>
                    <a:pt x="154" y="991"/>
                  </a:lnTo>
                  <a:lnTo>
                    <a:pt x="148" y="994"/>
                  </a:lnTo>
                  <a:lnTo>
                    <a:pt x="142" y="997"/>
                  </a:lnTo>
                  <a:lnTo>
                    <a:pt x="135" y="998"/>
                  </a:lnTo>
                  <a:lnTo>
                    <a:pt x="129" y="998"/>
                  </a:lnTo>
                  <a:lnTo>
                    <a:pt x="123" y="997"/>
                  </a:lnTo>
                  <a:lnTo>
                    <a:pt x="119" y="996"/>
                  </a:lnTo>
                  <a:lnTo>
                    <a:pt x="113" y="994"/>
                  </a:lnTo>
                  <a:lnTo>
                    <a:pt x="109" y="991"/>
                  </a:lnTo>
                  <a:lnTo>
                    <a:pt x="105" y="986"/>
                  </a:lnTo>
                  <a:lnTo>
                    <a:pt x="100" y="982"/>
                  </a:lnTo>
                  <a:lnTo>
                    <a:pt x="97" y="977"/>
                  </a:lnTo>
                  <a:lnTo>
                    <a:pt x="94" y="971"/>
                  </a:lnTo>
                  <a:lnTo>
                    <a:pt x="91" y="966"/>
                  </a:lnTo>
                  <a:lnTo>
                    <a:pt x="90" y="960"/>
                  </a:lnTo>
                  <a:lnTo>
                    <a:pt x="89" y="956"/>
                  </a:lnTo>
                  <a:lnTo>
                    <a:pt x="87" y="947"/>
                  </a:lnTo>
                  <a:lnTo>
                    <a:pt x="88" y="169"/>
                  </a:lnTo>
                  <a:lnTo>
                    <a:pt x="66" y="169"/>
                  </a:lnTo>
                  <a:lnTo>
                    <a:pt x="66" y="452"/>
                  </a:lnTo>
                  <a:lnTo>
                    <a:pt x="65" y="457"/>
                  </a:lnTo>
                  <a:lnTo>
                    <a:pt x="64" y="462"/>
                  </a:lnTo>
                  <a:lnTo>
                    <a:pt x="62" y="468"/>
                  </a:lnTo>
                  <a:lnTo>
                    <a:pt x="60" y="472"/>
                  </a:lnTo>
                  <a:lnTo>
                    <a:pt x="59" y="474"/>
                  </a:lnTo>
                  <a:lnTo>
                    <a:pt x="57" y="476"/>
                  </a:lnTo>
                  <a:lnTo>
                    <a:pt x="54" y="479"/>
                  </a:lnTo>
                  <a:lnTo>
                    <a:pt x="53" y="482"/>
                  </a:lnTo>
                  <a:lnTo>
                    <a:pt x="49" y="485"/>
                  </a:lnTo>
                  <a:lnTo>
                    <a:pt x="47" y="486"/>
                  </a:lnTo>
                  <a:lnTo>
                    <a:pt x="44" y="488"/>
                  </a:lnTo>
                  <a:lnTo>
                    <a:pt x="41" y="489"/>
                  </a:lnTo>
                  <a:lnTo>
                    <a:pt x="38" y="490"/>
                  </a:lnTo>
                  <a:lnTo>
                    <a:pt x="35" y="490"/>
                  </a:lnTo>
                  <a:lnTo>
                    <a:pt x="30" y="490"/>
                  </a:lnTo>
                  <a:lnTo>
                    <a:pt x="27" y="489"/>
                  </a:lnTo>
                  <a:lnTo>
                    <a:pt x="24" y="488"/>
                  </a:lnTo>
                  <a:lnTo>
                    <a:pt x="20" y="487"/>
                  </a:lnTo>
                  <a:lnTo>
                    <a:pt x="18" y="485"/>
                  </a:lnTo>
                  <a:lnTo>
                    <a:pt x="16" y="483"/>
                  </a:lnTo>
                  <a:lnTo>
                    <a:pt x="13" y="481"/>
                  </a:lnTo>
                  <a:lnTo>
                    <a:pt x="11" y="479"/>
                  </a:lnTo>
                  <a:lnTo>
                    <a:pt x="8" y="475"/>
                  </a:lnTo>
                  <a:lnTo>
                    <a:pt x="6" y="472"/>
                  </a:lnTo>
                  <a:lnTo>
                    <a:pt x="5" y="468"/>
                  </a:lnTo>
                  <a:lnTo>
                    <a:pt x="3" y="466"/>
                  </a:lnTo>
                  <a:lnTo>
                    <a:pt x="2" y="462"/>
                  </a:lnTo>
                  <a:lnTo>
                    <a:pt x="1" y="458"/>
                  </a:lnTo>
                  <a:lnTo>
                    <a:pt x="0" y="453"/>
                  </a:lnTo>
                  <a:lnTo>
                    <a:pt x="0" y="81"/>
                  </a:lnTo>
                  <a:lnTo>
                    <a:pt x="2" y="70"/>
                  </a:lnTo>
                  <a:lnTo>
                    <a:pt x="5" y="59"/>
                  </a:lnTo>
                  <a:lnTo>
                    <a:pt x="9" y="50"/>
                  </a:lnTo>
                  <a:lnTo>
                    <a:pt x="13" y="42"/>
                  </a:lnTo>
                  <a:lnTo>
                    <a:pt x="17" y="36"/>
                  </a:lnTo>
                  <a:lnTo>
                    <a:pt x="23" y="30"/>
                  </a:lnTo>
                  <a:lnTo>
                    <a:pt x="31" y="22"/>
                  </a:lnTo>
                  <a:lnTo>
                    <a:pt x="39" y="16"/>
                  </a:lnTo>
                  <a:lnTo>
                    <a:pt x="46" y="12"/>
                  </a:lnTo>
                  <a:lnTo>
                    <a:pt x="53" y="9"/>
                  </a:lnTo>
                  <a:lnTo>
                    <a:pt x="63" y="5"/>
                  </a:lnTo>
                  <a:lnTo>
                    <a:pt x="72" y="3"/>
                  </a:lnTo>
                  <a:lnTo>
                    <a:pt x="81" y="1"/>
                  </a:lnTo>
                  <a:lnTo>
                    <a:pt x="9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40" name="Oval 26"/>
            <p:cNvSpPr>
              <a:spLocks noChangeArrowheads="1"/>
            </p:cNvSpPr>
            <p:nvPr/>
          </p:nvSpPr>
          <p:spPr bwMode="auto">
            <a:xfrm>
              <a:off x="1315" y="1540"/>
              <a:ext cx="152" cy="19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grpSp>
        <p:nvGrpSpPr>
          <p:cNvPr id="25" name="Group 24"/>
          <p:cNvGrpSpPr>
            <a:grpSpLocks/>
          </p:cNvGrpSpPr>
          <p:nvPr/>
        </p:nvGrpSpPr>
        <p:grpSpPr bwMode="auto">
          <a:xfrm>
            <a:off x="2377721" y="1941232"/>
            <a:ext cx="690405" cy="1820863"/>
            <a:chOff x="1761" y="1540"/>
            <a:chExt cx="448" cy="1230"/>
          </a:xfrm>
        </p:grpSpPr>
        <p:sp>
          <p:nvSpPr>
            <p:cNvPr id="37" name="Freeform 28"/>
            <p:cNvSpPr>
              <a:spLocks/>
            </p:cNvSpPr>
            <p:nvPr/>
          </p:nvSpPr>
          <p:spPr bwMode="auto">
            <a:xfrm>
              <a:off x="1761" y="1774"/>
              <a:ext cx="448" cy="996"/>
            </a:xfrm>
            <a:custGeom>
              <a:avLst/>
              <a:gdLst>
                <a:gd name="T0" fmla="*/ 335 w 450"/>
                <a:gd name="T1" fmla="*/ 1 h 997"/>
                <a:gd name="T2" fmla="*/ 349 w 450"/>
                <a:gd name="T3" fmla="*/ 7 h 997"/>
                <a:gd name="T4" fmla="*/ 362 w 450"/>
                <a:gd name="T5" fmla="*/ 19 h 997"/>
                <a:gd name="T6" fmla="*/ 373 w 450"/>
                <a:gd name="T7" fmla="*/ 33 h 997"/>
                <a:gd name="T8" fmla="*/ 380 w 450"/>
                <a:gd name="T9" fmla="*/ 50 h 997"/>
                <a:gd name="T10" fmla="*/ 386 w 450"/>
                <a:gd name="T11" fmla="*/ 70 h 997"/>
                <a:gd name="T12" fmla="*/ 448 w 450"/>
                <a:gd name="T13" fmla="*/ 375 h 997"/>
                <a:gd name="T14" fmla="*/ 448 w 450"/>
                <a:gd name="T15" fmla="*/ 394 h 997"/>
                <a:gd name="T16" fmla="*/ 442 w 450"/>
                <a:gd name="T17" fmla="*/ 411 h 997"/>
                <a:gd name="T18" fmla="*/ 429 w 450"/>
                <a:gd name="T19" fmla="*/ 423 h 997"/>
                <a:gd name="T20" fmla="*/ 415 w 450"/>
                <a:gd name="T21" fmla="*/ 426 h 997"/>
                <a:gd name="T22" fmla="*/ 403 w 450"/>
                <a:gd name="T23" fmla="*/ 422 h 997"/>
                <a:gd name="T24" fmla="*/ 391 w 450"/>
                <a:gd name="T25" fmla="*/ 412 h 997"/>
                <a:gd name="T26" fmla="*/ 384 w 450"/>
                <a:gd name="T27" fmla="*/ 395 h 997"/>
                <a:gd name="T28" fmla="*/ 408 w 450"/>
                <a:gd name="T29" fmla="*/ 616 h 997"/>
                <a:gd name="T30" fmla="*/ 325 w 450"/>
                <a:gd name="T31" fmla="*/ 957 h 997"/>
                <a:gd name="T32" fmla="*/ 319 w 450"/>
                <a:gd name="T33" fmla="*/ 975 h 997"/>
                <a:gd name="T34" fmla="*/ 307 w 450"/>
                <a:gd name="T35" fmla="*/ 989 h 997"/>
                <a:gd name="T36" fmla="*/ 294 w 450"/>
                <a:gd name="T37" fmla="*/ 995 h 997"/>
                <a:gd name="T38" fmla="*/ 281 w 450"/>
                <a:gd name="T39" fmla="*/ 995 h 997"/>
                <a:gd name="T40" fmla="*/ 266 w 450"/>
                <a:gd name="T41" fmla="*/ 989 h 997"/>
                <a:gd name="T42" fmla="*/ 256 w 450"/>
                <a:gd name="T43" fmla="*/ 978 h 997"/>
                <a:gd name="T44" fmla="*/ 249 w 450"/>
                <a:gd name="T45" fmla="*/ 965 h 997"/>
                <a:gd name="T46" fmla="*/ 246 w 450"/>
                <a:gd name="T47" fmla="*/ 950 h 997"/>
                <a:gd name="T48" fmla="*/ 206 w 450"/>
                <a:gd name="T49" fmla="*/ 950 h 997"/>
                <a:gd name="T50" fmla="*/ 203 w 450"/>
                <a:gd name="T51" fmla="*/ 965 h 997"/>
                <a:gd name="T52" fmla="*/ 195 w 450"/>
                <a:gd name="T53" fmla="*/ 980 h 997"/>
                <a:gd name="T54" fmla="*/ 183 w 450"/>
                <a:gd name="T55" fmla="*/ 991 h 997"/>
                <a:gd name="T56" fmla="*/ 169 w 450"/>
                <a:gd name="T57" fmla="*/ 996 h 997"/>
                <a:gd name="T58" fmla="*/ 155 w 450"/>
                <a:gd name="T59" fmla="*/ 995 h 997"/>
                <a:gd name="T60" fmla="*/ 142 w 450"/>
                <a:gd name="T61" fmla="*/ 987 h 997"/>
                <a:gd name="T62" fmla="*/ 134 w 450"/>
                <a:gd name="T63" fmla="*/ 977 h 997"/>
                <a:gd name="T64" fmla="*/ 127 w 450"/>
                <a:gd name="T65" fmla="*/ 960 h 997"/>
                <a:gd name="T66" fmla="*/ 125 w 450"/>
                <a:gd name="T67" fmla="*/ 618 h 997"/>
                <a:gd name="T68" fmla="*/ 125 w 450"/>
                <a:gd name="T69" fmla="*/ 140 h 997"/>
                <a:gd name="T70" fmla="*/ 62 w 450"/>
                <a:gd name="T71" fmla="*/ 414 h 997"/>
                <a:gd name="T72" fmla="*/ 52 w 450"/>
                <a:gd name="T73" fmla="*/ 428 h 997"/>
                <a:gd name="T74" fmla="*/ 37 w 450"/>
                <a:gd name="T75" fmla="*/ 434 h 997"/>
                <a:gd name="T76" fmla="*/ 23 w 450"/>
                <a:gd name="T77" fmla="*/ 431 h 997"/>
                <a:gd name="T78" fmla="*/ 9 w 450"/>
                <a:gd name="T79" fmla="*/ 421 h 997"/>
                <a:gd name="T80" fmla="*/ 2 w 450"/>
                <a:gd name="T81" fmla="*/ 407 h 997"/>
                <a:gd name="T82" fmla="*/ 0 w 450"/>
                <a:gd name="T83" fmla="*/ 391 h 997"/>
                <a:gd name="T84" fmla="*/ 64 w 450"/>
                <a:gd name="T85" fmla="*/ 84 h 997"/>
                <a:gd name="T86" fmla="*/ 67 w 450"/>
                <a:gd name="T87" fmla="*/ 64 h 997"/>
                <a:gd name="T88" fmla="*/ 71 w 450"/>
                <a:gd name="T89" fmla="*/ 47 h 997"/>
                <a:gd name="T90" fmla="*/ 81 w 450"/>
                <a:gd name="T91" fmla="*/ 28 h 997"/>
                <a:gd name="T92" fmla="*/ 93 w 450"/>
                <a:gd name="T93" fmla="*/ 14 h 997"/>
                <a:gd name="T94" fmla="*/ 107 w 450"/>
                <a:gd name="T95" fmla="*/ 4 h 99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50"/>
                <a:gd name="T145" fmla="*/ 0 h 997"/>
                <a:gd name="T146" fmla="*/ 450 w 450"/>
                <a:gd name="T147" fmla="*/ 997 h 99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50" h="997">
                  <a:moveTo>
                    <a:pt x="123" y="0"/>
                  </a:moveTo>
                  <a:lnTo>
                    <a:pt x="329" y="0"/>
                  </a:lnTo>
                  <a:lnTo>
                    <a:pt x="335" y="1"/>
                  </a:lnTo>
                  <a:lnTo>
                    <a:pt x="339" y="3"/>
                  </a:lnTo>
                  <a:lnTo>
                    <a:pt x="344" y="4"/>
                  </a:lnTo>
                  <a:lnTo>
                    <a:pt x="349" y="7"/>
                  </a:lnTo>
                  <a:lnTo>
                    <a:pt x="354" y="10"/>
                  </a:lnTo>
                  <a:lnTo>
                    <a:pt x="358" y="14"/>
                  </a:lnTo>
                  <a:lnTo>
                    <a:pt x="362" y="19"/>
                  </a:lnTo>
                  <a:lnTo>
                    <a:pt x="367" y="23"/>
                  </a:lnTo>
                  <a:lnTo>
                    <a:pt x="370" y="28"/>
                  </a:lnTo>
                  <a:lnTo>
                    <a:pt x="373" y="33"/>
                  </a:lnTo>
                  <a:lnTo>
                    <a:pt x="376" y="38"/>
                  </a:lnTo>
                  <a:lnTo>
                    <a:pt x="378" y="44"/>
                  </a:lnTo>
                  <a:lnTo>
                    <a:pt x="380" y="50"/>
                  </a:lnTo>
                  <a:lnTo>
                    <a:pt x="382" y="54"/>
                  </a:lnTo>
                  <a:lnTo>
                    <a:pt x="383" y="62"/>
                  </a:lnTo>
                  <a:lnTo>
                    <a:pt x="386" y="70"/>
                  </a:lnTo>
                  <a:lnTo>
                    <a:pt x="386" y="78"/>
                  </a:lnTo>
                  <a:lnTo>
                    <a:pt x="388" y="87"/>
                  </a:lnTo>
                  <a:lnTo>
                    <a:pt x="448" y="375"/>
                  </a:lnTo>
                  <a:lnTo>
                    <a:pt x="449" y="381"/>
                  </a:lnTo>
                  <a:lnTo>
                    <a:pt x="449" y="388"/>
                  </a:lnTo>
                  <a:lnTo>
                    <a:pt x="448" y="394"/>
                  </a:lnTo>
                  <a:lnTo>
                    <a:pt x="447" y="400"/>
                  </a:lnTo>
                  <a:lnTo>
                    <a:pt x="445" y="405"/>
                  </a:lnTo>
                  <a:lnTo>
                    <a:pt x="442" y="411"/>
                  </a:lnTo>
                  <a:lnTo>
                    <a:pt x="438" y="416"/>
                  </a:lnTo>
                  <a:lnTo>
                    <a:pt x="433" y="420"/>
                  </a:lnTo>
                  <a:lnTo>
                    <a:pt x="429" y="423"/>
                  </a:lnTo>
                  <a:lnTo>
                    <a:pt x="425" y="425"/>
                  </a:lnTo>
                  <a:lnTo>
                    <a:pt x="420" y="426"/>
                  </a:lnTo>
                  <a:lnTo>
                    <a:pt x="415" y="426"/>
                  </a:lnTo>
                  <a:lnTo>
                    <a:pt x="411" y="425"/>
                  </a:lnTo>
                  <a:lnTo>
                    <a:pt x="406" y="424"/>
                  </a:lnTo>
                  <a:lnTo>
                    <a:pt x="403" y="422"/>
                  </a:lnTo>
                  <a:lnTo>
                    <a:pt x="398" y="419"/>
                  </a:lnTo>
                  <a:lnTo>
                    <a:pt x="394" y="416"/>
                  </a:lnTo>
                  <a:lnTo>
                    <a:pt x="391" y="412"/>
                  </a:lnTo>
                  <a:lnTo>
                    <a:pt x="388" y="406"/>
                  </a:lnTo>
                  <a:lnTo>
                    <a:pt x="386" y="400"/>
                  </a:lnTo>
                  <a:lnTo>
                    <a:pt x="384" y="395"/>
                  </a:lnTo>
                  <a:lnTo>
                    <a:pt x="326" y="141"/>
                  </a:lnTo>
                  <a:lnTo>
                    <a:pt x="306" y="141"/>
                  </a:lnTo>
                  <a:lnTo>
                    <a:pt x="408" y="616"/>
                  </a:lnTo>
                  <a:lnTo>
                    <a:pt x="325" y="616"/>
                  </a:lnTo>
                  <a:lnTo>
                    <a:pt x="326" y="950"/>
                  </a:lnTo>
                  <a:lnTo>
                    <a:pt x="325" y="957"/>
                  </a:lnTo>
                  <a:lnTo>
                    <a:pt x="324" y="963"/>
                  </a:lnTo>
                  <a:lnTo>
                    <a:pt x="322" y="969"/>
                  </a:lnTo>
                  <a:lnTo>
                    <a:pt x="319" y="975"/>
                  </a:lnTo>
                  <a:lnTo>
                    <a:pt x="315" y="980"/>
                  </a:lnTo>
                  <a:lnTo>
                    <a:pt x="312" y="984"/>
                  </a:lnTo>
                  <a:lnTo>
                    <a:pt x="307" y="989"/>
                  </a:lnTo>
                  <a:lnTo>
                    <a:pt x="303" y="992"/>
                  </a:lnTo>
                  <a:lnTo>
                    <a:pt x="299" y="994"/>
                  </a:lnTo>
                  <a:lnTo>
                    <a:pt x="294" y="995"/>
                  </a:lnTo>
                  <a:lnTo>
                    <a:pt x="289" y="996"/>
                  </a:lnTo>
                  <a:lnTo>
                    <a:pt x="285" y="996"/>
                  </a:lnTo>
                  <a:lnTo>
                    <a:pt x="281" y="995"/>
                  </a:lnTo>
                  <a:lnTo>
                    <a:pt x="275" y="995"/>
                  </a:lnTo>
                  <a:lnTo>
                    <a:pt x="270" y="992"/>
                  </a:lnTo>
                  <a:lnTo>
                    <a:pt x="266" y="989"/>
                  </a:lnTo>
                  <a:lnTo>
                    <a:pt x="263" y="986"/>
                  </a:lnTo>
                  <a:lnTo>
                    <a:pt x="258" y="983"/>
                  </a:lnTo>
                  <a:lnTo>
                    <a:pt x="256" y="978"/>
                  </a:lnTo>
                  <a:lnTo>
                    <a:pt x="253" y="975"/>
                  </a:lnTo>
                  <a:lnTo>
                    <a:pt x="250" y="969"/>
                  </a:lnTo>
                  <a:lnTo>
                    <a:pt x="249" y="965"/>
                  </a:lnTo>
                  <a:lnTo>
                    <a:pt x="247" y="960"/>
                  </a:lnTo>
                  <a:lnTo>
                    <a:pt x="246" y="955"/>
                  </a:lnTo>
                  <a:lnTo>
                    <a:pt x="246" y="950"/>
                  </a:lnTo>
                  <a:lnTo>
                    <a:pt x="246" y="618"/>
                  </a:lnTo>
                  <a:lnTo>
                    <a:pt x="206" y="618"/>
                  </a:lnTo>
                  <a:lnTo>
                    <a:pt x="206" y="950"/>
                  </a:lnTo>
                  <a:lnTo>
                    <a:pt x="205" y="955"/>
                  </a:lnTo>
                  <a:lnTo>
                    <a:pt x="204" y="960"/>
                  </a:lnTo>
                  <a:lnTo>
                    <a:pt x="203" y="965"/>
                  </a:lnTo>
                  <a:lnTo>
                    <a:pt x="200" y="970"/>
                  </a:lnTo>
                  <a:lnTo>
                    <a:pt x="197" y="975"/>
                  </a:lnTo>
                  <a:lnTo>
                    <a:pt x="195" y="980"/>
                  </a:lnTo>
                  <a:lnTo>
                    <a:pt x="192" y="984"/>
                  </a:lnTo>
                  <a:lnTo>
                    <a:pt x="187" y="988"/>
                  </a:lnTo>
                  <a:lnTo>
                    <a:pt x="183" y="991"/>
                  </a:lnTo>
                  <a:lnTo>
                    <a:pt x="178" y="994"/>
                  </a:lnTo>
                  <a:lnTo>
                    <a:pt x="174" y="995"/>
                  </a:lnTo>
                  <a:lnTo>
                    <a:pt x="169" y="996"/>
                  </a:lnTo>
                  <a:lnTo>
                    <a:pt x="164" y="996"/>
                  </a:lnTo>
                  <a:lnTo>
                    <a:pt x="160" y="995"/>
                  </a:lnTo>
                  <a:lnTo>
                    <a:pt x="155" y="995"/>
                  </a:lnTo>
                  <a:lnTo>
                    <a:pt x="151" y="992"/>
                  </a:lnTo>
                  <a:lnTo>
                    <a:pt x="146" y="990"/>
                  </a:lnTo>
                  <a:lnTo>
                    <a:pt x="142" y="987"/>
                  </a:lnTo>
                  <a:lnTo>
                    <a:pt x="139" y="984"/>
                  </a:lnTo>
                  <a:lnTo>
                    <a:pt x="135" y="980"/>
                  </a:lnTo>
                  <a:lnTo>
                    <a:pt x="134" y="977"/>
                  </a:lnTo>
                  <a:lnTo>
                    <a:pt x="131" y="972"/>
                  </a:lnTo>
                  <a:lnTo>
                    <a:pt x="128" y="966"/>
                  </a:lnTo>
                  <a:lnTo>
                    <a:pt x="127" y="960"/>
                  </a:lnTo>
                  <a:lnTo>
                    <a:pt x="125" y="955"/>
                  </a:lnTo>
                  <a:lnTo>
                    <a:pt x="125" y="950"/>
                  </a:lnTo>
                  <a:lnTo>
                    <a:pt x="125" y="618"/>
                  </a:lnTo>
                  <a:lnTo>
                    <a:pt x="45" y="618"/>
                  </a:lnTo>
                  <a:lnTo>
                    <a:pt x="145" y="140"/>
                  </a:lnTo>
                  <a:lnTo>
                    <a:pt x="125" y="140"/>
                  </a:lnTo>
                  <a:lnTo>
                    <a:pt x="66" y="399"/>
                  </a:lnTo>
                  <a:lnTo>
                    <a:pt x="64" y="407"/>
                  </a:lnTo>
                  <a:lnTo>
                    <a:pt x="62" y="414"/>
                  </a:lnTo>
                  <a:lnTo>
                    <a:pt x="59" y="419"/>
                  </a:lnTo>
                  <a:lnTo>
                    <a:pt x="55" y="424"/>
                  </a:lnTo>
                  <a:lnTo>
                    <a:pt x="52" y="428"/>
                  </a:lnTo>
                  <a:lnTo>
                    <a:pt x="48" y="430"/>
                  </a:lnTo>
                  <a:lnTo>
                    <a:pt x="42" y="432"/>
                  </a:lnTo>
                  <a:lnTo>
                    <a:pt x="37" y="434"/>
                  </a:lnTo>
                  <a:lnTo>
                    <a:pt x="30" y="433"/>
                  </a:lnTo>
                  <a:lnTo>
                    <a:pt x="26" y="432"/>
                  </a:lnTo>
                  <a:lnTo>
                    <a:pt x="23" y="431"/>
                  </a:lnTo>
                  <a:lnTo>
                    <a:pt x="17" y="429"/>
                  </a:lnTo>
                  <a:lnTo>
                    <a:pt x="13" y="426"/>
                  </a:lnTo>
                  <a:lnTo>
                    <a:pt x="9" y="421"/>
                  </a:lnTo>
                  <a:lnTo>
                    <a:pt x="6" y="417"/>
                  </a:lnTo>
                  <a:lnTo>
                    <a:pt x="4" y="412"/>
                  </a:lnTo>
                  <a:lnTo>
                    <a:pt x="2" y="407"/>
                  </a:lnTo>
                  <a:lnTo>
                    <a:pt x="1" y="402"/>
                  </a:lnTo>
                  <a:lnTo>
                    <a:pt x="0" y="396"/>
                  </a:lnTo>
                  <a:lnTo>
                    <a:pt x="0" y="391"/>
                  </a:lnTo>
                  <a:lnTo>
                    <a:pt x="1" y="387"/>
                  </a:lnTo>
                  <a:lnTo>
                    <a:pt x="2" y="382"/>
                  </a:lnTo>
                  <a:lnTo>
                    <a:pt x="64" y="84"/>
                  </a:lnTo>
                  <a:lnTo>
                    <a:pt x="65" y="76"/>
                  </a:lnTo>
                  <a:lnTo>
                    <a:pt x="66" y="70"/>
                  </a:lnTo>
                  <a:lnTo>
                    <a:pt x="67" y="64"/>
                  </a:lnTo>
                  <a:lnTo>
                    <a:pt x="68" y="59"/>
                  </a:lnTo>
                  <a:lnTo>
                    <a:pt x="70" y="52"/>
                  </a:lnTo>
                  <a:lnTo>
                    <a:pt x="71" y="47"/>
                  </a:lnTo>
                  <a:lnTo>
                    <a:pt x="74" y="39"/>
                  </a:lnTo>
                  <a:lnTo>
                    <a:pt x="77" y="33"/>
                  </a:lnTo>
                  <a:lnTo>
                    <a:pt x="81" y="28"/>
                  </a:lnTo>
                  <a:lnTo>
                    <a:pt x="84" y="23"/>
                  </a:lnTo>
                  <a:lnTo>
                    <a:pt x="89" y="19"/>
                  </a:lnTo>
                  <a:lnTo>
                    <a:pt x="93" y="14"/>
                  </a:lnTo>
                  <a:lnTo>
                    <a:pt x="96" y="11"/>
                  </a:lnTo>
                  <a:lnTo>
                    <a:pt x="103" y="7"/>
                  </a:lnTo>
                  <a:lnTo>
                    <a:pt x="107" y="4"/>
                  </a:lnTo>
                  <a:lnTo>
                    <a:pt x="114" y="2"/>
                  </a:lnTo>
                  <a:lnTo>
                    <a:pt x="123"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38" name="Oval 29"/>
            <p:cNvSpPr>
              <a:spLocks noChangeArrowheads="1"/>
            </p:cNvSpPr>
            <p:nvPr/>
          </p:nvSpPr>
          <p:spPr bwMode="auto">
            <a:xfrm>
              <a:off x="1914" y="1540"/>
              <a:ext cx="152" cy="19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grpSp>
        <p:nvGrpSpPr>
          <p:cNvPr id="26" name="Group 30"/>
          <p:cNvGrpSpPr>
            <a:grpSpLocks/>
          </p:cNvGrpSpPr>
          <p:nvPr/>
        </p:nvGrpSpPr>
        <p:grpSpPr bwMode="auto">
          <a:xfrm>
            <a:off x="1786355" y="4757461"/>
            <a:ext cx="1125317" cy="514351"/>
            <a:chOff x="4501" y="1117"/>
            <a:chExt cx="784" cy="324"/>
          </a:xfrm>
        </p:grpSpPr>
        <p:sp>
          <p:nvSpPr>
            <p:cNvPr id="35" name="Freeform 31"/>
            <p:cNvSpPr>
              <a:spLocks/>
            </p:cNvSpPr>
            <p:nvPr/>
          </p:nvSpPr>
          <p:spPr bwMode="auto">
            <a:xfrm>
              <a:off x="4501" y="1117"/>
              <a:ext cx="636" cy="324"/>
            </a:xfrm>
            <a:custGeom>
              <a:avLst/>
              <a:gdLst>
                <a:gd name="T0" fmla="*/ 635 w 596"/>
                <a:gd name="T1" fmla="*/ 253 h 348"/>
                <a:gd name="T2" fmla="*/ 633 w 596"/>
                <a:gd name="T3" fmla="*/ 266 h 348"/>
                <a:gd name="T4" fmla="*/ 630 w 596"/>
                <a:gd name="T5" fmla="*/ 279 h 348"/>
                <a:gd name="T6" fmla="*/ 624 w 596"/>
                <a:gd name="T7" fmla="*/ 290 h 348"/>
                <a:gd name="T8" fmla="*/ 616 w 596"/>
                <a:gd name="T9" fmla="*/ 304 h 348"/>
                <a:gd name="T10" fmla="*/ 605 w 596"/>
                <a:gd name="T11" fmla="*/ 316 h 348"/>
                <a:gd name="T12" fmla="*/ 590 w 596"/>
                <a:gd name="T13" fmla="*/ 323 h 348"/>
                <a:gd name="T14" fmla="*/ 347 w 596"/>
                <a:gd name="T15" fmla="*/ 323 h 348"/>
                <a:gd name="T16" fmla="*/ 338 w 596"/>
                <a:gd name="T17" fmla="*/ 320 h 348"/>
                <a:gd name="T18" fmla="*/ 330 w 596"/>
                <a:gd name="T19" fmla="*/ 314 h 348"/>
                <a:gd name="T20" fmla="*/ 324 w 596"/>
                <a:gd name="T21" fmla="*/ 302 h 348"/>
                <a:gd name="T22" fmla="*/ 323 w 596"/>
                <a:gd name="T23" fmla="*/ 290 h 348"/>
                <a:gd name="T24" fmla="*/ 327 w 596"/>
                <a:gd name="T25" fmla="*/ 279 h 348"/>
                <a:gd name="T26" fmla="*/ 333 w 596"/>
                <a:gd name="T27" fmla="*/ 272 h 348"/>
                <a:gd name="T28" fmla="*/ 339 w 596"/>
                <a:gd name="T29" fmla="*/ 268 h 348"/>
                <a:gd name="T30" fmla="*/ 348 w 596"/>
                <a:gd name="T31" fmla="*/ 266 h 348"/>
                <a:gd name="T32" fmla="*/ 36 w 596"/>
                <a:gd name="T33" fmla="*/ 248 h 348"/>
                <a:gd name="T34" fmla="*/ 20 w 596"/>
                <a:gd name="T35" fmla="*/ 244 h 348"/>
                <a:gd name="T36" fmla="*/ 9 w 596"/>
                <a:gd name="T37" fmla="*/ 235 h 348"/>
                <a:gd name="T38" fmla="*/ 2 w 596"/>
                <a:gd name="T39" fmla="*/ 222 h 348"/>
                <a:gd name="T40" fmla="*/ 0 w 596"/>
                <a:gd name="T41" fmla="*/ 210 h 348"/>
                <a:gd name="T42" fmla="*/ 2 w 596"/>
                <a:gd name="T43" fmla="*/ 196 h 348"/>
                <a:gd name="T44" fmla="*/ 9 w 596"/>
                <a:gd name="T45" fmla="*/ 184 h 348"/>
                <a:gd name="T46" fmla="*/ 18 w 596"/>
                <a:gd name="T47" fmla="*/ 176 h 348"/>
                <a:gd name="T48" fmla="*/ 28 w 596"/>
                <a:gd name="T49" fmla="*/ 172 h 348"/>
                <a:gd name="T50" fmla="*/ 332 w 596"/>
                <a:gd name="T51" fmla="*/ 152 h 348"/>
                <a:gd name="T52" fmla="*/ 25 w 596"/>
                <a:gd name="T53" fmla="*/ 150 h 348"/>
                <a:gd name="T54" fmla="*/ 12 w 596"/>
                <a:gd name="T55" fmla="*/ 142 h 348"/>
                <a:gd name="T56" fmla="*/ 2 w 596"/>
                <a:gd name="T57" fmla="*/ 128 h 348"/>
                <a:gd name="T58" fmla="*/ 0 w 596"/>
                <a:gd name="T59" fmla="*/ 112 h 348"/>
                <a:gd name="T60" fmla="*/ 3 w 596"/>
                <a:gd name="T61" fmla="*/ 98 h 348"/>
                <a:gd name="T62" fmla="*/ 11 w 596"/>
                <a:gd name="T63" fmla="*/ 87 h 348"/>
                <a:gd name="T64" fmla="*/ 20 w 596"/>
                <a:gd name="T65" fmla="*/ 79 h 348"/>
                <a:gd name="T66" fmla="*/ 32 w 596"/>
                <a:gd name="T67" fmla="*/ 75 h 348"/>
                <a:gd name="T68" fmla="*/ 348 w 596"/>
                <a:gd name="T69" fmla="*/ 57 h 348"/>
                <a:gd name="T70" fmla="*/ 337 w 596"/>
                <a:gd name="T71" fmla="*/ 53 h 348"/>
                <a:gd name="T72" fmla="*/ 332 w 596"/>
                <a:gd name="T73" fmla="*/ 49 h 348"/>
                <a:gd name="T74" fmla="*/ 327 w 596"/>
                <a:gd name="T75" fmla="*/ 43 h 348"/>
                <a:gd name="T76" fmla="*/ 323 w 596"/>
                <a:gd name="T77" fmla="*/ 35 h 348"/>
                <a:gd name="T78" fmla="*/ 323 w 596"/>
                <a:gd name="T79" fmla="*/ 25 h 348"/>
                <a:gd name="T80" fmla="*/ 325 w 596"/>
                <a:gd name="T81" fmla="*/ 18 h 348"/>
                <a:gd name="T82" fmla="*/ 329 w 596"/>
                <a:gd name="T83" fmla="*/ 11 h 348"/>
                <a:gd name="T84" fmla="*/ 335 w 596"/>
                <a:gd name="T85" fmla="*/ 6 h 348"/>
                <a:gd name="T86" fmla="*/ 341 w 596"/>
                <a:gd name="T87" fmla="*/ 2 h 348"/>
                <a:gd name="T88" fmla="*/ 583 w 596"/>
                <a:gd name="T89" fmla="*/ 0 h 348"/>
                <a:gd name="T90" fmla="*/ 603 w 596"/>
                <a:gd name="T91" fmla="*/ 7 h 348"/>
                <a:gd name="T92" fmla="*/ 616 w 596"/>
                <a:gd name="T93" fmla="*/ 20 h 348"/>
                <a:gd name="T94" fmla="*/ 627 w 596"/>
                <a:gd name="T95" fmla="*/ 40 h 348"/>
                <a:gd name="T96" fmla="*/ 633 w 596"/>
                <a:gd name="T97" fmla="*/ 62 h 3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6"/>
                <a:gd name="T148" fmla="*/ 0 h 348"/>
                <a:gd name="T149" fmla="*/ 596 w 596"/>
                <a:gd name="T150" fmla="*/ 348 h 3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6" h="348">
                  <a:moveTo>
                    <a:pt x="595" y="83"/>
                  </a:moveTo>
                  <a:lnTo>
                    <a:pt x="595" y="266"/>
                  </a:lnTo>
                  <a:lnTo>
                    <a:pt x="595" y="272"/>
                  </a:lnTo>
                  <a:lnTo>
                    <a:pt x="595" y="276"/>
                  </a:lnTo>
                  <a:lnTo>
                    <a:pt x="594" y="280"/>
                  </a:lnTo>
                  <a:lnTo>
                    <a:pt x="593" y="286"/>
                  </a:lnTo>
                  <a:lnTo>
                    <a:pt x="592" y="290"/>
                  </a:lnTo>
                  <a:lnTo>
                    <a:pt x="591" y="294"/>
                  </a:lnTo>
                  <a:lnTo>
                    <a:pt x="590" y="300"/>
                  </a:lnTo>
                  <a:lnTo>
                    <a:pt x="588" y="304"/>
                  </a:lnTo>
                  <a:lnTo>
                    <a:pt x="587" y="308"/>
                  </a:lnTo>
                  <a:lnTo>
                    <a:pt x="585" y="312"/>
                  </a:lnTo>
                  <a:lnTo>
                    <a:pt x="583" y="317"/>
                  </a:lnTo>
                  <a:lnTo>
                    <a:pt x="580" y="322"/>
                  </a:lnTo>
                  <a:lnTo>
                    <a:pt x="577" y="327"/>
                  </a:lnTo>
                  <a:lnTo>
                    <a:pt x="574" y="331"/>
                  </a:lnTo>
                  <a:lnTo>
                    <a:pt x="570" y="335"/>
                  </a:lnTo>
                  <a:lnTo>
                    <a:pt x="567" y="339"/>
                  </a:lnTo>
                  <a:lnTo>
                    <a:pt x="562" y="343"/>
                  </a:lnTo>
                  <a:lnTo>
                    <a:pt x="558" y="344"/>
                  </a:lnTo>
                  <a:lnTo>
                    <a:pt x="553" y="347"/>
                  </a:lnTo>
                  <a:lnTo>
                    <a:pt x="549" y="347"/>
                  </a:lnTo>
                  <a:lnTo>
                    <a:pt x="545" y="347"/>
                  </a:lnTo>
                  <a:lnTo>
                    <a:pt x="325" y="347"/>
                  </a:lnTo>
                  <a:lnTo>
                    <a:pt x="322" y="346"/>
                  </a:lnTo>
                  <a:lnTo>
                    <a:pt x="320" y="345"/>
                  </a:lnTo>
                  <a:lnTo>
                    <a:pt x="317" y="344"/>
                  </a:lnTo>
                  <a:lnTo>
                    <a:pt x="315" y="342"/>
                  </a:lnTo>
                  <a:lnTo>
                    <a:pt x="312" y="339"/>
                  </a:lnTo>
                  <a:lnTo>
                    <a:pt x="309" y="337"/>
                  </a:lnTo>
                  <a:lnTo>
                    <a:pt x="307" y="332"/>
                  </a:lnTo>
                  <a:lnTo>
                    <a:pt x="305" y="328"/>
                  </a:lnTo>
                  <a:lnTo>
                    <a:pt x="304" y="324"/>
                  </a:lnTo>
                  <a:lnTo>
                    <a:pt x="303" y="320"/>
                  </a:lnTo>
                  <a:lnTo>
                    <a:pt x="303" y="316"/>
                  </a:lnTo>
                  <a:lnTo>
                    <a:pt x="303" y="312"/>
                  </a:lnTo>
                  <a:lnTo>
                    <a:pt x="304" y="307"/>
                  </a:lnTo>
                  <a:lnTo>
                    <a:pt x="305" y="303"/>
                  </a:lnTo>
                  <a:lnTo>
                    <a:pt x="306" y="300"/>
                  </a:lnTo>
                  <a:lnTo>
                    <a:pt x="308" y="297"/>
                  </a:lnTo>
                  <a:lnTo>
                    <a:pt x="310" y="294"/>
                  </a:lnTo>
                  <a:lnTo>
                    <a:pt x="312" y="292"/>
                  </a:lnTo>
                  <a:lnTo>
                    <a:pt x="315" y="290"/>
                  </a:lnTo>
                  <a:lnTo>
                    <a:pt x="317" y="288"/>
                  </a:lnTo>
                  <a:lnTo>
                    <a:pt x="318" y="288"/>
                  </a:lnTo>
                  <a:lnTo>
                    <a:pt x="321" y="287"/>
                  </a:lnTo>
                  <a:lnTo>
                    <a:pt x="322" y="286"/>
                  </a:lnTo>
                  <a:lnTo>
                    <a:pt x="326" y="286"/>
                  </a:lnTo>
                  <a:lnTo>
                    <a:pt x="494" y="286"/>
                  </a:lnTo>
                  <a:lnTo>
                    <a:pt x="494" y="266"/>
                  </a:lnTo>
                  <a:lnTo>
                    <a:pt x="34" y="266"/>
                  </a:lnTo>
                  <a:lnTo>
                    <a:pt x="29" y="266"/>
                  </a:lnTo>
                  <a:lnTo>
                    <a:pt x="24" y="264"/>
                  </a:lnTo>
                  <a:lnTo>
                    <a:pt x="19" y="262"/>
                  </a:lnTo>
                  <a:lnTo>
                    <a:pt x="15" y="259"/>
                  </a:lnTo>
                  <a:lnTo>
                    <a:pt x="11" y="256"/>
                  </a:lnTo>
                  <a:lnTo>
                    <a:pt x="8" y="252"/>
                  </a:lnTo>
                  <a:lnTo>
                    <a:pt x="6" y="248"/>
                  </a:lnTo>
                  <a:lnTo>
                    <a:pt x="3" y="243"/>
                  </a:lnTo>
                  <a:lnTo>
                    <a:pt x="2" y="238"/>
                  </a:lnTo>
                  <a:lnTo>
                    <a:pt x="1" y="234"/>
                  </a:lnTo>
                  <a:lnTo>
                    <a:pt x="0" y="230"/>
                  </a:lnTo>
                  <a:lnTo>
                    <a:pt x="0" y="226"/>
                  </a:lnTo>
                  <a:lnTo>
                    <a:pt x="0" y="221"/>
                  </a:lnTo>
                  <a:lnTo>
                    <a:pt x="1" y="216"/>
                  </a:lnTo>
                  <a:lnTo>
                    <a:pt x="2" y="211"/>
                  </a:lnTo>
                  <a:lnTo>
                    <a:pt x="4" y="206"/>
                  </a:lnTo>
                  <a:lnTo>
                    <a:pt x="6" y="201"/>
                  </a:lnTo>
                  <a:lnTo>
                    <a:pt x="8" y="198"/>
                  </a:lnTo>
                  <a:lnTo>
                    <a:pt x="11" y="195"/>
                  </a:lnTo>
                  <a:lnTo>
                    <a:pt x="14" y="192"/>
                  </a:lnTo>
                  <a:lnTo>
                    <a:pt x="17" y="189"/>
                  </a:lnTo>
                  <a:lnTo>
                    <a:pt x="20" y="187"/>
                  </a:lnTo>
                  <a:lnTo>
                    <a:pt x="23" y="186"/>
                  </a:lnTo>
                  <a:lnTo>
                    <a:pt x="26" y="185"/>
                  </a:lnTo>
                  <a:lnTo>
                    <a:pt x="30" y="184"/>
                  </a:lnTo>
                  <a:lnTo>
                    <a:pt x="311" y="184"/>
                  </a:lnTo>
                  <a:lnTo>
                    <a:pt x="311" y="163"/>
                  </a:lnTo>
                  <a:lnTo>
                    <a:pt x="31" y="163"/>
                  </a:lnTo>
                  <a:lnTo>
                    <a:pt x="27" y="162"/>
                  </a:lnTo>
                  <a:lnTo>
                    <a:pt x="23" y="161"/>
                  </a:lnTo>
                  <a:lnTo>
                    <a:pt x="19" y="158"/>
                  </a:lnTo>
                  <a:lnTo>
                    <a:pt x="15" y="156"/>
                  </a:lnTo>
                  <a:lnTo>
                    <a:pt x="11" y="152"/>
                  </a:lnTo>
                  <a:lnTo>
                    <a:pt x="8" y="148"/>
                  </a:lnTo>
                  <a:lnTo>
                    <a:pt x="4" y="143"/>
                  </a:lnTo>
                  <a:lnTo>
                    <a:pt x="2" y="138"/>
                  </a:lnTo>
                  <a:lnTo>
                    <a:pt x="1" y="132"/>
                  </a:lnTo>
                  <a:lnTo>
                    <a:pt x="0" y="126"/>
                  </a:lnTo>
                  <a:lnTo>
                    <a:pt x="0" y="120"/>
                  </a:lnTo>
                  <a:lnTo>
                    <a:pt x="1" y="114"/>
                  </a:lnTo>
                  <a:lnTo>
                    <a:pt x="1" y="110"/>
                  </a:lnTo>
                  <a:lnTo>
                    <a:pt x="3" y="105"/>
                  </a:lnTo>
                  <a:lnTo>
                    <a:pt x="4" y="102"/>
                  </a:lnTo>
                  <a:lnTo>
                    <a:pt x="7" y="97"/>
                  </a:lnTo>
                  <a:lnTo>
                    <a:pt x="10" y="93"/>
                  </a:lnTo>
                  <a:lnTo>
                    <a:pt x="12" y="90"/>
                  </a:lnTo>
                  <a:lnTo>
                    <a:pt x="16" y="87"/>
                  </a:lnTo>
                  <a:lnTo>
                    <a:pt x="19" y="85"/>
                  </a:lnTo>
                  <a:lnTo>
                    <a:pt x="23" y="83"/>
                  </a:lnTo>
                  <a:lnTo>
                    <a:pt x="25" y="83"/>
                  </a:lnTo>
                  <a:lnTo>
                    <a:pt x="30" y="81"/>
                  </a:lnTo>
                  <a:lnTo>
                    <a:pt x="494" y="82"/>
                  </a:lnTo>
                  <a:lnTo>
                    <a:pt x="494" y="61"/>
                  </a:lnTo>
                  <a:lnTo>
                    <a:pt x="326" y="61"/>
                  </a:lnTo>
                  <a:lnTo>
                    <a:pt x="322" y="61"/>
                  </a:lnTo>
                  <a:lnTo>
                    <a:pt x="319" y="60"/>
                  </a:lnTo>
                  <a:lnTo>
                    <a:pt x="316" y="57"/>
                  </a:lnTo>
                  <a:lnTo>
                    <a:pt x="314" y="56"/>
                  </a:lnTo>
                  <a:lnTo>
                    <a:pt x="312" y="55"/>
                  </a:lnTo>
                  <a:lnTo>
                    <a:pt x="311" y="53"/>
                  </a:lnTo>
                  <a:lnTo>
                    <a:pt x="309" y="50"/>
                  </a:lnTo>
                  <a:lnTo>
                    <a:pt x="307" y="49"/>
                  </a:lnTo>
                  <a:lnTo>
                    <a:pt x="306" y="46"/>
                  </a:lnTo>
                  <a:lnTo>
                    <a:pt x="305" y="44"/>
                  </a:lnTo>
                  <a:lnTo>
                    <a:pt x="304" y="41"/>
                  </a:lnTo>
                  <a:lnTo>
                    <a:pt x="303" y="38"/>
                  </a:lnTo>
                  <a:lnTo>
                    <a:pt x="303" y="35"/>
                  </a:lnTo>
                  <a:lnTo>
                    <a:pt x="303" y="33"/>
                  </a:lnTo>
                  <a:lnTo>
                    <a:pt x="303" y="27"/>
                  </a:lnTo>
                  <a:lnTo>
                    <a:pt x="303" y="25"/>
                  </a:lnTo>
                  <a:lnTo>
                    <a:pt x="304" y="22"/>
                  </a:lnTo>
                  <a:lnTo>
                    <a:pt x="305" y="19"/>
                  </a:lnTo>
                  <a:lnTo>
                    <a:pt x="306" y="17"/>
                  </a:lnTo>
                  <a:lnTo>
                    <a:pt x="307" y="15"/>
                  </a:lnTo>
                  <a:lnTo>
                    <a:pt x="308" y="12"/>
                  </a:lnTo>
                  <a:lnTo>
                    <a:pt x="310" y="10"/>
                  </a:lnTo>
                  <a:lnTo>
                    <a:pt x="312" y="8"/>
                  </a:lnTo>
                  <a:lnTo>
                    <a:pt x="314" y="6"/>
                  </a:lnTo>
                  <a:lnTo>
                    <a:pt x="316" y="4"/>
                  </a:lnTo>
                  <a:lnTo>
                    <a:pt x="317" y="3"/>
                  </a:lnTo>
                  <a:lnTo>
                    <a:pt x="320" y="2"/>
                  </a:lnTo>
                  <a:lnTo>
                    <a:pt x="322" y="1"/>
                  </a:lnTo>
                  <a:lnTo>
                    <a:pt x="325" y="0"/>
                  </a:lnTo>
                  <a:lnTo>
                    <a:pt x="546" y="0"/>
                  </a:lnTo>
                  <a:lnTo>
                    <a:pt x="553" y="2"/>
                  </a:lnTo>
                  <a:lnTo>
                    <a:pt x="560" y="4"/>
                  </a:lnTo>
                  <a:lnTo>
                    <a:pt x="565" y="8"/>
                  </a:lnTo>
                  <a:lnTo>
                    <a:pt x="570" y="12"/>
                  </a:lnTo>
                  <a:lnTo>
                    <a:pt x="573" y="16"/>
                  </a:lnTo>
                  <a:lnTo>
                    <a:pt x="577" y="21"/>
                  </a:lnTo>
                  <a:lnTo>
                    <a:pt x="582" y="28"/>
                  </a:lnTo>
                  <a:lnTo>
                    <a:pt x="585" y="37"/>
                  </a:lnTo>
                  <a:lnTo>
                    <a:pt x="588" y="43"/>
                  </a:lnTo>
                  <a:lnTo>
                    <a:pt x="590" y="49"/>
                  </a:lnTo>
                  <a:lnTo>
                    <a:pt x="592" y="58"/>
                  </a:lnTo>
                  <a:lnTo>
                    <a:pt x="593" y="67"/>
                  </a:lnTo>
                  <a:lnTo>
                    <a:pt x="595" y="75"/>
                  </a:lnTo>
                  <a:lnTo>
                    <a:pt x="595" y="8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36" name="Oval 32"/>
            <p:cNvSpPr>
              <a:spLocks noChangeArrowheads="1"/>
            </p:cNvSpPr>
            <p:nvPr/>
          </p:nvSpPr>
          <p:spPr bwMode="auto">
            <a:xfrm>
              <a:off x="5163" y="1208"/>
              <a:ext cx="122" cy="131"/>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sp>
        <p:nvSpPr>
          <p:cNvPr id="27" name="Freeform 33"/>
          <p:cNvSpPr>
            <a:spLocks/>
          </p:cNvSpPr>
          <p:nvPr/>
        </p:nvSpPr>
        <p:spPr bwMode="auto">
          <a:xfrm>
            <a:off x="1770566" y="4071657"/>
            <a:ext cx="911450" cy="619125"/>
          </a:xfrm>
          <a:custGeom>
            <a:avLst/>
            <a:gdLst>
              <a:gd name="T0" fmla="*/ 633 w 595"/>
              <a:gd name="T1" fmla="*/ 290 h 418"/>
              <a:gd name="T2" fmla="*/ 630 w 595"/>
              <a:gd name="T3" fmla="*/ 302 h 418"/>
              <a:gd name="T4" fmla="*/ 622 w 595"/>
              <a:gd name="T5" fmla="*/ 314 h 418"/>
              <a:gd name="T6" fmla="*/ 613 w 595"/>
              <a:gd name="T7" fmla="*/ 323 h 418"/>
              <a:gd name="T8" fmla="*/ 602 w 595"/>
              <a:gd name="T9" fmla="*/ 329 h 418"/>
              <a:gd name="T10" fmla="*/ 589 w 595"/>
              <a:gd name="T11" fmla="*/ 334 h 418"/>
              <a:gd name="T12" fmla="*/ 395 w 595"/>
              <a:gd name="T13" fmla="*/ 388 h 418"/>
              <a:gd name="T14" fmla="*/ 383 w 595"/>
              <a:gd name="T15" fmla="*/ 388 h 418"/>
              <a:gd name="T16" fmla="*/ 372 w 595"/>
              <a:gd name="T17" fmla="*/ 383 h 418"/>
              <a:gd name="T18" fmla="*/ 365 w 595"/>
              <a:gd name="T19" fmla="*/ 372 h 418"/>
              <a:gd name="T20" fmla="*/ 363 w 595"/>
              <a:gd name="T21" fmla="*/ 360 h 418"/>
              <a:gd name="T22" fmla="*/ 365 w 595"/>
              <a:gd name="T23" fmla="*/ 349 h 418"/>
              <a:gd name="T24" fmla="*/ 371 w 595"/>
              <a:gd name="T25" fmla="*/ 339 h 418"/>
              <a:gd name="T26" fmla="*/ 382 w 595"/>
              <a:gd name="T27" fmla="*/ 333 h 418"/>
              <a:gd name="T28" fmla="*/ 242 w 595"/>
              <a:gd name="T29" fmla="*/ 354 h 418"/>
              <a:gd name="T30" fmla="*/ 25 w 595"/>
              <a:gd name="T31" fmla="*/ 282 h 418"/>
              <a:gd name="T32" fmla="*/ 13 w 595"/>
              <a:gd name="T33" fmla="*/ 276 h 418"/>
              <a:gd name="T34" fmla="*/ 4 w 595"/>
              <a:gd name="T35" fmla="*/ 266 h 418"/>
              <a:gd name="T36" fmla="*/ 1 w 595"/>
              <a:gd name="T37" fmla="*/ 255 h 418"/>
              <a:gd name="T38" fmla="*/ 0 w 595"/>
              <a:gd name="T39" fmla="*/ 244 h 418"/>
              <a:gd name="T40" fmla="*/ 4 w 595"/>
              <a:gd name="T41" fmla="*/ 230 h 418"/>
              <a:gd name="T42" fmla="*/ 12 w 595"/>
              <a:gd name="T43" fmla="*/ 221 h 418"/>
              <a:gd name="T44" fmla="*/ 20 w 595"/>
              <a:gd name="T45" fmla="*/ 216 h 418"/>
              <a:gd name="T46" fmla="*/ 29 w 595"/>
              <a:gd name="T47" fmla="*/ 213 h 418"/>
              <a:gd name="T48" fmla="*/ 29 w 595"/>
              <a:gd name="T49" fmla="*/ 178 h 418"/>
              <a:gd name="T50" fmla="*/ 20 w 595"/>
              <a:gd name="T51" fmla="*/ 175 h 418"/>
              <a:gd name="T52" fmla="*/ 10 w 595"/>
              <a:gd name="T53" fmla="*/ 169 h 418"/>
              <a:gd name="T54" fmla="*/ 3 w 595"/>
              <a:gd name="T55" fmla="*/ 159 h 418"/>
              <a:gd name="T56" fmla="*/ 0 w 595"/>
              <a:gd name="T57" fmla="*/ 146 h 418"/>
              <a:gd name="T58" fmla="*/ 1 w 595"/>
              <a:gd name="T59" fmla="*/ 134 h 418"/>
              <a:gd name="T60" fmla="*/ 5 w 595"/>
              <a:gd name="T61" fmla="*/ 123 h 418"/>
              <a:gd name="T62" fmla="*/ 12 w 595"/>
              <a:gd name="T63" fmla="*/ 116 h 418"/>
              <a:gd name="T64" fmla="*/ 22 w 595"/>
              <a:gd name="T65" fmla="*/ 110 h 418"/>
              <a:gd name="T66" fmla="*/ 240 w 595"/>
              <a:gd name="T67" fmla="*/ 108 h 418"/>
              <a:gd name="T68" fmla="*/ 544 w 595"/>
              <a:gd name="T69" fmla="*/ 108 h 418"/>
              <a:gd name="T70" fmla="*/ 370 w 595"/>
              <a:gd name="T71" fmla="*/ 53 h 418"/>
              <a:gd name="T72" fmla="*/ 362 w 595"/>
              <a:gd name="T73" fmla="*/ 45 h 418"/>
              <a:gd name="T74" fmla="*/ 358 w 595"/>
              <a:gd name="T75" fmla="*/ 33 h 418"/>
              <a:gd name="T76" fmla="*/ 360 w 595"/>
              <a:gd name="T77" fmla="*/ 20 h 418"/>
              <a:gd name="T78" fmla="*/ 366 w 595"/>
              <a:gd name="T79" fmla="*/ 8 h 418"/>
              <a:gd name="T80" fmla="*/ 375 w 595"/>
              <a:gd name="T81" fmla="*/ 2 h 418"/>
              <a:gd name="T82" fmla="*/ 385 w 595"/>
              <a:gd name="T83" fmla="*/ 0 h 418"/>
              <a:gd name="T84" fmla="*/ 581 w 595"/>
              <a:gd name="T85" fmla="*/ 56 h 418"/>
              <a:gd name="T86" fmla="*/ 593 w 595"/>
              <a:gd name="T87" fmla="*/ 58 h 418"/>
              <a:gd name="T88" fmla="*/ 604 w 595"/>
              <a:gd name="T89" fmla="*/ 62 h 418"/>
              <a:gd name="T90" fmla="*/ 616 w 595"/>
              <a:gd name="T91" fmla="*/ 70 h 418"/>
              <a:gd name="T92" fmla="*/ 625 w 595"/>
              <a:gd name="T93" fmla="*/ 80 h 418"/>
              <a:gd name="T94" fmla="*/ 631 w 595"/>
              <a:gd name="T95" fmla="*/ 93 h 41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95"/>
              <a:gd name="T145" fmla="*/ 0 h 418"/>
              <a:gd name="T146" fmla="*/ 595 w 595"/>
              <a:gd name="T147" fmla="*/ 418 h 41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95" h="418">
                <a:moveTo>
                  <a:pt x="594" y="114"/>
                </a:moveTo>
                <a:lnTo>
                  <a:pt x="594" y="306"/>
                </a:lnTo>
                <a:lnTo>
                  <a:pt x="593" y="311"/>
                </a:lnTo>
                <a:lnTo>
                  <a:pt x="592" y="315"/>
                </a:lnTo>
                <a:lnTo>
                  <a:pt x="591" y="319"/>
                </a:lnTo>
                <a:lnTo>
                  <a:pt x="590" y="324"/>
                </a:lnTo>
                <a:lnTo>
                  <a:pt x="588" y="329"/>
                </a:lnTo>
                <a:lnTo>
                  <a:pt x="586" y="332"/>
                </a:lnTo>
                <a:lnTo>
                  <a:pt x="583" y="337"/>
                </a:lnTo>
                <a:lnTo>
                  <a:pt x="580" y="340"/>
                </a:lnTo>
                <a:lnTo>
                  <a:pt x="577" y="344"/>
                </a:lnTo>
                <a:lnTo>
                  <a:pt x="574" y="346"/>
                </a:lnTo>
                <a:lnTo>
                  <a:pt x="571" y="349"/>
                </a:lnTo>
                <a:lnTo>
                  <a:pt x="568" y="351"/>
                </a:lnTo>
                <a:lnTo>
                  <a:pt x="564" y="353"/>
                </a:lnTo>
                <a:lnTo>
                  <a:pt x="562" y="355"/>
                </a:lnTo>
                <a:lnTo>
                  <a:pt x="557" y="356"/>
                </a:lnTo>
                <a:lnTo>
                  <a:pt x="552" y="358"/>
                </a:lnTo>
                <a:lnTo>
                  <a:pt x="548" y="359"/>
                </a:lnTo>
                <a:lnTo>
                  <a:pt x="542" y="360"/>
                </a:lnTo>
                <a:lnTo>
                  <a:pt x="370" y="416"/>
                </a:lnTo>
                <a:lnTo>
                  <a:pt x="367" y="417"/>
                </a:lnTo>
                <a:lnTo>
                  <a:pt x="363" y="417"/>
                </a:lnTo>
                <a:lnTo>
                  <a:pt x="359" y="416"/>
                </a:lnTo>
                <a:lnTo>
                  <a:pt x="355" y="415"/>
                </a:lnTo>
                <a:lnTo>
                  <a:pt x="352" y="413"/>
                </a:lnTo>
                <a:lnTo>
                  <a:pt x="349" y="411"/>
                </a:lnTo>
                <a:lnTo>
                  <a:pt x="346" y="407"/>
                </a:lnTo>
                <a:lnTo>
                  <a:pt x="343" y="402"/>
                </a:lnTo>
                <a:lnTo>
                  <a:pt x="342" y="399"/>
                </a:lnTo>
                <a:lnTo>
                  <a:pt x="341" y="394"/>
                </a:lnTo>
                <a:lnTo>
                  <a:pt x="340" y="390"/>
                </a:lnTo>
                <a:lnTo>
                  <a:pt x="340" y="386"/>
                </a:lnTo>
                <a:lnTo>
                  <a:pt x="340" y="381"/>
                </a:lnTo>
                <a:lnTo>
                  <a:pt x="341" y="377"/>
                </a:lnTo>
                <a:lnTo>
                  <a:pt x="342" y="374"/>
                </a:lnTo>
                <a:lnTo>
                  <a:pt x="344" y="370"/>
                </a:lnTo>
                <a:lnTo>
                  <a:pt x="346" y="366"/>
                </a:lnTo>
                <a:lnTo>
                  <a:pt x="348" y="363"/>
                </a:lnTo>
                <a:lnTo>
                  <a:pt x="352" y="360"/>
                </a:lnTo>
                <a:lnTo>
                  <a:pt x="355" y="358"/>
                </a:lnTo>
                <a:lnTo>
                  <a:pt x="358" y="357"/>
                </a:lnTo>
                <a:lnTo>
                  <a:pt x="510" y="303"/>
                </a:lnTo>
                <a:lnTo>
                  <a:pt x="510" y="284"/>
                </a:lnTo>
                <a:lnTo>
                  <a:pt x="227" y="379"/>
                </a:lnTo>
                <a:lnTo>
                  <a:pt x="227" y="302"/>
                </a:lnTo>
                <a:lnTo>
                  <a:pt x="27" y="303"/>
                </a:lnTo>
                <a:lnTo>
                  <a:pt x="23" y="302"/>
                </a:lnTo>
                <a:lnTo>
                  <a:pt x="19" y="301"/>
                </a:lnTo>
                <a:lnTo>
                  <a:pt x="16" y="299"/>
                </a:lnTo>
                <a:lnTo>
                  <a:pt x="12" y="296"/>
                </a:lnTo>
                <a:lnTo>
                  <a:pt x="10" y="293"/>
                </a:lnTo>
                <a:lnTo>
                  <a:pt x="7" y="290"/>
                </a:lnTo>
                <a:lnTo>
                  <a:pt x="4" y="285"/>
                </a:lnTo>
                <a:lnTo>
                  <a:pt x="3" y="282"/>
                </a:lnTo>
                <a:lnTo>
                  <a:pt x="1" y="277"/>
                </a:lnTo>
                <a:lnTo>
                  <a:pt x="1" y="273"/>
                </a:lnTo>
                <a:lnTo>
                  <a:pt x="0" y="269"/>
                </a:lnTo>
                <a:lnTo>
                  <a:pt x="0" y="265"/>
                </a:lnTo>
                <a:lnTo>
                  <a:pt x="0" y="261"/>
                </a:lnTo>
                <a:lnTo>
                  <a:pt x="1" y="256"/>
                </a:lnTo>
                <a:lnTo>
                  <a:pt x="3" y="251"/>
                </a:lnTo>
                <a:lnTo>
                  <a:pt x="4" y="247"/>
                </a:lnTo>
                <a:lnTo>
                  <a:pt x="6" y="244"/>
                </a:lnTo>
                <a:lnTo>
                  <a:pt x="8" y="240"/>
                </a:lnTo>
                <a:lnTo>
                  <a:pt x="11" y="237"/>
                </a:lnTo>
                <a:lnTo>
                  <a:pt x="13" y="235"/>
                </a:lnTo>
                <a:lnTo>
                  <a:pt x="16" y="233"/>
                </a:lnTo>
                <a:lnTo>
                  <a:pt x="19" y="231"/>
                </a:lnTo>
                <a:lnTo>
                  <a:pt x="21" y="230"/>
                </a:lnTo>
                <a:lnTo>
                  <a:pt x="25" y="229"/>
                </a:lnTo>
                <a:lnTo>
                  <a:pt x="27" y="228"/>
                </a:lnTo>
                <a:lnTo>
                  <a:pt x="225" y="228"/>
                </a:lnTo>
                <a:lnTo>
                  <a:pt x="225" y="191"/>
                </a:lnTo>
                <a:lnTo>
                  <a:pt x="27" y="191"/>
                </a:lnTo>
                <a:lnTo>
                  <a:pt x="24" y="190"/>
                </a:lnTo>
                <a:lnTo>
                  <a:pt x="21" y="189"/>
                </a:lnTo>
                <a:lnTo>
                  <a:pt x="19" y="188"/>
                </a:lnTo>
                <a:lnTo>
                  <a:pt x="15" y="186"/>
                </a:lnTo>
                <a:lnTo>
                  <a:pt x="12" y="183"/>
                </a:lnTo>
                <a:lnTo>
                  <a:pt x="9" y="181"/>
                </a:lnTo>
                <a:lnTo>
                  <a:pt x="7" y="178"/>
                </a:lnTo>
                <a:lnTo>
                  <a:pt x="5" y="174"/>
                </a:lnTo>
                <a:lnTo>
                  <a:pt x="3" y="170"/>
                </a:lnTo>
                <a:lnTo>
                  <a:pt x="1" y="166"/>
                </a:lnTo>
                <a:lnTo>
                  <a:pt x="1" y="161"/>
                </a:lnTo>
                <a:lnTo>
                  <a:pt x="0" y="157"/>
                </a:lnTo>
                <a:lnTo>
                  <a:pt x="0" y="153"/>
                </a:lnTo>
                <a:lnTo>
                  <a:pt x="0" y="148"/>
                </a:lnTo>
                <a:lnTo>
                  <a:pt x="1" y="144"/>
                </a:lnTo>
                <a:lnTo>
                  <a:pt x="2" y="140"/>
                </a:lnTo>
                <a:lnTo>
                  <a:pt x="4" y="136"/>
                </a:lnTo>
                <a:lnTo>
                  <a:pt x="5" y="132"/>
                </a:lnTo>
                <a:lnTo>
                  <a:pt x="7" y="129"/>
                </a:lnTo>
                <a:lnTo>
                  <a:pt x="9" y="126"/>
                </a:lnTo>
                <a:lnTo>
                  <a:pt x="11" y="124"/>
                </a:lnTo>
                <a:lnTo>
                  <a:pt x="15" y="121"/>
                </a:lnTo>
                <a:lnTo>
                  <a:pt x="18" y="119"/>
                </a:lnTo>
                <a:lnTo>
                  <a:pt x="21" y="118"/>
                </a:lnTo>
                <a:lnTo>
                  <a:pt x="24" y="117"/>
                </a:lnTo>
                <a:lnTo>
                  <a:pt x="27" y="116"/>
                </a:lnTo>
                <a:lnTo>
                  <a:pt x="225" y="116"/>
                </a:lnTo>
                <a:lnTo>
                  <a:pt x="225" y="42"/>
                </a:lnTo>
                <a:lnTo>
                  <a:pt x="510" y="135"/>
                </a:lnTo>
                <a:lnTo>
                  <a:pt x="510" y="116"/>
                </a:lnTo>
                <a:lnTo>
                  <a:pt x="356" y="61"/>
                </a:lnTo>
                <a:lnTo>
                  <a:pt x="351" y="59"/>
                </a:lnTo>
                <a:lnTo>
                  <a:pt x="347" y="57"/>
                </a:lnTo>
                <a:lnTo>
                  <a:pt x="344" y="54"/>
                </a:lnTo>
                <a:lnTo>
                  <a:pt x="341" y="51"/>
                </a:lnTo>
                <a:lnTo>
                  <a:pt x="339" y="48"/>
                </a:lnTo>
                <a:lnTo>
                  <a:pt x="338" y="44"/>
                </a:lnTo>
                <a:lnTo>
                  <a:pt x="336" y="39"/>
                </a:lnTo>
                <a:lnTo>
                  <a:pt x="335" y="35"/>
                </a:lnTo>
                <a:lnTo>
                  <a:pt x="336" y="28"/>
                </a:lnTo>
                <a:lnTo>
                  <a:pt x="336" y="24"/>
                </a:lnTo>
                <a:lnTo>
                  <a:pt x="337" y="21"/>
                </a:lnTo>
                <a:lnTo>
                  <a:pt x="338" y="16"/>
                </a:lnTo>
                <a:lnTo>
                  <a:pt x="340" y="12"/>
                </a:lnTo>
                <a:lnTo>
                  <a:pt x="343" y="9"/>
                </a:lnTo>
                <a:lnTo>
                  <a:pt x="345" y="6"/>
                </a:lnTo>
                <a:lnTo>
                  <a:pt x="348" y="4"/>
                </a:lnTo>
                <a:lnTo>
                  <a:pt x="351" y="2"/>
                </a:lnTo>
                <a:lnTo>
                  <a:pt x="354" y="1"/>
                </a:lnTo>
                <a:lnTo>
                  <a:pt x="358" y="0"/>
                </a:lnTo>
                <a:lnTo>
                  <a:pt x="361" y="0"/>
                </a:lnTo>
                <a:lnTo>
                  <a:pt x="363" y="1"/>
                </a:lnTo>
                <a:lnTo>
                  <a:pt x="366" y="2"/>
                </a:lnTo>
                <a:lnTo>
                  <a:pt x="544" y="60"/>
                </a:lnTo>
                <a:lnTo>
                  <a:pt x="549" y="60"/>
                </a:lnTo>
                <a:lnTo>
                  <a:pt x="552" y="61"/>
                </a:lnTo>
                <a:lnTo>
                  <a:pt x="556" y="62"/>
                </a:lnTo>
                <a:lnTo>
                  <a:pt x="559" y="63"/>
                </a:lnTo>
                <a:lnTo>
                  <a:pt x="563" y="65"/>
                </a:lnTo>
                <a:lnTo>
                  <a:pt x="566" y="66"/>
                </a:lnTo>
                <a:lnTo>
                  <a:pt x="571" y="69"/>
                </a:lnTo>
                <a:lnTo>
                  <a:pt x="574" y="72"/>
                </a:lnTo>
                <a:lnTo>
                  <a:pt x="577" y="75"/>
                </a:lnTo>
                <a:lnTo>
                  <a:pt x="580" y="78"/>
                </a:lnTo>
                <a:lnTo>
                  <a:pt x="583" y="83"/>
                </a:lnTo>
                <a:lnTo>
                  <a:pt x="586" y="86"/>
                </a:lnTo>
                <a:lnTo>
                  <a:pt x="587" y="90"/>
                </a:lnTo>
                <a:lnTo>
                  <a:pt x="590" y="95"/>
                </a:lnTo>
                <a:lnTo>
                  <a:pt x="591" y="100"/>
                </a:lnTo>
                <a:lnTo>
                  <a:pt x="593" y="106"/>
                </a:lnTo>
                <a:lnTo>
                  <a:pt x="594" y="114"/>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28" name="Oval 34"/>
          <p:cNvSpPr>
            <a:spLocks noChangeArrowheads="1"/>
          </p:cNvSpPr>
          <p:nvPr/>
        </p:nvSpPr>
        <p:spPr bwMode="auto">
          <a:xfrm>
            <a:off x="2682016" y="4300257"/>
            <a:ext cx="175113" cy="2079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29" name="Rectangle 35"/>
          <p:cNvSpPr>
            <a:spLocks noChangeArrowheads="1"/>
          </p:cNvSpPr>
          <p:nvPr/>
        </p:nvSpPr>
        <p:spPr bwMode="auto">
          <a:xfrm>
            <a:off x="3861932" y="3450885"/>
            <a:ext cx="508511" cy="35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5584" tIns="37792" rIns="75584" bIns="37792">
            <a:spAutoFit/>
          </a:bodyPr>
          <a:lstStyle>
            <a:lvl1pPr defTabSz="889000">
              <a:defRPr sz="2400">
                <a:solidFill>
                  <a:schemeClr val="tx1"/>
                </a:solidFill>
                <a:latin typeface="Times New Roman" pitchFamily="18" charset="0"/>
              </a:defRPr>
            </a:lvl1pPr>
            <a:lvl2pPr marL="742950" indent="-285750" defTabSz="889000">
              <a:defRPr sz="2400">
                <a:solidFill>
                  <a:schemeClr val="tx1"/>
                </a:solidFill>
                <a:latin typeface="Times New Roman" pitchFamily="18" charset="0"/>
              </a:defRPr>
            </a:lvl2pPr>
            <a:lvl3pPr marL="1143000" indent="-228600" defTabSz="889000">
              <a:defRPr sz="2400">
                <a:solidFill>
                  <a:schemeClr val="tx1"/>
                </a:solidFill>
                <a:latin typeface="Times New Roman" pitchFamily="18" charset="0"/>
              </a:defRPr>
            </a:lvl3pPr>
            <a:lvl4pPr marL="1600200" indent="-228600" defTabSz="889000">
              <a:defRPr sz="2400">
                <a:solidFill>
                  <a:schemeClr val="tx1"/>
                </a:solidFill>
                <a:latin typeface="Times New Roman" pitchFamily="18" charset="0"/>
              </a:defRPr>
            </a:lvl4pPr>
            <a:lvl5pPr marL="2057400" indent="-228600" defTabSz="889000">
              <a:defRPr sz="2400">
                <a:solidFill>
                  <a:schemeClr val="tx1"/>
                </a:solidFill>
                <a:latin typeface="Times New Roman" pitchFamily="18" charset="0"/>
              </a:defRPr>
            </a:lvl5pPr>
            <a:lvl6pPr marL="2514600" indent="-228600" defTabSz="889000" eaLnBrk="0" fontAlgn="base" hangingPunct="0">
              <a:spcBef>
                <a:spcPct val="0"/>
              </a:spcBef>
              <a:spcAft>
                <a:spcPct val="0"/>
              </a:spcAft>
              <a:defRPr sz="2400">
                <a:solidFill>
                  <a:schemeClr val="tx1"/>
                </a:solidFill>
                <a:latin typeface="Times New Roman" pitchFamily="18" charset="0"/>
              </a:defRPr>
            </a:lvl6pPr>
            <a:lvl7pPr marL="2971800" indent="-228600" defTabSz="889000" eaLnBrk="0" fontAlgn="base" hangingPunct="0">
              <a:spcBef>
                <a:spcPct val="0"/>
              </a:spcBef>
              <a:spcAft>
                <a:spcPct val="0"/>
              </a:spcAft>
              <a:defRPr sz="2400">
                <a:solidFill>
                  <a:schemeClr val="tx1"/>
                </a:solidFill>
                <a:latin typeface="Times New Roman" pitchFamily="18" charset="0"/>
              </a:defRPr>
            </a:lvl7pPr>
            <a:lvl8pPr marL="3429000" indent="-228600" defTabSz="889000" eaLnBrk="0" fontAlgn="base" hangingPunct="0">
              <a:spcBef>
                <a:spcPct val="0"/>
              </a:spcBef>
              <a:spcAft>
                <a:spcPct val="0"/>
              </a:spcAft>
              <a:defRPr sz="2400">
                <a:solidFill>
                  <a:schemeClr val="tx1"/>
                </a:solidFill>
                <a:latin typeface="Times New Roman" pitchFamily="18" charset="0"/>
              </a:defRPr>
            </a:lvl8pPr>
            <a:lvl9pPr marL="3886200" indent="-228600" defTabSz="8890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800" b="1" dirty="0">
                <a:solidFill>
                  <a:schemeClr val="tx2"/>
                </a:solidFill>
                <a:latin typeface="Traditional Arabic" panose="02020603050405020304" pitchFamily="18" charset="-78"/>
                <a:cs typeface="Traditional Arabic" panose="02020603050405020304" pitchFamily="18" charset="-78"/>
              </a:rPr>
              <a:t>مخزن</a:t>
            </a:r>
            <a:endParaRPr lang="en-US" altLang="fr-FR" sz="1800" b="1" dirty="0">
              <a:solidFill>
                <a:schemeClr val="tx2"/>
              </a:solidFill>
              <a:latin typeface="Traditional Arabic" panose="02020603050405020304" pitchFamily="18" charset="-78"/>
              <a:cs typeface="Traditional Arabic" panose="02020603050405020304" pitchFamily="18" charset="-78"/>
            </a:endParaRPr>
          </a:p>
        </p:txBody>
      </p:sp>
      <p:grpSp>
        <p:nvGrpSpPr>
          <p:cNvPr id="30" name="Group 36"/>
          <p:cNvGrpSpPr>
            <a:grpSpLocks/>
          </p:cNvGrpSpPr>
          <p:nvPr/>
        </p:nvGrpSpPr>
        <p:grpSpPr bwMode="auto">
          <a:xfrm rot="15872886">
            <a:off x="3186676" y="2357789"/>
            <a:ext cx="1060451" cy="551175"/>
            <a:chOff x="4512" y="1114"/>
            <a:chExt cx="782" cy="323"/>
          </a:xfrm>
        </p:grpSpPr>
        <p:sp>
          <p:nvSpPr>
            <p:cNvPr id="33" name="Freeform 37"/>
            <p:cNvSpPr>
              <a:spLocks/>
            </p:cNvSpPr>
            <p:nvPr/>
          </p:nvSpPr>
          <p:spPr bwMode="auto">
            <a:xfrm>
              <a:off x="4512" y="1114"/>
              <a:ext cx="637" cy="323"/>
            </a:xfrm>
            <a:custGeom>
              <a:avLst/>
              <a:gdLst>
                <a:gd name="T0" fmla="*/ 635 w 596"/>
                <a:gd name="T1" fmla="*/ 253 h 348"/>
                <a:gd name="T2" fmla="*/ 633 w 596"/>
                <a:gd name="T3" fmla="*/ 266 h 348"/>
                <a:gd name="T4" fmla="*/ 630 w 596"/>
                <a:gd name="T5" fmla="*/ 279 h 348"/>
                <a:gd name="T6" fmla="*/ 624 w 596"/>
                <a:gd name="T7" fmla="*/ 290 h 348"/>
                <a:gd name="T8" fmla="*/ 616 w 596"/>
                <a:gd name="T9" fmla="*/ 304 h 348"/>
                <a:gd name="T10" fmla="*/ 605 w 596"/>
                <a:gd name="T11" fmla="*/ 316 h 348"/>
                <a:gd name="T12" fmla="*/ 590 w 596"/>
                <a:gd name="T13" fmla="*/ 323 h 348"/>
                <a:gd name="T14" fmla="*/ 347 w 596"/>
                <a:gd name="T15" fmla="*/ 323 h 348"/>
                <a:gd name="T16" fmla="*/ 338 w 596"/>
                <a:gd name="T17" fmla="*/ 320 h 348"/>
                <a:gd name="T18" fmla="*/ 330 w 596"/>
                <a:gd name="T19" fmla="*/ 314 h 348"/>
                <a:gd name="T20" fmla="*/ 324 w 596"/>
                <a:gd name="T21" fmla="*/ 302 h 348"/>
                <a:gd name="T22" fmla="*/ 323 w 596"/>
                <a:gd name="T23" fmla="*/ 290 h 348"/>
                <a:gd name="T24" fmla="*/ 327 w 596"/>
                <a:gd name="T25" fmla="*/ 279 h 348"/>
                <a:gd name="T26" fmla="*/ 333 w 596"/>
                <a:gd name="T27" fmla="*/ 272 h 348"/>
                <a:gd name="T28" fmla="*/ 339 w 596"/>
                <a:gd name="T29" fmla="*/ 268 h 348"/>
                <a:gd name="T30" fmla="*/ 348 w 596"/>
                <a:gd name="T31" fmla="*/ 266 h 348"/>
                <a:gd name="T32" fmla="*/ 36 w 596"/>
                <a:gd name="T33" fmla="*/ 248 h 348"/>
                <a:gd name="T34" fmla="*/ 20 w 596"/>
                <a:gd name="T35" fmla="*/ 244 h 348"/>
                <a:gd name="T36" fmla="*/ 9 w 596"/>
                <a:gd name="T37" fmla="*/ 235 h 348"/>
                <a:gd name="T38" fmla="*/ 2 w 596"/>
                <a:gd name="T39" fmla="*/ 222 h 348"/>
                <a:gd name="T40" fmla="*/ 0 w 596"/>
                <a:gd name="T41" fmla="*/ 210 h 348"/>
                <a:gd name="T42" fmla="*/ 2 w 596"/>
                <a:gd name="T43" fmla="*/ 196 h 348"/>
                <a:gd name="T44" fmla="*/ 9 w 596"/>
                <a:gd name="T45" fmla="*/ 184 h 348"/>
                <a:gd name="T46" fmla="*/ 18 w 596"/>
                <a:gd name="T47" fmla="*/ 176 h 348"/>
                <a:gd name="T48" fmla="*/ 28 w 596"/>
                <a:gd name="T49" fmla="*/ 172 h 348"/>
                <a:gd name="T50" fmla="*/ 332 w 596"/>
                <a:gd name="T51" fmla="*/ 152 h 348"/>
                <a:gd name="T52" fmla="*/ 25 w 596"/>
                <a:gd name="T53" fmla="*/ 150 h 348"/>
                <a:gd name="T54" fmla="*/ 12 w 596"/>
                <a:gd name="T55" fmla="*/ 142 h 348"/>
                <a:gd name="T56" fmla="*/ 2 w 596"/>
                <a:gd name="T57" fmla="*/ 128 h 348"/>
                <a:gd name="T58" fmla="*/ 0 w 596"/>
                <a:gd name="T59" fmla="*/ 112 h 348"/>
                <a:gd name="T60" fmla="*/ 3 w 596"/>
                <a:gd name="T61" fmla="*/ 98 h 348"/>
                <a:gd name="T62" fmla="*/ 11 w 596"/>
                <a:gd name="T63" fmla="*/ 87 h 348"/>
                <a:gd name="T64" fmla="*/ 20 w 596"/>
                <a:gd name="T65" fmla="*/ 79 h 348"/>
                <a:gd name="T66" fmla="*/ 32 w 596"/>
                <a:gd name="T67" fmla="*/ 75 h 348"/>
                <a:gd name="T68" fmla="*/ 348 w 596"/>
                <a:gd name="T69" fmla="*/ 57 h 348"/>
                <a:gd name="T70" fmla="*/ 337 w 596"/>
                <a:gd name="T71" fmla="*/ 53 h 348"/>
                <a:gd name="T72" fmla="*/ 332 w 596"/>
                <a:gd name="T73" fmla="*/ 49 h 348"/>
                <a:gd name="T74" fmla="*/ 327 w 596"/>
                <a:gd name="T75" fmla="*/ 43 h 348"/>
                <a:gd name="T76" fmla="*/ 323 w 596"/>
                <a:gd name="T77" fmla="*/ 35 h 348"/>
                <a:gd name="T78" fmla="*/ 323 w 596"/>
                <a:gd name="T79" fmla="*/ 25 h 348"/>
                <a:gd name="T80" fmla="*/ 325 w 596"/>
                <a:gd name="T81" fmla="*/ 18 h 348"/>
                <a:gd name="T82" fmla="*/ 329 w 596"/>
                <a:gd name="T83" fmla="*/ 11 h 348"/>
                <a:gd name="T84" fmla="*/ 335 w 596"/>
                <a:gd name="T85" fmla="*/ 6 h 348"/>
                <a:gd name="T86" fmla="*/ 341 w 596"/>
                <a:gd name="T87" fmla="*/ 2 h 348"/>
                <a:gd name="T88" fmla="*/ 583 w 596"/>
                <a:gd name="T89" fmla="*/ 0 h 348"/>
                <a:gd name="T90" fmla="*/ 603 w 596"/>
                <a:gd name="T91" fmla="*/ 7 h 348"/>
                <a:gd name="T92" fmla="*/ 616 w 596"/>
                <a:gd name="T93" fmla="*/ 20 h 348"/>
                <a:gd name="T94" fmla="*/ 627 w 596"/>
                <a:gd name="T95" fmla="*/ 40 h 348"/>
                <a:gd name="T96" fmla="*/ 633 w 596"/>
                <a:gd name="T97" fmla="*/ 62 h 3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6"/>
                <a:gd name="T148" fmla="*/ 0 h 348"/>
                <a:gd name="T149" fmla="*/ 596 w 596"/>
                <a:gd name="T150" fmla="*/ 348 h 3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6" h="348">
                  <a:moveTo>
                    <a:pt x="595" y="83"/>
                  </a:moveTo>
                  <a:lnTo>
                    <a:pt x="595" y="266"/>
                  </a:lnTo>
                  <a:lnTo>
                    <a:pt x="595" y="272"/>
                  </a:lnTo>
                  <a:lnTo>
                    <a:pt x="595" y="276"/>
                  </a:lnTo>
                  <a:lnTo>
                    <a:pt x="594" y="280"/>
                  </a:lnTo>
                  <a:lnTo>
                    <a:pt x="593" y="286"/>
                  </a:lnTo>
                  <a:lnTo>
                    <a:pt x="592" y="290"/>
                  </a:lnTo>
                  <a:lnTo>
                    <a:pt x="591" y="294"/>
                  </a:lnTo>
                  <a:lnTo>
                    <a:pt x="590" y="300"/>
                  </a:lnTo>
                  <a:lnTo>
                    <a:pt x="588" y="304"/>
                  </a:lnTo>
                  <a:lnTo>
                    <a:pt x="587" y="308"/>
                  </a:lnTo>
                  <a:lnTo>
                    <a:pt x="585" y="312"/>
                  </a:lnTo>
                  <a:lnTo>
                    <a:pt x="583" y="317"/>
                  </a:lnTo>
                  <a:lnTo>
                    <a:pt x="580" y="322"/>
                  </a:lnTo>
                  <a:lnTo>
                    <a:pt x="577" y="327"/>
                  </a:lnTo>
                  <a:lnTo>
                    <a:pt x="574" y="331"/>
                  </a:lnTo>
                  <a:lnTo>
                    <a:pt x="570" y="335"/>
                  </a:lnTo>
                  <a:lnTo>
                    <a:pt x="567" y="339"/>
                  </a:lnTo>
                  <a:lnTo>
                    <a:pt x="562" y="343"/>
                  </a:lnTo>
                  <a:lnTo>
                    <a:pt x="558" y="344"/>
                  </a:lnTo>
                  <a:lnTo>
                    <a:pt x="553" y="347"/>
                  </a:lnTo>
                  <a:lnTo>
                    <a:pt x="549" y="347"/>
                  </a:lnTo>
                  <a:lnTo>
                    <a:pt x="545" y="347"/>
                  </a:lnTo>
                  <a:lnTo>
                    <a:pt x="325" y="347"/>
                  </a:lnTo>
                  <a:lnTo>
                    <a:pt x="322" y="346"/>
                  </a:lnTo>
                  <a:lnTo>
                    <a:pt x="320" y="345"/>
                  </a:lnTo>
                  <a:lnTo>
                    <a:pt x="317" y="344"/>
                  </a:lnTo>
                  <a:lnTo>
                    <a:pt x="315" y="342"/>
                  </a:lnTo>
                  <a:lnTo>
                    <a:pt x="312" y="339"/>
                  </a:lnTo>
                  <a:lnTo>
                    <a:pt x="309" y="337"/>
                  </a:lnTo>
                  <a:lnTo>
                    <a:pt x="307" y="332"/>
                  </a:lnTo>
                  <a:lnTo>
                    <a:pt x="305" y="328"/>
                  </a:lnTo>
                  <a:lnTo>
                    <a:pt x="304" y="324"/>
                  </a:lnTo>
                  <a:lnTo>
                    <a:pt x="303" y="320"/>
                  </a:lnTo>
                  <a:lnTo>
                    <a:pt x="303" y="316"/>
                  </a:lnTo>
                  <a:lnTo>
                    <a:pt x="303" y="312"/>
                  </a:lnTo>
                  <a:lnTo>
                    <a:pt x="304" y="307"/>
                  </a:lnTo>
                  <a:lnTo>
                    <a:pt x="305" y="303"/>
                  </a:lnTo>
                  <a:lnTo>
                    <a:pt x="306" y="300"/>
                  </a:lnTo>
                  <a:lnTo>
                    <a:pt x="308" y="297"/>
                  </a:lnTo>
                  <a:lnTo>
                    <a:pt x="310" y="294"/>
                  </a:lnTo>
                  <a:lnTo>
                    <a:pt x="312" y="292"/>
                  </a:lnTo>
                  <a:lnTo>
                    <a:pt x="315" y="290"/>
                  </a:lnTo>
                  <a:lnTo>
                    <a:pt x="317" y="288"/>
                  </a:lnTo>
                  <a:lnTo>
                    <a:pt x="318" y="288"/>
                  </a:lnTo>
                  <a:lnTo>
                    <a:pt x="321" y="287"/>
                  </a:lnTo>
                  <a:lnTo>
                    <a:pt x="322" y="286"/>
                  </a:lnTo>
                  <a:lnTo>
                    <a:pt x="326" y="286"/>
                  </a:lnTo>
                  <a:lnTo>
                    <a:pt x="494" y="286"/>
                  </a:lnTo>
                  <a:lnTo>
                    <a:pt x="494" y="266"/>
                  </a:lnTo>
                  <a:lnTo>
                    <a:pt x="34" y="266"/>
                  </a:lnTo>
                  <a:lnTo>
                    <a:pt x="29" y="266"/>
                  </a:lnTo>
                  <a:lnTo>
                    <a:pt x="24" y="264"/>
                  </a:lnTo>
                  <a:lnTo>
                    <a:pt x="19" y="262"/>
                  </a:lnTo>
                  <a:lnTo>
                    <a:pt x="15" y="259"/>
                  </a:lnTo>
                  <a:lnTo>
                    <a:pt x="11" y="256"/>
                  </a:lnTo>
                  <a:lnTo>
                    <a:pt x="8" y="252"/>
                  </a:lnTo>
                  <a:lnTo>
                    <a:pt x="6" y="248"/>
                  </a:lnTo>
                  <a:lnTo>
                    <a:pt x="3" y="243"/>
                  </a:lnTo>
                  <a:lnTo>
                    <a:pt x="2" y="238"/>
                  </a:lnTo>
                  <a:lnTo>
                    <a:pt x="1" y="234"/>
                  </a:lnTo>
                  <a:lnTo>
                    <a:pt x="0" y="230"/>
                  </a:lnTo>
                  <a:lnTo>
                    <a:pt x="0" y="226"/>
                  </a:lnTo>
                  <a:lnTo>
                    <a:pt x="0" y="221"/>
                  </a:lnTo>
                  <a:lnTo>
                    <a:pt x="1" y="216"/>
                  </a:lnTo>
                  <a:lnTo>
                    <a:pt x="2" y="211"/>
                  </a:lnTo>
                  <a:lnTo>
                    <a:pt x="4" y="206"/>
                  </a:lnTo>
                  <a:lnTo>
                    <a:pt x="6" y="201"/>
                  </a:lnTo>
                  <a:lnTo>
                    <a:pt x="8" y="198"/>
                  </a:lnTo>
                  <a:lnTo>
                    <a:pt x="11" y="195"/>
                  </a:lnTo>
                  <a:lnTo>
                    <a:pt x="14" y="192"/>
                  </a:lnTo>
                  <a:lnTo>
                    <a:pt x="17" y="189"/>
                  </a:lnTo>
                  <a:lnTo>
                    <a:pt x="20" y="187"/>
                  </a:lnTo>
                  <a:lnTo>
                    <a:pt x="23" y="186"/>
                  </a:lnTo>
                  <a:lnTo>
                    <a:pt x="26" y="185"/>
                  </a:lnTo>
                  <a:lnTo>
                    <a:pt x="30" y="184"/>
                  </a:lnTo>
                  <a:lnTo>
                    <a:pt x="311" y="184"/>
                  </a:lnTo>
                  <a:lnTo>
                    <a:pt x="311" y="163"/>
                  </a:lnTo>
                  <a:lnTo>
                    <a:pt x="31" y="163"/>
                  </a:lnTo>
                  <a:lnTo>
                    <a:pt x="27" y="162"/>
                  </a:lnTo>
                  <a:lnTo>
                    <a:pt x="23" y="161"/>
                  </a:lnTo>
                  <a:lnTo>
                    <a:pt x="19" y="158"/>
                  </a:lnTo>
                  <a:lnTo>
                    <a:pt x="15" y="156"/>
                  </a:lnTo>
                  <a:lnTo>
                    <a:pt x="11" y="152"/>
                  </a:lnTo>
                  <a:lnTo>
                    <a:pt x="8" y="148"/>
                  </a:lnTo>
                  <a:lnTo>
                    <a:pt x="4" y="143"/>
                  </a:lnTo>
                  <a:lnTo>
                    <a:pt x="2" y="138"/>
                  </a:lnTo>
                  <a:lnTo>
                    <a:pt x="1" y="132"/>
                  </a:lnTo>
                  <a:lnTo>
                    <a:pt x="0" y="126"/>
                  </a:lnTo>
                  <a:lnTo>
                    <a:pt x="0" y="120"/>
                  </a:lnTo>
                  <a:lnTo>
                    <a:pt x="1" y="114"/>
                  </a:lnTo>
                  <a:lnTo>
                    <a:pt x="1" y="110"/>
                  </a:lnTo>
                  <a:lnTo>
                    <a:pt x="3" y="105"/>
                  </a:lnTo>
                  <a:lnTo>
                    <a:pt x="4" y="102"/>
                  </a:lnTo>
                  <a:lnTo>
                    <a:pt x="7" y="97"/>
                  </a:lnTo>
                  <a:lnTo>
                    <a:pt x="10" y="93"/>
                  </a:lnTo>
                  <a:lnTo>
                    <a:pt x="12" y="90"/>
                  </a:lnTo>
                  <a:lnTo>
                    <a:pt x="16" y="87"/>
                  </a:lnTo>
                  <a:lnTo>
                    <a:pt x="19" y="85"/>
                  </a:lnTo>
                  <a:lnTo>
                    <a:pt x="23" y="83"/>
                  </a:lnTo>
                  <a:lnTo>
                    <a:pt x="25" y="83"/>
                  </a:lnTo>
                  <a:lnTo>
                    <a:pt x="30" y="81"/>
                  </a:lnTo>
                  <a:lnTo>
                    <a:pt x="494" y="82"/>
                  </a:lnTo>
                  <a:lnTo>
                    <a:pt x="494" y="61"/>
                  </a:lnTo>
                  <a:lnTo>
                    <a:pt x="326" y="61"/>
                  </a:lnTo>
                  <a:lnTo>
                    <a:pt x="322" y="61"/>
                  </a:lnTo>
                  <a:lnTo>
                    <a:pt x="319" y="60"/>
                  </a:lnTo>
                  <a:lnTo>
                    <a:pt x="316" y="57"/>
                  </a:lnTo>
                  <a:lnTo>
                    <a:pt x="314" y="56"/>
                  </a:lnTo>
                  <a:lnTo>
                    <a:pt x="312" y="55"/>
                  </a:lnTo>
                  <a:lnTo>
                    <a:pt x="311" y="53"/>
                  </a:lnTo>
                  <a:lnTo>
                    <a:pt x="309" y="50"/>
                  </a:lnTo>
                  <a:lnTo>
                    <a:pt x="307" y="49"/>
                  </a:lnTo>
                  <a:lnTo>
                    <a:pt x="306" y="46"/>
                  </a:lnTo>
                  <a:lnTo>
                    <a:pt x="305" y="44"/>
                  </a:lnTo>
                  <a:lnTo>
                    <a:pt x="304" y="41"/>
                  </a:lnTo>
                  <a:lnTo>
                    <a:pt x="303" y="38"/>
                  </a:lnTo>
                  <a:lnTo>
                    <a:pt x="303" y="35"/>
                  </a:lnTo>
                  <a:lnTo>
                    <a:pt x="303" y="33"/>
                  </a:lnTo>
                  <a:lnTo>
                    <a:pt x="303" y="27"/>
                  </a:lnTo>
                  <a:lnTo>
                    <a:pt x="303" y="25"/>
                  </a:lnTo>
                  <a:lnTo>
                    <a:pt x="304" y="22"/>
                  </a:lnTo>
                  <a:lnTo>
                    <a:pt x="305" y="19"/>
                  </a:lnTo>
                  <a:lnTo>
                    <a:pt x="306" y="17"/>
                  </a:lnTo>
                  <a:lnTo>
                    <a:pt x="307" y="15"/>
                  </a:lnTo>
                  <a:lnTo>
                    <a:pt x="308" y="12"/>
                  </a:lnTo>
                  <a:lnTo>
                    <a:pt x="310" y="10"/>
                  </a:lnTo>
                  <a:lnTo>
                    <a:pt x="312" y="8"/>
                  </a:lnTo>
                  <a:lnTo>
                    <a:pt x="314" y="6"/>
                  </a:lnTo>
                  <a:lnTo>
                    <a:pt x="316" y="4"/>
                  </a:lnTo>
                  <a:lnTo>
                    <a:pt x="317" y="3"/>
                  </a:lnTo>
                  <a:lnTo>
                    <a:pt x="320" y="2"/>
                  </a:lnTo>
                  <a:lnTo>
                    <a:pt x="322" y="1"/>
                  </a:lnTo>
                  <a:lnTo>
                    <a:pt x="325" y="0"/>
                  </a:lnTo>
                  <a:lnTo>
                    <a:pt x="546" y="0"/>
                  </a:lnTo>
                  <a:lnTo>
                    <a:pt x="553" y="2"/>
                  </a:lnTo>
                  <a:lnTo>
                    <a:pt x="560" y="4"/>
                  </a:lnTo>
                  <a:lnTo>
                    <a:pt x="565" y="8"/>
                  </a:lnTo>
                  <a:lnTo>
                    <a:pt x="570" y="12"/>
                  </a:lnTo>
                  <a:lnTo>
                    <a:pt x="573" y="16"/>
                  </a:lnTo>
                  <a:lnTo>
                    <a:pt x="577" y="21"/>
                  </a:lnTo>
                  <a:lnTo>
                    <a:pt x="582" y="28"/>
                  </a:lnTo>
                  <a:lnTo>
                    <a:pt x="585" y="37"/>
                  </a:lnTo>
                  <a:lnTo>
                    <a:pt x="588" y="43"/>
                  </a:lnTo>
                  <a:lnTo>
                    <a:pt x="590" y="49"/>
                  </a:lnTo>
                  <a:lnTo>
                    <a:pt x="592" y="58"/>
                  </a:lnTo>
                  <a:lnTo>
                    <a:pt x="593" y="67"/>
                  </a:lnTo>
                  <a:lnTo>
                    <a:pt x="595" y="75"/>
                  </a:lnTo>
                  <a:lnTo>
                    <a:pt x="595" y="8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34" name="Oval 38"/>
            <p:cNvSpPr>
              <a:spLocks noChangeArrowheads="1"/>
            </p:cNvSpPr>
            <p:nvPr/>
          </p:nvSpPr>
          <p:spPr bwMode="auto">
            <a:xfrm>
              <a:off x="5172" y="1209"/>
              <a:ext cx="122" cy="131"/>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cxnSp>
        <p:nvCxnSpPr>
          <p:cNvPr id="31" name="Straight Arrow Connector 30"/>
          <p:cNvCxnSpPr/>
          <p:nvPr/>
        </p:nvCxnSpPr>
        <p:spPr>
          <a:xfrm>
            <a:off x="1377279" y="1586837"/>
            <a:ext cx="3295572" cy="0"/>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1268562" y="1730141"/>
            <a:ext cx="0" cy="3944892"/>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4782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مجموعة</a:t>
            </a:r>
            <a:r>
              <a:rPr lang="en-GB" dirty="0"/>
              <a:t> </a:t>
            </a:r>
            <a:r>
              <a:rPr lang="ar-SA" dirty="0"/>
              <a:t>= </a:t>
            </a:r>
            <a:r>
              <a:rPr lang="ar-SA" sz="2400" dirty="0"/>
              <a:t>16 </a:t>
            </a:r>
            <a:r>
              <a:rPr lang="ar-SA" dirty="0"/>
              <a:t>عائلة</a:t>
            </a:r>
          </a:p>
        </p:txBody>
      </p:sp>
      <p:sp>
        <p:nvSpPr>
          <p:cNvPr id="3" name="Content Placeholder 2"/>
          <p:cNvSpPr>
            <a:spLocks noGrp="1"/>
          </p:cNvSpPr>
          <p:nvPr>
            <p:ph idx="1"/>
          </p:nvPr>
        </p:nvSpPr>
        <p:spPr>
          <a:xfrm>
            <a:off x="5774498" y="1369242"/>
            <a:ext cx="2912301" cy="4785722"/>
          </a:xfrm>
        </p:spPr>
        <p:txBody>
          <a:bodyPr/>
          <a:lstStyle/>
          <a:p>
            <a:r>
              <a:rPr lang="ar-SA" sz="2800" dirty="0"/>
              <a:t>تنصح الملاحظات التوجيهية لدليل اسفير بالحرص على أن يطل مأوى كل أسرة على مساحة مشتركة أو على مساحة معزولة تستعملها الأسرة بدلا من أن يطل على مدخل مأوىً آخر.</a:t>
            </a:r>
          </a:p>
          <a:p>
            <a:r>
              <a:rPr lang="ar-SA" sz="2800" i="1" dirty="0"/>
              <a:t> </a:t>
            </a:r>
            <a:r>
              <a:rPr lang="en-GB" sz="2800" i="1" dirty="0"/>
              <a:t>)</a:t>
            </a:r>
            <a:r>
              <a:rPr lang="ar-SA" sz="2800" i="1" dirty="0"/>
              <a:t>راجع صفحة 247 من دليل اسفير</a:t>
            </a:r>
            <a:r>
              <a:rPr lang="en-GB" sz="2800" i="1" dirty="0"/>
              <a:t>(</a:t>
            </a:r>
            <a:endParaRPr lang="ar-SA" sz="2800" i="1" dirty="0"/>
          </a:p>
        </p:txBody>
      </p:sp>
      <p:grpSp>
        <p:nvGrpSpPr>
          <p:cNvPr id="5" name="Group 37"/>
          <p:cNvGrpSpPr/>
          <p:nvPr/>
        </p:nvGrpSpPr>
        <p:grpSpPr>
          <a:xfrm>
            <a:off x="471851" y="1587128"/>
            <a:ext cx="5091337" cy="3490480"/>
            <a:chOff x="3667618" y="1479332"/>
            <a:chExt cx="5091337" cy="3490480"/>
          </a:xfrm>
        </p:grpSpPr>
        <p:sp>
          <p:nvSpPr>
            <p:cNvPr id="6" name="Rectangle 5"/>
            <p:cNvSpPr>
              <a:spLocks noChangeArrowheads="1"/>
            </p:cNvSpPr>
            <p:nvPr/>
          </p:nvSpPr>
          <p:spPr bwMode="auto">
            <a:xfrm rot="16200000">
              <a:off x="3783579" y="3022795"/>
              <a:ext cx="965144" cy="3699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914400" fontAlgn="base">
                <a:spcBef>
                  <a:spcPct val="0"/>
                </a:spcBef>
                <a:spcAft>
                  <a:spcPct val="0"/>
                </a:spcAft>
              </a:pPr>
              <a:r>
                <a:rPr lang="ar-SA" altLang="en-US" b="1" dirty="0">
                  <a:solidFill>
                    <a:schemeClr val="tx2">
                      <a:lumMod val="75000"/>
                    </a:schemeClr>
                  </a:solidFill>
                  <a:latin typeface="Traditional Arabic" panose="02020603050405020304" pitchFamily="18" charset="-78"/>
                  <a:cs typeface="Traditional Arabic" panose="02020603050405020304" pitchFamily="18" charset="-78"/>
                </a:rPr>
                <a:t>40 متر</a:t>
              </a:r>
              <a:endParaRPr lang="en-US" altLang="en-US"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7" name="Rectangle 6"/>
            <p:cNvSpPr>
              <a:spLocks noChangeArrowheads="1"/>
            </p:cNvSpPr>
            <p:nvPr/>
          </p:nvSpPr>
          <p:spPr bwMode="auto">
            <a:xfrm flipH="1">
              <a:off x="6095485" y="4599838"/>
              <a:ext cx="615553" cy="3699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ar-TN" altLang="en-US" b="1" dirty="0">
                  <a:solidFill>
                    <a:srgbClr val="004386"/>
                  </a:solidFill>
                  <a:latin typeface="Traditional Arabic" panose="02020603050405020304" pitchFamily="18" charset="-78"/>
                  <a:cs typeface="Traditional Arabic" panose="02020603050405020304" pitchFamily="18" charset="-78"/>
                </a:rPr>
                <a:t>متر</a:t>
              </a:r>
              <a:r>
                <a:rPr lang="en-US" altLang="en-US" b="1" dirty="0">
                  <a:solidFill>
                    <a:srgbClr val="004386"/>
                  </a:solidFill>
                  <a:latin typeface="Traditional Arabic" panose="02020603050405020304" pitchFamily="18" charset="-78"/>
                  <a:cs typeface="Traditional Arabic" panose="02020603050405020304" pitchFamily="18" charset="-78"/>
                </a:rPr>
                <a:t>45</a:t>
              </a:r>
            </a:p>
          </p:txBody>
        </p:sp>
        <p:sp>
          <p:nvSpPr>
            <p:cNvPr id="8" name="Freeform 9"/>
            <p:cNvSpPr>
              <a:spLocks/>
            </p:cNvSpPr>
            <p:nvPr/>
          </p:nvSpPr>
          <p:spPr bwMode="auto">
            <a:xfrm>
              <a:off x="5971312" y="1938324"/>
              <a:ext cx="269298" cy="281558"/>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9" name="Freeform 10"/>
            <p:cNvSpPr>
              <a:spLocks/>
            </p:cNvSpPr>
            <p:nvPr/>
          </p:nvSpPr>
          <p:spPr bwMode="auto">
            <a:xfrm>
              <a:off x="5035917" y="2193319"/>
              <a:ext cx="321728" cy="234809"/>
            </a:xfrm>
            <a:custGeom>
              <a:avLst/>
              <a:gdLst>
                <a:gd name="T0" fmla="*/ 2147483647 w 289"/>
                <a:gd name="T1" fmla="*/ 2147483647 h 241"/>
                <a:gd name="T2" fmla="*/ 2147483647 w 289"/>
                <a:gd name="T3" fmla="*/ 2147483647 h 241"/>
                <a:gd name="T4" fmla="*/ 0 w 289"/>
                <a:gd name="T5" fmla="*/ 2147483647 h 241"/>
                <a:gd name="T6" fmla="*/ 0 w 289"/>
                <a:gd name="T7" fmla="*/ 0 h 241"/>
                <a:gd name="T8" fmla="*/ 2147483647 w 289"/>
                <a:gd name="T9" fmla="*/ 0 h 241"/>
                <a:gd name="T10" fmla="*/ 2147483647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288" y="192"/>
                  </a:moveTo>
                  <a:lnTo>
                    <a:pt x="288" y="240"/>
                  </a:lnTo>
                  <a:lnTo>
                    <a:pt x="0" y="240"/>
                  </a:lnTo>
                  <a:lnTo>
                    <a:pt x="0" y="0"/>
                  </a:lnTo>
                  <a:lnTo>
                    <a:pt x="288" y="0"/>
                  </a:lnTo>
                  <a:lnTo>
                    <a:pt x="288"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0" name="Freeform 11"/>
            <p:cNvSpPr>
              <a:spLocks/>
            </p:cNvSpPr>
            <p:nvPr/>
          </p:nvSpPr>
          <p:spPr bwMode="auto">
            <a:xfrm>
              <a:off x="6400283" y="1938324"/>
              <a:ext cx="268106" cy="281558"/>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1" name="Freeform 12"/>
            <p:cNvSpPr>
              <a:spLocks/>
            </p:cNvSpPr>
            <p:nvPr/>
          </p:nvSpPr>
          <p:spPr bwMode="auto">
            <a:xfrm>
              <a:off x="6828062" y="1938324"/>
              <a:ext cx="269298" cy="281558"/>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2" name="Freeform 13"/>
            <p:cNvSpPr>
              <a:spLocks/>
            </p:cNvSpPr>
            <p:nvPr/>
          </p:nvSpPr>
          <p:spPr bwMode="auto">
            <a:xfrm>
              <a:off x="5035917" y="2550312"/>
              <a:ext cx="321728" cy="234809"/>
            </a:xfrm>
            <a:custGeom>
              <a:avLst/>
              <a:gdLst>
                <a:gd name="T0" fmla="*/ 2147483647 w 289"/>
                <a:gd name="T1" fmla="*/ 2147483647 h 241"/>
                <a:gd name="T2" fmla="*/ 2147483647 w 289"/>
                <a:gd name="T3" fmla="*/ 2147483647 h 241"/>
                <a:gd name="T4" fmla="*/ 0 w 289"/>
                <a:gd name="T5" fmla="*/ 2147483647 h 241"/>
                <a:gd name="T6" fmla="*/ 0 w 289"/>
                <a:gd name="T7" fmla="*/ 0 h 241"/>
                <a:gd name="T8" fmla="*/ 2147483647 w 289"/>
                <a:gd name="T9" fmla="*/ 0 h 241"/>
                <a:gd name="T10" fmla="*/ 2147483647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288" y="192"/>
                  </a:moveTo>
                  <a:lnTo>
                    <a:pt x="288" y="240"/>
                  </a:lnTo>
                  <a:lnTo>
                    <a:pt x="0" y="240"/>
                  </a:lnTo>
                  <a:lnTo>
                    <a:pt x="0" y="0"/>
                  </a:lnTo>
                  <a:lnTo>
                    <a:pt x="288" y="0"/>
                  </a:lnTo>
                  <a:lnTo>
                    <a:pt x="288"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3" name="Freeform 14"/>
            <p:cNvSpPr>
              <a:spLocks/>
            </p:cNvSpPr>
            <p:nvPr/>
          </p:nvSpPr>
          <p:spPr bwMode="auto">
            <a:xfrm>
              <a:off x="5093113" y="3111302"/>
              <a:ext cx="321728" cy="234809"/>
            </a:xfrm>
            <a:custGeom>
              <a:avLst/>
              <a:gdLst>
                <a:gd name="T0" fmla="*/ 2147483647 w 289"/>
                <a:gd name="T1" fmla="*/ 2147483647 h 241"/>
                <a:gd name="T2" fmla="*/ 2147483647 w 289"/>
                <a:gd name="T3" fmla="*/ 2147483647 h 241"/>
                <a:gd name="T4" fmla="*/ 0 w 289"/>
                <a:gd name="T5" fmla="*/ 2147483647 h 241"/>
                <a:gd name="T6" fmla="*/ 0 w 289"/>
                <a:gd name="T7" fmla="*/ 0 h 241"/>
                <a:gd name="T8" fmla="*/ 2147483647 w 289"/>
                <a:gd name="T9" fmla="*/ 0 h 241"/>
                <a:gd name="T10" fmla="*/ 2147483647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288" y="192"/>
                  </a:moveTo>
                  <a:lnTo>
                    <a:pt x="288" y="240"/>
                  </a:lnTo>
                  <a:lnTo>
                    <a:pt x="0" y="240"/>
                  </a:lnTo>
                  <a:lnTo>
                    <a:pt x="0" y="0"/>
                  </a:lnTo>
                  <a:lnTo>
                    <a:pt x="288" y="0"/>
                  </a:lnTo>
                  <a:lnTo>
                    <a:pt x="288"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4" name="Freeform 15"/>
            <p:cNvSpPr>
              <a:spLocks/>
            </p:cNvSpPr>
            <p:nvPr/>
          </p:nvSpPr>
          <p:spPr bwMode="auto">
            <a:xfrm>
              <a:off x="5093113" y="3488483"/>
              <a:ext cx="321728" cy="234808"/>
            </a:xfrm>
            <a:custGeom>
              <a:avLst/>
              <a:gdLst>
                <a:gd name="T0" fmla="*/ 2147483647 w 289"/>
                <a:gd name="T1" fmla="*/ 2147483647 h 241"/>
                <a:gd name="T2" fmla="*/ 2147483647 w 289"/>
                <a:gd name="T3" fmla="*/ 2147483647 h 241"/>
                <a:gd name="T4" fmla="*/ 0 w 289"/>
                <a:gd name="T5" fmla="*/ 2147483647 h 241"/>
                <a:gd name="T6" fmla="*/ 0 w 289"/>
                <a:gd name="T7" fmla="*/ 0 h 241"/>
                <a:gd name="T8" fmla="*/ 2147483647 w 289"/>
                <a:gd name="T9" fmla="*/ 0 h 241"/>
                <a:gd name="T10" fmla="*/ 2147483647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288" y="192"/>
                  </a:moveTo>
                  <a:lnTo>
                    <a:pt x="288" y="240"/>
                  </a:lnTo>
                  <a:lnTo>
                    <a:pt x="0" y="240"/>
                  </a:lnTo>
                  <a:lnTo>
                    <a:pt x="0" y="0"/>
                  </a:lnTo>
                  <a:lnTo>
                    <a:pt x="288" y="0"/>
                  </a:lnTo>
                  <a:lnTo>
                    <a:pt x="288"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5" name="Freeform 16"/>
            <p:cNvSpPr>
              <a:spLocks/>
            </p:cNvSpPr>
            <p:nvPr/>
          </p:nvSpPr>
          <p:spPr bwMode="auto">
            <a:xfrm rot="16200000">
              <a:off x="7247121" y="1968682"/>
              <a:ext cx="287932" cy="263341"/>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6" name="Freeform 17"/>
            <p:cNvSpPr>
              <a:spLocks/>
            </p:cNvSpPr>
            <p:nvPr/>
          </p:nvSpPr>
          <p:spPr bwMode="auto">
            <a:xfrm rot="16200000">
              <a:off x="7620088" y="1968682"/>
              <a:ext cx="287932" cy="263340"/>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7" name="Freeform 18"/>
            <p:cNvSpPr>
              <a:spLocks/>
            </p:cNvSpPr>
            <p:nvPr/>
          </p:nvSpPr>
          <p:spPr bwMode="auto">
            <a:xfrm rot="5400000">
              <a:off x="7620088" y="3702650"/>
              <a:ext cx="287932" cy="263340"/>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8" name="Freeform 19"/>
            <p:cNvSpPr>
              <a:spLocks/>
            </p:cNvSpPr>
            <p:nvPr/>
          </p:nvSpPr>
          <p:spPr bwMode="auto">
            <a:xfrm rot="5400000">
              <a:off x="7247121" y="3702650"/>
              <a:ext cx="287932" cy="263341"/>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19" name="Freeform 20"/>
            <p:cNvSpPr>
              <a:spLocks/>
            </p:cNvSpPr>
            <p:nvPr/>
          </p:nvSpPr>
          <p:spPr bwMode="auto">
            <a:xfrm>
              <a:off x="5489912" y="3715854"/>
              <a:ext cx="268106" cy="281557"/>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20" name="Freeform 21"/>
            <p:cNvSpPr>
              <a:spLocks/>
            </p:cNvSpPr>
            <p:nvPr/>
          </p:nvSpPr>
          <p:spPr bwMode="auto">
            <a:xfrm>
              <a:off x="5971312" y="3715854"/>
              <a:ext cx="269298" cy="281557"/>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21" name="Freeform 22"/>
            <p:cNvSpPr>
              <a:spLocks/>
            </p:cNvSpPr>
            <p:nvPr/>
          </p:nvSpPr>
          <p:spPr bwMode="auto">
            <a:xfrm>
              <a:off x="6400283" y="3715854"/>
              <a:ext cx="268106" cy="281557"/>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22" name="Freeform 23"/>
            <p:cNvSpPr>
              <a:spLocks/>
            </p:cNvSpPr>
            <p:nvPr/>
          </p:nvSpPr>
          <p:spPr bwMode="auto">
            <a:xfrm>
              <a:off x="6828062" y="3715854"/>
              <a:ext cx="269298" cy="281557"/>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23" name="Freeform 24"/>
            <p:cNvSpPr>
              <a:spLocks/>
            </p:cNvSpPr>
            <p:nvPr/>
          </p:nvSpPr>
          <p:spPr bwMode="auto">
            <a:xfrm>
              <a:off x="6239419" y="4043098"/>
              <a:ext cx="162056" cy="94560"/>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tx2"/>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24" name="Rectangle 25"/>
            <p:cNvSpPr>
              <a:spLocks noChangeArrowheads="1"/>
            </p:cNvSpPr>
            <p:nvPr/>
          </p:nvSpPr>
          <p:spPr bwMode="auto">
            <a:xfrm>
              <a:off x="6053908" y="4140846"/>
              <a:ext cx="586699" cy="6469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rtl="1"/>
              <a:r>
                <a:rPr lang="ar-SA" altLang="en-US" b="1" dirty="0">
                  <a:solidFill>
                    <a:schemeClr val="tx2">
                      <a:lumMod val="75000"/>
                    </a:schemeClr>
                  </a:solidFill>
                  <a:latin typeface="Traditional Arabic" panose="02020603050405020304" pitchFamily="18" charset="-78"/>
                  <a:cs typeface="Traditional Arabic" panose="02020603050405020304" pitchFamily="18" charset="-78"/>
                </a:rPr>
                <a:t>2 متر</a:t>
              </a:r>
              <a:endParaRPr lang="en-US" altLang="en-US" b="1" dirty="0">
                <a:solidFill>
                  <a:schemeClr val="tx2">
                    <a:lumMod val="75000"/>
                  </a:schemeClr>
                </a:solidFill>
                <a:latin typeface="Traditional Arabic" panose="02020603050405020304" pitchFamily="18" charset="-78"/>
                <a:cs typeface="Traditional Arabic" panose="02020603050405020304" pitchFamily="18" charset="-78"/>
              </a:endParaRPr>
            </a:p>
            <a:p>
              <a:pPr algn="ctr" rtl="1"/>
              <a:endParaRPr lang="en-US" altLang="en-US" b="1" dirty="0">
                <a:solidFill>
                  <a:srgbClr val="004386"/>
                </a:solidFill>
                <a:latin typeface="Traditional Arabic" panose="02020603050405020304" pitchFamily="18" charset="-78"/>
                <a:cs typeface="Traditional Arabic" panose="02020603050405020304" pitchFamily="18" charset="-78"/>
              </a:endParaRPr>
            </a:p>
          </p:txBody>
        </p:sp>
        <p:sp>
          <p:nvSpPr>
            <p:cNvPr id="25" name="TextBox 28"/>
            <p:cNvSpPr txBox="1">
              <a:spLocks noChangeArrowheads="1"/>
            </p:cNvSpPr>
            <p:nvPr/>
          </p:nvSpPr>
          <p:spPr bwMode="auto">
            <a:xfrm rot="16200000">
              <a:off x="8327266" y="3156131"/>
              <a:ext cx="494046"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rtl="1" eaLnBrk="1" hangingPunct="1"/>
              <a:r>
                <a:rPr lang="ar-TN" altLang="en-US" b="1" dirty="0">
                  <a:solidFill>
                    <a:srgbClr val="004386"/>
                  </a:solidFill>
                  <a:latin typeface="Traditional Arabic" panose="02020603050405020304" pitchFamily="18" charset="-78"/>
                  <a:cs typeface="Traditional Arabic" panose="02020603050405020304" pitchFamily="18" charset="-78"/>
                </a:rPr>
                <a:t>طريق</a:t>
              </a:r>
              <a:endParaRPr lang="en-US" altLang="en-US" b="1" dirty="0">
                <a:solidFill>
                  <a:srgbClr val="004386"/>
                </a:solidFill>
                <a:latin typeface="Traditional Arabic" panose="02020603050405020304" pitchFamily="18" charset="-78"/>
                <a:cs typeface="Traditional Arabic" panose="02020603050405020304" pitchFamily="18" charset="-78"/>
              </a:endParaRPr>
            </a:p>
          </p:txBody>
        </p:sp>
        <p:sp>
          <p:nvSpPr>
            <p:cNvPr id="26" name="TextBox 29"/>
            <p:cNvSpPr txBox="1">
              <a:spLocks noChangeArrowheads="1"/>
            </p:cNvSpPr>
            <p:nvPr/>
          </p:nvSpPr>
          <p:spPr bwMode="auto">
            <a:xfrm rot="16200000">
              <a:off x="3442556" y="3156131"/>
              <a:ext cx="819456"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rtl="1" eaLnBrk="1" hangingPunct="1"/>
              <a:r>
                <a:rPr lang="ar-TN" altLang="en-US" b="1" dirty="0">
                  <a:solidFill>
                    <a:srgbClr val="004386"/>
                  </a:solidFill>
                  <a:latin typeface="Traditional Arabic" panose="02020603050405020304" pitchFamily="18" charset="-78"/>
                  <a:cs typeface="Traditional Arabic" panose="02020603050405020304" pitchFamily="18" charset="-78"/>
                </a:rPr>
                <a:t>المراحيض</a:t>
              </a:r>
              <a:endParaRPr lang="en-US" altLang="en-US" b="1" dirty="0">
                <a:solidFill>
                  <a:srgbClr val="004386"/>
                </a:solidFill>
                <a:latin typeface="Traditional Arabic" panose="02020603050405020304" pitchFamily="18" charset="-78"/>
                <a:cs typeface="Traditional Arabic" panose="02020603050405020304" pitchFamily="18" charset="-78"/>
              </a:endParaRPr>
            </a:p>
          </p:txBody>
        </p:sp>
        <p:cxnSp>
          <p:nvCxnSpPr>
            <p:cNvPr id="27" name="Straight Connector 26"/>
            <p:cNvCxnSpPr/>
            <p:nvPr/>
          </p:nvCxnSpPr>
          <p:spPr>
            <a:xfrm rot="5400000">
              <a:off x="6746822" y="3085803"/>
              <a:ext cx="321294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8" name="Down Arrow 27"/>
            <p:cNvSpPr/>
            <p:nvPr/>
          </p:nvSpPr>
          <p:spPr>
            <a:xfrm rot="5400000">
              <a:off x="5035561" y="2570682"/>
              <a:ext cx="229496" cy="800746"/>
            </a:xfrm>
            <a:prstGeom prst="down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29" name="Down Arrow 28"/>
            <p:cNvSpPr/>
            <p:nvPr/>
          </p:nvSpPr>
          <p:spPr>
            <a:xfrm rot="16200000">
              <a:off x="7962215" y="2477624"/>
              <a:ext cx="152997" cy="400373"/>
            </a:xfrm>
            <a:prstGeom prst="down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30" name="Down Arrow 29"/>
            <p:cNvSpPr/>
            <p:nvPr/>
          </p:nvSpPr>
          <p:spPr>
            <a:xfrm rot="16200000">
              <a:off x="7962215" y="2783618"/>
              <a:ext cx="152997" cy="400373"/>
            </a:xfrm>
            <a:prstGeom prst="down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004386"/>
                </a:solidFill>
                <a:latin typeface="Traditional Arabic" panose="02020603050405020304" pitchFamily="18" charset="-78"/>
                <a:cs typeface="Traditional Arabic" panose="02020603050405020304" pitchFamily="18" charset="-78"/>
              </a:endParaRPr>
            </a:p>
          </p:txBody>
        </p:sp>
        <p:sp>
          <p:nvSpPr>
            <p:cNvPr id="31" name="Down Arrow 30"/>
            <p:cNvSpPr/>
            <p:nvPr/>
          </p:nvSpPr>
          <p:spPr>
            <a:xfrm rot="16200000">
              <a:off x="7962215" y="3115112"/>
              <a:ext cx="152997" cy="400373"/>
            </a:xfrm>
            <a:prstGeom prst="down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004386"/>
                </a:solidFill>
                <a:latin typeface="Traditional Arabic" panose="02020603050405020304" pitchFamily="18" charset="-78"/>
                <a:cs typeface="Traditional Arabic" panose="02020603050405020304" pitchFamily="18" charset="-78"/>
              </a:endParaRPr>
            </a:p>
          </p:txBody>
        </p:sp>
        <p:cxnSp>
          <p:nvCxnSpPr>
            <p:cNvPr id="32" name="Straight Connector 31"/>
            <p:cNvCxnSpPr/>
            <p:nvPr/>
          </p:nvCxnSpPr>
          <p:spPr>
            <a:xfrm rot="5400000">
              <a:off x="2480012" y="3187801"/>
              <a:ext cx="321294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33" name="Straight Arrow Connector 32"/>
          <p:cNvCxnSpPr/>
          <p:nvPr/>
        </p:nvCxnSpPr>
        <p:spPr>
          <a:xfrm flipV="1">
            <a:off x="1359672" y="2046120"/>
            <a:ext cx="0" cy="2199336"/>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1840150" y="4718157"/>
            <a:ext cx="2859807" cy="0"/>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nvGrpSpPr>
          <p:cNvPr id="63" name="Group 62"/>
          <p:cNvGrpSpPr/>
          <p:nvPr/>
        </p:nvGrpSpPr>
        <p:grpSpPr>
          <a:xfrm>
            <a:off x="2350212" y="2059571"/>
            <a:ext cx="277200" cy="288000"/>
            <a:chOff x="5361148" y="1947863"/>
            <a:chExt cx="3295571" cy="4113212"/>
          </a:xfrm>
        </p:grpSpPr>
        <p:sp>
          <p:nvSpPr>
            <p:cNvPr id="64" name="Rectangle 5" descr="10%"/>
            <p:cNvSpPr>
              <a:spLocks noChangeArrowheads="1"/>
            </p:cNvSpPr>
            <p:nvPr/>
          </p:nvSpPr>
          <p:spPr bwMode="auto">
            <a:xfrm>
              <a:off x="5361148" y="1947863"/>
              <a:ext cx="3295571" cy="3963992"/>
            </a:xfrm>
            <a:prstGeom prst="rect">
              <a:avLst/>
            </a:prstGeom>
            <a:pattFill prst="pct10">
              <a:fgClr>
                <a:schemeClr val="accent1"/>
              </a:fgClr>
              <a:bgClr>
                <a:schemeClr val="bg1"/>
              </a:bgClr>
            </a:pattFill>
            <a:ln w="12700">
              <a:solidFill>
                <a:schemeClr val="tx1"/>
              </a:solidFill>
              <a:miter lim="800000"/>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5" name="Rectangle 10"/>
            <p:cNvSpPr>
              <a:spLocks noChangeArrowheads="1"/>
            </p:cNvSpPr>
            <p:nvPr/>
          </p:nvSpPr>
          <p:spPr bwMode="auto">
            <a:xfrm>
              <a:off x="5434355" y="2017713"/>
              <a:ext cx="1752567" cy="2260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6" name="Rectangle 11"/>
            <p:cNvSpPr>
              <a:spLocks noChangeArrowheads="1"/>
            </p:cNvSpPr>
            <p:nvPr/>
          </p:nvSpPr>
          <p:spPr bwMode="auto">
            <a:xfrm>
              <a:off x="7271608" y="2017713"/>
              <a:ext cx="841117" cy="15509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7" name="Rectangle 12"/>
            <p:cNvSpPr>
              <a:spLocks noChangeArrowheads="1"/>
            </p:cNvSpPr>
            <p:nvPr/>
          </p:nvSpPr>
          <p:spPr bwMode="auto">
            <a:xfrm>
              <a:off x="7271608" y="3651250"/>
              <a:ext cx="1310478" cy="41433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8" name="Oval 13"/>
            <p:cNvSpPr>
              <a:spLocks noChangeArrowheads="1"/>
            </p:cNvSpPr>
            <p:nvPr/>
          </p:nvSpPr>
          <p:spPr bwMode="auto">
            <a:xfrm>
              <a:off x="7271608" y="4219575"/>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9" name="Oval 14"/>
            <p:cNvSpPr>
              <a:spLocks noChangeArrowheads="1"/>
            </p:cNvSpPr>
            <p:nvPr/>
          </p:nvSpPr>
          <p:spPr bwMode="auto">
            <a:xfrm>
              <a:off x="7639058" y="4219575"/>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70" name="Oval 15"/>
            <p:cNvSpPr>
              <a:spLocks noChangeArrowheads="1"/>
            </p:cNvSpPr>
            <p:nvPr/>
          </p:nvSpPr>
          <p:spPr bwMode="auto">
            <a:xfrm>
              <a:off x="7933306" y="4219575"/>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71" name="Oval 16"/>
            <p:cNvSpPr>
              <a:spLocks noChangeArrowheads="1"/>
            </p:cNvSpPr>
            <p:nvPr/>
          </p:nvSpPr>
          <p:spPr bwMode="auto">
            <a:xfrm>
              <a:off x="8300757" y="4219575"/>
              <a:ext cx="208126" cy="20161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72" name="Rectangle 17"/>
            <p:cNvSpPr>
              <a:spLocks noChangeArrowheads="1"/>
            </p:cNvSpPr>
            <p:nvPr/>
          </p:nvSpPr>
          <p:spPr bwMode="auto">
            <a:xfrm>
              <a:off x="7639058" y="5141913"/>
              <a:ext cx="943027" cy="698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73" name="Rectangle 18"/>
            <p:cNvSpPr>
              <a:spLocks noChangeArrowheads="1"/>
            </p:cNvSpPr>
            <p:nvPr/>
          </p:nvSpPr>
          <p:spPr bwMode="auto">
            <a:xfrm>
              <a:off x="7933306" y="4503738"/>
              <a:ext cx="648780" cy="414338"/>
            </a:xfrm>
            <a:prstGeom prst="rect">
              <a:avLst/>
            </a:prstGeom>
            <a:solidFill>
              <a:srgbClr val="DADADA"/>
            </a:solidFill>
            <a:ln w="12700">
              <a:solidFill>
                <a:schemeClr val="tx1"/>
              </a:solidFill>
              <a:miter lim="800000"/>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74" name="Oval 19"/>
            <p:cNvSpPr>
              <a:spLocks noChangeArrowheads="1"/>
            </p:cNvSpPr>
            <p:nvPr/>
          </p:nvSpPr>
          <p:spPr bwMode="auto">
            <a:xfrm>
              <a:off x="8154350" y="4575175"/>
              <a:ext cx="281329" cy="271463"/>
            </a:xfrm>
            <a:prstGeom prst="ellipse">
              <a:avLst/>
            </a:prstGeom>
            <a:solidFill>
              <a:schemeClr val="bg2"/>
            </a:solidFill>
            <a:ln w="12700">
              <a:solidFill>
                <a:schemeClr val="tx1"/>
              </a:solidFill>
              <a:round/>
              <a:headEnd/>
              <a:tailEnd/>
            </a:ln>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75" name="Freeform 20"/>
            <p:cNvSpPr>
              <a:spLocks/>
            </p:cNvSpPr>
            <p:nvPr/>
          </p:nvSpPr>
          <p:spPr bwMode="auto">
            <a:xfrm>
              <a:off x="6677371" y="5775325"/>
              <a:ext cx="1435" cy="285750"/>
            </a:xfrm>
            <a:custGeom>
              <a:avLst/>
              <a:gdLst>
                <a:gd name="T0" fmla="*/ 0 w 1"/>
                <a:gd name="T1" fmla="*/ 0 h 193"/>
                <a:gd name="T2" fmla="*/ 0 w 1"/>
                <a:gd name="T3" fmla="*/ 179 h 193"/>
                <a:gd name="T4" fmla="*/ 0 60000 65536"/>
                <a:gd name="T5" fmla="*/ 0 60000 65536"/>
                <a:gd name="T6" fmla="*/ 0 w 1"/>
                <a:gd name="T7" fmla="*/ 0 h 193"/>
                <a:gd name="T8" fmla="*/ 1 w 1"/>
                <a:gd name="T9" fmla="*/ 193 h 193"/>
              </a:gdLst>
              <a:ahLst/>
              <a:cxnLst>
                <a:cxn ang="T4">
                  <a:pos x="T0" y="T1"/>
                </a:cxn>
                <a:cxn ang="T5">
                  <a:pos x="T2" y="T3"/>
                </a:cxn>
              </a:cxnLst>
              <a:rect l="T6" t="T7" r="T8" b="T9"/>
              <a:pathLst>
                <a:path w="1" h="193">
                  <a:moveTo>
                    <a:pt x="0" y="0"/>
                  </a:moveTo>
                  <a:lnTo>
                    <a:pt x="0" y="19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p>
              <a:endParaRPr lang="fr-FR">
                <a:solidFill>
                  <a:srgbClr val="CCECFF"/>
                </a:solidFill>
              </a:endParaRPr>
            </a:p>
          </p:txBody>
        </p:sp>
        <p:sp>
          <p:nvSpPr>
            <p:cNvPr id="76" name="Freeform 21"/>
            <p:cNvSpPr>
              <a:spLocks/>
            </p:cNvSpPr>
            <p:nvPr/>
          </p:nvSpPr>
          <p:spPr bwMode="auto">
            <a:xfrm>
              <a:off x="7339069" y="5775325"/>
              <a:ext cx="1435" cy="285750"/>
            </a:xfrm>
            <a:custGeom>
              <a:avLst/>
              <a:gdLst>
                <a:gd name="T0" fmla="*/ 0 w 1"/>
                <a:gd name="T1" fmla="*/ 0 h 193"/>
                <a:gd name="T2" fmla="*/ 0 w 1"/>
                <a:gd name="T3" fmla="*/ 179 h 193"/>
                <a:gd name="T4" fmla="*/ 0 60000 65536"/>
                <a:gd name="T5" fmla="*/ 0 60000 65536"/>
                <a:gd name="T6" fmla="*/ 0 w 1"/>
                <a:gd name="T7" fmla="*/ 0 h 193"/>
                <a:gd name="T8" fmla="*/ 1 w 1"/>
                <a:gd name="T9" fmla="*/ 193 h 193"/>
              </a:gdLst>
              <a:ahLst/>
              <a:cxnLst>
                <a:cxn ang="T4">
                  <a:pos x="T0" y="T1"/>
                </a:cxn>
                <a:cxn ang="T5">
                  <a:pos x="T2" y="T3"/>
                </a:cxn>
              </a:cxnLst>
              <a:rect l="T6" t="T7" r="T8" b="T9"/>
              <a:pathLst>
                <a:path w="1" h="193">
                  <a:moveTo>
                    <a:pt x="0" y="0"/>
                  </a:moveTo>
                  <a:lnTo>
                    <a:pt x="0" y="19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75584" tIns="37792" rIns="75584" bIns="37792">
              <a:spAutoFit/>
            </a:bodyPr>
            <a:lstStyle/>
            <a:p>
              <a:endParaRPr lang="fr-FR">
                <a:solidFill>
                  <a:srgbClr val="CCECFF"/>
                </a:solidFill>
              </a:endParaRPr>
            </a:p>
          </p:txBody>
        </p:sp>
        <p:grpSp>
          <p:nvGrpSpPr>
            <p:cNvPr id="77" name="Group 24"/>
            <p:cNvGrpSpPr>
              <a:grpSpLocks/>
            </p:cNvGrpSpPr>
            <p:nvPr/>
          </p:nvGrpSpPr>
          <p:grpSpPr bwMode="auto">
            <a:xfrm>
              <a:off x="5504687" y="2178050"/>
              <a:ext cx="574141" cy="1824038"/>
              <a:chOff x="1210" y="1540"/>
              <a:chExt cx="375" cy="1232"/>
            </a:xfrm>
          </p:grpSpPr>
          <p:sp>
            <p:nvSpPr>
              <p:cNvPr id="89" name="Freeform 25"/>
              <p:cNvSpPr>
                <a:spLocks/>
              </p:cNvSpPr>
              <p:nvPr/>
            </p:nvSpPr>
            <p:spPr bwMode="auto">
              <a:xfrm>
                <a:off x="1210" y="1774"/>
                <a:ext cx="375" cy="998"/>
              </a:xfrm>
              <a:custGeom>
                <a:avLst/>
                <a:gdLst>
                  <a:gd name="T0" fmla="*/ 293 w 375"/>
                  <a:gd name="T1" fmla="*/ 0 h 999"/>
                  <a:gd name="T2" fmla="*/ 308 w 375"/>
                  <a:gd name="T3" fmla="*/ 3 h 999"/>
                  <a:gd name="T4" fmla="*/ 323 w 375"/>
                  <a:gd name="T5" fmla="*/ 8 h 999"/>
                  <a:gd name="T6" fmla="*/ 336 w 375"/>
                  <a:gd name="T7" fmla="*/ 16 h 999"/>
                  <a:gd name="T8" fmla="*/ 352 w 375"/>
                  <a:gd name="T9" fmla="*/ 30 h 999"/>
                  <a:gd name="T10" fmla="*/ 365 w 375"/>
                  <a:gd name="T11" fmla="*/ 47 h 999"/>
                  <a:gd name="T12" fmla="*/ 374 w 375"/>
                  <a:gd name="T13" fmla="*/ 70 h 999"/>
                  <a:gd name="T14" fmla="*/ 374 w 375"/>
                  <a:gd name="T15" fmla="*/ 453 h 999"/>
                  <a:gd name="T16" fmla="*/ 371 w 375"/>
                  <a:gd name="T17" fmla="*/ 466 h 999"/>
                  <a:gd name="T18" fmla="*/ 363 w 375"/>
                  <a:gd name="T19" fmla="*/ 479 h 999"/>
                  <a:gd name="T20" fmla="*/ 350 w 375"/>
                  <a:gd name="T21" fmla="*/ 488 h 999"/>
                  <a:gd name="T22" fmla="*/ 336 w 375"/>
                  <a:gd name="T23" fmla="*/ 489 h 999"/>
                  <a:gd name="T24" fmla="*/ 324 w 375"/>
                  <a:gd name="T25" fmla="*/ 485 h 999"/>
                  <a:gd name="T26" fmla="*/ 315 w 375"/>
                  <a:gd name="T27" fmla="*/ 474 h 999"/>
                  <a:gd name="T28" fmla="*/ 310 w 375"/>
                  <a:gd name="T29" fmla="*/ 464 h 999"/>
                  <a:gd name="T30" fmla="*/ 308 w 375"/>
                  <a:gd name="T31" fmla="*/ 452 h 999"/>
                  <a:gd name="T32" fmla="*/ 287 w 375"/>
                  <a:gd name="T33" fmla="*/ 942 h 999"/>
                  <a:gd name="T34" fmla="*/ 282 w 375"/>
                  <a:gd name="T35" fmla="*/ 966 h 999"/>
                  <a:gd name="T36" fmla="*/ 272 w 375"/>
                  <a:gd name="T37" fmla="*/ 985 h 999"/>
                  <a:gd name="T38" fmla="*/ 257 w 375"/>
                  <a:gd name="T39" fmla="*/ 994 h 999"/>
                  <a:gd name="T40" fmla="*/ 243 w 375"/>
                  <a:gd name="T41" fmla="*/ 998 h 999"/>
                  <a:gd name="T42" fmla="*/ 227 w 375"/>
                  <a:gd name="T43" fmla="*/ 994 h 999"/>
                  <a:gd name="T44" fmla="*/ 214 w 375"/>
                  <a:gd name="T45" fmla="*/ 985 h 999"/>
                  <a:gd name="T46" fmla="*/ 204 w 375"/>
                  <a:gd name="T47" fmla="*/ 969 h 999"/>
                  <a:gd name="T48" fmla="*/ 199 w 375"/>
                  <a:gd name="T49" fmla="*/ 955 h 999"/>
                  <a:gd name="T50" fmla="*/ 176 w 375"/>
                  <a:gd name="T51" fmla="*/ 477 h 999"/>
                  <a:gd name="T52" fmla="*/ 174 w 375"/>
                  <a:gd name="T53" fmla="*/ 959 h 999"/>
                  <a:gd name="T54" fmla="*/ 164 w 375"/>
                  <a:gd name="T55" fmla="*/ 980 h 999"/>
                  <a:gd name="T56" fmla="*/ 148 w 375"/>
                  <a:gd name="T57" fmla="*/ 994 h 999"/>
                  <a:gd name="T58" fmla="*/ 129 w 375"/>
                  <a:gd name="T59" fmla="*/ 998 h 999"/>
                  <a:gd name="T60" fmla="*/ 113 w 375"/>
                  <a:gd name="T61" fmla="*/ 994 h 999"/>
                  <a:gd name="T62" fmla="*/ 100 w 375"/>
                  <a:gd name="T63" fmla="*/ 982 h 999"/>
                  <a:gd name="T64" fmla="*/ 91 w 375"/>
                  <a:gd name="T65" fmla="*/ 966 h 999"/>
                  <a:gd name="T66" fmla="*/ 87 w 375"/>
                  <a:gd name="T67" fmla="*/ 947 h 999"/>
                  <a:gd name="T68" fmla="*/ 66 w 375"/>
                  <a:gd name="T69" fmla="*/ 452 h 999"/>
                  <a:gd name="T70" fmla="*/ 62 w 375"/>
                  <a:gd name="T71" fmla="*/ 468 h 999"/>
                  <a:gd name="T72" fmla="*/ 57 w 375"/>
                  <a:gd name="T73" fmla="*/ 476 h 999"/>
                  <a:gd name="T74" fmla="*/ 49 w 375"/>
                  <a:gd name="T75" fmla="*/ 485 h 999"/>
                  <a:gd name="T76" fmla="*/ 41 w 375"/>
                  <a:gd name="T77" fmla="*/ 489 h 999"/>
                  <a:gd name="T78" fmla="*/ 30 w 375"/>
                  <a:gd name="T79" fmla="*/ 490 h 999"/>
                  <a:gd name="T80" fmla="*/ 20 w 375"/>
                  <a:gd name="T81" fmla="*/ 487 h 999"/>
                  <a:gd name="T82" fmla="*/ 13 w 375"/>
                  <a:gd name="T83" fmla="*/ 481 h 999"/>
                  <a:gd name="T84" fmla="*/ 6 w 375"/>
                  <a:gd name="T85" fmla="*/ 472 h 999"/>
                  <a:gd name="T86" fmla="*/ 2 w 375"/>
                  <a:gd name="T87" fmla="*/ 462 h 999"/>
                  <a:gd name="T88" fmla="*/ 0 w 375"/>
                  <a:gd name="T89" fmla="*/ 81 h 999"/>
                  <a:gd name="T90" fmla="*/ 9 w 375"/>
                  <a:gd name="T91" fmla="*/ 50 h 999"/>
                  <a:gd name="T92" fmla="*/ 23 w 375"/>
                  <a:gd name="T93" fmla="*/ 30 h 999"/>
                  <a:gd name="T94" fmla="*/ 46 w 375"/>
                  <a:gd name="T95" fmla="*/ 12 h 999"/>
                  <a:gd name="T96" fmla="*/ 72 w 375"/>
                  <a:gd name="T97" fmla="*/ 3 h 99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5"/>
                  <a:gd name="T148" fmla="*/ 0 h 999"/>
                  <a:gd name="T149" fmla="*/ 375 w 375"/>
                  <a:gd name="T150" fmla="*/ 999 h 99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5" h="999">
                    <a:moveTo>
                      <a:pt x="90" y="0"/>
                    </a:moveTo>
                    <a:lnTo>
                      <a:pt x="287" y="0"/>
                    </a:lnTo>
                    <a:lnTo>
                      <a:pt x="293" y="0"/>
                    </a:lnTo>
                    <a:lnTo>
                      <a:pt x="298" y="1"/>
                    </a:lnTo>
                    <a:lnTo>
                      <a:pt x="302" y="2"/>
                    </a:lnTo>
                    <a:lnTo>
                      <a:pt x="308" y="3"/>
                    </a:lnTo>
                    <a:lnTo>
                      <a:pt x="313" y="4"/>
                    </a:lnTo>
                    <a:lnTo>
                      <a:pt x="317" y="6"/>
                    </a:lnTo>
                    <a:lnTo>
                      <a:pt x="323" y="8"/>
                    </a:lnTo>
                    <a:lnTo>
                      <a:pt x="328" y="11"/>
                    </a:lnTo>
                    <a:lnTo>
                      <a:pt x="332" y="13"/>
                    </a:lnTo>
                    <a:lnTo>
                      <a:pt x="336" y="16"/>
                    </a:lnTo>
                    <a:lnTo>
                      <a:pt x="342" y="20"/>
                    </a:lnTo>
                    <a:lnTo>
                      <a:pt x="347" y="24"/>
                    </a:lnTo>
                    <a:lnTo>
                      <a:pt x="352" y="30"/>
                    </a:lnTo>
                    <a:lnTo>
                      <a:pt x="357" y="36"/>
                    </a:lnTo>
                    <a:lnTo>
                      <a:pt x="361" y="41"/>
                    </a:lnTo>
                    <a:lnTo>
                      <a:pt x="365" y="47"/>
                    </a:lnTo>
                    <a:lnTo>
                      <a:pt x="369" y="56"/>
                    </a:lnTo>
                    <a:lnTo>
                      <a:pt x="371" y="61"/>
                    </a:lnTo>
                    <a:lnTo>
                      <a:pt x="374" y="70"/>
                    </a:lnTo>
                    <a:lnTo>
                      <a:pt x="374" y="77"/>
                    </a:lnTo>
                    <a:lnTo>
                      <a:pt x="374" y="84"/>
                    </a:lnTo>
                    <a:lnTo>
                      <a:pt x="374" y="453"/>
                    </a:lnTo>
                    <a:lnTo>
                      <a:pt x="373" y="457"/>
                    </a:lnTo>
                    <a:lnTo>
                      <a:pt x="372" y="462"/>
                    </a:lnTo>
                    <a:lnTo>
                      <a:pt x="371" y="466"/>
                    </a:lnTo>
                    <a:lnTo>
                      <a:pt x="369" y="470"/>
                    </a:lnTo>
                    <a:lnTo>
                      <a:pt x="366" y="475"/>
                    </a:lnTo>
                    <a:lnTo>
                      <a:pt x="363" y="479"/>
                    </a:lnTo>
                    <a:lnTo>
                      <a:pt x="358" y="483"/>
                    </a:lnTo>
                    <a:lnTo>
                      <a:pt x="354" y="487"/>
                    </a:lnTo>
                    <a:lnTo>
                      <a:pt x="350" y="488"/>
                    </a:lnTo>
                    <a:lnTo>
                      <a:pt x="345" y="490"/>
                    </a:lnTo>
                    <a:lnTo>
                      <a:pt x="340" y="490"/>
                    </a:lnTo>
                    <a:lnTo>
                      <a:pt x="336" y="489"/>
                    </a:lnTo>
                    <a:lnTo>
                      <a:pt x="331" y="488"/>
                    </a:lnTo>
                    <a:lnTo>
                      <a:pt x="327" y="486"/>
                    </a:lnTo>
                    <a:lnTo>
                      <a:pt x="324" y="485"/>
                    </a:lnTo>
                    <a:lnTo>
                      <a:pt x="320" y="481"/>
                    </a:lnTo>
                    <a:lnTo>
                      <a:pt x="317" y="478"/>
                    </a:lnTo>
                    <a:lnTo>
                      <a:pt x="315" y="474"/>
                    </a:lnTo>
                    <a:lnTo>
                      <a:pt x="313" y="470"/>
                    </a:lnTo>
                    <a:lnTo>
                      <a:pt x="311" y="467"/>
                    </a:lnTo>
                    <a:lnTo>
                      <a:pt x="310" y="464"/>
                    </a:lnTo>
                    <a:lnTo>
                      <a:pt x="309" y="460"/>
                    </a:lnTo>
                    <a:lnTo>
                      <a:pt x="309" y="457"/>
                    </a:lnTo>
                    <a:lnTo>
                      <a:pt x="308" y="452"/>
                    </a:lnTo>
                    <a:lnTo>
                      <a:pt x="309" y="169"/>
                    </a:lnTo>
                    <a:lnTo>
                      <a:pt x="287" y="169"/>
                    </a:lnTo>
                    <a:lnTo>
                      <a:pt x="287" y="942"/>
                    </a:lnTo>
                    <a:lnTo>
                      <a:pt x="287" y="949"/>
                    </a:lnTo>
                    <a:lnTo>
                      <a:pt x="285" y="958"/>
                    </a:lnTo>
                    <a:lnTo>
                      <a:pt x="282" y="966"/>
                    </a:lnTo>
                    <a:lnTo>
                      <a:pt x="279" y="974"/>
                    </a:lnTo>
                    <a:lnTo>
                      <a:pt x="276" y="979"/>
                    </a:lnTo>
                    <a:lnTo>
                      <a:pt x="272" y="985"/>
                    </a:lnTo>
                    <a:lnTo>
                      <a:pt x="267" y="988"/>
                    </a:lnTo>
                    <a:lnTo>
                      <a:pt x="262" y="993"/>
                    </a:lnTo>
                    <a:lnTo>
                      <a:pt x="257" y="994"/>
                    </a:lnTo>
                    <a:lnTo>
                      <a:pt x="252" y="997"/>
                    </a:lnTo>
                    <a:lnTo>
                      <a:pt x="248" y="997"/>
                    </a:lnTo>
                    <a:lnTo>
                      <a:pt x="243" y="998"/>
                    </a:lnTo>
                    <a:lnTo>
                      <a:pt x="239" y="998"/>
                    </a:lnTo>
                    <a:lnTo>
                      <a:pt x="233" y="997"/>
                    </a:lnTo>
                    <a:lnTo>
                      <a:pt x="227" y="994"/>
                    </a:lnTo>
                    <a:lnTo>
                      <a:pt x="222" y="991"/>
                    </a:lnTo>
                    <a:lnTo>
                      <a:pt x="217" y="988"/>
                    </a:lnTo>
                    <a:lnTo>
                      <a:pt x="214" y="985"/>
                    </a:lnTo>
                    <a:lnTo>
                      <a:pt x="210" y="980"/>
                    </a:lnTo>
                    <a:lnTo>
                      <a:pt x="207" y="975"/>
                    </a:lnTo>
                    <a:lnTo>
                      <a:pt x="204" y="969"/>
                    </a:lnTo>
                    <a:lnTo>
                      <a:pt x="201" y="965"/>
                    </a:lnTo>
                    <a:lnTo>
                      <a:pt x="200" y="959"/>
                    </a:lnTo>
                    <a:lnTo>
                      <a:pt x="199" y="955"/>
                    </a:lnTo>
                    <a:lnTo>
                      <a:pt x="199" y="948"/>
                    </a:lnTo>
                    <a:lnTo>
                      <a:pt x="199" y="477"/>
                    </a:lnTo>
                    <a:lnTo>
                      <a:pt x="176" y="477"/>
                    </a:lnTo>
                    <a:lnTo>
                      <a:pt x="175" y="945"/>
                    </a:lnTo>
                    <a:lnTo>
                      <a:pt x="175" y="952"/>
                    </a:lnTo>
                    <a:lnTo>
                      <a:pt x="174" y="959"/>
                    </a:lnTo>
                    <a:lnTo>
                      <a:pt x="171" y="966"/>
                    </a:lnTo>
                    <a:lnTo>
                      <a:pt x="168" y="973"/>
                    </a:lnTo>
                    <a:lnTo>
                      <a:pt x="164" y="980"/>
                    </a:lnTo>
                    <a:lnTo>
                      <a:pt x="159" y="985"/>
                    </a:lnTo>
                    <a:lnTo>
                      <a:pt x="154" y="991"/>
                    </a:lnTo>
                    <a:lnTo>
                      <a:pt x="148" y="994"/>
                    </a:lnTo>
                    <a:lnTo>
                      <a:pt x="142" y="997"/>
                    </a:lnTo>
                    <a:lnTo>
                      <a:pt x="135" y="998"/>
                    </a:lnTo>
                    <a:lnTo>
                      <a:pt x="129" y="998"/>
                    </a:lnTo>
                    <a:lnTo>
                      <a:pt x="123" y="997"/>
                    </a:lnTo>
                    <a:lnTo>
                      <a:pt x="119" y="996"/>
                    </a:lnTo>
                    <a:lnTo>
                      <a:pt x="113" y="994"/>
                    </a:lnTo>
                    <a:lnTo>
                      <a:pt x="109" y="991"/>
                    </a:lnTo>
                    <a:lnTo>
                      <a:pt x="105" y="986"/>
                    </a:lnTo>
                    <a:lnTo>
                      <a:pt x="100" y="982"/>
                    </a:lnTo>
                    <a:lnTo>
                      <a:pt x="97" y="977"/>
                    </a:lnTo>
                    <a:lnTo>
                      <a:pt x="94" y="971"/>
                    </a:lnTo>
                    <a:lnTo>
                      <a:pt x="91" y="966"/>
                    </a:lnTo>
                    <a:lnTo>
                      <a:pt x="90" y="960"/>
                    </a:lnTo>
                    <a:lnTo>
                      <a:pt x="89" y="956"/>
                    </a:lnTo>
                    <a:lnTo>
                      <a:pt x="87" y="947"/>
                    </a:lnTo>
                    <a:lnTo>
                      <a:pt x="88" y="169"/>
                    </a:lnTo>
                    <a:lnTo>
                      <a:pt x="66" y="169"/>
                    </a:lnTo>
                    <a:lnTo>
                      <a:pt x="66" y="452"/>
                    </a:lnTo>
                    <a:lnTo>
                      <a:pt x="65" y="457"/>
                    </a:lnTo>
                    <a:lnTo>
                      <a:pt x="64" y="462"/>
                    </a:lnTo>
                    <a:lnTo>
                      <a:pt x="62" y="468"/>
                    </a:lnTo>
                    <a:lnTo>
                      <a:pt x="60" y="472"/>
                    </a:lnTo>
                    <a:lnTo>
                      <a:pt x="59" y="474"/>
                    </a:lnTo>
                    <a:lnTo>
                      <a:pt x="57" y="476"/>
                    </a:lnTo>
                    <a:lnTo>
                      <a:pt x="54" y="479"/>
                    </a:lnTo>
                    <a:lnTo>
                      <a:pt x="53" y="482"/>
                    </a:lnTo>
                    <a:lnTo>
                      <a:pt x="49" y="485"/>
                    </a:lnTo>
                    <a:lnTo>
                      <a:pt x="47" y="486"/>
                    </a:lnTo>
                    <a:lnTo>
                      <a:pt x="44" y="488"/>
                    </a:lnTo>
                    <a:lnTo>
                      <a:pt x="41" y="489"/>
                    </a:lnTo>
                    <a:lnTo>
                      <a:pt x="38" y="490"/>
                    </a:lnTo>
                    <a:lnTo>
                      <a:pt x="35" y="490"/>
                    </a:lnTo>
                    <a:lnTo>
                      <a:pt x="30" y="490"/>
                    </a:lnTo>
                    <a:lnTo>
                      <a:pt x="27" y="489"/>
                    </a:lnTo>
                    <a:lnTo>
                      <a:pt x="24" y="488"/>
                    </a:lnTo>
                    <a:lnTo>
                      <a:pt x="20" y="487"/>
                    </a:lnTo>
                    <a:lnTo>
                      <a:pt x="18" y="485"/>
                    </a:lnTo>
                    <a:lnTo>
                      <a:pt x="16" y="483"/>
                    </a:lnTo>
                    <a:lnTo>
                      <a:pt x="13" y="481"/>
                    </a:lnTo>
                    <a:lnTo>
                      <a:pt x="11" y="479"/>
                    </a:lnTo>
                    <a:lnTo>
                      <a:pt x="8" y="475"/>
                    </a:lnTo>
                    <a:lnTo>
                      <a:pt x="6" y="472"/>
                    </a:lnTo>
                    <a:lnTo>
                      <a:pt x="5" y="468"/>
                    </a:lnTo>
                    <a:lnTo>
                      <a:pt x="3" y="466"/>
                    </a:lnTo>
                    <a:lnTo>
                      <a:pt x="2" y="462"/>
                    </a:lnTo>
                    <a:lnTo>
                      <a:pt x="1" y="458"/>
                    </a:lnTo>
                    <a:lnTo>
                      <a:pt x="0" y="453"/>
                    </a:lnTo>
                    <a:lnTo>
                      <a:pt x="0" y="81"/>
                    </a:lnTo>
                    <a:lnTo>
                      <a:pt x="2" y="70"/>
                    </a:lnTo>
                    <a:lnTo>
                      <a:pt x="5" y="59"/>
                    </a:lnTo>
                    <a:lnTo>
                      <a:pt x="9" y="50"/>
                    </a:lnTo>
                    <a:lnTo>
                      <a:pt x="13" y="42"/>
                    </a:lnTo>
                    <a:lnTo>
                      <a:pt x="17" y="36"/>
                    </a:lnTo>
                    <a:lnTo>
                      <a:pt x="23" y="30"/>
                    </a:lnTo>
                    <a:lnTo>
                      <a:pt x="31" y="22"/>
                    </a:lnTo>
                    <a:lnTo>
                      <a:pt x="39" y="16"/>
                    </a:lnTo>
                    <a:lnTo>
                      <a:pt x="46" y="12"/>
                    </a:lnTo>
                    <a:lnTo>
                      <a:pt x="53" y="9"/>
                    </a:lnTo>
                    <a:lnTo>
                      <a:pt x="63" y="5"/>
                    </a:lnTo>
                    <a:lnTo>
                      <a:pt x="72" y="3"/>
                    </a:lnTo>
                    <a:lnTo>
                      <a:pt x="81" y="1"/>
                    </a:lnTo>
                    <a:lnTo>
                      <a:pt x="9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90" name="Oval 26"/>
              <p:cNvSpPr>
                <a:spLocks noChangeArrowheads="1"/>
              </p:cNvSpPr>
              <p:nvPr/>
            </p:nvSpPr>
            <p:spPr bwMode="auto">
              <a:xfrm>
                <a:off x="1315" y="1540"/>
                <a:ext cx="152" cy="19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grpSp>
          <p:nvGrpSpPr>
            <p:cNvPr id="78" name="Group 77"/>
            <p:cNvGrpSpPr>
              <a:grpSpLocks/>
            </p:cNvGrpSpPr>
            <p:nvPr/>
          </p:nvGrpSpPr>
          <p:grpSpPr bwMode="auto">
            <a:xfrm>
              <a:off x="6361594" y="2178050"/>
              <a:ext cx="690405" cy="1820863"/>
              <a:chOff x="1761" y="1540"/>
              <a:chExt cx="448" cy="1230"/>
            </a:xfrm>
          </p:grpSpPr>
          <p:sp>
            <p:nvSpPr>
              <p:cNvPr id="87" name="Freeform 28"/>
              <p:cNvSpPr>
                <a:spLocks/>
              </p:cNvSpPr>
              <p:nvPr/>
            </p:nvSpPr>
            <p:spPr bwMode="auto">
              <a:xfrm>
                <a:off x="1761" y="1774"/>
                <a:ext cx="448" cy="996"/>
              </a:xfrm>
              <a:custGeom>
                <a:avLst/>
                <a:gdLst>
                  <a:gd name="T0" fmla="*/ 335 w 450"/>
                  <a:gd name="T1" fmla="*/ 1 h 997"/>
                  <a:gd name="T2" fmla="*/ 349 w 450"/>
                  <a:gd name="T3" fmla="*/ 7 h 997"/>
                  <a:gd name="T4" fmla="*/ 362 w 450"/>
                  <a:gd name="T5" fmla="*/ 19 h 997"/>
                  <a:gd name="T6" fmla="*/ 373 w 450"/>
                  <a:gd name="T7" fmla="*/ 33 h 997"/>
                  <a:gd name="T8" fmla="*/ 380 w 450"/>
                  <a:gd name="T9" fmla="*/ 50 h 997"/>
                  <a:gd name="T10" fmla="*/ 386 w 450"/>
                  <a:gd name="T11" fmla="*/ 70 h 997"/>
                  <a:gd name="T12" fmla="*/ 448 w 450"/>
                  <a:gd name="T13" fmla="*/ 375 h 997"/>
                  <a:gd name="T14" fmla="*/ 448 w 450"/>
                  <a:gd name="T15" fmla="*/ 394 h 997"/>
                  <a:gd name="T16" fmla="*/ 442 w 450"/>
                  <a:gd name="T17" fmla="*/ 411 h 997"/>
                  <a:gd name="T18" fmla="*/ 429 w 450"/>
                  <a:gd name="T19" fmla="*/ 423 h 997"/>
                  <a:gd name="T20" fmla="*/ 415 w 450"/>
                  <a:gd name="T21" fmla="*/ 426 h 997"/>
                  <a:gd name="T22" fmla="*/ 403 w 450"/>
                  <a:gd name="T23" fmla="*/ 422 h 997"/>
                  <a:gd name="T24" fmla="*/ 391 w 450"/>
                  <a:gd name="T25" fmla="*/ 412 h 997"/>
                  <a:gd name="T26" fmla="*/ 384 w 450"/>
                  <a:gd name="T27" fmla="*/ 395 h 997"/>
                  <a:gd name="T28" fmla="*/ 408 w 450"/>
                  <a:gd name="T29" fmla="*/ 616 h 997"/>
                  <a:gd name="T30" fmla="*/ 325 w 450"/>
                  <a:gd name="T31" fmla="*/ 957 h 997"/>
                  <a:gd name="T32" fmla="*/ 319 w 450"/>
                  <a:gd name="T33" fmla="*/ 975 h 997"/>
                  <a:gd name="T34" fmla="*/ 307 w 450"/>
                  <a:gd name="T35" fmla="*/ 989 h 997"/>
                  <a:gd name="T36" fmla="*/ 294 w 450"/>
                  <a:gd name="T37" fmla="*/ 995 h 997"/>
                  <a:gd name="T38" fmla="*/ 281 w 450"/>
                  <a:gd name="T39" fmla="*/ 995 h 997"/>
                  <a:gd name="T40" fmla="*/ 266 w 450"/>
                  <a:gd name="T41" fmla="*/ 989 h 997"/>
                  <a:gd name="T42" fmla="*/ 256 w 450"/>
                  <a:gd name="T43" fmla="*/ 978 h 997"/>
                  <a:gd name="T44" fmla="*/ 249 w 450"/>
                  <a:gd name="T45" fmla="*/ 965 h 997"/>
                  <a:gd name="T46" fmla="*/ 246 w 450"/>
                  <a:gd name="T47" fmla="*/ 950 h 997"/>
                  <a:gd name="T48" fmla="*/ 206 w 450"/>
                  <a:gd name="T49" fmla="*/ 950 h 997"/>
                  <a:gd name="T50" fmla="*/ 203 w 450"/>
                  <a:gd name="T51" fmla="*/ 965 h 997"/>
                  <a:gd name="T52" fmla="*/ 195 w 450"/>
                  <a:gd name="T53" fmla="*/ 980 h 997"/>
                  <a:gd name="T54" fmla="*/ 183 w 450"/>
                  <a:gd name="T55" fmla="*/ 991 h 997"/>
                  <a:gd name="T56" fmla="*/ 169 w 450"/>
                  <a:gd name="T57" fmla="*/ 996 h 997"/>
                  <a:gd name="T58" fmla="*/ 155 w 450"/>
                  <a:gd name="T59" fmla="*/ 995 h 997"/>
                  <a:gd name="T60" fmla="*/ 142 w 450"/>
                  <a:gd name="T61" fmla="*/ 987 h 997"/>
                  <a:gd name="T62" fmla="*/ 134 w 450"/>
                  <a:gd name="T63" fmla="*/ 977 h 997"/>
                  <a:gd name="T64" fmla="*/ 127 w 450"/>
                  <a:gd name="T65" fmla="*/ 960 h 997"/>
                  <a:gd name="T66" fmla="*/ 125 w 450"/>
                  <a:gd name="T67" fmla="*/ 618 h 997"/>
                  <a:gd name="T68" fmla="*/ 125 w 450"/>
                  <a:gd name="T69" fmla="*/ 140 h 997"/>
                  <a:gd name="T70" fmla="*/ 62 w 450"/>
                  <a:gd name="T71" fmla="*/ 414 h 997"/>
                  <a:gd name="T72" fmla="*/ 52 w 450"/>
                  <a:gd name="T73" fmla="*/ 428 h 997"/>
                  <a:gd name="T74" fmla="*/ 37 w 450"/>
                  <a:gd name="T75" fmla="*/ 434 h 997"/>
                  <a:gd name="T76" fmla="*/ 23 w 450"/>
                  <a:gd name="T77" fmla="*/ 431 h 997"/>
                  <a:gd name="T78" fmla="*/ 9 w 450"/>
                  <a:gd name="T79" fmla="*/ 421 h 997"/>
                  <a:gd name="T80" fmla="*/ 2 w 450"/>
                  <a:gd name="T81" fmla="*/ 407 h 997"/>
                  <a:gd name="T82" fmla="*/ 0 w 450"/>
                  <a:gd name="T83" fmla="*/ 391 h 997"/>
                  <a:gd name="T84" fmla="*/ 64 w 450"/>
                  <a:gd name="T85" fmla="*/ 84 h 997"/>
                  <a:gd name="T86" fmla="*/ 67 w 450"/>
                  <a:gd name="T87" fmla="*/ 64 h 997"/>
                  <a:gd name="T88" fmla="*/ 71 w 450"/>
                  <a:gd name="T89" fmla="*/ 47 h 997"/>
                  <a:gd name="T90" fmla="*/ 81 w 450"/>
                  <a:gd name="T91" fmla="*/ 28 h 997"/>
                  <a:gd name="T92" fmla="*/ 93 w 450"/>
                  <a:gd name="T93" fmla="*/ 14 h 997"/>
                  <a:gd name="T94" fmla="*/ 107 w 450"/>
                  <a:gd name="T95" fmla="*/ 4 h 99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50"/>
                  <a:gd name="T145" fmla="*/ 0 h 997"/>
                  <a:gd name="T146" fmla="*/ 450 w 450"/>
                  <a:gd name="T147" fmla="*/ 997 h 99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50" h="997">
                    <a:moveTo>
                      <a:pt x="123" y="0"/>
                    </a:moveTo>
                    <a:lnTo>
                      <a:pt x="329" y="0"/>
                    </a:lnTo>
                    <a:lnTo>
                      <a:pt x="335" y="1"/>
                    </a:lnTo>
                    <a:lnTo>
                      <a:pt x="339" y="3"/>
                    </a:lnTo>
                    <a:lnTo>
                      <a:pt x="344" y="4"/>
                    </a:lnTo>
                    <a:lnTo>
                      <a:pt x="349" y="7"/>
                    </a:lnTo>
                    <a:lnTo>
                      <a:pt x="354" y="10"/>
                    </a:lnTo>
                    <a:lnTo>
                      <a:pt x="358" y="14"/>
                    </a:lnTo>
                    <a:lnTo>
                      <a:pt x="362" y="19"/>
                    </a:lnTo>
                    <a:lnTo>
                      <a:pt x="367" y="23"/>
                    </a:lnTo>
                    <a:lnTo>
                      <a:pt x="370" y="28"/>
                    </a:lnTo>
                    <a:lnTo>
                      <a:pt x="373" y="33"/>
                    </a:lnTo>
                    <a:lnTo>
                      <a:pt x="376" y="38"/>
                    </a:lnTo>
                    <a:lnTo>
                      <a:pt x="378" y="44"/>
                    </a:lnTo>
                    <a:lnTo>
                      <a:pt x="380" y="50"/>
                    </a:lnTo>
                    <a:lnTo>
                      <a:pt x="382" y="54"/>
                    </a:lnTo>
                    <a:lnTo>
                      <a:pt x="383" y="62"/>
                    </a:lnTo>
                    <a:lnTo>
                      <a:pt x="386" y="70"/>
                    </a:lnTo>
                    <a:lnTo>
                      <a:pt x="386" y="78"/>
                    </a:lnTo>
                    <a:lnTo>
                      <a:pt x="388" y="87"/>
                    </a:lnTo>
                    <a:lnTo>
                      <a:pt x="448" y="375"/>
                    </a:lnTo>
                    <a:lnTo>
                      <a:pt x="449" y="381"/>
                    </a:lnTo>
                    <a:lnTo>
                      <a:pt x="449" y="388"/>
                    </a:lnTo>
                    <a:lnTo>
                      <a:pt x="448" y="394"/>
                    </a:lnTo>
                    <a:lnTo>
                      <a:pt x="447" y="400"/>
                    </a:lnTo>
                    <a:lnTo>
                      <a:pt x="445" y="405"/>
                    </a:lnTo>
                    <a:lnTo>
                      <a:pt x="442" y="411"/>
                    </a:lnTo>
                    <a:lnTo>
                      <a:pt x="438" y="416"/>
                    </a:lnTo>
                    <a:lnTo>
                      <a:pt x="433" y="420"/>
                    </a:lnTo>
                    <a:lnTo>
                      <a:pt x="429" y="423"/>
                    </a:lnTo>
                    <a:lnTo>
                      <a:pt x="425" y="425"/>
                    </a:lnTo>
                    <a:lnTo>
                      <a:pt x="420" y="426"/>
                    </a:lnTo>
                    <a:lnTo>
                      <a:pt x="415" y="426"/>
                    </a:lnTo>
                    <a:lnTo>
                      <a:pt x="411" y="425"/>
                    </a:lnTo>
                    <a:lnTo>
                      <a:pt x="406" y="424"/>
                    </a:lnTo>
                    <a:lnTo>
                      <a:pt x="403" y="422"/>
                    </a:lnTo>
                    <a:lnTo>
                      <a:pt x="398" y="419"/>
                    </a:lnTo>
                    <a:lnTo>
                      <a:pt x="394" y="416"/>
                    </a:lnTo>
                    <a:lnTo>
                      <a:pt x="391" y="412"/>
                    </a:lnTo>
                    <a:lnTo>
                      <a:pt x="388" y="406"/>
                    </a:lnTo>
                    <a:lnTo>
                      <a:pt x="386" y="400"/>
                    </a:lnTo>
                    <a:lnTo>
                      <a:pt x="384" y="395"/>
                    </a:lnTo>
                    <a:lnTo>
                      <a:pt x="326" y="141"/>
                    </a:lnTo>
                    <a:lnTo>
                      <a:pt x="306" y="141"/>
                    </a:lnTo>
                    <a:lnTo>
                      <a:pt x="408" y="616"/>
                    </a:lnTo>
                    <a:lnTo>
                      <a:pt x="325" y="616"/>
                    </a:lnTo>
                    <a:lnTo>
                      <a:pt x="326" y="950"/>
                    </a:lnTo>
                    <a:lnTo>
                      <a:pt x="325" y="957"/>
                    </a:lnTo>
                    <a:lnTo>
                      <a:pt x="324" y="963"/>
                    </a:lnTo>
                    <a:lnTo>
                      <a:pt x="322" y="969"/>
                    </a:lnTo>
                    <a:lnTo>
                      <a:pt x="319" y="975"/>
                    </a:lnTo>
                    <a:lnTo>
                      <a:pt x="315" y="980"/>
                    </a:lnTo>
                    <a:lnTo>
                      <a:pt x="312" y="984"/>
                    </a:lnTo>
                    <a:lnTo>
                      <a:pt x="307" y="989"/>
                    </a:lnTo>
                    <a:lnTo>
                      <a:pt x="303" y="992"/>
                    </a:lnTo>
                    <a:lnTo>
                      <a:pt x="299" y="994"/>
                    </a:lnTo>
                    <a:lnTo>
                      <a:pt x="294" y="995"/>
                    </a:lnTo>
                    <a:lnTo>
                      <a:pt x="289" y="996"/>
                    </a:lnTo>
                    <a:lnTo>
                      <a:pt x="285" y="996"/>
                    </a:lnTo>
                    <a:lnTo>
                      <a:pt x="281" y="995"/>
                    </a:lnTo>
                    <a:lnTo>
                      <a:pt x="275" y="995"/>
                    </a:lnTo>
                    <a:lnTo>
                      <a:pt x="270" y="992"/>
                    </a:lnTo>
                    <a:lnTo>
                      <a:pt x="266" y="989"/>
                    </a:lnTo>
                    <a:lnTo>
                      <a:pt x="263" y="986"/>
                    </a:lnTo>
                    <a:lnTo>
                      <a:pt x="258" y="983"/>
                    </a:lnTo>
                    <a:lnTo>
                      <a:pt x="256" y="978"/>
                    </a:lnTo>
                    <a:lnTo>
                      <a:pt x="253" y="975"/>
                    </a:lnTo>
                    <a:lnTo>
                      <a:pt x="250" y="969"/>
                    </a:lnTo>
                    <a:lnTo>
                      <a:pt x="249" y="965"/>
                    </a:lnTo>
                    <a:lnTo>
                      <a:pt x="247" y="960"/>
                    </a:lnTo>
                    <a:lnTo>
                      <a:pt x="246" y="955"/>
                    </a:lnTo>
                    <a:lnTo>
                      <a:pt x="246" y="950"/>
                    </a:lnTo>
                    <a:lnTo>
                      <a:pt x="246" y="618"/>
                    </a:lnTo>
                    <a:lnTo>
                      <a:pt x="206" y="618"/>
                    </a:lnTo>
                    <a:lnTo>
                      <a:pt x="206" y="950"/>
                    </a:lnTo>
                    <a:lnTo>
                      <a:pt x="205" y="955"/>
                    </a:lnTo>
                    <a:lnTo>
                      <a:pt x="204" y="960"/>
                    </a:lnTo>
                    <a:lnTo>
                      <a:pt x="203" y="965"/>
                    </a:lnTo>
                    <a:lnTo>
                      <a:pt x="200" y="970"/>
                    </a:lnTo>
                    <a:lnTo>
                      <a:pt x="197" y="975"/>
                    </a:lnTo>
                    <a:lnTo>
                      <a:pt x="195" y="980"/>
                    </a:lnTo>
                    <a:lnTo>
                      <a:pt x="192" y="984"/>
                    </a:lnTo>
                    <a:lnTo>
                      <a:pt x="187" y="988"/>
                    </a:lnTo>
                    <a:lnTo>
                      <a:pt x="183" y="991"/>
                    </a:lnTo>
                    <a:lnTo>
                      <a:pt x="178" y="994"/>
                    </a:lnTo>
                    <a:lnTo>
                      <a:pt x="174" y="995"/>
                    </a:lnTo>
                    <a:lnTo>
                      <a:pt x="169" y="996"/>
                    </a:lnTo>
                    <a:lnTo>
                      <a:pt x="164" y="996"/>
                    </a:lnTo>
                    <a:lnTo>
                      <a:pt x="160" y="995"/>
                    </a:lnTo>
                    <a:lnTo>
                      <a:pt x="155" y="995"/>
                    </a:lnTo>
                    <a:lnTo>
                      <a:pt x="151" y="992"/>
                    </a:lnTo>
                    <a:lnTo>
                      <a:pt x="146" y="990"/>
                    </a:lnTo>
                    <a:lnTo>
                      <a:pt x="142" y="987"/>
                    </a:lnTo>
                    <a:lnTo>
                      <a:pt x="139" y="984"/>
                    </a:lnTo>
                    <a:lnTo>
                      <a:pt x="135" y="980"/>
                    </a:lnTo>
                    <a:lnTo>
                      <a:pt x="134" y="977"/>
                    </a:lnTo>
                    <a:lnTo>
                      <a:pt x="131" y="972"/>
                    </a:lnTo>
                    <a:lnTo>
                      <a:pt x="128" y="966"/>
                    </a:lnTo>
                    <a:lnTo>
                      <a:pt x="127" y="960"/>
                    </a:lnTo>
                    <a:lnTo>
                      <a:pt x="125" y="955"/>
                    </a:lnTo>
                    <a:lnTo>
                      <a:pt x="125" y="950"/>
                    </a:lnTo>
                    <a:lnTo>
                      <a:pt x="125" y="618"/>
                    </a:lnTo>
                    <a:lnTo>
                      <a:pt x="45" y="618"/>
                    </a:lnTo>
                    <a:lnTo>
                      <a:pt x="145" y="140"/>
                    </a:lnTo>
                    <a:lnTo>
                      <a:pt x="125" y="140"/>
                    </a:lnTo>
                    <a:lnTo>
                      <a:pt x="66" y="399"/>
                    </a:lnTo>
                    <a:lnTo>
                      <a:pt x="64" y="407"/>
                    </a:lnTo>
                    <a:lnTo>
                      <a:pt x="62" y="414"/>
                    </a:lnTo>
                    <a:lnTo>
                      <a:pt x="59" y="419"/>
                    </a:lnTo>
                    <a:lnTo>
                      <a:pt x="55" y="424"/>
                    </a:lnTo>
                    <a:lnTo>
                      <a:pt x="52" y="428"/>
                    </a:lnTo>
                    <a:lnTo>
                      <a:pt x="48" y="430"/>
                    </a:lnTo>
                    <a:lnTo>
                      <a:pt x="42" y="432"/>
                    </a:lnTo>
                    <a:lnTo>
                      <a:pt x="37" y="434"/>
                    </a:lnTo>
                    <a:lnTo>
                      <a:pt x="30" y="433"/>
                    </a:lnTo>
                    <a:lnTo>
                      <a:pt x="26" y="432"/>
                    </a:lnTo>
                    <a:lnTo>
                      <a:pt x="23" y="431"/>
                    </a:lnTo>
                    <a:lnTo>
                      <a:pt x="17" y="429"/>
                    </a:lnTo>
                    <a:lnTo>
                      <a:pt x="13" y="426"/>
                    </a:lnTo>
                    <a:lnTo>
                      <a:pt x="9" y="421"/>
                    </a:lnTo>
                    <a:lnTo>
                      <a:pt x="6" y="417"/>
                    </a:lnTo>
                    <a:lnTo>
                      <a:pt x="4" y="412"/>
                    </a:lnTo>
                    <a:lnTo>
                      <a:pt x="2" y="407"/>
                    </a:lnTo>
                    <a:lnTo>
                      <a:pt x="1" y="402"/>
                    </a:lnTo>
                    <a:lnTo>
                      <a:pt x="0" y="396"/>
                    </a:lnTo>
                    <a:lnTo>
                      <a:pt x="0" y="391"/>
                    </a:lnTo>
                    <a:lnTo>
                      <a:pt x="1" y="387"/>
                    </a:lnTo>
                    <a:lnTo>
                      <a:pt x="2" y="382"/>
                    </a:lnTo>
                    <a:lnTo>
                      <a:pt x="64" y="84"/>
                    </a:lnTo>
                    <a:lnTo>
                      <a:pt x="65" y="76"/>
                    </a:lnTo>
                    <a:lnTo>
                      <a:pt x="66" y="70"/>
                    </a:lnTo>
                    <a:lnTo>
                      <a:pt x="67" y="64"/>
                    </a:lnTo>
                    <a:lnTo>
                      <a:pt x="68" y="59"/>
                    </a:lnTo>
                    <a:lnTo>
                      <a:pt x="70" y="52"/>
                    </a:lnTo>
                    <a:lnTo>
                      <a:pt x="71" y="47"/>
                    </a:lnTo>
                    <a:lnTo>
                      <a:pt x="74" y="39"/>
                    </a:lnTo>
                    <a:lnTo>
                      <a:pt x="77" y="33"/>
                    </a:lnTo>
                    <a:lnTo>
                      <a:pt x="81" y="28"/>
                    </a:lnTo>
                    <a:lnTo>
                      <a:pt x="84" y="23"/>
                    </a:lnTo>
                    <a:lnTo>
                      <a:pt x="89" y="19"/>
                    </a:lnTo>
                    <a:lnTo>
                      <a:pt x="93" y="14"/>
                    </a:lnTo>
                    <a:lnTo>
                      <a:pt x="96" y="11"/>
                    </a:lnTo>
                    <a:lnTo>
                      <a:pt x="103" y="7"/>
                    </a:lnTo>
                    <a:lnTo>
                      <a:pt x="107" y="4"/>
                    </a:lnTo>
                    <a:lnTo>
                      <a:pt x="114" y="2"/>
                    </a:lnTo>
                    <a:lnTo>
                      <a:pt x="123"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88" name="Oval 29"/>
              <p:cNvSpPr>
                <a:spLocks noChangeArrowheads="1"/>
              </p:cNvSpPr>
              <p:nvPr/>
            </p:nvSpPr>
            <p:spPr bwMode="auto">
              <a:xfrm>
                <a:off x="1914" y="1540"/>
                <a:ext cx="152" cy="19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grpSp>
          <p:nvGrpSpPr>
            <p:cNvPr id="79" name="Group 30"/>
            <p:cNvGrpSpPr>
              <a:grpSpLocks/>
            </p:cNvGrpSpPr>
            <p:nvPr/>
          </p:nvGrpSpPr>
          <p:grpSpPr bwMode="auto">
            <a:xfrm>
              <a:off x="5770228" y="4994275"/>
              <a:ext cx="1125317" cy="514350"/>
              <a:chOff x="4501" y="1117"/>
              <a:chExt cx="784" cy="324"/>
            </a:xfrm>
          </p:grpSpPr>
          <p:sp>
            <p:nvSpPr>
              <p:cNvPr id="85" name="Freeform 31"/>
              <p:cNvSpPr>
                <a:spLocks/>
              </p:cNvSpPr>
              <p:nvPr/>
            </p:nvSpPr>
            <p:spPr bwMode="auto">
              <a:xfrm>
                <a:off x="4501" y="1117"/>
                <a:ext cx="636" cy="324"/>
              </a:xfrm>
              <a:custGeom>
                <a:avLst/>
                <a:gdLst>
                  <a:gd name="T0" fmla="*/ 635 w 596"/>
                  <a:gd name="T1" fmla="*/ 253 h 348"/>
                  <a:gd name="T2" fmla="*/ 633 w 596"/>
                  <a:gd name="T3" fmla="*/ 266 h 348"/>
                  <a:gd name="T4" fmla="*/ 630 w 596"/>
                  <a:gd name="T5" fmla="*/ 279 h 348"/>
                  <a:gd name="T6" fmla="*/ 624 w 596"/>
                  <a:gd name="T7" fmla="*/ 290 h 348"/>
                  <a:gd name="T8" fmla="*/ 616 w 596"/>
                  <a:gd name="T9" fmla="*/ 304 h 348"/>
                  <a:gd name="T10" fmla="*/ 605 w 596"/>
                  <a:gd name="T11" fmla="*/ 316 h 348"/>
                  <a:gd name="T12" fmla="*/ 590 w 596"/>
                  <a:gd name="T13" fmla="*/ 323 h 348"/>
                  <a:gd name="T14" fmla="*/ 347 w 596"/>
                  <a:gd name="T15" fmla="*/ 323 h 348"/>
                  <a:gd name="T16" fmla="*/ 338 w 596"/>
                  <a:gd name="T17" fmla="*/ 320 h 348"/>
                  <a:gd name="T18" fmla="*/ 330 w 596"/>
                  <a:gd name="T19" fmla="*/ 314 h 348"/>
                  <a:gd name="T20" fmla="*/ 324 w 596"/>
                  <a:gd name="T21" fmla="*/ 302 h 348"/>
                  <a:gd name="T22" fmla="*/ 323 w 596"/>
                  <a:gd name="T23" fmla="*/ 290 h 348"/>
                  <a:gd name="T24" fmla="*/ 327 w 596"/>
                  <a:gd name="T25" fmla="*/ 279 h 348"/>
                  <a:gd name="T26" fmla="*/ 333 w 596"/>
                  <a:gd name="T27" fmla="*/ 272 h 348"/>
                  <a:gd name="T28" fmla="*/ 339 w 596"/>
                  <a:gd name="T29" fmla="*/ 268 h 348"/>
                  <a:gd name="T30" fmla="*/ 348 w 596"/>
                  <a:gd name="T31" fmla="*/ 266 h 348"/>
                  <a:gd name="T32" fmla="*/ 36 w 596"/>
                  <a:gd name="T33" fmla="*/ 248 h 348"/>
                  <a:gd name="T34" fmla="*/ 20 w 596"/>
                  <a:gd name="T35" fmla="*/ 244 h 348"/>
                  <a:gd name="T36" fmla="*/ 9 w 596"/>
                  <a:gd name="T37" fmla="*/ 235 h 348"/>
                  <a:gd name="T38" fmla="*/ 2 w 596"/>
                  <a:gd name="T39" fmla="*/ 222 h 348"/>
                  <a:gd name="T40" fmla="*/ 0 w 596"/>
                  <a:gd name="T41" fmla="*/ 210 h 348"/>
                  <a:gd name="T42" fmla="*/ 2 w 596"/>
                  <a:gd name="T43" fmla="*/ 196 h 348"/>
                  <a:gd name="T44" fmla="*/ 9 w 596"/>
                  <a:gd name="T45" fmla="*/ 184 h 348"/>
                  <a:gd name="T46" fmla="*/ 18 w 596"/>
                  <a:gd name="T47" fmla="*/ 176 h 348"/>
                  <a:gd name="T48" fmla="*/ 28 w 596"/>
                  <a:gd name="T49" fmla="*/ 172 h 348"/>
                  <a:gd name="T50" fmla="*/ 332 w 596"/>
                  <a:gd name="T51" fmla="*/ 152 h 348"/>
                  <a:gd name="T52" fmla="*/ 25 w 596"/>
                  <a:gd name="T53" fmla="*/ 150 h 348"/>
                  <a:gd name="T54" fmla="*/ 12 w 596"/>
                  <a:gd name="T55" fmla="*/ 142 h 348"/>
                  <a:gd name="T56" fmla="*/ 2 w 596"/>
                  <a:gd name="T57" fmla="*/ 128 h 348"/>
                  <a:gd name="T58" fmla="*/ 0 w 596"/>
                  <a:gd name="T59" fmla="*/ 112 h 348"/>
                  <a:gd name="T60" fmla="*/ 3 w 596"/>
                  <a:gd name="T61" fmla="*/ 98 h 348"/>
                  <a:gd name="T62" fmla="*/ 11 w 596"/>
                  <a:gd name="T63" fmla="*/ 87 h 348"/>
                  <a:gd name="T64" fmla="*/ 20 w 596"/>
                  <a:gd name="T65" fmla="*/ 79 h 348"/>
                  <a:gd name="T66" fmla="*/ 32 w 596"/>
                  <a:gd name="T67" fmla="*/ 75 h 348"/>
                  <a:gd name="T68" fmla="*/ 348 w 596"/>
                  <a:gd name="T69" fmla="*/ 57 h 348"/>
                  <a:gd name="T70" fmla="*/ 337 w 596"/>
                  <a:gd name="T71" fmla="*/ 53 h 348"/>
                  <a:gd name="T72" fmla="*/ 332 w 596"/>
                  <a:gd name="T73" fmla="*/ 49 h 348"/>
                  <a:gd name="T74" fmla="*/ 327 w 596"/>
                  <a:gd name="T75" fmla="*/ 43 h 348"/>
                  <a:gd name="T76" fmla="*/ 323 w 596"/>
                  <a:gd name="T77" fmla="*/ 35 h 348"/>
                  <a:gd name="T78" fmla="*/ 323 w 596"/>
                  <a:gd name="T79" fmla="*/ 25 h 348"/>
                  <a:gd name="T80" fmla="*/ 325 w 596"/>
                  <a:gd name="T81" fmla="*/ 18 h 348"/>
                  <a:gd name="T82" fmla="*/ 329 w 596"/>
                  <a:gd name="T83" fmla="*/ 11 h 348"/>
                  <a:gd name="T84" fmla="*/ 335 w 596"/>
                  <a:gd name="T85" fmla="*/ 6 h 348"/>
                  <a:gd name="T86" fmla="*/ 341 w 596"/>
                  <a:gd name="T87" fmla="*/ 2 h 348"/>
                  <a:gd name="T88" fmla="*/ 583 w 596"/>
                  <a:gd name="T89" fmla="*/ 0 h 348"/>
                  <a:gd name="T90" fmla="*/ 603 w 596"/>
                  <a:gd name="T91" fmla="*/ 7 h 348"/>
                  <a:gd name="T92" fmla="*/ 616 w 596"/>
                  <a:gd name="T93" fmla="*/ 20 h 348"/>
                  <a:gd name="T94" fmla="*/ 627 w 596"/>
                  <a:gd name="T95" fmla="*/ 40 h 348"/>
                  <a:gd name="T96" fmla="*/ 633 w 596"/>
                  <a:gd name="T97" fmla="*/ 62 h 3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6"/>
                  <a:gd name="T148" fmla="*/ 0 h 348"/>
                  <a:gd name="T149" fmla="*/ 596 w 596"/>
                  <a:gd name="T150" fmla="*/ 348 h 3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6" h="348">
                    <a:moveTo>
                      <a:pt x="595" y="83"/>
                    </a:moveTo>
                    <a:lnTo>
                      <a:pt x="595" y="266"/>
                    </a:lnTo>
                    <a:lnTo>
                      <a:pt x="595" y="272"/>
                    </a:lnTo>
                    <a:lnTo>
                      <a:pt x="595" y="276"/>
                    </a:lnTo>
                    <a:lnTo>
                      <a:pt x="594" y="280"/>
                    </a:lnTo>
                    <a:lnTo>
                      <a:pt x="593" y="286"/>
                    </a:lnTo>
                    <a:lnTo>
                      <a:pt x="592" y="290"/>
                    </a:lnTo>
                    <a:lnTo>
                      <a:pt x="591" y="294"/>
                    </a:lnTo>
                    <a:lnTo>
                      <a:pt x="590" y="300"/>
                    </a:lnTo>
                    <a:lnTo>
                      <a:pt x="588" y="304"/>
                    </a:lnTo>
                    <a:lnTo>
                      <a:pt x="587" y="308"/>
                    </a:lnTo>
                    <a:lnTo>
                      <a:pt x="585" y="312"/>
                    </a:lnTo>
                    <a:lnTo>
                      <a:pt x="583" y="317"/>
                    </a:lnTo>
                    <a:lnTo>
                      <a:pt x="580" y="322"/>
                    </a:lnTo>
                    <a:lnTo>
                      <a:pt x="577" y="327"/>
                    </a:lnTo>
                    <a:lnTo>
                      <a:pt x="574" y="331"/>
                    </a:lnTo>
                    <a:lnTo>
                      <a:pt x="570" y="335"/>
                    </a:lnTo>
                    <a:lnTo>
                      <a:pt x="567" y="339"/>
                    </a:lnTo>
                    <a:lnTo>
                      <a:pt x="562" y="343"/>
                    </a:lnTo>
                    <a:lnTo>
                      <a:pt x="558" y="344"/>
                    </a:lnTo>
                    <a:lnTo>
                      <a:pt x="553" y="347"/>
                    </a:lnTo>
                    <a:lnTo>
                      <a:pt x="549" y="347"/>
                    </a:lnTo>
                    <a:lnTo>
                      <a:pt x="545" y="347"/>
                    </a:lnTo>
                    <a:lnTo>
                      <a:pt x="325" y="347"/>
                    </a:lnTo>
                    <a:lnTo>
                      <a:pt x="322" y="346"/>
                    </a:lnTo>
                    <a:lnTo>
                      <a:pt x="320" y="345"/>
                    </a:lnTo>
                    <a:lnTo>
                      <a:pt x="317" y="344"/>
                    </a:lnTo>
                    <a:lnTo>
                      <a:pt x="315" y="342"/>
                    </a:lnTo>
                    <a:lnTo>
                      <a:pt x="312" y="339"/>
                    </a:lnTo>
                    <a:lnTo>
                      <a:pt x="309" y="337"/>
                    </a:lnTo>
                    <a:lnTo>
                      <a:pt x="307" y="332"/>
                    </a:lnTo>
                    <a:lnTo>
                      <a:pt x="305" y="328"/>
                    </a:lnTo>
                    <a:lnTo>
                      <a:pt x="304" y="324"/>
                    </a:lnTo>
                    <a:lnTo>
                      <a:pt x="303" y="320"/>
                    </a:lnTo>
                    <a:lnTo>
                      <a:pt x="303" y="316"/>
                    </a:lnTo>
                    <a:lnTo>
                      <a:pt x="303" y="312"/>
                    </a:lnTo>
                    <a:lnTo>
                      <a:pt x="304" y="307"/>
                    </a:lnTo>
                    <a:lnTo>
                      <a:pt x="305" y="303"/>
                    </a:lnTo>
                    <a:lnTo>
                      <a:pt x="306" y="300"/>
                    </a:lnTo>
                    <a:lnTo>
                      <a:pt x="308" y="297"/>
                    </a:lnTo>
                    <a:lnTo>
                      <a:pt x="310" y="294"/>
                    </a:lnTo>
                    <a:lnTo>
                      <a:pt x="312" y="292"/>
                    </a:lnTo>
                    <a:lnTo>
                      <a:pt x="315" y="290"/>
                    </a:lnTo>
                    <a:lnTo>
                      <a:pt x="317" y="288"/>
                    </a:lnTo>
                    <a:lnTo>
                      <a:pt x="318" y="288"/>
                    </a:lnTo>
                    <a:lnTo>
                      <a:pt x="321" y="287"/>
                    </a:lnTo>
                    <a:lnTo>
                      <a:pt x="322" y="286"/>
                    </a:lnTo>
                    <a:lnTo>
                      <a:pt x="326" y="286"/>
                    </a:lnTo>
                    <a:lnTo>
                      <a:pt x="494" y="286"/>
                    </a:lnTo>
                    <a:lnTo>
                      <a:pt x="494" y="266"/>
                    </a:lnTo>
                    <a:lnTo>
                      <a:pt x="34" y="266"/>
                    </a:lnTo>
                    <a:lnTo>
                      <a:pt x="29" y="266"/>
                    </a:lnTo>
                    <a:lnTo>
                      <a:pt x="24" y="264"/>
                    </a:lnTo>
                    <a:lnTo>
                      <a:pt x="19" y="262"/>
                    </a:lnTo>
                    <a:lnTo>
                      <a:pt x="15" y="259"/>
                    </a:lnTo>
                    <a:lnTo>
                      <a:pt x="11" y="256"/>
                    </a:lnTo>
                    <a:lnTo>
                      <a:pt x="8" y="252"/>
                    </a:lnTo>
                    <a:lnTo>
                      <a:pt x="6" y="248"/>
                    </a:lnTo>
                    <a:lnTo>
                      <a:pt x="3" y="243"/>
                    </a:lnTo>
                    <a:lnTo>
                      <a:pt x="2" y="238"/>
                    </a:lnTo>
                    <a:lnTo>
                      <a:pt x="1" y="234"/>
                    </a:lnTo>
                    <a:lnTo>
                      <a:pt x="0" y="230"/>
                    </a:lnTo>
                    <a:lnTo>
                      <a:pt x="0" y="226"/>
                    </a:lnTo>
                    <a:lnTo>
                      <a:pt x="0" y="221"/>
                    </a:lnTo>
                    <a:lnTo>
                      <a:pt x="1" y="216"/>
                    </a:lnTo>
                    <a:lnTo>
                      <a:pt x="2" y="211"/>
                    </a:lnTo>
                    <a:lnTo>
                      <a:pt x="4" y="206"/>
                    </a:lnTo>
                    <a:lnTo>
                      <a:pt x="6" y="201"/>
                    </a:lnTo>
                    <a:lnTo>
                      <a:pt x="8" y="198"/>
                    </a:lnTo>
                    <a:lnTo>
                      <a:pt x="11" y="195"/>
                    </a:lnTo>
                    <a:lnTo>
                      <a:pt x="14" y="192"/>
                    </a:lnTo>
                    <a:lnTo>
                      <a:pt x="17" y="189"/>
                    </a:lnTo>
                    <a:lnTo>
                      <a:pt x="20" y="187"/>
                    </a:lnTo>
                    <a:lnTo>
                      <a:pt x="23" y="186"/>
                    </a:lnTo>
                    <a:lnTo>
                      <a:pt x="26" y="185"/>
                    </a:lnTo>
                    <a:lnTo>
                      <a:pt x="30" y="184"/>
                    </a:lnTo>
                    <a:lnTo>
                      <a:pt x="311" y="184"/>
                    </a:lnTo>
                    <a:lnTo>
                      <a:pt x="311" y="163"/>
                    </a:lnTo>
                    <a:lnTo>
                      <a:pt x="31" y="163"/>
                    </a:lnTo>
                    <a:lnTo>
                      <a:pt x="27" y="162"/>
                    </a:lnTo>
                    <a:lnTo>
                      <a:pt x="23" y="161"/>
                    </a:lnTo>
                    <a:lnTo>
                      <a:pt x="19" y="158"/>
                    </a:lnTo>
                    <a:lnTo>
                      <a:pt x="15" y="156"/>
                    </a:lnTo>
                    <a:lnTo>
                      <a:pt x="11" y="152"/>
                    </a:lnTo>
                    <a:lnTo>
                      <a:pt x="8" y="148"/>
                    </a:lnTo>
                    <a:lnTo>
                      <a:pt x="4" y="143"/>
                    </a:lnTo>
                    <a:lnTo>
                      <a:pt x="2" y="138"/>
                    </a:lnTo>
                    <a:lnTo>
                      <a:pt x="1" y="132"/>
                    </a:lnTo>
                    <a:lnTo>
                      <a:pt x="0" y="126"/>
                    </a:lnTo>
                    <a:lnTo>
                      <a:pt x="0" y="120"/>
                    </a:lnTo>
                    <a:lnTo>
                      <a:pt x="1" y="114"/>
                    </a:lnTo>
                    <a:lnTo>
                      <a:pt x="1" y="110"/>
                    </a:lnTo>
                    <a:lnTo>
                      <a:pt x="3" y="105"/>
                    </a:lnTo>
                    <a:lnTo>
                      <a:pt x="4" y="102"/>
                    </a:lnTo>
                    <a:lnTo>
                      <a:pt x="7" y="97"/>
                    </a:lnTo>
                    <a:lnTo>
                      <a:pt x="10" y="93"/>
                    </a:lnTo>
                    <a:lnTo>
                      <a:pt x="12" y="90"/>
                    </a:lnTo>
                    <a:lnTo>
                      <a:pt x="16" y="87"/>
                    </a:lnTo>
                    <a:lnTo>
                      <a:pt x="19" y="85"/>
                    </a:lnTo>
                    <a:lnTo>
                      <a:pt x="23" y="83"/>
                    </a:lnTo>
                    <a:lnTo>
                      <a:pt x="25" y="83"/>
                    </a:lnTo>
                    <a:lnTo>
                      <a:pt x="30" y="81"/>
                    </a:lnTo>
                    <a:lnTo>
                      <a:pt x="494" y="82"/>
                    </a:lnTo>
                    <a:lnTo>
                      <a:pt x="494" y="61"/>
                    </a:lnTo>
                    <a:lnTo>
                      <a:pt x="326" y="61"/>
                    </a:lnTo>
                    <a:lnTo>
                      <a:pt x="322" y="61"/>
                    </a:lnTo>
                    <a:lnTo>
                      <a:pt x="319" y="60"/>
                    </a:lnTo>
                    <a:lnTo>
                      <a:pt x="316" y="57"/>
                    </a:lnTo>
                    <a:lnTo>
                      <a:pt x="314" y="56"/>
                    </a:lnTo>
                    <a:lnTo>
                      <a:pt x="312" y="55"/>
                    </a:lnTo>
                    <a:lnTo>
                      <a:pt x="311" y="53"/>
                    </a:lnTo>
                    <a:lnTo>
                      <a:pt x="309" y="50"/>
                    </a:lnTo>
                    <a:lnTo>
                      <a:pt x="307" y="49"/>
                    </a:lnTo>
                    <a:lnTo>
                      <a:pt x="306" y="46"/>
                    </a:lnTo>
                    <a:lnTo>
                      <a:pt x="305" y="44"/>
                    </a:lnTo>
                    <a:lnTo>
                      <a:pt x="304" y="41"/>
                    </a:lnTo>
                    <a:lnTo>
                      <a:pt x="303" y="38"/>
                    </a:lnTo>
                    <a:lnTo>
                      <a:pt x="303" y="35"/>
                    </a:lnTo>
                    <a:lnTo>
                      <a:pt x="303" y="33"/>
                    </a:lnTo>
                    <a:lnTo>
                      <a:pt x="303" y="27"/>
                    </a:lnTo>
                    <a:lnTo>
                      <a:pt x="303" y="25"/>
                    </a:lnTo>
                    <a:lnTo>
                      <a:pt x="304" y="22"/>
                    </a:lnTo>
                    <a:lnTo>
                      <a:pt x="305" y="19"/>
                    </a:lnTo>
                    <a:lnTo>
                      <a:pt x="306" y="17"/>
                    </a:lnTo>
                    <a:lnTo>
                      <a:pt x="307" y="15"/>
                    </a:lnTo>
                    <a:lnTo>
                      <a:pt x="308" y="12"/>
                    </a:lnTo>
                    <a:lnTo>
                      <a:pt x="310" y="10"/>
                    </a:lnTo>
                    <a:lnTo>
                      <a:pt x="312" y="8"/>
                    </a:lnTo>
                    <a:lnTo>
                      <a:pt x="314" y="6"/>
                    </a:lnTo>
                    <a:lnTo>
                      <a:pt x="316" y="4"/>
                    </a:lnTo>
                    <a:lnTo>
                      <a:pt x="317" y="3"/>
                    </a:lnTo>
                    <a:lnTo>
                      <a:pt x="320" y="2"/>
                    </a:lnTo>
                    <a:lnTo>
                      <a:pt x="322" y="1"/>
                    </a:lnTo>
                    <a:lnTo>
                      <a:pt x="325" y="0"/>
                    </a:lnTo>
                    <a:lnTo>
                      <a:pt x="546" y="0"/>
                    </a:lnTo>
                    <a:lnTo>
                      <a:pt x="553" y="2"/>
                    </a:lnTo>
                    <a:lnTo>
                      <a:pt x="560" y="4"/>
                    </a:lnTo>
                    <a:lnTo>
                      <a:pt x="565" y="8"/>
                    </a:lnTo>
                    <a:lnTo>
                      <a:pt x="570" y="12"/>
                    </a:lnTo>
                    <a:lnTo>
                      <a:pt x="573" y="16"/>
                    </a:lnTo>
                    <a:lnTo>
                      <a:pt x="577" y="21"/>
                    </a:lnTo>
                    <a:lnTo>
                      <a:pt x="582" y="28"/>
                    </a:lnTo>
                    <a:lnTo>
                      <a:pt x="585" y="37"/>
                    </a:lnTo>
                    <a:lnTo>
                      <a:pt x="588" y="43"/>
                    </a:lnTo>
                    <a:lnTo>
                      <a:pt x="590" y="49"/>
                    </a:lnTo>
                    <a:lnTo>
                      <a:pt x="592" y="58"/>
                    </a:lnTo>
                    <a:lnTo>
                      <a:pt x="593" y="67"/>
                    </a:lnTo>
                    <a:lnTo>
                      <a:pt x="595" y="75"/>
                    </a:lnTo>
                    <a:lnTo>
                      <a:pt x="595" y="8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86" name="Oval 32"/>
              <p:cNvSpPr>
                <a:spLocks noChangeArrowheads="1"/>
              </p:cNvSpPr>
              <p:nvPr/>
            </p:nvSpPr>
            <p:spPr bwMode="auto">
              <a:xfrm>
                <a:off x="5163" y="1208"/>
                <a:ext cx="122" cy="131"/>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sp>
          <p:nvSpPr>
            <p:cNvPr id="80" name="Freeform 33"/>
            <p:cNvSpPr>
              <a:spLocks/>
            </p:cNvSpPr>
            <p:nvPr/>
          </p:nvSpPr>
          <p:spPr bwMode="auto">
            <a:xfrm>
              <a:off x="5754439" y="4308475"/>
              <a:ext cx="911450" cy="619125"/>
            </a:xfrm>
            <a:custGeom>
              <a:avLst/>
              <a:gdLst>
                <a:gd name="T0" fmla="*/ 633 w 595"/>
                <a:gd name="T1" fmla="*/ 290 h 418"/>
                <a:gd name="T2" fmla="*/ 630 w 595"/>
                <a:gd name="T3" fmla="*/ 302 h 418"/>
                <a:gd name="T4" fmla="*/ 622 w 595"/>
                <a:gd name="T5" fmla="*/ 314 h 418"/>
                <a:gd name="T6" fmla="*/ 613 w 595"/>
                <a:gd name="T7" fmla="*/ 323 h 418"/>
                <a:gd name="T8" fmla="*/ 602 w 595"/>
                <a:gd name="T9" fmla="*/ 329 h 418"/>
                <a:gd name="T10" fmla="*/ 589 w 595"/>
                <a:gd name="T11" fmla="*/ 334 h 418"/>
                <a:gd name="T12" fmla="*/ 395 w 595"/>
                <a:gd name="T13" fmla="*/ 388 h 418"/>
                <a:gd name="T14" fmla="*/ 383 w 595"/>
                <a:gd name="T15" fmla="*/ 388 h 418"/>
                <a:gd name="T16" fmla="*/ 372 w 595"/>
                <a:gd name="T17" fmla="*/ 383 h 418"/>
                <a:gd name="T18" fmla="*/ 365 w 595"/>
                <a:gd name="T19" fmla="*/ 372 h 418"/>
                <a:gd name="T20" fmla="*/ 363 w 595"/>
                <a:gd name="T21" fmla="*/ 360 h 418"/>
                <a:gd name="T22" fmla="*/ 365 w 595"/>
                <a:gd name="T23" fmla="*/ 349 h 418"/>
                <a:gd name="T24" fmla="*/ 371 w 595"/>
                <a:gd name="T25" fmla="*/ 339 h 418"/>
                <a:gd name="T26" fmla="*/ 382 w 595"/>
                <a:gd name="T27" fmla="*/ 333 h 418"/>
                <a:gd name="T28" fmla="*/ 242 w 595"/>
                <a:gd name="T29" fmla="*/ 354 h 418"/>
                <a:gd name="T30" fmla="*/ 25 w 595"/>
                <a:gd name="T31" fmla="*/ 282 h 418"/>
                <a:gd name="T32" fmla="*/ 13 w 595"/>
                <a:gd name="T33" fmla="*/ 276 h 418"/>
                <a:gd name="T34" fmla="*/ 4 w 595"/>
                <a:gd name="T35" fmla="*/ 266 h 418"/>
                <a:gd name="T36" fmla="*/ 1 w 595"/>
                <a:gd name="T37" fmla="*/ 255 h 418"/>
                <a:gd name="T38" fmla="*/ 0 w 595"/>
                <a:gd name="T39" fmla="*/ 244 h 418"/>
                <a:gd name="T40" fmla="*/ 4 w 595"/>
                <a:gd name="T41" fmla="*/ 230 h 418"/>
                <a:gd name="T42" fmla="*/ 12 w 595"/>
                <a:gd name="T43" fmla="*/ 221 h 418"/>
                <a:gd name="T44" fmla="*/ 20 w 595"/>
                <a:gd name="T45" fmla="*/ 216 h 418"/>
                <a:gd name="T46" fmla="*/ 29 w 595"/>
                <a:gd name="T47" fmla="*/ 213 h 418"/>
                <a:gd name="T48" fmla="*/ 29 w 595"/>
                <a:gd name="T49" fmla="*/ 178 h 418"/>
                <a:gd name="T50" fmla="*/ 20 w 595"/>
                <a:gd name="T51" fmla="*/ 175 h 418"/>
                <a:gd name="T52" fmla="*/ 10 w 595"/>
                <a:gd name="T53" fmla="*/ 169 h 418"/>
                <a:gd name="T54" fmla="*/ 3 w 595"/>
                <a:gd name="T55" fmla="*/ 159 h 418"/>
                <a:gd name="T56" fmla="*/ 0 w 595"/>
                <a:gd name="T57" fmla="*/ 146 h 418"/>
                <a:gd name="T58" fmla="*/ 1 w 595"/>
                <a:gd name="T59" fmla="*/ 134 h 418"/>
                <a:gd name="T60" fmla="*/ 5 w 595"/>
                <a:gd name="T61" fmla="*/ 123 h 418"/>
                <a:gd name="T62" fmla="*/ 12 w 595"/>
                <a:gd name="T63" fmla="*/ 116 h 418"/>
                <a:gd name="T64" fmla="*/ 22 w 595"/>
                <a:gd name="T65" fmla="*/ 110 h 418"/>
                <a:gd name="T66" fmla="*/ 240 w 595"/>
                <a:gd name="T67" fmla="*/ 108 h 418"/>
                <a:gd name="T68" fmla="*/ 544 w 595"/>
                <a:gd name="T69" fmla="*/ 108 h 418"/>
                <a:gd name="T70" fmla="*/ 370 w 595"/>
                <a:gd name="T71" fmla="*/ 53 h 418"/>
                <a:gd name="T72" fmla="*/ 362 w 595"/>
                <a:gd name="T73" fmla="*/ 45 h 418"/>
                <a:gd name="T74" fmla="*/ 358 w 595"/>
                <a:gd name="T75" fmla="*/ 33 h 418"/>
                <a:gd name="T76" fmla="*/ 360 w 595"/>
                <a:gd name="T77" fmla="*/ 20 h 418"/>
                <a:gd name="T78" fmla="*/ 366 w 595"/>
                <a:gd name="T79" fmla="*/ 8 h 418"/>
                <a:gd name="T80" fmla="*/ 375 w 595"/>
                <a:gd name="T81" fmla="*/ 2 h 418"/>
                <a:gd name="T82" fmla="*/ 385 w 595"/>
                <a:gd name="T83" fmla="*/ 0 h 418"/>
                <a:gd name="T84" fmla="*/ 581 w 595"/>
                <a:gd name="T85" fmla="*/ 56 h 418"/>
                <a:gd name="T86" fmla="*/ 593 w 595"/>
                <a:gd name="T87" fmla="*/ 58 h 418"/>
                <a:gd name="T88" fmla="*/ 604 w 595"/>
                <a:gd name="T89" fmla="*/ 62 h 418"/>
                <a:gd name="T90" fmla="*/ 616 w 595"/>
                <a:gd name="T91" fmla="*/ 70 h 418"/>
                <a:gd name="T92" fmla="*/ 625 w 595"/>
                <a:gd name="T93" fmla="*/ 80 h 418"/>
                <a:gd name="T94" fmla="*/ 631 w 595"/>
                <a:gd name="T95" fmla="*/ 93 h 41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95"/>
                <a:gd name="T145" fmla="*/ 0 h 418"/>
                <a:gd name="T146" fmla="*/ 595 w 595"/>
                <a:gd name="T147" fmla="*/ 418 h 41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95" h="418">
                  <a:moveTo>
                    <a:pt x="594" y="114"/>
                  </a:moveTo>
                  <a:lnTo>
                    <a:pt x="594" y="306"/>
                  </a:lnTo>
                  <a:lnTo>
                    <a:pt x="593" y="311"/>
                  </a:lnTo>
                  <a:lnTo>
                    <a:pt x="592" y="315"/>
                  </a:lnTo>
                  <a:lnTo>
                    <a:pt x="591" y="319"/>
                  </a:lnTo>
                  <a:lnTo>
                    <a:pt x="590" y="324"/>
                  </a:lnTo>
                  <a:lnTo>
                    <a:pt x="588" y="329"/>
                  </a:lnTo>
                  <a:lnTo>
                    <a:pt x="586" y="332"/>
                  </a:lnTo>
                  <a:lnTo>
                    <a:pt x="583" y="337"/>
                  </a:lnTo>
                  <a:lnTo>
                    <a:pt x="580" y="340"/>
                  </a:lnTo>
                  <a:lnTo>
                    <a:pt x="577" y="344"/>
                  </a:lnTo>
                  <a:lnTo>
                    <a:pt x="574" y="346"/>
                  </a:lnTo>
                  <a:lnTo>
                    <a:pt x="571" y="349"/>
                  </a:lnTo>
                  <a:lnTo>
                    <a:pt x="568" y="351"/>
                  </a:lnTo>
                  <a:lnTo>
                    <a:pt x="564" y="353"/>
                  </a:lnTo>
                  <a:lnTo>
                    <a:pt x="562" y="355"/>
                  </a:lnTo>
                  <a:lnTo>
                    <a:pt x="557" y="356"/>
                  </a:lnTo>
                  <a:lnTo>
                    <a:pt x="552" y="358"/>
                  </a:lnTo>
                  <a:lnTo>
                    <a:pt x="548" y="359"/>
                  </a:lnTo>
                  <a:lnTo>
                    <a:pt x="542" y="360"/>
                  </a:lnTo>
                  <a:lnTo>
                    <a:pt x="370" y="416"/>
                  </a:lnTo>
                  <a:lnTo>
                    <a:pt x="367" y="417"/>
                  </a:lnTo>
                  <a:lnTo>
                    <a:pt x="363" y="417"/>
                  </a:lnTo>
                  <a:lnTo>
                    <a:pt x="359" y="416"/>
                  </a:lnTo>
                  <a:lnTo>
                    <a:pt x="355" y="415"/>
                  </a:lnTo>
                  <a:lnTo>
                    <a:pt x="352" y="413"/>
                  </a:lnTo>
                  <a:lnTo>
                    <a:pt x="349" y="411"/>
                  </a:lnTo>
                  <a:lnTo>
                    <a:pt x="346" y="407"/>
                  </a:lnTo>
                  <a:lnTo>
                    <a:pt x="343" y="402"/>
                  </a:lnTo>
                  <a:lnTo>
                    <a:pt x="342" y="399"/>
                  </a:lnTo>
                  <a:lnTo>
                    <a:pt x="341" y="394"/>
                  </a:lnTo>
                  <a:lnTo>
                    <a:pt x="340" y="390"/>
                  </a:lnTo>
                  <a:lnTo>
                    <a:pt x="340" y="386"/>
                  </a:lnTo>
                  <a:lnTo>
                    <a:pt x="340" y="381"/>
                  </a:lnTo>
                  <a:lnTo>
                    <a:pt x="341" y="377"/>
                  </a:lnTo>
                  <a:lnTo>
                    <a:pt x="342" y="374"/>
                  </a:lnTo>
                  <a:lnTo>
                    <a:pt x="344" y="370"/>
                  </a:lnTo>
                  <a:lnTo>
                    <a:pt x="346" y="366"/>
                  </a:lnTo>
                  <a:lnTo>
                    <a:pt x="348" y="363"/>
                  </a:lnTo>
                  <a:lnTo>
                    <a:pt x="352" y="360"/>
                  </a:lnTo>
                  <a:lnTo>
                    <a:pt x="355" y="358"/>
                  </a:lnTo>
                  <a:lnTo>
                    <a:pt x="358" y="357"/>
                  </a:lnTo>
                  <a:lnTo>
                    <a:pt x="510" y="303"/>
                  </a:lnTo>
                  <a:lnTo>
                    <a:pt x="510" y="284"/>
                  </a:lnTo>
                  <a:lnTo>
                    <a:pt x="227" y="379"/>
                  </a:lnTo>
                  <a:lnTo>
                    <a:pt x="227" y="302"/>
                  </a:lnTo>
                  <a:lnTo>
                    <a:pt x="27" y="303"/>
                  </a:lnTo>
                  <a:lnTo>
                    <a:pt x="23" y="302"/>
                  </a:lnTo>
                  <a:lnTo>
                    <a:pt x="19" y="301"/>
                  </a:lnTo>
                  <a:lnTo>
                    <a:pt x="16" y="299"/>
                  </a:lnTo>
                  <a:lnTo>
                    <a:pt x="12" y="296"/>
                  </a:lnTo>
                  <a:lnTo>
                    <a:pt x="10" y="293"/>
                  </a:lnTo>
                  <a:lnTo>
                    <a:pt x="7" y="290"/>
                  </a:lnTo>
                  <a:lnTo>
                    <a:pt x="4" y="285"/>
                  </a:lnTo>
                  <a:lnTo>
                    <a:pt x="3" y="282"/>
                  </a:lnTo>
                  <a:lnTo>
                    <a:pt x="1" y="277"/>
                  </a:lnTo>
                  <a:lnTo>
                    <a:pt x="1" y="273"/>
                  </a:lnTo>
                  <a:lnTo>
                    <a:pt x="0" y="269"/>
                  </a:lnTo>
                  <a:lnTo>
                    <a:pt x="0" y="265"/>
                  </a:lnTo>
                  <a:lnTo>
                    <a:pt x="0" y="261"/>
                  </a:lnTo>
                  <a:lnTo>
                    <a:pt x="1" y="256"/>
                  </a:lnTo>
                  <a:lnTo>
                    <a:pt x="3" y="251"/>
                  </a:lnTo>
                  <a:lnTo>
                    <a:pt x="4" y="247"/>
                  </a:lnTo>
                  <a:lnTo>
                    <a:pt x="6" y="244"/>
                  </a:lnTo>
                  <a:lnTo>
                    <a:pt x="8" y="240"/>
                  </a:lnTo>
                  <a:lnTo>
                    <a:pt x="11" y="237"/>
                  </a:lnTo>
                  <a:lnTo>
                    <a:pt x="13" y="235"/>
                  </a:lnTo>
                  <a:lnTo>
                    <a:pt x="16" y="233"/>
                  </a:lnTo>
                  <a:lnTo>
                    <a:pt x="19" y="231"/>
                  </a:lnTo>
                  <a:lnTo>
                    <a:pt x="21" y="230"/>
                  </a:lnTo>
                  <a:lnTo>
                    <a:pt x="25" y="229"/>
                  </a:lnTo>
                  <a:lnTo>
                    <a:pt x="27" y="228"/>
                  </a:lnTo>
                  <a:lnTo>
                    <a:pt x="225" y="228"/>
                  </a:lnTo>
                  <a:lnTo>
                    <a:pt x="225" y="191"/>
                  </a:lnTo>
                  <a:lnTo>
                    <a:pt x="27" y="191"/>
                  </a:lnTo>
                  <a:lnTo>
                    <a:pt x="24" y="190"/>
                  </a:lnTo>
                  <a:lnTo>
                    <a:pt x="21" y="189"/>
                  </a:lnTo>
                  <a:lnTo>
                    <a:pt x="19" y="188"/>
                  </a:lnTo>
                  <a:lnTo>
                    <a:pt x="15" y="186"/>
                  </a:lnTo>
                  <a:lnTo>
                    <a:pt x="12" y="183"/>
                  </a:lnTo>
                  <a:lnTo>
                    <a:pt x="9" y="181"/>
                  </a:lnTo>
                  <a:lnTo>
                    <a:pt x="7" y="178"/>
                  </a:lnTo>
                  <a:lnTo>
                    <a:pt x="5" y="174"/>
                  </a:lnTo>
                  <a:lnTo>
                    <a:pt x="3" y="170"/>
                  </a:lnTo>
                  <a:lnTo>
                    <a:pt x="1" y="166"/>
                  </a:lnTo>
                  <a:lnTo>
                    <a:pt x="1" y="161"/>
                  </a:lnTo>
                  <a:lnTo>
                    <a:pt x="0" y="157"/>
                  </a:lnTo>
                  <a:lnTo>
                    <a:pt x="0" y="153"/>
                  </a:lnTo>
                  <a:lnTo>
                    <a:pt x="0" y="148"/>
                  </a:lnTo>
                  <a:lnTo>
                    <a:pt x="1" y="144"/>
                  </a:lnTo>
                  <a:lnTo>
                    <a:pt x="2" y="140"/>
                  </a:lnTo>
                  <a:lnTo>
                    <a:pt x="4" y="136"/>
                  </a:lnTo>
                  <a:lnTo>
                    <a:pt x="5" y="132"/>
                  </a:lnTo>
                  <a:lnTo>
                    <a:pt x="7" y="129"/>
                  </a:lnTo>
                  <a:lnTo>
                    <a:pt x="9" y="126"/>
                  </a:lnTo>
                  <a:lnTo>
                    <a:pt x="11" y="124"/>
                  </a:lnTo>
                  <a:lnTo>
                    <a:pt x="15" y="121"/>
                  </a:lnTo>
                  <a:lnTo>
                    <a:pt x="18" y="119"/>
                  </a:lnTo>
                  <a:lnTo>
                    <a:pt x="21" y="118"/>
                  </a:lnTo>
                  <a:lnTo>
                    <a:pt x="24" y="117"/>
                  </a:lnTo>
                  <a:lnTo>
                    <a:pt x="27" y="116"/>
                  </a:lnTo>
                  <a:lnTo>
                    <a:pt x="225" y="116"/>
                  </a:lnTo>
                  <a:lnTo>
                    <a:pt x="225" y="42"/>
                  </a:lnTo>
                  <a:lnTo>
                    <a:pt x="510" y="135"/>
                  </a:lnTo>
                  <a:lnTo>
                    <a:pt x="510" y="116"/>
                  </a:lnTo>
                  <a:lnTo>
                    <a:pt x="356" y="61"/>
                  </a:lnTo>
                  <a:lnTo>
                    <a:pt x="351" y="59"/>
                  </a:lnTo>
                  <a:lnTo>
                    <a:pt x="347" y="57"/>
                  </a:lnTo>
                  <a:lnTo>
                    <a:pt x="344" y="54"/>
                  </a:lnTo>
                  <a:lnTo>
                    <a:pt x="341" y="51"/>
                  </a:lnTo>
                  <a:lnTo>
                    <a:pt x="339" y="48"/>
                  </a:lnTo>
                  <a:lnTo>
                    <a:pt x="338" y="44"/>
                  </a:lnTo>
                  <a:lnTo>
                    <a:pt x="336" y="39"/>
                  </a:lnTo>
                  <a:lnTo>
                    <a:pt x="335" y="35"/>
                  </a:lnTo>
                  <a:lnTo>
                    <a:pt x="336" y="28"/>
                  </a:lnTo>
                  <a:lnTo>
                    <a:pt x="336" y="24"/>
                  </a:lnTo>
                  <a:lnTo>
                    <a:pt x="337" y="21"/>
                  </a:lnTo>
                  <a:lnTo>
                    <a:pt x="338" y="16"/>
                  </a:lnTo>
                  <a:lnTo>
                    <a:pt x="340" y="12"/>
                  </a:lnTo>
                  <a:lnTo>
                    <a:pt x="343" y="9"/>
                  </a:lnTo>
                  <a:lnTo>
                    <a:pt x="345" y="6"/>
                  </a:lnTo>
                  <a:lnTo>
                    <a:pt x="348" y="4"/>
                  </a:lnTo>
                  <a:lnTo>
                    <a:pt x="351" y="2"/>
                  </a:lnTo>
                  <a:lnTo>
                    <a:pt x="354" y="1"/>
                  </a:lnTo>
                  <a:lnTo>
                    <a:pt x="358" y="0"/>
                  </a:lnTo>
                  <a:lnTo>
                    <a:pt x="361" y="0"/>
                  </a:lnTo>
                  <a:lnTo>
                    <a:pt x="363" y="1"/>
                  </a:lnTo>
                  <a:lnTo>
                    <a:pt x="366" y="2"/>
                  </a:lnTo>
                  <a:lnTo>
                    <a:pt x="544" y="60"/>
                  </a:lnTo>
                  <a:lnTo>
                    <a:pt x="549" y="60"/>
                  </a:lnTo>
                  <a:lnTo>
                    <a:pt x="552" y="61"/>
                  </a:lnTo>
                  <a:lnTo>
                    <a:pt x="556" y="62"/>
                  </a:lnTo>
                  <a:lnTo>
                    <a:pt x="559" y="63"/>
                  </a:lnTo>
                  <a:lnTo>
                    <a:pt x="563" y="65"/>
                  </a:lnTo>
                  <a:lnTo>
                    <a:pt x="566" y="66"/>
                  </a:lnTo>
                  <a:lnTo>
                    <a:pt x="571" y="69"/>
                  </a:lnTo>
                  <a:lnTo>
                    <a:pt x="574" y="72"/>
                  </a:lnTo>
                  <a:lnTo>
                    <a:pt x="577" y="75"/>
                  </a:lnTo>
                  <a:lnTo>
                    <a:pt x="580" y="78"/>
                  </a:lnTo>
                  <a:lnTo>
                    <a:pt x="583" y="83"/>
                  </a:lnTo>
                  <a:lnTo>
                    <a:pt x="586" y="86"/>
                  </a:lnTo>
                  <a:lnTo>
                    <a:pt x="587" y="90"/>
                  </a:lnTo>
                  <a:lnTo>
                    <a:pt x="590" y="95"/>
                  </a:lnTo>
                  <a:lnTo>
                    <a:pt x="591" y="100"/>
                  </a:lnTo>
                  <a:lnTo>
                    <a:pt x="593" y="106"/>
                  </a:lnTo>
                  <a:lnTo>
                    <a:pt x="594" y="114"/>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81" name="Oval 34"/>
            <p:cNvSpPr>
              <a:spLocks noChangeArrowheads="1"/>
            </p:cNvSpPr>
            <p:nvPr/>
          </p:nvSpPr>
          <p:spPr bwMode="auto">
            <a:xfrm>
              <a:off x="6665889" y="4537075"/>
              <a:ext cx="175113" cy="2079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nvGrpSpPr>
            <p:cNvPr id="82" name="Group 36"/>
            <p:cNvGrpSpPr>
              <a:grpSpLocks/>
            </p:cNvGrpSpPr>
            <p:nvPr/>
          </p:nvGrpSpPr>
          <p:grpSpPr bwMode="auto">
            <a:xfrm rot="15872886">
              <a:off x="7170554" y="2594612"/>
              <a:ext cx="1060450" cy="551176"/>
              <a:chOff x="4512" y="1114"/>
              <a:chExt cx="782" cy="323"/>
            </a:xfrm>
          </p:grpSpPr>
          <p:sp>
            <p:nvSpPr>
              <p:cNvPr id="83" name="Freeform 37"/>
              <p:cNvSpPr>
                <a:spLocks/>
              </p:cNvSpPr>
              <p:nvPr/>
            </p:nvSpPr>
            <p:spPr bwMode="auto">
              <a:xfrm>
                <a:off x="4512" y="1114"/>
                <a:ext cx="637" cy="323"/>
              </a:xfrm>
              <a:custGeom>
                <a:avLst/>
                <a:gdLst>
                  <a:gd name="T0" fmla="*/ 635 w 596"/>
                  <a:gd name="T1" fmla="*/ 253 h 348"/>
                  <a:gd name="T2" fmla="*/ 633 w 596"/>
                  <a:gd name="T3" fmla="*/ 266 h 348"/>
                  <a:gd name="T4" fmla="*/ 630 w 596"/>
                  <a:gd name="T5" fmla="*/ 279 h 348"/>
                  <a:gd name="T6" fmla="*/ 624 w 596"/>
                  <a:gd name="T7" fmla="*/ 290 h 348"/>
                  <a:gd name="T8" fmla="*/ 616 w 596"/>
                  <a:gd name="T9" fmla="*/ 304 h 348"/>
                  <a:gd name="T10" fmla="*/ 605 w 596"/>
                  <a:gd name="T11" fmla="*/ 316 h 348"/>
                  <a:gd name="T12" fmla="*/ 590 w 596"/>
                  <a:gd name="T13" fmla="*/ 323 h 348"/>
                  <a:gd name="T14" fmla="*/ 347 w 596"/>
                  <a:gd name="T15" fmla="*/ 323 h 348"/>
                  <a:gd name="T16" fmla="*/ 338 w 596"/>
                  <a:gd name="T17" fmla="*/ 320 h 348"/>
                  <a:gd name="T18" fmla="*/ 330 w 596"/>
                  <a:gd name="T19" fmla="*/ 314 h 348"/>
                  <a:gd name="T20" fmla="*/ 324 w 596"/>
                  <a:gd name="T21" fmla="*/ 302 h 348"/>
                  <a:gd name="T22" fmla="*/ 323 w 596"/>
                  <a:gd name="T23" fmla="*/ 290 h 348"/>
                  <a:gd name="T24" fmla="*/ 327 w 596"/>
                  <a:gd name="T25" fmla="*/ 279 h 348"/>
                  <a:gd name="T26" fmla="*/ 333 w 596"/>
                  <a:gd name="T27" fmla="*/ 272 h 348"/>
                  <a:gd name="T28" fmla="*/ 339 w 596"/>
                  <a:gd name="T29" fmla="*/ 268 h 348"/>
                  <a:gd name="T30" fmla="*/ 348 w 596"/>
                  <a:gd name="T31" fmla="*/ 266 h 348"/>
                  <a:gd name="T32" fmla="*/ 36 w 596"/>
                  <a:gd name="T33" fmla="*/ 248 h 348"/>
                  <a:gd name="T34" fmla="*/ 20 w 596"/>
                  <a:gd name="T35" fmla="*/ 244 h 348"/>
                  <a:gd name="T36" fmla="*/ 9 w 596"/>
                  <a:gd name="T37" fmla="*/ 235 h 348"/>
                  <a:gd name="T38" fmla="*/ 2 w 596"/>
                  <a:gd name="T39" fmla="*/ 222 h 348"/>
                  <a:gd name="T40" fmla="*/ 0 w 596"/>
                  <a:gd name="T41" fmla="*/ 210 h 348"/>
                  <a:gd name="T42" fmla="*/ 2 w 596"/>
                  <a:gd name="T43" fmla="*/ 196 h 348"/>
                  <a:gd name="T44" fmla="*/ 9 w 596"/>
                  <a:gd name="T45" fmla="*/ 184 h 348"/>
                  <a:gd name="T46" fmla="*/ 18 w 596"/>
                  <a:gd name="T47" fmla="*/ 176 h 348"/>
                  <a:gd name="T48" fmla="*/ 28 w 596"/>
                  <a:gd name="T49" fmla="*/ 172 h 348"/>
                  <a:gd name="T50" fmla="*/ 332 w 596"/>
                  <a:gd name="T51" fmla="*/ 152 h 348"/>
                  <a:gd name="T52" fmla="*/ 25 w 596"/>
                  <a:gd name="T53" fmla="*/ 150 h 348"/>
                  <a:gd name="T54" fmla="*/ 12 w 596"/>
                  <a:gd name="T55" fmla="*/ 142 h 348"/>
                  <a:gd name="T56" fmla="*/ 2 w 596"/>
                  <a:gd name="T57" fmla="*/ 128 h 348"/>
                  <a:gd name="T58" fmla="*/ 0 w 596"/>
                  <a:gd name="T59" fmla="*/ 112 h 348"/>
                  <a:gd name="T60" fmla="*/ 3 w 596"/>
                  <a:gd name="T61" fmla="*/ 98 h 348"/>
                  <a:gd name="T62" fmla="*/ 11 w 596"/>
                  <a:gd name="T63" fmla="*/ 87 h 348"/>
                  <a:gd name="T64" fmla="*/ 20 w 596"/>
                  <a:gd name="T65" fmla="*/ 79 h 348"/>
                  <a:gd name="T66" fmla="*/ 32 w 596"/>
                  <a:gd name="T67" fmla="*/ 75 h 348"/>
                  <a:gd name="T68" fmla="*/ 348 w 596"/>
                  <a:gd name="T69" fmla="*/ 57 h 348"/>
                  <a:gd name="T70" fmla="*/ 337 w 596"/>
                  <a:gd name="T71" fmla="*/ 53 h 348"/>
                  <a:gd name="T72" fmla="*/ 332 w 596"/>
                  <a:gd name="T73" fmla="*/ 49 h 348"/>
                  <a:gd name="T74" fmla="*/ 327 w 596"/>
                  <a:gd name="T75" fmla="*/ 43 h 348"/>
                  <a:gd name="T76" fmla="*/ 323 w 596"/>
                  <a:gd name="T77" fmla="*/ 35 h 348"/>
                  <a:gd name="T78" fmla="*/ 323 w 596"/>
                  <a:gd name="T79" fmla="*/ 25 h 348"/>
                  <a:gd name="T80" fmla="*/ 325 w 596"/>
                  <a:gd name="T81" fmla="*/ 18 h 348"/>
                  <a:gd name="T82" fmla="*/ 329 w 596"/>
                  <a:gd name="T83" fmla="*/ 11 h 348"/>
                  <a:gd name="T84" fmla="*/ 335 w 596"/>
                  <a:gd name="T85" fmla="*/ 6 h 348"/>
                  <a:gd name="T86" fmla="*/ 341 w 596"/>
                  <a:gd name="T87" fmla="*/ 2 h 348"/>
                  <a:gd name="T88" fmla="*/ 583 w 596"/>
                  <a:gd name="T89" fmla="*/ 0 h 348"/>
                  <a:gd name="T90" fmla="*/ 603 w 596"/>
                  <a:gd name="T91" fmla="*/ 7 h 348"/>
                  <a:gd name="T92" fmla="*/ 616 w 596"/>
                  <a:gd name="T93" fmla="*/ 20 h 348"/>
                  <a:gd name="T94" fmla="*/ 627 w 596"/>
                  <a:gd name="T95" fmla="*/ 40 h 348"/>
                  <a:gd name="T96" fmla="*/ 633 w 596"/>
                  <a:gd name="T97" fmla="*/ 62 h 3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6"/>
                  <a:gd name="T148" fmla="*/ 0 h 348"/>
                  <a:gd name="T149" fmla="*/ 596 w 596"/>
                  <a:gd name="T150" fmla="*/ 348 h 3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6" h="348">
                    <a:moveTo>
                      <a:pt x="595" y="83"/>
                    </a:moveTo>
                    <a:lnTo>
                      <a:pt x="595" y="266"/>
                    </a:lnTo>
                    <a:lnTo>
                      <a:pt x="595" y="272"/>
                    </a:lnTo>
                    <a:lnTo>
                      <a:pt x="595" y="276"/>
                    </a:lnTo>
                    <a:lnTo>
                      <a:pt x="594" y="280"/>
                    </a:lnTo>
                    <a:lnTo>
                      <a:pt x="593" y="286"/>
                    </a:lnTo>
                    <a:lnTo>
                      <a:pt x="592" y="290"/>
                    </a:lnTo>
                    <a:lnTo>
                      <a:pt x="591" y="294"/>
                    </a:lnTo>
                    <a:lnTo>
                      <a:pt x="590" y="300"/>
                    </a:lnTo>
                    <a:lnTo>
                      <a:pt x="588" y="304"/>
                    </a:lnTo>
                    <a:lnTo>
                      <a:pt x="587" y="308"/>
                    </a:lnTo>
                    <a:lnTo>
                      <a:pt x="585" y="312"/>
                    </a:lnTo>
                    <a:lnTo>
                      <a:pt x="583" y="317"/>
                    </a:lnTo>
                    <a:lnTo>
                      <a:pt x="580" y="322"/>
                    </a:lnTo>
                    <a:lnTo>
                      <a:pt x="577" y="327"/>
                    </a:lnTo>
                    <a:lnTo>
                      <a:pt x="574" y="331"/>
                    </a:lnTo>
                    <a:lnTo>
                      <a:pt x="570" y="335"/>
                    </a:lnTo>
                    <a:lnTo>
                      <a:pt x="567" y="339"/>
                    </a:lnTo>
                    <a:lnTo>
                      <a:pt x="562" y="343"/>
                    </a:lnTo>
                    <a:lnTo>
                      <a:pt x="558" y="344"/>
                    </a:lnTo>
                    <a:lnTo>
                      <a:pt x="553" y="347"/>
                    </a:lnTo>
                    <a:lnTo>
                      <a:pt x="549" y="347"/>
                    </a:lnTo>
                    <a:lnTo>
                      <a:pt x="545" y="347"/>
                    </a:lnTo>
                    <a:lnTo>
                      <a:pt x="325" y="347"/>
                    </a:lnTo>
                    <a:lnTo>
                      <a:pt x="322" y="346"/>
                    </a:lnTo>
                    <a:lnTo>
                      <a:pt x="320" y="345"/>
                    </a:lnTo>
                    <a:lnTo>
                      <a:pt x="317" y="344"/>
                    </a:lnTo>
                    <a:lnTo>
                      <a:pt x="315" y="342"/>
                    </a:lnTo>
                    <a:lnTo>
                      <a:pt x="312" y="339"/>
                    </a:lnTo>
                    <a:lnTo>
                      <a:pt x="309" y="337"/>
                    </a:lnTo>
                    <a:lnTo>
                      <a:pt x="307" y="332"/>
                    </a:lnTo>
                    <a:lnTo>
                      <a:pt x="305" y="328"/>
                    </a:lnTo>
                    <a:lnTo>
                      <a:pt x="304" y="324"/>
                    </a:lnTo>
                    <a:lnTo>
                      <a:pt x="303" y="320"/>
                    </a:lnTo>
                    <a:lnTo>
                      <a:pt x="303" y="316"/>
                    </a:lnTo>
                    <a:lnTo>
                      <a:pt x="303" y="312"/>
                    </a:lnTo>
                    <a:lnTo>
                      <a:pt x="304" y="307"/>
                    </a:lnTo>
                    <a:lnTo>
                      <a:pt x="305" y="303"/>
                    </a:lnTo>
                    <a:lnTo>
                      <a:pt x="306" y="300"/>
                    </a:lnTo>
                    <a:lnTo>
                      <a:pt x="308" y="297"/>
                    </a:lnTo>
                    <a:lnTo>
                      <a:pt x="310" y="294"/>
                    </a:lnTo>
                    <a:lnTo>
                      <a:pt x="312" y="292"/>
                    </a:lnTo>
                    <a:lnTo>
                      <a:pt x="315" y="290"/>
                    </a:lnTo>
                    <a:lnTo>
                      <a:pt x="317" y="288"/>
                    </a:lnTo>
                    <a:lnTo>
                      <a:pt x="318" y="288"/>
                    </a:lnTo>
                    <a:lnTo>
                      <a:pt x="321" y="287"/>
                    </a:lnTo>
                    <a:lnTo>
                      <a:pt x="322" y="286"/>
                    </a:lnTo>
                    <a:lnTo>
                      <a:pt x="326" y="286"/>
                    </a:lnTo>
                    <a:lnTo>
                      <a:pt x="494" y="286"/>
                    </a:lnTo>
                    <a:lnTo>
                      <a:pt x="494" y="266"/>
                    </a:lnTo>
                    <a:lnTo>
                      <a:pt x="34" y="266"/>
                    </a:lnTo>
                    <a:lnTo>
                      <a:pt x="29" y="266"/>
                    </a:lnTo>
                    <a:lnTo>
                      <a:pt x="24" y="264"/>
                    </a:lnTo>
                    <a:lnTo>
                      <a:pt x="19" y="262"/>
                    </a:lnTo>
                    <a:lnTo>
                      <a:pt x="15" y="259"/>
                    </a:lnTo>
                    <a:lnTo>
                      <a:pt x="11" y="256"/>
                    </a:lnTo>
                    <a:lnTo>
                      <a:pt x="8" y="252"/>
                    </a:lnTo>
                    <a:lnTo>
                      <a:pt x="6" y="248"/>
                    </a:lnTo>
                    <a:lnTo>
                      <a:pt x="3" y="243"/>
                    </a:lnTo>
                    <a:lnTo>
                      <a:pt x="2" y="238"/>
                    </a:lnTo>
                    <a:lnTo>
                      <a:pt x="1" y="234"/>
                    </a:lnTo>
                    <a:lnTo>
                      <a:pt x="0" y="230"/>
                    </a:lnTo>
                    <a:lnTo>
                      <a:pt x="0" y="226"/>
                    </a:lnTo>
                    <a:lnTo>
                      <a:pt x="0" y="221"/>
                    </a:lnTo>
                    <a:lnTo>
                      <a:pt x="1" y="216"/>
                    </a:lnTo>
                    <a:lnTo>
                      <a:pt x="2" y="211"/>
                    </a:lnTo>
                    <a:lnTo>
                      <a:pt x="4" y="206"/>
                    </a:lnTo>
                    <a:lnTo>
                      <a:pt x="6" y="201"/>
                    </a:lnTo>
                    <a:lnTo>
                      <a:pt x="8" y="198"/>
                    </a:lnTo>
                    <a:lnTo>
                      <a:pt x="11" y="195"/>
                    </a:lnTo>
                    <a:lnTo>
                      <a:pt x="14" y="192"/>
                    </a:lnTo>
                    <a:lnTo>
                      <a:pt x="17" y="189"/>
                    </a:lnTo>
                    <a:lnTo>
                      <a:pt x="20" y="187"/>
                    </a:lnTo>
                    <a:lnTo>
                      <a:pt x="23" y="186"/>
                    </a:lnTo>
                    <a:lnTo>
                      <a:pt x="26" y="185"/>
                    </a:lnTo>
                    <a:lnTo>
                      <a:pt x="30" y="184"/>
                    </a:lnTo>
                    <a:lnTo>
                      <a:pt x="311" y="184"/>
                    </a:lnTo>
                    <a:lnTo>
                      <a:pt x="311" y="163"/>
                    </a:lnTo>
                    <a:lnTo>
                      <a:pt x="31" y="163"/>
                    </a:lnTo>
                    <a:lnTo>
                      <a:pt x="27" y="162"/>
                    </a:lnTo>
                    <a:lnTo>
                      <a:pt x="23" y="161"/>
                    </a:lnTo>
                    <a:lnTo>
                      <a:pt x="19" y="158"/>
                    </a:lnTo>
                    <a:lnTo>
                      <a:pt x="15" y="156"/>
                    </a:lnTo>
                    <a:lnTo>
                      <a:pt x="11" y="152"/>
                    </a:lnTo>
                    <a:lnTo>
                      <a:pt x="8" y="148"/>
                    </a:lnTo>
                    <a:lnTo>
                      <a:pt x="4" y="143"/>
                    </a:lnTo>
                    <a:lnTo>
                      <a:pt x="2" y="138"/>
                    </a:lnTo>
                    <a:lnTo>
                      <a:pt x="1" y="132"/>
                    </a:lnTo>
                    <a:lnTo>
                      <a:pt x="0" y="126"/>
                    </a:lnTo>
                    <a:lnTo>
                      <a:pt x="0" y="120"/>
                    </a:lnTo>
                    <a:lnTo>
                      <a:pt x="1" y="114"/>
                    </a:lnTo>
                    <a:lnTo>
                      <a:pt x="1" y="110"/>
                    </a:lnTo>
                    <a:lnTo>
                      <a:pt x="3" y="105"/>
                    </a:lnTo>
                    <a:lnTo>
                      <a:pt x="4" y="102"/>
                    </a:lnTo>
                    <a:lnTo>
                      <a:pt x="7" y="97"/>
                    </a:lnTo>
                    <a:lnTo>
                      <a:pt x="10" y="93"/>
                    </a:lnTo>
                    <a:lnTo>
                      <a:pt x="12" y="90"/>
                    </a:lnTo>
                    <a:lnTo>
                      <a:pt x="16" y="87"/>
                    </a:lnTo>
                    <a:lnTo>
                      <a:pt x="19" y="85"/>
                    </a:lnTo>
                    <a:lnTo>
                      <a:pt x="23" y="83"/>
                    </a:lnTo>
                    <a:lnTo>
                      <a:pt x="25" y="83"/>
                    </a:lnTo>
                    <a:lnTo>
                      <a:pt x="30" y="81"/>
                    </a:lnTo>
                    <a:lnTo>
                      <a:pt x="494" y="82"/>
                    </a:lnTo>
                    <a:lnTo>
                      <a:pt x="494" y="61"/>
                    </a:lnTo>
                    <a:lnTo>
                      <a:pt x="326" y="61"/>
                    </a:lnTo>
                    <a:lnTo>
                      <a:pt x="322" y="61"/>
                    </a:lnTo>
                    <a:lnTo>
                      <a:pt x="319" y="60"/>
                    </a:lnTo>
                    <a:lnTo>
                      <a:pt x="316" y="57"/>
                    </a:lnTo>
                    <a:lnTo>
                      <a:pt x="314" y="56"/>
                    </a:lnTo>
                    <a:lnTo>
                      <a:pt x="312" y="55"/>
                    </a:lnTo>
                    <a:lnTo>
                      <a:pt x="311" y="53"/>
                    </a:lnTo>
                    <a:lnTo>
                      <a:pt x="309" y="50"/>
                    </a:lnTo>
                    <a:lnTo>
                      <a:pt x="307" y="49"/>
                    </a:lnTo>
                    <a:lnTo>
                      <a:pt x="306" y="46"/>
                    </a:lnTo>
                    <a:lnTo>
                      <a:pt x="305" y="44"/>
                    </a:lnTo>
                    <a:lnTo>
                      <a:pt x="304" y="41"/>
                    </a:lnTo>
                    <a:lnTo>
                      <a:pt x="303" y="38"/>
                    </a:lnTo>
                    <a:lnTo>
                      <a:pt x="303" y="35"/>
                    </a:lnTo>
                    <a:lnTo>
                      <a:pt x="303" y="33"/>
                    </a:lnTo>
                    <a:lnTo>
                      <a:pt x="303" y="27"/>
                    </a:lnTo>
                    <a:lnTo>
                      <a:pt x="303" y="25"/>
                    </a:lnTo>
                    <a:lnTo>
                      <a:pt x="304" y="22"/>
                    </a:lnTo>
                    <a:lnTo>
                      <a:pt x="305" y="19"/>
                    </a:lnTo>
                    <a:lnTo>
                      <a:pt x="306" y="17"/>
                    </a:lnTo>
                    <a:lnTo>
                      <a:pt x="307" y="15"/>
                    </a:lnTo>
                    <a:lnTo>
                      <a:pt x="308" y="12"/>
                    </a:lnTo>
                    <a:lnTo>
                      <a:pt x="310" y="10"/>
                    </a:lnTo>
                    <a:lnTo>
                      <a:pt x="312" y="8"/>
                    </a:lnTo>
                    <a:lnTo>
                      <a:pt x="314" y="6"/>
                    </a:lnTo>
                    <a:lnTo>
                      <a:pt x="316" y="4"/>
                    </a:lnTo>
                    <a:lnTo>
                      <a:pt x="317" y="3"/>
                    </a:lnTo>
                    <a:lnTo>
                      <a:pt x="320" y="2"/>
                    </a:lnTo>
                    <a:lnTo>
                      <a:pt x="322" y="1"/>
                    </a:lnTo>
                    <a:lnTo>
                      <a:pt x="325" y="0"/>
                    </a:lnTo>
                    <a:lnTo>
                      <a:pt x="546" y="0"/>
                    </a:lnTo>
                    <a:lnTo>
                      <a:pt x="553" y="2"/>
                    </a:lnTo>
                    <a:lnTo>
                      <a:pt x="560" y="4"/>
                    </a:lnTo>
                    <a:lnTo>
                      <a:pt x="565" y="8"/>
                    </a:lnTo>
                    <a:lnTo>
                      <a:pt x="570" y="12"/>
                    </a:lnTo>
                    <a:lnTo>
                      <a:pt x="573" y="16"/>
                    </a:lnTo>
                    <a:lnTo>
                      <a:pt x="577" y="21"/>
                    </a:lnTo>
                    <a:lnTo>
                      <a:pt x="582" y="28"/>
                    </a:lnTo>
                    <a:lnTo>
                      <a:pt x="585" y="37"/>
                    </a:lnTo>
                    <a:lnTo>
                      <a:pt x="588" y="43"/>
                    </a:lnTo>
                    <a:lnTo>
                      <a:pt x="590" y="49"/>
                    </a:lnTo>
                    <a:lnTo>
                      <a:pt x="592" y="58"/>
                    </a:lnTo>
                    <a:lnTo>
                      <a:pt x="593" y="67"/>
                    </a:lnTo>
                    <a:lnTo>
                      <a:pt x="595" y="75"/>
                    </a:lnTo>
                    <a:lnTo>
                      <a:pt x="595" y="8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wrap="none" lIns="75584" tIns="37792" rIns="75584" bIns="37792">
                <a:spAutoFit/>
              </a:bodyPr>
              <a:lstStyle/>
              <a:p>
                <a:endParaRPr lang="fr-FR">
                  <a:solidFill>
                    <a:srgbClr val="CCECFF"/>
                  </a:solidFill>
                </a:endParaRPr>
              </a:p>
            </p:txBody>
          </p:sp>
          <p:sp>
            <p:nvSpPr>
              <p:cNvPr id="84" name="Oval 38"/>
              <p:cNvSpPr>
                <a:spLocks noChangeArrowheads="1"/>
              </p:cNvSpPr>
              <p:nvPr/>
            </p:nvSpPr>
            <p:spPr bwMode="auto">
              <a:xfrm>
                <a:off x="5172" y="1209"/>
                <a:ext cx="122" cy="131"/>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75584" tIns="37792" rIns="75584" bIns="37792">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grpSp>
    </p:spTree>
    <p:extLst>
      <p:ext uri="{BB962C8B-B14F-4D97-AF65-F5344CB8AC3E}">
        <p14:creationId xmlns:p14="http://schemas.microsoft.com/office/powerpoint/2010/main" val="21311594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المجمّع</a:t>
            </a:r>
            <a:r>
              <a:rPr lang="en-GB" dirty="0"/>
              <a:t> </a:t>
            </a:r>
            <a:r>
              <a:rPr lang="ar-SA" dirty="0"/>
              <a:t>= </a:t>
            </a:r>
            <a:r>
              <a:rPr lang="ar-SA" sz="2400" dirty="0"/>
              <a:t>16 </a:t>
            </a:r>
            <a:r>
              <a:rPr lang="ar-SA" dirty="0"/>
              <a:t>مجموعة</a:t>
            </a:r>
          </a:p>
        </p:txBody>
      </p:sp>
      <p:sp>
        <p:nvSpPr>
          <p:cNvPr id="5" name="Freeform 19"/>
          <p:cNvSpPr>
            <a:spLocks/>
          </p:cNvSpPr>
          <p:nvPr/>
        </p:nvSpPr>
        <p:spPr bwMode="auto">
          <a:xfrm>
            <a:off x="6757818" y="3419115"/>
            <a:ext cx="304800" cy="304800"/>
          </a:xfrm>
          <a:custGeom>
            <a:avLst/>
            <a:gdLst>
              <a:gd name="T0" fmla="*/ 0 w 288"/>
              <a:gd name="T1" fmla="*/ 2147483647 h 192"/>
              <a:gd name="T2" fmla="*/ 2147483647 w 288"/>
              <a:gd name="T3" fmla="*/ 0 h 192"/>
              <a:gd name="T4" fmla="*/ 2147483647 w 288"/>
              <a:gd name="T5" fmla="*/ 2147483647 h 192"/>
              <a:gd name="T6" fmla="*/ 0 w 288"/>
              <a:gd name="T7" fmla="*/ 2147483647 h 192"/>
              <a:gd name="T8" fmla="*/ 0 60000 65536"/>
              <a:gd name="T9" fmla="*/ 0 60000 65536"/>
              <a:gd name="T10" fmla="*/ 0 60000 65536"/>
              <a:gd name="T11" fmla="*/ 0 60000 65536"/>
              <a:gd name="T12" fmla="*/ 0 w 288"/>
              <a:gd name="T13" fmla="*/ 0 h 192"/>
              <a:gd name="T14" fmla="*/ 288 w 288"/>
              <a:gd name="T15" fmla="*/ 192 h 192"/>
            </a:gdLst>
            <a:ahLst/>
            <a:cxnLst>
              <a:cxn ang="T8">
                <a:pos x="T0" y="T1"/>
              </a:cxn>
              <a:cxn ang="T9">
                <a:pos x="T2" y="T3"/>
              </a:cxn>
              <a:cxn ang="T10">
                <a:pos x="T4" y="T5"/>
              </a:cxn>
              <a:cxn ang="T11">
                <a:pos x="T6" y="T7"/>
              </a:cxn>
            </a:cxnLst>
            <a:rect l="T12" t="T13" r="T14" b="T15"/>
            <a:pathLst>
              <a:path w="288" h="192">
                <a:moveTo>
                  <a:pt x="0" y="48"/>
                </a:moveTo>
                <a:lnTo>
                  <a:pt x="288" y="0"/>
                </a:lnTo>
                <a:lnTo>
                  <a:pt x="288" y="192"/>
                </a:lnTo>
                <a:lnTo>
                  <a:pt x="0" y="144"/>
                </a:lnTo>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600">
              <a:solidFill>
                <a:srgbClr val="004386"/>
              </a:solidFill>
              <a:latin typeface="Tahoma"/>
              <a:cs typeface="Tahoma"/>
            </a:endParaRPr>
          </a:p>
        </p:txBody>
      </p:sp>
      <p:sp>
        <p:nvSpPr>
          <p:cNvPr id="6" name="Text Box 20"/>
          <p:cNvSpPr txBox="1">
            <a:spLocks noChangeArrowheads="1"/>
          </p:cNvSpPr>
          <p:nvPr/>
        </p:nvSpPr>
        <p:spPr bwMode="auto">
          <a:xfrm rot="16200000">
            <a:off x="5634994" y="3647750"/>
            <a:ext cx="25261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rtl="1"/>
            <a:r>
              <a:rPr lang="ar-SA" altLang="en-US" b="1" dirty="0">
                <a:solidFill>
                  <a:srgbClr val="004386"/>
                </a:solidFill>
                <a:latin typeface="Traditional Arabic" panose="02020603050405020304" pitchFamily="18" charset="-78"/>
                <a:cs typeface="Traditional Arabic" panose="02020603050405020304" pitchFamily="18" charset="-78"/>
              </a:rPr>
              <a:t>نترك 6 أمتار بين المجموع</a:t>
            </a:r>
            <a:r>
              <a:rPr lang="ar-TN" altLang="en-US" b="1" dirty="0">
                <a:solidFill>
                  <a:srgbClr val="004386"/>
                </a:solidFill>
                <a:latin typeface="Traditional Arabic" panose="02020603050405020304" pitchFamily="18" charset="-78"/>
                <a:cs typeface="Traditional Arabic" panose="02020603050405020304" pitchFamily="18" charset="-78"/>
              </a:rPr>
              <a:t>ات</a:t>
            </a:r>
            <a:endParaRPr lang="en-US" altLang="en-US" b="1" dirty="0">
              <a:solidFill>
                <a:srgbClr val="004386"/>
              </a:solidFill>
              <a:latin typeface="Traditional Arabic" panose="02020603050405020304" pitchFamily="18" charset="-78"/>
              <a:cs typeface="Traditional Arabic" panose="02020603050405020304" pitchFamily="18" charset="-78"/>
            </a:endParaRPr>
          </a:p>
        </p:txBody>
      </p:sp>
      <p:sp>
        <p:nvSpPr>
          <p:cNvPr id="7" name="Text Box 22"/>
          <p:cNvSpPr txBox="1">
            <a:spLocks noChangeArrowheads="1"/>
          </p:cNvSpPr>
          <p:nvPr/>
        </p:nvSpPr>
        <p:spPr bwMode="auto">
          <a:xfrm>
            <a:off x="4311751" y="5470194"/>
            <a:ext cx="8082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ar-TN" altLang="en-US" b="1" dirty="0">
                <a:solidFill>
                  <a:srgbClr val="004386"/>
                </a:solidFill>
                <a:latin typeface="Traditional Arabic" panose="02020603050405020304" pitchFamily="18" charset="-78"/>
                <a:cs typeface="Traditional Arabic" panose="02020603050405020304" pitchFamily="18" charset="-78"/>
              </a:rPr>
              <a:t> مترا</a:t>
            </a:r>
            <a:r>
              <a:rPr lang="en-US" altLang="en-US" b="1" dirty="0">
                <a:solidFill>
                  <a:srgbClr val="004386"/>
                </a:solidFill>
                <a:latin typeface="Traditional Arabic" panose="02020603050405020304" pitchFamily="18" charset="-78"/>
                <a:cs typeface="Traditional Arabic" panose="02020603050405020304" pitchFamily="18" charset="-78"/>
              </a:rPr>
              <a:t>240</a:t>
            </a:r>
          </a:p>
        </p:txBody>
      </p:sp>
      <p:sp>
        <p:nvSpPr>
          <p:cNvPr id="8" name="Text Box 24"/>
          <p:cNvSpPr txBox="1">
            <a:spLocks noChangeArrowheads="1"/>
          </p:cNvSpPr>
          <p:nvPr/>
        </p:nvSpPr>
        <p:spPr bwMode="auto">
          <a:xfrm rot="16200000">
            <a:off x="7137113" y="3387145"/>
            <a:ext cx="8082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ar-SA" altLang="en-US" b="1" dirty="0">
                <a:solidFill>
                  <a:schemeClr val="tx2">
                    <a:lumMod val="75000"/>
                  </a:schemeClr>
                </a:solidFill>
                <a:latin typeface="Traditional Arabic" panose="02020603050405020304" pitchFamily="18" charset="-78"/>
                <a:cs typeface="Traditional Arabic" panose="02020603050405020304" pitchFamily="18" charset="-78"/>
              </a:rPr>
              <a:t>180 مترا</a:t>
            </a:r>
            <a:endParaRPr lang="en-US" altLang="en-US" b="1" dirty="0">
              <a:solidFill>
                <a:schemeClr val="tx2">
                  <a:lumMod val="75000"/>
                </a:schemeClr>
              </a:solidFill>
              <a:latin typeface="Traditional Arabic" panose="02020603050405020304" pitchFamily="18" charset="-78"/>
              <a:cs typeface="Traditional Arabic" panose="02020603050405020304" pitchFamily="18" charset="-78"/>
            </a:endParaRPr>
          </a:p>
        </p:txBody>
      </p:sp>
      <p:sp>
        <p:nvSpPr>
          <p:cNvPr id="9" name="Rectangle 25"/>
          <p:cNvSpPr>
            <a:spLocks noChangeArrowheads="1"/>
          </p:cNvSpPr>
          <p:nvPr/>
        </p:nvSpPr>
        <p:spPr bwMode="auto">
          <a:xfrm>
            <a:off x="3481218" y="1895115"/>
            <a:ext cx="152400" cy="3276600"/>
          </a:xfrm>
          <a:prstGeom prst="rect">
            <a:avLst/>
          </a:prstGeom>
          <a:solidFill>
            <a:srgbClr val="FF0000"/>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sp>
        <p:nvSpPr>
          <p:cNvPr id="10" name="Rectangle 26"/>
          <p:cNvSpPr>
            <a:spLocks noChangeArrowheads="1"/>
          </p:cNvSpPr>
          <p:nvPr/>
        </p:nvSpPr>
        <p:spPr bwMode="auto">
          <a:xfrm>
            <a:off x="5538618" y="1895115"/>
            <a:ext cx="152400" cy="3276600"/>
          </a:xfrm>
          <a:prstGeom prst="rect">
            <a:avLst/>
          </a:prstGeom>
          <a:solidFill>
            <a:srgbClr val="FF0000"/>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sp>
        <p:nvSpPr>
          <p:cNvPr id="11" name="Line 316"/>
          <p:cNvSpPr>
            <a:spLocks noChangeShapeType="1"/>
          </p:cNvSpPr>
          <p:nvPr/>
        </p:nvSpPr>
        <p:spPr bwMode="auto">
          <a:xfrm flipH="1">
            <a:off x="3576412" y="1483683"/>
            <a:ext cx="2396688" cy="30480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600">
              <a:solidFill>
                <a:srgbClr val="004386"/>
              </a:solidFill>
              <a:latin typeface="Tahoma"/>
              <a:cs typeface="Tahoma"/>
            </a:endParaRPr>
          </a:p>
        </p:txBody>
      </p:sp>
      <p:grpSp>
        <p:nvGrpSpPr>
          <p:cNvPr id="12" name="Group 321"/>
          <p:cNvGrpSpPr>
            <a:grpSpLocks/>
          </p:cNvGrpSpPr>
          <p:nvPr/>
        </p:nvGrpSpPr>
        <p:grpSpPr bwMode="auto">
          <a:xfrm>
            <a:off x="4700418" y="1895115"/>
            <a:ext cx="762000" cy="762000"/>
            <a:chOff x="7620000" y="1600200"/>
            <a:chExt cx="762000" cy="762000"/>
          </a:xfrm>
        </p:grpSpPr>
        <p:sp>
          <p:nvSpPr>
            <p:cNvPr id="13"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14" name="Group 320"/>
            <p:cNvGrpSpPr>
              <a:grpSpLocks/>
            </p:cNvGrpSpPr>
            <p:nvPr/>
          </p:nvGrpSpPr>
          <p:grpSpPr bwMode="auto">
            <a:xfrm>
              <a:off x="7620000" y="1676400"/>
              <a:ext cx="685800" cy="685800"/>
              <a:chOff x="7620000" y="2819400"/>
              <a:chExt cx="738188" cy="685800"/>
            </a:xfrm>
          </p:grpSpPr>
          <p:sp>
            <p:nvSpPr>
              <p:cNvPr id="15"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6"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3"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30" name="Group 322"/>
          <p:cNvGrpSpPr>
            <a:grpSpLocks/>
          </p:cNvGrpSpPr>
          <p:nvPr/>
        </p:nvGrpSpPr>
        <p:grpSpPr bwMode="auto">
          <a:xfrm>
            <a:off x="4700418" y="2733315"/>
            <a:ext cx="762000" cy="762000"/>
            <a:chOff x="7620000" y="1600200"/>
            <a:chExt cx="762000" cy="762000"/>
          </a:xfrm>
        </p:grpSpPr>
        <p:sp>
          <p:nvSpPr>
            <p:cNvPr id="31"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32" name="Group 320"/>
            <p:cNvGrpSpPr>
              <a:grpSpLocks/>
            </p:cNvGrpSpPr>
            <p:nvPr/>
          </p:nvGrpSpPr>
          <p:grpSpPr bwMode="auto">
            <a:xfrm>
              <a:off x="7619971" y="1676400"/>
              <a:ext cx="685797" cy="685800"/>
              <a:chOff x="7620000" y="2819400"/>
              <a:chExt cx="738188" cy="685800"/>
            </a:xfrm>
          </p:grpSpPr>
          <p:sp>
            <p:nvSpPr>
              <p:cNvPr id="33"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4"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5"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6"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7"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8"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9"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0"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1"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2"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3"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4"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5"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6"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47"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48" name="Group 340"/>
          <p:cNvGrpSpPr>
            <a:grpSpLocks/>
          </p:cNvGrpSpPr>
          <p:nvPr/>
        </p:nvGrpSpPr>
        <p:grpSpPr bwMode="auto">
          <a:xfrm>
            <a:off x="4700418" y="3571515"/>
            <a:ext cx="762000" cy="762000"/>
            <a:chOff x="7620000" y="1600200"/>
            <a:chExt cx="762000" cy="762000"/>
          </a:xfrm>
        </p:grpSpPr>
        <p:sp>
          <p:nvSpPr>
            <p:cNvPr id="49"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50" name="Group 320"/>
            <p:cNvGrpSpPr>
              <a:grpSpLocks/>
            </p:cNvGrpSpPr>
            <p:nvPr/>
          </p:nvGrpSpPr>
          <p:grpSpPr bwMode="auto">
            <a:xfrm>
              <a:off x="7619971" y="1676400"/>
              <a:ext cx="685797" cy="685800"/>
              <a:chOff x="7620000" y="2819400"/>
              <a:chExt cx="738188" cy="685800"/>
            </a:xfrm>
          </p:grpSpPr>
          <p:sp>
            <p:nvSpPr>
              <p:cNvPr id="51"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2"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3"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4"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5"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6"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7"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8"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59"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60"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61"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62"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63"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64"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65"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66" name="Group 358"/>
          <p:cNvGrpSpPr>
            <a:grpSpLocks/>
          </p:cNvGrpSpPr>
          <p:nvPr/>
        </p:nvGrpSpPr>
        <p:grpSpPr bwMode="auto">
          <a:xfrm>
            <a:off x="4700418" y="4409715"/>
            <a:ext cx="762000" cy="762000"/>
            <a:chOff x="7620000" y="1600200"/>
            <a:chExt cx="762000" cy="762000"/>
          </a:xfrm>
        </p:grpSpPr>
        <p:sp>
          <p:nvSpPr>
            <p:cNvPr id="67"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68" name="Group 320"/>
            <p:cNvGrpSpPr>
              <a:grpSpLocks/>
            </p:cNvGrpSpPr>
            <p:nvPr/>
          </p:nvGrpSpPr>
          <p:grpSpPr bwMode="auto">
            <a:xfrm>
              <a:off x="7619971" y="1676400"/>
              <a:ext cx="685797" cy="685800"/>
              <a:chOff x="7620000" y="2819400"/>
              <a:chExt cx="738188" cy="685800"/>
            </a:xfrm>
          </p:grpSpPr>
          <p:sp>
            <p:nvSpPr>
              <p:cNvPr id="69"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0"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1"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2"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3"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4"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5"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6"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7"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8"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79"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80"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81"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82"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83"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84" name="Group 449"/>
          <p:cNvGrpSpPr>
            <a:grpSpLocks/>
          </p:cNvGrpSpPr>
          <p:nvPr/>
        </p:nvGrpSpPr>
        <p:grpSpPr bwMode="auto">
          <a:xfrm>
            <a:off x="2643018" y="1895115"/>
            <a:ext cx="762000" cy="3276600"/>
            <a:chOff x="1524000" y="762000"/>
            <a:chExt cx="762000" cy="3276600"/>
          </a:xfrm>
        </p:grpSpPr>
        <p:grpSp>
          <p:nvGrpSpPr>
            <p:cNvPr id="85" name="Group 377"/>
            <p:cNvGrpSpPr>
              <a:grpSpLocks/>
            </p:cNvGrpSpPr>
            <p:nvPr/>
          </p:nvGrpSpPr>
          <p:grpSpPr bwMode="auto">
            <a:xfrm>
              <a:off x="1524000" y="762000"/>
              <a:ext cx="762000" cy="762000"/>
              <a:chOff x="7620000" y="1600200"/>
              <a:chExt cx="762000" cy="762000"/>
            </a:xfrm>
          </p:grpSpPr>
          <p:sp>
            <p:nvSpPr>
              <p:cNvPr id="140"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141" name="Group 320"/>
              <p:cNvGrpSpPr>
                <a:grpSpLocks/>
              </p:cNvGrpSpPr>
              <p:nvPr/>
            </p:nvGrpSpPr>
            <p:grpSpPr bwMode="auto">
              <a:xfrm>
                <a:off x="7619971" y="1676400"/>
                <a:ext cx="685797" cy="685800"/>
                <a:chOff x="7620000" y="2819400"/>
                <a:chExt cx="738188" cy="685800"/>
              </a:xfrm>
            </p:grpSpPr>
            <p:sp>
              <p:nvSpPr>
                <p:cNvPr id="142"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43"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44"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45"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46"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47"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48"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49"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50"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51"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52"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53"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54"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55"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56"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86" name="Group 395"/>
            <p:cNvGrpSpPr>
              <a:grpSpLocks/>
            </p:cNvGrpSpPr>
            <p:nvPr/>
          </p:nvGrpSpPr>
          <p:grpSpPr bwMode="auto">
            <a:xfrm>
              <a:off x="1524000" y="1600200"/>
              <a:ext cx="762000" cy="762000"/>
              <a:chOff x="7620000" y="1600200"/>
              <a:chExt cx="762000" cy="762000"/>
            </a:xfrm>
          </p:grpSpPr>
          <p:sp>
            <p:nvSpPr>
              <p:cNvPr id="123"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124" name="Group 320"/>
              <p:cNvGrpSpPr>
                <a:grpSpLocks/>
              </p:cNvGrpSpPr>
              <p:nvPr/>
            </p:nvGrpSpPr>
            <p:grpSpPr bwMode="auto">
              <a:xfrm>
                <a:off x="7619973" y="1676400"/>
                <a:ext cx="685797" cy="685800"/>
                <a:chOff x="7620000" y="2819400"/>
                <a:chExt cx="738188" cy="685800"/>
              </a:xfrm>
            </p:grpSpPr>
            <p:sp>
              <p:nvSpPr>
                <p:cNvPr id="125"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26"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27"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28"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29"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0"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1"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2"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3"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4"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5"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6"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7"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8"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39"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87" name="Group 413"/>
            <p:cNvGrpSpPr>
              <a:grpSpLocks/>
            </p:cNvGrpSpPr>
            <p:nvPr/>
          </p:nvGrpSpPr>
          <p:grpSpPr bwMode="auto">
            <a:xfrm>
              <a:off x="1524000" y="2438400"/>
              <a:ext cx="762000" cy="762000"/>
              <a:chOff x="7620000" y="1600200"/>
              <a:chExt cx="762000" cy="762000"/>
            </a:xfrm>
          </p:grpSpPr>
          <p:sp>
            <p:nvSpPr>
              <p:cNvPr id="106"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107" name="Group 320"/>
              <p:cNvGrpSpPr>
                <a:grpSpLocks/>
              </p:cNvGrpSpPr>
              <p:nvPr/>
            </p:nvGrpSpPr>
            <p:grpSpPr bwMode="auto">
              <a:xfrm>
                <a:off x="7619973" y="1676400"/>
                <a:ext cx="685797" cy="685800"/>
                <a:chOff x="7620000" y="2819400"/>
                <a:chExt cx="738188" cy="685800"/>
              </a:xfrm>
            </p:grpSpPr>
            <p:sp>
              <p:nvSpPr>
                <p:cNvPr id="108"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09"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0"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1"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2"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3"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4"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5"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6"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7"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8"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19"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20"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21"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22"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88" name="Group 431"/>
            <p:cNvGrpSpPr>
              <a:grpSpLocks/>
            </p:cNvGrpSpPr>
            <p:nvPr/>
          </p:nvGrpSpPr>
          <p:grpSpPr bwMode="auto">
            <a:xfrm>
              <a:off x="1524000" y="3276600"/>
              <a:ext cx="762000" cy="762000"/>
              <a:chOff x="7620000" y="1600200"/>
              <a:chExt cx="762000" cy="762000"/>
            </a:xfrm>
          </p:grpSpPr>
          <p:sp>
            <p:nvSpPr>
              <p:cNvPr id="89"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90" name="Group 320"/>
              <p:cNvGrpSpPr>
                <a:grpSpLocks/>
              </p:cNvGrpSpPr>
              <p:nvPr/>
            </p:nvGrpSpPr>
            <p:grpSpPr bwMode="auto">
              <a:xfrm>
                <a:off x="7619973" y="1676400"/>
                <a:ext cx="685797" cy="685800"/>
                <a:chOff x="7620000" y="2819400"/>
                <a:chExt cx="738188" cy="685800"/>
              </a:xfrm>
            </p:grpSpPr>
            <p:sp>
              <p:nvSpPr>
                <p:cNvPr id="91"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2"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3"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4"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5"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6"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7"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8"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99"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00"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01"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02"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03"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04"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05"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grpSp>
        <p:nvGrpSpPr>
          <p:cNvPr id="157" name="Group 450"/>
          <p:cNvGrpSpPr>
            <a:grpSpLocks/>
          </p:cNvGrpSpPr>
          <p:nvPr/>
        </p:nvGrpSpPr>
        <p:grpSpPr bwMode="auto">
          <a:xfrm rot="10800000">
            <a:off x="3709818" y="1895115"/>
            <a:ext cx="762000" cy="3276600"/>
            <a:chOff x="1523973" y="762000"/>
            <a:chExt cx="762027" cy="3276600"/>
          </a:xfrm>
        </p:grpSpPr>
        <p:grpSp>
          <p:nvGrpSpPr>
            <p:cNvPr id="158" name="Group 377"/>
            <p:cNvGrpSpPr>
              <a:grpSpLocks/>
            </p:cNvGrpSpPr>
            <p:nvPr/>
          </p:nvGrpSpPr>
          <p:grpSpPr bwMode="auto">
            <a:xfrm>
              <a:off x="1523973" y="762000"/>
              <a:ext cx="762027" cy="762000"/>
              <a:chOff x="7619973" y="1600200"/>
              <a:chExt cx="762027" cy="762000"/>
            </a:xfrm>
          </p:grpSpPr>
          <p:sp>
            <p:nvSpPr>
              <p:cNvPr id="213"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214" name="Group 320"/>
              <p:cNvGrpSpPr>
                <a:grpSpLocks/>
              </p:cNvGrpSpPr>
              <p:nvPr/>
            </p:nvGrpSpPr>
            <p:grpSpPr bwMode="auto">
              <a:xfrm>
                <a:off x="7619973" y="1676400"/>
                <a:ext cx="685797" cy="685800"/>
                <a:chOff x="7620000" y="2819400"/>
                <a:chExt cx="738188" cy="685800"/>
              </a:xfrm>
            </p:grpSpPr>
            <p:sp>
              <p:nvSpPr>
                <p:cNvPr id="215"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6"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7"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8"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9"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0"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1"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2"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3"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4"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5"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6"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7"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8"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29"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159" name="Group 395"/>
            <p:cNvGrpSpPr>
              <a:grpSpLocks/>
            </p:cNvGrpSpPr>
            <p:nvPr/>
          </p:nvGrpSpPr>
          <p:grpSpPr bwMode="auto">
            <a:xfrm>
              <a:off x="1523975" y="1600200"/>
              <a:ext cx="762025" cy="762000"/>
              <a:chOff x="7619975" y="1600200"/>
              <a:chExt cx="762025" cy="762000"/>
            </a:xfrm>
          </p:grpSpPr>
          <p:sp>
            <p:nvSpPr>
              <p:cNvPr id="196"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197" name="Group 320"/>
              <p:cNvGrpSpPr>
                <a:grpSpLocks/>
              </p:cNvGrpSpPr>
              <p:nvPr/>
            </p:nvGrpSpPr>
            <p:grpSpPr bwMode="auto">
              <a:xfrm>
                <a:off x="7619975" y="1676400"/>
                <a:ext cx="685797" cy="685800"/>
                <a:chOff x="7620000" y="2819400"/>
                <a:chExt cx="738188" cy="685800"/>
              </a:xfrm>
            </p:grpSpPr>
            <p:sp>
              <p:nvSpPr>
                <p:cNvPr id="198"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9"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0"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1"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2"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3"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4"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5"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6"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7"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8"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09"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0"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1"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12"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160" name="Group 413"/>
            <p:cNvGrpSpPr>
              <a:grpSpLocks/>
            </p:cNvGrpSpPr>
            <p:nvPr/>
          </p:nvGrpSpPr>
          <p:grpSpPr bwMode="auto">
            <a:xfrm>
              <a:off x="1523975" y="2438400"/>
              <a:ext cx="762025" cy="762000"/>
              <a:chOff x="7619975" y="1600200"/>
              <a:chExt cx="762025" cy="762000"/>
            </a:xfrm>
          </p:grpSpPr>
          <p:sp>
            <p:nvSpPr>
              <p:cNvPr id="179"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180" name="Group 320"/>
              <p:cNvGrpSpPr>
                <a:grpSpLocks/>
              </p:cNvGrpSpPr>
              <p:nvPr/>
            </p:nvGrpSpPr>
            <p:grpSpPr bwMode="auto">
              <a:xfrm>
                <a:off x="7619975" y="1676400"/>
                <a:ext cx="685797" cy="685800"/>
                <a:chOff x="7620000" y="2819400"/>
                <a:chExt cx="738188" cy="685800"/>
              </a:xfrm>
            </p:grpSpPr>
            <p:sp>
              <p:nvSpPr>
                <p:cNvPr id="181"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2"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3"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4"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5"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6"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7"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8"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89"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0"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1"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2"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3"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4"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95"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161" name="Group 431"/>
            <p:cNvGrpSpPr>
              <a:grpSpLocks/>
            </p:cNvGrpSpPr>
            <p:nvPr/>
          </p:nvGrpSpPr>
          <p:grpSpPr bwMode="auto">
            <a:xfrm>
              <a:off x="1523975" y="3276600"/>
              <a:ext cx="762025" cy="762000"/>
              <a:chOff x="7619975" y="1600200"/>
              <a:chExt cx="762025" cy="762000"/>
            </a:xfrm>
          </p:grpSpPr>
          <p:sp>
            <p:nvSpPr>
              <p:cNvPr id="162"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163" name="Group 320"/>
              <p:cNvGrpSpPr>
                <a:grpSpLocks/>
              </p:cNvGrpSpPr>
              <p:nvPr/>
            </p:nvGrpSpPr>
            <p:grpSpPr bwMode="auto">
              <a:xfrm>
                <a:off x="7619975" y="1676400"/>
                <a:ext cx="685797" cy="685800"/>
                <a:chOff x="7620000" y="2819400"/>
                <a:chExt cx="738188" cy="685800"/>
              </a:xfrm>
            </p:grpSpPr>
            <p:sp>
              <p:nvSpPr>
                <p:cNvPr id="164"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65"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66"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67"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68"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69"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0"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1"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2"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3"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4"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5"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6"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7"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178"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grpSp>
        <p:nvGrpSpPr>
          <p:cNvPr id="230" name="Group 524"/>
          <p:cNvGrpSpPr>
            <a:grpSpLocks/>
          </p:cNvGrpSpPr>
          <p:nvPr/>
        </p:nvGrpSpPr>
        <p:grpSpPr bwMode="auto">
          <a:xfrm rot="10800000">
            <a:off x="5767218" y="1895115"/>
            <a:ext cx="762000" cy="3276600"/>
            <a:chOff x="1523973" y="762000"/>
            <a:chExt cx="762027" cy="3276600"/>
          </a:xfrm>
        </p:grpSpPr>
        <p:grpSp>
          <p:nvGrpSpPr>
            <p:cNvPr id="231" name="Group 377"/>
            <p:cNvGrpSpPr>
              <a:grpSpLocks/>
            </p:cNvGrpSpPr>
            <p:nvPr/>
          </p:nvGrpSpPr>
          <p:grpSpPr bwMode="auto">
            <a:xfrm>
              <a:off x="1523973" y="762000"/>
              <a:ext cx="762027" cy="762000"/>
              <a:chOff x="7619973" y="1600200"/>
              <a:chExt cx="762027" cy="762000"/>
            </a:xfrm>
          </p:grpSpPr>
          <p:sp>
            <p:nvSpPr>
              <p:cNvPr id="286"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287" name="Group 320"/>
              <p:cNvGrpSpPr>
                <a:grpSpLocks/>
              </p:cNvGrpSpPr>
              <p:nvPr/>
            </p:nvGrpSpPr>
            <p:grpSpPr bwMode="auto">
              <a:xfrm>
                <a:off x="7619973" y="1676400"/>
                <a:ext cx="685797" cy="685800"/>
                <a:chOff x="7620000" y="2819400"/>
                <a:chExt cx="738188" cy="685800"/>
              </a:xfrm>
            </p:grpSpPr>
            <p:sp>
              <p:nvSpPr>
                <p:cNvPr id="288"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9"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0"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1"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2"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3"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4"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5"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6"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7"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8"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99"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00"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01"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302"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232" name="Group 395"/>
            <p:cNvGrpSpPr>
              <a:grpSpLocks/>
            </p:cNvGrpSpPr>
            <p:nvPr/>
          </p:nvGrpSpPr>
          <p:grpSpPr bwMode="auto">
            <a:xfrm>
              <a:off x="1523975" y="1600200"/>
              <a:ext cx="762025" cy="762000"/>
              <a:chOff x="7619975" y="1600200"/>
              <a:chExt cx="762025" cy="762000"/>
            </a:xfrm>
          </p:grpSpPr>
          <p:sp>
            <p:nvSpPr>
              <p:cNvPr id="269"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270" name="Group 320"/>
              <p:cNvGrpSpPr>
                <a:grpSpLocks/>
              </p:cNvGrpSpPr>
              <p:nvPr/>
            </p:nvGrpSpPr>
            <p:grpSpPr bwMode="auto">
              <a:xfrm>
                <a:off x="7619975" y="1676400"/>
                <a:ext cx="685797" cy="685800"/>
                <a:chOff x="7620000" y="2819400"/>
                <a:chExt cx="738188" cy="685800"/>
              </a:xfrm>
            </p:grpSpPr>
            <p:sp>
              <p:nvSpPr>
                <p:cNvPr id="271"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2"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3"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4"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5"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6"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7"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8"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79"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0"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1"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2"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3"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4"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85"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233" name="Group 413"/>
            <p:cNvGrpSpPr>
              <a:grpSpLocks/>
            </p:cNvGrpSpPr>
            <p:nvPr/>
          </p:nvGrpSpPr>
          <p:grpSpPr bwMode="auto">
            <a:xfrm>
              <a:off x="1523975" y="2438400"/>
              <a:ext cx="762025" cy="762000"/>
              <a:chOff x="7619975" y="1600200"/>
              <a:chExt cx="762025" cy="762000"/>
            </a:xfrm>
          </p:grpSpPr>
          <p:sp>
            <p:nvSpPr>
              <p:cNvPr id="252"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253" name="Group 320"/>
              <p:cNvGrpSpPr>
                <a:grpSpLocks/>
              </p:cNvGrpSpPr>
              <p:nvPr/>
            </p:nvGrpSpPr>
            <p:grpSpPr bwMode="auto">
              <a:xfrm>
                <a:off x="7619975" y="1676400"/>
                <a:ext cx="685797" cy="685800"/>
                <a:chOff x="7620000" y="2819400"/>
                <a:chExt cx="738188" cy="685800"/>
              </a:xfrm>
            </p:grpSpPr>
            <p:sp>
              <p:nvSpPr>
                <p:cNvPr id="254"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5"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6"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7"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8"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9"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0"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1"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2"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3"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4"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5"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6"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7"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68"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nvGrpSpPr>
            <p:cNvPr id="234" name="Group 431"/>
            <p:cNvGrpSpPr>
              <a:grpSpLocks/>
            </p:cNvGrpSpPr>
            <p:nvPr/>
          </p:nvGrpSpPr>
          <p:grpSpPr bwMode="auto">
            <a:xfrm>
              <a:off x="1523975" y="3276600"/>
              <a:ext cx="762025" cy="762000"/>
              <a:chOff x="7619975" y="1600200"/>
              <a:chExt cx="762025" cy="762000"/>
            </a:xfrm>
          </p:grpSpPr>
          <p:sp>
            <p:nvSpPr>
              <p:cNvPr id="235" name="Rectangle 8"/>
              <p:cNvSpPr>
                <a:spLocks noChangeArrowheads="1"/>
              </p:cNvSpPr>
              <p:nvPr/>
            </p:nvSpPr>
            <p:spPr bwMode="auto">
              <a:xfrm>
                <a:off x="7620000" y="1600200"/>
                <a:ext cx="762000" cy="762000"/>
              </a:xfrm>
              <a:prstGeom prst="rect">
                <a:avLst/>
              </a:prstGeom>
              <a:solidFill>
                <a:schemeClr val="accent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solidFill>
                    <a:srgbClr val="004386"/>
                  </a:solidFill>
                  <a:latin typeface="Tahoma"/>
                  <a:cs typeface="Tahoma"/>
                </a:endParaRPr>
              </a:p>
            </p:txBody>
          </p:sp>
          <p:grpSp>
            <p:nvGrpSpPr>
              <p:cNvPr id="236" name="Group 320"/>
              <p:cNvGrpSpPr>
                <a:grpSpLocks/>
              </p:cNvGrpSpPr>
              <p:nvPr/>
            </p:nvGrpSpPr>
            <p:grpSpPr bwMode="auto">
              <a:xfrm>
                <a:off x="7619975" y="1676400"/>
                <a:ext cx="685797" cy="685800"/>
                <a:chOff x="7620000" y="2819400"/>
                <a:chExt cx="738188" cy="685800"/>
              </a:xfrm>
            </p:grpSpPr>
            <p:sp>
              <p:nvSpPr>
                <p:cNvPr id="237" name="Freeform 101"/>
                <p:cNvSpPr>
                  <a:spLocks/>
                </p:cNvSpPr>
                <p:nvPr/>
              </p:nvSpPr>
              <p:spPr bwMode="auto">
                <a:xfrm>
                  <a:off x="77724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38" name="Freeform 102"/>
                <p:cNvSpPr>
                  <a:spLocks/>
                </p:cNvSpPr>
                <p:nvPr/>
              </p:nvSpPr>
              <p:spPr bwMode="auto">
                <a:xfrm>
                  <a:off x="7919178"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39" name="Freeform 104"/>
                <p:cNvSpPr>
                  <a:spLocks/>
                </p:cNvSpPr>
                <p:nvPr/>
              </p:nvSpPr>
              <p:spPr bwMode="auto">
                <a:xfrm>
                  <a:off x="8038277"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0" name="Freeform 105"/>
                <p:cNvSpPr>
                  <a:spLocks/>
                </p:cNvSpPr>
                <p:nvPr/>
              </p:nvSpPr>
              <p:spPr bwMode="auto">
                <a:xfrm>
                  <a:off x="8157044" y="2819400"/>
                  <a:ext cx="74767"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1" name="Freeform 109"/>
                <p:cNvSpPr>
                  <a:spLocks/>
                </p:cNvSpPr>
                <p:nvPr/>
              </p:nvSpPr>
              <p:spPr bwMode="auto">
                <a:xfrm>
                  <a:off x="8268533" y="292873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2" name="Freeform 110"/>
                <p:cNvSpPr>
                  <a:spLocks/>
                </p:cNvSpPr>
                <p:nvPr/>
              </p:nvSpPr>
              <p:spPr bwMode="auto">
                <a:xfrm>
                  <a:off x="8268533" y="3045350"/>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3" name="Freeform 111"/>
                <p:cNvSpPr>
                  <a:spLocks/>
                </p:cNvSpPr>
                <p:nvPr/>
              </p:nvSpPr>
              <p:spPr bwMode="auto">
                <a:xfrm>
                  <a:off x="8268533" y="316196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4" name="Freeform 112"/>
                <p:cNvSpPr>
                  <a:spLocks/>
                </p:cNvSpPr>
                <p:nvPr/>
              </p:nvSpPr>
              <p:spPr bwMode="auto">
                <a:xfrm>
                  <a:off x="8268533" y="3278919"/>
                  <a:ext cx="89655" cy="73218"/>
                </a:xfrm>
                <a:custGeom>
                  <a:avLst/>
                  <a:gdLst>
                    <a:gd name="T0" fmla="*/ 0 w 289"/>
                    <a:gd name="T1" fmla="*/ 2147483647 h 241"/>
                    <a:gd name="T2" fmla="*/ 0 w 289"/>
                    <a:gd name="T3" fmla="*/ 2147483647 h 241"/>
                    <a:gd name="T4" fmla="*/ 2147483647 w 289"/>
                    <a:gd name="T5" fmla="*/ 2147483647 h 241"/>
                    <a:gd name="T6" fmla="*/ 2147483647 w 289"/>
                    <a:gd name="T7" fmla="*/ 0 h 241"/>
                    <a:gd name="T8" fmla="*/ 0 w 289"/>
                    <a:gd name="T9" fmla="*/ 0 h 241"/>
                    <a:gd name="T10" fmla="*/ 0 w 289"/>
                    <a:gd name="T11" fmla="*/ 2147483647 h 241"/>
                    <a:gd name="T12" fmla="*/ 0 60000 65536"/>
                    <a:gd name="T13" fmla="*/ 0 60000 65536"/>
                    <a:gd name="T14" fmla="*/ 0 60000 65536"/>
                    <a:gd name="T15" fmla="*/ 0 60000 65536"/>
                    <a:gd name="T16" fmla="*/ 0 60000 65536"/>
                    <a:gd name="T17" fmla="*/ 0 60000 65536"/>
                    <a:gd name="T18" fmla="*/ 0 w 289"/>
                    <a:gd name="T19" fmla="*/ 0 h 241"/>
                    <a:gd name="T20" fmla="*/ 289 w 289"/>
                    <a:gd name="T21" fmla="*/ 241 h 241"/>
                  </a:gdLst>
                  <a:ahLst/>
                  <a:cxnLst>
                    <a:cxn ang="T12">
                      <a:pos x="T0" y="T1"/>
                    </a:cxn>
                    <a:cxn ang="T13">
                      <a:pos x="T2" y="T3"/>
                    </a:cxn>
                    <a:cxn ang="T14">
                      <a:pos x="T4" y="T5"/>
                    </a:cxn>
                    <a:cxn ang="T15">
                      <a:pos x="T6" y="T7"/>
                    </a:cxn>
                    <a:cxn ang="T16">
                      <a:pos x="T8" y="T9"/>
                    </a:cxn>
                    <a:cxn ang="T17">
                      <a:pos x="T10" y="T11"/>
                    </a:cxn>
                  </a:cxnLst>
                  <a:rect l="T18" t="T19" r="T20" b="T21"/>
                  <a:pathLst>
                    <a:path w="289" h="241">
                      <a:moveTo>
                        <a:pt x="0" y="192"/>
                      </a:moveTo>
                      <a:lnTo>
                        <a:pt x="0" y="240"/>
                      </a:lnTo>
                      <a:lnTo>
                        <a:pt x="288" y="240"/>
                      </a:lnTo>
                      <a:lnTo>
                        <a:pt x="288" y="0"/>
                      </a:lnTo>
                      <a:lnTo>
                        <a:pt x="0" y="0"/>
                      </a:lnTo>
                      <a:lnTo>
                        <a:pt x="0" y="4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5" name="Freeform 113"/>
                <p:cNvSpPr>
                  <a:spLocks/>
                </p:cNvSpPr>
                <p:nvPr/>
              </p:nvSpPr>
              <p:spPr bwMode="auto">
                <a:xfrm>
                  <a:off x="7785524"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6" name="Freeform 114"/>
                <p:cNvSpPr>
                  <a:spLocks/>
                </p:cNvSpPr>
                <p:nvPr/>
              </p:nvSpPr>
              <p:spPr bwMode="auto">
                <a:xfrm>
                  <a:off x="7919178"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7" name="Freeform 115"/>
                <p:cNvSpPr>
                  <a:spLocks/>
                </p:cNvSpPr>
                <p:nvPr/>
              </p:nvSpPr>
              <p:spPr bwMode="auto">
                <a:xfrm>
                  <a:off x="8038277" y="3373672"/>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8" name="Freeform 116"/>
                <p:cNvSpPr>
                  <a:spLocks/>
                </p:cNvSpPr>
                <p:nvPr/>
              </p:nvSpPr>
              <p:spPr bwMode="auto">
                <a:xfrm>
                  <a:off x="8157044" y="3373672"/>
                  <a:ext cx="74767"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49" name="Freeform 117"/>
                <p:cNvSpPr>
                  <a:spLocks/>
                </p:cNvSpPr>
                <p:nvPr/>
              </p:nvSpPr>
              <p:spPr bwMode="auto">
                <a:xfrm>
                  <a:off x="7993615" y="3475714"/>
                  <a:ext cx="44993" cy="29486"/>
                </a:xfrm>
                <a:custGeom>
                  <a:avLst/>
                  <a:gdLst>
                    <a:gd name="T0" fmla="*/ 0 w 145"/>
                    <a:gd name="T1" fmla="*/ 0 h 97"/>
                    <a:gd name="T2" fmla="*/ 0 w 145"/>
                    <a:gd name="T3" fmla="*/ 2147483647 h 97"/>
                    <a:gd name="T4" fmla="*/ 2147483647 w 145"/>
                    <a:gd name="T5" fmla="*/ 2147483647 h 97"/>
                    <a:gd name="T6" fmla="*/ 2147483647 w 145"/>
                    <a:gd name="T7" fmla="*/ 0 h 97"/>
                    <a:gd name="T8" fmla="*/ 0 60000 65536"/>
                    <a:gd name="T9" fmla="*/ 0 60000 65536"/>
                    <a:gd name="T10" fmla="*/ 0 60000 65536"/>
                    <a:gd name="T11" fmla="*/ 0 60000 65536"/>
                    <a:gd name="T12" fmla="*/ 0 w 145"/>
                    <a:gd name="T13" fmla="*/ 0 h 97"/>
                    <a:gd name="T14" fmla="*/ 145 w 145"/>
                    <a:gd name="T15" fmla="*/ 97 h 97"/>
                  </a:gdLst>
                  <a:ahLst/>
                  <a:cxnLst>
                    <a:cxn ang="T8">
                      <a:pos x="T0" y="T1"/>
                    </a:cxn>
                    <a:cxn ang="T9">
                      <a:pos x="T2" y="T3"/>
                    </a:cxn>
                    <a:cxn ang="T10">
                      <a:pos x="T4" y="T5"/>
                    </a:cxn>
                    <a:cxn ang="T11">
                      <a:pos x="T6" y="T7"/>
                    </a:cxn>
                  </a:cxnLst>
                  <a:rect l="T12" t="T13" r="T14" b="T15"/>
                  <a:pathLst>
                    <a:path w="145" h="97">
                      <a:moveTo>
                        <a:pt x="0" y="0"/>
                      </a:moveTo>
                      <a:lnTo>
                        <a:pt x="0" y="96"/>
                      </a:lnTo>
                      <a:lnTo>
                        <a:pt x="144" y="96"/>
                      </a:lnTo>
                      <a:lnTo>
                        <a:pt x="144" y="0"/>
                      </a:lnTo>
                    </a:path>
                  </a:pathLst>
                </a:custGeom>
                <a:noFill/>
                <a:ln w="127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0" name="Freeform 101"/>
                <p:cNvSpPr>
                  <a:spLocks/>
                </p:cNvSpPr>
                <p:nvPr/>
              </p:nvSpPr>
              <p:spPr bwMode="auto">
                <a:xfrm>
                  <a:off x="7620000" y="2819400"/>
                  <a:ext cx="74436" cy="87796"/>
                </a:xfrm>
                <a:custGeom>
                  <a:avLst/>
                  <a:gdLst>
                    <a:gd name="T0" fmla="*/ 2147483647 w 241"/>
                    <a:gd name="T1" fmla="*/ 2147483647 h 289"/>
                    <a:gd name="T2" fmla="*/ 0 w 241"/>
                    <a:gd name="T3" fmla="*/ 2147483647 h 289"/>
                    <a:gd name="T4" fmla="*/ 0 w 241"/>
                    <a:gd name="T5" fmla="*/ 0 h 289"/>
                    <a:gd name="T6" fmla="*/ 2147483647 w 241"/>
                    <a:gd name="T7" fmla="*/ 0 h 289"/>
                    <a:gd name="T8" fmla="*/ 2147483647 w 241"/>
                    <a:gd name="T9" fmla="*/ 2147483647 h 289"/>
                    <a:gd name="T10" fmla="*/ 2147483647 w 241"/>
                    <a:gd name="T11" fmla="*/ 2147483647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288"/>
                      </a:moveTo>
                      <a:lnTo>
                        <a:pt x="0" y="288"/>
                      </a:lnTo>
                      <a:lnTo>
                        <a:pt x="0" y="0"/>
                      </a:lnTo>
                      <a:lnTo>
                        <a:pt x="240" y="0"/>
                      </a:lnTo>
                      <a:lnTo>
                        <a:pt x="240" y="288"/>
                      </a:lnTo>
                      <a:lnTo>
                        <a:pt x="192" y="288"/>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sp>
              <p:nvSpPr>
                <p:cNvPr id="251" name="Freeform 113"/>
                <p:cNvSpPr>
                  <a:spLocks/>
                </p:cNvSpPr>
                <p:nvPr/>
              </p:nvSpPr>
              <p:spPr bwMode="auto">
                <a:xfrm>
                  <a:off x="7620000" y="3352800"/>
                  <a:ext cx="74436" cy="87796"/>
                </a:xfrm>
                <a:custGeom>
                  <a:avLst/>
                  <a:gdLst>
                    <a:gd name="T0" fmla="*/ 2147483647 w 241"/>
                    <a:gd name="T1" fmla="*/ 0 h 289"/>
                    <a:gd name="T2" fmla="*/ 0 w 241"/>
                    <a:gd name="T3" fmla="*/ 0 h 289"/>
                    <a:gd name="T4" fmla="*/ 0 w 241"/>
                    <a:gd name="T5" fmla="*/ 2147483647 h 289"/>
                    <a:gd name="T6" fmla="*/ 2147483647 w 241"/>
                    <a:gd name="T7" fmla="*/ 2147483647 h 289"/>
                    <a:gd name="T8" fmla="*/ 2147483647 w 241"/>
                    <a:gd name="T9" fmla="*/ 0 h 289"/>
                    <a:gd name="T10" fmla="*/ 2147483647 w 241"/>
                    <a:gd name="T11" fmla="*/ 0 h 289"/>
                    <a:gd name="T12" fmla="*/ 0 60000 65536"/>
                    <a:gd name="T13" fmla="*/ 0 60000 65536"/>
                    <a:gd name="T14" fmla="*/ 0 60000 65536"/>
                    <a:gd name="T15" fmla="*/ 0 60000 65536"/>
                    <a:gd name="T16" fmla="*/ 0 60000 65536"/>
                    <a:gd name="T17" fmla="*/ 0 60000 65536"/>
                    <a:gd name="T18" fmla="*/ 0 w 241"/>
                    <a:gd name="T19" fmla="*/ 0 h 289"/>
                    <a:gd name="T20" fmla="*/ 241 w 241"/>
                    <a:gd name="T21" fmla="*/ 289 h 289"/>
                  </a:gdLst>
                  <a:ahLst/>
                  <a:cxnLst>
                    <a:cxn ang="T12">
                      <a:pos x="T0" y="T1"/>
                    </a:cxn>
                    <a:cxn ang="T13">
                      <a:pos x="T2" y="T3"/>
                    </a:cxn>
                    <a:cxn ang="T14">
                      <a:pos x="T4" y="T5"/>
                    </a:cxn>
                    <a:cxn ang="T15">
                      <a:pos x="T6" y="T7"/>
                    </a:cxn>
                    <a:cxn ang="T16">
                      <a:pos x="T8" y="T9"/>
                    </a:cxn>
                    <a:cxn ang="T17">
                      <a:pos x="T10" y="T11"/>
                    </a:cxn>
                  </a:cxnLst>
                  <a:rect l="T18" t="T19" r="T20" b="T21"/>
                  <a:pathLst>
                    <a:path w="241" h="289">
                      <a:moveTo>
                        <a:pt x="48" y="0"/>
                      </a:moveTo>
                      <a:lnTo>
                        <a:pt x="0" y="0"/>
                      </a:lnTo>
                      <a:lnTo>
                        <a:pt x="0" y="288"/>
                      </a:lnTo>
                      <a:lnTo>
                        <a:pt x="240" y="288"/>
                      </a:lnTo>
                      <a:lnTo>
                        <a:pt x="240" y="0"/>
                      </a:lnTo>
                      <a:lnTo>
                        <a:pt x="192" y="0"/>
                      </a:lnTo>
                    </a:path>
                  </a:pathLst>
                </a:custGeom>
                <a:noFill/>
                <a:ln w="25400" cap="rnd" cmpd="sng">
                  <a:solidFill>
                    <a:schemeClr val="bg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sz="1600">
                    <a:solidFill>
                      <a:srgbClr val="004386"/>
                    </a:solidFill>
                    <a:latin typeface="Tahoma"/>
                    <a:cs typeface="Tahoma"/>
                  </a:endParaRPr>
                </a:p>
              </p:txBody>
            </p:sp>
          </p:grpSp>
        </p:grpSp>
      </p:grpSp>
      <p:cxnSp>
        <p:nvCxnSpPr>
          <p:cNvPr id="303" name="Straight Arrow Connector 302"/>
          <p:cNvCxnSpPr/>
          <p:nvPr/>
        </p:nvCxnSpPr>
        <p:spPr>
          <a:xfrm flipH="1">
            <a:off x="5633813" y="1483683"/>
            <a:ext cx="339289" cy="304800"/>
          </a:xfrm>
          <a:prstGeom prst="straightConnector1">
            <a:avLst/>
          </a:prstGeom>
          <a:ln>
            <a:solidFill>
              <a:schemeClr val="tx2"/>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04" name="Straight Arrow Connector 303"/>
          <p:cNvCxnSpPr/>
          <p:nvPr/>
        </p:nvCxnSpPr>
        <p:spPr>
          <a:xfrm flipV="1">
            <a:off x="7174241" y="1915491"/>
            <a:ext cx="0" cy="3256225"/>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305" name="Straight Arrow Connector 304"/>
          <p:cNvCxnSpPr/>
          <p:nvPr/>
        </p:nvCxnSpPr>
        <p:spPr>
          <a:xfrm rot="16200000" flipV="1">
            <a:off x="4604615" y="3403515"/>
            <a:ext cx="0" cy="3944892"/>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06" name="Freeform 19"/>
          <p:cNvSpPr>
            <a:spLocks/>
          </p:cNvSpPr>
          <p:nvPr/>
        </p:nvSpPr>
        <p:spPr bwMode="auto">
          <a:xfrm>
            <a:off x="6597644" y="3373347"/>
            <a:ext cx="160174" cy="304800"/>
          </a:xfrm>
          <a:custGeom>
            <a:avLst/>
            <a:gdLst>
              <a:gd name="T0" fmla="*/ 0 w 288"/>
              <a:gd name="T1" fmla="*/ 2147483647 h 192"/>
              <a:gd name="T2" fmla="*/ 2147483647 w 288"/>
              <a:gd name="T3" fmla="*/ 0 h 192"/>
              <a:gd name="T4" fmla="*/ 2147483647 w 288"/>
              <a:gd name="T5" fmla="*/ 2147483647 h 192"/>
              <a:gd name="T6" fmla="*/ 0 w 288"/>
              <a:gd name="T7" fmla="*/ 2147483647 h 192"/>
              <a:gd name="T8" fmla="*/ 0 60000 65536"/>
              <a:gd name="T9" fmla="*/ 0 60000 65536"/>
              <a:gd name="T10" fmla="*/ 0 60000 65536"/>
              <a:gd name="T11" fmla="*/ 0 60000 65536"/>
              <a:gd name="T12" fmla="*/ 0 w 288"/>
              <a:gd name="T13" fmla="*/ 0 h 192"/>
              <a:gd name="T14" fmla="*/ 288 w 288"/>
              <a:gd name="T15" fmla="*/ 192 h 192"/>
            </a:gdLst>
            <a:ahLst/>
            <a:cxnLst>
              <a:cxn ang="T8">
                <a:pos x="T0" y="T1"/>
              </a:cxn>
              <a:cxn ang="T9">
                <a:pos x="T2" y="T3"/>
              </a:cxn>
              <a:cxn ang="T10">
                <a:pos x="T4" y="T5"/>
              </a:cxn>
              <a:cxn ang="T11">
                <a:pos x="T6" y="T7"/>
              </a:cxn>
            </a:cxnLst>
            <a:rect l="T12" t="T13" r="T14" b="T15"/>
            <a:pathLst>
              <a:path w="288" h="192">
                <a:moveTo>
                  <a:pt x="0" y="48"/>
                </a:moveTo>
                <a:lnTo>
                  <a:pt x="288" y="0"/>
                </a:lnTo>
                <a:lnTo>
                  <a:pt x="288" y="192"/>
                </a:lnTo>
                <a:lnTo>
                  <a:pt x="0" y="144"/>
                </a:lnTo>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7" name="Text Box 27"/>
          <p:cNvSpPr txBox="1">
            <a:spLocks noChangeArrowheads="1"/>
          </p:cNvSpPr>
          <p:nvPr/>
        </p:nvSpPr>
        <p:spPr bwMode="auto">
          <a:xfrm>
            <a:off x="6014022" y="1213044"/>
            <a:ext cx="1233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0" fontAlgn="base" hangingPunct="0">
              <a:spcBef>
                <a:spcPct val="0"/>
              </a:spcBef>
              <a:spcAft>
                <a:spcPct val="0"/>
              </a:spcAft>
            </a:pPr>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منطقة المراحيض</a:t>
            </a:r>
            <a:endParaRPr lang="en-US" altLang="en-US" sz="1800" b="1" dirty="0">
              <a:solidFill>
                <a:schemeClr val="tx2">
                  <a:lumMod val="75000"/>
                </a:schemeClr>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9052599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5052"/>
            <a:ext cx="8229600" cy="1081760"/>
          </a:xfrm>
        </p:spPr>
        <p:txBody>
          <a:bodyPr/>
          <a:lstStyle/>
          <a:p>
            <a:r>
              <a:rPr lang="ar-SA" dirty="0"/>
              <a:t>وحدة </a:t>
            </a:r>
            <a:r>
              <a:rPr lang="ar-SA" dirty="0" err="1"/>
              <a:t>سكنيّة </a:t>
            </a:r>
            <a:r>
              <a:rPr lang="ar-SA" dirty="0"/>
              <a:t>= </a:t>
            </a:r>
            <a:r>
              <a:rPr lang="ar-SA" sz="2400" dirty="0"/>
              <a:t>4 </a:t>
            </a:r>
            <a:r>
              <a:rPr lang="ar-SA" dirty="0"/>
              <a:t>مجمّعات</a:t>
            </a:r>
          </a:p>
        </p:txBody>
      </p:sp>
      <p:sp>
        <p:nvSpPr>
          <p:cNvPr id="5" name="Text Box 5"/>
          <p:cNvSpPr txBox="1">
            <a:spLocks noChangeArrowheads="1"/>
          </p:cNvSpPr>
          <p:nvPr/>
        </p:nvSpPr>
        <p:spPr bwMode="auto">
          <a:xfrm rot="16200000">
            <a:off x="1160043" y="3342578"/>
            <a:ext cx="7857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SA" altLang="en-US" sz="1800" b="1" dirty="0">
                <a:solidFill>
                  <a:schemeClr val="tx2">
                    <a:lumMod val="75000"/>
                  </a:schemeClr>
                </a:solidFill>
                <a:latin typeface="Traditional Arabic" panose="02020603050405020304" pitchFamily="18" charset="-78"/>
                <a:cs typeface="Traditional Arabic" panose="02020603050405020304" pitchFamily="18" charset="-78"/>
              </a:rPr>
              <a:t>375 متر</a:t>
            </a:r>
            <a:endParaRPr lang="en-US" altLang="fr-FR" sz="1800" b="1" dirty="0">
              <a:solidFill>
                <a:srgbClr val="004386"/>
              </a:solidFill>
              <a:latin typeface="Traditional Arabic" panose="02020603050405020304" pitchFamily="18" charset="-78"/>
              <a:cs typeface="Traditional Arabic" panose="02020603050405020304" pitchFamily="18" charset="-78"/>
            </a:endParaRPr>
          </a:p>
        </p:txBody>
      </p:sp>
      <p:sp>
        <p:nvSpPr>
          <p:cNvPr id="6" name="Rectangle 8"/>
          <p:cNvSpPr>
            <a:spLocks noChangeArrowheads="1"/>
          </p:cNvSpPr>
          <p:nvPr/>
        </p:nvSpPr>
        <p:spPr bwMode="auto">
          <a:xfrm>
            <a:off x="1988754" y="1698445"/>
            <a:ext cx="2444151" cy="1828800"/>
          </a:xfrm>
          <a:prstGeom prst="rect">
            <a:avLst/>
          </a:prstGeom>
          <a:solidFill>
            <a:schemeClr val="accent1"/>
          </a:solidFill>
          <a:ln w="9525">
            <a:no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600">
              <a:solidFill>
                <a:srgbClr val="004386"/>
              </a:solidFill>
              <a:latin typeface="Tahoma"/>
              <a:cs typeface="Tahoma"/>
            </a:endParaRPr>
          </a:p>
        </p:txBody>
      </p:sp>
      <p:sp>
        <p:nvSpPr>
          <p:cNvPr id="7" name="Rectangle 9"/>
          <p:cNvSpPr>
            <a:spLocks noChangeArrowheads="1"/>
          </p:cNvSpPr>
          <p:nvPr/>
        </p:nvSpPr>
        <p:spPr bwMode="auto">
          <a:xfrm>
            <a:off x="4726203" y="1698445"/>
            <a:ext cx="2444151" cy="1828800"/>
          </a:xfrm>
          <a:prstGeom prst="rect">
            <a:avLst/>
          </a:prstGeom>
          <a:solidFill>
            <a:schemeClr val="accent1"/>
          </a:solidFill>
          <a:ln w="9525">
            <a:no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600">
              <a:solidFill>
                <a:srgbClr val="004386"/>
              </a:solidFill>
              <a:latin typeface="Tahoma"/>
              <a:cs typeface="Tahoma"/>
            </a:endParaRPr>
          </a:p>
        </p:txBody>
      </p:sp>
      <p:sp>
        <p:nvSpPr>
          <p:cNvPr id="8" name="Rectangle 10"/>
          <p:cNvSpPr>
            <a:spLocks noChangeArrowheads="1"/>
          </p:cNvSpPr>
          <p:nvPr/>
        </p:nvSpPr>
        <p:spPr bwMode="auto">
          <a:xfrm>
            <a:off x="1988754" y="3679645"/>
            <a:ext cx="2444151" cy="1828800"/>
          </a:xfrm>
          <a:prstGeom prst="rect">
            <a:avLst/>
          </a:prstGeom>
          <a:solidFill>
            <a:schemeClr val="accent1"/>
          </a:solidFill>
          <a:ln w="9525">
            <a:no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600">
              <a:solidFill>
                <a:srgbClr val="004386"/>
              </a:solidFill>
              <a:latin typeface="Tahoma"/>
              <a:cs typeface="Tahoma"/>
            </a:endParaRPr>
          </a:p>
        </p:txBody>
      </p:sp>
      <p:sp>
        <p:nvSpPr>
          <p:cNvPr id="9" name="Rectangle 11"/>
          <p:cNvSpPr>
            <a:spLocks noChangeArrowheads="1"/>
          </p:cNvSpPr>
          <p:nvPr/>
        </p:nvSpPr>
        <p:spPr bwMode="auto">
          <a:xfrm>
            <a:off x="4726203" y="3679645"/>
            <a:ext cx="2444151" cy="1828800"/>
          </a:xfrm>
          <a:prstGeom prst="rect">
            <a:avLst/>
          </a:prstGeom>
          <a:solidFill>
            <a:schemeClr val="accent1"/>
          </a:solidFill>
          <a:ln w="9525">
            <a:no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600">
              <a:solidFill>
                <a:srgbClr val="004386"/>
              </a:solidFill>
              <a:latin typeface="Tahoma"/>
              <a:cs typeface="Tahoma"/>
            </a:endParaRPr>
          </a:p>
        </p:txBody>
      </p:sp>
      <p:sp>
        <p:nvSpPr>
          <p:cNvPr id="10" name="Line 12"/>
          <p:cNvSpPr>
            <a:spLocks noChangeShapeType="1"/>
          </p:cNvSpPr>
          <p:nvPr/>
        </p:nvSpPr>
        <p:spPr bwMode="auto">
          <a:xfrm>
            <a:off x="2598354" y="17746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1" name="Line 13"/>
          <p:cNvSpPr>
            <a:spLocks noChangeShapeType="1"/>
          </p:cNvSpPr>
          <p:nvPr/>
        </p:nvSpPr>
        <p:spPr bwMode="auto">
          <a:xfrm>
            <a:off x="3741354" y="17746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2" name="Line 14"/>
          <p:cNvSpPr>
            <a:spLocks noChangeShapeType="1"/>
          </p:cNvSpPr>
          <p:nvPr/>
        </p:nvSpPr>
        <p:spPr bwMode="auto">
          <a:xfrm>
            <a:off x="5417754" y="18508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3" name="Line 15"/>
          <p:cNvSpPr>
            <a:spLocks noChangeShapeType="1"/>
          </p:cNvSpPr>
          <p:nvPr/>
        </p:nvSpPr>
        <p:spPr bwMode="auto">
          <a:xfrm>
            <a:off x="6408354" y="18508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4" name="Line 16"/>
          <p:cNvSpPr>
            <a:spLocks noChangeShapeType="1"/>
          </p:cNvSpPr>
          <p:nvPr/>
        </p:nvSpPr>
        <p:spPr bwMode="auto">
          <a:xfrm>
            <a:off x="2598354" y="37558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5" name="Line 17"/>
          <p:cNvSpPr>
            <a:spLocks noChangeShapeType="1"/>
          </p:cNvSpPr>
          <p:nvPr/>
        </p:nvSpPr>
        <p:spPr bwMode="auto">
          <a:xfrm>
            <a:off x="3741354" y="37558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6" name="Line 18"/>
          <p:cNvSpPr>
            <a:spLocks noChangeShapeType="1"/>
          </p:cNvSpPr>
          <p:nvPr/>
        </p:nvSpPr>
        <p:spPr bwMode="auto">
          <a:xfrm>
            <a:off x="5417754" y="38320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7" name="Line 19"/>
          <p:cNvSpPr>
            <a:spLocks noChangeShapeType="1"/>
          </p:cNvSpPr>
          <p:nvPr/>
        </p:nvSpPr>
        <p:spPr bwMode="auto">
          <a:xfrm>
            <a:off x="6408354" y="3832045"/>
            <a:ext cx="1588" cy="16002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18" name="Freeform 20"/>
          <p:cNvSpPr>
            <a:spLocks/>
          </p:cNvSpPr>
          <p:nvPr/>
        </p:nvSpPr>
        <p:spPr bwMode="auto">
          <a:xfrm>
            <a:off x="4427154" y="1344223"/>
            <a:ext cx="304800" cy="304800"/>
          </a:xfrm>
          <a:custGeom>
            <a:avLst/>
            <a:gdLst>
              <a:gd name="T0" fmla="*/ 0 w 192"/>
              <a:gd name="T1" fmla="*/ 304800 h 192"/>
              <a:gd name="T2" fmla="*/ 0 w 192"/>
              <a:gd name="T3" fmla="*/ 0 h 192"/>
              <a:gd name="T4" fmla="*/ 304800 w 192"/>
              <a:gd name="T5" fmla="*/ 0 h 192"/>
              <a:gd name="T6" fmla="*/ 304800 w 192"/>
              <a:gd name="T7" fmla="*/ 304800 h 192"/>
              <a:gd name="T8" fmla="*/ 0 60000 65536"/>
              <a:gd name="T9" fmla="*/ 0 60000 65536"/>
              <a:gd name="T10" fmla="*/ 0 60000 65536"/>
              <a:gd name="T11" fmla="*/ 0 60000 65536"/>
              <a:gd name="T12" fmla="*/ 0 w 192"/>
              <a:gd name="T13" fmla="*/ 0 h 192"/>
              <a:gd name="T14" fmla="*/ 192 w 192"/>
              <a:gd name="T15" fmla="*/ 192 h 192"/>
            </a:gdLst>
            <a:ahLst/>
            <a:cxnLst>
              <a:cxn ang="T8">
                <a:pos x="T0" y="T1"/>
              </a:cxn>
              <a:cxn ang="T9">
                <a:pos x="T2" y="T3"/>
              </a:cxn>
              <a:cxn ang="T10">
                <a:pos x="T4" y="T5"/>
              </a:cxn>
              <a:cxn ang="T11">
                <a:pos x="T6" y="T7"/>
              </a:cxn>
            </a:cxnLst>
            <a:rect l="T12" t="T13" r="T14" b="T15"/>
            <a:pathLst>
              <a:path w="192" h="192">
                <a:moveTo>
                  <a:pt x="0" y="192"/>
                </a:moveTo>
                <a:lnTo>
                  <a:pt x="0" y="0"/>
                </a:lnTo>
                <a:lnTo>
                  <a:pt x="192" y="0"/>
                </a:lnTo>
                <a:lnTo>
                  <a:pt x="192" y="192"/>
                </a:lnTo>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sz="1600">
              <a:solidFill>
                <a:srgbClr val="004386"/>
              </a:solidFill>
              <a:latin typeface="Tahoma"/>
              <a:cs typeface="Tahoma"/>
            </a:endParaRPr>
          </a:p>
        </p:txBody>
      </p:sp>
      <p:sp>
        <p:nvSpPr>
          <p:cNvPr id="19" name="Text Box 21"/>
          <p:cNvSpPr txBox="1">
            <a:spLocks noChangeArrowheads="1"/>
          </p:cNvSpPr>
          <p:nvPr/>
        </p:nvSpPr>
        <p:spPr bwMode="auto">
          <a:xfrm>
            <a:off x="2191349" y="1174946"/>
            <a:ext cx="19736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914400" eaLnBrk="0" fontAlgn="base" hangingPunct="0">
              <a:spcBef>
                <a:spcPct val="0"/>
              </a:spcBef>
              <a:spcAft>
                <a:spcPct val="0"/>
              </a:spcAft>
            </a:pPr>
            <a:r>
              <a:rPr lang="ar-SA" altLang="en-US" sz="1800" b="1" dirty="0">
                <a:solidFill>
                  <a:schemeClr val="tx2"/>
                </a:solidFill>
                <a:latin typeface="Traditional Arabic" panose="02020603050405020304" pitchFamily="18" charset="-78"/>
                <a:cs typeface="Traditional Arabic" panose="02020603050405020304" pitchFamily="18" charset="-78"/>
              </a:rPr>
              <a:t>نترك 15 متر بين المجمّعات</a:t>
            </a:r>
            <a:endParaRPr lang="en-US" altLang="en-US" sz="1800" b="1" dirty="0">
              <a:solidFill>
                <a:schemeClr val="tx2"/>
              </a:solidFill>
              <a:latin typeface="Traditional Arabic" panose="02020603050405020304" pitchFamily="18" charset="-78"/>
              <a:cs typeface="Traditional Arabic" panose="02020603050405020304" pitchFamily="18" charset="-78"/>
            </a:endParaRPr>
          </a:p>
        </p:txBody>
      </p:sp>
      <p:sp>
        <p:nvSpPr>
          <p:cNvPr id="20" name="Oval 22"/>
          <p:cNvSpPr>
            <a:spLocks noChangeArrowheads="1"/>
          </p:cNvSpPr>
          <p:nvPr/>
        </p:nvSpPr>
        <p:spPr bwMode="auto">
          <a:xfrm>
            <a:off x="4503354" y="3451045"/>
            <a:ext cx="381000" cy="381000"/>
          </a:xfrm>
          <a:prstGeom prst="ellipse">
            <a:avLst/>
          </a:prstGeom>
          <a:solidFill>
            <a:schemeClr val="tx2"/>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sz="1600">
              <a:solidFill>
                <a:srgbClr val="004386"/>
              </a:solidFill>
              <a:latin typeface="Tahoma"/>
              <a:cs typeface="Tahoma"/>
            </a:endParaRPr>
          </a:p>
        </p:txBody>
      </p:sp>
      <p:sp>
        <p:nvSpPr>
          <p:cNvPr id="21" name="Line 24"/>
          <p:cNvSpPr>
            <a:spLocks noChangeShapeType="1"/>
          </p:cNvSpPr>
          <p:nvPr/>
        </p:nvSpPr>
        <p:spPr bwMode="auto">
          <a:xfrm flipH="1" flipV="1">
            <a:off x="4655754" y="3603445"/>
            <a:ext cx="609600" cy="609600"/>
          </a:xfrm>
          <a:prstGeom prst="line">
            <a:avLst/>
          </a:prstGeom>
          <a:noFill/>
          <a:ln w="9525">
            <a:solidFill>
              <a:schemeClr val="folHlink"/>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fr-FR" sz="1600">
              <a:solidFill>
                <a:srgbClr val="004386"/>
              </a:solidFill>
              <a:latin typeface="Tahoma"/>
              <a:cs typeface="Tahoma"/>
            </a:endParaRPr>
          </a:p>
        </p:txBody>
      </p:sp>
      <p:sp>
        <p:nvSpPr>
          <p:cNvPr id="22" name="Text Box 21"/>
          <p:cNvSpPr txBox="1">
            <a:spLocks noChangeArrowheads="1"/>
          </p:cNvSpPr>
          <p:nvPr/>
        </p:nvSpPr>
        <p:spPr bwMode="auto">
          <a:xfrm>
            <a:off x="4190089" y="5641713"/>
            <a:ext cx="7857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rtl="1"/>
            <a:r>
              <a:rPr lang="ar-TN" altLang="fr-FR" sz="1800" b="1">
                <a:solidFill>
                  <a:srgbClr val="004386"/>
                </a:solidFill>
                <a:latin typeface="Traditional Arabic" panose="02020603050405020304" pitchFamily="18" charset="-78"/>
                <a:cs typeface="Traditional Arabic" panose="02020603050405020304" pitchFamily="18" charset="-78"/>
              </a:rPr>
              <a:t>455</a:t>
            </a:r>
            <a:r>
              <a:rPr lang="en-GB" altLang="fr-FR" sz="1800" b="1">
                <a:solidFill>
                  <a:srgbClr val="004386"/>
                </a:solidFill>
                <a:latin typeface="Traditional Arabic" panose="02020603050405020304" pitchFamily="18" charset="-78"/>
                <a:cs typeface="Traditional Arabic" panose="02020603050405020304" pitchFamily="18" charset="-78"/>
              </a:rPr>
              <a:t> </a:t>
            </a:r>
            <a:r>
              <a:rPr lang="ar-TN" altLang="fr-FR" sz="1800" b="1">
                <a:solidFill>
                  <a:srgbClr val="004386"/>
                </a:solidFill>
                <a:latin typeface="Traditional Arabic" panose="02020603050405020304" pitchFamily="18" charset="-78"/>
                <a:cs typeface="Traditional Arabic" panose="02020603050405020304" pitchFamily="18" charset="-78"/>
              </a:rPr>
              <a:t>متر</a:t>
            </a:r>
            <a:endParaRPr lang="en-US" altLang="fr-FR" sz="1800" b="1" dirty="0">
              <a:solidFill>
                <a:srgbClr val="004386"/>
              </a:solidFill>
              <a:latin typeface="Traditional Arabic" panose="02020603050405020304" pitchFamily="18" charset="-78"/>
              <a:cs typeface="Traditional Arabic" panose="02020603050405020304" pitchFamily="18" charset="-78"/>
            </a:endParaRPr>
          </a:p>
        </p:txBody>
      </p:sp>
      <p:cxnSp>
        <p:nvCxnSpPr>
          <p:cNvPr id="23" name="Straight Arrow Connector 22"/>
          <p:cNvCxnSpPr/>
          <p:nvPr/>
        </p:nvCxnSpPr>
        <p:spPr>
          <a:xfrm flipH="1">
            <a:off x="1993343" y="5664597"/>
            <a:ext cx="5177011" cy="0"/>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1856158" y="1698446"/>
            <a:ext cx="0" cy="3809999"/>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5" name="Text Box 23"/>
          <p:cNvSpPr txBox="1">
            <a:spLocks noChangeArrowheads="1"/>
          </p:cNvSpPr>
          <p:nvPr/>
        </p:nvSpPr>
        <p:spPr bwMode="auto">
          <a:xfrm>
            <a:off x="5009463" y="4162267"/>
            <a:ext cx="10983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0" fontAlgn="base" hangingPunct="0">
              <a:spcBef>
                <a:spcPct val="0"/>
              </a:spcBef>
              <a:spcAft>
                <a:spcPct val="0"/>
              </a:spcAft>
            </a:pPr>
            <a:r>
              <a:rPr lang="ar-SA" altLang="en-US" sz="1800" b="1" dirty="0">
                <a:solidFill>
                  <a:schemeClr val="bg1"/>
                </a:solidFill>
                <a:latin typeface="Traditional Arabic" panose="02020603050405020304" pitchFamily="18" charset="-78"/>
                <a:cs typeface="Traditional Arabic" panose="02020603050405020304" pitchFamily="18" charset="-78"/>
              </a:rPr>
              <a:t>موقع توزيع ماء</a:t>
            </a:r>
            <a:endParaRPr lang="en-US" altLang="en-US" sz="18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098923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err="1"/>
              <a:t>المخيم </a:t>
            </a:r>
            <a:r>
              <a:rPr lang="ar-SA" dirty="0"/>
              <a:t>= </a:t>
            </a:r>
            <a:r>
              <a:rPr lang="ar-SA" sz="2400" dirty="0"/>
              <a:t>4 </a:t>
            </a:r>
            <a:r>
              <a:rPr lang="ar-SA" dirty="0"/>
              <a:t>وحدات سكنية </a:t>
            </a:r>
          </a:p>
        </p:txBody>
      </p:sp>
      <p:grpSp>
        <p:nvGrpSpPr>
          <p:cNvPr id="5" name="Group 3"/>
          <p:cNvGrpSpPr>
            <a:grpSpLocks/>
          </p:cNvGrpSpPr>
          <p:nvPr/>
        </p:nvGrpSpPr>
        <p:grpSpPr bwMode="auto">
          <a:xfrm>
            <a:off x="5315546" y="1573645"/>
            <a:ext cx="2217103" cy="1773682"/>
            <a:chOff x="1200" y="624"/>
            <a:chExt cx="1680" cy="1344"/>
          </a:xfrm>
        </p:grpSpPr>
        <p:sp>
          <p:nvSpPr>
            <p:cNvPr id="6" name="Rectangle 4"/>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nvGrpSpPr>
            <p:cNvPr id="7" name="Group 5"/>
            <p:cNvGrpSpPr>
              <a:grpSpLocks/>
            </p:cNvGrpSpPr>
            <p:nvPr/>
          </p:nvGrpSpPr>
          <p:grpSpPr bwMode="auto">
            <a:xfrm>
              <a:off x="1248" y="672"/>
              <a:ext cx="1584" cy="1248"/>
              <a:chOff x="1248" y="768"/>
              <a:chExt cx="3264" cy="2400"/>
            </a:xfrm>
          </p:grpSpPr>
          <p:grpSp>
            <p:nvGrpSpPr>
              <p:cNvPr id="8" name="Group 6"/>
              <p:cNvGrpSpPr>
                <a:grpSpLocks/>
              </p:cNvGrpSpPr>
              <p:nvPr/>
            </p:nvGrpSpPr>
            <p:grpSpPr bwMode="auto">
              <a:xfrm>
                <a:off x="1248" y="768"/>
                <a:ext cx="3264" cy="2400"/>
                <a:chOff x="1248" y="768"/>
                <a:chExt cx="2544" cy="2400"/>
              </a:xfrm>
            </p:grpSpPr>
            <p:sp>
              <p:nvSpPr>
                <p:cNvPr id="17" name="Rectangle 7"/>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8" name="Rectangle 8"/>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19" name="Rectangle 9"/>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20" name="Rectangle 10"/>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sp>
            <p:nvSpPr>
              <p:cNvPr id="9" name="Line 11"/>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10" name="Line 12"/>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11" name="Line 13"/>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12" name="Line 14"/>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13" name="Line 15"/>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14" name="Line 16"/>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15" name="Line 17"/>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16" name="Line 18"/>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grpSp>
      </p:grpSp>
      <p:grpSp>
        <p:nvGrpSpPr>
          <p:cNvPr id="21" name="Group 19"/>
          <p:cNvGrpSpPr>
            <a:grpSpLocks/>
          </p:cNvGrpSpPr>
          <p:nvPr/>
        </p:nvGrpSpPr>
        <p:grpSpPr bwMode="auto">
          <a:xfrm>
            <a:off x="2159048" y="1284181"/>
            <a:ext cx="2217103" cy="1773682"/>
            <a:chOff x="1200" y="624"/>
            <a:chExt cx="1680" cy="1344"/>
          </a:xfrm>
        </p:grpSpPr>
        <p:sp>
          <p:nvSpPr>
            <p:cNvPr id="22" name="Rectangle 20"/>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nvGrpSpPr>
            <p:cNvPr id="23" name="Group 21"/>
            <p:cNvGrpSpPr>
              <a:grpSpLocks/>
            </p:cNvGrpSpPr>
            <p:nvPr/>
          </p:nvGrpSpPr>
          <p:grpSpPr bwMode="auto">
            <a:xfrm>
              <a:off x="1248" y="672"/>
              <a:ext cx="1584" cy="1248"/>
              <a:chOff x="1248" y="768"/>
              <a:chExt cx="3264" cy="2400"/>
            </a:xfrm>
          </p:grpSpPr>
          <p:grpSp>
            <p:nvGrpSpPr>
              <p:cNvPr id="24" name="Group 22"/>
              <p:cNvGrpSpPr>
                <a:grpSpLocks/>
              </p:cNvGrpSpPr>
              <p:nvPr/>
            </p:nvGrpSpPr>
            <p:grpSpPr bwMode="auto">
              <a:xfrm>
                <a:off x="1248" y="768"/>
                <a:ext cx="3264" cy="2400"/>
                <a:chOff x="1248" y="768"/>
                <a:chExt cx="2544" cy="2400"/>
              </a:xfrm>
            </p:grpSpPr>
            <p:sp>
              <p:nvSpPr>
                <p:cNvPr id="33" name="Rectangle 23"/>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34" name="Rectangle 24"/>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35" name="Rectangle 25"/>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36" name="Rectangle 26"/>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sp>
            <p:nvSpPr>
              <p:cNvPr id="25" name="Line 27"/>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26" name="Line 28"/>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27" name="Line 29"/>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28" name="Line 30"/>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29" name="Line 31"/>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30" name="Line 32"/>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31" name="Line 33"/>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32" name="Line 34"/>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grpSp>
      </p:grpSp>
      <p:grpSp>
        <p:nvGrpSpPr>
          <p:cNvPr id="37" name="Group 35"/>
          <p:cNvGrpSpPr>
            <a:grpSpLocks/>
          </p:cNvGrpSpPr>
          <p:nvPr/>
        </p:nvGrpSpPr>
        <p:grpSpPr bwMode="auto">
          <a:xfrm>
            <a:off x="5315546" y="3878395"/>
            <a:ext cx="2217103" cy="1773682"/>
            <a:chOff x="1200" y="624"/>
            <a:chExt cx="1680" cy="1344"/>
          </a:xfrm>
        </p:grpSpPr>
        <p:sp>
          <p:nvSpPr>
            <p:cNvPr id="38" name="Rectangle 36"/>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nvGrpSpPr>
            <p:cNvPr id="39" name="Group 37"/>
            <p:cNvGrpSpPr>
              <a:grpSpLocks/>
            </p:cNvGrpSpPr>
            <p:nvPr/>
          </p:nvGrpSpPr>
          <p:grpSpPr bwMode="auto">
            <a:xfrm>
              <a:off x="1248" y="672"/>
              <a:ext cx="1584" cy="1248"/>
              <a:chOff x="1248" y="768"/>
              <a:chExt cx="3264" cy="2400"/>
            </a:xfrm>
          </p:grpSpPr>
          <p:grpSp>
            <p:nvGrpSpPr>
              <p:cNvPr id="40" name="Group 38"/>
              <p:cNvGrpSpPr>
                <a:grpSpLocks/>
              </p:cNvGrpSpPr>
              <p:nvPr/>
            </p:nvGrpSpPr>
            <p:grpSpPr bwMode="auto">
              <a:xfrm>
                <a:off x="1248" y="768"/>
                <a:ext cx="3264" cy="2400"/>
                <a:chOff x="1248" y="768"/>
                <a:chExt cx="2544" cy="2400"/>
              </a:xfrm>
            </p:grpSpPr>
            <p:sp>
              <p:nvSpPr>
                <p:cNvPr id="49" name="Rectangle 39"/>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50" name="Rectangle 40"/>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51" name="Rectangle 41"/>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52" name="Rectangle 42"/>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sp>
            <p:nvSpPr>
              <p:cNvPr id="41" name="Line 43"/>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42" name="Line 44"/>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43" name="Line 45"/>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44" name="Line 46"/>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45" name="Line 47"/>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46" name="Line 48"/>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47" name="Line 49"/>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48" name="Line 50"/>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grpSp>
      </p:grpSp>
      <p:grpSp>
        <p:nvGrpSpPr>
          <p:cNvPr id="53" name="Group 51"/>
          <p:cNvGrpSpPr>
            <a:grpSpLocks/>
          </p:cNvGrpSpPr>
          <p:nvPr/>
        </p:nvGrpSpPr>
        <p:grpSpPr bwMode="auto">
          <a:xfrm rot="5352164">
            <a:off x="2048525" y="3889367"/>
            <a:ext cx="2217102" cy="1773682"/>
            <a:chOff x="1200" y="624"/>
            <a:chExt cx="1680" cy="1344"/>
          </a:xfrm>
        </p:grpSpPr>
        <p:sp>
          <p:nvSpPr>
            <p:cNvPr id="54" name="Rectangle 52"/>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nvGrpSpPr>
            <p:cNvPr id="55" name="Group 53"/>
            <p:cNvGrpSpPr>
              <a:grpSpLocks/>
            </p:cNvGrpSpPr>
            <p:nvPr/>
          </p:nvGrpSpPr>
          <p:grpSpPr bwMode="auto">
            <a:xfrm>
              <a:off x="1248" y="672"/>
              <a:ext cx="1584" cy="1248"/>
              <a:chOff x="1248" y="768"/>
              <a:chExt cx="3264" cy="2400"/>
            </a:xfrm>
          </p:grpSpPr>
          <p:grpSp>
            <p:nvGrpSpPr>
              <p:cNvPr id="56" name="Group 54"/>
              <p:cNvGrpSpPr>
                <a:grpSpLocks/>
              </p:cNvGrpSpPr>
              <p:nvPr/>
            </p:nvGrpSpPr>
            <p:grpSpPr bwMode="auto">
              <a:xfrm>
                <a:off x="1248" y="768"/>
                <a:ext cx="3264" cy="2400"/>
                <a:chOff x="1248" y="768"/>
                <a:chExt cx="2544" cy="2400"/>
              </a:xfrm>
            </p:grpSpPr>
            <p:sp>
              <p:nvSpPr>
                <p:cNvPr id="65" name="Rectangle 55"/>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6" name="Rectangle 56"/>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7" name="Rectangle 57"/>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sp>
              <p:nvSpPr>
                <p:cNvPr id="68" name="Rectangle 58"/>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solidFill>
                      <a:srgbClr val="CCECFF"/>
                    </a:solidFill>
                  </a:endParaRPr>
                </a:p>
              </p:txBody>
            </p:sp>
          </p:grpSp>
          <p:sp>
            <p:nvSpPr>
              <p:cNvPr id="57" name="Line 59"/>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58" name="Line 60"/>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59" name="Line 61"/>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60" name="Line 62"/>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61" name="Line 63"/>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62" name="Line 64"/>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63" name="Line 65"/>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sp>
            <p:nvSpPr>
              <p:cNvPr id="64" name="Line 66"/>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fr-FR">
                  <a:solidFill>
                    <a:srgbClr val="CCECFF"/>
                  </a:solidFill>
                </a:endParaRPr>
              </a:p>
            </p:txBody>
          </p:sp>
        </p:grpSp>
      </p:grpSp>
      <p:sp>
        <p:nvSpPr>
          <p:cNvPr id="69" name="Text Box 67"/>
          <p:cNvSpPr txBox="1">
            <a:spLocks noChangeArrowheads="1"/>
          </p:cNvSpPr>
          <p:nvPr/>
        </p:nvSpPr>
        <p:spPr bwMode="auto">
          <a:xfrm>
            <a:off x="6205261" y="2166712"/>
            <a:ext cx="387993"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fr-FR" sz="3200" b="1" dirty="0">
                <a:solidFill>
                  <a:srgbClr val="FFFFFF"/>
                </a:solidFill>
                <a:latin typeface="Tahoma"/>
                <a:cs typeface="Tahoma"/>
              </a:rPr>
              <a:t>1</a:t>
            </a:r>
          </a:p>
        </p:txBody>
      </p:sp>
      <p:sp>
        <p:nvSpPr>
          <p:cNvPr id="70" name="Text Box 68"/>
          <p:cNvSpPr txBox="1">
            <a:spLocks noChangeArrowheads="1"/>
          </p:cNvSpPr>
          <p:nvPr/>
        </p:nvSpPr>
        <p:spPr bwMode="auto">
          <a:xfrm>
            <a:off x="3097576" y="1900163"/>
            <a:ext cx="387993"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fr-FR" sz="3200" b="1" dirty="0">
                <a:solidFill>
                  <a:srgbClr val="FFFFFF"/>
                </a:solidFill>
                <a:latin typeface="Tahoma"/>
                <a:cs typeface="Tahoma"/>
              </a:rPr>
              <a:t>2</a:t>
            </a:r>
          </a:p>
        </p:txBody>
      </p:sp>
      <p:sp>
        <p:nvSpPr>
          <p:cNvPr id="71" name="Text Box 69"/>
          <p:cNvSpPr txBox="1">
            <a:spLocks noChangeArrowheads="1"/>
          </p:cNvSpPr>
          <p:nvPr/>
        </p:nvSpPr>
        <p:spPr bwMode="auto">
          <a:xfrm>
            <a:off x="6218518" y="4505294"/>
            <a:ext cx="387993"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fr-FR" sz="3200" b="1" dirty="0">
                <a:solidFill>
                  <a:srgbClr val="FFFFFF"/>
                </a:solidFill>
                <a:latin typeface="Tahoma"/>
                <a:cs typeface="Tahoma"/>
              </a:rPr>
              <a:t>3</a:t>
            </a:r>
          </a:p>
        </p:txBody>
      </p:sp>
      <p:sp>
        <p:nvSpPr>
          <p:cNvPr id="72" name="Text Box 70"/>
          <p:cNvSpPr txBox="1">
            <a:spLocks noChangeArrowheads="1"/>
          </p:cNvSpPr>
          <p:nvPr/>
        </p:nvSpPr>
        <p:spPr bwMode="auto">
          <a:xfrm rot="21477997">
            <a:off x="2962060" y="4476951"/>
            <a:ext cx="387993"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fr-FR" sz="3200" b="1" dirty="0">
                <a:solidFill>
                  <a:srgbClr val="FFFFFF"/>
                </a:solidFill>
                <a:latin typeface="Tahoma"/>
                <a:cs typeface="Tahoma"/>
              </a:rPr>
              <a:t>4</a:t>
            </a:r>
          </a:p>
        </p:txBody>
      </p:sp>
    </p:spTree>
    <p:extLst>
      <p:ext uri="{BB962C8B-B14F-4D97-AF65-F5344CB8AC3E}">
        <p14:creationId xmlns:p14="http://schemas.microsoft.com/office/powerpoint/2010/main" val="7250253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نموذج لمخطّط مخيّم</a:t>
            </a:r>
          </a:p>
        </p:txBody>
      </p:sp>
      <p:sp>
        <p:nvSpPr>
          <p:cNvPr id="5" name="Rectangle 2" descr="Green marble"/>
          <p:cNvSpPr>
            <a:spLocks noChangeArrowheads="1"/>
          </p:cNvSpPr>
          <p:nvPr/>
        </p:nvSpPr>
        <p:spPr bwMode="auto">
          <a:xfrm>
            <a:off x="1362675" y="1241146"/>
            <a:ext cx="6501568" cy="5042032"/>
          </a:xfrm>
          <a:prstGeom prst="rect">
            <a:avLst/>
          </a:prstGeom>
          <a:blipFill dpi="0" rotWithShape="0">
            <a:blip r:embed="rId3" cstate="print"/>
            <a:srcRect/>
            <a:tile tx="0" ty="0" sx="100000" sy="100000" flip="none" algn="tl"/>
          </a:blip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defTabSz="914400" eaLnBrk="0" fontAlgn="base" hangingPunct="0">
              <a:spcBef>
                <a:spcPct val="0"/>
              </a:spcBef>
              <a:spcAft>
                <a:spcPct val="0"/>
              </a:spcAft>
            </a:pPr>
            <a:r>
              <a:rPr lang="ar-SA" altLang="en-US" sz="1800" b="1" dirty="0">
                <a:solidFill>
                  <a:schemeClr val="bg1"/>
                </a:solidFill>
                <a:cs typeface="Traditional Arabic" panose="02020603050405020304" pitchFamily="18" charset="-78"/>
              </a:rPr>
              <a:t>مخيم يتّبع </a:t>
            </a:r>
          </a:p>
          <a:p>
            <a:pPr algn="ctr" defTabSz="914400" eaLnBrk="0" fontAlgn="base" hangingPunct="0">
              <a:spcBef>
                <a:spcPct val="0"/>
              </a:spcBef>
              <a:spcAft>
                <a:spcPct val="0"/>
              </a:spcAft>
            </a:pPr>
            <a:r>
              <a:rPr lang="ar-SA" altLang="en-US" sz="1800" b="1" dirty="0">
                <a:solidFill>
                  <a:schemeClr val="bg1"/>
                </a:solidFill>
                <a:cs typeface="Traditional Arabic" panose="02020603050405020304" pitchFamily="18" charset="-78"/>
              </a:rPr>
              <a:t>معايير اسفير</a:t>
            </a:r>
            <a:endParaRPr lang="en-US" altLang="en-US" sz="1800" b="1" dirty="0">
              <a:solidFill>
                <a:schemeClr val="bg1"/>
              </a:solidFill>
              <a:cs typeface="Traditional Arabic" panose="02020603050405020304" pitchFamily="18" charset="-78"/>
            </a:endParaRPr>
          </a:p>
        </p:txBody>
      </p:sp>
      <p:grpSp>
        <p:nvGrpSpPr>
          <p:cNvPr id="6" name="Group 3"/>
          <p:cNvGrpSpPr>
            <a:grpSpLocks/>
          </p:cNvGrpSpPr>
          <p:nvPr/>
        </p:nvGrpSpPr>
        <p:grpSpPr bwMode="auto">
          <a:xfrm rot="5397503">
            <a:off x="1196819" y="1473345"/>
            <a:ext cx="2587359" cy="2122961"/>
            <a:chOff x="1200" y="624"/>
            <a:chExt cx="1680" cy="1344"/>
          </a:xfrm>
        </p:grpSpPr>
        <p:sp>
          <p:nvSpPr>
            <p:cNvPr id="7" name="Rectangle 4"/>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nvGrpSpPr>
            <p:cNvPr id="8" name="Group 5"/>
            <p:cNvGrpSpPr>
              <a:grpSpLocks/>
            </p:cNvGrpSpPr>
            <p:nvPr/>
          </p:nvGrpSpPr>
          <p:grpSpPr bwMode="auto">
            <a:xfrm>
              <a:off x="1248" y="672"/>
              <a:ext cx="1584" cy="1248"/>
              <a:chOff x="1248" y="768"/>
              <a:chExt cx="3264" cy="2400"/>
            </a:xfrm>
          </p:grpSpPr>
          <p:grpSp>
            <p:nvGrpSpPr>
              <p:cNvPr id="9" name="Group 6"/>
              <p:cNvGrpSpPr>
                <a:grpSpLocks/>
              </p:cNvGrpSpPr>
              <p:nvPr/>
            </p:nvGrpSpPr>
            <p:grpSpPr bwMode="auto">
              <a:xfrm>
                <a:off x="1248" y="768"/>
                <a:ext cx="3264" cy="2400"/>
                <a:chOff x="1248" y="768"/>
                <a:chExt cx="2544" cy="2400"/>
              </a:xfrm>
            </p:grpSpPr>
            <p:sp>
              <p:nvSpPr>
                <p:cNvPr id="18" name="Rectangle 7"/>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19" name="Rectangle 8"/>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20" name="Rectangle 9"/>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21" name="Rectangle 10"/>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sp>
            <p:nvSpPr>
              <p:cNvPr id="10" name="Line 11"/>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11" name="Line 12"/>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12" name="Line 13"/>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13" name="Line 14"/>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14" name="Line 15"/>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15" name="Line 16"/>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16" name="Line 17"/>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17" name="Line 18"/>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grpSp>
      </p:grpSp>
      <p:grpSp>
        <p:nvGrpSpPr>
          <p:cNvPr id="22" name="Group 19"/>
          <p:cNvGrpSpPr>
            <a:grpSpLocks/>
          </p:cNvGrpSpPr>
          <p:nvPr/>
        </p:nvGrpSpPr>
        <p:grpSpPr bwMode="auto">
          <a:xfrm rot="5397503">
            <a:off x="1263161" y="3928018"/>
            <a:ext cx="2454674" cy="2122961"/>
            <a:chOff x="1200" y="624"/>
            <a:chExt cx="1680" cy="1344"/>
          </a:xfrm>
        </p:grpSpPr>
        <p:sp>
          <p:nvSpPr>
            <p:cNvPr id="23" name="Rectangle 20"/>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nvGrpSpPr>
            <p:cNvPr id="24" name="Group 21"/>
            <p:cNvGrpSpPr>
              <a:grpSpLocks/>
            </p:cNvGrpSpPr>
            <p:nvPr/>
          </p:nvGrpSpPr>
          <p:grpSpPr bwMode="auto">
            <a:xfrm>
              <a:off x="1248" y="672"/>
              <a:ext cx="1584" cy="1248"/>
              <a:chOff x="1248" y="768"/>
              <a:chExt cx="3264" cy="2400"/>
            </a:xfrm>
          </p:grpSpPr>
          <p:grpSp>
            <p:nvGrpSpPr>
              <p:cNvPr id="25" name="Group 22"/>
              <p:cNvGrpSpPr>
                <a:grpSpLocks/>
              </p:cNvGrpSpPr>
              <p:nvPr/>
            </p:nvGrpSpPr>
            <p:grpSpPr bwMode="auto">
              <a:xfrm>
                <a:off x="1248" y="768"/>
                <a:ext cx="3264" cy="2400"/>
                <a:chOff x="1248" y="768"/>
                <a:chExt cx="2544" cy="2400"/>
              </a:xfrm>
            </p:grpSpPr>
            <p:sp>
              <p:nvSpPr>
                <p:cNvPr id="34" name="Rectangle 23"/>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35" name="Rectangle 24"/>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36" name="Rectangle 25"/>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37" name="Rectangle 26"/>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sp>
            <p:nvSpPr>
              <p:cNvPr id="26" name="Line 27"/>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27" name="Line 28"/>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28" name="Line 29"/>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29" name="Line 30"/>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30" name="Line 31"/>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31" name="Line 32"/>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32" name="Line 33"/>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33" name="Line 34"/>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grpSp>
      </p:grpSp>
      <p:grpSp>
        <p:nvGrpSpPr>
          <p:cNvPr id="38" name="Group 35"/>
          <p:cNvGrpSpPr>
            <a:grpSpLocks/>
          </p:cNvGrpSpPr>
          <p:nvPr/>
        </p:nvGrpSpPr>
        <p:grpSpPr bwMode="auto">
          <a:xfrm rot="5397503">
            <a:off x="5376398" y="1473345"/>
            <a:ext cx="2587359" cy="2122961"/>
            <a:chOff x="1200" y="624"/>
            <a:chExt cx="1680" cy="1344"/>
          </a:xfrm>
        </p:grpSpPr>
        <p:sp>
          <p:nvSpPr>
            <p:cNvPr id="39" name="Rectangle 36"/>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nvGrpSpPr>
            <p:cNvPr id="40" name="Group 37"/>
            <p:cNvGrpSpPr>
              <a:grpSpLocks/>
            </p:cNvGrpSpPr>
            <p:nvPr/>
          </p:nvGrpSpPr>
          <p:grpSpPr bwMode="auto">
            <a:xfrm>
              <a:off x="1248" y="672"/>
              <a:ext cx="1584" cy="1248"/>
              <a:chOff x="1248" y="768"/>
              <a:chExt cx="3264" cy="2400"/>
            </a:xfrm>
          </p:grpSpPr>
          <p:grpSp>
            <p:nvGrpSpPr>
              <p:cNvPr id="41" name="Group 38"/>
              <p:cNvGrpSpPr>
                <a:grpSpLocks/>
              </p:cNvGrpSpPr>
              <p:nvPr/>
            </p:nvGrpSpPr>
            <p:grpSpPr bwMode="auto">
              <a:xfrm>
                <a:off x="1248" y="768"/>
                <a:ext cx="3264" cy="2400"/>
                <a:chOff x="1248" y="768"/>
                <a:chExt cx="2544" cy="2400"/>
              </a:xfrm>
            </p:grpSpPr>
            <p:sp>
              <p:nvSpPr>
                <p:cNvPr id="50" name="Rectangle 39"/>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51" name="Rectangle 40"/>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52" name="Rectangle 41"/>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53" name="Rectangle 42"/>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sp>
            <p:nvSpPr>
              <p:cNvPr id="42" name="Line 43"/>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43" name="Line 44"/>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44" name="Line 45"/>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45" name="Line 46"/>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46" name="Line 47"/>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47" name="Line 48"/>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48" name="Line 49"/>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49" name="Line 50"/>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grpSp>
      </p:grpSp>
      <p:grpSp>
        <p:nvGrpSpPr>
          <p:cNvPr id="54" name="Group 51"/>
          <p:cNvGrpSpPr>
            <a:grpSpLocks/>
          </p:cNvGrpSpPr>
          <p:nvPr/>
        </p:nvGrpSpPr>
        <p:grpSpPr bwMode="auto">
          <a:xfrm rot="5397503">
            <a:off x="5442741" y="3928018"/>
            <a:ext cx="2454674" cy="2122961"/>
            <a:chOff x="1200" y="624"/>
            <a:chExt cx="1680" cy="1344"/>
          </a:xfrm>
        </p:grpSpPr>
        <p:sp>
          <p:nvSpPr>
            <p:cNvPr id="55" name="Rectangle 52"/>
            <p:cNvSpPr>
              <a:spLocks noChangeArrowheads="1"/>
            </p:cNvSpPr>
            <p:nvPr/>
          </p:nvSpPr>
          <p:spPr bwMode="auto">
            <a:xfrm>
              <a:off x="1200" y="624"/>
              <a:ext cx="1680" cy="1344"/>
            </a:xfrm>
            <a:prstGeom prst="rect">
              <a:avLst/>
            </a:prstGeom>
            <a:solidFill>
              <a:srgbClr val="CC00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nvGrpSpPr>
            <p:cNvPr id="56" name="Group 53"/>
            <p:cNvGrpSpPr>
              <a:grpSpLocks/>
            </p:cNvGrpSpPr>
            <p:nvPr/>
          </p:nvGrpSpPr>
          <p:grpSpPr bwMode="auto">
            <a:xfrm>
              <a:off x="1248" y="672"/>
              <a:ext cx="1584" cy="1248"/>
              <a:chOff x="1248" y="768"/>
              <a:chExt cx="3264" cy="2400"/>
            </a:xfrm>
          </p:grpSpPr>
          <p:grpSp>
            <p:nvGrpSpPr>
              <p:cNvPr id="57" name="Group 54"/>
              <p:cNvGrpSpPr>
                <a:grpSpLocks/>
              </p:cNvGrpSpPr>
              <p:nvPr/>
            </p:nvGrpSpPr>
            <p:grpSpPr bwMode="auto">
              <a:xfrm>
                <a:off x="1248" y="768"/>
                <a:ext cx="3264" cy="2400"/>
                <a:chOff x="1248" y="768"/>
                <a:chExt cx="2544" cy="2400"/>
              </a:xfrm>
            </p:grpSpPr>
            <p:sp>
              <p:nvSpPr>
                <p:cNvPr id="66" name="Rectangle 55"/>
                <p:cNvSpPr>
                  <a:spLocks noChangeArrowheads="1"/>
                </p:cNvSpPr>
                <p:nvPr/>
              </p:nvSpPr>
              <p:spPr bwMode="auto">
                <a:xfrm>
                  <a:off x="1248"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67" name="Rectangle 56"/>
                <p:cNvSpPr>
                  <a:spLocks noChangeArrowheads="1"/>
                </p:cNvSpPr>
                <p:nvPr/>
              </p:nvSpPr>
              <p:spPr bwMode="auto">
                <a:xfrm>
                  <a:off x="2592" y="768"/>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68" name="Rectangle 57"/>
                <p:cNvSpPr>
                  <a:spLocks noChangeArrowheads="1"/>
                </p:cNvSpPr>
                <p:nvPr/>
              </p:nvSpPr>
              <p:spPr bwMode="auto">
                <a:xfrm>
                  <a:off x="1248"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69" name="Rectangle 58"/>
                <p:cNvSpPr>
                  <a:spLocks noChangeArrowheads="1"/>
                </p:cNvSpPr>
                <p:nvPr/>
              </p:nvSpPr>
              <p:spPr bwMode="auto">
                <a:xfrm>
                  <a:off x="2592" y="2016"/>
                  <a:ext cx="1200" cy="1152"/>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grpSp>
          <p:sp>
            <p:nvSpPr>
              <p:cNvPr id="58" name="Line 59"/>
              <p:cNvSpPr>
                <a:spLocks noChangeShapeType="1"/>
              </p:cNvSpPr>
              <p:nvPr/>
            </p:nvSpPr>
            <p:spPr bwMode="auto">
              <a:xfrm>
                <a:off x="163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59" name="Line 60"/>
              <p:cNvSpPr>
                <a:spLocks noChangeShapeType="1"/>
              </p:cNvSpPr>
              <p:nvPr/>
            </p:nvSpPr>
            <p:spPr bwMode="auto">
              <a:xfrm>
                <a:off x="2352" y="816"/>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60" name="Line 61"/>
              <p:cNvSpPr>
                <a:spLocks noChangeShapeType="1"/>
              </p:cNvSpPr>
              <p:nvPr/>
            </p:nvSpPr>
            <p:spPr bwMode="auto">
              <a:xfrm>
                <a:off x="3408"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61" name="Line 62"/>
              <p:cNvSpPr>
                <a:spLocks noChangeShapeType="1"/>
              </p:cNvSpPr>
              <p:nvPr/>
            </p:nvSpPr>
            <p:spPr bwMode="auto">
              <a:xfrm>
                <a:off x="4032" y="8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62" name="Line 63"/>
              <p:cNvSpPr>
                <a:spLocks noChangeShapeType="1"/>
              </p:cNvSpPr>
              <p:nvPr/>
            </p:nvSpPr>
            <p:spPr bwMode="auto">
              <a:xfrm>
                <a:off x="163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63" name="Line 64"/>
              <p:cNvSpPr>
                <a:spLocks noChangeShapeType="1"/>
              </p:cNvSpPr>
              <p:nvPr/>
            </p:nvSpPr>
            <p:spPr bwMode="auto">
              <a:xfrm>
                <a:off x="2352" y="2064"/>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64" name="Line 65"/>
              <p:cNvSpPr>
                <a:spLocks noChangeShapeType="1"/>
              </p:cNvSpPr>
              <p:nvPr/>
            </p:nvSpPr>
            <p:spPr bwMode="auto">
              <a:xfrm>
                <a:off x="3408"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sp>
            <p:nvSpPr>
              <p:cNvPr id="65" name="Line 66"/>
              <p:cNvSpPr>
                <a:spLocks noChangeShapeType="1"/>
              </p:cNvSpPr>
              <p:nvPr/>
            </p:nvSpPr>
            <p:spPr bwMode="auto">
              <a:xfrm>
                <a:off x="4032" y="2112"/>
                <a:ext cx="1" cy="1008"/>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sz="1600">
                  <a:solidFill>
                    <a:schemeClr val="tx2"/>
                  </a:solidFill>
                  <a:latin typeface="Tahoma"/>
                  <a:cs typeface="Tahoma"/>
                </a:endParaRPr>
              </a:p>
            </p:txBody>
          </p:sp>
        </p:grpSp>
      </p:grpSp>
      <p:sp>
        <p:nvSpPr>
          <p:cNvPr id="70" name="Rectangle 67"/>
          <p:cNvSpPr>
            <a:spLocks noChangeArrowheads="1"/>
          </p:cNvSpPr>
          <p:nvPr/>
        </p:nvSpPr>
        <p:spPr bwMode="auto">
          <a:xfrm>
            <a:off x="1429017" y="2435312"/>
            <a:ext cx="6435226" cy="132685"/>
          </a:xfrm>
          <a:prstGeom prst="rect">
            <a:avLst/>
          </a:prstGeom>
          <a:solidFill>
            <a:srgbClr val="CC00FF"/>
          </a:solidFill>
          <a:ln w="9525">
            <a:solidFill>
              <a:srgbClr val="CC00FF"/>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1" name="Rectangle 68"/>
          <p:cNvSpPr>
            <a:spLocks noChangeArrowheads="1"/>
          </p:cNvSpPr>
          <p:nvPr/>
        </p:nvSpPr>
        <p:spPr bwMode="auto">
          <a:xfrm>
            <a:off x="1429017" y="4889985"/>
            <a:ext cx="6435226" cy="132685"/>
          </a:xfrm>
          <a:prstGeom prst="rect">
            <a:avLst/>
          </a:prstGeom>
          <a:solidFill>
            <a:srgbClr val="CC00FF"/>
          </a:solidFill>
          <a:ln w="9525">
            <a:solidFill>
              <a:srgbClr val="CC00FF"/>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2" name="Rectangle 69"/>
          <p:cNvSpPr>
            <a:spLocks noChangeArrowheads="1"/>
          </p:cNvSpPr>
          <p:nvPr/>
        </p:nvSpPr>
        <p:spPr bwMode="auto">
          <a:xfrm>
            <a:off x="3618321" y="1307489"/>
            <a:ext cx="331713" cy="106148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3" name="Rectangle 70"/>
          <p:cNvSpPr>
            <a:spLocks noChangeArrowheads="1"/>
          </p:cNvSpPr>
          <p:nvPr/>
        </p:nvSpPr>
        <p:spPr bwMode="auto">
          <a:xfrm>
            <a:off x="5210542" y="1904571"/>
            <a:ext cx="331713" cy="464398"/>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4" name="Rectangle 71"/>
          <p:cNvSpPr>
            <a:spLocks noChangeArrowheads="1"/>
          </p:cNvSpPr>
          <p:nvPr/>
        </p:nvSpPr>
        <p:spPr bwMode="auto">
          <a:xfrm>
            <a:off x="3618321" y="4491930"/>
            <a:ext cx="265370" cy="331713"/>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5" name="Rectangle 72"/>
          <p:cNvSpPr>
            <a:spLocks noChangeArrowheads="1"/>
          </p:cNvSpPr>
          <p:nvPr/>
        </p:nvSpPr>
        <p:spPr bwMode="auto">
          <a:xfrm>
            <a:off x="5077857" y="5089013"/>
            <a:ext cx="464398" cy="398055"/>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6" name="Rectangle 73"/>
          <p:cNvSpPr>
            <a:spLocks noChangeArrowheads="1"/>
          </p:cNvSpPr>
          <p:nvPr/>
        </p:nvSpPr>
        <p:spPr bwMode="auto">
          <a:xfrm>
            <a:off x="3618321" y="5089013"/>
            <a:ext cx="265370" cy="106148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7" name="Rectangle 74"/>
          <p:cNvSpPr>
            <a:spLocks noChangeArrowheads="1"/>
          </p:cNvSpPr>
          <p:nvPr/>
        </p:nvSpPr>
        <p:spPr bwMode="auto">
          <a:xfrm>
            <a:off x="4149061" y="4491930"/>
            <a:ext cx="1326851" cy="26537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8" name="Rectangle 75"/>
          <p:cNvSpPr>
            <a:spLocks noChangeArrowheads="1"/>
          </p:cNvSpPr>
          <p:nvPr/>
        </p:nvSpPr>
        <p:spPr bwMode="auto">
          <a:xfrm>
            <a:off x="3684664" y="2634339"/>
            <a:ext cx="796110" cy="26537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79" name="Rectangle 76"/>
          <p:cNvSpPr>
            <a:spLocks noChangeArrowheads="1"/>
          </p:cNvSpPr>
          <p:nvPr/>
        </p:nvSpPr>
        <p:spPr bwMode="auto">
          <a:xfrm>
            <a:off x="4746144" y="2634339"/>
            <a:ext cx="796110" cy="26537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80" name="Rectangle 77"/>
          <p:cNvSpPr>
            <a:spLocks noChangeArrowheads="1"/>
          </p:cNvSpPr>
          <p:nvPr/>
        </p:nvSpPr>
        <p:spPr bwMode="auto">
          <a:xfrm>
            <a:off x="4414431" y="1307489"/>
            <a:ext cx="1061481" cy="26537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81" name="Text Box 78"/>
          <p:cNvSpPr txBox="1">
            <a:spLocks noChangeArrowheads="1"/>
          </p:cNvSpPr>
          <p:nvPr/>
        </p:nvSpPr>
        <p:spPr bwMode="auto">
          <a:xfrm>
            <a:off x="3960198" y="6470625"/>
            <a:ext cx="8002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solidFill>
                <a:cs typeface="Traditional Arabic" panose="02020603050405020304" pitchFamily="18" charset="-78"/>
              </a:rPr>
              <a:t>1 كيلومتر</a:t>
            </a:r>
            <a:endParaRPr lang="en-US" altLang="en-US" sz="1800" b="1" dirty="0">
              <a:solidFill>
                <a:schemeClr val="tx2"/>
              </a:solidFill>
              <a:cs typeface="Traditional Arabic" panose="02020603050405020304" pitchFamily="18" charset="-78"/>
            </a:endParaRPr>
          </a:p>
        </p:txBody>
      </p:sp>
      <p:sp>
        <p:nvSpPr>
          <p:cNvPr id="82" name="Text Box 79"/>
          <p:cNvSpPr txBox="1">
            <a:spLocks noChangeArrowheads="1"/>
          </p:cNvSpPr>
          <p:nvPr/>
        </p:nvSpPr>
        <p:spPr bwMode="auto">
          <a:xfrm rot="16200000">
            <a:off x="411925" y="3437901"/>
            <a:ext cx="12105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914400" rtl="1" eaLnBrk="0" fontAlgn="base" hangingPunct="0">
              <a:spcBef>
                <a:spcPct val="0"/>
              </a:spcBef>
              <a:spcAft>
                <a:spcPct val="0"/>
              </a:spcAft>
            </a:pPr>
            <a:r>
              <a:rPr lang="ar-SA" altLang="en-US" sz="1800" b="1" dirty="0">
                <a:solidFill>
                  <a:schemeClr val="tx2"/>
                </a:solidFill>
                <a:cs typeface="Traditional Arabic" panose="02020603050405020304" pitchFamily="18" charset="-78"/>
              </a:rPr>
              <a:t>0.925 كيلومتر</a:t>
            </a:r>
            <a:endParaRPr lang="en-US" altLang="en-US" sz="1800" b="1" dirty="0">
              <a:solidFill>
                <a:schemeClr val="tx2"/>
              </a:solidFill>
              <a:cs typeface="Traditional Arabic" panose="02020603050405020304" pitchFamily="18" charset="-78"/>
            </a:endParaRPr>
          </a:p>
        </p:txBody>
      </p:sp>
      <p:sp>
        <p:nvSpPr>
          <p:cNvPr id="83" name="Text Box 83"/>
          <p:cNvSpPr txBox="1">
            <a:spLocks noChangeArrowheads="1"/>
          </p:cNvSpPr>
          <p:nvPr/>
        </p:nvSpPr>
        <p:spPr bwMode="auto">
          <a:xfrm>
            <a:off x="5834292" y="1755981"/>
            <a:ext cx="17387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defTabSz="914400" eaLnBrk="0" fontAlgn="base" hangingPunct="0">
              <a:spcBef>
                <a:spcPct val="0"/>
              </a:spcBef>
              <a:spcAft>
                <a:spcPct val="0"/>
              </a:spcAft>
            </a:pPr>
            <a:r>
              <a:rPr lang="ar-SA" altLang="en-US" sz="1800" b="1" dirty="0">
                <a:solidFill>
                  <a:schemeClr val="bg1"/>
                </a:solidFill>
                <a:latin typeface="Helvetica" panose="020B0604020202020204" pitchFamily="34" charset="0"/>
                <a:cs typeface="Traditional Arabic" panose="02020603050405020304" pitchFamily="18" charset="-78"/>
              </a:rPr>
              <a:t>وحدة سكنية رقم 1</a:t>
            </a:r>
            <a:endParaRPr lang="en-US" altLang="en-US" sz="1800" b="1" dirty="0">
              <a:solidFill>
                <a:schemeClr val="bg1"/>
              </a:solidFill>
              <a:latin typeface="Helvetica" panose="020B0604020202020204" pitchFamily="34" charset="0"/>
              <a:cs typeface="Traditional Arabic" panose="02020603050405020304" pitchFamily="18" charset="-78"/>
            </a:endParaRPr>
          </a:p>
        </p:txBody>
      </p:sp>
      <p:sp>
        <p:nvSpPr>
          <p:cNvPr id="84" name="Text Box 84"/>
          <p:cNvSpPr txBox="1">
            <a:spLocks noChangeArrowheads="1"/>
          </p:cNvSpPr>
          <p:nvPr/>
        </p:nvSpPr>
        <p:spPr bwMode="auto">
          <a:xfrm>
            <a:off x="1643788" y="1755981"/>
            <a:ext cx="17387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defTabSz="914400" eaLnBrk="0" fontAlgn="base" hangingPunct="0">
              <a:spcBef>
                <a:spcPct val="0"/>
              </a:spcBef>
              <a:spcAft>
                <a:spcPct val="0"/>
              </a:spcAft>
            </a:pPr>
            <a:r>
              <a:rPr lang="ar-SA" altLang="en-US" sz="1800" b="1" dirty="0">
                <a:solidFill>
                  <a:schemeClr val="bg1"/>
                </a:solidFill>
                <a:latin typeface="Helvetica" panose="020B0604020202020204" pitchFamily="34" charset="0"/>
                <a:cs typeface="Traditional Arabic" panose="02020603050405020304" pitchFamily="18" charset="-78"/>
              </a:rPr>
              <a:t>وحدة سكنية رقم 2</a:t>
            </a:r>
            <a:endParaRPr lang="en-US" altLang="en-US" sz="1800" b="1" dirty="0">
              <a:solidFill>
                <a:schemeClr val="bg1"/>
              </a:solidFill>
              <a:latin typeface="Helvetica" panose="020B0604020202020204" pitchFamily="34" charset="0"/>
              <a:cs typeface="Traditional Arabic" panose="02020603050405020304" pitchFamily="18" charset="-78"/>
            </a:endParaRPr>
          </a:p>
        </p:txBody>
      </p:sp>
      <p:sp>
        <p:nvSpPr>
          <p:cNvPr id="85" name="Text Box 85"/>
          <p:cNvSpPr txBox="1">
            <a:spLocks noChangeArrowheads="1"/>
          </p:cNvSpPr>
          <p:nvPr/>
        </p:nvSpPr>
        <p:spPr bwMode="auto">
          <a:xfrm>
            <a:off x="5900635" y="4210655"/>
            <a:ext cx="17387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defTabSz="914400" eaLnBrk="0" fontAlgn="base" hangingPunct="0">
              <a:spcBef>
                <a:spcPct val="0"/>
              </a:spcBef>
              <a:spcAft>
                <a:spcPct val="0"/>
              </a:spcAft>
            </a:pPr>
            <a:r>
              <a:rPr lang="ar-SA" altLang="en-US" sz="1800" b="1" dirty="0">
                <a:solidFill>
                  <a:schemeClr val="bg1"/>
                </a:solidFill>
                <a:latin typeface="Helvetica" panose="020B0604020202020204" pitchFamily="34" charset="0"/>
                <a:cs typeface="Traditional Arabic" panose="02020603050405020304" pitchFamily="18" charset="-78"/>
              </a:rPr>
              <a:t>وحدة سكنية رقم 3</a:t>
            </a:r>
            <a:endParaRPr lang="en-US" altLang="en-US" sz="1800" b="1" dirty="0">
              <a:solidFill>
                <a:schemeClr val="bg1"/>
              </a:solidFill>
              <a:latin typeface="Helvetica" panose="020B0604020202020204" pitchFamily="34" charset="0"/>
              <a:cs typeface="Traditional Arabic" panose="02020603050405020304" pitchFamily="18" charset="-78"/>
            </a:endParaRPr>
          </a:p>
        </p:txBody>
      </p:sp>
      <p:sp>
        <p:nvSpPr>
          <p:cNvPr id="86" name="Text Box 86"/>
          <p:cNvSpPr txBox="1">
            <a:spLocks noChangeArrowheads="1"/>
          </p:cNvSpPr>
          <p:nvPr/>
        </p:nvSpPr>
        <p:spPr bwMode="auto">
          <a:xfrm>
            <a:off x="1643788" y="4210655"/>
            <a:ext cx="17387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defTabSz="914400" eaLnBrk="0" fontAlgn="base" hangingPunct="0">
              <a:spcBef>
                <a:spcPct val="0"/>
              </a:spcBef>
              <a:spcAft>
                <a:spcPct val="0"/>
              </a:spcAft>
            </a:pPr>
            <a:r>
              <a:rPr lang="ar-SA" altLang="en-US" sz="1800" b="1" dirty="0">
                <a:solidFill>
                  <a:schemeClr val="bg1"/>
                </a:solidFill>
                <a:latin typeface="Helvetica" panose="020B0604020202020204" pitchFamily="34" charset="0"/>
                <a:cs typeface="Traditional Arabic" panose="02020603050405020304" pitchFamily="18" charset="-78"/>
              </a:rPr>
              <a:t>وحدة سكنية رقم 4</a:t>
            </a:r>
            <a:endParaRPr lang="en-US" altLang="en-US" sz="1800" b="1" dirty="0">
              <a:solidFill>
                <a:schemeClr val="bg1"/>
              </a:solidFill>
              <a:latin typeface="Helvetica" panose="020B0604020202020204" pitchFamily="34" charset="0"/>
              <a:cs typeface="Traditional Arabic" panose="02020603050405020304" pitchFamily="18" charset="-78"/>
            </a:endParaRPr>
          </a:p>
        </p:txBody>
      </p:sp>
      <p:sp>
        <p:nvSpPr>
          <p:cNvPr id="87" name="Rectangle 87"/>
          <p:cNvSpPr>
            <a:spLocks noChangeArrowheads="1"/>
          </p:cNvSpPr>
          <p:nvPr/>
        </p:nvSpPr>
        <p:spPr bwMode="auto">
          <a:xfrm>
            <a:off x="1429017" y="1241146"/>
            <a:ext cx="2056618" cy="2587359"/>
          </a:xfrm>
          <a:prstGeom prst="rect">
            <a:avLst/>
          </a:prstGeom>
          <a:noFill/>
          <a:ln w="571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88" name="Rectangle 88"/>
          <p:cNvSpPr>
            <a:spLocks noChangeArrowheads="1"/>
          </p:cNvSpPr>
          <p:nvPr/>
        </p:nvSpPr>
        <p:spPr bwMode="auto">
          <a:xfrm>
            <a:off x="5674939" y="1241146"/>
            <a:ext cx="2056618" cy="2587359"/>
          </a:xfrm>
          <a:prstGeom prst="rect">
            <a:avLst/>
          </a:prstGeom>
          <a:noFill/>
          <a:ln w="571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89" name="Rectangle 89"/>
          <p:cNvSpPr>
            <a:spLocks noChangeArrowheads="1"/>
          </p:cNvSpPr>
          <p:nvPr/>
        </p:nvSpPr>
        <p:spPr bwMode="auto">
          <a:xfrm>
            <a:off x="5674939" y="3762162"/>
            <a:ext cx="2056618" cy="2587359"/>
          </a:xfrm>
          <a:prstGeom prst="rect">
            <a:avLst/>
          </a:prstGeom>
          <a:noFill/>
          <a:ln w="571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90" name="Rectangle 90"/>
          <p:cNvSpPr>
            <a:spLocks noChangeArrowheads="1"/>
          </p:cNvSpPr>
          <p:nvPr/>
        </p:nvSpPr>
        <p:spPr bwMode="auto">
          <a:xfrm>
            <a:off x="1429017" y="3762162"/>
            <a:ext cx="2056618" cy="2521016"/>
          </a:xfrm>
          <a:prstGeom prst="rect">
            <a:avLst/>
          </a:prstGeom>
          <a:noFill/>
          <a:ln w="571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91" name="Oval 91"/>
          <p:cNvSpPr>
            <a:spLocks noChangeArrowheads="1"/>
          </p:cNvSpPr>
          <p:nvPr/>
        </p:nvSpPr>
        <p:spPr bwMode="auto">
          <a:xfrm>
            <a:off x="2490498" y="2435312"/>
            <a:ext cx="132685" cy="132685"/>
          </a:xfrm>
          <a:prstGeom prst="ellipse">
            <a:avLst/>
          </a:prstGeom>
          <a:solidFill>
            <a:schemeClr val="tx2"/>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92" name="Oval 92"/>
          <p:cNvSpPr>
            <a:spLocks noChangeArrowheads="1"/>
          </p:cNvSpPr>
          <p:nvPr/>
        </p:nvSpPr>
        <p:spPr bwMode="auto">
          <a:xfrm>
            <a:off x="6537392" y="2435312"/>
            <a:ext cx="132685" cy="132685"/>
          </a:xfrm>
          <a:prstGeom prst="ellipse">
            <a:avLst/>
          </a:prstGeom>
          <a:solidFill>
            <a:schemeClr val="tx2"/>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93" name="Oval 93"/>
          <p:cNvSpPr>
            <a:spLocks noChangeArrowheads="1"/>
          </p:cNvSpPr>
          <p:nvPr/>
        </p:nvSpPr>
        <p:spPr bwMode="auto">
          <a:xfrm>
            <a:off x="2490498" y="4823643"/>
            <a:ext cx="132685" cy="132685"/>
          </a:xfrm>
          <a:prstGeom prst="ellipse">
            <a:avLst/>
          </a:prstGeom>
          <a:solidFill>
            <a:schemeClr val="tx2"/>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sp>
        <p:nvSpPr>
          <p:cNvPr id="94" name="Oval 94"/>
          <p:cNvSpPr>
            <a:spLocks noChangeArrowheads="1"/>
          </p:cNvSpPr>
          <p:nvPr/>
        </p:nvSpPr>
        <p:spPr bwMode="auto">
          <a:xfrm>
            <a:off x="6537392" y="4823643"/>
            <a:ext cx="132685" cy="132685"/>
          </a:xfrm>
          <a:prstGeom prst="ellipse">
            <a:avLst/>
          </a:prstGeom>
          <a:solidFill>
            <a:schemeClr val="tx2"/>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600">
              <a:solidFill>
                <a:schemeClr val="tx2"/>
              </a:solidFill>
              <a:latin typeface="Tahoma"/>
              <a:cs typeface="Tahoma"/>
            </a:endParaRPr>
          </a:p>
        </p:txBody>
      </p:sp>
      <p:cxnSp>
        <p:nvCxnSpPr>
          <p:cNvPr id="95" name="Straight Arrow Connector 94"/>
          <p:cNvCxnSpPr/>
          <p:nvPr/>
        </p:nvCxnSpPr>
        <p:spPr>
          <a:xfrm flipH="1">
            <a:off x="1375415" y="6470625"/>
            <a:ext cx="6357083" cy="0"/>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flipV="1">
            <a:off x="1266584" y="1307490"/>
            <a:ext cx="0" cy="4975688"/>
          </a:xfrm>
          <a:prstGeom prst="straightConnector1">
            <a:avLst/>
          </a:prstGeom>
          <a:ln w="12700">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7" name="Text Box 81"/>
          <p:cNvSpPr txBox="1">
            <a:spLocks noChangeArrowheads="1"/>
          </p:cNvSpPr>
          <p:nvPr/>
        </p:nvSpPr>
        <p:spPr bwMode="auto">
          <a:xfrm>
            <a:off x="3933133" y="3032394"/>
            <a:ext cx="14269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defTabSz="914400" rtl="1" eaLnBrk="0" fontAlgn="base" hangingPunct="0">
              <a:spcBef>
                <a:spcPct val="0"/>
              </a:spcBef>
              <a:spcAft>
                <a:spcPct val="0"/>
              </a:spcAft>
            </a:pPr>
            <a:r>
              <a:rPr lang="ar-SA" altLang="en-US" sz="1800" b="1" dirty="0">
                <a:solidFill>
                  <a:schemeClr val="bg1"/>
                </a:solidFill>
                <a:cs typeface="Traditional Arabic" panose="02020603050405020304" pitchFamily="18" charset="-78"/>
              </a:rPr>
              <a:t>عيادات ومركز توزيع</a:t>
            </a:r>
            <a:endParaRPr lang="en-US" altLang="en-US" sz="1800" b="1" dirty="0">
              <a:solidFill>
                <a:schemeClr val="bg1"/>
              </a:solidFill>
              <a:cs typeface="Traditional Arabic" panose="02020603050405020304" pitchFamily="18" charset="-78"/>
            </a:endParaRPr>
          </a:p>
        </p:txBody>
      </p:sp>
      <p:sp>
        <p:nvSpPr>
          <p:cNvPr id="98" name="Text Box 80"/>
          <p:cNvSpPr txBox="1">
            <a:spLocks noChangeArrowheads="1"/>
          </p:cNvSpPr>
          <p:nvPr/>
        </p:nvSpPr>
        <p:spPr bwMode="auto">
          <a:xfrm>
            <a:off x="4038855" y="1695213"/>
            <a:ext cx="9701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0" fontAlgn="base" hangingPunct="0">
              <a:spcBef>
                <a:spcPct val="0"/>
              </a:spcBef>
              <a:spcAft>
                <a:spcPct val="0"/>
              </a:spcAft>
            </a:pPr>
            <a:r>
              <a:rPr lang="ar-SA" altLang="en-US" sz="1800" b="1" dirty="0">
                <a:solidFill>
                  <a:schemeClr val="bg1"/>
                </a:solidFill>
                <a:cs typeface="Traditional Arabic" panose="02020603050405020304" pitchFamily="18" charset="-78"/>
              </a:rPr>
              <a:t>إدارة المخيم</a:t>
            </a:r>
            <a:endParaRPr lang="en-US" altLang="en-US" sz="1800" b="1" dirty="0">
              <a:solidFill>
                <a:schemeClr val="bg1"/>
              </a:solidFill>
              <a:cs typeface="Traditional Arabic" panose="02020603050405020304" pitchFamily="18" charset="-78"/>
            </a:endParaRPr>
          </a:p>
        </p:txBody>
      </p:sp>
      <p:sp>
        <p:nvSpPr>
          <p:cNvPr id="99" name="Text Box 82"/>
          <p:cNvSpPr txBox="1">
            <a:spLocks noChangeArrowheads="1"/>
          </p:cNvSpPr>
          <p:nvPr/>
        </p:nvSpPr>
        <p:spPr bwMode="auto">
          <a:xfrm>
            <a:off x="4093471" y="5229186"/>
            <a:ext cx="11336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defTabSz="914400" eaLnBrk="0" fontAlgn="base" hangingPunct="0">
              <a:spcBef>
                <a:spcPct val="0"/>
              </a:spcBef>
              <a:spcAft>
                <a:spcPct val="0"/>
              </a:spcAft>
            </a:pPr>
            <a:r>
              <a:rPr lang="ar-SA" altLang="en-US" sz="1800" b="1" dirty="0">
                <a:solidFill>
                  <a:schemeClr val="bg1"/>
                </a:solidFill>
                <a:cs typeface="Traditional Arabic" panose="02020603050405020304" pitchFamily="18" charset="-78"/>
              </a:rPr>
              <a:t>مدارس </a:t>
            </a:r>
          </a:p>
          <a:p>
            <a:pPr algn="ctr" defTabSz="914400" eaLnBrk="0" fontAlgn="base" hangingPunct="0">
              <a:spcBef>
                <a:spcPct val="0"/>
              </a:spcBef>
              <a:spcAft>
                <a:spcPct val="0"/>
              </a:spcAft>
            </a:pPr>
            <a:r>
              <a:rPr lang="ar-SA" altLang="en-US" sz="1800" b="1" dirty="0">
                <a:solidFill>
                  <a:schemeClr val="bg1"/>
                </a:solidFill>
                <a:cs typeface="Traditional Arabic" panose="02020603050405020304" pitchFamily="18" charset="-78"/>
              </a:rPr>
              <a:t>وخدمات أخرى</a:t>
            </a:r>
            <a:endParaRPr lang="en-US" altLang="en-US" sz="1800" b="1" dirty="0">
              <a:solidFill>
                <a:schemeClr val="bg1"/>
              </a:solidFill>
              <a:cs typeface="Traditional Arabic" panose="02020603050405020304" pitchFamily="18" charset="-78"/>
            </a:endParaRPr>
          </a:p>
        </p:txBody>
      </p:sp>
    </p:spTree>
    <p:extLst>
      <p:ext uri="{BB962C8B-B14F-4D97-AF65-F5344CB8AC3E}">
        <p14:creationId xmlns:p14="http://schemas.microsoft.com/office/powerpoint/2010/main" val="40380692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نموذج لمخطّط مخيّم</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605" y="1491413"/>
            <a:ext cx="8414196" cy="4460208"/>
          </a:xfrm>
          <a:prstGeom prst="rect">
            <a:avLst/>
          </a:prstGeom>
        </p:spPr>
      </p:pic>
    </p:spTree>
    <p:extLst>
      <p:ext uri="{BB962C8B-B14F-4D97-AF65-F5344CB8AC3E}">
        <p14:creationId xmlns:p14="http://schemas.microsoft.com/office/powerpoint/2010/main" val="37307919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نموذج لمخطّط مخيّم</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890" y="1743827"/>
            <a:ext cx="8092911" cy="4560721"/>
          </a:xfrm>
          <a:prstGeom prst="rect">
            <a:avLst/>
          </a:prstGeom>
        </p:spPr>
      </p:pic>
    </p:spTree>
    <p:extLst>
      <p:ext uri="{BB962C8B-B14F-4D97-AF65-F5344CB8AC3E}">
        <p14:creationId xmlns:p14="http://schemas.microsoft.com/office/powerpoint/2010/main" val="283799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المشكلة الثالثة: التّعرّض لمزيد من المخاطر في انتظار وصول المساعدات</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947" y="1178580"/>
            <a:ext cx="7178841" cy="4785894"/>
          </a:xfrm>
          <a:prstGeom prst="rect">
            <a:avLst/>
          </a:prstGeom>
        </p:spPr>
      </p:pic>
    </p:spTree>
    <p:extLst>
      <p:ext uri="{BB962C8B-B14F-4D97-AF65-F5344CB8AC3E}">
        <p14:creationId xmlns:p14="http://schemas.microsoft.com/office/powerpoint/2010/main" val="372840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نموذج لمخطّط مخيّم</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1" y="1265822"/>
            <a:ext cx="8572500" cy="5353050"/>
          </a:xfrm>
          <a:prstGeom prst="rect">
            <a:avLst/>
          </a:prstGeom>
        </p:spPr>
      </p:pic>
    </p:spTree>
    <p:extLst>
      <p:ext uri="{BB962C8B-B14F-4D97-AF65-F5344CB8AC3E}">
        <p14:creationId xmlns:p14="http://schemas.microsoft.com/office/powerpoint/2010/main" val="31801632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بعض مؤشرات اسفير للّوازم غير الغذائيّة المختلفة...</a:t>
            </a:r>
          </a:p>
        </p:txBody>
      </p:sp>
      <p:sp>
        <p:nvSpPr>
          <p:cNvPr id="3" name="Content Placeholder 2"/>
          <p:cNvSpPr>
            <a:spLocks noGrp="1"/>
          </p:cNvSpPr>
          <p:nvPr>
            <p:ph idx="1"/>
          </p:nvPr>
        </p:nvSpPr>
        <p:spPr>
          <a:xfrm>
            <a:off x="5349922" y="1369242"/>
            <a:ext cx="3521362" cy="4785722"/>
          </a:xfrm>
        </p:spPr>
        <p:txBody>
          <a:bodyPr/>
          <a:lstStyle/>
          <a:p>
            <a:pPr>
              <a:spcBef>
                <a:spcPts val="2400"/>
              </a:spcBef>
            </a:pPr>
            <a:r>
              <a:rPr lang="ar-SA" sz="2800" dirty="0"/>
              <a:t>”ينبغي أن تحصل النساء والفتيات والرجال والصبيان على مجموعتين كاملتين من الملابس على الأقل بالقياس المناسب“</a:t>
            </a:r>
            <a:br>
              <a:rPr lang="en-GB" sz="2800" dirty="0"/>
            </a:br>
            <a:r>
              <a:rPr lang="ar-SA" sz="2800" dirty="0"/>
              <a:t>(دليل اسفير ص 259</a:t>
            </a:r>
            <a:r>
              <a:rPr lang="en-GB" sz="2800" dirty="0"/>
              <a:t>(</a:t>
            </a:r>
            <a:endParaRPr lang="ar-SA" sz="2800" dirty="0"/>
          </a:p>
          <a:p>
            <a:pPr>
              <a:spcBef>
                <a:spcPts val="2400"/>
              </a:spcBef>
            </a:pPr>
            <a:r>
              <a:rPr lang="ar-SA" sz="2800" dirty="0"/>
              <a:t>”وينبغي تزويد الرضع والأطفال حتى سن عامين ببطانية إلى جانب الملابس المناسبة لسنهم“</a:t>
            </a:r>
            <a:br>
              <a:rPr lang="en-GB" sz="2800" dirty="0"/>
            </a:br>
            <a:r>
              <a:rPr lang="ar-SA" sz="2800" dirty="0"/>
              <a:t>(دليل اسفير ص 260</a:t>
            </a:r>
            <a:r>
              <a:rPr lang="ar-SA" sz="2800" dirty="0" err="1"/>
              <a:t>)</a:t>
            </a:r>
            <a:endParaRPr lang="ar-SA" sz="2800" dirty="0"/>
          </a:p>
        </p:txBody>
      </p:sp>
      <p:pic>
        <p:nvPicPr>
          <p:cNvPr id="5" name="Picture 2" descr="http://www.actalliance.org/gallery/africa/kenya/dadaab-2/kenya2011jeffrey-dadaab23146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34522" y="1554977"/>
            <a:ext cx="3962400" cy="376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6"/>
          <p:cNvSpPr txBox="1">
            <a:spLocks noChangeArrowheads="1"/>
          </p:cNvSpPr>
          <p:nvPr/>
        </p:nvSpPr>
        <p:spPr bwMode="auto">
          <a:xfrm>
            <a:off x="204716" y="5381839"/>
            <a:ext cx="47915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defTabSz="914400" rtl="1" eaLnBrk="0" fontAlgn="base" hangingPunct="0">
              <a:spcBef>
                <a:spcPct val="0"/>
              </a:spcBef>
              <a:spcAft>
                <a:spcPct val="0"/>
              </a:spcAft>
            </a:pPr>
            <a:r>
              <a:rPr lang="ar-SA" altLang="en-US" sz="1800" dirty="0">
                <a:latin typeface="Arial" panose="020B0604020202020204" pitchFamily="34" charset="0"/>
                <a:cs typeface="Traditional Arabic" panose="02020603050405020304" pitchFamily="18" charset="-78"/>
              </a:rPr>
              <a:t>صبي يتسلم بطانية في مخيم </a:t>
            </a:r>
            <a:r>
              <a:rPr lang="ar-SA" altLang="en-US" sz="1800" dirty="0" err="1">
                <a:latin typeface="Arial" panose="020B0604020202020204" pitchFamily="34" charset="0"/>
                <a:cs typeface="Traditional Arabic" panose="02020603050405020304" pitchFamily="18" charset="-78"/>
              </a:rPr>
              <a:t>داداب</a:t>
            </a:r>
            <a:r>
              <a:rPr lang="ar-SA" altLang="en-US" sz="1800" dirty="0">
                <a:latin typeface="Arial" panose="020B0604020202020204" pitchFamily="34" charset="0"/>
                <a:cs typeface="Traditional Arabic" panose="02020603050405020304" pitchFamily="18" charset="-78"/>
              </a:rPr>
              <a:t> للاجئين الصوماليين في </a:t>
            </a:r>
            <a:r>
              <a:rPr lang="ar-SA" altLang="en-US" sz="1800" dirty="0" err="1">
                <a:latin typeface="Arial" panose="020B0604020202020204" pitchFamily="34" charset="0"/>
                <a:cs typeface="Traditional Arabic" panose="02020603050405020304" pitchFamily="18" charset="-78"/>
              </a:rPr>
              <a:t>كينيا </a:t>
            </a:r>
            <a:r>
              <a:rPr lang="ar-SA" altLang="en-US" sz="1800" dirty="0">
                <a:latin typeface="Arial" panose="020B0604020202020204" pitchFamily="34" charset="0"/>
                <a:cs typeface="Traditional Arabic" panose="02020603050405020304" pitchFamily="18" charset="-78"/>
              </a:rPr>
              <a:t>– 2012 </a:t>
            </a:r>
          </a:p>
          <a:p>
            <a:pPr algn="r" defTabSz="914400" rtl="1" eaLnBrk="0" fontAlgn="base" hangingPunct="0">
              <a:spcBef>
                <a:spcPct val="0"/>
              </a:spcBef>
              <a:spcAft>
                <a:spcPct val="0"/>
              </a:spcAft>
            </a:pPr>
            <a:r>
              <a:rPr lang="ar-SA" altLang="en-US" sz="1200" i="1" dirty="0">
                <a:latin typeface="Arial" panose="020B0604020202020204" pitchFamily="34" charset="0"/>
                <a:cs typeface="Traditional Arabic" panose="02020603050405020304" pitchFamily="18" charset="-78"/>
              </a:rPr>
              <a:t>الصورة من منظمة </a:t>
            </a:r>
            <a:r>
              <a:rPr lang="ar-SA" altLang="en-US" sz="1200" i="1" dirty="0" err="1">
                <a:latin typeface="Arial" panose="020B0604020202020204" pitchFamily="34" charset="0"/>
                <a:cs typeface="Traditional Arabic" panose="02020603050405020304" pitchFamily="18" charset="-78"/>
              </a:rPr>
              <a:t>آكت</a:t>
            </a:r>
            <a:r>
              <a:rPr lang="ar-SA" altLang="en-US" sz="1200" i="1" dirty="0">
                <a:latin typeface="Arial" panose="020B0604020202020204" pitchFamily="34" charset="0"/>
                <a:cs typeface="Traditional Arabic" panose="02020603050405020304" pitchFamily="18" charset="-78"/>
              </a:rPr>
              <a:t> </a:t>
            </a:r>
            <a:r>
              <a:rPr lang="ar-SA" altLang="en-US" sz="1200" i="1" dirty="0" err="1">
                <a:latin typeface="Arial" panose="020B0604020202020204" pitchFamily="34" charset="0"/>
                <a:cs typeface="Traditional Arabic" panose="02020603050405020304" pitchFamily="18" charset="-78"/>
              </a:rPr>
              <a:t>أليانس</a:t>
            </a:r>
            <a:endParaRPr lang="en-US" altLang="en-US" sz="1200" i="1" dirty="0">
              <a:latin typeface="Arial" panose="020B0604020202020204" pitchFamily="34" charset="0"/>
              <a:cs typeface="Traditional Arabic" panose="02020603050405020304" pitchFamily="18" charset="-78"/>
            </a:endParaRPr>
          </a:p>
        </p:txBody>
      </p:sp>
    </p:spTree>
    <p:extLst>
      <p:ext uri="{BB962C8B-B14F-4D97-AF65-F5344CB8AC3E}">
        <p14:creationId xmlns:p14="http://schemas.microsoft.com/office/powerpoint/2010/main" val="41400852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بعض مؤشرات اسفير بشأن اللّوزم غير الغذائيّة المعتاد توزيعها</a:t>
            </a:r>
          </a:p>
        </p:txBody>
      </p:sp>
      <p:sp>
        <p:nvSpPr>
          <p:cNvPr id="3" name="Content Placeholder 2"/>
          <p:cNvSpPr>
            <a:spLocks noGrp="1"/>
          </p:cNvSpPr>
          <p:nvPr>
            <p:ph idx="1"/>
          </p:nvPr>
        </p:nvSpPr>
        <p:spPr>
          <a:xfrm>
            <a:off x="4459705" y="1369242"/>
            <a:ext cx="4227095" cy="4785722"/>
          </a:xfrm>
        </p:spPr>
        <p:txBody>
          <a:bodyPr/>
          <a:lstStyle/>
          <a:p>
            <a:pPr lvl="1">
              <a:spcBef>
                <a:spcPts val="2400"/>
              </a:spcBef>
            </a:pPr>
            <a:r>
              <a:rPr lang="ar-SA" sz="2800" dirty="0"/>
              <a:t>”ينبغي أن تحصل كل عائلة أو مجموعة مكونة من أربعة إلى خمسة أفراد على قِدرين كبيري الحجم للطهي بمقبض وغطاء، وإناء لتحضير الطعام أو تقديمه، وسكين، وملعقتين كبيرتين“</a:t>
            </a:r>
            <a:br>
              <a:rPr lang="en-GB" sz="2800" dirty="0"/>
            </a:br>
            <a:r>
              <a:rPr lang="ar-SA" sz="2800" i="1" dirty="0"/>
              <a:t>(دليل اسفير ص 261</a:t>
            </a:r>
            <a:r>
              <a:rPr lang="ar-SA" sz="2800" i="1" dirty="0" err="1"/>
              <a:t>)</a:t>
            </a:r>
            <a:endParaRPr lang="ar-SA" sz="2800" i="1" dirty="0"/>
          </a:p>
          <a:p>
            <a:pPr lvl="1">
              <a:spcBef>
                <a:spcPts val="2400"/>
              </a:spcBef>
            </a:pPr>
            <a:r>
              <a:rPr lang="ar-SA" sz="2800" dirty="0"/>
              <a:t>”ينبغي أن يحصل السكان المنكوبون جميعاً على صحن للأكل وملعقة معدنية وكأس </a:t>
            </a:r>
            <a:r>
              <a:rPr lang="ar-SA" sz="2800" dirty="0" err="1"/>
              <a:t>للشّرب“</a:t>
            </a:r>
            <a:r>
              <a:rPr lang="ar-SA" sz="2800" dirty="0"/>
              <a:t> </a:t>
            </a:r>
            <a:br>
              <a:rPr lang="en-GB" sz="2800" dirty="0"/>
            </a:br>
            <a:r>
              <a:rPr lang="ar-SA" sz="2800" i="1" dirty="0"/>
              <a:t>(دليل اسفير ص 261</a:t>
            </a:r>
            <a:r>
              <a:rPr lang="ar-SA" sz="2800" i="1" dirty="0" err="1"/>
              <a:t>)</a:t>
            </a:r>
            <a:endParaRPr lang="ar-SA" sz="2800" i="1" dirty="0"/>
          </a:p>
          <a:p>
            <a:pPr>
              <a:spcBef>
                <a:spcPts val="2400"/>
              </a:spcBef>
            </a:pPr>
            <a:endParaRPr lang="ar-SA" sz="2800" dirty="0"/>
          </a:p>
        </p:txBody>
      </p:sp>
      <p:pic>
        <p:nvPicPr>
          <p:cNvPr id="5" name="Picture 2" descr="http://www.washingtonpost.com/rf/image_982w/2010-2019/WashingtonPost/2011/07/13/Foreign/Images/So-071311-19.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94190" y="1369242"/>
            <a:ext cx="2434518" cy="4625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p:cNvSpPr txBox="1">
            <a:spLocks/>
          </p:cNvSpPr>
          <p:nvPr/>
        </p:nvSpPr>
        <p:spPr>
          <a:xfrm>
            <a:off x="794190" y="6004721"/>
            <a:ext cx="2231606" cy="33007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defTabSz="914400" rtl="1" eaLnBrk="0" fontAlgn="base" hangingPunct="0">
              <a:spcBef>
                <a:spcPct val="0"/>
              </a:spcBef>
              <a:spcAft>
                <a:spcPct val="0"/>
              </a:spcAft>
            </a:pPr>
            <a:r>
              <a:rPr lang="ar-SA" altLang="en-US" sz="1200" i="1" dirty="0">
                <a:latin typeface="Arial" panose="020B0604020202020204" pitchFamily="34" charset="0"/>
                <a:cs typeface="Traditional Arabic" panose="02020603050405020304" pitchFamily="18" charset="-78"/>
              </a:rPr>
              <a:t>الصومال في </a:t>
            </a:r>
            <a:r>
              <a:rPr lang="ar-SA" altLang="en-US" sz="1200" i="1" dirty="0" err="1">
                <a:latin typeface="Arial" panose="020B0604020202020204" pitchFamily="34" charset="0"/>
                <a:cs typeface="Traditional Arabic" panose="02020603050405020304" pitchFamily="18" charset="-78"/>
              </a:rPr>
              <a:t>2012 </a:t>
            </a:r>
            <a:r>
              <a:rPr lang="ar-SA" altLang="en-US" sz="1200" i="1" dirty="0">
                <a:latin typeface="Arial" panose="020B0604020202020204" pitchFamily="34" charset="0"/>
                <a:cs typeface="Traditional Arabic" panose="02020603050405020304" pitchFamily="18" charset="-78"/>
              </a:rPr>
              <a:t>– الصورة من </a:t>
            </a:r>
            <a:r>
              <a:rPr lang="ar-SA" altLang="en-US" sz="1200" i="1" dirty="0" err="1">
                <a:latin typeface="Arial" panose="020B0604020202020204" pitchFamily="34" charset="0"/>
                <a:cs typeface="Traditional Arabic" panose="02020603050405020304" pitchFamily="18" charset="-78"/>
              </a:rPr>
              <a:t>أسوشيتدبرس</a:t>
            </a:r>
            <a:endParaRPr lang="en-US" altLang="en-US" sz="1200" i="1" dirty="0">
              <a:latin typeface="Arial" panose="020B0604020202020204" pitchFamily="34" charset="0"/>
              <a:cs typeface="Traditional Arabic" panose="02020603050405020304" pitchFamily="18" charset="-78"/>
            </a:endParaRPr>
          </a:p>
        </p:txBody>
      </p:sp>
    </p:spTree>
    <p:extLst>
      <p:ext uri="{BB962C8B-B14F-4D97-AF65-F5344CB8AC3E}">
        <p14:creationId xmlns:p14="http://schemas.microsoft.com/office/powerpoint/2010/main" val="34948279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تذكر</a:t>
            </a:r>
          </a:p>
        </p:txBody>
      </p:sp>
      <p:sp>
        <p:nvSpPr>
          <p:cNvPr id="7" name="Content Placeholder 2"/>
          <p:cNvSpPr>
            <a:spLocks noGrp="1"/>
          </p:cNvSpPr>
          <p:nvPr>
            <p:ph idx="1"/>
          </p:nvPr>
        </p:nvSpPr>
        <p:spPr>
          <a:xfrm>
            <a:off x="231228" y="1081760"/>
            <a:ext cx="8455572" cy="832765"/>
          </a:xfrm>
        </p:spPr>
        <p:txBody>
          <a:bodyPr/>
          <a:lstStyle/>
          <a:p>
            <a:r>
              <a:rPr lang="ar-SA" sz="2800" dirty="0"/>
              <a:t>ينبغي استخدام الفصول التقنية بالعودة إلى الميثاق الإنساني والمعايير الأساسية ومبادئ الحماية دون فصلها عن بعضها. </a:t>
            </a:r>
          </a:p>
          <a:p>
            <a:endParaRPr lang="ar-SA" sz="2800" dirty="0"/>
          </a:p>
        </p:txBody>
      </p:sp>
      <p:pic>
        <p:nvPicPr>
          <p:cNvPr id="8" name="Picture 7"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1885" y="2042500"/>
            <a:ext cx="6660232" cy="4090627"/>
          </a:xfrm>
          <a:prstGeom prst="rect">
            <a:avLst/>
          </a:prstGeom>
        </p:spPr>
      </p:pic>
    </p:spTree>
    <p:extLst>
      <p:ext uri="{BB962C8B-B14F-4D97-AF65-F5344CB8AC3E}">
        <p14:creationId xmlns:p14="http://schemas.microsoft.com/office/powerpoint/2010/main" val="1950623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المشكلة الرابعة: أوضاع صعبة يشهدها الموقع</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96344" y="1081760"/>
            <a:ext cx="6432576" cy="4784725"/>
          </a:xfrm>
        </p:spPr>
      </p:pic>
    </p:spTree>
    <p:extLst>
      <p:ext uri="{BB962C8B-B14F-4D97-AF65-F5344CB8AC3E}">
        <p14:creationId xmlns:p14="http://schemas.microsoft.com/office/powerpoint/2010/main" val="3608331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المشكلة الخامسة: حلول قصيرة الأمد لمشاكل طويلة الأمد</a:t>
            </a:r>
          </a:p>
        </p:txBody>
      </p:sp>
      <p:sp>
        <p:nvSpPr>
          <p:cNvPr id="9" name="Footer Placeholder 3"/>
          <p:cNvSpPr>
            <a:spLocks noGrp="1"/>
          </p:cNvSpPr>
          <p:nvPr>
            <p:ph type="ftr" sz="quarter" idx="3"/>
          </p:nvPr>
        </p:nvSpPr>
        <p:spPr>
          <a:xfrm>
            <a:off x="2672180" y="6329599"/>
            <a:ext cx="6014622" cy="365125"/>
          </a:xfrm>
        </p:spPr>
        <p:txBody>
          <a:bodyPr/>
          <a:lstStyle/>
          <a:p>
            <a:r>
              <a:rPr lang="ar-SA" dirty="0"/>
              <a:t>الجزء"أ</a:t>
            </a:r>
            <a:r>
              <a:rPr lang="ar-TN" dirty="0"/>
              <a:t> </a:t>
            </a:r>
            <a:r>
              <a:rPr lang="ar-SA" dirty="0"/>
              <a:t>“16</a:t>
            </a:r>
            <a:r>
              <a:rPr lang="ar-TN" dirty="0"/>
              <a:t>-</a:t>
            </a:r>
            <a:r>
              <a:rPr lang="ar-EG" dirty="0"/>
              <a:t> </a:t>
            </a:r>
            <a:r>
              <a:rPr lang="ar-TN" dirty="0"/>
              <a:t>مجموعة</a:t>
            </a:r>
            <a:r>
              <a:rPr lang="ar-SA" dirty="0"/>
              <a:t> اسفير التدريبية </a:t>
            </a:r>
            <a:r>
              <a:rPr lang="ar-TN" dirty="0"/>
              <a:t> </a:t>
            </a:r>
            <a:r>
              <a:rPr lang="ar-SA" dirty="0"/>
              <a:t>2015</a:t>
            </a:r>
            <a:endParaRPr lang="fr-CH"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7284" y="1081760"/>
            <a:ext cx="7424821" cy="4953898"/>
          </a:xfrm>
          <a:prstGeom prst="rect">
            <a:avLst/>
          </a:prstGeom>
        </p:spPr>
      </p:pic>
    </p:spTree>
    <p:extLst>
      <p:ext uri="{BB962C8B-B14F-4D97-AF65-F5344CB8AC3E}">
        <p14:creationId xmlns:p14="http://schemas.microsoft.com/office/powerpoint/2010/main" val="3774161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المشكلة السادسة: استمرارية الأشغال القائمة بالموقع</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495" y="1081759"/>
            <a:ext cx="6940215" cy="4932605"/>
          </a:xfrm>
          <a:prstGeom prst="rect">
            <a:avLst/>
          </a:prstGeom>
        </p:spPr>
      </p:pic>
    </p:spTree>
    <p:extLst>
      <p:ext uri="{BB962C8B-B14F-4D97-AF65-F5344CB8AC3E}">
        <p14:creationId xmlns:p14="http://schemas.microsoft.com/office/powerpoint/2010/main" val="250181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 السابعة: اكتظاظ السّكان وانتشار الأمراض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3598" y="1150830"/>
            <a:ext cx="7073900" cy="4711700"/>
          </a:xfrm>
          <a:prstGeom prst="rect">
            <a:avLst/>
          </a:prstGeom>
        </p:spPr>
      </p:pic>
    </p:spTree>
    <p:extLst>
      <p:ext uri="{BB962C8B-B14F-4D97-AF65-F5344CB8AC3E}">
        <p14:creationId xmlns:p14="http://schemas.microsoft.com/office/powerpoint/2010/main" val="12757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a:t>المشكلة التاسعة: الفشل في بناء مآوي طارئة وإعمارها</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821" y="1252620"/>
            <a:ext cx="7122695" cy="4748464"/>
          </a:xfrm>
          <a:prstGeom prst="rect">
            <a:avLst/>
          </a:prstGeom>
        </p:spPr>
      </p:pic>
    </p:spTree>
    <p:extLst>
      <p:ext uri="{BB962C8B-B14F-4D97-AF65-F5344CB8AC3E}">
        <p14:creationId xmlns:p14="http://schemas.microsoft.com/office/powerpoint/2010/main" val="57215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3428</TotalTime>
  <Words>1444</Words>
  <Application>Microsoft Office PowerPoint</Application>
  <PresentationFormat>عرض على الشاشة (4:3)</PresentationFormat>
  <Paragraphs>262</Paragraphs>
  <Slides>43</Slides>
  <Notes>43</Notes>
  <HiddenSlides>0</HiddenSlides>
  <MMClips>0</MMClips>
  <ScaleCrop>false</ScaleCrop>
  <HeadingPairs>
    <vt:vector size="8" baseType="variant">
      <vt:variant>
        <vt:lpstr>الخطوط المستخدمة</vt:lpstr>
      </vt:variant>
      <vt:variant>
        <vt:i4>6</vt:i4>
      </vt:variant>
      <vt:variant>
        <vt:lpstr>نسق</vt:lpstr>
      </vt:variant>
      <vt:variant>
        <vt:i4>1</vt:i4>
      </vt:variant>
      <vt:variant>
        <vt:lpstr>خوادم OLE مضمنة</vt:lpstr>
      </vt:variant>
      <vt:variant>
        <vt:i4>0</vt:i4>
      </vt:variant>
      <vt:variant>
        <vt:lpstr>عناوين الشرائح</vt:lpstr>
      </vt:variant>
      <vt:variant>
        <vt:i4>43</vt:i4>
      </vt:variant>
    </vt:vector>
  </HeadingPairs>
  <TitlesOfParts>
    <vt:vector size="50" baseType="lpstr">
      <vt:lpstr>Arial</vt:lpstr>
      <vt:lpstr>Calibri</vt:lpstr>
      <vt:lpstr>Helvetica</vt:lpstr>
      <vt:lpstr>Tahoma</vt:lpstr>
      <vt:lpstr>Times New Roman</vt:lpstr>
      <vt:lpstr>Traditional Arabic</vt:lpstr>
      <vt:lpstr>Speher Arabic ppt theme</vt:lpstr>
      <vt:lpstr>الفصل التّقني المتعلّق بمجال المأوى والمستوطنات البشرية واللوازم غير الغذائية </vt:lpstr>
      <vt:lpstr>المشكلة الأولى: عدم توفّر الموارد للمنطقة والمأوى</vt:lpstr>
      <vt:lpstr>المشكلة الثانية: الاختلاف حول الموقع والأولويّات والتّصميم</vt:lpstr>
      <vt:lpstr>المشكلة الثالثة: التّعرّض لمزيد من المخاطر في انتظار وصول المساعدات</vt:lpstr>
      <vt:lpstr>المشكلة الرابعة: أوضاع صعبة يشهدها الموقع</vt:lpstr>
      <vt:lpstr>المشكلة الخامسة: حلول قصيرة الأمد لمشاكل طويلة الأمد</vt:lpstr>
      <vt:lpstr>المشكلة السادسة: استمرارية الأشغال القائمة بالموقع</vt:lpstr>
      <vt:lpstr>المشكل السابعة: اكتظاظ السّكان وانتشار الأمراض </vt:lpstr>
      <vt:lpstr>المشكلة التاسعة: الفشل في بناء مآوي طارئة وإعمارها</vt:lpstr>
      <vt:lpstr>المشكلة العاشرة : الخصوصية للإناث ( السيدات )</vt:lpstr>
      <vt:lpstr>العلاقات بين مكوّنات دليل اسفير </vt:lpstr>
      <vt:lpstr>تصوّر لبعض المؤشّرات والملاحظات الإرشاديّة...</vt:lpstr>
      <vt:lpstr>بنية الفصل التقني...</vt:lpstr>
      <vt:lpstr>بعض المؤشّرات الأساسيّة المتعلّقة بالمأوى</vt:lpstr>
      <vt:lpstr>تطبيق المؤشرات من الناحية العملية</vt:lpstr>
      <vt:lpstr>تطبيق المؤشرات من الناحية العملية</vt:lpstr>
      <vt:lpstr>عرض تقديمي في PowerPoint</vt:lpstr>
      <vt:lpstr>يحتاج المنكوبون إلى مكان بديل للعيش ولو مؤقتا. من أين نبدأ؟</vt:lpstr>
      <vt:lpstr>يحتاج المنكوبون إلى مكان بديل للعيش ولو مؤقتا. من أين نبدأ؟</vt:lpstr>
      <vt:lpstr>عرض تقديمي في PowerPoint</vt:lpstr>
      <vt:lpstr>دعم بناء منازل طارئة من المنكوبين أنفسهم</vt:lpstr>
      <vt:lpstr>المآوي الجماعية </vt:lpstr>
      <vt:lpstr>المآوي الجماعية </vt:lpstr>
      <vt:lpstr>الخيام والمخيمات </vt:lpstr>
      <vt:lpstr>اختيار الموقع وتخطيطه . . بعض الإرشادات</vt:lpstr>
      <vt:lpstr>مساحة الموقع</vt:lpstr>
      <vt:lpstr>اختيار الموقع وتخطيطه . . بعض الملاحظات الإرشادية</vt:lpstr>
      <vt:lpstr>نسبة الإنحدار</vt:lpstr>
      <vt:lpstr>مسافات كسر الحريق</vt:lpstr>
      <vt:lpstr>اختيار الموقع وتخطيطه . . بعض الملاحظات الإرشادية</vt:lpstr>
      <vt:lpstr>الوحدات السّكنيّة-المخطط العام </vt:lpstr>
      <vt:lpstr>المأوى</vt:lpstr>
      <vt:lpstr>مجموعة = 16 عائلة</vt:lpstr>
      <vt:lpstr>المجمّع = 16 مجموعة</vt:lpstr>
      <vt:lpstr>وحدة سكنيّة = 4 مجمّعات</vt:lpstr>
      <vt:lpstr>المخيم = 4 وحدات سكنية </vt:lpstr>
      <vt:lpstr>نموذج لمخطّط مخيّم</vt:lpstr>
      <vt:lpstr>نموذج لمخطّط مخيّم</vt:lpstr>
      <vt:lpstr>نموذج لمخطّط مخيّم</vt:lpstr>
      <vt:lpstr>نموذج لمخطّط مخيّم</vt:lpstr>
      <vt:lpstr>بعض مؤشرات اسفير للّوازم غير الغذائيّة المختلفة...</vt:lpstr>
      <vt:lpstr>بعض مؤشرات اسفير بشأن اللّوزم غير الغذائيّة المعتاد توزيعها</vt:lpstr>
      <vt:lpstr>تذكر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التقني المتعلق بمجال المأوى والمستوطنات البشرية واللوازم غير الغذائية</dc:title>
  <dc:creator>Rami</dc:creator>
  <cp:lastModifiedBy>hamza hamwie</cp:lastModifiedBy>
  <cp:revision>53</cp:revision>
  <dcterms:created xsi:type="dcterms:W3CDTF">2015-04-13T14:23:17Z</dcterms:created>
  <dcterms:modified xsi:type="dcterms:W3CDTF">2017-01-15T07:40:59Z</dcterms:modified>
</cp:coreProperties>
</file>