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4" r:id="rId1"/>
    <p:sldMasterId id="2147483666" r:id="rId2"/>
  </p:sldMasterIdLst>
  <p:notesMasterIdLst>
    <p:notesMasterId r:id="rId37"/>
  </p:notesMasterIdLst>
  <p:handoutMasterIdLst>
    <p:handoutMasterId r:id="rId38"/>
  </p:handoutMasterIdLst>
  <p:sldIdLst>
    <p:sldId id="277" r:id="rId3"/>
    <p:sldId id="259" r:id="rId4"/>
    <p:sldId id="284" r:id="rId5"/>
    <p:sldId id="279" r:id="rId6"/>
    <p:sldId id="311" r:id="rId7"/>
    <p:sldId id="306" r:id="rId8"/>
    <p:sldId id="285" r:id="rId9"/>
    <p:sldId id="260" r:id="rId10"/>
    <p:sldId id="262" r:id="rId11"/>
    <p:sldId id="263" r:id="rId12"/>
    <p:sldId id="264" r:id="rId13"/>
    <p:sldId id="282" r:id="rId14"/>
    <p:sldId id="265" r:id="rId15"/>
    <p:sldId id="268" r:id="rId16"/>
    <p:sldId id="269" r:id="rId17"/>
    <p:sldId id="270" r:id="rId18"/>
    <p:sldId id="299" r:id="rId19"/>
    <p:sldId id="267" r:id="rId20"/>
    <p:sldId id="312" r:id="rId21"/>
    <p:sldId id="291" r:id="rId22"/>
    <p:sldId id="296" r:id="rId23"/>
    <p:sldId id="290" r:id="rId24"/>
    <p:sldId id="300" r:id="rId25"/>
    <p:sldId id="309" r:id="rId26"/>
    <p:sldId id="289" r:id="rId27"/>
    <p:sldId id="295" r:id="rId28"/>
    <p:sldId id="287" r:id="rId29"/>
    <p:sldId id="304" r:id="rId30"/>
    <p:sldId id="305" r:id="rId31"/>
    <p:sldId id="313" r:id="rId32"/>
    <p:sldId id="294" r:id="rId33"/>
    <p:sldId id="274" r:id="rId34"/>
    <p:sldId id="298" r:id="rId35"/>
    <p:sldId id="301" r:id="rId36"/>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521" userDrawn="1">
          <p15:clr>
            <a:srgbClr val="A4A3A4"/>
          </p15:clr>
        </p15:guide>
        <p15:guide id="2" pos="5465"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7B8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44" autoAdjust="0"/>
    <p:restoredTop sz="73544" autoAdjust="0"/>
  </p:normalViewPr>
  <p:slideViewPr>
    <p:cSldViewPr>
      <p:cViewPr varScale="1">
        <p:scale>
          <a:sx n="81" d="100"/>
          <a:sy n="81" d="100"/>
        </p:scale>
        <p:origin x="1830" y="84"/>
      </p:cViewPr>
      <p:guideLst>
        <p:guide orient="horz" pos="3521"/>
        <p:guide pos="5465"/>
      </p:guideLst>
    </p:cSldViewPr>
  </p:slideViewPr>
  <p:outlineViewPr>
    <p:cViewPr>
      <p:scale>
        <a:sx n="33" d="100"/>
        <a:sy n="33" d="100"/>
      </p:scale>
      <p:origin x="0" y="-363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69" d="100"/>
          <a:sy n="69" d="100"/>
        </p:scale>
        <p:origin x="2778" y="5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fr-CH"/>
              <a:t>04.08.2015</a:t>
            </a:r>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4402271-385F-4F21-A3A3-D320037E575B}" type="slidenum">
              <a:rPr lang="en-US" smtClean="0"/>
              <a:pPr/>
              <a:t>‹#›</a:t>
            </a:fld>
            <a:endParaRPr lang="en-US"/>
          </a:p>
        </p:txBody>
      </p:sp>
    </p:spTree>
    <p:extLst>
      <p:ext uri="{BB962C8B-B14F-4D97-AF65-F5344CB8AC3E}">
        <p14:creationId xmlns:p14="http://schemas.microsoft.com/office/powerpoint/2010/main" val="3236868718"/>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CH"/>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r>
              <a:rPr lang="fr-CH"/>
              <a:t>04.08.2015</a:t>
            </a: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CH"/>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CH"/>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CH"/>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FA5565B-EEAB-4947-9460-72495BBCFEF3}" type="slidenum">
              <a:rPr lang="fr-CH" smtClean="0"/>
              <a:pPr/>
              <a:t>‹#›</a:t>
            </a:fld>
            <a:endParaRPr lang="fr-CH"/>
          </a:p>
        </p:txBody>
      </p:sp>
    </p:spTree>
    <p:extLst>
      <p:ext uri="{BB962C8B-B14F-4D97-AF65-F5344CB8AC3E}">
        <p14:creationId xmlns:p14="http://schemas.microsoft.com/office/powerpoint/2010/main" val="2116227929"/>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6FA5565B-EEAB-4947-9460-72495BBCFEF3}" type="slidenum">
              <a:rPr lang="fr-CH" smtClean="0"/>
              <a:pPr/>
              <a:t>1</a:t>
            </a:fld>
            <a:endParaRPr lang="fr-CH"/>
          </a:p>
        </p:txBody>
      </p:sp>
      <p:sp>
        <p:nvSpPr>
          <p:cNvPr id="5" name="Date Placeholder 4"/>
          <p:cNvSpPr>
            <a:spLocks noGrp="1"/>
          </p:cNvSpPr>
          <p:nvPr>
            <p:ph type="dt" idx="11"/>
          </p:nvPr>
        </p:nvSpPr>
        <p:spPr/>
        <p:txBody>
          <a:bodyPr/>
          <a:lstStyle/>
          <a:p>
            <a:r>
              <a:rPr lang="fr-CH"/>
              <a:t>04.08.2015</a:t>
            </a:r>
          </a:p>
        </p:txBody>
      </p:sp>
    </p:spTree>
    <p:extLst>
      <p:ext uri="{BB962C8B-B14F-4D97-AF65-F5344CB8AC3E}">
        <p14:creationId xmlns:p14="http://schemas.microsoft.com/office/powerpoint/2010/main" val="25282698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LB" sz="1200" b="0" i="0" kern="1200" dirty="0">
                <a:solidFill>
                  <a:schemeClr val="tx1"/>
                </a:solidFill>
                <a:effectLst/>
                <a:latin typeface="+mn-lt"/>
                <a:ea typeface="+mn-ea"/>
                <a:cs typeface="+mn-cs"/>
              </a:rPr>
              <a:t>ماهي الرسالة المقصود إرسالها</a:t>
            </a:r>
            <a:r>
              <a:rPr lang="ar-EG" sz="1200" b="0" i="0" kern="1200" dirty="0">
                <a:solidFill>
                  <a:schemeClr val="tx1"/>
                </a:solidFill>
                <a:effectLst/>
                <a:latin typeface="+mn-lt"/>
                <a:ea typeface="+mn-ea"/>
                <a:cs typeface="+mn-cs"/>
              </a:rPr>
              <a:t> من خلال هذه الصورة</a:t>
            </a:r>
            <a:r>
              <a:rPr lang="ar-LB" sz="1200" b="0" i="0" kern="1200" dirty="0">
                <a:solidFill>
                  <a:schemeClr val="tx1"/>
                </a:solidFill>
                <a:effectLst/>
                <a:latin typeface="+mn-lt"/>
                <a:ea typeface="+mn-ea"/>
                <a:cs typeface="+mn-cs"/>
              </a:rPr>
              <a:t>؟</a:t>
            </a:r>
            <a:r>
              <a:rPr lang="ar-EG" sz="1200" b="0" i="0" kern="1200" dirty="0">
                <a:solidFill>
                  <a:schemeClr val="tx1"/>
                </a:solidFill>
                <a:effectLst/>
                <a:latin typeface="+mn-lt"/>
                <a:ea typeface="+mn-ea"/>
                <a:cs typeface="+mn-cs"/>
              </a:rPr>
              <a:t> </a:t>
            </a:r>
            <a:r>
              <a:rPr lang="ar-EG" sz="1200" b="0" i="0" kern="1200" dirty="0" err="1">
                <a:solidFill>
                  <a:schemeClr val="tx1"/>
                </a:solidFill>
                <a:effectLst/>
                <a:latin typeface="+mn-lt"/>
                <a:ea typeface="+mn-ea"/>
                <a:cs typeface="+mn-cs"/>
              </a:rPr>
              <a:t>مالذي</a:t>
            </a:r>
            <a:r>
              <a:rPr lang="ar-EG" sz="1200" b="0" i="0" kern="1200" dirty="0">
                <a:solidFill>
                  <a:schemeClr val="tx1"/>
                </a:solidFill>
                <a:effectLst/>
                <a:latin typeface="+mn-lt"/>
                <a:ea typeface="+mn-ea"/>
                <a:cs typeface="+mn-cs"/>
              </a:rPr>
              <a:t> تراه وعن ماذا تعبر ؟</a:t>
            </a:r>
            <a:endParaRPr lang="en-GB" dirty="0"/>
          </a:p>
          <a:p>
            <a:pPr algn="r" rtl="1"/>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pPr/>
              <a:t>10</a:t>
            </a:fld>
            <a:endParaRPr lang="en-GB" dirty="0"/>
          </a:p>
        </p:txBody>
      </p:sp>
      <p:sp>
        <p:nvSpPr>
          <p:cNvPr id="5" name="Date Placeholder 4"/>
          <p:cNvSpPr>
            <a:spLocks noGrp="1"/>
          </p:cNvSpPr>
          <p:nvPr>
            <p:ph type="dt" idx="11"/>
          </p:nvPr>
        </p:nvSpPr>
        <p:spPr/>
        <p:txBody>
          <a:bodyPr/>
          <a:lstStyle/>
          <a:p>
            <a:r>
              <a:rPr lang="fr-CH"/>
              <a:t>04.08.2015</a:t>
            </a:r>
          </a:p>
        </p:txBody>
      </p:sp>
    </p:spTree>
    <p:extLst>
      <p:ext uri="{BB962C8B-B14F-4D97-AF65-F5344CB8AC3E}">
        <p14:creationId xmlns:p14="http://schemas.microsoft.com/office/powerpoint/2010/main" val="22164098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LB" sz="1200" b="0" i="0" kern="1200" dirty="0">
                <a:solidFill>
                  <a:schemeClr val="tx1"/>
                </a:solidFill>
                <a:effectLst/>
                <a:latin typeface="+mn-lt"/>
                <a:ea typeface="+mn-ea"/>
                <a:cs typeface="+mn-cs"/>
              </a:rPr>
              <a:t>ماهي الرسالة المقصود إرسالها</a:t>
            </a:r>
            <a:r>
              <a:rPr lang="ar-EG" sz="1200" b="0" i="0" kern="1200" dirty="0">
                <a:solidFill>
                  <a:schemeClr val="tx1"/>
                </a:solidFill>
                <a:effectLst/>
                <a:latin typeface="+mn-lt"/>
                <a:ea typeface="+mn-ea"/>
                <a:cs typeface="+mn-cs"/>
              </a:rPr>
              <a:t> من خلال هذه الصورة</a:t>
            </a:r>
            <a:r>
              <a:rPr lang="ar-LB" sz="1200" b="0" i="0" kern="1200" dirty="0">
                <a:solidFill>
                  <a:schemeClr val="tx1"/>
                </a:solidFill>
                <a:effectLst/>
                <a:latin typeface="+mn-lt"/>
                <a:ea typeface="+mn-ea"/>
                <a:cs typeface="+mn-cs"/>
              </a:rPr>
              <a:t>؟</a:t>
            </a:r>
            <a:r>
              <a:rPr lang="ar-EG" sz="1200" b="0" i="0" kern="1200" dirty="0">
                <a:solidFill>
                  <a:schemeClr val="tx1"/>
                </a:solidFill>
                <a:effectLst/>
                <a:latin typeface="+mn-lt"/>
                <a:ea typeface="+mn-ea"/>
                <a:cs typeface="+mn-cs"/>
              </a:rPr>
              <a:t> </a:t>
            </a:r>
            <a:r>
              <a:rPr lang="ar-EG" sz="1200" b="0" i="0" kern="1200" dirty="0" err="1">
                <a:solidFill>
                  <a:schemeClr val="tx1"/>
                </a:solidFill>
                <a:effectLst/>
                <a:latin typeface="+mn-lt"/>
                <a:ea typeface="+mn-ea"/>
                <a:cs typeface="+mn-cs"/>
              </a:rPr>
              <a:t>مالذي</a:t>
            </a:r>
            <a:r>
              <a:rPr lang="ar-EG" sz="1200" b="0" i="0" kern="1200" dirty="0">
                <a:solidFill>
                  <a:schemeClr val="tx1"/>
                </a:solidFill>
                <a:effectLst/>
                <a:latin typeface="+mn-lt"/>
                <a:ea typeface="+mn-ea"/>
                <a:cs typeface="+mn-cs"/>
              </a:rPr>
              <a:t> تراه وعن ماذا تعبر ؟</a:t>
            </a:r>
            <a:endParaRPr lang="en-GB" dirty="0"/>
          </a:p>
          <a:p>
            <a:pPr algn="r" rtl="1"/>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pPr/>
              <a:t>11</a:t>
            </a:fld>
            <a:endParaRPr lang="en-GB" dirty="0"/>
          </a:p>
        </p:txBody>
      </p:sp>
      <p:sp>
        <p:nvSpPr>
          <p:cNvPr id="5" name="Date Placeholder 4"/>
          <p:cNvSpPr>
            <a:spLocks noGrp="1"/>
          </p:cNvSpPr>
          <p:nvPr>
            <p:ph type="dt" idx="11"/>
          </p:nvPr>
        </p:nvSpPr>
        <p:spPr/>
        <p:txBody>
          <a:bodyPr/>
          <a:lstStyle/>
          <a:p>
            <a:r>
              <a:rPr lang="fr-CH"/>
              <a:t>04.08.2015</a:t>
            </a:r>
          </a:p>
        </p:txBody>
      </p:sp>
    </p:spTree>
    <p:extLst>
      <p:ext uri="{BB962C8B-B14F-4D97-AF65-F5344CB8AC3E}">
        <p14:creationId xmlns:p14="http://schemas.microsoft.com/office/powerpoint/2010/main" val="39327443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LB" sz="1200" b="0" i="0" kern="1200" dirty="0">
                <a:solidFill>
                  <a:schemeClr val="tx1"/>
                </a:solidFill>
                <a:effectLst/>
                <a:latin typeface="+mn-lt"/>
                <a:ea typeface="+mn-ea"/>
                <a:cs typeface="+mn-cs"/>
              </a:rPr>
              <a:t>ماهي الرسالة المقصود إرسالها</a:t>
            </a:r>
            <a:r>
              <a:rPr lang="ar-EG" sz="1200" b="0" i="0" kern="1200" dirty="0">
                <a:solidFill>
                  <a:schemeClr val="tx1"/>
                </a:solidFill>
                <a:effectLst/>
                <a:latin typeface="+mn-lt"/>
                <a:ea typeface="+mn-ea"/>
                <a:cs typeface="+mn-cs"/>
              </a:rPr>
              <a:t> من خلال هذه الصورة</a:t>
            </a:r>
            <a:r>
              <a:rPr lang="ar-LB" sz="1200" b="0" i="0" kern="1200" dirty="0">
                <a:solidFill>
                  <a:schemeClr val="tx1"/>
                </a:solidFill>
                <a:effectLst/>
                <a:latin typeface="+mn-lt"/>
                <a:ea typeface="+mn-ea"/>
                <a:cs typeface="+mn-cs"/>
              </a:rPr>
              <a:t>؟</a:t>
            </a:r>
            <a:r>
              <a:rPr lang="ar-EG" sz="1200" b="0" i="0" kern="1200" dirty="0">
                <a:solidFill>
                  <a:schemeClr val="tx1"/>
                </a:solidFill>
                <a:effectLst/>
                <a:latin typeface="+mn-lt"/>
                <a:ea typeface="+mn-ea"/>
                <a:cs typeface="+mn-cs"/>
              </a:rPr>
              <a:t> </a:t>
            </a:r>
            <a:r>
              <a:rPr lang="ar-EG" sz="1200" b="0" i="0" kern="1200" dirty="0" err="1">
                <a:solidFill>
                  <a:schemeClr val="tx1"/>
                </a:solidFill>
                <a:effectLst/>
                <a:latin typeface="+mn-lt"/>
                <a:ea typeface="+mn-ea"/>
                <a:cs typeface="+mn-cs"/>
              </a:rPr>
              <a:t>مالذي</a:t>
            </a:r>
            <a:r>
              <a:rPr lang="ar-EG" sz="1200" b="0" i="0" kern="1200" dirty="0">
                <a:solidFill>
                  <a:schemeClr val="tx1"/>
                </a:solidFill>
                <a:effectLst/>
                <a:latin typeface="+mn-lt"/>
                <a:ea typeface="+mn-ea"/>
                <a:cs typeface="+mn-cs"/>
              </a:rPr>
              <a:t> تراه وعن ماذا تعبر ؟</a:t>
            </a:r>
            <a:endParaRPr lang="en-GB" dirty="0"/>
          </a:p>
          <a:p>
            <a:pPr algn="r" rtl="1"/>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pPr/>
              <a:t>12</a:t>
            </a:fld>
            <a:endParaRPr lang="en-GB" dirty="0"/>
          </a:p>
        </p:txBody>
      </p:sp>
      <p:sp>
        <p:nvSpPr>
          <p:cNvPr id="5" name="Date Placeholder 4"/>
          <p:cNvSpPr>
            <a:spLocks noGrp="1"/>
          </p:cNvSpPr>
          <p:nvPr>
            <p:ph type="dt" idx="11"/>
          </p:nvPr>
        </p:nvSpPr>
        <p:spPr/>
        <p:txBody>
          <a:bodyPr/>
          <a:lstStyle/>
          <a:p>
            <a:r>
              <a:rPr lang="fr-CH"/>
              <a:t>04.08.2015</a:t>
            </a:r>
          </a:p>
        </p:txBody>
      </p:sp>
    </p:spTree>
    <p:extLst>
      <p:ext uri="{BB962C8B-B14F-4D97-AF65-F5344CB8AC3E}">
        <p14:creationId xmlns:p14="http://schemas.microsoft.com/office/powerpoint/2010/main" val="23774415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TN" baseline="0" noProof="0" dirty="0">
                <a:latin typeface="Traditional Arabic" panose="02020603050405020304" pitchFamily="18" charset="-78"/>
                <a:cs typeface="Traditional Arabic" panose="02020603050405020304" pitchFamily="18" charset="-78"/>
              </a:rPr>
              <a:t>يتوجه مشروع </a:t>
            </a:r>
            <a:r>
              <a:rPr lang="ar-TN" baseline="0" noProof="0" dirty="0" err="1">
                <a:latin typeface="Traditional Arabic" panose="02020603050405020304" pitchFamily="18" charset="-78"/>
                <a:cs typeface="Traditional Arabic" panose="02020603050405020304" pitchFamily="18" charset="-78"/>
              </a:rPr>
              <a:t>اسفير</a:t>
            </a:r>
            <a:r>
              <a:rPr lang="ar-TN" baseline="0" noProof="0" dirty="0">
                <a:latin typeface="Traditional Arabic" panose="02020603050405020304" pitchFamily="18" charset="-78"/>
                <a:cs typeface="Traditional Arabic" panose="02020603050405020304" pitchFamily="18" charset="-78"/>
              </a:rPr>
              <a:t> لفائدة الشعوب المتضررة بالكوارث.</a:t>
            </a:r>
          </a:p>
          <a:p>
            <a:pPr algn="r" rtl="1"/>
            <a:r>
              <a:rPr lang="ar-TN" baseline="0" noProof="0" dirty="0">
                <a:latin typeface="Traditional Arabic" panose="02020603050405020304" pitchFamily="18" charset="-78"/>
                <a:cs typeface="Traditional Arabic" panose="02020603050405020304" pitchFamily="18" charset="-78"/>
              </a:rPr>
              <a:t>هو مشروع قائم على الجودة وعلى نهج الحقوق.</a:t>
            </a:r>
            <a:endParaRPr lang="en-GB" noProof="0" dirty="0">
              <a:latin typeface="Traditional Arabic" panose="02020603050405020304" pitchFamily="18" charset="-78"/>
              <a:cs typeface="Traditional Arabic" panose="02020603050405020304" pitchFamily="18" charset="-78"/>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pPr/>
              <a:t>13</a:t>
            </a:fld>
            <a:endParaRPr lang="en-GB" dirty="0"/>
          </a:p>
        </p:txBody>
      </p:sp>
      <p:sp>
        <p:nvSpPr>
          <p:cNvPr id="5" name="Date Placeholder 4"/>
          <p:cNvSpPr>
            <a:spLocks noGrp="1"/>
          </p:cNvSpPr>
          <p:nvPr>
            <p:ph type="dt" idx="11"/>
          </p:nvPr>
        </p:nvSpPr>
        <p:spPr/>
        <p:txBody>
          <a:bodyPr/>
          <a:lstStyle/>
          <a:p>
            <a:r>
              <a:rPr lang="fr-CH"/>
              <a:t>04.08.2015</a:t>
            </a:r>
          </a:p>
        </p:txBody>
      </p:sp>
    </p:spTree>
    <p:extLst>
      <p:ext uri="{BB962C8B-B14F-4D97-AF65-F5344CB8AC3E}">
        <p14:creationId xmlns:p14="http://schemas.microsoft.com/office/powerpoint/2010/main" val="19745656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pPr/>
              <a:t>14</a:t>
            </a:fld>
            <a:endParaRPr lang="en-GB" dirty="0"/>
          </a:p>
        </p:txBody>
      </p:sp>
      <p:sp>
        <p:nvSpPr>
          <p:cNvPr id="5" name="Date Placeholder 4"/>
          <p:cNvSpPr>
            <a:spLocks noGrp="1"/>
          </p:cNvSpPr>
          <p:nvPr>
            <p:ph type="dt" idx="11"/>
          </p:nvPr>
        </p:nvSpPr>
        <p:spPr/>
        <p:txBody>
          <a:bodyPr/>
          <a:lstStyle/>
          <a:p>
            <a:r>
              <a:rPr lang="fr-CH"/>
              <a:t>04.08.2015</a:t>
            </a:r>
          </a:p>
        </p:txBody>
      </p:sp>
    </p:spTree>
    <p:extLst>
      <p:ext uri="{BB962C8B-B14F-4D97-AF65-F5344CB8AC3E}">
        <p14:creationId xmlns:p14="http://schemas.microsoft.com/office/powerpoint/2010/main" val="540270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457200" rtl="1" eaLnBrk="1" fontAlgn="base" latinLnBrk="0" hangingPunct="1">
              <a:lnSpc>
                <a:spcPct val="100000"/>
              </a:lnSpc>
              <a:spcBef>
                <a:spcPct val="30000"/>
              </a:spcBef>
              <a:spcAft>
                <a:spcPct val="0"/>
              </a:spcAft>
              <a:buClrTx/>
              <a:buSzTx/>
              <a:buFontTx/>
              <a:buNone/>
              <a:tabLst/>
              <a:defRPr/>
            </a:pPr>
            <a:r>
              <a:rPr lang="ar-TN" dirty="0">
                <a:latin typeface="Traditional Arabic" panose="02020603050405020304" pitchFamily="18" charset="-78"/>
                <a:cs typeface="Traditional Arabic" panose="02020603050405020304" pitchFamily="18" charset="-78"/>
              </a:rPr>
              <a:t>اشرح ان هذه هي الطريقة التي يحدد بها </a:t>
            </a:r>
            <a:r>
              <a:rPr lang="ar-TN" dirty="0" err="1">
                <a:latin typeface="Traditional Arabic" panose="02020603050405020304" pitchFamily="18" charset="-78"/>
                <a:cs typeface="Traditional Arabic" panose="02020603050405020304" pitchFamily="18" charset="-78"/>
              </a:rPr>
              <a:t>اسفير</a:t>
            </a:r>
            <a:r>
              <a:rPr lang="ar-TN" dirty="0">
                <a:latin typeface="Traditional Arabic" panose="02020603050405020304" pitchFamily="18" charset="-78"/>
                <a:cs typeface="Traditional Arabic" panose="02020603050405020304" pitchFamily="18" charset="-78"/>
              </a:rPr>
              <a:t> الجودة وهي طريقة</a:t>
            </a:r>
            <a:r>
              <a:rPr lang="ar-TN" baseline="0" dirty="0">
                <a:latin typeface="Traditional Arabic" panose="02020603050405020304" pitchFamily="18" charset="-78"/>
                <a:cs typeface="Traditional Arabic" panose="02020603050405020304" pitchFamily="18" charset="-78"/>
              </a:rPr>
              <a:t> </a:t>
            </a:r>
            <a:r>
              <a:rPr lang="ar-TN" dirty="0">
                <a:latin typeface="Traditional Arabic" panose="02020603050405020304" pitchFamily="18" charset="-78"/>
                <a:cs typeface="Traditional Arabic" panose="02020603050405020304" pitchFamily="18" charset="-78"/>
              </a:rPr>
              <a:t>تعتمد على معايير تقييم لجنة المساعدة الإنمائية ومنظمة التعاون والتنمية في الميدان الاقتصادي.</a:t>
            </a:r>
            <a:endParaRPr lang="en-GB" sz="120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pPr/>
              <a:t>15</a:t>
            </a:fld>
            <a:endParaRPr lang="en-GB" dirty="0"/>
          </a:p>
        </p:txBody>
      </p:sp>
      <p:sp>
        <p:nvSpPr>
          <p:cNvPr id="5" name="Date Placeholder 4"/>
          <p:cNvSpPr>
            <a:spLocks noGrp="1"/>
          </p:cNvSpPr>
          <p:nvPr>
            <p:ph type="dt" idx="11"/>
          </p:nvPr>
        </p:nvSpPr>
        <p:spPr/>
        <p:txBody>
          <a:bodyPr/>
          <a:lstStyle/>
          <a:p>
            <a:r>
              <a:rPr lang="fr-CH"/>
              <a:t>04.08.2015</a:t>
            </a:r>
          </a:p>
        </p:txBody>
      </p:sp>
    </p:spTree>
    <p:extLst>
      <p:ext uri="{BB962C8B-B14F-4D97-AF65-F5344CB8AC3E}">
        <p14:creationId xmlns:p14="http://schemas.microsoft.com/office/powerpoint/2010/main" val="31070138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TN" noProof="0" dirty="0">
                <a:latin typeface="Traditional Arabic" panose="02020603050405020304" pitchFamily="18" charset="-78"/>
                <a:cs typeface="Traditional Arabic" panose="02020603050405020304" pitchFamily="18" charset="-78"/>
              </a:rPr>
              <a:t>المساءلة هي الاستخدام</a:t>
            </a:r>
            <a:r>
              <a:rPr lang="ar-TN" baseline="0" noProof="0" dirty="0">
                <a:latin typeface="Traditional Arabic" panose="02020603050405020304" pitchFamily="18" charset="-78"/>
                <a:cs typeface="Traditional Arabic" panose="02020603050405020304" pitchFamily="18" charset="-78"/>
              </a:rPr>
              <a:t> الوكالات الإنسانية للموارد المتاحة بكل مسؤولية. (حسب مشروع </a:t>
            </a:r>
            <a:r>
              <a:rPr lang="ar-TN" baseline="0" noProof="0" dirty="0" err="1">
                <a:latin typeface="Traditional Arabic" panose="02020603050405020304" pitchFamily="18" charset="-78"/>
                <a:cs typeface="Traditional Arabic" panose="02020603050405020304" pitchFamily="18" charset="-78"/>
              </a:rPr>
              <a:t>اسفير</a:t>
            </a:r>
            <a:r>
              <a:rPr lang="ar-TN" baseline="0" noProof="0" dirty="0">
                <a:latin typeface="Traditional Arabic" panose="02020603050405020304" pitchFamily="18" charset="-78"/>
                <a:cs typeface="Traditional Arabic" panose="02020603050405020304" pitchFamily="18" charset="-78"/>
              </a:rPr>
              <a:t>)</a:t>
            </a:r>
          </a:p>
          <a:p>
            <a:pPr algn="r" rtl="1"/>
            <a:r>
              <a:rPr lang="ar-TN" baseline="0" noProof="0" dirty="0">
                <a:latin typeface="Traditional Arabic" panose="02020603050405020304" pitchFamily="18" charset="-78"/>
                <a:cs typeface="Traditional Arabic" panose="02020603050405020304" pitchFamily="18" charset="-78"/>
              </a:rPr>
              <a:t>ولتحقيق هذا تحتاج الوكالات إلى:</a:t>
            </a:r>
          </a:p>
          <a:p>
            <a:pPr marL="171450" indent="-171450" algn="r" rtl="1">
              <a:buFont typeface="Arial" panose="020B0604020202020204" pitchFamily="34" charset="0"/>
              <a:buChar char="•"/>
            </a:pPr>
            <a:r>
              <a:rPr lang="ar-TN" baseline="0" noProof="0" dirty="0">
                <a:latin typeface="Traditional Arabic" panose="02020603050405020304" pitchFamily="18" charset="-78"/>
                <a:cs typeface="Traditional Arabic" panose="02020603050405020304" pitchFamily="18" charset="-78"/>
              </a:rPr>
              <a:t>شرح كيفية ملاءمة برامجها مع أفضل الممارسات والالتزامات المتفق عليها (على سبيل المثال: المعايير القائمة  على الأدلة المقبولة في مجال العمل الإنساني) من خلال تقاسم النتائج مع ذكر أسباب التدخل وعدم التدخل في سياق معين وبطريقة شفافة.</a:t>
            </a:r>
          </a:p>
          <a:p>
            <a:pPr marL="171450" indent="-171450" algn="r" rtl="1">
              <a:buFont typeface="Arial" panose="020B0604020202020204" pitchFamily="34" charset="0"/>
              <a:buChar char="•"/>
            </a:pPr>
            <a:r>
              <a:rPr lang="ar-TN" baseline="0" noProof="0" dirty="0">
                <a:latin typeface="Traditional Arabic" panose="02020603050405020304" pitchFamily="18" charset="-78"/>
                <a:cs typeface="Traditional Arabic" panose="02020603050405020304" pitchFamily="18" charset="-78"/>
              </a:rPr>
              <a:t>إشراك أصحاب المصلحة في عملهم. وفيما يتعلق بالشعوب المتضررة فإن هذا يعني مراعاة احتياجاتهم واهتماماتهم وقدراتهم في جميع مراحل الاستجابة الإنسانية واحترام حقوقهم والاستماع إليهم واشراكهم في اتخاذ القرارات التي تؤثر في حياتهم مع تمكينهم من استخدام وسائل تغيير قرارات الوكالات المتدخلة.</a:t>
            </a:r>
          </a:p>
        </p:txBody>
      </p:sp>
      <p:sp>
        <p:nvSpPr>
          <p:cNvPr id="4" name="Slide Number Placeholder 3"/>
          <p:cNvSpPr>
            <a:spLocks noGrp="1"/>
          </p:cNvSpPr>
          <p:nvPr>
            <p:ph type="sldNum" sz="quarter" idx="10"/>
          </p:nvPr>
        </p:nvSpPr>
        <p:spPr/>
        <p:txBody>
          <a:bodyPr/>
          <a:lstStyle/>
          <a:p>
            <a:fld id="{CB7D2CA1-D120-9748-B6F6-7C32249A9953}" type="slidenum">
              <a:rPr lang="en-GB" smtClean="0"/>
              <a:pPr/>
              <a:t>16</a:t>
            </a:fld>
            <a:endParaRPr lang="en-GB" dirty="0"/>
          </a:p>
        </p:txBody>
      </p:sp>
      <p:sp>
        <p:nvSpPr>
          <p:cNvPr id="5" name="Date Placeholder 4"/>
          <p:cNvSpPr>
            <a:spLocks noGrp="1"/>
          </p:cNvSpPr>
          <p:nvPr>
            <p:ph type="dt" idx="11"/>
          </p:nvPr>
        </p:nvSpPr>
        <p:spPr/>
        <p:txBody>
          <a:bodyPr/>
          <a:lstStyle/>
          <a:p>
            <a:r>
              <a:rPr lang="fr-CH"/>
              <a:t>04.08.2015</a:t>
            </a:r>
          </a:p>
        </p:txBody>
      </p:sp>
    </p:spTree>
    <p:extLst>
      <p:ext uri="{BB962C8B-B14F-4D97-AF65-F5344CB8AC3E}">
        <p14:creationId xmlns:p14="http://schemas.microsoft.com/office/powerpoint/2010/main" val="34630804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lgn="r" rtl="1">
              <a:buFont typeface="Arial" panose="020B0604020202020204" pitchFamily="34" charset="0"/>
              <a:buChar char="•"/>
            </a:pPr>
            <a:endParaRPr lang="ar-TN" dirty="0">
              <a:latin typeface="Traditional Arabic" panose="02020603050405020304" pitchFamily="18" charset="-78"/>
              <a:cs typeface="Traditional Arabic" panose="02020603050405020304" pitchFamily="18" charset="-78"/>
            </a:endParaRPr>
          </a:p>
          <a:p>
            <a:pPr lvl="0" algn="r" defTabSz="457200" rtl="1">
              <a:defRPr/>
            </a:pPr>
            <a:r>
              <a:rPr lang="ar-TN" b="1" dirty="0">
                <a:latin typeface="Traditional Arabic" panose="02020603050405020304" pitchFamily="18" charset="-78"/>
                <a:cs typeface="Traditional Arabic" panose="02020603050405020304" pitchFamily="18" charset="-78"/>
              </a:rPr>
              <a:t>ملاحظة للميسرين:</a:t>
            </a:r>
            <a:endParaRPr lang="ar-TN" sz="1200" kern="1200" dirty="0">
              <a:solidFill>
                <a:schemeClr val="tx1"/>
              </a:solidFill>
              <a:latin typeface="Traditional Arabic" panose="02020603050405020304" pitchFamily="18" charset="-78"/>
              <a:ea typeface="+mn-ea"/>
              <a:cs typeface="Traditional Arabic" panose="02020603050405020304" pitchFamily="18" charset="-78"/>
            </a:endParaRPr>
          </a:p>
          <a:p>
            <a:pPr lvl="0" algn="r" defTabSz="457200" rtl="1">
              <a:defRPr/>
            </a:pPr>
            <a:r>
              <a:rPr lang="ar-TN" sz="1200" kern="1200" dirty="0">
                <a:solidFill>
                  <a:schemeClr val="tx1"/>
                </a:solidFill>
                <a:latin typeface="Traditional Arabic" panose="02020603050405020304" pitchFamily="18" charset="-78"/>
                <a:ea typeface="+mn-ea"/>
                <a:cs typeface="Traditional Arabic" panose="02020603050405020304" pitchFamily="18" charset="-78"/>
              </a:rPr>
              <a:t>يستند هذا النموذج على الطبعة الحالية لدليل اسفير. يرجى الرجوع الى وثيقة المعيار الأساسي الإنساني وتحليل معايير اسفير الأساسية ومقارنتها به (انظر الملحقات في </a:t>
            </a:r>
            <a:r>
              <a:rPr lang="ar-TN" dirty="0">
                <a:latin typeface="Traditional Arabic" panose="02020603050405020304" pitchFamily="18" charset="-78"/>
                <a:cs typeface="Traditional Arabic" panose="02020603050405020304" pitchFamily="18" charset="-78"/>
              </a:rPr>
              <a:t>مجموعة</a:t>
            </a:r>
            <a:r>
              <a:rPr lang="ar-TN" baseline="0" dirty="0">
                <a:latin typeface="Traditional Arabic" panose="02020603050405020304" pitchFamily="18" charset="-78"/>
                <a:cs typeface="Traditional Arabic" panose="02020603050405020304" pitchFamily="18" charset="-78"/>
              </a:rPr>
              <a:t> </a:t>
            </a:r>
            <a:r>
              <a:rPr lang="ar-TN" dirty="0">
                <a:latin typeface="Traditional Arabic" panose="02020603050405020304" pitchFamily="18" charset="-78"/>
                <a:cs typeface="Traditional Arabic" panose="02020603050405020304" pitchFamily="18" charset="-78"/>
              </a:rPr>
              <a:t>المواد التدريبية لاسفير) إذا كنت ترغب في دمج عناصر المعايير الأساسية الإنسانية.</a:t>
            </a:r>
            <a:endParaRPr lang="fr-CH" dirty="0">
              <a:latin typeface="Traditional Arabic" panose="02020603050405020304" pitchFamily="18" charset="-78"/>
              <a:cs typeface="Traditional Arabic" panose="02020603050405020304" pitchFamily="18" charset="-78"/>
            </a:endParaRPr>
          </a:p>
          <a:p>
            <a:pPr lvl="0" algn="r" defTabSz="457200" rtl="1">
              <a:defRPr/>
            </a:pPr>
            <a:endParaRPr lang="fr-CH" i="1" dirty="0">
              <a:latin typeface="Traditional Arabic" panose="02020603050405020304" pitchFamily="18" charset="-78"/>
              <a:cs typeface="Traditional Arabic" panose="02020603050405020304" pitchFamily="18" charset="-78"/>
            </a:endParaRPr>
          </a:p>
          <a:p>
            <a:pPr lvl="0" algn="r" defTabSz="457200" rtl="1">
              <a:defRPr/>
            </a:pPr>
            <a:endParaRPr lang="ar-JO" i="1" dirty="0">
              <a:latin typeface="Traditional Arabic" panose="02020603050405020304" pitchFamily="18" charset="-78"/>
              <a:cs typeface="Traditional Arabic" panose="02020603050405020304" pitchFamily="18" charset="-78"/>
            </a:endParaRPr>
          </a:p>
          <a:p>
            <a:pPr lvl="0" algn="r" defTabSz="457200" rtl="1">
              <a:defRPr/>
            </a:pPr>
            <a:endParaRPr lang="fr-CH" i="1" dirty="0">
              <a:latin typeface="Traditional Arabic" panose="02020603050405020304" pitchFamily="18" charset="-78"/>
              <a:cs typeface="Traditional Arabic" panose="02020603050405020304" pitchFamily="18" charset="-78"/>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pPr/>
              <a:t>17</a:t>
            </a:fld>
            <a:endParaRPr lang="en-GB" dirty="0"/>
          </a:p>
        </p:txBody>
      </p:sp>
      <p:sp>
        <p:nvSpPr>
          <p:cNvPr id="5" name="Date Placeholder 4"/>
          <p:cNvSpPr>
            <a:spLocks noGrp="1"/>
          </p:cNvSpPr>
          <p:nvPr>
            <p:ph type="dt" idx="11"/>
          </p:nvPr>
        </p:nvSpPr>
        <p:spPr/>
        <p:txBody>
          <a:bodyPr/>
          <a:lstStyle/>
          <a:p>
            <a:r>
              <a:rPr lang="fr-CH"/>
              <a:t>04.08.2015</a:t>
            </a:r>
          </a:p>
        </p:txBody>
      </p:sp>
    </p:spTree>
    <p:extLst>
      <p:ext uri="{BB962C8B-B14F-4D97-AF65-F5344CB8AC3E}">
        <p14:creationId xmlns:p14="http://schemas.microsoft.com/office/powerpoint/2010/main" val="10438728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EG" dirty="0"/>
              <a:t>صورة توضيحية عن الرموز المستخدمة ضمن </a:t>
            </a:r>
            <a:r>
              <a:rPr lang="ar-EG" dirty="0" err="1"/>
              <a:t>اسفير</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pPr/>
              <a:t>18</a:t>
            </a:fld>
            <a:endParaRPr lang="en-GB" dirty="0"/>
          </a:p>
        </p:txBody>
      </p:sp>
      <p:sp>
        <p:nvSpPr>
          <p:cNvPr id="5" name="Date Placeholder 4"/>
          <p:cNvSpPr>
            <a:spLocks noGrp="1"/>
          </p:cNvSpPr>
          <p:nvPr>
            <p:ph type="dt" idx="11"/>
          </p:nvPr>
        </p:nvSpPr>
        <p:spPr/>
        <p:txBody>
          <a:bodyPr/>
          <a:lstStyle/>
          <a:p>
            <a:r>
              <a:rPr lang="fr-CH"/>
              <a:t>04.08.2015</a:t>
            </a:r>
          </a:p>
        </p:txBody>
      </p:sp>
    </p:spTree>
    <p:extLst>
      <p:ext uri="{BB962C8B-B14F-4D97-AF65-F5344CB8AC3E}">
        <p14:creationId xmlns:p14="http://schemas.microsoft.com/office/powerpoint/2010/main" val="27835485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lgn="r" rtl="1">
              <a:buFont typeface="Arial" panose="020B0604020202020204" pitchFamily="34" charset="0"/>
              <a:buChar char="•"/>
            </a:pPr>
            <a:endParaRPr lang="ar-TN" dirty="0">
              <a:latin typeface="Traditional Arabic" panose="02020603050405020304" pitchFamily="18" charset="-78"/>
              <a:cs typeface="Traditional Arabic" panose="02020603050405020304" pitchFamily="18" charset="-78"/>
            </a:endParaRPr>
          </a:p>
          <a:p>
            <a:pPr lvl="0" algn="r" defTabSz="457200" rtl="1">
              <a:defRPr/>
            </a:pPr>
            <a:r>
              <a:rPr lang="ar-TN" b="1" dirty="0">
                <a:latin typeface="Traditional Arabic" panose="02020603050405020304" pitchFamily="18" charset="-78"/>
                <a:cs typeface="Traditional Arabic" panose="02020603050405020304" pitchFamily="18" charset="-78"/>
              </a:rPr>
              <a:t>ملاحظة للميسرين:</a:t>
            </a:r>
          </a:p>
          <a:p>
            <a:pPr lvl="0" algn="r" defTabSz="457200" rtl="1">
              <a:defRPr/>
            </a:pPr>
            <a:r>
              <a:rPr lang="ar-TN" dirty="0">
                <a:latin typeface="Traditional Arabic" panose="02020603050405020304" pitchFamily="18" charset="-78"/>
                <a:cs typeface="Traditional Arabic" panose="02020603050405020304" pitchFamily="18" charset="-78"/>
              </a:rPr>
              <a:t>يستند هذا </a:t>
            </a:r>
            <a:r>
              <a:rPr lang="ar-TN" sz="1200" kern="1200" dirty="0">
                <a:solidFill>
                  <a:schemeClr val="tx1"/>
                </a:solidFill>
                <a:latin typeface="Traditional Arabic" panose="02020603050405020304" pitchFamily="18" charset="-78"/>
                <a:ea typeface="+mn-ea"/>
                <a:cs typeface="Traditional Arabic" panose="02020603050405020304" pitchFamily="18" charset="-78"/>
              </a:rPr>
              <a:t>النموذج على الطبعة الحالية لدليل </a:t>
            </a:r>
            <a:r>
              <a:rPr lang="ar-TN" sz="1200" kern="1200" dirty="0" err="1">
                <a:solidFill>
                  <a:schemeClr val="tx1"/>
                </a:solidFill>
                <a:latin typeface="Traditional Arabic" panose="02020603050405020304" pitchFamily="18" charset="-78"/>
                <a:ea typeface="+mn-ea"/>
                <a:cs typeface="Traditional Arabic" panose="02020603050405020304" pitchFamily="18" charset="-78"/>
              </a:rPr>
              <a:t>اسفير</a:t>
            </a:r>
            <a:r>
              <a:rPr lang="ar-TN" sz="1200" kern="1200" dirty="0">
                <a:solidFill>
                  <a:schemeClr val="tx1"/>
                </a:solidFill>
                <a:latin typeface="Traditional Arabic" panose="02020603050405020304" pitchFamily="18" charset="-78"/>
                <a:ea typeface="+mn-ea"/>
                <a:cs typeface="Traditional Arabic" panose="02020603050405020304" pitchFamily="18" charset="-78"/>
              </a:rPr>
              <a:t>. يرجى الرجوع الى وثيقة المعيار الأساسي الإنساني وتحليل معايير </a:t>
            </a:r>
            <a:r>
              <a:rPr lang="ar-TN" sz="1200" kern="1200" dirty="0" err="1">
                <a:solidFill>
                  <a:schemeClr val="tx1"/>
                </a:solidFill>
                <a:latin typeface="Traditional Arabic" panose="02020603050405020304" pitchFamily="18" charset="-78"/>
                <a:ea typeface="+mn-ea"/>
                <a:cs typeface="Traditional Arabic" panose="02020603050405020304" pitchFamily="18" charset="-78"/>
              </a:rPr>
              <a:t>اسفير</a:t>
            </a:r>
            <a:r>
              <a:rPr lang="ar-TN" sz="1200" kern="1200" dirty="0">
                <a:solidFill>
                  <a:schemeClr val="tx1"/>
                </a:solidFill>
                <a:latin typeface="Traditional Arabic" panose="02020603050405020304" pitchFamily="18" charset="-78"/>
                <a:ea typeface="+mn-ea"/>
                <a:cs typeface="Traditional Arabic" panose="02020603050405020304" pitchFamily="18" charset="-78"/>
              </a:rPr>
              <a:t> الأساسية ومقارنتها به (انظر </a:t>
            </a:r>
            <a:r>
              <a:rPr lang="ar-TN" dirty="0">
                <a:latin typeface="Traditional Arabic" panose="02020603050405020304" pitchFamily="18" charset="-78"/>
                <a:cs typeface="Traditional Arabic" panose="02020603050405020304" pitchFamily="18" charset="-78"/>
              </a:rPr>
              <a:t>الملحقات في مجموعة</a:t>
            </a:r>
            <a:r>
              <a:rPr lang="ar-TN" baseline="0" dirty="0">
                <a:latin typeface="Traditional Arabic" panose="02020603050405020304" pitchFamily="18" charset="-78"/>
                <a:cs typeface="Traditional Arabic" panose="02020603050405020304" pitchFamily="18" charset="-78"/>
              </a:rPr>
              <a:t> </a:t>
            </a:r>
            <a:r>
              <a:rPr lang="ar-TN" dirty="0">
                <a:latin typeface="Traditional Arabic" panose="02020603050405020304" pitchFamily="18" charset="-78"/>
                <a:cs typeface="Traditional Arabic" panose="02020603050405020304" pitchFamily="18" charset="-78"/>
              </a:rPr>
              <a:t>المواد التدريبية </a:t>
            </a:r>
            <a:r>
              <a:rPr lang="ar-TN" dirty="0" err="1">
                <a:latin typeface="Traditional Arabic" panose="02020603050405020304" pitchFamily="18" charset="-78"/>
                <a:cs typeface="Traditional Arabic" panose="02020603050405020304" pitchFamily="18" charset="-78"/>
              </a:rPr>
              <a:t>لاسفير</a:t>
            </a:r>
            <a:r>
              <a:rPr lang="ar-TN" dirty="0">
                <a:latin typeface="Traditional Arabic" panose="02020603050405020304" pitchFamily="18" charset="-78"/>
                <a:cs typeface="Traditional Arabic" panose="02020603050405020304" pitchFamily="18" charset="-78"/>
              </a:rPr>
              <a:t>) إذا كنت ترغب في دمج عناصر المعايير الأساسية الإنسانية.</a:t>
            </a:r>
            <a:endParaRPr lang="ar-TN" i="1" dirty="0">
              <a:latin typeface="Traditional Arabic" panose="02020603050405020304" pitchFamily="18" charset="-78"/>
              <a:cs typeface="Traditional Arabic" panose="02020603050405020304" pitchFamily="18" charset="-78"/>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pPr/>
              <a:t>19</a:t>
            </a:fld>
            <a:endParaRPr lang="en-GB" dirty="0"/>
          </a:p>
        </p:txBody>
      </p:sp>
      <p:sp>
        <p:nvSpPr>
          <p:cNvPr id="5" name="Date Placeholder 4"/>
          <p:cNvSpPr>
            <a:spLocks noGrp="1"/>
          </p:cNvSpPr>
          <p:nvPr>
            <p:ph type="dt" idx="11"/>
          </p:nvPr>
        </p:nvSpPr>
        <p:spPr/>
        <p:txBody>
          <a:bodyPr/>
          <a:lstStyle/>
          <a:p>
            <a:r>
              <a:rPr lang="fr-CH"/>
              <a:t>04.08.2015</a:t>
            </a:r>
          </a:p>
        </p:txBody>
      </p:sp>
    </p:spTree>
    <p:extLst>
      <p:ext uri="{BB962C8B-B14F-4D97-AF65-F5344CB8AC3E}">
        <p14:creationId xmlns:p14="http://schemas.microsoft.com/office/powerpoint/2010/main" val="488377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eaLnBrk="1" hangingPunct="1"/>
            <a:r>
              <a:rPr lang="ar-SY" altLang="en-US" sz="1200" dirty="0"/>
              <a:t>عدم التناسق في السياسات : </a:t>
            </a:r>
          </a:p>
          <a:p>
            <a:pPr algn="r" rtl="1" eaLnBrk="1" hangingPunct="1">
              <a:buFont typeface="Wingdings" panose="05000000000000000000" pitchFamily="2" charset="2"/>
              <a:buNone/>
            </a:pPr>
            <a:r>
              <a:rPr lang="ar-SY" altLang="en-US" sz="1200" dirty="0"/>
              <a:t>	- تضارب المصالح بين أعضاء مجلس الأمن، وتقاعس الدول الكبرى عن اتخاذ إجراء حاسم ( بلد افريقي صغير)</a:t>
            </a:r>
          </a:p>
          <a:p>
            <a:pPr algn="r" rtl="1" eaLnBrk="1" hangingPunct="1">
              <a:buFont typeface="Wingdings" panose="05000000000000000000" pitchFamily="2" charset="2"/>
              <a:buNone/>
            </a:pPr>
            <a:r>
              <a:rPr lang="ar-SY" altLang="en-US" sz="1200" dirty="0"/>
              <a:t>	- قصور في فهم الأوضاع المعقدة ، و إساءة قراءة الإشارات</a:t>
            </a:r>
            <a:endParaRPr lang="ar-EG" altLang="en-US" sz="1200" dirty="0"/>
          </a:p>
          <a:p>
            <a:pPr algn="r" rtl="1" eaLnBrk="1" hangingPunct="1">
              <a:buFont typeface="Wingdings" panose="05000000000000000000" pitchFamily="2" charset="2"/>
              <a:buNone/>
            </a:pPr>
            <a:r>
              <a:rPr lang="ar-EG" altLang="en-US" sz="1200" dirty="0"/>
              <a:t>                        -</a:t>
            </a:r>
            <a:r>
              <a:rPr lang="ar-EG" altLang="en-US" sz="1200" baseline="0" dirty="0"/>
              <a:t> نقص الخبرة والكفاءة</a:t>
            </a:r>
            <a:endParaRPr lang="en-US" altLang="en-US" sz="1200" dirty="0"/>
          </a:p>
          <a:p>
            <a:pPr algn="r" rtl="1" eaLnBrk="1" hangingPunct="1">
              <a:buFont typeface="Wingdings" panose="05000000000000000000" pitchFamily="2" charset="2"/>
              <a:buNone/>
            </a:pPr>
            <a:r>
              <a:rPr lang="en-US" altLang="en-US" sz="1200" dirty="0"/>
              <a:t>40</a:t>
            </a:r>
            <a:r>
              <a:rPr lang="en-US" altLang="en-US" sz="1200" baseline="0" dirty="0"/>
              <a:t> 000 </a:t>
            </a:r>
            <a:r>
              <a:rPr lang="ar-EG" altLang="en-US" sz="1200" baseline="0" dirty="0"/>
              <a:t>توفي بسبب الكوليرا في غوام خلال أزمة رواندا خلال 4 أسابيع</a:t>
            </a:r>
          </a:p>
          <a:p>
            <a:pPr algn="r" rtl="1" eaLnBrk="1" hangingPunct="1">
              <a:buFont typeface="Wingdings" panose="05000000000000000000" pitchFamily="2" charset="2"/>
              <a:buNone/>
            </a:pPr>
            <a:endParaRPr lang="ar-SY" altLang="en-US" sz="1200" dirty="0"/>
          </a:p>
          <a:p>
            <a:pPr algn="r" rtl="1" eaLnBrk="1" hangingPunct="1"/>
            <a:r>
              <a:rPr lang="ar-SY" altLang="en-US" sz="1200" dirty="0"/>
              <a:t>تخطيط الإنذار المبكر : </a:t>
            </a:r>
          </a:p>
          <a:p>
            <a:pPr algn="r" rtl="1" eaLnBrk="1" hangingPunct="1">
              <a:buFont typeface="Wingdings" panose="05000000000000000000" pitchFamily="2" charset="2"/>
              <a:buNone/>
            </a:pPr>
            <a:r>
              <a:rPr lang="ar-SY" altLang="en-US" sz="1200" dirty="0"/>
              <a:t>	- عدم وجود آلية أساسية لجمع و تحليل المعلومات قادرة على توفير إنذار مبكر بشأن التحركات الضخمة للنازحين ( 850000 لاجئ خلال خمسة أيام )</a:t>
            </a:r>
            <a:endParaRPr lang="en-GB" altLang="en-US" sz="1200" dirty="0"/>
          </a:p>
          <a:p>
            <a:pPr algn="r" rtl="1"/>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pPr/>
              <a:t>2</a:t>
            </a:fld>
            <a:endParaRPr lang="en-GB" dirty="0"/>
          </a:p>
        </p:txBody>
      </p:sp>
      <p:sp>
        <p:nvSpPr>
          <p:cNvPr id="5" name="Date Placeholder 4"/>
          <p:cNvSpPr>
            <a:spLocks noGrp="1"/>
          </p:cNvSpPr>
          <p:nvPr>
            <p:ph type="dt" idx="11"/>
          </p:nvPr>
        </p:nvSpPr>
        <p:spPr/>
        <p:txBody>
          <a:bodyPr/>
          <a:lstStyle/>
          <a:p>
            <a:r>
              <a:rPr lang="fr-CH"/>
              <a:t>04.08.2015</a:t>
            </a:r>
          </a:p>
        </p:txBody>
      </p:sp>
    </p:spTree>
    <p:extLst>
      <p:ext uri="{BB962C8B-B14F-4D97-AF65-F5344CB8AC3E}">
        <p14:creationId xmlns:p14="http://schemas.microsoft.com/office/powerpoint/2010/main" val="15678452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sz="1200" b="1" dirty="0">
                <a:ea typeface="ＭＳ Ｐゴシック" pitchFamily="34" charset="-128"/>
                <a:cs typeface="Traditional Arabic" pitchFamily="2" charset="-78"/>
              </a:rPr>
              <a:t>إيماننا</a:t>
            </a:r>
            <a:r>
              <a:rPr lang="ar-EG" sz="1200" b="1" dirty="0">
                <a:ea typeface="ＭＳ Ｐゴシック" pitchFamily="34" charset="-128"/>
                <a:cs typeface="Traditional Arabic" pitchFamily="2" charset="-78"/>
              </a:rPr>
              <a:t> </a:t>
            </a:r>
            <a:r>
              <a:rPr lang="en-US" sz="1200" b="1" dirty="0">
                <a:ea typeface="ＭＳ Ｐゴシック" pitchFamily="34" charset="-128"/>
                <a:cs typeface="Traditional Arabic" pitchFamily="2" charset="-78"/>
              </a:rPr>
              <a:t>:</a:t>
            </a:r>
            <a:br>
              <a:rPr lang="en-US" sz="1200" b="1" dirty="0">
                <a:ea typeface="ＭＳ Ｐゴシック" pitchFamily="34" charset="-128"/>
                <a:cs typeface="Traditional Arabic" pitchFamily="2" charset="-78"/>
              </a:rPr>
            </a:br>
            <a:r>
              <a:rPr lang="ar-SA" sz="1200" dirty="0">
                <a:ea typeface="ＭＳ Ｐゴシック" pitchFamily="34" charset="-128"/>
              </a:rPr>
              <a:t>للمتضررين من الكوارث الطبيعية أو النزاعات المسلحة الحق في المساعدة والحماية والأمن. </a:t>
            </a:r>
          </a:p>
          <a:p>
            <a:pPr marL="0" marR="0" indent="0" algn="r" defTabSz="914400" rtl="1" eaLnBrk="1" fontAlgn="auto" latinLnBrk="0" hangingPunct="1">
              <a:lnSpc>
                <a:spcPct val="100000"/>
              </a:lnSpc>
              <a:spcBef>
                <a:spcPts val="0"/>
              </a:spcBef>
              <a:spcAft>
                <a:spcPts val="0"/>
              </a:spcAft>
              <a:buClrTx/>
              <a:buSzTx/>
              <a:buFontTx/>
              <a:buNone/>
              <a:tabLst/>
              <a:defRPr/>
            </a:pPr>
            <a:r>
              <a:rPr lang="en-US" sz="1200" b="1" dirty="0">
                <a:ea typeface="ＭＳ Ｐゴシック" pitchFamily="34" charset="-128"/>
                <a:cs typeface="Traditional Arabic" pitchFamily="2" charset="-78"/>
              </a:rPr>
              <a:t> </a:t>
            </a:r>
          </a:p>
          <a:p>
            <a:pPr algn="just" rtl="1" eaLnBrk="1" hangingPunct="1">
              <a:lnSpc>
                <a:spcPct val="170000"/>
              </a:lnSpc>
            </a:pPr>
            <a:r>
              <a:rPr lang="ar-SA" sz="1200" b="1" dirty="0">
                <a:ea typeface="ＭＳ Ｐゴシック" pitchFamily="34" charset="-128"/>
                <a:cs typeface="Traditional Arabic" pitchFamily="2" charset="-78"/>
              </a:rPr>
              <a:t>دورنا</a:t>
            </a:r>
            <a:r>
              <a:rPr lang="en-US" sz="1200" b="1" baseline="0" dirty="0">
                <a:ea typeface="ＭＳ Ｐゴシック" pitchFamily="34" charset="-128"/>
                <a:cs typeface="Traditional Arabic" pitchFamily="2" charset="-78"/>
              </a:rPr>
              <a:t> : </a:t>
            </a:r>
            <a:br>
              <a:rPr lang="en-US" sz="1200" b="1" baseline="0" dirty="0">
                <a:ea typeface="ＭＳ Ｐゴシック" pitchFamily="34" charset="-128"/>
                <a:cs typeface="Traditional Arabic" pitchFamily="2" charset="-78"/>
              </a:rPr>
            </a:br>
            <a:r>
              <a:rPr lang="ar-SA" sz="1200" dirty="0">
                <a:ea typeface="ＭＳ Ｐゴシック" pitchFamily="34" charset="-128"/>
              </a:rPr>
              <a:t>في ما يتعلق بالسلطات المحلية صاحبة المسؤولية الأساسية للاستجابة.</a:t>
            </a:r>
            <a:endParaRPr lang="en-US" sz="1200" dirty="0">
              <a:ea typeface="ＭＳ Ｐゴシック" pitchFamily="34" charset="-128"/>
            </a:endParaRPr>
          </a:p>
          <a:p>
            <a:pPr algn="just" rtl="1">
              <a:lnSpc>
                <a:spcPct val="170000"/>
              </a:lnSpc>
            </a:pPr>
            <a:r>
              <a:rPr lang="ar-SA" sz="1200" dirty="0">
                <a:ea typeface="ＭＳ Ｐゴシック" pitchFamily="34" charset="-128"/>
              </a:rPr>
              <a:t>المتأثرين بالكارثة أنفسهم هم خط الدفاع الأول وهم أول من يستجيب للكارثة لذا يجب وضعهم في قلب أي برنامج للاستجابة الإنسانية. </a:t>
            </a:r>
            <a:endParaRPr lang="en-US" sz="1200" dirty="0">
              <a:ea typeface="ＭＳ Ｐゴシック" pitchFamily="34" charset="-128"/>
            </a:endParaRPr>
          </a:p>
          <a:p>
            <a:pPr marL="0" marR="0" indent="0" algn="r" defTabSz="914400" rtl="1" eaLnBrk="1" fontAlgn="auto" latinLnBrk="0" hangingPunct="1">
              <a:lnSpc>
                <a:spcPct val="100000"/>
              </a:lnSpc>
              <a:spcBef>
                <a:spcPts val="0"/>
              </a:spcBef>
              <a:spcAft>
                <a:spcPts val="0"/>
              </a:spcAft>
              <a:buClrTx/>
              <a:buSzTx/>
              <a:buFontTx/>
              <a:buNone/>
              <a:tabLst/>
              <a:defRPr/>
            </a:pPr>
            <a:endParaRPr lang="en-US" sz="1200" b="1" dirty="0">
              <a:ea typeface="ＭＳ Ｐゴシック" pitchFamily="34" charset="-128"/>
              <a:cs typeface="Traditional Arabic" pitchFamily="2" charset="-78"/>
            </a:endParaRPr>
          </a:p>
          <a:p>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pPr/>
              <a:t>20</a:t>
            </a:fld>
            <a:endParaRPr lang="en-GB" dirty="0"/>
          </a:p>
        </p:txBody>
      </p:sp>
      <p:sp>
        <p:nvSpPr>
          <p:cNvPr id="5" name="Date Placeholder 4"/>
          <p:cNvSpPr>
            <a:spLocks noGrp="1"/>
          </p:cNvSpPr>
          <p:nvPr>
            <p:ph type="dt" idx="11"/>
          </p:nvPr>
        </p:nvSpPr>
        <p:spPr/>
        <p:txBody>
          <a:bodyPr/>
          <a:lstStyle/>
          <a:p>
            <a:r>
              <a:rPr lang="fr-CH"/>
              <a:t>04.08.2015</a:t>
            </a:r>
          </a:p>
        </p:txBody>
      </p:sp>
    </p:spTree>
    <p:extLst>
      <p:ext uri="{BB962C8B-B14F-4D97-AF65-F5344CB8AC3E}">
        <p14:creationId xmlns:p14="http://schemas.microsoft.com/office/powerpoint/2010/main" val="39501618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lnSpc>
                <a:spcPct val="150000"/>
              </a:lnSpc>
              <a:spcBef>
                <a:spcPct val="50000"/>
              </a:spcBef>
              <a:buClr>
                <a:srgbClr val="003D76"/>
              </a:buClr>
              <a:buSzPct val="110000"/>
              <a:buFont typeface="Wingdings" charset="2"/>
              <a:buChar char="§"/>
              <a:defRPr/>
            </a:pPr>
            <a:r>
              <a:rPr lang="ar-SA" altLang="en-US" dirty="0">
                <a:solidFill>
                  <a:schemeClr val="accent1">
                    <a:lumMod val="60000"/>
                    <a:lumOff val="40000"/>
                  </a:schemeClr>
                </a:solidFill>
                <a:cs typeface="+mn-cs"/>
              </a:rPr>
              <a:t>ماذا تعني الحماية؟</a:t>
            </a:r>
            <a:br>
              <a:rPr lang="en-US" altLang="en-US" dirty="0">
                <a:solidFill>
                  <a:schemeClr val="accent1">
                    <a:lumMod val="60000"/>
                    <a:lumOff val="40000"/>
                  </a:schemeClr>
                </a:solidFill>
                <a:cs typeface="+mn-cs"/>
              </a:rPr>
            </a:br>
            <a:r>
              <a:rPr lang="ar-SA" sz="1200" b="1" dirty="0"/>
              <a:t>الأمن والأمان</a:t>
            </a:r>
            <a:r>
              <a:rPr lang="ar-SA" sz="1200" dirty="0"/>
              <a:t> (الحفاظ على أمن الناس، مع التركيز على الأنشطة العملية والتوعية والمساعدة)</a:t>
            </a:r>
          </a:p>
          <a:p>
            <a:pPr algn="just" rtl="1">
              <a:lnSpc>
                <a:spcPct val="150000"/>
              </a:lnSpc>
              <a:spcBef>
                <a:spcPct val="50000"/>
              </a:spcBef>
              <a:buClr>
                <a:srgbClr val="003D76"/>
              </a:buClr>
              <a:buSzPct val="110000"/>
              <a:buFont typeface="Wingdings" charset="2"/>
              <a:buChar char="§"/>
              <a:defRPr/>
            </a:pPr>
            <a:r>
              <a:rPr lang="ar-SA" sz="1200" b="1" dirty="0"/>
              <a:t>الكرامة </a:t>
            </a:r>
            <a:r>
              <a:rPr lang="ar-SA" sz="1200" dirty="0"/>
              <a:t>(الخيارات وحرية الحصول على الحقوق وتقدير الذات والاستقلالية والاعتراف بشمولية كيان الإنسان مع مراعاة حالته البدنية والنفسية والاجتماعية والثقافية)</a:t>
            </a:r>
            <a:endParaRPr lang="en-US" sz="1200" b="1" dirty="0"/>
          </a:p>
          <a:p>
            <a:pPr marL="0" marR="0" lvl="0" indent="0" algn="r" defTabSz="457200" rtl="1"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Traditional Arabic" panose="02020603050405020304" pitchFamily="18" charset="-78"/>
              <a:ea typeface="+mn-ea"/>
              <a:cs typeface="Traditional Arabic" panose="02020603050405020304" pitchFamily="18" charset="-78"/>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solidFill>
                  <a:prstClr val="black"/>
                </a:solidFill>
              </a:rPr>
              <a:pPr/>
              <a:t>21</a:t>
            </a:fld>
            <a:endParaRPr lang="en-GB">
              <a:solidFill>
                <a:prstClr val="black"/>
              </a:solidFill>
            </a:endParaRPr>
          </a:p>
        </p:txBody>
      </p:sp>
      <p:sp>
        <p:nvSpPr>
          <p:cNvPr id="5" name="Date Placeholder 4"/>
          <p:cNvSpPr>
            <a:spLocks noGrp="1"/>
          </p:cNvSpPr>
          <p:nvPr>
            <p:ph type="dt" idx="11"/>
          </p:nvPr>
        </p:nvSpPr>
        <p:spPr/>
        <p:txBody>
          <a:bodyPr/>
          <a:lstStyle/>
          <a:p>
            <a:r>
              <a:rPr lang="fr-CH"/>
              <a:t>04.08.2015</a:t>
            </a:r>
          </a:p>
        </p:txBody>
      </p:sp>
    </p:spTree>
    <p:extLst>
      <p:ext uri="{BB962C8B-B14F-4D97-AF65-F5344CB8AC3E}">
        <p14:creationId xmlns:p14="http://schemas.microsoft.com/office/powerpoint/2010/main" val="1786386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EG" sz="1200" b="0" i="0" kern="1200" dirty="0">
                <a:solidFill>
                  <a:schemeClr val="tx1"/>
                </a:solidFill>
                <a:effectLst/>
                <a:latin typeface="+mn-lt"/>
                <a:ea typeface="+mn-ea"/>
                <a:cs typeface="+mn-cs"/>
              </a:rPr>
              <a:t>ال</a:t>
            </a:r>
            <a:r>
              <a:rPr lang="ar-LB" sz="1200" b="0" i="0" kern="1200" dirty="0">
                <a:solidFill>
                  <a:schemeClr val="tx1"/>
                </a:solidFill>
                <a:effectLst/>
                <a:latin typeface="+mn-lt"/>
                <a:ea typeface="+mn-ea"/>
                <a:cs typeface="+mn-cs"/>
              </a:rPr>
              <a:t>معايير الأساسية عبارة عن عمليات أساسية ومعايير مشتركة تخص كل مجالات عمل المشروع. وتوفر هذه المعايير نقطة مرجعية واحدة للنهوج التي تقوم عليها كل معايير الدليل الأخرى، لذا يقتضي تطبيق كل فصل تقني الاستعانة بالمعايير الأساسية لتسهيل الوفاء بمعاييره الخاصة.</a:t>
            </a:r>
          </a:p>
          <a:p>
            <a:pPr algn="r" rtl="1"/>
            <a:r>
              <a:rPr lang="ar-LB" sz="1200" b="0" i="0" kern="1200" dirty="0">
                <a:solidFill>
                  <a:schemeClr val="tx1"/>
                </a:solidFill>
                <a:effectLst/>
                <a:latin typeface="+mn-lt"/>
                <a:ea typeface="+mn-ea"/>
                <a:cs typeface="+mn-cs"/>
              </a:rPr>
              <a:t>وهناك ستة معايير أساسية:</a:t>
            </a:r>
          </a:p>
          <a:p>
            <a:pPr algn="r" rtl="1"/>
            <a:r>
              <a:rPr lang="ar-LB" sz="1200" b="0" i="0" kern="1200" dirty="0">
                <a:solidFill>
                  <a:schemeClr val="tx1"/>
                </a:solidFill>
                <a:effectLst/>
                <a:latin typeface="+mn-lt"/>
                <a:ea typeface="+mn-ea"/>
                <a:cs typeface="+mn-cs"/>
              </a:rPr>
              <a:t>الاستجابة الإنسانية التي تراعي قدرات السكان</a:t>
            </a:r>
          </a:p>
          <a:p>
            <a:pPr algn="r" rtl="1"/>
            <a:r>
              <a:rPr lang="ar-LB" sz="1200" b="0" i="0" kern="1200" dirty="0">
                <a:solidFill>
                  <a:schemeClr val="tx1"/>
                </a:solidFill>
                <a:effectLst/>
                <a:latin typeface="+mn-lt"/>
                <a:ea typeface="+mn-ea"/>
                <a:cs typeface="+mn-cs"/>
              </a:rPr>
              <a:t>التنسيق والتعاون</a:t>
            </a:r>
          </a:p>
          <a:p>
            <a:pPr algn="r" rtl="1"/>
            <a:r>
              <a:rPr lang="ar-LB" sz="1200" b="0" i="0" kern="1200" dirty="0">
                <a:solidFill>
                  <a:schemeClr val="tx1"/>
                </a:solidFill>
                <a:effectLst/>
                <a:latin typeface="+mn-lt"/>
                <a:ea typeface="+mn-ea"/>
                <a:cs typeface="+mn-cs"/>
              </a:rPr>
              <a:t>التقدير</a:t>
            </a:r>
          </a:p>
          <a:p>
            <a:pPr algn="r" rtl="1"/>
            <a:r>
              <a:rPr lang="ar-LB" sz="1200" b="0" i="0" kern="1200" dirty="0">
                <a:solidFill>
                  <a:schemeClr val="tx1"/>
                </a:solidFill>
                <a:effectLst/>
                <a:latin typeface="+mn-lt"/>
                <a:ea typeface="+mn-ea"/>
                <a:cs typeface="+mn-cs"/>
              </a:rPr>
              <a:t>التصميم والاستجابة</a:t>
            </a:r>
          </a:p>
          <a:p>
            <a:pPr algn="r" rtl="1"/>
            <a:r>
              <a:rPr lang="ar-LB" sz="1200" b="0" i="0" kern="1200" dirty="0">
                <a:solidFill>
                  <a:schemeClr val="tx1"/>
                </a:solidFill>
                <a:effectLst/>
                <a:latin typeface="+mn-lt"/>
                <a:ea typeface="+mn-ea"/>
                <a:cs typeface="+mn-cs"/>
              </a:rPr>
              <a:t>الأداء والشفافية والتعلم</a:t>
            </a:r>
          </a:p>
          <a:p>
            <a:pPr algn="r" rtl="1"/>
            <a:r>
              <a:rPr lang="ar-LB" sz="1200" b="0" i="0" kern="1200" dirty="0">
                <a:solidFill>
                  <a:schemeClr val="tx1"/>
                </a:solidFill>
                <a:effectLst/>
                <a:latin typeface="+mn-lt"/>
                <a:ea typeface="+mn-ea"/>
                <a:cs typeface="+mn-cs"/>
              </a:rPr>
              <a:t>أداء العاملين في مجال المعونة</a:t>
            </a:r>
          </a:p>
          <a:p>
            <a:pPr algn="r" defTabSz="464652" rtl="1">
              <a:defRPr/>
            </a:pPr>
            <a:r>
              <a:rPr lang="ar-AE" dirty="0"/>
              <a:t>إنها ثمرة مبادرة يضطلع بها كل من مشروع الشراكة في المساءلة، وعاملون في المعونة، ومشروع اسفير (ويطلق عليها اسم مبادرة المعايير المشتركة) التي كانت تهدف إلى تحقيق مزيد من الاتساق بين المعايير الإنسانية. وقد بدأت هذه العملية في ديسمبر 2011، وانتهت في يوليو 2013. ونتيجة لذلك الجهد، اتفقت المشروعات الثلاث المذكورة على تطوير "معيار أساسي إنساني موحد" استناداً إلى المعايير القائمة التي تطبقها. وفي وقت لاحق انضمت مجموعة الطوارئ وإعادة التأهيل (</a:t>
            </a:r>
            <a:r>
              <a:rPr lang="en-GB" dirty="0" err="1"/>
              <a:t>Groupe</a:t>
            </a:r>
            <a:r>
              <a:rPr lang="en-GB" dirty="0"/>
              <a:t> URD)، </a:t>
            </a:r>
            <a:r>
              <a:rPr lang="ar-AE" dirty="0"/>
              <a:t>إلى عملية تطوير المعيار الأساسي الإنساني، الذي أطلق في ديسمبر 2014.</a:t>
            </a:r>
          </a:p>
          <a:p>
            <a:pPr algn="r" defTabSz="464652" rtl="1">
              <a:defRPr/>
            </a:pPr>
            <a:endParaRPr lang="ar-AE" dirty="0"/>
          </a:p>
          <a:p>
            <a:pPr algn="r" defTabSz="464652" rtl="1">
              <a:defRPr/>
            </a:pPr>
            <a:endParaRPr lang="ar-AE" dirty="0"/>
          </a:p>
          <a:p>
            <a:pPr algn="r" defTabSz="464652">
              <a:defRPr/>
            </a:pPr>
            <a:endParaRPr lang="fr-CH" dirty="0"/>
          </a:p>
          <a:p>
            <a:pPr algn="r" defTabSz="464652">
              <a:defRPr/>
            </a:pP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A2013F-FEB7-410A-8B03-31A8DB4DFBAD}"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Date Placeholder 4"/>
          <p:cNvSpPr>
            <a:spLocks noGrp="1"/>
          </p:cNvSpPr>
          <p:nvPr>
            <p:ph type="dt" idx="11"/>
          </p:nvPr>
        </p:nvSpPr>
        <p:spPr/>
        <p:txBody>
          <a:bodyPr/>
          <a:lstStyle/>
          <a:p>
            <a:r>
              <a:rPr lang="fr-CH"/>
              <a:t>04.08.2015</a:t>
            </a:r>
          </a:p>
        </p:txBody>
      </p:sp>
    </p:spTree>
    <p:extLst>
      <p:ext uri="{BB962C8B-B14F-4D97-AF65-F5344CB8AC3E}">
        <p14:creationId xmlns:p14="http://schemas.microsoft.com/office/powerpoint/2010/main" val="39304874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464652" rtl="1">
              <a:defRPr/>
            </a:pPr>
            <a:r>
              <a:rPr lang="ar-AE" dirty="0"/>
              <a:t>يجسد المعيار الأساسي الإنساني عملية مؤامة بين معايير قائمة بالفعل. فهو يجمع بين العناصر الرئيسية من: معايير اسفير الأساسية، ومعايير الشراكة في المساءلة الإنسانية (2010)، ومنظمة عاملون في المعونة، ومرجع الجودة الذي طورته مجموعة الطوارئ وإعادة التأهيل، وقواعد السلوك لكل من الصليب الأحمر والهلال الأحمر والمنظمات غير الحكومية، والتزامات اللجنة الدائمة المشتركة بين الوكالات بشأن المساءلة تجاه السكان/ الشعوب ومعايير لجنة المساعدة الإنمائية لمنظمة التعاون والتنمية لتقييم التنمية والمساعدة الإنسانية. </a:t>
            </a:r>
          </a:p>
          <a:p>
            <a:pPr algn="r" defTabSz="464652" rtl="1">
              <a:defRPr/>
            </a:pPr>
            <a:r>
              <a:rPr lang="ar-AE" dirty="0"/>
              <a:t>إنها ثمرة مبادرة يضطلع بها كل من مشروع الشراكة في المساءلة، وعاملون في المعونة، ومشروع اسفير (ويطلق عليها اسم مبادرة المعايير المشتركة) التي كانت تهدف إلى تحقيق مزيد من الاتساق بين المعايير الإنسانية. وقد بدأت هذه العملية في ديسمبر 2011، وانتهت في يوليو 2013. ونتيجة لذلك الجهد، اتفقت المشروعات الثلاث المذكورة على تطوير "معيار أساسي إنساني موحد" استناداً إلى المعايير القائمة التي تطبقها. وفي وقت لاحق انضمت مجموعة الطوارئ وإعادة التأهيل (</a:t>
            </a:r>
            <a:r>
              <a:rPr lang="en-GB" dirty="0" err="1"/>
              <a:t>Groupe</a:t>
            </a:r>
            <a:r>
              <a:rPr lang="en-GB" dirty="0"/>
              <a:t> URD)، </a:t>
            </a:r>
            <a:r>
              <a:rPr lang="ar-AE" dirty="0"/>
              <a:t>إلى عملية تطوير المعيار الأساسي الإنساني، الذي أطلق في ديسمبر 2014.</a:t>
            </a:r>
          </a:p>
          <a:p>
            <a:pPr algn="r" defTabSz="464652" rtl="1">
              <a:defRPr/>
            </a:pPr>
            <a:endParaRPr lang="ar-AE" dirty="0"/>
          </a:p>
          <a:p>
            <a:pPr algn="r" defTabSz="464652" rtl="1">
              <a:defRPr/>
            </a:pPr>
            <a:r>
              <a:rPr lang="ar-AE" dirty="0"/>
              <a:t>محتوى معايير اسفير الأساسية ممثلة جيداً بوجه عام في المعيار الأساسي الإنساني، مع تركيز أكثر على المساءلة ومزيد من الإبراز لموضوع دعم المنظمات للعاملين في المعونة وإدارتهم. كما يتضمن المعيار الأساسي الإنساني عناصر جديدة لم تعالج من قبل في معايير اسفير الأساسية إجراء رصد للميزانية (انظر المعيار الأساسي الإنساني رقم 9.3)، والتشاور مع السكان المتضررين بشأن آليات الشكاوى (انظر المعيار الأساسي الإنساني رقم 5.2)</a:t>
            </a:r>
          </a:p>
          <a:p>
            <a:pPr algn="r" defTabSz="464652" rtl="1">
              <a:defRPr/>
            </a:pPr>
            <a:endParaRPr lang="ar-AE" dirty="0"/>
          </a:p>
          <a:p>
            <a:pPr algn="r" defTabSz="464652" rtl="1">
              <a:defRPr/>
            </a:pPr>
            <a:r>
              <a:rPr lang="ar-AE" dirty="0"/>
              <a:t>ومن أجل ضمان قابلية المعيار الأساسي الإنساني للتطبيق بشكل كامل، تم تطوير مجموعة من المؤشرات الرئيسية والملاحظات الإرشادية وسيتم اختبارها حتى نهاية شهر يونيو.</a:t>
            </a:r>
          </a:p>
          <a:p>
            <a:pPr algn="r" defTabSz="464652" rtl="1">
              <a:defRPr/>
            </a:pPr>
            <a:endParaRPr lang="ar-AE" dirty="0"/>
          </a:p>
          <a:p>
            <a:pPr algn="r" defTabSz="464652" rtl="1">
              <a:defRPr/>
            </a:pPr>
            <a:r>
              <a:rPr lang="ar-AE" dirty="0"/>
              <a:t>وسيتم دمج المعيار الأساسي الإنساني في دليل اسفير عندما تصبح المؤشرات الرئيسية والملاحظات الإرشادية لهذا المعيار جاهزة للتطبيق من قبل العاملين الميدانيين.</a:t>
            </a:r>
          </a:p>
          <a:p>
            <a:pPr algn="r" defTabSz="464652" rtl="1">
              <a:defRPr/>
            </a:pPr>
            <a:endParaRPr lang="ar-AE" dirty="0"/>
          </a:p>
          <a:p>
            <a:pPr algn="r" defTabSz="464652" rtl="1">
              <a:defRPr/>
            </a:pPr>
            <a:r>
              <a:rPr lang="ar-AE" dirty="0"/>
              <a:t>المعيار الأساسي الإنساني لن يُغير أو يحل محل الميثاق الإنساني، أو مبادئ الحماية أو المعايير الدنيا المتعقلة بالفصول الفنية الأربع في الدليل (الإمداد بالماء والإصحاح والنهوض بالنظافة، الأمن الغذائي والتغذية، المأوى والمستوطنات البشرية واللوازم غير الغذائية، ومجال العمل الصحي).</a:t>
            </a:r>
          </a:p>
          <a:p>
            <a:pPr defTabSz="464652">
              <a:defRPr/>
            </a:pPr>
            <a:endParaRPr lang="fr-CH" dirty="0"/>
          </a:p>
          <a:p>
            <a:pPr defTabSz="464652">
              <a:defRPr/>
            </a:pP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A2013F-FEB7-410A-8B03-31A8DB4DFBAD}"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Date Placeholder 4"/>
          <p:cNvSpPr>
            <a:spLocks noGrp="1"/>
          </p:cNvSpPr>
          <p:nvPr>
            <p:ph type="dt" idx="11"/>
          </p:nvPr>
        </p:nvSpPr>
        <p:spPr/>
        <p:txBody>
          <a:bodyPr/>
          <a:lstStyle/>
          <a:p>
            <a:r>
              <a:rPr lang="fr-CH"/>
              <a:t>04.08.2015</a:t>
            </a:r>
          </a:p>
        </p:txBody>
      </p:sp>
    </p:spTree>
    <p:extLst>
      <p:ext uri="{BB962C8B-B14F-4D97-AF65-F5344CB8AC3E}">
        <p14:creationId xmlns:p14="http://schemas.microsoft.com/office/powerpoint/2010/main" val="23819148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TN" baseline="0" dirty="0">
              <a:latin typeface="Traditional Arabic" panose="02020603050405020304" pitchFamily="18" charset="-78"/>
              <a:cs typeface="Traditional Arabic" panose="02020603050405020304" pitchFamily="18" charset="-78"/>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pPr/>
              <a:t>24</a:t>
            </a:fld>
            <a:endParaRPr lang="en-GB" dirty="0"/>
          </a:p>
        </p:txBody>
      </p:sp>
      <p:sp>
        <p:nvSpPr>
          <p:cNvPr id="5" name="Date Placeholder 4"/>
          <p:cNvSpPr>
            <a:spLocks noGrp="1"/>
          </p:cNvSpPr>
          <p:nvPr>
            <p:ph type="dt" idx="11"/>
          </p:nvPr>
        </p:nvSpPr>
        <p:spPr/>
        <p:txBody>
          <a:bodyPr/>
          <a:lstStyle/>
          <a:p>
            <a:r>
              <a:rPr lang="fr-CH"/>
              <a:t>04.08.2015</a:t>
            </a:r>
          </a:p>
        </p:txBody>
      </p:sp>
    </p:spTree>
    <p:extLst>
      <p:ext uri="{BB962C8B-B14F-4D97-AF65-F5344CB8AC3E}">
        <p14:creationId xmlns:p14="http://schemas.microsoft.com/office/powerpoint/2010/main" val="24348829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en-US" dirty="0"/>
          </a:p>
        </p:txBody>
      </p:sp>
      <p:sp>
        <p:nvSpPr>
          <p:cNvPr id="4" name="Slide Number Placeholder 3"/>
          <p:cNvSpPr>
            <a:spLocks noGrp="1"/>
          </p:cNvSpPr>
          <p:nvPr>
            <p:ph type="sldNum" sz="quarter" idx="10"/>
          </p:nvPr>
        </p:nvSpPr>
        <p:spPr/>
        <p:txBody>
          <a:bodyPr/>
          <a:lstStyle/>
          <a:p>
            <a:fld id="{6FA5565B-EEAB-4947-9460-72495BBCFEF3}" type="slidenum">
              <a:rPr lang="fr-CH" smtClean="0"/>
              <a:pPr/>
              <a:t>25</a:t>
            </a:fld>
            <a:endParaRPr lang="fr-CH"/>
          </a:p>
        </p:txBody>
      </p:sp>
      <p:sp>
        <p:nvSpPr>
          <p:cNvPr id="5" name="Date Placeholder 4"/>
          <p:cNvSpPr>
            <a:spLocks noGrp="1"/>
          </p:cNvSpPr>
          <p:nvPr>
            <p:ph type="dt" idx="11"/>
          </p:nvPr>
        </p:nvSpPr>
        <p:spPr/>
        <p:txBody>
          <a:bodyPr/>
          <a:lstStyle/>
          <a:p>
            <a:r>
              <a:rPr lang="fr-CH"/>
              <a:t>04.08.2015</a:t>
            </a:r>
          </a:p>
        </p:txBody>
      </p:sp>
    </p:spTree>
    <p:extLst>
      <p:ext uri="{BB962C8B-B14F-4D97-AF65-F5344CB8AC3E}">
        <p14:creationId xmlns:p14="http://schemas.microsoft.com/office/powerpoint/2010/main" val="17796987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kern="1200" dirty="0">
                <a:solidFill>
                  <a:schemeClr val="tx1"/>
                </a:solidFill>
                <a:effectLst/>
                <a:latin typeface="+mn-lt"/>
                <a:ea typeface="+mn-ea"/>
                <a:cs typeface="+mn-cs"/>
              </a:rPr>
              <a:t>قد تم تصميم دليل “</a:t>
            </a:r>
            <a:r>
              <a:rPr lang="ar-SA" sz="1200" kern="1200" dirty="0" err="1">
                <a:solidFill>
                  <a:schemeClr val="tx1"/>
                </a:solidFill>
                <a:effectLst/>
                <a:latin typeface="+mn-lt"/>
                <a:ea typeface="+mn-ea"/>
                <a:cs typeface="+mn-cs"/>
              </a:rPr>
              <a:t>اسفير</a:t>
            </a:r>
            <a:r>
              <a:rPr lang="ar-SA" sz="1200" kern="1200" dirty="0">
                <a:solidFill>
                  <a:schemeClr val="tx1"/>
                </a:solidFill>
                <a:effectLst/>
                <a:latin typeface="+mn-lt"/>
                <a:ea typeface="+mn-ea"/>
                <a:cs typeface="+mn-cs"/>
              </a:rPr>
              <a:t>” من أجل استعماله خلال الاستجابة الإنسانية في مجموعة من الحالات التي تتضمن الكوارث الطبيعية، والنزاعات، والأوضاع الكارثية ذات البدايات البطيئة أو السريعة، والبيئات الريفية والحضرية، وحالات الطوارئ السياسية المعقدة في كافة البلدان</a:t>
            </a:r>
            <a:r>
              <a:rPr lang="en-US" sz="1200" kern="1200" dirty="0">
                <a:solidFill>
                  <a:schemeClr val="tx1"/>
                </a:solidFill>
                <a:effectLst/>
                <a:latin typeface="+mn-lt"/>
                <a:ea typeface="+mn-ea"/>
                <a:cs typeface="+mn-cs"/>
              </a:rPr>
              <a:t>.</a:t>
            </a:r>
          </a:p>
          <a:p>
            <a:pPr algn="r" rtl="1"/>
            <a:r>
              <a:rPr lang="ar-SA" sz="1200" kern="1200" dirty="0">
                <a:solidFill>
                  <a:schemeClr val="tx1"/>
                </a:solidFill>
                <a:effectLst/>
                <a:latin typeface="+mn-lt"/>
                <a:ea typeface="+mn-ea"/>
                <a:cs typeface="+mn-cs"/>
              </a:rPr>
              <a:t>فيما يتعلق بفترة </a:t>
            </a:r>
            <a:r>
              <a:rPr lang="ar-SA" sz="1200" b="1" kern="1200" dirty="0">
                <a:solidFill>
                  <a:schemeClr val="tx1"/>
                </a:solidFill>
                <a:effectLst/>
                <a:latin typeface="+mn-lt"/>
                <a:ea typeface="+mn-ea"/>
                <a:cs typeface="+mn-cs"/>
              </a:rPr>
              <a:t>الاستجابة الإنسانية</a:t>
            </a:r>
            <a:r>
              <a:rPr lang="ar-SA" sz="1200" kern="1200" dirty="0">
                <a:solidFill>
                  <a:schemeClr val="tx1"/>
                </a:solidFill>
                <a:effectLst/>
                <a:latin typeface="+mn-lt"/>
                <a:ea typeface="+mn-ea"/>
                <a:cs typeface="+mn-cs"/>
              </a:rPr>
              <a:t>، فإن المعايير الدنيا لمشروع “</a:t>
            </a:r>
            <a:r>
              <a:rPr lang="ar-SA" sz="1200" kern="1200" dirty="0" err="1">
                <a:solidFill>
                  <a:schemeClr val="tx1"/>
                </a:solidFill>
                <a:effectLst/>
                <a:latin typeface="+mn-lt"/>
                <a:ea typeface="+mn-ea"/>
                <a:cs typeface="+mn-cs"/>
              </a:rPr>
              <a:t>اسفير”تغطي</a:t>
            </a:r>
            <a:r>
              <a:rPr lang="ar-SA" sz="1200" kern="1200" dirty="0">
                <a:solidFill>
                  <a:schemeClr val="tx1"/>
                </a:solidFill>
                <a:effectLst/>
                <a:latin typeface="+mn-lt"/>
                <a:ea typeface="+mn-ea"/>
                <a:cs typeface="+mn-cs"/>
              </a:rPr>
              <a:t> الأنشطة التي تلبي الحاجات العاجلة اللازمة للبقاء على الحياة للسكان المتضررين من الكوارث. وقد تتراوح مدة هذه المرحلة بين بضعة أيام أو أسابيع، أو عدة شهور أو حتى سنوات، ولا سيما في السياقات التي تنطوي على حالات انعدام الأمن والنزوح التي طال أمدها. ولذلك، فمن المستحيل تحديد إطار زمني للفترة التي يتعين خلالها استعمال معايير مشروع “</a:t>
            </a:r>
            <a:r>
              <a:rPr lang="ar-SA" sz="1200" kern="1200" dirty="0" err="1">
                <a:solidFill>
                  <a:schemeClr val="tx1"/>
                </a:solidFill>
                <a:effectLst/>
                <a:latin typeface="+mn-lt"/>
                <a:ea typeface="+mn-ea"/>
                <a:cs typeface="+mn-cs"/>
              </a:rPr>
              <a:t>اسفير</a:t>
            </a:r>
            <a:r>
              <a:rPr lang="en-US" sz="1200" kern="1200" dirty="0">
                <a:solidFill>
                  <a:schemeClr val="tx1"/>
                </a:solidFill>
                <a:effectLst/>
                <a:latin typeface="+mn-lt"/>
                <a:ea typeface="+mn-ea"/>
                <a:cs typeface="+mn-cs"/>
              </a:rPr>
              <a:t>”.</a:t>
            </a:r>
          </a:p>
          <a:p>
            <a:pPr algn="r" rtl="1"/>
            <a:r>
              <a:rPr lang="en-US" sz="1200" kern="1200" dirty="0">
                <a:solidFill>
                  <a:schemeClr val="tx1"/>
                </a:solidFill>
                <a:effectLst/>
                <a:latin typeface="+mn-lt"/>
                <a:ea typeface="+mn-ea"/>
                <a:cs typeface="+mn-cs"/>
              </a:rPr>
              <a:t> </a:t>
            </a:r>
          </a:p>
          <a:p>
            <a:pPr algn="r"/>
            <a:endParaRPr lang="en-US" dirty="0"/>
          </a:p>
        </p:txBody>
      </p:sp>
      <p:sp>
        <p:nvSpPr>
          <p:cNvPr id="4" name="Slide Number Placeholder 3"/>
          <p:cNvSpPr>
            <a:spLocks noGrp="1"/>
          </p:cNvSpPr>
          <p:nvPr>
            <p:ph type="sldNum" sz="quarter" idx="10"/>
          </p:nvPr>
        </p:nvSpPr>
        <p:spPr/>
        <p:txBody>
          <a:bodyPr/>
          <a:lstStyle/>
          <a:p>
            <a:fld id="{6FA5565B-EEAB-4947-9460-72495BBCFEF3}" type="slidenum">
              <a:rPr lang="fr-CH" smtClean="0"/>
              <a:pPr/>
              <a:t>26</a:t>
            </a:fld>
            <a:endParaRPr lang="fr-CH"/>
          </a:p>
        </p:txBody>
      </p:sp>
      <p:sp>
        <p:nvSpPr>
          <p:cNvPr id="5" name="Date Placeholder 4"/>
          <p:cNvSpPr>
            <a:spLocks noGrp="1"/>
          </p:cNvSpPr>
          <p:nvPr>
            <p:ph type="dt" idx="11"/>
          </p:nvPr>
        </p:nvSpPr>
        <p:spPr/>
        <p:txBody>
          <a:bodyPr/>
          <a:lstStyle/>
          <a:p>
            <a:r>
              <a:rPr lang="fr-CH"/>
              <a:t>04.08.2015</a:t>
            </a:r>
          </a:p>
        </p:txBody>
      </p:sp>
    </p:spTree>
    <p:extLst>
      <p:ext uri="{BB962C8B-B14F-4D97-AF65-F5344CB8AC3E}">
        <p14:creationId xmlns:p14="http://schemas.microsoft.com/office/powerpoint/2010/main" val="10443150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0" i="0" kern="1200" dirty="0">
                <a:solidFill>
                  <a:schemeClr val="tx1"/>
                </a:solidFill>
                <a:effectLst/>
                <a:latin typeface="+mn-lt"/>
                <a:ea typeface="+mn-ea"/>
                <a:cs typeface="+mn-cs"/>
              </a:rPr>
              <a:t>هم الممارسون المنخرطون في التخطيط أو الإدارة أو التنفيذ في مجال الاستجابة الإنسانية، ويشمل ذلك الموظفين والمتطوعين في المنظمات الإنسانية المحلية والوطنية والدولية. وكثيراً ما تجري الإشارة إلى المعايير الدنيا، في سياق جمع الأموال ومقترحات المشاريع.</a:t>
            </a:r>
          </a:p>
          <a:p>
            <a:pPr algn="r" rtl="1"/>
            <a:r>
              <a:rPr lang="ar-LB" sz="1200" b="0" i="0" kern="1200" dirty="0">
                <a:solidFill>
                  <a:schemeClr val="tx1"/>
                </a:solidFill>
                <a:effectLst/>
                <a:latin typeface="+mn-lt"/>
                <a:ea typeface="+mn-ea"/>
                <a:cs typeface="+mn-cs"/>
              </a:rPr>
              <a:t>كما أن الجهات الفاعلة الأخرى، مثل الحكومات، أو السلطات المحلية أو العسكرية، أو القطاع الخاص، مدعوة إلى استعمال دليل “</a:t>
            </a:r>
            <a:r>
              <a:rPr lang="ar-LB" sz="1200" b="0" i="0" kern="1200" dirty="0" err="1">
                <a:solidFill>
                  <a:schemeClr val="tx1"/>
                </a:solidFill>
                <a:effectLst/>
                <a:latin typeface="+mn-lt"/>
                <a:ea typeface="+mn-ea"/>
                <a:cs typeface="+mn-cs"/>
              </a:rPr>
              <a:t>اسفير</a:t>
            </a:r>
            <a:r>
              <a:rPr lang="ar-LB" sz="1200" b="0" i="0" kern="1200" dirty="0">
                <a:solidFill>
                  <a:schemeClr val="tx1"/>
                </a:solidFill>
                <a:effectLst/>
                <a:latin typeface="+mn-lt"/>
                <a:ea typeface="+mn-ea"/>
                <a:cs typeface="+mn-cs"/>
              </a:rPr>
              <a:t>”، فقد يكون استخدامه من الأمور المفيدة في توجيه أنشطتهم الخاصة، وفي مساعدتهم على فهم المعايير التي تستعملها الوكالات الإنسانية التي قد يتفاعلون معها.</a:t>
            </a:r>
          </a:p>
          <a:p>
            <a:pPr algn="r"/>
            <a:endParaRPr lang="en-US" dirty="0"/>
          </a:p>
        </p:txBody>
      </p:sp>
      <p:sp>
        <p:nvSpPr>
          <p:cNvPr id="4" name="Slide Number Placeholder 3"/>
          <p:cNvSpPr>
            <a:spLocks noGrp="1"/>
          </p:cNvSpPr>
          <p:nvPr>
            <p:ph type="sldNum" sz="quarter" idx="10"/>
          </p:nvPr>
        </p:nvSpPr>
        <p:spPr/>
        <p:txBody>
          <a:bodyPr/>
          <a:lstStyle/>
          <a:p>
            <a:fld id="{6FA5565B-EEAB-4947-9460-72495BBCFEF3}" type="slidenum">
              <a:rPr lang="fr-CH" smtClean="0"/>
              <a:pPr/>
              <a:t>27</a:t>
            </a:fld>
            <a:endParaRPr lang="fr-CH"/>
          </a:p>
        </p:txBody>
      </p:sp>
      <p:sp>
        <p:nvSpPr>
          <p:cNvPr id="5" name="Date Placeholder 4"/>
          <p:cNvSpPr>
            <a:spLocks noGrp="1"/>
          </p:cNvSpPr>
          <p:nvPr>
            <p:ph type="dt" idx="11"/>
          </p:nvPr>
        </p:nvSpPr>
        <p:spPr/>
        <p:txBody>
          <a:bodyPr/>
          <a:lstStyle/>
          <a:p>
            <a:r>
              <a:rPr lang="fr-CH"/>
              <a:t>04.08.2015</a:t>
            </a:r>
          </a:p>
        </p:txBody>
      </p:sp>
    </p:spTree>
    <p:extLst>
      <p:ext uri="{BB962C8B-B14F-4D97-AF65-F5344CB8AC3E}">
        <p14:creationId xmlns:p14="http://schemas.microsoft.com/office/powerpoint/2010/main" val="4725864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fr-CH"/>
              <a:t>04.08.2015</a:t>
            </a:r>
          </a:p>
        </p:txBody>
      </p:sp>
      <p:sp>
        <p:nvSpPr>
          <p:cNvPr id="5" name="Slide Number Placeholder 4"/>
          <p:cNvSpPr>
            <a:spLocks noGrp="1"/>
          </p:cNvSpPr>
          <p:nvPr>
            <p:ph type="sldNum" sz="quarter" idx="11"/>
          </p:nvPr>
        </p:nvSpPr>
        <p:spPr/>
        <p:txBody>
          <a:bodyPr/>
          <a:lstStyle/>
          <a:p>
            <a:fld id="{6FA5565B-EEAB-4947-9460-72495BBCFEF3}" type="slidenum">
              <a:rPr lang="fr-CH" smtClean="0"/>
              <a:pPr/>
              <a:t>28</a:t>
            </a:fld>
            <a:endParaRPr lang="fr-CH"/>
          </a:p>
        </p:txBody>
      </p:sp>
    </p:spTree>
    <p:extLst>
      <p:ext uri="{BB962C8B-B14F-4D97-AF65-F5344CB8AC3E}">
        <p14:creationId xmlns:p14="http://schemas.microsoft.com/office/powerpoint/2010/main" val="33553557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0" i="0" kern="1200" dirty="0">
                <a:solidFill>
                  <a:schemeClr val="tx1"/>
                </a:solidFill>
                <a:effectLst/>
                <a:latin typeface="+mn-lt"/>
                <a:ea typeface="+mn-ea"/>
                <a:cs typeface="+mn-cs"/>
              </a:rPr>
              <a:t>تركز المواضيع المتشعبة في هذا الدليل على شواغل تتعلق بمجالات معينة من مجالات الاستجابة للكوارث، وتعالج قضايا فردية أو جماعية أو عامة تتعلق بمواطن الضعف. ويرد في هذا الجزء وصف كل موضوع من هذه المواضيع بشيء من التفصيل.</a:t>
            </a:r>
            <a:r>
              <a:rPr lang="ar-EG" sz="1200" b="0" i="0" kern="1200" dirty="0">
                <a:solidFill>
                  <a:schemeClr val="tx1"/>
                </a:solidFill>
                <a:effectLst/>
                <a:latin typeface="+mn-lt"/>
                <a:ea typeface="+mn-ea"/>
                <a:cs typeface="+mn-cs"/>
              </a:rPr>
              <a:t> (</a:t>
            </a:r>
            <a:r>
              <a:rPr lang="ar-LB" sz="1200" b="1" i="0" kern="1200" dirty="0">
                <a:solidFill>
                  <a:schemeClr val="tx1"/>
                </a:solidFill>
                <a:effectLst/>
                <a:latin typeface="+mn-lt"/>
                <a:ea typeface="+mn-ea"/>
                <a:cs typeface="+mn-cs"/>
              </a:rPr>
              <a:t>الأطفال</a:t>
            </a:r>
            <a:r>
              <a:rPr lang="ar-EG" sz="1200" b="1" i="0" kern="1200" dirty="0">
                <a:solidFill>
                  <a:schemeClr val="tx1"/>
                </a:solidFill>
                <a:effectLst/>
                <a:latin typeface="+mn-lt"/>
                <a:ea typeface="+mn-ea"/>
                <a:cs typeface="+mn-cs"/>
              </a:rPr>
              <a:t>,</a:t>
            </a:r>
            <a:r>
              <a:rPr lang="ar-EG" sz="1200" b="1" i="0" kern="1200" baseline="0" dirty="0">
                <a:solidFill>
                  <a:schemeClr val="tx1"/>
                </a:solidFill>
                <a:effectLst/>
                <a:latin typeface="+mn-lt"/>
                <a:ea typeface="+mn-ea"/>
                <a:cs typeface="+mn-cs"/>
              </a:rPr>
              <a:t> ا</a:t>
            </a:r>
            <a:r>
              <a:rPr lang="ar-LB" sz="1200" b="1" i="0" kern="1200" dirty="0">
                <a:solidFill>
                  <a:schemeClr val="tx1"/>
                </a:solidFill>
                <a:effectLst/>
                <a:latin typeface="+mn-lt"/>
                <a:ea typeface="+mn-ea"/>
                <a:cs typeface="+mn-cs"/>
              </a:rPr>
              <a:t>لحد من مخاطر </a:t>
            </a:r>
            <a:r>
              <a:rPr lang="ar-LB" sz="1200" b="1" i="0" kern="1200" dirty="0" err="1">
                <a:solidFill>
                  <a:schemeClr val="tx1"/>
                </a:solidFill>
                <a:effectLst/>
                <a:latin typeface="+mn-lt"/>
                <a:ea typeface="+mn-ea"/>
                <a:cs typeface="+mn-cs"/>
              </a:rPr>
              <a:t>الكواارث</a:t>
            </a:r>
            <a:r>
              <a:rPr lang="ar-EG" sz="1200" b="1" i="0" kern="1200" dirty="0">
                <a:solidFill>
                  <a:schemeClr val="tx1"/>
                </a:solidFill>
                <a:effectLst/>
                <a:latin typeface="+mn-lt"/>
                <a:ea typeface="+mn-ea"/>
                <a:cs typeface="+mn-cs"/>
              </a:rPr>
              <a:t>,</a:t>
            </a:r>
            <a:r>
              <a:rPr lang="ar-EG" sz="1200" b="1" i="0" kern="1200" baseline="0" dirty="0">
                <a:solidFill>
                  <a:schemeClr val="tx1"/>
                </a:solidFill>
                <a:effectLst/>
                <a:latin typeface="+mn-lt"/>
                <a:ea typeface="+mn-ea"/>
                <a:cs typeface="+mn-cs"/>
              </a:rPr>
              <a:t> </a:t>
            </a:r>
            <a:r>
              <a:rPr lang="ar-LB" sz="1200" b="1" i="0" kern="1200" dirty="0">
                <a:solidFill>
                  <a:schemeClr val="tx1"/>
                </a:solidFill>
                <a:effectLst/>
                <a:latin typeface="+mn-lt"/>
                <a:ea typeface="+mn-ea"/>
                <a:cs typeface="+mn-cs"/>
              </a:rPr>
              <a:t>البيئة</a:t>
            </a:r>
            <a:r>
              <a:rPr lang="ar-EG" sz="1200" b="1" i="0" kern="1200" dirty="0">
                <a:solidFill>
                  <a:schemeClr val="tx1"/>
                </a:solidFill>
                <a:effectLst/>
                <a:latin typeface="+mn-lt"/>
                <a:ea typeface="+mn-ea"/>
                <a:cs typeface="+mn-cs"/>
              </a:rPr>
              <a:t>,</a:t>
            </a:r>
            <a:r>
              <a:rPr lang="ar-EG" sz="1200" b="1" i="0" kern="1200" baseline="0" dirty="0">
                <a:solidFill>
                  <a:schemeClr val="tx1"/>
                </a:solidFill>
                <a:effectLst/>
                <a:latin typeface="+mn-lt"/>
                <a:ea typeface="+mn-ea"/>
                <a:cs typeface="+mn-cs"/>
              </a:rPr>
              <a:t> </a:t>
            </a:r>
            <a:r>
              <a:rPr lang="ar-LB" sz="1200" b="1" i="0" kern="1200" dirty="0">
                <a:solidFill>
                  <a:schemeClr val="tx1"/>
                </a:solidFill>
                <a:effectLst/>
                <a:latin typeface="+mn-lt"/>
                <a:ea typeface="+mn-ea"/>
                <a:cs typeface="+mn-cs"/>
              </a:rPr>
              <a:t>الجنسانية</a:t>
            </a:r>
            <a:r>
              <a:rPr lang="ar-EG" sz="1200" b="1" i="0" kern="1200" dirty="0">
                <a:solidFill>
                  <a:schemeClr val="tx1"/>
                </a:solidFill>
                <a:effectLst/>
                <a:latin typeface="+mn-lt"/>
                <a:ea typeface="+mn-ea"/>
                <a:cs typeface="+mn-cs"/>
              </a:rPr>
              <a:t>,</a:t>
            </a:r>
            <a:r>
              <a:rPr lang="ar-EG" sz="1200" b="1" i="0" kern="1200" baseline="0" dirty="0">
                <a:solidFill>
                  <a:schemeClr val="tx1"/>
                </a:solidFill>
                <a:effectLst/>
                <a:latin typeface="+mn-lt"/>
                <a:ea typeface="+mn-ea"/>
                <a:cs typeface="+mn-cs"/>
              </a:rPr>
              <a:t> </a:t>
            </a:r>
            <a:r>
              <a:rPr lang="ar-LB" sz="1200" b="1" i="0" kern="1200" dirty="0">
                <a:solidFill>
                  <a:schemeClr val="tx1"/>
                </a:solidFill>
                <a:effectLst/>
                <a:latin typeface="+mn-lt"/>
                <a:ea typeface="+mn-ea"/>
                <a:cs typeface="+mn-cs"/>
              </a:rPr>
              <a:t>فيروس نقص المناعة البشرية والإيدز</a:t>
            </a:r>
            <a:r>
              <a:rPr lang="ar-EG" sz="1200" b="1" i="0" kern="1200" dirty="0">
                <a:solidFill>
                  <a:schemeClr val="tx1"/>
                </a:solidFill>
                <a:effectLst/>
                <a:latin typeface="+mn-lt"/>
                <a:ea typeface="+mn-ea"/>
                <a:cs typeface="+mn-cs"/>
              </a:rPr>
              <a:t>,</a:t>
            </a:r>
            <a:r>
              <a:rPr lang="ar-EG" sz="1200" b="1" i="0" kern="1200" baseline="0" dirty="0">
                <a:solidFill>
                  <a:schemeClr val="tx1"/>
                </a:solidFill>
                <a:effectLst/>
                <a:latin typeface="+mn-lt"/>
                <a:ea typeface="+mn-ea"/>
                <a:cs typeface="+mn-cs"/>
              </a:rPr>
              <a:t> </a:t>
            </a:r>
            <a:r>
              <a:rPr lang="ar-LB" sz="1200" b="1" i="0" kern="1200" dirty="0">
                <a:solidFill>
                  <a:schemeClr val="tx1"/>
                </a:solidFill>
                <a:effectLst/>
                <a:latin typeface="+mn-lt"/>
                <a:ea typeface="+mn-ea"/>
                <a:cs typeface="+mn-cs"/>
              </a:rPr>
              <a:t>كبار السن</a:t>
            </a:r>
            <a:r>
              <a:rPr lang="ar-EG" sz="1200" b="1" i="0" kern="1200" dirty="0">
                <a:solidFill>
                  <a:schemeClr val="tx1"/>
                </a:solidFill>
                <a:effectLst/>
                <a:latin typeface="+mn-lt"/>
                <a:ea typeface="+mn-ea"/>
                <a:cs typeface="+mn-cs"/>
              </a:rPr>
              <a:t>,</a:t>
            </a:r>
            <a:r>
              <a:rPr lang="ar-EG" sz="1200" b="1" i="0" kern="1200" baseline="0" dirty="0">
                <a:solidFill>
                  <a:schemeClr val="tx1"/>
                </a:solidFill>
                <a:effectLst/>
                <a:latin typeface="+mn-lt"/>
                <a:ea typeface="+mn-ea"/>
                <a:cs typeface="+mn-cs"/>
              </a:rPr>
              <a:t> </a:t>
            </a:r>
            <a:r>
              <a:rPr lang="ar-LB" sz="1200" b="1" i="0" kern="1200" dirty="0">
                <a:solidFill>
                  <a:schemeClr val="tx1"/>
                </a:solidFill>
                <a:effectLst/>
                <a:latin typeface="+mn-lt"/>
                <a:ea typeface="+mn-ea"/>
                <a:cs typeface="+mn-cs"/>
              </a:rPr>
              <a:t>المعاقون</a:t>
            </a:r>
            <a:r>
              <a:rPr lang="ar-EG" sz="1200" b="1" i="0" kern="1200" dirty="0">
                <a:solidFill>
                  <a:schemeClr val="tx1"/>
                </a:solidFill>
                <a:effectLst/>
                <a:latin typeface="+mn-lt"/>
                <a:ea typeface="+mn-ea"/>
                <a:cs typeface="+mn-cs"/>
              </a:rPr>
              <a:t>,</a:t>
            </a:r>
            <a:r>
              <a:rPr lang="ar-EG" sz="1200" b="1" i="0" kern="1200" baseline="0" dirty="0">
                <a:solidFill>
                  <a:schemeClr val="tx1"/>
                </a:solidFill>
                <a:effectLst/>
                <a:latin typeface="+mn-lt"/>
                <a:ea typeface="+mn-ea"/>
                <a:cs typeface="+mn-cs"/>
              </a:rPr>
              <a:t> </a:t>
            </a:r>
            <a:r>
              <a:rPr lang="ar-LB" sz="1200" b="1" i="0" kern="1200" dirty="0">
                <a:solidFill>
                  <a:schemeClr val="tx1"/>
                </a:solidFill>
                <a:effectLst/>
                <a:latin typeface="+mn-lt"/>
                <a:ea typeface="+mn-ea"/>
                <a:cs typeface="+mn-cs"/>
              </a:rPr>
              <a:t>الدعم النفسي الاجتماعي</a:t>
            </a:r>
            <a:r>
              <a:rPr lang="ar-EG" sz="1200" b="1" i="0" kern="1200" dirty="0">
                <a:solidFill>
                  <a:schemeClr val="tx1"/>
                </a:solidFill>
                <a:effectLst/>
                <a:latin typeface="+mn-lt"/>
                <a:ea typeface="+mn-ea"/>
                <a:cs typeface="+mn-cs"/>
              </a:rPr>
              <a:t>)</a:t>
            </a:r>
            <a:endParaRPr lang="ar-LB" sz="1200" b="0" i="0" kern="1200" dirty="0">
              <a:solidFill>
                <a:schemeClr val="tx1"/>
              </a:solidFill>
              <a:effectLst/>
              <a:latin typeface="+mn-lt"/>
              <a:ea typeface="+mn-ea"/>
              <a:cs typeface="+mn-cs"/>
            </a:endParaRPr>
          </a:p>
          <a:p>
            <a:pPr algn="r" rtl="1"/>
            <a:r>
              <a:rPr lang="ar-LB" sz="1200" b="1" i="0" kern="1200" dirty="0" err="1">
                <a:solidFill>
                  <a:schemeClr val="tx1"/>
                </a:solidFill>
                <a:effectLst/>
                <a:latin typeface="+mn-lt"/>
                <a:ea typeface="+mn-ea"/>
                <a:cs typeface="+mn-cs"/>
              </a:rPr>
              <a:t>الأطفال:</a:t>
            </a:r>
            <a:r>
              <a:rPr lang="ar-LB" sz="1200" b="0" i="0" kern="1200" dirty="0" err="1">
                <a:solidFill>
                  <a:schemeClr val="tx1"/>
                </a:solidFill>
                <a:effectLst/>
                <a:latin typeface="+mn-lt"/>
                <a:ea typeface="+mn-ea"/>
                <a:cs typeface="+mn-cs"/>
              </a:rPr>
              <a:t>يتحتم</a:t>
            </a:r>
            <a:r>
              <a:rPr lang="ar-LB" sz="1200" b="0" i="0" kern="1200" dirty="0">
                <a:solidFill>
                  <a:schemeClr val="tx1"/>
                </a:solidFill>
                <a:effectLst/>
                <a:latin typeface="+mn-lt"/>
                <a:ea typeface="+mn-ea"/>
                <a:cs typeface="+mn-cs"/>
              </a:rPr>
              <a:t> في هذا الصدد اتخاذ تدابير خاصة لضمان حماية كافة الأطفال من الأذى، ومنحهم فرص الحصول المنصف على الخدمات الأساسية. وحيث إن الأطفال هم غالباً من يشكلون الجزء الأكبر من السكان المتضررين، فمن الأهمية بمكان عدم الاكتفاء بمجرد أخذ وجهات نظرهم وتجاربهم خلال مرحلة تقدير حالات الطوارئ والتخطيط لها، وإنما يتعين أن يكون لهم تأثير فيما يتعلق بتقديم الخدمات الإنسانية ورصدها وتقييمها.</a:t>
            </a:r>
          </a:p>
          <a:p>
            <a:pPr algn="r" rtl="1"/>
            <a:r>
              <a:rPr lang="ar-LB" sz="1200" b="0" i="0" kern="1200" dirty="0">
                <a:solidFill>
                  <a:schemeClr val="tx1"/>
                </a:solidFill>
                <a:effectLst/>
                <a:latin typeface="+mn-lt"/>
                <a:ea typeface="+mn-ea"/>
                <a:cs typeface="+mn-cs"/>
              </a:rPr>
              <a:t>وغالباً ما يكون الأطفال والشباب عرضة للتبعات الضارة الناجمة عن مواطن الضعف في بعض الأوضاع، مثل سوء التغذية، والاستغلال، والاختطاف والتجنيد في الجماعات المسلحة والقوات القتالية، والتعرض للعنف الجنسي، والافتقار إلى فرص المشاركة في صنع القرار. وتنص اتفاقية حقوق الطفل على أن الطفل هو كل إنسان لم يتجاوز عمره الثامنة عشر، وقد يختلف هذا التعريف باختلاف السياقات الثقافية والاجتماعية. ويتوجب إجراء تحليل شامل للسكان المتضررين لمعرفة تعريفها للطفل، وذلك لضمان عدم استبعاد أي طفل أو شاب من المساعدات الإنسانية.</a:t>
            </a:r>
          </a:p>
          <a:p>
            <a:pPr algn="r" rtl="1"/>
            <a:r>
              <a:rPr lang="ar-LB" sz="1200" b="1" i="0" kern="1200" dirty="0">
                <a:solidFill>
                  <a:schemeClr val="tx1"/>
                </a:solidFill>
                <a:effectLst/>
                <a:latin typeface="+mn-lt"/>
                <a:ea typeface="+mn-ea"/>
                <a:cs typeface="+mn-cs"/>
              </a:rPr>
              <a:t>لحد من مخاطر </a:t>
            </a:r>
            <a:r>
              <a:rPr lang="ar-LB" sz="1200" b="1" i="0" kern="1200" dirty="0" err="1">
                <a:solidFill>
                  <a:schemeClr val="tx1"/>
                </a:solidFill>
                <a:effectLst/>
                <a:latin typeface="+mn-lt"/>
                <a:ea typeface="+mn-ea"/>
                <a:cs typeface="+mn-cs"/>
              </a:rPr>
              <a:t>الكواارث:</a:t>
            </a:r>
            <a:r>
              <a:rPr lang="ar-LB" sz="1200" b="0" i="0" kern="1200" dirty="0" err="1">
                <a:solidFill>
                  <a:schemeClr val="tx1"/>
                </a:solidFill>
                <a:effectLst/>
                <a:latin typeface="+mn-lt"/>
                <a:ea typeface="+mn-ea"/>
                <a:cs typeface="+mn-cs"/>
              </a:rPr>
              <a:t>يتم</a:t>
            </a:r>
            <a:r>
              <a:rPr lang="ar-LB" sz="1200" b="0" i="0" kern="1200" dirty="0">
                <a:solidFill>
                  <a:schemeClr val="tx1"/>
                </a:solidFill>
                <a:effectLst/>
                <a:latin typeface="+mn-lt"/>
                <a:ea typeface="+mn-ea"/>
                <a:cs typeface="+mn-cs"/>
              </a:rPr>
              <a:t> تعريفه باعتباره مفهوماً وممارسة للحد من مخاطر الكوارث من خلال بذل جهود منهجية لتحليل وإدارة العوامل المسببة للكوارث، بما في ذلك الحد من التعرض للأخطار، والتقليل من مواطن ضعف الناس والممتلكات، وإدارة الأرض والبيئة إدارة حكيمة، وتحسين التأهب للأحداث السلبية. وتشمل مثل هذه الأحداث السلبية الكوارث الطبيعية كالعواصف والفيضانات والجفاف وارتفاع منسوب البحار. ومع تصاعد التغير في نمط هذه الظواهر وحدَّتها، يتزايد إرجاعها إلى ما يعرف </a:t>
            </a:r>
            <a:r>
              <a:rPr lang="ar-LB" sz="1200" b="1" i="0" kern="1200" dirty="0">
                <a:solidFill>
                  <a:schemeClr val="tx1"/>
                </a:solidFill>
                <a:effectLst/>
                <a:latin typeface="+mn-lt"/>
                <a:ea typeface="+mn-ea"/>
                <a:cs typeface="+mn-cs"/>
              </a:rPr>
              <a:t>بتغير المناخ</a:t>
            </a:r>
            <a:r>
              <a:rPr lang="ar-LB" sz="1200" b="0" i="0" kern="1200" dirty="0">
                <a:solidFill>
                  <a:schemeClr val="tx1"/>
                </a:solidFill>
                <a:effectLst/>
                <a:latin typeface="+mn-lt"/>
                <a:ea typeface="+mn-ea"/>
                <a:cs typeface="+mn-cs"/>
              </a:rPr>
              <a:t> عالمياً.</a:t>
            </a:r>
          </a:p>
          <a:p>
            <a:pPr algn="r" rtl="1"/>
            <a:r>
              <a:rPr lang="ar-LB" sz="1200" b="1" i="0" kern="1200" dirty="0" err="1">
                <a:solidFill>
                  <a:schemeClr val="tx1"/>
                </a:solidFill>
                <a:effectLst/>
                <a:latin typeface="+mn-lt"/>
                <a:ea typeface="+mn-ea"/>
                <a:cs typeface="+mn-cs"/>
              </a:rPr>
              <a:t>البيئة:</a:t>
            </a:r>
            <a:r>
              <a:rPr lang="ar-LB" sz="1200" b="0" i="0" kern="1200" dirty="0" err="1">
                <a:solidFill>
                  <a:schemeClr val="tx1"/>
                </a:solidFill>
                <a:effectLst/>
                <a:latin typeface="+mn-lt"/>
                <a:ea typeface="+mn-ea"/>
                <a:cs typeface="+mn-cs"/>
              </a:rPr>
              <a:t>وتفهم</a:t>
            </a:r>
            <a:r>
              <a:rPr lang="ar-LB" sz="1200" b="0" i="0" kern="1200" dirty="0">
                <a:solidFill>
                  <a:schemeClr val="tx1"/>
                </a:solidFill>
                <a:effectLst/>
                <a:latin typeface="+mn-lt"/>
                <a:ea typeface="+mn-ea"/>
                <a:cs typeface="+mn-cs"/>
              </a:rPr>
              <a:t> على أنها العناصر الفيزيائية والكيميائية والبيولوجية والعمليات التي تؤثر على حياة السكان المتضررين من الكوارث والسكان المحليين وسبلهم للعيش. وهي توفر الموارد الطبيعية التي تحافظ على الأفراد، وتسهم في تحسين جودة الحياة. ومن الضروري توفير الحماية والإدارة لها، إذا ما كان يراد الحفاظ على المهام الأساسية. والمعايير الدنيا تعالج ضرورة منع استغلال الظروف البيئة استغلالاً مفرطاً، وتلوثها وتدهورها، بينما تهدف إلى تأمين المهام البيئية الداعمة للحياة، والحد من المخاطر ومواطن الضعف، والسعي إلى استحداث آليات لتعزيز تكيف النظم الطبيعية من أجل الانتعاش الذاتي.</a:t>
            </a:r>
          </a:p>
          <a:p>
            <a:pPr algn="r" rtl="1"/>
            <a:r>
              <a:rPr lang="ar-LB" sz="1200" b="1" i="0" kern="1200" dirty="0" err="1">
                <a:solidFill>
                  <a:schemeClr val="tx1"/>
                </a:solidFill>
                <a:effectLst/>
                <a:latin typeface="+mn-lt"/>
                <a:ea typeface="+mn-ea"/>
                <a:cs typeface="+mn-cs"/>
              </a:rPr>
              <a:t>الجنسانية:</a:t>
            </a:r>
            <a:r>
              <a:rPr lang="ar-LB" sz="1200" b="0" i="0" kern="1200" dirty="0" err="1">
                <a:solidFill>
                  <a:schemeClr val="tx1"/>
                </a:solidFill>
                <a:effectLst/>
                <a:latin typeface="+mn-lt"/>
                <a:ea typeface="+mn-ea"/>
                <a:cs typeface="+mn-cs"/>
              </a:rPr>
              <a:t>وهي</a:t>
            </a:r>
            <a:r>
              <a:rPr lang="ar-LB" sz="1200" b="0" i="0" kern="1200" dirty="0">
                <a:solidFill>
                  <a:schemeClr val="tx1"/>
                </a:solidFill>
                <a:effectLst/>
                <a:latin typeface="+mn-lt"/>
                <a:ea typeface="+mn-ea"/>
                <a:cs typeface="+mn-cs"/>
              </a:rPr>
              <a:t> كلمة تشير إلى حقيقة أن الناس يلاقون أوضاعاً تختلف باختلاف نوع جنسهم، أما </a:t>
            </a:r>
            <a:r>
              <a:rPr lang="ar-LB" sz="1200" b="1" i="0" kern="1200" dirty="0">
                <a:solidFill>
                  <a:schemeClr val="tx1"/>
                </a:solidFill>
                <a:effectLst/>
                <a:latin typeface="+mn-lt"/>
                <a:ea typeface="+mn-ea"/>
                <a:cs typeface="+mn-cs"/>
              </a:rPr>
              <a:t>الجنس</a:t>
            </a:r>
            <a:r>
              <a:rPr lang="ar-LB" sz="1200" b="0" i="0" kern="1200" dirty="0">
                <a:solidFill>
                  <a:schemeClr val="tx1"/>
                </a:solidFill>
                <a:effectLst/>
                <a:latin typeface="+mn-lt"/>
                <a:ea typeface="+mn-ea"/>
                <a:cs typeface="+mn-cs"/>
              </a:rPr>
              <a:t>، فيشير إلى الخواص البيولوجية لكل من المرأة والرجل. وهو أمر طبيعي، يتحدد بالولادة، وبالتالي، فهو لا يتغير بصفة عامة على الصعيد العالمي.</a:t>
            </a:r>
          </a:p>
          <a:p>
            <a:pPr algn="r" rtl="1"/>
            <a:r>
              <a:rPr lang="ar-LB" sz="1200" b="0" i="0" kern="1200" dirty="0">
                <a:solidFill>
                  <a:schemeClr val="tx1"/>
                </a:solidFill>
                <a:effectLst/>
                <a:latin typeface="+mn-lt"/>
                <a:ea typeface="+mn-ea"/>
                <a:cs typeface="+mn-cs"/>
              </a:rPr>
              <a:t>والمساواة في الحقوق بين المرأة والرجل أمر منصوص عليه بوضوح في وثائق حقوق الإنسان، التي تشكل أساس الميثاق الإنساني. فالنساء والرجال لديهم الحق نفسه في الحصول على المساعدة الإنسانية والحماية، وأن يلقوا القدر نفسه من احترام كرامتهم الإنسانية، والإقرار بتساوي قدراتهم الإنسانية، بما في ذلك القدرة على الاختيار، وفي الحصول على فرص العمل نفسها بناءً على تلك الخيارات، وعلى القدر نفسه من السلطة اللازمة لتشكيل نتائج أعمالهم. وتكون الاستجابات الإنسانية أكثر فعالية عندما تستند إلى فهم الحاجات المختلفة، ومواطن الضعف، والمصالح، والقدرات واستراتيجيات المواجهة لدى النساء والرجال والفتيات والفتيان من جميع الأعمار، والتبعات المتغيرة الواقعة عليهم جراء الكوارث أو النزاعات. ومن خلال التحليل </a:t>
            </a:r>
            <a:r>
              <a:rPr lang="ar-LB" sz="1200" b="0" i="0" kern="1200" dirty="0" err="1">
                <a:solidFill>
                  <a:schemeClr val="tx1"/>
                </a:solidFill>
                <a:effectLst/>
                <a:latin typeface="+mn-lt"/>
                <a:ea typeface="+mn-ea"/>
                <a:cs typeface="+mn-cs"/>
              </a:rPr>
              <a:t>الجنساني</a:t>
            </a:r>
            <a:r>
              <a:rPr lang="ar-LB" sz="1200" b="0" i="0" kern="1200" dirty="0">
                <a:solidFill>
                  <a:schemeClr val="tx1"/>
                </a:solidFill>
                <a:effectLst/>
                <a:latin typeface="+mn-lt"/>
                <a:ea typeface="+mn-ea"/>
                <a:cs typeface="+mn-cs"/>
              </a:rPr>
              <a:t>، يتحقق الفهم لهذه الاختلافات، فضلاً عن عدم المساواة فيما يتعلق بأدوار النساء والرجال وأعباء العمل، والوصول إلى الموارد وإدارتها، وسلطة صنع القرار، والفرص المتاحة لتنمية المهارات. وتتطرق أمور العدل بين الجنسين إلى مواضيع متشعبة أخرى. وتعني الأهداف الإنسانية المتعلقة بالحفاظ على التناسب وعدم التحيز فيما يتعلق بالأمور الجنسانية، أنه يتحتم إيلاء الاهتمام من أجل تحقيق العدالة بين المرأة والرجل، وضمان المساواة في النتيجة. وتاريخياً، فقد كان الاهتمام بالعدل بين الجنسين مدفوعاً بالحاجة إلى معالجة حاجات النساء والفتيات وظروفهن، حيث إن النساء والفتيات عادة ما يكن أكثر حرماناً من الرجال والفتيان. بيد أنه يتزايد إدراك المجتمع الإنساني لضرورة فهم ما يواجه الرجال والفتيان في حالات الأزمات.</a:t>
            </a:r>
          </a:p>
          <a:p>
            <a:pPr algn="r" rtl="1"/>
            <a:r>
              <a:rPr lang="ar-LB" sz="1200" b="1" i="0" kern="1200" dirty="0">
                <a:solidFill>
                  <a:schemeClr val="tx1"/>
                </a:solidFill>
                <a:effectLst/>
                <a:latin typeface="+mn-lt"/>
                <a:ea typeface="+mn-ea"/>
                <a:cs typeface="+mn-cs"/>
              </a:rPr>
              <a:t>فيروس نقص المناعة البشرية </a:t>
            </a:r>
            <a:r>
              <a:rPr lang="ar-LB" sz="1200" b="1" i="0" kern="1200" dirty="0" err="1">
                <a:solidFill>
                  <a:schemeClr val="tx1"/>
                </a:solidFill>
                <a:effectLst/>
                <a:latin typeface="+mn-lt"/>
                <a:ea typeface="+mn-ea"/>
                <a:cs typeface="+mn-cs"/>
              </a:rPr>
              <a:t>والإيدز:</a:t>
            </a:r>
            <a:r>
              <a:rPr lang="ar-LB" sz="1200" b="0" i="0" kern="1200" dirty="0" err="1">
                <a:solidFill>
                  <a:schemeClr val="tx1"/>
                </a:solidFill>
                <a:effectLst/>
                <a:latin typeface="+mn-lt"/>
                <a:ea typeface="+mn-ea"/>
                <a:cs typeface="+mn-cs"/>
              </a:rPr>
              <a:t>من</a:t>
            </a:r>
            <a:r>
              <a:rPr lang="ar-LB" sz="1200" b="0" i="0" kern="1200" dirty="0">
                <a:solidFill>
                  <a:schemeClr val="tx1"/>
                </a:solidFill>
                <a:effectLst/>
                <a:latin typeface="+mn-lt"/>
                <a:ea typeface="+mn-ea"/>
                <a:cs typeface="+mn-cs"/>
              </a:rPr>
              <a:t> المهم معرفة مدى انتشار ذلك في سياق إنساني محدد، وذلك لفهم مواطن الضعف والمخاطر، وللتخطيط من أجل الاستجابة بفعالية. وبالإضافة إلى أشد السكان تعرضاً للمخاطر (مثل الرجال الذين يمارسون الجنس مع رجال، ومتعاطي العقاقير عن طريق الحقن، والمشتغلين بالجنس)، الذين كثيراً ما يحتاجون إلى تلقي تدابير محددة لحماية أنفسهم من الإهمال والتمييز والعنف، فقد تتضمن بعض السياقات فئات مستضعفة أخرى، مثل اللاجئين والمهاجرين، والشباب، والأمهات العازبات. وقد يؤدي النزوح الجماعي إلى زيادة المخاطر ومواطن الضعف فيما يتعلق بفيروس نقص المناعة البشرية، وذلك نتيجة الفصل بين أفراد الأسرة، وانهيار التماسك المجتمعي والأعراف الاجتماعية والجنسية التي تنظم السلوكيات. وقد تقوم الجماعات المسلحة باستغلال النساء والأطفال، الأمر الذي يجعلهم عرضة بشكل خاص للإصابة بفيروس نقص المناعة البشرية بسبب العنف والاستغلال الجنسيين. وقد يصبح الناس أثناء حالات الطوارئ الإنسانية غير قادرين على الوصول إلى التدخلات المتعلقة بمكافحة هذا الفيروس مثل برامج الوقاية، وقد يحدث أن يتعطل العلاج بالعقاقير المضادة للفيروسات الارتجاعية، وعلاج السل (الدرن) والوقاية منه، وكذلك علاج الأمراض الانتهازية الأخرى.</a:t>
            </a:r>
          </a:p>
          <a:p>
            <a:pPr algn="r" rtl="1"/>
            <a:r>
              <a:rPr lang="ar-LB" sz="1200" b="0" i="0" kern="1200" dirty="0">
                <a:solidFill>
                  <a:schemeClr val="tx1"/>
                </a:solidFill>
                <a:effectLst/>
                <a:latin typeface="+mn-lt"/>
                <a:ea typeface="+mn-ea"/>
                <a:cs typeface="+mn-cs"/>
              </a:rPr>
              <a:t>وغالباً ما يعاني المصابون بفيروس نقص المناعة البشرية من التمييز والوصم بالعار، وبالتالي، فلا بد من التقيد الصارم بالحفاظ على السرية، وإتاحة الحماية لهم عند الضرورة. وينبغي لأنشطة القطاع في هذا الدليل أن توفر تدخلات مناسبة فيما يتعلق بهذا الفيروس، وفقاً لسياقه ومدى انتشاره، وعدم زيادة مخاطر تعرض الناس للإصابة به.</a:t>
            </a:r>
          </a:p>
          <a:p>
            <a:pPr algn="r" rtl="1"/>
            <a:r>
              <a:rPr lang="ar-LB" sz="1200" b="1" i="0" kern="1200" dirty="0">
                <a:solidFill>
                  <a:schemeClr val="tx1"/>
                </a:solidFill>
                <a:effectLst/>
                <a:latin typeface="+mn-lt"/>
                <a:ea typeface="+mn-ea"/>
                <a:cs typeface="+mn-cs"/>
              </a:rPr>
              <a:t>كبار </a:t>
            </a:r>
            <a:r>
              <a:rPr lang="ar-LB" sz="1200" b="1" i="0" kern="1200" dirty="0" err="1">
                <a:solidFill>
                  <a:schemeClr val="tx1"/>
                </a:solidFill>
                <a:effectLst/>
                <a:latin typeface="+mn-lt"/>
                <a:ea typeface="+mn-ea"/>
                <a:cs typeface="+mn-cs"/>
              </a:rPr>
              <a:t>السن:</a:t>
            </a:r>
            <a:r>
              <a:rPr lang="ar-LB" sz="1200" b="0" i="0" kern="1200" dirty="0" err="1">
                <a:solidFill>
                  <a:schemeClr val="tx1"/>
                </a:solidFill>
                <a:effectLst/>
                <a:latin typeface="+mn-lt"/>
                <a:ea typeface="+mn-ea"/>
                <a:cs typeface="+mn-cs"/>
              </a:rPr>
              <a:t>وفقاً</a:t>
            </a:r>
            <a:r>
              <a:rPr lang="ar-LB" sz="1200" b="0" i="0" kern="1200" dirty="0">
                <a:solidFill>
                  <a:schemeClr val="tx1"/>
                </a:solidFill>
                <a:effectLst/>
                <a:latin typeface="+mn-lt"/>
                <a:ea typeface="+mn-ea"/>
                <a:cs typeface="+mn-cs"/>
              </a:rPr>
              <a:t> لتعريف الأمم المتحدة</a:t>
            </a:r>
            <a:r>
              <a:rPr lang="ar-LB" sz="1200" b="1" i="0" kern="1200" dirty="0">
                <a:solidFill>
                  <a:schemeClr val="tx1"/>
                </a:solidFill>
                <a:effectLst/>
                <a:latin typeface="+mn-lt"/>
                <a:ea typeface="+mn-ea"/>
                <a:cs typeface="+mn-cs"/>
              </a:rPr>
              <a:t>، </a:t>
            </a:r>
            <a:r>
              <a:rPr lang="ar-LB" sz="1200" b="0" i="0" kern="1200" dirty="0">
                <a:solidFill>
                  <a:schemeClr val="tx1"/>
                </a:solidFill>
                <a:effectLst/>
                <a:latin typeface="+mn-lt"/>
                <a:ea typeface="+mn-ea"/>
                <a:cs typeface="+mn-cs"/>
              </a:rPr>
              <a:t>فإن المسنين من الرجال والنساء هم الذين تزيد أعمارهم على 60 عاماً، ولكن قد يختلف تعريف “المسن” باختلاف السياقات. فغالباً ما يكون كبار السن من بين أفقر الفئات السكانية في البلدان النامية، بينما يشكلون نسبة أكبر ومتنامية بين أشد الفئات ضعفاً فيما بين السكان المتضررين من الكوارث أو النزاعات (على سبيل المثال، الفئة العمرية لمن تجاوزوا 80 عاماً من العمر، هي أسرع فئة عمرية نمواً في العالم)، وما زالت إدارة الكوارث أو النزاعات تغض الطرف عنهم في غالب الأحيان. وتعتبر العزلة والضعف الجسماني من العوامل المهمة التي تساهم في تفاقم ضعف المسنين أمام حالات الكوارث أو النزاعات، وذلك إلى جانب تعطل استراتيجيات كسب العيش، وهياكل دعم الأسرة والمجتمع المحلي، والمشاكل الصحية المزمنة ومشاكل التنقل، وتدهور الصحة العقلية. ولا بد من بذل جهود خاصة لتحديد المسنين رهيني المنازل والأسر المعيشية التي يرأسها مسنون، والوصول إليهم. وللمسنين أيضاً ما يقدمونه من مساهمات رئيسية فيما يتعلق بالبقاء على قيد الحياة وإعادة التأهيل. وهم يلعبون دوراً حيوياً في تقديم الرعاية للأطفال، وإدارة الموارد، وتوليد الدخل، ولديهم المعرفة والتجربة بشأن استراتيجيات المواجهة الاجتماعية، والمساعدة على الحفاظ على الهويات الثقافية والاجتماعية.</a:t>
            </a:r>
          </a:p>
          <a:p>
            <a:pPr algn="r" rtl="1"/>
            <a:r>
              <a:rPr lang="ar-LB" sz="1200" b="1" i="0" kern="1200" dirty="0" err="1">
                <a:solidFill>
                  <a:schemeClr val="tx1"/>
                </a:solidFill>
                <a:effectLst/>
                <a:latin typeface="+mn-lt"/>
                <a:ea typeface="+mn-ea"/>
                <a:cs typeface="+mn-cs"/>
              </a:rPr>
              <a:t>المعاقون:</a:t>
            </a:r>
            <a:r>
              <a:rPr lang="ar-LB" sz="1200" b="0" i="0" kern="1200" dirty="0" err="1">
                <a:solidFill>
                  <a:schemeClr val="tx1"/>
                </a:solidFill>
                <a:effectLst/>
                <a:latin typeface="+mn-lt"/>
                <a:ea typeface="+mn-ea"/>
                <a:cs typeface="+mn-cs"/>
              </a:rPr>
              <a:t>تشير</a:t>
            </a:r>
            <a:r>
              <a:rPr lang="ar-LB" sz="1200" b="0" i="0" kern="1200" dirty="0">
                <a:solidFill>
                  <a:schemeClr val="tx1"/>
                </a:solidFill>
                <a:effectLst/>
                <a:latin typeface="+mn-lt"/>
                <a:ea typeface="+mn-ea"/>
                <a:cs typeface="+mn-cs"/>
              </a:rPr>
              <a:t> تقديرات منظمة الصحة العالمية إلى أن هناك ما بين 7 و10 في المائة من سكان العالم - بما في ذلك أطفال ومسنون – من ذوي الإعاقة. وقد تتسبب الكوارث والنزاعات في زيادة حالات العجز وبالتالي الإعاقة لاحقاً. وتقدم اتفاقية الأمم المتحدة لحقوق الأشخاص ذوي الإعاقة، تعريفاً للإعاقة بأنها مفهوم آخذ في التطور، ينتج عن التفاعل بين الأشخاص المصابين بعاهة (التي قد تكون بدنية أو حسية أو فكرية أو نفسية) والحواجز </a:t>
            </a:r>
            <a:r>
              <a:rPr lang="ar-LB" sz="1200" b="0" i="0" kern="1200" dirty="0" err="1">
                <a:solidFill>
                  <a:schemeClr val="tx1"/>
                </a:solidFill>
                <a:effectLst/>
                <a:latin typeface="+mn-lt"/>
                <a:ea typeface="+mn-ea"/>
                <a:cs typeface="+mn-cs"/>
              </a:rPr>
              <a:t>المواقفية</a:t>
            </a:r>
            <a:r>
              <a:rPr lang="ar-LB" sz="1200" b="0" i="0" kern="1200" dirty="0">
                <a:solidFill>
                  <a:schemeClr val="tx1"/>
                </a:solidFill>
                <a:effectLst/>
                <a:latin typeface="+mn-lt"/>
                <a:ea typeface="+mn-ea"/>
                <a:cs typeface="+mn-cs"/>
              </a:rPr>
              <a:t> والبيئية التي تعوق مشاركتهم في المجتمع مشاركة كاملة وفعالة، على قدم المساواة مع الآخرين. ولذلك، فإن وجود هذه الحواجز يحول دون مشاركة ذوي الإعاقات مشاركة كاملة ومجدية في التيار الرئيسي لبرامج المساعدة الإنسانية أو الاستفادة منه. وتعطي هذه الاتفاقية الجديدة إشارة محددة لسلامة ذوي الإعاقات وحمايتهم في حالات النزاعات والطوارئ (اتفاقية الأمم المتحدة لحقوق الأشخاص ذوي الإعاقة، المادة رقم 11).</a:t>
            </a:r>
          </a:p>
          <a:p>
            <a:pPr algn="r" rtl="1"/>
            <a:r>
              <a:rPr lang="ar-LB" sz="1200" b="0" i="0" kern="1200" dirty="0">
                <a:solidFill>
                  <a:schemeClr val="tx1"/>
                </a:solidFill>
                <a:effectLst/>
                <a:latin typeface="+mn-lt"/>
                <a:ea typeface="+mn-ea"/>
                <a:cs typeface="+mn-cs"/>
              </a:rPr>
              <a:t>وفي حالات الكوارث، يواجه ذوو الإعاقات مخاطر غير متكافئة، وغالباً ما يجري استبعادهم من عمليات الإغاثة وإعادة التأهيل. وقد يزيد هذا الاستبعاد من صعوبة الاستفادة من خدمات الدعم العامة في حالات الكوارث والمشاركة فيها بفعالية. والأهم من ذلك أن ذوي الإعاقات يشكلون مجموعة سكانية متباينة، تشمل أطفالاً ومسنين، ممن لا يمكن تلبية حاجاتهم بأسلوب نهج “واحد يناسب الجميع”. ولذلك، يتحتم على الاستجابات الإنسانية أن تأخذ بعين الاعتبار القدرات الخاصة والمهارات والموارد والمعرفة لدى الأفراد من مختلف أنواع ودرجات الإعاقة. ومن المهم أيضاً ألا ننسى أن ذوي الإعاقات لديهم الحاجات الأساسية نفسها التي لدي الجميع في مجتمعاتهم. وبالإضافة إلى ذلك، فقد يكون لبعضهم حاجات خاصة أيضاً، مثل استبدال مواد المعونة أو الأدوات والأجهزة، والحصول على خدمات إعادة التأهيل. وعلاوة على ذلك، يجب على أي تدابير تستهدف ذوي الإعاقات، ألا تؤدي إلى فصلهم عن عائلاتهم وشبكاتهم المجتمعية. وأخيراً، إذا لم تؤخذ حقوق ذوي الإعاقات بعين الاعتبار في الاستجابات الإنسانية، فقد تضيع فرصة كبيرة لإعادة بناء المجتمعات من أجل كافة الناس. وبالتالي، فمن الأمور الأساسية أن يتم إدراج ذوي الإعاقات في كافة جوانب الإغاثة والانتعاش. الأمر الذي يتطلب تنسيق الاستجابة وتوجيهها.</a:t>
            </a:r>
          </a:p>
          <a:p>
            <a:pPr algn="r" rtl="1"/>
            <a:r>
              <a:rPr lang="ar-LB" sz="1200" b="1" i="0" kern="1200" dirty="0">
                <a:solidFill>
                  <a:schemeClr val="tx1"/>
                </a:solidFill>
                <a:effectLst/>
                <a:latin typeface="+mn-lt"/>
                <a:ea typeface="+mn-ea"/>
                <a:cs typeface="+mn-cs"/>
              </a:rPr>
              <a:t>الدعم النفسي الاجتماعي: </a:t>
            </a:r>
            <a:r>
              <a:rPr lang="ar-LB" sz="1200" b="0" i="0" kern="1200" dirty="0">
                <a:solidFill>
                  <a:schemeClr val="tx1"/>
                </a:solidFill>
                <a:effectLst/>
                <a:latin typeface="+mn-lt"/>
                <a:ea typeface="+mn-ea"/>
                <a:cs typeface="+mn-cs"/>
              </a:rPr>
              <a:t>تنجم بعض أكبر مصادر مواطن الضعف والمعاناة في حالات الكوارث من آثارها المعقدة عاطفياً واجتماعياً وجسدياً وروحياً. ويكون العديد من ردود الفعل هذه أمراً طبيعياً، ويمكن التغلب عليها بمرور الوقت. ومن الأمور الأساسية القيام محلياً بتنظيم الدعم الملائم في مجال الصحة العقلية والمجال النفسي الاجتماعي، بما يعزز القدرة فيما يتعلق بمساعدة الذات، والمواجهة، والتعافي فيما بين السكان المتضررين. ويتعزز العمل الإنساني إذا ما تمت المسارعة بإشراك المتضررين، في أقرب وقت مناسب، في أعمال التوجيه والتنفيذ فيما يتعلق بالاستجابة للكوارث. وفي كل قطاع من القطاعات الإنسانية، تكون لطريقة إدارة المعونة تأثير نفسي اجتماعي قد يعمل إما على دعم السكان المتضررين أو إلحاق الأذى بهم. ولذلك، فإنه يتعين تسليم المعونة بطريقة رحيمة، تعزز الكرامة، وتمكن من الكفاءة الذاتية من خلال المشاركة المجدية، وتحترم أهمية الممارسات الدينية والثقافية، وتعزز من قدرة أفراد المجتمع على دعم الرفاه بشكل كلي.</a:t>
            </a:r>
          </a:p>
          <a:p>
            <a:pPr algn="r"/>
            <a:endParaRPr lang="en-US" dirty="0"/>
          </a:p>
        </p:txBody>
      </p:sp>
      <p:sp>
        <p:nvSpPr>
          <p:cNvPr id="4" name="Slide Number Placeholder 3"/>
          <p:cNvSpPr>
            <a:spLocks noGrp="1"/>
          </p:cNvSpPr>
          <p:nvPr>
            <p:ph type="sldNum" sz="quarter" idx="10"/>
          </p:nvPr>
        </p:nvSpPr>
        <p:spPr/>
        <p:txBody>
          <a:bodyPr/>
          <a:lstStyle/>
          <a:p>
            <a:fld id="{6FA5565B-EEAB-4947-9460-72495BBCFEF3}" type="slidenum">
              <a:rPr lang="fr-CH" smtClean="0"/>
              <a:pPr/>
              <a:t>29</a:t>
            </a:fld>
            <a:endParaRPr lang="fr-CH"/>
          </a:p>
        </p:txBody>
      </p:sp>
      <p:sp>
        <p:nvSpPr>
          <p:cNvPr id="5" name="Date Placeholder 4"/>
          <p:cNvSpPr>
            <a:spLocks noGrp="1"/>
          </p:cNvSpPr>
          <p:nvPr>
            <p:ph type="dt" idx="11"/>
          </p:nvPr>
        </p:nvSpPr>
        <p:spPr/>
        <p:txBody>
          <a:bodyPr/>
          <a:lstStyle/>
          <a:p>
            <a:r>
              <a:rPr lang="fr-CH"/>
              <a:t>04.08.2015</a:t>
            </a:r>
          </a:p>
        </p:txBody>
      </p:sp>
    </p:spTree>
    <p:extLst>
      <p:ext uri="{BB962C8B-B14F-4D97-AF65-F5344CB8AC3E}">
        <p14:creationId xmlns:p14="http://schemas.microsoft.com/office/powerpoint/2010/main" val="22383484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pPr/>
              <a:t>3</a:t>
            </a:fld>
            <a:endParaRPr lang="en-GB" dirty="0"/>
          </a:p>
        </p:txBody>
      </p:sp>
      <p:sp>
        <p:nvSpPr>
          <p:cNvPr id="5" name="Date Placeholder 4"/>
          <p:cNvSpPr>
            <a:spLocks noGrp="1"/>
          </p:cNvSpPr>
          <p:nvPr>
            <p:ph type="dt" idx="11"/>
          </p:nvPr>
        </p:nvSpPr>
        <p:spPr/>
        <p:txBody>
          <a:bodyPr/>
          <a:lstStyle/>
          <a:p>
            <a:r>
              <a:rPr lang="fr-CH"/>
              <a:t>04.08.2015</a:t>
            </a:r>
          </a:p>
        </p:txBody>
      </p:sp>
    </p:spTree>
    <p:extLst>
      <p:ext uri="{BB962C8B-B14F-4D97-AF65-F5344CB8AC3E}">
        <p14:creationId xmlns:p14="http://schemas.microsoft.com/office/powerpoint/2010/main" val="12284209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fr-CH"/>
              <a:t>04.08.2015</a:t>
            </a:r>
          </a:p>
        </p:txBody>
      </p:sp>
      <p:sp>
        <p:nvSpPr>
          <p:cNvPr id="5" name="Slide Number Placeholder 4"/>
          <p:cNvSpPr>
            <a:spLocks noGrp="1"/>
          </p:cNvSpPr>
          <p:nvPr>
            <p:ph type="sldNum" sz="quarter" idx="11"/>
          </p:nvPr>
        </p:nvSpPr>
        <p:spPr/>
        <p:txBody>
          <a:bodyPr/>
          <a:lstStyle/>
          <a:p>
            <a:fld id="{6FA5565B-EEAB-4947-9460-72495BBCFEF3}" type="slidenum">
              <a:rPr lang="fr-CH" smtClean="0"/>
              <a:pPr/>
              <a:t>30</a:t>
            </a:fld>
            <a:endParaRPr lang="fr-CH"/>
          </a:p>
        </p:txBody>
      </p:sp>
    </p:spTree>
    <p:extLst>
      <p:ext uri="{BB962C8B-B14F-4D97-AF65-F5344CB8AC3E}">
        <p14:creationId xmlns:p14="http://schemas.microsoft.com/office/powerpoint/2010/main" val="31144493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SA" dirty="0"/>
              <a:t>تتمثّل المبادرات </a:t>
            </a:r>
            <a:r>
              <a:rPr lang="ar-EG" dirty="0"/>
              <a:t>الخمسة</a:t>
            </a:r>
            <a:r>
              <a:rPr lang="ar-SA" dirty="0"/>
              <a:t> المرافقة </a:t>
            </a:r>
            <a:r>
              <a:rPr lang="ar-SA" dirty="0" err="1"/>
              <a:t>لاسفير</a:t>
            </a:r>
            <a:r>
              <a:rPr lang="ar-SA" dirty="0"/>
              <a:t> في:</a:t>
            </a:r>
          </a:p>
          <a:p>
            <a:pPr algn="r"/>
            <a:endParaRPr lang="ar-SA" dirty="0"/>
          </a:p>
          <a:p>
            <a:pPr algn="r"/>
            <a:r>
              <a:rPr lang="ar-SA" dirty="0"/>
              <a:t>المعايير الدّنيا لحماية الطّفل في مجال العمل الانساني</a:t>
            </a:r>
          </a:p>
          <a:p>
            <a:pPr algn="r"/>
            <a:r>
              <a:rPr lang="ar-SA" dirty="0"/>
              <a:t>الشبكة المشتركة لوكالات التعليم في حالات الطوارئ(المعايير الدنيا في مجال التعليم)</a:t>
            </a:r>
          </a:p>
          <a:p>
            <a:pPr algn="r"/>
            <a:r>
              <a:rPr lang="ar-SA" dirty="0"/>
              <a:t>المعايير والإرشادات في الطوارئ الخاصة بالماشية</a:t>
            </a:r>
          </a:p>
          <a:p>
            <a:pPr algn="r"/>
            <a:r>
              <a:rPr lang="ar-SA" dirty="0"/>
              <a:t>شبكة النهوض بالمشروعات الصغيرة وتعزيزها</a:t>
            </a:r>
            <a:endParaRPr lang="tr-TR" dirty="0"/>
          </a:p>
          <a:p>
            <a:pPr algn="r"/>
            <a:r>
              <a:rPr lang="ar-EG" dirty="0"/>
              <a:t>المعايير الدنيا لتحليل الأسواق في حالات الطوارئ</a:t>
            </a:r>
            <a:endParaRPr lang="ar-SA" dirty="0"/>
          </a:p>
        </p:txBody>
      </p:sp>
      <p:sp>
        <p:nvSpPr>
          <p:cNvPr id="4" name="Slide Number Placeholder 3"/>
          <p:cNvSpPr>
            <a:spLocks noGrp="1"/>
          </p:cNvSpPr>
          <p:nvPr>
            <p:ph type="sldNum" sz="quarter" idx="10"/>
          </p:nvPr>
        </p:nvSpPr>
        <p:spPr/>
        <p:txBody>
          <a:bodyPr/>
          <a:lstStyle/>
          <a:p>
            <a:fld id="{53579C48-162C-47C7-9687-2839989AFBEE}" type="slidenum">
              <a:rPr lang="ar-SA" smtClean="0"/>
              <a:pPr/>
              <a:t>31</a:t>
            </a:fld>
            <a:endParaRPr lang="ar-SA"/>
          </a:p>
        </p:txBody>
      </p:sp>
      <p:sp>
        <p:nvSpPr>
          <p:cNvPr id="5" name="Date Placeholder 4"/>
          <p:cNvSpPr>
            <a:spLocks noGrp="1"/>
          </p:cNvSpPr>
          <p:nvPr>
            <p:ph type="dt" idx="11"/>
          </p:nvPr>
        </p:nvSpPr>
        <p:spPr/>
        <p:txBody>
          <a:bodyPr/>
          <a:lstStyle/>
          <a:p>
            <a:r>
              <a:rPr lang="fr-CH"/>
              <a:t>04.08.2015</a:t>
            </a:r>
          </a:p>
        </p:txBody>
      </p:sp>
    </p:spTree>
    <p:extLst>
      <p:ext uri="{BB962C8B-B14F-4D97-AF65-F5344CB8AC3E}">
        <p14:creationId xmlns:p14="http://schemas.microsoft.com/office/powerpoint/2010/main" val="8156242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B7D2CA1-D120-9748-B6F6-7C32249A9953}" type="slidenum">
              <a:rPr lang="en-GB" smtClean="0"/>
              <a:pPr/>
              <a:t>32</a:t>
            </a:fld>
            <a:endParaRPr lang="en-GB" dirty="0"/>
          </a:p>
        </p:txBody>
      </p:sp>
      <p:sp>
        <p:nvSpPr>
          <p:cNvPr id="5" name="Date Placeholder 4"/>
          <p:cNvSpPr>
            <a:spLocks noGrp="1"/>
          </p:cNvSpPr>
          <p:nvPr>
            <p:ph type="dt" idx="11"/>
          </p:nvPr>
        </p:nvSpPr>
        <p:spPr/>
        <p:txBody>
          <a:bodyPr/>
          <a:lstStyle/>
          <a:p>
            <a:r>
              <a:rPr lang="fr-CH"/>
              <a:t>04.08.2015</a:t>
            </a:r>
          </a:p>
        </p:txBody>
      </p:sp>
    </p:spTree>
    <p:extLst>
      <p:ext uri="{BB962C8B-B14F-4D97-AF65-F5344CB8AC3E}">
        <p14:creationId xmlns:p14="http://schemas.microsoft.com/office/powerpoint/2010/main" val="14452665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SA" dirty="0"/>
          </a:p>
        </p:txBody>
      </p:sp>
      <p:sp>
        <p:nvSpPr>
          <p:cNvPr id="4" name="Slide Number Placeholder 3"/>
          <p:cNvSpPr>
            <a:spLocks noGrp="1"/>
          </p:cNvSpPr>
          <p:nvPr>
            <p:ph type="sldNum" sz="quarter" idx="10"/>
          </p:nvPr>
        </p:nvSpPr>
        <p:spPr/>
        <p:txBody>
          <a:bodyPr/>
          <a:lstStyle/>
          <a:p>
            <a:fld id="{6FA5565B-EEAB-4947-9460-72495BBCFEF3}" type="slidenum">
              <a:rPr lang="fr-CH" smtClean="0"/>
              <a:pPr/>
              <a:t>33</a:t>
            </a:fld>
            <a:endParaRPr lang="fr-CH"/>
          </a:p>
        </p:txBody>
      </p:sp>
      <p:sp>
        <p:nvSpPr>
          <p:cNvPr id="5" name="Date Placeholder 4"/>
          <p:cNvSpPr>
            <a:spLocks noGrp="1"/>
          </p:cNvSpPr>
          <p:nvPr>
            <p:ph type="dt" idx="11"/>
          </p:nvPr>
        </p:nvSpPr>
        <p:spPr/>
        <p:txBody>
          <a:bodyPr/>
          <a:lstStyle/>
          <a:p>
            <a:r>
              <a:rPr lang="fr-CH"/>
              <a:t>04.08.2015</a:t>
            </a:r>
          </a:p>
        </p:txBody>
      </p:sp>
    </p:spTree>
    <p:extLst>
      <p:ext uri="{BB962C8B-B14F-4D97-AF65-F5344CB8AC3E}">
        <p14:creationId xmlns:p14="http://schemas.microsoft.com/office/powerpoint/2010/main" val="9355832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B7D2CA1-D120-9748-B6F6-7C32249A9953}" type="slidenum">
              <a:rPr lang="en-GB" smtClean="0"/>
              <a:pPr/>
              <a:t>34</a:t>
            </a:fld>
            <a:endParaRPr lang="en-GB" dirty="0"/>
          </a:p>
        </p:txBody>
      </p:sp>
      <p:sp>
        <p:nvSpPr>
          <p:cNvPr id="5" name="Date Placeholder 4"/>
          <p:cNvSpPr>
            <a:spLocks noGrp="1"/>
          </p:cNvSpPr>
          <p:nvPr>
            <p:ph type="dt" idx="11"/>
          </p:nvPr>
        </p:nvSpPr>
        <p:spPr/>
        <p:txBody>
          <a:bodyPr/>
          <a:lstStyle/>
          <a:p>
            <a:r>
              <a:rPr lang="fr-CH"/>
              <a:t>04.08.2015</a:t>
            </a:r>
          </a:p>
        </p:txBody>
      </p:sp>
    </p:spTree>
    <p:extLst>
      <p:ext uri="{BB962C8B-B14F-4D97-AF65-F5344CB8AC3E}">
        <p14:creationId xmlns:p14="http://schemas.microsoft.com/office/powerpoint/2010/main" val="18977521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eaLnBrk="1" hangingPunct="1">
              <a:lnSpc>
                <a:spcPct val="150000"/>
              </a:lnSpc>
              <a:buFontTx/>
              <a:buNone/>
            </a:pPr>
            <a:endParaRPr lang="ar-SA" altLang="en-US" sz="1200" dirty="0">
              <a:latin typeface="News Gothic MT"/>
              <a:cs typeface="+mn-cs"/>
            </a:endParaRPr>
          </a:p>
          <a:p>
            <a:pPr algn="just" eaLnBrk="1" hangingPunct="1">
              <a:lnSpc>
                <a:spcPct val="150000"/>
              </a:lnSpc>
            </a:pPr>
            <a:endParaRPr lang="ar-SA" altLang="en-US" sz="1200" dirty="0">
              <a:latin typeface="News Gothic MT"/>
              <a:cs typeface="+mn-cs"/>
            </a:endParaRPr>
          </a:p>
          <a:p>
            <a:endParaRPr lang="en-US" dirty="0"/>
          </a:p>
        </p:txBody>
      </p:sp>
      <p:sp>
        <p:nvSpPr>
          <p:cNvPr id="4" name="Slide Number Placeholder 3"/>
          <p:cNvSpPr>
            <a:spLocks noGrp="1"/>
          </p:cNvSpPr>
          <p:nvPr>
            <p:ph type="sldNum" sz="quarter" idx="10"/>
          </p:nvPr>
        </p:nvSpPr>
        <p:spPr/>
        <p:txBody>
          <a:bodyPr/>
          <a:lstStyle/>
          <a:p>
            <a:fld id="{6FA5565B-EEAB-4947-9460-72495BBCFEF3}" type="slidenum">
              <a:rPr lang="fr-CH" smtClean="0"/>
              <a:pPr/>
              <a:t>4</a:t>
            </a:fld>
            <a:endParaRPr lang="fr-CH"/>
          </a:p>
        </p:txBody>
      </p:sp>
      <p:sp>
        <p:nvSpPr>
          <p:cNvPr id="5" name="Date Placeholder 4"/>
          <p:cNvSpPr>
            <a:spLocks noGrp="1"/>
          </p:cNvSpPr>
          <p:nvPr>
            <p:ph type="dt" idx="11"/>
          </p:nvPr>
        </p:nvSpPr>
        <p:spPr/>
        <p:txBody>
          <a:bodyPr/>
          <a:lstStyle/>
          <a:p>
            <a:r>
              <a:rPr lang="fr-CH"/>
              <a:t>04.08.2015</a:t>
            </a:r>
          </a:p>
        </p:txBody>
      </p:sp>
    </p:spTree>
    <p:extLst>
      <p:ext uri="{BB962C8B-B14F-4D97-AF65-F5344CB8AC3E}">
        <p14:creationId xmlns:p14="http://schemas.microsoft.com/office/powerpoint/2010/main" val="20528308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EG" dirty="0"/>
              <a:t>هذا الدليل مصمم من أجل التخطيط والتنفيذ والرصد والتقييم وهو أداة فعالة للمناصرة عند التفاوض مع السلطات من أجل حيز العمل الإنساني وتوفير المواد ومع اهتمام تزايد اهتمام الجهات المانحة بإدراج المعايير في متطلباتهم بشان ما يرفع اليهم من </a:t>
            </a:r>
            <a:r>
              <a:rPr lang="ar-EG" dirty="0" err="1"/>
              <a:t>تقاير</a:t>
            </a:r>
            <a:endParaRPr lang="ar-EG" dirty="0"/>
          </a:p>
          <a:p>
            <a:pPr algn="r"/>
            <a:r>
              <a:rPr lang="ar-EG" dirty="0"/>
              <a:t>وكونه غير مملوك </a:t>
            </a:r>
            <a:r>
              <a:rPr lang="ar-EG" dirty="0" err="1"/>
              <a:t>لاي</a:t>
            </a:r>
            <a:r>
              <a:rPr lang="ar-EG" dirty="0"/>
              <a:t> منظمة فانه يحظى بقبول واسع من جانب القطاع الإنساني ويحظى باعتراف دولي ويستخدم كأداة</a:t>
            </a:r>
            <a:r>
              <a:rPr lang="ar-EG" baseline="0" dirty="0"/>
              <a:t> اتصال وتنسيق مشتركة بين الوكالات.</a:t>
            </a:r>
          </a:p>
          <a:p>
            <a:pPr algn="r"/>
            <a:r>
              <a:rPr lang="ar-EG" baseline="0" dirty="0"/>
              <a:t>يقوم بجمع أفضل الممارسات من مختلف أنحاء العالم لبيعها في قطار واحد</a:t>
            </a:r>
            <a:endParaRPr lang="en-US" dirty="0"/>
          </a:p>
        </p:txBody>
      </p:sp>
      <p:sp>
        <p:nvSpPr>
          <p:cNvPr id="4" name="Slide Number Placeholder 3"/>
          <p:cNvSpPr>
            <a:spLocks noGrp="1"/>
          </p:cNvSpPr>
          <p:nvPr>
            <p:ph type="sldNum" sz="quarter" idx="10"/>
          </p:nvPr>
        </p:nvSpPr>
        <p:spPr/>
        <p:txBody>
          <a:bodyPr/>
          <a:lstStyle/>
          <a:p>
            <a:fld id="{6FA5565B-EEAB-4947-9460-72495BBCFEF3}" type="slidenum">
              <a:rPr lang="fr-CH" smtClean="0"/>
              <a:pPr/>
              <a:t>5</a:t>
            </a:fld>
            <a:endParaRPr lang="fr-CH"/>
          </a:p>
        </p:txBody>
      </p:sp>
      <p:sp>
        <p:nvSpPr>
          <p:cNvPr id="5" name="Date Placeholder 4"/>
          <p:cNvSpPr>
            <a:spLocks noGrp="1"/>
          </p:cNvSpPr>
          <p:nvPr>
            <p:ph type="dt" idx="11"/>
          </p:nvPr>
        </p:nvSpPr>
        <p:spPr/>
        <p:txBody>
          <a:bodyPr/>
          <a:lstStyle/>
          <a:p>
            <a:r>
              <a:rPr lang="fr-CH"/>
              <a:t>04.08.2015</a:t>
            </a:r>
          </a:p>
        </p:txBody>
      </p:sp>
    </p:spTree>
    <p:extLst>
      <p:ext uri="{BB962C8B-B14F-4D97-AF65-F5344CB8AC3E}">
        <p14:creationId xmlns:p14="http://schemas.microsoft.com/office/powerpoint/2010/main" val="19150088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pPr/>
              <a:t>6</a:t>
            </a:fld>
            <a:endParaRPr lang="en-GB" dirty="0"/>
          </a:p>
        </p:txBody>
      </p:sp>
      <p:sp>
        <p:nvSpPr>
          <p:cNvPr id="5" name="Date Placeholder 4"/>
          <p:cNvSpPr>
            <a:spLocks noGrp="1"/>
          </p:cNvSpPr>
          <p:nvPr>
            <p:ph type="dt" idx="11"/>
          </p:nvPr>
        </p:nvSpPr>
        <p:spPr/>
        <p:txBody>
          <a:bodyPr/>
          <a:lstStyle/>
          <a:p>
            <a:r>
              <a:rPr lang="fr-CH"/>
              <a:t>04.08.2015</a:t>
            </a:r>
          </a:p>
        </p:txBody>
      </p:sp>
    </p:spTree>
    <p:extLst>
      <p:ext uri="{BB962C8B-B14F-4D97-AF65-F5344CB8AC3E}">
        <p14:creationId xmlns:p14="http://schemas.microsoft.com/office/powerpoint/2010/main" val="37605210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A5565B-EEAB-4947-9460-72495BBCFEF3}" type="slidenum">
              <a:rPr lang="fr-CH" smtClean="0"/>
              <a:pPr/>
              <a:t>7</a:t>
            </a:fld>
            <a:endParaRPr lang="fr-CH"/>
          </a:p>
        </p:txBody>
      </p:sp>
      <p:sp>
        <p:nvSpPr>
          <p:cNvPr id="5" name="Date Placeholder 4"/>
          <p:cNvSpPr>
            <a:spLocks noGrp="1"/>
          </p:cNvSpPr>
          <p:nvPr>
            <p:ph type="dt" idx="11"/>
          </p:nvPr>
        </p:nvSpPr>
        <p:spPr/>
        <p:txBody>
          <a:bodyPr/>
          <a:lstStyle/>
          <a:p>
            <a:r>
              <a:rPr lang="fr-CH"/>
              <a:t>04.08.2015</a:t>
            </a:r>
          </a:p>
        </p:txBody>
      </p:sp>
    </p:spTree>
    <p:extLst>
      <p:ext uri="{BB962C8B-B14F-4D97-AF65-F5344CB8AC3E}">
        <p14:creationId xmlns:p14="http://schemas.microsoft.com/office/powerpoint/2010/main" val="20345647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0" i="0" kern="1200" dirty="0">
                <a:solidFill>
                  <a:schemeClr val="tx1"/>
                </a:solidFill>
                <a:effectLst/>
                <a:latin typeface="+mn-lt"/>
                <a:ea typeface="+mn-ea"/>
                <a:cs typeface="+mn-cs"/>
              </a:rPr>
              <a:t>ماهي الرسالة المقصود إرسالها</a:t>
            </a:r>
            <a:r>
              <a:rPr lang="ar-EG" sz="1200" b="0" i="0" kern="1200" dirty="0">
                <a:solidFill>
                  <a:schemeClr val="tx1"/>
                </a:solidFill>
                <a:effectLst/>
                <a:latin typeface="+mn-lt"/>
                <a:ea typeface="+mn-ea"/>
                <a:cs typeface="+mn-cs"/>
              </a:rPr>
              <a:t> من خلال هذه الصورة</a:t>
            </a:r>
            <a:r>
              <a:rPr lang="ar-LB" sz="1200" b="0" i="0" kern="1200" dirty="0">
                <a:solidFill>
                  <a:schemeClr val="tx1"/>
                </a:solidFill>
                <a:effectLst/>
                <a:latin typeface="+mn-lt"/>
                <a:ea typeface="+mn-ea"/>
                <a:cs typeface="+mn-cs"/>
              </a:rPr>
              <a:t>؟</a:t>
            </a:r>
            <a:r>
              <a:rPr lang="ar-EG" sz="1200" b="0" i="0" kern="1200" dirty="0">
                <a:solidFill>
                  <a:schemeClr val="tx1"/>
                </a:solidFill>
                <a:effectLst/>
                <a:latin typeface="+mn-lt"/>
                <a:ea typeface="+mn-ea"/>
                <a:cs typeface="+mn-cs"/>
              </a:rPr>
              <a:t> </a:t>
            </a:r>
            <a:r>
              <a:rPr lang="ar-EG" sz="1200" b="0" i="0" kern="1200" dirty="0" err="1">
                <a:solidFill>
                  <a:schemeClr val="tx1"/>
                </a:solidFill>
                <a:effectLst/>
                <a:latin typeface="+mn-lt"/>
                <a:ea typeface="+mn-ea"/>
                <a:cs typeface="+mn-cs"/>
              </a:rPr>
              <a:t>مالذي</a:t>
            </a:r>
            <a:r>
              <a:rPr lang="ar-EG" sz="1200" b="0" i="0" kern="1200" dirty="0">
                <a:solidFill>
                  <a:schemeClr val="tx1"/>
                </a:solidFill>
                <a:effectLst/>
                <a:latin typeface="+mn-lt"/>
                <a:ea typeface="+mn-ea"/>
                <a:cs typeface="+mn-cs"/>
              </a:rPr>
              <a:t> تراه وعن ماذا تعبر ؟</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pPr/>
              <a:t>8</a:t>
            </a:fld>
            <a:endParaRPr lang="en-GB" dirty="0"/>
          </a:p>
        </p:txBody>
      </p:sp>
      <p:sp>
        <p:nvSpPr>
          <p:cNvPr id="5" name="Date Placeholder 4"/>
          <p:cNvSpPr>
            <a:spLocks noGrp="1"/>
          </p:cNvSpPr>
          <p:nvPr>
            <p:ph type="dt" idx="11"/>
          </p:nvPr>
        </p:nvSpPr>
        <p:spPr/>
        <p:txBody>
          <a:bodyPr/>
          <a:lstStyle/>
          <a:p>
            <a:r>
              <a:rPr lang="fr-CH"/>
              <a:t>04.08.2015</a:t>
            </a:r>
          </a:p>
        </p:txBody>
      </p:sp>
    </p:spTree>
    <p:extLst>
      <p:ext uri="{BB962C8B-B14F-4D97-AF65-F5344CB8AC3E}">
        <p14:creationId xmlns:p14="http://schemas.microsoft.com/office/powerpoint/2010/main" val="9098315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LB" sz="1200" b="0" i="0" kern="1200" dirty="0">
                <a:solidFill>
                  <a:schemeClr val="tx1"/>
                </a:solidFill>
                <a:effectLst/>
                <a:latin typeface="+mn-lt"/>
                <a:ea typeface="+mn-ea"/>
                <a:cs typeface="+mn-cs"/>
              </a:rPr>
              <a:t>ماهي الرسالة المقصود إرسالها</a:t>
            </a:r>
            <a:r>
              <a:rPr lang="ar-EG" sz="1200" b="0" i="0" kern="1200" dirty="0">
                <a:solidFill>
                  <a:schemeClr val="tx1"/>
                </a:solidFill>
                <a:effectLst/>
                <a:latin typeface="+mn-lt"/>
                <a:ea typeface="+mn-ea"/>
                <a:cs typeface="+mn-cs"/>
              </a:rPr>
              <a:t> من خلال هذه الصورة</a:t>
            </a:r>
            <a:r>
              <a:rPr lang="ar-LB" sz="1200" b="0" i="0" kern="1200" dirty="0">
                <a:solidFill>
                  <a:schemeClr val="tx1"/>
                </a:solidFill>
                <a:effectLst/>
                <a:latin typeface="+mn-lt"/>
                <a:ea typeface="+mn-ea"/>
                <a:cs typeface="+mn-cs"/>
              </a:rPr>
              <a:t>؟</a:t>
            </a:r>
            <a:r>
              <a:rPr lang="ar-EG" sz="1200" b="0" i="0" kern="1200" dirty="0">
                <a:solidFill>
                  <a:schemeClr val="tx1"/>
                </a:solidFill>
                <a:effectLst/>
                <a:latin typeface="+mn-lt"/>
                <a:ea typeface="+mn-ea"/>
                <a:cs typeface="+mn-cs"/>
              </a:rPr>
              <a:t> </a:t>
            </a:r>
            <a:r>
              <a:rPr lang="ar-EG" sz="1200" b="0" i="0" kern="1200" dirty="0" err="1">
                <a:solidFill>
                  <a:schemeClr val="tx1"/>
                </a:solidFill>
                <a:effectLst/>
                <a:latin typeface="+mn-lt"/>
                <a:ea typeface="+mn-ea"/>
                <a:cs typeface="+mn-cs"/>
              </a:rPr>
              <a:t>مالذي</a:t>
            </a:r>
            <a:r>
              <a:rPr lang="ar-EG" sz="1200" b="0" i="0" kern="1200" dirty="0">
                <a:solidFill>
                  <a:schemeClr val="tx1"/>
                </a:solidFill>
                <a:effectLst/>
                <a:latin typeface="+mn-lt"/>
                <a:ea typeface="+mn-ea"/>
                <a:cs typeface="+mn-cs"/>
              </a:rPr>
              <a:t> تراه وعن ماذا تعبر ؟</a:t>
            </a:r>
            <a:endParaRPr lang="en-GB" dirty="0"/>
          </a:p>
          <a:p>
            <a:pPr algn="r" rtl="1"/>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pPr/>
              <a:t>9</a:t>
            </a:fld>
            <a:endParaRPr lang="en-GB" dirty="0"/>
          </a:p>
        </p:txBody>
      </p:sp>
      <p:sp>
        <p:nvSpPr>
          <p:cNvPr id="5" name="Date Placeholder 4"/>
          <p:cNvSpPr>
            <a:spLocks noGrp="1"/>
          </p:cNvSpPr>
          <p:nvPr>
            <p:ph type="dt" idx="11"/>
          </p:nvPr>
        </p:nvSpPr>
        <p:spPr/>
        <p:txBody>
          <a:bodyPr/>
          <a:lstStyle/>
          <a:p>
            <a:r>
              <a:rPr lang="fr-CH"/>
              <a:t>04.08.2015</a:t>
            </a:r>
          </a:p>
        </p:txBody>
      </p:sp>
    </p:spTree>
    <p:extLst>
      <p:ext uri="{BB962C8B-B14F-4D97-AF65-F5344CB8AC3E}">
        <p14:creationId xmlns:p14="http://schemas.microsoft.com/office/powerpoint/2010/main" val="21110549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5" name="Picture 4" descr="bottom-curv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5655513"/>
            <a:ext cx="9144000" cy="1211010"/>
          </a:xfrm>
          <a:prstGeom prst="rect">
            <a:avLst/>
          </a:prstGeom>
        </p:spPr>
      </p:pic>
      <p:pic>
        <p:nvPicPr>
          <p:cNvPr id="3" name="Picture 2" descr="bottom-curv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5655513"/>
            <a:ext cx="9144000" cy="1211010"/>
          </a:xfrm>
          <a:prstGeom prst="rect">
            <a:avLst/>
          </a:prstGeom>
        </p:spPr>
      </p:pic>
      <p:sp>
        <p:nvSpPr>
          <p:cNvPr id="8" name="Title 1"/>
          <p:cNvSpPr>
            <a:spLocks noGrp="1"/>
          </p:cNvSpPr>
          <p:nvPr>
            <p:ph type="ctrTitle"/>
          </p:nvPr>
        </p:nvSpPr>
        <p:spPr>
          <a:xfrm>
            <a:off x="695689" y="2233337"/>
            <a:ext cx="7772400" cy="1470025"/>
          </a:xfrm>
        </p:spPr>
        <p:txBody>
          <a:bodyPr>
            <a:noAutofit/>
          </a:bodyPr>
          <a:lstStyle>
            <a:lvl1pPr algn="ctr" rtl="1">
              <a:defRPr sz="6000">
                <a:solidFill>
                  <a:schemeClr val="tx2"/>
                </a:solidFill>
              </a:defRPr>
            </a:lvl1pPr>
          </a:lstStyle>
          <a:p>
            <a:r>
              <a:rPr lang="en-US" dirty="0"/>
              <a:t>Click to edit Master title style</a:t>
            </a:r>
            <a:endParaRPr lang="fr-CH" dirty="0"/>
          </a:p>
        </p:txBody>
      </p:sp>
      <p:sp>
        <p:nvSpPr>
          <p:cNvPr id="9" name="Subtitle 2"/>
          <p:cNvSpPr>
            <a:spLocks noGrp="1"/>
          </p:cNvSpPr>
          <p:nvPr>
            <p:ph type="subTitle" idx="1"/>
          </p:nvPr>
        </p:nvSpPr>
        <p:spPr>
          <a:xfrm>
            <a:off x="1381489" y="4052664"/>
            <a:ext cx="6400800" cy="1752600"/>
          </a:xfrm>
        </p:spPr>
        <p:txBody>
          <a:bodyPr>
            <a:normAutofit/>
          </a:bodyPr>
          <a:lstStyle>
            <a:lvl1pPr marL="0" indent="0" algn="ctr" rtl="1">
              <a:buNone/>
              <a:defRPr sz="4800" b="1" i="1">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fr-CH"/>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067782" y="266329"/>
            <a:ext cx="3028215" cy="1754168"/>
          </a:xfrm>
          <a:prstGeom prst="rect">
            <a:avLst/>
          </a:prstGeom>
        </p:spPr>
      </p:pic>
    </p:spTree>
    <p:extLst>
      <p:ext uri="{BB962C8B-B14F-4D97-AF65-F5344CB8AC3E}">
        <p14:creationId xmlns:p14="http://schemas.microsoft.com/office/powerpoint/2010/main" val="1930191339"/>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976539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1_Body Layout">
    <p:spTree>
      <p:nvGrpSpPr>
        <p:cNvPr id="1" name=""/>
        <p:cNvGrpSpPr/>
        <p:nvPr/>
      </p:nvGrpSpPr>
      <p:grpSpPr>
        <a:xfrm>
          <a:off x="0" y="0"/>
          <a:ext cx="0" cy="0"/>
          <a:chOff x="0" y="0"/>
          <a:chExt cx="0" cy="0"/>
        </a:xfrm>
      </p:grpSpPr>
      <p:pic>
        <p:nvPicPr>
          <p:cNvPr id="12" name="Picture 11" descr="bottom-curve-fad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noAutofit/>
          </a:bodyPr>
          <a:lstStyle>
            <a:lvl1pPr algn="r" rtl="1">
              <a:defRPr sz="2100">
                <a:latin typeface="Traditional Arabic" panose="02020603050405020304" pitchFamily="18" charset="-78"/>
                <a:cs typeface="Traditional Arabic" panose="02020603050405020304" pitchFamily="18" charset="-78"/>
              </a:defRPr>
            </a:lvl1pPr>
          </a:lstStyle>
          <a:p>
            <a:r>
              <a:rPr lang="en-US" noProof="0"/>
              <a:t>Click to edit Master title style</a:t>
            </a:r>
            <a:endParaRPr lang="ar-SA" noProof="0" dirty="0"/>
          </a:p>
        </p:txBody>
      </p:sp>
      <p:sp>
        <p:nvSpPr>
          <p:cNvPr id="8" name="Text Placeholder 2"/>
          <p:cNvSpPr>
            <a:spLocks noGrp="1"/>
          </p:cNvSpPr>
          <p:nvPr>
            <p:ph idx="1"/>
          </p:nvPr>
        </p:nvSpPr>
        <p:spPr>
          <a:xfrm>
            <a:off x="457200" y="1369242"/>
            <a:ext cx="8229600" cy="4785722"/>
          </a:xfrm>
          <a:prstGeom prst="rect">
            <a:avLst/>
          </a:prstGeom>
        </p:spPr>
        <p:txBody>
          <a:bodyPr vert="horz" lIns="91440" tIns="45720" rIns="91440" bIns="45720" rtlCol="0">
            <a:noAutofit/>
          </a:bodyPr>
          <a:lstStyle>
            <a:lvl1pPr algn="r" rtl="1">
              <a:buClr>
                <a:schemeClr val="tx2"/>
              </a:buClr>
              <a:defRPr sz="1650">
                <a:solidFill>
                  <a:srgbClr val="000000"/>
                </a:solidFill>
                <a:latin typeface="Traditional Arabic" panose="02020603050405020304" pitchFamily="18" charset="-78"/>
                <a:cs typeface="Traditional Arabic" panose="02020603050405020304" pitchFamily="18" charset="-78"/>
              </a:defRPr>
            </a:lvl1pPr>
            <a:lvl2pPr marL="271463" indent="-271463" algn="r" rtl="1">
              <a:buClr>
                <a:schemeClr val="tx2"/>
              </a:buClr>
              <a:defRPr sz="1650">
                <a:solidFill>
                  <a:srgbClr val="000000"/>
                </a:solidFill>
                <a:latin typeface="Traditional Arabic" panose="02020603050405020304" pitchFamily="18" charset="-78"/>
                <a:cs typeface="Traditional Arabic" panose="02020603050405020304" pitchFamily="18" charset="-78"/>
              </a:defRPr>
            </a:lvl2pPr>
            <a:lvl3pPr marL="536972" indent="-265510" algn="r" rtl="1">
              <a:defRPr sz="1650">
                <a:solidFill>
                  <a:srgbClr val="000000"/>
                </a:solidFill>
                <a:latin typeface="Traditional Arabic" panose="02020603050405020304" pitchFamily="18" charset="-78"/>
                <a:cs typeface="Traditional Arabic" panose="02020603050405020304" pitchFamily="18" charset="-78"/>
              </a:defRPr>
            </a:lvl3pPr>
          </a:lstStyle>
          <a:p>
            <a:pPr lvl="0"/>
            <a:r>
              <a:rPr lang="en-US" noProof="0"/>
              <a:t>Click to edit Master text styles</a:t>
            </a:r>
          </a:p>
          <a:p>
            <a:pPr lvl="1"/>
            <a:r>
              <a:rPr lang="en-US" noProof="0"/>
              <a:t>Second level</a:t>
            </a:r>
          </a:p>
          <a:p>
            <a:pPr lvl="2"/>
            <a:r>
              <a:rPr lang="en-US" noProof="0"/>
              <a:t>Third level</a:t>
            </a:r>
          </a:p>
        </p:txBody>
      </p:sp>
      <p:cxnSp>
        <p:nvCxnSpPr>
          <p:cNvPr id="13" name="Straight Connector 12"/>
          <p:cNvCxnSpPr/>
          <p:nvPr/>
        </p:nvCxnSpPr>
        <p:spPr>
          <a:xfrm flipH="1">
            <a:off x="0" y="1057843"/>
            <a:ext cx="9144000"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7" name="Footer Placeholder 4"/>
          <p:cNvSpPr>
            <a:spLocks noGrp="1"/>
          </p:cNvSpPr>
          <p:nvPr>
            <p:ph type="ftr" sz="quarter" idx="3"/>
          </p:nvPr>
        </p:nvSpPr>
        <p:spPr>
          <a:xfrm>
            <a:off x="4139953" y="6329601"/>
            <a:ext cx="4546848" cy="365125"/>
          </a:xfrm>
          <a:prstGeom prst="rect">
            <a:avLst/>
          </a:prstGeom>
        </p:spPr>
        <p:txBody>
          <a:bodyPr vert="horz" lIns="91440" tIns="45720" rIns="91440" bIns="45720" rtlCol="0" anchor="ctr"/>
          <a:lstStyle>
            <a:lvl1pPr algn="r">
              <a:defRPr sz="900" b="1">
                <a:solidFill>
                  <a:schemeClr val="bg1"/>
                </a:solidFill>
                <a:latin typeface="Traditional Arabic" panose="02020603050405020304" pitchFamily="18" charset="-78"/>
                <a:cs typeface="Traditional Arabic" panose="02020603050405020304" pitchFamily="18" charset="-78"/>
              </a:defRPr>
            </a:lvl1pPr>
          </a:lstStyle>
          <a:p>
            <a:r>
              <a:rPr lang="ar-SA"/>
              <a:t>الجزء الأول "أ" : نبذة عن اسفير مواد اسفير التدريبية سنة 2015</a:t>
            </a:r>
            <a:endParaRPr lang="fr-CH"/>
          </a:p>
        </p:txBody>
      </p:sp>
    </p:spTree>
    <p:extLst>
      <p:ext uri="{BB962C8B-B14F-4D97-AF65-F5344CB8AC3E}">
        <p14:creationId xmlns:p14="http://schemas.microsoft.com/office/powerpoint/2010/main" val="30159451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Footer only">
    <p:spTree>
      <p:nvGrpSpPr>
        <p:cNvPr id="1" name=""/>
        <p:cNvGrpSpPr/>
        <p:nvPr/>
      </p:nvGrpSpPr>
      <p:grpSpPr>
        <a:xfrm>
          <a:off x="0" y="0"/>
          <a:ext cx="0" cy="0"/>
          <a:chOff x="0" y="0"/>
          <a:chExt cx="0" cy="0"/>
        </a:xfrm>
      </p:grpSpPr>
      <p:pic>
        <p:nvPicPr>
          <p:cNvPr id="2" name="Picture 1" descr="bottom-curve-fad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6049029"/>
            <a:ext cx="9144000" cy="817494"/>
          </a:xfrm>
          <a:prstGeom prst="rect">
            <a:avLst/>
          </a:prstGeom>
        </p:spPr>
      </p:pic>
      <p:sp>
        <p:nvSpPr>
          <p:cNvPr id="3" name="Footer Placeholder 4"/>
          <p:cNvSpPr>
            <a:spLocks noGrp="1"/>
          </p:cNvSpPr>
          <p:nvPr>
            <p:ph type="ftr" sz="quarter" idx="3"/>
          </p:nvPr>
        </p:nvSpPr>
        <p:spPr>
          <a:xfrm>
            <a:off x="5724127" y="6329599"/>
            <a:ext cx="2962673" cy="365125"/>
          </a:xfrm>
          <a:prstGeom prst="rect">
            <a:avLst/>
          </a:prstGeom>
        </p:spPr>
        <p:txBody>
          <a:bodyPr vert="horz" lIns="91440" tIns="45720" rIns="91440" bIns="45720" rtlCol="0" anchor="ctr"/>
          <a:lstStyle>
            <a:lvl1pPr algn="r">
              <a:defRPr sz="1200" b="1">
                <a:solidFill>
                  <a:schemeClr val="bg1"/>
                </a:solidFill>
                <a:latin typeface="Traditional Arabic" panose="02020603050405020304" pitchFamily="18" charset="-78"/>
                <a:cs typeface="Traditional Arabic" panose="02020603050405020304" pitchFamily="18" charset="-78"/>
              </a:defRPr>
            </a:lvl1pPr>
          </a:lstStyle>
          <a:p>
            <a:r>
              <a:rPr lang="ar-SA" noProof="0" dirty="0"/>
              <a:t>الجزء الأول "أ"  - مواد </a:t>
            </a:r>
            <a:r>
              <a:rPr lang="ar-SA" noProof="0" dirty="0" err="1"/>
              <a:t>اسفير</a:t>
            </a:r>
            <a:r>
              <a:rPr lang="ar-SA" noProof="0" dirty="0"/>
              <a:t> التدريبية سنة 2015</a:t>
            </a:r>
          </a:p>
        </p:txBody>
      </p:sp>
    </p:spTree>
    <p:extLst>
      <p:ext uri="{BB962C8B-B14F-4D97-AF65-F5344CB8AC3E}">
        <p14:creationId xmlns:p14="http://schemas.microsoft.com/office/powerpoint/2010/main" val="3581799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Body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noAutofit/>
          </a:bodyPr>
          <a:lstStyle>
            <a:lvl1pPr algn="r" rtl="1">
              <a:defRPr sz="2800">
                <a:solidFill>
                  <a:schemeClr val="tx2"/>
                </a:solidFill>
                <a:latin typeface="Traditional Arabic" panose="02020603050405020304" pitchFamily="18" charset="-78"/>
                <a:cs typeface="Traditional Arabic" panose="02020603050405020304" pitchFamily="18" charset="-78"/>
              </a:defRPr>
            </a:lvl1pPr>
          </a:lstStyle>
          <a:p>
            <a:r>
              <a:rPr lang="ar-SA" noProof="0" dirty="0" err="1"/>
              <a:t>Click</a:t>
            </a:r>
            <a:r>
              <a:rPr lang="ar-SA" noProof="0" dirty="0"/>
              <a:t> </a:t>
            </a:r>
            <a:r>
              <a:rPr lang="ar-SA" noProof="0" dirty="0" err="1"/>
              <a:t>to</a:t>
            </a:r>
            <a:r>
              <a:rPr lang="ar-SA" noProof="0" dirty="0"/>
              <a:t> </a:t>
            </a:r>
            <a:r>
              <a:rPr lang="ar-SA" noProof="0" dirty="0" err="1"/>
              <a:t>edit</a:t>
            </a:r>
            <a:r>
              <a:rPr lang="ar-SA" noProof="0" dirty="0"/>
              <a:t> </a:t>
            </a:r>
            <a:r>
              <a:rPr lang="ar-SA" noProof="0" dirty="0" err="1"/>
              <a:t>Master</a:t>
            </a:r>
            <a:r>
              <a:rPr lang="ar-SA" noProof="0" dirty="0"/>
              <a:t> </a:t>
            </a:r>
            <a:r>
              <a:rPr lang="ar-SA" noProof="0" dirty="0" err="1"/>
              <a:t>title</a:t>
            </a:r>
            <a:r>
              <a:rPr lang="ar-SA" noProof="0" dirty="0"/>
              <a:t> </a:t>
            </a:r>
            <a:r>
              <a:rPr lang="ar-SA" noProof="0" dirty="0" err="1"/>
              <a:t>style</a:t>
            </a:r>
            <a:endParaRPr lang="ar-SA" noProof="0" dirty="0"/>
          </a:p>
        </p:txBody>
      </p:sp>
      <p:sp>
        <p:nvSpPr>
          <p:cNvPr id="8" name="Text Placeholder 2"/>
          <p:cNvSpPr>
            <a:spLocks noGrp="1"/>
          </p:cNvSpPr>
          <p:nvPr>
            <p:ph idx="1"/>
          </p:nvPr>
        </p:nvSpPr>
        <p:spPr>
          <a:xfrm>
            <a:off x="457200" y="1369242"/>
            <a:ext cx="8229600" cy="4785722"/>
          </a:xfrm>
          <a:prstGeom prst="rect">
            <a:avLst/>
          </a:prstGeom>
        </p:spPr>
        <p:txBody>
          <a:bodyPr vert="horz" lIns="91440" tIns="45720" rIns="91440" bIns="45720" rtlCol="0">
            <a:noAutofit/>
          </a:bodyPr>
          <a:lstStyle>
            <a:lvl1pPr algn="r" rtl="1">
              <a:buClr>
                <a:schemeClr val="tx2"/>
              </a:buClr>
              <a:defRPr sz="2200">
                <a:solidFill>
                  <a:srgbClr val="000000"/>
                </a:solidFill>
                <a:latin typeface="Traditional Arabic" panose="02020603050405020304" pitchFamily="18" charset="-78"/>
                <a:cs typeface="Traditional Arabic" panose="02020603050405020304" pitchFamily="18" charset="-78"/>
              </a:defRPr>
            </a:lvl1pPr>
            <a:lvl2pPr marL="361950" indent="-361950" algn="r" rtl="1">
              <a:buClr>
                <a:schemeClr val="tx2"/>
              </a:buClr>
              <a:defRPr sz="2200">
                <a:solidFill>
                  <a:srgbClr val="000000"/>
                </a:solidFill>
                <a:latin typeface="Traditional Arabic" panose="02020603050405020304" pitchFamily="18" charset="-78"/>
                <a:cs typeface="Traditional Arabic" panose="02020603050405020304" pitchFamily="18" charset="-78"/>
              </a:defRPr>
            </a:lvl2pPr>
            <a:lvl3pPr marL="715963" indent="-354013" algn="r" rtl="1">
              <a:defRPr sz="2200">
                <a:solidFill>
                  <a:srgbClr val="000000"/>
                </a:solidFill>
                <a:latin typeface="Traditional Arabic" panose="02020603050405020304" pitchFamily="18" charset="-78"/>
                <a:cs typeface="Traditional Arabic" panose="02020603050405020304" pitchFamily="18" charset="-78"/>
              </a:defRPr>
            </a:lvl3pPr>
          </a:lstStyle>
          <a:p>
            <a:pPr lvl="0"/>
            <a:r>
              <a:rPr lang="ar-SA" noProof="0" dirty="0" err="1"/>
              <a:t>Click</a:t>
            </a:r>
            <a:r>
              <a:rPr lang="ar-SA" noProof="0" dirty="0"/>
              <a:t> </a:t>
            </a:r>
            <a:r>
              <a:rPr lang="ar-SA" noProof="0" dirty="0" err="1"/>
              <a:t>to</a:t>
            </a:r>
            <a:r>
              <a:rPr lang="ar-SA" noProof="0" dirty="0"/>
              <a:t> </a:t>
            </a:r>
            <a:r>
              <a:rPr lang="ar-SA" noProof="0" dirty="0" err="1"/>
              <a:t>edit</a:t>
            </a:r>
            <a:r>
              <a:rPr lang="ar-SA" noProof="0" dirty="0"/>
              <a:t> </a:t>
            </a:r>
            <a:r>
              <a:rPr lang="ar-SA" noProof="0" dirty="0" err="1"/>
              <a:t>Master</a:t>
            </a:r>
            <a:r>
              <a:rPr lang="ar-SA" noProof="0" dirty="0"/>
              <a:t> </a:t>
            </a:r>
            <a:r>
              <a:rPr lang="ar-SA" noProof="0" dirty="0" err="1"/>
              <a:t>text</a:t>
            </a:r>
            <a:r>
              <a:rPr lang="ar-SA" noProof="0" dirty="0"/>
              <a:t> </a:t>
            </a:r>
            <a:r>
              <a:rPr lang="ar-SA" noProof="0" dirty="0" err="1"/>
              <a:t>styles</a:t>
            </a:r>
            <a:endParaRPr lang="ar-SA" noProof="0" dirty="0"/>
          </a:p>
          <a:p>
            <a:pPr lvl="1"/>
            <a:r>
              <a:rPr lang="ar-SA" noProof="0" dirty="0" err="1"/>
              <a:t>Second</a:t>
            </a:r>
            <a:r>
              <a:rPr lang="ar-SA" noProof="0" dirty="0"/>
              <a:t> </a:t>
            </a:r>
            <a:r>
              <a:rPr lang="ar-SA" noProof="0" dirty="0" err="1"/>
              <a:t>level</a:t>
            </a:r>
            <a:endParaRPr lang="ar-SA" noProof="0" dirty="0"/>
          </a:p>
          <a:p>
            <a:pPr lvl="2"/>
            <a:r>
              <a:rPr lang="ar-SA" noProof="0" dirty="0" err="1"/>
              <a:t>Third</a:t>
            </a:r>
            <a:r>
              <a:rPr lang="ar-SA" noProof="0" dirty="0"/>
              <a:t> </a:t>
            </a:r>
            <a:r>
              <a:rPr lang="ar-SA" noProof="0" dirty="0" err="1"/>
              <a:t>level</a:t>
            </a:r>
            <a:endParaRPr lang="ar-SA" noProof="0" dirty="0"/>
          </a:p>
        </p:txBody>
      </p:sp>
      <p:cxnSp>
        <p:nvCxnSpPr>
          <p:cNvPr id="13" name="Straight Connector 12"/>
          <p:cNvCxnSpPr/>
          <p:nvPr userDrawn="1"/>
        </p:nvCxnSpPr>
        <p:spPr>
          <a:xfrm flipH="1">
            <a:off x="0" y="1057843"/>
            <a:ext cx="9144000"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7" name="Footer Placeholder 4"/>
          <p:cNvSpPr>
            <a:spLocks noGrp="1"/>
          </p:cNvSpPr>
          <p:nvPr>
            <p:ph type="ftr" sz="quarter" idx="3"/>
          </p:nvPr>
        </p:nvSpPr>
        <p:spPr>
          <a:xfrm>
            <a:off x="5724127" y="6329599"/>
            <a:ext cx="2962673" cy="365125"/>
          </a:xfrm>
          <a:prstGeom prst="rect">
            <a:avLst/>
          </a:prstGeom>
        </p:spPr>
        <p:txBody>
          <a:bodyPr vert="horz" lIns="91440" tIns="45720" rIns="91440" bIns="45720" rtlCol="0" anchor="ctr"/>
          <a:lstStyle>
            <a:lvl1pPr algn="r">
              <a:defRPr sz="1200" b="1">
                <a:solidFill>
                  <a:schemeClr val="bg1"/>
                </a:solidFill>
                <a:latin typeface="Traditional Arabic" panose="02020603050405020304" pitchFamily="18" charset="-78"/>
                <a:cs typeface="Traditional Arabic" panose="02020603050405020304" pitchFamily="18" charset="-78"/>
              </a:defRPr>
            </a:lvl1pPr>
          </a:lstStyle>
          <a:p>
            <a:r>
              <a:rPr lang="ar-SA" noProof="0" dirty="0"/>
              <a:t>الجزء الأول "أ"  - مواد </a:t>
            </a:r>
            <a:r>
              <a:rPr lang="ar-SA" noProof="0" dirty="0" err="1"/>
              <a:t>اسفير</a:t>
            </a:r>
            <a:r>
              <a:rPr lang="ar-SA" noProof="0" dirty="0"/>
              <a:t> التدريبية سنة 2015</a:t>
            </a:r>
          </a:p>
        </p:txBody>
      </p:sp>
    </p:spTree>
    <p:extLst>
      <p:ext uri="{BB962C8B-B14F-4D97-AF65-F5344CB8AC3E}">
        <p14:creationId xmlns:p14="http://schemas.microsoft.com/office/powerpoint/2010/main" val="11324164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descr="bottom-curv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5655513"/>
            <a:ext cx="9144000" cy="1211010"/>
          </a:xfrm>
          <a:prstGeom prst="rect">
            <a:avLst/>
          </a:prstGeom>
        </p:spPr>
      </p:pic>
    </p:spTree>
    <p:extLst>
      <p:ext uri="{BB962C8B-B14F-4D97-AF65-F5344CB8AC3E}">
        <p14:creationId xmlns:p14="http://schemas.microsoft.com/office/powerpoint/2010/main" val="910235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ody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7679604" cy="1081760"/>
          </a:xfrm>
        </p:spPr>
        <p:txBody>
          <a:bodyPr anchor="ctr" anchorCtr="0">
            <a:noAutofit/>
          </a:bodyPr>
          <a:lstStyle>
            <a:lvl1pPr>
              <a:defRPr sz="2800"/>
            </a:lvl1pPr>
          </a:lstStyle>
          <a:p>
            <a:r>
              <a:rPr lang="en-GB" dirty="0"/>
              <a:t>Click to edit Master title style</a:t>
            </a:r>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a:t>Click to edit Master text styles</a:t>
            </a:r>
          </a:p>
          <a:p>
            <a:pPr lvl="1"/>
            <a:r>
              <a:rPr lang="en-GB" dirty="0"/>
              <a:t>Second level</a:t>
            </a:r>
          </a:p>
          <a:p>
            <a:pPr lvl="2"/>
            <a:r>
              <a:rPr lang="en-GB" dirty="0"/>
              <a:t>Third level</a:t>
            </a:r>
          </a:p>
        </p:txBody>
      </p:sp>
      <p:sp>
        <p:nvSpPr>
          <p:cNvPr id="10"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Tahoma"/>
                <a:ea typeface="+mn-ea"/>
                <a:cs typeface="Tahoma"/>
              </a:rPr>
              <a:t>Module A2 – Sphere: an in-depth tour</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Tahoma"/>
                <a:ea typeface="+mn-ea"/>
                <a:cs typeface="Tahoma"/>
              </a:rPr>
              <a:t>Sphere Training Package 2015</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95962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970027" y="490036"/>
            <a:ext cx="7166778" cy="4630336"/>
          </a:xfrm>
        </p:spPr>
        <p:txBody>
          <a:bodyPr anchor="ctr" anchorCtr="0">
            <a:noAutofit/>
          </a:bodyPr>
          <a:lstStyle>
            <a:lvl1pPr algn="ctr">
              <a:defRPr sz="3200"/>
            </a:lvl1pPr>
          </a:lstStyle>
          <a:p>
            <a:r>
              <a:rPr lang="en-GB" dirty="0"/>
              <a:t>Click to edit Master title style</a:t>
            </a:r>
          </a:p>
        </p:txBody>
      </p:sp>
      <p:sp>
        <p:nvSpPr>
          <p:cNvPr id="10"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Tahoma"/>
                <a:ea typeface="+mn-ea"/>
                <a:cs typeface="Tahoma"/>
              </a:rPr>
              <a:t>Module A2 – Sphere: an in-depth tour</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Tahoma"/>
                <a:ea typeface="+mn-ea"/>
                <a:cs typeface="Tahoma"/>
              </a:rPr>
              <a:t>Sphere Training Package 2015</a:t>
            </a:r>
          </a:p>
        </p:txBody>
      </p:sp>
    </p:spTree>
    <p:extLst>
      <p:ext uri="{BB962C8B-B14F-4D97-AF65-F5344CB8AC3E}">
        <p14:creationId xmlns:p14="http://schemas.microsoft.com/office/powerpoint/2010/main" val="24528928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ody Layout no footer">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7629147" cy="1081760"/>
          </a:xfrm>
        </p:spPr>
        <p:txBody>
          <a:bodyPr anchor="ctr" anchorCtr="0">
            <a:noAutofit/>
          </a:bodyPr>
          <a:lstStyle>
            <a:lvl1pPr>
              <a:defRPr sz="2800"/>
            </a:lvl1pPr>
          </a:lstStyle>
          <a:p>
            <a:r>
              <a:rPr lang="en-GB" dirty="0"/>
              <a:t>Click to edit Master title style</a:t>
            </a:r>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a:t>Click to edit Master text styles</a:t>
            </a:r>
          </a:p>
          <a:p>
            <a:pPr lvl="1"/>
            <a:r>
              <a:rPr lang="en-GB" dirty="0"/>
              <a:t>Second level</a:t>
            </a:r>
          </a:p>
          <a:p>
            <a:pPr lvl="2"/>
            <a:r>
              <a:rPr lang="en-GB" dirty="0"/>
              <a:t>Third 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365193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xercise Layout">
    <p:spTree>
      <p:nvGrpSpPr>
        <p:cNvPr id="1" name=""/>
        <p:cNvGrpSpPr/>
        <p:nvPr/>
      </p:nvGrpSpPr>
      <p:grpSpPr>
        <a:xfrm>
          <a:off x="0" y="0"/>
          <a:ext cx="0" cy="0"/>
          <a:chOff x="0" y="0"/>
          <a:chExt cx="0" cy="0"/>
        </a:xfrm>
      </p:grpSpPr>
      <p:pic>
        <p:nvPicPr>
          <p:cNvPr id="3" name="Picture 2" descr="meeting shutterstock_230281012.jpg"/>
          <p:cNvPicPr>
            <a:picLocks noChangeAspect="1"/>
          </p:cNvPicPr>
          <p:nvPr userDrawn="1"/>
        </p:nvPicPr>
        <p:blipFill>
          <a:blip r:embed="rId2" cstate="print">
            <a:alphaModFix amt="73000"/>
            <a:extLst>
              <a:ext uri="{28A0092B-C50C-407E-A947-70E740481C1C}">
                <a14:useLocalDpi xmlns:a14="http://schemas.microsoft.com/office/drawing/2010/main"/>
              </a:ext>
            </a:extLst>
          </a:blip>
          <a:stretch>
            <a:fillRect/>
          </a:stretch>
        </p:blipFill>
        <p:spPr>
          <a:xfrm>
            <a:off x="5500687" y="3428900"/>
            <a:ext cx="3644656" cy="2882923"/>
          </a:xfrm>
          <a:prstGeom prst="rect">
            <a:avLst/>
          </a:prstGeom>
        </p:spPr>
      </p:pic>
      <p:pic>
        <p:nvPicPr>
          <p:cNvPr id="12" name="Picture 11" descr="bottom-curve-fade.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800">
                <a:solidFill>
                  <a:schemeClr val="accent1"/>
                </a:solidFill>
              </a:defRPr>
            </a:lvl1pPr>
          </a:lstStyle>
          <a:p>
            <a:r>
              <a:rPr lang="en-GB" dirty="0"/>
              <a:t>Click to edit Master title style</a:t>
            </a:r>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a:t>Click to edit Master text styles</a:t>
            </a:r>
          </a:p>
          <a:p>
            <a:pPr lvl="1"/>
            <a:r>
              <a:rPr lang="en-GB" dirty="0"/>
              <a:t>Second level</a:t>
            </a:r>
          </a:p>
          <a:p>
            <a:pPr lvl="2"/>
            <a:r>
              <a:rPr lang="en-GB" dirty="0"/>
              <a:t>Third </a:t>
            </a:r>
            <a:r>
              <a:rPr lang="en-GB" noProof="0" dirty="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Tahoma"/>
                <a:ea typeface="+mn-ea"/>
                <a:cs typeface="Tahoma"/>
              </a:rPr>
              <a:t>Module A2 – Sphere: an in-depth tour</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Tahoma"/>
                <a:ea typeface="+mn-ea"/>
                <a:cs typeface="Tahoma"/>
              </a:rPr>
              <a:t>Sphere Training Package 2015</a:t>
            </a:r>
          </a:p>
        </p:txBody>
      </p:sp>
    </p:spTree>
    <p:extLst>
      <p:ext uri="{BB962C8B-B14F-4D97-AF65-F5344CB8AC3E}">
        <p14:creationId xmlns:p14="http://schemas.microsoft.com/office/powerpoint/2010/main" val="24070903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xercise Layout no graphic">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800">
                <a:solidFill>
                  <a:schemeClr val="accent1"/>
                </a:solidFill>
              </a:defRPr>
            </a:lvl1pPr>
          </a:lstStyle>
          <a:p>
            <a:r>
              <a:rPr lang="en-GB" dirty="0"/>
              <a:t>Click to edit Master title style</a:t>
            </a:r>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a:t>Click to edit Master text styles</a:t>
            </a:r>
          </a:p>
          <a:p>
            <a:pPr lvl="1"/>
            <a:r>
              <a:rPr lang="en-GB" dirty="0"/>
              <a:t>Second level</a:t>
            </a:r>
          </a:p>
          <a:p>
            <a:pPr lvl="2"/>
            <a:r>
              <a:rPr lang="en-GB" dirty="0"/>
              <a:t>Third </a:t>
            </a:r>
            <a:r>
              <a:rPr lang="en-GB" noProof="0" dirty="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Tahoma"/>
                <a:ea typeface="+mn-ea"/>
                <a:cs typeface="Tahoma"/>
              </a:rPr>
              <a:t>Module A2 – Sphere: an in-depth tour</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Tahoma"/>
                <a:ea typeface="+mn-ea"/>
                <a:cs typeface="Tahoma"/>
              </a:rPr>
              <a:t>Sphere Training Package 2015</a:t>
            </a:r>
          </a:p>
        </p:txBody>
      </p:sp>
    </p:spTree>
    <p:extLst>
      <p:ext uri="{BB962C8B-B14F-4D97-AF65-F5344CB8AC3E}">
        <p14:creationId xmlns:p14="http://schemas.microsoft.com/office/powerpoint/2010/main" val="23363313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noProof="0" dirty="0"/>
              <a:t>Click to edit Master title style</a:t>
            </a:r>
            <a:endParaRPr lang="ar-SA" noProof="0"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ar-SA" noProof="0" dirty="0" err="1"/>
              <a:t>Click</a:t>
            </a:r>
            <a:r>
              <a:rPr lang="ar-SA" noProof="0" dirty="0"/>
              <a:t> </a:t>
            </a:r>
            <a:r>
              <a:rPr lang="ar-SA" noProof="0" dirty="0" err="1"/>
              <a:t>to</a:t>
            </a:r>
            <a:r>
              <a:rPr lang="ar-SA" noProof="0" dirty="0"/>
              <a:t> </a:t>
            </a:r>
            <a:r>
              <a:rPr lang="ar-SA" noProof="0" dirty="0" err="1"/>
              <a:t>edit</a:t>
            </a:r>
            <a:r>
              <a:rPr lang="ar-SA" noProof="0" dirty="0"/>
              <a:t> </a:t>
            </a:r>
            <a:r>
              <a:rPr lang="ar-SA" noProof="0" dirty="0" err="1"/>
              <a:t>Master</a:t>
            </a:r>
            <a:r>
              <a:rPr lang="ar-SA" noProof="0" dirty="0"/>
              <a:t> </a:t>
            </a:r>
            <a:r>
              <a:rPr lang="ar-SA" noProof="0" dirty="0" err="1"/>
              <a:t>text</a:t>
            </a:r>
            <a:r>
              <a:rPr lang="ar-SA" noProof="0" dirty="0"/>
              <a:t> </a:t>
            </a:r>
            <a:r>
              <a:rPr lang="ar-SA" noProof="0" dirty="0" err="1"/>
              <a:t>styles</a:t>
            </a:r>
            <a:endParaRPr lang="ar-SA" noProof="0" dirty="0"/>
          </a:p>
          <a:p>
            <a:pPr lvl="1"/>
            <a:r>
              <a:rPr lang="ar-SA" noProof="0" dirty="0" err="1"/>
              <a:t>Second</a:t>
            </a:r>
            <a:r>
              <a:rPr lang="ar-SA" noProof="0" dirty="0"/>
              <a:t> </a:t>
            </a:r>
            <a:r>
              <a:rPr lang="ar-SA" noProof="0" dirty="0" err="1"/>
              <a:t>level</a:t>
            </a:r>
            <a:endParaRPr lang="ar-SA" noProof="0" dirty="0"/>
          </a:p>
          <a:p>
            <a:pPr lvl="2"/>
            <a:r>
              <a:rPr lang="ar-SA" noProof="0" dirty="0" err="1"/>
              <a:t>Third</a:t>
            </a:r>
            <a:r>
              <a:rPr lang="ar-SA" noProof="0" dirty="0"/>
              <a:t> </a:t>
            </a:r>
            <a:r>
              <a:rPr lang="ar-SA" noProof="0" dirty="0" err="1"/>
              <a:t>level</a:t>
            </a:r>
            <a:endParaRPr lang="ar-SA" noProof="0"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r">
              <a:defRPr sz="1400">
                <a:solidFill>
                  <a:schemeClr val="tx1">
                    <a:tint val="75000"/>
                  </a:schemeClr>
                </a:solidFill>
                <a:latin typeface="Traditional Arabic" panose="02020603050405020304" pitchFamily="18" charset="-78"/>
                <a:cs typeface="Traditional Arabic" panose="02020603050405020304" pitchFamily="18" charset="-78"/>
              </a:defRPr>
            </a:lvl1pPr>
          </a:lstStyle>
          <a:p>
            <a:fld id="{03571703-1F0A-4ED2-AE3A-6CB9E79C4A11}" type="datetime1">
              <a:rPr lang="ar-SA" smtClean="0"/>
              <a:pPr/>
              <a:t>20/04/1438</a:t>
            </a:fld>
            <a:endParaRPr lang="ar-SA"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r">
              <a:defRPr sz="1400">
                <a:solidFill>
                  <a:schemeClr val="tx1">
                    <a:tint val="75000"/>
                  </a:schemeClr>
                </a:solidFill>
                <a:latin typeface="Traditional Arabic" panose="02020603050405020304" pitchFamily="18" charset="-78"/>
                <a:cs typeface="Traditional Arabic" panose="02020603050405020304" pitchFamily="18" charset="-78"/>
              </a:defRPr>
            </a:lvl1pPr>
          </a:lstStyle>
          <a:p>
            <a:r>
              <a:rPr lang="ar-SA"/>
              <a:t>الجزء الأول "أ"  - مواد اسفير التدريبية سنة 2015</a:t>
            </a:r>
            <a:endParaRPr lang="ar-SA"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tint val="75000"/>
                  </a:schemeClr>
                </a:solidFill>
                <a:latin typeface="Traditional Arabic" panose="02020603050405020304" pitchFamily="18" charset="-78"/>
                <a:cs typeface="Traditional Arabic" panose="02020603050405020304" pitchFamily="18" charset="-78"/>
              </a:defRPr>
            </a:lvl1pPr>
          </a:lstStyle>
          <a:p>
            <a:fld id="{3EBADB50-E105-4882-AFA7-902A74D85694}" type="slidenum">
              <a:rPr lang="ar-SA" smtClean="0"/>
              <a:pPr/>
              <a:t>‹#›</a:t>
            </a:fld>
            <a:endParaRPr lang="ar-SA" dirty="0"/>
          </a:p>
        </p:txBody>
      </p:sp>
    </p:spTree>
    <p:extLst>
      <p:ext uri="{BB962C8B-B14F-4D97-AF65-F5344CB8AC3E}">
        <p14:creationId xmlns:p14="http://schemas.microsoft.com/office/powerpoint/2010/main" val="2876896940"/>
      </p:ext>
    </p:extLst>
  </p:cSld>
  <p:clrMap bg1="lt1" tx1="dk1" bg2="lt2" tx2="dk2" accent1="accent1" accent2="accent2" accent3="accent3" accent4="accent4" accent5="accent5" accent6="accent6" hlink="hlink" folHlink="folHlink"/>
  <p:sldLayoutIdLst>
    <p:sldLayoutId id="2147483665" r:id="rId1"/>
    <p:sldLayoutId id="2147483661" r:id="rId2"/>
    <p:sldLayoutId id="2147483662" r:id="rId3"/>
  </p:sldLayoutIdLst>
  <p:hf sldNum="0" hdr="0" dt="0"/>
  <p:txStyles>
    <p:titleStyle>
      <a:lvl1pPr algn="r" defTabSz="914400" rtl="0" eaLnBrk="1" latinLnBrk="0" hangingPunct="1">
        <a:spcBef>
          <a:spcPct val="0"/>
        </a:spcBef>
        <a:buNone/>
        <a:defRPr sz="2800" b="1" kern="1200">
          <a:solidFill>
            <a:schemeClr val="tx1"/>
          </a:solidFill>
          <a:latin typeface="Traditional Arabic" panose="02020603050405020304" pitchFamily="18" charset="-78"/>
          <a:ea typeface="+mj-ea"/>
          <a:cs typeface="Traditional Arabic" panose="02020603050405020304" pitchFamily="18" charset="-78"/>
        </a:defRPr>
      </a:lvl1pPr>
    </p:titleStyle>
    <p:bodyStyle>
      <a:lvl1pPr marL="0" indent="0" algn="r" defTabSz="914400" rtl="0" eaLnBrk="1" latinLnBrk="0" hangingPunct="1">
        <a:spcBef>
          <a:spcPct val="20000"/>
        </a:spcBef>
        <a:buFont typeface="Arial" panose="020B0604020202020204" pitchFamily="34" charset="0"/>
        <a:buNone/>
        <a:defRPr sz="2200" kern="1200">
          <a:solidFill>
            <a:schemeClr val="tx1"/>
          </a:solidFill>
          <a:latin typeface="Traditional Arabic" panose="02020603050405020304" pitchFamily="18" charset="-78"/>
          <a:ea typeface="+mn-ea"/>
          <a:cs typeface="Traditional Arabic" panose="02020603050405020304" pitchFamily="18" charset="-78"/>
        </a:defRPr>
      </a:lvl1pPr>
      <a:lvl2pPr marL="742950" indent="-285750" algn="r" defTabSz="914400" rtl="0" eaLnBrk="1" latinLnBrk="0" hangingPunct="1">
        <a:spcBef>
          <a:spcPct val="20000"/>
        </a:spcBef>
        <a:buFont typeface="Arial" panose="020B0604020202020204" pitchFamily="34" charset="0"/>
        <a:buChar char="•"/>
        <a:defRPr sz="2200" kern="1200">
          <a:solidFill>
            <a:schemeClr val="tx1"/>
          </a:solidFill>
          <a:latin typeface="Traditional Arabic" panose="02020603050405020304" pitchFamily="18" charset="-78"/>
          <a:ea typeface="+mn-ea"/>
          <a:cs typeface="Traditional Arabic" panose="02020603050405020304" pitchFamily="18" charset="-78"/>
        </a:defRPr>
      </a:lvl2pPr>
      <a:lvl3pPr marL="1143000" indent="-228600" algn="r" defTabSz="914400" rtl="0" eaLnBrk="1" latinLnBrk="0" hangingPunct="1">
        <a:spcBef>
          <a:spcPct val="20000"/>
        </a:spcBef>
        <a:buFont typeface="Traditional Arabic" panose="02020603050405020304" pitchFamily="18" charset="-78"/>
        <a:buChar char="–"/>
        <a:defRPr sz="2200" kern="1200">
          <a:solidFill>
            <a:schemeClr val="tx1"/>
          </a:solidFill>
          <a:latin typeface="Traditional Arabic" panose="02020603050405020304" pitchFamily="18" charset="-78"/>
          <a:ea typeface="+mn-ea"/>
          <a:cs typeface="Traditional Arabic" panose="02020603050405020304" pitchFamily="18" charset="-78"/>
        </a:defRPr>
      </a:lvl3pPr>
      <a:lvl4pPr marL="1600200" indent="-228600" algn="r" defTabSz="914400" rtl="0"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4pPr>
      <a:lvl5pPr marL="2057400" indent="-228600" algn="r" defTabSz="914400" rtl="0"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1" y="0"/>
            <a:ext cx="8229600" cy="1081760"/>
          </a:xfrm>
          <a:prstGeom prst="rect">
            <a:avLst/>
          </a:prstGeom>
          <a:noFill/>
        </p:spPr>
        <p:txBody>
          <a:bodyPr vert="horz" lIns="72000" tIns="36000" rIns="72000" bIns="36000" rtlCol="0" anchor="ctr" anchorCtr="0">
            <a:noAutofit/>
          </a:bodyPr>
          <a:lstStyle/>
          <a:p>
            <a:r>
              <a:rPr lang="en-GB" dirty="0"/>
              <a:t>Click to edit </a:t>
            </a:r>
            <a:r>
              <a:rPr lang="en-GB" noProof="0" dirty="0"/>
              <a:t>Master</a:t>
            </a:r>
            <a:r>
              <a:rPr lang="en-GB" dirty="0"/>
              <a:t> title style</a:t>
            </a:r>
          </a:p>
        </p:txBody>
      </p:sp>
      <p:sp>
        <p:nvSpPr>
          <p:cNvPr id="3" name="Text Placeholder 2"/>
          <p:cNvSpPr>
            <a:spLocks noGrp="1"/>
          </p:cNvSpPr>
          <p:nvPr>
            <p:ph type="body" idx="1"/>
          </p:nvPr>
        </p:nvSpPr>
        <p:spPr>
          <a:xfrm>
            <a:off x="457200" y="1352200"/>
            <a:ext cx="8229600" cy="4785722"/>
          </a:xfrm>
          <a:prstGeom prst="rect">
            <a:avLst/>
          </a:prstGeom>
        </p:spPr>
        <p:txBody>
          <a:bodyPr vert="horz" lIns="91440" tIns="45720" rIns="91440" bIns="45720" rtlCol="0">
            <a:noAutofit/>
          </a:bodyPr>
          <a:lstStyle/>
          <a:p>
            <a:pPr lvl="0"/>
            <a:r>
              <a:rPr lang="en-GB" dirty="0"/>
              <a:t>Click to edit Master text s</a:t>
            </a:r>
            <a:r>
              <a:rPr lang="en-GB" noProof="0" dirty="0" err="1"/>
              <a:t>tyles</a:t>
            </a:r>
            <a:endParaRPr lang="en-GB" noProof="0" dirty="0"/>
          </a:p>
          <a:p>
            <a:pPr lvl="1"/>
            <a:r>
              <a:rPr lang="en-GB" noProof="0" dirty="0"/>
              <a:t>Second level</a:t>
            </a:r>
          </a:p>
          <a:p>
            <a:pPr lvl="2"/>
            <a:r>
              <a:rPr lang="en-GB" noProof="0" dirty="0"/>
              <a:t>Third level</a:t>
            </a:r>
          </a:p>
        </p:txBody>
      </p:sp>
      <p:sp>
        <p:nvSpPr>
          <p:cNvPr id="5"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rgbClr val="004386"/>
                </a:solidFill>
                <a:latin typeface="Tahoma"/>
                <a:cs typeface="Tahoma"/>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4386"/>
                </a:solidFill>
                <a:effectLst/>
                <a:uLnTx/>
                <a:uFillTx/>
                <a:latin typeface="Tahoma"/>
                <a:ea typeface="+mn-ea"/>
                <a:cs typeface="Tahoma"/>
              </a:rPr>
              <a:t>Module A2 – Sphere: an in-depth tour</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4386"/>
                </a:solidFill>
                <a:effectLst/>
                <a:uLnTx/>
                <a:uFillTx/>
                <a:latin typeface="Tahoma"/>
                <a:ea typeface="+mn-ea"/>
                <a:cs typeface="Tahoma"/>
              </a:rPr>
              <a:t>Sphere Training Package 2015</a:t>
            </a:r>
          </a:p>
        </p:txBody>
      </p:sp>
    </p:spTree>
    <p:extLst>
      <p:ext uri="{BB962C8B-B14F-4D97-AF65-F5344CB8AC3E}">
        <p14:creationId xmlns:p14="http://schemas.microsoft.com/office/powerpoint/2010/main" val="3457231069"/>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5" r:id="rId8"/>
  </p:sldLayoutIdLst>
  <p:hf sldNum="0" hdr="0" dt="0"/>
  <p:txStyles>
    <p:titleStyle>
      <a:lvl1pPr algn="l" defTabSz="457200" rtl="0" eaLnBrk="1" latinLnBrk="0" hangingPunct="1">
        <a:lnSpc>
          <a:spcPct val="100000"/>
        </a:lnSpc>
        <a:spcBef>
          <a:spcPct val="0"/>
        </a:spcBef>
        <a:buNone/>
        <a:defRPr sz="2800" b="1" kern="1200">
          <a:solidFill>
            <a:schemeClr val="tx2"/>
          </a:solidFill>
          <a:latin typeface="Tahoma"/>
          <a:ea typeface="+mj-ea"/>
          <a:cs typeface="Tahoma"/>
        </a:defRPr>
      </a:lvl1pPr>
    </p:titleStyle>
    <p:bodyStyle>
      <a:lvl1pPr marL="0" indent="0" algn="l" defTabSz="457200" rtl="0" eaLnBrk="1" latinLnBrk="0" hangingPunct="1">
        <a:spcBef>
          <a:spcPct val="20000"/>
        </a:spcBef>
        <a:buClr>
          <a:schemeClr val="tx2"/>
        </a:buClr>
        <a:buFontTx/>
        <a:buNone/>
        <a:defRPr sz="2200" kern="1200">
          <a:solidFill>
            <a:srgbClr val="004386"/>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4386"/>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4386"/>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png"/><Relationship Id="rId7"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21.wmf"/><Relationship Id="rId4" Type="http://schemas.openxmlformats.org/officeDocument/2006/relationships/oleObject" Target="../embeddings/oleObject2.bin"/></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media/image21.wmf"/><Relationship Id="rId4" Type="http://schemas.openxmlformats.org/officeDocument/2006/relationships/oleObject" Target="../embeddings/oleObject3.bin"/></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6.jpeg"/><Relationship Id="rId5" Type="http://schemas.openxmlformats.org/officeDocument/2006/relationships/image" Target="../media/image5.wmf"/><Relationship Id="rId4"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31.wmf"/><Relationship Id="rId4" Type="http://schemas.openxmlformats.org/officeDocument/2006/relationships/oleObject" Target="../embeddings/oleObject4.bin"/></Relationships>
</file>

<file path=ppt/slides/_rels/slide34.xml.rels><?xml version="1.0" encoding="UTF-8" standalone="yes"?>
<Relationships xmlns="http://schemas.openxmlformats.org/package/2006/relationships"><Relationship Id="rId3" Type="http://schemas.openxmlformats.org/officeDocument/2006/relationships/hyperlink" Target="https://www.facebook.com/SphereProjectinArabic" TargetMode="External"/><Relationship Id="rId7" Type="http://schemas.openxmlformats.org/officeDocument/2006/relationships/image" Target="../media/image32.jpeg"/><Relationship Id="rId2" Type="http://schemas.openxmlformats.org/officeDocument/2006/relationships/notesSlide" Target="../notesSlides/notesSlide34.xml"/><Relationship Id="rId1" Type="http://schemas.openxmlformats.org/officeDocument/2006/relationships/slideLayout" Target="../slideLayouts/slideLayout3.xml"/><Relationship Id="rId6" Type="http://schemas.openxmlformats.org/officeDocument/2006/relationships/hyperlink" Target="http://www.sphereproject.org/sphere/en/learning/e-learning-course/" TargetMode="External"/><Relationship Id="rId5" Type="http://schemas.openxmlformats.org/officeDocument/2006/relationships/hyperlink" Target="http://www.sphereproject.org/" TargetMode="External"/><Relationship Id="rId4" Type="http://schemas.openxmlformats.org/officeDocument/2006/relationships/hyperlink" Target="https://www.facebook.com/SphereProject?fref=ts"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pPr rtl="1"/>
            <a:r>
              <a:rPr lang="ar-SA" dirty="0"/>
              <a:t>نبذة عن </a:t>
            </a:r>
            <a:r>
              <a:rPr lang="ar-SA" dirty="0" err="1"/>
              <a:t>اسفير</a:t>
            </a:r>
            <a:endParaRPr lang="en-GB" dirty="0"/>
          </a:p>
        </p:txBody>
      </p:sp>
      <p:sp>
        <p:nvSpPr>
          <p:cNvPr id="4" name="Subtitle 3"/>
          <p:cNvSpPr>
            <a:spLocks noGrp="1"/>
          </p:cNvSpPr>
          <p:nvPr>
            <p:ph type="subTitle" idx="1"/>
          </p:nvPr>
        </p:nvSpPr>
        <p:spPr/>
        <p:txBody>
          <a:bodyPr/>
          <a:lstStyle/>
          <a:p>
            <a:r>
              <a:rPr lang="ar-SA" dirty="0">
                <a:solidFill>
                  <a:srgbClr val="87B81E"/>
                </a:solidFill>
                <a:ea typeface="Tahoma" panose="020B0604030504040204" pitchFamily="34" charset="0"/>
              </a:rPr>
              <a:t>ما هو </a:t>
            </a:r>
            <a:r>
              <a:rPr lang="ar-SA" dirty="0" err="1">
                <a:solidFill>
                  <a:srgbClr val="87B81E"/>
                </a:solidFill>
                <a:ea typeface="Tahoma" panose="020B0604030504040204" pitchFamily="34" charset="0"/>
              </a:rPr>
              <a:t>اسفير</a:t>
            </a:r>
            <a:r>
              <a:rPr lang="ar-SA" dirty="0">
                <a:solidFill>
                  <a:srgbClr val="87B81E"/>
                </a:solidFill>
                <a:ea typeface="Tahoma" panose="020B0604030504040204" pitchFamily="34" charset="0"/>
              </a:rPr>
              <a:t>؟</a:t>
            </a:r>
          </a:p>
        </p:txBody>
      </p:sp>
      <p:sp>
        <p:nvSpPr>
          <p:cNvPr id="5" name="TextBox 4"/>
          <p:cNvSpPr txBox="1"/>
          <p:nvPr/>
        </p:nvSpPr>
        <p:spPr>
          <a:xfrm>
            <a:off x="3998144" y="6165304"/>
            <a:ext cx="4606304" cy="276999"/>
          </a:xfrm>
          <a:prstGeom prst="rect">
            <a:avLst/>
          </a:prstGeom>
          <a:noFill/>
        </p:spPr>
        <p:txBody>
          <a:bodyPr wrap="square" rtlCol="0">
            <a:spAutoFit/>
          </a:bodyPr>
          <a:lstStyle/>
          <a:p>
            <a:pPr algn="r" rtl="1"/>
            <a:r>
              <a:rPr lang="ar-SA" sz="1200" b="1" dirty="0">
                <a:solidFill>
                  <a:schemeClr val="bg1"/>
                </a:solidFill>
                <a:latin typeface="Traditional Arabic" panose="02020603050405020304" pitchFamily="18" charset="-78"/>
                <a:cs typeface="Traditional Arabic" panose="02020603050405020304" pitchFamily="18" charset="-78"/>
              </a:rPr>
              <a:t>الجزء "أ</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1: نبذة عن </a:t>
            </a:r>
            <a:r>
              <a:rPr lang="ar-TN" sz="1200" b="1" dirty="0" err="1">
                <a:solidFill>
                  <a:schemeClr val="bg1"/>
                </a:solidFill>
                <a:latin typeface="Traditional Arabic" panose="02020603050405020304" pitchFamily="18" charset="-78"/>
                <a:cs typeface="Traditional Arabic" panose="02020603050405020304" pitchFamily="18" charset="-78"/>
              </a:rPr>
              <a:t>اسفير</a:t>
            </a:r>
            <a:r>
              <a:rPr lang="ar-TN" sz="1200" b="1" dirty="0">
                <a:solidFill>
                  <a:schemeClr val="bg1"/>
                </a:solidFill>
                <a:latin typeface="Traditional Arabic" panose="02020603050405020304" pitchFamily="18" charset="-78"/>
                <a:cs typeface="Traditional Arabic" panose="02020603050405020304" pitchFamily="18" charset="-78"/>
              </a:rPr>
              <a:t>-مجموعة </a:t>
            </a:r>
            <a:r>
              <a:rPr lang="ar-TN" sz="1200" b="1" dirty="0" err="1">
                <a:solidFill>
                  <a:schemeClr val="bg1"/>
                </a:solidFill>
                <a:latin typeface="Traditional Arabic" panose="02020603050405020304" pitchFamily="18" charset="-78"/>
                <a:cs typeface="Traditional Arabic" panose="02020603050405020304" pitchFamily="18" charset="-78"/>
              </a:rPr>
              <a:t>اسفير</a:t>
            </a:r>
            <a:r>
              <a:rPr lang="ar-TN" sz="1200" b="1" dirty="0">
                <a:solidFill>
                  <a:schemeClr val="bg1"/>
                </a:solidFill>
                <a:latin typeface="Traditional Arabic" panose="02020603050405020304" pitchFamily="18" charset="-78"/>
                <a:cs typeface="Traditional Arabic" panose="02020603050405020304" pitchFamily="18" charset="-78"/>
              </a:rPr>
              <a:t> التدريبية 2015</a:t>
            </a:r>
            <a:endParaRPr lang="ar-SA" sz="1200" dirty="0">
              <a:solidFill>
                <a:schemeClr val="bg1"/>
              </a:solidFill>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22063719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ar-SA" noProof="1">
                <a:solidFill>
                  <a:schemeClr val="tx2"/>
                </a:solidFill>
                <a:latin typeface="Traditional Arabic" panose="02020603050405020304" pitchFamily="18" charset="-78"/>
                <a:cs typeface="Traditional Arabic" panose="02020603050405020304" pitchFamily="18" charset="-78"/>
              </a:rPr>
              <a:t>قد تُحدث المحاولات الرامية إلى توفير المساعدة الإنسانية </a:t>
            </a:r>
            <a:br>
              <a:rPr lang="ar-SA" noProof="1">
                <a:solidFill>
                  <a:schemeClr val="tx2"/>
                </a:solidFill>
                <a:latin typeface="Traditional Arabic" panose="02020603050405020304" pitchFamily="18" charset="-78"/>
                <a:cs typeface="Traditional Arabic" panose="02020603050405020304" pitchFamily="18" charset="-78"/>
              </a:rPr>
            </a:br>
            <a:r>
              <a:rPr lang="ar-SA" noProof="1">
                <a:solidFill>
                  <a:schemeClr val="tx2"/>
                </a:solidFill>
                <a:latin typeface="Traditional Arabic" panose="02020603050405020304" pitchFamily="18" charset="-78"/>
                <a:cs typeface="Traditional Arabic" panose="02020603050405020304" pitchFamily="18" charset="-78"/>
              </a:rPr>
              <a:t>آثارا سلبية غير مقصودة</a:t>
            </a:r>
          </a:p>
        </p:txBody>
      </p:sp>
      <p:sp>
        <p:nvSpPr>
          <p:cNvPr id="8" name="Content Placeholder 5"/>
          <p:cNvSpPr txBox="1">
            <a:spLocks/>
          </p:cNvSpPr>
          <p:nvPr/>
        </p:nvSpPr>
        <p:spPr>
          <a:xfrm>
            <a:off x="6024341" y="5589588"/>
            <a:ext cx="2671603" cy="40294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chemeClr val="tx2"/>
              </a:buClr>
              <a:buFont typeface="Arial" panose="020B0604020202020204" pitchFamily="34" charset="0"/>
              <a:buChar char="•"/>
              <a:defRPr sz="2200" kern="1200">
                <a:solidFill>
                  <a:srgbClr val="000000"/>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200" kern="1200">
                <a:solidFill>
                  <a:srgbClr val="000000"/>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200" kern="1200">
                <a:solidFill>
                  <a:srgbClr val="000000"/>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buNone/>
            </a:pPr>
            <a:r>
              <a:rPr lang="ar-TN" sz="1200" i="1" dirty="0">
                <a:latin typeface="Traditional Arabic" panose="02020603050405020304" pitchFamily="18" charset="-78"/>
                <a:cs typeface="Traditional Arabic" panose="02020603050405020304" pitchFamily="18" charset="-78"/>
              </a:rPr>
              <a:t>الميثاق الإنساني من دليل </a:t>
            </a:r>
            <a:r>
              <a:rPr lang="ar-TN" sz="1200" i="1" dirty="0" err="1">
                <a:latin typeface="Traditional Arabic" panose="02020603050405020304" pitchFamily="18" charset="-78"/>
                <a:cs typeface="Traditional Arabic" panose="02020603050405020304" pitchFamily="18" charset="-78"/>
              </a:rPr>
              <a:t>اسفير</a:t>
            </a:r>
            <a:endParaRPr lang="en-GB" sz="1200" i="1" dirty="0">
              <a:latin typeface="Traditional Arabic" panose="02020603050405020304" pitchFamily="18" charset="-78"/>
              <a:cs typeface="Traditional Arabic" panose="02020603050405020304" pitchFamily="18" charset="-78"/>
            </a:endParaRPr>
          </a:p>
          <a:p>
            <a:pPr marL="0" indent="0" algn="r" rtl="1">
              <a:buNone/>
            </a:pPr>
            <a:r>
              <a:rPr lang="en-GB" sz="1100" dirty="0">
                <a:latin typeface="Traditional Arabic" panose="02020603050405020304" pitchFamily="18" charset="-78"/>
                <a:cs typeface="Traditional Arabic" panose="02020603050405020304" pitchFamily="18" charset="-78"/>
              </a:rPr>
              <a:t>SphereProject.org/</a:t>
            </a:r>
            <a:r>
              <a:rPr lang="en-GB" sz="1100" dirty="0" err="1">
                <a:latin typeface="Traditional Arabic" panose="02020603050405020304" pitchFamily="18" charset="-78"/>
                <a:cs typeface="Traditional Arabic" panose="02020603050405020304" pitchFamily="18" charset="-78"/>
              </a:rPr>
              <a:t>HumanitarianCharter</a:t>
            </a:r>
            <a:endParaRPr lang="en-GB" sz="1100" dirty="0">
              <a:latin typeface="Traditional Arabic" panose="02020603050405020304" pitchFamily="18" charset="-78"/>
              <a:cs typeface="Traditional Arabic" panose="02020603050405020304" pitchFamily="18" charset="-78"/>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9712" y="1286721"/>
            <a:ext cx="5760640" cy="4086495"/>
          </a:xfrm>
          <a:prstGeom prst="rect">
            <a:avLst/>
          </a:prstGeom>
        </p:spPr>
      </p:pic>
      <p:sp>
        <p:nvSpPr>
          <p:cNvPr id="7" name="Rectangle 6"/>
          <p:cNvSpPr/>
          <p:nvPr/>
        </p:nvSpPr>
        <p:spPr>
          <a:xfrm>
            <a:off x="6660232" y="6392361"/>
            <a:ext cx="2153154" cy="276999"/>
          </a:xfrm>
          <a:prstGeom prst="rect">
            <a:avLst/>
          </a:prstGeom>
        </p:spPr>
        <p:txBody>
          <a:bodyPr wrap="none">
            <a:spAutoFit/>
          </a:bodyPr>
          <a:lstStyle/>
          <a:p>
            <a:pPr algn="r" rtl="1"/>
            <a:r>
              <a:rPr lang="ar-SA" sz="1200" b="1" dirty="0">
                <a:solidFill>
                  <a:schemeClr val="bg1"/>
                </a:solidFill>
                <a:latin typeface="Traditional Arabic" panose="02020603050405020304" pitchFamily="18" charset="-78"/>
                <a:cs typeface="Traditional Arabic" panose="02020603050405020304" pitchFamily="18" charset="-78"/>
              </a:rPr>
              <a:t>الجزء "أ</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1- مجموعة </a:t>
            </a:r>
            <a:r>
              <a:rPr lang="ar-TN" sz="1200" b="1" dirty="0" err="1">
                <a:solidFill>
                  <a:schemeClr val="bg1"/>
                </a:solidFill>
                <a:latin typeface="Traditional Arabic" panose="02020603050405020304" pitchFamily="18" charset="-78"/>
                <a:cs typeface="Traditional Arabic" panose="02020603050405020304" pitchFamily="18" charset="-78"/>
              </a:rPr>
              <a:t>اسفير</a:t>
            </a:r>
            <a:r>
              <a:rPr lang="ar-TN" sz="1200" b="1" dirty="0">
                <a:solidFill>
                  <a:schemeClr val="bg1"/>
                </a:solidFill>
                <a:latin typeface="Traditional Arabic" panose="02020603050405020304" pitchFamily="18" charset="-78"/>
                <a:cs typeface="Traditional Arabic" panose="02020603050405020304" pitchFamily="18" charset="-78"/>
              </a:rPr>
              <a:t> التدريبية 2015</a:t>
            </a:r>
            <a:endParaRPr lang="ar-SA" sz="1200" dirty="0">
              <a:solidFill>
                <a:schemeClr val="bg1"/>
              </a:solidFill>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5278011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ar-SA" noProof="1">
                <a:solidFill>
                  <a:schemeClr val="tx2"/>
                </a:solidFill>
                <a:latin typeface="Traditional Arabic" panose="02020603050405020304" pitchFamily="18" charset="-78"/>
                <a:cs typeface="Traditional Arabic" panose="02020603050405020304" pitchFamily="18" charset="-78"/>
              </a:rPr>
              <a:t>خلال النزاعات المسلحة، يجب تقديم المساعدة </a:t>
            </a:r>
            <a:br>
              <a:rPr lang="ar-SA" noProof="1">
                <a:solidFill>
                  <a:schemeClr val="tx2"/>
                </a:solidFill>
                <a:latin typeface="Traditional Arabic" panose="02020603050405020304" pitchFamily="18" charset="-78"/>
                <a:cs typeface="Traditional Arabic" panose="02020603050405020304" pitchFamily="18" charset="-78"/>
              </a:rPr>
            </a:br>
            <a:r>
              <a:rPr lang="ar-SA" noProof="1">
                <a:solidFill>
                  <a:schemeClr val="tx2"/>
                </a:solidFill>
                <a:latin typeface="Traditional Arabic" panose="02020603050405020304" pitchFamily="18" charset="-78"/>
                <a:cs typeface="Traditional Arabic" panose="02020603050405020304" pitchFamily="18" charset="-78"/>
              </a:rPr>
              <a:t>وتوفير الحماية لغير المشاركين في النزاع </a:t>
            </a:r>
          </a:p>
        </p:txBody>
      </p:sp>
      <p:pic>
        <p:nvPicPr>
          <p:cNvPr id="7" name="Picture 6" descr="Derenn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5695" y="1196752"/>
            <a:ext cx="5976665" cy="4228491"/>
          </a:xfrm>
          <a:prstGeom prst="rect">
            <a:avLst/>
          </a:prstGeom>
        </p:spPr>
      </p:pic>
      <p:sp>
        <p:nvSpPr>
          <p:cNvPr id="8" name="Content Placeholder 5"/>
          <p:cNvSpPr txBox="1">
            <a:spLocks/>
          </p:cNvSpPr>
          <p:nvPr/>
        </p:nvSpPr>
        <p:spPr>
          <a:xfrm>
            <a:off x="6004853" y="5589240"/>
            <a:ext cx="2671603" cy="40294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chemeClr val="tx2"/>
              </a:buClr>
              <a:buFont typeface="Arial" panose="020B0604020202020204" pitchFamily="34" charset="0"/>
              <a:buChar char="•"/>
              <a:defRPr sz="2200" kern="1200">
                <a:solidFill>
                  <a:srgbClr val="000000"/>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200" kern="1200">
                <a:solidFill>
                  <a:srgbClr val="000000"/>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200" kern="1200">
                <a:solidFill>
                  <a:srgbClr val="000000"/>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buNone/>
            </a:pPr>
            <a:r>
              <a:rPr lang="ar-TN" sz="1200" i="1" dirty="0">
                <a:latin typeface="Traditional Arabic" panose="02020603050405020304" pitchFamily="18" charset="-78"/>
                <a:cs typeface="Traditional Arabic" panose="02020603050405020304" pitchFamily="18" charset="-78"/>
              </a:rPr>
              <a:t>الميثاق الإنساني من دليل </a:t>
            </a:r>
            <a:r>
              <a:rPr lang="ar-TN" sz="1200" i="1" dirty="0" err="1">
                <a:latin typeface="Traditional Arabic" panose="02020603050405020304" pitchFamily="18" charset="-78"/>
                <a:cs typeface="Traditional Arabic" panose="02020603050405020304" pitchFamily="18" charset="-78"/>
              </a:rPr>
              <a:t>اسفير</a:t>
            </a:r>
            <a:endParaRPr lang="en-GB" sz="1200" i="1" dirty="0">
              <a:latin typeface="Traditional Arabic" panose="02020603050405020304" pitchFamily="18" charset="-78"/>
              <a:cs typeface="Traditional Arabic" panose="02020603050405020304" pitchFamily="18" charset="-78"/>
            </a:endParaRPr>
          </a:p>
          <a:p>
            <a:pPr marL="0" indent="0" algn="r" rtl="1">
              <a:buNone/>
            </a:pPr>
            <a:r>
              <a:rPr lang="en-GB" sz="1100" dirty="0">
                <a:latin typeface="Traditional Arabic" panose="02020603050405020304" pitchFamily="18" charset="-78"/>
                <a:cs typeface="Traditional Arabic" panose="02020603050405020304" pitchFamily="18" charset="-78"/>
              </a:rPr>
              <a:t>SphereProject.org/</a:t>
            </a:r>
            <a:r>
              <a:rPr lang="en-GB" sz="1100" dirty="0" err="1">
                <a:latin typeface="Traditional Arabic" panose="02020603050405020304" pitchFamily="18" charset="-78"/>
                <a:cs typeface="Traditional Arabic" panose="02020603050405020304" pitchFamily="18" charset="-78"/>
              </a:rPr>
              <a:t>HumanitarianCharter</a:t>
            </a:r>
            <a:endParaRPr lang="en-GB" sz="1100" dirty="0">
              <a:latin typeface="Traditional Arabic" panose="02020603050405020304" pitchFamily="18" charset="-78"/>
              <a:cs typeface="Traditional Arabic" panose="02020603050405020304" pitchFamily="18" charset="-78"/>
            </a:endParaRPr>
          </a:p>
        </p:txBody>
      </p:sp>
      <p:sp>
        <p:nvSpPr>
          <p:cNvPr id="11" name="Rectangle 10"/>
          <p:cNvSpPr/>
          <p:nvPr/>
        </p:nvSpPr>
        <p:spPr>
          <a:xfrm>
            <a:off x="6660232" y="6392361"/>
            <a:ext cx="2153154" cy="276999"/>
          </a:xfrm>
          <a:prstGeom prst="rect">
            <a:avLst/>
          </a:prstGeom>
        </p:spPr>
        <p:txBody>
          <a:bodyPr wrap="none">
            <a:spAutoFit/>
          </a:bodyPr>
          <a:lstStyle/>
          <a:p>
            <a:pPr algn="r" rtl="1"/>
            <a:r>
              <a:rPr lang="ar-SA" sz="1200" b="1" dirty="0">
                <a:solidFill>
                  <a:schemeClr val="bg1"/>
                </a:solidFill>
                <a:latin typeface="Traditional Arabic" panose="02020603050405020304" pitchFamily="18" charset="-78"/>
                <a:cs typeface="Traditional Arabic" panose="02020603050405020304" pitchFamily="18" charset="-78"/>
              </a:rPr>
              <a:t>الجزء "أ</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1- مجموعة </a:t>
            </a:r>
            <a:r>
              <a:rPr lang="ar-TN" sz="1200" b="1" dirty="0" err="1">
                <a:solidFill>
                  <a:schemeClr val="bg1"/>
                </a:solidFill>
                <a:latin typeface="Traditional Arabic" panose="02020603050405020304" pitchFamily="18" charset="-78"/>
                <a:cs typeface="Traditional Arabic" panose="02020603050405020304" pitchFamily="18" charset="-78"/>
              </a:rPr>
              <a:t>اسفير</a:t>
            </a:r>
            <a:r>
              <a:rPr lang="ar-TN" sz="1200" b="1" dirty="0">
                <a:solidFill>
                  <a:schemeClr val="bg1"/>
                </a:solidFill>
                <a:latin typeface="Traditional Arabic" panose="02020603050405020304" pitchFamily="18" charset="-78"/>
                <a:cs typeface="Traditional Arabic" panose="02020603050405020304" pitchFamily="18" charset="-78"/>
              </a:rPr>
              <a:t> التدريبية 2015</a:t>
            </a:r>
            <a:endParaRPr lang="ar-SA" sz="1200" dirty="0">
              <a:solidFill>
                <a:schemeClr val="bg1"/>
              </a:solidFill>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32643508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ar-SA" noProof="1">
                <a:solidFill>
                  <a:schemeClr val="tx2"/>
                </a:solidFill>
                <a:latin typeface="Traditional Arabic" panose="02020603050405020304" pitchFamily="18" charset="-78"/>
                <a:cs typeface="Traditional Arabic" panose="02020603050405020304" pitchFamily="18" charset="-78"/>
              </a:rPr>
              <a:t>يتمتع كافة المتضررين من الكوارث أو النزاعات بالحق </a:t>
            </a:r>
            <a:br>
              <a:rPr lang="ar-SA" noProof="1">
                <a:solidFill>
                  <a:schemeClr val="tx2"/>
                </a:solidFill>
                <a:latin typeface="Traditional Arabic" panose="02020603050405020304" pitchFamily="18" charset="-78"/>
                <a:cs typeface="Traditional Arabic" panose="02020603050405020304" pitchFamily="18" charset="-78"/>
              </a:rPr>
            </a:br>
            <a:r>
              <a:rPr lang="ar-SA" noProof="1">
                <a:solidFill>
                  <a:schemeClr val="tx2"/>
                </a:solidFill>
                <a:latin typeface="Traditional Arabic" panose="02020603050405020304" pitchFamily="18" charset="-78"/>
                <a:cs typeface="Traditional Arabic" panose="02020603050405020304" pitchFamily="18" charset="-78"/>
              </a:rPr>
              <a:t>في الحصول على المساعدة الإنسانية</a:t>
            </a:r>
          </a:p>
        </p:txBody>
      </p:sp>
      <p:sp>
        <p:nvSpPr>
          <p:cNvPr id="6" name="Content Placeholder 5"/>
          <p:cNvSpPr>
            <a:spLocks noGrp="1"/>
          </p:cNvSpPr>
          <p:nvPr>
            <p:ph idx="1"/>
          </p:nvPr>
        </p:nvSpPr>
        <p:spPr>
          <a:xfrm>
            <a:off x="6228184" y="5589588"/>
            <a:ext cx="2458616" cy="565376"/>
          </a:xfrm>
        </p:spPr>
        <p:txBody>
          <a:bodyPr/>
          <a:lstStyle/>
          <a:p>
            <a:pPr marL="0" indent="0" algn="r" rtl="1">
              <a:buNone/>
            </a:pPr>
            <a:r>
              <a:rPr lang="ar-SA" sz="1200" noProof="1"/>
              <a:t>الميثاق الإنساني من دليل اسفير</a:t>
            </a:r>
          </a:p>
          <a:p>
            <a:pPr marL="0" indent="0" algn="r" rtl="1">
              <a:buNone/>
            </a:pPr>
            <a:r>
              <a:rPr lang="ar-SA" sz="1100" noProof="1"/>
              <a:t>SphereProject.org/HumanitarianCharter</a:t>
            </a:r>
            <a:r>
              <a:rPr lang="ar-SA" sz="1200" noProof="1"/>
              <a:t>	</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4961" y="1285348"/>
            <a:ext cx="5708475" cy="4049490"/>
          </a:xfrm>
          <a:prstGeom prst="rect">
            <a:avLst/>
          </a:prstGeom>
        </p:spPr>
      </p:pic>
      <p:sp>
        <p:nvSpPr>
          <p:cNvPr id="7" name="Rectangle 6"/>
          <p:cNvSpPr/>
          <p:nvPr/>
        </p:nvSpPr>
        <p:spPr>
          <a:xfrm>
            <a:off x="6660232" y="6392361"/>
            <a:ext cx="2153154" cy="276999"/>
          </a:xfrm>
          <a:prstGeom prst="rect">
            <a:avLst/>
          </a:prstGeom>
        </p:spPr>
        <p:txBody>
          <a:bodyPr wrap="none">
            <a:spAutoFit/>
          </a:bodyPr>
          <a:lstStyle/>
          <a:p>
            <a:pPr algn="r" rtl="1"/>
            <a:r>
              <a:rPr lang="ar-SA" sz="1200" b="1" dirty="0">
                <a:solidFill>
                  <a:schemeClr val="bg1"/>
                </a:solidFill>
                <a:latin typeface="Traditional Arabic" panose="02020603050405020304" pitchFamily="18" charset="-78"/>
                <a:cs typeface="Traditional Arabic" panose="02020603050405020304" pitchFamily="18" charset="-78"/>
              </a:rPr>
              <a:t>الجزء "أ</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1- مجموعة </a:t>
            </a:r>
            <a:r>
              <a:rPr lang="ar-TN" sz="1200" b="1" dirty="0" err="1">
                <a:solidFill>
                  <a:schemeClr val="bg1"/>
                </a:solidFill>
                <a:latin typeface="Traditional Arabic" panose="02020603050405020304" pitchFamily="18" charset="-78"/>
                <a:cs typeface="Traditional Arabic" panose="02020603050405020304" pitchFamily="18" charset="-78"/>
              </a:rPr>
              <a:t>اسفير</a:t>
            </a:r>
            <a:r>
              <a:rPr lang="ar-TN" sz="1200" b="1" dirty="0">
                <a:solidFill>
                  <a:schemeClr val="bg1"/>
                </a:solidFill>
                <a:latin typeface="Traditional Arabic" panose="02020603050405020304" pitchFamily="18" charset="-78"/>
                <a:cs typeface="Traditional Arabic" panose="02020603050405020304" pitchFamily="18" charset="-78"/>
              </a:rPr>
              <a:t> التدريبية 2015</a:t>
            </a:r>
            <a:endParaRPr lang="ar-SA" sz="1200" dirty="0">
              <a:solidFill>
                <a:schemeClr val="bg1"/>
              </a:solidFill>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793209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ar-SA" noProof="1">
                <a:solidFill>
                  <a:schemeClr val="tx2"/>
                </a:solidFill>
                <a:latin typeface="Traditional Arabic" panose="02020603050405020304" pitchFamily="18" charset="-78"/>
                <a:cs typeface="Traditional Arabic" panose="02020603050405020304" pitchFamily="18" charset="-78"/>
              </a:rPr>
              <a:t>أهم النقاط</a:t>
            </a:r>
          </a:p>
        </p:txBody>
      </p:sp>
      <p:sp>
        <p:nvSpPr>
          <p:cNvPr id="8" name="Content Placeholder 7"/>
          <p:cNvSpPr>
            <a:spLocks noGrp="1"/>
          </p:cNvSpPr>
          <p:nvPr>
            <p:ph idx="1"/>
          </p:nvPr>
        </p:nvSpPr>
        <p:spPr>
          <a:xfrm>
            <a:off x="457200" y="1867176"/>
            <a:ext cx="4833551" cy="4287788"/>
          </a:xfrm>
        </p:spPr>
        <p:txBody>
          <a:bodyPr/>
          <a:lstStyle/>
          <a:p>
            <a:pPr lvl="1" rtl="1">
              <a:spcBef>
                <a:spcPts val="2000"/>
              </a:spcBef>
            </a:pPr>
            <a:r>
              <a:rPr lang="ar-SA" noProof="1">
                <a:latin typeface="Traditional Arabic" panose="02020603050405020304" pitchFamily="18" charset="-78"/>
                <a:cs typeface="Traditional Arabic" panose="02020603050405020304" pitchFamily="18" charset="-78"/>
              </a:rPr>
              <a:t>الانسان محور الاستجابة</a:t>
            </a:r>
          </a:p>
          <a:p>
            <a:pPr lvl="1">
              <a:spcBef>
                <a:spcPts val="2000"/>
              </a:spcBef>
            </a:pPr>
            <a:r>
              <a:rPr lang="ar-SA" noProof="1">
                <a:latin typeface="Traditional Arabic" panose="02020603050405020304" pitchFamily="18" charset="-78"/>
                <a:cs typeface="Traditional Arabic" panose="02020603050405020304" pitchFamily="18" charset="-78"/>
              </a:rPr>
              <a:t>قائم على الجودة</a:t>
            </a:r>
            <a:r>
              <a:rPr lang="ar-EG" noProof="1">
                <a:latin typeface="Traditional Arabic" panose="02020603050405020304" pitchFamily="18" charset="-78"/>
                <a:cs typeface="Traditional Arabic" panose="02020603050405020304" pitchFamily="18" charset="-78"/>
              </a:rPr>
              <a:t> و</a:t>
            </a:r>
            <a:r>
              <a:rPr lang="ar-SA" noProof="1"/>
              <a:t> المساءلة</a:t>
            </a:r>
            <a:endParaRPr lang="ar-SA" noProof="1">
              <a:latin typeface="Traditional Arabic" panose="02020603050405020304" pitchFamily="18" charset="-78"/>
              <a:cs typeface="Traditional Arabic" panose="02020603050405020304" pitchFamily="18" charset="-78"/>
            </a:endParaRPr>
          </a:p>
          <a:p>
            <a:pPr lvl="1" rtl="1">
              <a:spcBef>
                <a:spcPts val="2000"/>
              </a:spcBef>
            </a:pPr>
            <a:r>
              <a:rPr lang="ar-SA" noProof="1">
                <a:latin typeface="Traditional Arabic" panose="02020603050405020304" pitchFamily="18" charset="-78"/>
                <a:cs typeface="Traditional Arabic" panose="02020603050405020304" pitchFamily="18" charset="-78"/>
              </a:rPr>
              <a:t>قائم على نهج الحقوق</a:t>
            </a:r>
          </a:p>
          <a:p>
            <a:pPr marL="457200" lvl="1" indent="0">
              <a:spcBef>
                <a:spcPts val="2000"/>
              </a:spcBef>
              <a:buNone/>
            </a:pPr>
            <a:endParaRPr lang="ar-SA" noProof="1">
              <a:latin typeface="Traditional Arabic" panose="02020603050405020304" pitchFamily="18" charset="-78"/>
              <a:cs typeface="Traditional Arabic" panose="02020603050405020304" pitchFamily="18" charset="-78"/>
            </a:endParaRPr>
          </a:p>
          <a:p>
            <a:pPr marL="457200" lvl="1" indent="0">
              <a:spcBef>
                <a:spcPts val="2000"/>
              </a:spcBef>
              <a:buNone/>
            </a:pPr>
            <a:endParaRPr lang="ar-SA" noProof="1">
              <a:latin typeface="Traditional Arabic" panose="02020603050405020304" pitchFamily="18" charset="-78"/>
              <a:cs typeface="Traditional Arabic" panose="02020603050405020304" pitchFamily="18" charset="-78"/>
            </a:endParaRPr>
          </a:p>
        </p:txBody>
      </p:sp>
      <p:grpSp>
        <p:nvGrpSpPr>
          <p:cNvPr id="15" name="Group 14"/>
          <p:cNvGrpSpPr/>
          <p:nvPr/>
        </p:nvGrpSpPr>
        <p:grpSpPr>
          <a:xfrm>
            <a:off x="5417804" y="1141695"/>
            <a:ext cx="3710597" cy="4872065"/>
            <a:chOff x="6146291" y="1200573"/>
            <a:chExt cx="2982109" cy="3915550"/>
          </a:xfrm>
        </p:grpSpPr>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8400" y="1200573"/>
              <a:ext cx="1440000" cy="10157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4" descr="http://www.sphereproject.org/silo/images/hc-cartoons-2-letouze-ii_180x127.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88400" y="2291858"/>
              <a:ext cx="1440000" cy="1015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6" descr="http://www.sphereproject.org/silo/images/hc-cartoons-1_180x127.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46291" y="1783623"/>
              <a:ext cx="1440000" cy="1016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8" descr="http://www.sphereproject.org/silo/images/hc-cartoons-4-murtadha_180x127.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88400" y="3462106"/>
              <a:ext cx="1440000" cy="1016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0" descr="http://www.sphereproject.org/silo/images/hc-cartoons-5-letouze-i_180x127.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46291" y="4100294"/>
              <a:ext cx="1440000" cy="1015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2" descr="http://www.sphereproject.org/silo/images/hc-cartoons-6-derenne_180x127.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46291" y="2920953"/>
              <a:ext cx="1440000" cy="1016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Rectangle 16"/>
          <p:cNvSpPr/>
          <p:nvPr/>
        </p:nvSpPr>
        <p:spPr>
          <a:xfrm>
            <a:off x="6660232" y="6392361"/>
            <a:ext cx="2153154" cy="276999"/>
          </a:xfrm>
          <a:prstGeom prst="rect">
            <a:avLst/>
          </a:prstGeom>
        </p:spPr>
        <p:txBody>
          <a:bodyPr wrap="none">
            <a:spAutoFit/>
          </a:bodyPr>
          <a:lstStyle/>
          <a:p>
            <a:pPr algn="r" rtl="1"/>
            <a:r>
              <a:rPr lang="ar-SA" sz="1200" b="1" dirty="0">
                <a:solidFill>
                  <a:schemeClr val="bg1"/>
                </a:solidFill>
                <a:latin typeface="Traditional Arabic" panose="02020603050405020304" pitchFamily="18" charset="-78"/>
                <a:cs typeface="Traditional Arabic" panose="02020603050405020304" pitchFamily="18" charset="-78"/>
              </a:rPr>
              <a:t>الجزء "أ</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1- مجموعة </a:t>
            </a:r>
            <a:r>
              <a:rPr lang="ar-TN" sz="1200" b="1" dirty="0" err="1">
                <a:solidFill>
                  <a:schemeClr val="bg1"/>
                </a:solidFill>
                <a:latin typeface="Traditional Arabic" panose="02020603050405020304" pitchFamily="18" charset="-78"/>
                <a:cs typeface="Traditional Arabic" panose="02020603050405020304" pitchFamily="18" charset="-78"/>
              </a:rPr>
              <a:t>اسفير</a:t>
            </a:r>
            <a:r>
              <a:rPr lang="ar-TN" sz="1200" b="1" dirty="0">
                <a:solidFill>
                  <a:schemeClr val="bg1"/>
                </a:solidFill>
                <a:latin typeface="Traditional Arabic" panose="02020603050405020304" pitchFamily="18" charset="-78"/>
                <a:cs typeface="Traditional Arabic" panose="02020603050405020304" pitchFamily="18" charset="-78"/>
              </a:rPr>
              <a:t> التدريبية 2015</a:t>
            </a:r>
            <a:endParaRPr lang="ar-SA" sz="1200" dirty="0">
              <a:solidFill>
                <a:schemeClr val="bg1"/>
              </a:solidFill>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6195632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ar-SA" noProof="1">
                <a:latin typeface="Traditional Arabic" panose="02020603050405020304" pitchFamily="18" charset="-78"/>
                <a:cs typeface="Traditional Arabic" panose="02020603050405020304" pitchFamily="18" charset="-78"/>
              </a:rPr>
              <a:t>ما هي الجودة والمساءلة حسب اسفير؟</a:t>
            </a:r>
          </a:p>
        </p:txBody>
      </p:sp>
      <p:sp>
        <p:nvSpPr>
          <p:cNvPr id="6" name="Content Placeholder 5"/>
          <p:cNvSpPr>
            <a:spLocks noGrp="1"/>
          </p:cNvSpPr>
          <p:nvPr>
            <p:ph idx="1"/>
          </p:nvPr>
        </p:nvSpPr>
        <p:spPr/>
        <p:txBody>
          <a:bodyPr/>
          <a:lstStyle/>
          <a:p>
            <a:pPr lvl="1" algn="r" rtl="1">
              <a:spcBef>
                <a:spcPts val="2400"/>
              </a:spcBef>
            </a:pPr>
            <a:r>
              <a:rPr lang="ar-SA" noProof="1">
                <a:latin typeface="Traditional Arabic" panose="02020603050405020304" pitchFamily="18" charset="-78"/>
                <a:cs typeface="Traditional Arabic" panose="02020603050405020304" pitchFamily="18" charset="-78"/>
              </a:rPr>
              <a:t>الدليل هو مدونة طوعية وأداة تنظيم ذاتي تهدف إلى ضمان الجودة والمساءلة</a:t>
            </a:r>
          </a:p>
          <a:p>
            <a:pPr lvl="1" algn="r" rtl="1">
              <a:spcBef>
                <a:spcPts val="2400"/>
              </a:spcBef>
            </a:pPr>
            <a:r>
              <a:rPr lang="ar-SA" noProof="1">
                <a:latin typeface="Traditional Arabic" panose="02020603050405020304" pitchFamily="18" charset="-78"/>
                <a:cs typeface="Traditional Arabic" panose="02020603050405020304" pitchFamily="18" charset="-78"/>
              </a:rPr>
              <a:t>التطابق مع اسفير لا يعني التنفيذ التام للمعايير والمبادئ التي ينص عليها</a:t>
            </a:r>
          </a:p>
          <a:p>
            <a:pPr lvl="1" algn="r" rtl="1">
              <a:spcBef>
                <a:spcPts val="2400"/>
              </a:spcBef>
            </a:pPr>
            <a:r>
              <a:rPr lang="ar-SA" noProof="1">
                <a:latin typeface="Traditional Arabic" panose="02020603050405020304" pitchFamily="18" charset="-78"/>
                <a:cs typeface="Traditional Arabic" panose="02020603050405020304" pitchFamily="18" charset="-78"/>
              </a:rPr>
              <a:t>تتوجه المساءلة أساسا لفائدة المجتمعات المتضررة</a:t>
            </a:r>
          </a:p>
        </p:txBody>
      </p:sp>
      <p:sp>
        <p:nvSpPr>
          <p:cNvPr id="9" name="Rectangle 8"/>
          <p:cNvSpPr/>
          <p:nvPr/>
        </p:nvSpPr>
        <p:spPr>
          <a:xfrm>
            <a:off x="6660232" y="6392361"/>
            <a:ext cx="2153154" cy="276999"/>
          </a:xfrm>
          <a:prstGeom prst="rect">
            <a:avLst/>
          </a:prstGeom>
        </p:spPr>
        <p:txBody>
          <a:bodyPr wrap="none">
            <a:spAutoFit/>
          </a:bodyPr>
          <a:lstStyle/>
          <a:p>
            <a:pPr algn="r" rtl="1"/>
            <a:r>
              <a:rPr lang="ar-SA" sz="1200" b="1" dirty="0">
                <a:solidFill>
                  <a:schemeClr val="bg1"/>
                </a:solidFill>
                <a:latin typeface="Traditional Arabic" panose="02020603050405020304" pitchFamily="18" charset="-78"/>
                <a:cs typeface="Traditional Arabic" panose="02020603050405020304" pitchFamily="18" charset="-78"/>
              </a:rPr>
              <a:t>الجزء "أ</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1- مجموعة </a:t>
            </a:r>
            <a:r>
              <a:rPr lang="ar-TN" sz="1200" b="1" dirty="0" err="1">
                <a:solidFill>
                  <a:schemeClr val="bg1"/>
                </a:solidFill>
                <a:latin typeface="Traditional Arabic" panose="02020603050405020304" pitchFamily="18" charset="-78"/>
                <a:cs typeface="Traditional Arabic" panose="02020603050405020304" pitchFamily="18" charset="-78"/>
              </a:rPr>
              <a:t>اسفير</a:t>
            </a:r>
            <a:r>
              <a:rPr lang="ar-TN" sz="1200" b="1" dirty="0">
                <a:solidFill>
                  <a:schemeClr val="bg1"/>
                </a:solidFill>
                <a:latin typeface="Traditional Arabic" panose="02020603050405020304" pitchFamily="18" charset="-78"/>
                <a:cs typeface="Traditional Arabic" panose="02020603050405020304" pitchFamily="18" charset="-78"/>
              </a:rPr>
              <a:t> التدريبية 2015</a:t>
            </a:r>
            <a:endParaRPr lang="ar-SA" sz="1200" dirty="0">
              <a:solidFill>
                <a:schemeClr val="bg1"/>
              </a:solidFill>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21517117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ar-SA" noProof="1">
                <a:latin typeface="Traditional Arabic" panose="02020603050405020304" pitchFamily="18" charset="-78"/>
                <a:cs typeface="Traditional Arabic" panose="02020603050405020304" pitchFamily="18" charset="-78"/>
              </a:rPr>
              <a:t>الجودة</a:t>
            </a:r>
          </a:p>
        </p:txBody>
      </p:sp>
      <p:sp>
        <p:nvSpPr>
          <p:cNvPr id="6" name="Content Placeholder 5"/>
          <p:cNvSpPr>
            <a:spLocks noGrp="1"/>
          </p:cNvSpPr>
          <p:nvPr>
            <p:ph idx="1"/>
          </p:nvPr>
        </p:nvSpPr>
        <p:spPr/>
        <p:txBody>
          <a:bodyPr vert="horz" lIns="91440" tIns="45720" rIns="91440" bIns="45720" rtlCol="0" anchor="t">
            <a:noAutofit/>
          </a:bodyPr>
          <a:lstStyle/>
          <a:p>
            <a:pPr algn="r" rtl="1">
              <a:spcBef>
                <a:spcPts val="1600"/>
              </a:spcBef>
            </a:pPr>
            <a:r>
              <a:rPr lang="ar-SA" noProof="1">
                <a:latin typeface="Traditional Arabic" panose="02020603050405020304" pitchFamily="18" charset="-78"/>
                <a:cs typeface="Traditional Arabic" panose="02020603050405020304" pitchFamily="18" charset="-78"/>
              </a:rPr>
              <a:t>نعني بالجودة في القطاع الإنساني، الفعالية أي بمعني الأثر والكفاءة أي التوقيت وتكلفة الاستجابة أو الخدمة  ومدى الملاءمة أي مدى مراعاة الاحتياجات واحترام السياق.</a:t>
            </a:r>
            <a:endParaRPr lang="en-US" noProof="1">
              <a:latin typeface="Traditional Arabic" panose="02020603050405020304" pitchFamily="18" charset="-78"/>
              <a:cs typeface="Traditional Arabic" panose="02020603050405020304" pitchFamily="18" charset="-78"/>
            </a:endParaRPr>
          </a:p>
          <a:p>
            <a:pPr algn="r" rtl="1">
              <a:spcBef>
                <a:spcPts val="1600"/>
              </a:spcBef>
            </a:pPr>
            <a:r>
              <a:rPr lang="ar-SA" noProof="1">
                <a:latin typeface="Traditional Arabic" panose="02020603050405020304" pitchFamily="18" charset="-78"/>
                <a:cs typeface="Traditional Arabic" panose="02020603050405020304" pitchFamily="18" charset="-78"/>
              </a:rPr>
              <a:t>تتطلب الجودة عمليات التقييم والملاحظات التي يدليها أصحاب المصلحة حول الأعمال التي تقوم بها المنظمات وكيف لها أن تحسن من عملها. </a:t>
            </a:r>
          </a:p>
          <a:p>
            <a:pPr algn="r" rtl="1">
              <a:spcBef>
                <a:spcPts val="1600"/>
              </a:spcBef>
            </a:pPr>
            <a:r>
              <a:rPr lang="ar-SA" noProof="1">
                <a:latin typeface="Traditional Arabic" panose="02020603050405020304" pitchFamily="18" charset="-78"/>
                <a:cs typeface="Traditional Arabic" panose="02020603050405020304" pitchFamily="18" charset="-78"/>
              </a:rPr>
              <a:t>نعني بالجودة قياس النتائج حسب الآليات المعترف بها و/أو المعايير</a:t>
            </a:r>
          </a:p>
        </p:txBody>
      </p:sp>
      <p:sp>
        <p:nvSpPr>
          <p:cNvPr id="8" name="Rectangle 7"/>
          <p:cNvSpPr/>
          <p:nvPr/>
        </p:nvSpPr>
        <p:spPr>
          <a:xfrm>
            <a:off x="6660232" y="6392361"/>
            <a:ext cx="2153154" cy="276999"/>
          </a:xfrm>
          <a:prstGeom prst="rect">
            <a:avLst/>
          </a:prstGeom>
        </p:spPr>
        <p:txBody>
          <a:bodyPr wrap="none">
            <a:spAutoFit/>
          </a:bodyPr>
          <a:lstStyle/>
          <a:p>
            <a:pPr algn="r" rtl="1"/>
            <a:r>
              <a:rPr lang="ar-SA" sz="1200" b="1" dirty="0">
                <a:solidFill>
                  <a:schemeClr val="bg1"/>
                </a:solidFill>
                <a:latin typeface="Traditional Arabic" panose="02020603050405020304" pitchFamily="18" charset="-78"/>
                <a:cs typeface="Traditional Arabic" panose="02020603050405020304" pitchFamily="18" charset="-78"/>
              </a:rPr>
              <a:t>الجزء "أ</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1- مجموعة </a:t>
            </a:r>
            <a:r>
              <a:rPr lang="ar-TN" sz="1200" b="1" dirty="0" err="1">
                <a:solidFill>
                  <a:schemeClr val="bg1"/>
                </a:solidFill>
                <a:latin typeface="Traditional Arabic" panose="02020603050405020304" pitchFamily="18" charset="-78"/>
                <a:cs typeface="Traditional Arabic" panose="02020603050405020304" pitchFamily="18" charset="-78"/>
              </a:rPr>
              <a:t>اسفير</a:t>
            </a:r>
            <a:r>
              <a:rPr lang="ar-TN" sz="1200" b="1" dirty="0">
                <a:solidFill>
                  <a:schemeClr val="bg1"/>
                </a:solidFill>
                <a:latin typeface="Traditional Arabic" panose="02020603050405020304" pitchFamily="18" charset="-78"/>
                <a:cs typeface="Traditional Arabic" panose="02020603050405020304" pitchFamily="18" charset="-78"/>
              </a:rPr>
              <a:t> التدريبية 2015</a:t>
            </a:r>
            <a:endParaRPr lang="ar-SA" sz="1200" dirty="0">
              <a:solidFill>
                <a:schemeClr val="bg1"/>
              </a:solidFill>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29355511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369242"/>
            <a:ext cx="6408712" cy="4531560"/>
          </a:xfrm>
          <a:prstGeom prst="rect">
            <a:avLst/>
          </a:prstGeom>
        </p:spPr>
      </p:pic>
      <p:sp>
        <p:nvSpPr>
          <p:cNvPr id="2" name="Title 1"/>
          <p:cNvSpPr>
            <a:spLocks noGrp="1"/>
          </p:cNvSpPr>
          <p:nvPr>
            <p:ph type="title"/>
          </p:nvPr>
        </p:nvSpPr>
        <p:spPr/>
        <p:txBody>
          <a:bodyPr/>
          <a:lstStyle/>
          <a:p>
            <a:r>
              <a:rPr lang="ar-SA" noProof="1">
                <a:latin typeface="Traditional Arabic" panose="02020603050405020304" pitchFamily="18" charset="-78"/>
                <a:cs typeface="Traditional Arabic" panose="02020603050405020304" pitchFamily="18" charset="-78"/>
              </a:rPr>
              <a:t>المساءلة</a:t>
            </a:r>
          </a:p>
        </p:txBody>
      </p:sp>
      <p:sp>
        <p:nvSpPr>
          <p:cNvPr id="3" name="Content Placeholder 2"/>
          <p:cNvSpPr>
            <a:spLocks noGrp="1"/>
          </p:cNvSpPr>
          <p:nvPr>
            <p:ph idx="1"/>
          </p:nvPr>
        </p:nvSpPr>
        <p:spPr>
          <a:xfrm>
            <a:off x="5868144" y="1369242"/>
            <a:ext cx="2818656" cy="4785722"/>
          </a:xfrm>
        </p:spPr>
        <p:txBody>
          <a:bodyPr/>
          <a:lstStyle/>
          <a:p>
            <a:pPr algn="r" rtl="1"/>
            <a:r>
              <a:rPr lang="ar-SA" noProof="1">
                <a:latin typeface="Traditional Arabic" panose="02020603050405020304" pitchFamily="18" charset="-78"/>
                <a:cs typeface="Traditional Arabic" panose="02020603050405020304" pitchFamily="18" charset="-78"/>
              </a:rPr>
              <a:t>المساءلة هي استخدام مسؤول من قبل الوكالات الإنسانية للموارد المتاحة لها</a:t>
            </a:r>
          </a:p>
        </p:txBody>
      </p:sp>
      <p:sp>
        <p:nvSpPr>
          <p:cNvPr id="8" name="Rectangle 7"/>
          <p:cNvSpPr/>
          <p:nvPr/>
        </p:nvSpPr>
        <p:spPr>
          <a:xfrm>
            <a:off x="6660232" y="6392361"/>
            <a:ext cx="2153154" cy="276999"/>
          </a:xfrm>
          <a:prstGeom prst="rect">
            <a:avLst/>
          </a:prstGeom>
        </p:spPr>
        <p:txBody>
          <a:bodyPr wrap="none">
            <a:spAutoFit/>
          </a:bodyPr>
          <a:lstStyle/>
          <a:p>
            <a:pPr algn="r" rtl="1"/>
            <a:r>
              <a:rPr lang="ar-SA" sz="1200" b="1" dirty="0">
                <a:solidFill>
                  <a:schemeClr val="bg1"/>
                </a:solidFill>
                <a:latin typeface="Traditional Arabic" panose="02020603050405020304" pitchFamily="18" charset="-78"/>
                <a:cs typeface="Traditional Arabic" panose="02020603050405020304" pitchFamily="18" charset="-78"/>
              </a:rPr>
              <a:t>الجزء "أ</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1- مجموعة </a:t>
            </a:r>
            <a:r>
              <a:rPr lang="ar-TN" sz="1200" b="1" dirty="0" err="1">
                <a:solidFill>
                  <a:schemeClr val="bg1"/>
                </a:solidFill>
                <a:latin typeface="Traditional Arabic" panose="02020603050405020304" pitchFamily="18" charset="-78"/>
                <a:cs typeface="Traditional Arabic" panose="02020603050405020304" pitchFamily="18" charset="-78"/>
              </a:rPr>
              <a:t>اسفير</a:t>
            </a:r>
            <a:r>
              <a:rPr lang="ar-TN" sz="1200" b="1" dirty="0">
                <a:solidFill>
                  <a:schemeClr val="bg1"/>
                </a:solidFill>
                <a:latin typeface="Traditional Arabic" panose="02020603050405020304" pitchFamily="18" charset="-78"/>
                <a:cs typeface="Traditional Arabic" panose="02020603050405020304" pitchFamily="18" charset="-78"/>
              </a:rPr>
              <a:t> التدريبية 2015</a:t>
            </a:r>
            <a:endParaRPr lang="ar-SA" sz="1200" dirty="0">
              <a:solidFill>
                <a:schemeClr val="bg1"/>
              </a:solidFill>
              <a:latin typeface="Traditional Arabic" panose="02020603050405020304" pitchFamily="18" charset="-78"/>
              <a:cs typeface="Traditional Arabic" panose="02020603050405020304" pitchFamily="18" charset="-78"/>
            </a:endParaRPr>
          </a:p>
        </p:txBody>
      </p:sp>
      <p:sp>
        <p:nvSpPr>
          <p:cNvPr id="4" name="مربع نص 3"/>
          <p:cNvSpPr txBox="1"/>
          <p:nvPr/>
        </p:nvSpPr>
        <p:spPr>
          <a:xfrm>
            <a:off x="5318852" y="3235058"/>
            <a:ext cx="3528392" cy="2031325"/>
          </a:xfrm>
          <a:prstGeom prst="rect">
            <a:avLst/>
          </a:prstGeom>
          <a:noFill/>
        </p:spPr>
        <p:txBody>
          <a:bodyPr wrap="square" rtlCol="0">
            <a:spAutoFit/>
          </a:bodyPr>
          <a:lstStyle/>
          <a:p>
            <a:pPr algn="r" rtl="1">
              <a:buClr>
                <a:srgbClr val="BACC82"/>
              </a:buClr>
              <a:buFont typeface="Wingdings" panose="05000000000000000000" pitchFamily="2" charset="2"/>
              <a:buChar char="§"/>
            </a:pPr>
            <a:r>
              <a:rPr lang="ar-SA" altLang="en-US" b="1" dirty="0">
                <a:latin typeface="News Gothic MT"/>
              </a:rPr>
              <a:t> دليل ”</a:t>
            </a:r>
            <a:r>
              <a:rPr lang="ar-SA" altLang="en-US" b="1" dirty="0" err="1">
                <a:latin typeface="News Gothic MT"/>
              </a:rPr>
              <a:t>اسفير</a:t>
            </a:r>
            <a:r>
              <a:rPr lang="ar-SA" altLang="en-US" b="1" dirty="0">
                <a:latin typeface="News Gothic MT"/>
              </a:rPr>
              <a:t>“ عبارة عن قواعد تطوعية، وأداة للتنظيم الذاتي، من أجل الجودة والمساءلة.</a:t>
            </a:r>
          </a:p>
          <a:p>
            <a:pPr algn="r" rtl="1">
              <a:buClr>
                <a:srgbClr val="BACC82"/>
              </a:buClr>
            </a:pPr>
            <a:endParaRPr lang="ar-SA" altLang="en-US" b="1" dirty="0">
              <a:latin typeface="News Gothic MT"/>
            </a:endParaRPr>
          </a:p>
          <a:p>
            <a:pPr algn="r" rtl="1">
              <a:buClr>
                <a:srgbClr val="BACC82"/>
              </a:buClr>
              <a:buFont typeface="Wingdings" panose="05000000000000000000" pitchFamily="2" charset="2"/>
              <a:buChar char="§"/>
            </a:pPr>
            <a:r>
              <a:rPr lang="ar-SA" altLang="en-US" b="1" dirty="0">
                <a:latin typeface="News Gothic MT"/>
              </a:rPr>
              <a:t> التطابق مع ”</a:t>
            </a:r>
            <a:r>
              <a:rPr lang="ar-SA" altLang="en-US" b="1" dirty="0" err="1">
                <a:latin typeface="News Gothic MT"/>
              </a:rPr>
              <a:t>اسفير</a:t>
            </a:r>
            <a:r>
              <a:rPr lang="ar-SA" altLang="en-US" b="1" dirty="0">
                <a:latin typeface="News Gothic MT"/>
              </a:rPr>
              <a:t>“ لا يعني تلبية جميع المعايير والمؤشرات.</a:t>
            </a:r>
          </a:p>
          <a:p>
            <a:pPr algn="r" rtl="1">
              <a:buClr>
                <a:srgbClr val="BACC82"/>
              </a:buClr>
            </a:pPr>
            <a:endParaRPr lang="ar-SA" altLang="en-US" b="1" dirty="0">
              <a:latin typeface="News Gothic MT"/>
            </a:endParaRPr>
          </a:p>
          <a:p>
            <a:pPr algn="r" rtl="1">
              <a:buClr>
                <a:srgbClr val="BACC82"/>
              </a:buClr>
              <a:buFont typeface="Wingdings" panose="05000000000000000000" pitchFamily="2" charset="2"/>
              <a:buChar char="§"/>
            </a:pPr>
            <a:r>
              <a:rPr lang="ar-SA" altLang="en-US" b="1" dirty="0">
                <a:latin typeface="News Gothic MT"/>
              </a:rPr>
              <a:t>المساءلة فيما يتعلق بالمجتمعات المتضررة</a:t>
            </a:r>
            <a:endParaRPr lang="en-US" b="1" dirty="0"/>
          </a:p>
        </p:txBody>
      </p:sp>
    </p:spTree>
    <p:extLst>
      <p:ext uri="{BB962C8B-B14F-4D97-AF65-F5344CB8AC3E}">
        <p14:creationId xmlns:p14="http://schemas.microsoft.com/office/powerpoint/2010/main" val="26812924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كائن 8"/>
          <p:cNvGraphicFramePr>
            <a:graphicFrameLocks noChangeAspect="1"/>
          </p:cNvGraphicFramePr>
          <p:nvPr>
            <p:extLst>
              <p:ext uri="{D42A27DB-BD31-4B8C-83A1-F6EECF244321}">
                <p14:modId xmlns:p14="http://schemas.microsoft.com/office/powerpoint/2010/main" val="2608897361"/>
              </p:ext>
            </p:extLst>
          </p:nvPr>
        </p:nvGraphicFramePr>
        <p:xfrm>
          <a:off x="1871407" y="1074386"/>
          <a:ext cx="6041973" cy="4898322"/>
        </p:xfrm>
        <a:graphic>
          <a:graphicData uri="http://schemas.openxmlformats.org/presentationml/2006/ole">
            <mc:AlternateContent xmlns:mc="http://schemas.openxmlformats.org/markup-compatibility/2006">
              <mc:Choice xmlns:v="urn:schemas-microsoft-com:vml" Requires="v">
                <p:oleObj spid="_x0000_s4108" name="Image" r:id="rId4" imgW="4059360" imgH="3291480" progId="Photoshop.Image.13">
                  <p:embed/>
                </p:oleObj>
              </mc:Choice>
              <mc:Fallback>
                <p:oleObj name="Image" r:id="rId4" imgW="4059360" imgH="3291480" progId="Photoshop.Image.13">
                  <p:embed/>
                  <p:pic>
                    <p:nvPicPr>
                      <p:cNvPr id="0" name=""/>
                      <p:cNvPicPr/>
                      <p:nvPr/>
                    </p:nvPicPr>
                    <p:blipFill>
                      <a:blip r:embed="rId5"/>
                      <a:stretch>
                        <a:fillRect/>
                      </a:stretch>
                    </p:blipFill>
                    <p:spPr>
                      <a:xfrm>
                        <a:off x="1871407" y="1074386"/>
                        <a:ext cx="6041973" cy="4898322"/>
                      </a:xfrm>
                      <a:prstGeom prst="rect">
                        <a:avLst/>
                      </a:prstGeom>
                    </p:spPr>
                  </p:pic>
                </p:oleObj>
              </mc:Fallback>
            </mc:AlternateContent>
          </a:graphicData>
        </a:graphic>
      </p:graphicFrame>
      <p:sp>
        <p:nvSpPr>
          <p:cNvPr id="2" name="Title 1"/>
          <p:cNvSpPr>
            <a:spLocks noGrp="1"/>
          </p:cNvSpPr>
          <p:nvPr>
            <p:ph type="title"/>
          </p:nvPr>
        </p:nvSpPr>
        <p:spPr>
          <a:xfrm>
            <a:off x="457201" y="0"/>
            <a:ext cx="8218487" cy="1081760"/>
          </a:xfrm>
        </p:spPr>
        <p:txBody>
          <a:bodyPr/>
          <a:lstStyle/>
          <a:p>
            <a:r>
              <a:rPr lang="ar-SA" noProof="1">
                <a:latin typeface="Traditional Arabic" panose="02020603050405020304" pitchFamily="18" charset="-78"/>
                <a:cs typeface="Traditional Arabic" panose="02020603050405020304" pitchFamily="18" charset="-78"/>
              </a:rPr>
              <a:t>أجزاء الدليل</a:t>
            </a:r>
          </a:p>
        </p:txBody>
      </p:sp>
      <p:sp>
        <p:nvSpPr>
          <p:cNvPr id="3" name="Content Placeholder 2"/>
          <p:cNvSpPr>
            <a:spLocks noGrp="1"/>
          </p:cNvSpPr>
          <p:nvPr>
            <p:ph idx="1"/>
          </p:nvPr>
        </p:nvSpPr>
        <p:spPr/>
        <p:txBody>
          <a:bodyPr/>
          <a:lstStyle/>
          <a:p>
            <a:pPr marL="0" indent="0" algn="r" rtl="1">
              <a:buNone/>
            </a:pPr>
            <a:r>
              <a:rPr lang="ar-SA" noProof="1">
                <a:latin typeface="Traditional Arabic" panose="02020603050405020304" pitchFamily="18" charset="-78"/>
                <a:cs typeface="Traditional Arabic" panose="02020603050405020304" pitchFamily="18" charset="-78"/>
              </a:rPr>
              <a:t>وضع المبادئ موضع التنفيذ:</a:t>
            </a:r>
          </a:p>
          <a:p>
            <a:pPr marL="0" indent="0" algn="r" rtl="1">
              <a:buNone/>
            </a:pPr>
            <a:r>
              <a:rPr lang="ar-SA" noProof="1">
                <a:latin typeface="Traditional Arabic" panose="02020603050405020304" pitchFamily="18" charset="-78"/>
                <a:cs typeface="Traditional Arabic" panose="02020603050405020304" pitchFamily="18" charset="-78"/>
              </a:rPr>
              <a:t>أربعة فصول تقنية</a:t>
            </a:r>
          </a:p>
          <a:p>
            <a:endParaRPr lang="ar-SA" noProof="1">
              <a:latin typeface="Traditional Arabic" panose="02020603050405020304" pitchFamily="18" charset="-78"/>
              <a:cs typeface="Traditional Arabic" panose="02020603050405020304" pitchFamily="18" charset="-78"/>
            </a:endParaRPr>
          </a:p>
        </p:txBody>
      </p:sp>
      <p:sp>
        <p:nvSpPr>
          <p:cNvPr id="5" name="Content Placeholder 2"/>
          <p:cNvSpPr txBox="1">
            <a:spLocks/>
          </p:cNvSpPr>
          <p:nvPr/>
        </p:nvSpPr>
        <p:spPr>
          <a:xfrm rot="16200000">
            <a:off x="-969664" y="4033224"/>
            <a:ext cx="3578484" cy="497828"/>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ar-TN" dirty="0">
                <a:solidFill>
                  <a:schemeClr val="accent1"/>
                </a:solidFill>
                <a:latin typeface="Traditional Arabic" panose="02020603050405020304" pitchFamily="18" charset="-78"/>
                <a:cs typeface="Traditional Arabic" panose="02020603050405020304" pitchFamily="18" charset="-78"/>
              </a:rPr>
              <a:t>الحق في الحياة بكرامة </a:t>
            </a:r>
            <a:endParaRPr lang="en-GB" dirty="0">
              <a:solidFill>
                <a:schemeClr val="accent1"/>
              </a:solidFill>
              <a:latin typeface="Traditional Arabic" panose="02020603050405020304" pitchFamily="18" charset="-78"/>
              <a:cs typeface="Traditional Arabic" panose="02020603050405020304" pitchFamily="18" charset="-78"/>
            </a:endParaRPr>
          </a:p>
        </p:txBody>
      </p:sp>
      <p:sp>
        <p:nvSpPr>
          <p:cNvPr id="8" name="Rectangle 7"/>
          <p:cNvSpPr/>
          <p:nvPr/>
        </p:nvSpPr>
        <p:spPr>
          <a:xfrm>
            <a:off x="6660232" y="6392361"/>
            <a:ext cx="2153154" cy="276999"/>
          </a:xfrm>
          <a:prstGeom prst="rect">
            <a:avLst/>
          </a:prstGeom>
        </p:spPr>
        <p:txBody>
          <a:bodyPr wrap="none">
            <a:spAutoFit/>
          </a:bodyPr>
          <a:lstStyle/>
          <a:p>
            <a:pPr algn="r" rtl="1"/>
            <a:r>
              <a:rPr lang="ar-SA" sz="1200" b="1" dirty="0">
                <a:solidFill>
                  <a:schemeClr val="bg1"/>
                </a:solidFill>
                <a:latin typeface="Traditional Arabic" panose="02020603050405020304" pitchFamily="18" charset="-78"/>
                <a:cs typeface="Traditional Arabic" panose="02020603050405020304" pitchFamily="18" charset="-78"/>
              </a:rPr>
              <a:t>الجزء "أ</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1- مجموعة </a:t>
            </a:r>
            <a:r>
              <a:rPr lang="ar-TN" sz="1200" b="1" dirty="0" err="1">
                <a:solidFill>
                  <a:schemeClr val="bg1"/>
                </a:solidFill>
                <a:latin typeface="Traditional Arabic" panose="02020603050405020304" pitchFamily="18" charset="-78"/>
                <a:cs typeface="Traditional Arabic" panose="02020603050405020304" pitchFamily="18" charset="-78"/>
              </a:rPr>
              <a:t>اسفير</a:t>
            </a:r>
            <a:r>
              <a:rPr lang="ar-TN" sz="1200" b="1" dirty="0">
                <a:solidFill>
                  <a:schemeClr val="bg1"/>
                </a:solidFill>
                <a:latin typeface="Traditional Arabic" panose="02020603050405020304" pitchFamily="18" charset="-78"/>
                <a:cs typeface="Traditional Arabic" panose="02020603050405020304" pitchFamily="18" charset="-78"/>
              </a:rPr>
              <a:t> التدريبية 2015</a:t>
            </a:r>
            <a:endParaRPr lang="ar-SA" sz="1200" dirty="0">
              <a:solidFill>
                <a:schemeClr val="bg1"/>
              </a:solidFill>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2253290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ar-SA" noProof="1">
              <a:latin typeface="Traditional Arabic" panose="02020603050405020304" pitchFamily="18" charset="-78"/>
              <a:cs typeface="Traditional Arabic" panose="02020603050405020304" pitchFamily="18" charset="-78"/>
            </a:endParaRPr>
          </a:p>
        </p:txBody>
      </p:sp>
      <p:sp>
        <p:nvSpPr>
          <p:cNvPr id="9" name="Rectangle 8"/>
          <p:cNvSpPr/>
          <p:nvPr/>
        </p:nvSpPr>
        <p:spPr>
          <a:xfrm>
            <a:off x="6660232" y="6392361"/>
            <a:ext cx="2153154" cy="276999"/>
          </a:xfrm>
          <a:prstGeom prst="rect">
            <a:avLst/>
          </a:prstGeom>
        </p:spPr>
        <p:txBody>
          <a:bodyPr wrap="none">
            <a:spAutoFit/>
          </a:bodyPr>
          <a:lstStyle/>
          <a:p>
            <a:pPr algn="r" rtl="1"/>
            <a:r>
              <a:rPr lang="ar-SA" sz="1200" b="1" dirty="0">
                <a:solidFill>
                  <a:schemeClr val="bg1"/>
                </a:solidFill>
                <a:latin typeface="Traditional Arabic" panose="02020603050405020304" pitchFamily="18" charset="-78"/>
                <a:cs typeface="Traditional Arabic" panose="02020603050405020304" pitchFamily="18" charset="-78"/>
              </a:rPr>
              <a:t>الجزء "أ</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1- مجموعة </a:t>
            </a:r>
            <a:r>
              <a:rPr lang="ar-TN" sz="1200" b="1" dirty="0" err="1">
                <a:solidFill>
                  <a:schemeClr val="bg1"/>
                </a:solidFill>
                <a:latin typeface="Traditional Arabic" panose="02020603050405020304" pitchFamily="18" charset="-78"/>
                <a:cs typeface="Traditional Arabic" panose="02020603050405020304" pitchFamily="18" charset="-78"/>
              </a:rPr>
              <a:t>اسفير</a:t>
            </a:r>
            <a:r>
              <a:rPr lang="ar-TN" sz="1200" b="1" dirty="0">
                <a:solidFill>
                  <a:schemeClr val="bg1"/>
                </a:solidFill>
                <a:latin typeface="Traditional Arabic" panose="02020603050405020304" pitchFamily="18" charset="-78"/>
                <a:cs typeface="Traditional Arabic" panose="02020603050405020304" pitchFamily="18" charset="-78"/>
              </a:rPr>
              <a:t> التدريبية 2015</a:t>
            </a:r>
            <a:endParaRPr lang="ar-SA" sz="1200" dirty="0">
              <a:solidFill>
                <a:schemeClr val="bg1"/>
              </a:solidFill>
              <a:latin typeface="Traditional Arabic" panose="02020603050405020304" pitchFamily="18" charset="-78"/>
              <a:cs typeface="Traditional Arabic" panose="02020603050405020304" pitchFamily="18" charset="-78"/>
            </a:endParaRPr>
          </a:p>
        </p:txBody>
      </p:sp>
      <p:pic>
        <p:nvPicPr>
          <p:cNvPr id="2" name="صورة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1204579"/>
            <a:ext cx="7188496" cy="4891421"/>
          </a:xfrm>
          <a:prstGeom prst="rect">
            <a:avLst/>
          </a:prstGeom>
        </p:spPr>
      </p:pic>
    </p:spTree>
    <p:extLst>
      <p:ext uri="{BB962C8B-B14F-4D97-AF65-F5344CB8AC3E}">
        <p14:creationId xmlns:p14="http://schemas.microsoft.com/office/powerpoint/2010/main" val="15859681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كائن 8"/>
          <p:cNvGraphicFramePr>
            <a:graphicFrameLocks noChangeAspect="1"/>
          </p:cNvGraphicFramePr>
          <p:nvPr/>
        </p:nvGraphicFramePr>
        <p:xfrm>
          <a:off x="1871407" y="1074386"/>
          <a:ext cx="6041973" cy="4898322"/>
        </p:xfrm>
        <a:graphic>
          <a:graphicData uri="http://schemas.openxmlformats.org/presentationml/2006/ole">
            <mc:AlternateContent xmlns:mc="http://schemas.openxmlformats.org/markup-compatibility/2006">
              <mc:Choice xmlns:v="urn:schemas-microsoft-com:vml" Requires="v">
                <p:oleObj spid="_x0000_s5132" name="Image" r:id="rId4" imgW="4059360" imgH="3291480" progId="Photoshop.Image.13">
                  <p:embed/>
                </p:oleObj>
              </mc:Choice>
              <mc:Fallback>
                <p:oleObj name="Image" r:id="rId4" imgW="4059360" imgH="3291480" progId="Photoshop.Image.13">
                  <p:embed/>
                  <p:pic>
                    <p:nvPicPr>
                      <p:cNvPr id="9" name="كائن 8"/>
                      <p:cNvPicPr/>
                      <p:nvPr/>
                    </p:nvPicPr>
                    <p:blipFill>
                      <a:blip r:embed="rId5"/>
                      <a:stretch>
                        <a:fillRect/>
                      </a:stretch>
                    </p:blipFill>
                    <p:spPr>
                      <a:xfrm>
                        <a:off x="1871407" y="1074386"/>
                        <a:ext cx="6041973" cy="4898322"/>
                      </a:xfrm>
                      <a:prstGeom prst="rect">
                        <a:avLst/>
                      </a:prstGeom>
                    </p:spPr>
                  </p:pic>
                </p:oleObj>
              </mc:Fallback>
            </mc:AlternateContent>
          </a:graphicData>
        </a:graphic>
      </p:graphicFrame>
      <p:sp>
        <p:nvSpPr>
          <p:cNvPr id="2" name="Title 1"/>
          <p:cNvSpPr>
            <a:spLocks noGrp="1"/>
          </p:cNvSpPr>
          <p:nvPr>
            <p:ph type="title"/>
          </p:nvPr>
        </p:nvSpPr>
        <p:spPr>
          <a:xfrm>
            <a:off x="457201" y="0"/>
            <a:ext cx="8218487" cy="1081760"/>
          </a:xfrm>
        </p:spPr>
        <p:txBody>
          <a:bodyPr/>
          <a:lstStyle/>
          <a:p>
            <a:r>
              <a:rPr lang="ar-SA" noProof="1">
                <a:latin typeface="Traditional Arabic" panose="02020603050405020304" pitchFamily="18" charset="-78"/>
                <a:cs typeface="Traditional Arabic" panose="02020603050405020304" pitchFamily="18" charset="-78"/>
              </a:rPr>
              <a:t>أجزاء الدليل</a:t>
            </a:r>
          </a:p>
        </p:txBody>
      </p:sp>
      <p:sp>
        <p:nvSpPr>
          <p:cNvPr id="3" name="Content Placeholder 2"/>
          <p:cNvSpPr>
            <a:spLocks noGrp="1"/>
          </p:cNvSpPr>
          <p:nvPr>
            <p:ph idx="1"/>
          </p:nvPr>
        </p:nvSpPr>
        <p:spPr/>
        <p:txBody>
          <a:bodyPr/>
          <a:lstStyle/>
          <a:p>
            <a:pPr marL="0" indent="0" algn="r" rtl="1">
              <a:buNone/>
            </a:pPr>
            <a:r>
              <a:rPr lang="ar-SA" noProof="1">
                <a:latin typeface="Traditional Arabic" panose="02020603050405020304" pitchFamily="18" charset="-78"/>
                <a:cs typeface="Traditional Arabic" panose="02020603050405020304" pitchFamily="18" charset="-78"/>
              </a:rPr>
              <a:t>وضع المبادئ موضع التنفيذ:</a:t>
            </a:r>
          </a:p>
          <a:p>
            <a:pPr marL="0" indent="0" algn="r" rtl="1">
              <a:buNone/>
            </a:pPr>
            <a:r>
              <a:rPr lang="ar-SA" noProof="1">
                <a:latin typeface="Traditional Arabic" panose="02020603050405020304" pitchFamily="18" charset="-78"/>
                <a:cs typeface="Traditional Arabic" panose="02020603050405020304" pitchFamily="18" charset="-78"/>
              </a:rPr>
              <a:t>أربعة فصول تقنية</a:t>
            </a:r>
          </a:p>
          <a:p>
            <a:endParaRPr lang="ar-SA" noProof="1">
              <a:latin typeface="Traditional Arabic" panose="02020603050405020304" pitchFamily="18" charset="-78"/>
              <a:cs typeface="Traditional Arabic" panose="02020603050405020304" pitchFamily="18" charset="-78"/>
            </a:endParaRPr>
          </a:p>
        </p:txBody>
      </p:sp>
      <p:sp>
        <p:nvSpPr>
          <p:cNvPr id="5" name="Content Placeholder 2"/>
          <p:cNvSpPr txBox="1">
            <a:spLocks/>
          </p:cNvSpPr>
          <p:nvPr/>
        </p:nvSpPr>
        <p:spPr>
          <a:xfrm rot="16200000">
            <a:off x="-969664" y="4033224"/>
            <a:ext cx="3578484" cy="497828"/>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ar-TN" dirty="0">
                <a:solidFill>
                  <a:schemeClr val="accent1"/>
                </a:solidFill>
                <a:latin typeface="Traditional Arabic" panose="02020603050405020304" pitchFamily="18" charset="-78"/>
                <a:cs typeface="Traditional Arabic" panose="02020603050405020304" pitchFamily="18" charset="-78"/>
              </a:rPr>
              <a:t>الحق في الحياة بكرامة </a:t>
            </a:r>
            <a:endParaRPr lang="en-GB" dirty="0">
              <a:solidFill>
                <a:schemeClr val="accent1"/>
              </a:solidFill>
              <a:latin typeface="Traditional Arabic" panose="02020603050405020304" pitchFamily="18" charset="-78"/>
              <a:cs typeface="Traditional Arabic" panose="02020603050405020304" pitchFamily="18" charset="-78"/>
            </a:endParaRPr>
          </a:p>
        </p:txBody>
      </p:sp>
      <p:sp>
        <p:nvSpPr>
          <p:cNvPr id="8" name="Rectangle 7"/>
          <p:cNvSpPr/>
          <p:nvPr/>
        </p:nvSpPr>
        <p:spPr>
          <a:xfrm>
            <a:off x="6660232" y="6392361"/>
            <a:ext cx="2153154" cy="276999"/>
          </a:xfrm>
          <a:prstGeom prst="rect">
            <a:avLst/>
          </a:prstGeom>
        </p:spPr>
        <p:txBody>
          <a:bodyPr wrap="none">
            <a:spAutoFit/>
          </a:bodyPr>
          <a:lstStyle/>
          <a:p>
            <a:pPr algn="r" rtl="1"/>
            <a:r>
              <a:rPr lang="ar-SA" sz="1200" b="1" dirty="0">
                <a:solidFill>
                  <a:schemeClr val="bg1"/>
                </a:solidFill>
                <a:latin typeface="Traditional Arabic" panose="02020603050405020304" pitchFamily="18" charset="-78"/>
                <a:cs typeface="Traditional Arabic" panose="02020603050405020304" pitchFamily="18" charset="-78"/>
              </a:rPr>
              <a:t>الجزء "أ</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1- مجموعة </a:t>
            </a:r>
            <a:r>
              <a:rPr lang="ar-TN" sz="1200" b="1" dirty="0" err="1">
                <a:solidFill>
                  <a:schemeClr val="bg1"/>
                </a:solidFill>
                <a:latin typeface="Traditional Arabic" panose="02020603050405020304" pitchFamily="18" charset="-78"/>
                <a:cs typeface="Traditional Arabic" panose="02020603050405020304" pitchFamily="18" charset="-78"/>
              </a:rPr>
              <a:t>اسفير</a:t>
            </a:r>
            <a:r>
              <a:rPr lang="ar-TN" sz="1200" b="1" dirty="0">
                <a:solidFill>
                  <a:schemeClr val="bg1"/>
                </a:solidFill>
                <a:latin typeface="Traditional Arabic" panose="02020603050405020304" pitchFamily="18" charset="-78"/>
                <a:cs typeface="Traditional Arabic" panose="02020603050405020304" pitchFamily="18" charset="-78"/>
              </a:rPr>
              <a:t> التدريبية 2015</a:t>
            </a:r>
            <a:endParaRPr lang="ar-SA" sz="1200" dirty="0">
              <a:solidFill>
                <a:schemeClr val="bg1"/>
              </a:solidFill>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39233519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660232" y="6392361"/>
            <a:ext cx="2153154" cy="276999"/>
          </a:xfrm>
          <a:prstGeom prst="rect">
            <a:avLst/>
          </a:prstGeom>
        </p:spPr>
        <p:txBody>
          <a:bodyPr wrap="none">
            <a:spAutoFit/>
          </a:bodyPr>
          <a:lstStyle/>
          <a:p>
            <a:pPr algn="r" rtl="1"/>
            <a:r>
              <a:rPr lang="ar-SA" sz="1200" b="1" dirty="0">
                <a:solidFill>
                  <a:schemeClr val="bg1"/>
                </a:solidFill>
                <a:latin typeface="Traditional Arabic" panose="02020603050405020304" pitchFamily="18" charset="-78"/>
                <a:cs typeface="Traditional Arabic" panose="02020603050405020304" pitchFamily="18" charset="-78"/>
              </a:rPr>
              <a:t>الجزء "أ</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1- مجموعة </a:t>
            </a:r>
            <a:r>
              <a:rPr lang="ar-TN" sz="1200" b="1" dirty="0" err="1">
                <a:solidFill>
                  <a:schemeClr val="bg1"/>
                </a:solidFill>
                <a:latin typeface="Traditional Arabic" panose="02020603050405020304" pitchFamily="18" charset="-78"/>
                <a:cs typeface="Traditional Arabic" panose="02020603050405020304" pitchFamily="18" charset="-78"/>
              </a:rPr>
              <a:t>اسفير</a:t>
            </a:r>
            <a:r>
              <a:rPr lang="ar-TN" sz="1200" b="1" dirty="0">
                <a:solidFill>
                  <a:schemeClr val="bg1"/>
                </a:solidFill>
                <a:latin typeface="Traditional Arabic" panose="02020603050405020304" pitchFamily="18" charset="-78"/>
                <a:cs typeface="Traditional Arabic" panose="02020603050405020304" pitchFamily="18" charset="-78"/>
              </a:rPr>
              <a:t> التدريبية 2015</a:t>
            </a:r>
            <a:endParaRPr lang="ar-SA" sz="1200" dirty="0">
              <a:solidFill>
                <a:schemeClr val="bg1"/>
              </a:solidFill>
              <a:latin typeface="Traditional Arabic" panose="02020603050405020304" pitchFamily="18" charset="-78"/>
              <a:cs typeface="Traditional Arabic" panose="02020603050405020304" pitchFamily="18" charset="-78"/>
            </a:endParaRPr>
          </a:p>
        </p:txBody>
      </p:sp>
      <p:graphicFrame>
        <p:nvGraphicFramePr>
          <p:cNvPr id="9" name="Object 8"/>
          <p:cNvGraphicFramePr>
            <a:graphicFrameLocks noChangeAspect="1"/>
          </p:cNvGraphicFramePr>
          <p:nvPr>
            <p:extLst>
              <p:ext uri="{D42A27DB-BD31-4B8C-83A1-F6EECF244321}">
                <p14:modId xmlns:p14="http://schemas.microsoft.com/office/powerpoint/2010/main" val="1832072766"/>
              </p:ext>
            </p:extLst>
          </p:nvPr>
        </p:nvGraphicFramePr>
        <p:xfrm>
          <a:off x="0" y="1427046"/>
          <a:ext cx="4355024" cy="3537525"/>
        </p:xfrm>
        <a:graphic>
          <a:graphicData uri="http://schemas.openxmlformats.org/presentationml/2006/ole">
            <mc:AlternateContent xmlns:mc="http://schemas.openxmlformats.org/markup-compatibility/2006">
              <mc:Choice xmlns:v="urn:schemas-microsoft-com:vml" Requires="v">
                <p:oleObj spid="_x0000_s2120" name="Picture" r:id="rId4" imgW="2542032" imgH="2877312" progId="Word.Picture.8">
                  <p:embed/>
                </p:oleObj>
              </mc:Choice>
              <mc:Fallback>
                <p:oleObj name="Picture" r:id="rId4" imgW="2542032" imgH="2877312" progId="Word.Picture.8">
                  <p:embed/>
                  <p:pic>
                    <p:nvPicPr>
                      <p:cNvPr id="0" name="Picture 6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427046"/>
                        <a:ext cx="4355024" cy="3537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3"/>
          <p:cNvSpPr txBox="1">
            <a:spLocks noChangeArrowheads="1"/>
          </p:cNvSpPr>
          <p:nvPr/>
        </p:nvSpPr>
        <p:spPr>
          <a:xfrm>
            <a:off x="3693332" y="3189668"/>
            <a:ext cx="5138671" cy="1768379"/>
          </a:xfrm>
          <a:prstGeom prst="rect">
            <a:avLst/>
          </a:prstGeom>
        </p:spPr>
        <p:txBody>
          <a:bodyPr vert="horz" lIns="91440" tIns="45720" rIns="91440" bIns="45720" rtlCol="0">
            <a:normAutofit/>
          </a:bodyPr>
          <a:lstStyle>
            <a:lvl1pPr marL="0" indent="0" algn="r" defTabSz="914400" rtl="1" eaLnBrk="1" latinLnBrk="0" hangingPunct="1">
              <a:spcBef>
                <a:spcPct val="20000"/>
              </a:spcBef>
              <a:buClr>
                <a:schemeClr val="tx2"/>
              </a:buClr>
              <a:buFont typeface="Arial" panose="020B0604020202020204" pitchFamily="34" charset="0"/>
              <a:buNone/>
              <a:defRPr sz="2200" kern="1200">
                <a:solidFill>
                  <a:srgbClr val="000000"/>
                </a:solidFill>
                <a:latin typeface="Traditional Arabic" panose="02020603050405020304" pitchFamily="18" charset="-78"/>
                <a:ea typeface="+mn-ea"/>
                <a:cs typeface="Traditional Arabic" panose="02020603050405020304" pitchFamily="18" charset="-78"/>
              </a:defRPr>
            </a:lvl1pPr>
            <a:lvl2pPr marL="361950" indent="-361950" algn="r" defTabSz="914400" rtl="1" eaLnBrk="1" latinLnBrk="0" hangingPunct="1">
              <a:spcBef>
                <a:spcPct val="20000"/>
              </a:spcBef>
              <a:buClr>
                <a:schemeClr val="tx2"/>
              </a:buClr>
              <a:buFont typeface="Arial" panose="020B0604020202020204" pitchFamily="34" charset="0"/>
              <a:buChar char="•"/>
              <a:defRPr sz="2200" kern="1200">
                <a:solidFill>
                  <a:srgbClr val="000000"/>
                </a:solidFill>
                <a:latin typeface="Traditional Arabic" panose="02020603050405020304" pitchFamily="18" charset="-78"/>
                <a:ea typeface="+mn-ea"/>
                <a:cs typeface="Traditional Arabic" panose="02020603050405020304" pitchFamily="18" charset="-78"/>
              </a:defRPr>
            </a:lvl2pPr>
            <a:lvl3pPr marL="715963" indent="-354013" algn="r" defTabSz="914400" rtl="1" eaLnBrk="1" latinLnBrk="0" hangingPunct="1">
              <a:spcBef>
                <a:spcPct val="20000"/>
              </a:spcBef>
              <a:buFont typeface="Traditional Arabic" panose="02020603050405020304" pitchFamily="18" charset="-78"/>
              <a:buChar char="–"/>
              <a:defRPr sz="2200" kern="1200">
                <a:solidFill>
                  <a:srgbClr val="000000"/>
                </a:solidFill>
                <a:latin typeface="Traditional Arabic" panose="02020603050405020304" pitchFamily="18" charset="-78"/>
                <a:ea typeface="+mn-ea"/>
                <a:cs typeface="Traditional Arabic" panose="02020603050405020304" pitchFamily="18" charset="-78"/>
              </a:defRPr>
            </a:lvl3pPr>
            <a:lvl4pPr marL="1600200" indent="-228600" algn="r" defTabSz="914400" rtl="0"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4pPr>
            <a:lvl5pPr marL="2057400" indent="-228600" algn="r" defTabSz="914400" rtl="0"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GB" altLang="en-US" dirty="0"/>
          </a:p>
        </p:txBody>
      </p:sp>
      <p:sp>
        <p:nvSpPr>
          <p:cNvPr id="11" name="Rectangle 2"/>
          <p:cNvSpPr txBox="1">
            <a:spLocks noChangeArrowheads="1"/>
          </p:cNvSpPr>
          <p:nvPr/>
        </p:nvSpPr>
        <p:spPr>
          <a:xfrm>
            <a:off x="2411760" y="202375"/>
            <a:ext cx="6172200" cy="857250"/>
          </a:xfrm>
          <a:prstGeom prst="rect">
            <a:avLst/>
          </a:prstGeom>
        </p:spPr>
        <p:txBody>
          <a:bodyPr vert="horz" lIns="91440" tIns="45720" rIns="91440" bIns="45720" rtlCol="0" anchor="ctr" anchorCtr="0">
            <a:noAutofit/>
          </a:bodyPr>
          <a:lstStyle>
            <a:lvl1pPr algn="r" defTabSz="914400" rtl="1" eaLnBrk="1" latinLnBrk="0" hangingPunct="1">
              <a:spcBef>
                <a:spcPct val="0"/>
              </a:spcBef>
              <a:buNone/>
              <a:defRPr sz="2800" b="1" kern="1200">
                <a:solidFill>
                  <a:schemeClr val="tx2"/>
                </a:solidFill>
                <a:latin typeface="Traditional Arabic" panose="02020603050405020304" pitchFamily="18" charset="-78"/>
                <a:ea typeface="+mj-ea"/>
                <a:cs typeface="Traditional Arabic" panose="02020603050405020304" pitchFamily="18" charset="-78"/>
              </a:defRPr>
            </a:lvl1pPr>
          </a:lstStyle>
          <a:p>
            <a:r>
              <a:rPr lang="ar-SA" altLang="en-US" sz="3600" dirty="0">
                <a:solidFill>
                  <a:schemeClr val="accent1"/>
                </a:solidFill>
              </a:rPr>
              <a:t>تداعيات </a:t>
            </a:r>
            <a:r>
              <a:rPr lang="ar-SY" altLang="en-US" sz="3600" dirty="0">
                <a:solidFill>
                  <a:schemeClr val="accent1"/>
                </a:solidFill>
              </a:rPr>
              <a:t>أزمة رواندا</a:t>
            </a:r>
            <a:endParaRPr lang="en-GB" altLang="en-US" sz="3600" dirty="0">
              <a:solidFill>
                <a:schemeClr val="accent1"/>
              </a:solidFill>
            </a:endParaRP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4572001" y="1513725"/>
            <a:ext cx="4486713" cy="335188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05290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ar-EG" noProof="1">
                <a:latin typeface="Traditional Arabic" panose="02020603050405020304" pitchFamily="18" charset="-78"/>
                <a:cs typeface="Traditional Arabic" panose="02020603050405020304" pitchFamily="18" charset="-78"/>
              </a:rPr>
              <a:t>الميثاق الإنساني ؟ </a:t>
            </a:r>
            <a:r>
              <a:rPr lang="ar-SA" noProof="1">
                <a:latin typeface="Traditional Arabic" panose="02020603050405020304" pitchFamily="18" charset="-78"/>
                <a:cs typeface="Traditional Arabic" panose="02020603050405020304" pitchFamily="18" charset="-78"/>
              </a:rPr>
              <a:t>ماهي مبادئ اسفير الأساسية؟</a:t>
            </a:r>
          </a:p>
        </p:txBody>
      </p:sp>
      <p:sp>
        <p:nvSpPr>
          <p:cNvPr id="6" name="Content Placeholder 5"/>
          <p:cNvSpPr>
            <a:spLocks noGrp="1"/>
          </p:cNvSpPr>
          <p:nvPr>
            <p:ph idx="1"/>
          </p:nvPr>
        </p:nvSpPr>
        <p:spPr/>
        <p:txBody>
          <a:bodyPr/>
          <a:lstStyle/>
          <a:p>
            <a:pPr algn="r" rtl="1"/>
            <a:r>
              <a:rPr lang="ar-SA" sz="2800" noProof="1">
                <a:latin typeface="Traditional Arabic" panose="02020603050405020304" pitchFamily="18" charset="-78"/>
                <a:cs typeface="Traditional Arabic" panose="02020603050405020304" pitchFamily="18" charset="-78"/>
              </a:rPr>
              <a:t>يؤكد الميثاق الإنساني على المبادئ الأخلاقية والقانونية التي تقوم على </a:t>
            </a:r>
            <a:r>
              <a:rPr lang="ar-SA" sz="2800" b="1" noProof="1">
                <a:latin typeface="Traditional Arabic" panose="02020603050405020304" pitchFamily="18" charset="-78"/>
                <a:cs typeface="Traditional Arabic" panose="02020603050405020304" pitchFamily="18" charset="-78"/>
              </a:rPr>
              <a:t>الإنسانية</a:t>
            </a:r>
            <a:r>
              <a:rPr lang="ar-SA" sz="2800" noProof="1">
                <a:latin typeface="Traditional Arabic" panose="02020603050405020304" pitchFamily="18" charset="-78"/>
                <a:cs typeface="Traditional Arabic" panose="02020603050405020304" pitchFamily="18" charset="-78"/>
              </a:rPr>
              <a:t> </a:t>
            </a:r>
            <a:r>
              <a:rPr lang="ar-SA" sz="2800" b="1" noProof="1">
                <a:latin typeface="Traditional Arabic" panose="02020603050405020304" pitchFamily="18" charset="-78"/>
                <a:cs typeface="Traditional Arabic" panose="02020603050405020304" pitchFamily="18" charset="-78"/>
              </a:rPr>
              <a:t>والواجب الإنساني</a:t>
            </a:r>
            <a:r>
              <a:rPr lang="ar-SA" sz="2800" noProof="1">
                <a:latin typeface="Traditional Arabic" panose="02020603050405020304" pitchFamily="18" charset="-78"/>
                <a:cs typeface="Traditional Arabic" panose="02020603050405020304" pitchFamily="18" charset="-78"/>
              </a:rPr>
              <a:t>.</a:t>
            </a:r>
          </a:p>
          <a:p>
            <a:pPr marL="0" indent="0" algn="r" rtl="1">
              <a:buNone/>
            </a:pPr>
            <a:endParaRPr lang="ar-SA" sz="2800" noProof="1">
              <a:latin typeface="Traditional Arabic" panose="02020603050405020304" pitchFamily="18" charset="-78"/>
              <a:cs typeface="Traditional Arabic" panose="02020603050405020304" pitchFamily="18" charset="-78"/>
            </a:endParaRPr>
          </a:p>
          <a:p>
            <a:pPr marL="0" indent="0" algn="r" rtl="1">
              <a:buNone/>
            </a:pPr>
            <a:r>
              <a:rPr lang="ar-SA" sz="2800" noProof="1">
                <a:latin typeface="Traditional Arabic" panose="02020603050405020304" pitchFamily="18" charset="-78"/>
                <a:cs typeface="Traditional Arabic" panose="02020603050405020304" pitchFamily="18" charset="-78"/>
              </a:rPr>
              <a:t>ويشمل ذلك:</a:t>
            </a:r>
          </a:p>
          <a:p>
            <a:pPr lvl="1"/>
            <a:r>
              <a:rPr lang="ar-SA" sz="2800" noProof="1">
                <a:latin typeface="Traditional Arabic" panose="02020603050405020304" pitchFamily="18" charset="-78"/>
                <a:cs typeface="Traditional Arabic" panose="02020603050405020304" pitchFamily="18" charset="-78"/>
              </a:rPr>
              <a:t>الحق في الحياة بكرامة</a:t>
            </a:r>
          </a:p>
          <a:p>
            <a:pPr lvl="1"/>
            <a:r>
              <a:rPr lang="ar-SA" sz="2800" noProof="1">
                <a:latin typeface="Traditional Arabic" panose="02020603050405020304" pitchFamily="18" charset="-78"/>
                <a:cs typeface="Traditional Arabic" panose="02020603050405020304" pitchFamily="18" charset="-78"/>
              </a:rPr>
              <a:t>الحق في الحصول على المساعدات الإنسانية</a:t>
            </a:r>
          </a:p>
          <a:p>
            <a:pPr lvl="1"/>
            <a:r>
              <a:rPr lang="ar-SA" sz="2800" noProof="1">
                <a:latin typeface="Traditional Arabic" panose="02020603050405020304" pitchFamily="18" charset="-78"/>
                <a:cs typeface="Traditional Arabic" panose="02020603050405020304" pitchFamily="18" charset="-78"/>
              </a:rPr>
              <a:t>الحق في الحماية والأمن.</a:t>
            </a:r>
          </a:p>
        </p:txBody>
      </p:sp>
      <p:sp>
        <p:nvSpPr>
          <p:cNvPr id="9" name="Rectangle 8"/>
          <p:cNvSpPr/>
          <p:nvPr/>
        </p:nvSpPr>
        <p:spPr>
          <a:xfrm>
            <a:off x="6660232" y="6392361"/>
            <a:ext cx="2153154" cy="276999"/>
          </a:xfrm>
          <a:prstGeom prst="rect">
            <a:avLst/>
          </a:prstGeom>
        </p:spPr>
        <p:txBody>
          <a:bodyPr wrap="none">
            <a:spAutoFit/>
          </a:bodyPr>
          <a:lstStyle/>
          <a:p>
            <a:pPr algn="r" rtl="1"/>
            <a:r>
              <a:rPr lang="ar-SA" sz="1200" b="1" dirty="0">
                <a:solidFill>
                  <a:schemeClr val="bg1"/>
                </a:solidFill>
                <a:latin typeface="Traditional Arabic" panose="02020603050405020304" pitchFamily="18" charset="-78"/>
                <a:cs typeface="Traditional Arabic" panose="02020603050405020304" pitchFamily="18" charset="-78"/>
              </a:rPr>
              <a:t>الجزء "أ</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1- مجموعة </a:t>
            </a:r>
            <a:r>
              <a:rPr lang="ar-TN" sz="1200" b="1" dirty="0" err="1">
                <a:solidFill>
                  <a:schemeClr val="bg1"/>
                </a:solidFill>
                <a:latin typeface="Traditional Arabic" panose="02020603050405020304" pitchFamily="18" charset="-78"/>
                <a:cs typeface="Traditional Arabic" panose="02020603050405020304" pitchFamily="18" charset="-78"/>
              </a:rPr>
              <a:t>اسفير</a:t>
            </a:r>
            <a:r>
              <a:rPr lang="ar-TN" sz="1200" b="1" dirty="0">
                <a:solidFill>
                  <a:schemeClr val="bg1"/>
                </a:solidFill>
                <a:latin typeface="Traditional Arabic" panose="02020603050405020304" pitchFamily="18" charset="-78"/>
                <a:cs typeface="Traditional Arabic" panose="02020603050405020304" pitchFamily="18" charset="-78"/>
              </a:rPr>
              <a:t> التدريبية 2015</a:t>
            </a:r>
            <a:endParaRPr lang="ar-SA" sz="1200" dirty="0">
              <a:solidFill>
                <a:schemeClr val="bg1"/>
              </a:solidFill>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41955621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TN" sz="2800" dirty="0"/>
              <a:t>مبادئ الحماية الأربعة</a:t>
            </a:r>
            <a:endParaRPr lang="en-GB" sz="2800" dirty="0"/>
          </a:p>
        </p:txBody>
      </p:sp>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9632" y="1700808"/>
            <a:ext cx="6924425" cy="3869139"/>
          </a:xfrm>
          <a:prstGeom prst="rect">
            <a:avLst/>
          </a:prstGeom>
        </p:spPr>
      </p:pic>
      <p:sp>
        <p:nvSpPr>
          <p:cNvPr id="5" name="Rectangle 4"/>
          <p:cNvSpPr/>
          <p:nvPr/>
        </p:nvSpPr>
        <p:spPr>
          <a:xfrm>
            <a:off x="5855301" y="5651522"/>
            <a:ext cx="1876518" cy="230832"/>
          </a:xfrm>
          <a:prstGeom prst="rect">
            <a:avLst/>
          </a:prstGeom>
        </p:spPr>
        <p:txBody>
          <a:bodyPr wrap="square">
            <a:spAutoFit/>
          </a:bodyPr>
          <a:lstStyle/>
          <a:p>
            <a:pPr algn="r" rtl="1"/>
            <a:r>
              <a:rPr lang="ar-SA" sz="900" b="1" dirty="0">
                <a:solidFill>
                  <a:schemeClr val="bg1"/>
                </a:solidFill>
                <a:latin typeface="Traditional Arabic" panose="02020603050405020304" pitchFamily="18" charset="-78"/>
                <a:cs typeface="Traditional Arabic" panose="02020603050405020304" pitchFamily="18" charset="-78"/>
              </a:rPr>
              <a:t>الجزء "أ" </a:t>
            </a:r>
            <a:r>
              <a:rPr lang="ar-TN" sz="900" b="1" dirty="0">
                <a:solidFill>
                  <a:schemeClr val="bg1"/>
                </a:solidFill>
                <a:latin typeface="Traditional Arabic" panose="02020603050405020304" pitchFamily="18" charset="-78"/>
                <a:cs typeface="Traditional Arabic" panose="02020603050405020304" pitchFamily="18" charset="-78"/>
              </a:rPr>
              <a:t>2 </a:t>
            </a:r>
            <a:r>
              <a:rPr lang="ar-SA" sz="900" b="1" dirty="0">
                <a:solidFill>
                  <a:schemeClr val="bg1"/>
                </a:solidFill>
                <a:latin typeface="Traditional Arabic" panose="02020603050405020304" pitchFamily="18" charset="-78"/>
                <a:cs typeface="Traditional Arabic" panose="02020603050405020304" pitchFamily="18" charset="-78"/>
              </a:rPr>
              <a:t>- </a:t>
            </a:r>
            <a:r>
              <a:rPr lang="ar-TN" sz="900" b="1" dirty="0">
                <a:solidFill>
                  <a:schemeClr val="bg1"/>
                </a:solidFill>
                <a:latin typeface="Traditional Arabic" panose="02020603050405020304" pitchFamily="18" charset="-78"/>
                <a:cs typeface="Traditional Arabic" panose="02020603050405020304" pitchFamily="18" charset="-78"/>
              </a:rPr>
              <a:t>مجموعة</a:t>
            </a:r>
            <a:r>
              <a:rPr lang="ar-SA" sz="900" b="1" dirty="0">
                <a:solidFill>
                  <a:schemeClr val="bg1"/>
                </a:solidFill>
                <a:latin typeface="Traditional Arabic" panose="02020603050405020304" pitchFamily="18" charset="-78"/>
                <a:cs typeface="Traditional Arabic" panose="02020603050405020304" pitchFamily="18" charset="-78"/>
              </a:rPr>
              <a:t> </a:t>
            </a:r>
            <a:r>
              <a:rPr lang="ar-SA" sz="900" b="1" dirty="0" err="1">
                <a:solidFill>
                  <a:schemeClr val="bg1"/>
                </a:solidFill>
                <a:latin typeface="Traditional Arabic" panose="02020603050405020304" pitchFamily="18" charset="-78"/>
                <a:cs typeface="Traditional Arabic" panose="02020603050405020304" pitchFamily="18" charset="-78"/>
              </a:rPr>
              <a:t>اسفير</a:t>
            </a:r>
            <a:r>
              <a:rPr lang="ar-SA" sz="900" b="1" dirty="0">
                <a:solidFill>
                  <a:schemeClr val="bg1"/>
                </a:solidFill>
                <a:latin typeface="Traditional Arabic" panose="02020603050405020304" pitchFamily="18" charset="-78"/>
                <a:cs typeface="Traditional Arabic" panose="02020603050405020304" pitchFamily="18" charset="-78"/>
              </a:rPr>
              <a:t> التدريبية </a:t>
            </a:r>
            <a:r>
              <a:rPr lang="ar-TN" sz="900" b="1" dirty="0">
                <a:solidFill>
                  <a:schemeClr val="bg1"/>
                </a:solidFill>
                <a:latin typeface="Traditional Arabic" panose="02020603050405020304" pitchFamily="18" charset="-78"/>
                <a:cs typeface="Traditional Arabic" panose="02020603050405020304" pitchFamily="18" charset="-78"/>
              </a:rPr>
              <a:t> 2015 </a:t>
            </a:r>
            <a:endParaRPr lang="ar-SA" sz="900" b="1" dirty="0">
              <a:solidFill>
                <a:schemeClr val="bg1"/>
              </a:solidFill>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3868250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AE" dirty="0"/>
              <a:t>المعيار الأساسي</a:t>
            </a:r>
            <a:r>
              <a:rPr lang="ar-EG" dirty="0"/>
              <a:t>ة</a:t>
            </a:r>
            <a:endParaRPr lang="en-GB" dirty="0"/>
          </a:p>
        </p:txBody>
      </p:sp>
      <p:pic>
        <p:nvPicPr>
          <p:cNvPr id="4" name="Picture 7"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3608" y="1124744"/>
            <a:ext cx="6464567" cy="4922731"/>
          </a:xfrm>
          <a:prstGeom prst="rect">
            <a:avLst/>
          </a:prstGeom>
        </p:spPr>
      </p:pic>
    </p:spTree>
    <p:extLst>
      <p:ext uri="{BB962C8B-B14F-4D97-AF65-F5344CB8AC3E}">
        <p14:creationId xmlns:p14="http://schemas.microsoft.com/office/powerpoint/2010/main" val="21092738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AE" dirty="0"/>
              <a:t>جديد: المعيار الأساسي الإنساني </a:t>
            </a:r>
            <a:endParaRPr lang="en-GB" dirty="0"/>
          </a:p>
        </p:txBody>
      </p:sp>
      <p:pic>
        <p:nvPicPr>
          <p:cNvPr id="8" name="Picture 5"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5656" y="1268760"/>
            <a:ext cx="6475040" cy="4715461"/>
          </a:xfrm>
          <a:prstGeom prst="rect">
            <a:avLst/>
          </a:prstGeom>
        </p:spPr>
      </p:pic>
    </p:spTree>
    <p:extLst>
      <p:ext uri="{BB962C8B-B14F-4D97-AF65-F5344CB8AC3E}">
        <p14:creationId xmlns:p14="http://schemas.microsoft.com/office/powerpoint/2010/main" val="13975157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noProof="1">
                <a:latin typeface="Traditional Arabic" panose="02020603050405020304" pitchFamily="18" charset="-78"/>
                <a:cs typeface="Traditional Arabic" panose="02020603050405020304" pitchFamily="18" charset="-78"/>
              </a:rPr>
              <a:t>الفرق بين المعايير والمؤشرات</a:t>
            </a:r>
          </a:p>
        </p:txBody>
      </p:sp>
      <p:sp>
        <p:nvSpPr>
          <p:cNvPr id="3" name="Content Placeholder 2"/>
          <p:cNvSpPr>
            <a:spLocks noGrp="1"/>
          </p:cNvSpPr>
          <p:nvPr>
            <p:ph idx="1"/>
          </p:nvPr>
        </p:nvSpPr>
        <p:spPr/>
        <p:txBody>
          <a:bodyPr/>
          <a:lstStyle/>
          <a:p>
            <a:pPr algn="r" rtl="1"/>
            <a:r>
              <a:rPr lang="ar-SA" sz="1800" b="1" noProof="1">
                <a:solidFill>
                  <a:schemeClr val="accent1"/>
                </a:solidFill>
                <a:latin typeface="Traditional Arabic" panose="02020603050405020304" pitchFamily="18" charset="-78"/>
                <a:cs typeface="Traditional Arabic" panose="02020603050405020304" pitchFamily="18" charset="-78"/>
              </a:rPr>
              <a:t>ما الأشياء التي يجب إخضاعها لسياق العمل؟ </a:t>
            </a:r>
          </a:p>
          <a:p>
            <a:pPr algn="r" rtl="1"/>
            <a:r>
              <a:rPr lang="ar-SA" sz="1800" b="1" noProof="1">
                <a:solidFill>
                  <a:schemeClr val="accent1"/>
                </a:solidFill>
                <a:latin typeface="Traditional Arabic" panose="02020603050405020304" pitchFamily="18" charset="-78"/>
                <a:cs typeface="Traditional Arabic" panose="02020603050405020304" pitchFamily="18" charset="-78"/>
              </a:rPr>
              <a:t>مثال عن المعايير الدنيا لاسفير وآخر عن المؤشرات الرئيسية</a:t>
            </a:r>
          </a:p>
        </p:txBody>
      </p:sp>
      <p:sp>
        <p:nvSpPr>
          <p:cNvPr id="5" name="Content Placeholder 2"/>
          <p:cNvSpPr txBox="1">
            <a:spLocks/>
          </p:cNvSpPr>
          <p:nvPr/>
        </p:nvSpPr>
        <p:spPr>
          <a:xfrm>
            <a:off x="457200" y="2284644"/>
            <a:ext cx="4012968" cy="3589464"/>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GB" dirty="0"/>
          </a:p>
        </p:txBody>
      </p:sp>
      <p:sp>
        <p:nvSpPr>
          <p:cNvPr id="6" name="Content Placeholder 2"/>
          <p:cNvSpPr txBox="1">
            <a:spLocks/>
          </p:cNvSpPr>
          <p:nvPr/>
        </p:nvSpPr>
        <p:spPr>
          <a:xfrm>
            <a:off x="4665477" y="2284644"/>
            <a:ext cx="4012968" cy="3589464"/>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GB" dirty="0"/>
          </a:p>
        </p:txBody>
      </p:sp>
      <p:sp>
        <p:nvSpPr>
          <p:cNvPr id="7" name="Content Placeholder 2"/>
          <p:cNvSpPr txBox="1">
            <a:spLocks/>
          </p:cNvSpPr>
          <p:nvPr/>
        </p:nvSpPr>
        <p:spPr>
          <a:xfrm>
            <a:off x="457200" y="2184375"/>
            <a:ext cx="8229600" cy="698366"/>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GB" dirty="0"/>
          </a:p>
        </p:txBody>
      </p:sp>
      <p:grpSp>
        <p:nvGrpSpPr>
          <p:cNvPr id="15" name="Group 14"/>
          <p:cNvGrpSpPr/>
          <p:nvPr/>
        </p:nvGrpSpPr>
        <p:grpSpPr>
          <a:xfrm>
            <a:off x="457201" y="2263558"/>
            <a:ext cx="4036259" cy="3079953"/>
            <a:chOff x="457201" y="2113150"/>
            <a:chExt cx="4036259" cy="3079953"/>
          </a:xfrm>
        </p:grpSpPr>
        <p:sp>
          <p:nvSpPr>
            <p:cNvPr id="8" name="TextBox 7"/>
            <p:cNvSpPr txBox="1"/>
            <p:nvPr/>
          </p:nvSpPr>
          <p:spPr>
            <a:xfrm>
              <a:off x="457201" y="2146115"/>
              <a:ext cx="4012967" cy="3046988"/>
            </a:xfrm>
            <a:prstGeom prst="rect">
              <a:avLst/>
            </a:prstGeom>
            <a:noFill/>
          </p:spPr>
          <p:txBody>
            <a:bodyPr wrap="square" rtlCol="0">
              <a:noAutofit/>
            </a:bodyPr>
            <a:lstStyle/>
            <a:p>
              <a:pPr marL="534988" algn="r" rtl="1"/>
              <a:r>
                <a:rPr lang="ar-TN" b="1" dirty="0">
                  <a:latin typeface="Traditional Arabic" panose="02020603050405020304" pitchFamily="18" charset="-78"/>
                  <a:cs typeface="Traditional Arabic" panose="02020603050405020304" pitchFamily="18" charset="-78"/>
                </a:rPr>
                <a:t>لا يمكن المساس بالمعايير الدنيا</a:t>
              </a:r>
              <a:r>
                <a:rPr lang="en-GB" b="1" dirty="0">
                  <a:latin typeface="Traditional Arabic" panose="02020603050405020304" pitchFamily="18" charset="-78"/>
                  <a:cs typeface="Traditional Arabic" panose="02020603050405020304" pitchFamily="18" charset="-78"/>
                </a:rPr>
                <a:t>!</a:t>
              </a:r>
            </a:p>
            <a:p>
              <a:pPr marL="534988" algn="r" rtl="1">
                <a:spcBef>
                  <a:spcPts val="400"/>
                </a:spcBef>
              </a:pPr>
              <a:r>
                <a:rPr lang="ar-TN" dirty="0">
                  <a:solidFill>
                    <a:schemeClr val="accent2"/>
                  </a:solidFill>
                  <a:latin typeface="Traditional Arabic" panose="02020603050405020304" pitchFamily="18" charset="-78"/>
                  <a:cs typeface="Traditional Arabic" panose="02020603050405020304" pitchFamily="18" charset="-78"/>
                </a:rPr>
                <a:t>هي معايير عالمية</a:t>
              </a:r>
              <a:endParaRPr lang="en-GB" dirty="0">
                <a:solidFill>
                  <a:schemeClr val="accent2"/>
                </a:solidFill>
                <a:latin typeface="Traditional Arabic" panose="02020603050405020304" pitchFamily="18" charset="-78"/>
                <a:cs typeface="Traditional Arabic" panose="02020603050405020304" pitchFamily="18" charset="-78"/>
              </a:endParaRPr>
            </a:p>
            <a:p>
              <a:pPr algn="r" rtl="1">
                <a:spcBef>
                  <a:spcPts val="800"/>
                </a:spcBef>
              </a:pPr>
              <a:r>
                <a:rPr lang="ar-TN" dirty="0">
                  <a:latin typeface="Traditional Arabic" panose="02020603050405020304" pitchFamily="18" charset="-78"/>
                  <a:cs typeface="Traditional Arabic" panose="02020603050405020304" pitchFamily="18" charset="-78"/>
                </a:rPr>
                <a:t>المعايير الدنيا هي معايير عامة ونوعية بطبيعتها ما جعلها </a:t>
              </a:r>
              <a:r>
                <a:rPr lang="ar-TN" dirty="0" err="1">
                  <a:latin typeface="Traditional Arabic" panose="02020603050405020304" pitchFamily="18" charset="-78"/>
                  <a:cs typeface="Traditional Arabic" panose="02020603050405020304" pitchFamily="18" charset="-78"/>
                </a:rPr>
                <a:t>عاملية</a:t>
              </a:r>
              <a:r>
                <a:rPr lang="ar-TN" dirty="0">
                  <a:latin typeface="Traditional Arabic" panose="02020603050405020304" pitchFamily="18" charset="-78"/>
                  <a:cs typeface="Traditional Arabic" panose="02020603050405020304" pitchFamily="18" charset="-78"/>
                </a:rPr>
                <a:t> تنطبق على جميع السياقات ولا يمكن في أي حال من الأحوال تعديلها أو تغييرها.</a:t>
              </a:r>
            </a:p>
            <a:p>
              <a:pPr algn="r" rtl="1">
                <a:spcBef>
                  <a:spcPts val="800"/>
                </a:spcBef>
              </a:pPr>
              <a:r>
                <a:rPr lang="ar-TN" dirty="0">
                  <a:solidFill>
                    <a:srgbClr val="579305"/>
                  </a:solidFill>
                  <a:latin typeface="Traditional Arabic" panose="02020603050405020304" pitchFamily="18" charset="-78"/>
                  <a:cs typeface="Traditional Arabic" panose="02020603050405020304" pitchFamily="18" charset="-78"/>
                </a:rPr>
                <a:t>«ينبغي أن يحصل السكان جميع على كمية كافية من املاء الصالح للشرب والطهي والمحافظة على النظافة الشخصية والمنزلية بشكل آمن وعادل. وينبغي أن تكون مواقع توزيع الماء العامة قريبة من العوامل بقدر كاف لكي يتاح لها تلبية حاجاتها الدنيا من الماء.»</a:t>
              </a:r>
              <a:endParaRPr lang="en-GB" dirty="0">
                <a:solidFill>
                  <a:srgbClr val="579305"/>
                </a:solidFill>
                <a:latin typeface="Traditional Arabic" panose="02020603050405020304" pitchFamily="18" charset="-78"/>
                <a:cs typeface="Traditional Arabic" panose="02020603050405020304" pitchFamily="18" charset="-78"/>
              </a:endParaRPr>
            </a:p>
          </p:txBody>
        </p:sp>
        <p:pic>
          <p:nvPicPr>
            <p:cNvPr id="11" name="Picture 10" descr="red-cross-circl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3460" y="2113150"/>
              <a:ext cx="540000" cy="540000"/>
            </a:xfrm>
            <a:prstGeom prst="rect">
              <a:avLst/>
            </a:prstGeom>
          </p:spPr>
        </p:pic>
      </p:grpSp>
      <p:grpSp>
        <p:nvGrpSpPr>
          <p:cNvPr id="16" name="Group 15"/>
          <p:cNvGrpSpPr/>
          <p:nvPr/>
        </p:nvGrpSpPr>
        <p:grpSpPr>
          <a:xfrm>
            <a:off x="4729187" y="2247667"/>
            <a:ext cx="3957613" cy="2603401"/>
            <a:chOff x="4729187" y="2097259"/>
            <a:chExt cx="3957613" cy="2603401"/>
          </a:xfrm>
        </p:grpSpPr>
        <p:sp>
          <p:nvSpPr>
            <p:cNvPr id="9" name="TextBox 8"/>
            <p:cNvSpPr txBox="1"/>
            <p:nvPr/>
          </p:nvSpPr>
          <p:spPr>
            <a:xfrm>
              <a:off x="4729187" y="2146115"/>
              <a:ext cx="3957613" cy="2554545"/>
            </a:xfrm>
            <a:prstGeom prst="rect">
              <a:avLst/>
            </a:prstGeom>
            <a:noFill/>
          </p:spPr>
          <p:txBody>
            <a:bodyPr wrap="square" rtlCol="0">
              <a:noAutofit/>
            </a:bodyPr>
            <a:lstStyle/>
            <a:p>
              <a:pPr marL="534988" algn="r" rtl="1"/>
              <a:r>
                <a:rPr lang="ar-TN" b="1" dirty="0">
                  <a:latin typeface="Traditional Arabic" panose="02020603050405020304" pitchFamily="18" charset="-78"/>
                  <a:cs typeface="Traditional Arabic" panose="02020603050405020304" pitchFamily="18" charset="-78"/>
                </a:rPr>
                <a:t>يمكن المساس بالمؤشرات الأساسية</a:t>
              </a:r>
              <a:endParaRPr lang="en-GB" b="1" dirty="0">
                <a:latin typeface="Traditional Arabic" panose="02020603050405020304" pitchFamily="18" charset="-78"/>
                <a:cs typeface="Traditional Arabic" panose="02020603050405020304" pitchFamily="18" charset="-78"/>
              </a:endParaRPr>
            </a:p>
            <a:p>
              <a:pPr marL="534988" algn="r" rtl="1">
                <a:spcBef>
                  <a:spcPts val="400"/>
                </a:spcBef>
              </a:pPr>
              <a:r>
                <a:rPr lang="ar-TN" dirty="0">
                  <a:solidFill>
                    <a:schemeClr val="accent1"/>
                  </a:solidFill>
                  <a:latin typeface="Traditional Arabic" panose="02020603050405020304" pitchFamily="18" charset="-78"/>
                  <a:cs typeface="Traditional Arabic" panose="02020603050405020304" pitchFamily="18" charset="-78"/>
                </a:rPr>
                <a:t>ينبغي التصرف فيها بذكاء</a:t>
              </a:r>
              <a:endParaRPr lang="en-GB" dirty="0">
                <a:solidFill>
                  <a:schemeClr val="accent1"/>
                </a:solidFill>
                <a:latin typeface="Traditional Arabic" panose="02020603050405020304" pitchFamily="18" charset="-78"/>
                <a:cs typeface="Traditional Arabic" panose="02020603050405020304" pitchFamily="18" charset="-78"/>
              </a:endParaRPr>
            </a:p>
            <a:p>
              <a:pPr algn="r" rtl="1">
                <a:spcBef>
                  <a:spcPts val="800"/>
                </a:spcBef>
              </a:pPr>
              <a:r>
                <a:rPr lang="ar-TN" dirty="0">
                  <a:latin typeface="Traditional Arabic" panose="02020603050405020304" pitchFamily="18" charset="-78"/>
                  <a:cs typeface="Traditional Arabic" panose="02020603050405020304" pitchFamily="18" charset="-78"/>
                </a:rPr>
                <a:t>المؤشرات الرئيسية التابعة للمعايير الدنيا هي مؤشرات نوعية وكمية على حد سواء وينبغي تعديل قيمتها – في معظم الأحيان – حتى تتناسب مع السياق.  </a:t>
              </a:r>
              <a:endParaRPr lang="en-GB" dirty="0">
                <a:latin typeface="Traditional Arabic" panose="02020603050405020304" pitchFamily="18" charset="-78"/>
                <a:cs typeface="Traditional Arabic" panose="02020603050405020304" pitchFamily="18" charset="-78"/>
              </a:endParaRPr>
            </a:p>
            <a:p>
              <a:pPr algn="r" rtl="1">
                <a:spcBef>
                  <a:spcPts val="800"/>
                </a:spcBef>
              </a:pPr>
              <a:r>
                <a:rPr lang="ar-TN" dirty="0">
                  <a:solidFill>
                    <a:srgbClr val="579305"/>
                  </a:solidFill>
                  <a:latin typeface="Traditional Arabic" panose="02020603050405020304" pitchFamily="18" charset="-78"/>
                  <a:cs typeface="Traditional Arabic" panose="02020603050405020304" pitchFamily="18" charset="-78"/>
                </a:rPr>
                <a:t>«يبلغ متوسط الماء المستعمل للشرب والطهي والنظافة الشخصية في أي عائلة </a:t>
              </a:r>
              <a:r>
                <a:rPr lang="ar-TN" sz="1400" dirty="0">
                  <a:solidFill>
                    <a:srgbClr val="579305"/>
                  </a:solidFill>
                  <a:latin typeface="Traditional Arabic" panose="02020603050405020304" pitchFamily="18" charset="-78"/>
                  <a:cs typeface="Traditional Arabic" panose="02020603050405020304" pitchFamily="18" charset="-78"/>
                </a:rPr>
                <a:t>15</a:t>
              </a:r>
              <a:r>
                <a:rPr lang="ar-TN" dirty="0">
                  <a:solidFill>
                    <a:srgbClr val="579305"/>
                  </a:solidFill>
                  <a:latin typeface="Traditional Arabic" panose="02020603050405020304" pitchFamily="18" charset="-78"/>
                  <a:cs typeface="Traditional Arabic" panose="02020603050405020304" pitchFamily="18" charset="-78"/>
                </a:rPr>
                <a:t> لترا لكل شخص يوميا على أقل تقدير.»</a:t>
              </a:r>
              <a:endParaRPr lang="en-GB" dirty="0">
                <a:solidFill>
                  <a:srgbClr val="579305"/>
                </a:solidFill>
                <a:latin typeface="Traditional Arabic" panose="02020603050405020304" pitchFamily="18" charset="-78"/>
                <a:cs typeface="Traditional Arabic" panose="02020603050405020304" pitchFamily="18" charset="-78"/>
              </a:endParaRPr>
            </a:p>
          </p:txBody>
        </p:sp>
        <p:pic>
          <p:nvPicPr>
            <p:cNvPr id="12" name="Picture 11" descr="green-tick-circle.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38445" y="2097259"/>
              <a:ext cx="540000" cy="540000"/>
            </a:xfrm>
            <a:prstGeom prst="rect">
              <a:avLst/>
            </a:prstGeom>
          </p:spPr>
        </p:pic>
      </p:grpSp>
      <p:sp>
        <p:nvSpPr>
          <p:cNvPr id="13" name="TextBox 12"/>
          <p:cNvSpPr txBox="1"/>
          <p:nvPr/>
        </p:nvSpPr>
        <p:spPr>
          <a:xfrm>
            <a:off x="683568" y="5384249"/>
            <a:ext cx="7971300" cy="584775"/>
          </a:xfrm>
          <a:prstGeom prst="rect">
            <a:avLst/>
          </a:prstGeom>
          <a:noFill/>
        </p:spPr>
        <p:txBody>
          <a:bodyPr wrap="square" rtlCol="0">
            <a:spAutoFit/>
          </a:bodyPr>
          <a:lstStyle/>
          <a:p>
            <a:pPr algn="r" rtl="1"/>
            <a:r>
              <a:rPr lang="ar-TN" dirty="0">
                <a:latin typeface="Traditional Arabic" panose="02020603050405020304" pitchFamily="18" charset="-78"/>
                <a:cs typeface="Traditional Arabic" panose="02020603050405020304" pitchFamily="18" charset="-78"/>
              </a:rPr>
              <a:t>معيار الإمداد بالماء رقم </a:t>
            </a:r>
            <a:r>
              <a:rPr lang="ar-TN" sz="1400" dirty="0">
                <a:latin typeface="Traditional Arabic" panose="02020603050405020304" pitchFamily="18" charset="-78"/>
                <a:cs typeface="Traditional Arabic" panose="02020603050405020304" pitchFamily="18" charset="-78"/>
              </a:rPr>
              <a:t>1</a:t>
            </a:r>
            <a:r>
              <a:rPr lang="ar-TN" dirty="0">
                <a:latin typeface="Traditional Arabic" panose="02020603050405020304" pitchFamily="18" charset="-78"/>
                <a:cs typeface="Traditional Arabic" panose="02020603050405020304" pitchFamily="18" charset="-78"/>
              </a:rPr>
              <a:t>: المؤشر الأساسي الأول،</a:t>
            </a:r>
            <a:endParaRPr lang="en-GB" dirty="0">
              <a:latin typeface="Traditional Arabic" panose="02020603050405020304" pitchFamily="18" charset="-78"/>
              <a:cs typeface="Traditional Arabic" panose="02020603050405020304" pitchFamily="18" charset="-78"/>
            </a:endParaRPr>
          </a:p>
          <a:p>
            <a:pPr algn="r" rtl="1"/>
            <a:r>
              <a:rPr lang="en-GB" sz="900" i="1" dirty="0">
                <a:latin typeface="Tahoma"/>
                <a:cs typeface="Tahoma"/>
              </a:rPr>
              <a:t>©</a:t>
            </a:r>
            <a:r>
              <a:rPr lang="ar-TN" sz="900" dirty="0">
                <a:latin typeface="Traditional Arabic" panose="02020603050405020304" pitchFamily="18" charset="-78"/>
                <a:cs typeface="Traditional Arabic" panose="02020603050405020304" pitchFamily="18" charset="-78"/>
              </a:rPr>
              <a:t> </a:t>
            </a:r>
            <a:r>
              <a:rPr lang="ar-TN" sz="1200" dirty="0">
                <a:latin typeface="Traditional Arabic" panose="02020603050405020304" pitchFamily="18" charset="-78"/>
                <a:cs typeface="Traditional Arabic" panose="02020603050405020304" pitchFamily="18" charset="-78"/>
              </a:rPr>
              <a:t>الصفحة رقم </a:t>
            </a:r>
            <a:r>
              <a:rPr lang="ar-TN" sz="1400" dirty="0">
                <a:latin typeface="Traditional Arabic" panose="02020603050405020304" pitchFamily="18" charset="-78"/>
                <a:cs typeface="Traditional Arabic" panose="02020603050405020304" pitchFamily="18" charset="-78"/>
              </a:rPr>
              <a:t>92</a:t>
            </a:r>
            <a:r>
              <a:rPr lang="ar-TN" sz="1200" dirty="0">
                <a:latin typeface="Traditional Arabic" panose="02020603050405020304" pitchFamily="18" charset="-78"/>
                <a:cs typeface="Traditional Arabic" panose="02020603050405020304" pitchFamily="18" charset="-78"/>
              </a:rPr>
              <a:t>روبرت سيلفي دي </a:t>
            </a:r>
            <a:r>
              <a:rPr lang="ar-TN" sz="1200" dirty="0" err="1">
                <a:latin typeface="Traditional Arabic" panose="02020603050405020304" pitchFamily="18" charset="-78"/>
                <a:cs typeface="Traditional Arabic" panose="02020603050405020304" pitchFamily="18" charset="-78"/>
              </a:rPr>
              <a:t>فالون</a:t>
            </a:r>
            <a:r>
              <a:rPr lang="ar-TN" sz="1200" dirty="0">
                <a:latin typeface="Traditional Arabic" panose="02020603050405020304" pitchFamily="18" charset="-78"/>
                <a:cs typeface="Traditional Arabic" panose="02020603050405020304" pitchFamily="18" charset="-78"/>
              </a:rPr>
              <a:t> أستريد </a:t>
            </a:r>
            <a:r>
              <a:rPr lang="ar-TN" sz="1400" dirty="0">
                <a:latin typeface="Traditional Arabic" panose="02020603050405020304" pitchFamily="18" charset="-78"/>
                <a:cs typeface="Traditional Arabic" panose="02020603050405020304" pitchFamily="18" charset="-78"/>
              </a:rPr>
              <a:t>2014</a:t>
            </a:r>
            <a:r>
              <a:rPr lang="ar-TN" sz="1200" dirty="0">
                <a:latin typeface="Traditional Arabic" panose="02020603050405020304" pitchFamily="18" charset="-78"/>
                <a:cs typeface="Traditional Arabic" panose="02020603050405020304" pitchFamily="18" charset="-78"/>
              </a:rPr>
              <a:t>.</a:t>
            </a:r>
            <a:endParaRPr lang="en-GB" sz="1200" dirty="0">
              <a:latin typeface="Traditional Arabic" panose="02020603050405020304" pitchFamily="18" charset="-78"/>
              <a:cs typeface="Traditional Arabic" panose="02020603050405020304" pitchFamily="18" charset="-78"/>
            </a:endParaRPr>
          </a:p>
        </p:txBody>
      </p:sp>
      <p:sp>
        <p:nvSpPr>
          <p:cNvPr id="18" name="Rectangle 17"/>
          <p:cNvSpPr/>
          <p:nvPr/>
        </p:nvSpPr>
        <p:spPr>
          <a:xfrm>
            <a:off x="6660232" y="6392361"/>
            <a:ext cx="2153154" cy="276999"/>
          </a:xfrm>
          <a:prstGeom prst="rect">
            <a:avLst/>
          </a:prstGeom>
        </p:spPr>
        <p:txBody>
          <a:bodyPr wrap="none">
            <a:spAutoFit/>
          </a:bodyPr>
          <a:lstStyle/>
          <a:p>
            <a:pPr algn="r" rtl="1"/>
            <a:r>
              <a:rPr lang="ar-SA" sz="1200" b="1" dirty="0">
                <a:solidFill>
                  <a:schemeClr val="bg1"/>
                </a:solidFill>
                <a:latin typeface="Traditional Arabic" panose="02020603050405020304" pitchFamily="18" charset="-78"/>
                <a:cs typeface="Traditional Arabic" panose="02020603050405020304" pitchFamily="18" charset="-78"/>
              </a:rPr>
              <a:t>الجزء "أ</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1- مجموعة </a:t>
            </a:r>
            <a:r>
              <a:rPr lang="ar-TN" sz="1200" b="1" dirty="0" err="1">
                <a:solidFill>
                  <a:schemeClr val="bg1"/>
                </a:solidFill>
                <a:latin typeface="Traditional Arabic" panose="02020603050405020304" pitchFamily="18" charset="-78"/>
                <a:cs typeface="Traditional Arabic" panose="02020603050405020304" pitchFamily="18" charset="-78"/>
              </a:rPr>
              <a:t>اسفير</a:t>
            </a:r>
            <a:r>
              <a:rPr lang="ar-TN" sz="1200" b="1" dirty="0">
                <a:solidFill>
                  <a:schemeClr val="bg1"/>
                </a:solidFill>
                <a:latin typeface="Traditional Arabic" panose="02020603050405020304" pitchFamily="18" charset="-78"/>
                <a:cs typeface="Traditional Arabic" panose="02020603050405020304" pitchFamily="18" charset="-78"/>
              </a:rPr>
              <a:t> التدريبية 2015</a:t>
            </a:r>
            <a:endParaRPr lang="ar-SA" sz="1200" dirty="0">
              <a:solidFill>
                <a:schemeClr val="bg1"/>
              </a:solidFill>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17553450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ar-SA" noProof="0"/>
              <a:t>الجزء الأول "أ"  - مواد اسفير التدريبية سنة 2015</a:t>
            </a:r>
            <a:endParaRPr lang="ar-SA" noProof="0" dirty="0"/>
          </a:p>
        </p:txBody>
      </p:sp>
      <p:sp>
        <p:nvSpPr>
          <p:cNvPr id="5" name="Rectangle 2"/>
          <p:cNvSpPr txBox="1">
            <a:spLocks noChangeArrowheads="1"/>
          </p:cNvSpPr>
          <p:nvPr/>
        </p:nvSpPr>
        <p:spPr>
          <a:xfrm>
            <a:off x="1485901" y="3044016"/>
            <a:ext cx="6172200" cy="857250"/>
          </a:xfrm>
          <a:prstGeom prst="rect">
            <a:avLst/>
          </a:prstGeom>
        </p:spPr>
        <p:txBody>
          <a:bodyPr vert="horz" lIns="91440" tIns="45720" rIns="91440" bIns="45720" rtlCol="0" anchor="ctr" anchorCtr="0">
            <a:noAutofit/>
          </a:bodyPr>
          <a:lstStyle>
            <a:lvl1pPr algn="r" defTabSz="914400" rtl="1" eaLnBrk="1" latinLnBrk="0" hangingPunct="1">
              <a:spcBef>
                <a:spcPct val="0"/>
              </a:spcBef>
              <a:buNone/>
              <a:defRPr sz="2800" b="1" kern="1200">
                <a:solidFill>
                  <a:schemeClr val="tx2"/>
                </a:solidFill>
                <a:latin typeface="Traditional Arabic" panose="02020603050405020304" pitchFamily="18" charset="-78"/>
                <a:ea typeface="+mj-ea"/>
                <a:cs typeface="Traditional Arabic" panose="02020603050405020304" pitchFamily="18" charset="-78"/>
              </a:defRPr>
            </a:lvl1pPr>
          </a:lstStyle>
          <a:p>
            <a:pPr algn="ctr"/>
            <a:r>
              <a:rPr lang="ar-EG" altLang="en-US" sz="4800" i="1" dirty="0">
                <a:solidFill>
                  <a:srgbClr val="87B81E"/>
                </a:solidFill>
                <a:ea typeface="Tahoma" panose="020B0604030504040204" pitchFamily="34" charset="0"/>
              </a:rPr>
              <a:t>متى يتعين استخدام مشروع </a:t>
            </a:r>
            <a:r>
              <a:rPr lang="ar-EG" altLang="en-US" sz="4800" i="1" dirty="0" err="1">
                <a:solidFill>
                  <a:srgbClr val="87B81E"/>
                </a:solidFill>
                <a:ea typeface="Tahoma" panose="020B0604030504040204" pitchFamily="34" charset="0"/>
              </a:rPr>
              <a:t>اسفير</a:t>
            </a:r>
            <a:r>
              <a:rPr lang="ar-EG" altLang="en-US" sz="4800" i="1" dirty="0">
                <a:solidFill>
                  <a:srgbClr val="87B81E"/>
                </a:solidFill>
                <a:ea typeface="Tahoma" panose="020B0604030504040204" pitchFamily="34" charset="0"/>
              </a:rPr>
              <a:t> ؟</a:t>
            </a:r>
            <a:br>
              <a:rPr lang="ar-EG" altLang="en-US" sz="4800" i="1" dirty="0">
                <a:solidFill>
                  <a:srgbClr val="87B81E"/>
                </a:solidFill>
                <a:ea typeface="Tahoma" panose="020B0604030504040204" pitchFamily="34" charset="0"/>
              </a:rPr>
            </a:br>
            <a:r>
              <a:rPr lang="ar-EG" altLang="en-US" sz="4800" i="1" dirty="0">
                <a:solidFill>
                  <a:srgbClr val="87B81E"/>
                </a:solidFill>
                <a:ea typeface="Tahoma" panose="020B0604030504040204" pitchFamily="34" charset="0"/>
              </a:rPr>
              <a:t>وفي أي مرحلة من دورة المشروع ؟</a:t>
            </a:r>
            <a:endParaRPr lang="en-GB" altLang="en-US" sz="4800" i="1" dirty="0">
              <a:solidFill>
                <a:srgbClr val="87B81E"/>
              </a:solidFill>
              <a:ea typeface="Tahoma" panose="020B0604030504040204" pitchFamily="34" charset="0"/>
            </a:endParaRPr>
          </a:p>
        </p:txBody>
      </p:sp>
    </p:spTree>
    <p:extLst>
      <p:ext uri="{BB962C8B-B14F-4D97-AF65-F5344CB8AC3E}">
        <p14:creationId xmlns:p14="http://schemas.microsoft.com/office/powerpoint/2010/main" val="40829725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ar-SA" noProof="0"/>
              <a:t>الجزء الأول "أ"  - مواد اسفير التدريبية سنة 2015</a:t>
            </a:r>
            <a:endParaRPr lang="ar-SA" noProof="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3648" y="116632"/>
            <a:ext cx="6511145" cy="5957172"/>
          </a:xfrm>
          <a:prstGeom prst="rect">
            <a:avLst/>
          </a:prstGeom>
        </p:spPr>
      </p:pic>
    </p:spTree>
    <p:extLst>
      <p:ext uri="{BB962C8B-B14F-4D97-AF65-F5344CB8AC3E}">
        <p14:creationId xmlns:p14="http://schemas.microsoft.com/office/powerpoint/2010/main" val="39132069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ar-SA" noProof="0"/>
              <a:t>الجزء الأول "أ"  - مواد اسفير التدريبية سنة 2015</a:t>
            </a:r>
            <a:endParaRPr lang="ar-SA" noProof="0" dirty="0"/>
          </a:p>
        </p:txBody>
      </p:sp>
      <p:sp>
        <p:nvSpPr>
          <p:cNvPr id="5" name="Rectangle 2"/>
          <p:cNvSpPr txBox="1">
            <a:spLocks noChangeArrowheads="1"/>
          </p:cNvSpPr>
          <p:nvPr/>
        </p:nvSpPr>
        <p:spPr>
          <a:xfrm>
            <a:off x="1485901" y="3044016"/>
            <a:ext cx="6172200" cy="857250"/>
          </a:xfrm>
          <a:prstGeom prst="rect">
            <a:avLst/>
          </a:prstGeom>
        </p:spPr>
        <p:txBody>
          <a:bodyPr vert="horz" lIns="91440" tIns="45720" rIns="91440" bIns="45720" rtlCol="0" anchor="ctr" anchorCtr="0">
            <a:noAutofit/>
          </a:bodyPr>
          <a:lstStyle>
            <a:lvl1pPr algn="r" defTabSz="914400" rtl="1" eaLnBrk="1" latinLnBrk="0" hangingPunct="1">
              <a:spcBef>
                <a:spcPct val="0"/>
              </a:spcBef>
              <a:buNone/>
              <a:defRPr sz="2800" b="1" kern="1200">
                <a:solidFill>
                  <a:schemeClr val="tx2"/>
                </a:solidFill>
                <a:latin typeface="Traditional Arabic" panose="02020603050405020304" pitchFamily="18" charset="-78"/>
                <a:ea typeface="+mj-ea"/>
                <a:cs typeface="Traditional Arabic" panose="02020603050405020304" pitchFamily="18" charset="-78"/>
              </a:defRPr>
            </a:lvl1pPr>
          </a:lstStyle>
          <a:p>
            <a:pPr algn="ctr"/>
            <a:r>
              <a:rPr lang="ar-EG" altLang="en-US" sz="4800" i="1" dirty="0">
                <a:solidFill>
                  <a:srgbClr val="87B81E"/>
                </a:solidFill>
                <a:ea typeface="Tahoma" panose="020B0604030504040204" pitchFamily="34" charset="0"/>
              </a:rPr>
              <a:t>من هم المستخدمون الرئيسيون لمشروع</a:t>
            </a:r>
            <a:r>
              <a:rPr lang="en-US" altLang="en-US" sz="4800" i="1" dirty="0">
                <a:solidFill>
                  <a:srgbClr val="87B81E"/>
                </a:solidFill>
                <a:ea typeface="Tahoma" panose="020B0604030504040204" pitchFamily="34" charset="0"/>
              </a:rPr>
              <a:t> </a:t>
            </a:r>
            <a:r>
              <a:rPr lang="ar-EG" altLang="en-US" sz="4800" i="1" dirty="0">
                <a:solidFill>
                  <a:srgbClr val="87B81E"/>
                </a:solidFill>
                <a:ea typeface="Tahoma" panose="020B0604030504040204" pitchFamily="34" charset="0"/>
              </a:rPr>
              <a:t> </a:t>
            </a:r>
            <a:r>
              <a:rPr lang="en-US" altLang="en-US" sz="4800" i="1" dirty="0">
                <a:solidFill>
                  <a:srgbClr val="87B81E"/>
                </a:solidFill>
                <a:ea typeface="Tahoma" panose="020B0604030504040204" pitchFamily="34" charset="0"/>
              </a:rPr>
              <a:t> “</a:t>
            </a:r>
            <a:r>
              <a:rPr lang="ar-EG" altLang="en-US" sz="4800" i="1" dirty="0" err="1">
                <a:solidFill>
                  <a:srgbClr val="87B81E"/>
                </a:solidFill>
                <a:ea typeface="Tahoma" panose="020B0604030504040204" pitchFamily="34" charset="0"/>
              </a:rPr>
              <a:t>اسفير</a:t>
            </a:r>
            <a:r>
              <a:rPr lang="en-US" altLang="en-US" sz="4800" i="1" dirty="0">
                <a:solidFill>
                  <a:srgbClr val="87B81E"/>
                </a:solidFill>
                <a:ea typeface="Tahoma" panose="020B0604030504040204" pitchFamily="34" charset="0"/>
              </a:rPr>
              <a:t>”</a:t>
            </a:r>
            <a:r>
              <a:rPr lang="ar-EG" altLang="en-US" sz="4800" i="1" dirty="0">
                <a:solidFill>
                  <a:srgbClr val="87B81E"/>
                </a:solidFill>
                <a:ea typeface="Tahoma" panose="020B0604030504040204" pitchFamily="34" charset="0"/>
              </a:rPr>
              <a:t> ؟</a:t>
            </a:r>
            <a:endParaRPr lang="en-GB" altLang="en-US" sz="4800" i="1" dirty="0">
              <a:solidFill>
                <a:srgbClr val="87B81E"/>
              </a:solidFill>
              <a:ea typeface="Tahoma" panose="020B0604030504040204" pitchFamily="34" charset="0"/>
            </a:endParaRPr>
          </a:p>
        </p:txBody>
      </p:sp>
    </p:spTree>
    <p:extLst>
      <p:ext uri="{BB962C8B-B14F-4D97-AF65-F5344CB8AC3E}">
        <p14:creationId xmlns:p14="http://schemas.microsoft.com/office/powerpoint/2010/main" val="30013983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915816" y="2636912"/>
            <a:ext cx="3836307" cy="1015663"/>
          </a:xfrm>
          <a:prstGeom prst="rect">
            <a:avLst/>
          </a:prstGeom>
        </p:spPr>
        <p:txBody>
          <a:bodyPr wrap="none">
            <a:spAutoFit/>
          </a:bodyPr>
          <a:lstStyle/>
          <a:p>
            <a:r>
              <a:rPr lang="ar-EG" sz="6000" b="1" dirty="0">
                <a:solidFill>
                  <a:srgbClr val="7AC142"/>
                </a:solidFill>
                <a:latin typeface="Lucida Sans Unicode" panose="020B0602030504020204" pitchFamily="34" charset="0"/>
              </a:rPr>
              <a:t>القضايا المتشعبة ؟</a:t>
            </a:r>
            <a:endParaRPr lang="en-US" sz="6000" dirty="0"/>
          </a:p>
        </p:txBody>
      </p:sp>
    </p:spTree>
    <p:extLst>
      <p:ext uri="{BB962C8B-B14F-4D97-AF65-F5344CB8AC3E}">
        <p14:creationId xmlns:p14="http://schemas.microsoft.com/office/powerpoint/2010/main" val="2668471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5656" y="44624"/>
            <a:ext cx="6522748" cy="5967788"/>
          </a:xfrm>
          <a:prstGeom prst="rect">
            <a:avLst/>
          </a:prstGeom>
        </p:spPr>
      </p:pic>
    </p:spTree>
    <p:extLst>
      <p:ext uri="{BB962C8B-B14F-4D97-AF65-F5344CB8AC3E}">
        <p14:creationId xmlns:p14="http://schemas.microsoft.com/office/powerpoint/2010/main" val="3431915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660232" y="6392361"/>
            <a:ext cx="2153154" cy="276999"/>
          </a:xfrm>
          <a:prstGeom prst="rect">
            <a:avLst/>
          </a:prstGeom>
        </p:spPr>
        <p:txBody>
          <a:bodyPr wrap="none">
            <a:spAutoFit/>
          </a:bodyPr>
          <a:lstStyle/>
          <a:p>
            <a:pPr algn="r" rtl="1"/>
            <a:r>
              <a:rPr lang="ar-SA" sz="1200" b="1" dirty="0">
                <a:solidFill>
                  <a:schemeClr val="bg1"/>
                </a:solidFill>
                <a:latin typeface="Traditional Arabic" panose="02020603050405020304" pitchFamily="18" charset="-78"/>
                <a:cs typeface="Traditional Arabic" panose="02020603050405020304" pitchFamily="18" charset="-78"/>
              </a:rPr>
              <a:t>الجزء "أ</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1- مجموعة </a:t>
            </a:r>
            <a:r>
              <a:rPr lang="ar-TN" sz="1200" b="1" dirty="0" err="1">
                <a:solidFill>
                  <a:schemeClr val="bg1"/>
                </a:solidFill>
                <a:latin typeface="Traditional Arabic" panose="02020603050405020304" pitchFamily="18" charset="-78"/>
                <a:cs typeface="Traditional Arabic" panose="02020603050405020304" pitchFamily="18" charset="-78"/>
              </a:rPr>
              <a:t>اسفير</a:t>
            </a:r>
            <a:r>
              <a:rPr lang="ar-TN" sz="1200" b="1" dirty="0">
                <a:solidFill>
                  <a:schemeClr val="bg1"/>
                </a:solidFill>
                <a:latin typeface="Traditional Arabic" panose="02020603050405020304" pitchFamily="18" charset="-78"/>
                <a:cs typeface="Traditional Arabic" panose="02020603050405020304" pitchFamily="18" charset="-78"/>
              </a:rPr>
              <a:t> التدريبية 2015</a:t>
            </a:r>
            <a:endParaRPr lang="ar-SA" sz="1200" dirty="0">
              <a:solidFill>
                <a:schemeClr val="bg1"/>
              </a:solidFill>
              <a:latin typeface="Traditional Arabic" panose="02020603050405020304" pitchFamily="18" charset="-78"/>
              <a:cs typeface="Traditional Arabic" panose="02020603050405020304" pitchFamily="18" charset="-78"/>
            </a:endParaRPr>
          </a:p>
        </p:txBody>
      </p:sp>
      <p:sp>
        <p:nvSpPr>
          <p:cNvPr id="10" name="Rectangle 3"/>
          <p:cNvSpPr txBox="1">
            <a:spLocks noChangeArrowheads="1"/>
          </p:cNvSpPr>
          <p:nvPr/>
        </p:nvSpPr>
        <p:spPr>
          <a:xfrm>
            <a:off x="3156538" y="3063520"/>
            <a:ext cx="5138671" cy="1768379"/>
          </a:xfrm>
          <a:prstGeom prst="rect">
            <a:avLst/>
          </a:prstGeom>
        </p:spPr>
        <p:txBody>
          <a:bodyPr vert="horz" lIns="91440" tIns="45720" rIns="91440" bIns="45720" rtlCol="0">
            <a:normAutofit/>
          </a:bodyPr>
          <a:lstStyle>
            <a:lvl1pPr marL="0" indent="0" algn="r" defTabSz="914400" rtl="1" eaLnBrk="1" latinLnBrk="0" hangingPunct="1">
              <a:spcBef>
                <a:spcPct val="20000"/>
              </a:spcBef>
              <a:buClr>
                <a:schemeClr val="tx2"/>
              </a:buClr>
              <a:buFont typeface="Arial" panose="020B0604020202020204" pitchFamily="34" charset="0"/>
              <a:buNone/>
              <a:defRPr sz="2200" kern="1200">
                <a:solidFill>
                  <a:srgbClr val="000000"/>
                </a:solidFill>
                <a:latin typeface="Traditional Arabic" panose="02020603050405020304" pitchFamily="18" charset="-78"/>
                <a:ea typeface="+mn-ea"/>
                <a:cs typeface="Traditional Arabic" panose="02020603050405020304" pitchFamily="18" charset="-78"/>
              </a:defRPr>
            </a:lvl1pPr>
            <a:lvl2pPr marL="361950" indent="-361950" algn="r" defTabSz="914400" rtl="1" eaLnBrk="1" latinLnBrk="0" hangingPunct="1">
              <a:spcBef>
                <a:spcPct val="20000"/>
              </a:spcBef>
              <a:buClr>
                <a:schemeClr val="tx2"/>
              </a:buClr>
              <a:buFont typeface="Arial" panose="020B0604020202020204" pitchFamily="34" charset="0"/>
              <a:buChar char="•"/>
              <a:defRPr sz="2200" kern="1200">
                <a:solidFill>
                  <a:srgbClr val="000000"/>
                </a:solidFill>
                <a:latin typeface="Traditional Arabic" panose="02020603050405020304" pitchFamily="18" charset="-78"/>
                <a:ea typeface="+mn-ea"/>
                <a:cs typeface="Traditional Arabic" panose="02020603050405020304" pitchFamily="18" charset="-78"/>
              </a:defRPr>
            </a:lvl2pPr>
            <a:lvl3pPr marL="715963" indent="-354013" algn="r" defTabSz="914400" rtl="1" eaLnBrk="1" latinLnBrk="0" hangingPunct="1">
              <a:spcBef>
                <a:spcPct val="20000"/>
              </a:spcBef>
              <a:buFont typeface="Traditional Arabic" panose="02020603050405020304" pitchFamily="18" charset="-78"/>
              <a:buChar char="–"/>
              <a:defRPr sz="2200" kern="1200">
                <a:solidFill>
                  <a:srgbClr val="000000"/>
                </a:solidFill>
                <a:latin typeface="Traditional Arabic" panose="02020603050405020304" pitchFamily="18" charset="-78"/>
                <a:ea typeface="+mn-ea"/>
                <a:cs typeface="Traditional Arabic" panose="02020603050405020304" pitchFamily="18" charset="-78"/>
              </a:defRPr>
            </a:lvl3pPr>
            <a:lvl4pPr marL="1600200" indent="-228600" algn="r" defTabSz="914400" rtl="0"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4pPr>
            <a:lvl5pPr marL="2057400" indent="-228600" algn="r" defTabSz="914400" rtl="0"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ar-SY" altLang="en-US" dirty="0"/>
              <a:t>. </a:t>
            </a:r>
            <a:endParaRPr lang="en-GB" altLang="en-US" dirty="0"/>
          </a:p>
        </p:txBody>
      </p:sp>
      <p:sp>
        <p:nvSpPr>
          <p:cNvPr id="11" name="Rectangle 2"/>
          <p:cNvSpPr txBox="1">
            <a:spLocks noChangeArrowheads="1"/>
          </p:cNvSpPr>
          <p:nvPr/>
        </p:nvSpPr>
        <p:spPr>
          <a:xfrm>
            <a:off x="1485901" y="3044016"/>
            <a:ext cx="6172200" cy="857250"/>
          </a:xfrm>
          <a:prstGeom prst="rect">
            <a:avLst/>
          </a:prstGeom>
        </p:spPr>
        <p:txBody>
          <a:bodyPr vert="horz" lIns="91440" tIns="45720" rIns="91440" bIns="45720" rtlCol="0" anchor="ctr" anchorCtr="0">
            <a:noAutofit/>
          </a:bodyPr>
          <a:lstStyle>
            <a:lvl1pPr algn="r" defTabSz="914400" rtl="1" eaLnBrk="1" latinLnBrk="0" hangingPunct="1">
              <a:spcBef>
                <a:spcPct val="0"/>
              </a:spcBef>
              <a:buNone/>
              <a:defRPr sz="2800" b="1" kern="1200">
                <a:solidFill>
                  <a:schemeClr val="tx2"/>
                </a:solidFill>
                <a:latin typeface="Traditional Arabic" panose="02020603050405020304" pitchFamily="18" charset="-78"/>
                <a:ea typeface="+mj-ea"/>
                <a:cs typeface="Traditional Arabic" panose="02020603050405020304" pitchFamily="18" charset="-78"/>
              </a:defRPr>
            </a:lvl1pPr>
          </a:lstStyle>
          <a:p>
            <a:pPr algn="ctr"/>
            <a:r>
              <a:rPr lang="ar-EG" altLang="en-US" sz="4800" i="1" dirty="0">
                <a:solidFill>
                  <a:srgbClr val="87B81E"/>
                </a:solidFill>
                <a:ea typeface="Tahoma" panose="020B0604030504040204" pitchFamily="34" charset="0"/>
              </a:rPr>
              <a:t>من وضع مشروع «</a:t>
            </a:r>
            <a:r>
              <a:rPr lang="ar-EG" altLang="en-US" sz="4800" i="1" dirty="0" err="1">
                <a:solidFill>
                  <a:srgbClr val="87B81E"/>
                </a:solidFill>
                <a:ea typeface="Tahoma" panose="020B0604030504040204" pitchFamily="34" charset="0"/>
              </a:rPr>
              <a:t>اسفير</a:t>
            </a:r>
            <a:r>
              <a:rPr lang="ar-EG" altLang="en-US" sz="4800" i="1" dirty="0">
                <a:solidFill>
                  <a:srgbClr val="87B81E"/>
                </a:solidFill>
                <a:ea typeface="Tahoma" panose="020B0604030504040204" pitchFamily="34" charset="0"/>
              </a:rPr>
              <a:t>» ؟</a:t>
            </a:r>
            <a:endParaRPr lang="en-GB" altLang="en-US" sz="4800" i="1" dirty="0">
              <a:solidFill>
                <a:srgbClr val="87B81E"/>
              </a:solidFill>
              <a:ea typeface="Tahoma" panose="020B0604030504040204" pitchFamily="34" charset="0"/>
            </a:endParaRPr>
          </a:p>
        </p:txBody>
      </p:sp>
    </p:spTree>
    <p:extLst>
      <p:ext uri="{BB962C8B-B14F-4D97-AF65-F5344CB8AC3E}">
        <p14:creationId xmlns:p14="http://schemas.microsoft.com/office/powerpoint/2010/main" val="25516673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362200" y="2209800"/>
            <a:ext cx="4466287" cy="1938992"/>
          </a:xfrm>
          <a:prstGeom prst="rect">
            <a:avLst/>
          </a:prstGeom>
        </p:spPr>
        <p:txBody>
          <a:bodyPr wrap="none">
            <a:spAutoFit/>
          </a:bodyPr>
          <a:lstStyle/>
          <a:p>
            <a:pPr algn="ctr"/>
            <a:r>
              <a:rPr lang="ar-EG" sz="6000" b="1" dirty="0">
                <a:solidFill>
                  <a:srgbClr val="7AC142"/>
                </a:solidFill>
                <a:latin typeface="Lucida Sans Unicode" panose="020B0602030504020204" pitchFamily="34" charset="0"/>
              </a:rPr>
              <a:t>ماهي المعايير المرافقة </a:t>
            </a:r>
            <a:br>
              <a:rPr lang="ar-EG" sz="6000" b="1" dirty="0">
                <a:solidFill>
                  <a:srgbClr val="7AC142"/>
                </a:solidFill>
                <a:latin typeface="Lucida Sans Unicode" panose="020B0602030504020204" pitchFamily="34" charset="0"/>
              </a:rPr>
            </a:br>
            <a:r>
              <a:rPr lang="ar-EG" sz="6000" b="1" dirty="0">
                <a:solidFill>
                  <a:srgbClr val="7AC142"/>
                </a:solidFill>
                <a:latin typeface="Lucida Sans Unicode" panose="020B0602030504020204" pitchFamily="34" charset="0"/>
              </a:rPr>
              <a:t>لمشروع "</a:t>
            </a:r>
            <a:r>
              <a:rPr lang="ar-EG" sz="6000" b="1" dirty="0" err="1">
                <a:solidFill>
                  <a:srgbClr val="7AC142"/>
                </a:solidFill>
                <a:latin typeface="Lucida Sans Unicode" panose="020B0602030504020204" pitchFamily="34" charset="0"/>
              </a:rPr>
              <a:t>اسفير</a:t>
            </a:r>
            <a:r>
              <a:rPr lang="ar-EG" sz="6000" b="1" dirty="0">
                <a:solidFill>
                  <a:srgbClr val="7AC142"/>
                </a:solidFill>
                <a:latin typeface="Lucida Sans Unicode" panose="020B0602030504020204" pitchFamily="34" charset="0"/>
              </a:rPr>
              <a:t>"؟</a:t>
            </a:r>
            <a:endParaRPr lang="en-US" sz="6000" dirty="0"/>
          </a:p>
        </p:txBody>
      </p:sp>
    </p:spTree>
    <p:extLst>
      <p:ext uri="{BB962C8B-B14F-4D97-AF65-F5344CB8AC3E}">
        <p14:creationId xmlns:p14="http://schemas.microsoft.com/office/powerpoint/2010/main" val="30105018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0498" y="1355602"/>
            <a:ext cx="7743006" cy="4627584"/>
          </a:xfrm>
          <a:prstGeom prst="rect">
            <a:avLst/>
          </a:prstGeom>
        </p:spPr>
      </p:pic>
      <p:sp>
        <p:nvSpPr>
          <p:cNvPr id="2" name="Title 1"/>
          <p:cNvSpPr>
            <a:spLocks noGrp="1"/>
          </p:cNvSpPr>
          <p:nvPr>
            <p:ph type="title"/>
          </p:nvPr>
        </p:nvSpPr>
        <p:spPr/>
        <p:txBody>
          <a:bodyPr/>
          <a:lstStyle/>
          <a:p>
            <a:r>
              <a:rPr lang="ar-SA" dirty="0"/>
              <a:t>المبادرات </a:t>
            </a:r>
            <a:r>
              <a:rPr lang="ar-EG" dirty="0"/>
              <a:t>الخمسة</a:t>
            </a:r>
            <a:r>
              <a:rPr lang="ar-SA" dirty="0"/>
              <a:t> المرافقة </a:t>
            </a:r>
            <a:r>
              <a:rPr lang="ar-SA" dirty="0" err="1"/>
              <a:t>لاسفير</a:t>
            </a:r>
            <a:r>
              <a:rPr lang="ar-SA" dirty="0"/>
              <a:t> </a:t>
            </a:r>
          </a:p>
        </p:txBody>
      </p:sp>
      <p:sp>
        <p:nvSpPr>
          <p:cNvPr id="4" name="Footer Placeholder 3"/>
          <p:cNvSpPr>
            <a:spLocks noGrp="1"/>
          </p:cNvSpPr>
          <p:nvPr>
            <p:ph type="ftr" sz="quarter" idx="3"/>
          </p:nvPr>
        </p:nvSpPr>
        <p:spPr/>
        <p:txBody>
          <a:bodyPr/>
          <a:lstStyle/>
          <a:p>
            <a:r>
              <a:rPr lang="ar-SA" dirty="0"/>
              <a:t>الجزء "ت" </a:t>
            </a:r>
            <a:r>
              <a:rPr lang="ar-EG" dirty="0"/>
              <a:t> </a:t>
            </a:r>
            <a:r>
              <a:rPr lang="ar-SA" dirty="0"/>
              <a:t>5 –مجموعة </a:t>
            </a:r>
            <a:r>
              <a:rPr lang="ar-SA" dirty="0" err="1"/>
              <a:t>اسفير</a:t>
            </a:r>
            <a:r>
              <a:rPr lang="ar-SA" dirty="0"/>
              <a:t> التدريبية </a:t>
            </a:r>
            <a:r>
              <a:rPr lang="ar-EG" dirty="0"/>
              <a:t> </a:t>
            </a:r>
            <a:r>
              <a:rPr lang="ar-SA" dirty="0"/>
              <a:t>2015</a:t>
            </a:r>
            <a:endParaRPr lang="fr-CH" dirty="0"/>
          </a:p>
        </p:txBody>
      </p:sp>
    </p:spTree>
    <p:extLst>
      <p:ext uri="{BB962C8B-B14F-4D97-AF65-F5344CB8AC3E}">
        <p14:creationId xmlns:p14="http://schemas.microsoft.com/office/powerpoint/2010/main" val="10781154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A" noProof="1">
                <a:latin typeface="Traditional Arabic" panose="02020603050405020304" pitchFamily="18" charset="-78"/>
                <a:cs typeface="Traditional Arabic" panose="02020603050405020304" pitchFamily="18" charset="-78"/>
              </a:rPr>
              <a:t>باختصار...</a:t>
            </a:r>
          </a:p>
        </p:txBody>
      </p:sp>
      <p:sp>
        <p:nvSpPr>
          <p:cNvPr id="3" name="Content Placeholder 2"/>
          <p:cNvSpPr>
            <a:spLocks noGrp="1"/>
          </p:cNvSpPr>
          <p:nvPr>
            <p:ph idx="1"/>
          </p:nvPr>
        </p:nvSpPr>
        <p:spPr/>
        <p:txBody>
          <a:bodyPr/>
          <a:lstStyle/>
          <a:p>
            <a:pPr lvl="1" algn="r" rtl="1">
              <a:spcBef>
                <a:spcPts val="2000"/>
              </a:spcBef>
            </a:pPr>
            <a:r>
              <a:rPr lang="ar-SA" noProof="1">
                <a:latin typeface="Traditional Arabic" panose="02020603050405020304" pitchFamily="18" charset="-78"/>
                <a:cs typeface="Traditional Arabic" panose="02020603050405020304" pitchFamily="18" charset="-78"/>
              </a:rPr>
              <a:t>يؤكد دليل اسفير على المبادئ الإنسانية باعتبارها الأسمى</a:t>
            </a:r>
          </a:p>
          <a:p>
            <a:pPr lvl="1" algn="r" rtl="1">
              <a:spcBef>
                <a:spcPts val="2000"/>
              </a:spcBef>
            </a:pPr>
            <a:r>
              <a:rPr lang="ar-SA" noProof="1">
                <a:latin typeface="Traditional Arabic" panose="02020603050405020304" pitchFamily="18" charset="-78"/>
                <a:cs typeface="Traditional Arabic" panose="02020603050405020304" pitchFamily="18" charset="-78"/>
              </a:rPr>
              <a:t>يضع دليل اسفير حقوق السكان المتضررين من الكوارث في الحياة بكرامة والحماية والمساعدة في محور الاستجابة الإنسانية.</a:t>
            </a:r>
          </a:p>
          <a:p>
            <a:pPr lvl="1" algn="r" rtl="1">
              <a:spcBef>
                <a:spcPts val="2000"/>
              </a:spcBef>
            </a:pPr>
            <a:r>
              <a:rPr lang="ar-SA" noProof="1">
                <a:latin typeface="Traditional Arabic" panose="02020603050405020304" pitchFamily="18" charset="-78"/>
                <a:cs typeface="Traditional Arabic" panose="02020603050405020304" pitchFamily="18" charset="-78"/>
              </a:rPr>
              <a:t>يساعد مشروع اسفير من خلال دليله على تجهيز الجهات الفاعلة الإنسانية بهدف الاستمرار في الحفاظ على الجودة والمساءلة عندالاستجابة الإنسانية.</a:t>
            </a:r>
          </a:p>
          <a:p>
            <a:pPr lvl="1" algn="r" rtl="1">
              <a:spcBef>
                <a:spcPts val="2000"/>
              </a:spcBef>
            </a:pPr>
            <a:r>
              <a:rPr lang="ar-SA" noProof="1">
                <a:latin typeface="Traditional Arabic" panose="02020603050405020304" pitchFamily="18" charset="-78"/>
                <a:cs typeface="Traditional Arabic" panose="02020603050405020304" pitchFamily="18" charset="-78"/>
              </a:rPr>
              <a:t>يمثل مشروع اسفير عملية تعاونية واسعة</a:t>
            </a:r>
            <a:endParaRPr lang="tr-TR" noProof="1">
              <a:latin typeface="Traditional Arabic" panose="02020603050405020304" pitchFamily="18" charset="-78"/>
              <a:cs typeface="Traditional Arabic" panose="02020603050405020304" pitchFamily="18" charset="-78"/>
            </a:endParaRPr>
          </a:p>
          <a:p>
            <a:pPr lvl="1" algn="r" rtl="1">
              <a:spcBef>
                <a:spcPts val="2000"/>
              </a:spcBef>
            </a:pPr>
            <a:r>
              <a:rPr lang="ar-EG" noProof="1"/>
              <a:t>التطابق مع اسفير لا يعني تلبية جميع المعايير والمؤشرات</a:t>
            </a:r>
            <a:endParaRPr lang="ar-SA" noProof="1">
              <a:latin typeface="Traditional Arabic" panose="02020603050405020304" pitchFamily="18" charset="-78"/>
              <a:cs typeface="Traditional Arabic" panose="02020603050405020304" pitchFamily="18" charset="-78"/>
            </a:endParaRPr>
          </a:p>
        </p:txBody>
      </p:sp>
      <p:sp>
        <p:nvSpPr>
          <p:cNvPr id="6" name="Rectangle 5"/>
          <p:cNvSpPr/>
          <p:nvPr/>
        </p:nvSpPr>
        <p:spPr>
          <a:xfrm>
            <a:off x="6660232" y="6392361"/>
            <a:ext cx="2153154" cy="276999"/>
          </a:xfrm>
          <a:prstGeom prst="rect">
            <a:avLst/>
          </a:prstGeom>
        </p:spPr>
        <p:txBody>
          <a:bodyPr wrap="none">
            <a:spAutoFit/>
          </a:bodyPr>
          <a:lstStyle/>
          <a:p>
            <a:pPr algn="r" rtl="1"/>
            <a:r>
              <a:rPr lang="ar-SA" sz="1200" b="1" dirty="0">
                <a:solidFill>
                  <a:schemeClr val="bg1"/>
                </a:solidFill>
                <a:latin typeface="Traditional Arabic" panose="02020603050405020304" pitchFamily="18" charset="-78"/>
                <a:cs typeface="Traditional Arabic" panose="02020603050405020304" pitchFamily="18" charset="-78"/>
              </a:rPr>
              <a:t>الجزء "أ</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1- مجموعة </a:t>
            </a:r>
            <a:r>
              <a:rPr lang="ar-TN" sz="1200" b="1" dirty="0" err="1">
                <a:solidFill>
                  <a:schemeClr val="bg1"/>
                </a:solidFill>
                <a:latin typeface="Traditional Arabic" panose="02020603050405020304" pitchFamily="18" charset="-78"/>
                <a:cs typeface="Traditional Arabic" panose="02020603050405020304" pitchFamily="18" charset="-78"/>
              </a:rPr>
              <a:t>اسفير</a:t>
            </a:r>
            <a:r>
              <a:rPr lang="ar-TN" sz="1200" b="1" dirty="0">
                <a:solidFill>
                  <a:schemeClr val="bg1"/>
                </a:solidFill>
                <a:latin typeface="Traditional Arabic" panose="02020603050405020304" pitchFamily="18" charset="-78"/>
                <a:cs typeface="Traditional Arabic" panose="02020603050405020304" pitchFamily="18" charset="-78"/>
              </a:rPr>
              <a:t> التدريبية 2015</a:t>
            </a:r>
            <a:endParaRPr lang="ar-SA" sz="1200" dirty="0">
              <a:solidFill>
                <a:schemeClr val="bg1"/>
              </a:solidFill>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8216046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98144" y="6341258"/>
            <a:ext cx="4606304" cy="307777"/>
          </a:xfrm>
          <a:prstGeom prst="rect">
            <a:avLst/>
          </a:prstGeom>
          <a:noFill/>
        </p:spPr>
        <p:txBody>
          <a:bodyPr wrap="square" rtlCol="0">
            <a:spAutoFit/>
          </a:bodyPr>
          <a:lstStyle/>
          <a:p>
            <a:pPr algn="r" rtl="1"/>
            <a:r>
              <a:rPr lang="ar-SA" sz="1400" b="1" dirty="0">
                <a:solidFill>
                  <a:schemeClr val="bg1"/>
                </a:solidFill>
                <a:latin typeface="Traditional Arabic" panose="02020603050405020304" pitchFamily="18" charset="-78"/>
                <a:cs typeface="Traditional Arabic" panose="02020603050405020304" pitchFamily="18" charset="-78"/>
              </a:rPr>
              <a:t>الجزء "أ" </a:t>
            </a:r>
            <a:r>
              <a:rPr lang="ar-SA" sz="1200" b="1" dirty="0">
                <a:solidFill>
                  <a:schemeClr val="bg1"/>
                </a:solidFill>
                <a:latin typeface="Traditional Arabic" panose="02020603050405020304" pitchFamily="18" charset="-78"/>
                <a:cs typeface="Traditional Arabic" panose="02020603050405020304" pitchFamily="18" charset="-78"/>
              </a:rPr>
              <a:t>3</a:t>
            </a:r>
            <a:r>
              <a:rPr lang="ar-SA" sz="1400" b="1" dirty="0">
                <a:solidFill>
                  <a:schemeClr val="bg1"/>
                </a:solidFill>
                <a:latin typeface="Traditional Arabic" panose="02020603050405020304" pitchFamily="18" charset="-78"/>
                <a:cs typeface="Traditional Arabic" panose="02020603050405020304" pitchFamily="18" charset="-78"/>
              </a:rPr>
              <a:t>– </a:t>
            </a:r>
            <a:r>
              <a:rPr lang="ar-EG" sz="1400" b="1" dirty="0">
                <a:solidFill>
                  <a:schemeClr val="bg1"/>
                </a:solidFill>
                <a:latin typeface="Traditional Arabic" panose="02020603050405020304" pitchFamily="18" charset="-78"/>
                <a:cs typeface="Traditional Arabic" panose="02020603050405020304" pitchFamily="18" charset="-78"/>
              </a:rPr>
              <a:t>مجموعة </a:t>
            </a:r>
            <a:r>
              <a:rPr lang="ar-SA" sz="1400" b="1" dirty="0" err="1">
                <a:solidFill>
                  <a:schemeClr val="bg1"/>
                </a:solidFill>
                <a:latin typeface="Traditional Arabic" panose="02020603050405020304" pitchFamily="18" charset="-78"/>
                <a:cs typeface="Traditional Arabic" panose="02020603050405020304" pitchFamily="18" charset="-78"/>
              </a:rPr>
              <a:t>اسفير</a:t>
            </a:r>
            <a:r>
              <a:rPr lang="ar-SA" sz="1400" b="1" dirty="0">
                <a:solidFill>
                  <a:schemeClr val="bg1"/>
                </a:solidFill>
                <a:latin typeface="Traditional Arabic" panose="02020603050405020304" pitchFamily="18" charset="-78"/>
                <a:cs typeface="Traditional Arabic" panose="02020603050405020304" pitchFamily="18" charset="-78"/>
              </a:rPr>
              <a:t> التدريبية </a:t>
            </a:r>
            <a:r>
              <a:rPr lang="ar-SA" sz="1200" b="1" dirty="0">
                <a:solidFill>
                  <a:schemeClr val="bg1"/>
                </a:solidFill>
                <a:latin typeface="Traditional Arabic" panose="02020603050405020304" pitchFamily="18" charset="-78"/>
                <a:cs typeface="Traditional Arabic" panose="02020603050405020304" pitchFamily="18" charset="-78"/>
              </a:rPr>
              <a:t>2015</a:t>
            </a:r>
            <a:endParaRPr lang="ar-SA" sz="1400" b="1" dirty="0">
              <a:solidFill>
                <a:schemeClr val="bg1"/>
              </a:solidFill>
              <a:latin typeface="Traditional Arabic" panose="02020603050405020304" pitchFamily="18" charset="-78"/>
              <a:cs typeface="Traditional Arabic" panose="02020603050405020304" pitchFamily="18" charset="-78"/>
            </a:endParaRPr>
          </a:p>
        </p:txBody>
      </p:sp>
      <p:graphicFrame>
        <p:nvGraphicFramePr>
          <p:cNvPr id="6" name="كائن 5"/>
          <p:cNvGraphicFramePr>
            <a:graphicFrameLocks noChangeAspect="1"/>
          </p:cNvGraphicFramePr>
          <p:nvPr>
            <p:extLst>
              <p:ext uri="{D42A27DB-BD31-4B8C-83A1-F6EECF244321}">
                <p14:modId xmlns:p14="http://schemas.microsoft.com/office/powerpoint/2010/main" val="1284221322"/>
              </p:ext>
            </p:extLst>
          </p:nvPr>
        </p:nvGraphicFramePr>
        <p:xfrm>
          <a:off x="1219200" y="152400"/>
          <a:ext cx="6667500" cy="6017012"/>
        </p:xfrm>
        <a:graphic>
          <a:graphicData uri="http://schemas.openxmlformats.org/presentationml/2006/ole">
            <mc:AlternateContent xmlns:mc="http://schemas.openxmlformats.org/markup-compatibility/2006">
              <mc:Choice xmlns:v="urn:schemas-microsoft-com:vml" Requires="v">
                <p:oleObj spid="_x0000_s3085" name="Image" r:id="rId4" imgW="3059640" imgH="2761200" progId="Photoshop.Image.13">
                  <p:embed/>
                </p:oleObj>
              </mc:Choice>
              <mc:Fallback>
                <p:oleObj name="Image" r:id="rId4" imgW="3059640" imgH="2761200" progId="Photoshop.Image.13">
                  <p:embed/>
                  <p:pic>
                    <p:nvPicPr>
                      <p:cNvPr id="0" name=""/>
                      <p:cNvPicPr/>
                      <p:nvPr/>
                    </p:nvPicPr>
                    <p:blipFill>
                      <a:blip r:embed="rId5"/>
                      <a:stretch>
                        <a:fillRect/>
                      </a:stretch>
                    </p:blipFill>
                    <p:spPr>
                      <a:xfrm>
                        <a:off x="1219200" y="152400"/>
                        <a:ext cx="6667500" cy="6017012"/>
                      </a:xfrm>
                      <a:prstGeom prst="rect">
                        <a:avLst/>
                      </a:prstGeom>
                    </p:spPr>
                  </p:pic>
                </p:oleObj>
              </mc:Fallback>
            </mc:AlternateContent>
          </a:graphicData>
        </a:graphic>
      </p:graphicFrame>
    </p:spTree>
    <p:extLst>
      <p:ext uri="{BB962C8B-B14F-4D97-AF65-F5344CB8AC3E}">
        <p14:creationId xmlns:p14="http://schemas.microsoft.com/office/powerpoint/2010/main" val="8420853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a:t> مراجع</a:t>
            </a:r>
            <a:r>
              <a:rPr lang="ar-SA" noProof="1">
                <a:latin typeface="Traditional Arabic" panose="02020603050405020304" pitchFamily="18" charset="-78"/>
                <a:cs typeface="Traditional Arabic" panose="02020603050405020304" pitchFamily="18" charset="-78"/>
              </a:rPr>
              <a:t>...</a:t>
            </a:r>
          </a:p>
        </p:txBody>
      </p:sp>
      <p:sp>
        <p:nvSpPr>
          <p:cNvPr id="6" name="Rectangle 5"/>
          <p:cNvSpPr/>
          <p:nvPr/>
        </p:nvSpPr>
        <p:spPr>
          <a:xfrm>
            <a:off x="6660232" y="6392361"/>
            <a:ext cx="2153154" cy="276999"/>
          </a:xfrm>
          <a:prstGeom prst="rect">
            <a:avLst/>
          </a:prstGeom>
        </p:spPr>
        <p:txBody>
          <a:bodyPr wrap="none">
            <a:spAutoFit/>
          </a:bodyPr>
          <a:lstStyle/>
          <a:p>
            <a:pPr algn="r" rtl="1"/>
            <a:r>
              <a:rPr lang="ar-SA" sz="1200" b="1" dirty="0">
                <a:solidFill>
                  <a:schemeClr val="bg1"/>
                </a:solidFill>
                <a:latin typeface="Traditional Arabic" panose="02020603050405020304" pitchFamily="18" charset="-78"/>
                <a:cs typeface="Traditional Arabic" panose="02020603050405020304" pitchFamily="18" charset="-78"/>
              </a:rPr>
              <a:t>الجزء "أ</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1- مجموعة </a:t>
            </a:r>
            <a:r>
              <a:rPr lang="ar-TN" sz="1200" b="1" dirty="0" err="1">
                <a:solidFill>
                  <a:schemeClr val="bg1"/>
                </a:solidFill>
                <a:latin typeface="Traditional Arabic" panose="02020603050405020304" pitchFamily="18" charset="-78"/>
                <a:cs typeface="Traditional Arabic" panose="02020603050405020304" pitchFamily="18" charset="-78"/>
              </a:rPr>
              <a:t>اسفير</a:t>
            </a:r>
            <a:r>
              <a:rPr lang="ar-TN" sz="1200" b="1" dirty="0">
                <a:solidFill>
                  <a:schemeClr val="bg1"/>
                </a:solidFill>
                <a:latin typeface="Traditional Arabic" panose="02020603050405020304" pitchFamily="18" charset="-78"/>
                <a:cs typeface="Traditional Arabic" panose="02020603050405020304" pitchFamily="18" charset="-78"/>
              </a:rPr>
              <a:t> التدريبية 2015</a:t>
            </a:r>
            <a:endParaRPr lang="ar-SA" sz="1200" dirty="0">
              <a:solidFill>
                <a:schemeClr val="bg1"/>
              </a:solidFill>
              <a:latin typeface="Traditional Arabic" panose="02020603050405020304" pitchFamily="18" charset="-78"/>
              <a:cs typeface="Traditional Arabic" panose="02020603050405020304" pitchFamily="18" charset="-78"/>
            </a:endParaRPr>
          </a:p>
        </p:txBody>
      </p:sp>
      <p:sp>
        <p:nvSpPr>
          <p:cNvPr id="7" name="Content Placeholder 2"/>
          <p:cNvSpPr txBox="1">
            <a:spLocks/>
          </p:cNvSpPr>
          <p:nvPr/>
        </p:nvSpPr>
        <p:spPr>
          <a:xfrm>
            <a:off x="487289" y="1327261"/>
            <a:ext cx="8229600" cy="4525963"/>
          </a:xfrm>
          <a:prstGeom prst="rect">
            <a:avLst/>
          </a:prstGeom>
        </p:spPr>
        <p:txBody>
          <a:bodyPr vert="horz" lIns="91440" tIns="45720" rIns="91440" bIns="45720" rtlCol="0">
            <a:noAutofit/>
          </a:bodyPr>
          <a:lstStyle>
            <a:lvl1pPr marL="0" indent="0" algn="r" defTabSz="914400" rtl="1" eaLnBrk="1" latinLnBrk="0" hangingPunct="1">
              <a:spcBef>
                <a:spcPct val="20000"/>
              </a:spcBef>
              <a:buClr>
                <a:schemeClr val="tx2"/>
              </a:buClr>
              <a:buFont typeface="Arial" panose="020B0604020202020204" pitchFamily="34" charset="0"/>
              <a:buNone/>
              <a:defRPr sz="2200" kern="1200">
                <a:solidFill>
                  <a:srgbClr val="000000"/>
                </a:solidFill>
                <a:latin typeface="Traditional Arabic" panose="02020603050405020304" pitchFamily="18" charset="-78"/>
                <a:ea typeface="+mn-ea"/>
                <a:cs typeface="Traditional Arabic" panose="02020603050405020304" pitchFamily="18" charset="-78"/>
              </a:defRPr>
            </a:lvl1pPr>
            <a:lvl2pPr marL="361950" indent="-361950" algn="r" defTabSz="914400" rtl="1" eaLnBrk="1" latinLnBrk="0" hangingPunct="1">
              <a:spcBef>
                <a:spcPct val="20000"/>
              </a:spcBef>
              <a:buClr>
                <a:schemeClr val="tx2"/>
              </a:buClr>
              <a:buFont typeface="Arial" panose="020B0604020202020204" pitchFamily="34" charset="0"/>
              <a:buChar char="•"/>
              <a:defRPr sz="2200" kern="1200">
                <a:solidFill>
                  <a:srgbClr val="000000"/>
                </a:solidFill>
                <a:latin typeface="Traditional Arabic" panose="02020603050405020304" pitchFamily="18" charset="-78"/>
                <a:ea typeface="+mn-ea"/>
                <a:cs typeface="Traditional Arabic" panose="02020603050405020304" pitchFamily="18" charset="-78"/>
              </a:defRPr>
            </a:lvl2pPr>
            <a:lvl3pPr marL="715963" indent="-354013" algn="r" defTabSz="914400" rtl="1" eaLnBrk="1" latinLnBrk="0" hangingPunct="1">
              <a:spcBef>
                <a:spcPct val="20000"/>
              </a:spcBef>
              <a:buFont typeface="Traditional Arabic" panose="02020603050405020304" pitchFamily="18" charset="-78"/>
              <a:buChar char="–"/>
              <a:defRPr sz="2200" kern="1200">
                <a:solidFill>
                  <a:srgbClr val="000000"/>
                </a:solidFill>
                <a:latin typeface="Traditional Arabic" panose="02020603050405020304" pitchFamily="18" charset="-78"/>
                <a:ea typeface="+mn-ea"/>
                <a:cs typeface="Traditional Arabic" panose="02020603050405020304" pitchFamily="18" charset="-78"/>
              </a:defRPr>
            </a:lvl3pPr>
            <a:lvl4pPr marL="1600200" indent="-228600" algn="r" defTabSz="914400" rtl="0"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4pPr>
            <a:lvl5pPr marL="2057400" indent="-228600" algn="r" defTabSz="914400" rtl="0"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indent="-342900">
              <a:buFont typeface="Arial" panose="020B0604020202020204" pitchFamily="34" charset="0"/>
              <a:buChar char="•"/>
            </a:pPr>
            <a:r>
              <a:rPr lang="ar-EG" dirty="0"/>
              <a:t>الصفحة على فيسبوك :</a:t>
            </a:r>
            <a:endParaRPr lang="en-US" dirty="0"/>
          </a:p>
          <a:p>
            <a:pPr algn="l"/>
            <a:br>
              <a:rPr lang="ar-EG" dirty="0"/>
            </a:br>
            <a:r>
              <a:rPr lang="tr-TR" dirty="0"/>
              <a:t>Facebook </a:t>
            </a:r>
            <a:r>
              <a:rPr lang="en-US" dirty="0"/>
              <a:t>in AR :</a:t>
            </a:r>
            <a:br>
              <a:rPr lang="en-US" dirty="0"/>
            </a:br>
            <a:r>
              <a:rPr lang="en-US" dirty="0">
                <a:hlinkClick r:id="rId3"/>
              </a:rPr>
              <a:t>https://www.facebook.com/SphereProjectinArabic</a:t>
            </a:r>
            <a:br>
              <a:rPr lang="en-US" dirty="0"/>
            </a:br>
            <a:r>
              <a:rPr lang="tr-TR" dirty="0"/>
              <a:t>Facebook </a:t>
            </a:r>
            <a:r>
              <a:rPr lang="en-US" dirty="0"/>
              <a:t>in EN (officinal ) : </a:t>
            </a:r>
            <a:r>
              <a:rPr lang="en-US" dirty="0">
                <a:hlinkClick r:id="rId4"/>
              </a:rPr>
              <a:t>https://www.facebook.com/SphereProject?fref=ts</a:t>
            </a:r>
            <a:r>
              <a:rPr lang="en-US" dirty="0"/>
              <a:t> </a:t>
            </a:r>
          </a:p>
          <a:p>
            <a:pPr marL="342900" indent="-342900">
              <a:buFont typeface="Arial" panose="020B0604020202020204" pitchFamily="34" charset="0"/>
              <a:buChar char="•"/>
            </a:pPr>
            <a:endParaRPr lang="ar-EG" dirty="0"/>
          </a:p>
          <a:p>
            <a:pPr marL="342900" indent="-342900">
              <a:buFont typeface="Arial" panose="020B0604020202020204" pitchFamily="34" charset="0"/>
              <a:buChar char="•"/>
            </a:pPr>
            <a:r>
              <a:rPr lang="ar-EG" dirty="0"/>
              <a:t>الصفحة الخاصة بموقع مشروع </a:t>
            </a:r>
            <a:r>
              <a:rPr lang="ar-EG" dirty="0" err="1"/>
              <a:t>اسفير</a:t>
            </a:r>
            <a:r>
              <a:rPr lang="ar-EG" dirty="0"/>
              <a:t> (مدعومة باللغة العربية)</a:t>
            </a:r>
          </a:p>
          <a:p>
            <a:r>
              <a:rPr lang="en-US" dirty="0">
                <a:hlinkClick r:id="rId5"/>
              </a:rPr>
              <a:t>www.sphereproject.org</a:t>
            </a:r>
            <a:endParaRPr lang="ar-EG" dirty="0"/>
          </a:p>
          <a:p>
            <a:endParaRPr lang="ar-EG" dirty="0"/>
          </a:p>
          <a:p>
            <a:pPr marL="342900" indent="-342900">
              <a:buFont typeface="Arial" panose="020B0604020202020204" pitchFamily="34" charset="0"/>
              <a:buChar char="•"/>
            </a:pPr>
            <a:r>
              <a:rPr lang="ar-EG" dirty="0"/>
              <a:t>دورة تطبيق </a:t>
            </a:r>
            <a:r>
              <a:rPr lang="en-US" dirty="0"/>
              <a:t>“</a:t>
            </a:r>
            <a:r>
              <a:rPr lang="ar-EG" dirty="0" err="1"/>
              <a:t>اسفير</a:t>
            </a:r>
            <a:r>
              <a:rPr lang="en-US" dirty="0"/>
              <a:t>”</a:t>
            </a:r>
            <a:r>
              <a:rPr lang="ar-EG" dirty="0"/>
              <a:t> الالكترونية (مجانا ، بأي مكان، وبأي وقت)</a:t>
            </a:r>
          </a:p>
          <a:p>
            <a:pPr marL="342900" indent="-342900">
              <a:buFont typeface="Arial" panose="020B0604020202020204" pitchFamily="34" charset="0"/>
              <a:buChar char="•"/>
            </a:pPr>
            <a:r>
              <a:rPr lang="en-US" dirty="0">
                <a:hlinkClick r:id="rId6"/>
              </a:rPr>
              <a:t>http://www.sphereproject.org/sphere/en/learning/e-learning-course/</a:t>
            </a:r>
            <a:r>
              <a:rPr lang="ar-EG" dirty="0"/>
              <a:t> </a:t>
            </a:r>
          </a:p>
          <a:p>
            <a:endParaRPr lang="ar-EG" dirty="0"/>
          </a:p>
          <a:p>
            <a:r>
              <a:rPr lang="en-US" dirty="0"/>
              <a:t> </a:t>
            </a:r>
          </a:p>
          <a:p>
            <a:endParaRPr lang="en-US" dirty="0"/>
          </a:p>
          <a:p>
            <a:endParaRPr lang="en-US" dirty="0"/>
          </a:p>
        </p:txBody>
      </p:sp>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5576" y="245501"/>
            <a:ext cx="2728916" cy="707038"/>
          </a:xfrm>
          <a:prstGeom prst="rect">
            <a:avLst/>
          </a:prstGeom>
        </p:spPr>
      </p:pic>
    </p:spTree>
    <p:extLst>
      <p:ext uri="{BB962C8B-B14F-4D97-AF65-F5344CB8AC3E}">
        <p14:creationId xmlns:p14="http://schemas.microsoft.com/office/powerpoint/2010/main" val="25182647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ar-SA" noProof="0"/>
              <a:t>الجزء الأول "أ"  - مواد اسفير التدريبية سنة 2015</a:t>
            </a:r>
            <a:endParaRPr lang="ar-SA" noProof="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31640" y="98079"/>
            <a:ext cx="6552728" cy="5995217"/>
          </a:xfrm>
          <a:prstGeom prst="rect">
            <a:avLst/>
          </a:prstGeom>
        </p:spPr>
      </p:pic>
    </p:spTree>
    <p:extLst>
      <p:ext uri="{BB962C8B-B14F-4D97-AF65-F5344CB8AC3E}">
        <p14:creationId xmlns:p14="http://schemas.microsoft.com/office/powerpoint/2010/main" val="31351464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ar-SA" noProof="0" dirty="0"/>
              <a:t>الجزء الأول "أ"  - مواد </a:t>
            </a:r>
            <a:r>
              <a:rPr lang="ar-SA" noProof="0" dirty="0" err="1"/>
              <a:t>اسفير</a:t>
            </a:r>
            <a:r>
              <a:rPr lang="ar-SA" noProof="0" dirty="0"/>
              <a:t> التدريبية سنة 2015</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3648" y="69931"/>
            <a:ext cx="6508598" cy="5904228"/>
          </a:xfrm>
          <a:prstGeom prst="rect">
            <a:avLst/>
          </a:prstGeom>
        </p:spPr>
      </p:pic>
    </p:spTree>
    <p:extLst>
      <p:ext uri="{BB962C8B-B14F-4D97-AF65-F5344CB8AC3E}">
        <p14:creationId xmlns:p14="http://schemas.microsoft.com/office/powerpoint/2010/main" val="17626812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660232" y="6392361"/>
            <a:ext cx="2153154" cy="276999"/>
          </a:xfrm>
          <a:prstGeom prst="rect">
            <a:avLst/>
          </a:prstGeom>
        </p:spPr>
        <p:txBody>
          <a:bodyPr wrap="none">
            <a:spAutoFit/>
          </a:bodyPr>
          <a:lstStyle/>
          <a:p>
            <a:pPr algn="r" rtl="1"/>
            <a:r>
              <a:rPr lang="ar-SA" sz="1200" b="1" dirty="0">
                <a:solidFill>
                  <a:schemeClr val="bg1"/>
                </a:solidFill>
                <a:latin typeface="Traditional Arabic" panose="02020603050405020304" pitchFamily="18" charset="-78"/>
                <a:cs typeface="Traditional Arabic" panose="02020603050405020304" pitchFamily="18" charset="-78"/>
              </a:rPr>
              <a:t>الجزء "أ</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1- مجموعة </a:t>
            </a:r>
            <a:r>
              <a:rPr lang="ar-TN" sz="1200" b="1" dirty="0" err="1">
                <a:solidFill>
                  <a:schemeClr val="bg1"/>
                </a:solidFill>
                <a:latin typeface="Traditional Arabic" panose="02020603050405020304" pitchFamily="18" charset="-78"/>
                <a:cs typeface="Traditional Arabic" panose="02020603050405020304" pitchFamily="18" charset="-78"/>
              </a:rPr>
              <a:t>اسفير</a:t>
            </a:r>
            <a:r>
              <a:rPr lang="ar-TN" sz="1200" b="1" dirty="0">
                <a:solidFill>
                  <a:schemeClr val="bg1"/>
                </a:solidFill>
                <a:latin typeface="Traditional Arabic" panose="02020603050405020304" pitchFamily="18" charset="-78"/>
                <a:cs typeface="Traditional Arabic" panose="02020603050405020304" pitchFamily="18" charset="-78"/>
              </a:rPr>
              <a:t> التدريبية 2015</a:t>
            </a:r>
            <a:endParaRPr lang="ar-SA" sz="1200" dirty="0">
              <a:solidFill>
                <a:schemeClr val="bg1"/>
              </a:solidFill>
              <a:latin typeface="Traditional Arabic" panose="02020603050405020304" pitchFamily="18" charset="-78"/>
              <a:cs typeface="Traditional Arabic" panose="02020603050405020304" pitchFamily="18" charset="-78"/>
            </a:endParaRPr>
          </a:p>
        </p:txBody>
      </p:sp>
      <p:sp>
        <p:nvSpPr>
          <p:cNvPr id="10" name="Rectangle 3"/>
          <p:cNvSpPr txBox="1">
            <a:spLocks noChangeArrowheads="1"/>
          </p:cNvSpPr>
          <p:nvPr/>
        </p:nvSpPr>
        <p:spPr>
          <a:xfrm>
            <a:off x="3156538" y="3063520"/>
            <a:ext cx="5138671" cy="1768379"/>
          </a:xfrm>
          <a:prstGeom prst="rect">
            <a:avLst/>
          </a:prstGeom>
        </p:spPr>
        <p:txBody>
          <a:bodyPr vert="horz" lIns="91440" tIns="45720" rIns="91440" bIns="45720" rtlCol="0">
            <a:normAutofit/>
          </a:bodyPr>
          <a:lstStyle>
            <a:lvl1pPr marL="0" indent="0" algn="r" defTabSz="914400" rtl="1" eaLnBrk="1" latinLnBrk="0" hangingPunct="1">
              <a:spcBef>
                <a:spcPct val="20000"/>
              </a:spcBef>
              <a:buClr>
                <a:schemeClr val="tx2"/>
              </a:buClr>
              <a:buFont typeface="Arial" panose="020B0604020202020204" pitchFamily="34" charset="0"/>
              <a:buNone/>
              <a:defRPr sz="2200" kern="1200">
                <a:solidFill>
                  <a:srgbClr val="000000"/>
                </a:solidFill>
                <a:latin typeface="Traditional Arabic" panose="02020603050405020304" pitchFamily="18" charset="-78"/>
                <a:ea typeface="+mn-ea"/>
                <a:cs typeface="Traditional Arabic" panose="02020603050405020304" pitchFamily="18" charset="-78"/>
              </a:defRPr>
            </a:lvl1pPr>
            <a:lvl2pPr marL="361950" indent="-361950" algn="r" defTabSz="914400" rtl="1" eaLnBrk="1" latinLnBrk="0" hangingPunct="1">
              <a:spcBef>
                <a:spcPct val="20000"/>
              </a:spcBef>
              <a:buClr>
                <a:schemeClr val="tx2"/>
              </a:buClr>
              <a:buFont typeface="Arial" panose="020B0604020202020204" pitchFamily="34" charset="0"/>
              <a:buChar char="•"/>
              <a:defRPr sz="2200" kern="1200">
                <a:solidFill>
                  <a:srgbClr val="000000"/>
                </a:solidFill>
                <a:latin typeface="Traditional Arabic" panose="02020603050405020304" pitchFamily="18" charset="-78"/>
                <a:ea typeface="+mn-ea"/>
                <a:cs typeface="Traditional Arabic" panose="02020603050405020304" pitchFamily="18" charset="-78"/>
              </a:defRPr>
            </a:lvl2pPr>
            <a:lvl3pPr marL="715963" indent="-354013" algn="r" defTabSz="914400" rtl="1" eaLnBrk="1" latinLnBrk="0" hangingPunct="1">
              <a:spcBef>
                <a:spcPct val="20000"/>
              </a:spcBef>
              <a:buFont typeface="Traditional Arabic" panose="02020603050405020304" pitchFamily="18" charset="-78"/>
              <a:buChar char="–"/>
              <a:defRPr sz="2200" kern="1200">
                <a:solidFill>
                  <a:srgbClr val="000000"/>
                </a:solidFill>
                <a:latin typeface="Traditional Arabic" panose="02020603050405020304" pitchFamily="18" charset="-78"/>
                <a:ea typeface="+mn-ea"/>
                <a:cs typeface="Traditional Arabic" panose="02020603050405020304" pitchFamily="18" charset="-78"/>
              </a:defRPr>
            </a:lvl3pPr>
            <a:lvl4pPr marL="1600200" indent="-228600" algn="r" defTabSz="914400" rtl="0"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4pPr>
            <a:lvl5pPr marL="2057400" indent="-228600" algn="r" defTabSz="914400" rtl="0"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ar-SY" altLang="en-US" dirty="0"/>
              <a:t>. </a:t>
            </a:r>
            <a:endParaRPr lang="en-GB" altLang="en-US" dirty="0"/>
          </a:p>
        </p:txBody>
      </p:sp>
      <p:sp>
        <p:nvSpPr>
          <p:cNvPr id="11" name="Rectangle 2"/>
          <p:cNvSpPr txBox="1">
            <a:spLocks noChangeArrowheads="1"/>
          </p:cNvSpPr>
          <p:nvPr/>
        </p:nvSpPr>
        <p:spPr>
          <a:xfrm>
            <a:off x="1485901" y="3044016"/>
            <a:ext cx="6172200" cy="857250"/>
          </a:xfrm>
          <a:prstGeom prst="rect">
            <a:avLst/>
          </a:prstGeom>
        </p:spPr>
        <p:txBody>
          <a:bodyPr vert="horz" lIns="91440" tIns="45720" rIns="91440" bIns="45720" rtlCol="0" anchor="ctr" anchorCtr="0">
            <a:noAutofit/>
          </a:bodyPr>
          <a:lstStyle>
            <a:lvl1pPr algn="r" defTabSz="914400" rtl="1" eaLnBrk="1" latinLnBrk="0" hangingPunct="1">
              <a:spcBef>
                <a:spcPct val="0"/>
              </a:spcBef>
              <a:buNone/>
              <a:defRPr sz="2800" b="1" kern="1200">
                <a:solidFill>
                  <a:schemeClr val="tx2"/>
                </a:solidFill>
                <a:latin typeface="Traditional Arabic" panose="02020603050405020304" pitchFamily="18" charset="-78"/>
                <a:ea typeface="+mj-ea"/>
                <a:cs typeface="Traditional Arabic" panose="02020603050405020304" pitchFamily="18" charset="-78"/>
              </a:defRPr>
            </a:lvl1pPr>
          </a:lstStyle>
          <a:p>
            <a:pPr algn="ctr"/>
            <a:r>
              <a:rPr lang="ar-EG" altLang="en-US" sz="4800" i="1" dirty="0">
                <a:solidFill>
                  <a:srgbClr val="87B81E"/>
                </a:solidFill>
                <a:ea typeface="Tahoma" panose="020B0604030504040204" pitchFamily="34" charset="0"/>
              </a:rPr>
              <a:t>فلسفة</a:t>
            </a:r>
            <a:r>
              <a:rPr lang="ar-EG" altLang="en-US" sz="4400" dirty="0">
                <a:solidFill>
                  <a:schemeClr val="accent1">
                    <a:lumMod val="60000"/>
                    <a:lumOff val="40000"/>
                  </a:schemeClr>
                </a:solidFill>
              </a:rPr>
              <a:t> </a:t>
            </a:r>
            <a:r>
              <a:rPr lang="ar-EG" altLang="en-US" sz="4800" i="1" dirty="0">
                <a:solidFill>
                  <a:srgbClr val="87B81E"/>
                </a:solidFill>
                <a:ea typeface="Tahoma" panose="020B0604030504040204" pitchFamily="34" charset="0"/>
              </a:rPr>
              <a:t>مشروع</a:t>
            </a:r>
            <a:r>
              <a:rPr lang="en-US" altLang="en-US" sz="4800" i="1" dirty="0">
                <a:solidFill>
                  <a:srgbClr val="87B81E"/>
                </a:solidFill>
                <a:ea typeface="Tahoma" panose="020B0604030504040204" pitchFamily="34" charset="0"/>
              </a:rPr>
              <a:t> </a:t>
            </a:r>
            <a:r>
              <a:rPr lang="ar-EG" altLang="en-US" sz="4400" dirty="0">
                <a:solidFill>
                  <a:schemeClr val="accent1">
                    <a:lumMod val="60000"/>
                    <a:lumOff val="40000"/>
                  </a:schemeClr>
                </a:solidFill>
              </a:rPr>
              <a:t> </a:t>
            </a:r>
            <a:r>
              <a:rPr lang="en-US" altLang="en-US" sz="4800" i="1" dirty="0">
                <a:solidFill>
                  <a:srgbClr val="87B81E"/>
                </a:solidFill>
                <a:ea typeface="Tahoma" panose="020B0604030504040204" pitchFamily="34" charset="0"/>
              </a:rPr>
              <a:t> ”</a:t>
            </a:r>
            <a:r>
              <a:rPr lang="ar-EG" altLang="en-US" sz="4800" i="1" dirty="0" err="1">
                <a:solidFill>
                  <a:srgbClr val="87B81E"/>
                </a:solidFill>
                <a:ea typeface="Tahoma" panose="020B0604030504040204" pitchFamily="34" charset="0"/>
              </a:rPr>
              <a:t>اسفير</a:t>
            </a:r>
            <a:r>
              <a:rPr lang="en-US" altLang="en-US" sz="4800" i="1" dirty="0">
                <a:solidFill>
                  <a:srgbClr val="87B81E"/>
                </a:solidFill>
                <a:ea typeface="Tahoma" panose="020B0604030504040204" pitchFamily="34" charset="0"/>
              </a:rPr>
              <a:t>”</a:t>
            </a:r>
            <a:endParaRPr lang="en-GB" altLang="en-US" sz="4800" i="1" dirty="0">
              <a:solidFill>
                <a:srgbClr val="87B81E"/>
              </a:solidFill>
              <a:ea typeface="Tahoma" panose="020B0604030504040204" pitchFamily="34" charset="0"/>
            </a:endParaRPr>
          </a:p>
        </p:txBody>
      </p:sp>
    </p:spTree>
    <p:extLst>
      <p:ext uri="{BB962C8B-B14F-4D97-AF65-F5344CB8AC3E}">
        <p14:creationId xmlns:p14="http://schemas.microsoft.com/office/powerpoint/2010/main" val="28476037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ar-SA" noProof="0"/>
              <a:t>الجزء الأول "أ"  - مواد اسفير التدريبية سنة 2015</a:t>
            </a:r>
            <a:endParaRPr lang="ar-SA" noProof="0" dirty="0"/>
          </a:p>
        </p:txBody>
      </p:sp>
      <p:sp>
        <p:nvSpPr>
          <p:cNvPr id="5" name="Oval Callout 4"/>
          <p:cNvSpPr/>
          <p:nvPr/>
        </p:nvSpPr>
        <p:spPr>
          <a:xfrm>
            <a:off x="4644008" y="836712"/>
            <a:ext cx="4042792" cy="3528392"/>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altLang="en-US" sz="4800" dirty="0">
                <a:latin typeface="News Gothic MT"/>
              </a:rPr>
              <a:t>الحق في الحياة بكرامة</a:t>
            </a:r>
            <a:endParaRPr lang="en-US" sz="4800" dirty="0"/>
          </a:p>
        </p:txBody>
      </p:sp>
      <p:sp>
        <p:nvSpPr>
          <p:cNvPr id="6" name="Oval Callout 5"/>
          <p:cNvSpPr/>
          <p:nvPr/>
        </p:nvSpPr>
        <p:spPr>
          <a:xfrm flipH="1">
            <a:off x="539552" y="620688"/>
            <a:ext cx="4608512" cy="3888432"/>
          </a:xfrm>
          <a:prstGeom prst="wedgeEllipseCallou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ar-EG" altLang="en-US" sz="3600" dirty="0">
                <a:latin typeface="News Gothic MT"/>
              </a:rPr>
              <a:t>ينبغي اتخاذ كافة الخطوات الممكنة لتخفيف المعاناة الإنسانية الناجمة عن الكوارث والنزاع</a:t>
            </a:r>
            <a:endParaRPr lang="en-US" sz="3600" dirty="0"/>
          </a:p>
        </p:txBody>
      </p:sp>
    </p:spTree>
    <p:extLst>
      <p:ext uri="{BB962C8B-B14F-4D97-AF65-F5344CB8AC3E}">
        <p14:creationId xmlns:p14="http://schemas.microsoft.com/office/powerpoint/2010/main" val="35454167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ar-SA" spc="-30" noProof="1">
                <a:solidFill>
                  <a:schemeClr val="tx2"/>
                </a:solidFill>
                <a:latin typeface="Traditional Arabic" panose="02020603050405020304" pitchFamily="18" charset="-78"/>
                <a:cs typeface="Traditional Arabic" panose="02020603050405020304" pitchFamily="18" charset="-78"/>
              </a:rPr>
              <a:t>يتمتع كافة المتضررين من الكوارث أو النزاعات رجالا كانوا أو نساء فتيانا أو فتيات</a:t>
            </a:r>
            <a:br>
              <a:rPr lang="ar-SA" spc="-30" noProof="1">
                <a:solidFill>
                  <a:schemeClr val="tx2"/>
                </a:solidFill>
                <a:latin typeface="Traditional Arabic" panose="02020603050405020304" pitchFamily="18" charset="-78"/>
                <a:cs typeface="Traditional Arabic" panose="02020603050405020304" pitchFamily="18" charset="-78"/>
              </a:rPr>
            </a:br>
            <a:r>
              <a:rPr lang="ar-SA" spc="-30" noProof="1">
                <a:solidFill>
                  <a:schemeClr val="tx2"/>
                </a:solidFill>
                <a:latin typeface="Traditional Arabic" panose="02020603050405020304" pitchFamily="18" charset="-78"/>
                <a:cs typeface="Traditional Arabic" panose="02020603050405020304" pitchFamily="18" charset="-78"/>
              </a:rPr>
              <a:t>بالحق في الحياة بكرامة </a:t>
            </a:r>
          </a:p>
        </p:txBody>
      </p:sp>
      <p:sp>
        <p:nvSpPr>
          <p:cNvPr id="7" name="Content Placeholder 5"/>
          <p:cNvSpPr txBox="1">
            <a:spLocks/>
          </p:cNvSpPr>
          <p:nvPr/>
        </p:nvSpPr>
        <p:spPr>
          <a:xfrm>
            <a:off x="6015197" y="5589588"/>
            <a:ext cx="2671603" cy="40294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chemeClr val="tx2"/>
              </a:buClr>
              <a:buFont typeface="Arial" panose="020B0604020202020204" pitchFamily="34" charset="0"/>
              <a:buChar char="•"/>
              <a:defRPr sz="2200" kern="1200">
                <a:solidFill>
                  <a:srgbClr val="000000"/>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200" kern="1200">
                <a:solidFill>
                  <a:srgbClr val="000000"/>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200" kern="1200">
                <a:solidFill>
                  <a:srgbClr val="000000"/>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buNone/>
            </a:pPr>
            <a:r>
              <a:rPr lang="ar-TN" sz="1200" dirty="0">
                <a:latin typeface="Traditional Arabic" panose="02020603050405020304" pitchFamily="18" charset="-78"/>
                <a:cs typeface="Traditional Arabic" panose="02020603050405020304" pitchFamily="18" charset="-78"/>
              </a:rPr>
              <a:t>الميثاق الإنساني من دليل </a:t>
            </a:r>
            <a:r>
              <a:rPr lang="ar-TN" sz="1200" dirty="0" err="1">
                <a:latin typeface="Traditional Arabic" panose="02020603050405020304" pitchFamily="18" charset="-78"/>
                <a:cs typeface="Traditional Arabic" panose="02020603050405020304" pitchFamily="18" charset="-78"/>
              </a:rPr>
              <a:t>اسفير</a:t>
            </a:r>
            <a:endParaRPr lang="en-GB" sz="1200" dirty="0">
              <a:latin typeface="Traditional Arabic" panose="02020603050405020304" pitchFamily="18" charset="-78"/>
              <a:cs typeface="Traditional Arabic" panose="02020603050405020304" pitchFamily="18" charset="-78"/>
            </a:endParaRPr>
          </a:p>
          <a:p>
            <a:pPr marL="0" indent="0" algn="r" rtl="1">
              <a:buNone/>
            </a:pPr>
            <a:r>
              <a:rPr lang="en-GB" sz="1100" dirty="0">
                <a:latin typeface="Traditional Arabic" panose="02020603050405020304" pitchFamily="18" charset="-78"/>
                <a:cs typeface="Traditional Arabic" panose="02020603050405020304" pitchFamily="18" charset="-78"/>
              </a:rPr>
              <a:t>SphereProject.org/</a:t>
            </a:r>
            <a:r>
              <a:rPr lang="en-GB" sz="1100" dirty="0" err="1">
                <a:latin typeface="Traditional Arabic" panose="02020603050405020304" pitchFamily="18" charset="-78"/>
                <a:cs typeface="Traditional Arabic" panose="02020603050405020304" pitchFamily="18" charset="-78"/>
              </a:rPr>
              <a:t>HumanitarianCharter</a:t>
            </a:r>
            <a:endParaRPr lang="en-GB" sz="1100" dirty="0">
              <a:latin typeface="Traditional Arabic" panose="02020603050405020304" pitchFamily="18" charset="-78"/>
              <a:cs typeface="Traditional Arabic" panose="02020603050405020304" pitchFamily="18" charset="-78"/>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35696" y="1231049"/>
            <a:ext cx="5904656" cy="4188658"/>
          </a:xfrm>
          <a:prstGeom prst="rect">
            <a:avLst/>
          </a:prstGeom>
        </p:spPr>
      </p:pic>
      <p:sp>
        <p:nvSpPr>
          <p:cNvPr id="8" name="Rectangle 7"/>
          <p:cNvSpPr/>
          <p:nvPr/>
        </p:nvSpPr>
        <p:spPr>
          <a:xfrm>
            <a:off x="6660232" y="6392361"/>
            <a:ext cx="2153154" cy="276999"/>
          </a:xfrm>
          <a:prstGeom prst="rect">
            <a:avLst/>
          </a:prstGeom>
        </p:spPr>
        <p:txBody>
          <a:bodyPr wrap="none">
            <a:spAutoFit/>
          </a:bodyPr>
          <a:lstStyle/>
          <a:p>
            <a:pPr algn="r" rtl="1"/>
            <a:r>
              <a:rPr lang="ar-SA" sz="1200" b="1" dirty="0">
                <a:solidFill>
                  <a:schemeClr val="bg1"/>
                </a:solidFill>
                <a:latin typeface="Traditional Arabic" panose="02020603050405020304" pitchFamily="18" charset="-78"/>
                <a:cs typeface="Traditional Arabic" panose="02020603050405020304" pitchFamily="18" charset="-78"/>
              </a:rPr>
              <a:t>الجزء "أ</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1- مجموعة </a:t>
            </a:r>
            <a:r>
              <a:rPr lang="ar-TN" sz="1200" b="1" dirty="0" err="1">
                <a:solidFill>
                  <a:schemeClr val="bg1"/>
                </a:solidFill>
                <a:latin typeface="Traditional Arabic" panose="02020603050405020304" pitchFamily="18" charset="-78"/>
                <a:cs typeface="Traditional Arabic" panose="02020603050405020304" pitchFamily="18" charset="-78"/>
              </a:rPr>
              <a:t>اسفير</a:t>
            </a:r>
            <a:r>
              <a:rPr lang="ar-TN" sz="1200" b="1" dirty="0">
                <a:solidFill>
                  <a:schemeClr val="bg1"/>
                </a:solidFill>
                <a:latin typeface="Traditional Arabic" panose="02020603050405020304" pitchFamily="18" charset="-78"/>
                <a:cs typeface="Traditional Arabic" panose="02020603050405020304" pitchFamily="18" charset="-78"/>
              </a:rPr>
              <a:t> التدريبية 2015</a:t>
            </a:r>
            <a:endParaRPr lang="ar-SA" sz="1200" dirty="0">
              <a:solidFill>
                <a:schemeClr val="bg1"/>
              </a:solidFill>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8166219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568" y="1196752"/>
            <a:ext cx="6645256" cy="4698819"/>
          </a:xfrm>
          <a:prstGeom prst="rect">
            <a:avLst/>
          </a:prstGeom>
        </p:spPr>
      </p:pic>
      <p:sp>
        <p:nvSpPr>
          <p:cNvPr id="5" name="Title 4"/>
          <p:cNvSpPr>
            <a:spLocks noGrp="1"/>
          </p:cNvSpPr>
          <p:nvPr>
            <p:ph type="title"/>
          </p:nvPr>
        </p:nvSpPr>
        <p:spPr>
          <a:xfrm>
            <a:off x="467544" y="0"/>
            <a:ext cx="8229600" cy="1081760"/>
          </a:xfrm>
        </p:spPr>
        <p:txBody>
          <a:bodyPr/>
          <a:lstStyle/>
          <a:p>
            <a:r>
              <a:rPr lang="ar-SA" noProof="1">
                <a:solidFill>
                  <a:schemeClr val="tx2"/>
                </a:solidFill>
                <a:latin typeface="Traditional Arabic" panose="02020603050405020304" pitchFamily="18" charset="-78"/>
                <a:cs typeface="Traditional Arabic" panose="02020603050405020304" pitchFamily="18" charset="-78"/>
              </a:rPr>
              <a:t>نحن الوكالات الإنسانية نسلم بحتمية مسؤوليتنا تجاه </a:t>
            </a:r>
            <a:br>
              <a:rPr lang="ar-SA" noProof="1">
                <a:solidFill>
                  <a:schemeClr val="tx2"/>
                </a:solidFill>
                <a:latin typeface="Traditional Arabic" panose="02020603050405020304" pitchFamily="18" charset="-78"/>
                <a:cs typeface="Traditional Arabic" panose="02020603050405020304" pitchFamily="18" charset="-78"/>
              </a:rPr>
            </a:br>
            <a:r>
              <a:rPr lang="ar-SA" noProof="1">
                <a:solidFill>
                  <a:schemeClr val="tx2"/>
                </a:solidFill>
                <a:latin typeface="Traditional Arabic" panose="02020603050405020304" pitchFamily="18" charset="-78"/>
                <a:cs typeface="Traditional Arabic" panose="02020603050405020304" pitchFamily="18" charset="-78"/>
              </a:rPr>
              <a:t>اولئك الذين نسعى إلى مساعدتهم </a:t>
            </a:r>
          </a:p>
        </p:txBody>
      </p:sp>
      <p:sp>
        <p:nvSpPr>
          <p:cNvPr id="10" name="Content Placeholder 5"/>
          <p:cNvSpPr txBox="1">
            <a:spLocks/>
          </p:cNvSpPr>
          <p:nvPr/>
        </p:nvSpPr>
        <p:spPr>
          <a:xfrm>
            <a:off x="6015197" y="5554124"/>
            <a:ext cx="2671603" cy="40294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chemeClr val="tx2"/>
              </a:buClr>
              <a:buFont typeface="Arial" panose="020B0604020202020204" pitchFamily="34" charset="0"/>
              <a:buChar char="•"/>
              <a:defRPr sz="2200" kern="1200">
                <a:solidFill>
                  <a:srgbClr val="000000"/>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200" kern="1200">
                <a:solidFill>
                  <a:srgbClr val="000000"/>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200" kern="1200">
                <a:solidFill>
                  <a:srgbClr val="000000"/>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buNone/>
            </a:pPr>
            <a:r>
              <a:rPr lang="ar-TN" sz="1200" i="1" dirty="0">
                <a:latin typeface="Traditional Arabic" panose="02020603050405020304" pitchFamily="18" charset="-78"/>
                <a:cs typeface="Traditional Arabic" panose="02020603050405020304" pitchFamily="18" charset="-78"/>
              </a:rPr>
              <a:t>الميثاق الإنساني من دليل </a:t>
            </a:r>
            <a:r>
              <a:rPr lang="ar-TN" sz="1200" i="1" dirty="0" err="1">
                <a:latin typeface="Traditional Arabic" panose="02020603050405020304" pitchFamily="18" charset="-78"/>
                <a:cs typeface="Traditional Arabic" panose="02020603050405020304" pitchFamily="18" charset="-78"/>
              </a:rPr>
              <a:t>اسفير</a:t>
            </a:r>
            <a:endParaRPr lang="en-GB" sz="1200" i="1" dirty="0">
              <a:latin typeface="Traditional Arabic" panose="02020603050405020304" pitchFamily="18" charset="-78"/>
              <a:cs typeface="Traditional Arabic" panose="02020603050405020304" pitchFamily="18" charset="-78"/>
            </a:endParaRPr>
          </a:p>
          <a:p>
            <a:pPr marL="0" indent="0" algn="r" rtl="1">
              <a:buNone/>
            </a:pPr>
            <a:r>
              <a:rPr lang="en-GB" sz="1100" dirty="0">
                <a:latin typeface="Traditional Arabic" panose="02020603050405020304" pitchFamily="18" charset="-78"/>
                <a:cs typeface="Traditional Arabic" panose="02020603050405020304" pitchFamily="18" charset="-78"/>
              </a:rPr>
              <a:t>SphereProject.org/</a:t>
            </a:r>
            <a:r>
              <a:rPr lang="en-GB" sz="1100" dirty="0" err="1">
                <a:latin typeface="Traditional Arabic" panose="02020603050405020304" pitchFamily="18" charset="-78"/>
                <a:cs typeface="Traditional Arabic" panose="02020603050405020304" pitchFamily="18" charset="-78"/>
              </a:rPr>
              <a:t>HumanitarianCharter</a:t>
            </a:r>
            <a:endParaRPr lang="en-GB" sz="1100" dirty="0">
              <a:latin typeface="Traditional Arabic" panose="02020603050405020304" pitchFamily="18" charset="-78"/>
              <a:cs typeface="Traditional Arabic" panose="02020603050405020304" pitchFamily="18" charset="-78"/>
            </a:endParaRPr>
          </a:p>
        </p:txBody>
      </p:sp>
      <p:sp>
        <p:nvSpPr>
          <p:cNvPr id="9" name="Rectangle 8"/>
          <p:cNvSpPr/>
          <p:nvPr/>
        </p:nvSpPr>
        <p:spPr>
          <a:xfrm>
            <a:off x="6660232" y="6392361"/>
            <a:ext cx="2153154" cy="276999"/>
          </a:xfrm>
          <a:prstGeom prst="rect">
            <a:avLst/>
          </a:prstGeom>
        </p:spPr>
        <p:txBody>
          <a:bodyPr wrap="none">
            <a:spAutoFit/>
          </a:bodyPr>
          <a:lstStyle/>
          <a:p>
            <a:pPr algn="r" rtl="1"/>
            <a:r>
              <a:rPr lang="ar-SA" sz="1200" b="1" dirty="0">
                <a:solidFill>
                  <a:schemeClr val="bg1"/>
                </a:solidFill>
                <a:latin typeface="Traditional Arabic" panose="02020603050405020304" pitchFamily="18" charset="-78"/>
                <a:cs typeface="Traditional Arabic" panose="02020603050405020304" pitchFamily="18" charset="-78"/>
              </a:rPr>
              <a:t>الجزء "أ</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a:t>
            </a:r>
            <a:r>
              <a:rPr lang="fr-FR" sz="1200" b="1" dirty="0">
                <a:solidFill>
                  <a:schemeClr val="bg1"/>
                </a:solidFill>
                <a:latin typeface="Traditional Arabic" panose="02020603050405020304" pitchFamily="18" charset="-78"/>
                <a:cs typeface="Traditional Arabic" panose="02020603050405020304" pitchFamily="18" charset="-78"/>
              </a:rPr>
              <a:t> </a:t>
            </a:r>
            <a:r>
              <a:rPr lang="ar-TN" sz="1200" b="1" dirty="0">
                <a:solidFill>
                  <a:schemeClr val="bg1"/>
                </a:solidFill>
                <a:latin typeface="Traditional Arabic" panose="02020603050405020304" pitchFamily="18" charset="-78"/>
                <a:cs typeface="Traditional Arabic" panose="02020603050405020304" pitchFamily="18" charset="-78"/>
              </a:rPr>
              <a:t>1- مجموعة </a:t>
            </a:r>
            <a:r>
              <a:rPr lang="ar-TN" sz="1200" b="1" dirty="0" err="1">
                <a:solidFill>
                  <a:schemeClr val="bg1"/>
                </a:solidFill>
                <a:latin typeface="Traditional Arabic" panose="02020603050405020304" pitchFamily="18" charset="-78"/>
                <a:cs typeface="Traditional Arabic" panose="02020603050405020304" pitchFamily="18" charset="-78"/>
              </a:rPr>
              <a:t>اسفير</a:t>
            </a:r>
            <a:r>
              <a:rPr lang="ar-TN" sz="1200" b="1" dirty="0">
                <a:solidFill>
                  <a:schemeClr val="bg1"/>
                </a:solidFill>
                <a:latin typeface="Traditional Arabic" panose="02020603050405020304" pitchFamily="18" charset="-78"/>
                <a:cs typeface="Traditional Arabic" panose="02020603050405020304" pitchFamily="18" charset="-78"/>
              </a:rPr>
              <a:t> التدريبية 2015</a:t>
            </a:r>
            <a:endParaRPr lang="ar-SA" sz="1200" dirty="0">
              <a:solidFill>
                <a:schemeClr val="bg1"/>
              </a:solidFill>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2895927317"/>
      </p:ext>
    </p:extLst>
  </p:cSld>
  <p:clrMapOvr>
    <a:masterClrMapping/>
  </p:clrMapOvr>
</p:sld>
</file>

<file path=ppt/theme/theme1.xml><?xml version="1.0" encoding="utf-8"?>
<a:theme xmlns:a="http://schemas.openxmlformats.org/drawingml/2006/main" name="Speher Arabic ppt theme">
  <a:themeElements>
    <a:clrScheme name="Sphere Arabic">
      <a:dk1>
        <a:sysClr val="windowText" lastClr="000000"/>
      </a:dk1>
      <a:lt1>
        <a:sysClr val="window" lastClr="FFFFFF"/>
      </a:lt1>
      <a:dk2>
        <a:srgbClr val="004386"/>
      </a:dk2>
      <a:lt2>
        <a:srgbClr val="87B91D"/>
      </a:lt2>
      <a:accent1>
        <a:srgbClr val="579305"/>
      </a:accent1>
      <a:accent2>
        <a:srgbClr val="C80F3F"/>
      </a:accent2>
      <a:accent3>
        <a:srgbClr val="FBAD18"/>
      </a:accent3>
      <a:accent4>
        <a:srgbClr val="E4028C"/>
      </a:accent4>
      <a:accent5>
        <a:srgbClr val="4BACC6"/>
      </a:accent5>
      <a:accent6>
        <a:srgbClr val="F79646"/>
      </a:accent6>
      <a:hlink>
        <a:srgbClr val="004386"/>
      </a:hlink>
      <a:folHlink>
        <a:srgbClr val="004386"/>
      </a:folHlink>
    </a:clrScheme>
    <a:fontScheme name="Sphere Arabic">
      <a:majorFont>
        <a:latin typeface="Traditional Arabic"/>
        <a:ea typeface=""/>
        <a:cs typeface="Traditional Arabic"/>
      </a:majorFont>
      <a:minorFont>
        <a:latin typeface="Traditional Arabic"/>
        <a:ea typeface=""/>
        <a:cs typeface="Traditional Arabic"/>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peher Arabic ppt theme" id="{055ABF64-F99F-4D3C-8601-F3C314C4EF3E}" vid="{4FE0B630-788B-48C2-A69E-8EC3E00922A9}"/>
    </a:ext>
  </a:extLst>
</a:theme>
</file>

<file path=ppt/theme/theme2.xml><?xml version="1.0" encoding="utf-8"?>
<a:theme xmlns:a="http://schemas.openxmlformats.org/drawingml/2006/main" name="Sphere">
  <a:themeElements>
    <a:clrScheme name="Sphere">
      <a:dk1>
        <a:sysClr val="windowText" lastClr="000000"/>
      </a:dk1>
      <a:lt1>
        <a:sysClr val="window" lastClr="FFFFFF"/>
      </a:lt1>
      <a:dk2>
        <a:srgbClr val="004386"/>
      </a:dk2>
      <a:lt2>
        <a:srgbClr val="87B91D"/>
      </a:lt2>
      <a:accent1>
        <a:srgbClr val="579305"/>
      </a:accent1>
      <a:accent2>
        <a:srgbClr val="C80F3F"/>
      </a:accent2>
      <a:accent3>
        <a:srgbClr val="FBAD18"/>
      </a:accent3>
      <a:accent4>
        <a:srgbClr val="E4028C"/>
      </a:accent4>
      <a:accent5>
        <a:srgbClr val="4BACC6"/>
      </a:accent5>
      <a:accent6>
        <a:srgbClr val="F79646"/>
      </a:accent6>
      <a:hlink>
        <a:srgbClr val="004386"/>
      </a:hlink>
      <a:folHlink>
        <a:srgbClr val="00438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lumMod val="20000"/>
            <a:lumOff val="80000"/>
          </a:schemeClr>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Speher Arabic ppt theme</Template>
  <TotalTime>7599</TotalTime>
  <Words>2274</Words>
  <Application>Microsoft Office PowerPoint</Application>
  <PresentationFormat>On-screen Show (4:3)</PresentationFormat>
  <Paragraphs>277</Paragraphs>
  <Slides>34</Slides>
  <Notes>34</Notes>
  <HiddenSlides>0</HiddenSlides>
  <MMClips>0</MMClips>
  <ScaleCrop>false</ScaleCrop>
  <HeadingPairs>
    <vt:vector size="8" baseType="variant">
      <vt:variant>
        <vt:lpstr>Fonts Used</vt:lpstr>
      </vt:variant>
      <vt:variant>
        <vt:i4>10</vt:i4>
      </vt:variant>
      <vt:variant>
        <vt:lpstr>Theme</vt:lpstr>
      </vt:variant>
      <vt:variant>
        <vt:i4>2</vt:i4>
      </vt:variant>
      <vt:variant>
        <vt:lpstr>Embedded OLE Servers</vt:lpstr>
      </vt:variant>
      <vt:variant>
        <vt:i4>2</vt:i4>
      </vt:variant>
      <vt:variant>
        <vt:lpstr>Slide Titles</vt:lpstr>
      </vt:variant>
      <vt:variant>
        <vt:i4>34</vt:i4>
      </vt:variant>
    </vt:vector>
  </HeadingPairs>
  <TitlesOfParts>
    <vt:vector size="48" baseType="lpstr">
      <vt:lpstr>ＭＳ Ｐゴシック</vt:lpstr>
      <vt:lpstr>Arial</vt:lpstr>
      <vt:lpstr>Calibri</vt:lpstr>
      <vt:lpstr>Lucida Grande</vt:lpstr>
      <vt:lpstr>Lucida Sans Regular</vt:lpstr>
      <vt:lpstr>Lucida Sans Unicode</vt:lpstr>
      <vt:lpstr>News Gothic MT</vt:lpstr>
      <vt:lpstr>Tahoma</vt:lpstr>
      <vt:lpstr>Traditional Arabic</vt:lpstr>
      <vt:lpstr>Wingdings</vt:lpstr>
      <vt:lpstr>Speher Arabic ppt theme</vt:lpstr>
      <vt:lpstr>Sphere</vt:lpstr>
      <vt:lpstr>Picture</vt:lpstr>
      <vt:lpstr>Image</vt:lpstr>
      <vt:lpstr>نبذة عن اسفير</vt:lpstr>
      <vt:lpstr>PowerPoint Presentation</vt:lpstr>
      <vt:lpstr>PowerPoint Presentation</vt:lpstr>
      <vt:lpstr>PowerPoint Presentation</vt:lpstr>
      <vt:lpstr>PowerPoint Presentation</vt:lpstr>
      <vt:lpstr>PowerPoint Presentation</vt:lpstr>
      <vt:lpstr>PowerPoint Presentation</vt:lpstr>
      <vt:lpstr>يتمتع كافة المتضررين من الكوارث أو النزاعات رجالا كانوا أو نساء فتيانا أو فتيات بالحق في الحياة بكرامة </vt:lpstr>
      <vt:lpstr>نحن الوكالات الإنسانية نسلم بحتمية مسؤوليتنا تجاه  اولئك الذين نسعى إلى مساعدتهم </vt:lpstr>
      <vt:lpstr>قد تُحدث المحاولات الرامية إلى توفير المساعدة الإنسانية  آثارا سلبية غير مقصودة</vt:lpstr>
      <vt:lpstr>خلال النزاعات المسلحة، يجب تقديم المساعدة  وتوفير الحماية لغير المشاركين في النزاع </vt:lpstr>
      <vt:lpstr>يتمتع كافة المتضررين من الكوارث أو النزاعات بالحق  في الحصول على المساعدة الإنسانية</vt:lpstr>
      <vt:lpstr>أهم النقاط</vt:lpstr>
      <vt:lpstr>ما هي الجودة والمساءلة حسب اسفير؟</vt:lpstr>
      <vt:lpstr>الجودة</vt:lpstr>
      <vt:lpstr>المساءلة</vt:lpstr>
      <vt:lpstr>أجزاء الدليل</vt:lpstr>
      <vt:lpstr>PowerPoint Presentation</vt:lpstr>
      <vt:lpstr>أجزاء الدليل</vt:lpstr>
      <vt:lpstr>الميثاق الإنساني ؟ ماهي مبادئ اسفير الأساسية؟</vt:lpstr>
      <vt:lpstr>مبادئ الحماية الأربعة</vt:lpstr>
      <vt:lpstr>المعيار الأساسية</vt:lpstr>
      <vt:lpstr>جديد: المعيار الأساسي الإنساني </vt:lpstr>
      <vt:lpstr>الفرق بين المعايير والمؤشرات</vt:lpstr>
      <vt:lpstr>PowerPoint Presentation</vt:lpstr>
      <vt:lpstr>PowerPoint Presentation</vt:lpstr>
      <vt:lpstr>PowerPoint Presentation</vt:lpstr>
      <vt:lpstr>PowerPoint Presentation</vt:lpstr>
      <vt:lpstr>PowerPoint Presentation</vt:lpstr>
      <vt:lpstr>PowerPoint Presentation</vt:lpstr>
      <vt:lpstr>المبادرات الخمسة المرافقة لاسفير </vt:lpstr>
      <vt:lpstr>باختصار...</vt:lpstr>
      <vt:lpstr>PowerPoint Presentation</vt:lpstr>
      <vt:lpstr> مراجع...</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نبذة عن اسفير</dc:title>
  <dc:creator>hamza hamwie</dc:creator>
  <cp:lastModifiedBy>CeciliaFurtade</cp:lastModifiedBy>
  <cp:revision>93</cp:revision>
  <cp:lastPrinted>2015-08-10T22:08:20Z</cp:lastPrinted>
  <dcterms:created xsi:type="dcterms:W3CDTF">2015-03-18T16:06:32Z</dcterms:created>
  <dcterms:modified xsi:type="dcterms:W3CDTF">2017-01-18T13:43:13Z</dcterms:modified>
</cp:coreProperties>
</file>