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81" r:id="rId1"/>
  </p:sldMasterIdLst>
  <p:notesMasterIdLst>
    <p:notesMasterId r:id="rId20"/>
  </p:notesMasterIdLst>
  <p:sldIdLst>
    <p:sldId id="256" r:id="rId2"/>
    <p:sldId id="347" r:id="rId3"/>
    <p:sldId id="348" r:id="rId4"/>
    <p:sldId id="312" r:id="rId5"/>
    <p:sldId id="340" r:id="rId6"/>
    <p:sldId id="349" r:id="rId7"/>
    <p:sldId id="351" r:id="rId8"/>
    <p:sldId id="316" r:id="rId9"/>
    <p:sldId id="325" r:id="rId10"/>
    <p:sldId id="322" r:id="rId11"/>
    <p:sldId id="323" r:id="rId12"/>
    <p:sldId id="286" r:id="rId13"/>
    <p:sldId id="350" r:id="rId14"/>
    <p:sldId id="326" r:id="rId15"/>
    <p:sldId id="310" r:id="rId16"/>
    <p:sldId id="297" r:id="rId17"/>
    <p:sldId id="291" r:id="rId18"/>
    <p:sldId id="288" r:id="rId1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868" autoAdjust="0"/>
    <p:restoredTop sz="77419" autoAdjust="0"/>
  </p:normalViewPr>
  <p:slideViewPr>
    <p:cSldViewPr snapToGrid="0">
      <p:cViewPr varScale="1">
        <p:scale>
          <a:sx n="58" d="100"/>
          <a:sy n="58" d="100"/>
        </p:scale>
        <p:origin x="1854" y="60"/>
      </p:cViewPr>
      <p:guideLst>
        <p:guide orient="horz" pos="2160"/>
        <p:guide pos="2880"/>
      </p:guideLst>
    </p:cSldViewPr>
  </p:slideViewPr>
  <p:notesTextViewPr>
    <p:cViewPr>
      <p:scale>
        <a:sx n="1" d="1"/>
        <a:sy n="1" d="1"/>
      </p:scale>
      <p:origin x="0" y="0"/>
    </p:cViewPr>
  </p:notesTextViewPr>
  <p:sorterViewPr>
    <p:cViewPr>
      <p:scale>
        <a:sx n="37" d="100"/>
        <a:sy n="37" d="100"/>
      </p:scale>
      <p:origin x="0" y="0"/>
    </p:cViewPr>
  </p:sorterViewPr>
  <p:notesViewPr>
    <p:cSldViewPr snapToGrid="0">
      <p:cViewPr varScale="1">
        <p:scale>
          <a:sx n="97" d="100"/>
          <a:sy n="97" d="100"/>
        </p:scale>
        <p:origin x="181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6BC4D301-1EA7-4C86-B0F3-751315CB5E79}" type="datetimeFigureOut">
              <a:rPr lang="ar-SA" smtClean="0"/>
              <a:pPr/>
              <a:t>22/05/1437</a:t>
            </a:fld>
            <a:endParaRPr lang="ar-SA"/>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53579C48-162C-47C7-9687-2839989AFBEE}" type="slidenum">
              <a:rPr lang="ar-SA" smtClean="0"/>
              <a:pPr/>
              <a:t>‹#›</a:t>
            </a:fld>
            <a:endParaRPr lang="ar-SA"/>
          </a:p>
        </p:txBody>
      </p:sp>
    </p:spTree>
    <p:extLst>
      <p:ext uri="{BB962C8B-B14F-4D97-AF65-F5344CB8AC3E}">
        <p14:creationId xmlns:p14="http://schemas.microsoft.com/office/powerpoint/2010/main" val="377053142"/>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1pPr>
    <a:lvl2pPr marL="4572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2pPr>
    <a:lvl3pPr marL="9144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3pPr>
    <a:lvl4pPr marL="13716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4pPr>
    <a:lvl5pPr marL="18288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تهدف هذه الدّورة إلى إبراز مشاكل الأمن الغذائي والتّغذية كذلك تهدف الى التّطّرق إلى المشاكل البارزة التّي ظلّت قائمة عند المتضرّرين من الكوارث بصفة خاصّة اللاجئين وأيضا في مخيّمات النّازحين.</a:t>
            </a:r>
          </a:p>
          <a:p>
            <a:r>
              <a:rPr lang="ar-SA" dirty="0" smtClean="0"/>
              <a:t>اشرح للمشاركين أنّ الهدف من جلسة ”المشاكل“ هو الكشف عن طرق معيّنة لمعالجة هذه المشاكل بطرق ملموسة عوضا عن الطّرق النّظريّة وأنه يمكن اعتبار دليل </a:t>
            </a:r>
            <a:r>
              <a:rPr lang="ar-SA" dirty="0" err="1" smtClean="0"/>
              <a:t>اسفير</a:t>
            </a:r>
            <a:r>
              <a:rPr lang="ar-SA" dirty="0" smtClean="0"/>
              <a:t> المتّبع في الجلسة التّالية كحلّ يمكن مناقشته. </a:t>
            </a:r>
            <a:endParaRPr lang="ar-SA" dirty="0"/>
          </a:p>
        </p:txBody>
      </p:sp>
      <p:sp>
        <p:nvSpPr>
          <p:cNvPr id="4" name="Slide Number Placeholder 3"/>
          <p:cNvSpPr>
            <a:spLocks noGrp="1"/>
          </p:cNvSpPr>
          <p:nvPr>
            <p:ph type="sldNum" sz="quarter" idx="10"/>
          </p:nvPr>
        </p:nvSpPr>
        <p:spPr/>
        <p:txBody>
          <a:bodyPr/>
          <a:lstStyle/>
          <a:p>
            <a:fld id="{53579C48-162C-47C7-9687-2839989AFBEE}" type="slidenum">
              <a:rPr lang="ar-SA" smtClean="0"/>
              <a:pPr/>
              <a:t>1</a:t>
            </a:fld>
            <a:endParaRPr lang="ar-SA"/>
          </a:p>
        </p:txBody>
      </p:sp>
    </p:spTree>
    <p:extLst>
      <p:ext uri="{BB962C8B-B14F-4D97-AF65-F5344CB8AC3E}">
        <p14:creationId xmlns:p14="http://schemas.microsoft.com/office/powerpoint/2010/main" val="21284951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smtClean="0"/>
          </a:p>
        </p:txBody>
      </p:sp>
      <p:sp>
        <p:nvSpPr>
          <p:cNvPr id="4" name="Slide Number Placeholder 3"/>
          <p:cNvSpPr>
            <a:spLocks noGrp="1"/>
          </p:cNvSpPr>
          <p:nvPr>
            <p:ph type="sldNum" sz="quarter" idx="10"/>
          </p:nvPr>
        </p:nvSpPr>
        <p:spPr/>
        <p:txBody>
          <a:bodyPr/>
          <a:lstStyle/>
          <a:p>
            <a:fld id="{53579C48-162C-47C7-9687-2839989AFBEE}" type="slidenum">
              <a:rPr lang="ar-SA" smtClean="0"/>
              <a:pPr/>
              <a:t>11</a:t>
            </a:fld>
            <a:endParaRPr lang="ar-SA"/>
          </a:p>
        </p:txBody>
      </p:sp>
    </p:spTree>
    <p:extLst>
      <p:ext uri="{BB962C8B-B14F-4D97-AF65-F5344CB8AC3E}">
        <p14:creationId xmlns:p14="http://schemas.microsoft.com/office/powerpoint/2010/main" val="4000643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53579C48-162C-47C7-9687-2839989AFBEE}" type="slidenum">
              <a:rPr lang="ar-SA" smtClean="0"/>
              <a:pPr/>
              <a:t>12</a:t>
            </a:fld>
            <a:endParaRPr lang="ar-SA"/>
          </a:p>
        </p:txBody>
      </p:sp>
    </p:spTree>
    <p:extLst>
      <p:ext uri="{BB962C8B-B14F-4D97-AF65-F5344CB8AC3E}">
        <p14:creationId xmlns:p14="http://schemas.microsoft.com/office/powerpoint/2010/main" val="8068302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smtClean="0"/>
          </a:p>
        </p:txBody>
      </p:sp>
      <p:sp>
        <p:nvSpPr>
          <p:cNvPr id="4" name="Slide Number Placeholder 3"/>
          <p:cNvSpPr>
            <a:spLocks noGrp="1"/>
          </p:cNvSpPr>
          <p:nvPr>
            <p:ph type="sldNum" sz="quarter" idx="10"/>
          </p:nvPr>
        </p:nvSpPr>
        <p:spPr/>
        <p:txBody>
          <a:bodyPr/>
          <a:lstStyle/>
          <a:p>
            <a:fld id="{53579C48-162C-47C7-9687-2839989AFBEE}" type="slidenum">
              <a:rPr lang="ar-SA" smtClean="0"/>
              <a:pPr/>
              <a:t>13</a:t>
            </a:fld>
            <a:endParaRPr lang="ar-SA"/>
          </a:p>
        </p:txBody>
      </p:sp>
    </p:spTree>
    <p:extLst>
      <p:ext uri="{BB962C8B-B14F-4D97-AF65-F5344CB8AC3E}">
        <p14:creationId xmlns:p14="http://schemas.microsoft.com/office/powerpoint/2010/main" val="1707371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Y" dirty="0" smtClean="0"/>
              <a:t>صعوبة</a:t>
            </a:r>
            <a:r>
              <a:rPr lang="ar-SY" baseline="0" dirty="0" smtClean="0"/>
              <a:t> دخول الشاحنات بشكل امن الى الداخل السوري</a:t>
            </a:r>
          </a:p>
          <a:p>
            <a:r>
              <a:rPr lang="ar-SY" baseline="0" dirty="0" smtClean="0"/>
              <a:t>كثر الحواجز التي توقف الشاحنات وتقوم بمصادرة بعض الممواد</a:t>
            </a:r>
          </a:p>
          <a:p>
            <a:r>
              <a:rPr lang="ar-SY" baseline="0" dirty="0" smtClean="0"/>
              <a:t>عدم التزام الموردين احيانا باتفاقيات النقل ووصول البضائع </a:t>
            </a:r>
            <a:endParaRPr lang="en-US" dirty="0"/>
          </a:p>
        </p:txBody>
      </p:sp>
      <p:sp>
        <p:nvSpPr>
          <p:cNvPr id="4" name="Slide Number Placeholder 3"/>
          <p:cNvSpPr>
            <a:spLocks noGrp="1"/>
          </p:cNvSpPr>
          <p:nvPr>
            <p:ph type="sldNum" sz="quarter" idx="10"/>
          </p:nvPr>
        </p:nvSpPr>
        <p:spPr/>
        <p:txBody>
          <a:bodyPr/>
          <a:lstStyle/>
          <a:p>
            <a:fld id="{53579C48-162C-47C7-9687-2839989AFBEE}" type="slidenum">
              <a:rPr lang="ar-SA" smtClean="0"/>
              <a:pPr/>
              <a:t>14</a:t>
            </a:fld>
            <a:endParaRPr lang="ar-SA"/>
          </a:p>
        </p:txBody>
      </p:sp>
    </p:spTree>
    <p:extLst>
      <p:ext uri="{BB962C8B-B14F-4D97-AF65-F5344CB8AC3E}">
        <p14:creationId xmlns:p14="http://schemas.microsoft.com/office/powerpoint/2010/main" val="9366476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Y" dirty="0" smtClean="0"/>
              <a:t>شرح</a:t>
            </a:r>
            <a:r>
              <a:rPr lang="ar-SY" baseline="0" dirty="0" smtClean="0"/>
              <a:t> اكثر للمدربين مع امثلة</a:t>
            </a:r>
            <a:endParaRPr lang="en-US" dirty="0"/>
          </a:p>
        </p:txBody>
      </p:sp>
      <p:sp>
        <p:nvSpPr>
          <p:cNvPr id="4" name="Slide Number Placeholder 3"/>
          <p:cNvSpPr>
            <a:spLocks noGrp="1"/>
          </p:cNvSpPr>
          <p:nvPr>
            <p:ph type="sldNum" sz="quarter" idx="10"/>
          </p:nvPr>
        </p:nvSpPr>
        <p:spPr/>
        <p:txBody>
          <a:bodyPr/>
          <a:lstStyle/>
          <a:p>
            <a:fld id="{53579C48-162C-47C7-9687-2839989AFBEE}" type="slidenum">
              <a:rPr lang="ar-SA" smtClean="0"/>
              <a:pPr/>
              <a:t>15</a:t>
            </a:fld>
            <a:endParaRPr lang="ar-SA"/>
          </a:p>
        </p:txBody>
      </p:sp>
    </p:spTree>
    <p:extLst>
      <p:ext uri="{BB962C8B-B14F-4D97-AF65-F5344CB8AC3E}">
        <p14:creationId xmlns:p14="http://schemas.microsoft.com/office/powerpoint/2010/main" val="26318545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Y" dirty="0" smtClean="0"/>
              <a:t>منظمة كير قتمت بتوزيع قسائم مالية لشراء ماشية مع لقاحات وحبوب للعائلات المستضعفة في الحسكة </a:t>
            </a:r>
            <a:endParaRPr lang="en-US" dirty="0"/>
          </a:p>
        </p:txBody>
      </p:sp>
      <p:sp>
        <p:nvSpPr>
          <p:cNvPr id="4" name="Slide Number Placeholder 3"/>
          <p:cNvSpPr>
            <a:spLocks noGrp="1"/>
          </p:cNvSpPr>
          <p:nvPr>
            <p:ph type="sldNum" sz="quarter" idx="10"/>
          </p:nvPr>
        </p:nvSpPr>
        <p:spPr/>
        <p:txBody>
          <a:bodyPr/>
          <a:lstStyle/>
          <a:p>
            <a:fld id="{53579C48-162C-47C7-9687-2839989AFBEE}" type="slidenum">
              <a:rPr lang="ar-SA" smtClean="0"/>
              <a:pPr/>
              <a:t>16</a:t>
            </a:fld>
            <a:endParaRPr lang="ar-SA"/>
          </a:p>
        </p:txBody>
      </p:sp>
    </p:spTree>
    <p:extLst>
      <p:ext uri="{BB962C8B-B14F-4D97-AF65-F5344CB8AC3E}">
        <p14:creationId xmlns:p14="http://schemas.microsoft.com/office/powerpoint/2010/main" val="10528923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53579C48-162C-47C7-9687-2839989AFBEE}" type="slidenum">
              <a:rPr lang="ar-SA" smtClean="0"/>
              <a:pPr/>
              <a:t>17</a:t>
            </a:fld>
            <a:endParaRPr lang="ar-SA"/>
          </a:p>
        </p:txBody>
      </p:sp>
    </p:spTree>
    <p:extLst>
      <p:ext uri="{BB962C8B-B14F-4D97-AF65-F5344CB8AC3E}">
        <p14:creationId xmlns:p14="http://schemas.microsoft.com/office/powerpoint/2010/main" val="34427361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smtClean="0"/>
          </a:p>
        </p:txBody>
      </p:sp>
      <p:sp>
        <p:nvSpPr>
          <p:cNvPr id="4" name="Slide Number Placeholder 3"/>
          <p:cNvSpPr>
            <a:spLocks noGrp="1"/>
          </p:cNvSpPr>
          <p:nvPr>
            <p:ph type="sldNum" sz="quarter" idx="10"/>
          </p:nvPr>
        </p:nvSpPr>
        <p:spPr/>
        <p:txBody>
          <a:bodyPr/>
          <a:lstStyle/>
          <a:p>
            <a:fld id="{53579C48-162C-47C7-9687-2839989AFBEE}" type="slidenum">
              <a:rPr lang="ar-SA" smtClean="0"/>
              <a:pPr/>
              <a:t>2</a:t>
            </a:fld>
            <a:endParaRPr lang="ar-SA"/>
          </a:p>
        </p:txBody>
      </p:sp>
    </p:spTree>
    <p:extLst>
      <p:ext uri="{BB962C8B-B14F-4D97-AF65-F5344CB8AC3E}">
        <p14:creationId xmlns:p14="http://schemas.microsoft.com/office/powerpoint/2010/main" val="37987499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smtClean="0"/>
          </a:p>
        </p:txBody>
      </p:sp>
      <p:sp>
        <p:nvSpPr>
          <p:cNvPr id="4" name="Slide Number Placeholder 3"/>
          <p:cNvSpPr>
            <a:spLocks noGrp="1"/>
          </p:cNvSpPr>
          <p:nvPr>
            <p:ph type="sldNum" sz="quarter" idx="10"/>
          </p:nvPr>
        </p:nvSpPr>
        <p:spPr/>
        <p:txBody>
          <a:bodyPr/>
          <a:lstStyle/>
          <a:p>
            <a:fld id="{53579C48-162C-47C7-9687-2839989AFBEE}" type="slidenum">
              <a:rPr lang="ar-SA" smtClean="0"/>
              <a:pPr/>
              <a:t>3</a:t>
            </a:fld>
            <a:endParaRPr lang="ar-SA"/>
          </a:p>
        </p:txBody>
      </p:sp>
    </p:spTree>
    <p:extLst>
      <p:ext uri="{BB962C8B-B14F-4D97-AF65-F5344CB8AC3E}">
        <p14:creationId xmlns:p14="http://schemas.microsoft.com/office/powerpoint/2010/main" val="27828209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smtClean="0"/>
          </a:p>
        </p:txBody>
      </p:sp>
      <p:sp>
        <p:nvSpPr>
          <p:cNvPr id="4" name="Slide Number Placeholder 3"/>
          <p:cNvSpPr>
            <a:spLocks noGrp="1"/>
          </p:cNvSpPr>
          <p:nvPr>
            <p:ph type="sldNum" sz="quarter" idx="10"/>
          </p:nvPr>
        </p:nvSpPr>
        <p:spPr/>
        <p:txBody>
          <a:bodyPr/>
          <a:lstStyle/>
          <a:p>
            <a:fld id="{53579C48-162C-47C7-9687-2839989AFBEE}" type="slidenum">
              <a:rPr lang="ar-SA" smtClean="0"/>
              <a:pPr/>
              <a:t>4</a:t>
            </a:fld>
            <a:endParaRPr lang="ar-SA"/>
          </a:p>
        </p:txBody>
      </p:sp>
    </p:spTree>
    <p:extLst>
      <p:ext uri="{BB962C8B-B14F-4D97-AF65-F5344CB8AC3E}">
        <p14:creationId xmlns:p14="http://schemas.microsoft.com/office/powerpoint/2010/main" val="30727757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smtClean="0"/>
          </a:p>
        </p:txBody>
      </p:sp>
      <p:sp>
        <p:nvSpPr>
          <p:cNvPr id="4" name="Slide Number Placeholder 3"/>
          <p:cNvSpPr>
            <a:spLocks noGrp="1"/>
          </p:cNvSpPr>
          <p:nvPr>
            <p:ph type="sldNum" sz="quarter" idx="10"/>
          </p:nvPr>
        </p:nvSpPr>
        <p:spPr/>
        <p:txBody>
          <a:bodyPr/>
          <a:lstStyle/>
          <a:p>
            <a:fld id="{53579C48-162C-47C7-9687-2839989AFBEE}" type="slidenum">
              <a:rPr lang="ar-SA" smtClean="0"/>
              <a:pPr/>
              <a:t>6</a:t>
            </a:fld>
            <a:endParaRPr lang="ar-SA"/>
          </a:p>
        </p:txBody>
      </p:sp>
    </p:spTree>
    <p:extLst>
      <p:ext uri="{BB962C8B-B14F-4D97-AF65-F5344CB8AC3E}">
        <p14:creationId xmlns:p14="http://schemas.microsoft.com/office/powerpoint/2010/main" val="28355194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smtClean="0"/>
          </a:p>
        </p:txBody>
      </p:sp>
      <p:sp>
        <p:nvSpPr>
          <p:cNvPr id="4" name="Slide Number Placeholder 3"/>
          <p:cNvSpPr>
            <a:spLocks noGrp="1"/>
          </p:cNvSpPr>
          <p:nvPr>
            <p:ph type="sldNum" sz="quarter" idx="10"/>
          </p:nvPr>
        </p:nvSpPr>
        <p:spPr/>
        <p:txBody>
          <a:bodyPr/>
          <a:lstStyle/>
          <a:p>
            <a:fld id="{53579C48-162C-47C7-9687-2839989AFBEE}" type="slidenum">
              <a:rPr lang="ar-SA" smtClean="0"/>
              <a:pPr/>
              <a:t>7</a:t>
            </a:fld>
            <a:endParaRPr lang="ar-SA"/>
          </a:p>
        </p:txBody>
      </p:sp>
    </p:spTree>
    <p:extLst>
      <p:ext uri="{BB962C8B-B14F-4D97-AF65-F5344CB8AC3E}">
        <p14:creationId xmlns:p14="http://schemas.microsoft.com/office/powerpoint/2010/main" val="31129634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smtClean="0"/>
          </a:p>
        </p:txBody>
      </p:sp>
      <p:sp>
        <p:nvSpPr>
          <p:cNvPr id="4" name="Slide Number Placeholder 3"/>
          <p:cNvSpPr>
            <a:spLocks noGrp="1"/>
          </p:cNvSpPr>
          <p:nvPr>
            <p:ph type="sldNum" sz="quarter" idx="10"/>
          </p:nvPr>
        </p:nvSpPr>
        <p:spPr/>
        <p:txBody>
          <a:bodyPr/>
          <a:lstStyle/>
          <a:p>
            <a:fld id="{53579C48-162C-47C7-9687-2839989AFBEE}" type="slidenum">
              <a:rPr lang="ar-SA" smtClean="0"/>
              <a:pPr/>
              <a:t>8</a:t>
            </a:fld>
            <a:endParaRPr lang="ar-SA"/>
          </a:p>
        </p:txBody>
      </p:sp>
    </p:spTree>
    <p:extLst>
      <p:ext uri="{BB962C8B-B14F-4D97-AF65-F5344CB8AC3E}">
        <p14:creationId xmlns:p14="http://schemas.microsoft.com/office/powerpoint/2010/main" val="40466285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تعليق على الصّورة:</a:t>
            </a:r>
          </a:p>
          <a:p>
            <a:r>
              <a:rPr lang="ar-SA" dirty="0" smtClean="0"/>
              <a:t>تمّ التقاط هذه الصّورة  أثناء توزيع الهلال الأحمر العربي للخبز في مخيّم داور الذّي يبعد حوالي 20 كم عن العاصمة دمشق سنة 2015.</a:t>
            </a:r>
          </a:p>
        </p:txBody>
      </p:sp>
      <p:sp>
        <p:nvSpPr>
          <p:cNvPr id="4" name="Slide Number Placeholder 3"/>
          <p:cNvSpPr>
            <a:spLocks noGrp="1"/>
          </p:cNvSpPr>
          <p:nvPr>
            <p:ph type="sldNum" sz="quarter" idx="10"/>
          </p:nvPr>
        </p:nvSpPr>
        <p:spPr/>
        <p:txBody>
          <a:bodyPr/>
          <a:lstStyle/>
          <a:p>
            <a:fld id="{53579C48-162C-47C7-9687-2839989AFBEE}" type="slidenum">
              <a:rPr lang="ar-SA" smtClean="0"/>
              <a:pPr/>
              <a:t>9</a:t>
            </a:fld>
            <a:endParaRPr lang="ar-SA"/>
          </a:p>
        </p:txBody>
      </p:sp>
    </p:spTree>
    <p:extLst>
      <p:ext uri="{BB962C8B-B14F-4D97-AF65-F5344CB8AC3E}">
        <p14:creationId xmlns:p14="http://schemas.microsoft.com/office/powerpoint/2010/main" val="19112521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Y" dirty="0" smtClean="0"/>
              <a:t>المسائلة تبدأ من بداية المشروع</a:t>
            </a:r>
          </a:p>
          <a:p>
            <a:r>
              <a:rPr lang="ar-SY" dirty="0" smtClean="0"/>
              <a:t>مثلا</a:t>
            </a:r>
            <a:r>
              <a:rPr lang="ar-SY" baseline="0" dirty="0" smtClean="0"/>
              <a:t> توزيع السلل الغذائية / مسائلة ضعيفة تجاه الاموردين , جودة المواد , توصيل المواد , استهداف المستفيدين بشكل صح , قياس رضى المستفيدين</a:t>
            </a:r>
            <a:endParaRPr lang="en-US" dirty="0"/>
          </a:p>
        </p:txBody>
      </p:sp>
      <p:sp>
        <p:nvSpPr>
          <p:cNvPr id="4" name="Slide Number Placeholder 3"/>
          <p:cNvSpPr>
            <a:spLocks noGrp="1"/>
          </p:cNvSpPr>
          <p:nvPr>
            <p:ph type="sldNum" sz="quarter" idx="10"/>
          </p:nvPr>
        </p:nvSpPr>
        <p:spPr/>
        <p:txBody>
          <a:bodyPr/>
          <a:lstStyle/>
          <a:p>
            <a:fld id="{53579C48-162C-47C7-9687-2839989AFBEE}" type="slidenum">
              <a:rPr lang="ar-SA" smtClean="0"/>
              <a:pPr/>
              <a:t>10</a:t>
            </a:fld>
            <a:endParaRPr lang="ar-SA"/>
          </a:p>
        </p:txBody>
      </p:sp>
    </p:spTree>
    <p:extLst>
      <p:ext uri="{BB962C8B-B14F-4D97-AF65-F5344CB8AC3E}">
        <p14:creationId xmlns:p14="http://schemas.microsoft.com/office/powerpoint/2010/main" val="190882894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pic>
        <p:nvPicPr>
          <p:cNvPr id="5" name="Picture 4" descr="bottom-curve.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0" y="5655513"/>
            <a:ext cx="9144000" cy="1211010"/>
          </a:xfrm>
          <a:prstGeom prst="rect">
            <a:avLst/>
          </a:prstGeom>
        </p:spPr>
      </p:pic>
      <p:pic>
        <p:nvPicPr>
          <p:cNvPr id="3" name="Picture 2" descr="bottom-curve.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0" y="5655513"/>
            <a:ext cx="9144000" cy="1211010"/>
          </a:xfrm>
          <a:prstGeom prst="rect">
            <a:avLst/>
          </a:prstGeom>
        </p:spPr>
      </p:pic>
      <p:sp>
        <p:nvSpPr>
          <p:cNvPr id="8" name="Title 1"/>
          <p:cNvSpPr>
            <a:spLocks noGrp="1"/>
          </p:cNvSpPr>
          <p:nvPr>
            <p:ph type="ctrTitle"/>
          </p:nvPr>
        </p:nvSpPr>
        <p:spPr>
          <a:xfrm>
            <a:off x="695689" y="2233337"/>
            <a:ext cx="7772400" cy="1470025"/>
          </a:xfrm>
        </p:spPr>
        <p:txBody>
          <a:bodyPr>
            <a:noAutofit/>
          </a:bodyPr>
          <a:lstStyle>
            <a:lvl1pPr algn="ctr" rtl="1">
              <a:defRPr sz="6000">
                <a:solidFill>
                  <a:schemeClr val="tx2"/>
                </a:solidFill>
              </a:defRPr>
            </a:lvl1pPr>
          </a:lstStyle>
          <a:p>
            <a:r>
              <a:rPr lang="en-US" smtClean="0"/>
              <a:t>Click to edit Master title style</a:t>
            </a:r>
            <a:endParaRPr lang="fr-CH" dirty="0"/>
          </a:p>
        </p:txBody>
      </p:sp>
      <p:sp>
        <p:nvSpPr>
          <p:cNvPr id="9" name="Subtitle 2"/>
          <p:cNvSpPr>
            <a:spLocks noGrp="1"/>
          </p:cNvSpPr>
          <p:nvPr>
            <p:ph type="subTitle" idx="1"/>
          </p:nvPr>
        </p:nvSpPr>
        <p:spPr>
          <a:xfrm>
            <a:off x="1381489" y="4052664"/>
            <a:ext cx="6400800" cy="1752600"/>
          </a:xfrm>
        </p:spPr>
        <p:txBody>
          <a:bodyPr>
            <a:normAutofit/>
          </a:bodyPr>
          <a:lstStyle>
            <a:lvl1pPr marL="0" indent="0" algn="ctr" rtl="1">
              <a:buNone/>
              <a:defRPr sz="4800" b="1" i="1">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CH"/>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67782" y="266329"/>
            <a:ext cx="3028215" cy="1754168"/>
          </a:xfrm>
          <a:prstGeom prst="rect">
            <a:avLst/>
          </a:prstGeom>
        </p:spPr>
      </p:pic>
    </p:spTree>
    <p:extLst>
      <p:ext uri="{BB962C8B-B14F-4D97-AF65-F5344CB8AC3E}">
        <p14:creationId xmlns:p14="http://schemas.microsoft.com/office/powerpoint/2010/main" val="3440963926"/>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cSld name="1_Footer only">
    <p:spTree>
      <p:nvGrpSpPr>
        <p:cNvPr id="1" name=""/>
        <p:cNvGrpSpPr/>
        <p:nvPr/>
      </p:nvGrpSpPr>
      <p:grpSpPr>
        <a:xfrm>
          <a:off x="0" y="0"/>
          <a:ext cx="0" cy="0"/>
          <a:chOff x="0" y="0"/>
          <a:chExt cx="0" cy="0"/>
        </a:xfrm>
      </p:grpSpPr>
      <p:pic>
        <p:nvPicPr>
          <p:cNvPr id="2" name="Picture 1" descr="bottom-curve-fade.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3" name="Footer Placeholder 4"/>
          <p:cNvSpPr>
            <a:spLocks noGrp="1"/>
          </p:cNvSpPr>
          <p:nvPr>
            <p:ph type="ftr" sz="quarter" idx="3"/>
          </p:nvPr>
        </p:nvSpPr>
        <p:spPr>
          <a:xfrm>
            <a:off x="4139953" y="6329599"/>
            <a:ext cx="4546848"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smtClean="0"/>
              <a:t>الجزء الخامس عشرة "أ“:الفصل التّقني المتعلّق بمجال الأمن الغدائي والتّغذية مواد اسفير التدريبية سنة 2015</a:t>
            </a:r>
            <a:endParaRPr lang="fr-CH"/>
          </a:p>
        </p:txBody>
      </p:sp>
    </p:spTree>
    <p:extLst>
      <p:ext uri="{BB962C8B-B14F-4D97-AF65-F5344CB8AC3E}">
        <p14:creationId xmlns:p14="http://schemas.microsoft.com/office/powerpoint/2010/main" val="28502124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4" name="Footer Placeholder 4"/>
          <p:cNvSpPr>
            <a:spLocks noGrp="1"/>
          </p:cNvSpPr>
          <p:nvPr>
            <p:ph type="ftr" sz="quarter" idx="3"/>
          </p:nvPr>
        </p:nvSpPr>
        <p:spPr>
          <a:xfrm>
            <a:off x="3306470" y="6329599"/>
            <a:ext cx="5380331"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smtClean="0"/>
              <a:t>الجزء الخامس عشرة "أ“:الفصل التّقني المتعلّق بمجال الأمن الغدائي والتّغذية مواد اسفير التدريبية سنة 2015</a:t>
            </a:r>
            <a:endParaRPr lang="fr-CH"/>
          </a:p>
        </p:txBody>
      </p:sp>
    </p:spTree>
    <p:extLst>
      <p:ext uri="{BB962C8B-B14F-4D97-AF65-F5344CB8AC3E}">
        <p14:creationId xmlns:p14="http://schemas.microsoft.com/office/powerpoint/2010/main" val="7053684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ubtitle slide">
    <p:spTree>
      <p:nvGrpSpPr>
        <p:cNvPr id="1" name=""/>
        <p:cNvGrpSpPr/>
        <p:nvPr/>
      </p:nvGrpSpPr>
      <p:grpSpPr>
        <a:xfrm>
          <a:off x="0" y="0"/>
          <a:ext cx="0" cy="0"/>
          <a:chOff x="0" y="0"/>
          <a:chExt cx="0" cy="0"/>
        </a:xfrm>
      </p:grpSpPr>
      <p:pic>
        <p:nvPicPr>
          <p:cNvPr id="2" name="Picture 1" descr="bottom-curve-fade.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3" name="Footer Placeholder 4"/>
          <p:cNvSpPr>
            <a:spLocks noGrp="1"/>
          </p:cNvSpPr>
          <p:nvPr>
            <p:ph type="ftr" sz="quarter" idx="3"/>
          </p:nvPr>
        </p:nvSpPr>
        <p:spPr>
          <a:xfrm>
            <a:off x="3084286" y="6329599"/>
            <a:ext cx="5602515" cy="365125"/>
          </a:xfrm>
          <a:prstGeom prst="rect">
            <a:avLst/>
          </a:prstGeom>
        </p:spPr>
        <p:txBody>
          <a:bodyPr vert="horz" lIns="91440" tIns="45720" rIns="91440" bIns="45720" rtlCol="0" anchor="ctr"/>
          <a:lstStyle>
            <a:lvl1pPr algn="r" rtl="1">
              <a:defRPr sz="1200" b="1">
                <a:solidFill>
                  <a:schemeClr val="bg1"/>
                </a:solidFill>
                <a:latin typeface="Traditional Arabic" panose="02020603050405020304" pitchFamily="18" charset="-78"/>
                <a:cs typeface="Traditional Arabic" panose="02020603050405020304" pitchFamily="18" charset="-78"/>
              </a:defRPr>
            </a:lvl1pPr>
          </a:lstStyle>
          <a:p>
            <a:r>
              <a:rPr lang="ar-SA" smtClean="0"/>
              <a:t>الجزء الخامس عشرة "أ“:الفصل التّقني المتعلّق بمجال الأمن الغدائي والتّغذية مواد اسفير التدريبية سنة 2015</a:t>
            </a:r>
            <a:endParaRPr lang="fr-CH"/>
          </a:p>
        </p:txBody>
      </p:sp>
      <p:sp>
        <p:nvSpPr>
          <p:cNvPr id="4" name="Title 1"/>
          <p:cNvSpPr>
            <a:spLocks noGrp="1"/>
          </p:cNvSpPr>
          <p:nvPr>
            <p:ph type="ctrTitle"/>
          </p:nvPr>
        </p:nvSpPr>
        <p:spPr>
          <a:xfrm>
            <a:off x="695689" y="2233337"/>
            <a:ext cx="7772400" cy="1470025"/>
          </a:xfrm>
        </p:spPr>
        <p:txBody>
          <a:bodyPr>
            <a:noAutofit/>
          </a:bodyPr>
          <a:lstStyle>
            <a:lvl1pPr algn="ctr" rtl="1">
              <a:defRPr sz="6000">
                <a:solidFill>
                  <a:schemeClr val="tx2"/>
                </a:solidFill>
              </a:defRPr>
            </a:lvl1pPr>
          </a:lstStyle>
          <a:p>
            <a:r>
              <a:rPr lang="en-US" smtClean="0"/>
              <a:t>Click to edit Master title style</a:t>
            </a:r>
            <a:endParaRPr lang="fr-CH" dirty="0"/>
          </a:p>
        </p:txBody>
      </p:sp>
    </p:spTree>
    <p:extLst>
      <p:ext uri="{BB962C8B-B14F-4D97-AF65-F5344CB8AC3E}">
        <p14:creationId xmlns:p14="http://schemas.microsoft.com/office/powerpoint/2010/main" val="7132617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1_Body Layout">
    <p:spTree>
      <p:nvGrpSpPr>
        <p:cNvPr id="1" name=""/>
        <p:cNvGrpSpPr/>
        <p:nvPr/>
      </p:nvGrpSpPr>
      <p:grpSpPr>
        <a:xfrm>
          <a:off x="0" y="0"/>
          <a:ext cx="0" cy="0"/>
          <a:chOff x="0" y="0"/>
          <a:chExt cx="0" cy="0"/>
        </a:xfrm>
      </p:grpSpPr>
      <p:pic>
        <p:nvPicPr>
          <p:cNvPr id="12" name="Picture 11" descr="bottom-curve-fade.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0" y="6056344"/>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noAutofit/>
          </a:bodyPr>
          <a:lstStyle>
            <a:lvl1pPr algn="r" rtl="1">
              <a:defRPr sz="2800">
                <a:latin typeface="Traditional Arabic" panose="02020603050405020304" pitchFamily="18" charset="-78"/>
                <a:cs typeface="Traditional Arabic" panose="02020603050405020304" pitchFamily="18" charset="-78"/>
              </a:defRPr>
            </a:lvl1pPr>
          </a:lstStyle>
          <a:p>
            <a:r>
              <a:rPr lang="en-US" noProof="0" smtClean="0"/>
              <a:t>Click to edit Master title style</a:t>
            </a:r>
            <a:endParaRPr lang="ar-SA" noProof="0" dirty="0"/>
          </a:p>
        </p:txBody>
      </p:sp>
      <p:sp>
        <p:nvSpPr>
          <p:cNvPr id="8" name="Text Placeholder 2"/>
          <p:cNvSpPr>
            <a:spLocks noGrp="1"/>
          </p:cNvSpPr>
          <p:nvPr>
            <p:ph idx="1"/>
          </p:nvPr>
        </p:nvSpPr>
        <p:spPr>
          <a:xfrm>
            <a:off x="457200" y="1369242"/>
            <a:ext cx="8229600" cy="4785722"/>
          </a:xfrm>
          <a:prstGeom prst="rect">
            <a:avLst/>
          </a:prstGeom>
        </p:spPr>
        <p:txBody>
          <a:bodyPr vert="horz" lIns="91440" tIns="45720" rIns="91440" bIns="45720" rtlCol="0">
            <a:noAutofit/>
          </a:bodyPr>
          <a:lstStyle>
            <a:lvl1pPr algn="r" rtl="1">
              <a:buClr>
                <a:schemeClr val="tx2"/>
              </a:buClr>
              <a:defRPr sz="2200">
                <a:solidFill>
                  <a:srgbClr val="000000"/>
                </a:solidFill>
                <a:latin typeface="Traditional Arabic" panose="02020603050405020304" pitchFamily="18" charset="-78"/>
                <a:cs typeface="Traditional Arabic" panose="02020603050405020304" pitchFamily="18" charset="-78"/>
              </a:defRPr>
            </a:lvl1pPr>
            <a:lvl2pPr marL="361950" indent="-361950" algn="r" rtl="1">
              <a:buClr>
                <a:schemeClr val="tx2"/>
              </a:buClr>
              <a:defRPr sz="2200">
                <a:solidFill>
                  <a:srgbClr val="000000"/>
                </a:solidFill>
                <a:latin typeface="Traditional Arabic" panose="02020603050405020304" pitchFamily="18" charset="-78"/>
                <a:cs typeface="Traditional Arabic" panose="02020603050405020304" pitchFamily="18" charset="-78"/>
              </a:defRPr>
            </a:lvl2pPr>
            <a:lvl3pPr marL="715963" indent="-354013" algn="r" rtl="1">
              <a:defRPr sz="2200">
                <a:solidFill>
                  <a:srgbClr val="000000"/>
                </a:solidFill>
                <a:latin typeface="Traditional Arabic" panose="02020603050405020304" pitchFamily="18" charset="-78"/>
                <a:cs typeface="Traditional Arabic" panose="02020603050405020304" pitchFamily="18" charset="-78"/>
              </a:defRPr>
            </a:lvl3pPr>
          </a:lstStyle>
          <a:p>
            <a:pPr lvl="0"/>
            <a:r>
              <a:rPr lang="en-US" noProof="0" smtClean="0"/>
              <a:t>Click to edit Master text styles</a:t>
            </a:r>
          </a:p>
          <a:p>
            <a:pPr lvl="1"/>
            <a:r>
              <a:rPr lang="en-US" noProof="0" smtClean="0"/>
              <a:t>Second level</a:t>
            </a:r>
          </a:p>
          <a:p>
            <a:pPr lvl="2"/>
            <a:r>
              <a:rPr lang="en-US" noProof="0" smtClean="0"/>
              <a:t>Third level</a:t>
            </a:r>
          </a:p>
        </p:txBody>
      </p:sp>
      <p:cxnSp>
        <p:nvCxnSpPr>
          <p:cNvPr id="13" name="Straight Connector 12"/>
          <p:cNvCxnSpPr/>
          <p:nvPr/>
        </p:nvCxnSpPr>
        <p:spPr>
          <a:xfrm flipH="1">
            <a:off x="0" y="1057843"/>
            <a:ext cx="9144000"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7" name="Footer Placeholder 4"/>
          <p:cNvSpPr>
            <a:spLocks noGrp="1"/>
          </p:cNvSpPr>
          <p:nvPr>
            <p:ph type="ftr" sz="quarter" idx="3"/>
          </p:nvPr>
        </p:nvSpPr>
        <p:spPr>
          <a:xfrm>
            <a:off x="3017520" y="6329599"/>
            <a:ext cx="5669281" cy="365125"/>
          </a:xfrm>
          <a:prstGeom prst="rect">
            <a:avLst/>
          </a:prstGeom>
        </p:spPr>
        <p:txBody>
          <a:bodyPr vert="horz" lIns="91440" tIns="45720" rIns="91440" bIns="45720" rtlCol="0" anchor="ctr"/>
          <a:lstStyle>
            <a:lvl1pPr algn="r" rtl="1">
              <a:defRPr sz="1200" b="1">
                <a:solidFill>
                  <a:schemeClr val="bg1"/>
                </a:solidFill>
                <a:latin typeface="Traditional Arabic" panose="02020603050405020304" pitchFamily="18" charset="-78"/>
                <a:cs typeface="Traditional Arabic" panose="02020603050405020304" pitchFamily="18" charset="-78"/>
              </a:defRPr>
            </a:lvl1pPr>
          </a:lstStyle>
          <a:p>
            <a:r>
              <a:rPr lang="ar-SA" smtClean="0"/>
              <a:t>الجزء الخامس عشرة "أ“:الفصل التّقني المتعلّق بمجال الأمن الغدائي والتّغذية مواد اسفير التدريبية سنة 2015</a:t>
            </a:r>
            <a:endParaRPr lang="fr-CH"/>
          </a:p>
        </p:txBody>
      </p:sp>
    </p:spTree>
    <p:extLst>
      <p:ext uri="{BB962C8B-B14F-4D97-AF65-F5344CB8AC3E}">
        <p14:creationId xmlns:p14="http://schemas.microsoft.com/office/powerpoint/2010/main" val="400235601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No footer graphic">
    <p:spTree>
      <p:nvGrpSpPr>
        <p:cNvPr id="1" name=""/>
        <p:cNvGrpSpPr/>
        <p:nvPr/>
      </p:nvGrpSpPr>
      <p:grpSpPr>
        <a:xfrm>
          <a:off x="0" y="0"/>
          <a:ext cx="0" cy="0"/>
          <a:chOff x="0" y="0"/>
          <a:chExt cx="0" cy="0"/>
        </a:xfrm>
      </p:grpSpPr>
      <p:sp>
        <p:nvSpPr>
          <p:cNvPr id="2" name="Title 1"/>
          <p:cNvSpPr>
            <a:spLocks noGrp="1"/>
          </p:cNvSpPr>
          <p:nvPr>
            <p:ph type="title"/>
          </p:nvPr>
        </p:nvSpPr>
        <p:spPr>
          <a:xfrm>
            <a:off x="457201" y="0"/>
            <a:ext cx="8229600" cy="1081760"/>
          </a:xfrm>
        </p:spPr>
        <p:txBody>
          <a:bodyPr anchor="ctr" anchorCtr="0">
            <a:noAutofit/>
          </a:bodyPr>
          <a:lstStyle>
            <a:lvl1pPr algn="r" rtl="1">
              <a:defRPr sz="2800">
                <a:latin typeface="Traditional Arabic" panose="02020603050405020304" pitchFamily="18" charset="-78"/>
                <a:cs typeface="Traditional Arabic" panose="02020603050405020304" pitchFamily="18" charset="-78"/>
              </a:defRPr>
            </a:lvl1pPr>
          </a:lstStyle>
          <a:p>
            <a:r>
              <a:rPr lang="en-US" noProof="0" smtClean="0"/>
              <a:t>Click to edit Master title style</a:t>
            </a:r>
            <a:endParaRPr lang="ar-SA" noProof="0" dirty="0"/>
          </a:p>
        </p:txBody>
      </p:sp>
      <p:sp>
        <p:nvSpPr>
          <p:cNvPr id="8" name="Text Placeholder 2"/>
          <p:cNvSpPr>
            <a:spLocks noGrp="1"/>
          </p:cNvSpPr>
          <p:nvPr>
            <p:ph idx="1"/>
          </p:nvPr>
        </p:nvSpPr>
        <p:spPr>
          <a:xfrm>
            <a:off x="457200" y="1369242"/>
            <a:ext cx="8229600" cy="4785722"/>
          </a:xfrm>
          <a:prstGeom prst="rect">
            <a:avLst/>
          </a:prstGeom>
        </p:spPr>
        <p:txBody>
          <a:bodyPr vert="horz" lIns="91440" tIns="45720" rIns="91440" bIns="45720" rtlCol="0">
            <a:noAutofit/>
          </a:bodyPr>
          <a:lstStyle>
            <a:lvl1pPr algn="r" rtl="1">
              <a:buClr>
                <a:schemeClr val="tx2"/>
              </a:buClr>
              <a:defRPr sz="2200">
                <a:solidFill>
                  <a:srgbClr val="000000"/>
                </a:solidFill>
                <a:latin typeface="Traditional Arabic" panose="02020603050405020304" pitchFamily="18" charset="-78"/>
                <a:cs typeface="Traditional Arabic" panose="02020603050405020304" pitchFamily="18" charset="-78"/>
              </a:defRPr>
            </a:lvl1pPr>
            <a:lvl2pPr marL="361950" indent="-361950" algn="r" rtl="1">
              <a:buClr>
                <a:schemeClr val="tx2"/>
              </a:buClr>
              <a:defRPr sz="2200">
                <a:solidFill>
                  <a:srgbClr val="000000"/>
                </a:solidFill>
                <a:latin typeface="Traditional Arabic" panose="02020603050405020304" pitchFamily="18" charset="-78"/>
                <a:cs typeface="Traditional Arabic" panose="02020603050405020304" pitchFamily="18" charset="-78"/>
              </a:defRPr>
            </a:lvl2pPr>
            <a:lvl3pPr marL="715963" indent="-354013" algn="r" rtl="1">
              <a:defRPr sz="2200">
                <a:solidFill>
                  <a:srgbClr val="000000"/>
                </a:solidFill>
                <a:latin typeface="Traditional Arabic" panose="02020603050405020304" pitchFamily="18" charset="-78"/>
                <a:cs typeface="Traditional Arabic" panose="02020603050405020304" pitchFamily="18" charset="-78"/>
              </a:defRPr>
            </a:lvl3pPr>
          </a:lstStyle>
          <a:p>
            <a:pPr lvl="0"/>
            <a:r>
              <a:rPr lang="en-US" noProof="0" smtClean="0"/>
              <a:t>Click to edit Master text styles</a:t>
            </a:r>
          </a:p>
          <a:p>
            <a:pPr lvl="1"/>
            <a:r>
              <a:rPr lang="en-US" noProof="0" smtClean="0"/>
              <a:t>Second level</a:t>
            </a:r>
          </a:p>
          <a:p>
            <a:pPr lvl="2"/>
            <a:r>
              <a:rPr lang="en-US" noProof="0" smtClean="0"/>
              <a:t>Third level</a:t>
            </a:r>
          </a:p>
        </p:txBody>
      </p:sp>
      <p:cxnSp>
        <p:nvCxnSpPr>
          <p:cNvPr id="13" name="Straight Connector 12"/>
          <p:cNvCxnSpPr/>
          <p:nvPr/>
        </p:nvCxnSpPr>
        <p:spPr>
          <a:xfrm flipH="1">
            <a:off x="0" y="1057843"/>
            <a:ext cx="9144000"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7" name="Footer Placeholder 4"/>
          <p:cNvSpPr>
            <a:spLocks noGrp="1"/>
          </p:cNvSpPr>
          <p:nvPr>
            <p:ph type="ftr" sz="quarter" idx="3"/>
          </p:nvPr>
        </p:nvSpPr>
        <p:spPr>
          <a:xfrm>
            <a:off x="3306470" y="6329599"/>
            <a:ext cx="5380331" cy="365125"/>
          </a:xfrm>
          <a:prstGeom prst="rect">
            <a:avLst/>
          </a:prstGeom>
        </p:spPr>
        <p:txBody>
          <a:bodyPr vert="horz" lIns="91440" tIns="45720" rIns="91440" bIns="45720" rtlCol="0" anchor="ctr"/>
          <a:lstStyle>
            <a:lvl1pPr algn="r" rtl="1">
              <a:defRPr sz="1200" b="1">
                <a:solidFill>
                  <a:schemeClr val="bg1"/>
                </a:solidFill>
                <a:latin typeface="Traditional Arabic" panose="02020603050405020304" pitchFamily="18" charset="-78"/>
                <a:cs typeface="Traditional Arabic" panose="02020603050405020304" pitchFamily="18" charset="-78"/>
              </a:defRPr>
            </a:lvl1pPr>
          </a:lstStyle>
          <a:p>
            <a:r>
              <a:rPr lang="ar-SA" smtClean="0"/>
              <a:t>الجزء الخامس عشرة "أ“:الفصل التّقني المتعلّق بمجال الأمن الغدائي والتّغذية مواد اسفير التدريبية سنة 2015</a:t>
            </a:r>
            <a:endParaRPr lang="fr-CH"/>
          </a:p>
        </p:txBody>
      </p:sp>
    </p:spTree>
    <p:extLst>
      <p:ext uri="{BB962C8B-B14F-4D97-AF65-F5344CB8AC3E}">
        <p14:creationId xmlns:p14="http://schemas.microsoft.com/office/powerpoint/2010/main" val="222715448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Exercise Layout">
    <p:spTree>
      <p:nvGrpSpPr>
        <p:cNvPr id="1" name=""/>
        <p:cNvGrpSpPr/>
        <p:nvPr/>
      </p:nvGrpSpPr>
      <p:grpSpPr>
        <a:xfrm>
          <a:off x="0" y="0"/>
          <a:ext cx="0" cy="0"/>
          <a:chOff x="0" y="0"/>
          <a:chExt cx="0" cy="0"/>
        </a:xfrm>
      </p:grpSpPr>
      <p:pic>
        <p:nvPicPr>
          <p:cNvPr id="12" name="Picture 11" descr="bottom-curve-fade.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noAutofit/>
          </a:bodyPr>
          <a:lstStyle>
            <a:lvl1pPr algn="r" rtl="1">
              <a:defRPr sz="2800">
                <a:solidFill>
                  <a:schemeClr val="accent1"/>
                </a:solidFill>
                <a:latin typeface="Traditional Arabic" panose="02020603050405020304" pitchFamily="18" charset="-78"/>
                <a:cs typeface="Traditional Arabic" panose="02020603050405020304" pitchFamily="18" charset="-78"/>
              </a:defRPr>
            </a:lvl1pPr>
          </a:lstStyle>
          <a:p>
            <a:r>
              <a:rPr lang="en-US" noProof="0" smtClean="0"/>
              <a:t>Click to edit Master title style</a:t>
            </a:r>
            <a:endParaRPr lang="ar-SA" noProof="0" dirty="0"/>
          </a:p>
        </p:txBody>
      </p:sp>
      <p:sp>
        <p:nvSpPr>
          <p:cNvPr id="8" name="Text Placeholder 2"/>
          <p:cNvSpPr>
            <a:spLocks noGrp="1"/>
          </p:cNvSpPr>
          <p:nvPr>
            <p:ph idx="1"/>
          </p:nvPr>
        </p:nvSpPr>
        <p:spPr>
          <a:xfrm>
            <a:off x="457200" y="1369242"/>
            <a:ext cx="8229600" cy="4785722"/>
          </a:xfrm>
          <a:prstGeom prst="rect">
            <a:avLst/>
          </a:prstGeom>
        </p:spPr>
        <p:txBody>
          <a:bodyPr vert="horz" lIns="91440" tIns="45720" rIns="91440" bIns="45720" rtlCol="0">
            <a:noAutofit/>
          </a:bodyPr>
          <a:lstStyle>
            <a:lvl1pPr algn="r" rtl="1">
              <a:buClr>
                <a:schemeClr val="tx2"/>
              </a:buClr>
              <a:defRPr sz="2200">
                <a:solidFill>
                  <a:srgbClr val="000000"/>
                </a:solidFill>
                <a:latin typeface="Traditional Arabic" panose="02020603050405020304" pitchFamily="18" charset="-78"/>
                <a:cs typeface="Traditional Arabic" panose="02020603050405020304" pitchFamily="18" charset="-78"/>
              </a:defRPr>
            </a:lvl1pPr>
            <a:lvl2pPr marL="361950" indent="-361950" algn="r" rtl="1">
              <a:buClr>
                <a:schemeClr val="tx2"/>
              </a:buClr>
              <a:defRPr sz="2200">
                <a:solidFill>
                  <a:srgbClr val="000000"/>
                </a:solidFill>
                <a:latin typeface="Traditional Arabic" panose="02020603050405020304" pitchFamily="18" charset="-78"/>
                <a:cs typeface="Traditional Arabic" panose="02020603050405020304" pitchFamily="18" charset="-78"/>
              </a:defRPr>
            </a:lvl2pPr>
            <a:lvl3pPr marL="715963" indent="-354013" algn="r" rtl="1">
              <a:defRPr sz="2200">
                <a:solidFill>
                  <a:srgbClr val="000000"/>
                </a:solidFill>
                <a:latin typeface="Traditional Arabic" panose="02020603050405020304" pitchFamily="18" charset="-78"/>
                <a:cs typeface="Traditional Arabic" panose="02020603050405020304" pitchFamily="18" charset="-78"/>
              </a:defRPr>
            </a:lvl3pPr>
          </a:lstStyle>
          <a:p>
            <a:pPr lvl="0"/>
            <a:r>
              <a:rPr lang="en-US" noProof="0" smtClean="0"/>
              <a:t>Click to edit Master text styles</a:t>
            </a:r>
          </a:p>
          <a:p>
            <a:pPr lvl="1"/>
            <a:r>
              <a:rPr lang="en-US" noProof="0" smtClean="0"/>
              <a:t>Second level</a:t>
            </a:r>
          </a:p>
          <a:p>
            <a:pPr lvl="2"/>
            <a:r>
              <a:rPr lang="en-US" noProof="0" smtClean="0"/>
              <a:t>Third level</a:t>
            </a:r>
          </a:p>
        </p:txBody>
      </p:sp>
      <p:sp>
        <p:nvSpPr>
          <p:cNvPr id="7" name="Footer Placeholder 4"/>
          <p:cNvSpPr>
            <a:spLocks noGrp="1"/>
          </p:cNvSpPr>
          <p:nvPr>
            <p:ph type="ftr" sz="quarter" idx="3"/>
          </p:nvPr>
        </p:nvSpPr>
        <p:spPr>
          <a:xfrm>
            <a:off x="4139953" y="6329599"/>
            <a:ext cx="4546848"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smtClean="0"/>
              <a:t>الجزء الخامس عشرة "أ“:الفصل التّقني المتعلّق بمجال الأمن الغدائي والتّغذية مواد اسفير التدريبية سنة 2015</a:t>
            </a:r>
            <a:endParaRPr lang="fr-CH"/>
          </a:p>
        </p:txBody>
      </p:sp>
      <p:pic>
        <p:nvPicPr>
          <p:cNvPr id="9" name="Picture 8" descr="meeting shutterstock_230281012.jpg"/>
          <p:cNvPicPr>
            <a:picLocks noChangeAspect="1"/>
          </p:cNvPicPr>
          <p:nvPr userDrawn="1"/>
        </p:nvPicPr>
        <p:blipFill>
          <a:blip r:embed="rId3" cstate="print">
            <a:alphaModFix amt="73000"/>
            <a:extLst>
              <a:ext uri="{28A0092B-C50C-407E-A947-70E740481C1C}">
                <a14:useLocalDpi xmlns:a14="http://schemas.microsoft.com/office/drawing/2010/main" val="0"/>
              </a:ext>
            </a:extLst>
          </a:blip>
          <a:stretch>
            <a:fillRect/>
          </a:stretch>
        </p:blipFill>
        <p:spPr>
          <a:xfrm>
            <a:off x="35496" y="3251628"/>
            <a:ext cx="3644656" cy="2882923"/>
          </a:xfrm>
          <a:prstGeom prst="rect">
            <a:avLst/>
          </a:prstGeom>
        </p:spPr>
      </p:pic>
      <p:cxnSp>
        <p:nvCxnSpPr>
          <p:cNvPr id="10" name="Straight Connector 9"/>
          <p:cNvCxnSpPr/>
          <p:nvPr userDrawn="1"/>
        </p:nvCxnSpPr>
        <p:spPr>
          <a:xfrm flipH="1">
            <a:off x="0" y="1057843"/>
            <a:ext cx="9144000"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5937235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Exercise Layout no graphic">
    <p:spTree>
      <p:nvGrpSpPr>
        <p:cNvPr id="1" name=""/>
        <p:cNvGrpSpPr/>
        <p:nvPr/>
      </p:nvGrpSpPr>
      <p:grpSpPr>
        <a:xfrm>
          <a:off x="0" y="0"/>
          <a:ext cx="0" cy="0"/>
          <a:chOff x="0" y="0"/>
          <a:chExt cx="0" cy="0"/>
        </a:xfrm>
      </p:grpSpPr>
      <p:pic>
        <p:nvPicPr>
          <p:cNvPr id="12" name="Picture 11" descr="bottom-curve-fade.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noAutofit/>
          </a:bodyPr>
          <a:lstStyle>
            <a:lvl1pPr algn="r" rtl="1">
              <a:defRPr sz="2800">
                <a:solidFill>
                  <a:schemeClr val="accent1"/>
                </a:solidFill>
                <a:latin typeface="Traditional Arabic" panose="02020603050405020304" pitchFamily="18" charset="-78"/>
                <a:cs typeface="Traditional Arabic" panose="02020603050405020304" pitchFamily="18" charset="-78"/>
              </a:defRPr>
            </a:lvl1pPr>
          </a:lstStyle>
          <a:p>
            <a:r>
              <a:rPr lang="en-US" noProof="0" smtClean="0"/>
              <a:t>Click to edit Master title style</a:t>
            </a:r>
            <a:endParaRPr lang="ar-SA" noProof="0" dirty="0"/>
          </a:p>
        </p:txBody>
      </p:sp>
      <p:sp>
        <p:nvSpPr>
          <p:cNvPr id="8" name="Text Placeholder 2"/>
          <p:cNvSpPr>
            <a:spLocks noGrp="1"/>
          </p:cNvSpPr>
          <p:nvPr>
            <p:ph idx="1"/>
          </p:nvPr>
        </p:nvSpPr>
        <p:spPr>
          <a:xfrm>
            <a:off x="457200" y="1369242"/>
            <a:ext cx="8229600" cy="4785722"/>
          </a:xfrm>
          <a:prstGeom prst="rect">
            <a:avLst/>
          </a:prstGeom>
        </p:spPr>
        <p:txBody>
          <a:bodyPr vert="horz" lIns="91440" tIns="45720" rIns="91440" bIns="45720" rtlCol="0">
            <a:noAutofit/>
          </a:bodyPr>
          <a:lstStyle>
            <a:lvl1pPr algn="r" rtl="1">
              <a:buClr>
                <a:schemeClr val="tx2"/>
              </a:buClr>
              <a:defRPr sz="2200">
                <a:solidFill>
                  <a:srgbClr val="000000"/>
                </a:solidFill>
                <a:latin typeface="Traditional Arabic" panose="02020603050405020304" pitchFamily="18" charset="-78"/>
                <a:cs typeface="Traditional Arabic" panose="02020603050405020304" pitchFamily="18" charset="-78"/>
              </a:defRPr>
            </a:lvl1pPr>
            <a:lvl2pPr marL="361950" indent="-361950" algn="r" rtl="1">
              <a:buClr>
                <a:schemeClr val="tx2"/>
              </a:buClr>
              <a:defRPr sz="2200">
                <a:solidFill>
                  <a:srgbClr val="000000"/>
                </a:solidFill>
                <a:latin typeface="Traditional Arabic" panose="02020603050405020304" pitchFamily="18" charset="-78"/>
                <a:cs typeface="Traditional Arabic" panose="02020603050405020304" pitchFamily="18" charset="-78"/>
              </a:defRPr>
            </a:lvl2pPr>
            <a:lvl3pPr marL="715963" indent="-354013" algn="r" rtl="1">
              <a:defRPr sz="2200">
                <a:solidFill>
                  <a:srgbClr val="000000"/>
                </a:solidFill>
                <a:latin typeface="Traditional Arabic" panose="02020603050405020304" pitchFamily="18" charset="-78"/>
                <a:cs typeface="Traditional Arabic" panose="02020603050405020304" pitchFamily="18" charset="-78"/>
              </a:defRPr>
            </a:lvl3pPr>
          </a:lstStyle>
          <a:p>
            <a:pPr lvl="0"/>
            <a:r>
              <a:rPr lang="en-US" noProof="0" smtClean="0"/>
              <a:t>Click to edit Master text styles</a:t>
            </a:r>
          </a:p>
          <a:p>
            <a:pPr lvl="1"/>
            <a:r>
              <a:rPr lang="en-US" noProof="0" smtClean="0"/>
              <a:t>Second level</a:t>
            </a:r>
          </a:p>
          <a:p>
            <a:pPr lvl="2"/>
            <a:r>
              <a:rPr lang="en-US" noProof="0" smtClean="0"/>
              <a:t>Third level</a:t>
            </a:r>
          </a:p>
        </p:txBody>
      </p:sp>
      <p:sp>
        <p:nvSpPr>
          <p:cNvPr id="7" name="Footer Placeholder 4"/>
          <p:cNvSpPr>
            <a:spLocks noGrp="1"/>
          </p:cNvSpPr>
          <p:nvPr>
            <p:ph type="ftr" sz="quarter" idx="3"/>
          </p:nvPr>
        </p:nvSpPr>
        <p:spPr>
          <a:xfrm>
            <a:off x="4139953" y="6329599"/>
            <a:ext cx="4546848"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smtClean="0"/>
              <a:t>الجزء الخامس عشرة "أ“:الفصل التّقني المتعلّق بمجال الأمن الغدائي والتّغذية مواد اسفير التدريبية سنة 2015</a:t>
            </a:r>
            <a:endParaRPr lang="fr-CH"/>
          </a:p>
        </p:txBody>
      </p:sp>
      <p:cxnSp>
        <p:nvCxnSpPr>
          <p:cNvPr id="10" name="Straight Connector 9"/>
          <p:cNvCxnSpPr/>
          <p:nvPr userDrawn="1"/>
        </p:nvCxnSpPr>
        <p:spPr>
          <a:xfrm flipH="1">
            <a:off x="0" y="1057843"/>
            <a:ext cx="9144000"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4311967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noProof="0" smtClean="0"/>
              <a:t>Click to edit Master title style</a:t>
            </a:r>
            <a:endParaRPr lang="ar-SA" noProof="0"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noProof="0" dirty="0" err="1" smtClean="0"/>
              <a:t>Click</a:t>
            </a:r>
            <a:r>
              <a:rPr lang="ar-SA" noProof="0" dirty="0" smtClean="0"/>
              <a:t> </a:t>
            </a:r>
            <a:r>
              <a:rPr lang="ar-SA" noProof="0" dirty="0" err="1" smtClean="0"/>
              <a:t>to</a:t>
            </a:r>
            <a:r>
              <a:rPr lang="ar-SA" noProof="0" dirty="0" smtClean="0"/>
              <a:t> </a:t>
            </a:r>
            <a:r>
              <a:rPr lang="ar-SA" noProof="0" dirty="0" err="1" smtClean="0"/>
              <a:t>edit</a:t>
            </a:r>
            <a:r>
              <a:rPr lang="ar-SA" noProof="0" dirty="0" smtClean="0"/>
              <a:t> </a:t>
            </a:r>
            <a:r>
              <a:rPr lang="ar-SA" noProof="0" dirty="0" err="1" smtClean="0"/>
              <a:t>Master</a:t>
            </a:r>
            <a:r>
              <a:rPr lang="ar-SA" noProof="0" dirty="0" smtClean="0"/>
              <a:t> </a:t>
            </a:r>
            <a:r>
              <a:rPr lang="ar-SA" noProof="0" dirty="0" err="1" smtClean="0"/>
              <a:t>text</a:t>
            </a:r>
            <a:r>
              <a:rPr lang="ar-SA" noProof="0" dirty="0" smtClean="0"/>
              <a:t> </a:t>
            </a:r>
            <a:r>
              <a:rPr lang="ar-SA" noProof="0" dirty="0" err="1" smtClean="0"/>
              <a:t>styles</a:t>
            </a:r>
            <a:endParaRPr lang="ar-SA" noProof="0" dirty="0" smtClean="0"/>
          </a:p>
          <a:p>
            <a:pPr lvl="1"/>
            <a:r>
              <a:rPr lang="ar-SA" noProof="0" dirty="0" err="1" smtClean="0"/>
              <a:t>Second</a:t>
            </a:r>
            <a:r>
              <a:rPr lang="ar-SA" noProof="0" dirty="0" smtClean="0"/>
              <a:t> </a:t>
            </a:r>
            <a:r>
              <a:rPr lang="ar-SA" noProof="0" dirty="0" err="1" smtClean="0"/>
              <a:t>level</a:t>
            </a:r>
            <a:endParaRPr lang="ar-SA" noProof="0" dirty="0" smtClean="0"/>
          </a:p>
          <a:p>
            <a:pPr lvl="2"/>
            <a:r>
              <a:rPr lang="ar-SA" noProof="0" dirty="0" err="1" smtClean="0"/>
              <a:t>Third</a:t>
            </a:r>
            <a:r>
              <a:rPr lang="ar-SA" noProof="0" dirty="0" smtClean="0"/>
              <a:t> </a:t>
            </a:r>
            <a:r>
              <a:rPr lang="ar-SA" noProof="0" dirty="0" err="1" smtClean="0"/>
              <a:t>level</a:t>
            </a:r>
            <a:endParaRPr lang="ar-SA" noProof="0" dirty="0"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r">
              <a:defRPr sz="1400">
                <a:solidFill>
                  <a:schemeClr val="tx1">
                    <a:tint val="75000"/>
                  </a:schemeClr>
                </a:solidFill>
                <a:latin typeface="Traditional Arabic" panose="02020603050405020304" pitchFamily="18" charset="-78"/>
                <a:cs typeface="Traditional Arabic" panose="02020603050405020304" pitchFamily="18" charset="-78"/>
              </a:defRPr>
            </a:lvl1pPr>
          </a:lstStyle>
          <a:p>
            <a:endParaRPr lang="ar-SA"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r">
              <a:defRPr sz="1400">
                <a:solidFill>
                  <a:schemeClr val="tx1">
                    <a:tint val="75000"/>
                  </a:schemeClr>
                </a:solidFill>
                <a:latin typeface="Traditional Arabic" panose="02020603050405020304" pitchFamily="18" charset="-78"/>
                <a:cs typeface="Traditional Arabic" panose="02020603050405020304" pitchFamily="18" charset="-78"/>
              </a:defRPr>
            </a:lvl1pPr>
          </a:lstStyle>
          <a:p>
            <a:pPr defTabSz="457200"/>
            <a:r>
              <a:rPr lang="ar-SA" smtClean="0"/>
              <a:t>الجزء الخامس عشرة "أ“:الفصل التّقني المتعلّق بمجال الأمن الغدائي والتّغذية مواد اسفير التدريبية سنة 2015</a:t>
            </a:r>
            <a:endParaRPr lang="en-GB" smtClean="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tint val="75000"/>
                  </a:schemeClr>
                </a:solidFill>
                <a:latin typeface="Traditional Arabic" panose="02020603050405020304" pitchFamily="18" charset="-78"/>
                <a:cs typeface="Traditional Arabic" panose="02020603050405020304" pitchFamily="18" charset="-78"/>
              </a:defRPr>
            </a:lvl1pPr>
          </a:lstStyle>
          <a:p>
            <a:fld id="{3EBADB50-E105-4882-AFA7-902A74D85694}" type="slidenum">
              <a:rPr lang="ar-SA" smtClean="0"/>
              <a:pPr/>
              <a:t>‹#›</a:t>
            </a:fld>
            <a:endParaRPr lang="ar-SA" dirty="0"/>
          </a:p>
        </p:txBody>
      </p:sp>
    </p:spTree>
    <p:extLst>
      <p:ext uri="{BB962C8B-B14F-4D97-AF65-F5344CB8AC3E}">
        <p14:creationId xmlns:p14="http://schemas.microsoft.com/office/powerpoint/2010/main" val="4271227571"/>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8" r:id="rId3"/>
    <p:sldLayoutId id="2147483785" r:id="rId4"/>
    <p:sldLayoutId id="2147483784" r:id="rId5"/>
    <p:sldLayoutId id="2147483789" r:id="rId6"/>
    <p:sldLayoutId id="2147483786" r:id="rId7"/>
    <p:sldLayoutId id="2147483787" r:id="rId8"/>
  </p:sldLayoutIdLst>
  <p:timing>
    <p:tnLst>
      <p:par>
        <p:cTn id="1" dur="indefinite" restart="never" nodeType="tmRoot"/>
      </p:par>
    </p:tnLst>
  </p:timing>
  <p:hf sldNum="0" hdr="0" dt="0"/>
  <p:txStyles>
    <p:titleStyle>
      <a:lvl1pPr algn="r" defTabSz="914400" rtl="1" eaLnBrk="1" latinLnBrk="0" hangingPunct="1">
        <a:spcBef>
          <a:spcPct val="0"/>
        </a:spcBef>
        <a:buNone/>
        <a:defRPr sz="2800" b="1" kern="1200">
          <a:solidFill>
            <a:schemeClr val="tx2"/>
          </a:solidFill>
          <a:latin typeface="Traditional Arabic" panose="02020603050405020304" pitchFamily="18" charset="-78"/>
          <a:ea typeface="+mj-ea"/>
          <a:cs typeface="Traditional Arabic" panose="02020603050405020304" pitchFamily="18" charset="-78"/>
        </a:defRPr>
      </a:lvl1pPr>
    </p:titleStyle>
    <p:bodyStyle>
      <a:lvl1pPr marL="0" indent="0" algn="r" defTabSz="914400" rtl="1" eaLnBrk="1" latinLnBrk="0" hangingPunct="1">
        <a:spcBef>
          <a:spcPct val="20000"/>
        </a:spcBef>
        <a:buFont typeface="Arial" panose="020B0604020202020204" pitchFamily="34" charset="0"/>
        <a:buNone/>
        <a:defRPr sz="2200" kern="1200">
          <a:solidFill>
            <a:schemeClr val="tx1"/>
          </a:solidFill>
          <a:latin typeface="Traditional Arabic" panose="02020603050405020304" pitchFamily="18" charset="-78"/>
          <a:ea typeface="+mn-ea"/>
          <a:cs typeface="Traditional Arabic" panose="02020603050405020304" pitchFamily="18" charset="-78"/>
        </a:defRPr>
      </a:lvl1pPr>
      <a:lvl2pPr marL="742950" indent="-285750" algn="r" defTabSz="914400" rtl="1" eaLnBrk="1" latinLnBrk="0" hangingPunct="1">
        <a:spcBef>
          <a:spcPct val="20000"/>
        </a:spcBef>
        <a:buFont typeface="Arial" panose="020B0604020202020204" pitchFamily="34" charset="0"/>
        <a:buChar char="•"/>
        <a:defRPr sz="2200" kern="1200">
          <a:solidFill>
            <a:schemeClr val="tx1"/>
          </a:solidFill>
          <a:latin typeface="Traditional Arabic" panose="02020603050405020304" pitchFamily="18" charset="-78"/>
          <a:ea typeface="+mn-ea"/>
          <a:cs typeface="Traditional Arabic" panose="02020603050405020304" pitchFamily="18" charset="-78"/>
        </a:defRPr>
      </a:lvl2pPr>
      <a:lvl3pPr marL="1143000" indent="-228600" algn="r" defTabSz="914400" rtl="1" eaLnBrk="1" latinLnBrk="0" hangingPunct="1">
        <a:spcBef>
          <a:spcPct val="20000"/>
        </a:spcBef>
        <a:buFont typeface="Traditional Arabic" panose="02020603050405020304" pitchFamily="18" charset="-78"/>
        <a:buChar char="–"/>
        <a:defRPr sz="2200" kern="1200">
          <a:solidFill>
            <a:schemeClr val="tx1"/>
          </a:solidFill>
          <a:latin typeface="Traditional Arabic" panose="02020603050405020304" pitchFamily="18" charset="-78"/>
          <a:ea typeface="+mn-ea"/>
          <a:cs typeface="Traditional Arabic" panose="02020603050405020304" pitchFamily="18" charset="-78"/>
        </a:defRPr>
      </a:lvl3pPr>
      <a:lvl4pPr marL="16002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4pPr>
      <a:lvl5pPr marL="20574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a:t>الفصل التقني المتعلق بمجال الأمن الغذائي والتغذية</a:t>
            </a:r>
          </a:p>
        </p:txBody>
      </p:sp>
      <p:sp>
        <p:nvSpPr>
          <p:cNvPr id="3" name="Subtitle 2"/>
          <p:cNvSpPr>
            <a:spLocks noGrp="1"/>
          </p:cNvSpPr>
          <p:nvPr>
            <p:ph type="subTitle" idx="1"/>
          </p:nvPr>
        </p:nvSpPr>
        <p:spPr>
          <a:xfrm>
            <a:off x="835268" y="4052664"/>
            <a:ext cx="7455877" cy="1752600"/>
          </a:xfrm>
        </p:spPr>
        <p:txBody>
          <a:bodyPr>
            <a:normAutofit/>
          </a:bodyPr>
          <a:lstStyle/>
          <a:p>
            <a:pPr>
              <a:lnSpc>
                <a:spcPct val="80000"/>
              </a:lnSpc>
            </a:pPr>
            <a:r>
              <a:rPr lang="ar-SA" sz="4400" dirty="0"/>
              <a:t>فيما يتمثل وكيف يمكن العمل به وتطبيقه؟</a:t>
            </a:r>
          </a:p>
        </p:txBody>
      </p:sp>
    </p:spTree>
    <p:extLst>
      <p:ext uri="{BB962C8B-B14F-4D97-AF65-F5344CB8AC3E}">
        <p14:creationId xmlns:p14="http://schemas.microsoft.com/office/powerpoint/2010/main" val="21473524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المشكل </a:t>
            </a:r>
            <a:r>
              <a:rPr lang="ar-SY" dirty="0" smtClean="0"/>
              <a:t>الرابع</a:t>
            </a:r>
            <a:r>
              <a:rPr lang="ar-SA" dirty="0" smtClean="0"/>
              <a:t>: </a:t>
            </a:r>
            <a:r>
              <a:rPr lang="ar-SA" dirty="0"/>
              <a:t>انعدام المساءلة والرّقابة</a:t>
            </a:r>
          </a:p>
        </p:txBody>
      </p:sp>
      <p:sp>
        <p:nvSpPr>
          <p:cNvPr id="3" name="Content Placeholder 2"/>
          <p:cNvSpPr>
            <a:spLocks noGrp="1"/>
          </p:cNvSpPr>
          <p:nvPr>
            <p:ph idx="1"/>
          </p:nvPr>
        </p:nvSpPr>
        <p:spPr>
          <a:xfrm>
            <a:off x="599608" y="1369242"/>
            <a:ext cx="8087192" cy="4785722"/>
          </a:xfrm>
        </p:spPr>
        <p:txBody>
          <a:bodyPr/>
          <a:lstStyle/>
          <a:p>
            <a:r>
              <a:rPr lang="ar-SA" dirty="0"/>
              <a:t>تزاحم </a:t>
            </a:r>
            <a:r>
              <a:rPr lang="ar-SY" dirty="0" smtClean="0"/>
              <a:t>الاطفال في الغوطة </a:t>
            </a:r>
            <a:r>
              <a:rPr lang="ar-SA" dirty="0" smtClean="0"/>
              <a:t>على </a:t>
            </a:r>
            <a:r>
              <a:rPr lang="ar-SA" dirty="0"/>
              <a:t>الخبز الذّي وقع </a:t>
            </a:r>
            <a:r>
              <a:rPr lang="ar-SA" dirty="0" smtClean="0"/>
              <a:t>توزيعه.</a:t>
            </a:r>
            <a:endParaRPr lang="ar-SY" dirty="0" smtClean="0"/>
          </a:p>
          <a:p>
            <a:r>
              <a:rPr lang="ar-SY" dirty="0" smtClean="0"/>
              <a:t>لايوجد الية واضحة للمسائلة ورقابة عمليات التوزويع والمحاسبة من خلال تطبيق البرنامج في الداخل</a:t>
            </a:r>
            <a:endParaRPr lang="ar-SA" dirty="0"/>
          </a:p>
        </p:txBody>
      </p:sp>
      <p:sp>
        <p:nvSpPr>
          <p:cNvPr id="6" name="Content Placeholder 5"/>
          <p:cNvSpPr txBox="1">
            <a:spLocks/>
          </p:cNvSpPr>
          <p:nvPr/>
        </p:nvSpPr>
        <p:spPr>
          <a:xfrm>
            <a:off x="3444807" y="5833429"/>
            <a:ext cx="923651" cy="276999"/>
          </a:xfrm>
          <a:prstGeom prst="rect">
            <a:avLst/>
          </a:prstGeom>
        </p:spPr>
        <p:txBody>
          <a:bodyPr vert="horz" wrap="none" lIns="91440" tIns="45720" rIns="91440" bIns="45720" rtlCol="0">
            <a:sp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ar-SY" sz="1200" i="1" dirty="0" smtClean="0">
                <a:latin typeface="Traditional Arabic" panose="02020603050405020304" pitchFamily="18" charset="-78"/>
                <a:cs typeface="Traditional Arabic" panose="02020603050405020304" pitchFamily="18" charset="-78"/>
              </a:rPr>
              <a:t>صور من اليونسيف</a:t>
            </a:r>
            <a:endParaRPr lang="en-GB" sz="1200" i="1" dirty="0">
              <a:latin typeface="Traditional Arabic" panose="02020603050405020304" pitchFamily="18" charset="-78"/>
              <a:cs typeface="Traditional Arabic" panose="02020603050405020304" pitchFamily="18" charset="-78"/>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01085" y="2527039"/>
            <a:ext cx="4795206" cy="3196804"/>
          </a:xfrm>
          <a:prstGeom prst="rect">
            <a:avLst/>
          </a:prstGeom>
        </p:spPr>
      </p:pic>
    </p:spTree>
    <p:extLst>
      <p:ext uri="{BB962C8B-B14F-4D97-AF65-F5344CB8AC3E}">
        <p14:creationId xmlns:p14="http://schemas.microsoft.com/office/powerpoint/2010/main" val="17561637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المشكل </a:t>
            </a:r>
            <a:r>
              <a:rPr lang="ar-SY" dirty="0" smtClean="0"/>
              <a:t>الخامس</a:t>
            </a:r>
            <a:r>
              <a:rPr lang="ar-SA" dirty="0" smtClean="0"/>
              <a:t>: </a:t>
            </a:r>
            <a:r>
              <a:rPr lang="ar-SA" dirty="0"/>
              <a:t>الاكتفاء </a:t>
            </a:r>
            <a:r>
              <a:rPr lang="ar-SA" dirty="0" smtClean="0"/>
              <a:t>الذاتي</a:t>
            </a:r>
            <a:r>
              <a:rPr lang="ar-SY" dirty="0" smtClean="0"/>
              <a:t> وتوزيع السلات الغذائية لمرة واحدة و</a:t>
            </a:r>
            <a:r>
              <a:rPr lang="ar-SA" dirty="0" smtClean="0"/>
              <a:t>برامج </a:t>
            </a:r>
            <a:r>
              <a:rPr lang="ar-SA" dirty="0"/>
              <a:t>توزيع المواد الغذائية على المدى </a:t>
            </a:r>
            <a:r>
              <a:rPr lang="ar-SA" dirty="0" smtClean="0"/>
              <a:t>الطويل</a:t>
            </a:r>
            <a:endParaRPr lang="ar-SA" dirty="0"/>
          </a:p>
        </p:txBody>
      </p:sp>
      <p:sp>
        <p:nvSpPr>
          <p:cNvPr id="3" name="Content Placeholder 2"/>
          <p:cNvSpPr>
            <a:spLocks noGrp="1"/>
          </p:cNvSpPr>
          <p:nvPr>
            <p:ph idx="1"/>
          </p:nvPr>
        </p:nvSpPr>
        <p:spPr>
          <a:xfrm>
            <a:off x="6280880" y="1369242"/>
            <a:ext cx="2405920" cy="4785722"/>
          </a:xfrm>
        </p:spPr>
        <p:txBody>
          <a:bodyPr/>
          <a:lstStyle/>
          <a:p>
            <a:r>
              <a:rPr lang="ar-SA" dirty="0"/>
              <a:t>لم تتوصّل بعض الأسر لتحقيق الاكتفاء الذّاتي الخاص </a:t>
            </a:r>
            <a:r>
              <a:rPr lang="ar-SA" dirty="0" smtClean="0"/>
              <a:t>بها</a:t>
            </a:r>
            <a:r>
              <a:rPr lang="ar-SY" dirty="0" smtClean="0"/>
              <a:t> بسبب عدم او قلة برامج سبل المعيشة وكثرة توزيع السلات الغذائية التي لاتساعد العائلات الى الاكتفاء الذاتي</a:t>
            </a:r>
            <a:r>
              <a:rPr lang="ar-SA" dirty="0" smtClean="0"/>
              <a:t>.</a:t>
            </a:r>
            <a:endParaRPr lang="ar-SY" dirty="0" smtClean="0"/>
          </a:p>
          <a:p>
            <a:r>
              <a:rPr lang="ar-SY" dirty="0" smtClean="0"/>
              <a:t>ايضا توزيع سلات غذائية لمرة واحدة فقط هو عمل خيري هو ليس برنامج امن غذائي.</a:t>
            </a:r>
            <a:endParaRPr lang="ar-SA"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82153" y="1785998"/>
            <a:ext cx="4543893" cy="3029262"/>
          </a:xfrm>
          <a:prstGeom prst="rect">
            <a:avLst/>
          </a:prstGeom>
        </p:spPr>
      </p:pic>
    </p:spTree>
    <p:extLst>
      <p:ext uri="{BB962C8B-B14F-4D97-AF65-F5344CB8AC3E}">
        <p14:creationId xmlns:p14="http://schemas.microsoft.com/office/powerpoint/2010/main" val="5819009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تتفق جميع المعايير وتوجيهات التغذية على نفس الأرقام...</a:t>
            </a:r>
          </a:p>
        </p:txBody>
      </p:sp>
      <p:sp>
        <p:nvSpPr>
          <p:cNvPr id="3" name="Content Placeholder 2"/>
          <p:cNvSpPr>
            <a:spLocks noGrp="1"/>
          </p:cNvSpPr>
          <p:nvPr>
            <p:ph idx="1"/>
          </p:nvPr>
        </p:nvSpPr>
        <p:spPr>
          <a:xfrm>
            <a:off x="3671248" y="1369242"/>
            <a:ext cx="5015552" cy="3325588"/>
          </a:xfrm>
        </p:spPr>
        <p:txBody>
          <a:bodyPr/>
          <a:lstStyle/>
          <a:p>
            <a:pPr lvl="1">
              <a:spcBef>
                <a:spcPts val="2400"/>
              </a:spcBef>
            </a:pPr>
            <a:r>
              <a:rPr lang="en-GB" sz="2000" dirty="0" smtClean="0"/>
              <a:t>2100</a:t>
            </a:r>
            <a:r>
              <a:rPr lang="ar-SA" sz="2000" dirty="0" smtClean="0"/>
              <a:t> </a:t>
            </a:r>
            <a:r>
              <a:rPr lang="ar-SA" dirty="0" err="1"/>
              <a:t>سعرة</a:t>
            </a:r>
            <a:r>
              <a:rPr lang="ar-SA" dirty="0"/>
              <a:t> حرارية للشخص في اليوم</a:t>
            </a:r>
          </a:p>
          <a:p>
            <a:pPr lvl="1">
              <a:spcBef>
                <a:spcPts val="2400"/>
              </a:spcBef>
            </a:pPr>
            <a:r>
              <a:rPr lang="ar-SA" sz="2000" dirty="0" smtClean="0"/>
              <a:t>10</a:t>
            </a:r>
            <a:r>
              <a:rPr lang="ar-SA" dirty="0" smtClean="0"/>
              <a:t>% </a:t>
            </a:r>
            <a:r>
              <a:rPr lang="ar-SA" dirty="0"/>
              <a:t>من مجموع الطاقة اللازمة للجسم من البروتين</a:t>
            </a:r>
          </a:p>
          <a:p>
            <a:pPr lvl="1">
              <a:spcBef>
                <a:spcPts val="2400"/>
              </a:spcBef>
            </a:pPr>
            <a:r>
              <a:rPr lang="ar-SA" sz="2000" dirty="0" smtClean="0"/>
              <a:t>17</a:t>
            </a:r>
            <a:r>
              <a:rPr lang="ar-SA" dirty="0" smtClean="0"/>
              <a:t>% </a:t>
            </a:r>
            <a:r>
              <a:rPr lang="ar-SA" dirty="0"/>
              <a:t>من مجموع الطاقة اللازمة للجسم من الدهون </a:t>
            </a:r>
          </a:p>
          <a:p>
            <a:pPr lvl="1">
              <a:spcBef>
                <a:spcPts val="2400"/>
              </a:spcBef>
            </a:pPr>
            <a:r>
              <a:rPr lang="ar-SA" dirty="0" err="1"/>
              <a:t>و...</a:t>
            </a:r>
            <a:r>
              <a:rPr lang="ar-SA" dirty="0"/>
              <a:t> كميات كافية من العناصر المغذية الدقيقة.</a:t>
            </a:r>
          </a:p>
          <a:p>
            <a:pPr>
              <a:spcBef>
                <a:spcPts val="2400"/>
              </a:spcBef>
            </a:pPr>
            <a:r>
              <a:rPr lang="ar-SA" sz="1800" i="1" dirty="0"/>
              <a:t> </a:t>
            </a:r>
            <a:r>
              <a:rPr lang="en-GB" sz="1800" i="1" dirty="0" smtClean="0"/>
              <a:t>)</a:t>
            </a:r>
            <a:r>
              <a:rPr lang="ar-SA" sz="1800" i="1" dirty="0" smtClean="0"/>
              <a:t>دليل </a:t>
            </a:r>
            <a:r>
              <a:rPr lang="ar-SA" sz="1800" i="1" dirty="0"/>
              <a:t>اسفير صفحة رقم </a:t>
            </a:r>
            <a:r>
              <a:rPr lang="ar-SA" sz="1600" i="1" dirty="0" smtClean="0"/>
              <a:t>174</a:t>
            </a:r>
            <a:r>
              <a:rPr lang="en-GB" sz="1800" i="1" dirty="0" smtClean="0"/>
              <a:t>(</a:t>
            </a:r>
            <a:endParaRPr lang="ar-SA" sz="1800" i="1" dirty="0"/>
          </a:p>
        </p:txBody>
      </p:sp>
      <p:pic>
        <p:nvPicPr>
          <p:cNvPr id="5" name="Picture 4" descr="Sphere Handbook cover Arabic"/>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9674785">
            <a:off x="1549021" y="2553256"/>
            <a:ext cx="2081283" cy="2972961"/>
          </a:xfrm>
          <a:prstGeom prst="rect">
            <a:avLst/>
          </a:prstGeom>
          <a:noFill/>
          <a:ln>
            <a:solidFill>
              <a:schemeClr val="accent1"/>
            </a:solidFill>
          </a:ln>
        </p:spPr>
      </p:pic>
    </p:spTree>
    <p:extLst>
      <p:ext uri="{BB962C8B-B14F-4D97-AF65-F5344CB8AC3E}">
        <p14:creationId xmlns:p14="http://schemas.microsoft.com/office/powerpoint/2010/main" val="3443120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Y" dirty="0" smtClean="0"/>
              <a:t>ماذا يقترح علينا اسفير</a:t>
            </a:r>
            <a:endParaRPr lang="ar-SA" dirty="0"/>
          </a:p>
        </p:txBody>
      </p:sp>
      <p:sp>
        <p:nvSpPr>
          <p:cNvPr id="5" name="Title 1"/>
          <p:cNvSpPr txBox="1">
            <a:spLocks/>
          </p:cNvSpPr>
          <p:nvPr/>
        </p:nvSpPr>
        <p:spPr>
          <a:xfrm>
            <a:off x="703385" y="1641124"/>
            <a:ext cx="7772400" cy="3241025"/>
          </a:xfrm>
          <a:prstGeom prst="rect">
            <a:avLst/>
          </a:prstGeom>
        </p:spPr>
        <p:txBody>
          <a:bodyPr vert="horz" lIns="91440" tIns="45720" rIns="91440" bIns="45720" rtlCol="0" anchor="ctr" anchorCtr="0">
            <a:normAutofit fontScale="97500"/>
          </a:bodyPr>
          <a:lstStyle>
            <a:lvl1pPr algn="r" defTabSz="914400" rtl="1" eaLnBrk="1" latinLnBrk="0" hangingPunct="1">
              <a:spcBef>
                <a:spcPct val="0"/>
              </a:spcBef>
              <a:buNone/>
              <a:defRPr sz="2800" b="1" kern="1200">
                <a:solidFill>
                  <a:schemeClr val="tx2"/>
                </a:solidFill>
                <a:latin typeface="Traditional Arabic" panose="02020603050405020304" pitchFamily="18" charset="-78"/>
                <a:ea typeface="+mj-ea"/>
                <a:cs typeface="Traditional Arabic" panose="02020603050405020304" pitchFamily="18" charset="-78"/>
              </a:defRPr>
            </a:lvl1pPr>
          </a:lstStyle>
          <a:p>
            <a:pPr marL="0" lvl="1" algn="r" rtl="1">
              <a:spcBef>
                <a:spcPct val="0"/>
              </a:spcBef>
            </a:pPr>
            <a:r>
              <a:rPr lang="ar-SY" sz="2585" kern="0" smtClean="0">
                <a:solidFill>
                  <a:schemeClr val="tx1"/>
                </a:solidFill>
              </a:rPr>
              <a:t>- بالنّسبة للحوامل : + 285 س.ح</a:t>
            </a:r>
            <a:br>
              <a:rPr lang="ar-SY" sz="2585" kern="0" smtClean="0">
                <a:solidFill>
                  <a:schemeClr val="tx1"/>
                </a:solidFill>
              </a:rPr>
            </a:br>
            <a:r>
              <a:rPr lang="ar-SY" sz="2585" kern="0" smtClean="0">
                <a:solidFill>
                  <a:schemeClr val="tx1"/>
                </a:solidFill>
              </a:rPr>
              <a:t/>
            </a:r>
            <a:br>
              <a:rPr lang="ar-SY" sz="2585" kern="0" smtClean="0">
                <a:solidFill>
                  <a:schemeClr val="tx1"/>
                </a:solidFill>
              </a:rPr>
            </a:br>
            <a:r>
              <a:rPr lang="ar-SY" sz="2585" kern="0" smtClean="0">
                <a:solidFill>
                  <a:schemeClr val="tx1"/>
                </a:solidFill>
              </a:rPr>
              <a:t> - بالنّسبة للمرضعات: + 500 س.ح</a:t>
            </a:r>
            <a:br>
              <a:rPr lang="ar-SY" sz="2585" kern="0" smtClean="0">
                <a:solidFill>
                  <a:schemeClr val="tx1"/>
                </a:solidFill>
              </a:rPr>
            </a:br>
            <a:r>
              <a:rPr lang="ar-SY" sz="2585" kern="0" smtClean="0">
                <a:solidFill>
                  <a:schemeClr val="tx1"/>
                </a:solidFill>
              </a:rPr>
              <a:t/>
            </a:r>
            <a:br>
              <a:rPr lang="ar-SY" sz="2585" kern="0" smtClean="0">
                <a:solidFill>
                  <a:schemeClr val="tx1"/>
                </a:solidFill>
              </a:rPr>
            </a:br>
            <a:r>
              <a:rPr lang="ar-SY" sz="2585" kern="0" smtClean="0">
                <a:solidFill>
                  <a:schemeClr val="tx1"/>
                </a:solidFill>
              </a:rPr>
              <a:t> - الأشخاص الذين يقومون بنشاط بدني ثقيل</a:t>
            </a:r>
            <a:br>
              <a:rPr lang="ar-SY" sz="2585" kern="0" smtClean="0">
                <a:solidFill>
                  <a:schemeClr val="tx1"/>
                </a:solidFill>
              </a:rPr>
            </a:br>
            <a:r>
              <a:rPr lang="ar-SY" sz="2585" kern="0" smtClean="0">
                <a:solidFill>
                  <a:schemeClr val="tx1"/>
                </a:solidFill>
              </a:rPr>
              <a:t/>
            </a:r>
            <a:br>
              <a:rPr lang="ar-SY" sz="2585" kern="0" smtClean="0">
                <a:solidFill>
                  <a:schemeClr val="tx1"/>
                </a:solidFill>
              </a:rPr>
            </a:br>
            <a:r>
              <a:rPr lang="ar-SY" sz="2585" kern="0" smtClean="0">
                <a:solidFill>
                  <a:schemeClr val="tx1"/>
                </a:solidFill>
              </a:rPr>
              <a:t>-</a:t>
            </a:r>
            <a:r>
              <a:rPr lang="ar-SY" sz="2600" kern="0" smtClean="0">
                <a:solidFill>
                  <a:schemeClr val="tx1"/>
                </a:solidFill>
              </a:rPr>
              <a:t>المصابون بفيروس نقص المناعة البشرية الايدز</a:t>
            </a:r>
            <a:r>
              <a:rPr lang="ar-SA" kern="0" smtClean="0">
                <a:solidFill>
                  <a:sysClr val="windowText" lastClr="000000"/>
                </a:solidFill>
              </a:rPr>
              <a:t/>
            </a:r>
            <a:br>
              <a:rPr lang="ar-SA" kern="0" smtClean="0">
                <a:solidFill>
                  <a:sysClr val="windowText" lastClr="000000"/>
                </a:solidFill>
              </a:rPr>
            </a:br>
            <a:endParaRPr lang="en-US" sz="2585" kern="0" dirty="0">
              <a:solidFill>
                <a:schemeClr val="tx1"/>
              </a:solidFill>
            </a:endParaRPr>
          </a:p>
        </p:txBody>
      </p:sp>
    </p:spTree>
    <p:extLst>
      <p:ext uri="{BB962C8B-B14F-4D97-AF65-F5344CB8AC3E}">
        <p14:creationId xmlns:p14="http://schemas.microsoft.com/office/powerpoint/2010/main" val="19693284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المشكل </a:t>
            </a:r>
            <a:r>
              <a:rPr lang="ar-SY" dirty="0" smtClean="0"/>
              <a:t>السادس</a:t>
            </a:r>
            <a:r>
              <a:rPr lang="ar-SA" dirty="0" smtClean="0"/>
              <a:t>: </a:t>
            </a:r>
            <a:r>
              <a:rPr lang="ar-SA" dirty="0"/>
              <a:t>صعوبة الخدمات اللّوجستيّة عند التّسليم </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1" y="1543986"/>
            <a:ext cx="5599856" cy="3912433"/>
          </a:xfrm>
          <a:prstGeom prst="rect">
            <a:avLst/>
          </a:prstGeom>
        </p:spPr>
      </p:pic>
      <p:sp>
        <p:nvSpPr>
          <p:cNvPr id="4" name="TextBox 3"/>
          <p:cNvSpPr txBox="1"/>
          <p:nvPr/>
        </p:nvSpPr>
        <p:spPr>
          <a:xfrm>
            <a:off x="6730584" y="1905186"/>
            <a:ext cx="1956217" cy="1815882"/>
          </a:xfrm>
          <a:prstGeom prst="rect">
            <a:avLst/>
          </a:prstGeom>
          <a:noFill/>
        </p:spPr>
        <p:txBody>
          <a:bodyPr wrap="square" rtlCol="0">
            <a:spAutoFit/>
          </a:bodyPr>
          <a:lstStyle/>
          <a:p>
            <a:pPr algn="r" rtl="1"/>
            <a:r>
              <a:rPr lang="ar-SY" sz="2800" dirty="0" smtClean="0"/>
              <a:t>يوجد مشكلة في سورية بالمركبات والطرقات والوقود</a:t>
            </a:r>
          </a:p>
          <a:p>
            <a:pPr algn="r" rtl="1"/>
            <a:r>
              <a:rPr lang="ar-SY" sz="2800" dirty="0" smtClean="0"/>
              <a:t>والوصول الامن</a:t>
            </a:r>
            <a:endParaRPr lang="en-US" sz="2800" dirty="0"/>
          </a:p>
        </p:txBody>
      </p:sp>
    </p:spTree>
    <p:extLst>
      <p:ext uri="{BB962C8B-B14F-4D97-AF65-F5344CB8AC3E}">
        <p14:creationId xmlns:p14="http://schemas.microsoft.com/office/powerpoint/2010/main" val="9119415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Y" dirty="0"/>
              <a:t>مشاكل في الامن </a:t>
            </a:r>
            <a:r>
              <a:rPr lang="ar-SY" dirty="0" smtClean="0"/>
              <a:t>الغذائي في سورية</a:t>
            </a:r>
            <a:endParaRPr lang="en-US" dirty="0"/>
          </a:p>
        </p:txBody>
      </p:sp>
      <p:sp>
        <p:nvSpPr>
          <p:cNvPr id="3" name="Content Placeholder 2"/>
          <p:cNvSpPr>
            <a:spLocks noGrp="1"/>
          </p:cNvSpPr>
          <p:nvPr>
            <p:ph idx="1"/>
          </p:nvPr>
        </p:nvSpPr>
        <p:spPr/>
        <p:txBody>
          <a:bodyPr/>
          <a:lstStyle/>
          <a:p>
            <a:r>
              <a:rPr lang="ar-SY" dirty="0" smtClean="0"/>
              <a:t>1- التنسيق- </a:t>
            </a:r>
            <a:r>
              <a:rPr lang="ar-SY" dirty="0"/>
              <a:t>عدم وجود السلطة في المناطق في </a:t>
            </a:r>
            <a:r>
              <a:rPr lang="ar-SY" dirty="0" smtClean="0"/>
              <a:t>الشمال السوري أدى الى </a:t>
            </a:r>
            <a:r>
              <a:rPr lang="ar-SY" dirty="0"/>
              <a:t>فقدان </a:t>
            </a:r>
            <a:r>
              <a:rPr lang="ar-SY" dirty="0" smtClean="0"/>
              <a:t>فعالية التنسيق </a:t>
            </a:r>
            <a:r>
              <a:rPr lang="ar-SY" dirty="0"/>
              <a:t>بشكل </a:t>
            </a:r>
            <a:r>
              <a:rPr lang="ar-SY" dirty="0" smtClean="0"/>
              <a:t>اكثر.</a:t>
            </a:r>
          </a:p>
          <a:p>
            <a:r>
              <a:rPr lang="ar-SY" dirty="0" smtClean="0"/>
              <a:t>2- عدم تطبيق اسفير في العمل في سورية بشكل كامل بسبب عدم فهم اسفير او قدرة المنظمات على العمل على اسفير.</a:t>
            </a:r>
          </a:p>
          <a:p>
            <a:r>
              <a:rPr lang="ar-SY" dirty="0" smtClean="0"/>
              <a:t>3- عدم تقدير الاحتياجات بشكل صحيح وبالتالي عدم تصميم البرامج الصحيحة وبالتالي عدم تطبيق المعايير الدنيا في اسفير.</a:t>
            </a:r>
          </a:p>
          <a:p>
            <a:r>
              <a:rPr lang="ar-SY" dirty="0" smtClean="0"/>
              <a:t>4- قلة الدراسات الخاصة بالامن والسلامة بالبرامج التي تطبق في الداخل والتي تسبب بتوقف العمل.</a:t>
            </a:r>
          </a:p>
          <a:p>
            <a:r>
              <a:rPr lang="ar-SY" dirty="0" smtClean="0"/>
              <a:t>6- فيما يخص التقييم للاحتياجات لسبل المعيشة – قلة الخبرات الموجودة في تقييم الاحتياجات الخاصة لسبل المعيشة.</a:t>
            </a:r>
          </a:p>
          <a:p>
            <a:r>
              <a:rPr lang="ar-SY" dirty="0" smtClean="0"/>
              <a:t>7- توزيع السلل الغذائية لمرة واحدة هذا ليس أمن غذائي.</a:t>
            </a:r>
            <a:endParaRPr lang="en-US" dirty="0" smtClean="0"/>
          </a:p>
          <a:p>
            <a:r>
              <a:rPr lang="ar-SY" dirty="0" smtClean="0"/>
              <a:t>8- الحليب؟؟؟؟</a:t>
            </a:r>
            <a:endParaRPr lang="en-US" dirty="0"/>
          </a:p>
        </p:txBody>
      </p:sp>
    </p:spTree>
    <p:extLst>
      <p:ext uri="{BB962C8B-B14F-4D97-AF65-F5344CB8AC3E}">
        <p14:creationId xmlns:p14="http://schemas.microsoft.com/office/powerpoint/2010/main" val="40227682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Y" dirty="0" smtClean="0"/>
              <a:t>بعض المشاريع الناجحة في سبل المعيشة والامن الغذائي</a:t>
            </a:r>
            <a:endParaRPr lang="en-US" dirty="0"/>
          </a:p>
        </p:txBody>
      </p:sp>
      <p:sp>
        <p:nvSpPr>
          <p:cNvPr id="3" name="Content Placeholder 2"/>
          <p:cNvSpPr>
            <a:spLocks noGrp="1"/>
          </p:cNvSpPr>
          <p:nvPr>
            <p:ph idx="1"/>
          </p:nvPr>
        </p:nvSpPr>
        <p:spPr/>
        <p:txBody>
          <a:bodyPr/>
          <a:lstStyle/>
          <a:p>
            <a:pPr marL="342900" indent="-342900">
              <a:buFont typeface="Arial" panose="020B0604020202020204" pitchFamily="34" charset="0"/>
              <a:buChar char="•"/>
            </a:pPr>
            <a:r>
              <a:rPr lang="ar-SY" dirty="0" smtClean="0"/>
              <a:t>مشاريع دعم الثروة الحيوانية </a:t>
            </a:r>
          </a:p>
          <a:p>
            <a:pPr marL="342900" indent="-342900">
              <a:buFont typeface="Arial" panose="020B0604020202020204" pitchFamily="34" charset="0"/>
              <a:buChar char="•"/>
            </a:pPr>
            <a:r>
              <a:rPr lang="ar-SY" dirty="0" smtClean="0"/>
              <a:t>مشاريع دعم المحاصيل الزراعية</a:t>
            </a:r>
          </a:p>
          <a:p>
            <a:pPr marL="342900" indent="-342900">
              <a:buFont typeface="Arial" panose="020B0604020202020204" pitchFamily="34" charset="0"/>
              <a:buChar char="•"/>
            </a:pPr>
            <a:r>
              <a:rPr lang="ar-SY" dirty="0" smtClean="0"/>
              <a:t>مشاريع توزيع قسائم المواد الغذائية</a:t>
            </a:r>
          </a:p>
          <a:p>
            <a:pPr marL="342900" indent="-342900">
              <a:buFont typeface="Arial" panose="020B0604020202020204" pitchFamily="34" charset="0"/>
              <a:buChar char="•"/>
            </a:pPr>
            <a:r>
              <a:rPr lang="ar-SY" dirty="0" smtClean="0"/>
              <a:t>أمثلة اخرى</a:t>
            </a:r>
          </a:p>
        </p:txBody>
      </p:sp>
    </p:spTree>
    <p:extLst>
      <p:ext uri="{BB962C8B-B14F-4D97-AF65-F5344CB8AC3E}">
        <p14:creationId xmlns:p14="http://schemas.microsoft.com/office/powerpoint/2010/main" val="15984125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lstStyle/>
          <a:p>
            <a:r>
              <a:rPr lang="ar-SA"/>
              <a:t>تذكر</a:t>
            </a:r>
          </a:p>
        </p:txBody>
      </p:sp>
      <p:sp>
        <p:nvSpPr>
          <p:cNvPr id="6" name="Content Placeholder 2"/>
          <p:cNvSpPr>
            <a:spLocks noGrp="1"/>
          </p:cNvSpPr>
          <p:nvPr>
            <p:ph idx="1"/>
          </p:nvPr>
        </p:nvSpPr>
        <p:spPr>
          <a:xfrm>
            <a:off x="84221" y="1369242"/>
            <a:ext cx="8602579" cy="545283"/>
          </a:xfrm>
        </p:spPr>
        <p:txBody>
          <a:bodyPr/>
          <a:lstStyle/>
          <a:p>
            <a:r>
              <a:rPr lang="ar-SA" dirty="0"/>
              <a:t>ينبغي استخدام الفصول التقنية بالعودة إلى الميثاق الإنساني والمعايير الأساسية ومبادئ الحماية دون فصلها عن بعضها. </a:t>
            </a:r>
          </a:p>
          <a:p>
            <a:endParaRPr lang="ar-SA" dirty="0"/>
          </a:p>
        </p:txBody>
      </p:sp>
      <p:pic>
        <p:nvPicPr>
          <p:cNvPr id="7" name="Picture 6" descr="Screen Clippi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41885" y="1914525"/>
            <a:ext cx="6660232" cy="4090627"/>
          </a:xfrm>
          <a:prstGeom prst="rect">
            <a:avLst/>
          </a:prstGeom>
        </p:spPr>
      </p:pic>
    </p:spTree>
    <p:extLst>
      <p:ext uri="{BB962C8B-B14F-4D97-AF65-F5344CB8AC3E}">
        <p14:creationId xmlns:p14="http://schemas.microsoft.com/office/powerpoint/2010/main" val="5270528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478" y="0"/>
            <a:ext cx="8550323" cy="1081760"/>
          </a:xfrm>
        </p:spPr>
        <p:txBody>
          <a:bodyPr/>
          <a:lstStyle/>
          <a:p>
            <a:r>
              <a:rPr lang="ar-SA" sz="2600"/>
              <a:t>من هم الأشخاص الذين هم في حاجة ماسة للحصة الغذائية الفردية اليومية بالسعر الحراري؟</a:t>
            </a:r>
          </a:p>
        </p:txBody>
      </p:sp>
      <p:sp>
        <p:nvSpPr>
          <p:cNvPr id="3" name="Content Placeholder 2"/>
          <p:cNvSpPr>
            <a:spLocks noGrp="1"/>
          </p:cNvSpPr>
          <p:nvPr>
            <p:ph idx="1"/>
          </p:nvPr>
        </p:nvSpPr>
        <p:spPr/>
        <p:txBody>
          <a:bodyPr/>
          <a:lstStyle/>
          <a:p>
            <a:pPr>
              <a:spcBef>
                <a:spcPts val="2400"/>
              </a:spcBef>
            </a:pPr>
            <a:r>
              <a:rPr lang="ar-SA" dirty="0"/>
              <a:t>السّعرات الحراريّة التّي يحتاجها الفرد في اليوم:</a:t>
            </a:r>
          </a:p>
          <a:p>
            <a:pPr marL="457200" lvl="1" indent="-457200">
              <a:spcBef>
                <a:spcPts val="2400"/>
              </a:spcBef>
              <a:buFont typeface="+mj-lt"/>
              <a:buAutoNum type="arabicPeriod"/>
            </a:pPr>
            <a:r>
              <a:rPr lang="ar-SA" dirty="0"/>
              <a:t>الأمهات المرضعات</a:t>
            </a:r>
          </a:p>
          <a:p>
            <a:pPr marL="457200" lvl="1" indent="-457200">
              <a:spcBef>
                <a:spcPts val="2400"/>
              </a:spcBef>
              <a:buFont typeface="+mj-lt"/>
              <a:buAutoNum type="arabicPeriod"/>
            </a:pPr>
            <a:r>
              <a:rPr lang="ar-SA" dirty="0"/>
              <a:t>الحوامل</a:t>
            </a:r>
          </a:p>
          <a:p>
            <a:pPr marL="457200" lvl="1" indent="-457200">
              <a:spcBef>
                <a:spcPts val="2400"/>
              </a:spcBef>
              <a:buFont typeface="+mj-lt"/>
              <a:buAutoNum type="arabicPeriod"/>
            </a:pPr>
            <a:r>
              <a:rPr lang="ar-SA" dirty="0"/>
              <a:t>الأشخاص الذين يقومون بأعمال تحتاج لمجهود بدنى ضخم</a:t>
            </a:r>
          </a:p>
          <a:p>
            <a:pPr marL="457200" lvl="1" indent="-457200">
              <a:spcBef>
                <a:spcPts val="2400"/>
              </a:spcBef>
              <a:buFont typeface="+mj-lt"/>
              <a:buAutoNum type="arabicPeriod"/>
            </a:pPr>
            <a:r>
              <a:rPr lang="ar-SA" dirty="0"/>
              <a:t>الأشخاص الذين يعيشون فى المناطق شديدة </a:t>
            </a:r>
            <a:r>
              <a:rPr lang="ar-SA" dirty="0" smtClean="0"/>
              <a:t>البرودة</a:t>
            </a:r>
            <a:endParaRPr lang="ar-SY" dirty="0" smtClean="0"/>
          </a:p>
          <a:p>
            <a:pPr marL="457200" lvl="1" indent="-457200">
              <a:spcBef>
                <a:spcPts val="2400"/>
              </a:spcBef>
              <a:buFont typeface="+mj-lt"/>
              <a:buAutoNum type="arabicPeriod"/>
            </a:pPr>
            <a:r>
              <a:rPr lang="ar-SY" dirty="0" smtClean="0"/>
              <a:t>المصابون بفيروس نقص المناعة البشرية الايدز</a:t>
            </a:r>
            <a:endParaRPr lang="ar-SA" dirty="0"/>
          </a:p>
        </p:txBody>
      </p:sp>
    </p:spTree>
    <p:extLst>
      <p:ext uri="{BB962C8B-B14F-4D97-AF65-F5344CB8AC3E}">
        <p14:creationId xmlns:p14="http://schemas.microsoft.com/office/powerpoint/2010/main" val="24794558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457200" y="0"/>
            <a:ext cx="8229600" cy="1081760"/>
          </a:xfrm>
          <a:prstGeom prst="rect">
            <a:avLst/>
          </a:prstGeom>
        </p:spPr>
        <p:txBody>
          <a:bodyPr vert="horz" lIns="91440" tIns="45720" rIns="91440" bIns="45720" rtlCol="0" anchor="ctr" anchorCtr="0">
            <a:noAutofit/>
          </a:bodyPr>
          <a:lstStyle>
            <a:lvl1pPr algn="r" defTabSz="914400" rtl="1" eaLnBrk="1" latinLnBrk="0" hangingPunct="1">
              <a:spcBef>
                <a:spcPct val="0"/>
              </a:spcBef>
              <a:buNone/>
              <a:defRPr sz="2800" b="1" kern="1200">
                <a:solidFill>
                  <a:schemeClr val="tx2"/>
                </a:solidFill>
                <a:latin typeface="Traditional Arabic" panose="02020603050405020304" pitchFamily="18" charset="-78"/>
                <a:ea typeface="+mj-ea"/>
                <a:cs typeface="Traditional Arabic" panose="02020603050405020304" pitchFamily="18" charset="-78"/>
              </a:defRPr>
            </a:lvl1pPr>
          </a:lstStyle>
          <a:p>
            <a:r>
              <a:rPr lang="ar-SA" dirty="0" smtClean="0"/>
              <a:t>المجالات الرئيسية الأربعة لمعايير </a:t>
            </a:r>
            <a:r>
              <a:rPr lang="ar-SA" dirty="0" err="1" smtClean="0"/>
              <a:t>اسفير</a:t>
            </a:r>
            <a:r>
              <a:rPr lang="ar-SA" dirty="0" smtClean="0"/>
              <a:t> التي تتعلق بالغذاء الهامة والمترابطة</a:t>
            </a:r>
            <a:endParaRPr lang="ar-SA" dirty="0"/>
          </a:p>
        </p:txBody>
      </p:sp>
      <p:pic>
        <p:nvPicPr>
          <p:cNvPr id="9" name="Picture 5"/>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t="17932" b="29721"/>
          <a:stretch/>
        </p:blipFill>
        <p:spPr>
          <a:xfrm>
            <a:off x="1389225" y="1207571"/>
            <a:ext cx="6958908" cy="4714185"/>
          </a:xfrm>
          <a:prstGeom prst="rect">
            <a:avLst/>
          </a:prstGeom>
        </p:spPr>
      </p:pic>
    </p:spTree>
    <p:extLst>
      <p:ext uri="{BB962C8B-B14F-4D97-AF65-F5344CB8AC3E}">
        <p14:creationId xmlns:p14="http://schemas.microsoft.com/office/powerpoint/2010/main" val="27670827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703385" y="1670539"/>
            <a:ext cx="7772400" cy="3937646"/>
          </a:xfrm>
          <a:prstGeom prst="rect">
            <a:avLst/>
          </a:prstGeom>
        </p:spPr>
        <p:txBody>
          <a:bodyPr vert="horz" lIns="91440" tIns="45720" rIns="91440" bIns="45720" rtlCol="0" anchor="ctr" anchorCtr="0">
            <a:normAutofit fontScale="97500" lnSpcReduction="10000"/>
          </a:bodyPr>
          <a:lstStyle>
            <a:lvl1pPr algn="r" defTabSz="914400" rtl="1" eaLnBrk="1" latinLnBrk="0" hangingPunct="1">
              <a:spcBef>
                <a:spcPct val="0"/>
              </a:spcBef>
              <a:buNone/>
              <a:defRPr sz="2800" b="1" kern="1200">
                <a:solidFill>
                  <a:schemeClr val="tx2"/>
                </a:solidFill>
                <a:latin typeface="Traditional Arabic" panose="02020603050405020304" pitchFamily="18" charset="-78"/>
                <a:ea typeface="+mj-ea"/>
                <a:cs typeface="Traditional Arabic" panose="02020603050405020304" pitchFamily="18" charset="-78"/>
              </a:defRPr>
            </a:lvl1pPr>
          </a:lstStyle>
          <a:p>
            <a:r>
              <a:rPr lang="ar-SY" sz="2585" smtClean="0">
                <a:solidFill>
                  <a:schemeClr val="tx1"/>
                </a:solidFill>
              </a:rPr>
              <a:t>يتحقق الأمن الغذائي عندما يتٌمتع الناس جميعا وفي كل الأوقات باللقدرة البدنية والاجتماعية والاقتصادية على الحصول على كميات كافية من الغذاء السليم لتلبية حاجاتهم الغذائية مما يضمن لهم حياة نشيطة وصحية , ويشمل هذا التعريف للأمن الغذائي ثلاث عناصر رئيسية هي :</a:t>
            </a:r>
            <a:br>
              <a:rPr lang="ar-SY" sz="2585" smtClean="0">
                <a:solidFill>
                  <a:schemeClr val="tx1"/>
                </a:solidFill>
              </a:rPr>
            </a:br>
            <a:r>
              <a:rPr lang="ar-SY" sz="2585" smtClean="0">
                <a:solidFill>
                  <a:schemeClr val="tx1"/>
                </a:solidFill>
              </a:rPr>
              <a:t/>
            </a:r>
            <a:br>
              <a:rPr lang="ar-SY" sz="2585" smtClean="0">
                <a:solidFill>
                  <a:schemeClr val="tx1"/>
                </a:solidFill>
              </a:rPr>
            </a:br>
            <a:r>
              <a:rPr lang="ar-SY" sz="2585" smtClean="0">
                <a:solidFill>
                  <a:schemeClr val="tx1"/>
                </a:solidFill>
              </a:rPr>
              <a:t/>
            </a:r>
            <a:br>
              <a:rPr lang="ar-SY" sz="2585" smtClean="0">
                <a:solidFill>
                  <a:schemeClr val="tx1"/>
                </a:solidFill>
              </a:rPr>
            </a:br>
            <a:r>
              <a:rPr lang="ar-SY" sz="2585" smtClean="0">
                <a:solidFill>
                  <a:schemeClr val="tx1"/>
                </a:solidFill>
              </a:rPr>
              <a:t>- توفّر الغذاء</a:t>
            </a:r>
            <a:br>
              <a:rPr lang="ar-SY" sz="2585" smtClean="0">
                <a:solidFill>
                  <a:schemeClr val="tx1"/>
                </a:solidFill>
              </a:rPr>
            </a:br>
            <a:r>
              <a:rPr lang="ar-SY" sz="2585" smtClean="0">
                <a:solidFill>
                  <a:schemeClr val="tx1"/>
                </a:solidFill>
              </a:rPr>
              <a:t/>
            </a:r>
            <a:br>
              <a:rPr lang="ar-SY" sz="2585" smtClean="0">
                <a:solidFill>
                  <a:schemeClr val="tx1"/>
                </a:solidFill>
              </a:rPr>
            </a:br>
            <a:r>
              <a:rPr lang="ar-SY" sz="2585" smtClean="0">
                <a:solidFill>
                  <a:schemeClr val="tx1"/>
                </a:solidFill>
              </a:rPr>
              <a:t>- الحصول على الغذاء</a:t>
            </a:r>
            <a:br>
              <a:rPr lang="ar-SY" sz="2585" smtClean="0">
                <a:solidFill>
                  <a:schemeClr val="tx1"/>
                </a:solidFill>
              </a:rPr>
            </a:br>
            <a:r>
              <a:rPr lang="ar-SY" sz="2585" smtClean="0">
                <a:solidFill>
                  <a:schemeClr val="tx1"/>
                </a:solidFill>
              </a:rPr>
              <a:t/>
            </a:r>
            <a:br>
              <a:rPr lang="ar-SY" sz="2585" smtClean="0">
                <a:solidFill>
                  <a:schemeClr val="tx1"/>
                </a:solidFill>
              </a:rPr>
            </a:br>
            <a:r>
              <a:rPr lang="ar-SY" sz="2585" smtClean="0">
                <a:solidFill>
                  <a:schemeClr val="tx1"/>
                </a:solidFill>
              </a:rPr>
              <a:t>- استخدام الغذاء</a:t>
            </a:r>
            <a:endParaRPr lang="en-US" sz="2585" dirty="0"/>
          </a:p>
        </p:txBody>
      </p:sp>
      <p:sp>
        <p:nvSpPr>
          <p:cNvPr id="7" name="Title 1"/>
          <p:cNvSpPr txBox="1">
            <a:spLocks noGrp="1"/>
          </p:cNvSpPr>
          <p:nvPr>
            <p:ph type="title"/>
          </p:nvPr>
        </p:nvSpPr>
        <p:spPr>
          <a:prstGeom prst="rect">
            <a:avLst/>
          </a:prstGeom>
        </p:spPr>
        <p:txBody>
          <a:bodyPr vert="horz" lIns="91440" tIns="45720" rIns="91440" bIns="45720" rtlCol="0" anchor="ctr" anchorCtr="0">
            <a:noAutofit/>
          </a:bodyPr>
          <a:lstStyle>
            <a:lvl1pPr algn="r" defTabSz="914400" rtl="1" eaLnBrk="1" latinLnBrk="0" hangingPunct="1">
              <a:spcBef>
                <a:spcPct val="0"/>
              </a:spcBef>
              <a:buNone/>
              <a:defRPr sz="2800" b="1" kern="1200">
                <a:solidFill>
                  <a:schemeClr val="tx2"/>
                </a:solidFill>
                <a:latin typeface="Traditional Arabic" panose="02020603050405020304" pitchFamily="18" charset="-78"/>
                <a:ea typeface="+mj-ea"/>
                <a:cs typeface="Traditional Arabic" panose="02020603050405020304" pitchFamily="18" charset="-78"/>
              </a:defRPr>
            </a:lvl1pPr>
          </a:lstStyle>
          <a:p>
            <a:r>
              <a:rPr lang="ar-SY" dirty="0"/>
              <a:t>ما هو الامن الغذائي</a:t>
            </a:r>
            <a:endParaRPr lang="en-US" dirty="0"/>
          </a:p>
        </p:txBody>
      </p:sp>
    </p:spTree>
    <p:extLst>
      <p:ext uri="{BB962C8B-B14F-4D97-AF65-F5344CB8AC3E}">
        <p14:creationId xmlns:p14="http://schemas.microsoft.com/office/powerpoint/2010/main" val="26508639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المشكلة الأولى: نقص التّغذية</a:t>
            </a:r>
          </a:p>
        </p:txBody>
      </p:sp>
      <p:sp>
        <p:nvSpPr>
          <p:cNvPr id="3" name="Content Placeholder 2"/>
          <p:cNvSpPr>
            <a:spLocks noGrp="1"/>
          </p:cNvSpPr>
          <p:nvPr>
            <p:ph idx="1"/>
          </p:nvPr>
        </p:nvSpPr>
        <p:spPr>
          <a:xfrm>
            <a:off x="6045958" y="1369242"/>
            <a:ext cx="2640842" cy="4785722"/>
          </a:xfrm>
        </p:spPr>
        <p:txBody>
          <a:bodyPr/>
          <a:lstStyle/>
          <a:p>
            <a:r>
              <a:rPr lang="ar-SA" dirty="0"/>
              <a:t>يمكن لنقص التّغذية أن يصبح وباءا يهدّد السّكان المشرّدين عندما يمنع عليهم الحصول على الطّعام وأيضا عند ارتفاع نسبة الأمراض المعدية بشكل </a:t>
            </a:r>
            <a:r>
              <a:rPr lang="ar-SA" dirty="0" smtClean="0"/>
              <a:t>ملحوظ</a:t>
            </a:r>
            <a:r>
              <a:rPr lang="ar-SY" dirty="0" smtClean="0"/>
              <a:t> مثل حمص وحلب ودير الزور و مخيم اليرموك</a:t>
            </a:r>
            <a:r>
              <a:rPr lang="ar-SA" dirty="0" smtClean="0"/>
              <a:t>. </a:t>
            </a:r>
            <a:endParaRPr lang="ar-SA"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4156" y="1528996"/>
            <a:ext cx="4289269" cy="3216952"/>
          </a:xfrm>
          <a:prstGeom prst="rect">
            <a:avLst/>
          </a:prstGeom>
        </p:spPr>
      </p:pic>
    </p:spTree>
    <p:extLst>
      <p:ext uri="{BB962C8B-B14F-4D97-AF65-F5344CB8AC3E}">
        <p14:creationId xmlns:p14="http://schemas.microsoft.com/office/powerpoint/2010/main" val="9055095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4"/>
          <p:cNvSpPr txBox="1">
            <a:spLocks noChangeArrowheads="1"/>
          </p:cNvSpPr>
          <p:nvPr/>
        </p:nvSpPr>
        <p:spPr bwMode="auto">
          <a:xfrm>
            <a:off x="685800" y="76200"/>
            <a:ext cx="79248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ar-SA" b="1">
                <a:latin typeface="Arial Narrow" panose="020B0606020202030204" pitchFamily="34" charset="0"/>
                <a:cs typeface="Arial" panose="020B0604020202020204" pitchFamily="34" charset="0"/>
              </a:rPr>
              <a:t>الجدول التوضيحي لأسباب سوء التغذية</a:t>
            </a:r>
          </a:p>
        </p:txBody>
      </p:sp>
      <p:sp>
        <p:nvSpPr>
          <p:cNvPr id="9219" name="Rectangle 28"/>
          <p:cNvSpPr>
            <a:spLocks noChangeArrowheads="1"/>
          </p:cNvSpPr>
          <p:nvPr/>
        </p:nvSpPr>
        <p:spPr bwMode="auto">
          <a:xfrm>
            <a:off x="0" y="4648200"/>
            <a:ext cx="9144000" cy="2209800"/>
          </a:xfrm>
          <a:prstGeom prst="rect">
            <a:avLst/>
          </a:prstGeom>
          <a:ln/>
        </p:spPr>
        <p:style>
          <a:lnRef idx="2">
            <a:schemeClr val="accent2"/>
          </a:lnRef>
          <a:fillRef idx="1">
            <a:schemeClr val="lt1"/>
          </a:fillRef>
          <a:effectRef idx="0">
            <a:schemeClr val="accent2"/>
          </a:effectRef>
          <a:fontRef idx="minor">
            <a:schemeClr val="dk1"/>
          </a:fontRef>
        </p:style>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sz="2400"/>
          </a:p>
        </p:txBody>
      </p:sp>
      <p:sp>
        <p:nvSpPr>
          <p:cNvPr id="9220" name="Rectangle 29"/>
          <p:cNvSpPr>
            <a:spLocks noChangeArrowheads="1"/>
          </p:cNvSpPr>
          <p:nvPr/>
        </p:nvSpPr>
        <p:spPr bwMode="auto">
          <a:xfrm>
            <a:off x="0" y="2438400"/>
            <a:ext cx="9144000" cy="3352800"/>
          </a:xfrm>
          <a:prstGeom prst="rect">
            <a:avLst/>
          </a:prstGeom>
          <a:ln/>
        </p:spPr>
        <p:style>
          <a:lnRef idx="2">
            <a:schemeClr val="accent2"/>
          </a:lnRef>
          <a:fillRef idx="1">
            <a:schemeClr val="lt1"/>
          </a:fillRef>
          <a:effectRef idx="0">
            <a:schemeClr val="accent2"/>
          </a:effectRef>
          <a:fontRef idx="minor">
            <a:schemeClr val="dk1"/>
          </a:fontRef>
        </p:style>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sz="2400"/>
          </a:p>
        </p:txBody>
      </p:sp>
      <p:sp>
        <p:nvSpPr>
          <p:cNvPr id="9221" name="Rectangle 30"/>
          <p:cNvSpPr>
            <a:spLocks noChangeArrowheads="1"/>
          </p:cNvSpPr>
          <p:nvPr/>
        </p:nvSpPr>
        <p:spPr bwMode="auto">
          <a:xfrm>
            <a:off x="0" y="609600"/>
            <a:ext cx="9144000" cy="2514600"/>
          </a:xfrm>
          <a:prstGeom prst="rect">
            <a:avLst/>
          </a:prstGeom>
          <a:ln/>
        </p:spPr>
        <p:style>
          <a:lnRef idx="2">
            <a:schemeClr val="accent2"/>
          </a:lnRef>
          <a:fillRef idx="1">
            <a:schemeClr val="lt1"/>
          </a:fillRef>
          <a:effectRef idx="0">
            <a:schemeClr val="accent2"/>
          </a:effectRef>
          <a:fontRef idx="minor">
            <a:schemeClr val="dk1"/>
          </a:fontRef>
        </p:style>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sz="1600"/>
          </a:p>
        </p:txBody>
      </p:sp>
      <p:sp>
        <p:nvSpPr>
          <p:cNvPr id="9222" name="TextBox 31"/>
          <p:cNvSpPr txBox="1">
            <a:spLocks noChangeArrowheads="1"/>
          </p:cNvSpPr>
          <p:nvPr/>
        </p:nvSpPr>
        <p:spPr bwMode="auto">
          <a:xfrm rot="-5400000">
            <a:off x="-1076324" y="4522787"/>
            <a:ext cx="3657600" cy="7080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r>
              <a:rPr lang="ar-SA" sz="2000">
                <a:latin typeface="Arial" panose="020B0604020202020204" pitchFamily="34" charset="0"/>
                <a:cs typeface="Arial" panose="020B0604020202020204" pitchFamily="34" charset="0"/>
              </a:rPr>
              <a:t>الصدمات، التحولات، الموسمية، البيئة الاجتماعية والاقتصادية والثقافية والسياسية.</a:t>
            </a:r>
          </a:p>
        </p:txBody>
      </p:sp>
      <p:sp>
        <p:nvSpPr>
          <p:cNvPr id="9223" name="Right Arrow 32"/>
          <p:cNvSpPr>
            <a:spLocks noChangeArrowheads="1"/>
          </p:cNvSpPr>
          <p:nvPr/>
        </p:nvSpPr>
        <p:spPr bwMode="auto">
          <a:xfrm>
            <a:off x="1219200" y="5943600"/>
            <a:ext cx="533400" cy="533400"/>
          </a:xfrm>
          <a:prstGeom prst="rightArrow">
            <a:avLst>
              <a:gd name="adj1" fmla="val 50000"/>
              <a:gd name="adj2" fmla="val 50000"/>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sz="2400"/>
          </a:p>
        </p:txBody>
      </p:sp>
      <p:sp>
        <p:nvSpPr>
          <p:cNvPr id="9224" name="Right Arrow 33"/>
          <p:cNvSpPr>
            <a:spLocks noChangeArrowheads="1"/>
          </p:cNvSpPr>
          <p:nvPr/>
        </p:nvSpPr>
        <p:spPr bwMode="auto">
          <a:xfrm>
            <a:off x="1219200" y="3657600"/>
            <a:ext cx="533400" cy="533400"/>
          </a:xfrm>
          <a:prstGeom prst="rightArrow">
            <a:avLst>
              <a:gd name="adj1" fmla="val 50000"/>
              <a:gd name="adj2" fmla="val 50000"/>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sz="2400"/>
          </a:p>
        </p:txBody>
      </p:sp>
      <p:sp>
        <p:nvSpPr>
          <p:cNvPr id="9225" name="Right Arrow 34"/>
          <p:cNvSpPr>
            <a:spLocks noChangeArrowheads="1"/>
          </p:cNvSpPr>
          <p:nvPr/>
        </p:nvSpPr>
        <p:spPr bwMode="auto">
          <a:xfrm rot="-5400000">
            <a:off x="457200" y="2514600"/>
            <a:ext cx="533400" cy="533400"/>
          </a:xfrm>
          <a:prstGeom prst="rightArrow">
            <a:avLst>
              <a:gd name="adj1" fmla="val 50000"/>
              <a:gd name="adj2" fmla="val 50000"/>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sz="1600"/>
          </a:p>
        </p:txBody>
      </p:sp>
      <p:sp>
        <p:nvSpPr>
          <p:cNvPr id="9226" name="TextBox 35"/>
          <p:cNvSpPr txBox="1">
            <a:spLocks noChangeArrowheads="1"/>
          </p:cNvSpPr>
          <p:nvPr/>
        </p:nvSpPr>
        <p:spPr bwMode="auto">
          <a:xfrm>
            <a:off x="7010400" y="5954713"/>
            <a:ext cx="2133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r>
              <a:rPr lang="ar-SA" sz="2400" b="1">
                <a:latin typeface="Arial" panose="020B0604020202020204" pitchFamily="34" charset="0"/>
                <a:cs typeface="Arial" panose="020B0604020202020204" pitchFamily="34" charset="0"/>
              </a:rPr>
              <a:t>الأسباب الأساسية</a:t>
            </a:r>
            <a:endParaRPr lang="en-US" sz="2400" b="1">
              <a:latin typeface="Arial" panose="020B0604020202020204" pitchFamily="34" charset="0"/>
              <a:cs typeface="Arial" panose="020B0604020202020204" pitchFamily="34" charset="0"/>
            </a:endParaRPr>
          </a:p>
        </p:txBody>
      </p:sp>
      <p:sp>
        <p:nvSpPr>
          <p:cNvPr id="9227" name="TextBox 36"/>
          <p:cNvSpPr txBox="1">
            <a:spLocks noChangeArrowheads="1"/>
          </p:cNvSpPr>
          <p:nvPr/>
        </p:nvSpPr>
        <p:spPr bwMode="auto">
          <a:xfrm>
            <a:off x="7010400" y="4732338"/>
            <a:ext cx="3276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r>
              <a:rPr lang="ar-SA" sz="2400" b="1">
                <a:latin typeface="Arial" panose="020B0604020202020204" pitchFamily="34" charset="0"/>
                <a:cs typeface="Arial" panose="020B0604020202020204" pitchFamily="34" charset="0"/>
              </a:rPr>
              <a:t>الأسباب الكامنة</a:t>
            </a:r>
            <a:endParaRPr lang="en-US" sz="2400" b="1">
              <a:latin typeface="Arial" panose="020B0604020202020204" pitchFamily="34" charset="0"/>
              <a:cs typeface="Arial" panose="020B0604020202020204" pitchFamily="34" charset="0"/>
            </a:endParaRPr>
          </a:p>
        </p:txBody>
      </p:sp>
      <p:sp>
        <p:nvSpPr>
          <p:cNvPr id="9228" name="TextBox 37"/>
          <p:cNvSpPr txBox="1">
            <a:spLocks noChangeArrowheads="1"/>
          </p:cNvSpPr>
          <p:nvPr/>
        </p:nvSpPr>
        <p:spPr bwMode="auto">
          <a:xfrm>
            <a:off x="7315200" y="2141538"/>
            <a:ext cx="19812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r>
              <a:rPr lang="ar-SA" sz="2400" b="1">
                <a:solidFill>
                  <a:schemeClr val="bg1"/>
                </a:solidFill>
                <a:latin typeface="Arial" panose="020B0604020202020204" pitchFamily="34" charset="0"/>
                <a:cs typeface="Arial" panose="020B0604020202020204" pitchFamily="34" charset="0"/>
              </a:rPr>
              <a:t>الأسباب المباشرة</a:t>
            </a:r>
            <a:endParaRPr lang="en-US" sz="2400" b="1">
              <a:solidFill>
                <a:schemeClr val="bg1"/>
              </a:solidFill>
              <a:latin typeface="Arial" panose="020B0604020202020204" pitchFamily="34" charset="0"/>
              <a:cs typeface="Arial" panose="020B0604020202020204" pitchFamily="34" charset="0"/>
            </a:endParaRPr>
          </a:p>
        </p:txBody>
      </p:sp>
      <p:sp>
        <p:nvSpPr>
          <p:cNvPr id="9229" name="TextBox 38"/>
          <p:cNvSpPr txBox="1">
            <a:spLocks noChangeArrowheads="1"/>
          </p:cNvSpPr>
          <p:nvPr/>
        </p:nvSpPr>
        <p:spPr bwMode="auto">
          <a:xfrm>
            <a:off x="3657600" y="5857875"/>
            <a:ext cx="1600200" cy="646113"/>
          </a:xfrm>
          <a:prstGeom prst="rect">
            <a:avLst/>
          </a:prstGeom>
          <a:solidFill>
            <a:srgbClr val="99FF6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ar-SA" sz="1800" b="1">
                <a:latin typeface="Arial" panose="020B0604020202020204" pitchFamily="34" charset="0"/>
                <a:cs typeface="Arial" panose="020B0604020202020204" pitchFamily="34" charset="0"/>
              </a:rPr>
              <a:t>نقص في معدات كسب العيش</a:t>
            </a:r>
          </a:p>
        </p:txBody>
      </p:sp>
      <p:sp>
        <p:nvSpPr>
          <p:cNvPr id="9230" name="TextBox 39"/>
          <p:cNvSpPr txBox="1">
            <a:spLocks noChangeArrowheads="1"/>
          </p:cNvSpPr>
          <p:nvPr/>
        </p:nvSpPr>
        <p:spPr bwMode="auto">
          <a:xfrm>
            <a:off x="3657600" y="4791075"/>
            <a:ext cx="1600200" cy="369888"/>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ar-SA" sz="1800" b="1">
                <a:latin typeface="Arial" panose="020B0604020202020204" pitchFamily="34" charset="0"/>
                <a:cs typeface="Arial" panose="020B0604020202020204" pitchFamily="34" charset="0"/>
              </a:rPr>
              <a:t>ضعف الدخل، الفقر</a:t>
            </a:r>
          </a:p>
        </p:txBody>
      </p:sp>
      <p:sp>
        <p:nvSpPr>
          <p:cNvPr id="9231" name="TextBox 40"/>
          <p:cNvSpPr txBox="1">
            <a:spLocks noChangeArrowheads="1"/>
          </p:cNvSpPr>
          <p:nvPr/>
        </p:nvSpPr>
        <p:spPr bwMode="auto">
          <a:xfrm>
            <a:off x="1752600" y="3200400"/>
            <a:ext cx="1600200" cy="708025"/>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ar-SA" sz="2000" b="1" dirty="0">
                <a:latin typeface="Arial" panose="020B0604020202020204" pitchFamily="34" charset="0"/>
                <a:cs typeface="Arial" panose="020B0604020202020204" pitchFamily="34" charset="0"/>
              </a:rPr>
              <a:t>انعدام الأمن الغذائي المنزلي</a:t>
            </a:r>
            <a:endParaRPr lang="en-US" sz="2000" b="1" dirty="0">
              <a:latin typeface="Arial" panose="020B0604020202020204" pitchFamily="34" charset="0"/>
              <a:cs typeface="Arial" panose="020B0604020202020204" pitchFamily="34" charset="0"/>
            </a:endParaRPr>
          </a:p>
        </p:txBody>
      </p:sp>
      <p:sp>
        <p:nvSpPr>
          <p:cNvPr id="9232" name="TextBox 41"/>
          <p:cNvSpPr txBox="1">
            <a:spLocks noChangeArrowheads="1"/>
          </p:cNvSpPr>
          <p:nvPr/>
        </p:nvSpPr>
        <p:spPr bwMode="auto">
          <a:xfrm>
            <a:off x="3581400" y="3170238"/>
            <a:ext cx="1752600" cy="923925"/>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ar-SA" sz="1800" b="1">
                <a:latin typeface="Arial" panose="020B0604020202020204" pitchFamily="34" charset="0"/>
                <a:cs typeface="Arial" panose="020B0604020202020204" pitchFamily="34" charset="0"/>
              </a:rPr>
              <a:t>مدخول غذائي غير كافي عند الأم، ممارسات اطعام سيئة</a:t>
            </a:r>
          </a:p>
        </p:txBody>
      </p:sp>
      <p:sp>
        <p:nvSpPr>
          <p:cNvPr id="9233" name="TextBox 42"/>
          <p:cNvSpPr txBox="1">
            <a:spLocks noChangeArrowheads="1"/>
          </p:cNvSpPr>
          <p:nvPr/>
        </p:nvSpPr>
        <p:spPr bwMode="auto">
          <a:xfrm>
            <a:off x="5562600" y="3200400"/>
            <a:ext cx="1600200" cy="923925"/>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ar-SA" sz="1800" b="1">
                <a:latin typeface="Arial" panose="020B0604020202020204" pitchFamily="34" charset="0"/>
                <a:cs typeface="Arial" panose="020B0604020202020204" pitchFamily="34" charset="0"/>
              </a:rPr>
              <a:t>أسرة غير صحيّة، سوء الخدمات الصحية</a:t>
            </a:r>
          </a:p>
        </p:txBody>
      </p:sp>
      <p:sp>
        <p:nvSpPr>
          <p:cNvPr id="9234" name="TextBox 43"/>
          <p:cNvSpPr txBox="1">
            <a:spLocks noChangeArrowheads="1"/>
          </p:cNvSpPr>
          <p:nvPr/>
        </p:nvSpPr>
        <p:spPr bwMode="auto">
          <a:xfrm>
            <a:off x="304800" y="762000"/>
            <a:ext cx="1600200" cy="1569660"/>
          </a:xfrm>
          <a:prstGeom prst="rect">
            <a:avLst/>
          </a:prstGeom>
          <a:ln/>
        </p:spPr>
        <p:style>
          <a:lnRef idx="1">
            <a:schemeClr val="accent5"/>
          </a:lnRef>
          <a:fillRef idx="2">
            <a:schemeClr val="accent5"/>
          </a:fillRef>
          <a:effectRef idx="1">
            <a:schemeClr val="accent5"/>
          </a:effectRef>
          <a:fontRef idx="minor">
            <a:schemeClr val="dk1"/>
          </a:fontRef>
        </p:style>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ar-SA" sz="1600" b="1" dirty="0">
                <a:latin typeface="Arial" panose="020B0604020202020204" pitchFamily="34" charset="0"/>
                <a:cs typeface="Arial" panose="020B0604020202020204" pitchFamily="34" charset="0"/>
              </a:rPr>
              <a:t>النتائج على المدى </a:t>
            </a:r>
            <a:r>
              <a:rPr lang="ar-SA" sz="1600" b="1" dirty="0" smtClean="0">
                <a:latin typeface="Arial" panose="020B0604020202020204" pitchFamily="34" charset="0"/>
                <a:cs typeface="Arial" panose="020B0604020202020204" pitchFamily="34" charset="0"/>
              </a:rPr>
              <a:t>القصير</a:t>
            </a:r>
            <a:r>
              <a:rPr lang="ar-SY" sz="1600" b="1" dirty="0" smtClean="0">
                <a:latin typeface="Arial" panose="020B0604020202020204" pitchFamily="34" charset="0"/>
                <a:cs typeface="Arial" panose="020B0604020202020204" pitchFamily="34" charset="0"/>
              </a:rPr>
              <a:t> الموت العجز المرض</a:t>
            </a:r>
            <a:endParaRPr lang="en-US" sz="1600" b="1" dirty="0">
              <a:latin typeface="Arial" panose="020B0604020202020204" pitchFamily="34" charset="0"/>
              <a:cs typeface="Arial" panose="020B0604020202020204" pitchFamily="34" charset="0"/>
            </a:endParaRPr>
          </a:p>
          <a:p>
            <a:pPr algn="ctr">
              <a:spcBef>
                <a:spcPct val="0"/>
              </a:spcBef>
              <a:buFontTx/>
              <a:buNone/>
            </a:pPr>
            <a:endParaRPr lang="en-US" sz="1600" b="1" dirty="0">
              <a:latin typeface="Arial" panose="020B0604020202020204" pitchFamily="34" charset="0"/>
              <a:cs typeface="Arial" panose="020B0604020202020204" pitchFamily="34" charset="0"/>
            </a:endParaRPr>
          </a:p>
          <a:p>
            <a:pPr algn="ctr">
              <a:spcBef>
                <a:spcPct val="0"/>
              </a:spcBef>
              <a:buFontTx/>
              <a:buNone/>
            </a:pPr>
            <a:endParaRPr lang="en-US" sz="1600" b="1" dirty="0">
              <a:latin typeface="Arial" panose="020B0604020202020204" pitchFamily="34" charset="0"/>
              <a:cs typeface="Arial" panose="020B0604020202020204" pitchFamily="34" charset="0"/>
            </a:endParaRPr>
          </a:p>
          <a:p>
            <a:pPr algn="ctr">
              <a:spcBef>
                <a:spcPct val="0"/>
              </a:spcBef>
              <a:buFontTx/>
              <a:buNone/>
            </a:pPr>
            <a:endParaRPr lang="en-US" sz="1600" b="1" dirty="0">
              <a:latin typeface="Arial" panose="020B0604020202020204" pitchFamily="34" charset="0"/>
              <a:cs typeface="Arial" panose="020B0604020202020204" pitchFamily="34" charset="0"/>
            </a:endParaRPr>
          </a:p>
        </p:txBody>
      </p:sp>
      <p:sp>
        <p:nvSpPr>
          <p:cNvPr id="9235" name="TextBox 44"/>
          <p:cNvSpPr txBox="1">
            <a:spLocks noChangeArrowheads="1"/>
          </p:cNvSpPr>
          <p:nvPr/>
        </p:nvSpPr>
        <p:spPr bwMode="auto">
          <a:xfrm>
            <a:off x="7162800" y="762000"/>
            <a:ext cx="1752600" cy="1077218"/>
          </a:xfrm>
          <a:prstGeom prst="rect">
            <a:avLst/>
          </a:prstGeom>
          <a:ln/>
        </p:spPr>
        <p:style>
          <a:lnRef idx="1">
            <a:schemeClr val="accent5"/>
          </a:lnRef>
          <a:fillRef idx="2">
            <a:schemeClr val="accent5"/>
          </a:fillRef>
          <a:effectRef idx="1">
            <a:schemeClr val="accent5"/>
          </a:effectRef>
          <a:fontRef idx="minor">
            <a:schemeClr val="dk1"/>
          </a:fontRef>
        </p:style>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ar-SA" sz="1600" b="1" dirty="0">
                <a:latin typeface="Arial" panose="020B0604020202020204" pitchFamily="34" charset="0"/>
                <a:cs typeface="Arial" panose="020B0604020202020204" pitchFamily="34" charset="0"/>
              </a:rPr>
              <a:t>النتائج على المدى الطويل: </a:t>
            </a:r>
          </a:p>
          <a:p>
            <a:pPr algn="ctr">
              <a:spcBef>
                <a:spcPct val="0"/>
              </a:spcBef>
              <a:buFontTx/>
              <a:buNone/>
            </a:pPr>
            <a:r>
              <a:rPr lang="ar-SA" sz="1600" b="1" dirty="0">
                <a:latin typeface="Arial" panose="020B0604020202020204" pitchFamily="34" charset="0"/>
                <a:cs typeface="Arial" panose="020B0604020202020204" pitchFamily="34" charset="0"/>
              </a:rPr>
              <a:t>القدرات ، الحجم ، </a:t>
            </a:r>
            <a:r>
              <a:rPr lang="ar-SY" sz="1600" b="1" dirty="0" smtClean="0">
                <a:latin typeface="Arial" panose="020B0604020202020204" pitchFamily="34" charset="0"/>
                <a:cs typeface="Arial" panose="020B0604020202020204" pitchFamily="34" charset="0"/>
              </a:rPr>
              <a:t>الانجاب ,امراض القلب</a:t>
            </a:r>
            <a:endParaRPr lang="ar-SA" sz="1600" b="1" dirty="0">
              <a:latin typeface="Arial" panose="020B0604020202020204" pitchFamily="34" charset="0"/>
              <a:cs typeface="Arial" panose="020B0604020202020204" pitchFamily="34" charset="0"/>
            </a:endParaRPr>
          </a:p>
        </p:txBody>
      </p:sp>
      <p:sp>
        <p:nvSpPr>
          <p:cNvPr id="9236" name="TextBox 45"/>
          <p:cNvSpPr txBox="1">
            <a:spLocks noChangeArrowheads="1"/>
          </p:cNvSpPr>
          <p:nvPr/>
        </p:nvSpPr>
        <p:spPr bwMode="auto">
          <a:xfrm>
            <a:off x="3733800" y="1117600"/>
            <a:ext cx="1600200" cy="584200"/>
          </a:xfrm>
          <a:prstGeom prst="rect">
            <a:avLst/>
          </a:prstGeom>
          <a:ln/>
        </p:spPr>
        <p:style>
          <a:lnRef idx="1">
            <a:schemeClr val="accent5"/>
          </a:lnRef>
          <a:fillRef idx="2">
            <a:schemeClr val="accent5"/>
          </a:fillRef>
          <a:effectRef idx="1">
            <a:schemeClr val="accent5"/>
          </a:effectRef>
          <a:fontRef idx="minor">
            <a:schemeClr val="dk1"/>
          </a:fontRef>
        </p:style>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ar-SA" sz="1600" b="1">
                <a:latin typeface="Arial" panose="020B0604020202020204" pitchFamily="34" charset="0"/>
                <a:cs typeface="Arial" panose="020B0604020202020204" pitchFamily="34" charset="0"/>
              </a:rPr>
              <a:t>سوء التغذية عند الأطفال والأمهات</a:t>
            </a:r>
            <a:endParaRPr lang="en-US" sz="1600" b="1">
              <a:latin typeface="Arial" panose="020B0604020202020204" pitchFamily="34" charset="0"/>
              <a:cs typeface="Arial" panose="020B0604020202020204" pitchFamily="34" charset="0"/>
            </a:endParaRPr>
          </a:p>
        </p:txBody>
      </p:sp>
      <p:sp>
        <p:nvSpPr>
          <p:cNvPr id="9237" name="TextBox 46"/>
          <p:cNvSpPr txBox="1">
            <a:spLocks noChangeArrowheads="1"/>
          </p:cNvSpPr>
          <p:nvPr/>
        </p:nvSpPr>
        <p:spPr bwMode="auto">
          <a:xfrm>
            <a:off x="1752600" y="2235200"/>
            <a:ext cx="1600200" cy="584200"/>
          </a:xfrm>
          <a:prstGeom prst="rect">
            <a:avLst/>
          </a:prstGeom>
          <a:ln/>
        </p:spPr>
        <p:style>
          <a:lnRef idx="1">
            <a:schemeClr val="accent5"/>
          </a:lnRef>
          <a:fillRef idx="2">
            <a:schemeClr val="accent5"/>
          </a:fillRef>
          <a:effectRef idx="1">
            <a:schemeClr val="accent5"/>
          </a:effectRef>
          <a:fontRef idx="minor">
            <a:schemeClr val="dk1"/>
          </a:fontRef>
        </p:style>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ar-SA" sz="1600" b="1">
                <a:latin typeface="Arial" panose="020B0604020202020204" pitchFamily="34" charset="0"/>
                <a:cs typeface="Arial" panose="020B0604020202020204" pitchFamily="34" charset="0"/>
              </a:rPr>
              <a:t>مدخول غذائي غير كافي</a:t>
            </a:r>
            <a:endParaRPr lang="en-US" sz="1600" b="1">
              <a:latin typeface="Arial" panose="020B0604020202020204" pitchFamily="34" charset="0"/>
              <a:cs typeface="Arial" panose="020B0604020202020204" pitchFamily="34" charset="0"/>
            </a:endParaRPr>
          </a:p>
        </p:txBody>
      </p:sp>
      <p:sp>
        <p:nvSpPr>
          <p:cNvPr id="9238" name="TextBox 47"/>
          <p:cNvSpPr txBox="1">
            <a:spLocks noChangeArrowheads="1"/>
          </p:cNvSpPr>
          <p:nvPr/>
        </p:nvSpPr>
        <p:spPr bwMode="auto">
          <a:xfrm>
            <a:off x="5562600" y="2328863"/>
            <a:ext cx="1600200" cy="338137"/>
          </a:xfrm>
          <a:prstGeom prst="rect">
            <a:avLst/>
          </a:prstGeom>
          <a:ln/>
        </p:spPr>
        <p:style>
          <a:lnRef idx="1">
            <a:schemeClr val="accent5"/>
          </a:lnRef>
          <a:fillRef idx="2">
            <a:schemeClr val="accent5"/>
          </a:fillRef>
          <a:effectRef idx="1">
            <a:schemeClr val="accent5"/>
          </a:effectRef>
          <a:fontRef idx="minor">
            <a:schemeClr val="dk1"/>
          </a:fontRef>
        </p:style>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ar-SA" sz="1600" b="1">
                <a:latin typeface="Arial" panose="020B0604020202020204" pitchFamily="34" charset="0"/>
                <a:cs typeface="Arial" panose="020B0604020202020204" pitchFamily="34" charset="0"/>
              </a:rPr>
              <a:t>المرض</a:t>
            </a:r>
            <a:endParaRPr lang="en-US" sz="1600" b="1">
              <a:latin typeface="Arial" panose="020B0604020202020204" pitchFamily="34" charset="0"/>
              <a:cs typeface="Arial" panose="020B0604020202020204" pitchFamily="34" charset="0"/>
            </a:endParaRPr>
          </a:p>
        </p:txBody>
      </p:sp>
      <p:cxnSp>
        <p:nvCxnSpPr>
          <p:cNvPr id="9240" name="Shape 52"/>
          <p:cNvCxnSpPr>
            <a:cxnSpLocks noChangeShapeType="1"/>
            <a:stCxn id="9229" idx="3"/>
            <a:endCxn id="9233" idx="2"/>
          </p:cNvCxnSpPr>
          <p:nvPr/>
        </p:nvCxnSpPr>
        <p:spPr bwMode="auto">
          <a:xfrm flipV="1">
            <a:off x="5257800" y="4124325"/>
            <a:ext cx="1104900" cy="2057400"/>
          </a:xfrm>
          <a:prstGeom prst="bentConnector2">
            <a:avLst/>
          </a:prstGeom>
          <a:noFill/>
          <a:ln w="5715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9241" name="Elbow Connector 54"/>
          <p:cNvCxnSpPr>
            <a:cxnSpLocks noChangeShapeType="1"/>
            <a:stCxn id="9229" idx="0"/>
            <a:endCxn id="9230" idx="2"/>
          </p:cNvCxnSpPr>
          <p:nvPr/>
        </p:nvCxnSpPr>
        <p:spPr bwMode="auto">
          <a:xfrm rot="5400000" flipH="1" flipV="1">
            <a:off x="4109244" y="5509419"/>
            <a:ext cx="696912" cy="12700"/>
          </a:xfrm>
          <a:prstGeom prst="bentConnector3">
            <a:avLst>
              <a:gd name="adj1" fmla="val 50000"/>
            </a:avLst>
          </a:prstGeom>
          <a:noFill/>
          <a:ln w="3810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9242" name="Elbow Connector 56"/>
          <p:cNvCxnSpPr>
            <a:cxnSpLocks noChangeShapeType="1"/>
          </p:cNvCxnSpPr>
          <p:nvPr/>
        </p:nvCxnSpPr>
        <p:spPr bwMode="auto">
          <a:xfrm rot="5400000" flipH="1" flipV="1">
            <a:off x="4354512" y="4713288"/>
            <a:ext cx="142875" cy="12700"/>
          </a:xfrm>
          <a:prstGeom prst="bentConnector3">
            <a:avLst>
              <a:gd name="adj1" fmla="val 50000"/>
            </a:avLst>
          </a:prstGeom>
          <a:noFill/>
          <a:ln w="3810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9243" name="Straight Arrow Connector 58"/>
          <p:cNvCxnSpPr>
            <a:cxnSpLocks noChangeShapeType="1"/>
            <a:stCxn id="9230" idx="0"/>
            <a:endCxn id="9233" idx="2"/>
          </p:cNvCxnSpPr>
          <p:nvPr/>
        </p:nvCxnSpPr>
        <p:spPr bwMode="auto">
          <a:xfrm flipV="1">
            <a:off x="4457700" y="4124325"/>
            <a:ext cx="1905000" cy="666750"/>
          </a:xfrm>
          <a:prstGeom prst="straightConnector1">
            <a:avLst/>
          </a:prstGeom>
          <a:noFill/>
          <a:ln w="5715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9244" name="Straight Arrow Connector 60"/>
          <p:cNvCxnSpPr>
            <a:cxnSpLocks noChangeShapeType="1"/>
            <a:stCxn id="9230" idx="0"/>
            <a:endCxn id="9231" idx="2"/>
          </p:cNvCxnSpPr>
          <p:nvPr/>
        </p:nvCxnSpPr>
        <p:spPr bwMode="auto">
          <a:xfrm flipH="1" flipV="1">
            <a:off x="2552700" y="3908425"/>
            <a:ext cx="1905000" cy="882650"/>
          </a:xfrm>
          <a:prstGeom prst="straightConnector1">
            <a:avLst/>
          </a:prstGeom>
          <a:noFill/>
          <a:ln w="5715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9245" name="Straight Arrow Connector 62"/>
          <p:cNvCxnSpPr>
            <a:cxnSpLocks noChangeShapeType="1"/>
            <a:stCxn id="9231" idx="0"/>
            <a:endCxn id="9237" idx="2"/>
          </p:cNvCxnSpPr>
          <p:nvPr/>
        </p:nvCxnSpPr>
        <p:spPr bwMode="auto">
          <a:xfrm flipV="1">
            <a:off x="2552700" y="2819400"/>
            <a:ext cx="0" cy="381000"/>
          </a:xfrm>
          <a:prstGeom prst="straightConnector1">
            <a:avLst/>
          </a:prstGeom>
          <a:noFill/>
          <a:ln w="5715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9246" name="Straight Arrow Connector 63"/>
          <p:cNvCxnSpPr>
            <a:cxnSpLocks noChangeShapeType="1"/>
            <a:endCxn id="9238" idx="2"/>
          </p:cNvCxnSpPr>
          <p:nvPr/>
        </p:nvCxnSpPr>
        <p:spPr bwMode="auto">
          <a:xfrm flipH="1" flipV="1">
            <a:off x="6362700" y="2667000"/>
            <a:ext cx="38100" cy="533400"/>
          </a:xfrm>
          <a:prstGeom prst="straightConnector1">
            <a:avLst/>
          </a:prstGeom>
          <a:noFill/>
          <a:ln w="5715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9247" name="Straight Arrow Connector 66"/>
          <p:cNvCxnSpPr>
            <a:cxnSpLocks noChangeShapeType="1"/>
            <a:stCxn id="9232" idx="0"/>
            <a:endCxn id="9236" idx="2"/>
          </p:cNvCxnSpPr>
          <p:nvPr/>
        </p:nvCxnSpPr>
        <p:spPr bwMode="auto">
          <a:xfrm flipV="1">
            <a:off x="4457700" y="1701800"/>
            <a:ext cx="76200" cy="1468438"/>
          </a:xfrm>
          <a:prstGeom prst="straightConnector1">
            <a:avLst/>
          </a:prstGeom>
          <a:noFill/>
          <a:ln w="57150"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cxnSp>
        <p:nvCxnSpPr>
          <p:cNvPr id="9248" name="Straight Arrow Connector 68"/>
          <p:cNvCxnSpPr>
            <a:cxnSpLocks noChangeShapeType="1"/>
            <a:stCxn id="9237" idx="3"/>
            <a:endCxn id="9238" idx="1"/>
          </p:cNvCxnSpPr>
          <p:nvPr/>
        </p:nvCxnSpPr>
        <p:spPr bwMode="auto">
          <a:xfrm flipV="1">
            <a:off x="3352800" y="2498725"/>
            <a:ext cx="2209800" cy="28575"/>
          </a:xfrm>
          <a:prstGeom prst="straightConnector1">
            <a:avLst/>
          </a:prstGeom>
          <a:noFill/>
          <a:ln w="57150"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cxnSp>
        <p:nvCxnSpPr>
          <p:cNvPr id="9249" name="Straight Arrow Connector 71"/>
          <p:cNvCxnSpPr>
            <a:cxnSpLocks noChangeShapeType="1"/>
          </p:cNvCxnSpPr>
          <p:nvPr/>
        </p:nvCxnSpPr>
        <p:spPr bwMode="auto">
          <a:xfrm flipV="1">
            <a:off x="4762500" y="2667000"/>
            <a:ext cx="1257300" cy="457200"/>
          </a:xfrm>
          <a:prstGeom prst="straightConnector1">
            <a:avLst/>
          </a:prstGeom>
          <a:noFill/>
          <a:ln w="5715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9250" name="Straight Arrow Connector 73"/>
          <p:cNvCxnSpPr>
            <a:cxnSpLocks noChangeShapeType="1"/>
          </p:cNvCxnSpPr>
          <p:nvPr/>
        </p:nvCxnSpPr>
        <p:spPr bwMode="auto">
          <a:xfrm flipH="1" flipV="1">
            <a:off x="2743200" y="2819400"/>
            <a:ext cx="1104900" cy="304800"/>
          </a:xfrm>
          <a:prstGeom prst="straightConnector1">
            <a:avLst/>
          </a:prstGeom>
          <a:noFill/>
          <a:ln w="5715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9251" name="Straight Arrow Connector 75"/>
          <p:cNvCxnSpPr>
            <a:cxnSpLocks noChangeShapeType="1"/>
            <a:endCxn id="9235" idx="1"/>
          </p:cNvCxnSpPr>
          <p:nvPr/>
        </p:nvCxnSpPr>
        <p:spPr bwMode="auto">
          <a:xfrm flipV="1">
            <a:off x="5372100" y="1300609"/>
            <a:ext cx="1790700" cy="299592"/>
          </a:xfrm>
          <a:prstGeom prst="straightConnector1">
            <a:avLst/>
          </a:prstGeom>
          <a:noFill/>
          <a:ln w="5715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9252" name="Straight Arrow Connector 77"/>
          <p:cNvCxnSpPr>
            <a:cxnSpLocks noChangeShapeType="1"/>
            <a:endCxn id="9234" idx="3"/>
          </p:cNvCxnSpPr>
          <p:nvPr/>
        </p:nvCxnSpPr>
        <p:spPr bwMode="auto">
          <a:xfrm flipH="1" flipV="1">
            <a:off x="1905000" y="1546830"/>
            <a:ext cx="1828800" cy="129570"/>
          </a:xfrm>
          <a:prstGeom prst="straightConnector1">
            <a:avLst/>
          </a:prstGeom>
          <a:noFill/>
          <a:ln w="5715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9253" name="TextBox 80"/>
          <p:cNvSpPr txBox="1">
            <a:spLocks noChangeArrowheads="1"/>
          </p:cNvSpPr>
          <p:nvPr/>
        </p:nvSpPr>
        <p:spPr bwMode="auto">
          <a:xfrm>
            <a:off x="3505200" y="609600"/>
            <a:ext cx="20812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r>
              <a:rPr lang="ar-SA" sz="2400" b="1">
                <a:solidFill>
                  <a:schemeClr val="bg1"/>
                </a:solidFill>
                <a:latin typeface="Arial" panose="020B0604020202020204" pitchFamily="34" charset="0"/>
                <a:cs typeface="Arial" panose="020B0604020202020204" pitchFamily="34" charset="0"/>
              </a:rPr>
              <a:t>انظر الصفحة 146</a:t>
            </a:r>
            <a:endParaRPr lang="en-US" sz="2400" b="1">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809302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Y" dirty="0" smtClean="0"/>
              <a:t>ماذا يقترح علينا اسفير</a:t>
            </a:r>
            <a:endParaRPr lang="ar-SA" dirty="0"/>
          </a:p>
        </p:txBody>
      </p:sp>
      <p:sp>
        <p:nvSpPr>
          <p:cNvPr id="3" name="Content Placeholder 2"/>
          <p:cNvSpPr>
            <a:spLocks noGrp="1"/>
          </p:cNvSpPr>
          <p:nvPr>
            <p:ph idx="1"/>
          </p:nvPr>
        </p:nvSpPr>
        <p:spPr>
          <a:xfrm>
            <a:off x="630621" y="1369242"/>
            <a:ext cx="8056179" cy="4785722"/>
          </a:xfrm>
        </p:spPr>
        <p:txBody>
          <a:bodyPr/>
          <a:lstStyle/>
          <a:p>
            <a:r>
              <a:rPr lang="ar-SY" dirty="0" smtClean="0"/>
              <a:t>لنفتح صفحة 147 ونشاهد توصيات اسفير في التقدير</a:t>
            </a:r>
          </a:p>
          <a:p>
            <a:endParaRPr lang="ar-SA" dirty="0"/>
          </a:p>
        </p:txBody>
      </p:sp>
    </p:spTree>
    <p:extLst>
      <p:ext uri="{BB962C8B-B14F-4D97-AF65-F5344CB8AC3E}">
        <p14:creationId xmlns:p14="http://schemas.microsoft.com/office/powerpoint/2010/main" val="32235029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Y" dirty="0" smtClean="0"/>
              <a:t>ماذا يقترح علينا اسفير</a:t>
            </a:r>
            <a:endParaRPr lang="ar-SA" dirty="0"/>
          </a:p>
        </p:txBody>
      </p:sp>
      <p:sp>
        <p:nvSpPr>
          <p:cNvPr id="3" name="Content Placeholder 2"/>
          <p:cNvSpPr>
            <a:spLocks noGrp="1"/>
          </p:cNvSpPr>
          <p:nvPr>
            <p:ph idx="1"/>
          </p:nvPr>
        </p:nvSpPr>
        <p:spPr>
          <a:xfrm>
            <a:off x="630621" y="1369242"/>
            <a:ext cx="8056179" cy="4785722"/>
          </a:xfrm>
        </p:spPr>
        <p:txBody>
          <a:bodyPr/>
          <a:lstStyle/>
          <a:p>
            <a:r>
              <a:rPr lang="ar-SY" dirty="0" smtClean="0"/>
              <a:t>لنفتح صفحة 147 ونشاهد توصيات اسفير في التقدير</a:t>
            </a:r>
          </a:p>
          <a:p>
            <a:endParaRPr lang="ar-SA" dirty="0"/>
          </a:p>
        </p:txBody>
      </p:sp>
    </p:spTree>
    <p:extLst>
      <p:ext uri="{BB962C8B-B14F-4D97-AF65-F5344CB8AC3E}">
        <p14:creationId xmlns:p14="http://schemas.microsoft.com/office/powerpoint/2010/main" val="36733760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المشكل </a:t>
            </a:r>
            <a:r>
              <a:rPr lang="ar-SA" dirty="0" smtClean="0"/>
              <a:t>الثّ</a:t>
            </a:r>
            <a:r>
              <a:rPr lang="ar-SY" dirty="0" smtClean="0"/>
              <a:t>انية</a:t>
            </a:r>
            <a:r>
              <a:rPr lang="ar-SA" dirty="0" smtClean="0"/>
              <a:t>: </a:t>
            </a:r>
            <a:r>
              <a:rPr lang="ar-SA" dirty="0"/>
              <a:t>سلّة الطّعام الموحّدة لا تستجيب لحاجيات مختلف الفئات </a:t>
            </a:r>
            <a:r>
              <a:rPr lang="ar-SA" dirty="0" smtClean="0"/>
              <a:t>العمريّة</a:t>
            </a:r>
            <a:r>
              <a:rPr lang="ar-SY" dirty="0"/>
              <a:t> </a:t>
            </a:r>
            <a:r>
              <a:rPr lang="ar-SY" dirty="0" smtClean="0"/>
              <a:t>و</a:t>
            </a:r>
            <a:r>
              <a:rPr lang="ar-SA" dirty="0" smtClean="0"/>
              <a:t>عدم </a:t>
            </a:r>
            <a:r>
              <a:rPr lang="ar-SA" dirty="0"/>
              <a:t>تطابق أنواع الطّعام </a:t>
            </a:r>
            <a:r>
              <a:rPr lang="ar-SY" dirty="0" smtClean="0"/>
              <a:t>والافراط والفساد</a:t>
            </a:r>
            <a:endParaRPr lang="ar-SA" dirty="0"/>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t="49399"/>
          <a:stretch/>
        </p:blipFill>
        <p:spPr>
          <a:xfrm>
            <a:off x="457201" y="1582511"/>
            <a:ext cx="4572000" cy="3470223"/>
          </a:xfrm>
          <a:prstGeom prst="rect">
            <a:avLst/>
          </a:prstGeom>
        </p:spPr>
      </p:pic>
      <p:sp>
        <p:nvSpPr>
          <p:cNvPr id="8" name="Content Placeholder 2"/>
          <p:cNvSpPr>
            <a:spLocks noGrp="1"/>
          </p:cNvSpPr>
          <p:nvPr>
            <p:ph idx="1"/>
          </p:nvPr>
        </p:nvSpPr>
        <p:spPr>
          <a:xfrm>
            <a:off x="6223378" y="1369242"/>
            <a:ext cx="2463421" cy="4785722"/>
          </a:xfrm>
        </p:spPr>
        <p:txBody>
          <a:bodyPr/>
          <a:lstStyle/>
          <a:p>
            <a:r>
              <a:rPr lang="ar-SA" dirty="0"/>
              <a:t>لا تتطابق في غالب الأحيان أنواع المواد الغذائيّة المقدّمة من خلال الاليّات الدّوليّة مع نوعيّة الطّعام المتوافق عليه ممّا يتسبّب في التّفريط فيها </a:t>
            </a:r>
            <a:r>
              <a:rPr lang="ar-SA" dirty="0" smtClean="0"/>
              <a:t>أو</a:t>
            </a:r>
            <a:r>
              <a:rPr lang="ar-SY" dirty="0" smtClean="0"/>
              <a:t> </a:t>
            </a:r>
            <a:r>
              <a:rPr lang="ar-SA" dirty="0" smtClean="0"/>
              <a:t>خسارته</a:t>
            </a:r>
            <a:r>
              <a:rPr lang="ar-SY" dirty="0" smtClean="0"/>
              <a:t> مثل المواد المرسلة من تركيا واللغة المختلفة</a:t>
            </a:r>
            <a:r>
              <a:rPr lang="ar-SA" dirty="0" smtClean="0"/>
              <a:t>.</a:t>
            </a:r>
            <a:r>
              <a:rPr lang="ar-SY" dirty="0" smtClean="0"/>
              <a:t> وايضا لاتستجيب لكافة احتياجات العائلة بسبب عدم دراسة احتياجات كافة العائلة.</a:t>
            </a:r>
            <a:endParaRPr lang="ar-SA" dirty="0"/>
          </a:p>
        </p:txBody>
      </p:sp>
    </p:spTree>
    <p:extLst>
      <p:ext uri="{BB962C8B-B14F-4D97-AF65-F5344CB8AC3E}">
        <p14:creationId xmlns:p14="http://schemas.microsoft.com/office/powerpoint/2010/main" val="2651582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المشكل </a:t>
            </a:r>
            <a:r>
              <a:rPr lang="ar-SY" dirty="0" smtClean="0"/>
              <a:t>الثالث</a:t>
            </a:r>
            <a:r>
              <a:rPr lang="ar-SA" dirty="0" smtClean="0"/>
              <a:t>: </a:t>
            </a:r>
            <a:r>
              <a:rPr lang="ar-SA" dirty="0"/>
              <a:t>استهداف لمستلزمات </a:t>
            </a:r>
            <a:r>
              <a:rPr lang="ar-SA" dirty="0" smtClean="0"/>
              <a:t>معيّنة</a:t>
            </a:r>
            <a:endParaRPr lang="ar-SA" dirty="0"/>
          </a:p>
        </p:txBody>
      </p:sp>
      <p:pic>
        <p:nvPicPr>
          <p:cNvPr id="5" name="Picture 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135061" y="2193002"/>
            <a:ext cx="5134419" cy="3422946"/>
          </a:xfrm>
          <a:prstGeom prst="rect">
            <a:avLst/>
          </a:prstGeom>
        </p:spPr>
      </p:pic>
      <p:sp>
        <p:nvSpPr>
          <p:cNvPr id="6" name="TextBox 5"/>
          <p:cNvSpPr txBox="1"/>
          <p:nvPr/>
        </p:nvSpPr>
        <p:spPr>
          <a:xfrm>
            <a:off x="3076563" y="5741941"/>
            <a:ext cx="3668425" cy="461665"/>
          </a:xfrm>
          <a:prstGeom prst="rect">
            <a:avLst/>
          </a:prstGeom>
          <a:noFill/>
        </p:spPr>
        <p:txBody>
          <a:bodyPr wrap="square" rtlCol="0">
            <a:spAutoFit/>
          </a:bodyPr>
          <a:lstStyle/>
          <a:p>
            <a:pPr algn="r" rtl="1"/>
            <a:r>
              <a:rPr lang="ar-TN" sz="1200" i="1" dirty="0">
                <a:latin typeface="Traditional Arabic" panose="02020603050405020304" pitchFamily="18" charset="-78"/>
                <a:cs typeface="Traditional Arabic" panose="02020603050405020304" pitchFamily="18" charset="-78"/>
              </a:rPr>
              <a:t>إبراهيم ملا: : الحركة الدولية لجمعيات الصليب الأحمر والهلال الأحمر</a:t>
            </a:r>
            <a:endParaRPr lang="en-GB" sz="1200" i="1" dirty="0">
              <a:latin typeface="Traditional Arabic" panose="02020603050405020304" pitchFamily="18" charset="-78"/>
              <a:ea typeface="ヒラギノ角ゴ Pro W3" charset="0"/>
              <a:cs typeface="Traditional Arabic" panose="02020603050405020304" pitchFamily="18" charset="-78"/>
            </a:endParaRPr>
          </a:p>
          <a:p>
            <a:pPr algn="r" rtl="1"/>
            <a:endParaRPr lang="en-GB" sz="1200" i="1" dirty="0">
              <a:latin typeface="Traditional Arabic" panose="02020603050405020304" pitchFamily="18" charset="-78"/>
              <a:cs typeface="Traditional Arabic" panose="02020603050405020304" pitchFamily="18" charset="-78"/>
            </a:endParaRPr>
          </a:p>
        </p:txBody>
      </p:sp>
      <p:sp>
        <p:nvSpPr>
          <p:cNvPr id="3" name="TextBox 2"/>
          <p:cNvSpPr txBox="1"/>
          <p:nvPr/>
        </p:nvSpPr>
        <p:spPr>
          <a:xfrm>
            <a:off x="717741" y="1454046"/>
            <a:ext cx="7969061" cy="461665"/>
          </a:xfrm>
          <a:prstGeom prst="rect">
            <a:avLst/>
          </a:prstGeom>
          <a:noFill/>
        </p:spPr>
        <p:txBody>
          <a:bodyPr wrap="square" rtlCol="0">
            <a:spAutoFit/>
          </a:bodyPr>
          <a:lstStyle/>
          <a:p>
            <a:pPr algn="r" rtl="1"/>
            <a:r>
              <a:rPr lang="ar-SY" sz="2400" dirty="0" smtClean="0"/>
              <a:t>الاستمرار بتوزيع مواد غذائية واحدة وعدم التغيير فيها يسبب نقص تغذية وايضا هو ليس امن غذائي</a:t>
            </a:r>
            <a:endParaRPr lang="en-US" sz="2400" dirty="0"/>
          </a:p>
        </p:txBody>
      </p:sp>
    </p:spTree>
    <p:extLst>
      <p:ext uri="{BB962C8B-B14F-4D97-AF65-F5344CB8AC3E}">
        <p14:creationId xmlns:p14="http://schemas.microsoft.com/office/powerpoint/2010/main" val="3015918176"/>
      </p:ext>
    </p:extLst>
  </p:cSld>
  <p:clrMapOvr>
    <a:masterClrMapping/>
  </p:clrMapOvr>
  <p:timing>
    <p:tnLst>
      <p:par>
        <p:cTn id="1" dur="indefinite" restart="never" nodeType="tmRoot"/>
      </p:par>
    </p:tnLst>
  </p:timing>
</p:sld>
</file>

<file path=ppt/theme/theme1.xml><?xml version="1.0" encoding="utf-8"?>
<a:theme xmlns:a="http://schemas.openxmlformats.org/drawingml/2006/main" name="Speher Arabic ppt theme">
  <a:themeElements>
    <a:clrScheme name="Sphere Arabic">
      <a:dk1>
        <a:sysClr val="windowText" lastClr="000000"/>
      </a:dk1>
      <a:lt1>
        <a:sysClr val="window" lastClr="FFFFFF"/>
      </a:lt1>
      <a:dk2>
        <a:srgbClr val="004386"/>
      </a:dk2>
      <a:lt2>
        <a:srgbClr val="87B91D"/>
      </a:lt2>
      <a:accent1>
        <a:srgbClr val="579305"/>
      </a:accent1>
      <a:accent2>
        <a:srgbClr val="C80F3F"/>
      </a:accent2>
      <a:accent3>
        <a:srgbClr val="FBAD18"/>
      </a:accent3>
      <a:accent4>
        <a:srgbClr val="E4028C"/>
      </a:accent4>
      <a:accent5>
        <a:srgbClr val="4BACC6"/>
      </a:accent5>
      <a:accent6>
        <a:srgbClr val="F79646"/>
      </a:accent6>
      <a:hlink>
        <a:srgbClr val="004386"/>
      </a:hlink>
      <a:folHlink>
        <a:srgbClr val="004386"/>
      </a:folHlink>
    </a:clrScheme>
    <a:fontScheme name="Custom 1">
      <a:majorFont>
        <a:latin typeface="Traditional Arabic"/>
        <a:ea typeface=""/>
        <a:cs typeface="Traditional Arabic"/>
      </a:majorFont>
      <a:minorFont>
        <a:latin typeface="Traditional Arabic"/>
        <a:ea typeface=""/>
        <a:cs typeface="Traditional Arabic"/>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peher Arabic ppt theme" id="{E8BFA150-2B5B-48C8-8981-66A7178BA1E8}" vid="{5FA11942-FBDE-4059-82D6-9E5DA248BAA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Speher Arabic ppt theme</Template>
  <TotalTime>9915</TotalTime>
  <Words>874</Words>
  <Application>Microsoft Office PowerPoint</Application>
  <PresentationFormat>عرض على الشاشة (3:4)‏</PresentationFormat>
  <Paragraphs>101</Paragraphs>
  <Slides>18</Slides>
  <Notes>16</Notes>
  <HiddenSlides>0</HiddenSlides>
  <MMClips>0</MMClips>
  <ScaleCrop>false</ScaleCrop>
  <HeadingPairs>
    <vt:vector size="6" baseType="variant">
      <vt:variant>
        <vt:lpstr>الخطوط المستخدمة</vt:lpstr>
      </vt:variant>
      <vt:variant>
        <vt:i4>6</vt:i4>
      </vt:variant>
      <vt:variant>
        <vt:lpstr>نسق</vt:lpstr>
      </vt:variant>
      <vt:variant>
        <vt:i4>1</vt:i4>
      </vt:variant>
      <vt:variant>
        <vt:lpstr>عناوين الشرائح</vt:lpstr>
      </vt:variant>
      <vt:variant>
        <vt:i4>18</vt:i4>
      </vt:variant>
    </vt:vector>
  </HeadingPairs>
  <TitlesOfParts>
    <vt:vector size="25" baseType="lpstr">
      <vt:lpstr>Arial</vt:lpstr>
      <vt:lpstr>Arial Narrow</vt:lpstr>
      <vt:lpstr>Calibri</vt:lpstr>
      <vt:lpstr>Times New Roman</vt:lpstr>
      <vt:lpstr>Traditional Arabic</vt:lpstr>
      <vt:lpstr>ヒラギノ角ゴ Pro W3</vt:lpstr>
      <vt:lpstr>Speher Arabic ppt theme</vt:lpstr>
      <vt:lpstr>الفصل التقني المتعلق بمجال الأمن الغذائي والتغذية</vt:lpstr>
      <vt:lpstr>عرض تقديمي في PowerPoint</vt:lpstr>
      <vt:lpstr>ما هو الامن الغذائي</vt:lpstr>
      <vt:lpstr>المشكلة الأولى: نقص التّغذية</vt:lpstr>
      <vt:lpstr>عرض تقديمي في PowerPoint</vt:lpstr>
      <vt:lpstr>ماذا يقترح علينا اسفير</vt:lpstr>
      <vt:lpstr>ماذا يقترح علينا اسفير</vt:lpstr>
      <vt:lpstr>المشكل الثّانية: سلّة الطّعام الموحّدة لا تستجيب لحاجيات مختلف الفئات العمريّة وعدم تطابق أنواع الطّعام والافراط والفساد</vt:lpstr>
      <vt:lpstr>المشكل الثالث: استهداف لمستلزمات معيّنة</vt:lpstr>
      <vt:lpstr>المشكل الرابع: انعدام المساءلة والرّقابة</vt:lpstr>
      <vt:lpstr>المشكل الخامس: الاكتفاء الذاتي وتوزيع السلات الغذائية لمرة واحدة وبرامج توزيع المواد الغذائية على المدى الطويل</vt:lpstr>
      <vt:lpstr>تتفق جميع المعايير وتوجيهات التغذية على نفس الأرقام...</vt:lpstr>
      <vt:lpstr>ماذا يقترح علينا اسفير</vt:lpstr>
      <vt:lpstr>المشكل السادس: صعوبة الخدمات اللّوجستيّة عند التّسليم </vt:lpstr>
      <vt:lpstr>مشاكل في الامن الغذائي في سورية</vt:lpstr>
      <vt:lpstr>بعض المشاريع الناجحة في سبل المعيشة والامن الغذائي</vt:lpstr>
      <vt:lpstr>تذكر</vt:lpstr>
      <vt:lpstr>من هم الأشخاص الذين هم في حاجة ماسة للحصة الغذائية الفردية اليومية بالسعر الحراري؟</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التقني المتعلق بمجال الأمن الغذائي والتغذية</dc:title>
  <dc:creator>Tamara Hallaq</dc:creator>
  <cp:lastModifiedBy>hamza hamwie</cp:lastModifiedBy>
  <cp:revision>80</cp:revision>
  <dcterms:created xsi:type="dcterms:W3CDTF">2015-04-13T14:23:17Z</dcterms:created>
  <dcterms:modified xsi:type="dcterms:W3CDTF">2016-03-01T20:48:06Z</dcterms:modified>
</cp:coreProperties>
</file>