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1" r:id="rId1"/>
  </p:sldMasterIdLst>
  <p:notesMasterIdLst>
    <p:notesMasterId r:id="rId22"/>
  </p:notesMasterIdLst>
  <p:sldIdLst>
    <p:sldId id="256" r:id="rId2"/>
    <p:sldId id="268" r:id="rId3"/>
    <p:sldId id="269" r:id="rId4"/>
    <p:sldId id="270" r:id="rId5"/>
    <p:sldId id="280" r:id="rId6"/>
    <p:sldId id="278" r:id="rId7"/>
    <p:sldId id="271" r:id="rId8"/>
    <p:sldId id="279" r:id="rId9"/>
    <p:sldId id="260" r:id="rId10"/>
    <p:sldId id="274" r:id="rId11"/>
    <p:sldId id="275" r:id="rId12"/>
    <p:sldId id="276" r:id="rId13"/>
    <p:sldId id="277" r:id="rId14"/>
    <p:sldId id="261" r:id="rId15"/>
    <p:sldId id="262" r:id="rId16"/>
    <p:sldId id="263" r:id="rId17"/>
    <p:sldId id="264" r:id="rId18"/>
    <p:sldId id="266" r:id="rId19"/>
    <p:sldId id="272" r:id="rId20"/>
    <p:sldId id="267" r:id="rId2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80230" autoAdjust="0"/>
  </p:normalViewPr>
  <p:slideViewPr>
    <p:cSldViewPr snapToGrid="0">
      <p:cViewPr varScale="1">
        <p:scale>
          <a:sx n="58" d="100"/>
          <a:sy n="58" d="100"/>
        </p:scale>
        <p:origin x="1566" y="72"/>
      </p:cViewPr>
      <p:guideLst>
        <p:guide orient="horz" pos="2160"/>
        <p:guide pos="2880"/>
      </p:guideLst>
    </p:cSldViewPr>
  </p:slideViewPr>
  <p:outlineViewPr>
    <p:cViewPr>
      <p:scale>
        <a:sx n="33" d="100"/>
        <a:sy n="33" d="100"/>
      </p:scale>
      <p:origin x="0" y="-1068"/>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7" d="100"/>
          <a:sy n="97" d="100"/>
        </p:scale>
        <p:origin x="181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6BC4D301-1EA7-4C86-B0F3-751315CB5E79}" type="datetimeFigureOut">
              <a:rPr lang="ar-SA" smtClean="0"/>
              <a:t>18/04/1438</a:t>
            </a:fld>
            <a:endParaRPr lang="ar-S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53579C48-162C-47C7-9687-2839989AFBEE}" type="slidenum">
              <a:rPr lang="ar-SA" smtClean="0"/>
              <a:t>‹#›</a:t>
            </a:fld>
            <a:endParaRPr lang="ar-SA"/>
          </a:p>
        </p:txBody>
      </p:sp>
    </p:spTree>
    <p:extLst>
      <p:ext uri="{BB962C8B-B14F-4D97-AF65-F5344CB8AC3E}">
        <p14:creationId xmlns:p14="http://schemas.microsoft.com/office/powerpoint/2010/main" val="37705314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1pPr>
    <a:lvl2pPr marL="4572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2pPr>
    <a:lvl3pPr marL="9144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3pPr>
    <a:lvl4pPr marL="13716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4pPr>
    <a:lvl5pPr marL="18288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1</a:t>
            </a:fld>
            <a:endParaRPr lang="ar-SA"/>
          </a:p>
        </p:txBody>
      </p:sp>
    </p:spTree>
    <p:extLst>
      <p:ext uri="{BB962C8B-B14F-4D97-AF65-F5344CB8AC3E}">
        <p14:creationId xmlns:p14="http://schemas.microsoft.com/office/powerpoint/2010/main" val="21284951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قم بعرض العنوان على المشاركين ثمّ اطلب منهم الرّجوع إلى فصل الحماية الموجود في الدّليل وقراءة كلّ مبدأ حماية بصوت مرتفع.</a:t>
            </a:r>
          </a:p>
          <a:p>
            <a:endParaRPr lang="ar-SA" dirty="0"/>
          </a:p>
          <a:p>
            <a:r>
              <a:rPr lang="ar-SA" dirty="0"/>
              <a:t>اشرح كيف أنّ حتى من هو ليس خبير في مجال الحماية  له أن يعزز مبدأي الحماية رقم 3 ورقم 4.</a:t>
            </a:r>
          </a:p>
          <a:p>
            <a:r>
              <a:rPr lang="ar-SA" dirty="0"/>
              <a:t>للوكالات دور هامّ في معالجة المشاكل المتعلقة بالحماية حتى وغن كانت مهاراتها وقدراتها ومؤهّلاتها محدودة. يمكنها ،على سبيل المثال، توثيق المخاطر التّي تهدّد الحماية وتقديم أمثلة وتقارير عن الانتهاكات (بنزاهة وحسب الاقتضاء) إلى الجهات المعنية والمكلفة بالحماية وتوجيه الضحايا أو الناجين من الاعتداء على الخدمات المناسبة.</a:t>
            </a:r>
          </a:p>
          <a:p>
            <a:r>
              <a:rPr lang="ar-SA" dirty="0"/>
              <a:t> </a:t>
            </a:r>
          </a:p>
          <a:p>
            <a:r>
              <a:rPr lang="ar-SA" dirty="0"/>
              <a:t>المصدر: دليل </a:t>
            </a:r>
            <a:r>
              <a:rPr lang="ar-SA" dirty="0" err="1"/>
              <a:t>تروكير</a:t>
            </a:r>
            <a:r>
              <a:rPr lang="ar-SA" dirty="0"/>
              <a:t> المختصر إلى البرمجة الحماية 2010.</a:t>
            </a:r>
          </a:p>
          <a:p>
            <a:endParaRPr lang="ar-SA" dirty="0"/>
          </a:p>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10</a:t>
            </a:fld>
            <a:endParaRPr lang="ar-SA"/>
          </a:p>
        </p:txBody>
      </p:sp>
    </p:spTree>
    <p:extLst>
      <p:ext uri="{BB962C8B-B14F-4D97-AF65-F5344CB8AC3E}">
        <p14:creationId xmlns:p14="http://schemas.microsoft.com/office/powerpoint/2010/main" val="30343848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قم بعرض العنوان على المشاركين ثمّ اطلب منهم الرّجوع إلى فصل الحماية الموجود في الدّليل وقراءة كلّ مبدأ حماية بصوت مرتفع.</a:t>
            </a:r>
          </a:p>
          <a:p>
            <a:endParaRPr lang="ar-SA" dirty="0"/>
          </a:p>
          <a:p>
            <a:r>
              <a:rPr lang="ar-SA" dirty="0"/>
              <a:t>اشرح كيف أنّ حتى من هو ليس خبير في مجال الحماية  له أن يعزز مبدأي الحماية رقم 3 ورقم 4.</a:t>
            </a:r>
          </a:p>
          <a:p>
            <a:r>
              <a:rPr lang="ar-SA" dirty="0"/>
              <a:t>للوكالات دور هامّ في معالجة المشاكل المتعلقة بالحماية حتى وغن كانت مهاراتها وقدراتها ومؤهّلاتها محدودة. يمكنها ،على سبيل المثال، توثيق المخاطر التّي تهدّد الحماية وتقديم أمثلة وتقارير عن الانتهاكات (بنزاهة وحسب الاقتضاء) إلى الجهات المعنية والمكلفة بالحماية وتوجيه الضحايا أو الناجين من الاعتداء على الخدمات المناسبة.</a:t>
            </a:r>
          </a:p>
          <a:p>
            <a:r>
              <a:rPr lang="ar-SA" dirty="0"/>
              <a:t> </a:t>
            </a:r>
          </a:p>
          <a:p>
            <a:r>
              <a:rPr lang="ar-SA" dirty="0"/>
              <a:t>المصدر: دليل </a:t>
            </a:r>
            <a:r>
              <a:rPr lang="ar-SA" dirty="0" err="1"/>
              <a:t>تروكير</a:t>
            </a:r>
            <a:r>
              <a:rPr lang="ar-SA" dirty="0"/>
              <a:t> المختصر إلى البرمجة الحماية 2010.</a:t>
            </a:r>
          </a:p>
          <a:p>
            <a:endParaRPr lang="ar-SA" dirty="0"/>
          </a:p>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11</a:t>
            </a:fld>
            <a:endParaRPr lang="ar-SA"/>
          </a:p>
        </p:txBody>
      </p:sp>
    </p:spTree>
    <p:extLst>
      <p:ext uri="{BB962C8B-B14F-4D97-AF65-F5344CB8AC3E}">
        <p14:creationId xmlns:p14="http://schemas.microsoft.com/office/powerpoint/2010/main" val="1685658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قم بعرض العنوان على المشاركين ثمّ اطلب منهم الرّجوع إلى فصل الحماية الموجود في الدّليل وقراءة كلّ مبدأ حماية بصوت مرتفع.</a:t>
            </a:r>
          </a:p>
          <a:p>
            <a:endParaRPr lang="ar-SA" dirty="0"/>
          </a:p>
          <a:p>
            <a:r>
              <a:rPr lang="ar-SA" dirty="0"/>
              <a:t>اشرح كيف أنّ حتى من هو ليس خبير في مجال الحماية  له أن يعزز مبدأي الحماية رقم 3 ورقم 4.</a:t>
            </a:r>
          </a:p>
          <a:p>
            <a:r>
              <a:rPr lang="ar-SA" dirty="0"/>
              <a:t>للوكالات دور هامّ في معالجة المشاكل المتعلقة بالحماية حتى وغن كانت مهاراتها وقدراتها ومؤهّلاتها محدودة. يمكنها ،على سبيل المثال، توثيق المخاطر التّي تهدّد الحماية وتقديم أمثلة وتقارير عن الانتهاكات (بنزاهة وحسب الاقتضاء) إلى الجهات المعنية والمكلفة بالحماية وتوجيه الضحايا أو الناجين من الاعتداء على الخدمات المناسبة.</a:t>
            </a:r>
          </a:p>
          <a:p>
            <a:r>
              <a:rPr lang="ar-SA" dirty="0"/>
              <a:t> </a:t>
            </a:r>
          </a:p>
          <a:p>
            <a:r>
              <a:rPr lang="ar-SA" dirty="0"/>
              <a:t>المصدر: دليل </a:t>
            </a:r>
            <a:r>
              <a:rPr lang="ar-SA" dirty="0" err="1"/>
              <a:t>تروكير</a:t>
            </a:r>
            <a:r>
              <a:rPr lang="ar-SA" dirty="0"/>
              <a:t> المختصر إلى البرمجة الحماية 2010.</a:t>
            </a:r>
          </a:p>
          <a:p>
            <a:endParaRPr lang="ar-SA" dirty="0"/>
          </a:p>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12</a:t>
            </a:fld>
            <a:endParaRPr lang="ar-SA"/>
          </a:p>
        </p:txBody>
      </p:sp>
    </p:spTree>
    <p:extLst>
      <p:ext uri="{BB962C8B-B14F-4D97-AF65-F5344CB8AC3E}">
        <p14:creationId xmlns:p14="http://schemas.microsoft.com/office/powerpoint/2010/main" val="11386430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قم بعرض العنوان على المشاركين ثمّ اطلب منهم الرّجوع إلى فصل الحماية الموجود في الدّليل وقراءة كلّ مبدأ حماية بصوت مرتفع.</a:t>
            </a:r>
          </a:p>
          <a:p>
            <a:endParaRPr lang="ar-SA" dirty="0"/>
          </a:p>
          <a:p>
            <a:r>
              <a:rPr lang="ar-SA" dirty="0"/>
              <a:t>اشرح كيف أنّ حتى من هو ليس خبير في مجال الحماية  له أن يعزز مبدأي الحماية رقم 3 ورقم 4.</a:t>
            </a:r>
          </a:p>
          <a:p>
            <a:r>
              <a:rPr lang="ar-SA" dirty="0"/>
              <a:t>للوكالات دور هامّ في معالجة المشاكل المتعلقة بالحماية حتى وغن كانت مهاراتها وقدراتها ومؤهّلاتها محدودة. يمكنها ،على سبيل المثال، توثيق المخاطر التّي تهدّد الحماية وتقديم أمثلة وتقارير عن الانتهاكات (بنزاهة وحسب الاقتضاء) إلى الجهات المعنية والمكلفة بالحماية وتوجيه الضحايا أو الناجين من الاعتداء على الخدمات المناسبة.</a:t>
            </a:r>
          </a:p>
          <a:p>
            <a:r>
              <a:rPr lang="ar-SA" dirty="0"/>
              <a:t> </a:t>
            </a:r>
          </a:p>
          <a:p>
            <a:r>
              <a:rPr lang="ar-SA" dirty="0"/>
              <a:t>المصدر: دليل </a:t>
            </a:r>
            <a:r>
              <a:rPr lang="ar-SA" dirty="0" err="1"/>
              <a:t>تروكير</a:t>
            </a:r>
            <a:r>
              <a:rPr lang="ar-SA" dirty="0"/>
              <a:t> المختصر إلى البرمجة الحماية 2010.</a:t>
            </a:r>
          </a:p>
          <a:p>
            <a:endParaRPr lang="ar-SA" dirty="0"/>
          </a:p>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13</a:t>
            </a:fld>
            <a:endParaRPr lang="ar-SA"/>
          </a:p>
        </p:txBody>
      </p:sp>
    </p:spTree>
    <p:extLst>
      <p:ext uri="{BB962C8B-B14F-4D97-AF65-F5344CB8AC3E}">
        <p14:creationId xmlns:p14="http://schemas.microsoft.com/office/powerpoint/2010/main" val="20422215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2000"/>
              </a:spcBef>
            </a:pPr>
            <a:r>
              <a:rPr lang="ar-SA"/>
              <a:t>يتفاوت مدى التزام العاملين في المجال الإنساني في تطبيق مبادئ الحماية وفقا لمؤهّلاتهم وقدراتهم.</a:t>
            </a:r>
          </a:p>
          <a:p>
            <a:pPr>
              <a:spcBef>
                <a:spcPts val="2000"/>
              </a:spcBef>
            </a:pPr>
            <a:r>
              <a:rPr lang="ar-SA"/>
              <a:t>-برنامج حماية قائم الذات: تعتبر الحماية الهدف الرّئيسي للبرنامج (الحماية والاستجابة للعنف القائم على نوع الجنس وحماية الطفل والإسكان والأراضي والممتلكات والتدابير المتعلقة بالألغام و العدالة وسيادة القانون). </a:t>
            </a:r>
          </a:p>
          <a:p>
            <a:pPr>
              <a:spcBef>
                <a:spcPts val="2000"/>
              </a:spcBef>
            </a:pPr>
            <a:r>
              <a:rPr lang="ar-SA"/>
              <a:t>-حماية متكاملة (موحّدة): يتم دمج بعض الأنشطة أو المشاريع المتعلقة بالحماية في برنامج حماية شامل وعادة لا يكون الهدف العام للبرنامج على صلة بالحماية. كما يمكن أن يكون لأسلوب الحماية الموحّدة مشروع حماية صغير يركّز على دورات التوعية مثل التدخلات في الإمداد بالماء والإصحاح والنهوض بالنظافة.</a:t>
            </a:r>
          </a:p>
          <a:p>
            <a:pPr>
              <a:spcBef>
                <a:spcPts val="2000"/>
              </a:spcBef>
            </a:pPr>
            <a:r>
              <a:rPr lang="ar-SA"/>
              <a:t>-نشر الحماية: تعنى الحماية بمرحلة إتمام المشاريع والبرامج.</a:t>
            </a:r>
          </a:p>
          <a:p>
            <a:pPr>
              <a:spcBef>
                <a:spcPts val="2000"/>
              </a:spcBef>
            </a:pPr>
            <a:r>
              <a:rPr lang="ar-SA"/>
              <a:t> تعتبر جميع الوكالات مسؤولة عن  نشر الحماية(حتى وكالات الحماية المتخصّصة).</a:t>
            </a:r>
          </a:p>
        </p:txBody>
      </p:sp>
      <p:sp>
        <p:nvSpPr>
          <p:cNvPr id="4" name="Slide Number Placeholder 3"/>
          <p:cNvSpPr>
            <a:spLocks noGrp="1"/>
          </p:cNvSpPr>
          <p:nvPr>
            <p:ph type="sldNum" sz="quarter" idx="10"/>
          </p:nvPr>
        </p:nvSpPr>
        <p:spPr/>
        <p:txBody>
          <a:bodyPr/>
          <a:lstStyle/>
          <a:p>
            <a:fld id="{53579C48-162C-47C7-9687-2839989AFBEE}" type="slidenum">
              <a:rPr lang="ar-SA" smtClean="0"/>
              <a:t>14</a:t>
            </a:fld>
            <a:endParaRPr lang="ar-SA"/>
          </a:p>
        </p:txBody>
      </p:sp>
    </p:spTree>
    <p:extLst>
      <p:ext uri="{BB962C8B-B14F-4D97-AF65-F5344CB8AC3E}">
        <p14:creationId xmlns:p14="http://schemas.microsoft.com/office/powerpoint/2010/main" val="31916224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a:t>اطلب من المشاركين شرح ما يعنيه ذلك يالنّسبة لهم. </a:t>
            </a:r>
          </a:p>
          <a:p>
            <a:endParaRPr lang="ar-SA"/>
          </a:p>
          <a:p>
            <a:r>
              <a:rPr lang="ar-SA"/>
              <a:t>وضح إجاباتهم بشرح أنه يمكن لمختلف القطاعات تعزيز طريقة توفير المساعدة من خلال ضمّ منظور الحماية في برامجها في جميع المراحل بدلا من تغيير ما تقوم به.</a:t>
            </a:r>
          </a:p>
        </p:txBody>
      </p:sp>
      <p:sp>
        <p:nvSpPr>
          <p:cNvPr id="4" name="Slide Number Placeholder 3"/>
          <p:cNvSpPr>
            <a:spLocks noGrp="1"/>
          </p:cNvSpPr>
          <p:nvPr>
            <p:ph type="sldNum" sz="quarter" idx="10"/>
          </p:nvPr>
        </p:nvSpPr>
        <p:spPr/>
        <p:txBody>
          <a:bodyPr/>
          <a:lstStyle/>
          <a:p>
            <a:fld id="{53579C48-162C-47C7-9687-2839989AFBEE}" type="slidenum">
              <a:rPr lang="ar-SA" smtClean="0"/>
              <a:t>15</a:t>
            </a:fld>
            <a:endParaRPr lang="ar-SA"/>
          </a:p>
        </p:txBody>
      </p:sp>
    </p:spTree>
    <p:extLst>
      <p:ext uri="{BB962C8B-B14F-4D97-AF65-F5344CB8AC3E}">
        <p14:creationId xmlns:p14="http://schemas.microsoft.com/office/powerpoint/2010/main" val="18362402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من خلال ضمّ مبادئ الحماية عند تقديم المساعدة يضمن العاملون في المجال الإنساني ما يلي:</a:t>
            </a:r>
          </a:p>
          <a:p>
            <a:endParaRPr lang="ar-SA" dirty="0"/>
          </a:p>
          <a:p>
            <a:pPr marL="171450" indent="-171450">
              <a:buFont typeface="Arial" panose="020B0604020202020204" pitchFamily="34" charset="0"/>
              <a:buChar char="•"/>
            </a:pPr>
            <a:r>
              <a:rPr lang="ar-SA" dirty="0"/>
              <a:t>استهداف الفئات المهدّدة والوصول إليهم</a:t>
            </a:r>
          </a:p>
          <a:p>
            <a:pPr marL="171450" indent="-171450">
              <a:buFont typeface="Arial" panose="020B0604020202020204" pitchFamily="34" charset="0"/>
              <a:buChar char="•"/>
            </a:pPr>
            <a:r>
              <a:rPr lang="ar-SA" dirty="0"/>
              <a:t>دعم السّلامة والكرامة والعمل على مساندة حقوق الإنسان وحمايتها</a:t>
            </a:r>
            <a:endParaRPr lang="en-GB" dirty="0"/>
          </a:p>
          <a:p>
            <a:pPr marL="171450" indent="-171450">
              <a:buFont typeface="Arial" panose="020B0604020202020204" pitchFamily="34" charset="0"/>
              <a:buChar char="•"/>
            </a:pPr>
            <a:r>
              <a:rPr lang="ar-SA" dirty="0"/>
              <a:t>حماية حقوق الإنسان: ضمان عدم تعزيز أنشطتهم لثقافة التّميّيز وتأييدها وسوء المعاملة والعنف و الإهمال والاستغلال.</a:t>
            </a:r>
          </a:p>
        </p:txBody>
      </p:sp>
      <p:sp>
        <p:nvSpPr>
          <p:cNvPr id="4" name="Slide Number Placeholder 3"/>
          <p:cNvSpPr>
            <a:spLocks noGrp="1"/>
          </p:cNvSpPr>
          <p:nvPr>
            <p:ph type="sldNum" sz="quarter" idx="10"/>
          </p:nvPr>
        </p:nvSpPr>
        <p:spPr/>
        <p:txBody>
          <a:bodyPr/>
          <a:lstStyle/>
          <a:p>
            <a:fld id="{53579C48-162C-47C7-9687-2839989AFBEE}" type="slidenum">
              <a:rPr lang="ar-SA" smtClean="0"/>
              <a:t>16</a:t>
            </a:fld>
            <a:endParaRPr lang="ar-SA"/>
          </a:p>
        </p:txBody>
      </p:sp>
    </p:spTree>
    <p:extLst>
      <p:ext uri="{BB962C8B-B14F-4D97-AF65-F5344CB8AC3E}">
        <p14:creationId xmlns:p14="http://schemas.microsoft.com/office/powerpoint/2010/main" val="38022146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يمكن نشر الحماية:</a:t>
            </a:r>
          </a:p>
          <a:p>
            <a:r>
              <a:rPr lang="ar-SA" dirty="0"/>
              <a:t>تطبيق مبادئ الحماية إثر عمليّة إدارة المشروع و جعلها أساسية عند تقديم المساعدات الإنسانيّة،</a:t>
            </a:r>
          </a:p>
          <a:p>
            <a:r>
              <a:rPr lang="ar-SA" dirty="0"/>
              <a:t>من خلال دمج مبادئ الحماية في إدارة دورة المشروع وتطبيق مؤشراتها الموافقة لكلّ قطاع.</a:t>
            </a:r>
          </a:p>
          <a:p>
            <a:endParaRPr lang="ar-SA" dirty="0"/>
          </a:p>
          <a:p>
            <a:r>
              <a:rPr lang="ar-SA" dirty="0"/>
              <a:t>يعتني دليل </a:t>
            </a:r>
            <a:r>
              <a:rPr lang="ar-SA" dirty="0" err="1"/>
              <a:t>اسفير</a:t>
            </a:r>
            <a:r>
              <a:rPr lang="ar-SA" dirty="0"/>
              <a:t> </a:t>
            </a:r>
            <a:r>
              <a:rPr lang="ar-SA" dirty="0" err="1"/>
              <a:t>بالإحتياحات</a:t>
            </a:r>
            <a:r>
              <a:rPr lang="ar-SA" dirty="0"/>
              <a:t> الخاصّة للفئات المستضعفة في جزء ”ملامح موجزة عن المواضيع المتشعّبة“  صفحة 13 في حين تهتمّ المعايير المرافقة </a:t>
            </a:r>
            <a:r>
              <a:rPr lang="ar-SA" dirty="0" err="1"/>
              <a:t>لاسفير</a:t>
            </a:r>
            <a:r>
              <a:rPr lang="ar-SA" dirty="0"/>
              <a:t> التّي وضعها الفريق العامل على حماية الطّفل بالطفل فقط</a:t>
            </a:r>
          </a:p>
          <a:p>
            <a:endParaRPr lang="ar-SA" dirty="0"/>
          </a:p>
          <a:p>
            <a:r>
              <a:rPr lang="ar-SA" dirty="0"/>
              <a:t>يوفّر دليل حماية الطّفل حوصلة للممارسات الجيّدة ويقدم إرشادات حول الدّعوة والتّحاور في ما يتعلق بالمخاطر التّي تهدّد حماية الأطفال لاسيما الاحتياجات والاستجابات.</a:t>
            </a:r>
          </a:p>
          <a:p>
            <a:r>
              <a:rPr lang="ar-SA" dirty="0"/>
              <a:t>قم بالإشارة إلى جزء «المعايير الرامية إلى دمج حماية الطفل ضمن القطاعات الإنسانية الأخرى" من دليل «لمعايير الدنيا لحماية الطفل في مجال العمل الإنساني» والذّي يقدّم إرشادات حول الطّريقة التّي يضمن بها  العاملون في القطاعات الأخرى نجاح برامجهم,</a:t>
            </a:r>
          </a:p>
          <a:p>
            <a:endParaRPr lang="ar-SA" dirty="0"/>
          </a:p>
          <a:p>
            <a:r>
              <a:rPr lang="ar-SA" dirty="0"/>
              <a:t>غير أن مشروع </a:t>
            </a:r>
            <a:r>
              <a:rPr lang="ar-SA" dirty="0" err="1"/>
              <a:t>اسفير</a:t>
            </a:r>
            <a:r>
              <a:rPr lang="ar-SA" dirty="0"/>
              <a:t> يعتبر أيّ فئة سكّانيّة مهدّدة وذلك حسب الظروف التي تعيشها إذ يمكن </a:t>
            </a:r>
            <a:r>
              <a:rPr lang="ar-SA" dirty="0" err="1"/>
              <a:t>إعتبار</a:t>
            </a:r>
            <a:r>
              <a:rPr lang="ar-SA" dirty="0"/>
              <a:t> الذكور البالغين والذين في صحة جيدة مهدّدين إذا كانوا ينتمون إلى أقلية عرقية أو دينية ويمكن أن تتعرّض امرأة بالغة إلى عنف جنسي بسبب جنسها. أمّا بالنّسبة للأطفال فنسبة تعرّضهم للخطر ترتبط بالظّروف المحيطة بهم.</a:t>
            </a:r>
          </a:p>
        </p:txBody>
      </p:sp>
      <p:sp>
        <p:nvSpPr>
          <p:cNvPr id="4" name="Slide Number Placeholder 3"/>
          <p:cNvSpPr>
            <a:spLocks noGrp="1"/>
          </p:cNvSpPr>
          <p:nvPr>
            <p:ph type="sldNum" sz="quarter" idx="10"/>
          </p:nvPr>
        </p:nvSpPr>
        <p:spPr/>
        <p:txBody>
          <a:bodyPr/>
          <a:lstStyle/>
          <a:p>
            <a:fld id="{53579C48-162C-47C7-9687-2839989AFBEE}" type="slidenum">
              <a:rPr lang="ar-SA" smtClean="0"/>
              <a:t>17</a:t>
            </a:fld>
            <a:endParaRPr lang="ar-SA"/>
          </a:p>
        </p:txBody>
      </p:sp>
    </p:spTree>
    <p:extLst>
      <p:ext uri="{BB962C8B-B14F-4D97-AF65-F5344CB8AC3E}">
        <p14:creationId xmlns:p14="http://schemas.microsoft.com/office/powerpoint/2010/main" val="19883756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اطرح السؤال وأكمل الإجابات المقترحة </a:t>
            </a:r>
          </a:p>
          <a:p>
            <a:r>
              <a:rPr lang="ar-SA" dirty="0"/>
              <a:t> يتشارك جميع العاملين في المجال الإنساني، بمن فيهم موظفي مختلف القطاعات وموظفي البرمجة والدعوة والتصميم والرصد والتقييم </a:t>
            </a:r>
            <a:r>
              <a:rPr lang="ar-SA" dirty="0" err="1"/>
              <a:t>ومدرائهم</a:t>
            </a:r>
            <a:r>
              <a:rPr lang="ar-SA" dirty="0"/>
              <a:t>، المسؤولية الأخلاقية المتعلقة بنشر مبادئ الحماية في مختلف مراحل الاستجابة الإنسانية</a:t>
            </a:r>
          </a:p>
          <a:p>
            <a:br>
              <a:rPr lang="ar-SA" dirty="0"/>
            </a:br>
            <a:endParaRPr lang="ar-SA" dirty="0"/>
          </a:p>
          <a:p>
            <a:r>
              <a:rPr lang="ar-SA" dirty="0"/>
              <a:t>  تتحمل مختلف الوكالات الأولى وشركائها مسؤولية ضمان احترام "قواعد الحماية" بتنفيذها لمبادئ الحماية في  جميع أعمالها مهما اختلفت قطاعات اختصاصاتها. </a:t>
            </a:r>
          </a:p>
        </p:txBody>
      </p:sp>
      <p:sp>
        <p:nvSpPr>
          <p:cNvPr id="4" name="Slide Number Placeholder 3"/>
          <p:cNvSpPr>
            <a:spLocks noGrp="1"/>
          </p:cNvSpPr>
          <p:nvPr>
            <p:ph type="sldNum" sz="quarter" idx="10"/>
          </p:nvPr>
        </p:nvSpPr>
        <p:spPr/>
        <p:txBody>
          <a:bodyPr/>
          <a:lstStyle/>
          <a:p>
            <a:fld id="{53579C48-162C-47C7-9687-2839989AFBEE}" type="slidenum">
              <a:rPr lang="ar-SA" smtClean="0"/>
              <a:t>18</a:t>
            </a:fld>
            <a:endParaRPr lang="ar-SA"/>
          </a:p>
        </p:txBody>
      </p:sp>
    </p:spTree>
    <p:extLst>
      <p:ext uri="{BB962C8B-B14F-4D97-AF65-F5344CB8AC3E}">
        <p14:creationId xmlns:p14="http://schemas.microsoft.com/office/powerpoint/2010/main" val="6479005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تعتبر الدّولة الفاعل الأساسي في حماية الأفراد والجماعات داخل أراضيها مع تحمّلها المسؤولية القانونية وذلك بالنّسبة للدّول التّي قامت بتوقيع المعاهدات والاتفاقيات التّي تنظّم الحقوق الأساسيّة للشعوب. بينما تعتبر </a:t>
            </a:r>
            <a:r>
              <a:rPr lang="ar-SA" dirty="0" err="1"/>
              <a:t>الّدولة،بما</a:t>
            </a:r>
            <a:r>
              <a:rPr lang="ar-SA" dirty="0"/>
              <a:t> في ذلك المدنيّين والشّرطة والسّلطات ألعسكرية، المسؤول القانونيّ عن الحماية ولكن ومن النّاحية العمليّة يوجد عدد من الأمثلة حيث تكون الدّولة غير قادرة أو غير راغبة في حماية المدنيّين وبسبب ذلك يقوم بعض الأفراد والجماعات بالتّدخّل وأخذ خطوات نحو معالجة أو التّصدّي لعدم الاستقرار والانتهاك الحقوق.</a:t>
            </a:r>
          </a:p>
          <a:p>
            <a:r>
              <a:rPr lang="ar-SA" dirty="0"/>
              <a:t> يسلّط الرّسم البياني الضّوء على العاملين الأساسيّين في مجال حماية المدنيّين:</a:t>
            </a:r>
          </a:p>
          <a:p>
            <a:r>
              <a:rPr lang="ar-SA" dirty="0"/>
              <a:t>يملك الأفراد والمجتمعات المتضرّرة طرقهم الخاصّة للتّصدّي من عدم الاستقرار التّي يمكن أن تكون إيجابيّة وسلبيّة على حدّ سواء.</a:t>
            </a:r>
          </a:p>
          <a:p>
            <a:r>
              <a:rPr lang="ar-SA" dirty="0"/>
              <a:t>يمكن </a:t>
            </a:r>
            <a:r>
              <a:rPr lang="ar-SA" dirty="0" err="1"/>
              <a:t>إعتبار</a:t>
            </a:r>
            <a:r>
              <a:rPr lang="ar-SA" dirty="0"/>
              <a:t> الهياكل الاجتماعية والجماعات المحلية(على سبيل المثال، والمؤسسات الدينية والقادة، والقيادة المجتمع المحلي، الخ) جزءا من المخاطر المتعلّقة بالحماية أو وسيلة لتنظيم عمليّة استجابة على مثل هذه التهديدات. </a:t>
            </a:r>
          </a:p>
          <a:p>
            <a:r>
              <a:rPr lang="ar-SA" dirty="0"/>
              <a:t>-تملك بعض الجهات الفاعلة أمرا رسميّا قانونيّا لحماية المدنيّين(على سبيل المثال يعمل مكتب مفوّضيّة الأمم المتّحدة لشؤون اللاّجئين في قضايا حماية اللاّجئين و تعمل اللّجنة الدّوليّة للصليب الأحمر لفائدة المدنيّين في أوقات الحرب) في حين أنّه يوجد جهات أخرى لا تملك أمرا رسميّا لكن حضورهم وقدراتهم تمنحهم الوصول والدّراية لحماية  المدنييّن( على سبيل المثال المنظّمات غير الحكوميّة).</a:t>
            </a:r>
          </a:p>
          <a:p>
            <a:r>
              <a:rPr lang="ar-SA" dirty="0"/>
              <a:t>اقتبس الرّسم و النّص من </a:t>
            </a:r>
            <a:r>
              <a:rPr lang="en-GB" dirty="0"/>
              <a:t>CWS Protection Mainstreaming manual 2012</a:t>
            </a:r>
          </a:p>
        </p:txBody>
      </p:sp>
      <p:sp>
        <p:nvSpPr>
          <p:cNvPr id="4" name="Slide Number Placeholder 3"/>
          <p:cNvSpPr>
            <a:spLocks noGrp="1"/>
          </p:cNvSpPr>
          <p:nvPr>
            <p:ph type="sldNum" sz="quarter" idx="10"/>
          </p:nvPr>
        </p:nvSpPr>
        <p:spPr/>
        <p:txBody>
          <a:bodyPr/>
          <a:lstStyle/>
          <a:p>
            <a:fld id="{53579C48-162C-47C7-9687-2839989AFBEE}" type="slidenum">
              <a:rPr lang="ar-SA" smtClean="0"/>
              <a:pPr/>
              <a:t>19</a:t>
            </a:fld>
            <a:endParaRPr lang="ar-SA"/>
          </a:p>
        </p:txBody>
      </p:sp>
    </p:spTree>
    <p:extLst>
      <p:ext uri="{BB962C8B-B14F-4D97-AF65-F5344CB8AC3E}">
        <p14:creationId xmlns:p14="http://schemas.microsoft.com/office/powerpoint/2010/main" val="3102847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579C48-162C-47C7-9687-2839989AFBEE}" type="slidenum">
              <a:rPr lang="ar-SA" smtClean="0"/>
              <a:t>2</a:t>
            </a:fld>
            <a:endParaRPr lang="ar-SA"/>
          </a:p>
        </p:txBody>
      </p:sp>
    </p:spTree>
    <p:extLst>
      <p:ext uri="{BB962C8B-B14F-4D97-AF65-F5344CB8AC3E}">
        <p14:creationId xmlns:p14="http://schemas.microsoft.com/office/powerpoint/2010/main" val="38789921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79C48-162C-47C7-9687-2839989AFBEE}" type="slidenum">
              <a:rPr lang="ar-SA" smtClean="0"/>
              <a:t>20</a:t>
            </a:fld>
            <a:endParaRPr lang="ar-SA"/>
          </a:p>
        </p:txBody>
      </p:sp>
    </p:spTree>
    <p:extLst>
      <p:ext uri="{BB962C8B-B14F-4D97-AF65-F5344CB8AC3E}">
        <p14:creationId xmlns:p14="http://schemas.microsoft.com/office/powerpoint/2010/main" val="568897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اطلب من المشاركين تفسير ما فهموه من الرّسم البياني الذّي تمّ عرضه ثم اشرح التحدّيات مصحوبة بمثال ملموس </a:t>
            </a:r>
          </a:p>
          <a:p>
            <a:endParaRPr lang="ar-EG" dirty="0"/>
          </a:p>
          <a:p>
            <a:pPr marL="0" marR="0" indent="0" algn="r" defTabSz="914400" rtl="1" eaLnBrk="1" fontAlgn="auto" latinLnBrk="0" hangingPunct="1">
              <a:lnSpc>
                <a:spcPct val="100000"/>
              </a:lnSpc>
              <a:spcBef>
                <a:spcPts val="0"/>
              </a:spcBef>
              <a:spcAft>
                <a:spcPts val="0"/>
              </a:spcAft>
              <a:buClrTx/>
              <a:buSzTx/>
              <a:buFontTx/>
              <a:buNone/>
              <a:tabLst/>
              <a:defRPr/>
            </a:pPr>
            <a:r>
              <a:rPr lang="ar-EG" sz="1200" b="0" i="0" kern="1200" dirty="0">
                <a:solidFill>
                  <a:schemeClr val="tx1"/>
                </a:solidFill>
                <a:effectLst/>
                <a:latin typeface="Traditional Arabic" panose="02020603050405020304" pitchFamily="18" charset="-78"/>
                <a:ea typeface="+mn-ea"/>
                <a:cs typeface="Traditional Arabic" panose="02020603050405020304" pitchFamily="18" charset="-78"/>
              </a:rPr>
              <a:t>قام</a:t>
            </a:r>
            <a:r>
              <a:rPr lang="ar-LB" sz="1200" b="0" i="0" kern="1200" dirty="0">
                <a:solidFill>
                  <a:schemeClr val="tx1"/>
                </a:solidFill>
                <a:effectLst/>
                <a:latin typeface="Traditional Arabic" panose="02020603050405020304" pitchFamily="18" charset="-78"/>
                <a:ea typeface="+mn-ea"/>
                <a:cs typeface="Traditional Arabic" panose="02020603050405020304" pitchFamily="18" charset="-78"/>
              </a:rPr>
              <a:t> “</a:t>
            </a:r>
            <a:r>
              <a:rPr lang="ar-LB" sz="1200" b="0" i="0" kern="1200" dirty="0" err="1">
                <a:solidFill>
                  <a:schemeClr val="tx1"/>
                </a:solidFill>
                <a:effectLst/>
                <a:latin typeface="Traditional Arabic" panose="02020603050405020304" pitchFamily="18" charset="-78"/>
                <a:ea typeface="+mn-ea"/>
                <a:cs typeface="Traditional Arabic" panose="02020603050405020304" pitchFamily="18" charset="-78"/>
              </a:rPr>
              <a:t>اسفير</a:t>
            </a:r>
            <a:r>
              <a:rPr lang="ar-LB" sz="1200" b="0" i="0" kern="1200" dirty="0">
                <a:solidFill>
                  <a:schemeClr val="tx1"/>
                </a:solidFill>
                <a:effectLst/>
                <a:latin typeface="Traditional Arabic" panose="02020603050405020304" pitchFamily="18" charset="-78"/>
                <a:ea typeface="+mn-ea"/>
                <a:cs typeface="Traditional Arabic" panose="02020603050405020304" pitchFamily="18" charset="-78"/>
              </a:rPr>
              <a:t>” على </a:t>
            </a:r>
            <a:r>
              <a:rPr lang="ar-LB" sz="1200" b="1" i="0" kern="1200" dirty="0">
                <a:solidFill>
                  <a:schemeClr val="tx1"/>
                </a:solidFill>
                <a:effectLst/>
                <a:latin typeface="Traditional Arabic" panose="02020603050405020304" pitchFamily="18" charset="-78"/>
                <a:ea typeface="+mn-ea"/>
                <a:cs typeface="Traditional Arabic" panose="02020603050405020304" pitchFamily="18" charset="-78"/>
              </a:rPr>
              <a:t>معتقدين أساسيين</a:t>
            </a:r>
            <a:r>
              <a:rPr lang="ar-LB" sz="1200" b="0" i="0" kern="1200" dirty="0">
                <a:solidFill>
                  <a:schemeClr val="tx1"/>
                </a:solidFill>
                <a:effectLst/>
                <a:latin typeface="Traditional Arabic" panose="02020603050405020304" pitchFamily="18" charset="-78"/>
                <a:ea typeface="+mn-ea"/>
                <a:cs typeface="Traditional Arabic" panose="02020603050405020304" pitchFamily="18" charset="-78"/>
              </a:rPr>
              <a:t>: أولهما، أن السكان المتضررين من الكوارث أو النزاعات لديهم الحق في الحياة بكرامة، وبالتالي، فلديهم حق الحصول على المساعدة، وثانيهما، أنه ينبغي اتخاذ كافة الخطوات الممكنة لتخفيف المعاناة الإنسانية الناجمة عن الكوارث أو النزاعات.</a:t>
            </a:r>
            <a:endParaRPr lang="ar-EG" sz="1200" b="0" i="0" kern="1200" dirty="0">
              <a:solidFill>
                <a:schemeClr val="tx1"/>
              </a:solidFill>
              <a:effectLst/>
              <a:latin typeface="Traditional Arabic" panose="02020603050405020304" pitchFamily="18" charset="-78"/>
              <a:ea typeface="+mn-ea"/>
              <a:cs typeface="Traditional Arabic" panose="02020603050405020304" pitchFamily="18" charset="-78"/>
            </a:endParaRPr>
          </a:p>
          <a:p>
            <a:endParaRPr lang="ar-SA" dirty="0"/>
          </a:p>
          <a:p>
            <a:r>
              <a:rPr lang="ar-SA" dirty="0"/>
              <a:t>يعمل الممارسون الميدانيّون في سياقات معقّدة ممّا يجعلهم في معظم الأحيان يواجهون تحدّي تحقيق الموازنة بين التزاماتهم التّي تهدف إلى توفير المساعدات الإنسانيّة من جهة ومسؤوليّتهم لحماية حقوق الأشخاص الذّين يبحثون عن المساعدة من جهة اخرى.</a:t>
            </a:r>
          </a:p>
          <a:p>
            <a:r>
              <a:rPr lang="ar-SA" dirty="0"/>
              <a:t>كما أنّه لا يكفي أن نوجّه تفكيرنا فقط  نحو التّخفيف من عواقب المعاناة في حين أنّ المعاناة مازالت متواصلة.</a:t>
            </a:r>
          </a:p>
          <a:p>
            <a:r>
              <a:rPr lang="ar-SA" dirty="0"/>
              <a:t>تهدف الحماية لمعالجة الأسباب الجذرية للمعاناة من خلال حماية سلامة وكرامة وحقوق الأفراد. </a:t>
            </a:r>
          </a:p>
        </p:txBody>
      </p:sp>
      <p:sp>
        <p:nvSpPr>
          <p:cNvPr id="4" name="Slide Number Placeholder 3"/>
          <p:cNvSpPr>
            <a:spLocks noGrp="1"/>
          </p:cNvSpPr>
          <p:nvPr>
            <p:ph type="sldNum" sz="quarter" idx="10"/>
          </p:nvPr>
        </p:nvSpPr>
        <p:spPr/>
        <p:txBody>
          <a:bodyPr/>
          <a:lstStyle/>
          <a:p>
            <a:fld id="{53579C48-162C-47C7-9687-2839989AFBEE}" type="slidenum">
              <a:rPr lang="ar-SA" smtClean="0"/>
              <a:pPr/>
              <a:t>3</a:t>
            </a:fld>
            <a:endParaRPr lang="ar-SA"/>
          </a:p>
        </p:txBody>
      </p:sp>
    </p:spTree>
    <p:extLst>
      <p:ext uri="{BB962C8B-B14F-4D97-AF65-F5344CB8AC3E}">
        <p14:creationId xmlns:p14="http://schemas.microsoft.com/office/powerpoint/2010/main" val="271143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تكثر الفوضى بصفة ملحوظة خلال الأزمات الإنسانيّة سواء كانت نزاعات أو عنف سياسي أو كوارث طبيعيّة.</a:t>
            </a:r>
          </a:p>
          <a:p>
            <a:r>
              <a:rPr lang="ar-SA" dirty="0"/>
              <a:t>يمكن للهياكل الاجتماعية والاقتصاديّة والثّقافيّة والمادّية والبنية التّحتيّة أن تنهار ممّا يؤدّي إلى تشريد الأفراد و بثّ الرّعب فيهم ما يزيد من تضخّم مشكل عدم المساواة والضّغوطات العرقيّة والحرمان ما يجعل الأفراد معرّضين للخطر أكثر فأكثر. لذلك، وفي هذا السّياق سيكون المتضررون في أمس الحاجة إلى المساعدة والحماية أيضا. </a:t>
            </a:r>
          </a:p>
        </p:txBody>
      </p:sp>
      <p:sp>
        <p:nvSpPr>
          <p:cNvPr id="4" name="Slide Number Placeholder 3"/>
          <p:cNvSpPr>
            <a:spLocks noGrp="1"/>
          </p:cNvSpPr>
          <p:nvPr>
            <p:ph type="sldNum" sz="quarter" idx="10"/>
          </p:nvPr>
        </p:nvSpPr>
        <p:spPr/>
        <p:txBody>
          <a:bodyPr/>
          <a:lstStyle/>
          <a:p>
            <a:fld id="{53579C48-162C-47C7-9687-2839989AFBEE}" type="slidenum">
              <a:rPr lang="ar-SA" smtClean="0"/>
              <a:pPr/>
              <a:t>4</a:t>
            </a:fld>
            <a:endParaRPr lang="ar-SA"/>
          </a:p>
        </p:txBody>
      </p:sp>
    </p:spTree>
    <p:extLst>
      <p:ext uri="{BB962C8B-B14F-4D97-AF65-F5344CB8AC3E}">
        <p14:creationId xmlns:p14="http://schemas.microsoft.com/office/powerpoint/2010/main" val="2911300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يعرف هذا الرّسم البياني ببيضة الحماية و قد قامت اللّجنة الدّوليّة للصليب الأحمر بوضعه.</a:t>
            </a:r>
          </a:p>
          <a:p>
            <a:r>
              <a:rPr lang="ar-SA" dirty="0" err="1"/>
              <a:t>اسئل</a:t>
            </a:r>
            <a:r>
              <a:rPr lang="ar-SA" dirty="0"/>
              <a:t> إذا كان هناك أحد من المشاركين يستطيع أن يشرح معنى مختلف الأشكال من أنشطة الحماية التّي تمّ ذكرهم في هذا الرّسم.</a:t>
            </a:r>
          </a:p>
          <a:p>
            <a:r>
              <a:rPr lang="ar-SA" dirty="0"/>
              <a:t>العمل سريع الاستجابة: هو مجموعة الأنشطة المُتّخذة في سياق نمط ناشئ أو ثابت من الإساءة، وتهدف إلى منع وقوع الإساءة من جديد، ووقفها و/أو تخفيف آثارها الآنية.</a:t>
            </a:r>
          </a:p>
          <a:p>
            <a:r>
              <a:rPr lang="ar-SA" dirty="0"/>
              <a:t>الأمثلة: القيام بأعمال آنية لضمان الحماية البدنية للناجين، والإبلاغ عن حالات العنف الجنسي للشرطة، واعتقال الجناة، وتقديم معلومات عن آليات تحقيق العدالة القانونية للناجين.</a:t>
            </a:r>
          </a:p>
          <a:p>
            <a:endParaRPr lang="ar-SA" dirty="0"/>
          </a:p>
          <a:p>
            <a:r>
              <a:rPr lang="ar-SA" dirty="0"/>
              <a:t>العمل العلاجي: وهو الأنشطة التي تهدف إلى استعادة كرامة النساء والفتيات والفتيان والرجال، وضمان توفير ظروف معيشية ملائمة من خلال الإجراءات العلاجية وإجراءات جبر الأضرار، بما في ذلك دعم الإجراءات القانونية المعمول بها وإجراءات العدالة للناجين وفي نفس الوقت محاربة الإفلات من العقاب.</a:t>
            </a:r>
          </a:p>
          <a:p>
            <a:r>
              <a:rPr lang="ar-SA" dirty="0"/>
              <a:t>الأمثلة:</a:t>
            </a:r>
            <a:r>
              <a:rPr lang="ar-TN" dirty="0"/>
              <a:t> </a:t>
            </a:r>
            <a:r>
              <a:rPr lang="ar-SA" dirty="0"/>
              <a:t>تقديم الاستشارة القانونيّة و الوصول إلى العدالة،</a:t>
            </a:r>
            <a:r>
              <a:rPr lang="ar-TN" dirty="0"/>
              <a:t> </a:t>
            </a:r>
            <a:r>
              <a:rPr lang="ar-SA" dirty="0"/>
              <a:t>ودمج الحماية في المساعدة كما أنها تسعى لمساعدة الشعوب المتضرّرة على </a:t>
            </a:r>
            <a:r>
              <a:rPr lang="ar-SA" dirty="0" err="1"/>
              <a:t>إلتماس</a:t>
            </a:r>
            <a:r>
              <a:rPr lang="ar-SA" dirty="0"/>
              <a:t> الإنصاف والمطالبة بحقوقهم، والقيام بحملة تحسيسيّة لفائدة النّاجين من العنف الجنسي لتجنّب الشّعور بالعار وتأسيس أليات تعمل على تقفّ أثار العائلات وجمع الشّمل وأخيرا توفير تدريب مهني والدّعم النّفسي والاجتماعي للمناضلين السّابقين</a:t>
            </a:r>
          </a:p>
          <a:p>
            <a:endParaRPr lang="ar-SA" dirty="0"/>
          </a:p>
          <a:p>
            <a:r>
              <a:rPr lang="ar-SA" dirty="0"/>
              <a:t>بناء البيئة: وهي الأنشطة التي ترمي إلى خلق أو ترسيخ بيئة تؤدي إلى الاحترام الكامل لحقوق الأفراد كما تهدف النّشاط إلى تفادي حدوث  التهديدات الجسدية أو الانتهاكات الحقوقيّة أو الحدّ من التّعرّض لها والاستضعاف إزاء مثل هذه التّهديدات والانتهاكات.</a:t>
            </a:r>
            <a:r>
              <a:rPr lang="ar-TN" dirty="0"/>
              <a:t> </a:t>
            </a:r>
            <a:r>
              <a:rPr lang="ar-SA" dirty="0"/>
              <a:t>كما تشمل تلك الأنشطة الجهود الرّامية إلى تهيئة بيئة سياسيّة </a:t>
            </a:r>
            <a:r>
              <a:rPr lang="ar-SA" dirty="0" err="1"/>
              <a:t>وإجتماعيّة</a:t>
            </a:r>
            <a:r>
              <a:rPr lang="ar-SA" dirty="0"/>
              <a:t> وثقافيّة </a:t>
            </a:r>
            <a:r>
              <a:rPr lang="ar-SA" dirty="0" err="1"/>
              <a:t>وإقتصاديّة</a:t>
            </a:r>
            <a:r>
              <a:rPr lang="ar-SA" dirty="0"/>
              <a:t> والقانونيّة التّي  تفضي إلى الاحترام الكامل لحقوق الفرد </a:t>
            </a:r>
          </a:p>
          <a:p>
            <a:r>
              <a:rPr lang="ar-SA" dirty="0"/>
              <a:t>الأمثلة: تدريب القوات المسلحة على القانون الدولي الإنساني وقانون حقوق الدعوة لصياغة قانون لمنع العنف الجنسي ليتم تضمينها في القانون الأسري، والدعوة لاعتماد المبادئ التوجيهية بشأن التشرد الداخلي كسياسة وطنية.</a:t>
            </a:r>
          </a:p>
          <a:p>
            <a:r>
              <a:rPr lang="ar-SA" dirty="0"/>
              <a:t>( مقتبس من  دليلُ التَّدريــب على رعاية النّاجين وحدات التدريب العامة والنفسية الاجتماعية: حُزمةُ المُشارك، صفحة 83)</a:t>
            </a:r>
          </a:p>
          <a:p>
            <a:endParaRPr lang="ar-SA" dirty="0"/>
          </a:p>
          <a:p>
            <a:r>
              <a:rPr lang="ar-SA" dirty="0"/>
              <a:t>وضّح للمشاركين أنّ هذه الأنشطة تعتمد على بعضها البعض وأنّه يمكن تنفيذها معا في نفس الوقت وتعتبر الدّعوة العنصر المشترك بين هذه الأنشطة لأنّ الكثير من ردود الأفعال </a:t>
            </a:r>
            <a:r>
              <a:rPr lang="ar-SA" dirty="0" err="1"/>
              <a:t>المتّص</a:t>
            </a:r>
            <a:r>
              <a:rPr lang="ar-TN" dirty="0"/>
              <a:t>ل</a:t>
            </a:r>
            <a:r>
              <a:rPr lang="ar-SA" dirty="0"/>
              <a:t>ة بالحماية تعمل على تغيير السّلوكيّات والسّياسات التّي تهدّد السّكان والمتضررين. </a:t>
            </a:r>
          </a:p>
        </p:txBody>
      </p:sp>
      <p:sp>
        <p:nvSpPr>
          <p:cNvPr id="4" name="Slide Number Placeholder 3"/>
          <p:cNvSpPr>
            <a:spLocks noGrp="1"/>
          </p:cNvSpPr>
          <p:nvPr>
            <p:ph type="sldNum" sz="quarter" idx="10"/>
          </p:nvPr>
        </p:nvSpPr>
        <p:spPr/>
        <p:txBody>
          <a:bodyPr/>
          <a:lstStyle/>
          <a:p>
            <a:fld id="{53579C48-162C-47C7-9687-2839989AFBEE}" type="slidenum">
              <a:rPr lang="ar-SA" smtClean="0"/>
              <a:pPr/>
              <a:t>5</a:t>
            </a:fld>
            <a:endParaRPr lang="ar-SA"/>
          </a:p>
        </p:txBody>
      </p:sp>
    </p:spTree>
    <p:extLst>
      <p:ext uri="{BB962C8B-B14F-4D97-AF65-F5344CB8AC3E}">
        <p14:creationId xmlns:p14="http://schemas.microsoft.com/office/powerpoint/2010/main" val="2131434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تكثر الفوضى بصفة ملحوظة خلال الأزمات الإنسانيّة سواء كانت نزاعات أو عنف سياسي أو كوارث طبيعيّة.</a:t>
            </a:r>
          </a:p>
          <a:p>
            <a:r>
              <a:rPr lang="ar-SA" dirty="0"/>
              <a:t>يمكن للهياكل الاجتماعية والاقتصاديّة والثّقافيّة والمادّية والبنية التّحتيّة أن تنهار ممّا يؤدّي إلى تشريد الأفراد و بثّ الرّعب فيهم ما يزيد من تضخّم مشكل عدم المساواة والضّغوطات العرقيّة والحرمان ما يجعل الأفراد معرّضين للخطر أكثر فأكثر. لذلك، وفي هذا السّياق سيكون المتضررون في أمس الحاجة إلى المساعدة والحماية أيضا. </a:t>
            </a:r>
          </a:p>
        </p:txBody>
      </p:sp>
      <p:sp>
        <p:nvSpPr>
          <p:cNvPr id="4" name="Slide Number Placeholder 3"/>
          <p:cNvSpPr>
            <a:spLocks noGrp="1"/>
          </p:cNvSpPr>
          <p:nvPr>
            <p:ph type="sldNum" sz="quarter" idx="10"/>
          </p:nvPr>
        </p:nvSpPr>
        <p:spPr/>
        <p:txBody>
          <a:bodyPr/>
          <a:lstStyle/>
          <a:p>
            <a:fld id="{53579C48-162C-47C7-9687-2839989AFBEE}" type="slidenum">
              <a:rPr lang="ar-SA" smtClean="0"/>
              <a:pPr/>
              <a:t>6</a:t>
            </a:fld>
            <a:endParaRPr lang="ar-SA"/>
          </a:p>
        </p:txBody>
      </p:sp>
    </p:spTree>
    <p:extLst>
      <p:ext uri="{BB962C8B-B14F-4D97-AF65-F5344CB8AC3E}">
        <p14:creationId xmlns:p14="http://schemas.microsoft.com/office/powerpoint/2010/main" val="29447435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dirty="0"/>
              <a:t>اطرح هذا السؤال على</a:t>
            </a:r>
            <a:r>
              <a:rPr lang="ar-TN" baseline="0" dirty="0"/>
              <a:t> المشاركين واترك لهم المجال لعرض أفكارهم قبل أن تعرض عليهم هذه الشّريحة التّي لا تشمل كلّ شيء. </a:t>
            </a:r>
            <a:endParaRPr lang="ar-TN" dirty="0"/>
          </a:p>
          <a:p>
            <a:pPr algn="r" rtl="1"/>
            <a:endParaRPr lang="ar-TN" dirty="0"/>
          </a:p>
          <a:p>
            <a:pPr algn="r" rtl="1"/>
            <a:r>
              <a:rPr lang="ar-TN" dirty="0"/>
              <a:t>وضّح أنّ انتهاكات حقوق</a:t>
            </a:r>
            <a:r>
              <a:rPr lang="ar-TN" baseline="0" dirty="0"/>
              <a:t> الإنسان لا تكون دائما مقصودة أو مخطّطا لها ففي بعض الأحيان يمكن أن تحصل نتيجة نقص في الموارد والإمكانيّات المتاحة للتّصدي للأزمات وكثيرا ما تنجم عن السّياسات غير الملائمة وعن الإهمال وعن الرّقابة المشدّدة خاصة بما يتعلّق بالفئات المستضعفة في المجتمع بمن فيهم النّازحين والنساء والأطفال وكبار السن والأسر بدون سند والأقليات العرقية والسكان الأصليين والأشخاص ذوي الإعاقة أو الأشخاص المتضررين من فيروس نقص المناعة/ الإيدز.</a:t>
            </a:r>
          </a:p>
        </p:txBody>
      </p:sp>
      <p:sp>
        <p:nvSpPr>
          <p:cNvPr id="4" name="Slide Number Placeholder 3"/>
          <p:cNvSpPr>
            <a:spLocks noGrp="1"/>
          </p:cNvSpPr>
          <p:nvPr>
            <p:ph type="sldNum" sz="quarter" idx="10"/>
          </p:nvPr>
        </p:nvSpPr>
        <p:spPr/>
        <p:txBody>
          <a:bodyPr/>
          <a:lstStyle/>
          <a:p>
            <a:fld id="{53579C48-162C-47C7-9687-2839989AFBEE}" type="slidenum">
              <a:rPr lang="ar-SA" smtClean="0"/>
              <a:pPr/>
              <a:t>7</a:t>
            </a:fld>
            <a:endParaRPr lang="ar-SA"/>
          </a:p>
        </p:txBody>
      </p:sp>
    </p:spTree>
    <p:extLst>
      <p:ext uri="{BB962C8B-B14F-4D97-AF65-F5344CB8AC3E}">
        <p14:creationId xmlns:p14="http://schemas.microsoft.com/office/powerpoint/2010/main" val="2619278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تكثر الفوضى بصفة ملحوظة خلال الأزمات الإنسانيّة سواء كانت نزاعات أو عنف سياسي أو كوارث طبيعيّة.</a:t>
            </a:r>
          </a:p>
          <a:p>
            <a:r>
              <a:rPr lang="ar-SA" dirty="0"/>
              <a:t>يمكن للهياكل الاجتماعية والاقتصاديّة والثّقافيّة والمادّية والبنية التّحتيّة أن تنهار ممّا يؤدّي إلى تشريد الأفراد و بثّ الرّعب فيهم ما يزيد من تضخّم مشكل عدم المساواة والضّغوطات العرقيّة والحرمان ما يجعل الأفراد معرّضين للخطر أكثر فأكثر. لذلك، وفي هذا السّياق سيكون المتضررون في أمس الحاجة إلى المساعدة والحماية أيضا. </a:t>
            </a:r>
          </a:p>
        </p:txBody>
      </p:sp>
      <p:sp>
        <p:nvSpPr>
          <p:cNvPr id="4" name="Slide Number Placeholder 3"/>
          <p:cNvSpPr>
            <a:spLocks noGrp="1"/>
          </p:cNvSpPr>
          <p:nvPr>
            <p:ph type="sldNum" sz="quarter" idx="10"/>
          </p:nvPr>
        </p:nvSpPr>
        <p:spPr/>
        <p:txBody>
          <a:bodyPr/>
          <a:lstStyle/>
          <a:p>
            <a:fld id="{53579C48-162C-47C7-9687-2839989AFBEE}" type="slidenum">
              <a:rPr lang="ar-SA" smtClean="0"/>
              <a:pPr/>
              <a:t>8</a:t>
            </a:fld>
            <a:endParaRPr lang="ar-SA"/>
          </a:p>
        </p:txBody>
      </p:sp>
    </p:spTree>
    <p:extLst>
      <p:ext uri="{BB962C8B-B14F-4D97-AF65-F5344CB8AC3E}">
        <p14:creationId xmlns:p14="http://schemas.microsoft.com/office/powerpoint/2010/main" val="11740330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t>قم بعرض العنوان على المشاركين ثمّ اطلب منهم الرّجوع إلى فصل الحماية الموجود في الدّليل وقراءة كلّ مبدأ حماية بصوت مرتفع.</a:t>
            </a:r>
          </a:p>
          <a:p>
            <a:endParaRPr lang="ar-SA" dirty="0"/>
          </a:p>
          <a:p>
            <a:r>
              <a:rPr lang="ar-SA" dirty="0"/>
              <a:t>اشرح كيف أنّ حتى من هو ليس خبير في مجال الحماية  له أن يعزز مبدأي الحماية رقم 3 ورقم 4.</a:t>
            </a:r>
          </a:p>
          <a:p>
            <a:r>
              <a:rPr lang="ar-SA" dirty="0"/>
              <a:t>للوكالات دور هامّ في معالجة المشاكل المتعلقة بالحماية حتى وغن كانت مهاراتها وقدراتها ومؤهّلاتها محدودة. يمكنها ،على سبيل المثال، توثيق المخاطر التّي تهدّد الحماية وتقديم أمثلة وتقارير عن الانتهاكات (بنزاهة وحسب الاقتضاء) إلى الجهات المعنية والمكلفة بالحماية وتوجيه الضحايا أو الناجين من الاعتداء على الخدمات المناسبة.</a:t>
            </a:r>
          </a:p>
          <a:p>
            <a:r>
              <a:rPr lang="ar-SA" dirty="0"/>
              <a:t> </a:t>
            </a:r>
          </a:p>
          <a:p>
            <a:r>
              <a:rPr lang="ar-SA" dirty="0"/>
              <a:t>المصدر: دليل </a:t>
            </a:r>
            <a:r>
              <a:rPr lang="ar-SA" dirty="0" err="1"/>
              <a:t>تروكير</a:t>
            </a:r>
            <a:r>
              <a:rPr lang="ar-SA" dirty="0"/>
              <a:t> المختصر إلى البرمجة الحماية 2010.</a:t>
            </a:r>
          </a:p>
          <a:p>
            <a:endParaRPr lang="ar-SA" dirty="0"/>
          </a:p>
          <a:p>
            <a:endParaRPr lang="ar-SA" dirty="0"/>
          </a:p>
        </p:txBody>
      </p:sp>
      <p:sp>
        <p:nvSpPr>
          <p:cNvPr id="4" name="Slide Number Placeholder 3"/>
          <p:cNvSpPr>
            <a:spLocks noGrp="1"/>
          </p:cNvSpPr>
          <p:nvPr>
            <p:ph type="sldNum" sz="quarter" idx="10"/>
          </p:nvPr>
        </p:nvSpPr>
        <p:spPr/>
        <p:txBody>
          <a:bodyPr/>
          <a:lstStyle/>
          <a:p>
            <a:fld id="{53579C48-162C-47C7-9687-2839989AFBEE}" type="slidenum">
              <a:rPr lang="ar-SA" smtClean="0"/>
              <a:t>9</a:t>
            </a:fld>
            <a:endParaRPr lang="ar-SA"/>
          </a:p>
        </p:txBody>
      </p:sp>
    </p:spTree>
    <p:extLst>
      <p:ext uri="{BB962C8B-B14F-4D97-AF65-F5344CB8AC3E}">
        <p14:creationId xmlns:p14="http://schemas.microsoft.com/office/powerpoint/2010/main" val="39385379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pic>
        <p:nvPicPr>
          <p:cNvPr id="3" name="Picture 2"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sp>
        <p:nvSpPr>
          <p:cNvPr id="8"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a:t>Click to edit Master title style</a:t>
            </a:r>
            <a:endParaRPr lang="fr-CH" dirty="0"/>
          </a:p>
        </p:txBody>
      </p:sp>
      <p:sp>
        <p:nvSpPr>
          <p:cNvPr id="9" name="Subtitle 2"/>
          <p:cNvSpPr>
            <a:spLocks noGrp="1"/>
          </p:cNvSpPr>
          <p:nvPr>
            <p:ph type="subTitle" idx="1"/>
          </p:nvPr>
        </p:nvSpPr>
        <p:spPr>
          <a:xfrm>
            <a:off x="1381489" y="4052664"/>
            <a:ext cx="6400800" cy="1752600"/>
          </a:xfrm>
        </p:spPr>
        <p:txBody>
          <a:bodyPr>
            <a:normAutofit/>
          </a:bodyPr>
          <a:lstStyle>
            <a:lvl1pPr marL="0" indent="0" algn="ctr" rtl="1">
              <a:buNone/>
              <a:defRPr sz="4800" b="1" i="1">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fr-CH"/>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7782" y="266329"/>
            <a:ext cx="3028215" cy="1754168"/>
          </a:xfrm>
          <a:prstGeom prst="rect">
            <a:avLst/>
          </a:prstGeom>
        </p:spPr>
      </p:pic>
    </p:spTree>
    <p:extLst>
      <p:ext uri="{BB962C8B-B14F-4D97-AF65-F5344CB8AC3E}">
        <p14:creationId xmlns:p14="http://schemas.microsoft.com/office/powerpoint/2010/main" val="3440963926"/>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Footer only">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a:t>الجزء"أ”13:انشر مبادئ الحماية  لاسفير  -مواد اسفير التدريبية سنة 2015</a:t>
            </a:r>
            <a:endParaRPr lang="fr-CH"/>
          </a:p>
        </p:txBody>
      </p:sp>
    </p:spTree>
    <p:extLst>
      <p:ext uri="{BB962C8B-B14F-4D97-AF65-F5344CB8AC3E}">
        <p14:creationId xmlns:p14="http://schemas.microsoft.com/office/powerpoint/2010/main" val="2850212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ubtitle slide">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355977" y="6329599"/>
            <a:ext cx="4330824"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a:t>الجزء"أ”13:انشر مبادئ الحماية  لاسفير  -مواد اسفير التدريبية سنة 2015</a:t>
            </a:r>
            <a:endParaRPr lang="fr-CH"/>
          </a:p>
        </p:txBody>
      </p:sp>
      <p:sp>
        <p:nvSpPr>
          <p:cNvPr id="4"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a:t>Click to edit Master title style</a:t>
            </a:r>
            <a:endParaRPr lang="fr-CH" dirty="0"/>
          </a:p>
        </p:txBody>
      </p:sp>
    </p:spTree>
    <p:extLst>
      <p:ext uri="{BB962C8B-B14F-4D97-AF65-F5344CB8AC3E}">
        <p14:creationId xmlns:p14="http://schemas.microsoft.com/office/powerpoint/2010/main" val="713261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1_Body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latin typeface="Traditional Arabic" panose="02020603050405020304" pitchFamily="18" charset="-78"/>
                <a:cs typeface="Traditional Arabic" panose="02020603050405020304" pitchFamily="18" charset="-78"/>
              </a:defRPr>
            </a:lvl1pPr>
          </a:lstStyle>
          <a:p>
            <a:r>
              <a:rPr lang="en-US" noProof="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a:t>Click to edit Master text styles</a:t>
            </a:r>
          </a:p>
          <a:p>
            <a:pPr lvl="1"/>
            <a:r>
              <a:rPr lang="en-US" noProof="0"/>
              <a:t>Second level</a:t>
            </a:r>
          </a:p>
          <a:p>
            <a:pPr lvl="2"/>
            <a:r>
              <a:rPr lang="en-US" noProof="0"/>
              <a:t>Third level</a:t>
            </a:r>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a:t>الجزء"أ”13:انشر مبادئ الحماية  لاسفير  -مواد اسفير التدريبية سنة 2015</a:t>
            </a:r>
            <a:endParaRPr lang="fr-CH"/>
          </a:p>
        </p:txBody>
      </p:sp>
      <p:pic>
        <p:nvPicPr>
          <p:cNvPr id="10" name="Picture 9" descr="protection.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0" y="59147"/>
            <a:ext cx="1031799" cy="900000"/>
          </a:xfrm>
          <a:prstGeom prst="rect">
            <a:avLst/>
          </a:prstGeom>
        </p:spPr>
      </p:pic>
    </p:spTree>
    <p:extLst>
      <p:ext uri="{BB962C8B-B14F-4D97-AF65-F5344CB8AC3E}">
        <p14:creationId xmlns:p14="http://schemas.microsoft.com/office/powerpoint/2010/main" val="4002356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Exercise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en-US" noProof="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a:t>Click to edit Master text styles</a:t>
            </a:r>
          </a:p>
          <a:p>
            <a:pPr lvl="1"/>
            <a:r>
              <a:rPr lang="en-US" noProof="0"/>
              <a:t>Second level</a:t>
            </a:r>
          </a:p>
          <a:p>
            <a:pPr lvl="2"/>
            <a:r>
              <a:rPr lang="en-US" noProof="0"/>
              <a:t>Third level</a:t>
            </a:r>
          </a:p>
        </p:txBody>
      </p: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a:t>الجزء"أ”13:انشر مبادئ الحماية  لاسفير  -مواد اسفير التدريبية سنة 2015</a:t>
            </a:r>
            <a:endParaRPr lang="fr-CH"/>
          </a:p>
        </p:txBody>
      </p:sp>
      <p:pic>
        <p:nvPicPr>
          <p:cNvPr id="9" name="Picture 8" descr="meeting shutterstock_230281012.jpg"/>
          <p:cNvPicPr>
            <a:picLocks noChangeAspect="1"/>
          </p:cNvPicPr>
          <p:nvPr userDrawn="1"/>
        </p:nvPicPr>
        <p:blipFill>
          <a:blip r:embed="rId3" cstate="print">
            <a:alphaModFix amt="73000"/>
            <a:extLst>
              <a:ext uri="{28A0092B-C50C-407E-A947-70E740481C1C}">
                <a14:useLocalDpi xmlns:a14="http://schemas.microsoft.com/office/drawing/2010/main" val="0"/>
              </a:ext>
            </a:extLst>
          </a:blip>
          <a:stretch>
            <a:fillRect/>
          </a:stretch>
        </p:blipFill>
        <p:spPr>
          <a:xfrm>
            <a:off x="35496" y="3251628"/>
            <a:ext cx="3644656" cy="2882923"/>
          </a:xfrm>
          <a:prstGeom prst="rect">
            <a:avLst/>
          </a:prstGeom>
        </p:spPr>
      </p:pic>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9372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xercise Layout no graphic">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en-US" noProof="0"/>
              <a:t>Click to edit Master title 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en-US" noProof="0"/>
              <a:t>Click to edit Master text styles</a:t>
            </a:r>
          </a:p>
          <a:p>
            <a:pPr lvl="1"/>
            <a:r>
              <a:rPr lang="en-US" noProof="0"/>
              <a:t>Second level</a:t>
            </a:r>
          </a:p>
          <a:p>
            <a:pPr lvl="2"/>
            <a:r>
              <a:rPr lang="en-US" noProof="0"/>
              <a:t>Third level</a:t>
            </a:r>
          </a:p>
        </p:txBody>
      </p: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a:t>الجزء"أ”13:انشر مبادئ الحماية  لاسفير  -مواد اسفير التدريبية سنة 2015</a:t>
            </a:r>
            <a:endParaRPr lang="fr-CH"/>
          </a:p>
        </p:txBody>
      </p:sp>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431196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noProof="0"/>
              <a:t>Click to edit Master title style</a:t>
            </a:r>
            <a:endParaRPr lang="ar-SA" noProof="0"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noProof="0" dirty="0" err="1"/>
              <a:t>Click</a:t>
            </a:r>
            <a:r>
              <a:rPr lang="ar-SA" noProof="0" dirty="0"/>
              <a:t> </a:t>
            </a:r>
            <a:r>
              <a:rPr lang="ar-SA" noProof="0" dirty="0" err="1"/>
              <a:t>to</a:t>
            </a:r>
            <a:r>
              <a:rPr lang="ar-SA" noProof="0" dirty="0"/>
              <a:t> </a:t>
            </a:r>
            <a:r>
              <a:rPr lang="ar-SA" noProof="0" dirty="0" err="1"/>
              <a:t>edit</a:t>
            </a:r>
            <a:r>
              <a:rPr lang="ar-SA" noProof="0" dirty="0"/>
              <a:t> </a:t>
            </a:r>
            <a:r>
              <a:rPr lang="ar-SA" noProof="0" dirty="0" err="1"/>
              <a:t>Master</a:t>
            </a:r>
            <a:r>
              <a:rPr lang="ar-SA" noProof="0" dirty="0"/>
              <a:t> </a:t>
            </a:r>
            <a:r>
              <a:rPr lang="ar-SA" noProof="0" dirty="0" err="1"/>
              <a:t>text</a:t>
            </a:r>
            <a:r>
              <a:rPr lang="ar-SA" noProof="0" dirty="0"/>
              <a:t> </a:t>
            </a:r>
            <a:r>
              <a:rPr lang="ar-SA" noProof="0" dirty="0" err="1"/>
              <a:t>styles</a:t>
            </a:r>
            <a:endParaRPr lang="ar-SA" noProof="0" dirty="0"/>
          </a:p>
          <a:p>
            <a:pPr lvl="1"/>
            <a:r>
              <a:rPr lang="ar-SA" noProof="0" dirty="0" err="1"/>
              <a:t>Second</a:t>
            </a:r>
            <a:r>
              <a:rPr lang="ar-SA" noProof="0" dirty="0"/>
              <a:t> </a:t>
            </a:r>
            <a:r>
              <a:rPr lang="ar-SA" noProof="0" dirty="0" err="1"/>
              <a:t>level</a:t>
            </a:r>
            <a:endParaRPr lang="ar-SA" noProof="0" dirty="0"/>
          </a:p>
          <a:p>
            <a:pPr lvl="2"/>
            <a:r>
              <a:rPr lang="ar-SA" noProof="0" dirty="0" err="1"/>
              <a:t>Third</a:t>
            </a:r>
            <a:r>
              <a:rPr lang="ar-SA" noProof="0" dirty="0"/>
              <a:t> </a:t>
            </a:r>
            <a:r>
              <a:rPr lang="ar-SA" noProof="0" dirty="0" err="1"/>
              <a:t>level</a:t>
            </a:r>
            <a:endParaRPr lang="ar-SA" noProof="0"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endParaRPr lang="ar-S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pPr defTabSz="457200"/>
            <a:r>
              <a:rPr lang="ar-SA"/>
              <a:t>الجزء"أ”13:انشر مبادئ الحماية  لاسفير  -مواد اسفير التدريبية سنة 2015</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fld id="{3EBADB50-E105-4882-AFA7-902A74D85694}" type="slidenum">
              <a:rPr lang="ar-SA" smtClean="0"/>
              <a:pPr/>
              <a:t>‹#›</a:t>
            </a:fld>
            <a:endParaRPr lang="ar-SA" dirty="0"/>
          </a:p>
        </p:txBody>
      </p:sp>
    </p:spTree>
    <p:extLst>
      <p:ext uri="{BB962C8B-B14F-4D97-AF65-F5344CB8AC3E}">
        <p14:creationId xmlns:p14="http://schemas.microsoft.com/office/powerpoint/2010/main" val="4271227571"/>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5" r:id="rId3"/>
    <p:sldLayoutId id="2147483784" r:id="rId4"/>
    <p:sldLayoutId id="2147483786" r:id="rId5"/>
    <p:sldLayoutId id="2147483787" r:id="rId6"/>
  </p:sldLayoutIdLst>
  <p:hf sldNum="0" hdr="0" dt="0"/>
  <p:txStyles>
    <p:titleStyle>
      <a:lvl1pPr algn="r" defTabSz="914400" rtl="1" eaLnBrk="1" latinLnBrk="0" hangingPunct="1">
        <a:spcBef>
          <a:spcPct val="0"/>
        </a:spcBef>
        <a:buNone/>
        <a:defRPr sz="2800" b="1" kern="1200">
          <a:solidFill>
            <a:schemeClr val="tx2"/>
          </a:solidFill>
          <a:latin typeface="Traditional Arabic" panose="02020603050405020304" pitchFamily="18" charset="-78"/>
          <a:ea typeface="+mj-ea"/>
          <a:cs typeface="Traditional Arabic" panose="02020603050405020304" pitchFamily="18" charset="-78"/>
        </a:defRPr>
      </a:lvl1pPr>
    </p:titleStyle>
    <p:bodyStyle>
      <a:lvl1pPr marL="0" indent="0" algn="r" defTabSz="914400" rtl="1" eaLnBrk="1" latinLnBrk="0" hangingPunct="1">
        <a:spcBef>
          <a:spcPct val="20000"/>
        </a:spcBef>
        <a:buFont typeface="Arial" panose="020B0604020202020204" pitchFamily="34" charset="0"/>
        <a:buNone/>
        <a:defRPr sz="2200" kern="1200">
          <a:solidFill>
            <a:schemeClr val="tx1"/>
          </a:solidFill>
          <a:latin typeface="Traditional Arabic" panose="02020603050405020304" pitchFamily="18" charset="-78"/>
          <a:ea typeface="+mn-ea"/>
          <a:cs typeface="Traditional Arabic" panose="02020603050405020304" pitchFamily="18" charset="-78"/>
        </a:defRPr>
      </a:lvl1pPr>
      <a:lvl2pPr marL="742950" indent="-285750" algn="r" defTabSz="914400" rtl="1" eaLnBrk="1" latinLnBrk="0" hangingPunct="1">
        <a:spcBef>
          <a:spcPct val="20000"/>
        </a:spcBef>
        <a:buFont typeface="Arial" panose="020B0604020202020204" pitchFamily="34" charset="0"/>
        <a:buChar char="•"/>
        <a:defRPr sz="2200" kern="1200">
          <a:solidFill>
            <a:schemeClr val="tx1"/>
          </a:solidFill>
          <a:latin typeface="Traditional Arabic" panose="02020603050405020304" pitchFamily="18" charset="-78"/>
          <a:ea typeface="+mn-ea"/>
          <a:cs typeface="Traditional Arabic" panose="02020603050405020304" pitchFamily="18" charset="-78"/>
        </a:defRPr>
      </a:lvl2pPr>
      <a:lvl3pPr marL="1143000" indent="-228600" algn="r" defTabSz="914400" rtl="1" eaLnBrk="1" latinLnBrk="0" hangingPunct="1">
        <a:spcBef>
          <a:spcPct val="20000"/>
        </a:spcBef>
        <a:buFont typeface="Traditional Arabic" panose="02020603050405020304" pitchFamily="18" charset="-78"/>
        <a:buChar char="–"/>
        <a:defRPr sz="2200" kern="1200">
          <a:solidFill>
            <a:schemeClr val="tx1"/>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tmp"/><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jpeg"/><Relationship Id="rId7"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a:t>نشر مبادئ الحماية لاسفير</a:t>
            </a:r>
          </a:p>
        </p:txBody>
      </p:sp>
      <p:sp>
        <p:nvSpPr>
          <p:cNvPr id="3" name="Subtitle 2"/>
          <p:cNvSpPr>
            <a:spLocks noGrp="1"/>
          </p:cNvSpPr>
          <p:nvPr>
            <p:ph type="subTitle" idx="1"/>
          </p:nvPr>
        </p:nvSpPr>
        <p:spPr>
          <a:xfrm>
            <a:off x="835268" y="4052664"/>
            <a:ext cx="7455877" cy="1752600"/>
          </a:xfrm>
        </p:spPr>
        <p:txBody>
          <a:bodyPr>
            <a:normAutofit/>
          </a:bodyPr>
          <a:lstStyle/>
          <a:p>
            <a:pPr>
              <a:lnSpc>
                <a:spcPct val="80000"/>
              </a:lnSpc>
            </a:pPr>
            <a:r>
              <a:rPr lang="ar-SA" sz="4400"/>
              <a:t>فيما تكمن أهمّيتها في مختلف البرامج؟</a:t>
            </a:r>
          </a:p>
        </p:txBody>
      </p:sp>
      <p:sp>
        <p:nvSpPr>
          <p:cNvPr id="4" name="TextBox 3"/>
          <p:cNvSpPr txBox="1"/>
          <p:nvPr/>
        </p:nvSpPr>
        <p:spPr>
          <a:xfrm>
            <a:off x="2843808" y="6165304"/>
            <a:ext cx="5760640" cy="400110"/>
          </a:xfrm>
          <a:prstGeom prst="rect">
            <a:avLst/>
          </a:prstGeom>
          <a:noFill/>
        </p:spPr>
        <p:txBody>
          <a:bodyPr wrap="square" rtlCol="0">
            <a:spAutoFit/>
          </a:bodyPr>
          <a:lstStyle/>
          <a:p>
            <a:pPr algn="r" rtl="1"/>
            <a:r>
              <a:rPr lang="ar-SA" sz="2000" b="1" dirty="0">
                <a:solidFill>
                  <a:schemeClr val="bg1"/>
                </a:solidFill>
                <a:latin typeface="Traditional Arabic" panose="02020603050405020304" pitchFamily="18" charset="-78"/>
                <a:cs typeface="Traditional Arabic" panose="02020603050405020304" pitchFamily="18" charset="-78"/>
              </a:rPr>
              <a:t>الجزء</a:t>
            </a:r>
            <a:r>
              <a:rPr lang="ar-TN" sz="2000" b="1">
                <a:solidFill>
                  <a:schemeClr val="bg1"/>
                </a:solidFill>
                <a:latin typeface="Traditional Arabic" panose="02020603050405020304" pitchFamily="18" charset="-78"/>
                <a:cs typeface="Traditional Arabic" panose="02020603050405020304" pitchFamily="18" charset="-78"/>
              </a:rPr>
              <a:t> </a:t>
            </a:r>
            <a:r>
              <a:rPr lang="ar-SA" sz="2000" b="1">
                <a:solidFill>
                  <a:schemeClr val="bg1"/>
                </a:solidFill>
                <a:latin typeface="Traditional Arabic" panose="02020603050405020304" pitchFamily="18" charset="-78"/>
                <a:cs typeface="Traditional Arabic" panose="02020603050405020304" pitchFamily="18" charset="-78"/>
              </a:rPr>
              <a:t>"</a:t>
            </a:r>
            <a:r>
              <a:rPr lang="ar-SA" sz="2000" b="1" dirty="0" err="1">
                <a:solidFill>
                  <a:schemeClr val="bg1"/>
                </a:solidFill>
                <a:latin typeface="Traditional Arabic" panose="02020603050405020304" pitchFamily="18" charset="-78"/>
                <a:cs typeface="Traditional Arabic" panose="02020603050405020304" pitchFamily="18" charset="-78"/>
              </a:rPr>
              <a:t>أ</a:t>
            </a:r>
            <a:r>
              <a:rPr lang="ar-SA" sz="2000" b="1" dirty="0">
                <a:solidFill>
                  <a:schemeClr val="bg1"/>
                </a:solidFill>
                <a:latin typeface="Traditional Arabic" panose="02020603050405020304" pitchFamily="18" charset="-78"/>
                <a:cs typeface="Traditional Arabic" panose="02020603050405020304" pitchFamily="18" charset="-78"/>
              </a:rPr>
              <a:t>" 13 – </a:t>
            </a:r>
            <a:r>
              <a:rPr lang="ar-TN" sz="2000" b="1" dirty="0">
                <a:solidFill>
                  <a:schemeClr val="bg1"/>
                </a:solidFill>
                <a:latin typeface="Traditional Arabic" panose="02020603050405020304" pitchFamily="18" charset="-78"/>
                <a:cs typeface="Traditional Arabic" panose="02020603050405020304" pitchFamily="18" charset="-78"/>
              </a:rPr>
              <a:t>مجموعة </a:t>
            </a:r>
            <a:r>
              <a:rPr lang="ar-TN" sz="2000" b="1" dirty="0" err="1">
                <a:solidFill>
                  <a:schemeClr val="bg1"/>
                </a:solidFill>
                <a:latin typeface="Traditional Arabic" panose="02020603050405020304" pitchFamily="18" charset="-78"/>
                <a:cs typeface="Traditional Arabic" panose="02020603050405020304" pitchFamily="18" charset="-78"/>
              </a:rPr>
              <a:t>اسفير</a:t>
            </a:r>
            <a:r>
              <a:rPr lang="ar-TN" sz="2000" b="1" dirty="0">
                <a:solidFill>
                  <a:schemeClr val="bg1"/>
                </a:solidFill>
                <a:latin typeface="Traditional Arabic" panose="02020603050405020304" pitchFamily="18" charset="-78"/>
                <a:cs typeface="Traditional Arabic" panose="02020603050405020304" pitchFamily="18" charset="-78"/>
              </a:rPr>
              <a:t> التدريبية </a:t>
            </a:r>
            <a:r>
              <a:rPr lang="ar-SA" sz="2000" b="1" dirty="0">
                <a:solidFill>
                  <a:schemeClr val="bg1"/>
                </a:solidFill>
                <a:latin typeface="Traditional Arabic" panose="02020603050405020304" pitchFamily="18" charset="-78"/>
                <a:cs typeface="Traditional Arabic" panose="02020603050405020304" pitchFamily="18" charset="-78"/>
              </a:rPr>
              <a:t>2015</a:t>
            </a:r>
          </a:p>
        </p:txBody>
      </p:sp>
    </p:spTree>
    <p:extLst>
      <p:ext uri="{BB962C8B-B14F-4D97-AF65-F5344CB8AC3E}">
        <p14:creationId xmlns:p14="http://schemas.microsoft.com/office/powerpoint/2010/main" val="2147352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مبادئ الحماية الأربعة لاسفير</a:t>
            </a:r>
          </a:p>
        </p:txBody>
      </p:sp>
      <p:sp>
        <p:nvSpPr>
          <p:cNvPr id="3" name="Rectangle 2"/>
          <p:cNvSpPr/>
          <p:nvPr/>
        </p:nvSpPr>
        <p:spPr>
          <a:xfrm>
            <a:off x="2173857" y="1605609"/>
            <a:ext cx="6659593" cy="1035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2400" dirty="0"/>
              <a:t>مبدأ الحماية رقم 1: تجنُب الأنشطة التي تسبب مزيداً من الضرر للناس</a:t>
            </a:r>
          </a:p>
        </p:txBody>
      </p:sp>
      <p:sp>
        <p:nvSpPr>
          <p:cNvPr id="4" name="Footer Placeholder 3"/>
          <p:cNvSpPr>
            <a:spLocks noGrp="1"/>
          </p:cNvSpPr>
          <p:nvPr>
            <p:ph type="ftr" sz="quarter" idx="3"/>
          </p:nvPr>
        </p:nvSpPr>
        <p:spPr/>
        <p:txBody>
          <a:bodyPr/>
          <a:lstStyle/>
          <a:p>
            <a:r>
              <a:rPr lang="ar-SA" dirty="0" err="1"/>
              <a:t>الجزء"أ</a:t>
            </a:r>
            <a:r>
              <a:rPr lang="ar-SA" dirty="0"/>
              <a:t>" 13 – </a:t>
            </a:r>
            <a:r>
              <a:rPr lang="ar-TN" dirty="0"/>
              <a:t>مجموعة </a:t>
            </a:r>
            <a:r>
              <a:rPr lang="ar-TN" dirty="0" err="1"/>
              <a:t>اسفير</a:t>
            </a:r>
            <a:r>
              <a:rPr lang="ar-TN" dirty="0"/>
              <a:t> التدريبية </a:t>
            </a:r>
            <a:r>
              <a:rPr lang="ar-SA" dirty="0"/>
              <a:t>2015</a:t>
            </a:r>
          </a:p>
        </p:txBody>
      </p:sp>
      <p:sp>
        <p:nvSpPr>
          <p:cNvPr id="5" name="Rectangle 4"/>
          <p:cNvSpPr/>
          <p:nvPr/>
        </p:nvSpPr>
        <p:spPr>
          <a:xfrm>
            <a:off x="457201" y="3045297"/>
            <a:ext cx="7552904" cy="1725283"/>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ar-EG" sz="2800" b="1" dirty="0"/>
              <a:t>ي</a:t>
            </a:r>
            <a:r>
              <a:rPr lang="ar-LB" sz="2800" b="1" dirty="0"/>
              <a:t>نبغي للمشاركين في الاستجابة الإنسانية اتخاذ التدابير اللازمة لتفادي أو تقليل أي آثار سلبية نتيجة تدخلاتهم، ولا سيما مخاطر زيادة تعريض الناس للخطر أو لانتهاك حقوقهم.</a:t>
            </a:r>
            <a:endParaRPr lang="en-US" sz="2800" dirty="0"/>
          </a:p>
        </p:txBody>
      </p:sp>
    </p:spTree>
    <p:extLst>
      <p:ext uri="{BB962C8B-B14F-4D97-AF65-F5344CB8AC3E}">
        <p14:creationId xmlns:p14="http://schemas.microsoft.com/office/powerpoint/2010/main" val="20478189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مبادئ الحماية الأربعة لاسفير</a:t>
            </a:r>
          </a:p>
        </p:txBody>
      </p:sp>
      <p:sp>
        <p:nvSpPr>
          <p:cNvPr id="3" name="Rectangle 2"/>
          <p:cNvSpPr/>
          <p:nvPr/>
        </p:nvSpPr>
        <p:spPr>
          <a:xfrm>
            <a:off x="1759790" y="1673523"/>
            <a:ext cx="6927012" cy="14319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3200" dirty="0"/>
              <a:t>مبدأ الحماية رقم 2: ضمان حصول الناس على المساعدة بدون تحيز- بما يتناسب مع الحاجات، وبدون تمييز</a:t>
            </a:r>
          </a:p>
        </p:txBody>
      </p:sp>
      <p:sp>
        <p:nvSpPr>
          <p:cNvPr id="4" name="Footer Placeholder 3"/>
          <p:cNvSpPr>
            <a:spLocks noGrp="1"/>
          </p:cNvSpPr>
          <p:nvPr>
            <p:ph type="ftr" sz="quarter" idx="3"/>
          </p:nvPr>
        </p:nvSpPr>
        <p:spPr/>
        <p:txBody>
          <a:bodyPr/>
          <a:lstStyle/>
          <a:p>
            <a:r>
              <a:rPr lang="ar-SA" dirty="0" err="1"/>
              <a:t>الجزء"أ</a:t>
            </a:r>
            <a:r>
              <a:rPr lang="ar-SA" dirty="0"/>
              <a:t>" 13 – </a:t>
            </a:r>
            <a:r>
              <a:rPr lang="ar-TN" dirty="0"/>
              <a:t>مجموعة </a:t>
            </a:r>
            <a:r>
              <a:rPr lang="ar-TN" dirty="0" err="1"/>
              <a:t>اسفير</a:t>
            </a:r>
            <a:r>
              <a:rPr lang="ar-TN" dirty="0"/>
              <a:t> التدريبية </a:t>
            </a:r>
            <a:r>
              <a:rPr lang="ar-SA" dirty="0"/>
              <a:t>2015</a:t>
            </a:r>
          </a:p>
        </p:txBody>
      </p:sp>
      <p:sp>
        <p:nvSpPr>
          <p:cNvPr id="5" name="Rectangle 4"/>
          <p:cNvSpPr/>
          <p:nvPr/>
        </p:nvSpPr>
        <p:spPr>
          <a:xfrm>
            <a:off x="457201" y="3443209"/>
            <a:ext cx="7552904" cy="1922421"/>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ar-LB" sz="2800" b="1" dirty="0"/>
              <a:t>يتمثل ذلك في تمكين الناس من الحصول على المساعدة الإنسانية وفقاً لحاجاتهم، وبدون تمييز سلبي. وعدم حجب المساعدة عمن يحتاجونها من الناس، والقيام عند الاقتضاء بتوفير سبل الوصول للوكالات الإنسانية من أجل تلبية معايير “</a:t>
            </a:r>
            <a:r>
              <a:rPr lang="ar-LB" sz="2800" b="1" dirty="0" err="1"/>
              <a:t>اسفير</a:t>
            </a:r>
            <a:endParaRPr lang="en-US" sz="4000" dirty="0"/>
          </a:p>
        </p:txBody>
      </p:sp>
    </p:spTree>
    <p:extLst>
      <p:ext uri="{BB962C8B-B14F-4D97-AF65-F5344CB8AC3E}">
        <p14:creationId xmlns:p14="http://schemas.microsoft.com/office/powerpoint/2010/main" val="2687346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مبادئ الحماية الأربعة لاسفير</a:t>
            </a:r>
          </a:p>
        </p:txBody>
      </p:sp>
      <p:sp>
        <p:nvSpPr>
          <p:cNvPr id="3" name="Rectangle 2"/>
          <p:cNvSpPr/>
          <p:nvPr/>
        </p:nvSpPr>
        <p:spPr>
          <a:xfrm>
            <a:off x="1863306" y="1863305"/>
            <a:ext cx="6659593" cy="10869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2800" dirty="0"/>
              <a:t>مبدأ الحماية رقم 3: حماية الناس من الأذى البدني والنفسي نتيجة العنف والإكراه</a:t>
            </a:r>
            <a:endParaRPr lang="ar-LB" sz="3200" dirty="0"/>
          </a:p>
        </p:txBody>
      </p:sp>
      <p:sp>
        <p:nvSpPr>
          <p:cNvPr id="4" name="Footer Placeholder 3"/>
          <p:cNvSpPr>
            <a:spLocks noGrp="1"/>
          </p:cNvSpPr>
          <p:nvPr>
            <p:ph type="ftr" sz="quarter" idx="3"/>
          </p:nvPr>
        </p:nvSpPr>
        <p:spPr/>
        <p:txBody>
          <a:bodyPr/>
          <a:lstStyle/>
          <a:p>
            <a:r>
              <a:rPr lang="ar-SA" dirty="0" err="1"/>
              <a:t>الجزء"أ</a:t>
            </a:r>
            <a:r>
              <a:rPr lang="ar-SA" dirty="0"/>
              <a:t>" 13 – </a:t>
            </a:r>
            <a:r>
              <a:rPr lang="ar-TN" dirty="0"/>
              <a:t>مجموعة </a:t>
            </a:r>
            <a:r>
              <a:rPr lang="ar-TN" dirty="0" err="1"/>
              <a:t>اسفير</a:t>
            </a:r>
            <a:r>
              <a:rPr lang="ar-TN" dirty="0"/>
              <a:t> التدريبية </a:t>
            </a:r>
            <a:r>
              <a:rPr lang="ar-SA" dirty="0"/>
              <a:t>2015</a:t>
            </a:r>
          </a:p>
        </p:txBody>
      </p:sp>
      <p:sp>
        <p:nvSpPr>
          <p:cNvPr id="5" name="Rectangle 4"/>
          <p:cNvSpPr/>
          <p:nvPr/>
        </p:nvSpPr>
        <p:spPr>
          <a:xfrm>
            <a:off x="457201" y="3443209"/>
            <a:ext cx="7552904" cy="1922421"/>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ar-LB" sz="3600" b="1" dirty="0"/>
              <a:t>يتمثل في حماية الناس من العنف، وإكراههم أو قسرهم على العمل على غير إرادتهم، ومن الخوف من مثل هذه الانتهاكات.</a:t>
            </a:r>
            <a:endParaRPr lang="en-US" sz="6600" dirty="0"/>
          </a:p>
        </p:txBody>
      </p:sp>
    </p:spTree>
    <p:extLst>
      <p:ext uri="{BB962C8B-B14F-4D97-AF65-F5344CB8AC3E}">
        <p14:creationId xmlns:p14="http://schemas.microsoft.com/office/powerpoint/2010/main" val="4055872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مبادئ الحماية الأربعة لاسفير</a:t>
            </a:r>
          </a:p>
        </p:txBody>
      </p:sp>
      <p:sp>
        <p:nvSpPr>
          <p:cNvPr id="3" name="Rectangle 2"/>
          <p:cNvSpPr/>
          <p:nvPr/>
        </p:nvSpPr>
        <p:spPr>
          <a:xfrm>
            <a:off x="1552756" y="1639017"/>
            <a:ext cx="7134046" cy="14147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800" dirty="0"/>
              <a:t>م</a:t>
            </a:r>
            <a:r>
              <a:rPr lang="ar-LB" sz="2800" dirty="0"/>
              <a:t>بدأ الحماية رقم 4: مساعدة الناس على المطالبة بحقوقهم، والتماس الحلول المتاحة، والتعافي من آثار الانتهاكات</a:t>
            </a:r>
          </a:p>
        </p:txBody>
      </p:sp>
      <p:sp>
        <p:nvSpPr>
          <p:cNvPr id="4" name="Footer Placeholder 3"/>
          <p:cNvSpPr>
            <a:spLocks noGrp="1"/>
          </p:cNvSpPr>
          <p:nvPr>
            <p:ph type="ftr" sz="quarter" idx="3"/>
          </p:nvPr>
        </p:nvSpPr>
        <p:spPr/>
        <p:txBody>
          <a:bodyPr/>
          <a:lstStyle/>
          <a:p>
            <a:r>
              <a:rPr lang="ar-SA" dirty="0" err="1"/>
              <a:t>الجزء"أ</a:t>
            </a:r>
            <a:r>
              <a:rPr lang="ar-SA" dirty="0"/>
              <a:t>" 13 – </a:t>
            </a:r>
            <a:r>
              <a:rPr lang="ar-TN" dirty="0"/>
              <a:t>مجموعة </a:t>
            </a:r>
            <a:r>
              <a:rPr lang="ar-TN" dirty="0" err="1"/>
              <a:t>اسفير</a:t>
            </a:r>
            <a:r>
              <a:rPr lang="ar-TN" dirty="0"/>
              <a:t> التدريبية </a:t>
            </a:r>
            <a:r>
              <a:rPr lang="ar-SA" dirty="0"/>
              <a:t>2015</a:t>
            </a:r>
          </a:p>
        </p:txBody>
      </p:sp>
      <p:sp>
        <p:nvSpPr>
          <p:cNvPr id="5" name="Rectangle 4"/>
          <p:cNvSpPr/>
          <p:nvPr/>
        </p:nvSpPr>
        <p:spPr>
          <a:xfrm>
            <a:off x="457201" y="3443209"/>
            <a:ext cx="7552904" cy="1922421"/>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ar-LB" sz="2800" b="1"/>
              <a:t>ساعدة </a:t>
            </a:r>
            <a:r>
              <a:rPr lang="ar-LB" sz="2800" b="1" dirty="0"/>
              <a:t>السكان المتضررين على المطالبة بحقوقهم من خلال المعلومات والوثائق، والمساعدة على التماس الحلول. ويجري دعم الناس دعماً مناسباً من أجل التعافي من الآثار البدنية والنفسية والاجتماعية للعنف وغيره من أشكال الانتهاكات.</a:t>
            </a:r>
            <a:endParaRPr lang="ar-LB" sz="2800" dirty="0"/>
          </a:p>
        </p:txBody>
      </p:sp>
    </p:spTree>
    <p:extLst>
      <p:ext uri="{BB962C8B-B14F-4D97-AF65-F5344CB8AC3E}">
        <p14:creationId xmlns:p14="http://schemas.microsoft.com/office/powerpoint/2010/main" val="25174788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تفاوت مدى التزام العاملين في المجال الإنساني في تطبيق مبادئ الحماية</a:t>
            </a:r>
          </a:p>
        </p:txBody>
      </p:sp>
      <p:pic>
        <p:nvPicPr>
          <p:cNvPr id="3" name="Picture 2"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0827" y="1606105"/>
            <a:ext cx="7482348" cy="4013103"/>
          </a:xfrm>
          <a:prstGeom prst="rect">
            <a:avLst/>
          </a:prstGeom>
        </p:spPr>
      </p:pic>
      <p:sp>
        <p:nvSpPr>
          <p:cNvPr id="5" name="Footer Placeholder 3"/>
          <p:cNvSpPr>
            <a:spLocks noGrp="1"/>
          </p:cNvSpPr>
          <p:nvPr>
            <p:ph type="ftr" sz="quarter" idx="3"/>
          </p:nvPr>
        </p:nvSpPr>
        <p:spPr>
          <a:xfrm>
            <a:off x="4139953" y="6329599"/>
            <a:ext cx="4546848" cy="365125"/>
          </a:xfrm>
        </p:spPr>
        <p:txBody>
          <a:bodyPr/>
          <a:lstStyle/>
          <a:p>
            <a:r>
              <a:rPr lang="ar-SA" dirty="0"/>
              <a:t>الجزء</a:t>
            </a:r>
            <a:r>
              <a:rPr lang="ar-TN" dirty="0"/>
              <a:t> </a:t>
            </a:r>
            <a:r>
              <a:rPr lang="ar-SA" dirty="0"/>
              <a:t>"أ" 13 – </a:t>
            </a:r>
            <a:r>
              <a:rPr lang="ar-TN" dirty="0"/>
              <a:t>مجموعة </a:t>
            </a:r>
            <a:r>
              <a:rPr lang="ar-TN" dirty="0" err="1"/>
              <a:t>اسفير</a:t>
            </a:r>
            <a:r>
              <a:rPr lang="ar-TN" dirty="0"/>
              <a:t> التدريبية </a:t>
            </a:r>
            <a:r>
              <a:rPr lang="ar-SA" dirty="0"/>
              <a:t>2015</a:t>
            </a:r>
          </a:p>
        </p:txBody>
      </p:sp>
    </p:spTree>
    <p:extLst>
      <p:ext uri="{BB962C8B-B14F-4D97-AF65-F5344CB8AC3E}">
        <p14:creationId xmlns:p14="http://schemas.microsoft.com/office/powerpoint/2010/main" val="37796413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ما  يعني مصطلح ”النّشر“؟</a:t>
            </a:r>
          </a:p>
        </p:txBody>
      </p:sp>
      <p:sp>
        <p:nvSpPr>
          <p:cNvPr id="3" name="Content Placeholder 2"/>
          <p:cNvSpPr>
            <a:spLocks noGrp="1"/>
          </p:cNvSpPr>
          <p:nvPr>
            <p:ph idx="1"/>
          </p:nvPr>
        </p:nvSpPr>
        <p:spPr>
          <a:xfrm>
            <a:off x="5545394" y="1369242"/>
            <a:ext cx="3141406" cy="4785722"/>
          </a:xfrm>
        </p:spPr>
        <p:txBody>
          <a:bodyPr/>
          <a:lstStyle/>
          <a:p>
            <a:r>
              <a:rPr lang="ar-SA" dirty="0"/>
              <a:t>لا يتعلق نشر مبادئ الحماية على </a:t>
            </a:r>
            <a:r>
              <a:rPr lang="ar-SA" b="1" dirty="0"/>
              <a:t>ما</a:t>
            </a:r>
            <a:r>
              <a:rPr lang="ar-SA" dirty="0"/>
              <a:t> نقوم به (المنتَج) بل </a:t>
            </a:r>
            <a:r>
              <a:rPr lang="ar-SA" b="1" dirty="0"/>
              <a:t>بكيفيّة</a:t>
            </a:r>
            <a:r>
              <a:rPr lang="ar-SA" dirty="0"/>
              <a:t> قيامنا به (العمليّة)في جميع مراحل دورة البرنامج الإنساني.</a:t>
            </a:r>
          </a:p>
          <a:p>
            <a:endParaRPr lang="ar-SA" dirty="0"/>
          </a:p>
        </p:txBody>
      </p:sp>
      <p:pic>
        <p:nvPicPr>
          <p:cNvPr id="5" name="Picture 4"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155" y="1160634"/>
            <a:ext cx="4047444" cy="4875330"/>
          </a:xfrm>
          <a:prstGeom prst="rect">
            <a:avLst/>
          </a:prstGeom>
        </p:spPr>
      </p:pic>
      <p:sp>
        <p:nvSpPr>
          <p:cNvPr id="7" name="Footer Placeholder 3"/>
          <p:cNvSpPr>
            <a:spLocks noGrp="1"/>
          </p:cNvSpPr>
          <p:nvPr>
            <p:ph type="ftr" sz="quarter" idx="3"/>
          </p:nvPr>
        </p:nvSpPr>
        <p:spPr>
          <a:xfrm>
            <a:off x="4139953" y="6329599"/>
            <a:ext cx="4546848" cy="365125"/>
          </a:xfrm>
        </p:spPr>
        <p:txBody>
          <a:bodyPr/>
          <a:lstStyle/>
          <a:p>
            <a:r>
              <a:rPr lang="ar-SA" dirty="0"/>
              <a:t>الجزء</a:t>
            </a:r>
            <a:r>
              <a:rPr lang="ar-TN" dirty="0"/>
              <a:t> </a:t>
            </a:r>
            <a:r>
              <a:rPr lang="ar-SA" dirty="0"/>
              <a:t>"أ" 13 – </a:t>
            </a:r>
            <a:r>
              <a:rPr lang="ar-TN" dirty="0"/>
              <a:t>مجموعة </a:t>
            </a:r>
            <a:r>
              <a:rPr lang="ar-TN" dirty="0" err="1"/>
              <a:t>اسفير</a:t>
            </a:r>
            <a:r>
              <a:rPr lang="ar-TN" dirty="0"/>
              <a:t> التدريبية </a:t>
            </a:r>
            <a:r>
              <a:rPr lang="ar-SA" dirty="0"/>
              <a:t>2015</a:t>
            </a:r>
          </a:p>
        </p:txBody>
      </p:sp>
    </p:spTree>
    <p:extLst>
      <p:ext uri="{BB962C8B-B14F-4D97-AF65-F5344CB8AC3E}">
        <p14:creationId xmlns:p14="http://schemas.microsoft.com/office/powerpoint/2010/main" val="3996699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لماذا ينبغي علينا نشر الحماية؟</a:t>
            </a:r>
          </a:p>
        </p:txBody>
      </p:sp>
      <p:sp>
        <p:nvSpPr>
          <p:cNvPr id="3" name="Content Placeholder 2"/>
          <p:cNvSpPr>
            <a:spLocks noGrp="1"/>
          </p:cNvSpPr>
          <p:nvPr>
            <p:ph idx="1"/>
          </p:nvPr>
        </p:nvSpPr>
        <p:spPr>
          <a:xfrm>
            <a:off x="4778476" y="1369242"/>
            <a:ext cx="3908323" cy="4785722"/>
          </a:xfrm>
        </p:spPr>
        <p:txBody>
          <a:bodyPr/>
          <a:lstStyle/>
          <a:p>
            <a:pPr>
              <a:spcBef>
                <a:spcPts val="2400"/>
              </a:spcBef>
            </a:pPr>
            <a:r>
              <a:rPr lang="ar-SA" dirty="0"/>
              <a:t>تعزيز الآثار الإيجابيّة المتعلّقة ببرامج المساعدة: </a:t>
            </a:r>
          </a:p>
          <a:p>
            <a:pPr lvl="1">
              <a:spcBef>
                <a:spcPts val="2400"/>
              </a:spcBef>
            </a:pPr>
            <a:r>
              <a:rPr lang="ar-SA" dirty="0"/>
              <a:t>استهداف وضمان الوصول إلى الفئات المهدّدة</a:t>
            </a:r>
          </a:p>
          <a:p>
            <a:pPr lvl="1">
              <a:spcBef>
                <a:spcPts val="2400"/>
              </a:spcBef>
            </a:pPr>
            <a:r>
              <a:rPr lang="ar-SA" dirty="0"/>
              <a:t>دعم السّلامة والكرامة</a:t>
            </a:r>
          </a:p>
          <a:p>
            <a:pPr lvl="1">
              <a:spcBef>
                <a:spcPts val="2400"/>
              </a:spcBef>
            </a:pPr>
            <a:r>
              <a:rPr lang="ar-SA" dirty="0"/>
              <a:t>حماية حقوق الإنسان</a:t>
            </a:r>
          </a:p>
          <a:p>
            <a:pPr lvl="1">
              <a:spcBef>
                <a:spcPts val="2400"/>
              </a:spcBef>
            </a:pPr>
            <a:r>
              <a:rPr lang="ar-SA" dirty="0"/>
              <a:t>عدم المشاركة في نشر ثقافة التّميّيز وسوء المعاملة والعنف والإهمال والاستغلال.</a:t>
            </a:r>
          </a:p>
          <a:p>
            <a:pPr>
              <a:spcBef>
                <a:spcPts val="2400"/>
              </a:spcBef>
            </a:pPr>
            <a:endParaRPr lang="ar-SA" dirty="0"/>
          </a:p>
        </p:txBody>
      </p:sp>
      <p:sp>
        <p:nvSpPr>
          <p:cNvPr id="7" name="Footer Placeholder 3"/>
          <p:cNvSpPr>
            <a:spLocks noGrp="1"/>
          </p:cNvSpPr>
          <p:nvPr>
            <p:ph type="ftr" sz="quarter" idx="3"/>
          </p:nvPr>
        </p:nvSpPr>
        <p:spPr>
          <a:xfrm>
            <a:off x="4139953" y="6329599"/>
            <a:ext cx="4546848" cy="365125"/>
          </a:xfrm>
        </p:spPr>
        <p:txBody>
          <a:bodyPr/>
          <a:lstStyle/>
          <a:p>
            <a:r>
              <a:rPr lang="ar-SA" dirty="0"/>
              <a:t>الجزء</a:t>
            </a:r>
            <a:r>
              <a:rPr lang="ar-TN" dirty="0"/>
              <a:t> </a:t>
            </a:r>
            <a:r>
              <a:rPr lang="ar-SA" dirty="0"/>
              <a:t>"أ" 13 – </a:t>
            </a:r>
            <a:r>
              <a:rPr lang="ar-TN" dirty="0"/>
              <a:t>مجموعة </a:t>
            </a:r>
            <a:r>
              <a:rPr lang="ar-TN" dirty="0" err="1"/>
              <a:t>اسفير</a:t>
            </a:r>
            <a:r>
              <a:rPr lang="ar-TN" dirty="0"/>
              <a:t> التدريبية </a:t>
            </a:r>
            <a:r>
              <a:rPr lang="ar-SA" dirty="0"/>
              <a:t>2015</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948" y="1911093"/>
            <a:ext cx="4352303" cy="2901535"/>
          </a:xfrm>
          <a:prstGeom prst="rect">
            <a:avLst/>
          </a:prstGeom>
        </p:spPr>
      </p:pic>
    </p:spTree>
    <p:extLst>
      <p:ext uri="{BB962C8B-B14F-4D97-AF65-F5344CB8AC3E}">
        <p14:creationId xmlns:p14="http://schemas.microsoft.com/office/powerpoint/2010/main" val="290137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ircle(in)">
                                      <p:cBhvr>
                                        <p:cTn id="16" dur="2000"/>
                                        <p:tgtEl>
                                          <p:spTgt spid="3">
                                            <p:txEl>
                                              <p:pRg st="3" end="3"/>
                                            </p:txEl>
                                          </p:spTgt>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ircle(in)">
                                      <p:cBhvr>
                                        <p:cTn id="19"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كيف ينبغي علينا نشر الحماية؟</a:t>
            </a:r>
          </a:p>
        </p:txBody>
      </p:sp>
      <p:sp>
        <p:nvSpPr>
          <p:cNvPr id="3" name="Content Placeholder 2"/>
          <p:cNvSpPr>
            <a:spLocks noGrp="1"/>
          </p:cNvSpPr>
          <p:nvPr>
            <p:ph idx="1"/>
          </p:nvPr>
        </p:nvSpPr>
        <p:spPr>
          <a:xfrm>
            <a:off x="7159048" y="1531802"/>
            <a:ext cx="1646903" cy="3954246"/>
          </a:xfrm>
        </p:spPr>
        <p:txBody>
          <a:bodyPr/>
          <a:lstStyle/>
          <a:p>
            <a:r>
              <a:rPr lang="ar-SA" dirty="0"/>
              <a:t>باستخدام عدسة الحماية التي تحتوي </a:t>
            </a:r>
            <a:r>
              <a:rPr lang="ar-TN" dirty="0"/>
              <a:t>على </a:t>
            </a:r>
            <a:r>
              <a:rPr lang="ar-SA" dirty="0"/>
              <a:t>مبادئ الحماية في جميع جوانب برامجنا..</a:t>
            </a:r>
          </a:p>
        </p:txBody>
      </p:sp>
      <p:sp>
        <p:nvSpPr>
          <p:cNvPr id="5" name="Content Placeholder 2"/>
          <p:cNvSpPr txBox="1">
            <a:spLocks/>
          </p:cNvSpPr>
          <p:nvPr/>
        </p:nvSpPr>
        <p:spPr>
          <a:xfrm>
            <a:off x="2937129" y="3332464"/>
            <a:ext cx="1646903" cy="4785722"/>
          </a:xfrm>
          <a:prstGeom prst="rect">
            <a:avLst/>
          </a:prstGeom>
        </p:spPr>
        <p:txBody>
          <a:bodyPr vert="horz" lIns="91440" tIns="45720" rIns="91440" bIns="45720" rtlCol="0">
            <a:noAutofit/>
          </a:bodyPr>
          <a:lstStyle>
            <a:lvl1pPr marL="0" indent="0" algn="r" defTabSz="914400" rtl="1" eaLnBrk="1" latinLnBrk="0" hangingPunct="1">
              <a:spcBef>
                <a:spcPct val="20000"/>
              </a:spcBef>
              <a:buClr>
                <a:schemeClr val="tx2"/>
              </a:buClr>
              <a:buFont typeface="Arial" panose="020B0604020202020204" pitchFamily="34" charset="0"/>
              <a:buNone/>
              <a:defRPr sz="2200" kern="1200">
                <a:solidFill>
                  <a:srgbClr val="000000"/>
                </a:solidFill>
                <a:latin typeface="Traditional Arabic" panose="02020603050405020304" pitchFamily="18" charset="-78"/>
                <a:ea typeface="+mn-ea"/>
                <a:cs typeface="Traditional Arabic" panose="02020603050405020304" pitchFamily="18" charset="-78"/>
              </a:defRPr>
            </a:lvl1pPr>
            <a:lvl2pPr marL="361950" indent="-361950" algn="r" defTabSz="914400" rtl="1" eaLnBrk="1" latinLnBrk="0" hangingPunct="1">
              <a:spcBef>
                <a:spcPct val="20000"/>
              </a:spcBef>
              <a:buClr>
                <a:schemeClr val="tx2"/>
              </a:buClr>
              <a:buFont typeface="Arial" panose="020B0604020202020204" pitchFamily="34" charset="0"/>
              <a:buChar char="•"/>
              <a:defRPr sz="2200" kern="1200">
                <a:solidFill>
                  <a:srgbClr val="000000"/>
                </a:solidFill>
                <a:latin typeface="Traditional Arabic" panose="02020603050405020304" pitchFamily="18" charset="-78"/>
                <a:ea typeface="+mn-ea"/>
                <a:cs typeface="Traditional Arabic" panose="02020603050405020304" pitchFamily="18" charset="-78"/>
              </a:defRPr>
            </a:lvl2pPr>
            <a:lvl3pPr marL="715963" indent="-354013" algn="r" defTabSz="914400" rtl="1" eaLnBrk="1" latinLnBrk="0" hangingPunct="1">
              <a:spcBef>
                <a:spcPct val="20000"/>
              </a:spcBef>
              <a:buFont typeface="Traditional Arabic" panose="02020603050405020304" pitchFamily="18" charset="-78"/>
              <a:buChar char="–"/>
              <a:defRPr sz="2200" kern="1200">
                <a:solidFill>
                  <a:srgbClr val="000000"/>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ar-SA"/>
          </a:p>
        </p:txBody>
      </p:sp>
      <p:sp>
        <p:nvSpPr>
          <p:cNvPr id="7" name="Content Placeholder 2"/>
          <p:cNvSpPr txBox="1">
            <a:spLocks/>
          </p:cNvSpPr>
          <p:nvPr/>
        </p:nvSpPr>
        <p:spPr>
          <a:xfrm>
            <a:off x="6504039" y="1369242"/>
            <a:ext cx="1646903" cy="4785722"/>
          </a:xfrm>
          <a:prstGeom prst="rect">
            <a:avLst/>
          </a:prstGeom>
        </p:spPr>
        <p:txBody>
          <a:bodyPr vert="horz" lIns="91440" tIns="45720" rIns="91440" bIns="45720" rtlCol="0">
            <a:noAutofit/>
          </a:bodyPr>
          <a:lstStyle>
            <a:lvl1pPr marL="0" indent="0" algn="r" defTabSz="914400" rtl="1" eaLnBrk="1" latinLnBrk="0" hangingPunct="1">
              <a:spcBef>
                <a:spcPct val="20000"/>
              </a:spcBef>
              <a:buClr>
                <a:schemeClr val="tx2"/>
              </a:buClr>
              <a:buFont typeface="Arial" panose="020B0604020202020204" pitchFamily="34" charset="0"/>
              <a:buNone/>
              <a:defRPr sz="2200" kern="1200">
                <a:solidFill>
                  <a:srgbClr val="000000"/>
                </a:solidFill>
                <a:latin typeface="Traditional Arabic" panose="02020603050405020304" pitchFamily="18" charset="-78"/>
                <a:ea typeface="+mn-ea"/>
                <a:cs typeface="Traditional Arabic" panose="02020603050405020304" pitchFamily="18" charset="-78"/>
              </a:defRPr>
            </a:lvl1pPr>
            <a:lvl2pPr marL="361950" indent="-361950" algn="r" defTabSz="914400" rtl="1" eaLnBrk="1" latinLnBrk="0" hangingPunct="1">
              <a:spcBef>
                <a:spcPct val="20000"/>
              </a:spcBef>
              <a:buClr>
                <a:schemeClr val="tx2"/>
              </a:buClr>
              <a:buFont typeface="Arial" panose="020B0604020202020204" pitchFamily="34" charset="0"/>
              <a:buChar char="•"/>
              <a:defRPr sz="2200" kern="1200">
                <a:solidFill>
                  <a:srgbClr val="000000"/>
                </a:solidFill>
                <a:latin typeface="Traditional Arabic" panose="02020603050405020304" pitchFamily="18" charset="-78"/>
                <a:ea typeface="+mn-ea"/>
                <a:cs typeface="Traditional Arabic" panose="02020603050405020304" pitchFamily="18" charset="-78"/>
              </a:defRPr>
            </a:lvl2pPr>
            <a:lvl3pPr marL="715963" indent="-354013" algn="r" defTabSz="914400" rtl="1" eaLnBrk="1" latinLnBrk="0" hangingPunct="1">
              <a:spcBef>
                <a:spcPct val="20000"/>
              </a:spcBef>
              <a:buFont typeface="Traditional Arabic" panose="02020603050405020304" pitchFamily="18" charset="-78"/>
              <a:buChar char="–"/>
              <a:defRPr sz="2200" kern="1200">
                <a:solidFill>
                  <a:srgbClr val="000000"/>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ar-SA"/>
          </a:p>
        </p:txBody>
      </p:sp>
      <p:sp>
        <p:nvSpPr>
          <p:cNvPr id="8" name="Rectangle 7"/>
          <p:cNvSpPr/>
          <p:nvPr/>
        </p:nvSpPr>
        <p:spPr>
          <a:xfrm>
            <a:off x="2828973" y="1668582"/>
            <a:ext cx="1863214" cy="1446550"/>
          </a:xfrm>
          <a:prstGeom prst="rect">
            <a:avLst/>
          </a:prstGeom>
        </p:spPr>
        <p:txBody>
          <a:bodyPr wrap="square">
            <a:spAutoFit/>
          </a:bodyPr>
          <a:lstStyle/>
          <a:p>
            <a:pPr algn="r" rtl="1"/>
            <a:r>
              <a:rPr lang="ar-SA" sz="2200" dirty="0"/>
              <a:t>...مع الأخذ في الاعتبار الاحتياجات </a:t>
            </a:r>
            <a:r>
              <a:rPr lang="ar-TN" sz="2200" dirty="0"/>
              <a:t>الخاصة ب</a:t>
            </a:r>
            <a:r>
              <a:rPr lang="ar-SA" sz="2200" dirty="0"/>
              <a:t>بعض الفئات المهدّدة.</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4494" y="1531802"/>
            <a:ext cx="1912683" cy="2765461"/>
          </a:xfrm>
          <a:prstGeom prst="rect">
            <a:avLst/>
          </a:prstGeom>
          <a:ln>
            <a:solidFill>
              <a:schemeClr val="tx2"/>
            </a:solidFill>
          </a:ln>
        </p:spPr>
      </p:pic>
      <p:grpSp>
        <p:nvGrpSpPr>
          <p:cNvPr id="10" name="Group 9"/>
          <p:cNvGrpSpPr/>
          <p:nvPr/>
        </p:nvGrpSpPr>
        <p:grpSpPr>
          <a:xfrm>
            <a:off x="1064168" y="1563857"/>
            <a:ext cx="1492233" cy="4297738"/>
            <a:chOff x="3189728" y="1484771"/>
            <a:chExt cx="1492233" cy="4297738"/>
          </a:xfrm>
        </p:grpSpPr>
        <p:pic>
          <p:nvPicPr>
            <p:cNvPr id="11" name="Picture 10" descr="foo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30642" y="4087076"/>
              <a:ext cx="951319" cy="828000"/>
            </a:xfrm>
            <a:prstGeom prst="rect">
              <a:avLst/>
            </a:prstGeom>
          </p:spPr>
        </p:pic>
        <p:pic>
          <p:nvPicPr>
            <p:cNvPr id="12" name="Picture 11" descr="health.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89728" y="3219641"/>
              <a:ext cx="951319" cy="828000"/>
            </a:xfrm>
            <a:prstGeom prst="rect">
              <a:avLst/>
            </a:prstGeom>
          </p:spPr>
        </p:pic>
        <p:pic>
          <p:nvPicPr>
            <p:cNvPr id="13" name="Picture 12" descr="shelter.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89728" y="1484771"/>
              <a:ext cx="951319" cy="828000"/>
            </a:xfrm>
            <a:prstGeom prst="rect">
              <a:avLst/>
            </a:prstGeom>
          </p:spPr>
        </p:pic>
        <p:pic>
          <p:nvPicPr>
            <p:cNvPr id="14" name="Picture 13" descr="standards.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89728" y="4954509"/>
              <a:ext cx="951319" cy="828000"/>
            </a:xfrm>
            <a:prstGeom prst="rect">
              <a:avLst/>
            </a:prstGeom>
          </p:spPr>
        </p:pic>
        <p:pic>
          <p:nvPicPr>
            <p:cNvPr id="15" name="Picture 14" descr="water.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32706" y="2352206"/>
              <a:ext cx="949255" cy="828000"/>
            </a:xfrm>
            <a:prstGeom prst="rect">
              <a:avLst/>
            </a:prstGeom>
          </p:spPr>
        </p:pic>
      </p:grpSp>
      <p:sp>
        <p:nvSpPr>
          <p:cNvPr id="16" name="Footer Placeholder 3"/>
          <p:cNvSpPr>
            <a:spLocks noGrp="1"/>
          </p:cNvSpPr>
          <p:nvPr>
            <p:ph type="ftr" sz="quarter" idx="3"/>
          </p:nvPr>
        </p:nvSpPr>
        <p:spPr>
          <a:xfrm>
            <a:off x="4139953" y="6329599"/>
            <a:ext cx="4546848" cy="365125"/>
          </a:xfrm>
        </p:spPr>
        <p:txBody>
          <a:bodyPr/>
          <a:lstStyle/>
          <a:p>
            <a:r>
              <a:rPr lang="ar-SA" dirty="0"/>
              <a:t>الجزء</a:t>
            </a:r>
            <a:r>
              <a:rPr lang="ar-TN" dirty="0"/>
              <a:t> </a:t>
            </a:r>
            <a:r>
              <a:rPr lang="ar-SA" dirty="0"/>
              <a:t>"أ" 13 – </a:t>
            </a:r>
            <a:r>
              <a:rPr lang="ar-TN" dirty="0"/>
              <a:t>مجموعة </a:t>
            </a:r>
            <a:r>
              <a:rPr lang="ar-TN" dirty="0" err="1"/>
              <a:t>اسفير</a:t>
            </a:r>
            <a:r>
              <a:rPr lang="ar-TN" dirty="0"/>
              <a:t> التدريبية </a:t>
            </a:r>
            <a:r>
              <a:rPr lang="ar-SA" dirty="0"/>
              <a:t>2015</a:t>
            </a:r>
          </a:p>
        </p:txBody>
      </p:sp>
    </p:spTree>
    <p:extLst>
      <p:ext uri="{BB962C8B-B14F-4D97-AF65-F5344CB8AC3E}">
        <p14:creationId xmlns:p14="http://schemas.microsoft.com/office/powerpoint/2010/main" val="4150992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ircle(in)">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dirty="0"/>
              <a:t>من يتحمل مسؤولية الحماية؟</a:t>
            </a:r>
          </a:p>
        </p:txBody>
      </p:sp>
      <p:pic>
        <p:nvPicPr>
          <p:cNvPr id="7" name="Picture 6" descr="hands-circ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1875" y="1240889"/>
            <a:ext cx="4774106" cy="4571260"/>
          </a:xfrm>
          <a:prstGeom prst="rect">
            <a:avLst/>
          </a:prstGeom>
          <a:ln>
            <a:solidFill>
              <a:schemeClr val="tx2">
                <a:alpha val="36000"/>
              </a:schemeClr>
            </a:solidFill>
          </a:ln>
        </p:spPr>
      </p:pic>
      <p:sp>
        <p:nvSpPr>
          <p:cNvPr id="6" name="Footer Placeholder 3"/>
          <p:cNvSpPr>
            <a:spLocks noGrp="1"/>
          </p:cNvSpPr>
          <p:nvPr>
            <p:ph type="ftr" sz="quarter" idx="3"/>
          </p:nvPr>
        </p:nvSpPr>
        <p:spPr>
          <a:xfrm>
            <a:off x="4139953" y="6329599"/>
            <a:ext cx="4546848" cy="365125"/>
          </a:xfrm>
        </p:spPr>
        <p:txBody>
          <a:bodyPr/>
          <a:lstStyle/>
          <a:p>
            <a:r>
              <a:rPr lang="ar-SA" dirty="0"/>
              <a:t>الجزء</a:t>
            </a:r>
            <a:r>
              <a:rPr lang="ar-TN" dirty="0"/>
              <a:t> </a:t>
            </a:r>
            <a:r>
              <a:rPr lang="ar-SA" dirty="0"/>
              <a:t>"أ" 13 – </a:t>
            </a:r>
            <a:r>
              <a:rPr lang="ar-TN" dirty="0"/>
              <a:t>مجموعة </a:t>
            </a:r>
            <a:r>
              <a:rPr lang="ar-TN" dirty="0" err="1"/>
              <a:t>اسفير</a:t>
            </a:r>
            <a:r>
              <a:rPr lang="ar-TN" dirty="0"/>
              <a:t> التدريبية </a:t>
            </a:r>
            <a:r>
              <a:rPr lang="ar-SA" dirty="0"/>
              <a:t>2015</a:t>
            </a:r>
          </a:p>
        </p:txBody>
      </p:sp>
    </p:spTree>
    <p:extLst>
      <p:ext uri="{BB962C8B-B14F-4D97-AF65-F5344CB8AC3E}">
        <p14:creationId xmlns:p14="http://schemas.microsoft.com/office/powerpoint/2010/main" val="9017358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من يلعب دورا في حماية المدنيّين؟</a:t>
            </a:r>
          </a:p>
        </p:txBody>
      </p:sp>
      <p:sp>
        <p:nvSpPr>
          <p:cNvPr id="3" name="Content Placeholder 2"/>
          <p:cNvSpPr>
            <a:spLocks noGrp="1"/>
          </p:cNvSpPr>
          <p:nvPr>
            <p:ph idx="1"/>
          </p:nvPr>
        </p:nvSpPr>
        <p:spPr>
          <a:xfrm>
            <a:off x="6805246" y="1369242"/>
            <a:ext cx="1881554" cy="784873"/>
          </a:xfrm>
        </p:spPr>
        <p:txBody>
          <a:bodyPr/>
          <a:lstStyle/>
          <a:p>
            <a:r>
              <a:rPr lang="ar-SA" sz="2400" b="1">
                <a:solidFill>
                  <a:schemeClr val="accent1"/>
                </a:solidFill>
              </a:rPr>
              <a:t>العاملون في مجال حماية المدنيّين</a:t>
            </a:r>
          </a:p>
        </p:txBody>
      </p:sp>
      <p:pic>
        <p:nvPicPr>
          <p:cNvPr id="5" name="Picture 4" descr="Civil-protection-roles-backgroun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1" y="1213141"/>
            <a:ext cx="5287145" cy="4774292"/>
          </a:xfrm>
          <a:prstGeom prst="rect">
            <a:avLst/>
          </a:prstGeom>
        </p:spPr>
      </p:pic>
      <p:sp>
        <p:nvSpPr>
          <p:cNvPr id="6" name="Content Placeholder 2"/>
          <p:cNvSpPr txBox="1">
            <a:spLocks/>
          </p:cNvSpPr>
          <p:nvPr/>
        </p:nvSpPr>
        <p:spPr>
          <a:xfrm>
            <a:off x="1398082" y="1262334"/>
            <a:ext cx="1520404" cy="550083"/>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lnSpc>
                <a:spcPct val="80000"/>
              </a:lnSpc>
              <a:spcBef>
                <a:spcPts val="0"/>
              </a:spcBef>
            </a:pPr>
            <a:r>
              <a:rPr lang="ar-TN" sz="2400" b="1" dirty="0">
                <a:solidFill>
                  <a:schemeClr val="bg1"/>
                </a:solidFill>
                <a:latin typeface="Traditional Arabic" panose="02020603050405020304" pitchFamily="18" charset="-78"/>
                <a:cs typeface="Traditional Arabic" panose="02020603050405020304" pitchFamily="18" charset="-78"/>
              </a:rPr>
              <a:t>الفرد</a:t>
            </a:r>
            <a:endParaRPr lang="en-GB" sz="2400" b="1" dirty="0">
              <a:solidFill>
                <a:schemeClr val="bg1"/>
              </a:solidFill>
              <a:latin typeface="Traditional Arabic" panose="02020603050405020304" pitchFamily="18" charset="-78"/>
              <a:cs typeface="Traditional Arabic" panose="02020603050405020304" pitchFamily="18" charset="-78"/>
            </a:endParaRPr>
          </a:p>
        </p:txBody>
      </p:sp>
      <p:sp>
        <p:nvSpPr>
          <p:cNvPr id="7" name="Content Placeholder 2"/>
          <p:cNvSpPr txBox="1">
            <a:spLocks/>
          </p:cNvSpPr>
          <p:nvPr/>
        </p:nvSpPr>
        <p:spPr>
          <a:xfrm>
            <a:off x="2425525" y="2084628"/>
            <a:ext cx="1367080" cy="394963"/>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lnSpc>
                <a:spcPct val="80000"/>
              </a:lnSpc>
              <a:spcBef>
                <a:spcPts val="0"/>
              </a:spcBef>
            </a:pPr>
            <a:r>
              <a:rPr lang="ar-TN" sz="2400" b="1" dirty="0">
                <a:solidFill>
                  <a:schemeClr val="tx1"/>
                </a:solidFill>
                <a:latin typeface="Traditional Arabic" panose="02020603050405020304" pitchFamily="18" charset="-78"/>
                <a:cs typeface="Traditional Arabic" panose="02020603050405020304" pitchFamily="18" charset="-78"/>
              </a:rPr>
              <a:t>المجتمع</a:t>
            </a:r>
            <a:endParaRPr lang="en-GB" sz="2400" b="1" dirty="0">
              <a:solidFill>
                <a:schemeClr val="tx1"/>
              </a:solidFill>
              <a:latin typeface="Traditional Arabic" panose="02020603050405020304" pitchFamily="18" charset="-78"/>
              <a:cs typeface="Traditional Arabic" panose="02020603050405020304" pitchFamily="18" charset="-78"/>
            </a:endParaRPr>
          </a:p>
        </p:txBody>
      </p:sp>
      <p:sp>
        <p:nvSpPr>
          <p:cNvPr id="8" name="Content Placeholder 2"/>
          <p:cNvSpPr txBox="1">
            <a:spLocks/>
          </p:cNvSpPr>
          <p:nvPr/>
        </p:nvSpPr>
        <p:spPr>
          <a:xfrm>
            <a:off x="2953496" y="4141135"/>
            <a:ext cx="2703089" cy="378105"/>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lnSpc>
                <a:spcPct val="80000"/>
              </a:lnSpc>
              <a:spcBef>
                <a:spcPts val="0"/>
              </a:spcBef>
            </a:pPr>
            <a:r>
              <a:rPr lang="ar-TN" sz="2400" b="1" dirty="0">
                <a:solidFill>
                  <a:schemeClr val="bg1"/>
                </a:solidFill>
                <a:latin typeface="Traditional Arabic" panose="02020603050405020304" pitchFamily="18" charset="-78"/>
                <a:cs typeface="Traditional Arabic" panose="02020603050405020304" pitchFamily="18" charset="-78"/>
              </a:rPr>
              <a:t>الممثّلون الدّوليّون </a:t>
            </a:r>
            <a:endParaRPr lang="en-GB" sz="2400" b="1" dirty="0">
              <a:solidFill>
                <a:schemeClr val="bg1"/>
              </a:solidFill>
              <a:latin typeface="Traditional Arabic" panose="02020603050405020304" pitchFamily="18" charset="-78"/>
              <a:cs typeface="Traditional Arabic" panose="02020603050405020304" pitchFamily="18" charset="-78"/>
            </a:endParaRPr>
          </a:p>
        </p:txBody>
      </p:sp>
      <p:sp>
        <p:nvSpPr>
          <p:cNvPr id="9" name="Content Placeholder 2"/>
          <p:cNvSpPr txBox="1">
            <a:spLocks/>
          </p:cNvSpPr>
          <p:nvPr/>
        </p:nvSpPr>
        <p:spPr>
          <a:xfrm>
            <a:off x="2975196" y="3031137"/>
            <a:ext cx="1764336" cy="373041"/>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lnSpc>
                <a:spcPct val="80000"/>
              </a:lnSpc>
              <a:spcBef>
                <a:spcPts val="0"/>
              </a:spcBef>
            </a:pPr>
            <a:r>
              <a:rPr lang="ar-TN" sz="2400" b="1" dirty="0">
                <a:solidFill>
                  <a:srgbClr val="FFFFFF"/>
                </a:solidFill>
                <a:latin typeface="Traditional Arabic" panose="02020603050405020304" pitchFamily="18" charset="-78"/>
                <a:cs typeface="Traditional Arabic" panose="02020603050405020304" pitchFamily="18" charset="-78"/>
              </a:rPr>
              <a:t>الحكومة</a:t>
            </a:r>
            <a:endParaRPr lang="en-GB" sz="2400" b="1" dirty="0">
              <a:solidFill>
                <a:srgbClr val="FFFFFF"/>
              </a:solidFill>
              <a:latin typeface="Traditional Arabic" panose="02020603050405020304" pitchFamily="18" charset="-78"/>
              <a:cs typeface="Traditional Arabic" panose="02020603050405020304" pitchFamily="18" charset="-78"/>
            </a:endParaRPr>
          </a:p>
        </p:txBody>
      </p:sp>
      <p:sp>
        <p:nvSpPr>
          <p:cNvPr id="10" name="Content Placeholder 2"/>
          <p:cNvSpPr txBox="1">
            <a:spLocks/>
          </p:cNvSpPr>
          <p:nvPr/>
        </p:nvSpPr>
        <p:spPr>
          <a:xfrm>
            <a:off x="1029941" y="2000356"/>
            <a:ext cx="1366087"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lnSpc>
                <a:spcPct val="80000"/>
              </a:lnSpc>
              <a:spcBef>
                <a:spcPts val="0"/>
              </a:spcBef>
            </a:pPr>
            <a:r>
              <a:rPr lang="ar-TN" sz="1800" dirty="0">
                <a:solidFill>
                  <a:schemeClr val="tx1"/>
                </a:solidFill>
                <a:latin typeface="Traditional Arabic" panose="02020603050405020304" pitchFamily="18" charset="-78"/>
                <a:cs typeface="Traditional Arabic" panose="02020603050405020304" pitchFamily="18" charset="-78"/>
              </a:rPr>
              <a:t>المجتمع المدني</a:t>
            </a:r>
            <a:endParaRPr lang="en-GB" sz="1800" dirty="0">
              <a:solidFill>
                <a:schemeClr val="tx1"/>
              </a:solidFill>
              <a:latin typeface="Traditional Arabic" panose="02020603050405020304" pitchFamily="18" charset="-78"/>
              <a:cs typeface="Traditional Arabic" panose="02020603050405020304" pitchFamily="18" charset="-78"/>
            </a:endParaRPr>
          </a:p>
        </p:txBody>
      </p:sp>
      <p:sp>
        <p:nvSpPr>
          <p:cNvPr id="11" name="Content Placeholder 2"/>
          <p:cNvSpPr txBox="1">
            <a:spLocks/>
          </p:cNvSpPr>
          <p:nvPr/>
        </p:nvSpPr>
        <p:spPr>
          <a:xfrm>
            <a:off x="1713482" y="2643646"/>
            <a:ext cx="1366087"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lnSpc>
                <a:spcPct val="80000"/>
              </a:lnSpc>
              <a:spcBef>
                <a:spcPts val="0"/>
              </a:spcBef>
            </a:pPr>
            <a:r>
              <a:rPr lang="ar-TN" sz="1800" dirty="0">
                <a:solidFill>
                  <a:schemeClr val="tx1"/>
                </a:solidFill>
                <a:latin typeface="Traditional Arabic" panose="02020603050405020304" pitchFamily="18" charset="-78"/>
                <a:cs typeface="Traditional Arabic" panose="02020603050405020304" pitchFamily="18" charset="-78"/>
              </a:rPr>
              <a:t>مجموعة اجتماعية</a:t>
            </a:r>
            <a:endParaRPr lang="en-GB" sz="1800" dirty="0">
              <a:solidFill>
                <a:schemeClr val="tx1"/>
              </a:solidFill>
              <a:latin typeface="Traditional Arabic" panose="02020603050405020304" pitchFamily="18" charset="-78"/>
              <a:cs typeface="Traditional Arabic" panose="02020603050405020304" pitchFamily="18" charset="-78"/>
            </a:endParaRPr>
          </a:p>
        </p:txBody>
      </p:sp>
      <p:sp>
        <p:nvSpPr>
          <p:cNvPr id="12" name="Content Placeholder 2"/>
          <p:cNvSpPr txBox="1">
            <a:spLocks/>
          </p:cNvSpPr>
          <p:nvPr/>
        </p:nvSpPr>
        <p:spPr>
          <a:xfrm>
            <a:off x="355316" y="2690584"/>
            <a:ext cx="901553"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lnSpc>
                <a:spcPct val="80000"/>
              </a:lnSpc>
              <a:spcBef>
                <a:spcPts val="0"/>
              </a:spcBef>
            </a:pPr>
            <a:r>
              <a:rPr lang="ar-TN" sz="1800" dirty="0">
                <a:solidFill>
                  <a:schemeClr val="tx1"/>
                </a:solidFill>
                <a:latin typeface="Traditional Arabic" panose="02020603050405020304" pitchFamily="18" charset="-78"/>
                <a:cs typeface="Traditional Arabic" panose="02020603050405020304" pitchFamily="18" charset="-78"/>
              </a:rPr>
              <a:t>المدرسة</a:t>
            </a:r>
            <a:endParaRPr lang="en-GB" sz="1800" dirty="0">
              <a:solidFill>
                <a:schemeClr val="tx1"/>
              </a:solidFill>
              <a:latin typeface="Traditional Arabic" panose="02020603050405020304" pitchFamily="18" charset="-78"/>
              <a:cs typeface="Traditional Arabic" panose="02020603050405020304" pitchFamily="18" charset="-78"/>
            </a:endParaRPr>
          </a:p>
        </p:txBody>
      </p:sp>
      <p:sp>
        <p:nvSpPr>
          <p:cNvPr id="13" name="Content Placeholder 2"/>
          <p:cNvSpPr txBox="1">
            <a:spLocks/>
          </p:cNvSpPr>
          <p:nvPr/>
        </p:nvSpPr>
        <p:spPr>
          <a:xfrm>
            <a:off x="846371" y="3495265"/>
            <a:ext cx="966434"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rtl="1">
              <a:lnSpc>
                <a:spcPct val="80000"/>
              </a:lnSpc>
              <a:spcBef>
                <a:spcPts val="0"/>
              </a:spcBef>
            </a:pPr>
            <a:r>
              <a:rPr lang="ar-TN" sz="1800" dirty="0">
                <a:solidFill>
                  <a:schemeClr val="tx1"/>
                </a:solidFill>
                <a:latin typeface="Traditional Arabic" panose="02020603050405020304" pitchFamily="18" charset="-78"/>
                <a:cs typeface="Traditional Arabic" panose="02020603050405020304" pitchFamily="18" charset="-78"/>
              </a:rPr>
              <a:t>المدنيون</a:t>
            </a:r>
            <a:endParaRPr lang="en-GB" sz="1800" dirty="0">
              <a:solidFill>
                <a:schemeClr val="tx1"/>
              </a:solidFill>
              <a:latin typeface="Traditional Arabic" panose="02020603050405020304" pitchFamily="18" charset="-78"/>
              <a:cs typeface="Traditional Arabic" panose="02020603050405020304" pitchFamily="18" charset="-78"/>
            </a:endParaRPr>
          </a:p>
        </p:txBody>
      </p:sp>
      <p:sp>
        <p:nvSpPr>
          <p:cNvPr id="14" name="Content Placeholder 2"/>
          <p:cNvSpPr txBox="1">
            <a:spLocks/>
          </p:cNvSpPr>
          <p:nvPr/>
        </p:nvSpPr>
        <p:spPr>
          <a:xfrm>
            <a:off x="2249136" y="3495265"/>
            <a:ext cx="966434"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rtl="1">
              <a:lnSpc>
                <a:spcPct val="80000"/>
              </a:lnSpc>
              <a:spcBef>
                <a:spcPts val="0"/>
              </a:spcBef>
            </a:pPr>
            <a:r>
              <a:rPr lang="ar-TN" sz="1800" dirty="0">
                <a:solidFill>
                  <a:schemeClr val="tx1"/>
                </a:solidFill>
                <a:latin typeface="Traditional Arabic" panose="02020603050405020304" pitchFamily="18" charset="-78"/>
                <a:cs typeface="Traditional Arabic" panose="02020603050405020304" pitchFamily="18" charset="-78"/>
              </a:rPr>
              <a:t>الجيش</a:t>
            </a:r>
            <a:endParaRPr lang="en-GB" sz="1800" dirty="0">
              <a:solidFill>
                <a:schemeClr val="tx1"/>
              </a:solidFill>
              <a:latin typeface="Traditional Arabic" panose="02020603050405020304" pitchFamily="18" charset="-78"/>
              <a:cs typeface="Traditional Arabic" panose="02020603050405020304" pitchFamily="18" charset="-78"/>
            </a:endParaRPr>
          </a:p>
        </p:txBody>
      </p:sp>
      <p:sp>
        <p:nvSpPr>
          <p:cNvPr id="15" name="Content Placeholder 2"/>
          <p:cNvSpPr txBox="1">
            <a:spLocks/>
          </p:cNvSpPr>
          <p:nvPr/>
        </p:nvSpPr>
        <p:spPr>
          <a:xfrm>
            <a:off x="3635398" y="3495265"/>
            <a:ext cx="966434"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rtl="1">
              <a:lnSpc>
                <a:spcPct val="80000"/>
              </a:lnSpc>
              <a:spcBef>
                <a:spcPts val="0"/>
              </a:spcBef>
            </a:pPr>
            <a:r>
              <a:rPr lang="ar-TN" sz="1800" dirty="0">
                <a:solidFill>
                  <a:schemeClr val="tx1"/>
                </a:solidFill>
                <a:latin typeface="Traditional Arabic" panose="02020603050405020304" pitchFamily="18" charset="-78"/>
                <a:cs typeface="Traditional Arabic" panose="02020603050405020304" pitchFamily="18" charset="-78"/>
              </a:rPr>
              <a:t>الشّرطة</a:t>
            </a:r>
            <a:endParaRPr lang="en-GB" sz="1800" dirty="0">
              <a:solidFill>
                <a:schemeClr val="tx1"/>
              </a:solidFill>
              <a:latin typeface="Traditional Arabic" panose="02020603050405020304" pitchFamily="18" charset="-78"/>
              <a:cs typeface="Traditional Arabic" panose="02020603050405020304" pitchFamily="18" charset="-78"/>
            </a:endParaRPr>
          </a:p>
        </p:txBody>
      </p:sp>
      <p:sp>
        <p:nvSpPr>
          <p:cNvPr id="16" name="Content Placeholder 2"/>
          <p:cNvSpPr txBox="1">
            <a:spLocks/>
          </p:cNvSpPr>
          <p:nvPr/>
        </p:nvSpPr>
        <p:spPr>
          <a:xfrm>
            <a:off x="826707" y="4504504"/>
            <a:ext cx="1402765"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lnSpc>
                <a:spcPct val="80000"/>
              </a:lnSpc>
              <a:spcBef>
                <a:spcPts val="0"/>
              </a:spcBef>
            </a:pPr>
            <a:r>
              <a:rPr lang="ar-TN" sz="1800" dirty="0">
                <a:solidFill>
                  <a:schemeClr val="tx1"/>
                </a:solidFill>
                <a:latin typeface="Traditional Arabic" panose="02020603050405020304" pitchFamily="18" charset="-78"/>
                <a:cs typeface="Traditional Arabic" panose="02020603050405020304" pitchFamily="18" charset="-78"/>
              </a:rPr>
              <a:t>قوات حفظ السّلام</a:t>
            </a:r>
            <a:endParaRPr lang="en-GB" sz="1800" dirty="0">
              <a:solidFill>
                <a:schemeClr val="tx1"/>
              </a:solidFill>
              <a:latin typeface="Traditional Arabic" panose="02020603050405020304" pitchFamily="18" charset="-78"/>
              <a:cs typeface="Traditional Arabic" panose="02020603050405020304" pitchFamily="18" charset="-78"/>
            </a:endParaRPr>
          </a:p>
        </p:txBody>
      </p:sp>
      <p:sp>
        <p:nvSpPr>
          <p:cNvPr id="17" name="Content Placeholder 2"/>
          <p:cNvSpPr txBox="1">
            <a:spLocks/>
          </p:cNvSpPr>
          <p:nvPr/>
        </p:nvSpPr>
        <p:spPr>
          <a:xfrm>
            <a:off x="1339090" y="5396032"/>
            <a:ext cx="890382" cy="450599"/>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lnSpc>
                <a:spcPct val="80000"/>
              </a:lnSpc>
              <a:spcBef>
                <a:spcPts val="0"/>
              </a:spcBef>
            </a:pPr>
            <a:r>
              <a:rPr lang="ar-TN" sz="1800" dirty="0">
                <a:solidFill>
                  <a:schemeClr val="tx1"/>
                </a:solidFill>
                <a:latin typeface="Traditional Arabic" panose="02020603050405020304" pitchFamily="18" charset="-78"/>
                <a:cs typeface="Traditional Arabic" panose="02020603050405020304" pitchFamily="18" charset="-78"/>
              </a:rPr>
              <a:t>القوّات المسلّحة</a:t>
            </a:r>
            <a:endParaRPr lang="en-GB" sz="1800" dirty="0">
              <a:solidFill>
                <a:schemeClr val="tx1"/>
              </a:solidFill>
              <a:latin typeface="Traditional Arabic" panose="02020603050405020304" pitchFamily="18" charset="-78"/>
              <a:cs typeface="Traditional Arabic" panose="02020603050405020304" pitchFamily="18" charset="-78"/>
            </a:endParaRPr>
          </a:p>
        </p:txBody>
      </p:sp>
      <p:sp>
        <p:nvSpPr>
          <p:cNvPr id="18" name="Content Placeholder 2"/>
          <p:cNvSpPr txBox="1">
            <a:spLocks/>
          </p:cNvSpPr>
          <p:nvPr/>
        </p:nvSpPr>
        <p:spPr>
          <a:xfrm>
            <a:off x="2396028" y="4504504"/>
            <a:ext cx="1588263" cy="288318"/>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lnSpc>
                <a:spcPct val="80000"/>
              </a:lnSpc>
              <a:spcBef>
                <a:spcPts val="0"/>
              </a:spcBef>
            </a:pPr>
            <a:r>
              <a:rPr lang="ar-TN" sz="1800" dirty="0">
                <a:solidFill>
                  <a:schemeClr val="tx1"/>
                </a:solidFill>
                <a:latin typeface="Traditional Arabic" panose="02020603050405020304" pitchFamily="18" charset="-78"/>
                <a:cs typeface="Traditional Arabic" panose="02020603050405020304" pitchFamily="18" charset="-78"/>
              </a:rPr>
              <a:t>ولاة الحماية</a:t>
            </a:r>
            <a:endParaRPr lang="en-GB" sz="1800" dirty="0">
              <a:solidFill>
                <a:schemeClr val="tx1"/>
              </a:solidFill>
              <a:latin typeface="Traditional Arabic" panose="02020603050405020304" pitchFamily="18" charset="-78"/>
              <a:cs typeface="Traditional Arabic" panose="02020603050405020304" pitchFamily="18" charset="-78"/>
            </a:endParaRPr>
          </a:p>
        </p:txBody>
      </p:sp>
      <p:sp>
        <p:nvSpPr>
          <p:cNvPr id="19" name="Content Placeholder 2"/>
          <p:cNvSpPr txBox="1">
            <a:spLocks/>
          </p:cNvSpPr>
          <p:nvPr/>
        </p:nvSpPr>
        <p:spPr>
          <a:xfrm>
            <a:off x="4042506" y="4504504"/>
            <a:ext cx="1491323" cy="703936"/>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lnSpc>
                <a:spcPct val="80000"/>
              </a:lnSpc>
              <a:spcBef>
                <a:spcPts val="0"/>
              </a:spcBef>
            </a:pPr>
            <a:r>
              <a:rPr lang="ar-TN" sz="1800" dirty="0">
                <a:solidFill>
                  <a:schemeClr val="tx1"/>
                </a:solidFill>
                <a:latin typeface="Traditional Arabic" panose="02020603050405020304" pitchFamily="18" charset="-78"/>
                <a:cs typeface="Traditional Arabic" panose="02020603050405020304" pitchFamily="18" charset="-78"/>
              </a:rPr>
              <a:t>المنظّمات الدّوليّة غير الحكوميّة</a:t>
            </a:r>
            <a:endParaRPr lang="en-GB" sz="1800" dirty="0">
              <a:solidFill>
                <a:schemeClr val="tx1"/>
              </a:solidFill>
              <a:latin typeface="Traditional Arabic" panose="02020603050405020304" pitchFamily="18" charset="-78"/>
              <a:cs typeface="Traditional Arabic" panose="02020603050405020304" pitchFamily="18" charset="-78"/>
            </a:endParaRPr>
          </a:p>
        </p:txBody>
      </p:sp>
      <p:sp>
        <p:nvSpPr>
          <p:cNvPr id="20" name="Footer Placeholder 3"/>
          <p:cNvSpPr>
            <a:spLocks noGrp="1"/>
          </p:cNvSpPr>
          <p:nvPr>
            <p:ph type="ftr" sz="quarter" idx="3"/>
          </p:nvPr>
        </p:nvSpPr>
        <p:spPr>
          <a:xfrm>
            <a:off x="4139953" y="6329599"/>
            <a:ext cx="4546848" cy="365125"/>
          </a:xfrm>
        </p:spPr>
        <p:txBody>
          <a:bodyPr/>
          <a:lstStyle/>
          <a:p>
            <a:r>
              <a:rPr lang="ar-SA" dirty="0"/>
              <a:t>الجزء "أ”</a:t>
            </a:r>
            <a:r>
              <a:rPr lang="ar-TN" dirty="0"/>
              <a:t> </a:t>
            </a:r>
            <a:r>
              <a:rPr lang="ar-SA" dirty="0"/>
              <a:t>12:</a:t>
            </a:r>
            <a:r>
              <a:rPr lang="ar-TN" dirty="0"/>
              <a:t> </a:t>
            </a:r>
            <a:r>
              <a:rPr lang="ar-SA" dirty="0"/>
              <a:t>مشروع اسفير ومبادئ الحماية-مجموعة اسفير التدريبية </a:t>
            </a:r>
            <a:r>
              <a:rPr lang="ar-TN" dirty="0"/>
              <a:t> </a:t>
            </a:r>
            <a:r>
              <a:rPr lang="ar-SA" dirty="0"/>
              <a:t>2015</a:t>
            </a:r>
            <a:r>
              <a:rPr lang="ar-TN" dirty="0"/>
              <a:t> </a:t>
            </a:r>
            <a:endParaRPr lang="fr-CH" dirty="0"/>
          </a:p>
        </p:txBody>
      </p:sp>
    </p:spTree>
    <p:extLst>
      <p:ext uri="{BB962C8B-B14F-4D97-AF65-F5344CB8AC3E}">
        <p14:creationId xmlns:p14="http://schemas.microsoft.com/office/powerpoint/2010/main" val="2066787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ماذا نعني بالحماية؟</a:t>
            </a:r>
          </a:p>
        </p:txBody>
      </p:sp>
      <p:sp>
        <p:nvSpPr>
          <p:cNvPr id="3" name="Content Placeholder 2"/>
          <p:cNvSpPr>
            <a:spLocks noGrp="1"/>
          </p:cNvSpPr>
          <p:nvPr>
            <p:ph idx="1"/>
          </p:nvPr>
        </p:nvSpPr>
        <p:spPr/>
        <p:txBody>
          <a:bodyPr/>
          <a:lstStyle/>
          <a:p>
            <a:r>
              <a:rPr lang="ar-SA" dirty="0">
                <a:solidFill>
                  <a:schemeClr val="accent1"/>
                </a:solidFill>
              </a:rPr>
              <a:t>”تعنى الحماية بسلامة المتضررين من الكوارث أو النزاعات المسلحة، وكرامتهم وحقوقهم.“</a:t>
            </a:r>
          </a:p>
          <a:p>
            <a:r>
              <a:rPr lang="ar-SA" dirty="0"/>
              <a:t>دليل </a:t>
            </a:r>
            <a:r>
              <a:rPr lang="ar-SA" dirty="0" err="1"/>
              <a:t>اسفير</a:t>
            </a:r>
            <a:r>
              <a:rPr lang="ar-SA" dirty="0"/>
              <a:t> الصّفحة 27</a:t>
            </a:r>
          </a:p>
          <a:p>
            <a:endParaRPr lang="en-GB" dirty="0"/>
          </a:p>
          <a:p>
            <a:r>
              <a:rPr lang="ar-SA" dirty="0">
                <a:solidFill>
                  <a:schemeClr val="accent1"/>
                </a:solidFill>
              </a:rPr>
              <a:t>”تعرّف الحماية على أنّها مجموعة من الأنشطة تهدف للحصول على </a:t>
            </a:r>
            <a:r>
              <a:rPr lang="ar-SA" dirty="0" err="1">
                <a:solidFill>
                  <a:schemeClr val="accent1"/>
                </a:solidFill>
              </a:rPr>
              <a:t>الإحترام</a:t>
            </a:r>
            <a:r>
              <a:rPr lang="ar-SA" dirty="0">
                <a:solidFill>
                  <a:schemeClr val="accent1"/>
                </a:solidFill>
              </a:rPr>
              <a:t> الكامل لحقوق الفرد وفقا لنصّ و روح القانون ذات الصّلة و التّي تعرف بحقوق الإنسان وقانون الإنسان الدّولي وقانون اللاجئين.“</a:t>
            </a:r>
          </a:p>
          <a:p>
            <a:r>
              <a:rPr lang="ar-SA" dirty="0"/>
              <a:t>    حسب تعريف اللجنة الدّوليّة للصليب الأحمر واللّجنة الدّائمة المشتركة بين الوكالات</a:t>
            </a:r>
          </a:p>
        </p:txBody>
      </p:sp>
      <p:sp>
        <p:nvSpPr>
          <p:cNvPr id="4" name="Footer Placeholder 3"/>
          <p:cNvSpPr>
            <a:spLocks noGrp="1"/>
          </p:cNvSpPr>
          <p:nvPr>
            <p:ph type="ftr" sz="quarter" idx="3"/>
          </p:nvPr>
        </p:nvSpPr>
        <p:spPr/>
        <p:txBody>
          <a:bodyPr/>
          <a:lstStyle/>
          <a:p>
            <a:r>
              <a:rPr lang="ar-SA" dirty="0"/>
              <a:t>الجزء "أ”</a:t>
            </a:r>
            <a:r>
              <a:rPr lang="ar-TN" dirty="0"/>
              <a:t> </a:t>
            </a:r>
            <a:r>
              <a:rPr lang="ar-SA" dirty="0"/>
              <a:t>12:</a:t>
            </a:r>
            <a:r>
              <a:rPr lang="ar-TN" dirty="0"/>
              <a:t> </a:t>
            </a:r>
            <a:r>
              <a:rPr lang="ar-SA" dirty="0"/>
              <a:t>مشروع اسفير ومبادئ الحماية-مجموعة اسفير التدريبية </a:t>
            </a:r>
            <a:r>
              <a:rPr lang="ar-TN" dirty="0"/>
              <a:t> </a:t>
            </a:r>
            <a:r>
              <a:rPr lang="ar-SA" dirty="0"/>
              <a:t>2015</a:t>
            </a:r>
            <a:r>
              <a:rPr lang="ar-TN" dirty="0"/>
              <a:t> </a:t>
            </a:r>
            <a:endParaRPr lang="fr-CH" dirty="0"/>
          </a:p>
        </p:txBody>
      </p:sp>
    </p:spTree>
    <p:extLst>
      <p:ext uri="{BB962C8B-B14F-4D97-AF65-F5344CB8AC3E}">
        <p14:creationId xmlns:p14="http://schemas.microsoft.com/office/powerpoint/2010/main" val="828291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dirty="0"/>
              <a:t>أهم الرسائل</a:t>
            </a:r>
            <a:endParaRPr lang="ar-SA" dirty="0"/>
          </a:p>
        </p:txBody>
      </p:sp>
      <p:sp>
        <p:nvSpPr>
          <p:cNvPr id="3" name="Content Placeholder 2"/>
          <p:cNvSpPr>
            <a:spLocks noGrp="1"/>
          </p:cNvSpPr>
          <p:nvPr>
            <p:ph idx="1"/>
          </p:nvPr>
        </p:nvSpPr>
        <p:spPr/>
        <p:txBody>
          <a:bodyPr/>
          <a:lstStyle/>
          <a:p>
            <a:pPr lvl="1">
              <a:spcBef>
                <a:spcPts val="2400"/>
              </a:spcBef>
            </a:pPr>
            <a:r>
              <a:rPr lang="ar-SA"/>
              <a:t> يشمل نشر مبادئ الحماية لاسفير النظر في مختلف مراحل دورة البرنامج الإنساني وذلك لمعرفة كيفية تعميم اثر إجراءاتنا المتعلقة بالحماية. </a:t>
            </a:r>
          </a:p>
          <a:p>
            <a:pPr lvl="1">
              <a:spcBef>
                <a:spcPts val="2400"/>
              </a:spcBef>
            </a:pPr>
            <a:r>
              <a:rPr lang="ar-SA"/>
              <a:t>تشمل المعايير الأساسية والتقنية كل من التوجيهات والإجراءات لنشر الحماية خلال الاستجابة الإنسانية.</a:t>
            </a:r>
          </a:p>
          <a:p>
            <a:pPr lvl="1">
              <a:spcBef>
                <a:spcPts val="2400"/>
              </a:spcBef>
            </a:pPr>
            <a:r>
              <a:rPr lang="ar-SA"/>
              <a:t> يتقاسم جميع العاملون في مجال العمل الإنساني المسؤولية الأخلاقية لنشر الحماية.</a:t>
            </a:r>
          </a:p>
        </p:txBody>
      </p:sp>
      <p:sp>
        <p:nvSpPr>
          <p:cNvPr id="5" name="Footer Placeholder 3"/>
          <p:cNvSpPr>
            <a:spLocks noGrp="1"/>
          </p:cNvSpPr>
          <p:nvPr>
            <p:ph type="ftr" sz="quarter" idx="3"/>
          </p:nvPr>
        </p:nvSpPr>
        <p:spPr>
          <a:xfrm>
            <a:off x="4139953" y="6329599"/>
            <a:ext cx="4546848" cy="365125"/>
          </a:xfrm>
        </p:spPr>
        <p:txBody>
          <a:bodyPr/>
          <a:lstStyle/>
          <a:p>
            <a:r>
              <a:rPr lang="ar-SA" dirty="0"/>
              <a:t>الجزء</a:t>
            </a:r>
            <a:r>
              <a:rPr lang="ar-TN" dirty="0"/>
              <a:t> </a:t>
            </a:r>
            <a:r>
              <a:rPr lang="ar-SA" dirty="0"/>
              <a:t>"أ" 13 – </a:t>
            </a:r>
            <a:r>
              <a:rPr lang="ar-TN" dirty="0"/>
              <a:t>مجموعة </a:t>
            </a:r>
            <a:r>
              <a:rPr lang="ar-TN" dirty="0" err="1"/>
              <a:t>اسفير</a:t>
            </a:r>
            <a:r>
              <a:rPr lang="ar-TN" dirty="0"/>
              <a:t> التدريبية </a:t>
            </a:r>
            <a:r>
              <a:rPr lang="ar-SA" dirty="0"/>
              <a:t>2015</a:t>
            </a:r>
          </a:p>
        </p:txBody>
      </p:sp>
    </p:spTree>
    <p:extLst>
      <p:ext uri="{BB962C8B-B14F-4D97-AF65-F5344CB8AC3E}">
        <p14:creationId xmlns:p14="http://schemas.microsoft.com/office/powerpoint/2010/main" val="2304718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3582" y="1296170"/>
            <a:ext cx="3215921" cy="4635526"/>
          </a:xfrm>
          <a:prstGeom prst="rect">
            <a:avLst/>
          </a:prstGeom>
        </p:spPr>
      </p:pic>
      <p:sp>
        <p:nvSpPr>
          <p:cNvPr id="2" name="Title 1"/>
          <p:cNvSpPr>
            <a:spLocks noGrp="1"/>
          </p:cNvSpPr>
          <p:nvPr>
            <p:ph type="title"/>
          </p:nvPr>
        </p:nvSpPr>
        <p:spPr/>
        <p:txBody>
          <a:bodyPr/>
          <a:lstStyle/>
          <a:p>
            <a:r>
              <a:rPr lang="ar-TN" dirty="0"/>
              <a:t>يجب العمل بما يوصي به </a:t>
            </a:r>
            <a:r>
              <a:rPr lang="ar-SA" dirty="0" err="1"/>
              <a:t>اسفير</a:t>
            </a:r>
            <a:r>
              <a:rPr lang="ar-SA" dirty="0"/>
              <a:t> </a:t>
            </a:r>
            <a:r>
              <a:rPr lang="ar-TN" dirty="0"/>
              <a:t>عند الاستجابة ل</a:t>
            </a:r>
            <a:r>
              <a:rPr lang="ar-SA" dirty="0"/>
              <a:t>ضمان احترام حقوق</a:t>
            </a:r>
            <a:r>
              <a:rPr lang="ar-TN" dirty="0"/>
              <a:t> </a:t>
            </a:r>
            <a:r>
              <a:rPr lang="ar-SA" dirty="0"/>
              <a:t>المتضررين</a:t>
            </a:r>
            <a:endParaRPr lang="en-US" dirty="0"/>
          </a:p>
        </p:txBody>
      </p:sp>
      <p:pic>
        <p:nvPicPr>
          <p:cNvPr id="11" name="Picture 10" descr="Derenne.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201" y="2712057"/>
            <a:ext cx="2102203" cy="1487309"/>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90175" y="2712057"/>
            <a:ext cx="2096626" cy="1487309"/>
          </a:xfrm>
          <a:prstGeom prst="rect">
            <a:avLst/>
          </a:prstGeom>
        </p:spPr>
      </p:pic>
      <p:sp>
        <p:nvSpPr>
          <p:cNvPr id="3" name="TextBox 2"/>
          <p:cNvSpPr txBox="1"/>
          <p:nvPr/>
        </p:nvSpPr>
        <p:spPr>
          <a:xfrm>
            <a:off x="2752910" y="1852489"/>
            <a:ext cx="1073020" cy="461665"/>
          </a:xfrm>
          <a:prstGeom prst="rect">
            <a:avLst/>
          </a:prstGeom>
          <a:noFill/>
        </p:spPr>
        <p:txBody>
          <a:bodyPr wrap="square" rtlCol="1">
            <a:spAutoFit/>
          </a:bodyPr>
          <a:lstStyle/>
          <a:p>
            <a:pPr algn="ctr" rtl="1"/>
            <a:r>
              <a:rPr lang="ar-SA" sz="2400" b="1">
                <a:solidFill>
                  <a:schemeClr val="tx2"/>
                </a:solidFill>
              </a:rPr>
              <a:t>الحماية</a:t>
            </a:r>
          </a:p>
        </p:txBody>
      </p:sp>
      <p:sp>
        <p:nvSpPr>
          <p:cNvPr id="8" name="TextBox 7"/>
          <p:cNvSpPr txBox="1"/>
          <p:nvPr/>
        </p:nvSpPr>
        <p:spPr>
          <a:xfrm>
            <a:off x="5673725" y="1852613"/>
            <a:ext cx="1157426" cy="461962"/>
          </a:xfrm>
          <a:prstGeom prst="rect">
            <a:avLst/>
          </a:prstGeom>
          <a:noFill/>
        </p:spPr>
        <p:txBody>
          <a:bodyPr wrap="square" rtlCol="1">
            <a:spAutoFit/>
          </a:bodyPr>
          <a:lstStyle/>
          <a:p>
            <a:pPr algn="ctr" rtl="1"/>
            <a:r>
              <a:rPr lang="ar-SA" sz="2400" b="1">
                <a:solidFill>
                  <a:schemeClr val="tx2"/>
                </a:solidFill>
              </a:rPr>
              <a:t>المساعدة</a:t>
            </a:r>
          </a:p>
        </p:txBody>
      </p:sp>
      <p:sp>
        <p:nvSpPr>
          <p:cNvPr id="9" name="TextBox 8"/>
          <p:cNvSpPr txBox="1"/>
          <p:nvPr/>
        </p:nvSpPr>
        <p:spPr>
          <a:xfrm>
            <a:off x="4743611" y="3198604"/>
            <a:ext cx="536510" cy="447815"/>
          </a:xfrm>
          <a:prstGeom prst="rect">
            <a:avLst/>
          </a:prstGeom>
          <a:noFill/>
        </p:spPr>
        <p:txBody>
          <a:bodyPr wrap="square" rtlCol="1">
            <a:spAutoFit/>
          </a:bodyPr>
          <a:lstStyle/>
          <a:p>
            <a:pPr algn="ctr" rtl="1">
              <a:lnSpc>
                <a:spcPct val="80000"/>
              </a:lnSpc>
            </a:pPr>
            <a:r>
              <a:rPr lang="ar-SA" sz="1400" b="1">
                <a:solidFill>
                  <a:schemeClr val="bg1"/>
                </a:solidFill>
              </a:rPr>
              <a:t>كرامة الناس</a:t>
            </a:r>
          </a:p>
        </p:txBody>
      </p:sp>
      <p:sp>
        <p:nvSpPr>
          <p:cNvPr id="13" name="Footer Placeholder 3"/>
          <p:cNvSpPr>
            <a:spLocks noGrp="1"/>
          </p:cNvSpPr>
          <p:nvPr>
            <p:ph type="ftr" sz="quarter" idx="3"/>
          </p:nvPr>
        </p:nvSpPr>
        <p:spPr>
          <a:xfrm>
            <a:off x="4139953" y="6329599"/>
            <a:ext cx="4546848" cy="365125"/>
          </a:xfrm>
        </p:spPr>
        <p:txBody>
          <a:bodyPr/>
          <a:lstStyle/>
          <a:p>
            <a:r>
              <a:rPr lang="ar-SA" dirty="0"/>
              <a:t>الجزء "أ”</a:t>
            </a:r>
            <a:r>
              <a:rPr lang="ar-TN" dirty="0"/>
              <a:t> </a:t>
            </a:r>
            <a:r>
              <a:rPr lang="ar-SA" dirty="0"/>
              <a:t>12:</a:t>
            </a:r>
            <a:r>
              <a:rPr lang="ar-TN" dirty="0"/>
              <a:t> </a:t>
            </a:r>
            <a:r>
              <a:rPr lang="ar-SA" dirty="0"/>
              <a:t>مشروع اسفير ومبادئ الحماية-مجموعة اسفير التدريبية </a:t>
            </a:r>
            <a:r>
              <a:rPr lang="ar-TN" dirty="0"/>
              <a:t> </a:t>
            </a:r>
            <a:r>
              <a:rPr lang="ar-SA" dirty="0"/>
              <a:t>2015</a:t>
            </a:r>
            <a:r>
              <a:rPr lang="ar-TN" dirty="0"/>
              <a:t> </a:t>
            </a:r>
            <a:endParaRPr lang="fr-CH" dirty="0"/>
          </a:p>
        </p:txBody>
      </p:sp>
    </p:spTree>
    <p:extLst>
      <p:ext uri="{BB962C8B-B14F-4D97-AF65-F5344CB8AC3E}">
        <p14:creationId xmlns:p14="http://schemas.microsoft.com/office/powerpoint/2010/main" val="345413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لماذا تعتبر الحماية أمرا ضروريّا؟</a:t>
            </a:r>
          </a:p>
        </p:txBody>
      </p:sp>
      <p:sp>
        <p:nvSpPr>
          <p:cNvPr id="3" name="Content Placeholder 2"/>
          <p:cNvSpPr>
            <a:spLocks noGrp="1"/>
          </p:cNvSpPr>
          <p:nvPr>
            <p:ph idx="1"/>
          </p:nvPr>
        </p:nvSpPr>
        <p:spPr/>
        <p:txBody>
          <a:bodyPr/>
          <a:lstStyle/>
          <a:p>
            <a:pPr lvl="1">
              <a:spcBef>
                <a:spcPts val="2400"/>
              </a:spcBef>
            </a:pPr>
            <a:r>
              <a:rPr lang="ar-SA" dirty="0"/>
              <a:t>زادت الأزمات الإنسانيّة من مستوى المخاطر التّي يواجهها السّكان المتضرّرون ويعود ذلك إلى طبيعة الأزمة بحدّ ذاتها وإلى انهيار شبكة الدّعم الاجتماعيّة والأسرية.</a:t>
            </a:r>
          </a:p>
          <a:p>
            <a:pPr lvl="1">
              <a:spcBef>
                <a:spcPts val="2400"/>
              </a:spcBef>
            </a:pPr>
            <a:r>
              <a:rPr lang="ar-SA" dirty="0"/>
              <a:t>تؤدّي الاحتياجات المتزايدة إلى اتّباع استراتجيّات البقاء على قيد الحياة قد تكون محفوفة بالمخاطر و ارتفاع مخاطر الحماية. </a:t>
            </a:r>
          </a:p>
        </p:txBody>
      </p:sp>
      <p:sp>
        <p:nvSpPr>
          <p:cNvPr id="5" name="Footer Placeholder 3"/>
          <p:cNvSpPr>
            <a:spLocks noGrp="1"/>
          </p:cNvSpPr>
          <p:nvPr>
            <p:ph type="ftr" sz="quarter" idx="3"/>
          </p:nvPr>
        </p:nvSpPr>
        <p:spPr>
          <a:xfrm>
            <a:off x="4139953" y="6329599"/>
            <a:ext cx="4546848" cy="365125"/>
          </a:xfrm>
        </p:spPr>
        <p:txBody>
          <a:bodyPr/>
          <a:lstStyle/>
          <a:p>
            <a:r>
              <a:rPr lang="ar-SA" dirty="0"/>
              <a:t>الجزء "أ”</a:t>
            </a:r>
            <a:r>
              <a:rPr lang="ar-TN" dirty="0"/>
              <a:t> </a:t>
            </a:r>
            <a:r>
              <a:rPr lang="ar-SA" dirty="0"/>
              <a:t>12:</a:t>
            </a:r>
            <a:r>
              <a:rPr lang="ar-TN" dirty="0"/>
              <a:t> </a:t>
            </a:r>
            <a:r>
              <a:rPr lang="ar-SA" dirty="0"/>
              <a:t>مشروع اسفير ومبادئ الحماية-مجموعة اسفير التدريبية </a:t>
            </a:r>
            <a:r>
              <a:rPr lang="ar-TN" dirty="0"/>
              <a:t> </a:t>
            </a:r>
            <a:r>
              <a:rPr lang="ar-SA" dirty="0"/>
              <a:t>2015</a:t>
            </a:r>
            <a:r>
              <a:rPr lang="ar-TN" dirty="0"/>
              <a:t> </a:t>
            </a:r>
            <a:endParaRPr lang="fr-CH" dirty="0"/>
          </a:p>
        </p:txBody>
      </p:sp>
    </p:spTree>
    <p:extLst>
      <p:ext uri="{BB962C8B-B14F-4D97-AF65-F5344CB8AC3E}">
        <p14:creationId xmlns:p14="http://schemas.microsoft.com/office/powerpoint/2010/main" val="3402369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أشكال مختلفة من أنشطة الحماية</a:t>
            </a:r>
          </a:p>
        </p:txBody>
      </p:sp>
      <p:sp>
        <p:nvSpPr>
          <p:cNvPr id="5" name="Oval 4"/>
          <p:cNvSpPr/>
          <p:nvPr/>
        </p:nvSpPr>
        <p:spPr>
          <a:xfrm>
            <a:off x="696104" y="1709539"/>
            <a:ext cx="7693783" cy="3992996"/>
          </a:xfrm>
          <a:prstGeom prst="ellipse">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6" name="Oval 5"/>
          <p:cNvSpPr/>
          <p:nvPr/>
        </p:nvSpPr>
        <p:spPr>
          <a:xfrm>
            <a:off x="845599" y="2245068"/>
            <a:ext cx="5683697" cy="2921939"/>
          </a:xfrm>
          <a:prstGeom prst="ellipse">
            <a:avLst/>
          </a:prstGeom>
          <a:solidFill>
            <a:srgbClr val="00438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7" name="Oval 6"/>
          <p:cNvSpPr/>
          <p:nvPr/>
        </p:nvSpPr>
        <p:spPr>
          <a:xfrm>
            <a:off x="1030904" y="2656430"/>
            <a:ext cx="3392107" cy="2150648"/>
          </a:xfrm>
          <a:prstGeom prst="ellipse">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Content Placeholder 2"/>
          <p:cNvSpPr txBox="1">
            <a:spLocks/>
          </p:cNvSpPr>
          <p:nvPr/>
        </p:nvSpPr>
        <p:spPr>
          <a:xfrm>
            <a:off x="4646038" y="3223143"/>
            <a:ext cx="1313591" cy="698794"/>
          </a:xfrm>
          <a:prstGeom prst="rect">
            <a:avLst/>
          </a:prstGeom>
        </p:spPr>
        <p:txBody>
          <a:bodyPr vert="horz" lIns="91440" tIns="45720" rIns="91440" bIns="45720" rtlCol="0" anchor="t"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2400" b="1" dirty="0">
                <a:solidFill>
                  <a:schemeClr val="bg1"/>
                </a:solidFill>
                <a:latin typeface="Traditional Arabic" panose="02020603050405020304" pitchFamily="18" charset="-78"/>
                <a:cs typeface="Traditional Arabic" panose="02020603050405020304" pitchFamily="18" charset="-78"/>
              </a:rPr>
              <a:t>العمل  العلاجي</a:t>
            </a:r>
            <a:endParaRPr lang="en-GB" sz="2400" b="1" dirty="0">
              <a:solidFill>
                <a:schemeClr val="bg1"/>
              </a:solidFill>
              <a:latin typeface="Traditional Arabic" panose="02020603050405020304" pitchFamily="18" charset="-78"/>
              <a:cs typeface="Traditional Arabic" panose="02020603050405020304" pitchFamily="18" charset="-78"/>
            </a:endParaRPr>
          </a:p>
          <a:p>
            <a:pPr algn="r" rtl="1"/>
            <a:endParaRPr lang="en-GB" sz="2400" b="1" dirty="0">
              <a:solidFill>
                <a:srgbClr val="FFFFFF"/>
              </a:solidFill>
              <a:latin typeface="Traditional Arabic" panose="02020603050405020304" pitchFamily="18" charset="-78"/>
              <a:cs typeface="Traditional Arabic" panose="02020603050405020304" pitchFamily="18" charset="-78"/>
            </a:endParaRPr>
          </a:p>
        </p:txBody>
      </p:sp>
      <p:sp>
        <p:nvSpPr>
          <p:cNvPr id="9" name="Content Placeholder 2"/>
          <p:cNvSpPr txBox="1">
            <a:spLocks/>
          </p:cNvSpPr>
          <p:nvPr/>
        </p:nvSpPr>
        <p:spPr>
          <a:xfrm>
            <a:off x="6182656" y="3223143"/>
            <a:ext cx="1970506" cy="1236079"/>
          </a:xfrm>
          <a:prstGeom prst="rect">
            <a:avLst/>
          </a:prstGeom>
        </p:spPr>
        <p:txBody>
          <a:bodyPr vert="horz" lIns="91440" tIns="45720" rIns="91440" bIns="45720" rtlCol="0" anchor="t"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2400" b="1" dirty="0">
                <a:latin typeface="Traditional Arabic" panose="02020603050405020304" pitchFamily="18" charset="-78"/>
                <a:cs typeface="Traditional Arabic" panose="02020603050405020304" pitchFamily="18" charset="-78"/>
              </a:rPr>
              <a:t>الأنشطة الوقائيّة\ توفير بيئة سليمة</a:t>
            </a:r>
            <a:endParaRPr lang="en-GB" sz="2400" b="1" dirty="0">
              <a:latin typeface="Traditional Arabic" panose="02020603050405020304" pitchFamily="18" charset="-78"/>
              <a:cs typeface="Traditional Arabic" panose="02020603050405020304" pitchFamily="18" charset="-78"/>
            </a:endParaRPr>
          </a:p>
        </p:txBody>
      </p:sp>
      <p:sp>
        <p:nvSpPr>
          <p:cNvPr id="10" name="Content Placeholder 2"/>
          <p:cNvSpPr>
            <a:spLocks noGrp="1"/>
          </p:cNvSpPr>
          <p:nvPr>
            <p:ph idx="1"/>
          </p:nvPr>
        </p:nvSpPr>
        <p:spPr>
          <a:xfrm>
            <a:off x="845599" y="3223143"/>
            <a:ext cx="2781521" cy="711005"/>
          </a:xfrm>
        </p:spPr>
        <p:txBody>
          <a:bodyPr anchor="t" anchorCtr="0"/>
          <a:lstStyle/>
          <a:p>
            <a:pPr rtl="1"/>
            <a:r>
              <a:rPr lang="ar-TN" sz="2400" b="1" dirty="0"/>
              <a:t>إجراءات الاستجابة</a:t>
            </a:r>
            <a:endParaRPr lang="en-GB" sz="2400" b="1" dirty="0"/>
          </a:p>
        </p:txBody>
      </p:sp>
      <p:sp>
        <p:nvSpPr>
          <p:cNvPr id="11" name="5-Point Star 10"/>
          <p:cNvSpPr/>
          <p:nvPr/>
        </p:nvSpPr>
        <p:spPr>
          <a:xfrm>
            <a:off x="1533654" y="3851865"/>
            <a:ext cx="628139" cy="464018"/>
          </a:xfrm>
          <a:prstGeom prst="star5">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2" name="Content Placeholder 2"/>
          <p:cNvSpPr txBox="1">
            <a:spLocks/>
          </p:cNvSpPr>
          <p:nvPr/>
        </p:nvSpPr>
        <p:spPr>
          <a:xfrm>
            <a:off x="1981201" y="3931294"/>
            <a:ext cx="1979048" cy="752466"/>
          </a:xfrm>
          <a:prstGeom prst="rect">
            <a:avLst/>
          </a:prstGeom>
        </p:spPr>
        <p:txBody>
          <a:bodyPr vert="horz" lIns="91440" tIns="45720" rIns="91440" bIns="45720" rtlCol="0" anchor="t"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2400" b="1" dirty="0">
                <a:solidFill>
                  <a:srgbClr val="FF0000"/>
                </a:solidFill>
                <a:latin typeface="Traditional Arabic" panose="02020603050405020304" pitchFamily="18" charset="-78"/>
                <a:cs typeface="Traditional Arabic" panose="02020603050405020304" pitchFamily="18" charset="-78"/>
              </a:rPr>
              <a:t>نموذج من الانتهاك </a:t>
            </a:r>
            <a:endParaRPr lang="en-GB" sz="2400" b="1" dirty="0">
              <a:solidFill>
                <a:srgbClr val="FF0000"/>
              </a:solidFill>
              <a:latin typeface="Traditional Arabic" panose="02020603050405020304" pitchFamily="18" charset="-78"/>
              <a:cs typeface="Traditional Arabic" panose="02020603050405020304" pitchFamily="18" charset="-78"/>
            </a:endParaRPr>
          </a:p>
        </p:txBody>
      </p:sp>
      <p:sp>
        <p:nvSpPr>
          <p:cNvPr id="13" name="TextBox 12"/>
          <p:cNvSpPr txBox="1"/>
          <p:nvPr/>
        </p:nvSpPr>
        <p:spPr>
          <a:xfrm>
            <a:off x="6260631" y="5564035"/>
            <a:ext cx="2361293" cy="276999"/>
          </a:xfrm>
          <a:prstGeom prst="rect">
            <a:avLst/>
          </a:prstGeom>
          <a:noFill/>
        </p:spPr>
        <p:txBody>
          <a:bodyPr wrap="square" rtlCol="0">
            <a:spAutoFit/>
          </a:bodyPr>
          <a:lstStyle/>
          <a:p>
            <a:pPr algn="r" rtl="1"/>
            <a:r>
              <a:rPr lang="ar-TN" sz="1200" i="1" dirty="0">
                <a:latin typeface="Traditional Arabic" panose="02020603050405020304" pitchFamily="18" charset="-78"/>
                <a:cs typeface="Traditional Arabic" panose="02020603050405020304" pitchFamily="18" charset="-78"/>
              </a:rPr>
              <a:t>المصدر: اللّجنة الدّوليّة للصّليب الأحمر</a:t>
            </a:r>
            <a:endParaRPr lang="en-AU" sz="1200" i="1" dirty="0">
              <a:latin typeface="Traditional Arabic" panose="02020603050405020304" pitchFamily="18" charset="-78"/>
              <a:cs typeface="Traditional Arabic" panose="02020603050405020304" pitchFamily="18" charset="-78"/>
            </a:endParaRPr>
          </a:p>
        </p:txBody>
      </p:sp>
      <p:sp>
        <p:nvSpPr>
          <p:cNvPr id="14" name="Footer Placeholder 3"/>
          <p:cNvSpPr>
            <a:spLocks noGrp="1"/>
          </p:cNvSpPr>
          <p:nvPr>
            <p:ph type="ftr" sz="quarter" idx="3"/>
          </p:nvPr>
        </p:nvSpPr>
        <p:spPr>
          <a:xfrm>
            <a:off x="4139953" y="6329599"/>
            <a:ext cx="4546848" cy="365125"/>
          </a:xfrm>
        </p:spPr>
        <p:txBody>
          <a:bodyPr/>
          <a:lstStyle/>
          <a:p>
            <a:r>
              <a:rPr lang="ar-SA" dirty="0"/>
              <a:t>الجزء "أ”</a:t>
            </a:r>
            <a:r>
              <a:rPr lang="ar-TN" dirty="0"/>
              <a:t> </a:t>
            </a:r>
            <a:r>
              <a:rPr lang="ar-SA" dirty="0"/>
              <a:t>12:</a:t>
            </a:r>
            <a:r>
              <a:rPr lang="ar-TN" dirty="0"/>
              <a:t> </a:t>
            </a:r>
            <a:r>
              <a:rPr lang="ar-SA" dirty="0"/>
              <a:t>مشروع اسفير ومبادئ الحماية-مجموعة اسفير التدريبية </a:t>
            </a:r>
            <a:r>
              <a:rPr lang="ar-TN" dirty="0"/>
              <a:t> </a:t>
            </a:r>
            <a:r>
              <a:rPr lang="ar-SA" dirty="0"/>
              <a:t>2015</a:t>
            </a:r>
            <a:r>
              <a:rPr lang="ar-TN" dirty="0"/>
              <a:t> </a:t>
            </a:r>
            <a:endParaRPr lang="fr-CH" dirty="0"/>
          </a:p>
        </p:txBody>
      </p:sp>
    </p:spTree>
    <p:extLst>
      <p:ext uri="{BB962C8B-B14F-4D97-AF65-F5344CB8AC3E}">
        <p14:creationId xmlns:p14="http://schemas.microsoft.com/office/powerpoint/2010/main" val="2328683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a:xfrm>
            <a:off x="1065363" y="2866559"/>
            <a:ext cx="7013276" cy="839120"/>
          </a:xfrm>
        </p:spPr>
        <p:txBody>
          <a:bodyPr/>
          <a:lstStyle/>
          <a:p>
            <a:pPr marL="0" lvl="1" indent="0">
              <a:spcBef>
                <a:spcPts val="2400"/>
              </a:spcBef>
              <a:buNone/>
            </a:pPr>
            <a:r>
              <a:rPr lang="ar-SA" sz="3600" dirty="0"/>
              <a:t>ماهي المخاطر المتعلّقة بالحماية التّي تحدث</a:t>
            </a:r>
            <a:r>
              <a:rPr lang="ar-SY" sz="3600" dirty="0"/>
              <a:t> الان في سورية</a:t>
            </a:r>
            <a:r>
              <a:rPr lang="ar-SA" sz="3600" dirty="0"/>
              <a:t>؟</a:t>
            </a:r>
            <a:endParaRPr lang="ar-SA" sz="3200" dirty="0"/>
          </a:p>
        </p:txBody>
      </p:sp>
      <p:sp>
        <p:nvSpPr>
          <p:cNvPr id="5" name="Footer Placeholder 3"/>
          <p:cNvSpPr>
            <a:spLocks noGrp="1"/>
          </p:cNvSpPr>
          <p:nvPr>
            <p:ph type="ftr" sz="quarter" idx="3"/>
          </p:nvPr>
        </p:nvSpPr>
        <p:spPr>
          <a:xfrm>
            <a:off x="4139953" y="6329599"/>
            <a:ext cx="4546848" cy="365125"/>
          </a:xfrm>
        </p:spPr>
        <p:txBody>
          <a:bodyPr/>
          <a:lstStyle/>
          <a:p>
            <a:r>
              <a:rPr lang="ar-SA" dirty="0"/>
              <a:t>الجزء "أ”</a:t>
            </a:r>
            <a:r>
              <a:rPr lang="ar-TN" dirty="0"/>
              <a:t> </a:t>
            </a:r>
            <a:r>
              <a:rPr lang="ar-SA" dirty="0"/>
              <a:t>12:</a:t>
            </a:r>
            <a:r>
              <a:rPr lang="ar-TN" dirty="0"/>
              <a:t> </a:t>
            </a:r>
            <a:r>
              <a:rPr lang="ar-SA" dirty="0"/>
              <a:t>مشروع اسفير ومبادئ الحماية-مجموعة اسفير التدريبية </a:t>
            </a:r>
            <a:r>
              <a:rPr lang="ar-TN" dirty="0"/>
              <a:t> </a:t>
            </a:r>
            <a:r>
              <a:rPr lang="ar-SA" dirty="0"/>
              <a:t>2015</a:t>
            </a:r>
            <a:r>
              <a:rPr lang="ar-TN" dirty="0"/>
              <a:t> </a:t>
            </a:r>
            <a:endParaRPr lang="fr-CH" dirty="0"/>
          </a:p>
        </p:txBody>
      </p:sp>
    </p:spTree>
    <p:extLst>
      <p:ext uri="{BB962C8B-B14F-4D97-AF65-F5344CB8AC3E}">
        <p14:creationId xmlns:p14="http://schemas.microsoft.com/office/powerpoint/2010/main" val="3915555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35116"/>
            <a:ext cx="8229600" cy="1081760"/>
          </a:xfrm>
        </p:spPr>
        <p:txBody>
          <a:bodyPr/>
          <a:lstStyle/>
          <a:p>
            <a:r>
              <a:rPr lang="ar-SA" sz="2700" dirty="0"/>
              <a:t>ماهي المخاطر المتعلّقة بالحماية التّي تحدث</a:t>
            </a:r>
            <a:r>
              <a:rPr lang="ar-SY" sz="2700" dirty="0"/>
              <a:t> الان في سورية</a:t>
            </a:r>
            <a:r>
              <a:rPr lang="ar-SA" sz="2700" dirty="0"/>
              <a:t>؟</a:t>
            </a:r>
          </a:p>
        </p:txBody>
      </p:sp>
      <p:sp>
        <p:nvSpPr>
          <p:cNvPr id="22" name="Footer Placeholder 3"/>
          <p:cNvSpPr>
            <a:spLocks noGrp="1"/>
          </p:cNvSpPr>
          <p:nvPr>
            <p:ph type="ftr" sz="quarter" idx="3"/>
          </p:nvPr>
        </p:nvSpPr>
        <p:spPr>
          <a:xfrm>
            <a:off x="4139953" y="6329599"/>
            <a:ext cx="4546848" cy="365125"/>
          </a:xfrm>
        </p:spPr>
        <p:txBody>
          <a:bodyPr/>
          <a:lstStyle/>
          <a:p>
            <a:r>
              <a:rPr lang="ar-SA" dirty="0"/>
              <a:t>الجزء "أ”</a:t>
            </a:r>
            <a:r>
              <a:rPr lang="ar-TN" dirty="0"/>
              <a:t> </a:t>
            </a:r>
            <a:r>
              <a:rPr lang="ar-SA" dirty="0"/>
              <a:t>12:</a:t>
            </a:r>
            <a:r>
              <a:rPr lang="ar-TN" dirty="0"/>
              <a:t> </a:t>
            </a:r>
            <a:r>
              <a:rPr lang="ar-SA" dirty="0"/>
              <a:t>مشروع اسفير ومبادئ الحماية-مجموعة اسفير التدريبية </a:t>
            </a:r>
            <a:r>
              <a:rPr lang="ar-TN" dirty="0"/>
              <a:t> </a:t>
            </a:r>
            <a:r>
              <a:rPr lang="ar-SA" dirty="0"/>
              <a:t>2015</a:t>
            </a:r>
            <a:r>
              <a:rPr lang="ar-TN" dirty="0"/>
              <a:t> </a:t>
            </a:r>
            <a:endParaRPr lang="fr-CH"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0288" y="2130372"/>
            <a:ext cx="4809078" cy="2998841"/>
          </a:xfrm>
          <a:prstGeom prst="rect">
            <a:avLst/>
          </a:prstGeom>
        </p:spPr>
      </p:pic>
      <p:sp>
        <p:nvSpPr>
          <p:cNvPr id="25" name="Content Placeholder 2"/>
          <p:cNvSpPr txBox="1">
            <a:spLocks/>
          </p:cNvSpPr>
          <p:nvPr/>
        </p:nvSpPr>
        <p:spPr>
          <a:xfrm>
            <a:off x="2515501" y="1687954"/>
            <a:ext cx="1746737" cy="530516"/>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a:solidFill>
                  <a:schemeClr val="accent1"/>
                </a:solidFill>
                <a:latin typeface="Traditional Arabic" panose="02020603050405020304" pitchFamily="18" charset="-78"/>
                <a:cs typeface="Traditional Arabic" panose="02020603050405020304" pitchFamily="18" charset="-78"/>
              </a:rPr>
              <a:t>ضياع شهادة الولادة</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26" name="Content Placeholder 2"/>
          <p:cNvSpPr txBox="1">
            <a:spLocks/>
          </p:cNvSpPr>
          <p:nvPr/>
        </p:nvSpPr>
        <p:spPr>
          <a:xfrm>
            <a:off x="1090100" y="1437724"/>
            <a:ext cx="1746737" cy="371800"/>
          </a:xfrm>
          <a:prstGeom prst="rect">
            <a:avLst/>
          </a:prstGeom>
        </p:spPr>
        <p:txBody>
          <a:bodyPr vert="horz" lIns="91440" tIns="45720" rIns="91440" bIns="45720" rtlCol="0" anchor="b"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a:solidFill>
                  <a:schemeClr val="accent1"/>
                </a:solidFill>
                <a:latin typeface="Traditional Arabic" panose="02020603050405020304" pitchFamily="18" charset="-78"/>
                <a:cs typeface="Traditional Arabic" panose="02020603050405020304" pitchFamily="18" charset="-78"/>
              </a:rPr>
              <a:t>الانفصال عن الاسرة</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27" name="Content Placeholder 2"/>
          <p:cNvSpPr txBox="1">
            <a:spLocks/>
          </p:cNvSpPr>
          <p:nvPr/>
        </p:nvSpPr>
        <p:spPr>
          <a:xfrm>
            <a:off x="323667" y="1984265"/>
            <a:ext cx="1746737" cy="530516"/>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a:solidFill>
                  <a:schemeClr val="accent1"/>
                </a:solidFill>
                <a:latin typeface="Traditional Arabic" panose="02020603050405020304" pitchFamily="18" charset="-78"/>
                <a:cs typeface="Traditional Arabic" panose="02020603050405020304" pitchFamily="18" charset="-78"/>
              </a:rPr>
              <a:t>محدوديّة الوصول إلى الأسواق أو الحقول</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28" name="Content Placeholder 2"/>
          <p:cNvSpPr txBox="1">
            <a:spLocks/>
          </p:cNvSpPr>
          <p:nvPr/>
        </p:nvSpPr>
        <p:spPr>
          <a:xfrm>
            <a:off x="59485" y="2876356"/>
            <a:ext cx="2061230" cy="805787"/>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a:solidFill>
                  <a:schemeClr val="accent1"/>
                </a:solidFill>
                <a:latin typeface="Traditional Arabic" panose="02020603050405020304" pitchFamily="18" charset="-78"/>
                <a:cs typeface="Traditional Arabic" panose="02020603050405020304" pitchFamily="18" charset="-78"/>
              </a:rPr>
              <a:t>الاستغلال الجنسي وسوء المعاملة من قبل</a:t>
            </a:r>
            <a:r>
              <a:rPr lang="en-US" sz="1600" b="1" dirty="0">
                <a:solidFill>
                  <a:schemeClr val="accent1"/>
                </a:solidFill>
                <a:latin typeface="Traditional Arabic" panose="02020603050405020304" pitchFamily="18" charset="-78"/>
                <a:cs typeface="Traditional Arabic" panose="02020603050405020304" pitchFamily="18" charset="-78"/>
              </a:rPr>
              <a:t>  </a:t>
            </a:r>
            <a:r>
              <a:rPr lang="ar-EG" sz="1600" b="1" dirty="0">
                <a:solidFill>
                  <a:schemeClr val="accent1"/>
                </a:solidFill>
                <a:latin typeface="Traditional Arabic" panose="02020603050405020304" pitchFamily="18" charset="-78"/>
                <a:cs typeface="Traditional Arabic" panose="02020603050405020304" pitchFamily="18" charset="-78"/>
              </a:rPr>
              <a:t>يعض</a:t>
            </a:r>
            <a:r>
              <a:rPr lang="ar-TN" sz="1600" b="1" dirty="0">
                <a:solidFill>
                  <a:schemeClr val="accent1"/>
                </a:solidFill>
                <a:latin typeface="Traditional Arabic" panose="02020603050405020304" pitchFamily="18" charset="-78"/>
                <a:cs typeface="Traditional Arabic" panose="02020603050405020304" pitchFamily="18" charset="-78"/>
              </a:rPr>
              <a:t> قوات أو العاملين في المجال الإنساني</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29" name="Content Placeholder 2"/>
          <p:cNvSpPr txBox="1">
            <a:spLocks/>
          </p:cNvSpPr>
          <p:nvPr/>
        </p:nvSpPr>
        <p:spPr>
          <a:xfrm>
            <a:off x="471620" y="4044420"/>
            <a:ext cx="1589610" cy="558843"/>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a:solidFill>
                  <a:schemeClr val="accent1"/>
                </a:solidFill>
                <a:latin typeface="Traditional Arabic" panose="02020603050405020304" pitchFamily="18" charset="-78"/>
                <a:cs typeface="Traditional Arabic" panose="02020603050405020304" pitchFamily="18" charset="-78"/>
              </a:rPr>
              <a:t>التمييز ضد الأقليات</a:t>
            </a:r>
          </a:p>
        </p:txBody>
      </p:sp>
      <p:sp>
        <p:nvSpPr>
          <p:cNvPr id="30" name="Content Placeholder 2"/>
          <p:cNvSpPr txBox="1">
            <a:spLocks/>
          </p:cNvSpPr>
          <p:nvPr/>
        </p:nvSpPr>
        <p:spPr>
          <a:xfrm>
            <a:off x="471620" y="4648295"/>
            <a:ext cx="1589610" cy="396219"/>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a:solidFill>
                  <a:schemeClr val="accent1"/>
                </a:solidFill>
                <a:latin typeface="Traditional Arabic" panose="02020603050405020304" pitchFamily="18" charset="-78"/>
                <a:cs typeface="Traditional Arabic" panose="02020603050405020304" pitchFamily="18" charset="-78"/>
              </a:rPr>
              <a:t>استخدام الألغام الأرضية</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31" name="Content Placeholder 2"/>
          <p:cNvSpPr txBox="1">
            <a:spLocks/>
          </p:cNvSpPr>
          <p:nvPr/>
        </p:nvSpPr>
        <p:spPr>
          <a:xfrm>
            <a:off x="488836" y="5299713"/>
            <a:ext cx="1746738" cy="835739"/>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a:solidFill>
                  <a:schemeClr val="accent1"/>
                </a:solidFill>
                <a:latin typeface="Traditional Arabic" panose="02020603050405020304" pitchFamily="18" charset="-78"/>
                <a:cs typeface="Traditional Arabic" panose="02020603050405020304" pitchFamily="18" charset="-78"/>
              </a:rPr>
              <a:t>فرض قيود على الحرية السياسية أو الدينية</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32" name="Content Placeholder 2"/>
          <p:cNvSpPr txBox="1">
            <a:spLocks/>
          </p:cNvSpPr>
          <p:nvPr/>
        </p:nvSpPr>
        <p:spPr>
          <a:xfrm>
            <a:off x="2235574" y="5340899"/>
            <a:ext cx="3077153" cy="524983"/>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a:solidFill>
                  <a:schemeClr val="accent1"/>
                </a:solidFill>
                <a:latin typeface="Traditional Arabic" panose="02020603050405020304" pitchFamily="18" charset="-78"/>
                <a:cs typeface="Traditional Arabic" panose="02020603050405020304" pitchFamily="18" charset="-78"/>
              </a:rPr>
              <a:t>العطش والجوع والمرض،الّناجمة عن التدمير المتعمد للخدمات أو الحرمان من سبل العيش</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33" name="Content Placeholder 2"/>
          <p:cNvSpPr txBox="1">
            <a:spLocks/>
          </p:cNvSpPr>
          <p:nvPr/>
        </p:nvSpPr>
        <p:spPr>
          <a:xfrm>
            <a:off x="6689165" y="5428914"/>
            <a:ext cx="1997636" cy="524983"/>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a:solidFill>
                  <a:schemeClr val="accent1"/>
                </a:solidFill>
                <a:latin typeface="Traditional Arabic" panose="02020603050405020304" pitchFamily="18" charset="-78"/>
                <a:cs typeface="Traditional Arabic" panose="02020603050405020304" pitchFamily="18" charset="-78"/>
              </a:rPr>
              <a:t>التعذيب والمعاملة اللاإنسانية</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34" name="Content Placeholder 2"/>
          <p:cNvSpPr txBox="1">
            <a:spLocks/>
          </p:cNvSpPr>
          <p:nvPr/>
        </p:nvSpPr>
        <p:spPr>
          <a:xfrm>
            <a:off x="6822568" y="4769609"/>
            <a:ext cx="2099633" cy="524983"/>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a:solidFill>
                  <a:schemeClr val="accent1"/>
                </a:solidFill>
                <a:latin typeface="Traditional Arabic" panose="02020603050405020304" pitchFamily="18" charset="-78"/>
                <a:cs typeface="Traditional Arabic" panose="02020603050405020304" pitchFamily="18" charset="-78"/>
              </a:rPr>
              <a:t>التجنيد الإجباري في القوات المسلحة</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35" name="Content Placeholder 2"/>
          <p:cNvSpPr txBox="1">
            <a:spLocks/>
          </p:cNvSpPr>
          <p:nvPr/>
        </p:nvSpPr>
        <p:spPr>
          <a:xfrm>
            <a:off x="7042436" y="4092790"/>
            <a:ext cx="1997636" cy="680931"/>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a:solidFill>
                  <a:schemeClr val="accent1"/>
                </a:solidFill>
                <a:latin typeface="Traditional Arabic" panose="02020603050405020304" pitchFamily="18" charset="-78"/>
                <a:cs typeface="Traditional Arabic" panose="02020603050405020304" pitchFamily="18" charset="-78"/>
              </a:rPr>
              <a:t>التقييد التعسفي على تحركات الناس</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36" name="Content Placeholder 2"/>
          <p:cNvSpPr txBox="1">
            <a:spLocks/>
          </p:cNvSpPr>
          <p:nvPr/>
        </p:nvSpPr>
        <p:spPr>
          <a:xfrm>
            <a:off x="7088582" y="3002295"/>
            <a:ext cx="2085979" cy="835739"/>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a:solidFill>
                  <a:schemeClr val="accent1"/>
                </a:solidFill>
                <a:latin typeface="Traditional Arabic" panose="02020603050405020304" pitchFamily="18" charset="-78"/>
                <a:cs typeface="Traditional Arabic" panose="02020603050405020304" pitchFamily="18" charset="-78"/>
              </a:rPr>
              <a:t>التمييز عند الحصول على المساعدة والصحة والتعليم والمياه وتقديم الفرص الاقتصادية</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37" name="Content Placeholder 2"/>
          <p:cNvSpPr txBox="1">
            <a:spLocks/>
          </p:cNvSpPr>
          <p:nvPr/>
        </p:nvSpPr>
        <p:spPr>
          <a:xfrm>
            <a:off x="6487467" y="2399418"/>
            <a:ext cx="2099633" cy="408426"/>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a:solidFill>
                  <a:schemeClr val="accent1"/>
                </a:solidFill>
                <a:latin typeface="Traditional Arabic" panose="02020603050405020304" pitchFamily="18" charset="-78"/>
                <a:cs typeface="Traditional Arabic" panose="02020603050405020304" pitchFamily="18" charset="-78"/>
              </a:rPr>
              <a:t>البغاء القسري</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38" name="Content Placeholder 2"/>
          <p:cNvSpPr txBox="1">
            <a:spLocks/>
          </p:cNvSpPr>
          <p:nvPr/>
        </p:nvSpPr>
        <p:spPr>
          <a:xfrm>
            <a:off x="5578195" y="1404572"/>
            <a:ext cx="2751843" cy="640396"/>
          </a:xfrm>
          <a:prstGeom prst="rect">
            <a:avLst/>
          </a:prstGeom>
        </p:spPr>
        <p:txBody>
          <a:bodyPr vert="horz" lIns="91440" tIns="45720" rIns="91440" bIns="45720" rtlCol="0" anchor="b"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a:solidFill>
                  <a:schemeClr val="accent1"/>
                </a:solidFill>
                <a:latin typeface="Traditional Arabic" panose="02020603050405020304" pitchFamily="18" charset="-78"/>
                <a:cs typeface="Traditional Arabic" panose="02020603050405020304" pitchFamily="18" charset="-78"/>
              </a:rPr>
              <a:t>الهجوم المتعمد وقتل وجرح وتشريد واختطاف المدنيين</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
        <p:nvSpPr>
          <p:cNvPr id="39" name="Content Placeholder 2"/>
          <p:cNvSpPr txBox="1">
            <a:spLocks/>
          </p:cNvSpPr>
          <p:nvPr/>
        </p:nvSpPr>
        <p:spPr>
          <a:xfrm>
            <a:off x="3831458" y="1314005"/>
            <a:ext cx="1746737" cy="530516"/>
          </a:xfrm>
          <a:prstGeom prst="rect">
            <a:avLst/>
          </a:prstGeom>
        </p:spPr>
        <p:txBody>
          <a:bodyPr vert="horz" lIns="91440" tIns="45720" rIns="91440" bIns="45720" rtlCol="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rtl="1"/>
            <a:r>
              <a:rPr lang="ar-TN" sz="1600" b="1" dirty="0">
                <a:solidFill>
                  <a:schemeClr val="accent1"/>
                </a:solidFill>
                <a:latin typeface="Traditional Arabic" panose="02020603050405020304" pitchFamily="18" charset="-78"/>
                <a:cs typeface="Traditional Arabic" panose="02020603050405020304" pitchFamily="18" charset="-78"/>
              </a:rPr>
              <a:t>العنف ضدّ الأطفال</a:t>
            </a:r>
            <a:endParaRPr lang="en-GB" sz="1600" b="1" dirty="0">
              <a:solidFill>
                <a:schemeClr val="accent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443377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fill="hold"/>
                                        <p:tgtEl>
                                          <p:spTgt spid="25"/>
                                        </p:tgtEl>
                                        <p:attrNameLst>
                                          <p:attrName>ppt_x</p:attrName>
                                        </p:attrNameLst>
                                      </p:cBhvr>
                                      <p:tavLst>
                                        <p:tav tm="0">
                                          <p:val>
                                            <p:strVal val="#ppt_x"/>
                                          </p:val>
                                        </p:tav>
                                        <p:tav tm="100000">
                                          <p:val>
                                            <p:strVal val="#ppt_x"/>
                                          </p:val>
                                        </p:tav>
                                      </p:tavLst>
                                    </p:anim>
                                    <p:anim calcmode="lin" valueType="num">
                                      <p:cBhvr additive="base">
                                        <p:cTn id="1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500" fill="hold"/>
                                        <p:tgtEl>
                                          <p:spTgt spid="27"/>
                                        </p:tgtEl>
                                        <p:attrNameLst>
                                          <p:attrName>ppt_x</p:attrName>
                                        </p:attrNameLst>
                                      </p:cBhvr>
                                      <p:tavLst>
                                        <p:tav tm="0">
                                          <p:val>
                                            <p:strVal val="#ppt_x"/>
                                          </p:val>
                                        </p:tav>
                                        <p:tav tm="100000">
                                          <p:val>
                                            <p:strVal val="#ppt_x"/>
                                          </p:val>
                                        </p:tav>
                                      </p:tavLst>
                                    </p:anim>
                                    <p:anim calcmode="lin" valueType="num">
                                      <p:cBhvr additive="base">
                                        <p:cTn id="26"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ppt_x"/>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500" fill="hold"/>
                                        <p:tgtEl>
                                          <p:spTgt spid="31"/>
                                        </p:tgtEl>
                                        <p:attrNameLst>
                                          <p:attrName>ppt_x</p:attrName>
                                        </p:attrNameLst>
                                      </p:cBhvr>
                                      <p:tavLst>
                                        <p:tav tm="0">
                                          <p:val>
                                            <p:strVal val="#ppt_x"/>
                                          </p:val>
                                        </p:tav>
                                        <p:tav tm="100000">
                                          <p:val>
                                            <p:strVal val="#ppt_x"/>
                                          </p:val>
                                        </p:tav>
                                      </p:tavLst>
                                    </p:anim>
                                    <p:anim calcmode="lin" valueType="num">
                                      <p:cBhvr additive="base">
                                        <p:cTn id="50"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ppt_x"/>
                                          </p:val>
                                        </p:tav>
                                        <p:tav tm="100000">
                                          <p:val>
                                            <p:strVal val="#ppt_x"/>
                                          </p:val>
                                        </p:tav>
                                      </p:tavLst>
                                    </p:anim>
                                    <p:anim calcmode="lin" valueType="num">
                                      <p:cBhvr additive="base">
                                        <p:cTn id="56"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additive="base">
                                        <p:cTn id="61" dur="500" fill="hold"/>
                                        <p:tgtEl>
                                          <p:spTgt spid="33"/>
                                        </p:tgtEl>
                                        <p:attrNameLst>
                                          <p:attrName>ppt_x</p:attrName>
                                        </p:attrNameLst>
                                      </p:cBhvr>
                                      <p:tavLst>
                                        <p:tav tm="0">
                                          <p:val>
                                            <p:strVal val="#ppt_x"/>
                                          </p:val>
                                        </p:tav>
                                        <p:tav tm="100000">
                                          <p:val>
                                            <p:strVal val="#ppt_x"/>
                                          </p:val>
                                        </p:tav>
                                      </p:tavLst>
                                    </p:anim>
                                    <p:anim calcmode="lin" valueType="num">
                                      <p:cBhvr additive="base">
                                        <p:cTn id="62"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additive="base">
                                        <p:cTn id="67" dur="500" fill="hold"/>
                                        <p:tgtEl>
                                          <p:spTgt spid="34"/>
                                        </p:tgtEl>
                                        <p:attrNameLst>
                                          <p:attrName>ppt_x</p:attrName>
                                        </p:attrNameLst>
                                      </p:cBhvr>
                                      <p:tavLst>
                                        <p:tav tm="0">
                                          <p:val>
                                            <p:strVal val="#ppt_x"/>
                                          </p:val>
                                        </p:tav>
                                        <p:tav tm="100000">
                                          <p:val>
                                            <p:strVal val="#ppt_x"/>
                                          </p:val>
                                        </p:tav>
                                      </p:tavLst>
                                    </p:anim>
                                    <p:anim calcmode="lin" valueType="num">
                                      <p:cBhvr additive="base">
                                        <p:cTn id="6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cBhvr additive="base">
                                        <p:cTn id="73" dur="500" fill="hold"/>
                                        <p:tgtEl>
                                          <p:spTgt spid="35"/>
                                        </p:tgtEl>
                                        <p:attrNameLst>
                                          <p:attrName>ppt_x</p:attrName>
                                        </p:attrNameLst>
                                      </p:cBhvr>
                                      <p:tavLst>
                                        <p:tav tm="0">
                                          <p:val>
                                            <p:strVal val="#ppt_x"/>
                                          </p:val>
                                        </p:tav>
                                        <p:tav tm="100000">
                                          <p:val>
                                            <p:strVal val="#ppt_x"/>
                                          </p:val>
                                        </p:tav>
                                      </p:tavLst>
                                    </p:anim>
                                    <p:anim calcmode="lin" valueType="num">
                                      <p:cBhvr additive="base">
                                        <p:cTn id="74"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6"/>
                                        </p:tgtEl>
                                        <p:attrNameLst>
                                          <p:attrName>style.visibility</p:attrName>
                                        </p:attrNameLst>
                                      </p:cBhvr>
                                      <p:to>
                                        <p:strVal val="visible"/>
                                      </p:to>
                                    </p:set>
                                    <p:anim calcmode="lin" valueType="num">
                                      <p:cBhvr additive="base">
                                        <p:cTn id="79" dur="500" fill="hold"/>
                                        <p:tgtEl>
                                          <p:spTgt spid="36"/>
                                        </p:tgtEl>
                                        <p:attrNameLst>
                                          <p:attrName>ppt_x</p:attrName>
                                        </p:attrNameLst>
                                      </p:cBhvr>
                                      <p:tavLst>
                                        <p:tav tm="0">
                                          <p:val>
                                            <p:strVal val="#ppt_x"/>
                                          </p:val>
                                        </p:tav>
                                        <p:tav tm="100000">
                                          <p:val>
                                            <p:strVal val="#ppt_x"/>
                                          </p:val>
                                        </p:tav>
                                      </p:tavLst>
                                    </p:anim>
                                    <p:anim calcmode="lin" valueType="num">
                                      <p:cBhvr additive="base">
                                        <p:cTn id="80"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additive="base">
                                        <p:cTn id="85" dur="500" fill="hold"/>
                                        <p:tgtEl>
                                          <p:spTgt spid="37"/>
                                        </p:tgtEl>
                                        <p:attrNameLst>
                                          <p:attrName>ppt_x</p:attrName>
                                        </p:attrNameLst>
                                      </p:cBhvr>
                                      <p:tavLst>
                                        <p:tav tm="0">
                                          <p:val>
                                            <p:strVal val="#ppt_x"/>
                                          </p:val>
                                        </p:tav>
                                        <p:tav tm="100000">
                                          <p:val>
                                            <p:strVal val="#ppt_x"/>
                                          </p:val>
                                        </p:tav>
                                      </p:tavLst>
                                    </p:anim>
                                    <p:anim calcmode="lin" valueType="num">
                                      <p:cBhvr additive="base">
                                        <p:cTn id="86"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a:xfrm>
            <a:off x="1065363" y="2866559"/>
            <a:ext cx="7013276" cy="839120"/>
          </a:xfrm>
        </p:spPr>
        <p:txBody>
          <a:bodyPr/>
          <a:lstStyle/>
          <a:p>
            <a:pPr marL="0" lvl="1" indent="0">
              <a:spcBef>
                <a:spcPts val="2400"/>
              </a:spcBef>
              <a:buNone/>
            </a:pPr>
            <a:r>
              <a:rPr lang="ar-EG" sz="3600" dirty="0"/>
              <a:t>لمن يحب أن تقدم الحماية والمساعدة </a:t>
            </a:r>
            <a:r>
              <a:rPr lang="ar-SY" sz="3600" dirty="0"/>
              <a:t>الان في سورية</a:t>
            </a:r>
            <a:r>
              <a:rPr lang="ar-SA" sz="3600" dirty="0"/>
              <a:t>؟</a:t>
            </a:r>
            <a:endParaRPr lang="ar-SA" sz="3200" dirty="0"/>
          </a:p>
        </p:txBody>
      </p:sp>
      <p:sp>
        <p:nvSpPr>
          <p:cNvPr id="5" name="Footer Placeholder 3"/>
          <p:cNvSpPr>
            <a:spLocks noGrp="1"/>
          </p:cNvSpPr>
          <p:nvPr>
            <p:ph type="ftr" sz="quarter" idx="3"/>
          </p:nvPr>
        </p:nvSpPr>
        <p:spPr>
          <a:xfrm>
            <a:off x="4139953" y="6329599"/>
            <a:ext cx="4546848" cy="365125"/>
          </a:xfrm>
        </p:spPr>
        <p:txBody>
          <a:bodyPr/>
          <a:lstStyle/>
          <a:p>
            <a:r>
              <a:rPr lang="ar-SA" dirty="0"/>
              <a:t>الجزء "أ”</a:t>
            </a:r>
            <a:r>
              <a:rPr lang="ar-TN" dirty="0"/>
              <a:t> </a:t>
            </a:r>
            <a:r>
              <a:rPr lang="ar-SA" dirty="0"/>
              <a:t>12:</a:t>
            </a:r>
            <a:r>
              <a:rPr lang="ar-TN" dirty="0"/>
              <a:t> </a:t>
            </a:r>
            <a:r>
              <a:rPr lang="ar-SA" dirty="0"/>
              <a:t>مشروع اسفير ومبادئ الحماية-مجموعة اسفير التدريبية </a:t>
            </a:r>
            <a:r>
              <a:rPr lang="ar-TN" dirty="0"/>
              <a:t> </a:t>
            </a:r>
            <a:r>
              <a:rPr lang="ar-SA" dirty="0"/>
              <a:t>2015</a:t>
            </a:r>
            <a:r>
              <a:rPr lang="ar-TN" dirty="0"/>
              <a:t> </a:t>
            </a:r>
            <a:endParaRPr lang="fr-CH" dirty="0"/>
          </a:p>
        </p:txBody>
      </p:sp>
    </p:spTree>
    <p:extLst>
      <p:ext uri="{BB962C8B-B14F-4D97-AF65-F5344CB8AC3E}">
        <p14:creationId xmlns:p14="http://schemas.microsoft.com/office/powerpoint/2010/main" val="4281175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مبادئ الحماية الأربعة لاسفير</a:t>
            </a:r>
          </a:p>
        </p:txBody>
      </p:sp>
      <p:sp>
        <p:nvSpPr>
          <p:cNvPr id="4" name="Footer Placeholder 3"/>
          <p:cNvSpPr>
            <a:spLocks noGrp="1"/>
          </p:cNvSpPr>
          <p:nvPr>
            <p:ph type="ftr" sz="quarter" idx="3"/>
          </p:nvPr>
        </p:nvSpPr>
        <p:spPr/>
        <p:txBody>
          <a:bodyPr/>
          <a:lstStyle/>
          <a:p>
            <a:r>
              <a:rPr lang="ar-SA" dirty="0" err="1"/>
              <a:t>الجزء"أ</a:t>
            </a:r>
            <a:r>
              <a:rPr lang="ar-SA" dirty="0"/>
              <a:t>" 13 – </a:t>
            </a:r>
            <a:r>
              <a:rPr lang="ar-TN" dirty="0"/>
              <a:t>مجموعة </a:t>
            </a:r>
            <a:r>
              <a:rPr lang="ar-TN" dirty="0" err="1"/>
              <a:t>اسفير</a:t>
            </a:r>
            <a:r>
              <a:rPr lang="ar-TN" dirty="0"/>
              <a:t> التدريبية </a:t>
            </a:r>
            <a:r>
              <a:rPr lang="ar-SA" dirty="0"/>
              <a:t>2015</a:t>
            </a:r>
          </a:p>
        </p:txBody>
      </p:sp>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3562" y="1564000"/>
            <a:ext cx="7216877" cy="3999263"/>
          </a:xfrm>
          <a:prstGeom prst="rect">
            <a:avLst/>
          </a:prstGeom>
        </p:spPr>
      </p:pic>
    </p:spTree>
    <p:extLst>
      <p:ext uri="{BB962C8B-B14F-4D97-AF65-F5344CB8AC3E}">
        <p14:creationId xmlns:p14="http://schemas.microsoft.com/office/powerpoint/2010/main" val="1556382802"/>
      </p:ext>
    </p:extLst>
  </p:cSld>
  <p:clrMapOvr>
    <a:masterClrMapping/>
  </p:clrMapOvr>
</p:sld>
</file>

<file path=ppt/theme/theme1.xml><?xml version="1.0" encoding="utf-8"?>
<a:theme xmlns:a="http://schemas.openxmlformats.org/drawingml/2006/main" name="Speher Arabic ppt theme">
  <a:themeElements>
    <a:clrScheme name="Sphere Arabic">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Custom 1">
      <a:majorFont>
        <a:latin typeface="Traditional Arabic"/>
        <a:ea typeface=""/>
        <a:cs typeface="Traditional Arabic"/>
      </a:majorFont>
      <a:minorFont>
        <a:latin typeface="Traditional Arabic"/>
        <a:ea typeface=""/>
        <a:cs typeface="Traditional Arab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peher Arabic ppt theme" id="{E8BFA150-2B5B-48C8-8981-66A7178BA1E8}" vid="{5FA11942-FBDE-4059-82D6-9E5DA248BAA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Speher Arabic ppt theme</Template>
  <TotalTime>1512</TotalTime>
  <Words>2783</Words>
  <Application>Microsoft Office PowerPoint</Application>
  <PresentationFormat>عرض على الشاشة (4:3)</PresentationFormat>
  <Paragraphs>217</Paragraphs>
  <Slides>20</Slides>
  <Notes>20</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20</vt:i4>
      </vt:variant>
    </vt:vector>
  </HeadingPairs>
  <TitlesOfParts>
    <vt:vector size="24" baseType="lpstr">
      <vt:lpstr>Arial</vt:lpstr>
      <vt:lpstr>Calibri</vt:lpstr>
      <vt:lpstr>Traditional Arabic</vt:lpstr>
      <vt:lpstr>Speher Arabic ppt theme</vt:lpstr>
      <vt:lpstr>نشر مبادئ الحماية لاسفير</vt:lpstr>
      <vt:lpstr>ماذا نعني بالحماية؟</vt:lpstr>
      <vt:lpstr>يجب العمل بما يوصي به اسفير عند الاستجابة لضمان احترام حقوق المتضررين</vt:lpstr>
      <vt:lpstr>لماذا تعتبر الحماية أمرا ضروريّا؟</vt:lpstr>
      <vt:lpstr>أشكال مختلفة من أنشطة الحماية</vt:lpstr>
      <vt:lpstr>عرض تقديمي في PowerPoint</vt:lpstr>
      <vt:lpstr>ماهي المخاطر المتعلّقة بالحماية التّي تحدث الان في سورية؟</vt:lpstr>
      <vt:lpstr>عرض تقديمي في PowerPoint</vt:lpstr>
      <vt:lpstr>مبادئ الحماية الأربعة لاسفير</vt:lpstr>
      <vt:lpstr>مبادئ الحماية الأربعة لاسفير</vt:lpstr>
      <vt:lpstr>مبادئ الحماية الأربعة لاسفير</vt:lpstr>
      <vt:lpstr>مبادئ الحماية الأربعة لاسفير</vt:lpstr>
      <vt:lpstr>مبادئ الحماية الأربعة لاسفير</vt:lpstr>
      <vt:lpstr>تفاوت مدى التزام العاملين في المجال الإنساني في تطبيق مبادئ الحماية</vt:lpstr>
      <vt:lpstr>ما  يعني مصطلح ”النّشر“؟</vt:lpstr>
      <vt:lpstr>لماذا ينبغي علينا نشر الحماية؟</vt:lpstr>
      <vt:lpstr>كيف ينبغي علينا نشر الحماية؟</vt:lpstr>
      <vt:lpstr>من يتحمل مسؤولية الحماية؟</vt:lpstr>
      <vt:lpstr>من يلعب دورا في حماية المدنيّين؟</vt:lpstr>
      <vt:lpstr>أهم الرسائل</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نشر مبادئ الحماية لاسفير</dc:title>
  <cp:lastModifiedBy>hamza hamwie</cp:lastModifiedBy>
  <cp:revision>25</cp:revision>
  <dcterms:created xsi:type="dcterms:W3CDTF">2015-04-13T14:23:17Z</dcterms:created>
  <dcterms:modified xsi:type="dcterms:W3CDTF">2017-01-16T03:25:44Z</dcterms:modified>
</cp:coreProperties>
</file>