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7"/>
  </p:notesMasterIdLst>
  <p:sldIdLst>
    <p:sldId id="277" r:id="rId2"/>
    <p:sldId id="282" r:id="rId3"/>
    <p:sldId id="281" r:id="rId4"/>
    <p:sldId id="258" r:id="rId5"/>
    <p:sldId id="259" r:id="rId6"/>
    <p:sldId id="260" r:id="rId7"/>
    <p:sldId id="261" r:id="rId8"/>
    <p:sldId id="262" r:id="rId9"/>
    <p:sldId id="263" r:id="rId10"/>
    <p:sldId id="264" r:id="rId11"/>
    <p:sldId id="266" r:id="rId12"/>
    <p:sldId id="267" r:id="rId13"/>
    <p:sldId id="268" r:id="rId14"/>
    <p:sldId id="269" r:id="rId15"/>
    <p:sldId id="274"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Admin" initials="AA" lastIdx="9" clrIdx="0"/>
  <p:cmAuthor id="1" name="mz" initials="mz"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68582" autoAdjust="0"/>
  </p:normalViewPr>
  <p:slideViewPr>
    <p:cSldViewPr>
      <p:cViewPr varScale="1">
        <p:scale>
          <a:sx n="51" d="100"/>
          <a:sy n="51" d="100"/>
        </p:scale>
        <p:origin x="195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97" d="100"/>
          <a:sy n="97" d="100"/>
        </p:scale>
        <p:origin x="181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EC24C8-162D-48DB-87C8-7A7C2D1E4BE9}" type="datetimeFigureOut">
              <a:rPr lang="fr-FR" smtClean="0"/>
              <a:pPr/>
              <a:t>01/03/2016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noProof="0" dirty="0" err="1" smtClean="0"/>
              <a:t>Cliquez</a:t>
            </a:r>
            <a:r>
              <a:rPr lang="ar-SA" noProof="0" dirty="0" smtClean="0"/>
              <a:t> </a:t>
            </a:r>
            <a:r>
              <a:rPr lang="ar-SA" noProof="0" dirty="0" err="1" smtClean="0"/>
              <a:t>pour</a:t>
            </a:r>
            <a:r>
              <a:rPr lang="ar-SA" noProof="0" dirty="0" smtClean="0"/>
              <a:t> </a:t>
            </a:r>
            <a:r>
              <a:rPr lang="ar-SA" noProof="0" dirty="0" err="1" smtClean="0"/>
              <a:t>modifier</a:t>
            </a:r>
            <a:r>
              <a:rPr lang="ar-SA" noProof="0" dirty="0" smtClean="0"/>
              <a:t> </a:t>
            </a:r>
            <a:r>
              <a:rPr lang="ar-SA" noProof="0" dirty="0" err="1" smtClean="0"/>
              <a:t>les</a:t>
            </a:r>
            <a:r>
              <a:rPr lang="ar-SA" noProof="0" dirty="0" smtClean="0"/>
              <a:t> </a:t>
            </a:r>
            <a:r>
              <a:rPr lang="ar-SA" noProof="0" dirty="0" err="1" smtClean="0"/>
              <a:t>styles</a:t>
            </a:r>
            <a:r>
              <a:rPr lang="ar-SA" noProof="0" dirty="0" smtClean="0"/>
              <a:t> </a:t>
            </a:r>
            <a:r>
              <a:rPr lang="ar-SA" noProof="0" dirty="0" err="1" smtClean="0"/>
              <a:t>du</a:t>
            </a:r>
            <a:r>
              <a:rPr lang="ar-SA" noProof="0" dirty="0" smtClean="0"/>
              <a:t> </a:t>
            </a:r>
            <a:r>
              <a:rPr lang="ar-SA" noProof="0" dirty="0" err="1" smtClean="0"/>
              <a:t>texte</a:t>
            </a:r>
            <a:r>
              <a:rPr lang="ar-SA" noProof="0" dirty="0" smtClean="0"/>
              <a:t> </a:t>
            </a:r>
            <a:r>
              <a:rPr lang="ar-SA" noProof="0" dirty="0" err="1" smtClean="0"/>
              <a:t>du</a:t>
            </a:r>
            <a:r>
              <a:rPr lang="ar-SA" noProof="0" dirty="0" smtClean="0"/>
              <a:t> </a:t>
            </a:r>
            <a:r>
              <a:rPr lang="ar-SA" noProof="0" dirty="0" err="1" smtClean="0"/>
              <a:t>masque</a:t>
            </a:r>
            <a:endParaRPr lang="ar-SA" noProof="0" dirty="0" smtClean="0"/>
          </a:p>
          <a:p>
            <a:pPr lvl="1"/>
            <a:r>
              <a:rPr lang="ar-SA" noProof="0" dirty="0" err="1" smtClean="0"/>
              <a:t>Deuxième</a:t>
            </a:r>
            <a:r>
              <a:rPr lang="ar-SA" noProof="0" dirty="0" smtClean="0"/>
              <a:t> </a:t>
            </a:r>
            <a:r>
              <a:rPr lang="ar-SA" noProof="0" dirty="0" err="1" smtClean="0"/>
              <a:t>niveau</a:t>
            </a:r>
            <a:endParaRPr lang="ar-SA" noProof="0" dirty="0" smtClean="0"/>
          </a:p>
          <a:p>
            <a:pPr lvl="2"/>
            <a:r>
              <a:rPr lang="ar-SA" noProof="0" dirty="0" err="1" smtClean="0"/>
              <a:t>Troisième</a:t>
            </a:r>
            <a:r>
              <a:rPr lang="ar-SA" noProof="0" dirty="0" smtClean="0"/>
              <a:t> </a:t>
            </a:r>
            <a:r>
              <a:rPr lang="ar-SA" noProof="0" dirty="0" err="1" smtClean="0"/>
              <a:t>niveau</a:t>
            </a:r>
            <a:endParaRPr lang="ar-SA" noProof="0" dirty="0" smtClean="0"/>
          </a:p>
          <a:p>
            <a:pPr lvl="3"/>
            <a:r>
              <a:rPr lang="ar-SA" noProof="0" dirty="0" err="1" smtClean="0"/>
              <a:t>Quatrième</a:t>
            </a:r>
            <a:r>
              <a:rPr lang="ar-SA" noProof="0" dirty="0" smtClean="0"/>
              <a:t> </a:t>
            </a:r>
            <a:r>
              <a:rPr lang="ar-SA" noProof="0" dirty="0" err="1" smtClean="0"/>
              <a:t>niveau</a:t>
            </a:r>
            <a:endParaRPr lang="ar-SA" noProof="0" dirty="0" smtClean="0"/>
          </a:p>
          <a:p>
            <a:pPr lvl="4"/>
            <a:r>
              <a:rPr lang="ar-SA" noProof="0" dirty="0" err="1" smtClean="0"/>
              <a:t>Cinquième</a:t>
            </a:r>
            <a:r>
              <a:rPr lang="ar-SA" noProof="0" dirty="0" smtClean="0"/>
              <a:t> </a:t>
            </a:r>
            <a:r>
              <a:rPr lang="ar-SA" noProof="0" dirty="0" err="1" smtClean="0"/>
              <a:t>niveau</a:t>
            </a:r>
            <a:endParaRPr lang="ar-SA" noProof="0" dirty="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8DD420-60BF-443D-91C7-88485F85781E}" type="slidenum">
              <a:rPr lang="fr-FR" smtClean="0"/>
              <a:pPr/>
              <a:t>‹#›</a:t>
            </a:fld>
            <a:endParaRPr lang="fr-FR"/>
          </a:p>
        </p:txBody>
      </p:sp>
    </p:spTree>
    <p:extLst>
      <p:ext uri="{BB962C8B-B14F-4D97-AF65-F5344CB8AC3E}">
        <p14:creationId xmlns:p14="http://schemas.microsoft.com/office/powerpoint/2010/main" val="30756248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ar.wikipedia.org/wiki/%D8%A7%D9%84%D9%84%D8%AC%D9%86%D8%A9_%D8%A7%D9%84%D8%AF%D9%88%D9%84%D9%8A%D8%A9_%D9%84%D9%84%D8%B5%D9%84%D9%8A%D8%A8_%D8%A7%D9%84%D8%A3%D8%AD%D9%85%D8%B1#cite_note-3" TargetMode="External"/><Relationship Id="rId3" Type="http://schemas.openxmlformats.org/officeDocument/2006/relationships/hyperlink" Target="https://www.icrc.org/ara/resources/documents/misc/7umf63.htm" TargetMode="External"/><Relationship Id="rId7" Type="http://schemas.openxmlformats.org/officeDocument/2006/relationships/hyperlink" Target="https://ar.wikipedia.org/wiki/%D8%AC%D9%86%D9%8A%D9%81"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www.icrc.org/ara/resources/documents/misc/5nsla8.htm" TargetMode="External"/><Relationship Id="rId5" Type="http://schemas.openxmlformats.org/officeDocument/2006/relationships/hyperlink" Target="https://www.icrc.org/ara/resources/documents/misc/5ntang.htm" TargetMode="External"/><Relationship Id="rId4" Type="http://schemas.openxmlformats.org/officeDocument/2006/relationships/hyperlink" Target="https://www.icrc.org/ara/resources/documents/misc/5nslh8.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mtClean="0">
                <a:latin typeface="Traditional Arabic" panose="02020603050405020304" pitchFamily="18" charset="-78"/>
                <a:cs typeface="Traditional Arabic" panose="02020603050405020304" pitchFamily="18" charset="-78"/>
              </a:rPr>
              <a:t>يمكن افتتاح الجلسة بتوضيح أن</a:t>
            </a:r>
            <a:r>
              <a:rPr lang="fr-CH" smtClean="0">
                <a:latin typeface="Traditional Arabic" panose="02020603050405020304" pitchFamily="18" charset="-78"/>
                <a:cs typeface="Traditional Arabic" panose="02020603050405020304" pitchFamily="18" charset="-78"/>
              </a:rPr>
              <a:t> </a:t>
            </a:r>
            <a:r>
              <a:rPr lang="ar-TN" smtClean="0">
                <a:latin typeface="Traditional Arabic" panose="02020603050405020304" pitchFamily="18" charset="-78"/>
                <a:cs typeface="Traditional Arabic" panose="02020603050405020304" pitchFamily="18" charset="-78"/>
              </a:rPr>
              <a:t>اسفير ليس مجرد دليل يساعد</a:t>
            </a:r>
            <a:r>
              <a:rPr lang="ar-TN" baseline="0" smtClean="0">
                <a:latin typeface="Traditional Arabic" panose="02020603050405020304" pitchFamily="18" charset="-78"/>
                <a:cs typeface="Traditional Arabic" panose="02020603050405020304" pitchFamily="18" charset="-78"/>
              </a:rPr>
              <a:t> على تقديم </a:t>
            </a:r>
            <a:r>
              <a:rPr lang="ar-TN" smtClean="0">
                <a:latin typeface="Traditional Arabic" panose="02020603050405020304" pitchFamily="18" charset="-78"/>
                <a:cs typeface="Traditional Arabic" panose="02020603050405020304" pitchFamily="18" charset="-78"/>
              </a:rPr>
              <a:t>عمل انساني</a:t>
            </a:r>
            <a:r>
              <a:rPr lang="ar-TN" baseline="0" smtClean="0">
                <a:latin typeface="Traditional Arabic" panose="02020603050405020304" pitchFamily="18" charset="-78"/>
                <a:cs typeface="Traditional Arabic" panose="02020603050405020304" pitchFamily="18" charset="-78"/>
              </a:rPr>
              <a:t> جيد بل </a:t>
            </a:r>
            <a:r>
              <a:rPr lang="ar-TN" smtClean="0">
                <a:latin typeface="Traditional Arabic" panose="02020603050405020304" pitchFamily="18" charset="-78"/>
                <a:cs typeface="Traditional Arabic" panose="02020603050405020304" pitchFamily="18" charset="-78"/>
              </a:rPr>
              <a:t>هو</a:t>
            </a:r>
            <a:r>
              <a:rPr lang="ar-TN" baseline="0" smtClean="0">
                <a:latin typeface="Traditional Arabic" panose="02020603050405020304" pitchFamily="18" charset="-78"/>
                <a:cs typeface="Traditional Arabic" panose="02020603050405020304" pitchFamily="18" charset="-78"/>
              </a:rPr>
              <a:t> أولا وأساسا بيان يتعلق بالحقوق والواجبات. </a:t>
            </a:r>
          </a:p>
          <a:p>
            <a:pPr algn="r" rtl="1"/>
            <a:r>
              <a:rPr lang="ar-TN" baseline="0" smtClean="0">
                <a:latin typeface="Traditional Arabic" panose="02020603050405020304" pitchFamily="18" charset="-78"/>
                <a:cs typeface="Traditional Arabic" panose="02020603050405020304" pitchFamily="18" charset="-78"/>
              </a:rPr>
              <a:t>تهدف هذه الجلسة الى توضيح محتوى هذه الحقوق وأثارها على العمل الانساني.</a:t>
            </a:r>
            <a:endParaRPr lang="ar-TN" smtClean="0">
              <a:latin typeface="Traditional Arabic" panose="02020603050405020304" pitchFamily="18" charset="-78"/>
              <a:cs typeface="Traditional Arabic" panose="02020603050405020304" pitchFamily="18" charset="-78"/>
            </a:endParaRPr>
          </a:p>
          <a:p>
            <a:pPr algn="r"/>
            <a:endParaRPr lang="en-GB" smtClean="0">
              <a:latin typeface="Traditional Arabic" panose="02020603050405020304" pitchFamily="18" charset="-78"/>
              <a:cs typeface="Traditional Arabic" panose="02020603050405020304" pitchFamily="18" charset="-78"/>
            </a:endParaRPr>
          </a:p>
          <a:p>
            <a:endParaRPr lang="ar-SA"/>
          </a:p>
        </p:txBody>
      </p:sp>
      <p:sp>
        <p:nvSpPr>
          <p:cNvPr id="4" name="Slide Number Placeholder 3"/>
          <p:cNvSpPr>
            <a:spLocks noGrp="1"/>
          </p:cNvSpPr>
          <p:nvPr>
            <p:ph type="sldNum" sz="quarter" idx="10"/>
          </p:nvPr>
        </p:nvSpPr>
        <p:spPr/>
        <p:txBody>
          <a:bodyPr/>
          <a:lstStyle/>
          <a:p>
            <a:fld id="{058DD420-60BF-443D-91C7-88485F85781E}" type="slidenum">
              <a:rPr lang="fr-FR" smtClean="0"/>
              <a:pPr/>
              <a:t>1</a:t>
            </a:fld>
            <a:endParaRPr lang="fr-FR"/>
          </a:p>
        </p:txBody>
      </p:sp>
    </p:spTree>
    <p:extLst>
      <p:ext uri="{BB962C8B-B14F-4D97-AF65-F5344CB8AC3E}">
        <p14:creationId xmlns:p14="http://schemas.microsoft.com/office/powerpoint/2010/main" val="545942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تفسير هذه المبادئ: عليك</a:t>
            </a:r>
            <a:r>
              <a:rPr lang="ar-TN" baseline="0" dirty="0" smtClean="0"/>
              <a:t> بتشجيع المشاركين على التعبير عن ما فهموه ما فهموا حول كل مبدأ مع تصحيح أو تلخيص ذلك مستعينا بهذه الأفكار:</a:t>
            </a:r>
          </a:p>
          <a:p>
            <a:pPr algn="r" rtl="1"/>
            <a:endParaRPr lang="ar-TN" baseline="0" dirty="0" smtClean="0"/>
          </a:p>
          <a:p>
            <a:pPr marL="171450" indent="-171450" algn="r" rtl="1">
              <a:buFont typeface="Arial" panose="020B0604020202020204" pitchFamily="34" charset="0"/>
              <a:buChar char="•"/>
            </a:pPr>
            <a:r>
              <a:rPr lang="ar-TN" baseline="0" dirty="0" smtClean="0"/>
              <a:t>مبدأ الإنسانيّة: على أنّ كلّ إنسان ولد حرّا وأنّ جميع الناس سواسية في الكرامة والحقوق</a:t>
            </a:r>
          </a:p>
          <a:p>
            <a:pPr marL="171450" indent="-171450" algn="r" rtl="1">
              <a:buFont typeface="Arial" panose="020B0604020202020204" pitchFamily="34" charset="0"/>
              <a:buChar char="•"/>
            </a:pPr>
            <a:r>
              <a:rPr lang="ar-TN" baseline="0" dirty="0" smtClean="0"/>
              <a:t>الواجب الإنساني (يقوم على مبدأ الإنسانيّة): يعتبر من التّدابير التّي يجب اعتمادها لمنع المعاناة الإنسانيّة أو التّخفيف منها النّاجمة عن الكوارث أو النّزاعات كما يجب أن نضمن أنّه لا يعلو عن هذه المبادئ أيّ شيءٍ.</a:t>
            </a:r>
          </a:p>
          <a:p>
            <a:pPr marL="171450" indent="-171450" algn="r" rtl="1">
              <a:buFont typeface="Arial" panose="020B0604020202020204" pitchFamily="34" charset="0"/>
              <a:buChar char="•"/>
            </a:pPr>
            <a:r>
              <a:rPr lang="ar-TN" baseline="0" dirty="0" smtClean="0"/>
              <a:t>مبدأ عدم التحيز : مفاده توفير المساعدات حسب الحاجة وما يتناسب مع الطّلب.</a:t>
            </a:r>
          </a:p>
          <a:p>
            <a:pPr marL="171450" indent="-171450" algn="r" rtl="1">
              <a:buFont typeface="Arial" panose="020B0604020202020204" pitchFamily="34" charset="0"/>
              <a:buChar char="•"/>
            </a:pPr>
            <a:r>
              <a:rPr lang="ar-TN" baseline="0" dirty="0" smtClean="0"/>
              <a:t>عدم التمييز: عدم تعرّض أيّ شخص للتّمييز مهما كان نوعه بما في ذلك العمر أو النّوع أو العرق أو اللون أو التوجه الجنسيّ أو اللّغة أو الدّين أو الإعاقة أو الحالة الصحيّة أو الرأي سواء كان سياسيا أو غيره أو الأصل القومي أو الأصل الاجتماعي.</a:t>
            </a:r>
          </a:p>
          <a:p>
            <a:pPr marL="171450" indent="-171450" algn="r" rtl="1">
              <a:buFont typeface="Arial" panose="020B0604020202020204" pitchFamily="34" charset="0"/>
              <a:buChar char="•"/>
            </a:pPr>
            <a:r>
              <a:rPr lang="ar-TN" baseline="0" dirty="0" smtClean="0"/>
              <a:t>مبدأ الموضوعيّة: عدم الانحياز إلى أيّ طرف من  الأطراف المتنازعة (راجع قسم الأسئلة المتكررة من الجزء التاسع من المادة التدريبية لمزيد من المعلومات حول سبب استعمال مصطلح الموضوعية بدلا من الحياد).</a:t>
            </a:r>
          </a:p>
          <a:p>
            <a:pPr algn="r" rtl="1"/>
            <a:endParaRPr lang="ar-TN" baseline="0" dirty="0" smtClean="0"/>
          </a:p>
          <a:p>
            <a:pPr algn="r" rtl="1"/>
            <a:r>
              <a:rPr lang="ar-TN" baseline="0" dirty="0" smtClean="0"/>
              <a:t>لا تنسى أن تذكر أنّ هناك وثائق أساسيّة مثل مدونة السلوك التابعة لحركة الصليب الأحمر والهلال الأحمر والمنظّمات غير الحكوميّة التّي في الواقع تخبر عن مبادئ الميثاق الإنساني.</a:t>
            </a:r>
            <a:endParaRPr lang="ar-TN"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10</a:t>
            </a:fld>
            <a:endParaRPr lang="en-GB"/>
          </a:p>
        </p:txBody>
      </p:sp>
    </p:spTree>
    <p:extLst>
      <p:ext uri="{BB962C8B-B14F-4D97-AF65-F5344CB8AC3E}">
        <p14:creationId xmlns:p14="http://schemas.microsoft.com/office/powerpoint/2010/main" val="116830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i="0" dirty="0" smtClean="0"/>
              <a:t>اختم التمرين موضّحا</a:t>
            </a:r>
            <a:r>
              <a:rPr lang="ar-TN" i="0" baseline="0" dirty="0" smtClean="0"/>
              <a:t> أنّ الميثاق الإنساني هو التزام أخلاقي من طرف الوكالات الإنسانيّة التي عليها أن تبذل كل مجهوداتها للحفاظ على هذه الحقوق الثّلاثة رغم العوامل الخارجة عن سيطرتها.</a:t>
            </a:r>
          </a:p>
          <a:p>
            <a:pPr algn="r" rtl="1"/>
            <a:r>
              <a:rPr lang="ar-TN" i="0" baseline="0" dirty="0" smtClean="0"/>
              <a:t>اسئل المشاركين:</a:t>
            </a:r>
          </a:p>
          <a:p>
            <a:pPr algn="r" rtl="1"/>
            <a:endParaRPr lang="ar-TN" i="0" baseline="0" dirty="0" smtClean="0"/>
          </a:p>
          <a:p>
            <a:pPr algn="r" rtl="1"/>
            <a:r>
              <a:rPr lang="ar-TN" b="1" i="0" baseline="0" dirty="0" smtClean="0"/>
              <a:t>الدّولة المتضرّرة والمؤسّسات المحليّة:  </a:t>
            </a:r>
            <a:r>
              <a:rPr lang="ar-TN" b="0" baseline="0" dirty="0" smtClean="0"/>
              <a:t>هي المسؤولة في المقام الأوّل على تقديم المساعدات في الوقت المناسب كما أنّها تسعى لضمان حماية وأمن السّكان  وتقديم الدّعم لضمان شفائهم.</a:t>
            </a:r>
            <a:endParaRPr lang="ar-TN" b="1" dirty="0" smtClean="0"/>
          </a:p>
          <a:p>
            <a:pPr algn="r" rtl="1"/>
            <a:endParaRPr lang="en-GB" b="1" dirty="0" smtClean="0"/>
          </a:p>
          <a:p>
            <a:pPr algn="r" rtl="1"/>
            <a:r>
              <a:rPr lang="ar-TN" b="1" dirty="0" smtClean="0"/>
              <a:t>السّكان المتضرّرين</a:t>
            </a:r>
            <a:r>
              <a:rPr lang="ar-TN" b="1" baseline="0" dirty="0" smtClean="0"/>
              <a:t> والمجتمع: </a:t>
            </a:r>
            <a:r>
              <a:rPr lang="ar-TN" b="0" dirty="0" smtClean="0"/>
              <a:t>يعود فضل الاستجابة إلى</a:t>
            </a:r>
            <a:r>
              <a:rPr lang="ar-TN" b="0" baseline="0" dirty="0" smtClean="0"/>
              <a:t> حاجياتهم الأولية </a:t>
            </a:r>
            <a:r>
              <a:rPr lang="ar-TN" b="0" dirty="0" smtClean="0"/>
              <a:t>أساسا</a:t>
            </a:r>
            <a:r>
              <a:rPr lang="ar-TN" b="0" baseline="0" dirty="0" smtClean="0"/>
              <a:t> إلى </a:t>
            </a:r>
            <a:r>
              <a:rPr lang="ar-TN" b="0" dirty="0" smtClean="0"/>
              <a:t>مجهودات</a:t>
            </a:r>
            <a:r>
              <a:rPr lang="ar-TN" b="0" baseline="0" dirty="0" smtClean="0"/>
              <a:t> العمال</a:t>
            </a:r>
            <a:r>
              <a:rPr lang="ar-TN" b="0" dirty="0" smtClean="0"/>
              <a:t> الفردية </a:t>
            </a:r>
            <a:r>
              <a:rPr lang="ar-TN" b="0" baseline="0" dirty="0" smtClean="0"/>
              <a:t>.</a:t>
            </a:r>
          </a:p>
          <a:p>
            <a:pPr algn="r" rtl="1"/>
            <a:endParaRPr lang="ar-TN" b="0" baseline="0" dirty="0" smtClean="0"/>
          </a:p>
          <a:p>
            <a:pPr algn="r" rtl="1"/>
            <a:r>
              <a:rPr lang="ar-TN" b="1" baseline="0" dirty="0" smtClean="0"/>
              <a:t>المنظّمات المحليّة والوطنيّة </a:t>
            </a:r>
            <a:r>
              <a:rPr lang="ar-TN" sz="1200" b="1" kern="1200" baseline="0" dirty="0" smtClean="0">
                <a:solidFill>
                  <a:schemeClr val="tx1"/>
                </a:solidFill>
                <a:latin typeface="+mn-lt"/>
                <a:ea typeface="+mn-ea"/>
                <a:cs typeface="+mn-cs"/>
              </a:rPr>
              <a:t>والدّوليّة: </a:t>
            </a:r>
            <a:r>
              <a:rPr lang="ar-TN" sz="1200" b="0" kern="1200" baseline="0" dirty="0" smtClean="0">
                <a:solidFill>
                  <a:schemeClr val="tx1"/>
                </a:solidFill>
                <a:latin typeface="+mn-lt"/>
                <a:ea typeface="+mn-ea"/>
                <a:cs typeface="+mn-cs"/>
              </a:rPr>
              <a:t>تعمل هذه المنظّمات على تعزيز المبادئ</a:t>
            </a:r>
            <a:r>
              <a:rPr lang="ar-TN" b="0" baseline="0" dirty="0" smtClean="0"/>
              <a:t> والتّمسك بها كما تسعى لتلبية المعايير الدّنيا في جهودها لمساعدة المتضرّرين وحمايتهم.</a:t>
            </a:r>
            <a:endParaRPr lang="en-GB" b="0"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11</a:t>
            </a:fld>
            <a:endParaRPr lang="en-GB" dirty="0"/>
          </a:p>
        </p:txBody>
      </p:sp>
    </p:spTree>
    <p:extLst>
      <p:ext uri="{BB962C8B-B14F-4D97-AF65-F5344CB8AC3E}">
        <p14:creationId xmlns:p14="http://schemas.microsoft.com/office/powerpoint/2010/main" val="316617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t>دعونا نستكشف ماذا يعني الحق في الحياة بكرامة فعلا </a:t>
            </a:r>
            <a:r>
              <a:rPr lang="ar-TN" baseline="0" dirty="0" smtClean="0"/>
              <a:t>وكيف أنّ </a:t>
            </a:r>
            <a:r>
              <a:rPr lang="ar-TN" dirty="0" smtClean="0"/>
              <a:t>الطريقة التي تقدّم بها المساعدات</a:t>
            </a:r>
            <a:r>
              <a:rPr lang="ar-TN" baseline="0" dirty="0" smtClean="0"/>
              <a:t> </a:t>
            </a:r>
            <a:r>
              <a:rPr lang="ar-TN" dirty="0" smtClean="0"/>
              <a:t> الإنسانية تؤثر تأثيرا مباشرا على كرامة المتلقي.</a:t>
            </a:r>
          </a:p>
          <a:p>
            <a:pPr algn="r" rtl="1"/>
            <a:r>
              <a:rPr lang="ar-TN" dirty="0" smtClean="0"/>
              <a:t>يجب على المشاركين </a:t>
            </a:r>
            <a:r>
              <a:rPr lang="ar-TN" baseline="0" dirty="0" smtClean="0"/>
              <a:t> </a:t>
            </a:r>
            <a:r>
              <a:rPr lang="ar-TN" dirty="0" smtClean="0"/>
              <a:t>قراءة</a:t>
            </a:r>
            <a:r>
              <a:rPr lang="ar-TN" baseline="0" dirty="0" smtClean="0"/>
              <a:t> </a:t>
            </a:r>
            <a:r>
              <a:rPr lang="ar-TN" dirty="0" smtClean="0"/>
              <a:t>كل فقاعة بصوت عال ثم اطلب منهم</a:t>
            </a:r>
            <a:r>
              <a:rPr lang="ar-TN" baseline="0" dirty="0" smtClean="0"/>
              <a:t> تقديم </a:t>
            </a:r>
            <a:r>
              <a:rPr lang="ar-TN" dirty="0" smtClean="0"/>
              <a:t>مثال للإجراءات التي يمكن اتخاذها من قبل وكالة إنسانية لتبديد هذا القلق. ثم</a:t>
            </a:r>
            <a:r>
              <a:rPr lang="ar-TN" baseline="0" dirty="0" smtClean="0"/>
              <a:t> </a:t>
            </a:r>
            <a:r>
              <a:rPr lang="ar-TN" dirty="0" smtClean="0"/>
              <a:t>اطلب من كلّ شخص أن يقدّم تلخيصًا لجوابه</a:t>
            </a:r>
            <a:r>
              <a:rPr lang="ar-TN" baseline="0" dirty="0" smtClean="0"/>
              <a:t> في ب</a:t>
            </a:r>
            <a:r>
              <a:rPr lang="ar-TN" dirty="0" smtClean="0"/>
              <a:t>ِضع كلمات مكتوبة في ورقة بوست</a:t>
            </a:r>
            <a:r>
              <a:rPr lang="ar-TN" baseline="0" dirty="0" smtClean="0"/>
              <a:t> </a:t>
            </a:r>
            <a:r>
              <a:rPr lang="ar-TN" baseline="0" dirty="0" err="1" smtClean="0"/>
              <a:t>إت</a:t>
            </a:r>
            <a:r>
              <a:rPr lang="ar-TN" dirty="0" smtClean="0"/>
              <a:t>.</a:t>
            </a:r>
            <a:endParaRPr lang="en-GB" dirty="0" smtClean="0"/>
          </a:p>
          <a:p>
            <a:endParaRPr lang="en-GB" dirty="0" smtClean="0"/>
          </a:p>
          <a:p>
            <a:endParaRPr lang="ar-TN" dirty="0" smtClean="0"/>
          </a:p>
          <a:p>
            <a:pPr algn="r"/>
            <a:r>
              <a:rPr lang="ar-TN" dirty="0" smtClean="0"/>
              <a:t>في النهاية، اطلب من المشاركين تعليق كلّ ورقة بوست</a:t>
            </a:r>
            <a:r>
              <a:rPr lang="ar-TN" baseline="0" dirty="0" smtClean="0"/>
              <a:t> </a:t>
            </a:r>
            <a:r>
              <a:rPr lang="ar-TN" baseline="0" dirty="0" err="1" smtClean="0"/>
              <a:t>إت</a:t>
            </a:r>
            <a:r>
              <a:rPr lang="ar-TN" dirty="0" smtClean="0"/>
              <a:t> كُتب</a:t>
            </a:r>
            <a:r>
              <a:rPr lang="ar-TN" baseline="0" dirty="0" smtClean="0"/>
              <a:t> فيها </a:t>
            </a:r>
            <a:r>
              <a:rPr lang="ar-TN" dirty="0" smtClean="0"/>
              <a:t>الإجراءات التي يمكن اتخاذها لتحسين في أسفل اللوح الورقي، ثم قم بالتلخيص. </a:t>
            </a:r>
          </a:p>
          <a:p>
            <a:pPr algn="r"/>
            <a:r>
              <a:rPr lang="ar-TN" dirty="0" smtClean="0"/>
              <a:t>يمكنك استخدام الشريحة التالية للإضافة أذا رأيت</a:t>
            </a:r>
            <a:r>
              <a:rPr lang="ar-TN" baseline="0" dirty="0" smtClean="0"/>
              <a:t> الأمر</a:t>
            </a:r>
            <a:r>
              <a:rPr lang="ar-TN" dirty="0" smtClean="0"/>
              <a:t> ضروريّا.</a:t>
            </a:r>
            <a:endParaRPr lang="en-GB" dirty="0" smtClean="0"/>
          </a:p>
        </p:txBody>
      </p:sp>
      <p:sp>
        <p:nvSpPr>
          <p:cNvPr id="4" name="Slide Number Placeholder 3"/>
          <p:cNvSpPr>
            <a:spLocks noGrp="1"/>
          </p:cNvSpPr>
          <p:nvPr>
            <p:ph type="sldNum" sz="quarter" idx="10"/>
          </p:nvPr>
        </p:nvSpPr>
        <p:spPr/>
        <p:txBody>
          <a:bodyPr/>
          <a:lstStyle/>
          <a:p>
            <a:fld id="{CB7D2CA1-D120-9748-B6F6-7C32249A9953}" type="slidenum">
              <a:rPr lang="en-GB" smtClean="0"/>
              <a:pPr/>
              <a:t>12</a:t>
            </a:fld>
            <a:endParaRPr lang="en-GB" dirty="0"/>
          </a:p>
        </p:txBody>
      </p:sp>
    </p:spTree>
    <p:extLst>
      <p:ext uri="{BB962C8B-B14F-4D97-AF65-F5344CB8AC3E}">
        <p14:creationId xmlns:p14="http://schemas.microsoft.com/office/powerpoint/2010/main" val="4095869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TN" dirty="0" smtClean="0"/>
              <a:t>شريحة</a:t>
            </a:r>
            <a:r>
              <a:rPr lang="ar-TN" baseline="0" dirty="0" smtClean="0"/>
              <a:t> ا</a:t>
            </a:r>
            <a:r>
              <a:rPr lang="ar-TN" dirty="0" smtClean="0"/>
              <a:t>ختيارية: هذه الأجوبة المحتملة لاستكمال نتائج المشاركين.</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pPr/>
              <a:t>13</a:t>
            </a:fld>
            <a:endParaRPr lang="en-GB" dirty="0"/>
          </a:p>
        </p:txBody>
      </p:sp>
    </p:spTree>
    <p:extLst>
      <p:ext uri="{BB962C8B-B14F-4D97-AF65-F5344CB8AC3E}">
        <p14:creationId xmlns:p14="http://schemas.microsoft.com/office/powerpoint/2010/main" val="2935526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r" rtl="1"/>
            <a:r>
              <a:rPr lang="ar-TN" dirty="0" smtClean="0">
                <a:latin typeface="Traditional Arabic" panose="02020603050405020304" pitchFamily="18" charset="-78"/>
                <a:cs typeface="Traditional Arabic" panose="02020603050405020304" pitchFamily="18" charset="-78"/>
              </a:rPr>
              <a:t>مقتطفات من</a:t>
            </a:r>
            <a:r>
              <a:rPr lang="ar-TN" baseline="0" dirty="0" smtClean="0">
                <a:latin typeface="Traditional Arabic" panose="02020603050405020304" pitchFamily="18" charset="-78"/>
                <a:cs typeface="Traditional Arabic" panose="02020603050405020304" pitchFamily="18" charset="-78"/>
              </a:rPr>
              <a:t> الميثاق الإنساني:</a:t>
            </a:r>
          </a:p>
          <a:p>
            <a:endParaRPr lang="en-GB"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8.</a:t>
            </a:r>
            <a:r>
              <a:rPr lang="ar-TN" baseline="0" dirty="0" smtClean="0">
                <a:latin typeface="Traditional Arabic" panose="02020603050405020304" pitchFamily="18" charset="-78"/>
                <a:cs typeface="Traditional Arabic" panose="02020603050405020304" pitchFamily="18" charset="-78"/>
              </a:rPr>
              <a:t> </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نحن نقدم خدماتنا من منطلق إيماننا بأن الفئات السكانية المتضررة تقع في صلب العمل الإنساني، ونقر بأن مشاركتها مشاركة نشطة هي أمر أساسي لتقديم المساعدة بطرق تلبي حاجاتهم على أفضل وجه، ويتضمن ذلك المستضعفين والمستبعدين اجتماعياً. ونسعى إلى دعم الجهود المحلية لتفادي الكوارث والتأهب لها والاستجابة لها، وكذلك بالنسبة لآثار النزاعات، وتعزيز قدرات الجهات الفاعلة المحلية على كافة المستويات.</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9. نحن ندرك أن المحاولات الرامية إلى توفير المساعدة الإنسانية قد تـُحدث في بعض الأحيان آثاراً سلبية غير مقصودة. ولذلك، فإننا نهدف من خلال التعاون مع المجتمعات المحلية المتضررة ومع السلطات، إلى التقليل قدر الإمكان مما قد يطال المجتمع المحلي أو البيئة من أي آثار سلبية للعمل الإنساني. أما فيما يتعلق بالنزاع المسلح، فإننا ندرك أن الطريقة التي يتم بها تقديم المساعدة الإنسانية قد تجعل من زيادة تعرض المدنيين للهجوم أمراً محتملاً، أو قد تتسبب أحياناً بشكل غير مقصود في إعطاء ميزة إلى طرف أو أكثر من أطراف النزاع. وعلى ذلك، فنحن ملتزمون بالتقليل إلى أدنى حد ممكن من مثل هذه الآثار الضارة، بما يتفق مع المبادئ المذكورة آنفاً.</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10. نحن نعمل وفقاً لمبادئ العمل الإنساني المنصوص عليها في هذا الميثاق، وفي ضوء توجيهات حددتها مدونة قواعد السلوك من أجل الحركة الدولية للصليب الأحمر والهلال الأحمر والمنظمات غير الحكومية أثناء الإغاثة في حالات الكوارث (عام 1994).</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11. تعطي المعايير الدنيا والمعايير الأساسية لمشروع “</a:t>
            </a:r>
            <a:r>
              <a:rPr lang="ar-TN"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مضموناً عملياً للمبادئ المشتركة في هذا الميثاق، استناداً إلى فهم الوكالات لمتطلبات الحد الأدنى الأساسي اللازم للحياة الكريمة، وإلى تجاربها في تقديم المساعدة في المجال الإنساني. وعلى الرغم من اعتماد تحقيق هذه المعايير على مجموعة من العوامل، قد يقع أكثرها خارج دائرة سيطرتنا، إلا أننا ملتزمون دائماً بمحاولة تحقيقها، وعلى استعداد لقبول المساءلة عن ذلك. كما ندعو كافة الأطراف، بما في ذلك الحكومات المتضررة والحكومات المانحة، وكذلك المنظمات الدولية والجهات الفاعلة من القطاع الخاص، والجهات الفاعلة غير الحكومية، إلى اعتماد تلك المعايير الدنيا والمعايير الأساسية لمشروع “</a:t>
            </a:r>
            <a:r>
              <a:rPr lang="ar-TN"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اسفير</a:t>
            </a:r>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كمعايير مقبولة.</a:t>
            </a:r>
          </a:p>
          <a:p>
            <a:pPr algn="r" rtl="1"/>
            <a:endPar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12. نلتزم ببذل كل جهد ممكن لضمان حصول متضرري الكوارث أو النزاعات على ما لا يقل عن الحد الأدنى من المتطلبات اللازمة للحياة بكرامة وأمن، وذلك انطلاقاً من الالتزام بالمعايير الدنيا والمعايير الأساسية، ويتضمن ذلك ما يكفي من المياه والإصحاح والأغذية والتغذية والمأوى والرعاية الصحية. وتحقيقاً لهذه الغاية، فإننا سنواصل دعوة الدول والأطراف المعنية الأخرى إلى الوفاء بالتزاماتها الأخلاقية والقانونية تجاه الفئات السكانية المتضررة. ومن جانبنا، فإننا نعمل على جعل استجاباتنا أكثر فعالية وملاءمة وقابلية للمساءلة، من خلال إجراء تقدير ورصد سليمين لتطورات السياق المحلي، ومن خلال تحقيق الشفافية في المعلومات وفي صنع القرار، وكذلك من خلال التنسيق والتعاون بشكل أكثر فعالية على كافة المستويات مع الجهات الأخرى ذات الصلة، وذلك على النحو الوارد تفصيله في المعايير الدنيا والمعايير الأساسية. ونلتزم على وجه الخصوص بالعمل في شراكة مع الفئات السكانية المتضررة، والتركيز على مشاركتها في أعمال الاستجابة مشاركة نشطة. ونسلم بحتمية مسؤوليتنا بشكل أساسي تجاه أولئك الذين نساعدهم.</a:t>
            </a:r>
          </a:p>
        </p:txBody>
      </p:sp>
      <p:sp>
        <p:nvSpPr>
          <p:cNvPr id="4" name="Slide Number Placeholder 3"/>
          <p:cNvSpPr>
            <a:spLocks noGrp="1"/>
          </p:cNvSpPr>
          <p:nvPr>
            <p:ph type="sldNum" sz="quarter" idx="10"/>
          </p:nvPr>
        </p:nvSpPr>
        <p:spPr/>
        <p:txBody>
          <a:bodyPr/>
          <a:lstStyle/>
          <a:p>
            <a:fld id="{CB7D2CA1-D120-9748-B6F6-7C32249A9953}" type="slidenum">
              <a:rPr lang="en-GB" smtClean="0"/>
              <a:pPr/>
              <a:t>14</a:t>
            </a:fld>
            <a:endParaRPr lang="en-GB"/>
          </a:p>
        </p:txBody>
      </p:sp>
    </p:spTree>
    <p:extLst>
      <p:ext uri="{BB962C8B-B14F-4D97-AF65-F5344CB8AC3E}">
        <p14:creationId xmlns:p14="http://schemas.microsoft.com/office/powerpoint/2010/main" val="460021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pPr/>
              <a:t>15</a:t>
            </a:fld>
            <a:endParaRPr lang="en-GB"/>
          </a:p>
        </p:txBody>
      </p:sp>
    </p:spTree>
    <p:extLst>
      <p:ext uri="{BB962C8B-B14F-4D97-AF65-F5344CB8AC3E}">
        <p14:creationId xmlns:p14="http://schemas.microsoft.com/office/powerpoint/2010/main" val="2860227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lvl="0" indent="0" algn="r" rtl="1">
              <a:buFontTx/>
              <a:buNone/>
            </a:pP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هذا جدول</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زمني لأهم المراحل التي مر بها تاريخ المساعدات الإنسانية وهو يقدم لنا التحديات والعقبات الكبرى التي واجهها المجتمع الإنساني إضافة إلى المبادرات التي أحدثت كاستجابة لها.</a:t>
            </a:r>
            <a:endParaRPr lang="fr-CH"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Tx/>
              <a:buNone/>
            </a:pPr>
            <a:r>
              <a:rPr lang="ar-SY" sz="1200" kern="1200" dirty="0" smtClean="0">
                <a:solidFill>
                  <a:schemeClr val="tx1"/>
                </a:solidFill>
                <a:effectLst/>
                <a:latin typeface="Traditional Arabic" panose="02020603050405020304" pitchFamily="18" charset="-78"/>
                <a:ea typeface="+mn-ea"/>
                <a:cs typeface="Traditional Arabic" panose="02020603050405020304" pitchFamily="18" charset="-78"/>
              </a:rPr>
              <a:t>اللجنة الدولية للصليب</a:t>
            </a:r>
            <a:r>
              <a:rPr lang="ar-SY"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الاحمر- هنري دونان –بعد سولفيرينو</a:t>
            </a:r>
            <a:r>
              <a:rPr lang="en-US"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المكان: سولفرينو, بلدة في شمال إيطاليا. اشتبك الجيشان النمساوي والفرنسي </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a:t>
            </a:r>
            <a:endParaRPr lang="ar-SY"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Tx/>
              <a:buNone/>
            </a:pPr>
            <a:r>
              <a:rPr lang="ar-SY" sz="1200" kern="1200" dirty="0" smtClean="0">
                <a:solidFill>
                  <a:schemeClr val="tx1"/>
                </a:solidFill>
                <a:effectLst/>
                <a:latin typeface="Traditional Arabic" panose="02020603050405020304" pitchFamily="18" charset="-78"/>
                <a:ea typeface="+mn-ea"/>
                <a:cs typeface="Traditional Arabic" panose="02020603050405020304" pitchFamily="18" charset="-78"/>
              </a:rPr>
              <a:t>معاهدة</a:t>
            </a:r>
            <a:r>
              <a:rPr lang="ar-SY"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جنيف الاولى : 1864 تقديم المساعدة الانسانية المحايدة و لحماية جرحى الحرب </a:t>
            </a:r>
          </a:p>
          <a:p>
            <a:pPr marL="0" lvl="0" indent="0">
              <a:buFontTx/>
              <a:buNone/>
            </a:pPr>
            <a:r>
              <a:rPr lang="ar-SY" sz="1200" b="0" i="0" u="none" strike="noStrike" kern="1200" dirty="0" smtClean="0">
                <a:solidFill>
                  <a:schemeClr val="tx1"/>
                </a:solidFill>
                <a:effectLst/>
                <a:latin typeface="Traditional Arabic" panose="02020603050405020304" pitchFamily="18" charset="-78"/>
                <a:ea typeface="+mn-ea"/>
                <a:cs typeface="Traditional Arabic" panose="02020603050405020304" pitchFamily="18" charset="-78"/>
                <a:hlinkClick r:id="rId3"/>
              </a:rPr>
              <a:t>اتفاقية جنيف الأولى</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تحمي الجرحى, والجنود, والمرضى في الحرب البرية 1949</a:t>
            </a:r>
          </a:p>
          <a:p>
            <a:pPr marL="0" marR="0" lvl="0" indent="0" algn="r" defTabSz="914400" rtl="1" eaLnBrk="1" fontAlgn="auto" latinLnBrk="0" hangingPunct="1">
              <a:lnSpc>
                <a:spcPct val="100000"/>
              </a:lnSpc>
              <a:spcBef>
                <a:spcPts val="0"/>
              </a:spcBef>
              <a:spcAft>
                <a:spcPts val="0"/>
              </a:spcAft>
              <a:buClrTx/>
              <a:buSzTx/>
              <a:buFontTx/>
              <a:buNone/>
              <a:tabLst/>
              <a:defRPr/>
            </a:pPr>
            <a:r>
              <a:rPr lang="ar-SY" sz="1200" b="0" i="0" u="none" strike="noStrike" kern="1200" dirty="0" smtClean="0">
                <a:solidFill>
                  <a:schemeClr val="tx1"/>
                </a:solidFill>
                <a:effectLst/>
                <a:latin typeface="Traditional Arabic" panose="02020603050405020304" pitchFamily="18" charset="-78"/>
                <a:ea typeface="+mn-ea"/>
                <a:cs typeface="Traditional Arabic" panose="02020603050405020304" pitchFamily="18" charset="-78"/>
                <a:hlinkClick r:id="rId4"/>
              </a:rPr>
              <a:t>اتفاقية جنيف الثانية</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تحمي الجرحى, والمرضى, والجنود الناجين من السفن الغارقة في وقت الحرب.1907</a:t>
            </a:r>
          </a:p>
          <a:p>
            <a:pPr marL="0" marR="0" lvl="0" indent="0" algn="r" defTabSz="914400" rtl="1" eaLnBrk="1" fontAlgn="auto" latinLnBrk="0" hangingPunct="1">
              <a:lnSpc>
                <a:spcPct val="100000"/>
              </a:lnSpc>
              <a:spcBef>
                <a:spcPts val="0"/>
              </a:spcBef>
              <a:spcAft>
                <a:spcPts val="0"/>
              </a:spcAft>
              <a:buClrTx/>
              <a:buSzTx/>
              <a:buFontTx/>
              <a:buNone/>
              <a:tabLst/>
              <a:defRPr/>
            </a:pPr>
            <a:r>
              <a:rPr lang="ar-SY" sz="1200" b="0" i="0" u="none" strike="noStrike" kern="1200" dirty="0" smtClean="0">
                <a:solidFill>
                  <a:schemeClr val="tx1"/>
                </a:solidFill>
                <a:effectLst/>
                <a:latin typeface="Traditional Arabic" panose="02020603050405020304" pitchFamily="18" charset="-78"/>
                <a:ea typeface="+mn-ea"/>
                <a:cs typeface="Traditional Arabic" panose="02020603050405020304" pitchFamily="18" charset="-78"/>
                <a:hlinkClick r:id="rId5"/>
              </a:rPr>
              <a:t>اتفاقية جنيف الثالثة</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تنطبق على أسرى الحرب 1929</a:t>
            </a:r>
          </a:p>
          <a:p>
            <a:pPr marL="0" marR="0" lvl="0" indent="0" algn="r" defTabSz="914400" rtl="1" eaLnBrk="1" fontAlgn="auto" latinLnBrk="0" hangingPunct="1">
              <a:lnSpc>
                <a:spcPct val="100000"/>
              </a:lnSpc>
              <a:spcBef>
                <a:spcPts val="0"/>
              </a:spcBef>
              <a:spcAft>
                <a:spcPts val="0"/>
              </a:spcAft>
              <a:buClrTx/>
              <a:buSzTx/>
              <a:buFontTx/>
              <a:buNone/>
              <a:tabLst/>
              <a:defRPr/>
            </a:pPr>
            <a:r>
              <a:rPr lang="ar-SY" sz="1200" b="0" i="0" u="none" strike="noStrike" kern="1200" dirty="0" smtClean="0">
                <a:solidFill>
                  <a:schemeClr val="tx1"/>
                </a:solidFill>
                <a:effectLst/>
                <a:latin typeface="Traditional Arabic" panose="02020603050405020304" pitchFamily="18" charset="-78"/>
                <a:ea typeface="+mn-ea"/>
                <a:cs typeface="Traditional Arabic" panose="02020603050405020304" pitchFamily="18" charset="-78"/>
                <a:hlinkClick r:id="rId6"/>
              </a:rPr>
              <a:t>اتفاقية جنيف الرابعة</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توفر الحماية للمدنيين, بما في ذلك الأراضي المحتلة.1949</a:t>
            </a:r>
          </a:p>
          <a:p>
            <a:pPr marL="0" marR="0" lvl="0" indent="0" algn="r" defTabSz="914400" rtl="1" eaLnBrk="1" fontAlgn="auto" latinLnBrk="0" hangingPunct="1">
              <a:lnSpc>
                <a:spcPct val="100000"/>
              </a:lnSpc>
              <a:spcBef>
                <a:spcPts val="0"/>
              </a:spcBef>
              <a:spcAft>
                <a:spcPts val="0"/>
              </a:spcAft>
              <a:buClrTx/>
              <a:buSzTx/>
              <a:buFontTx/>
              <a:buNone/>
              <a:tabLst/>
              <a:defRPr/>
            </a:pP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بروتوكولين إضافيين لاتفاقيات جنيف الأربع لعام 1949 في 1977. ويعزز البروتوكولان الحماية الممنوحة لضحايا النزاعات المسلحة الدولية (البروتوكول الأول) وغير الدولية (البروتوكول الثاني) كما يفرضان قيوداً على طريقة خوض الحروب</a:t>
            </a:r>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ICRC : </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اللجنة الدولية للصليب الأحمر منظمة مستقلة ومحايدة تقوم بمهام الحماية الإنسانية وتقديم المساعدة لضحايا الحرب والعنف المسلح. وقد أوكلت إلى اللجنة الدولية، بموجب القانون الدولي، مهمة دائمة بالعمل غير المتحيز لصالح السجناء والجرحى والمرضى والسكان المدنيين المتضررين من النزاعات. وإلى جانب مقرها الرئيسي في </a:t>
            </a:r>
            <a:r>
              <a:rPr lang="ar-SY" sz="1200" b="0" i="0" u="none" strike="noStrike" kern="1200" dirty="0" smtClean="0">
                <a:solidFill>
                  <a:schemeClr val="tx1"/>
                </a:solidFill>
                <a:effectLst/>
                <a:latin typeface="Traditional Arabic" panose="02020603050405020304" pitchFamily="18" charset="-78"/>
                <a:ea typeface="+mn-ea"/>
                <a:cs typeface="Traditional Arabic" panose="02020603050405020304" pitchFamily="18" charset="-78"/>
                <a:hlinkClick r:id="rId7" tooltip="جنيف"/>
              </a:rPr>
              <a:t>جنيف</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هناك مراكز للجنة الدولية في حوالي 80 بلداً ويعمل معها عدد من الموظفين يتجاوز مجموعهم 12000 موظف. هذا وفي حالات النزاع، تتولى اللجنة الدولية تنسيق العمل الذي تقوم به الجمعيات الوطنية للصليب الأحمر والهلال الأحمر واتحادها العام. واللجنة الدولية هي مؤسس الحركة الدولية للصليب الأحمر والهلال الأحمر ومصدر إنشاء القانون الدولي الإنساني لاسيما اتفاقيات جنيف.</a:t>
            </a:r>
            <a:r>
              <a:rPr lang="ar-SY" sz="1200" b="0" i="0" u="none" strike="noStrike" kern="1200" baseline="30000" dirty="0" smtClean="0">
                <a:solidFill>
                  <a:schemeClr val="tx1"/>
                </a:solidFill>
                <a:effectLst/>
                <a:latin typeface="Traditional Arabic" panose="02020603050405020304" pitchFamily="18" charset="-78"/>
                <a:ea typeface="+mn-ea"/>
                <a:cs typeface="Traditional Arabic" panose="02020603050405020304" pitchFamily="18" charset="-78"/>
                <a:hlinkClick r:id="rId8"/>
              </a:rPr>
              <a:t>[3]</a:t>
            </a:r>
            <a:endParaRPr lang="en-US" sz="1200" b="0" i="0" u="none" strike="noStrike" kern="1200" baseline="300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The </a:t>
            </a:r>
            <a:r>
              <a:rPr lang="en-US"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ICRC</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works neutrally and impartially to protect and assist people affected by armed conflict by:</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 Visiting POW's and detainees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2. Searching for missing persons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3. </a:t>
            </a:r>
            <a:r>
              <a:rPr lang="en-US" sz="1200" b="0" i="0" kern="1200" dirty="0" err="1" smtClean="0">
                <a:solidFill>
                  <a:schemeClr val="tx1"/>
                </a:solidFill>
                <a:effectLst/>
                <a:latin typeface="Traditional Arabic" panose="02020603050405020304" pitchFamily="18" charset="-78"/>
                <a:ea typeface="+mn-ea"/>
                <a:cs typeface="Traditional Arabic" panose="02020603050405020304" pitchFamily="18" charset="-78"/>
              </a:rPr>
              <a:t>Transmittting</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messages between separated family members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4. Reuniting dispersed families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5. Providing safe water, food and medical assistance to those in need</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6. Promoting respect for International Humanitarian Law</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The </a:t>
            </a:r>
            <a:r>
              <a:rPr lang="en-US" sz="1200" b="1" i="0" kern="1200" dirty="0" smtClean="0">
                <a:solidFill>
                  <a:schemeClr val="tx1"/>
                </a:solidFill>
                <a:effectLst/>
                <a:latin typeface="Traditional Arabic" panose="02020603050405020304" pitchFamily="18" charset="-78"/>
                <a:ea typeface="+mn-ea"/>
                <a:cs typeface="Traditional Arabic" panose="02020603050405020304" pitchFamily="18" charset="-78"/>
              </a:rPr>
              <a:t>IFRC</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promotes programs on behalf of victims of natural disasters, socio-economic crises and health emergencies; refugees, and member national societies include:</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1. Promoting humanitarian values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2. Disaster Response</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3. Disaster Preparedness</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4. Health &amp; Community care</a:t>
            </a:r>
            <a:r>
              <a:rPr lang="en-US" dirty="0" smtClean="0"/>
              <a:t/>
            </a:r>
            <a:br>
              <a:rPr lang="en-US" dirty="0" smtClean="0"/>
            </a:b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5. Capacity building</a:t>
            </a:r>
            <a:endPar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lvl="0" indent="0">
              <a:buFontTx/>
              <a:buNone/>
            </a:pPr>
            <a:endParaRPr lang="en-GB"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2663235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مثّل انطلاق الإبادة الجماعية في رواندا</a:t>
            </a:r>
            <a:r>
              <a:rPr lang="ar-SY" sz="1200" kern="1200" dirty="0" smtClean="0">
                <a:solidFill>
                  <a:schemeClr val="tx1"/>
                </a:solidFill>
                <a:effectLst/>
                <a:latin typeface="Traditional Arabic" panose="02020603050405020304" pitchFamily="18" charset="-78"/>
                <a:ea typeface="+mn-ea"/>
                <a:cs typeface="Traditional Arabic" panose="02020603050405020304" pitchFamily="18" charset="-78"/>
              </a:rPr>
              <a:t> (شرق افريقيا )</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 في 7 أبريل/نيسان 1994</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حيث تم قتل ما يقارب 800,000 شخص</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20% من إجمالي عدد السكان</a:t>
            </a:r>
            <a:r>
              <a:rPr lang="en-US"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  </a:t>
            </a:r>
            <a:r>
              <a:rPr lang="ar-SY" sz="1200" b="0" i="0" kern="1200" dirty="0" smtClean="0">
                <a:solidFill>
                  <a:schemeClr val="tx1"/>
                </a:solidFill>
                <a:effectLst/>
                <a:latin typeface="Traditional Arabic" panose="02020603050405020304" pitchFamily="18" charset="-78"/>
                <a:ea typeface="+mn-ea"/>
                <a:cs typeface="Traditional Arabic" panose="02020603050405020304" pitchFamily="18" charset="-78"/>
              </a:rPr>
              <a:t>نتيجة</a:t>
            </a:r>
            <a:r>
              <a:rPr lang="ar-SY" sz="1200" b="0" i="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مواجهات عرقية بين قبيلتي التوتسي والهوتو </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نقطة تحول في تاريخ  العمل الإنساني وكان عبارة عن محفز لتحسين الجودة والمساءلة في المساعدات الإنسانية.</a:t>
            </a:r>
            <a:endParaRPr lang="fr-CH"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تعود الصورة الى سنة 1996 وتُظهر عودة الناس الى روندا.</a:t>
            </a:r>
          </a:p>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شرح الصورة:</a:t>
            </a:r>
            <a:endParaRPr lang="fr-CH" sz="1200"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algn="r" rtl="1"/>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اثنا عشر ألف شخص في الساعة، لم نتمكن من استيعاب هذا كله. بعد روهنجري ساد على المشهد</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صور </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الطرقات المهجورة مع ظهور أحيانا بعض الشاحنات والسيارات التي تتنقل في كلا الاتجاهين،</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يا له من شعور</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 غريب . وفي منعطف الطريق، كان هناك اكتظاظ في حركة المرور ،</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على ما يبدو </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اصطدام بين الناس والسيارات. من</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المؤكد ال</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شاحنة ثقيلة هي السبب. كنا على بعد أربعين كيلومترا من الحدود والناس</a:t>
            </a:r>
            <a:r>
              <a:rPr lang="ar-TN" sz="1200"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بدأت في العودة منذ ليلتها</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 لم يكن هناك اكتظاظ في حركة المرور بل حشد كبير من الناس يتقدمون بصمت. اثنى عشر ألف شخص في الساعة. في غضون ساعات قليلة أصبحت الوضعية غير محتملة" امش</a:t>
            </a:r>
            <a:r>
              <a:rPr lang="en-GB" sz="1200" kern="1200" dirty="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 تابع المشي</a:t>
            </a:r>
            <a:r>
              <a:rPr lang="en-GB" sz="1200" kern="1200" dirty="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 لا تقف ستستريح في وقت لاحق </a:t>
            </a:r>
            <a:r>
              <a:rPr lang="fr-FR" sz="1200" kern="1200" dirty="0" smtClean="0">
                <a:solidFill>
                  <a:schemeClr val="tx1"/>
                </a:solidFill>
                <a:effectLst/>
                <a:latin typeface="Traditional Arabic" panose="02020603050405020304" pitchFamily="18" charset="-78"/>
                <a:ea typeface="+mn-ea"/>
                <a:cs typeface="Traditional Arabic" panose="02020603050405020304" pitchFamily="18" charset="-78"/>
              </a:rPr>
              <a:t>!</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"صدح مكبر الصوت في كينيارواندا</a:t>
            </a:r>
            <a:r>
              <a:rPr lang="fr-FR" sz="1200" kern="1200" dirty="0" smtClean="0">
                <a:solidFill>
                  <a:schemeClr val="tx1"/>
                </a:solidFill>
                <a:effectLst/>
                <a:latin typeface="Traditional Arabic" panose="02020603050405020304" pitchFamily="18" charset="-78"/>
                <a:ea typeface="+mn-ea"/>
                <a:cs typeface="Traditional Arabic" panose="02020603050405020304" pitchFamily="18" charset="-78"/>
              </a:rPr>
              <a:t> « </a:t>
            </a:r>
            <a:r>
              <a:rPr lang="ar-TN" sz="1200" kern="1200" dirty="0" smtClean="0">
                <a:solidFill>
                  <a:schemeClr val="tx1"/>
                </a:solidFill>
                <a:effectLst/>
                <a:latin typeface="Traditional Arabic" panose="02020603050405020304" pitchFamily="18" charset="-78"/>
                <a:ea typeface="+mn-ea"/>
                <a:cs typeface="Traditional Arabic" panose="02020603050405020304" pitchFamily="18" charset="-78"/>
              </a:rPr>
              <a:t>مترجمة من مقال المصور فيليب ميركاز.</a:t>
            </a:r>
            <a:endParaRPr lang="fr-CH" sz="1200" kern="1200" dirty="0">
              <a:solidFill>
                <a:schemeClr val="tx1"/>
              </a:solidFill>
              <a:effectLst/>
              <a:latin typeface="Traditional Arabic" panose="02020603050405020304" pitchFamily="18" charset="-78"/>
              <a:ea typeface="+mn-ea"/>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3909652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قم بطرح هذا السؤال على الحاضرين ثمّ اشرح لهم أنّ الجلسة سوف تهتمّ بمناقشة هذه الحقوق الثلاثة من الجانب القانوني والأخلاقي إضافة إلى دور مختلف الجهات المعنيّة ومسؤوليّاتها خلال التّدخّل الإنساني.</a:t>
            </a:r>
          </a:p>
        </p:txBody>
      </p:sp>
      <p:sp>
        <p:nvSpPr>
          <p:cNvPr id="4" name="Slide Number Placeholder 3"/>
          <p:cNvSpPr>
            <a:spLocks noGrp="1"/>
          </p:cNvSpPr>
          <p:nvPr>
            <p:ph type="sldNum" sz="quarter" idx="10"/>
          </p:nvPr>
        </p:nvSpPr>
        <p:spPr/>
        <p:txBody>
          <a:bodyPr/>
          <a:lstStyle/>
          <a:p>
            <a:fld id="{CB7D2CA1-D120-9748-B6F6-7C32249A9953}" type="slidenum">
              <a:rPr lang="en-GB" smtClean="0"/>
              <a:pPr/>
              <a:t>4</a:t>
            </a:fld>
            <a:endParaRPr lang="en-GB"/>
          </a:p>
        </p:txBody>
      </p:sp>
    </p:spTree>
    <p:extLst>
      <p:ext uri="{BB962C8B-B14F-4D97-AF65-F5344CB8AC3E}">
        <p14:creationId xmlns:p14="http://schemas.microsoft.com/office/powerpoint/2010/main" val="2820301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اسئل المشاركين عن المعنى الملموس لهذا «الحق» وحاول توجيههم وذلك  عن طريق استكشاف معنى هاتين الكلمتين: الحياة والكرامة.</a:t>
            </a:r>
          </a:p>
          <a:p>
            <a:pPr algn="r" rtl="1"/>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 يضمّ الحق في الحياة: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عدم التعرض للتّعذيب أو المعاملة القاسية أو العقوبة القاسية أو اللاإنسانيّة والمهينة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واجب الحفاظ على الحياة عند التّعرّض للتهديد بمعنى عدم منع أو إحباط حقّ الحصول على المساعدات الإنسانيّة عند الحاجة.</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marL="0" indent="0" algn="r" rtl="1">
              <a:buFont typeface="Arial" panose="020B0604020202020204" pitchFamily="34" charset="0"/>
              <a:buNone/>
            </a:pPr>
            <a:r>
              <a:rPr lang="ar-TN" dirty="0" smtClean="0">
                <a:latin typeface="Traditional Arabic" panose="02020603050405020304" pitchFamily="18" charset="-78"/>
                <a:cs typeface="Traditional Arabic" panose="02020603050405020304" pitchFamily="18" charset="-78"/>
              </a:rPr>
              <a:t> نعني بالكرامة:</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 الاحترام الكامل للشخص بما في ذلك جسده وقيمه ومعتقداته.</a:t>
            </a:r>
            <a:endParaRPr lang="en-GB" dirty="0" smtClean="0">
              <a:latin typeface="Traditional Arabic" panose="02020603050405020304" pitchFamily="18" charset="-78"/>
              <a:cs typeface="Traditional Arabic" panose="02020603050405020304" pitchFamily="18" charset="-78"/>
            </a:endParaRPr>
          </a:p>
          <a:p>
            <a:pPr algn="r" rtl="1"/>
            <a:endParaRPr lang="en-GB"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قم بتقديم هذا الرسم وبيّن لهم  انّه الجزء الأول لسلسلة من الرسوم الكاريكاتوريّة لرسّام كاريكاتير مشهور وأنّ هذا الرّسم يعتبر وسيلة بديلة وسهلة لفهم محتوى الميثاق الإنساني.</a:t>
            </a:r>
            <a:endParaRPr lang="en-GB"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5</a:t>
            </a:fld>
            <a:endParaRPr lang="en-GB"/>
          </a:p>
        </p:txBody>
      </p:sp>
    </p:spTree>
    <p:extLst>
      <p:ext uri="{BB962C8B-B14F-4D97-AF65-F5344CB8AC3E}">
        <p14:creationId xmlns:p14="http://schemas.microsoft.com/office/powerpoint/2010/main" val="1279842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اسئل المشاركين عن المعنى</a:t>
            </a:r>
            <a:r>
              <a:rPr lang="ar-TN" baseline="0" dirty="0" smtClean="0">
                <a:latin typeface="Traditional Arabic" panose="02020603050405020304" pitchFamily="18" charset="-78"/>
                <a:cs typeface="Traditional Arabic" panose="02020603050405020304" pitchFamily="18" charset="-78"/>
              </a:rPr>
              <a:t> الملموس ل</a:t>
            </a:r>
            <a:r>
              <a:rPr lang="ar-TN" dirty="0" smtClean="0">
                <a:latin typeface="Traditional Arabic" panose="02020603050405020304" pitchFamily="18" charset="-78"/>
                <a:cs typeface="Traditional Arabic" panose="02020603050405020304" pitchFamily="18" charset="-78"/>
              </a:rPr>
              <a:t>هذا الحق وحاول توجيههم إذ عليك أن تبيّن لهم انّ</a:t>
            </a:r>
            <a:r>
              <a:rPr lang="ar-TN" baseline="0" dirty="0" smtClean="0">
                <a:latin typeface="Traditional Arabic" panose="02020603050405020304" pitchFamily="18" charset="-78"/>
                <a:cs typeface="Traditional Arabic" panose="02020603050405020304" pitchFamily="18" charset="-78"/>
              </a:rPr>
              <a:t> حقّ الحصول على المساعدات الإنسانيّة يشمل </a:t>
            </a:r>
            <a:r>
              <a:rPr lang="ar-TN" dirty="0" smtClean="0">
                <a:latin typeface="Traditional Arabic" panose="02020603050405020304" pitchFamily="18" charset="-78"/>
                <a:cs typeface="Traditional Arabic" panose="02020603050405020304" pitchFamily="18" charset="-78"/>
              </a:rPr>
              <a:t>حقّ الحصول على مستوى</a:t>
            </a:r>
            <a:r>
              <a:rPr lang="ar-TN" baseline="0" dirty="0" smtClean="0">
                <a:latin typeface="Traditional Arabic" panose="02020603050405020304" pitchFamily="18" charset="-78"/>
                <a:cs typeface="Traditional Arabic" panose="02020603050405020304" pitchFamily="18" charset="-78"/>
              </a:rPr>
              <a:t> عيش لائق والحصول على الطّعام الكافي والماء والملابس والمأوى والمتطلّبات اللاّزمة لضمان صحة جيّدة.</a:t>
            </a:r>
            <a:endParaRPr lang="ar-TN"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6</a:t>
            </a:fld>
            <a:endParaRPr lang="en-GB"/>
          </a:p>
        </p:txBody>
      </p:sp>
    </p:spTree>
    <p:extLst>
      <p:ext uri="{BB962C8B-B14F-4D97-AF65-F5344CB8AC3E}">
        <p14:creationId xmlns:p14="http://schemas.microsoft.com/office/powerpoint/2010/main" val="775785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حاول أن</a:t>
            </a:r>
            <a:r>
              <a:rPr lang="ar-TN" baseline="0" dirty="0" smtClean="0">
                <a:latin typeface="Traditional Arabic" panose="02020603050405020304" pitchFamily="18" charset="-78"/>
                <a:cs typeface="Traditional Arabic" panose="02020603050405020304" pitchFamily="18" charset="-78"/>
              </a:rPr>
              <a:t> ت</a:t>
            </a:r>
            <a:r>
              <a:rPr lang="ar-TN" dirty="0" smtClean="0">
                <a:latin typeface="Traditional Arabic" panose="02020603050405020304" pitchFamily="18" charset="-78"/>
                <a:cs typeface="Traditional Arabic" panose="02020603050405020304" pitchFamily="18" charset="-78"/>
              </a:rPr>
              <a:t>شرح للمشاركين أنّ هذا الحق يقوم على ثلاثة مبادئ مختلفة:</a:t>
            </a:r>
          </a:p>
          <a:p>
            <a:pPr marL="171450" indent="-171450" algn="r" rtl="1">
              <a:buFont typeface="Arial" panose="020B0604020202020204" pitchFamily="34" charset="0"/>
              <a:buChar char="•"/>
            </a:pPr>
            <a:r>
              <a:rPr lang="ar-TN" baseline="0" dirty="0" smtClean="0">
                <a:latin typeface="Traditional Arabic" panose="02020603050405020304" pitchFamily="18" charset="-78"/>
                <a:cs typeface="Traditional Arabic" panose="02020603050405020304" pitchFamily="18" charset="-78"/>
              </a:rPr>
              <a:t>مبدأ </a:t>
            </a:r>
            <a:r>
              <a:rPr lang="ar-TN" dirty="0" smtClean="0">
                <a:latin typeface="Traditional Arabic" panose="02020603050405020304" pitchFamily="18" charset="-78"/>
                <a:cs typeface="Traditional Arabic" panose="02020603050405020304" pitchFamily="18" charset="-78"/>
              </a:rPr>
              <a:t>التمييز بين المدنيّين والمقاتلين</a:t>
            </a:r>
            <a:r>
              <a:rPr lang="ar-TN" baseline="0" dirty="0" smtClean="0">
                <a:latin typeface="Traditional Arabic" panose="02020603050405020304" pitchFamily="18" charset="-78"/>
                <a:cs typeface="Traditional Arabic" panose="02020603050405020304" pitchFamily="18" charset="-78"/>
              </a:rPr>
              <a:t> </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مبدأ التّناسب</a:t>
            </a:r>
            <a:r>
              <a:rPr lang="ar-TN" baseline="0" dirty="0" smtClean="0">
                <a:latin typeface="Traditional Arabic" panose="02020603050405020304" pitchFamily="18" charset="-78"/>
                <a:cs typeface="Traditional Arabic" panose="02020603050405020304" pitchFamily="18" charset="-78"/>
              </a:rPr>
              <a:t> </a:t>
            </a:r>
          </a:p>
          <a:p>
            <a:pPr marL="171450" indent="-171450" algn="r" rtl="1">
              <a:buFont typeface="Arial" panose="020B0604020202020204" pitchFamily="34" charset="0"/>
              <a:buChar char="•"/>
            </a:pPr>
            <a:r>
              <a:rPr lang="ar-TN" dirty="0" smtClean="0">
                <a:latin typeface="Traditional Arabic" panose="02020603050405020304" pitchFamily="18" charset="-78"/>
                <a:cs typeface="Traditional Arabic" panose="02020603050405020304" pitchFamily="18" charset="-78"/>
              </a:rPr>
              <a:t>مبدأ عدم الإعادة القسريّة</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marL="0" indent="0" algn="r" rtl="1">
              <a:buFont typeface="Arial" panose="020B0604020202020204" pitchFamily="34" charset="0"/>
              <a:buNone/>
            </a:pPr>
            <a:r>
              <a:rPr lang="ar-TN" dirty="0" smtClean="0">
                <a:latin typeface="Traditional Arabic" panose="02020603050405020304" pitchFamily="18" charset="-78"/>
                <a:cs typeface="Traditional Arabic" panose="02020603050405020304" pitchFamily="18" charset="-78"/>
              </a:rPr>
              <a:t> </a:t>
            </a:r>
            <a:r>
              <a:rPr lang="ar-TN" baseline="0" dirty="0" smtClean="0">
                <a:latin typeface="Traditional Arabic" panose="02020603050405020304" pitchFamily="18" charset="-78"/>
                <a:cs typeface="Traditional Arabic" panose="02020603050405020304" pitchFamily="18" charset="-78"/>
              </a:rPr>
              <a:t>قم بالرجوع إلى الميثاق الإنساني لتقديم مزيد من التفاسير حول كل مبدأ.</a:t>
            </a:r>
          </a:p>
          <a:p>
            <a:pPr marL="0" indent="0" algn="r" rtl="1">
              <a:buFont typeface="Arial" panose="020B0604020202020204" pitchFamily="34" charset="0"/>
              <a:buNone/>
            </a:pPr>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للانتهاء من هذه الشريحة،</a:t>
            </a:r>
            <a:r>
              <a:rPr lang="ar-TN" baseline="0" dirty="0" smtClean="0">
                <a:latin typeface="Traditional Arabic" panose="02020603050405020304" pitchFamily="18" charset="-78"/>
                <a:cs typeface="Traditional Arabic" panose="02020603050405020304" pitchFamily="18" charset="-78"/>
              </a:rPr>
              <a:t> قم بتفسير العلاقة بين المبادئ الثلاثة </a:t>
            </a:r>
            <a:r>
              <a:rPr lang="ar-TN" dirty="0" smtClean="0">
                <a:latin typeface="Traditional Arabic" panose="02020603050405020304" pitchFamily="18" charset="-78"/>
                <a:cs typeface="Traditional Arabic" panose="02020603050405020304" pitchFamily="18" charset="-78"/>
              </a:rPr>
              <a:t>موضّحا أن الحقّ في تلقي المساعدة الإنسانية والحق في الحماية والأمن لهما</a:t>
            </a:r>
            <a:r>
              <a:rPr lang="ar-TN" baseline="0" dirty="0" smtClean="0">
                <a:latin typeface="Traditional Arabic" panose="02020603050405020304" pitchFamily="18" charset="-78"/>
                <a:cs typeface="Traditional Arabic" panose="02020603050405020304" pitchFamily="18" charset="-78"/>
              </a:rPr>
              <a:t> دور فعّال في تحقيق </a:t>
            </a:r>
            <a:r>
              <a:rPr lang="ar-TN" dirty="0" smtClean="0">
                <a:latin typeface="Traditional Arabic" panose="02020603050405020304" pitchFamily="18" charset="-78"/>
                <a:cs typeface="Traditional Arabic" panose="02020603050405020304" pitchFamily="18" charset="-78"/>
              </a:rPr>
              <a:t>الحق في الحياة بكرامة.</a:t>
            </a:r>
            <a:endParaRPr lang="en-GB"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7</a:t>
            </a:fld>
            <a:endParaRPr lang="en-GB"/>
          </a:p>
        </p:txBody>
      </p:sp>
    </p:spTree>
    <p:extLst>
      <p:ext uri="{BB962C8B-B14F-4D97-AF65-F5344CB8AC3E}">
        <p14:creationId xmlns:p14="http://schemas.microsoft.com/office/powerpoint/2010/main" val="3296804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TN" dirty="0" smtClean="0">
                <a:latin typeface="Traditional Arabic" panose="02020603050405020304" pitchFamily="18" charset="-78"/>
                <a:cs typeface="Traditional Arabic" panose="02020603050405020304" pitchFamily="18" charset="-78"/>
              </a:rPr>
              <a:t>اشرح أن هذه"الحقوق" هي في الواقع مبادئ</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لأن</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القانون الدولي لا يأطرها</a:t>
            </a:r>
            <a:r>
              <a:rPr lang="ar-TN" baseline="0" dirty="0" smtClean="0">
                <a:latin typeface="Traditional Arabic" panose="02020603050405020304" pitchFamily="18" charset="-78"/>
                <a:cs typeface="Traditional Arabic" panose="02020603050405020304" pitchFamily="18" charset="-78"/>
              </a:rPr>
              <a:t> كذلك، </a:t>
            </a:r>
            <a:r>
              <a:rPr lang="ar-TN" dirty="0" smtClean="0">
                <a:latin typeface="Traditional Arabic" panose="02020603050405020304" pitchFamily="18" charset="-78"/>
                <a:cs typeface="Traditional Arabic" panose="02020603050405020304" pitchFamily="18" charset="-78"/>
              </a:rPr>
              <a:t>بل استمدت هذه المبادئ من جملة</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من الحقوق نذكر</a:t>
            </a:r>
            <a:r>
              <a:rPr lang="ar-TN" baseline="0" dirty="0" smtClean="0">
                <a:latin typeface="Traditional Arabic" panose="02020603050405020304" pitchFamily="18" charset="-78"/>
                <a:cs typeface="Traditional Arabic" panose="02020603050405020304" pitchFamily="18" charset="-78"/>
              </a:rPr>
              <a:t> منها </a:t>
            </a:r>
            <a:r>
              <a:rPr lang="ar-TN" dirty="0" smtClean="0">
                <a:latin typeface="Traditional Arabic" panose="02020603050405020304" pitchFamily="18" charset="-78"/>
                <a:cs typeface="Traditional Arabic" panose="02020603050405020304" pitchFamily="18" charset="-78"/>
              </a:rPr>
              <a:t>حقوق الإنسان والقانون الإنساني الدولي أو بما يعرف بقانون اللاجئين</a:t>
            </a:r>
            <a:r>
              <a:rPr lang="ar-TN" baseline="0" dirty="0" smtClean="0">
                <a:latin typeface="Traditional Arabic" panose="02020603050405020304" pitchFamily="18" charset="-78"/>
                <a:cs typeface="Traditional Arabic" panose="02020603050405020304" pitchFamily="18" charset="-78"/>
              </a:rPr>
              <a:t> و</a:t>
            </a:r>
            <a:r>
              <a:rPr lang="ar-TN" dirty="0" smtClean="0">
                <a:latin typeface="Traditional Arabic" panose="02020603050405020304" pitchFamily="18" charset="-78"/>
                <a:cs typeface="Traditional Arabic" panose="02020603050405020304" pitchFamily="18" charset="-78"/>
              </a:rPr>
              <a:t>من مبدأ </a:t>
            </a:r>
            <a:r>
              <a:rPr lang="ar-TN" b="0" dirty="0" smtClean="0">
                <a:latin typeface="Traditional Arabic" panose="02020603050405020304" pitchFamily="18" charset="-78"/>
                <a:cs typeface="Traditional Arabic" panose="02020603050405020304" pitchFamily="18" charset="-78"/>
              </a:rPr>
              <a:t>الإنسانية والواجب ألإنساني</a:t>
            </a:r>
            <a:r>
              <a:rPr lang="ar-TN" b="1" dirty="0" smtClean="0">
                <a:latin typeface="Traditional Arabic" panose="02020603050405020304" pitchFamily="18" charset="-78"/>
                <a:cs typeface="Traditional Arabic" panose="02020603050405020304" pitchFamily="18" charset="-78"/>
              </a:rPr>
              <a:t>. </a:t>
            </a:r>
            <a:r>
              <a:rPr lang="ar-TN" b="0" dirty="0" smtClean="0">
                <a:latin typeface="Traditional Arabic" panose="02020603050405020304" pitchFamily="18" charset="-78"/>
                <a:cs typeface="Traditional Arabic" panose="02020603050405020304" pitchFamily="18" charset="-78"/>
              </a:rPr>
              <a:t>تعتبر</a:t>
            </a:r>
            <a:r>
              <a:rPr lang="ar-TN" b="0" baseline="0" dirty="0" smtClean="0">
                <a:latin typeface="Traditional Arabic" panose="02020603050405020304" pitchFamily="18" charset="-78"/>
                <a:cs typeface="Traditional Arabic" panose="02020603050405020304" pitchFamily="18" charset="-78"/>
              </a:rPr>
              <a:t> هذه الحقوق</a:t>
            </a:r>
            <a:r>
              <a:rPr lang="ar-TN" dirty="0" smtClean="0">
                <a:latin typeface="Traditional Arabic" panose="02020603050405020304" pitchFamily="18" charset="-78"/>
                <a:cs typeface="Traditional Arabic" panose="02020603050405020304" pitchFamily="18" charset="-78"/>
              </a:rPr>
              <a:t> الأساس القانوني والأخلاقي لأعمال</a:t>
            </a:r>
            <a:r>
              <a:rPr lang="ar-TN" baseline="0" dirty="0" smtClean="0">
                <a:latin typeface="Traditional Arabic" panose="02020603050405020304" pitchFamily="18" charset="-78"/>
                <a:cs typeface="Traditional Arabic" panose="02020603050405020304" pitchFamily="18" charset="-78"/>
              </a:rPr>
              <a:t> الوكالات الإنسانية التي تصادق على معايير </a:t>
            </a:r>
            <a:r>
              <a:rPr lang="ar-TN" baseline="0" dirty="0" err="1" smtClean="0">
                <a:latin typeface="Traditional Arabic" panose="02020603050405020304" pitchFamily="18" charset="-78"/>
                <a:cs typeface="Traditional Arabic" panose="02020603050405020304" pitchFamily="18" charset="-78"/>
              </a:rPr>
              <a:t>اسفير</a:t>
            </a:r>
            <a:r>
              <a:rPr lang="ar-TN" baseline="0" dirty="0" smtClean="0">
                <a:latin typeface="Traditional Arabic" panose="02020603050405020304" pitchFamily="18" charset="-78"/>
                <a:cs typeface="Traditional Arabic" panose="02020603050405020304" pitchFamily="18" charset="-78"/>
              </a:rPr>
              <a:t>.</a:t>
            </a:r>
          </a:p>
          <a:p>
            <a:pPr algn="r" rtl="1"/>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لذى</a:t>
            </a:r>
            <a:r>
              <a:rPr lang="ar-TN" baseline="0" dirty="0" smtClean="0">
                <a:latin typeface="Traditional Arabic" panose="02020603050405020304" pitchFamily="18" charset="-78"/>
                <a:cs typeface="Traditional Arabic" panose="02020603050405020304" pitchFamily="18" charset="-78"/>
              </a:rPr>
              <a:t> س</a:t>
            </a:r>
            <a:r>
              <a:rPr lang="ar-TN" dirty="0" smtClean="0">
                <a:latin typeface="Traditional Arabic" panose="02020603050405020304" pitchFamily="18" charset="-78"/>
                <a:cs typeface="Traditional Arabic" panose="02020603050405020304" pitchFamily="18" charset="-78"/>
              </a:rPr>
              <a:t>نهتمّ في الشريحة التالية بالجانب القانوني و الأخلاقي لهذه الحقوق الثلاثة.</a:t>
            </a:r>
          </a:p>
        </p:txBody>
      </p:sp>
      <p:sp>
        <p:nvSpPr>
          <p:cNvPr id="4" name="Slide Number Placeholder 3"/>
          <p:cNvSpPr>
            <a:spLocks noGrp="1"/>
          </p:cNvSpPr>
          <p:nvPr>
            <p:ph type="sldNum" sz="quarter" idx="10"/>
          </p:nvPr>
        </p:nvSpPr>
        <p:spPr/>
        <p:txBody>
          <a:bodyPr/>
          <a:lstStyle/>
          <a:p>
            <a:fld id="{CB7D2CA1-D120-9748-B6F6-7C32249A9953}" type="slidenum">
              <a:rPr lang="en-GB" smtClean="0"/>
              <a:pPr/>
              <a:t>8</a:t>
            </a:fld>
            <a:endParaRPr lang="en-GB"/>
          </a:p>
        </p:txBody>
      </p:sp>
    </p:spTree>
    <p:extLst>
      <p:ext uri="{BB962C8B-B14F-4D97-AF65-F5344CB8AC3E}">
        <p14:creationId xmlns:p14="http://schemas.microsoft.com/office/powerpoint/2010/main" val="2035093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ar-TN" dirty="0" smtClean="0">
              <a:latin typeface="Traditional Arabic" panose="02020603050405020304" pitchFamily="18" charset="-78"/>
              <a:cs typeface="Traditional Arabic" panose="02020603050405020304" pitchFamily="18" charset="-78"/>
            </a:endParaRPr>
          </a:p>
          <a:p>
            <a:pPr algn="r" rtl="1"/>
            <a:r>
              <a:rPr lang="ar-TN" dirty="0" smtClean="0">
                <a:latin typeface="Traditional Arabic" panose="02020603050405020304" pitchFamily="18" charset="-78"/>
                <a:cs typeface="Traditional Arabic" panose="02020603050405020304" pitchFamily="18" charset="-78"/>
              </a:rPr>
              <a:t>قم بنسخ مطبوعات</a:t>
            </a:r>
            <a:r>
              <a:rPr lang="ar-TN" baseline="0" dirty="0" smtClean="0">
                <a:latin typeface="Traditional Arabic" panose="02020603050405020304" pitchFamily="18" charset="-78"/>
                <a:cs typeface="Traditional Arabic" panose="02020603050405020304" pitchFamily="18" charset="-78"/>
              </a:rPr>
              <a:t> </a:t>
            </a:r>
            <a:r>
              <a:rPr lang="ar-TN" dirty="0" smtClean="0">
                <a:latin typeface="Traditional Arabic" panose="02020603050405020304" pitchFamily="18" charset="-78"/>
                <a:cs typeface="Traditional Arabic" panose="02020603050405020304" pitchFamily="18" charset="-78"/>
              </a:rPr>
              <a:t>”مصادر من القانون الدّولي متعلقة ب</a:t>
            </a:r>
            <a:r>
              <a:rPr lang="ar-TN" baseline="0" dirty="0" smtClean="0">
                <a:latin typeface="Traditional Arabic" panose="02020603050405020304" pitchFamily="18" charset="-78"/>
                <a:cs typeface="Traditional Arabic" panose="02020603050405020304" pitchFamily="18" charset="-78"/>
              </a:rPr>
              <a:t>الميثاق الإنساني” لكل مشارك يتطلعوا على المزيد حول العلاقة بين الميثاق الإنساني وإطار القانون الدّولي.</a:t>
            </a:r>
            <a:endParaRPr lang="ar-TN" dirty="0" smtClean="0">
              <a:latin typeface="Traditional Arabic" panose="02020603050405020304" pitchFamily="18" charset="-78"/>
              <a:cs typeface="Traditional Arabic" panose="02020603050405020304" pitchFamily="18" charset="-78"/>
            </a:endParaRPr>
          </a:p>
        </p:txBody>
      </p:sp>
      <p:sp>
        <p:nvSpPr>
          <p:cNvPr id="4" name="Slide Number Placeholder 3"/>
          <p:cNvSpPr>
            <a:spLocks noGrp="1"/>
          </p:cNvSpPr>
          <p:nvPr>
            <p:ph type="sldNum" sz="quarter" idx="10"/>
          </p:nvPr>
        </p:nvSpPr>
        <p:spPr/>
        <p:txBody>
          <a:bodyPr/>
          <a:lstStyle/>
          <a:p>
            <a:fld id="{CB7D2CA1-D120-9748-B6F6-7C32249A9953}" type="slidenum">
              <a:rPr lang="en-GB" smtClean="0"/>
              <a:pPr/>
              <a:t>9</a:t>
            </a:fld>
            <a:endParaRPr lang="en-GB"/>
          </a:p>
        </p:txBody>
      </p:sp>
    </p:spTree>
    <p:extLst>
      <p:ext uri="{BB962C8B-B14F-4D97-AF65-F5344CB8AC3E}">
        <p14:creationId xmlns:p14="http://schemas.microsoft.com/office/powerpoint/2010/main" val="35251320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lnSpc>
                <a:spcPct val="90000"/>
              </a:lnSpc>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lnSpc>
                <a:spcPct val="90000"/>
              </a:lnSpc>
              <a:spcBef>
                <a:spcPts val="0"/>
              </a:spcBef>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0107389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Tree>
    <p:extLst>
      <p:ext uri="{BB962C8B-B14F-4D97-AF65-F5344CB8AC3E}">
        <p14:creationId xmlns:p14="http://schemas.microsoft.com/office/powerpoint/2010/main" val="1064257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355977" y="6329599"/>
            <a:ext cx="4330824"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Tree>
    <p:extLst>
      <p:ext uri="{BB962C8B-B14F-4D97-AF65-F5344CB8AC3E}">
        <p14:creationId xmlns:p14="http://schemas.microsoft.com/office/powerpoint/2010/main" val="1336376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pic>
        <p:nvPicPr>
          <p:cNvPr id="9" name="Picture 8" descr="chart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2605808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tx2"/>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9" name="Picture 8" descr="charter.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59147"/>
            <a:ext cx="1031799" cy="900000"/>
          </a:xfrm>
          <a:prstGeom prst="rect">
            <a:avLst/>
          </a:prstGeom>
        </p:spPr>
      </p:pic>
    </p:spTree>
    <p:extLst>
      <p:ext uri="{BB962C8B-B14F-4D97-AF65-F5344CB8AC3E}">
        <p14:creationId xmlns:p14="http://schemas.microsoft.com/office/powerpoint/2010/main" val="3974628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pic>
        <p:nvPicPr>
          <p:cNvPr id="10" name="Picture 9"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11"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cxnSp>
        <p:nvCxnSpPr>
          <p:cNvPr id="7" name="Straight Connector 6"/>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3086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r>
              <a:rPr lang="ar-SA" smtClean="0"/>
              <a:t>الجزء التاسع- أ- اسفير والميثاق الإنساني مواد اسفير التدريبية سنة 2015</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57D88019-AD27-4D49-9B66-34D3E4F4AC45}" type="slidenum">
              <a:rPr lang="fr-FR" smtClean="0"/>
              <a:pPr/>
              <a:t>‹#›</a:t>
            </a:fld>
            <a:endParaRPr lang="fr-FR"/>
          </a:p>
        </p:txBody>
      </p:sp>
    </p:spTree>
    <p:extLst>
      <p:ext uri="{BB962C8B-B14F-4D97-AF65-F5344CB8AC3E}">
        <p14:creationId xmlns:p14="http://schemas.microsoft.com/office/powerpoint/2010/main" val="195401134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4" r:id="rId5"/>
    <p:sldLayoutId id="2147483673" r:id="rId6"/>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1"/>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a:t>اسفير </a:t>
            </a:r>
            <a:br>
              <a:rPr lang="ar-SA"/>
            </a:br>
            <a:r>
              <a:rPr lang="ar-SA"/>
              <a:t>والميثاق الإنساني </a:t>
            </a:r>
          </a:p>
        </p:txBody>
      </p:sp>
      <p:sp>
        <p:nvSpPr>
          <p:cNvPr id="3" name="Subtitle 2"/>
          <p:cNvSpPr>
            <a:spLocks noGrp="1"/>
          </p:cNvSpPr>
          <p:nvPr>
            <p:ph type="subTitle" idx="1"/>
          </p:nvPr>
        </p:nvSpPr>
        <p:spPr/>
        <p:txBody>
          <a:bodyPr/>
          <a:lstStyle/>
          <a:p>
            <a:r>
              <a:rPr lang="ar-SA" dirty="0" smtClean="0"/>
              <a:t>لماذا وكيف يجب عليك الاستعانة بالميثاق الإنساني في عملك؟</a:t>
            </a:r>
            <a:endParaRPr lang="ar-SA" dirty="0"/>
          </a:p>
        </p:txBody>
      </p:sp>
    </p:spTree>
    <p:extLst>
      <p:ext uri="{BB962C8B-B14F-4D97-AF65-F5344CB8AC3E}">
        <p14:creationId xmlns:p14="http://schemas.microsoft.com/office/powerpoint/2010/main" val="3545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المبادئ الإنسانية التي يقوم عليها الميثاق الإنساني</a:t>
            </a:r>
            <a:endParaRPr lang="en-GB"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340768"/>
            <a:ext cx="6681291" cy="4551204"/>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922336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دور مختلف الأطراف المعنيّة و مسؤوليّاتها </a:t>
            </a:r>
            <a:endParaRPr lang="en-GB" dirty="0"/>
          </a:p>
        </p:txBody>
      </p:sp>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542" y="1422844"/>
            <a:ext cx="7021858" cy="4526436"/>
          </a:xfrm>
          <a:prstGeom prst="rect">
            <a:avLst/>
          </a:prstGeom>
        </p:spPr>
      </p:pic>
      <p:sp>
        <p:nvSpPr>
          <p:cNvPr id="6" name="Rectangle 5"/>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031718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تجسيد حق الحياة بكرامة  في أفعال</a:t>
            </a:r>
            <a:endParaRPr lang="en-GB" dirty="0"/>
          </a:p>
        </p:txBody>
      </p:sp>
      <p:sp>
        <p:nvSpPr>
          <p:cNvPr id="12" name="TextBox 1"/>
          <p:cNvSpPr txBox="1"/>
          <p:nvPr/>
        </p:nvSpPr>
        <p:spPr>
          <a:xfrm>
            <a:off x="7020272" y="5661248"/>
            <a:ext cx="1965320" cy="461665"/>
          </a:xfrm>
          <a:prstGeom prst="rect">
            <a:avLst/>
          </a:prstGeom>
          <a:noFill/>
        </p:spPr>
        <p:txBody>
          <a:bodyPr wrap="square" rtlCol="0">
            <a:spAutoFit/>
          </a:bodyPr>
          <a:lstStyle/>
          <a:p>
            <a:pPr algn="r" rtl="1"/>
            <a:r>
              <a:rPr lang="ar-TN" sz="1200" i="1" dirty="0" smtClean="0">
                <a:latin typeface="Traditional Arabic" panose="02020603050405020304" pitchFamily="18" charset="-78"/>
                <a:cs typeface="Traditional Arabic" panose="02020603050405020304" pitchFamily="18" charset="-78"/>
              </a:rPr>
              <a:t>المصدر: الدورة الإلكترونية – دليل </a:t>
            </a:r>
            <a:r>
              <a:rPr lang="ar-TN" sz="1200" i="1" dirty="0" err="1" smtClean="0">
                <a:latin typeface="Traditional Arabic" panose="02020603050405020304" pitchFamily="18" charset="-78"/>
                <a:cs typeface="Traditional Arabic" panose="02020603050405020304" pitchFamily="18" charset="-78"/>
              </a:rPr>
              <a:t>اسفير</a:t>
            </a:r>
            <a:r>
              <a:rPr lang="ar-TN" sz="1200" i="1" dirty="0" smtClean="0">
                <a:latin typeface="Traditional Arabic" panose="02020603050405020304" pitchFamily="18" charset="-78"/>
                <a:cs typeface="Traditional Arabic" panose="02020603050405020304" pitchFamily="18" charset="-78"/>
              </a:rPr>
              <a:t> العملي</a:t>
            </a:r>
            <a:endParaRPr lang="en-GB" sz="1200" i="1" dirty="0">
              <a:latin typeface="Traditional Arabic" panose="02020603050405020304" pitchFamily="18" charset="-78"/>
              <a:cs typeface="Traditional Arabic" panose="02020603050405020304" pitchFamily="18" charset="-78"/>
            </a:endParaRPr>
          </a:p>
        </p:txBody>
      </p:sp>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201526"/>
            <a:ext cx="5585287" cy="489177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 y="57506"/>
            <a:ext cx="1034043" cy="900000"/>
          </a:xfrm>
          <a:prstGeom prst="rect">
            <a:avLst/>
          </a:prstGeom>
        </p:spPr>
      </p:pic>
      <p:sp>
        <p:nvSpPr>
          <p:cNvPr id="7" name="Rectangle 6"/>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423023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TN" smtClean="0"/>
              <a:t> الإجابات الممكنة</a:t>
            </a:r>
            <a:endParaRPr lang="en-GB"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24744"/>
            <a:ext cx="7771103" cy="4897963"/>
          </a:xfrm>
          <a:prstGeom prst="rect">
            <a:avLst/>
          </a:prstGeom>
        </p:spPr>
      </p:pic>
      <p:sp>
        <p:nvSpPr>
          <p:cNvPr id="7" name="TextBox 1"/>
          <p:cNvSpPr txBox="1"/>
          <p:nvPr/>
        </p:nvSpPr>
        <p:spPr>
          <a:xfrm>
            <a:off x="6711136" y="5661248"/>
            <a:ext cx="2253352" cy="276999"/>
          </a:xfrm>
          <a:prstGeom prst="rect">
            <a:avLst/>
          </a:prstGeom>
          <a:noFill/>
        </p:spPr>
        <p:txBody>
          <a:bodyPr wrap="square" rtlCol="0">
            <a:spAutoFit/>
          </a:bodyPr>
          <a:lstStyle/>
          <a:p>
            <a:pPr algn="r" rtl="1"/>
            <a:r>
              <a:rPr lang="ar-TN" sz="1200" i="1" dirty="0" smtClean="0">
                <a:latin typeface="Traditional Arabic" panose="02020603050405020304" pitchFamily="18" charset="-78"/>
                <a:cs typeface="Traditional Arabic" panose="02020603050405020304" pitchFamily="18" charset="-78"/>
              </a:rPr>
              <a:t>المصدر: الدورة الإلكترونية – دليل </a:t>
            </a:r>
            <a:r>
              <a:rPr lang="ar-TN" sz="1200" i="1" dirty="0" err="1" smtClean="0">
                <a:latin typeface="Traditional Arabic" panose="02020603050405020304" pitchFamily="18" charset="-78"/>
                <a:cs typeface="Traditional Arabic" panose="02020603050405020304" pitchFamily="18" charset="-78"/>
              </a:rPr>
              <a:t>اسفير</a:t>
            </a:r>
            <a:r>
              <a:rPr lang="ar-TN" sz="1200" i="1" dirty="0" smtClean="0">
                <a:latin typeface="Traditional Arabic" panose="02020603050405020304" pitchFamily="18" charset="-78"/>
                <a:cs typeface="Traditional Arabic" panose="02020603050405020304" pitchFamily="18" charset="-78"/>
              </a:rPr>
              <a:t> العملي</a:t>
            </a:r>
            <a:endParaRPr lang="en-GB" sz="1200" i="1" dirty="0">
              <a:latin typeface="Traditional Arabic" panose="02020603050405020304" pitchFamily="18" charset="-78"/>
              <a:cs typeface="Traditional Arabic" panose="02020603050405020304" pitchFamily="18" charset="-78"/>
            </a:endParaRPr>
          </a:p>
        </p:txBody>
      </p:sp>
      <p:sp>
        <p:nvSpPr>
          <p:cNvPr id="8" name="Rectangle 7"/>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999644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فيما تتمثل التزاماتنا كوكالات إنسانية</a:t>
            </a:r>
            <a:endParaRPr lang="en-GB" dirty="0"/>
          </a:p>
        </p:txBody>
      </p:sp>
      <p:sp>
        <p:nvSpPr>
          <p:cNvPr id="3" name="Content Placeholder 2"/>
          <p:cNvSpPr>
            <a:spLocks noGrp="1"/>
          </p:cNvSpPr>
          <p:nvPr>
            <p:ph idx="1"/>
          </p:nvPr>
        </p:nvSpPr>
        <p:spPr/>
        <p:txBody>
          <a:bodyPr/>
          <a:lstStyle/>
          <a:p>
            <a:pPr marL="457200" lvl="1" indent="-457200">
              <a:spcBef>
                <a:spcPts val="1800"/>
              </a:spcBef>
              <a:buFont typeface="+mj-lt"/>
              <a:buAutoNum type="arabicPeriod"/>
            </a:pPr>
            <a:r>
              <a:rPr lang="ar-TN" dirty="0" smtClean="0"/>
              <a:t>مراعاة قدرات السكان: ينبغي السماح للأشخاص المتضررين من الكارثة المشاركة الكاملة في الجهود الرامية إلى الوقاية والاستجابة.</a:t>
            </a:r>
          </a:p>
          <a:p>
            <a:pPr marL="457200" lvl="1" indent="-457200">
              <a:spcBef>
                <a:spcPts val="1800"/>
              </a:spcBef>
              <a:buFont typeface="+mj-lt"/>
              <a:buAutoNum type="arabicPeriod"/>
            </a:pPr>
            <a:r>
              <a:rPr lang="ar-TN" dirty="0" smtClean="0"/>
              <a:t>الحد من الآثار السلبية: ينبغي للوكالات الإنسانية أن تسعى قدر الإمكان إلى عدم التسبب في الأضرار وخاصة في حالات الصراع من خلال عدم التسبب في تعريض الناس للخطر أو تأجيج الصراع</a:t>
            </a:r>
          </a:p>
          <a:p>
            <a:pPr marL="457200" lvl="1" indent="-457200">
              <a:spcBef>
                <a:spcPts val="1800"/>
              </a:spcBef>
              <a:buFont typeface="+mj-lt"/>
              <a:buAutoNum type="arabicPeriod"/>
            </a:pPr>
            <a:r>
              <a:rPr lang="ar-TN" dirty="0" smtClean="0"/>
              <a:t>العمل وفق مدونة قواعد السلوك.</a:t>
            </a:r>
          </a:p>
          <a:p>
            <a:pPr marL="457200" lvl="1" indent="-457200">
              <a:spcBef>
                <a:spcPts val="1800"/>
              </a:spcBef>
              <a:buFont typeface="+mj-lt"/>
              <a:buAutoNum type="arabicPeriod"/>
            </a:pPr>
            <a:r>
              <a:rPr lang="ar-TN" dirty="0" smtClean="0"/>
              <a:t>الخضوع إلى المساءلة: الالتزام بالسعي الحثيث والدائم لتطبيق المعايير والاستعداد إلى المساءلة عن أعمالها.</a:t>
            </a:r>
          </a:p>
        </p:txBody>
      </p:sp>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5348111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أهم الرسائل</a:t>
            </a:r>
            <a:endParaRPr lang="en-GB" dirty="0"/>
          </a:p>
        </p:txBody>
      </p:sp>
      <p:sp>
        <p:nvSpPr>
          <p:cNvPr id="3" name="Content Placeholder 2"/>
          <p:cNvSpPr>
            <a:spLocks noGrp="1"/>
          </p:cNvSpPr>
          <p:nvPr>
            <p:ph idx="1"/>
          </p:nvPr>
        </p:nvSpPr>
        <p:spPr/>
        <p:txBody>
          <a:bodyPr/>
          <a:lstStyle/>
          <a:p>
            <a:pPr lvl="1">
              <a:spcBef>
                <a:spcPts val="1800"/>
              </a:spcBef>
            </a:pPr>
            <a:r>
              <a:rPr lang="ar-TN" smtClean="0"/>
              <a:t>إن الميثاق الإنساني هو العمود الفقري لمشروع اسفير وهو يتمحور حول ثلاثة حقوق ذات خلفية أخلاقية وقانونية: الحق في الحياة بكرامة والحقة في الحصول على المساعدات الإنسانية والحق في الحماية والأمن.</a:t>
            </a:r>
          </a:p>
          <a:p>
            <a:pPr lvl="1">
              <a:spcBef>
                <a:spcPts val="1800"/>
              </a:spcBef>
            </a:pPr>
            <a:r>
              <a:rPr lang="ar-TN" smtClean="0"/>
              <a:t>يقدم الميثاق الإنساني توجيهات للجهات المعنية حول الواجبات والمسؤوليات في العمل الإنساني.</a:t>
            </a:r>
          </a:p>
          <a:p>
            <a:pPr lvl="1">
              <a:spcBef>
                <a:spcPts val="1800"/>
              </a:spcBef>
            </a:pPr>
            <a:r>
              <a:rPr lang="ar-TN" smtClean="0"/>
              <a:t>يوفر الميثاق الإنساني الخلفية الأخلاقية والقانونية التي تلتزم بها الوكالات الإنسانية المناصرة لاسفير وهي : تمحور المساعدة الإنسانية على الناس المتضررين والتقليل من المخاطر المحتملة عند الاستجابة واحترام مدونة السلوك والخضور للمساءلة.</a:t>
            </a:r>
            <a:endParaRPr lang="en-GB" smtClean="0"/>
          </a:p>
          <a:p>
            <a:pPr lvl="1">
              <a:spcBef>
                <a:spcPts val="1800"/>
              </a:spcBef>
            </a:pPr>
            <a:endParaRPr lang="ar-TN" smtClean="0"/>
          </a:p>
          <a:p>
            <a:pPr lvl="1">
              <a:spcBef>
                <a:spcPts val="1800"/>
              </a:spcBef>
            </a:pPr>
            <a:endParaRPr lang="ar-TN" dirty="0"/>
          </a:p>
        </p:txBody>
      </p:sp>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a:t>
            </a:r>
            <a:r>
              <a:rPr lang="ar-TN"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086184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877" y="1196752"/>
            <a:ext cx="6804248" cy="4709069"/>
          </a:xfrm>
          <a:prstGeom prst="rect">
            <a:avLst/>
          </a:prstGeom>
        </p:spPr>
      </p:pic>
      <p:sp>
        <p:nvSpPr>
          <p:cNvPr id="2" name="Title 1"/>
          <p:cNvSpPr>
            <a:spLocks noGrp="1"/>
          </p:cNvSpPr>
          <p:nvPr>
            <p:ph type="title"/>
          </p:nvPr>
        </p:nvSpPr>
        <p:spPr/>
        <p:txBody>
          <a:bodyPr/>
          <a:lstStyle/>
          <a:p>
            <a:r>
              <a:rPr lang="ar-TN" smtClean="0">
                <a:solidFill>
                  <a:schemeClr val="tx2"/>
                </a:solidFill>
              </a:rPr>
              <a:t>الجدول الزمني </a:t>
            </a:r>
            <a:endParaRPr lang="en-GB">
              <a:solidFill>
                <a:schemeClr val="tx2"/>
              </a:solidFill>
            </a:endParaRPr>
          </a:p>
        </p:txBody>
      </p:sp>
      <p:sp>
        <p:nvSpPr>
          <p:cNvPr id="8" name="Rectangle 7"/>
          <p:cNvSpPr/>
          <p:nvPr/>
        </p:nvSpPr>
        <p:spPr>
          <a:xfrm>
            <a:off x="6283068" y="6392361"/>
            <a:ext cx="2502024" cy="276999"/>
          </a:xfrm>
          <a:prstGeom prst="rect">
            <a:avLst/>
          </a:prstGeom>
        </p:spPr>
        <p:txBody>
          <a:bodyPr wrap="square">
            <a:spAutoFit/>
          </a:bodyPr>
          <a:lstStyle/>
          <a:p>
            <a:pPr algn="r" rtl="1"/>
            <a:r>
              <a:rPr lang="ar-SA" sz="1200" b="1" dirty="0">
                <a:solidFill>
                  <a:schemeClr val="bg1"/>
                </a:solidFill>
                <a:latin typeface="Traditional Arabic" panose="02020603050405020304" pitchFamily="18" charset="-78"/>
                <a:cs typeface="Traditional Arabic" panose="02020603050405020304" pitchFamily="18" charset="-78"/>
              </a:rPr>
              <a:t>الجزء "أ" </a:t>
            </a:r>
            <a:r>
              <a:rPr lang="ar-TN" sz="1200" b="1" dirty="0">
                <a:solidFill>
                  <a:schemeClr val="bg1"/>
                </a:solidFill>
                <a:latin typeface="Traditional Arabic" panose="02020603050405020304" pitchFamily="18" charset="-78"/>
                <a:cs typeface="Traditional Arabic" panose="02020603050405020304" pitchFamily="18" charset="-78"/>
              </a:rPr>
              <a:t>2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TN" sz="1200" b="1" dirty="0" smtClean="0">
                <a:solidFill>
                  <a:schemeClr val="bg1"/>
                </a:solidFill>
                <a:latin typeface="Traditional Arabic" panose="02020603050405020304" pitchFamily="18" charset="-78"/>
                <a:cs typeface="Traditional Arabic" panose="02020603050405020304" pitchFamily="18" charset="-78"/>
              </a:rPr>
              <a:t>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a:solidFill>
                  <a:schemeClr val="bg1"/>
                </a:solidFill>
                <a:latin typeface="Traditional Arabic" panose="02020603050405020304" pitchFamily="18" charset="-78"/>
                <a:cs typeface="Traditional Arabic" panose="02020603050405020304" pitchFamily="18" charset="-78"/>
              </a:rPr>
              <a:t>اسفير</a:t>
            </a:r>
            <a:r>
              <a:rPr lang="ar-SA" sz="1200" b="1" dirty="0">
                <a:solidFill>
                  <a:schemeClr val="bg1"/>
                </a:solidFill>
                <a:latin typeface="Traditional Arabic" panose="02020603050405020304" pitchFamily="18" charset="-78"/>
                <a:cs typeface="Traditional Arabic" panose="02020603050405020304" pitchFamily="18" charset="-78"/>
              </a:rPr>
              <a:t> التدريبية </a:t>
            </a:r>
            <a:r>
              <a:rPr lang="ar-TN" sz="1200" b="1" dirty="0" smtClean="0">
                <a:solidFill>
                  <a:schemeClr val="bg1"/>
                </a:solidFill>
                <a:latin typeface="Traditional Arabic" panose="02020603050405020304" pitchFamily="18" charset="-78"/>
                <a:cs typeface="Traditional Arabic" panose="02020603050405020304" pitchFamily="18" charset="-78"/>
              </a:rPr>
              <a:t> 2015 </a:t>
            </a:r>
            <a:endParaRPr lang="ar-SA" sz="1200" b="1" dirty="0">
              <a:solidFill>
                <a:schemeClr val="bg1"/>
              </a:solidFill>
              <a:latin typeface="Traditional Arabic" panose="02020603050405020304" pitchFamily="18" charset="-78"/>
              <a:cs typeface="Traditional Arabic" panose="02020603050405020304" pitchFamily="18" charset="-78"/>
            </a:endParaRPr>
          </a:p>
        </p:txBody>
      </p:sp>
      <p:sp>
        <p:nvSpPr>
          <p:cNvPr id="9" name="TextBox 8"/>
          <p:cNvSpPr txBox="1"/>
          <p:nvPr/>
        </p:nvSpPr>
        <p:spPr>
          <a:xfrm>
            <a:off x="5771795" y="5535189"/>
            <a:ext cx="3024336" cy="461665"/>
          </a:xfrm>
          <a:prstGeom prst="rect">
            <a:avLst/>
          </a:prstGeom>
          <a:noFill/>
        </p:spPr>
        <p:txBody>
          <a:bodyPr wrap="square" rtlCol="0">
            <a:spAutoFit/>
          </a:bodyPr>
          <a:lstStyle/>
          <a:p>
            <a:pPr algn="r" defTabSz="457200" rtl="1"/>
            <a:r>
              <a:rPr lang="ar-TN" sz="1200" i="1" dirty="0" err="1" smtClean="0">
                <a:latin typeface="Tahoma"/>
                <a:cs typeface="+mj-cs"/>
              </a:rPr>
              <a:t>روبارت</a:t>
            </a:r>
            <a:r>
              <a:rPr lang="ar-TN" sz="1200" i="1" dirty="0" smtClean="0">
                <a:latin typeface="Tahoma"/>
                <a:cs typeface="+mj-cs"/>
              </a:rPr>
              <a:t> سيلفي، دي </a:t>
            </a:r>
            <a:r>
              <a:rPr lang="ar-TN" sz="1200" i="1" dirty="0" err="1" smtClean="0">
                <a:latin typeface="Tahoma"/>
                <a:cs typeface="+mj-cs"/>
              </a:rPr>
              <a:t>فالون</a:t>
            </a:r>
            <a:r>
              <a:rPr lang="ar-TN" sz="1200" i="1" dirty="0" smtClean="0">
                <a:latin typeface="Tahoma"/>
                <a:cs typeface="+mj-cs"/>
              </a:rPr>
              <a:t> استريد </a:t>
            </a:r>
            <a:r>
              <a:rPr lang="en-GB" sz="1200" i="1" dirty="0">
                <a:latin typeface="Tahoma"/>
                <a:cs typeface="+mj-cs"/>
              </a:rPr>
              <a:t>©</a:t>
            </a:r>
          </a:p>
          <a:p>
            <a:pPr algn="r" defTabSz="457200" rtl="1"/>
            <a:endParaRPr lang="ar-TN" sz="1200" i="1" dirty="0" smtClean="0">
              <a:latin typeface="Tahoma"/>
              <a:cs typeface="+mj-cs"/>
            </a:endParaRPr>
          </a:p>
        </p:txBody>
      </p:sp>
    </p:spTree>
    <p:extLst>
      <p:ext uri="{BB962C8B-B14F-4D97-AF65-F5344CB8AC3E}">
        <p14:creationId xmlns:p14="http://schemas.microsoft.com/office/powerpoint/2010/main" val="1575076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sp>
        <p:nvSpPr>
          <p:cNvPr id="4" name="Footer Placeholder 3"/>
          <p:cNvSpPr>
            <a:spLocks noGrp="1"/>
          </p:cNvSpPr>
          <p:nvPr>
            <p:ph type="ftr" sz="quarter" idx="3"/>
          </p:nvPr>
        </p:nvSpPr>
        <p:spPr/>
        <p:txBody>
          <a:bodyPr/>
          <a:lstStyle/>
          <a:p>
            <a:r>
              <a:rPr lang="ar-SA" smtClean="0">
                <a:solidFill>
                  <a:prstClr val="white"/>
                </a:solidFill>
              </a:rPr>
              <a:t>الجزء الأول "أ" : نبذة عن اسفير مواد اسفير التدريبية سنة 2015</a:t>
            </a:r>
            <a:endParaRPr lang="en-GB" smtClean="0">
              <a:solidFill>
                <a:prstClr val="white"/>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7987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228184" y="152416"/>
            <a:ext cx="2805511" cy="461665"/>
          </a:xfrm>
          <a:prstGeom prst="rect">
            <a:avLst/>
          </a:prstGeom>
          <a:noFill/>
        </p:spPr>
        <p:txBody>
          <a:bodyPr wrap="square" rtlCol="0">
            <a:spAutoFit/>
          </a:bodyPr>
          <a:lstStyle/>
          <a:p>
            <a:pPr algn="r" defTabSz="457200"/>
            <a:r>
              <a:rPr lang="ar-TN" sz="1200" i="1" dirty="0" smtClean="0">
                <a:solidFill>
                  <a:prstClr val="white"/>
                </a:solidFill>
                <a:latin typeface="Tahoma"/>
                <a:cs typeface="+mj-cs"/>
              </a:rPr>
              <a:t>من تبرع فيليب </a:t>
            </a:r>
            <a:r>
              <a:rPr lang="ar-TN" sz="1200" i="1" dirty="0" err="1" smtClean="0">
                <a:solidFill>
                  <a:prstClr val="white"/>
                </a:solidFill>
                <a:latin typeface="Tahoma"/>
                <a:cs typeface="+mj-cs"/>
              </a:rPr>
              <a:t>مارشاز</a:t>
            </a:r>
            <a:endParaRPr lang="ar-TN" sz="1200" i="1" dirty="0" smtClean="0">
              <a:solidFill>
                <a:prstClr val="white"/>
              </a:solidFill>
              <a:latin typeface="Tahoma"/>
              <a:cs typeface="+mj-cs"/>
            </a:endParaRPr>
          </a:p>
          <a:p>
            <a:pPr algn="r" defTabSz="457200"/>
            <a:r>
              <a:rPr lang="en-GB" sz="1200" i="1" dirty="0" smtClean="0">
                <a:solidFill>
                  <a:prstClr val="white"/>
                </a:solidFill>
                <a:latin typeface="Tahoma"/>
                <a:cs typeface="+mj-cs"/>
              </a:rPr>
              <a:t>© </a:t>
            </a:r>
            <a:r>
              <a:rPr lang="ar-TN" sz="1200" i="1" dirty="0" smtClean="0">
                <a:solidFill>
                  <a:prstClr val="white"/>
                </a:solidFill>
                <a:latin typeface="Tahoma"/>
                <a:cs typeface="+mj-cs"/>
              </a:rPr>
              <a:t>رواندا سنة 1996 </a:t>
            </a:r>
            <a:endParaRPr lang="en-GB" sz="1200" i="1" dirty="0">
              <a:solidFill>
                <a:prstClr val="white"/>
              </a:solidFill>
              <a:latin typeface="Tahoma"/>
              <a:cs typeface="+mj-cs"/>
            </a:endParaRPr>
          </a:p>
        </p:txBody>
      </p:sp>
    </p:spTree>
    <p:extLst>
      <p:ext uri="{BB962C8B-B14F-4D97-AF65-F5344CB8AC3E}">
        <p14:creationId xmlns:p14="http://schemas.microsoft.com/office/powerpoint/2010/main" val="601699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ما هي الحقوق الثلاثة التي يقوم عليها الميثاق الإنساني لإسفير؟</a:t>
            </a:r>
            <a:endParaRPr lang="en-GB" dirty="0"/>
          </a:p>
        </p:txBody>
      </p:sp>
      <p:pic>
        <p:nvPicPr>
          <p:cNvPr id="12" name="Picture 1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1628800"/>
            <a:ext cx="5766840" cy="3421818"/>
          </a:xfrm>
          <a:prstGeom prst="rect">
            <a:avLst/>
          </a:prstGeom>
        </p:spPr>
      </p:pic>
      <p:sp>
        <p:nvSpPr>
          <p:cNvPr id="5" name="Rectangle 4"/>
          <p:cNvSpPr/>
          <p:nvPr/>
        </p:nvSpPr>
        <p:spPr>
          <a:xfrm>
            <a:off x="5572132" y="6357958"/>
            <a:ext cx="3326552"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2640492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الحياة بكرامة</a:t>
            </a:r>
            <a:endParaRPr lang="en-GB"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0717" y="1268760"/>
            <a:ext cx="6549675" cy="4646223"/>
          </a:xfrm>
          <a:prstGeom prst="rect">
            <a:avLst/>
          </a:prstGeom>
        </p:spPr>
      </p:pic>
    </p:spTree>
    <p:extLst>
      <p:ext uri="{BB962C8B-B14F-4D97-AF65-F5344CB8AC3E}">
        <p14:creationId xmlns:p14="http://schemas.microsoft.com/office/powerpoint/2010/main" val="2968006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الحصول على المساعدات الإنسانية</a:t>
            </a:r>
            <a:endParaRPr lang="en-GB"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340768"/>
            <a:ext cx="6408712" cy="4546226"/>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811041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الحق في الحماية والأمن</a:t>
            </a:r>
            <a:endParaRPr lang="en-GB" dirty="0"/>
          </a:p>
        </p:txBody>
      </p:sp>
      <p:pic>
        <p:nvPicPr>
          <p:cNvPr id="12" name="Picture 11" descr="Deren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268760"/>
            <a:ext cx="6552729" cy="4636056"/>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397923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dirty="0" smtClean="0"/>
              <a:t> هذه الحقوق الثّلاثة لها جانب قانوني واخر أخلاقي </a:t>
            </a:r>
            <a:endParaRPr lang="en-GB" dirty="0"/>
          </a:p>
        </p:txBody>
      </p:sp>
      <p:pic>
        <p:nvPicPr>
          <p:cNvPr id="15" name="Picture 1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433" y="1412776"/>
            <a:ext cx="7884368" cy="4132067"/>
          </a:xfrm>
          <a:prstGeom prst="rect">
            <a:avLst/>
          </a:prstGeom>
        </p:spPr>
      </p:pic>
      <p:sp>
        <p:nvSpPr>
          <p:cNvPr id="5" name="Rectangle 4"/>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995847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TN" smtClean="0"/>
              <a:t>الأساس القانوني ضمن إطار القانون الدّولي</a:t>
            </a:r>
            <a:endParaRPr lang="en-GB"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6282" y="1528111"/>
            <a:ext cx="6384070" cy="4421169"/>
          </a:xfrm>
          <a:prstGeom prst="rect">
            <a:avLst/>
          </a:prstGeom>
        </p:spPr>
      </p:pic>
      <p:sp>
        <p:nvSpPr>
          <p:cNvPr id="6" name="Rectangle 5"/>
          <p:cNvSpPr/>
          <p:nvPr/>
        </p:nvSpPr>
        <p:spPr>
          <a:xfrm>
            <a:off x="5572132" y="6357958"/>
            <a:ext cx="3363421" cy="276999"/>
          </a:xfrm>
          <a:prstGeom prst="rect">
            <a:avLst/>
          </a:prstGeom>
        </p:spPr>
        <p:txBody>
          <a:bodyPr wrap="none">
            <a:spAutoFit/>
          </a:bodyPr>
          <a:lstStyle/>
          <a:p>
            <a:r>
              <a:rPr lang="ar-SA" sz="1200" b="1" dirty="0" smtClean="0">
                <a:solidFill>
                  <a:schemeClr val="bg1"/>
                </a:solidFill>
                <a:latin typeface="Traditional Arabic" panose="02020603050405020304" pitchFamily="18" charset="-78"/>
                <a:cs typeface="Traditional Arabic" panose="02020603050405020304" pitchFamily="18" charset="-78"/>
              </a:rPr>
              <a:t>الجزء </a:t>
            </a:r>
            <a:r>
              <a:rPr lang="ar-TN" sz="1200" b="1" dirty="0" smtClean="0">
                <a:solidFill>
                  <a:schemeClr val="bg1"/>
                </a:solidFill>
                <a:latin typeface="Traditional Arabic" panose="02020603050405020304" pitchFamily="18" charset="-78"/>
                <a:cs typeface="Traditional Arabic" panose="02020603050405020304" pitchFamily="18" charset="-78"/>
              </a:rPr>
              <a:t>"</a:t>
            </a:r>
            <a:r>
              <a:rPr lang="ar-SA" sz="1200" b="1" dirty="0" smtClean="0">
                <a:solidFill>
                  <a:schemeClr val="bg1"/>
                </a:solidFill>
                <a:latin typeface="Traditional Arabic" panose="02020603050405020304" pitchFamily="18" charset="-78"/>
                <a:cs typeface="Traditional Arabic" panose="02020603050405020304" pitchFamily="18" charset="-78"/>
              </a:rPr>
              <a:t>أ</a:t>
            </a:r>
            <a:r>
              <a:rPr lang="ar-TN" sz="1200" b="1" dirty="0" smtClean="0">
                <a:solidFill>
                  <a:schemeClr val="bg1"/>
                </a:solidFill>
                <a:latin typeface="Traditional Arabic" panose="02020603050405020304" pitchFamily="18" charset="-78"/>
                <a:cs typeface="Traditional Arabic" panose="02020603050405020304" pitchFamily="18" charset="-78"/>
              </a:rPr>
              <a:t>"9 </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والميثاق الإنساني </a:t>
            </a:r>
            <a:r>
              <a:rPr lang="ar-TN" sz="1200" b="1" dirty="0" smtClean="0">
                <a:solidFill>
                  <a:schemeClr val="bg1"/>
                </a:solidFill>
                <a:latin typeface="Traditional Arabic" panose="02020603050405020304" pitchFamily="18" charset="-78"/>
                <a:cs typeface="Traditional Arabic" panose="02020603050405020304" pitchFamily="18" charset="-78"/>
              </a:rPr>
              <a:t> - مجموعة</a:t>
            </a:r>
            <a:r>
              <a:rPr lang="ar-SA" sz="1200" b="1" dirty="0" smtClean="0">
                <a:solidFill>
                  <a:schemeClr val="bg1"/>
                </a:solidFill>
                <a:latin typeface="Traditional Arabic" panose="02020603050405020304" pitchFamily="18" charset="-78"/>
                <a:cs typeface="Traditional Arabic" panose="02020603050405020304" pitchFamily="18" charset="-78"/>
              </a:rPr>
              <a:t> </a:t>
            </a:r>
            <a:r>
              <a:rPr lang="ar-SA" sz="1200" b="1" dirty="0" err="1" smtClean="0">
                <a:solidFill>
                  <a:schemeClr val="bg1"/>
                </a:solidFill>
                <a:latin typeface="Traditional Arabic" panose="02020603050405020304" pitchFamily="18" charset="-78"/>
                <a:cs typeface="Traditional Arabic" panose="02020603050405020304" pitchFamily="18" charset="-78"/>
              </a:rPr>
              <a:t>اسفير</a:t>
            </a:r>
            <a:r>
              <a:rPr lang="ar-SA" sz="1200" b="1" dirty="0" smtClean="0">
                <a:solidFill>
                  <a:schemeClr val="bg1"/>
                </a:solidFill>
                <a:latin typeface="Traditional Arabic" panose="02020603050405020304" pitchFamily="18" charset="-78"/>
                <a:cs typeface="Traditional Arabic" panose="02020603050405020304" pitchFamily="18" charset="-78"/>
              </a:rPr>
              <a:t> التدريبية سنة</a:t>
            </a:r>
            <a:r>
              <a:rPr lang="ar-TN" sz="1200" b="1" dirty="0" smtClean="0">
                <a:solidFill>
                  <a:schemeClr val="bg1"/>
                </a:solidFill>
                <a:latin typeface="Traditional Arabic" panose="02020603050405020304" pitchFamily="18" charset="-78"/>
                <a:cs typeface="Traditional Arabic" panose="02020603050405020304" pitchFamily="18" charset="-78"/>
              </a:rPr>
              <a:t> 2015</a:t>
            </a:r>
            <a:r>
              <a:rPr lang="ar-SA" sz="1200" b="1" dirty="0" smtClean="0">
                <a:solidFill>
                  <a:schemeClr val="bg1"/>
                </a:solidFill>
                <a:latin typeface="Traditional Arabic" panose="02020603050405020304" pitchFamily="18" charset="-78"/>
                <a:cs typeface="Traditional Arabic" panose="02020603050405020304" pitchFamily="18" charset="-78"/>
              </a:rPr>
              <a:t> </a:t>
            </a:r>
            <a:endParaRPr lang="fr-CH" sz="1200" dirty="0"/>
          </a:p>
        </p:txBody>
      </p:sp>
    </p:spTree>
    <p:extLst>
      <p:ext uri="{BB962C8B-B14F-4D97-AF65-F5344CB8AC3E}">
        <p14:creationId xmlns:p14="http://schemas.microsoft.com/office/powerpoint/2010/main" val="1946234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Sphere Arabic">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Speher Arabic ppt theme</Template>
  <TotalTime>2774</TotalTime>
  <Words>2001</Words>
  <Application>Microsoft Office PowerPoint</Application>
  <PresentationFormat>عرض على الشاشة (3:4)‏</PresentationFormat>
  <Paragraphs>131</Paragraphs>
  <Slides>15</Slides>
  <Notes>15</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Arial</vt:lpstr>
      <vt:lpstr>Calibri</vt:lpstr>
      <vt:lpstr>Tahoma</vt:lpstr>
      <vt:lpstr>Traditional Arabic</vt:lpstr>
      <vt:lpstr>Speher Arabic ppt theme</vt:lpstr>
      <vt:lpstr>اسفير  والميثاق الإنساني </vt:lpstr>
      <vt:lpstr>الجدول الزمني </vt:lpstr>
      <vt:lpstr>عرض تقديمي في PowerPoint</vt:lpstr>
      <vt:lpstr>ما هي الحقوق الثلاثة التي يقوم عليها الميثاق الإنساني لإسفير؟</vt:lpstr>
      <vt:lpstr>الحق في الحياة بكرامة</vt:lpstr>
      <vt:lpstr>الحق في الحصول على المساعدات الإنسانية</vt:lpstr>
      <vt:lpstr>الحق في الحماية والأمن</vt:lpstr>
      <vt:lpstr> هذه الحقوق الثّلاثة لها جانب قانوني واخر أخلاقي </vt:lpstr>
      <vt:lpstr>الأساس القانوني ضمن إطار القانون الدّولي</vt:lpstr>
      <vt:lpstr>المبادئ الإنسانية التي يقوم عليها الميثاق الإنساني</vt:lpstr>
      <vt:lpstr>دور مختلف الأطراف المعنيّة و مسؤوليّاتها </vt:lpstr>
      <vt:lpstr>تجسيد حق الحياة بكرامة  في أفعال</vt:lpstr>
      <vt:lpstr> الإجابات الممكنة</vt:lpstr>
      <vt:lpstr>فيما تتمثل التزاماتنا كوكالات إنسانية</vt:lpstr>
      <vt:lpstr>أهم الرسائل</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dc:creator>
  <cp:lastModifiedBy>hamza hamwie</cp:lastModifiedBy>
  <cp:revision>55</cp:revision>
  <dcterms:created xsi:type="dcterms:W3CDTF">2015-03-28T18:45:06Z</dcterms:created>
  <dcterms:modified xsi:type="dcterms:W3CDTF">2016-03-01T14:00:58Z</dcterms:modified>
</cp:coreProperties>
</file>