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1" r:id="rId1"/>
  </p:sldMasterIdLst>
  <p:notesMasterIdLst>
    <p:notesMasterId r:id="rId43"/>
  </p:notesMasterIdLst>
  <p:sldIdLst>
    <p:sldId id="256" r:id="rId2"/>
    <p:sldId id="313" r:id="rId3"/>
    <p:sldId id="324" r:id="rId4"/>
    <p:sldId id="325" r:id="rId5"/>
    <p:sldId id="304" r:id="rId6"/>
    <p:sldId id="262" r:id="rId7"/>
    <p:sldId id="306" r:id="rId8"/>
    <p:sldId id="305" r:id="rId9"/>
    <p:sldId id="303" r:id="rId10"/>
    <p:sldId id="265" r:id="rId11"/>
    <p:sldId id="266" r:id="rId12"/>
    <p:sldId id="268" r:id="rId13"/>
    <p:sldId id="337" r:id="rId14"/>
    <p:sldId id="270" r:id="rId15"/>
    <p:sldId id="307" r:id="rId16"/>
    <p:sldId id="284" r:id="rId17"/>
    <p:sldId id="336" r:id="rId18"/>
    <p:sldId id="315" r:id="rId19"/>
    <p:sldId id="317" r:id="rId20"/>
    <p:sldId id="316" r:id="rId21"/>
    <p:sldId id="319" r:id="rId22"/>
    <p:sldId id="320" r:id="rId23"/>
    <p:sldId id="321" r:id="rId24"/>
    <p:sldId id="322" r:id="rId25"/>
    <p:sldId id="327" r:id="rId26"/>
    <p:sldId id="328" r:id="rId27"/>
    <p:sldId id="329" r:id="rId28"/>
    <p:sldId id="330" r:id="rId29"/>
    <p:sldId id="331" r:id="rId30"/>
    <p:sldId id="334" r:id="rId31"/>
    <p:sldId id="332" r:id="rId32"/>
    <p:sldId id="333" r:id="rId33"/>
    <p:sldId id="289" r:id="rId34"/>
    <p:sldId id="290" r:id="rId35"/>
    <p:sldId id="291" r:id="rId36"/>
    <p:sldId id="292" r:id="rId37"/>
    <p:sldId id="293" r:id="rId38"/>
    <p:sldId id="314" r:id="rId39"/>
    <p:sldId id="338" r:id="rId40"/>
    <p:sldId id="339" r:id="rId41"/>
    <p:sldId id="301" r:id="rId4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9" autoAdjust="0"/>
    <p:restoredTop sz="86380" autoAdjust="0"/>
  </p:normalViewPr>
  <p:slideViewPr>
    <p:cSldViewPr snapToGrid="0">
      <p:cViewPr varScale="1">
        <p:scale>
          <a:sx n="63" d="100"/>
          <a:sy n="63" d="100"/>
        </p:scale>
        <p:origin x="930"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37" d="100"/>
        <a:sy n="37" d="100"/>
      </p:scale>
      <p:origin x="0" y="0"/>
    </p:cViewPr>
  </p:sorterViewPr>
  <p:notesViewPr>
    <p:cSldViewPr snapToGrid="0">
      <p:cViewPr varScale="1">
        <p:scale>
          <a:sx n="97" d="100"/>
          <a:sy n="97" d="100"/>
        </p:scale>
        <p:origin x="181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6BC4D301-1EA7-4C86-B0F3-751315CB5E79}" type="datetimeFigureOut">
              <a:rPr lang="ar-SA" smtClean="0"/>
              <a:t>17/04/1438</a:t>
            </a:fld>
            <a:endParaRPr lang="ar-S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SA"/>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3579C48-162C-47C7-9687-2839989AFBEE}" type="slidenum">
              <a:rPr lang="ar-SA" smtClean="0"/>
              <a:t>‹#›</a:t>
            </a:fld>
            <a:endParaRPr lang="ar-SA"/>
          </a:p>
        </p:txBody>
      </p:sp>
    </p:spTree>
    <p:extLst>
      <p:ext uri="{BB962C8B-B14F-4D97-AF65-F5344CB8AC3E}">
        <p14:creationId xmlns:p14="http://schemas.microsoft.com/office/powerpoint/2010/main" val="37705314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1pPr>
    <a:lvl2pPr marL="4572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2pPr>
    <a:lvl3pPr marL="9144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3pPr>
    <a:lvl4pPr marL="13716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4pPr>
    <a:lvl5pPr marL="18288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spherehandbook.org/ar/essential-health-services-y-mental-health-standard-1-mental-health/"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ar-LB" dirty="0"/>
              <a:t>يقوم هذا النهج على نُظُم الصحة، ويُستعمل</a:t>
            </a:r>
            <a:r>
              <a:rPr lang="en-US" dirty="0"/>
              <a:t> </a:t>
            </a:r>
            <a:r>
              <a:rPr lang="ar-LB" dirty="0"/>
              <a:t>لتخطيط خدمات الصحة</a:t>
            </a:r>
            <a:r>
              <a:rPr lang="en-US" dirty="0"/>
              <a:t> </a:t>
            </a:r>
            <a:r>
              <a:rPr lang="ar-LB" dirty="0"/>
              <a:t>لتخطيط خدمات الصحة</a:t>
            </a:r>
            <a:endParaRPr lang="en-US" dirty="0"/>
          </a:p>
          <a:p>
            <a:pPr marL="171450" indent="-171450">
              <a:buFont typeface="Arial" panose="020B0604020202020204" pitchFamily="34" charset="0"/>
              <a:buChar char="•"/>
            </a:pPr>
            <a:r>
              <a:rPr lang="ar-LB" dirty="0"/>
              <a:t>ويركز هذا الفصل في كل أجزائه على مبدأ دعُ</a:t>
            </a:r>
            <a:r>
              <a:rPr lang="ar-EG" dirty="0"/>
              <a:t>م ن</a:t>
            </a:r>
            <a:r>
              <a:rPr lang="ar-LB" dirty="0"/>
              <a:t>ظُم الصحة الوطنية والمحلية</a:t>
            </a:r>
            <a:endParaRPr lang="ar-EG" dirty="0"/>
          </a:p>
          <a:p>
            <a:pPr marL="171450" indent="-171450">
              <a:buFont typeface="Arial" panose="020B0604020202020204" pitchFamily="34" charset="0"/>
              <a:buChar char="•"/>
            </a:pPr>
            <a:r>
              <a:rPr lang="ar-LB" dirty="0"/>
              <a:t>وعلى التنسيق وتوحيد أدوات العمل وأساليبه</a:t>
            </a:r>
            <a:endParaRPr lang="ar-EG" dirty="0"/>
          </a:p>
          <a:p>
            <a:pPr marL="171450" indent="-171450">
              <a:buFont typeface="Arial" panose="020B0604020202020204" pitchFamily="34" charset="0"/>
              <a:buChar char="•"/>
            </a:pPr>
            <a:endParaRPr lang="ar-EG" dirty="0"/>
          </a:p>
          <a:p>
            <a:pPr marL="171450" indent="-171450">
              <a:buFont typeface="Arial" panose="020B0604020202020204" pitchFamily="34" charset="0"/>
              <a:buChar char="•"/>
            </a:pPr>
            <a:r>
              <a:rPr lang="ar-EG" dirty="0"/>
              <a:t>ينبغي مراعاة :</a:t>
            </a:r>
            <a:br>
              <a:rPr lang="ar-EG" dirty="0"/>
            </a:br>
            <a:r>
              <a:rPr lang="ar-EG" dirty="0"/>
              <a:t> 1_مبادئ</a:t>
            </a:r>
            <a:r>
              <a:rPr lang="ar-EG" baseline="0" dirty="0"/>
              <a:t> الحماية 2_المعايير الأساسية 3_الميثاق الإنساني 4_المواضيع المتشعبة</a:t>
            </a:r>
            <a:br>
              <a:rPr lang="ar-EG" baseline="0" dirty="0"/>
            </a:br>
            <a:endParaRPr lang="ar-EG" baseline="0" dirty="0"/>
          </a:p>
          <a:p>
            <a:pPr marL="171450" indent="-171450">
              <a:buFont typeface="Arial" panose="020B0604020202020204" pitchFamily="34" charset="0"/>
              <a:buChar char="•"/>
            </a:pPr>
            <a:r>
              <a:rPr lang="ar-LB" dirty="0"/>
              <a:t>وإذا تعذر تطبيق التدابير والمؤشرات الأساسية، وجب تقييم الآثار السلبية الناجمة عن ذلك على السكان</a:t>
            </a:r>
            <a:r>
              <a:rPr lang="ar-EG" baseline="0" dirty="0"/>
              <a:t> </a:t>
            </a:r>
            <a:r>
              <a:rPr lang="ar-LB" dirty="0"/>
              <a:t>المنكوبين واتخاذ التدابير المناسبة للتخفيف منها.</a:t>
            </a:r>
            <a:endParaRPr lang="en-US" dirty="0"/>
          </a:p>
          <a:p>
            <a:pPr marL="171450" indent="-171450">
              <a:buFont typeface="Arial" panose="020B0604020202020204" pitchFamily="34" charset="0"/>
              <a:buChar char="•"/>
            </a:pPr>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1</a:t>
            </a:fld>
            <a:endParaRPr lang="ar-SA"/>
          </a:p>
        </p:txBody>
      </p:sp>
    </p:spTree>
    <p:extLst>
      <p:ext uri="{BB962C8B-B14F-4D97-AF65-F5344CB8AC3E}">
        <p14:creationId xmlns:p14="http://schemas.microsoft.com/office/powerpoint/2010/main" val="2128495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579C48-162C-47C7-9687-2839989AFBEE}" type="slidenum">
              <a:rPr lang="ar-SA" smtClean="0"/>
              <a:t>10</a:t>
            </a:fld>
            <a:endParaRPr lang="ar-SA"/>
          </a:p>
        </p:txBody>
      </p:sp>
    </p:spTree>
    <p:extLst>
      <p:ext uri="{BB962C8B-B14F-4D97-AF65-F5344CB8AC3E}">
        <p14:creationId xmlns:p14="http://schemas.microsoft.com/office/powerpoint/2010/main" val="3008738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a:t>تعتبر بعض الكوارث الطّبيعيّة مثل تلك المذكورة في الشّريحة السّبب الرّئيسي في ارتفاع الوفيات وبوجه التّحديد تلك النّاتجة عن الإصابات الخطيرة والموت نتيجة السّحق في حالة الزّلزال الذّي يصيب المناطق الحضريّة.</a:t>
            </a:r>
          </a:p>
          <a:p>
            <a:r>
              <a:rPr lang="ar-SA" dirty="0"/>
              <a:t>وفي حالات اخرى مثل الفياضانات والأعاصير، قد يكون ارتفاع الوفيات ناتجا عن سوء التّغذية نتيجة ندرة المخزون الغذائي بعد الكارثة على الرّغم من سلامة شبكة المياه العامّة وقلّة الاكتظاظ.</a:t>
            </a:r>
          </a:p>
          <a:p>
            <a:r>
              <a:rPr lang="ar-SA" dirty="0"/>
              <a:t> لم تكن هنالك حالات وفاة نتيجة أمراض معدية في حادثة الهجوم على مركز التّجارة العالمي حيث أنّ ارتفاع معدّل الوفيات كان بسبب الموت على عين المكان والإصابات الخطيرة النّاتجة عن الانفجارات والحرائق وانهيار المبنى.</a:t>
            </a:r>
          </a:p>
          <a:p>
            <a:r>
              <a:rPr lang="ar-SA" dirty="0"/>
              <a:t>بصفة عامّة،تتشكّل المخاوف الصّحيّة العامّة المرتبطة بالأمراض المعدية في حالات الكوارث والطّوارئ في المقام الأوّل بسبب الظّروف المعيشّية في المخيّمات المكتظّة والمآوي المؤقّتة بالإضافة لقلّة النّظافة وإمدادات المياه غير المعالجة.</a:t>
            </a:r>
          </a:p>
          <a:p>
            <a:endParaRPr lang="ar-SA" dirty="0"/>
          </a:p>
          <a:p>
            <a:r>
              <a:rPr lang="ar-SA" dirty="0"/>
              <a:t>تعليق على الصّورة:</a:t>
            </a:r>
          </a:p>
          <a:p>
            <a:r>
              <a:rPr lang="ar-SA" dirty="0"/>
              <a:t>تقدّم الصّورة عمل الهلال الأحمر التّركي بعد الزّلزال الذّي هزّ جنوب شرق تركيا في 23 أكتوبر 2011،إذ بلغت قوّة هذا الزّلزال 7.2 على مقياس ريختر ممّا تسبّب بانهيار المباني وقتل المئات.</a:t>
            </a:r>
          </a:p>
        </p:txBody>
      </p:sp>
      <p:sp>
        <p:nvSpPr>
          <p:cNvPr id="4" name="Slide Number Placeholder 3"/>
          <p:cNvSpPr>
            <a:spLocks noGrp="1"/>
          </p:cNvSpPr>
          <p:nvPr>
            <p:ph type="sldNum" sz="quarter" idx="10"/>
          </p:nvPr>
        </p:nvSpPr>
        <p:spPr/>
        <p:txBody>
          <a:bodyPr/>
          <a:lstStyle/>
          <a:p>
            <a:fld id="{53579C48-162C-47C7-9687-2839989AFBEE}" type="slidenum">
              <a:rPr lang="ar-SA" smtClean="0"/>
              <a:t>11</a:t>
            </a:fld>
            <a:endParaRPr lang="ar-SA"/>
          </a:p>
        </p:txBody>
      </p:sp>
    </p:spTree>
    <p:extLst>
      <p:ext uri="{BB962C8B-B14F-4D97-AF65-F5344CB8AC3E}">
        <p14:creationId xmlns:p14="http://schemas.microsoft.com/office/powerpoint/2010/main" val="3756624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12</a:t>
            </a:fld>
            <a:endParaRPr lang="ar-SA"/>
          </a:p>
        </p:txBody>
      </p:sp>
    </p:spTree>
    <p:extLst>
      <p:ext uri="{BB962C8B-B14F-4D97-AF65-F5344CB8AC3E}">
        <p14:creationId xmlns:p14="http://schemas.microsoft.com/office/powerpoint/2010/main" val="486913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a:t>لا يكمن السّبب الرّئيسي للمشاكل الصّحيّة وارتفاع عدد الوفيات في الأوساط التّي تشهد تحرّكات سُكّانيّة كثيرة ونزوح السّكان في الأسباب الصّحيّة فقط بل في تلك المرتبطة بالتّزويد كمّية كافية من الماء والطّعام وتوفير الخدمات الصّحية الأساسيّة.</a:t>
            </a:r>
          </a:p>
          <a:p>
            <a:endParaRPr lang="ar-SA" dirty="0"/>
          </a:p>
          <a:p>
            <a:r>
              <a:rPr lang="ar-SA" dirty="0"/>
              <a:t>ستكون هناك حاجة متواصلة للأطبّاء والممرّضين لعلاج المشاكل الطّبيّة التّي تتفشّى في أيّ مجتمع. وفي بعض الحالات ومنها الموجودة في هذه الصّورة، يوجّه الأطباء وخبراء الصّحة معظم تفكيرهم نحو التّلقيح وإتباع أنهج مختلفة من الرّعاية الوقائية بدلا من إعتماد الرّعاية العلاجيّة فقط..</a:t>
            </a:r>
          </a:p>
          <a:p>
            <a:endParaRPr lang="ar-SA" dirty="0"/>
          </a:p>
          <a:p>
            <a:r>
              <a:rPr lang="ar-SA" dirty="0"/>
              <a:t>تعليق على الصّورة:</a:t>
            </a:r>
          </a:p>
          <a:p>
            <a:r>
              <a:rPr lang="ar-SA" dirty="0"/>
              <a:t>وقع التقاط هذه الصّورة في العراق سنة 2014 لعائلة عراقيّة.</a:t>
            </a:r>
          </a:p>
          <a:p>
            <a:r>
              <a:rPr lang="ar-SA" dirty="0"/>
              <a:t>خيّم علي الأشقر وعائلته على قارعة الطّريق لمدّة 22 يوما بعد هروبهم من العنف في العراق.</a:t>
            </a:r>
          </a:p>
          <a:p>
            <a:r>
              <a:rPr lang="ar-SA" dirty="0"/>
              <a:t>”كلّ ما أريده هو أن أحملهم إلى برّ الأمان.“ حسب قوله</a:t>
            </a:r>
          </a:p>
          <a:p>
            <a:r>
              <a:rPr lang="ar-SA" dirty="0"/>
              <a:t>”سترزق ابنتي بمولودها الأوّل كما يعاني أحفادي من المرض...أريد فقط أن احميهم.“</a:t>
            </a:r>
          </a:p>
          <a:p>
            <a:endParaRPr lang="ar-SA" dirty="0"/>
          </a:p>
          <a:p>
            <a:r>
              <a:rPr lang="ar-SA" dirty="0"/>
              <a:t>قدّر الهلال الأحمر العراقي عدد النّازحين بسبب العنف في العراق بمئات الالاف وهم في أمسّ الحاجة للطّعام والماء والمأوى ومواد إعانة اخرى.</a:t>
            </a:r>
          </a:p>
        </p:txBody>
      </p:sp>
      <p:sp>
        <p:nvSpPr>
          <p:cNvPr id="4" name="Slide Number Placeholder 3"/>
          <p:cNvSpPr>
            <a:spLocks noGrp="1"/>
          </p:cNvSpPr>
          <p:nvPr>
            <p:ph type="sldNum" sz="quarter" idx="10"/>
          </p:nvPr>
        </p:nvSpPr>
        <p:spPr/>
        <p:txBody>
          <a:bodyPr/>
          <a:lstStyle/>
          <a:p>
            <a:fld id="{53579C48-162C-47C7-9687-2839989AFBEE}" type="slidenum">
              <a:rPr lang="ar-SA" smtClean="0"/>
              <a:t>13</a:t>
            </a:fld>
            <a:endParaRPr lang="ar-SA"/>
          </a:p>
        </p:txBody>
      </p:sp>
    </p:spTree>
    <p:extLst>
      <p:ext uri="{BB962C8B-B14F-4D97-AF65-F5344CB8AC3E}">
        <p14:creationId xmlns:p14="http://schemas.microsoft.com/office/powerpoint/2010/main" val="1536968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Traditional Arabic" panose="02020603050405020304" pitchFamily="18" charset="-78"/>
                <a:ea typeface="+mn-ea"/>
                <a:cs typeface="Traditional Arabic" panose="02020603050405020304" pitchFamily="18" charset="-78"/>
              </a:rPr>
              <a:t>A boy collects water from the side of a road in a rebel-held area in Aleppo on 12 May 2014. Residents of Aleppo have been without water for more than a week. See more at: http://www.chathamhouse.org/expert/comment/14959#sthash.XsRknm1Z.dpuf</a:t>
            </a:r>
            <a:endParaRPr lang="ar-SY" dirty="0"/>
          </a:p>
          <a:p>
            <a:r>
              <a:rPr lang="ar-SA" dirty="0"/>
              <a:t>لا يزال هذا الاعتقاد قائما وصحيحا إلى حدّ هذا اليوم.</a:t>
            </a:r>
            <a:r>
              <a:rPr lang="ar-EG" dirty="0"/>
              <a:t> </a:t>
            </a:r>
            <a:endParaRPr lang="ar-SA" dirty="0"/>
          </a:p>
          <a:p>
            <a:r>
              <a:rPr lang="ar-SA" dirty="0"/>
              <a:t>إذ يجب على المسؤولين على المخيّم أن يكونوا على يقظة أكثر من أي وقت مضى وذلك لحماية ومعالجة مصادر المياه وتوفير الغذاء الكافي وتجنّب الاكتظاظ، كما يجب معالجة مشاكل الصّرف الصحي وقضايا اخرى متعلّقة بالصّحة العامة والّتي يمكن أن تؤدي إلى الإصابة بالإسهال بجميع أنواعه وإمكانيّة تفاقمه.</a:t>
            </a:r>
          </a:p>
          <a:p>
            <a:endParaRPr lang="ar-SA" dirty="0"/>
          </a:p>
          <a:p>
            <a:r>
              <a:rPr lang="ar-SA" dirty="0"/>
              <a:t>تعليق على الصّورة:</a:t>
            </a:r>
          </a:p>
          <a:p>
            <a:r>
              <a:rPr lang="ar-SA" dirty="0"/>
              <a:t>تمّ التقاط هذه الصّورة في </a:t>
            </a:r>
            <a:r>
              <a:rPr lang="ar-EG" dirty="0"/>
              <a:t>سوريا</a:t>
            </a:r>
            <a:r>
              <a:rPr lang="ar-SA" dirty="0"/>
              <a:t>(</a:t>
            </a:r>
            <a:r>
              <a:rPr lang="ar-EG" dirty="0"/>
              <a:t>حلب</a:t>
            </a:r>
            <a:r>
              <a:rPr lang="ar-SA" dirty="0"/>
              <a:t>) سنة 201</a:t>
            </a:r>
            <a:r>
              <a:rPr lang="ar-EG" dirty="0"/>
              <a:t>4</a:t>
            </a:r>
            <a:r>
              <a:rPr lang="ar-SA" dirty="0"/>
              <a:t>.</a:t>
            </a:r>
          </a:p>
          <a:p>
            <a:r>
              <a:rPr lang="ar-SA" dirty="0"/>
              <a:t> عملت </a:t>
            </a:r>
            <a:r>
              <a:rPr lang="ar-EG" dirty="0"/>
              <a:t>منظمة الهلال الأحمر واللجنة</a:t>
            </a:r>
            <a:r>
              <a:rPr lang="ar-EG" baseline="0" dirty="0"/>
              <a:t> الدولية </a:t>
            </a:r>
            <a:r>
              <a:rPr lang="ar-SA" dirty="0"/>
              <a:t>للصليب الأحمر </a:t>
            </a:r>
            <a:r>
              <a:rPr lang="ar-EG" dirty="0"/>
              <a:t>مع عدد من الوكالات الإنسانية </a:t>
            </a:r>
            <a:r>
              <a:rPr lang="ar-SA" dirty="0"/>
              <a:t>على توفير المياه الصّالحة للشّرب للأشخاص المتضررين من </a:t>
            </a:r>
            <a:r>
              <a:rPr lang="ar-EG" dirty="0"/>
              <a:t>في سوريا</a:t>
            </a:r>
            <a:r>
              <a:rPr lang="ar-SA" dirty="0"/>
              <a:t>،</a:t>
            </a:r>
            <a:r>
              <a:rPr lang="ar-EG" dirty="0"/>
              <a:t> </a:t>
            </a:r>
            <a:r>
              <a:rPr lang="ar-SA" dirty="0"/>
              <a:t>إذ تعتبر المياه الصالحة للشرب أمرا بالغ الأهمية للحدّ من انتشار الأمراض التي تنقلها المياه مثل الإسهال والزّحار التّي يمكن أن تجتاح مخيّمات النّازحين داخليّا.</a:t>
            </a:r>
            <a:endParaRPr lang="ar-EG" dirty="0"/>
          </a:p>
        </p:txBody>
      </p:sp>
      <p:sp>
        <p:nvSpPr>
          <p:cNvPr id="4" name="Slide Number Placeholder 3"/>
          <p:cNvSpPr>
            <a:spLocks noGrp="1"/>
          </p:cNvSpPr>
          <p:nvPr>
            <p:ph type="sldNum" sz="quarter" idx="10"/>
          </p:nvPr>
        </p:nvSpPr>
        <p:spPr/>
        <p:txBody>
          <a:bodyPr/>
          <a:lstStyle/>
          <a:p>
            <a:fld id="{53579C48-162C-47C7-9687-2839989AFBEE}" type="slidenum">
              <a:rPr lang="ar-SA" smtClean="0"/>
              <a:t>14</a:t>
            </a:fld>
            <a:endParaRPr lang="ar-SA"/>
          </a:p>
        </p:txBody>
      </p:sp>
    </p:spTree>
    <p:extLst>
      <p:ext uri="{BB962C8B-B14F-4D97-AF65-F5344CB8AC3E}">
        <p14:creationId xmlns:p14="http://schemas.microsoft.com/office/powerpoint/2010/main" val="2677175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15</a:t>
            </a:fld>
            <a:endParaRPr lang="ar-SA"/>
          </a:p>
        </p:txBody>
      </p:sp>
    </p:spTree>
    <p:extLst>
      <p:ext uri="{BB962C8B-B14F-4D97-AF65-F5344CB8AC3E}">
        <p14:creationId xmlns:p14="http://schemas.microsoft.com/office/powerpoint/2010/main" val="33035184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579C48-162C-47C7-9687-2839989AFBEE}" type="slidenum">
              <a:rPr lang="ar-SA" smtClean="0"/>
              <a:t>16</a:t>
            </a:fld>
            <a:endParaRPr lang="ar-SA"/>
          </a:p>
        </p:txBody>
      </p:sp>
    </p:spTree>
    <p:extLst>
      <p:ext uri="{BB962C8B-B14F-4D97-AF65-F5344CB8AC3E}">
        <p14:creationId xmlns:p14="http://schemas.microsoft.com/office/powerpoint/2010/main" val="1849671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kumimoji="0" lang="ar-EG" altLang="en-US" sz="1200" b="1" dirty="0">
                <a:solidFill>
                  <a:srgbClr val="FF0000"/>
                </a:solidFill>
                <a:latin typeface="Arial" panose="020B0604020202020204" pitchFamily="34" charset="0"/>
                <a:cs typeface="Traditional Arabic" panose="02020603050405020304" pitchFamily="18" charset="-78"/>
              </a:rPr>
              <a:t>ينقسم </a:t>
            </a:r>
            <a:r>
              <a:rPr kumimoji="0" lang="ar-EG" altLang="en-US" sz="1200" b="1" dirty="0">
                <a:solidFill>
                  <a:srgbClr val="FFFFFF"/>
                </a:solidFill>
                <a:latin typeface="Arial" panose="020B0604020202020204" pitchFamily="34" charset="0"/>
                <a:cs typeface="Traditional Arabic" panose="02020603050405020304" pitchFamily="18" charset="-78"/>
              </a:rPr>
              <a:t>العمل الصحي</a:t>
            </a:r>
            <a:r>
              <a:rPr kumimoji="0" lang="ar-EG" altLang="en-US" sz="1200" b="1" dirty="0">
                <a:solidFill>
                  <a:srgbClr val="FF0000"/>
                </a:solidFill>
                <a:latin typeface="Arial" panose="020B0604020202020204" pitchFamily="34" charset="0"/>
                <a:cs typeface="Traditional Arabic" panose="02020603050405020304" pitchFamily="18" charset="-78"/>
              </a:rPr>
              <a:t> بشكل أساسي إلى موضوعين رئيسيي</a:t>
            </a:r>
            <a:br>
              <a:rPr kumimoji="0" lang="ar-EG" altLang="en-US" sz="1200" b="1" dirty="0">
                <a:solidFill>
                  <a:srgbClr val="FF0000"/>
                </a:solidFill>
                <a:latin typeface="Arial" panose="020B0604020202020204" pitchFamily="34" charset="0"/>
                <a:cs typeface="Traditional Arabic" panose="02020603050405020304" pitchFamily="18" charset="-78"/>
              </a:rPr>
            </a:br>
            <a:r>
              <a:rPr kumimoji="0" lang="en-US" altLang="en-US" sz="1200" b="1">
                <a:solidFill>
                  <a:srgbClr val="FF0000"/>
                </a:solidFill>
                <a:latin typeface="Arial" panose="020B0604020202020204" pitchFamily="34" charset="0"/>
                <a:cs typeface="Traditional Arabic" panose="02020603050405020304" pitchFamily="18" charset="-78"/>
              </a:rPr>
              <a:t>Start Group work by the Cards</a:t>
            </a:r>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17</a:t>
            </a:fld>
            <a:endParaRPr lang="ar-SA"/>
          </a:p>
        </p:txBody>
      </p:sp>
    </p:spTree>
    <p:extLst>
      <p:ext uri="{BB962C8B-B14F-4D97-AF65-F5344CB8AC3E}">
        <p14:creationId xmlns:p14="http://schemas.microsoft.com/office/powerpoint/2010/main" val="39531875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LB" dirty="0"/>
              <a:t>ينبغي أن يحصل الناس جميعا على خدمات صحية مؤثرة وسليمة وذات جودة عالية، تكون موّحدة وتلتزم بقواعد ومبادئ توجيهية مقبولة</a:t>
            </a:r>
            <a:br>
              <a:rPr lang="en-US" dirty="0"/>
            </a:br>
            <a:r>
              <a:rPr lang="ar-EG" dirty="0"/>
              <a:t>ت</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وفير عدد مناسب من المرافق الصحية لتلبية الحاجات الصحية الأساسية لكل السكان المتضررين من الكارثة</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 وكمثال:</a:t>
            </a:r>
          </a:p>
          <a:p>
            <a:pPr marL="171450" indent="-171450">
              <a:buFont typeface="Arial" panose="020B0604020202020204" pitchFamily="34" charset="0"/>
              <a:buChar char="•"/>
            </a:pP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وحدة واحدة للصحة الأساسية لكل 10.000 نسم</a:t>
            </a:r>
            <a:endParaRPr lang="ar-EG"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pPr marL="171450" marR="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مركز صحي واحد لكل 50.000 نسمة</a:t>
            </a:r>
          </a:p>
          <a:p>
            <a:pPr marL="171450" marR="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مستشفى بلدية أو مستشفى ريفي واحد لكل 250.000 شخص</a:t>
            </a:r>
          </a:p>
          <a:p>
            <a:pPr marL="171450" indent="-171450">
              <a:buFont typeface="Arial" panose="020B0604020202020204" pitchFamily="34" charset="0"/>
              <a:buChar char="•"/>
            </a:pP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كثر من 10 أسِّرة للمرضى الداخليين والولادة لكل 10.000 نسمة</a:t>
            </a:r>
            <a:endParaRPr lang="ar-EG"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pPr marL="0" indent="0">
              <a:buFont typeface="Arial" panose="020B0604020202020204" pitchFamily="34" charset="0"/>
              <a:buNone/>
            </a:pP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مع مراعاة :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1- مستوى الرعاية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2-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المعايير والمبادئ التوجيهية الوطنية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3-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النهوض بالصحة</a:t>
            </a:r>
            <a:r>
              <a:rPr lang="ar-EG" sz="1200" b="0" i="0" kern="1200" baseline="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4-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معدل استعمال خدمات الصحة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5-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نقل الدم بطريقة سليمة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6- خدمات المختبرات</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7-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العيادات المتنقلة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8- المستشفيات الميدانية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9-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حقوق المرضى</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10- مكافحة العدوى في أوساط الرعاية الصحية وضمان سلامة المرضى</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11-  نفايات الرعاية الصحية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12-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إدارة رفات الموتى</a:t>
            </a:r>
            <a:endParaRPr lang="en-US" dirty="0"/>
          </a:p>
        </p:txBody>
      </p:sp>
      <p:sp>
        <p:nvSpPr>
          <p:cNvPr id="4" name="عنصر نائب لرقم الشريحة 3"/>
          <p:cNvSpPr>
            <a:spLocks noGrp="1"/>
          </p:cNvSpPr>
          <p:nvPr>
            <p:ph type="sldNum" sz="quarter" idx="10"/>
          </p:nvPr>
        </p:nvSpPr>
        <p:spPr/>
        <p:txBody>
          <a:bodyPr/>
          <a:lstStyle/>
          <a:p>
            <a:fld id="{53579C48-162C-47C7-9687-2839989AFBEE}" type="slidenum">
              <a:rPr lang="ar-SA" smtClean="0"/>
              <a:t>18</a:t>
            </a:fld>
            <a:endParaRPr lang="ar-SA"/>
          </a:p>
        </p:txBody>
      </p:sp>
    </p:spTree>
    <p:extLst>
      <p:ext uri="{BB962C8B-B14F-4D97-AF65-F5344CB8AC3E}">
        <p14:creationId xmlns:p14="http://schemas.microsoft.com/office/powerpoint/2010/main" val="947754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en-US" dirty="0"/>
              <a:t>45%</a:t>
            </a:r>
            <a:r>
              <a:rPr lang="en-US" baseline="0" dirty="0"/>
              <a:t> of healthcare providers have left the country</a:t>
            </a:r>
            <a:br>
              <a:rPr lang="en-US" baseline="0" dirty="0"/>
            </a:b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Photo credit: WHO Syria 2014</a:t>
            </a:r>
            <a:endPar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endParaRPr>
          </a:p>
          <a:p>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طبيب واحد على الأقل لكل 50.000 نسمة</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بغي ألا يضطر الأطباء إلى فحص أكثر من 50 مريضا في اليوم بصورة مستمرة. </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a:t>
            </a:r>
            <a:endParaRPr lang="ar-LB"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ممرضة مؤهلة واحدة على الأقل لكل 10.000 نسمة</a:t>
            </a:r>
          </a:p>
          <a:p>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قابلة واحدة على الأقل لكل 10.000 نسمة</a:t>
            </a:r>
          </a:p>
          <a:p>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عامل صحي واحد على الأقل في المجتمع المحلي لكل 1000 شخ</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ص</a:t>
            </a:r>
          </a:p>
          <a:p>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ينبغي مراعاة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1- مستويات التوظيف</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2-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تدريب الموظفين والإشراف عليهم</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a:t>
            </a:r>
            <a:endParaRPr lang="en-US" dirty="0"/>
          </a:p>
        </p:txBody>
      </p:sp>
      <p:sp>
        <p:nvSpPr>
          <p:cNvPr id="4" name="عنصر نائب لرقم الشريحة 3"/>
          <p:cNvSpPr>
            <a:spLocks noGrp="1"/>
          </p:cNvSpPr>
          <p:nvPr>
            <p:ph type="sldNum" sz="quarter" idx="10"/>
          </p:nvPr>
        </p:nvSpPr>
        <p:spPr/>
        <p:txBody>
          <a:bodyPr/>
          <a:lstStyle/>
          <a:p>
            <a:fld id="{53579C48-162C-47C7-9687-2839989AFBEE}" type="slidenum">
              <a:rPr lang="ar-SA" smtClean="0"/>
              <a:t>19</a:t>
            </a:fld>
            <a:endParaRPr lang="ar-SA"/>
          </a:p>
        </p:txBody>
      </p:sp>
    </p:spTree>
    <p:extLst>
      <p:ext uri="{BB962C8B-B14F-4D97-AF65-F5344CB8AC3E}">
        <p14:creationId xmlns:p14="http://schemas.microsoft.com/office/powerpoint/2010/main" val="4086735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1</a:t>
            </a:r>
            <a:r>
              <a:rPr lang="ar-EG" dirty="0"/>
              <a:t>_فيديو (3 دقائق) + عصف ذهني</a:t>
            </a:r>
          </a:p>
        </p:txBody>
      </p:sp>
      <p:sp>
        <p:nvSpPr>
          <p:cNvPr id="4" name="Slide Number Placeholder 3"/>
          <p:cNvSpPr>
            <a:spLocks noGrp="1"/>
          </p:cNvSpPr>
          <p:nvPr>
            <p:ph type="sldNum" sz="quarter" idx="10"/>
          </p:nvPr>
        </p:nvSpPr>
        <p:spPr/>
        <p:txBody>
          <a:bodyPr/>
          <a:lstStyle/>
          <a:p>
            <a:fld id="{53579C48-162C-47C7-9687-2839989AFBEE}" type="slidenum">
              <a:rPr lang="ar-SA" smtClean="0"/>
              <a:t>2</a:t>
            </a:fld>
            <a:endParaRPr lang="ar-SA"/>
          </a:p>
        </p:txBody>
      </p:sp>
    </p:spTree>
    <p:extLst>
      <p:ext uri="{BB962C8B-B14F-4D97-AF65-F5344CB8AC3E}">
        <p14:creationId xmlns:p14="http://schemas.microsoft.com/office/powerpoint/2010/main" val="5687066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l" rtl="0"/>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Health Information</a:t>
            </a:r>
          </a:p>
          <a:p>
            <a:pPr algn="l" rtl="0"/>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The coordination, collection,</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analysis and dissemination of essential information on health</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risks, needs, health sector</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response, gaps and performance</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is a critical function of WHO </a:t>
            </a:r>
            <a:r>
              <a:rPr lang="en-US" sz="1200" b="0" i="0" u="none" strike="noStrike" kern="1200" baseline="0" dirty="0" err="1">
                <a:solidFill>
                  <a:schemeClr val="tx1"/>
                </a:solidFill>
                <a:latin typeface="Traditional Arabic" panose="02020603050405020304" pitchFamily="18" charset="-78"/>
                <a:ea typeface="+mn-ea"/>
                <a:cs typeface="Traditional Arabic" panose="02020603050405020304" pitchFamily="18" charset="-78"/>
              </a:rPr>
              <a:t>inhealth</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emergencies. WHO has used</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err="1">
                <a:solidFill>
                  <a:schemeClr val="tx1"/>
                </a:solidFill>
                <a:latin typeface="Traditional Arabic" panose="02020603050405020304" pitchFamily="18" charset="-78"/>
                <a:ea typeface="+mn-ea"/>
                <a:cs typeface="Traditional Arabic" panose="02020603050405020304" pitchFamily="18" charset="-78"/>
              </a:rPr>
              <a:t>HeRAMS</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to gather the necessary</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health data to support and guide</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health interventions in Syria. The</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information generated through </a:t>
            </a:r>
            <a:r>
              <a:rPr lang="en-US" sz="1200" b="0" i="0" u="none" strike="noStrike" kern="1200" baseline="0" dirty="0" err="1">
                <a:solidFill>
                  <a:schemeClr val="tx1"/>
                </a:solidFill>
                <a:latin typeface="Traditional Arabic" panose="02020603050405020304" pitchFamily="18" charset="-78"/>
                <a:ea typeface="+mn-ea"/>
                <a:cs typeface="Traditional Arabic" panose="02020603050405020304" pitchFamily="18" charset="-78"/>
              </a:rPr>
              <a:t>HeRAMS</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guided WHO’s </a:t>
            </a:r>
            <a:r>
              <a:rPr lang="en-US" sz="1200" b="0" i="0" u="none" strike="noStrike" kern="1200" baseline="0" dirty="0" err="1">
                <a:solidFill>
                  <a:schemeClr val="tx1"/>
                </a:solidFill>
                <a:latin typeface="Traditional Arabic" panose="02020603050405020304" pitchFamily="18" charset="-78"/>
                <a:ea typeface="+mn-ea"/>
                <a:cs typeface="Traditional Arabic" panose="02020603050405020304" pitchFamily="18" charset="-78"/>
              </a:rPr>
              <a:t>workthoughout</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the year and helped</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ensure that supplies and equipment</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were directed where they were</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needed most. WHO is pilot-testing</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an automated </a:t>
            </a:r>
            <a:r>
              <a:rPr lang="en-US" sz="1200" b="0" i="0" u="none" strike="noStrike" kern="1200" baseline="0" dirty="0" err="1">
                <a:solidFill>
                  <a:schemeClr val="tx1"/>
                </a:solidFill>
                <a:latin typeface="Traditional Arabic" panose="02020603050405020304" pitchFamily="18" charset="-78"/>
                <a:ea typeface="+mn-ea"/>
                <a:cs typeface="Traditional Arabic" panose="02020603050405020304" pitchFamily="18" charset="-78"/>
              </a:rPr>
              <a:t>HeRAMS</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web-based</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application to further strengthen</a:t>
            </a:r>
            <a:r>
              <a:rPr lang="ar-EG"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 </a:t>
            </a:r>
            <a:r>
              <a:rPr lang="en-US" sz="1200" b="0" i="0" u="none" strike="noStrike" kern="1200" baseline="0" dirty="0">
                <a:solidFill>
                  <a:schemeClr val="tx1"/>
                </a:solidFill>
                <a:latin typeface="Traditional Arabic" panose="02020603050405020304" pitchFamily="18" charset="-78"/>
                <a:ea typeface="+mn-ea"/>
                <a:cs typeface="Traditional Arabic" panose="02020603050405020304" pitchFamily="18" charset="-78"/>
              </a:rPr>
              <a:t>health information</a:t>
            </a:r>
            <a:endParaRPr lang="en-US" dirty="0"/>
          </a:p>
        </p:txBody>
      </p:sp>
      <p:sp>
        <p:nvSpPr>
          <p:cNvPr id="4" name="عنصر نائب لرقم الشريحة 3"/>
          <p:cNvSpPr>
            <a:spLocks noGrp="1"/>
          </p:cNvSpPr>
          <p:nvPr>
            <p:ph type="sldNum" sz="quarter" idx="10"/>
          </p:nvPr>
        </p:nvSpPr>
        <p:spPr/>
        <p:txBody>
          <a:bodyPr/>
          <a:lstStyle/>
          <a:p>
            <a:fld id="{53579C48-162C-47C7-9687-2839989AFBEE}" type="slidenum">
              <a:rPr lang="ar-SA" smtClean="0"/>
              <a:t>20</a:t>
            </a:fld>
            <a:endParaRPr lang="ar-SA"/>
          </a:p>
        </p:txBody>
      </p:sp>
    </p:spTree>
    <p:extLst>
      <p:ext uri="{BB962C8B-B14F-4D97-AF65-F5344CB8AC3E}">
        <p14:creationId xmlns:p14="http://schemas.microsoft.com/office/powerpoint/2010/main" val="1940365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نبغي أن يحصل السكان على إمدادات مستمرة من الأدوية واللوازم الاستهلاكية</a:t>
            </a:r>
            <a:endParaRPr lang="ar-EG" sz="1200" b="1" i="0" kern="1200" dirty="0">
              <a:solidFill>
                <a:schemeClr val="tx1"/>
              </a:solidFill>
              <a:effectLst/>
              <a:latin typeface="Traditional Arabic" panose="02020603050405020304" pitchFamily="18" charset="-78"/>
              <a:ea typeface="+mn-ea"/>
              <a:cs typeface="Traditional Arabic" panose="02020603050405020304" pitchFamily="18" charset="-78"/>
            </a:endParaRPr>
          </a:p>
          <a:p>
            <a:pPr rtl="1"/>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ا</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لمؤشر الأساسي </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ت</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فادي استنفاد مخزون مجموعة منتقاة من الأدوية الأساسية ومنتجات الاستشفاف في المرافق الصحية لأكثر من أسبوع واحد </a:t>
            </a:r>
            <a:endParaRPr lang="ar-EG"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pPr rtl="1"/>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مع مراعاة </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sym typeface="Wingdings" panose="05000000000000000000" pitchFamily="2" charset="2"/>
              </a:rPr>
              <a:t>:</a:t>
            </a:r>
            <a:r>
              <a:rPr lang="ar-EG" sz="1200" b="0" i="0" kern="1200" baseline="0" dirty="0">
                <a:solidFill>
                  <a:schemeClr val="tx1"/>
                </a:solidFill>
                <a:effectLst/>
                <a:latin typeface="Traditional Arabic" panose="02020603050405020304" pitchFamily="18" charset="-78"/>
                <a:ea typeface="+mn-ea"/>
                <a:cs typeface="Traditional Arabic" panose="02020603050405020304" pitchFamily="18" charset="-78"/>
                <a:sym typeface="Wingdings" panose="05000000000000000000" pitchFamily="2" charset="2"/>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1-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قائمة الأدوية الأساسية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2-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المعدات الطبية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3-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إدارة العقاقير</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4-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منتجات الاستشفاف</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endParaRPr lang="ar-LB"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endParaRPr lang="en-US" dirty="0"/>
          </a:p>
        </p:txBody>
      </p:sp>
      <p:sp>
        <p:nvSpPr>
          <p:cNvPr id="4" name="عنصر نائب لرقم الشريحة 3"/>
          <p:cNvSpPr>
            <a:spLocks noGrp="1"/>
          </p:cNvSpPr>
          <p:nvPr>
            <p:ph type="sldNum" sz="quarter" idx="10"/>
          </p:nvPr>
        </p:nvSpPr>
        <p:spPr/>
        <p:txBody>
          <a:bodyPr/>
          <a:lstStyle/>
          <a:p>
            <a:fld id="{53579C48-162C-47C7-9687-2839989AFBEE}" type="slidenum">
              <a:rPr lang="ar-SA" smtClean="0"/>
              <a:t>21</a:t>
            </a:fld>
            <a:endParaRPr lang="ar-SA"/>
          </a:p>
        </p:txBody>
      </p:sp>
    </p:spTree>
    <p:extLst>
      <p:ext uri="{BB962C8B-B14F-4D97-AF65-F5344CB8AC3E}">
        <p14:creationId xmlns:p14="http://schemas.microsoft.com/office/powerpoint/2010/main" val="3199662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ينبغي أن يحصل الناس على خدمات الرعاية الصحية الأولية مجانا خلال مرحلة الكارثة بأكملها.</a:t>
            </a:r>
            <a:endParaRPr lang="ar-EG" sz="1200" b="1" i="0" kern="1200" dirty="0">
              <a:solidFill>
                <a:schemeClr val="tx1"/>
              </a:solidFill>
              <a:effectLst/>
              <a:latin typeface="Traditional Arabic" panose="02020603050405020304" pitchFamily="18" charset="-78"/>
              <a:ea typeface="+mn-ea"/>
              <a:cs typeface="Traditional Arabic" panose="02020603050405020304" pitchFamily="18" charset="-78"/>
            </a:endParaRPr>
          </a:p>
          <a:p>
            <a:pPr marL="171450" indent="-171450">
              <a:buFont typeface="Arial" panose="020B0604020202020204" pitchFamily="34" charset="0"/>
              <a:buChar char="•"/>
            </a:pP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عندما يتعين دفع رسوم  لقاء الخدمات الطبية بموجب نظام الدولة، ينبغي اتخاذ الترتيبات اللازمة لإلغاء هذه الرسوم  أو تعليقها بصورة مؤقتة خلال مرحلة الاستجابة للكارثة</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ما لا يقل عن 40 دولارا للشخص الواحد في البلدان ذات الدخل المنخفض (أرقام عام 2008)</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 </a:t>
            </a:r>
            <a:endParaRPr lang="ar-EG"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pPr marL="171450" indent="-171450">
              <a:buFont typeface="Arial" panose="020B0604020202020204" pitchFamily="34" charset="0"/>
              <a:buChar char="•"/>
            </a:pP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توفير الدعم المالي والتقني لنظام الصحة لتغطية الثغرات المالية الناجمة عن إلغاء و/أو تعليق أجور الخدمات الطبية</a:t>
            </a:r>
            <a:endParaRPr lang="en-US"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pPr marL="171450" indent="-171450">
              <a:buFont typeface="Arial" panose="020B0604020202020204" pitchFamily="34" charset="0"/>
              <a:buChar char="•"/>
            </a:pPr>
            <a:r>
              <a:rPr lang="en-US" sz="1200" b="0" i="0" kern="1200" dirty="0">
                <a:solidFill>
                  <a:schemeClr val="tx1"/>
                </a:solidFill>
                <a:effectLst/>
                <a:latin typeface="Traditional Arabic" panose="02020603050405020304" pitchFamily="18" charset="-78"/>
                <a:ea typeface="+mn-ea"/>
                <a:cs typeface="Traditional Arabic" panose="02020603050405020304" pitchFamily="18" charset="-78"/>
              </a:rPr>
              <a:t>Photo :</a:t>
            </a:r>
            <a:r>
              <a:rPr lang="en-US" sz="1200" b="0" i="0" kern="1200" baseline="0" dirty="0">
                <a:solidFill>
                  <a:schemeClr val="tx1"/>
                </a:solidFill>
                <a:effectLst/>
                <a:latin typeface="Traditional Arabic" panose="02020603050405020304" pitchFamily="18" charset="-78"/>
                <a:ea typeface="+mn-ea"/>
                <a:cs typeface="Traditional Arabic" panose="02020603050405020304" pitchFamily="18" charset="-78"/>
              </a:rPr>
              <a:t> http://www.cfhi-fcass.ca/SearchResultsNews/07-12-01/bb0d6092-9ec8-45c0-a38d-de696b7b25c9.aspx </a:t>
            </a:r>
            <a:endParaRPr lang="ar-LB"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endParaRPr lang="en-US" dirty="0"/>
          </a:p>
        </p:txBody>
      </p:sp>
      <p:sp>
        <p:nvSpPr>
          <p:cNvPr id="4" name="عنصر نائب لرقم الشريحة 3"/>
          <p:cNvSpPr>
            <a:spLocks noGrp="1"/>
          </p:cNvSpPr>
          <p:nvPr>
            <p:ph type="sldNum" sz="quarter" idx="10"/>
          </p:nvPr>
        </p:nvSpPr>
        <p:spPr/>
        <p:txBody>
          <a:bodyPr/>
          <a:lstStyle/>
          <a:p>
            <a:fld id="{53579C48-162C-47C7-9687-2839989AFBEE}" type="slidenum">
              <a:rPr lang="ar-SA" smtClean="0"/>
              <a:t>22</a:t>
            </a:fld>
            <a:endParaRPr lang="ar-SA"/>
          </a:p>
        </p:txBody>
      </p:sp>
    </p:spTree>
    <p:extLst>
      <p:ext uri="{BB962C8B-B14F-4D97-AF65-F5344CB8AC3E}">
        <p14:creationId xmlns:p14="http://schemas.microsoft.com/office/powerpoint/2010/main" val="11743400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EG" dirty="0"/>
              <a:t>مع مراعاة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1- نظام معلومات الصحة</a:t>
            </a:r>
            <a:r>
              <a:rPr lang="ar-EG" sz="1200" b="0" i="0" kern="1200" baseline="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2-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مصادر البيانات</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3-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فرز البيانات</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4-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سرية المعلومات</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endParaRPr lang="en-US" dirty="0"/>
          </a:p>
        </p:txBody>
      </p:sp>
      <p:sp>
        <p:nvSpPr>
          <p:cNvPr id="4" name="عنصر نائب لرقم الشريحة 3"/>
          <p:cNvSpPr>
            <a:spLocks noGrp="1"/>
          </p:cNvSpPr>
          <p:nvPr>
            <p:ph type="sldNum" sz="quarter" idx="10"/>
          </p:nvPr>
        </p:nvSpPr>
        <p:spPr/>
        <p:txBody>
          <a:bodyPr/>
          <a:lstStyle/>
          <a:p>
            <a:fld id="{53579C48-162C-47C7-9687-2839989AFBEE}" type="slidenum">
              <a:rPr lang="ar-SA" smtClean="0"/>
              <a:t>23</a:t>
            </a:fld>
            <a:endParaRPr lang="ar-SA"/>
          </a:p>
        </p:txBody>
      </p:sp>
    </p:spTree>
    <p:extLst>
      <p:ext uri="{BB962C8B-B14F-4D97-AF65-F5344CB8AC3E}">
        <p14:creationId xmlns:p14="http://schemas.microsoft.com/office/powerpoint/2010/main" val="772584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LB" b="1" dirty="0"/>
              <a:t>ينبغي أن يحصل الناس على خدمات صحية يجري تنسيقها بين كل الوكالات الإنسانية وقطاعات العمل الإنساني الأخرى لتحقيق أقصى فائدة ممكنة.</a:t>
            </a:r>
            <a:endParaRPr lang="ar-EG" b="1" dirty="0"/>
          </a:p>
          <a:p>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عقد اجتماعات منتظمة لتنسيق عمل الشركاء المحليين والخارجيين في مجال الصحة على المستويات المركزية ودون الوطنية والميدانية، ضمن قطاع الصحة وبين قطاع الصحة والقطاعات الأخرى والمجموعات المشتركة بين القطاعات المعنية بمواضيع محددة </a:t>
            </a:r>
            <a:endParaRPr lang="tr-TR"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وكمثال:</a:t>
            </a:r>
            <a:endParaRPr lang="ar-EG" b="1" dirty="0"/>
          </a:p>
          <a:p>
            <a:pPr marL="0" marR="0" indent="0" algn="r" defTabSz="914400" rtl="1" eaLnBrk="1" fontAlgn="auto" latinLnBrk="0" hangingPunct="1">
              <a:lnSpc>
                <a:spcPct val="100000"/>
              </a:lnSpc>
              <a:spcBef>
                <a:spcPts val="0"/>
              </a:spcBef>
              <a:spcAft>
                <a:spcPts val="0"/>
              </a:spcAft>
              <a:buClrTx/>
              <a:buSzTx/>
              <a:buFontTx/>
              <a:buNone/>
              <a:tabLst/>
              <a:defRPr/>
            </a:pPr>
            <a:r>
              <a:rPr lang="ar-EG" sz="1200" b="1" dirty="0"/>
              <a:t>90% من مياه الصرف الصحي غير المعالجة تذهب، وتفرغ في الأنهار والمجاري وتسبب انتشار أمراض</a:t>
            </a:r>
            <a:endParaRPr lang="en-US" sz="1200" b="1" dirty="0"/>
          </a:p>
          <a:p>
            <a:endParaRPr lang="en-US" dirty="0"/>
          </a:p>
        </p:txBody>
      </p:sp>
      <p:sp>
        <p:nvSpPr>
          <p:cNvPr id="4" name="عنصر نائب لرقم الشريحة 3"/>
          <p:cNvSpPr>
            <a:spLocks noGrp="1"/>
          </p:cNvSpPr>
          <p:nvPr>
            <p:ph type="sldNum" sz="quarter" idx="10"/>
          </p:nvPr>
        </p:nvSpPr>
        <p:spPr/>
        <p:txBody>
          <a:bodyPr/>
          <a:lstStyle/>
          <a:p>
            <a:fld id="{53579C48-162C-47C7-9687-2839989AFBEE}" type="slidenum">
              <a:rPr lang="ar-SA" smtClean="0"/>
              <a:t>24</a:t>
            </a:fld>
            <a:endParaRPr lang="ar-SA"/>
          </a:p>
        </p:txBody>
      </p:sp>
    </p:spTree>
    <p:extLst>
      <p:ext uri="{BB962C8B-B14F-4D97-AF65-F5344CB8AC3E}">
        <p14:creationId xmlns:p14="http://schemas.microsoft.com/office/powerpoint/2010/main" val="3936088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خدمات الصحة الأساسية هي خدمات صحية وقائية وعلاجية مناسبة تلبي الحاجات الصحية للسكان المتضررين من الكوارث. وتضم هذه الخدمات أنشطة فعالة للغاية ترمي إلى تفادي وتقليل الارتفاع الحاد في الاعتلال والوفيات الناجمة عن الأمراض المعدية وغير المعدية، وعواقب النزاعات والأحداث التي يمكن أن تؤدي إلى إصابة أعداد كبيرة من الناس. ويمكن أن يرتفع معدل الوفيات ارتفاعا شديدا في أثناء الكوارث، لذا يعد تشخيص أهم أسباب الاعتلال والوفيات مهما لتخطيط خدمات الصحة الأساسية المناسبة. ويقدم هذا الجزء من فصل العمل الصحي معايير خدمات الصحة الأساسية مصنفة في ستة أقسام هي: مكافحة الأمراض المعدية؛ صحة الطفل؛ الصحة الجنسية والإنجابية؛ الإصابات؛ الصحة العقلية؛ الأمراض غير المعدية.</a:t>
            </a:r>
          </a:p>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25</a:t>
            </a:fld>
            <a:endParaRPr lang="ar-SA"/>
          </a:p>
        </p:txBody>
      </p:sp>
    </p:spTree>
    <p:extLst>
      <p:ext uri="{BB962C8B-B14F-4D97-AF65-F5344CB8AC3E}">
        <p14:creationId xmlns:p14="http://schemas.microsoft.com/office/powerpoint/2010/main" val="1685371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2400"/>
              </a:spcBef>
            </a:pPr>
            <a:r>
              <a:rPr lang="ar-SA" dirty="0"/>
              <a:t>عن </a:t>
            </a:r>
            <a:r>
              <a:rPr lang="ar-SA" dirty="0" err="1"/>
              <a:t>أى</a:t>
            </a:r>
            <a:r>
              <a:rPr lang="ar-SA" dirty="0"/>
              <a:t> </a:t>
            </a:r>
            <a:r>
              <a:rPr lang="ar-SA" dirty="0" err="1"/>
              <a:t>شئ</a:t>
            </a:r>
            <a:r>
              <a:rPr lang="ar-SA" dirty="0"/>
              <a:t> برأيك يتحدث هذا المعيار؟</a:t>
            </a:r>
          </a:p>
          <a:p>
            <a:pPr>
              <a:spcBef>
                <a:spcPts val="2400"/>
              </a:spcBef>
            </a:pPr>
            <a:r>
              <a:rPr lang="ar-SA" dirty="0"/>
              <a:t>ما </a:t>
            </a:r>
            <a:r>
              <a:rPr lang="ar-SA" dirty="0" err="1"/>
              <a:t>هى</a:t>
            </a:r>
            <a:r>
              <a:rPr lang="ar-SA" dirty="0"/>
              <a:t> المشكلات المشتركة </a:t>
            </a:r>
            <a:r>
              <a:rPr lang="ar-SA" dirty="0" err="1"/>
              <a:t>التى</a:t>
            </a:r>
            <a:r>
              <a:rPr lang="ar-SA" dirty="0"/>
              <a:t> يسعى لتجنبها؟</a:t>
            </a:r>
          </a:p>
          <a:p>
            <a:pPr marL="0" marR="0" indent="0" algn="r" defTabSz="914400" rtl="1" eaLnBrk="1" fontAlgn="auto" latinLnBrk="0" hangingPunct="1">
              <a:lnSpc>
                <a:spcPct val="100000"/>
              </a:lnSpc>
              <a:spcBef>
                <a:spcPts val="0"/>
              </a:spcBef>
              <a:spcAft>
                <a:spcPts val="0"/>
              </a:spcAft>
              <a:buClrTx/>
              <a:buSzTx/>
              <a:buFontTx/>
              <a:buNone/>
              <a:tabLst/>
              <a:defRPr/>
            </a:pPr>
            <a:br>
              <a:rPr lang="ar-EG" dirty="0"/>
            </a:br>
            <a:r>
              <a:rPr lang="ar-SA" dirty="0"/>
              <a:t>يهتم هذا المعيار بتوفير الخدمات الصحية ذات الأولوية لمعالجة المشاكل الصحية للسكان المتضررين. على سبيل المثال: إذا اعتبرنا نقص التّغذية والأمراض التي تخلّفها من المشاكل ذات الأولويّة بالنسبة للسكّان، فإننا نعتبر كل من الخدمات التكميليّة والعلاج بالتغذية والتلقيح ضدّ الحصبة والأمراض المعدية الأخرى الطريقة الأنسب ( يعني ذات الأولوية) لتقديم المساعدة الصحيّة. أما إذا اعتبرنا كل من مرض السل والايدز والملاريا من المشاكل ذات الأهمية فإن الخدمات الصحية يجب أن تُعالج هذه الأمراض أوّلا. إذن من الواضح أن تحقيق هذا المعيار مرتبط بالتقييم الصحّي وأنظمة الإبلاغ عن هذه المشاكل الصحية وبالتالي يمكن رصد ومعالجة الظروف الصحية السائدة.</a:t>
            </a:r>
            <a:endParaRPr lang="ar-EG" dirty="0"/>
          </a:p>
          <a:p>
            <a:r>
              <a:rPr lang="ar-EG" sz="1200" dirty="0"/>
              <a:t>مع مراعاة :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1-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خدمات الصحة ذات الأولوية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2-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الحصول على خدمات الصحة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3-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معدل الوفيات الخام ومعدل الوفيات دون سن خمس سنوات</a:t>
            </a:r>
            <a:br>
              <a:rPr lang="ar-EG" sz="2000" b="1" i="0" kern="1200" dirty="0">
                <a:solidFill>
                  <a:schemeClr val="tx1"/>
                </a:solidFill>
                <a:effectLst/>
                <a:latin typeface="Traditional Arabic" panose="02020603050405020304" pitchFamily="18" charset="-78"/>
                <a:ea typeface="+mn-ea"/>
                <a:cs typeface="Traditional Arabic" panose="02020603050405020304" pitchFamily="18" charset="-78"/>
              </a:rPr>
            </a:br>
            <a:r>
              <a:rPr lang="ar-LB" sz="2000" b="0" i="0" kern="1200" dirty="0">
                <a:solidFill>
                  <a:schemeClr val="tx1"/>
                </a:solidFill>
                <a:effectLst/>
                <a:latin typeface="Traditional Arabic" panose="02020603050405020304" pitchFamily="18" charset="-78"/>
                <a:ea typeface="+mn-ea"/>
                <a:cs typeface="Traditional Arabic" panose="02020603050405020304" pitchFamily="18" charset="-78"/>
              </a:rPr>
              <a:t>معدل الوفيات الخام دون 1 لكل 000 10 وفاة في اليوم</a:t>
            </a:r>
            <a:endParaRPr lang="ar-EG" sz="2000" b="0" i="0" kern="1200" dirty="0">
              <a:solidFill>
                <a:schemeClr val="tx1"/>
              </a:solidFill>
              <a:effectLst/>
              <a:latin typeface="Traditional Arabic" panose="02020603050405020304" pitchFamily="18" charset="-78"/>
              <a:ea typeface="+mn-ea"/>
              <a:cs typeface="Traditional Arabic" panose="02020603050405020304" pitchFamily="18" charset="-78"/>
            </a:endParaRPr>
          </a:p>
          <a:p>
            <a:r>
              <a:rPr lang="ar-LB" sz="2000" b="0" i="0" kern="1200" dirty="0">
                <a:solidFill>
                  <a:schemeClr val="tx1"/>
                </a:solidFill>
                <a:effectLst/>
                <a:latin typeface="Traditional Arabic" panose="02020603050405020304" pitchFamily="18" charset="-78"/>
                <a:ea typeface="+mn-ea"/>
                <a:cs typeface="Traditional Arabic" panose="02020603050405020304" pitchFamily="18" charset="-78"/>
              </a:rPr>
              <a:t>سعى إلى إبقاء هذا المعدل دون 2 لكل 000 10 وفاة يوميا </a:t>
            </a:r>
            <a:endParaRPr lang="ar-EG" sz="2000" b="0" i="0" kern="1200" dirty="0">
              <a:solidFill>
                <a:schemeClr val="tx1"/>
              </a:solidFill>
              <a:effectLst/>
              <a:latin typeface="Traditional Arabic" panose="02020603050405020304" pitchFamily="18" charset="-78"/>
              <a:ea typeface="+mn-ea"/>
              <a:cs typeface="Traditional Arabic" panose="02020603050405020304" pitchFamily="18" charset="-78"/>
            </a:endParaRPr>
          </a:p>
          <a:p>
            <a:pPr marL="0" marR="0" indent="0" algn="r" defTabSz="914400" rtl="1" eaLnBrk="1" fontAlgn="auto" latinLnBrk="0" hangingPunct="1">
              <a:lnSpc>
                <a:spcPct val="100000"/>
              </a:lnSpc>
              <a:spcBef>
                <a:spcPts val="0"/>
              </a:spcBef>
              <a:spcAft>
                <a:spcPts val="0"/>
              </a:spcAft>
              <a:buClrTx/>
              <a:buSzTx/>
              <a:buFontTx/>
              <a:buNone/>
              <a:tabLst/>
              <a:defRPr/>
            </a:pPr>
            <a:endParaRPr lang="ar-SA" dirty="0"/>
          </a:p>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26</a:t>
            </a:fld>
            <a:endParaRPr lang="ar-SA"/>
          </a:p>
        </p:txBody>
      </p:sp>
    </p:spTree>
    <p:extLst>
      <p:ext uri="{BB962C8B-B14F-4D97-AF65-F5344CB8AC3E}">
        <p14:creationId xmlns:p14="http://schemas.microsoft.com/office/powerpoint/2010/main" val="34338909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0"/>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تميل</a:t>
            </a:r>
            <a:r>
              <a:rPr lang="ar-SA" dirty="0"/>
              <a:t> معدلات الوفيات والاعتلال بسبب الأمراض المعدية إلى الارتفاع في حالات الكوارث. وقد تبين أن 60 إلى 90 في المئة من الوفيات في العديد من ظروف النزاعات، تعود إلى أحد الأمراض المعدية الكبرى وهي: الحصبة، والإسهال، والالتهابات الرئوية الحادة، والملاريا المتوطنة. وكثيرا ما يؤدي سوء التغذية الحاد إلى تفاقم هذه الأمراض، ولا سيما بين الأطفال دون سن خمس سنوات. وقلما يرتبط تفشي الأمراض المعدية بالكوارث الطبيعية المفاجئة، بل أنه يرتبط عادة بعوامل تنطوي على خطر مثل نزوح السكان، والاكتظاظ، وعدم توفر </a:t>
            </a:r>
            <a:r>
              <a:rPr lang="ar-SA" dirty="0" err="1"/>
              <a:t>مآوٍ</a:t>
            </a:r>
            <a:r>
              <a:rPr lang="ar-SA" dirty="0"/>
              <a:t> مناسبة، وعدم توفر كميات كافية من الماء الصالح للشرب، وانعدام الصرف الصحي المناسب.</a:t>
            </a:r>
          </a:p>
        </p:txBody>
      </p:sp>
      <p:sp>
        <p:nvSpPr>
          <p:cNvPr id="4" name="Slide Number Placeholder 3"/>
          <p:cNvSpPr>
            <a:spLocks noGrp="1"/>
          </p:cNvSpPr>
          <p:nvPr>
            <p:ph type="sldNum" sz="quarter" idx="10"/>
          </p:nvPr>
        </p:nvSpPr>
        <p:spPr/>
        <p:txBody>
          <a:bodyPr/>
          <a:lstStyle/>
          <a:p>
            <a:fld id="{53579C48-162C-47C7-9687-2839989AFBEE}" type="slidenum">
              <a:rPr lang="ar-SA" smtClean="0"/>
              <a:t>27</a:t>
            </a:fld>
            <a:endParaRPr lang="ar-SA"/>
          </a:p>
        </p:txBody>
      </p:sp>
    </p:spTree>
    <p:extLst>
      <p:ext uri="{BB962C8B-B14F-4D97-AF65-F5344CB8AC3E}">
        <p14:creationId xmlns:p14="http://schemas.microsoft.com/office/powerpoint/2010/main" val="3866401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err="1"/>
              <a:t>رتفع</a:t>
            </a:r>
            <a:r>
              <a:rPr lang="ar-SA" dirty="0"/>
              <a:t> معدلات الاعتلال والوفيات بين الأطفال بصفة خاصة خلال حالات الطوارئ. ويتطلب التصدي لحاجاتهم الصحية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التي تتصدى لأهم أسباب زيادة الاعتلال والوفيات، بما في ذلك الالتهابات التنفسية الحادة، والإسهال، والحصبة، وسوء التغذية والأسباب السابقة للولادة.</a:t>
            </a:r>
            <a:endParaRPr lang="ar-EG"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endParaRPr lang="ar-EG"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r>
              <a:rPr lang="tr-TR" sz="1200" b="0" i="0" kern="1200" dirty="0">
                <a:solidFill>
                  <a:schemeClr val="tx1"/>
                </a:solidFill>
                <a:effectLst/>
                <a:latin typeface="Traditional Arabic" panose="02020603050405020304" pitchFamily="18" charset="-78"/>
                <a:ea typeface="+mn-ea"/>
                <a:cs typeface="Traditional Arabic" panose="02020603050405020304" pitchFamily="18" charset="-78"/>
              </a:rPr>
              <a:t>Pıcture</a:t>
            </a:r>
            <a:r>
              <a:rPr lang="tr-TR" sz="1200" b="0" i="0" kern="1200" baseline="0" dirty="0">
                <a:solidFill>
                  <a:schemeClr val="tx1"/>
                </a:solidFill>
                <a:effectLst/>
                <a:latin typeface="Traditional Arabic" panose="02020603050405020304" pitchFamily="18" charset="-78"/>
                <a:ea typeface="+mn-ea"/>
                <a:cs typeface="Traditional Arabic" panose="02020603050405020304" pitchFamily="18" charset="-78"/>
              </a:rPr>
              <a:t> </a:t>
            </a:r>
            <a:endParaRPr lang="ar-EG"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r>
              <a:rPr lang="en-US" dirty="0"/>
              <a:t>In August 2014, a rapid nutrition assessment showed a global acute malnutrition (GAM) rate of 7.2% and a severe acute malnutrition rate (SAM) of 2.3%</a:t>
            </a:r>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28</a:t>
            </a:fld>
            <a:endParaRPr lang="ar-SA"/>
          </a:p>
        </p:txBody>
      </p:sp>
    </p:spTree>
    <p:extLst>
      <p:ext uri="{BB962C8B-B14F-4D97-AF65-F5344CB8AC3E}">
        <p14:creationId xmlns:p14="http://schemas.microsoft.com/office/powerpoint/2010/main" val="8815223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29</a:t>
            </a:fld>
            <a:endParaRPr lang="ar-SA"/>
          </a:p>
        </p:txBody>
      </p:sp>
    </p:spTree>
    <p:extLst>
      <p:ext uri="{BB962C8B-B14F-4D97-AF65-F5344CB8AC3E}">
        <p14:creationId xmlns:p14="http://schemas.microsoft.com/office/powerpoint/2010/main" val="1002507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EG" dirty="0"/>
              <a:t>مدخل الى الفصل التقني</a:t>
            </a:r>
            <a:r>
              <a:rPr lang="en-US" dirty="0"/>
              <a:t> </a:t>
            </a:r>
            <a:r>
              <a:rPr lang="ar-LB" dirty="0"/>
              <a:t>و</a:t>
            </a:r>
            <a:r>
              <a:rPr lang="ar-EG" dirty="0"/>
              <a:t>الاضاءة</a:t>
            </a:r>
            <a:r>
              <a:rPr lang="ar-EG" baseline="0" dirty="0"/>
              <a:t> </a:t>
            </a:r>
            <a:r>
              <a:rPr lang="ar-LB" dirty="0"/>
              <a:t>على التنسيق وتوحيد أدوات العمل وأساليبه</a:t>
            </a:r>
            <a:endParaRPr lang="en-US" dirty="0"/>
          </a:p>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3</a:t>
            </a:fld>
            <a:endParaRPr lang="ar-SA"/>
          </a:p>
        </p:txBody>
      </p:sp>
    </p:spTree>
    <p:extLst>
      <p:ext uri="{BB962C8B-B14F-4D97-AF65-F5344CB8AC3E}">
        <p14:creationId xmlns:p14="http://schemas.microsoft.com/office/powerpoint/2010/main" val="29475466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في أثناء النزاعات مثلا، تُسجل معظم الوفيات الناجمة عن الإصابات في مناطق غير آمنة بعيدا عن المرافق الصحية، ولا يمكن تفاديها عادة عن طريق الرعاية الصحية. لذا يلزم تنظيم أنشطة ترمي إلى حماية السكان المدنيين لتفادي هذه الوفيات</a:t>
            </a:r>
            <a:endParaRPr lang="ar-EG"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نبغي أن تضم المرافق الصحية عاملين مدربين ونُظما لإدارة الإصابات المتعددة.</a:t>
            </a: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 مع مراعاة</a:t>
            </a:r>
            <a:b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b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1-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الفرز</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2- الإسعافات الأولية والرعاية الطبية الأساسية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3-  تضميد الجراح</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4- الكزاز</a:t>
            </a:r>
            <a:r>
              <a:rPr lang="ar-EG" sz="1200" b="1" i="0" kern="1200" baseline="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5-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الإصابات والجراحة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6- تأهيل المصابين بعد الجراحة</a:t>
            </a:r>
            <a:endParaRPr lang="en-US" dirty="0"/>
          </a:p>
        </p:txBody>
      </p:sp>
      <p:sp>
        <p:nvSpPr>
          <p:cNvPr id="4" name="عنصر نائب لرقم الشريحة 3"/>
          <p:cNvSpPr>
            <a:spLocks noGrp="1"/>
          </p:cNvSpPr>
          <p:nvPr>
            <p:ph type="sldNum" sz="quarter" idx="10"/>
          </p:nvPr>
        </p:nvSpPr>
        <p:spPr/>
        <p:txBody>
          <a:bodyPr/>
          <a:lstStyle/>
          <a:p>
            <a:fld id="{53579C48-162C-47C7-9687-2839989AFBEE}" type="slidenum">
              <a:rPr lang="ar-SA" smtClean="0"/>
              <a:t>30</a:t>
            </a:fld>
            <a:endParaRPr lang="ar-SA"/>
          </a:p>
        </p:txBody>
      </p:sp>
    </p:spTree>
    <p:extLst>
      <p:ext uri="{BB962C8B-B14F-4D97-AF65-F5344CB8AC3E}">
        <p14:creationId xmlns:p14="http://schemas.microsoft.com/office/powerpoint/2010/main" val="31540771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EG" sz="1200" b="1" dirty="0"/>
              <a:t>إ</a:t>
            </a:r>
            <a:r>
              <a:rPr lang="ar-LB" sz="1200" b="1" dirty="0"/>
              <a:t>ن مشكلات الصحة العقلية والنفسية ملازمة لكل ظروف المعاناة الإنسانية. ويمكن أن يزيد الرعب والخسائر والحيرة وغيرها من عوامل الإجهاد المرتبطة بالكوارث من خطر تعرض الناس لمختلف المشكلات العقلية والنفسية والاجتماعية والسلوكية. ويضم دعم الصحة العقلية والنفسية دعما متعدد القطاعات (</a:t>
            </a:r>
            <a:r>
              <a:rPr lang="ar-LB" sz="1200" b="1" u="sng" dirty="0">
                <a:hlinkClick r:id="rId3"/>
              </a:rPr>
              <a:t>"هرم الاستجابة</a:t>
            </a:r>
            <a:r>
              <a:rPr lang="ar-LB" sz="1200" b="1" dirty="0"/>
              <a:t>").</a:t>
            </a:r>
            <a:br>
              <a:rPr lang="ar-EG" sz="1200" b="1" dirty="0"/>
            </a:b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ينبغي أن تضم كل المرافق الصحية موظفين مدربين ونظما لإدارة مشكلات الصحة العقلي</a:t>
            </a:r>
            <a:endParaRPr lang="tr-TR"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ar-EG" sz="1200" b="0" i="0" kern="1200" dirty="0">
                <a:solidFill>
                  <a:schemeClr val="tx1"/>
                </a:solidFill>
                <a:effectLst/>
                <a:latin typeface="Traditional Arabic" panose="02020603050405020304" pitchFamily="18" charset="-78"/>
                <a:ea typeface="+mn-ea"/>
                <a:cs typeface="Traditional Arabic" panose="02020603050405020304" pitchFamily="18" charset="-78"/>
              </a:rPr>
              <a:t>مع مراعاة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1-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المساعدة المجتمعية الذاتية والدعم الاجتماعي</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2- المساعدة النفسية الأولية</a:t>
            </a:r>
            <a:r>
              <a:rPr lang="ar-EG" sz="1200" b="1" i="0" kern="1200" baseline="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3-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رعاية الصحة العقلية الأساسية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4-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المرضى في المؤسسات الطبية</a:t>
            </a:r>
            <a:r>
              <a:rPr lang="ar-EG" sz="1200" b="1" i="0" kern="1200" dirty="0">
                <a:solidFill>
                  <a:schemeClr val="tx1"/>
                </a:solidFill>
                <a:effectLst/>
                <a:latin typeface="Traditional Arabic" panose="02020603050405020304" pitchFamily="18" charset="-78"/>
                <a:ea typeface="+mn-ea"/>
                <a:cs typeface="Traditional Arabic" panose="02020603050405020304" pitchFamily="18" charset="-78"/>
              </a:rPr>
              <a:t> </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5-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التعافي السريع</a:t>
            </a:r>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31</a:t>
            </a:fld>
            <a:endParaRPr lang="ar-SA"/>
          </a:p>
        </p:txBody>
      </p:sp>
    </p:spTree>
    <p:extLst>
      <p:ext uri="{BB962C8B-B14F-4D97-AF65-F5344CB8AC3E}">
        <p14:creationId xmlns:p14="http://schemas.microsoft.com/office/powerpoint/2010/main" val="295818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1-  </a:t>
            </a:r>
            <a:r>
              <a:rPr lang="ar-LB" sz="1200" b="1" i="0" kern="1200" dirty="0">
                <a:solidFill>
                  <a:schemeClr val="tx1"/>
                </a:solidFill>
                <a:effectLst/>
                <a:latin typeface="Traditional Arabic" panose="02020603050405020304" pitchFamily="18" charset="-78"/>
                <a:ea typeface="+mn-ea"/>
                <a:cs typeface="Traditional Arabic" panose="02020603050405020304" pitchFamily="18" charset="-78"/>
              </a:rPr>
              <a:t>الأمراض غير المعدية</a:t>
            </a:r>
            <a:r>
              <a:rPr lang="ar-LB" sz="1200" b="0" i="0" kern="1200" dirty="0">
                <a:solidFill>
                  <a:schemeClr val="tx1"/>
                </a:solidFill>
                <a:effectLst/>
                <a:latin typeface="Traditional Arabic" panose="02020603050405020304" pitchFamily="18" charset="-78"/>
                <a:ea typeface="+mn-ea"/>
                <a:cs typeface="Traditional Arabic" panose="02020603050405020304" pitchFamily="18" charset="-78"/>
              </a:rPr>
              <a:t>: تضم الأمراض غير المعدية أمراض القلب، والسكتة الدماغية، وارتفاع الضغط، وعجز الكلى المزمن، وربو القصبات، وغسل كلى ذوي مرض الكلى المزمن، ومرض السكري الذي لا يستغني المصاب به عن الأنسولين، والصرع، وفيروس نقص المناعة البشرية</a:t>
            </a:r>
            <a:r>
              <a:rPr lang="en-US" sz="1200" b="0" i="0" kern="1200" dirty="0">
                <a:solidFill>
                  <a:schemeClr val="tx1"/>
                </a:solidFill>
                <a:effectLst/>
                <a:latin typeface="Traditional Arabic" panose="02020603050405020304" pitchFamily="18" charset="-78"/>
                <a:ea typeface="+mn-ea"/>
                <a:cs typeface="Traditional Arabic" panose="02020603050405020304" pitchFamily="18" charset="-78"/>
              </a:rPr>
              <a:t>.</a:t>
            </a:r>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32</a:t>
            </a:fld>
            <a:endParaRPr lang="ar-SA"/>
          </a:p>
        </p:txBody>
      </p:sp>
    </p:spTree>
    <p:extLst>
      <p:ext uri="{BB962C8B-B14F-4D97-AF65-F5344CB8AC3E}">
        <p14:creationId xmlns:p14="http://schemas.microsoft.com/office/powerpoint/2010/main" val="39716515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Y" sz="1200" b="1" i="0" kern="1200" dirty="0">
                <a:solidFill>
                  <a:schemeClr val="tx1"/>
                </a:solidFill>
                <a:effectLst/>
                <a:latin typeface="Traditional Arabic" panose="02020603050405020304" pitchFamily="18" charset="-78"/>
                <a:ea typeface="+mn-ea"/>
                <a:cs typeface="Traditional Arabic" panose="02020603050405020304" pitchFamily="18" charset="-78"/>
              </a:rPr>
              <a:t>معدل الوفيات الخام</a:t>
            </a:r>
            <a:r>
              <a:rPr lang="ar-SY" sz="1200" b="0" i="0" kern="1200" dirty="0">
                <a:solidFill>
                  <a:schemeClr val="tx1"/>
                </a:solidFill>
                <a:effectLst/>
                <a:latin typeface="Traditional Arabic" panose="02020603050405020304" pitchFamily="18" charset="-78"/>
                <a:ea typeface="+mn-ea"/>
                <a:cs typeface="Traditional Arabic" panose="02020603050405020304" pitchFamily="18" charset="-78"/>
              </a:rPr>
              <a:t>: هو مقياس عدد الوفيات لجميع الأسباب للسكان في عام.</a:t>
            </a:r>
            <a:endParaRPr lang="en-US"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pPr marL="0" marR="0" indent="0" algn="r" defTabSz="914400" rtl="1"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ar-SA" dirty="0"/>
              <a:t>الإجابة (على الأقل العمليات الحسابيّة مُتوفّرة في الشريحة التالية)</a:t>
            </a:r>
            <a:br>
              <a:rPr lang="en-US" dirty="0"/>
            </a:br>
            <a:r>
              <a:rPr lang="ar-SA" sz="1200" i="1" dirty="0"/>
              <a:t>راجع صفحة رقم 295 من دليل </a:t>
            </a:r>
            <a:r>
              <a:rPr lang="ar-SA" sz="1200" i="1" dirty="0" err="1"/>
              <a:t>اسفير</a:t>
            </a:r>
            <a:r>
              <a:rPr lang="ar-SA" sz="1200" i="1" dirty="0"/>
              <a:t> - طبعة عام 2011</a:t>
            </a:r>
            <a:r>
              <a:rPr lang="en-GB" sz="1200" i="1" dirty="0"/>
              <a:t>(</a:t>
            </a:r>
            <a:endParaRPr lang="ar-SA" sz="1200" i="1" dirty="0"/>
          </a:p>
          <a:p>
            <a:endParaRPr lang="ar-SA" dirty="0"/>
          </a:p>
          <a:p>
            <a:r>
              <a:rPr lang="ar-SA" dirty="0"/>
              <a:t>يُقصد بمعدّل الوفيات الخام نسبة الوفيات بالنّسبة للسكّان المعنيّين. </a:t>
            </a:r>
          </a:p>
          <a:p>
            <a:r>
              <a:rPr lang="ar-SA" dirty="0"/>
              <a:t>الناس يموتون عادة وفي جميع المجتمعات وبالتالي لا تُعتبر الوفاة بحدّ ذاتها مشكلا أو حالة طوارئ.</a:t>
            </a:r>
          </a:p>
          <a:p>
            <a:r>
              <a:rPr lang="ar-SA" dirty="0"/>
              <a:t>عندما يفوق معدّل الوفيات ”المعدّل الطبيعي” أو ”المعدّل المتوسط” في مجتمع ما بسبب نقص في الغذاء والماء والخدمات أو أيّة أسباب أخرى، فإن معدّل الوفيات الخام  في هذه الحالة سيكون أكثر من ”المعدّل الطّبيعي”. </a:t>
            </a:r>
          </a:p>
          <a:p>
            <a:r>
              <a:rPr lang="ar-SA" dirty="0"/>
              <a:t>ولكن عندما يفوق هذا المعدّل ضعف المعدّل الطّبيعي، تُعتبر هذه الحالة خطيرة ولا يمكن السيطرة عليها. </a:t>
            </a:r>
          </a:p>
          <a:p>
            <a:pPr marL="0" marR="0" indent="0" algn="r" defTabSz="914400" rtl="1" eaLnBrk="1" fontAlgn="auto" latinLnBrk="0" hangingPunct="1">
              <a:lnSpc>
                <a:spcPct val="100000"/>
              </a:lnSpc>
              <a:spcBef>
                <a:spcPts val="0"/>
              </a:spcBef>
              <a:spcAft>
                <a:spcPts val="0"/>
              </a:spcAft>
              <a:buClrTx/>
              <a:buSzTx/>
              <a:buFontTx/>
              <a:buNone/>
              <a:tabLst/>
              <a:defRPr/>
            </a:pPr>
            <a:endParaRPr lang="ar-SY" sz="1200" b="0" i="0" kern="1200" dirty="0">
              <a:solidFill>
                <a:schemeClr val="tx1"/>
              </a:solidFill>
              <a:effectLst/>
              <a:latin typeface="Traditional Arabic" panose="02020603050405020304" pitchFamily="18" charset="-78"/>
              <a:ea typeface="+mn-ea"/>
              <a:cs typeface="Traditional Arabic" panose="02020603050405020304" pitchFamily="18" charset="-78"/>
            </a:endParaRPr>
          </a:p>
          <a:p>
            <a:endParaRPr lang="ar-SA" dirty="0"/>
          </a:p>
          <a:p>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t>33</a:t>
            </a:fld>
            <a:endParaRPr lang="ar-SA"/>
          </a:p>
        </p:txBody>
      </p:sp>
    </p:spTree>
    <p:extLst>
      <p:ext uri="{BB962C8B-B14F-4D97-AF65-F5344CB8AC3E}">
        <p14:creationId xmlns:p14="http://schemas.microsoft.com/office/powerpoint/2010/main" val="14734660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TN"/>
              <a:t>قم بالإشارة إلى أنّ معدل الوفيات الخام الذي تمّ احتسابه يُمثّل حالة طوارئ شديدة الخطورة </a:t>
            </a:r>
            <a:r>
              <a:rPr lang="ar-TN" baseline="0"/>
              <a:t> ولا يمكن السيطرة عليها. فهي تقريبا أعلى حوالي 12 مرة من معدل الوفيات الخام في معظم المجتمعات حول العالم. وكذلك هو الحال بالنسبة لمعدل الوفيات الخام بالنسبة للأطفال دون 5 سنوات. (الملاحظة الإرشادية الثالثة ص 295من دليل اسفير 2011)</a:t>
            </a:r>
            <a:endParaRPr lang="ar-TN"/>
          </a:p>
        </p:txBody>
      </p:sp>
      <p:sp>
        <p:nvSpPr>
          <p:cNvPr id="4" name="Slide Number Placeholder 3"/>
          <p:cNvSpPr>
            <a:spLocks noGrp="1"/>
          </p:cNvSpPr>
          <p:nvPr>
            <p:ph type="sldNum" sz="quarter" idx="10"/>
          </p:nvPr>
        </p:nvSpPr>
        <p:spPr/>
        <p:txBody>
          <a:bodyPr/>
          <a:lstStyle/>
          <a:p>
            <a:fld id="{53579C48-162C-47C7-9687-2839989AFBEE}" type="slidenum">
              <a:rPr lang="ar-SA" smtClean="0"/>
              <a:t>34</a:t>
            </a:fld>
            <a:endParaRPr lang="ar-SA"/>
          </a:p>
        </p:txBody>
      </p:sp>
    </p:spTree>
    <p:extLst>
      <p:ext uri="{BB962C8B-B14F-4D97-AF65-F5344CB8AC3E}">
        <p14:creationId xmlns:p14="http://schemas.microsoft.com/office/powerpoint/2010/main" val="7005116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a:t>تُمثّل مٌعادلة حساب معدل الوفيات في أعلى الشريحة  الصيغة المُوحّدة للتحليل والإبلاغ عن معدل الوفيات الخام. رغم أن نتيجة  المعادلة تبدو مقبولة إلاّ أن المعلومات الإضافية التي تُظهِر العدد المرتفع لوفيات الأطفال دون 5 سنوات تغير التحليل كليا. وقد تم إيضاح ذلك باستخدام المعادلة الثانية لاحتساب معدل الوفيات للأطفال دون 5 سنوات.</a:t>
            </a:r>
          </a:p>
          <a:p>
            <a:r>
              <a:rPr lang="ar-SA"/>
              <a:t>توجد المعلومات الإضافية اللازمة للقيام بهذا التحليل والإجابة في الشريحة التالية.</a:t>
            </a:r>
          </a:p>
          <a:p>
            <a:r>
              <a:rPr lang="ar-SA"/>
              <a:t>شجّع المشاركين على مراجعة الملاحظات الإرشادية المتعلقة باستعمال واحتساب معدل الوفيات الخاص من دليل اسفير 2011 .ص295.</a:t>
            </a:r>
          </a:p>
        </p:txBody>
      </p:sp>
      <p:sp>
        <p:nvSpPr>
          <p:cNvPr id="4" name="Slide Number Placeholder 3"/>
          <p:cNvSpPr>
            <a:spLocks noGrp="1"/>
          </p:cNvSpPr>
          <p:nvPr>
            <p:ph type="sldNum" sz="quarter" idx="10"/>
          </p:nvPr>
        </p:nvSpPr>
        <p:spPr/>
        <p:txBody>
          <a:bodyPr/>
          <a:lstStyle/>
          <a:p>
            <a:fld id="{53579C48-162C-47C7-9687-2839989AFBEE}" type="slidenum">
              <a:rPr lang="ar-SA" smtClean="0"/>
              <a:t>35</a:t>
            </a:fld>
            <a:endParaRPr lang="ar-SA"/>
          </a:p>
        </p:txBody>
      </p:sp>
    </p:spTree>
    <p:extLst>
      <p:ext uri="{BB962C8B-B14F-4D97-AF65-F5344CB8AC3E}">
        <p14:creationId xmlns:p14="http://schemas.microsoft.com/office/powerpoint/2010/main" val="22152391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a:latin typeface="Traditional Arabic" panose="02020603050405020304" pitchFamily="18" charset="-78"/>
                <a:cs typeface="Traditional Arabic" panose="02020603050405020304" pitchFamily="18" charset="-78"/>
              </a:rPr>
              <a:t>توجد الإجابة على هذا السؤال في الشريحة التالية.</a:t>
            </a:r>
          </a:p>
          <a:p>
            <a:pPr algn="r" rtl="1"/>
            <a:r>
              <a:rPr lang="ar-TN">
                <a:latin typeface="Traditional Arabic" panose="02020603050405020304" pitchFamily="18" charset="-78"/>
                <a:cs typeface="Traditional Arabic" panose="02020603050405020304" pitchFamily="18" charset="-78"/>
              </a:rPr>
              <a:t>استعمل المعادلة التالية :</a:t>
            </a:r>
          </a:p>
          <a:p>
            <a:pPr algn="r" rtl="1"/>
            <a:endParaRPr lang="ar-TN">
              <a:latin typeface="Traditional Arabic" panose="02020603050405020304" pitchFamily="18" charset="-78"/>
              <a:cs typeface="Traditional Arabic" panose="02020603050405020304" pitchFamily="18" charset="-78"/>
            </a:endParaRPr>
          </a:p>
          <a:p>
            <a:pPr algn="r" rtl="1"/>
            <a:r>
              <a:rPr lang="en-GB" u="sng">
                <a:latin typeface="Traditional Arabic" panose="02020603050405020304" pitchFamily="18" charset="-78"/>
                <a:cs typeface="Traditional Arabic" panose="02020603050405020304" pitchFamily="18" charset="-78"/>
              </a:rPr>
              <a:t>)53</a:t>
            </a:r>
            <a:r>
              <a:rPr lang="ar-TN" u="sng">
                <a:latin typeface="Traditional Arabic" panose="02020603050405020304" pitchFamily="18" charset="-78"/>
                <a:cs typeface="Traditional Arabic" panose="02020603050405020304" pitchFamily="18" charset="-78"/>
              </a:rPr>
              <a:t>عدد الوفيات دون 5 سنوات</a:t>
            </a:r>
            <a:r>
              <a:rPr lang="en-GB" u="sng">
                <a:latin typeface="Traditional Arabic" panose="02020603050405020304" pitchFamily="18" charset="-78"/>
                <a:cs typeface="Traditional Arabic" panose="02020603050405020304" pitchFamily="18" charset="-78"/>
              </a:rPr>
              <a:t>x(</a:t>
            </a:r>
            <a:r>
              <a:rPr lang="ar-TN" u="sng">
                <a:latin typeface="Traditional Arabic" panose="02020603050405020304" pitchFamily="18" charset="-78"/>
                <a:cs typeface="Traditional Arabic" panose="02020603050405020304" pitchFamily="18" charset="-78"/>
              </a:rPr>
              <a:t>10000</a:t>
            </a:r>
            <a:endParaRPr lang="en-GB" u="sng">
              <a:latin typeface="Traditional Arabic" panose="02020603050405020304" pitchFamily="18" charset="-78"/>
              <a:cs typeface="Traditional Arabic" panose="02020603050405020304" pitchFamily="18" charset="-78"/>
            </a:endParaRPr>
          </a:p>
          <a:p>
            <a:pPr marL="0" marR="0" indent="0" algn="r" defTabSz="457200" rtl="1" eaLnBrk="1" fontAlgn="auto" latinLnBrk="0" hangingPunct="1">
              <a:lnSpc>
                <a:spcPct val="100000"/>
              </a:lnSpc>
              <a:spcBef>
                <a:spcPts val="0"/>
              </a:spcBef>
              <a:spcAft>
                <a:spcPts val="0"/>
              </a:spcAft>
              <a:buClrTx/>
              <a:buSzTx/>
              <a:buFontTx/>
              <a:buNone/>
              <a:tabLst/>
              <a:defRPr/>
            </a:pPr>
            <a:r>
              <a:rPr lang="en-GB">
                <a:latin typeface="Traditional Arabic" panose="02020603050405020304" pitchFamily="18" charset="-78"/>
                <a:cs typeface="Traditional Arabic" panose="02020603050405020304" pitchFamily="18" charset="-78"/>
              </a:rPr>
              <a:t>) 90 </a:t>
            </a:r>
            <a:r>
              <a:rPr lang="ar-TN">
                <a:latin typeface="Traditional Arabic" panose="02020603050405020304" pitchFamily="18" charset="-78"/>
                <a:cs typeface="Traditional Arabic" panose="02020603050405020304" pitchFamily="18" charset="-78"/>
              </a:rPr>
              <a:t>يوم</a:t>
            </a:r>
            <a:r>
              <a:rPr lang="en-GB">
                <a:latin typeface="Traditional Arabic" panose="02020603050405020304" pitchFamily="18" charset="-78"/>
                <a:cs typeface="Traditional Arabic" panose="02020603050405020304" pitchFamily="18" charset="-78"/>
              </a:rPr>
              <a:t> (</a:t>
            </a:r>
            <a:r>
              <a:rPr lang="ar-TN">
                <a:latin typeface="Traditional Arabic" panose="02020603050405020304" pitchFamily="18" charset="-78"/>
                <a:cs typeface="Traditional Arabic" panose="02020603050405020304" pitchFamily="18" charset="-78"/>
              </a:rPr>
              <a:t>2600</a:t>
            </a:r>
            <a:r>
              <a:rPr lang="en-GB">
                <a:latin typeface="Traditional Arabic" panose="02020603050405020304" pitchFamily="18" charset="-78"/>
                <a:cs typeface="Traditional Arabic" panose="02020603050405020304" pitchFamily="18" charset="-78"/>
              </a:rPr>
              <a:t>)x</a:t>
            </a:r>
            <a:r>
              <a:rPr lang="ar-TN">
                <a:latin typeface="Traditional Arabic" panose="02020603050405020304" pitchFamily="18" charset="-78"/>
                <a:cs typeface="Traditional Arabic" panose="02020603050405020304" pitchFamily="18" charset="-78"/>
              </a:rPr>
              <a:t>العدد الجملي الأطفال دون 5 سنوات)</a:t>
            </a:r>
          </a:p>
          <a:p>
            <a:pPr algn="r" rtl="1"/>
            <a:endParaRPr lang="en-GB">
              <a:latin typeface="Traditional Arabic" panose="02020603050405020304" pitchFamily="18" charset="-78"/>
              <a:cs typeface="Traditional Arabic" panose="02020603050405020304" pitchFamily="18" charset="-78"/>
            </a:endParaRPr>
          </a:p>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t>36</a:t>
            </a:fld>
            <a:endParaRPr lang="ar-SA"/>
          </a:p>
        </p:txBody>
      </p:sp>
    </p:spTree>
    <p:extLst>
      <p:ext uri="{BB962C8B-B14F-4D97-AF65-F5344CB8AC3E}">
        <p14:creationId xmlns:p14="http://schemas.microsoft.com/office/powerpoint/2010/main" val="839854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baseline="0" dirty="0">
                <a:latin typeface="Traditional Arabic" panose="02020603050405020304" pitchFamily="18" charset="-78"/>
                <a:cs typeface="Traditional Arabic" panose="02020603050405020304" pitchFamily="18" charset="-78"/>
              </a:rPr>
              <a:t>يُقصد ب</a:t>
            </a:r>
            <a:r>
              <a:rPr lang="ar-TN" dirty="0">
                <a:latin typeface="Traditional Arabic" panose="02020603050405020304" pitchFamily="18" charset="-78"/>
                <a:cs typeface="Traditional Arabic" panose="02020603050405020304" pitchFamily="18" charset="-78"/>
              </a:rPr>
              <a:t>مصطلح </a:t>
            </a:r>
            <a:r>
              <a:rPr lang="ar-TN" dirty="0" err="1">
                <a:latin typeface="Traditional Arabic" panose="02020603050405020304" pitchFamily="18" charset="-78"/>
                <a:cs typeface="Traditional Arabic" panose="02020603050405020304" pitchFamily="18" charset="-78"/>
              </a:rPr>
              <a:t>الانحيازات</a:t>
            </a:r>
            <a:r>
              <a:rPr lang="ar-TN" baseline="0" dirty="0">
                <a:latin typeface="Traditional Arabic" panose="02020603050405020304" pitchFamily="18" charset="-78"/>
                <a:cs typeface="Traditional Arabic" panose="02020603050405020304" pitchFamily="18" charset="-78"/>
              </a:rPr>
              <a:t> في مجال الإحصائيات بالأخطاء المتعلقة بجمع البيانات والتي يمكن أن تؤدي إلى استنتاجات خاطئة من قبل المُحلّلين. يمكن أن يكون هذا التقدير </a:t>
            </a:r>
            <a:r>
              <a:rPr lang="ar-TN" baseline="0" dirty="0" err="1">
                <a:latin typeface="Traditional Arabic" panose="02020603050405020304" pitchFamily="18" charset="-78"/>
                <a:cs typeface="Traditional Arabic" panose="02020603050405020304" pitchFamily="18" charset="-78"/>
              </a:rPr>
              <a:t>للانحيازات</a:t>
            </a:r>
            <a:r>
              <a:rPr lang="ar-TN" baseline="0" dirty="0">
                <a:latin typeface="Traditional Arabic" panose="02020603050405020304" pitchFamily="18" charset="-78"/>
                <a:cs typeface="Traditional Arabic" panose="02020603050405020304" pitchFamily="18" charset="-78"/>
              </a:rPr>
              <a:t> أو الأخطاء متعدّد الأنواع:</a:t>
            </a:r>
          </a:p>
          <a:p>
            <a:pPr algn="r" rtl="1">
              <a:buFont typeface="Arial" pitchFamily="34" charset="0"/>
              <a:buChar char="•"/>
            </a:pPr>
            <a:r>
              <a:rPr lang="ar-TN" baseline="0" dirty="0">
                <a:latin typeface="Traditional Arabic" panose="02020603050405020304" pitchFamily="18" charset="-78"/>
                <a:cs typeface="Traditional Arabic" panose="02020603050405020304" pitchFamily="18" charset="-78"/>
              </a:rPr>
              <a:t>تمّ تجميع بيانات التقدير فقط في المستشفيات العامة  أو المصحّات الخاصة يعني مثلا سيتم احتساب عدد الوفيات في المستشفيات العامة فقط وهو ما يجعل معدل الوفيات الخام يبدو أحسن ممّا هو عليه في الحقيقة. </a:t>
            </a:r>
          </a:p>
          <a:p>
            <a:pPr algn="r" rtl="1">
              <a:buFont typeface="Arial" pitchFamily="34" charset="0"/>
              <a:buChar char="•"/>
            </a:pPr>
            <a:r>
              <a:rPr lang="ar-TN" baseline="0" dirty="0">
                <a:latin typeface="Traditional Arabic" panose="02020603050405020304" pitchFamily="18" charset="-78"/>
                <a:cs typeface="Traditional Arabic" panose="02020603050405020304" pitchFamily="18" charset="-78"/>
              </a:rPr>
              <a:t>قد لا يتم التبليغ عن حالات الوفيات وذلك لإمكانية حصولهم على مزايا وخدمات أقل إذا تم الإعلان عن حالات الوفيات. وهو ما يؤدي إلى تحيز يتعلق بنقص التبليغ. </a:t>
            </a:r>
          </a:p>
          <a:p>
            <a:pPr algn="r" rtl="1">
              <a:buFont typeface="Arial" pitchFamily="34" charset="0"/>
              <a:buChar char="•"/>
            </a:pPr>
            <a:r>
              <a:rPr lang="ar-TN" baseline="0" dirty="0">
                <a:latin typeface="Traditional Arabic" panose="02020603050405020304" pitchFamily="18" charset="-78"/>
                <a:cs typeface="Traditional Arabic" panose="02020603050405020304" pitchFamily="18" charset="-78"/>
              </a:rPr>
              <a:t>بم أن معادلة احتساب معدل الوفيات الخام تحتوي على العدد </a:t>
            </a:r>
            <a:r>
              <a:rPr lang="ar-TN" baseline="0" dirty="0" err="1">
                <a:latin typeface="Traditional Arabic" panose="02020603050405020304" pitchFamily="18" charset="-78"/>
                <a:cs typeface="Traditional Arabic" panose="02020603050405020304" pitchFamily="18" charset="-78"/>
              </a:rPr>
              <a:t>الجملي</a:t>
            </a:r>
            <a:r>
              <a:rPr lang="ar-TN" baseline="0" dirty="0">
                <a:latin typeface="Traditional Arabic" panose="02020603050405020304" pitchFamily="18" charset="-78"/>
                <a:cs typeface="Traditional Arabic" panose="02020603050405020304" pitchFamily="18" charset="-78"/>
              </a:rPr>
              <a:t> للسكان فإن العدد الدقيق للعدد </a:t>
            </a:r>
            <a:r>
              <a:rPr lang="ar-TN" baseline="0" dirty="0" err="1">
                <a:latin typeface="Traditional Arabic" panose="02020603050405020304" pitchFamily="18" charset="-78"/>
                <a:cs typeface="Traditional Arabic" panose="02020603050405020304" pitchFamily="18" charset="-78"/>
              </a:rPr>
              <a:t>الجملي</a:t>
            </a:r>
            <a:r>
              <a:rPr lang="ar-TN" baseline="0" dirty="0">
                <a:latin typeface="Traditional Arabic" panose="02020603050405020304" pitchFamily="18" charset="-78"/>
                <a:cs typeface="Traditional Arabic" panose="02020603050405020304" pitchFamily="18" charset="-78"/>
              </a:rPr>
              <a:t> للسكان مهم جدا في هذه المعادلة. من الممكن أن يقدم قائد المجموعة المتضررة  بيانات خاطئة بخصوص عدد السكان  وذلك بإعطائه عددا أكبر من الواقع، وهو ما يجعل معدل الوفيّات الخام يبدو أحسن ممّا هو عليه في الحقيقة. </a:t>
            </a:r>
            <a:r>
              <a:rPr lang="ar-TN" b="0" baseline="0" dirty="0">
                <a:latin typeface="Traditional Arabic" panose="02020603050405020304" pitchFamily="18" charset="-78"/>
                <a:cs typeface="Traditional Arabic" panose="02020603050405020304" pitchFamily="18" charset="-78"/>
              </a:rPr>
              <a:t>وعلى العكس</a:t>
            </a:r>
            <a:r>
              <a:rPr lang="ar-TN" baseline="0" dirty="0">
                <a:latin typeface="Traditional Arabic" panose="02020603050405020304" pitchFamily="18" charset="-78"/>
                <a:cs typeface="Traditional Arabic" panose="02020603050405020304" pitchFamily="18" charset="-78"/>
              </a:rPr>
              <a:t>، إذا </a:t>
            </a:r>
            <a:r>
              <a:rPr lang="ar-TN" baseline="0" dirty="0" err="1">
                <a:latin typeface="Traditional Arabic" panose="02020603050405020304" pitchFamily="18" charset="-78"/>
                <a:cs typeface="Traditional Arabic" panose="02020603050405020304" pitchFamily="18" charset="-78"/>
              </a:rPr>
              <a:t>استعنا</a:t>
            </a:r>
            <a:r>
              <a:rPr lang="ar-TN" baseline="0" dirty="0">
                <a:latin typeface="Traditional Arabic" panose="02020603050405020304" pitchFamily="18" charset="-78"/>
                <a:cs typeface="Traditional Arabic" panose="02020603050405020304" pitchFamily="18" charset="-78"/>
              </a:rPr>
              <a:t> بالسجلات الرسمية من الممكن أن يكون عدد السكان أيضا أكبر من ذلك المُعلن عنه وبالتالي يكون معدل الوفيّات الخام أسوء ممّا هو عليه في الحقيقة.</a:t>
            </a:r>
            <a:r>
              <a:rPr lang="fr-CH" baseline="0" dirty="0">
                <a:latin typeface="Traditional Arabic" panose="02020603050405020304" pitchFamily="18" charset="-78"/>
                <a:cs typeface="Traditional Arabic" panose="02020603050405020304" pitchFamily="18" charset="-78"/>
              </a:rPr>
              <a:t> </a:t>
            </a:r>
          </a:p>
          <a:p>
            <a:pPr algn="r" rtl="1">
              <a:buFont typeface="Arial" pitchFamily="34" charset="0"/>
              <a:buNone/>
            </a:pPr>
            <a:r>
              <a:rPr lang="ar-TN" baseline="0" dirty="0">
                <a:latin typeface="Traditional Arabic" panose="02020603050405020304" pitchFamily="18" charset="-78"/>
                <a:cs typeface="Traditional Arabic" panose="02020603050405020304" pitchFamily="18" charset="-78"/>
              </a:rPr>
              <a:t>تُبيّن مراجعة السجلاّت الرّسميّة لمعدّل الوفيّات الخام أنّ هذا المعدّل (2.3 للأطفال دون 5 سنوات) يُمثّل أكثر من ضعف المعدّل الرّئيسي في أغلب الحالات.</a:t>
            </a:r>
          </a:p>
        </p:txBody>
      </p:sp>
      <p:sp>
        <p:nvSpPr>
          <p:cNvPr id="4" name="Slide Number Placeholder 3"/>
          <p:cNvSpPr>
            <a:spLocks noGrp="1"/>
          </p:cNvSpPr>
          <p:nvPr>
            <p:ph type="sldNum" sz="quarter" idx="10"/>
          </p:nvPr>
        </p:nvSpPr>
        <p:spPr/>
        <p:txBody>
          <a:bodyPr/>
          <a:lstStyle/>
          <a:p>
            <a:fld id="{53579C48-162C-47C7-9687-2839989AFBEE}" type="slidenum">
              <a:rPr lang="ar-SA" smtClean="0"/>
              <a:t>37</a:t>
            </a:fld>
            <a:endParaRPr lang="ar-SA"/>
          </a:p>
        </p:txBody>
      </p:sp>
    </p:spTree>
    <p:extLst>
      <p:ext uri="{BB962C8B-B14F-4D97-AF65-F5344CB8AC3E}">
        <p14:creationId xmlns:p14="http://schemas.microsoft.com/office/powerpoint/2010/main" val="12523776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38</a:t>
            </a:fld>
            <a:endParaRPr lang="ar-SA"/>
          </a:p>
        </p:txBody>
      </p:sp>
    </p:spTree>
    <p:extLst>
      <p:ext uri="{BB962C8B-B14F-4D97-AF65-F5344CB8AC3E}">
        <p14:creationId xmlns:p14="http://schemas.microsoft.com/office/powerpoint/2010/main" val="19776218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39</a:t>
            </a:fld>
            <a:endParaRPr lang="ar-SA"/>
          </a:p>
        </p:txBody>
      </p:sp>
    </p:spTree>
    <p:extLst>
      <p:ext uri="{BB962C8B-B14F-4D97-AF65-F5344CB8AC3E}">
        <p14:creationId xmlns:p14="http://schemas.microsoft.com/office/powerpoint/2010/main" val="1300053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kumimoji="0" lang="ar-EG" altLang="en-US" sz="1200" b="1" dirty="0">
                <a:solidFill>
                  <a:srgbClr val="FF0000"/>
                </a:solidFill>
                <a:latin typeface="Arial" panose="020B0604020202020204" pitchFamily="34" charset="0"/>
                <a:cs typeface="Traditional Arabic" panose="02020603050405020304" pitchFamily="18" charset="-78"/>
              </a:rPr>
              <a:t>ينقسم </a:t>
            </a:r>
            <a:r>
              <a:rPr kumimoji="0" lang="ar-EG" altLang="en-US" sz="1200" b="1" dirty="0">
                <a:solidFill>
                  <a:srgbClr val="FFFFFF"/>
                </a:solidFill>
                <a:latin typeface="Arial" panose="020B0604020202020204" pitchFamily="34" charset="0"/>
                <a:cs typeface="Traditional Arabic" panose="02020603050405020304" pitchFamily="18" charset="-78"/>
              </a:rPr>
              <a:t>العمل الصحي</a:t>
            </a:r>
            <a:r>
              <a:rPr kumimoji="0" lang="ar-EG" altLang="en-US" sz="1200" b="1" dirty="0">
                <a:solidFill>
                  <a:srgbClr val="FF0000"/>
                </a:solidFill>
                <a:latin typeface="Arial" panose="020B0604020202020204" pitchFamily="34" charset="0"/>
                <a:cs typeface="Traditional Arabic" panose="02020603050405020304" pitchFamily="18" charset="-78"/>
              </a:rPr>
              <a:t> بشكل أساسي إلى موضوعين رئيسيين</a:t>
            </a:r>
            <a:endParaRPr kumimoji="0" lang="en-US" altLang="en-US" sz="1200" b="1" dirty="0">
              <a:solidFill>
                <a:srgbClr val="FF0000"/>
              </a:solidFill>
              <a:latin typeface="Arial" panose="020B0604020202020204" pitchFamily="34" charset="0"/>
              <a:cs typeface="Traditional Arabic" panose="02020603050405020304" pitchFamily="18" charset="-78"/>
            </a:endParaRPr>
          </a:p>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4</a:t>
            </a:fld>
            <a:endParaRPr lang="ar-SA"/>
          </a:p>
        </p:txBody>
      </p:sp>
    </p:spTree>
    <p:extLst>
      <p:ext uri="{BB962C8B-B14F-4D97-AF65-F5344CB8AC3E}">
        <p14:creationId xmlns:p14="http://schemas.microsoft.com/office/powerpoint/2010/main" val="22055157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40</a:t>
            </a:fld>
            <a:endParaRPr lang="ar-SA"/>
          </a:p>
        </p:txBody>
      </p:sp>
    </p:spTree>
    <p:extLst>
      <p:ext uri="{BB962C8B-B14F-4D97-AF65-F5344CB8AC3E}">
        <p14:creationId xmlns:p14="http://schemas.microsoft.com/office/powerpoint/2010/main" val="33921578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579C48-162C-47C7-9687-2839989AFBEE}" type="slidenum">
              <a:rPr lang="ar-SA" smtClean="0"/>
              <a:t>41</a:t>
            </a:fld>
            <a:endParaRPr lang="ar-SA"/>
          </a:p>
        </p:txBody>
      </p:sp>
    </p:spTree>
    <p:extLst>
      <p:ext uri="{BB962C8B-B14F-4D97-AF65-F5344CB8AC3E}">
        <p14:creationId xmlns:p14="http://schemas.microsoft.com/office/powerpoint/2010/main" val="3270717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5</a:t>
            </a:fld>
            <a:endParaRPr lang="ar-SA"/>
          </a:p>
        </p:txBody>
      </p:sp>
    </p:spTree>
    <p:extLst>
      <p:ext uri="{BB962C8B-B14F-4D97-AF65-F5344CB8AC3E}">
        <p14:creationId xmlns:p14="http://schemas.microsoft.com/office/powerpoint/2010/main" val="107809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EG" dirty="0"/>
              <a:t>3_لعبة خلط الأوراق (علاقة هذا الفصل بالميثاق الإنساني ومبادئ الحماية والمعايير الأساسية والقضايا المتشعبة)</a:t>
            </a:r>
            <a:endParaRPr lang="en-US" dirty="0"/>
          </a:p>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6</a:t>
            </a:fld>
            <a:endParaRPr lang="ar-SA"/>
          </a:p>
        </p:txBody>
      </p:sp>
    </p:spTree>
    <p:extLst>
      <p:ext uri="{BB962C8B-B14F-4D97-AF65-F5344CB8AC3E}">
        <p14:creationId xmlns:p14="http://schemas.microsoft.com/office/powerpoint/2010/main" val="3987176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7</a:t>
            </a:fld>
            <a:endParaRPr lang="ar-SA"/>
          </a:p>
        </p:txBody>
      </p:sp>
    </p:spTree>
    <p:extLst>
      <p:ext uri="{BB962C8B-B14F-4D97-AF65-F5344CB8AC3E}">
        <p14:creationId xmlns:p14="http://schemas.microsoft.com/office/powerpoint/2010/main" val="1584475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spcBef>
                <a:spcPts val="2400"/>
              </a:spcBef>
            </a:pPr>
            <a:r>
              <a:rPr lang="ar-EG" dirty="0"/>
              <a:t>الكوليرا :</a:t>
            </a:r>
          </a:p>
          <a:p>
            <a:pPr lvl="1">
              <a:spcBef>
                <a:spcPts val="2400"/>
              </a:spcBef>
            </a:pPr>
            <a:r>
              <a:rPr lang="ar-SA" dirty="0"/>
              <a:t>إسهال حاد مع/أو قيء</a:t>
            </a:r>
          </a:p>
          <a:p>
            <a:pPr lvl="1">
              <a:spcBef>
                <a:spcPts val="2400"/>
              </a:spcBef>
            </a:pPr>
            <a:r>
              <a:rPr lang="ar-SA" dirty="0"/>
              <a:t>سوف يُسبّب الوفاة اذا لم تتمّ معالجته (عن طريق تعويض السوائل)</a:t>
            </a:r>
          </a:p>
          <a:p>
            <a:pPr lvl="1">
              <a:spcBef>
                <a:spcPts val="2400"/>
              </a:spcBef>
            </a:pPr>
            <a:r>
              <a:rPr lang="ar-SA" dirty="0"/>
              <a:t>تُعتبر حالة واحدة من بين </a:t>
            </a:r>
            <a:r>
              <a:rPr lang="ar-SA" sz="2000" dirty="0"/>
              <a:t>10 </a:t>
            </a:r>
            <a:r>
              <a:rPr lang="ar-SA" dirty="0"/>
              <a:t>حالات حالة خطيرة </a:t>
            </a:r>
          </a:p>
          <a:p>
            <a:pPr lvl="1">
              <a:spcBef>
                <a:spcPts val="2400"/>
              </a:spcBef>
            </a:pPr>
            <a:r>
              <a:rPr lang="ar-SA" dirty="0"/>
              <a:t>يعني إمكانية وفاة مُصاب من بين </a:t>
            </a:r>
            <a:r>
              <a:rPr lang="ar-SA" sz="2000" dirty="0"/>
              <a:t>10 </a:t>
            </a:r>
            <a:r>
              <a:rPr lang="ar-SA" dirty="0"/>
              <a:t>حالات.</a:t>
            </a:r>
          </a:p>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t>8</a:t>
            </a:fld>
            <a:endParaRPr lang="ar-SA"/>
          </a:p>
        </p:txBody>
      </p:sp>
    </p:spTree>
    <p:extLst>
      <p:ext uri="{BB962C8B-B14F-4D97-AF65-F5344CB8AC3E}">
        <p14:creationId xmlns:p14="http://schemas.microsoft.com/office/powerpoint/2010/main" val="3596141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a:t>يُصاحب النّزوح الجماعي في حالات الطّوارئ عدّة مشاكل حيث أنّ الاكتظاظ وقلّة الطّعام ونقص المياه وقصور الإصحاح مثال عن هذه المشاكل  وهي تصنف غالبا على أنّها مشاكل طبّية ينبغي معالجتها ببرامج تابعة للقطاع الصّحي.</a:t>
            </a:r>
          </a:p>
          <a:p>
            <a:r>
              <a:rPr lang="ar-SA" dirty="0"/>
              <a:t>إلا أنه إذا عالجنا مشاكل الماء والطّعام والإصحاح والمأوى كل على حدة، ستصبح إدارة القطاع الصّحي ناجحة حيث ستعالج مشاكله الأساسيّة أولا مثل توفير الرّعاية العلاجيّة للحالات الخاصّة وحملات التّحصين ضدّ الأمراض المعدية.</a:t>
            </a:r>
          </a:p>
          <a:p>
            <a:r>
              <a:rPr lang="ar-SA" dirty="0"/>
              <a:t>تتطرّق مواد </a:t>
            </a:r>
            <a:r>
              <a:rPr lang="ar-SA" dirty="0" err="1"/>
              <a:t>اسفير</a:t>
            </a:r>
            <a:r>
              <a:rPr lang="ar-SA" dirty="0"/>
              <a:t> في هذا الفصل لبعض  النّتائج المتّفق عليها والتّي وقع جمعها من العديد من الحالات من جميع أنحاء العالم.</a:t>
            </a:r>
          </a:p>
          <a:p>
            <a:endParaRPr lang="ar-SA" dirty="0"/>
          </a:p>
          <a:p>
            <a:r>
              <a:rPr lang="ar-SA" dirty="0"/>
              <a:t>تعليق على الصّورة:</a:t>
            </a:r>
          </a:p>
          <a:p>
            <a:r>
              <a:rPr lang="ar-SA" dirty="0"/>
              <a:t>يقوم طبيب من الهلال الأحمر العربي السّوري بفحص رضيع داخل العيادة الصّحيّة المتنقّلة والمدعومة من الاتّحاد الدّولي لجمعيّات الصّليب الأحمر والهلال الأحمر.</a:t>
            </a:r>
          </a:p>
          <a:p>
            <a:r>
              <a:rPr lang="ar-SA" dirty="0"/>
              <a:t>هذه العيادة المتنقّلة في زيارة </a:t>
            </a:r>
            <a:r>
              <a:rPr lang="ar-SA" dirty="0" err="1"/>
              <a:t>إعتياديّة</a:t>
            </a:r>
            <a:r>
              <a:rPr lang="ar-SA" dirty="0"/>
              <a:t> للمدرسة العادليّة التّي تستخدم كمأوى للعائلات النّازحة في قرية العادليّة الموجودة على بعد 20 كم من العاصمة دمشق.</a:t>
            </a:r>
          </a:p>
          <a:p>
            <a:r>
              <a:rPr lang="ar-SA" dirty="0"/>
              <a:t>تمّ التقاط هذه الصّورة سنة 2013.</a:t>
            </a:r>
          </a:p>
        </p:txBody>
      </p:sp>
      <p:sp>
        <p:nvSpPr>
          <p:cNvPr id="4" name="Slide Number Placeholder 3"/>
          <p:cNvSpPr>
            <a:spLocks noGrp="1"/>
          </p:cNvSpPr>
          <p:nvPr>
            <p:ph type="sldNum" sz="quarter" idx="10"/>
          </p:nvPr>
        </p:nvSpPr>
        <p:spPr/>
        <p:txBody>
          <a:bodyPr/>
          <a:lstStyle/>
          <a:p>
            <a:fld id="{53579C48-162C-47C7-9687-2839989AFBEE}" type="slidenum">
              <a:rPr lang="ar-SA" smtClean="0"/>
              <a:t>9</a:t>
            </a:fld>
            <a:endParaRPr lang="ar-SA"/>
          </a:p>
        </p:txBody>
      </p:sp>
    </p:spTree>
    <p:extLst>
      <p:ext uri="{BB962C8B-B14F-4D97-AF65-F5344CB8AC3E}">
        <p14:creationId xmlns:p14="http://schemas.microsoft.com/office/powerpoint/2010/main" val="39871762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pic>
        <p:nvPicPr>
          <p:cNvPr id="3" name="Picture 2" descr="bottom-curv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sp>
        <p:nvSpPr>
          <p:cNvPr id="8"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a:t>Click to edit Master title style</a:t>
            </a:r>
            <a:endParaRPr lang="fr-CH" dirty="0"/>
          </a:p>
        </p:txBody>
      </p:sp>
      <p:sp>
        <p:nvSpPr>
          <p:cNvPr id="9" name="Subtitle 2"/>
          <p:cNvSpPr>
            <a:spLocks noGrp="1"/>
          </p:cNvSpPr>
          <p:nvPr>
            <p:ph type="subTitle" idx="1"/>
          </p:nvPr>
        </p:nvSpPr>
        <p:spPr>
          <a:xfrm>
            <a:off x="1381489" y="4052664"/>
            <a:ext cx="6400800" cy="1752600"/>
          </a:xfrm>
        </p:spPr>
        <p:txBody>
          <a:bodyPr>
            <a:normAutofit/>
          </a:bodyPr>
          <a:lstStyle>
            <a:lvl1pPr marL="0" indent="0" algn="ctr" rtl="1">
              <a:buNone/>
              <a:defRPr sz="4800" b="1" i="1">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r-CH"/>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782" y="266329"/>
            <a:ext cx="3028215" cy="1754168"/>
          </a:xfrm>
          <a:prstGeom prst="rect">
            <a:avLst/>
          </a:prstGeom>
        </p:spPr>
      </p:pic>
    </p:spTree>
    <p:extLst>
      <p:ext uri="{BB962C8B-B14F-4D97-AF65-F5344CB8AC3E}">
        <p14:creationId xmlns:p14="http://schemas.microsoft.com/office/powerpoint/2010/main" val="344096392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Footer only">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 أ17: الفصل التّقني المتعلّق بمجال العمل الصّحي مواد اسفير التدريبية سنة 2015</a:t>
            </a:r>
            <a:endParaRPr lang="fr-CH"/>
          </a:p>
        </p:txBody>
      </p:sp>
    </p:spTree>
    <p:extLst>
      <p:ext uri="{BB962C8B-B14F-4D97-AF65-F5344CB8AC3E}">
        <p14:creationId xmlns:p14="http://schemas.microsoft.com/office/powerpoint/2010/main" val="2850212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 أ17: الفصل التّقني المتعلّق بمجال العمل الصّحي مواد اسفير التدريبية سنة 2015</a:t>
            </a:r>
            <a:endParaRPr lang="fr-CH"/>
          </a:p>
        </p:txBody>
      </p:sp>
    </p:spTree>
    <p:extLst>
      <p:ext uri="{BB962C8B-B14F-4D97-AF65-F5344CB8AC3E}">
        <p14:creationId xmlns:p14="http://schemas.microsoft.com/office/powerpoint/2010/main" val="705368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btitle slide">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3084286" y="6329599"/>
            <a:ext cx="5602515"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 أ17: الفصل التّقني المتعلّق بمجال العمل الصّحي مواد اسفير التدريبية سنة 2015</a:t>
            </a:r>
            <a:endParaRPr lang="fr-CH"/>
          </a:p>
        </p:txBody>
      </p:sp>
      <p:sp>
        <p:nvSpPr>
          <p:cNvPr id="4"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a:t>Click to edit Master title style</a:t>
            </a:r>
            <a:endParaRPr lang="fr-CH" dirty="0"/>
          </a:p>
        </p:txBody>
      </p:sp>
    </p:spTree>
    <p:extLst>
      <p:ext uri="{BB962C8B-B14F-4D97-AF65-F5344CB8AC3E}">
        <p14:creationId xmlns:p14="http://schemas.microsoft.com/office/powerpoint/2010/main" val="713261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56344"/>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a:t>Click to edit Master text styles</a:t>
            </a:r>
          </a:p>
          <a:p>
            <a:pPr lvl="1"/>
            <a:r>
              <a:rPr lang="en-US" noProof="0"/>
              <a:t>Second level</a:t>
            </a:r>
          </a:p>
          <a:p>
            <a:pPr lvl="2"/>
            <a:r>
              <a:rPr lang="en-US" noProof="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 أ17: الفصل التّقني المتعلّق بمجال العمل الصّحي مواد اسفير التدريبية سنة 2015</a:t>
            </a:r>
            <a:endParaRPr lang="fr-CH"/>
          </a:p>
        </p:txBody>
      </p:sp>
    </p:spTree>
    <p:extLst>
      <p:ext uri="{BB962C8B-B14F-4D97-AF65-F5344CB8AC3E}">
        <p14:creationId xmlns:p14="http://schemas.microsoft.com/office/powerpoint/2010/main" val="4002356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o footer graphic">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a:t>Click to edit Master text styles</a:t>
            </a:r>
          </a:p>
          <a:p>
            <a:pPr lvl="1"/>
            <a:r>
              <a:rPr lang="en-US" noProof="0"/>
              <a:t>Second level</a:t>
            </a:r>
          </a:p>
          <a:p>
            <a:pPr lvl="2"/>
            <a:r>
              <a:rPr lang="en-US" noProof="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 أ17: الفصل التّقني المتعلّق بمجال العمل الصّحي مواد اسفير التدريبية سنة 2015</a:t>
            </a:r>
            <a:endParaRPr lang="fr-CH"/>
          </a:p>
        </p:txBody>
      </p:sp>
    </p:spTree>
    <p:extLst>
      <p:ext uri="{BB962C8B-B14F-4D97-AF65-F5344CB8AC3E}">
        <p14:creationId xmlns:p14="http://schemas.microsoft.com/office/powerpoint/2010/main" val="2227154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xercise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a:t>Click to edit Master text styles</a:t>
            </a:r>
          </a:p>
          <a:p>
            <a:pPr lvl="1"/>
            <a:r>
              <a:rPr lang="en-US" noProof="0"/>
              <a:t>Second level</a:t>
            </a:r>
          </a:p>
          <a:p>
            <a:pPr lvl="2"/>
            <a:r>
              <a:rPr lang="en-US" noProof="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 أ17: الفصل التّقني المتعلّق بمجال العمل الصّحي مواد اسفير التدريبية سنة 2015</a:t>
            </a:r>
            <a:endParaRPr lang="fr-CH"/>
          </a:p>
        </p:txBody>
      </p:sp>
      <p:pic>
        <p:nvPicPr>
          <p:cNvPr id="9" name="Picture 8" descr="meeting shutterstock_230281012.jpg"/>
          <p:cNvPicPr>
            <a:picLocks noChangeAspect="1"/>
          </p:cNvPicPr>
          <p:nvPr userDrawn="1"/>
        </p:nvPicPr>
        <p:blipFill>
          <a:blip r:embed="rId3" cstate="print">
            <a:alphaModFix amt="73000"/>
            <a:extLst>
              <a:ext uri="{28A0092B-C50C-407E-A947-70E740481C1C}">
                <a14:useLocalDpi xmlns:a14="http://schemas.microsoft.com/office/drawing/2010/main" val="0"/>
              </a:ext>
            </a:extLst>
          </a:blip>
          <a:stretch>
            <a:fillRect/>
          </a:stretch>
        </p:blipFill>
        <p:spPr>
          <a:xfrm>
            <a:off x="35496" y="3251628"/>
            <a:ext cx="3644656" cy="2882923"/>
          </a:xfrm>
          <a:prstGeom prst="rect">
            <a:avLst/>
          </a:prstGeom>
        </p:spPr>
      </p:pic>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9372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a:t>Click to edit Master text styles</a:t>
            </a:r>
          </a:p>
          <a:p>
            <a:pPr lvl="1"/>
            <a:r>
              <a:rPr lang="en-US" noProof="0"/>
              <a:t>Second level</a:t>
            </a:r>
          </a:p>
          <a:p>
            <a:pPr lvl="2"/>
            <a:r>
              <a:rPr lang="en-US" noProof="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 أ17: الفصل التّقني المتعلّق بمجال العمل الصّحي مواد اسفير التدريبية سنة 2015</a:t>
            </a:r>
            <a:endParaRPr lang="fr-CH"/>
          </a:p>
        </p:txBody>
      </p:sp>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3119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noProof="0"/>
              <a:t>Click to edit Master title style</a:t>
            </a:r>
            <a:endParaRPr lang="ar-SA" noProof="0"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noProof="0" dirty="0" err="1"/>
              <a:t>Click</a:t>
            </a:r>
            <a:r>
              <a:rPr lang="ar-SA" noProof="0" dirty="0"/>
              <a:t> </a:t>
            </a:r>
            <a:r>
              <a:rPr lang="ar-SA" noProof="0" dirty="0" err="1"/>
              <a:t>to</a:t>
            </a:r>
            <a:r>
              <a:rPr lang="ar-SA" noProof="0" dirty="0"/>
              <a:t> </a:t>
            </a:r>
            <a:r>
              <a:rPr lang="ar-SA" noProof="0" dirty="0" err="1"/>
              <a:t>edit</a:t>
            </a:r>
            <a:r>
              <a:rPr lang="ar-SA" noProof="0" dirty="0"/>
              <a:t> </a:t>
            </a:r>
            <a:r>
              <a:rPr lang="ar-SA" noProof="0" dirty="0" err="1"/>
              <a:t>Master</a:t>
            </a:r>
            <a:r>
              <a:rPr lang="ar-SA" noProof="0" dirty="0"/>
              <a:t> </a:t>
            </a:r>
            <a:r>
              <a:rPr lang="ar-SA" noProof="0" dirty="0" err="1"/>
              <a:t>text</a:t>
            </a:r>
            <a:r>
              <a:rPr lang="ar-SA" noProof="0" dirty="0"/>
              <a:t> </a:t>
            </a:r>
            <a:r>
              <a:rPr lang="ar-SA" noProof="0" dirty="0" err="1"/>
              <a:t>styles</a:t>
            </a:r>
            <a:endParaRPr lang="ar-SA" noProof="0" dirty="0"/>
          </a:p>
          <a:p>
            <a:pPr lvl="1"/>
            <a:r>
              <a:rPr lang="ar-SA" noProof="0" dirty="0" err="1"/>
              <a:t>Second</a:t>
            </a:r>
            <a:r>
              <a:rPr lang="ar-SA" noProof="0" dirty="0"/>
              <a:t> </a:t>
            </a:r>
            <a:r>
              <a:rPr lang="ar-SA" noProof="0" dirty="0" err="1"/>
              <a:t>level</a:t>
            </a:r>
            <a:endParaRPr lang="ar-SA" noProof="0" dirty="0"/>
          </a:p>
          <a:p>
            <a:pPr lvl="2"/>
            <a:r>
              <a:rPr lang="ar-SA" noProof="0" dirty="0" err="1"/>
              <a:t>Third</a:t>
            </a:r>
            <a:r>
              <a:rPr lang="ar-SA" noProof="0" dirty="0"/>
              <a:t> </a:t>
            </a:r>
            <a:r>
              <a:rPr lang="ar-SA" noProof="0" dirty="0" err="1"/>
              <a:t>level</a:t>
            </a:r>
            <a:endParaRPr lang="ar-SA" noProof="0"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endParaRPr lang="ar-S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pPr defTabSz="457200"/>
            <a:r>
              <a:rPr lang="ar-SA"/>
              <a:t>الجزء« أ17: الفصل التّقني المتعلّق بمجال العمل الصّحي مواد اسفير التدريبية سنة 2015</a:t>
            </a: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fld id="{3EBADB50-E105-4882-AFA7-902A74D85694}" type="slidenum">
              <a:rPr lang="ar-SA" smtClean="0"/>
              <a:pPr/>
              <a:t>‹#›</a:t>
            </a:fld>
            <a:endParaRPr lang="ar-SA" dirty="0"/>
          </a:p>
        </p:txBody>
      </p:sp>
    </p:spTree>
    <p:extLst>
      <p:ext uri="{BB962C8B-B14F-4D97-AF65-F5344CB8AC3E}">
        <p14:creationId xmlns:p14="http://schemas.microsoft.com/office/powerpoint/2010/main" val="427122757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8" r:id="rId3"/>
    <p:sldLayoutId id="2147483785" r:id="rId4"/>
    <p:sldLayoutId id="2147483784" r:id="rId5"/>
    <p:sldLayoutId id="2147483789" r:id="rId6"/>
    <p:sldLayoutId id="2147483786" r:id="rId7"/>
    <p:sldLayoutId id="2147483787" r:id="rId8"/>
  </p:sldLayoutIdLst>
  <p:hf sldNum="0" hdr="0" dt="0"/>
  <p:txStyles>
    <p:title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p:titleStyle>
    <p:bodyStyle>
      <a:lvl1pPr marL="0" indent="0" algn="r" defTabSz="914400" rtl="1" eaLnBrk="1" latinLnBrk="0" hangingPunct="1">
        <a:spcBef>
          <a:spcPct val="20000"/>
        </a:spcBef>
        <a:buFont typeface="Arial" panose="020B0604020202020204" pitchFamily="34" charset="0"/>
        <a:buNone/>
        <a:defRPr sz="2200" kern="1200">
          <a:solidFill>
            <a:schemeClr val="tx1"/>
          </a:solidFill>
          <a:latin typeface="Traditional Arabic" panose="02020603050405020304" pitchFamily="18" charset="-78"/>
          <a:ea typeface="+mn-ea"/>
          <a:cs typeface="Traditional Arabic" panose="02020603050405020304" pitchFamily="18" charset="-78"/>
        </a:defRPr>
      </a:lvl1pPr>
      <a:lvl2pPr marL="742950" indent="-285750" algn="r" defTabSz="914400" rtl="1" eaLnBrk="1" latinLnBrk="0" hangingPunct="1">
        <a:spcBef>
          <a:spcPct val="20000"/>
        </a:spcBef>
        <a:buFont typeface="Arial" panose="020B0604020202020204" pitchFamily="34" charset="0"/>
        <a:buChar char="•"/>
        <a:defRPr sz="2200" kern="1200">
          <a:solidFill>
            <a:schemeClr val="tx1"/>
          </a:solidFill>
          <a:latin typeface="Traditional Arabic" panose="02020603050405020304" pitchFamily="18" charset="-78"/>
          <a:ea typeface="+mn-ea"/>
          <a:cs typeface="Traditional Arabic" panose="02020603050405020304" pitchFamily="18" charset="-78"/>
        </a:defRPr>
      </a:lvl2pPr>
      <a:lvl3pPr marL="1143000" indent="-228600" algn="r" defTabSz="914400" rtl="1" eaLnBrk="1" latinLnBrk="0" hangingPunct="1">
        <a:spcBef>
          <a:spcPct val="20000"/>
        </a:spcBef>
        <a:buFont typeface="Traditional Arabic" panose="02020603050405020304" pitchFamily="18" charset="-78"/>
        <a:buChar char="–"/>
        <a:defRPr sz="2200" kern="1200">
          <a:solidFill>
            <a:schemeClr val="tx1"/>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8.w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7.w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www.spherehandbook.org/ar/2-2-essential-health-services-child-health/"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23.emf"/></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www.aljazeera.net/home/getpage/c5b5dbe7-0b84-477b-824d-0fa0b436f94c/2d5a4f14-c9d8-48ce-80a6-d9f310d2741e"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7.emf"/><Relationship Id="rId4" Type="http://schemas.openxmlformats.org/officeDocument/2006/relationships/hyperlink" Target="http://www.aljazeera.net/news/pages/1a1413a5-7b2b-491e-93b0-c8a115a664ea"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sz="4800" dirty="0"/>
              <a:t>الفصل التّقني المتعلّق بمجال العمل الصّحي</a:t>
            </a:r>
          </a:p>
        </p:txBody>
      </p:sp>
      <p:sp>
        <p:nvSpPr>
          <p:cNvPr id="3" name="Subtitle 2"/>
          <p:cNvSpPr>
            <a:spLocks noGrp="1"/>
          </p:cNvSpPr>
          <p:nvPr>
            <p:ph type="subTitle" idx="1"/>
          </p:nvPr>
        </p:nvSpPr>
        <p:spPr>
          <a:xfrm>
            <a:off x="835268" y="4052664"/>
            <a:ext cx="7455877" cy="1752600"/>
          </a:xfrm>
        </p:spPr>
        <p:txBody>
          <a:bodyPr>
            <a:normAutofit/>
          </a:bodyPr>
          <a:lstStyle/>
          <a:p>
            <a:pPr>
              <a:lnSpc>
                <a:spcPct val="80000"/>
              </a:lnSpc>
            </a:pPr>
            <a:r>
              <a:rPr lang="ar-SA" sz="4400" dirty="0"/>
              <a:t>فيما يتمثّل وكيف يمكن العمل به وتطبيقه؟</a:t>
            </a:r>
          </a:p>
        </p:txBody>
      </p:sp>
      <p:sp>
        <p:nvSpPr>
          <p:cNvPr id="4" name="TextBox 3"/>
          <p:cNvSpPr txBox="1"/>
          <p:nvPr/>
        </p:nvSpPr>
        <p:spPr>
          <a:xfrm>
            <a:off x="2481644" y="6232128"/>
            <a:ext cx="6398576" cy="276999"/>
          </a:xfrm>
          <a:prstGeom prst="rect">
            <a:avLst/>
          </a:prstGeom>
          <a:noFill/>
        </p:spPr>
        <p:txBody>
          <a:bodyPr wrap="square" rtlCol="0">
            <a:spAutoFit/>
          </a:bodyPr>
          <a:lstStyle/>
          <a:p>
            <a:pPr algn="r" rtl="1"/>
            <a:r>
              <a:rPr lang="ar-EG" sz="1200" b="1" dirty="0">
                <a:solidFill>
                  <a:schemeClr val="bg1"/>
                </a:solidFill>
                <a:latin typeface="Traditional Arabic" panose="02020603050405020304" pitchFamily="18" charset="-78"/>
                <a:cs typeface="Traditional Arabic" panose="02020603050405020304" pitchFamily="18" charset="-78"/>
              </a:rPr>
              <a:t>ا</a:t>
            </a:r>
            <a:r>
              <a:rPr lang="ar-SA" sz="1200" b="1" dirty="0">
                <a:solidFill>
                  <a:schemeClr val="bg1"/>
                </a:solidFill>
                <a:latin typeface="Traditional Arabic" panose="02020603050405020304" pitchFamily="18" charset="-78"/>
                <a:cs typeface="Traditional Arabic" panose="02020603050405020304" pitchFamily="18" charset="-78"/>
              </a:rPr>
              <a:t>لفصل التّقني المتعلّق بمجال العمل الصّحي</a:t>
            </a:r>
            <a:r>
              <a:rPr lang="fr-CH" sz="1200" b="1" dirty="0">
                <a:solidFill>
                  <a:schemeClr val="bg1"/>
                </a:solidFill>
                <a:latin typeface="Traditional Arabic" panose="02020603050405020304" pitchFamily="18" charset="-78"/>
                <a:cs typeface="Traditional Arabic" panose="02020603050405020304" pitchFamily="18" charset="-78"/>
              </a:rPr>
              <a:t> -</a:t>
            </a:r>
            <a:r>
              <a:rPr lang="ar-SA" sz="1200" b="1" dirty="0">
                <a:solidFill>
                  <a:schemeClr val="bg1"/>
                </a:solidFill>
                <a:latin typeface="Traditional Arabic" panose="02020603050405020304" pitchFamily="18" charset="-78"/>
                <a:cs typeface="Traditional Arabic" panose="02020603050405020304" pitchFamily="18" charset="-78"/>
              </a:rPr>
              <a:t> مجموعة </a:t>
            </a:r>
            <a:r>
              <a:rPr lang="ar-SA" sz="1200" b="1" dirty="0" err="1">
                <a:solidFill>
                  <a:schemeClr val="bg1"/>
                </a:solidFill>
                <a:latin typeface="Traditional Arabic" panose="02020603050405020304" pitchFamily="18" charset="-78"/>
                <a:cs typeface="Traditional Arabic" panose="02020603050405020304" pitchFamily="18" charset="-78"/>
              </a:rPr>
              <a:t>اسفير</a:t>
            </a:r>
            <a:r>
              <a:rPr lang="ar-SA" sz="1200" b="1" dirty="0">
                <a:solidFill>
                  <a:schemeClr val="bg1"/>
                </a:solidFill>
                <a:latin typeface="Traditional Arabic" panose="02020603050405020304" pitchFamily="18" charset="-78"/>
                <a:cs typeface="Traditional Arabic" panose="02020603050405020304" pitchFamily="18" charset="-78"/>
              </a:rPr>
              <a:t> التدريبية 2015 </a:t>
            </a:r>
            <a:r>
              <a:rPr lang="ar-EG" sz="1200" b="1" dirty="0">
                <a:solidFill>
                  <a:schemeClr val="bg1"/>
                </a:solidFill>
                <a:latin typeface="Traditional Arabic" panose="02020603050405020304" pitchFamily="18" charset="-78"/>
                <a:cs typeface="Traditional Arabic" panose="02020603050405020304" pitchFamily="18" charset="-78"/>
              </a:rPr>
              <a:t>–السياق السوري</a:t>
            </a:r>
            <a:endParaRPr lang="ar-SA" sz="1200" b="1"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147352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التباس حول الكوارث والجثث والأوبئة</a:t>
            </a:r>
            <a:endParaRPr lang="ar-SA"/>
          </a:p>
        </p:txBody>
      </p:sp>
      <p:sp>
        <p:nvSpPr>
          <p:cNvPr id="3" name="Content Placeholder 2"/>
          <p:cNvSpPr>
            <a:spLocks noGrp="1"/>
          </p:cNvSpPr>
          <p:nvPr>
            <p:ph idx="1"/>
          </p:nvPr>
        </p:nvSpPr>
        <p:spPr>
          <a:xfrm>
            <a:off x="1611086" y="1369242"/>
            <a:ext cx="7075713" cy="4785722"/>
          </a:xfrm>
        </p:spPr>
        <p:txBody>
          <a:bodyPr/>
          <a:lstStyle/>
          <a:p>
            <a:r>
              <a:rPr lang="ar-SY" sz="2800" dirty="0"/>
              <a:t>هل</a:t>
            </a:r>
            <a:r>
              <a:rPr lang="ar-SA" sz="2800" dirty="0"/>
              <a:t> تتسبّب جثث القتلى من الكوارث في ظهور أوبئة جديدة</a:t>
            </a:r>
            <a:r>
              <a:rPr lang="ar-EG" sz="2800" dirty="0"/>
              <a:t> ؟</a:t>
            </a:r>
            <a:endParaRPr lang="ar-SA" sz="2800" dirty="0"/>
          </a:p>
          <a:p>
            <a:endParaRPr lang="ar-SA" dirty="0"/>
          </a:p>
          <a:p>
            <a:r>
              <a:rPr lang="ar-SA" dirty="0"/>
              <a:t>.</a:t>
            </a:r>
          </a:p>
        </p:txBody>
      </p:sp>
      <p:sp>
        <p:nvSpPr>
          <p:cNvPr id="6"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pic>
        <p:nvPicPr>
          <p:cNvPr id="7" name="صورة 6"/>
          <p:cNvPicPr>
            <a:picLocks noChangeAspect="1"/>
          </p:cNvPicPr>
          <p:nvPr/>
        </p:nvPicPr>
        <p:blipFill>
          <a:blip r:embed="rId3"/>
          <a:stretch>
            <a:fillRect/>
          </a:stretch>
        </p:blipFill>
        <p:spPr>
          <a:xfrm>
            <a:off x="1907895" y="1922210"/>
            <a:ext cx="6119299" cy="4066155"/>
          </a:xfrm>
          <a:prstGeom prst="rect">
            <a:avLst/>
          </a:prstGeom>
        </p:spPr>
      </p:pic>
      <p:sp>
        <p:nvSpPr>
          <p:cNvPr id="4" name="مستطيل 3"/>
          <p:cNvSpPr/>
          <p:nvPr/>
        </p:nvSpPr>
        <p:spPr>
          <a:xfrm rot="16200000">
            <a:off x="963245" y="5043715"/>
            <a:ext cx="1635384" cy="253916"/>
          </a:xfrm>
          <a:prstGeom prst="rect">
            <a:avLst/>
          </a:prstGeom>
        </p:spPr>
        <p:txBody>
          <a:bodyPr wrap="none">
            <a:spAutoFit/>
          </a:bodyPr>
          <a:lstStyle/>
          <a:p>
            <a:r>
              <a:rPr lang="en-US" sz="1050" dirty="0"/>
              <a:t>Photo credit: WHO</a:t>
            </a:r>
            <a:r>
              <a:rPr lang="ar-EG" sz="1050" dirty="0"/>
              <a:t> </a:t>
            </a:r>
            <a:r>
              <a:rPr lang="en-US" sz="1050" dirty="0"/>
              <a:t>Syria</a:t>
            </a:r>
            <a:r>
              <a:rPr lang="ar-EG" sz="1050" dirty="0"/>
              <a:t>  </a:t>
            </a:r>
            <a:endParaRPr lang="en-GB" sz="1050" i="1" dirty="0">
              <a:solidFill>
                <a:srgbClr val="000000"/>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950937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t>لكن ليس دائما...يجب الأخذ بعين </a:t>
            </a:r>
            <a:r>
              <a:rPr lang="ar-SA" dirty="0" err="1"/>
              <a:t>الإعتبار</a:t>
            </a:r>
            <a:r>
              <a:rPr lang="ar-SA" dirty="0"/>
              <a:t> هذه الحالات...</a:t>
            </a:r>
          </a:p>
        </p:txBody>
      </p:sp>
      <p:sp>
        <p:nvSpPr>
          <p:cNvPr id="3" name="Content Placeholder 2"/>
          <p:cNvSpPr>
            <a:spLocks noGrp="1"/>
          </p:cNvSpPr>
          <p:nvPr>
            <p:ph idx="1"/>
          </p:nvPr>
        </p:nvSpPr>
        <p:spPr>
          <a:xfrm>
            <a:off x="5731498" y="1369242"/>
            <a:ext cx="2955302" cy="4785722"/>
          </a:xfrm>
        </p:spPr>
        <p:txBody>
          <a:bodyPr/>
          <a:lstStyle/>
          <a:p>
            <a:pPr>
              <a:spcBef>
                <a:spcPts val="1200"/>
              </a:spcBef>
            </a:pPr>
            <a:r>
              <a:rPr lang="ar-SA" dirty="0"/>
              <a:t>لم تحدث حالات وفيات ناتجة عن انتشار أمراض معدية في:</a:t>
            </a:r>
          </a:p>
          <a:p>
            <a:pPr lvl="1">
              <a:spcBef>
                <a:spcPts val="1200"/>
              </a:spcBef>
            </a:pPr>
            <a:r>
              <a:rPr lang="ar-SA" dirty="0"/>
              <a:t>زلزال تركيا</a:t>
            </a:r>
            <a:r>
              <a:rPr lang="ar-SY" dirty="0"/>
              <a:t> 2011</a:t>
            </a:r>
            <a:endParaRPr lang="ar-SA" dirty="0"/>
          </a:p>
          <a:p>
            <a:pPr lvl="1">
              <a:spcBef>
                <a:spcPts val="1200"/>
              </a:spcBef>
            </a:pPr>
            <a:r>
              <a:rPr lang="ar-SA" dirty="0" err="1"/>
              <a:t>الفياضانات</a:t>
            </a:r>
            <a:r>
              <a:rPr lang="ar-SA" dirty="0"/>
              <a:t> بالموزمبيق</a:t>
            </a:r>
          </a:p>
          <a:p>
            <a:pPr lvl="1">
              <a:spcBef>
                <a:spcPts val="1200"/>
              </a:spcBef>
            </a:pPr>
            <a:r>
              <a:rPr lang="ar-SA" dirty="0"/>
              <a:t>زلزال السلفادور</a:t>
            </a:r>
          </a:p>
          <a:p>
            <a:pPr lvl="1">
              <a:spcBef>
                <a:spcPts val="1200"/>
              </a:spcBef>
            </a:pPr>
            <a:r>
              <a:rPr lang="ar-SA" dirty="0"/>
              <a:t>إعصار </a:t>
            </a:r>
            <a:r>
              <a:rPr lang="ar-SA" dirty="0" err="1"/>
              <a:t>ميتش</a:t>
            </a:r>
            <a:endParaRPr lang="ar-SA" dirty="0"/>
          </a:p>
          <a:p>
            <a:pPr lvl="1">
              <a:spcBef>
                <a:spcPts val="1200"/>
              </a:spcBef>
            </a:pPr>
            <a:r>
              <a:rPr lang="ar-SA" dirty="0"/>
              <a:t>الهجمات على مركز التجارة العالمي </a:t>
            </a:r>
            <a:r>
              <a:rPr lang="ar-SA" sz="2000" dirty="0"/>
              <a:t>2001</a:t>
            </a:r>
            <a:endParaRPr lang="ar-SA" dirty="0"/>
          </a:p>
          <a:p>
            <a:pPr lvl="1">
              <a:spcBef>
                <a:spcPts val="1200"/>
              </a:spcBef>
            </a:pPr>
            <a:r>
              <a:rPr lang="ar-SA" dirty="0"/>
              <a:t>تسونامي بابوا غينيا الجديدة</a:t>
            </a:r>
          </a:p>
          <a:p>
            <a:pPr>
              <a:spcBef>
                <a:spcPts val="1200"/>
              </a:spcBef>
            </a:pPr>
            <a:endParaRPr lang="ar-SA"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7823" y="1456831"/>
            <a:ext cx="4488893" cy="2992595"/>
          </a:xfrm>
          <a:prstGeom prst="rect">
            <a:avLst/>
          </a:prstGeom>
        </p:spPr>
      </p:pic>
      <p:sp>
        <p:nvSpPr>
          <p:cNvPr id="6" name="TextBox 5"/>
          <p:cNvSpPr txBox="1"/>
          <p:nvPr/>
        </p:nvSpPr>
        <p:spPr>
          <a:xfrm>
            <a:off x="3219753" y="4460679"/>
            <a:ext cx="2134677" cy="276999"/>
          </a:xfrm>
          <a:prstGeom prst="rect">
            <a:avLst/>
          </a:prstGeom>
          <a:noFill/>
        </p:spPr>
        <p:txBody>
          <a:bodyPr wrap="square" rtlCol="0">
            <a:spAutoFit/>
          </a:bodyPr>
          <a:lstStyle/>
          <a:p>
            <a:pPr algn="r" rtl="1"/>
            <a:r>
              <a:rPr lang="ar-TN" sz="1200" dirty="0">
                <a:solidFill>
                  <a:srgbClr val="000000"/>
                </a:solidFill>
                <a:latin typeface="Traditional Arabic" panose="02020603050405020304" pitchFamily="18" charset="-78"/>
                <a:cs typeface="Traditional Arabic" panose="02020603050405020304" pitchFamily="18" charset="-78"/>
              </a:rPr>
              <a:t>المصدر:ال</a:t>
            </a:r>
            <a:r>
              <a:rPr lang="ar-SY" sz="1200" dirty="0">
                <a:solidFill>
                  <a:srgbClr val="000000"/>
                </a:solidFill>
                <a:latin typeface="Traditional Arabic" panose="02020603050405020304" pitchFamily="18" charset="-78"/>
                <a:cs typeface="Traditional Arabic" panose="02020603050405020304" pitchFamily="18" charset="-78"/>
              </a:rPr>
              <a:t>هلال </a:t>
            </a:r>
            <a:r>
              <a:rPr lang="ar-TN" sz="1200" dirty="0">
                <a:solidFill>
                  <a:srgbClr val="000000"/>
                </a:solidFill>
                <a:latin typeface="Traditional Arabic" panose="02020603050405020304" pitchFamily="18" charset="-78"/>
                <a:cs typeface="Traditional Arabic" panose="02020603050405020304" pitchFamily="18" charset="-78"/>
              </a:rPr>
              <a:t>الأحمر التّركي</a:t>
            </a:r>
            <a:endParaRPr lang="en-GB" sz="1200" dirty="0">
              <a:solidFill>
                <a:srgbClr val="000000"/>
              </a:solidFill>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1563631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dirty="0"/>
              <a:t>تفاقم الأزمة</a:t>
            </a:r>
            <a:endParaRPr lang="ar-SA" dirty="0"/>
          </a:p>
        </p:txBody>
      </p:sp>
      <p:sp>
        <p:nvSpPr>
          <p:cNvPr id="3" name="Content Placeholder 2"/>
          <p:cNvSpPr>
            <a:spLocks noGrp="1"/>
          </p:cNvSpPr>
          <p:nvPr>
            <p:ph idx="1"/>
          </p:nvPr>
        </p:nvSpPr>
        <p:spPr>
          <a:xfrm>
            <a:off x="4949371" y="1369242"/>
            <a:ext cx="3737429" cy="4785722"/>
          </a:xfrm>
        </p:spPr>
        <p:txBody>
          <a:bodyPr/>
          <a:lstStyle/>
          <a:p>
            <a:pPr marL="342900" indent="-342900">
              <a:spcBef>
                <a:spcPts val="1600"/>
              </a:spcBef>
              <a:buFont typeface="Arial" panose="020B0604020202020204" pitchFamily="34" charset="0"/>
              <a:buChar char="•"/>
            </a:pPr>
            <a:r>
              <a:rPr lang="ar-SA" dirty="0"/>
              <a:t>زيادة في عدد</a:t>
            </a:r>
            <a:r>
              <a:rPr lang="tr-TR" dirty="0"/>
              <a:t>  </a:t>
            </a:r>
            <a:r>
              <a:rPr lang="ar-EG" dirty="0"/>
              <a:t>الجرحى ل</a:t>
            </a:r>
            <a:r>
              <a:rPr lang="ar-SA" dirty="0"/>
              <a:t>أكثر من </a:t>
            </a:r>
            <a:r>
              <a:rPr lang="ar-EG" dirty="0"/>
              <a:t>25000 </a:t>
            </a:r>
            <a:r>
              <a:rPr lang="ar-SA" dirty="0"/>
              <a:t>جريحا</a:t>
            </a:r>
            <a:r>
              <a:rPr lang="ar-EG" dirty="0"/>
              <a:t> </a:t>
            </a:r>
            <a:r>
              <a:rPr lang="ar-SA" dirty="0"/>
              <a:t>شهريا كنتيجة مباشرة للصراع. </a:t>
            </a:r>
            <a:endParaRPr lang="ar-EG" dirty="0"/>
          </a:p>
          <a:p>
            <a:pPr marL="342900" indent="-342900">
              <a:spcBef>
                <a:spcPts val="1600"/>
              </a:spcBef>
              <a:buFont typeface="Arial" panose="020B0604020202020204" pitchFamily="34" charset="0"/>
              <a:buChar char="•"/>
            </a:pPr>
            <a:r>
              <a:rPr lang="ar-EG" dirty="0"/>
              <a:t>تفاقم</a:t>
            </a:r>
            <a:r>
              <a:rPr lang="ar-SA" dirty="0"/>
              <a:t> ال</a:t>
            </a:r>
            <a:r>
              <a:rPr lang="ar-EG" dirty="0"/>
              <a:t>أ</a:t>
            </a:r>
            <a:r>
              <a:rPr lang="ar-SA" dirty="0"/>
              <a:t>وضع</a:t>
            </a:r>
            <a:r>
              <a:rPr lang="ar-EG" dirty="0"/>
              <a:t> </a:t>
            </a:r>
            <a:r>
              <a:rPr lang="ar-SA" dirty="0"/>
              <a:t>بسبب عدم الاستمرار</a:t>
            </a:r>
            <a:r>
              <a:rPr lang="ar-EG" dirty="0"/>
              <a:t> في تأمين </a:t>
            </a:r>
            <a:r>
              <a:rPr lang="ar-SA" dirty="0"/>
              <a:t>المستلزمات الجراحية، و</a:t>
            </a:r>
            <a:r>
              <a:rPr lang="ar-EG" dirty="0"/>
              <a:t>عمليات نقل </a:t>
            </a:r>
            <a:r>
              <a:rPr lang="ar-SA" dirty="0"/>
              <a:t>الدم </a:t>
            </a:r>
            <a:r>
              <a:rPr lang="ar-EG" dirty="0"/>
              <a:t>ال</a:t>
            </a:r>
            <a:r>
              <a:rPr lang="ar-SA" dirty="0"/>
              <a:t>آمن</a:t>
            </a:r>
            <a:r>
              <a:rPr lang="ar-EG" dirty="0"/>
              <a:t> نقص </a:t>
            </a:r>
            <a:r>
              <a:rPr lang="ar-SA" dirty="0"/>
              <a:t>مواد التخدير.</a:t>
            </a:r>
          </a:p>
          <a:p>
            <a:pPr marL="342900" indent="-342900">
              <a:spcBef>
                <a:spcPts val="1600"/>
              </a:spcBef>
              <a:buFont typeface="Arial" panose="020B0604020202020204" pitchFamily="34" charset="0"/>
              <a:buChar char="•"/>
            </a:pPr>
            <a:r>
              <a:rPr lang="ar-SA" dirty="0"/>
              <a:t>انقطاع الكهرباء المتكرر</a:t>
            </a:r>
            <a:r>
              <a:rPr lang="ar-EG" dirty="0"/>
              <a:t> </a:t>
            </a:r>
            <a:r>
              <a:rPr lang="ar-SA" dirty="0"/>
              <a:t>أعاق قدرة المستشفيات </a:t>
            </a:r>
            <a:r>
              <a:rPr lang="ar-EG" dirty="0"/>
              <a:t>على العمل </a:t>
            </a:r>
            <a:r>
              <a:rPr lang="ar-SA" dirty="0"/>
              <a:t>بكامل طاقتها.</a:t>
            </a:r>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pic>
        <p:nvPicPr>
          <p:cNvPr id="8" name="صورة 7"/>
          <p:cNvPicPr>
            <a:picLocks noChangeAspect="1"/>
          </p:cNvPicPr>
          <p:nvPr/>
        </p:nvPicPr>
        <p:blipFill>
          <a:blip r:embed="rId3"/>
          <a:stretch>
            <a:fillRect/>
          </a:stretch>
        </p:blipFill>
        <p:spPr>
          <a:xfrm>
            <a:off x="292948" y="1337272"/>
            <a:ext cx="4329005" cy="3208181"/>
          </a:xfrm>
          <a:prstGeom prst="rect">
            <a:avLst/>
          </a:prstGeom>
        </p:spPr>
      </p:pic>
      <p:sp>
        <p:nvSpPr>
          <p:cNvPr id="9" name="مستطيل 8"/>
          <p:cNvSpPr/>
          <p:nvPr/>
        </p:nvSpPr>
        <p:spPr>
          <a:xfrm>
            <a:off x="457201" y="4547049"/>
            <a:ext cx="1635384" cy="253916"/>
          </a:xfrm>
          <a:prstGeom prst="rect">
            <a:avLst/>
          </a:prstGeom>
        </p:spPr>
        <p:txBody>
          <a:bodyPr wrap="none">
            <a:spAutoFit/>
          </a:bodyPr>
          <a:lstStyle/>
          <a:p>
            <a:r>
              <a:rPr lang="en-US" sz="1050" dirty="0"/>
              <a:t>Photo credit: WHO</a:t>
            </a:r>
            <a:r>
              <a:rPr lang="ar-EG" sz="1050" dirty="0"/>
              <a:t> </a:t>
            </a:r>
            <a:r>
              <a:rPr lang="en-US" sz="1050" dirty="0"/>
              <a:t>Syria</a:t>
            </a:r>
            <a:r>
              <a:rPr lang="ar-EG" sz="1050" dirty="0"/>
              <a:t>  </a:t>
            </a:r>
            <a:endParaRPr lang="en-GB" sz="1050" i="1" dirty="0">
              <a:solidFill>
                <a:srgbClr val="000000"/>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3358099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t>المشكل : عدم التّفهّم</a:t>
            </a:r>
          </a:p>
        </p:txBody>
      </p:sp>
      <p:sp>
        <p:nvSpPr>
          <p:cNvPr id="3" name="Content Placeholder 2"/>
          <p:cNvSpPr>
            <a:spLocks noGrp="1"/>
          </p:cNvSpPr>
          <p:nvPr>
            <p:ph idx="1"/>
          </p:nvPr>
        </p:nvSpPr>
        <p:spPr>
          <a:xfrm>
            <a:off x="5420412" y="1369242"/>
            <a:ext cx="3266388" cy="4785722"/>
          </a:xfrm>
        </p:spPr>
        <p:txBody>
          <a:bodyPr/>
          <a:lstStyle/>
          <a:p>
            <a:pPr>
              <a:spcBef>
                <a:spcPts val="1600"/>
              </a:spcBef>
            </a:pPr>
            <a:r>
              <a:rPr lang="ar-SA" dirty="0"/>
              <a:t>لا يفهم المسؤولون والأخصائيّون في مجال الصّحة الحالة الصّحيّة العامّة في حالة التّجمّع السّكاني الضّخم والنّازحين والمشرّدين.</a:t>
            </a:r>
          </a:p>
          <a:p>
            <a:pPr>
              <a:spcBef>
                <a:spcPts val="1600"/>
              </a:spcBef>
            </a:pPr>
            <a:r>
              <a:rPr lang="ar-SA" dirty="0"/>
              <a:t>يؤمن الكثير بأنّ العلاج والرّعاية السريريّة في حالات الطّوارئ  تأتي في المقام الأوّل وتهيمن على جميع الإجراءات الاخرى،ولكن هذا غير صحيح.</a:t>
            </a:r>
          </a:p>
          <a:p>
            <a:pPr>
              <a:spcBef>
                <a:spcPts val="1600"/>
              </a:spcBef>
            </a:pPr>
            <a:r>
              <a:rPr lang="ar-SA" dirty="0"/>
              <a:t>إذ ستوفّر دراسة الحالة العامّة لمحة حول المجالات ذات الأولويّة.</a:t>
            </a:r>
          </a:p>
        </p:txBody>
      </p:sp>
      <p:sp>
        <p:nvSpPr>
          <p:cNvPr id="5" name="Content Placeholder 3"/>
          <p:cNvSpPr txBox="1">
            <a:spLocks/>
          </p:cNvSpPr>
          <p:nvPr/>
        </p:nvSpPr>
        <p:spPr>
          <a:xfrm>
            <a:off x="1961637" y="4702878"/>
            <a:ext cx="3403386" cy="28275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rtl="1"/>
            <a:r>
              <a:rPr lang="ar-TN" sz="1200" i="1" dirty="0">
                <a:latin typeface="Traditional Arabic" panose="02020603050405020304" pitchFamily="18" charset="-78"/>
                <a:cs typeface="Traditional Arabic" panose="02020603050405020304" pitchFamily="18" charset="-78"/>
              </a:rPr>
              <a:t>جوي كروب-الاتّحاد الدّولي لجمعيّات الصّليب الأحمر والهلال الأحمر</a:t>
            </a:r>
            <a:endParaRPr lang="en-GB" sz="1200" i="1" dirty="0">
              <a:latin typeface="Traditional Arabic" panose="02020603050405020304" pitchFamily="18" charset="-78"/>
              <a:cs typeface="Traditional Arabic" panose="02020603050405020304" pitchFamily="18"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1" y="1444693"/>
            <a:ext cx="4870113" cy="3246742"/>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4" name="TextBox 3"/>
          <p:cNvSpPr txBox="1"/>
          <p:nvPr/>
        </p:nvSpPr>
        <p:spPr>
          <a:xfrm>
            <a:off x="457201" y="4800965"/>
            <a:ext cx="2000250" cy="369332"/>
          </a:xfrm>
          <a:prstGeom prst="rect">
            <a:avLst/>
          </a:prstGeom>
          <a:noFill/>
        </p:spPr>
        <p:txBody>
          <a:bodyPr wrap="square" rtlCol="0">
            <a:spAutoFit/>
          </a:bodyPr>
          <a:lstStyle/>
          <a:p>
            <a:pPr algn="r"/>
            <a:r>
              <a:rPr lang="ar-SA" dirty="0"/>
              <a:t>قارعة الطّريق لمدّة 22 يوما </a:t>
            </a:r>
            <a:endParaRPr lang="en-US" dirty="0"/>
          </a:p>
        </p:txBody>
      </p:sp>
    </p:spTree>
    <p:extLst>
      <p:ext uri="{BB962C8B-B14F-4D97-AF65-F5344CB8AC3E}">
        <p14:creationId xmlns:p14="http://schemas.microsoft.com/office/powerpoint/2010/main" val="829129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t>المشكل : مرض الإسهال</a:t>
            </a:r>
          </a:p>
        </p:txBody>
      </p:sp>
      <p:sp>
        <p:nvSpPr>
          <p:cNvPr id="3" name="Content Placeholder 2"/>
          <p:cNvSpPr>
            <a:spLocks noGrp="1"/>
          </p:cNvSpPr>
          <p:nvPr>
            <p:ph idx="1"/>
          </p:nvPr>
        </p:nvSpPr>
        <p:spPr>
          <a:xfrm>
            <a:off x="5938888" y="1685493"/>
            <a:ext cx="2747913" cy="4785722"/>
          </a:xfrm>
        </p:spPr>
        <p:txBody>
          <a:bodyPr/>
          <a:lstStyle/>
          <a:p>
            <a:pPr>
              <a:spcBef>
                <a:spcPts val="1600"/>
              </a:spcBef>
            </a:pPr>
            <a:r>
              <a:rPr lang="ar-SA" dirty="0"/>
              <a:t>يعتبر الإسهال في الماضي مرضا قاتلا في حالات النّزوح الجماعي الضّخم.</a:t>
            </a:r>
          </a:p>
          <a:p>
            <a:pPr>
              <a:spcBef>
                <a:spcPts val="1600"/>
              </a:spcBef>
            </a:pPr>
            <a:r>
              <a:rPr lang="ar-SA" dirty="0"/>
              <a:t>هل يزال هذا الاعتقاد صحيحا إلى حدّ الان؟</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419" y="1685493"/>
            <a:ext cx="4788000" cy="2753100"/>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4" name="TextBox 3"/>
          <p:cNvSpPr txBox="1"/>
          <p:nvPr/>
        </p:nvSpPr>
        <p:spPr>
          <a:xfrm>
            <a:off x="5678409" y="3907088"/>
            <a:ext cx="1697751" cy="369332"/>
          </a:xfrm>
          <a:prstGeom prst="rect">
            <a:avLst/>
          </a:prstGeom>
          <a:noFill/>
        </p:spPr>
        <p:txBody>
          <a:bodyPr wrap="square" rtlCol="0">
            <a:spAutoFit/>
          </a:bodyPr>
          <a:lstStyle/>
          <a:p>
            <a:r>
              <a:rPr lang="ar-SY" dirty="0"/>
              <a:t>حلب 2014</a:t>
            </a:r>
            <a:endParaRPr lang="en-US" dirty="0"/>
          </a:p>
        </p:txBody>
      </p:sp>
    </p:spTree>
    <p:extLst>
      <p:ext uri="{BB962C8B-B14F-4D97-AF65-F5344CB8AC3E}">
        <p14:creationId xmlns:p14="http://schemas.microsoft.com/office/powerpoint/2010/main" val="3899937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SY" dirty="0"/>
              <a:t>تذكر</a:t>
            </a:r>
            <a:endParaRPr lang="ar-SA"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3" name="Rectangle 2"/>
          <p:cNvSpPr/>
          <p:nvPr/>
        </p:nvSpPr>
        <p:spPr>
          <a:xfrm>
            <a:off x="259229" y="1276480"/>
            <a:ext cx="8625543" cy="4770537"/>
          </a:xfrm>
          <a:prstGeom prst="rect">
            <a:avLst/>
          </a:prstGeom>
        </p:spPr>
        <p:txBody>
          <a:bodyPr wrap="square">
            <a:spAutoFit/>
          </a:bodyPr>
          <a:lstStyle/>
          <a:p>
            <a:pPr algn="just" rtl="1">
              <a:buFont typeface="Arial" panose="020B0604020202020204" pitchFamily="34" charset="0"/>
              <a:buChar char="•"/>
            </a:pPr>
            <a:r>
              <a:rPr lang="ar-SY" sz="2800" b="1" dirty="0">
                <a:solidFill>
                  <a:srgbClr val="12AD2B"/>
                </a:solidFill>
                <a:latin typeface="Lucida Sans Unicode" panose="020B0602030504020204" pitchFamily="34" charset="0"/>
              </a:rPr>
              <a:t>المعايير الدنيا</a:t>
            </a:r>
            <a:r>
              <a:rPr lang="ar-SY" sz="2800" b="1" dirty="0">
                <a:solidFill>
                  <a:srgbClr val="000000"/>
                </a:solidFill>
                <a:latin typeface="Lucida Sans Unicode" panose="020B0602030504020204" pitchFamily="34" charset="0"/>
              </a:rPr>
              <a:t>:  هدف</a:t>
            </a:r>
          </a:p>
          <a:p>
            <a:pPr algn="just" rtl="1"/>
            <a:r>
              <a:rPr lang="ar-SY" sz="2800" dirty="0">
                <a:solidFill>
                  <a:srgbClr val="000000"/>
                </a:solidFill>
                <a:latin typeface="Lucida Sans Unicode" panose="020B0602030504020204" pitchFamily="34" charset="0"/>
              </a:rPr>
              <a:t>هي معايير نوعية بطبيعتها تحدد مستويات الجودة الدنيا التي يراد بلوغها في مجال توفير خدمات الصحة في حالات الكوارث.</a:t>
            </a:r>
          </a:p>
          <a:p>
            <a:pPr algn="just" rtl="1">
              <a:buFont typeface="Arial" panose="020B0604020202020204" pitchFamily="34" charset="0"/>
              <a:buChar char="•"/>
            </a:pPr>
            <a:r>
              <a:rPr lang="ar-SY" sz="2800" b="1" dirty="0">
                <a:solidFill>
                  <a:srgbClr val="12AD2B"/>
                </a:solidFill>
                <a:latin typeface="Lucida Sans Unicode" panose="020B0602030504020204" pitchFamily="34" charset="0"/>
              </a:rPr>
              <a:t>التدابير الأساسية</a:t>
            </a:r>
            <a:r>
              <a:rPr lang="ar-SY" sz="2800" b="1" dirty="0">
                <a:solidFill>
                  <a:srgbClr val="000000"/>
                </a:solidFill>
                <a:latin typeface="Lucida Sans Unicode" panose="020B0602030504020204" pitchFamily="34" charset="0"/>
              </a:rPr>
              <a:t>: أنشطة</a:t>
            </a:r>
          </a:p>
          <a:p>
            <a:pPr algn="just" rtl="1"/>
            <a:r>
              <a:rPr lang="ar-EG" sz="2800" dirty="0">
                <a:solidFill>
                  <a:srgbClr val="000000"/>
                </a:solidFill>
                <a:latin typeface="Lucida Sans Unicode" panose="020B0602030504020204" pitchFamily="34" charset="0"/>
              </a:rPr>
              <a:t> </a:t>
            </a:r>
            <a:r>
              <a:rPr lang="ar-SY" sz="2800" dirty="0">
                <a:solidFill>
                  <a:srgbClr val="000000"/>
                </a:solidFill>
                <a:latin typeface="Lucida Sans Unicode" panose="020B0602030504020204" pitchFamily="34" charset="0"/>
              </a:rPr>
              <a:t>هي أنشطة ومدخلات مقترحة تساعد على الوفاء بالمعايير الدنيا.</a:t>
            </a:r>
          </a:p>
          <a:p>
            <a:pPr algn="r" rtl="1">
              <a:buFont typeface="Arial" panose="020B0604020202020204" pitchFamily="34" charset="0"/>
              <a:buChar char="•"/>
            </a:pPr>
            <a:r>
              <a:rPr lang="ar-SY" sz="2800" b="1" dirty="0">
                <a:solidFill>
                  <a:srgbClr val="12AD2B"/>
                </a:solidFill>
                <a:latin typeface="Lucida Sans Unicode" panose="020B0602030504020204" pitchFamily="34" charset="0"/>
              </a:rPr>
              <a:t>المؤشرات الأساسية</a:t>
            </a:r>
            <a:r>
              <a:rPr lang="ar-SY" sz="2800" b="1" dirty="0">
                <a:solidFill>
                  <a:srgbClr val="000000"/>
                </a:solidFill>
                <a:latin typeface="Lucida Sans Unicode" panose="020B0602030504020204" pitchFamily="34" charset="0"/>
              </a:rPr>
              <a:t>: مؤشرات ومقاييس</a:t>
            </a:r>
            <a:br>
              <a:rPr lang="ar-SY" dirty="0">
                <a:solidFill>
                  <a:srgbClr val="000000"/>
                </a:solidFill>
                <a:latin typeface="Lucida Sans Unicode" panose="020B0602030504020204" pitchFamily="34" charset="0"/>
              </a:rPr>
            </a:br>
            <a:r>
              <a:rPr lang="ar-SY" sz="2600" dirty="0">
                <a:solidFill>
                  <a:srgbClr val="000000"/>
                </a:solidFill>
                <a:latin typeface="Lucida Sans Unicode" panose="020B0602030504020204" pitchFamily="34" charset="0"/>
              </a:rPr>
              <a:t>هي "علامات" يُسترشد بها لمعرفة ما إذا كان قد تم تحقيق المعيار المطلوب. وتوّفر المؤشرات طريقة لقياس تطبيق التدابير الأساسية ونتائجها والإفادة بها، وترتبط بالمعايير الدنيا وليس بالتدابير الأساسية.</a:t>
            </a:r>
          </a:p>
          <a:p>
            <a:pPr algn="just" rtl="1">
              <a:buFont typeface="Arial" panose="020B0604020202020204" pitchFamily="34" charset="0"/>
              <a:buChar char="•"/>
            </a:pPr>
            <a:r>
              <a:rPr lang="ar-SY" sz="2800" b="1" dirty="0">
                <a:solidFill>
                  <a:srgbClr val="12AD2B"/>
                </a:solidFill>
                <a:latin typeface="Lucida Sans Unicode" panose="020B0602030504020204" pitchFamily="34" charset="0"/>
              </a:rPr>
              <a:t>الملاحظات الإرشادية</a:t>
            </a:r>
            <a:r>
              <a:rPr lang="ar-SY" sz="2800" b="1" dirty="0">
                <a:solidFill>
                  <a:srgbClr val="000000"/>
                </a:solidFill>
                <a:latin typeface="Lucida Sans Unicode" panose="020B0602030504020204" pitchFamily="34" charset="0"/>
              </a:rPr>
              <a:t>:  نصائح</a:t>
            </a:r>
          </a:p>
          <a:p>
            <a:pPr algn="just" rtl="1"/>
            <a:r>
              <a:rPr lang="ar-SY" sz="2800" dirty="0">
                <a:solidFill>
                  <a:srgbClr val="000000"/>
                </a:solidFill>
                <a:latin typeface="Lucida Sans Unicode" panose="020B0602030504020204" pitchFamily="34" charset="0"/>
              </a:rPr>
              <a:t>تضم هذه الملاحظات نقاطاً محددة يستحسن أخذها في الاعتبار عند تطبيق المعايير الدنيا والتدابير الأساسية والمؤشرات الأساسية في مختلف الظروف</a:t>
            </a:r>
            <a:endParaRPr lang="ar-SY" sz="2800" b="0" i="0" dirty="0">
              <a:solidFill>
                <a:srgbClr val="000000"/>
              </a:solidFill>
              <a:effectLst/>
              <a:latin typeface="Lucida Sans Unicode" panose="020B0602030504020204" pitchFamily="34" charset="0"/>
            </a:endParaRPr>
          </a:p>
        </p:txBody>
      </p:sp>
    </p:spTree>
    <p:extLst>
      <p:ext uri="{BB962C8B-B14F-4D97-AF65-F5344CB8AC3E}">
        <p14:creationId xmlns:p14="http://schemas.microsoft.com/office/powerpoint/2010/main" val="28677838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العلاقة بين مكوّنات دليل اسفير </a:t>
            </a:r>
            <a:endParaRPr lang="ar-SA"/>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8121" y="1495892"/>
            <a:ext cx="6767758" cy="3969199"/>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181340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cxnSp>
        <p:nvCxnSpPr>
          <p:cNvPr id="6" name="Straight Connector 93"/>
          <p:cNvCxnSpPr>
            <a:cxnSpLocks noChangeShapeType="1"/>
          </p:cNvCxnSpPr>
          <p:nvPr/>
        </p:nvCxnSpPr>
        <p:spPr bwMode="auto">
          <a:xfrm>
            <a:off x="6705600" y="2278746"/>
            <a:ext cx="0" cy="22098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8" name="Straight Connector 94"/>
          <p:cNvCxnSpPr>
            <a:cxnSpLocks noChangeShapeType="1"/>
          </p:cNvCxnSpPr>
          <p:nvPr/>
        </p:nvCxnSpPr>
        <p:spPr bwMode="auto">
          <a:xfrm>
            <a:off x="5486400" y="2126346"/>
            <a:ext cx="0" cy="19050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9" name="Straight Connector 95"/>
          <p:cNvCxnSpPr>
            <a:cxnSpLocks noChangeShapeType="1"/>
          </p:cNvCxnSpPr>
          <p:nvPr/>
        </p:nvCxnSpPr>
        <p:spPr bwMode="auto">
          <a:xfrm>
            <a:off x="4191000" y="2126346"/>
            <a:ext cx="0" cy="19050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10" name="Straight Connector 96"/>
          <p:cNvCxnSpPr>
            <a:cxnSpLocks noChangeShapeType="1"/>
          </p:cNvCxnSpPr>
          <p:nvPr/>
        </p:nvCxnSpPr>
        <p:spPr bwMode="auto">
          <a:xfrm flipH="1">
            <a:off x="2895600" y="2126346"/>
            <a:ext cx="11113" cy="14478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11" name="Straight Connector 98"/>
          <p:cNvCxnSpPr>
            <a:cxnSpLocks noChangeShapeType="1"/>
          </p:cNvCxnSpPr>
          <p:nvPr/>
        </p:nvCxnSpPr>
        <p:spPr bwMode="auto">
          <a:xfrm flipH="1">
            <a:off x="1752600" y="2126346"/>
            <a:ext cx="11113" cy="14478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sp>
        <p:nvSpPr>
          <p:cNvPr id="12" name="Rectangle 8"/>
          <p:cNvSpPr>
            <a:spLocks noChangeArrowheads="1"/>
          </p:cNvSpPr>
          <p:nvPr/>
        </p:nvSpPr>
        <p:spPr bwMode="auto">
          <a:xfrm>
            <a:off x="2590800" y="68946"/>
            <a:ext cx="4114800" cy="609600"/>
          </a:xfrm>
          <a:prstGeom prst="rect">
            <a:avLst/>
          </a:prstGeom>
          <a:solidFill>
            <a:schemeClr val="folHlink"/>
          </a:solidFill>
          <a:ln w="9525">
            <a:solidFill>
              <a:schemeClr val="tx1"/>
            </a:solidFill>
            <a:miter lim="800000"/>
            <a:headEnd/>
            <a:tailEnd/>
          </a:ln>
        </p:spPr>
        <p:txBody>
          <a:bodyPr wrap="none" anchor="ct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rtl="1">
              <a:spcBef>
                <a:spcPct val="0"/>
              </a:spcBef>
              <a:buClrTx/>
              <a:buSzTx/>
              <a:buFontTx/>
              <a:buNone/>
            </a:pPr>
            <a:r>
              <a:rPr kumimoji="0" lang="ar-EG" altLang="en-US" sz="2400" b="1">
                <a:solidFill>
                  <a:srgbClr val="FFFFFF"/>
                </a:solidFill>
                <a:latin typeface="Arial" panose="020B0604020202020204" pitchFamily="34" charset="0"/>
                <a:cs typeface="Traditional Arabic" panose="02020603050405020304" pitchFamily="18" charset="-78"/>
              </a:rPr>
              <a:t>العمل الصحى</a:t>
            </a:r>
            <a:endParaRPr kumimoji="0" lang="en-US" altLang="en-US" sz="2400" b="1">
              <a:solidFill>
                <a:srgbClr val="FFFFFF"/>
              </a:solidFill>
              <a:latin typeface="Arial" panose="020B0604020202020204" pitchFamily="34" charset="0"/>
              <a:cs typeface="Traditional Arabic" panose="02020603050405020304" pitchFamily="18" charset="-78"/>
            </a:endParaRPr>
          </a:p>
        </p:txBody>
      </p:sp>
      <p:sp>
        <p:nvSpPr>
          <p:cNvPr id="13" name="Rectangle 11"/>
          <p:cNvSpPr>
            <a:spLocks noChangeArrowheads="1"/>
          </p:cNvSpPr>
          <p:nvPr/>
        </p:nvSpPr>
        <p:spPr bwMode="auto">
          <a:xfrm>
            <a:off x="6553200" y="1208316"/>
            <a:ext cx="2286000" cy="533400"/>
          </a:xfrm>
          <a:prstGeom prst="rect">
            <a:avLst/>
          </a:prstGeom>
          <a:solidFill>
            <a:schemeClr val="tx2">
              <a:lumMod val="50000"/>
            </a:schemeClr>
          </a:solidFill>
          <a:ln w="9525">
            <a:solidFill>
              <a:schemeClr val="tx1"/>
            </a:solidFill>
            <a:miter lim="800000"/>
            <a:headEnd/>
            <a:tailEnd/>
          </a:ln>
          <a:effectLst/>
        </p:spPr>
        <p:txBody>
          <a:bodyPr wrap="none" anchor="ctr"/>
          <a:lstStyle/>
          <a:p>
            <a:pPr algn="ctr" rtl="1">
              <a:defRPr/>
            </a:pPr>
            <a:r>
              <a:rPr lang="ar-EG" sz="1800" b="1" dirty="0">
                <a:solidFill>
                  <a:schemeClr val="bg1"/>
                </a:solidFill>
                <a:latin typeface="Arial" charset="0"/>
                <a:cs typeface="Traditional Arabic" pitchFamily="2" charset="-78"/>
              </a:rPr>
              <a:t>نظم الصحة</a:t>
            </a:r>
            <a:endParaRPr lang="en-US" sz="1800" b="1" dirty="0">
              <a:solidFill>
                <a:schemeClr val="bg1"/>
              </a:solidFill>
              <a:latin typeface="Arial" charset="0"/>
              <a:cs typeface="Traditional Arabic" pitchFamily="2" charset="-78"/>
            </a:endParaRPr>
          </a:p>
        </p:txBody>
      </p:sp>
      <p:sp>
        <p:nvSpPr>
          <p:cNvPr id="14" name="Rectangle 12"/>
          <p:cNvSpPr>
            <a:spLocks noChangeArrowheads="1"/>
          </p:cNvSpPr>
          <p:nvPr/>
        </p:nvSpPr>
        <p:spPr bwMode="auto">
          <a:xfrm>
            <a:off x="533400" y="1208316"/>
            <a:ext cx="2590800" cy="533400"/>
          </a:xfrm>
          <a:prstGeom prst="rect">
            <a:avLst/>
          </a:prstGeom>
          <a:solidFill>
            <a:schemeClr val="tx2">
              <a:lumMod val="50000"/>
            </a:schemeClr>
          </a:solidFill>
          <a:ln w="9525">
            <a:solidFill>
              <a:schemeClr val="tx1"/>
            </a:solidFill>
            <a:miter lim="800000"/>
            <a:headEnd/>
            <a:tailEnd/>
          </a:ln>
          <a:effectLst/>
        </p:spPr>
        <p:txBody>
          <a:bodyPr wrap="none" anchor="ctr"/>
          <a:lstStyle/>
          <a:p>
            <a:pPr algn="ctr" rtl="1">
              <a:defRPr/>
            </a:pPr>
            <a:r>
              <a:rPr lang="ar-EG" sz="1800" b="1" dirty="0">
                <a:solidFill>
                  <a:schemeClr val="bg1"/>
                </a:solidFill>
                <a:latin typeface="Arial" charset="0"/>
                <a:cs typeface="Traditional Arabic" pitchFamily="2" charset="-78"/>
              </a:rPr>
              <a:t> خدمات الصحة الأساسية</a:t>
            </a:r>
            <a:endParaRPr lang="en-US" sz="1800" b="1" dirty="0">
              <a:solidFill>
                <a:schemeClr val="bg1"/>
              </a:solidFill>
              <a:latin typeface="Arial" charset="0"/>
              <a:cs typeface="Traditional Arabic" pitchFamily="2" charset="-78"/>
            </a:endParaRPr>
          </a:p>
        </p:txBody>
      </p:sp>
      <p:sp>
        <p:nvSpPr>
          <p:cNvPr id="15" name="Line 33"/>
          <p:cNvSpPr>
            <a:spLocks noChangeShapeType="1"/>
          </p:cNvSpPr>
          <p:nvPr/>
        </p:nvSpPr>
        <p:spPr bwMode="auto">
          <a:xfrm flipH="1" flipV="1">
            <a:off x="4648200" y="678546"/>
            <a:ext cx="0" cy="15240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Freeform 35"/>
          <p:cNvSpPr>
            <a:spLocks/>
          </p:cNvSpPr>
          <p:nvPr/>
        </p:nvSpPr>
        <p:spPr bwMode="auto">
          <a:xfrm>
            <a:off x="1828800" y="1056860"/>
            <a:ext cx="6172200" cy="252854"/>
          </a:xfrm>
          <a:custGeom>
            <a:avLst/>
            <a:gdLst>
              <a:gd name="T0" fmla="*/ 0 w 3744"/>
              <a:gd name="T1" fmla="*/ 2147483646 h 144"/>
              <a:gd name="T2" fmla="*/ 0 w 3744"/>
              <a:gd name="T3" fmla="*/ 0 h 144"/>
              <a:gd name="T4" fmla="*/ 2147483646 w 3744"/>
              <a:gd name="T5" fmla="*/ 0 h 144"/>
              <a:gd name="T6" fmla="*/ 2147483646 w 3744"/>
              <a:gd name="T7" fmla="*/ 2147483646 h 144"/>
              <a:gd name="T8" fmla="*/ 0 60000 65536"/>
              <a:gd name="T9" fmla="*/ 0 60000 65536"/>
              <a:gd name="T10" fmla="*/ 0 60000 65536"/>
              <a:gd name="T11" fmla="*/ 0 60000 65536"/>
              <a:gd name="T12" fmla="*/ 0 w 3744"/>
              <a:gd name="T13" fmla="*/ 0 h 144"/>
              <a:gd name="T14" fmla="*/ 3744 w 3744"/>
              <a:gd name="T15" fmla="*/ 144 h 144"/>
            </a:gdLst>
            <a:ahLst/>
            <a:cxnLst>
              <a:cxn ang="T8">
                <a:pos x="T0" y="T1"/>
              </a:cxn>
              <a:cxn ang="T9">
                <a:pos x="T2" y="T3"/>
              </a:cxn>
              <a:cxn ang="T10">
                <a:pos x="T4" y="T5"/>
              </a:cxn>
              <a:cxn ang="T11">
                <a:pos x="T6" y="T7"/>
              </a:cxn>
            </a:cxnLst>
            <a:rect l="T12" t="T13" r="T14" b="T15"/>
            <a:pathLst>
              <a:path w="3744" h="144">
                <a:moveTo>
                  <a:pt x="0" y="144"/>
                </a:moveTo>
                <a:lnTo>
                  <a:pt x="0" y="0"/>
                </a:lnTo>
                <a:lnTo>
                  <a:pt x="3744" y="0"/>
                </a:lnTo>
                <a:lnTo>
                  <a:pt x="3744" y="144"/>
                </a:lnTo>
              </a:path>
            </a:pathLst>
          </a:custGeom>
          <a:ln>
            <a:headEnd/>
            <a:tailEn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23" name="Rectangle 41"/>
          <p:cNvSpPr/>
          <p:nvPr/>
        </p:nvSpPr>
        <p:spPr bwMode="auto">
          <a:xfrm>
            <a:off x="7275705" y="1996862"/>
            <a:ext cx="1007904"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توفير خدمات الصحة</a:t>
            </a:r>
            <a:endParaRPr lang="en-US" sz="1400" b="1" dirty="0">
              <a:solidFill>
                <a:schemeClr val="bg1"/>
              </a:solidFill>
              <a:latin typeface="Arial" pitchFamily="34" charset="0"/>
              <a:cs typeface="Traditional Arabic" pitchFamily="2" charset="-78"/>
            </a:endParaRPr>
          </a:p>
        </p:txBody>
      </p:sp>
      <p:sp>
        <p:nvSpPr>
          <p:cNvPr id="24" name="Rectangle 42"/>
          <p:cNvSpPr/>
          <p:nvPr/>
        </p:nvSpPr>
        <p:spPr bwMode="auto">
          <a:xfrm>
            <a:off x="7289913" y="2591166"/>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الموارد البشرية</a:t>
            </a:r>
            <a:endParaRPr lang="en-US" sz="1400" b="1" dirty="0">
              <a:solidFill>
                <a:schemeClr val="bg1"/>
              </a:solidFill>
              <a:latin typeface="Arial" pitchFamily="34" charset="0"/>
              <a:cs typeface="Traditional Arabic" pitchFamily="2" charset="-78"/>
            </a:endParaRPr>
          </a:p>
        </p:txBody>
      </p:sp>
      <p:sp>
        <p:nvSpPr>
          <p:cNvPr id="25" name="Rectangle 43"/>
          <p:cNvSpPr/>
          <p:nvPr/>
        </p:nvSpPr>
        <p:spPr bwMode="auto">
          <a:xfrm>
            <a:off x="7304121" y="3246853"/>
            <a:ext cx="979488" cy="73914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العقاقير والإمدادات الطبية</a:t>
            </a:r>
            <a:endParaRPr lang="en-US" sz="1400" b="1" dirty="0">
              <a:solidFill>
                <a:schemeClr val="bg1"/>
              </a:solidFill>
              <a:latin typeface="Arial" pitchFamily="34" charset="0"/>
              <a:cs typeface="Traditional Arabic" pitchFamily="2" charset="-78"/>
            </a:endParaRPr>
          </a:p>
        </p:txBody>
      </p:sp>
      <p:sp>
        <p:nvSpPr>
          <p:cNvPr id="26" name="Rectangle 44"/>
          <p:cNvSpPr/>
          <p:nvPr/>
        </p:nvSpPr>
        <p:spPr bwMode="auto">
          <a:xfrm>
            <a:off x="7309281" y="4081422"/>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تمويل الصحة</a:t>
            </a:r>
            <a:endParaRPr lang="en-US" sz="1400" b="1" dirty="0">
              <a:solidFill>
                <a:schemeClr val="bg1"/>
              </a:solidFill>
              <a:latin typeface="Arial" pitchFamily="34" charset="0"/>
              <a:cs typeface="Traditional Arabic" pitchFamily="2" charset="-78"/>
            </a:endParaRPr>
          </a:p>
        </p:txBody>
      </p:sp>
      <p:sp>
        <p:nvSpPr>
          <p:cNvPr id="27" name="Rectangle 45"/>
          <p:cNvSpPr/>
          <p:nvPr/>
        </p:nvSpPr>
        <p:spPr bwMode="auto">
          <a:xfrm>
            <a:off x="7304121" y="4717512"/>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إدارة معلومات الصحة</a:t>
            </a:r>
            <a:endParaRPr lang="en-US" sz="1400" b="1" dirty="0">
              <a:solidFill>
                <a:schemeClr val="bg1"/>
              </a:solidFill>
              <a:latin typeface="Arial" pitchFamily="34" charset="0"/>
              <a:cs typeface="Traditional Arabic" pitchFamily="2" charset="-78"/>
            </a:endParaRPr>
          </a:p>
        </p:txBody>
      </p:sp>
      <p:sp>
        <p:nvSpPr>
          <p:cNvPr id="28" name="Rectangle 48"/>
          <p:cNvSpPr/>
          <p:nvPr/>
        </p:nvSpPr>
        <p:spPr bwMode="auto">
          <a:xfrm>
            <a:off x="7289913" y="5387958"/>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القيادة والتنسيق</a:t>
            </a:r>
            <a:endParaRPr lang="en-US" sz="1400" b="1" dirty="0">
              <a:solidFill>
                <a:schemeClr val="bg1"/>
              </a:solidFill>
              <a:latin typeface="Arial" pitchFamily="34" charset="0"/>
              <a:cs typeface="Traditional Arabic" pitchFamily="2" charset="-78"/>
            </a:endParaRPr>
          </a:p>
        </p:txBody>
      </p:sp>
      <p:sp>
        <p:nvSpPr>
          <p:cNvPr id="67" name="Rectangle 30"/>
          <p:cNvSpPr>
            <a:spLocks noChangeArrowheads="1"/>
          </p:cNvSpPr>
          <p:nvPr/>
        </p:nvSpPr>
        <p:spPr bwMode="auto">
          <a:xfrm>
            <a:off x="3200400" y="1390894"/>
            <a:ext cx="1447800" cy="6858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ar-SA" altLang="en-US" sz="2000" dirty="0">
                <a:solidFill>
                  <a:srgbClr val="000000"/>
                </a:solidFill>
                <a:latin typeface="Arial" panose="020B0604020202020204" pitchFamily="34" charset="0"/>
                <a:cs typeface="Traditional Arabic" panose="02020603050405020304" pitchFamily="18" charset="-78"/>
              </a:rPr>
              <a:t>أولوية </a:t>
            </a:r>
            <a:r>
              <a:rPr kumimoji="0" lang="ar-EG" altLang="en-US" sz="2000" dirty="0">
                <a:solidFill>
                  <a:srgbClr val="000000"/>
                </a:solidFill>
                <a:latin typeface="Arial" panose="020B0604020202020204" pitchFamily="34" charset="0"/>
                <a:cs typeface="Traditional Arabic" panose="02020603050405020304" pitchFamily="18" charset="-78"/>
              </a:rPr>
              <a:t>الخدمات</a:t>
            </a:r>
            <a:endParaRPr kumimoji="0" lang="en-US" altLang="en-US" sz="2000" dirty="0">
              <a:solidFill>
                <a:srgbClr val="000000"/>
              </a:solidFill>
              <a:latin typeface="Arial" panose="020B0604020202020204" pitchFamily="34" charset="0"/>
              <a:cs typeface="Traditional Arabic" panose="02020603050405020304" pitchFamily="18" charset="-78"/>
            </a:endParaRPr>
          </a:p>
        </p:txBody>
      </p:sp>
      <p:sp>
        <p:nvSpPr>
          <p:cNvPr id="68" name="Rectangle 32"/>
          <p:cNvSpPr/>
          <p:nvPr/>
        </p:nvSpPr>
        <p:spPr bwMode="auto">
          <a:xfrm>
            <a:off x="5881915" y="253026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الأمراض المعدية</a:t>
            </a:r>
            <a:endParaRPr lang="en-US" sz="1400" b="1" dirty="0">
              <a:solidFill>
                <a:schemeClr val="bg1"/>
              </a:solidFill>
              <a:latin typeface="Arial" pitchFamily="34" charset="0"/>
              <a:cs typeface="Traditional Arabic" pitchFamily="2" charset="-78"/>
            </a:endParaRPr>
          </a:p>
        </p:txBody>
      </p:sp>
      <p:sp>
        <p:nvSpPr>
          <p:cNvPr id="69" name="Rectangle 33"/>
          <p:cNvSpPr/>
          <p:nvPr/>
        </p:nvSpPr>
        <p:spPr bwMode="auto">
          <a:xfrm>
            <a:off x="4677231" y="253389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صحة الطفل</a:t>
            </a:r>
            <a:endParaRPr lang="en-US" sz="1400" b="1" dirty="0">
              <a:solidFill>
                <a:schemeClr val="bg1"/>
              </a:solidFill>
              <a:latin typeface="Arial" pitchFamily="34" charset="0"/>
              <a:cs typeface="Traditional Arabic" pitchFamily="2" charset="-78"/>
            </a:endParaRPr>
          </a:p>
        </p:txBody>
      </p:sp>
      <p:sp>
        <p:nvSpPr>
          <p:cNvPr id="70" name="Rectangle 34"/>
          <p:cNvSpPr/>
          <p:nvPr/>
        </p:nvSpPr>
        <p:spPr bwMode="auto">
          <a:xfrm>
            <a:off x="3556002" y="2533894"/>
            <a:ext cx="977900"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200" b="1" dirty="0">
                <a:solidFill>
                  <a:schemeClr val="bg1"/>
                </a:solidFill>
                <a:latin typeface="Arial" pitchFamily="34" charset="0"/>
                <a:cs typeface="Traditional Arabic" pitchFamily="2" charset="-78"/>
              </a:rPr>
              <a:t>الصحة </a:t>
            </a:r>
            <a:r>
              <a:rPr lang="ar-SA" sz="1200" b="1" dirty="0">
                <a:solidFill>
                  <a:schemeClr val="bg1"/>
                </a:solidFill>
                <a:latin typeface="Arial" pitchFamily="34" charset="0"/>
                <a:cs typeface="Traditional Arabic" pitchFamily="2" charset="-78"/>
              </a:rPr>
              <a:t>الجنسية والإنجابية</a:t>
            </a:r>
            <a:endParaRPr lang="en-US" sz="1200" b="1" dirty="0">
              <a:solidFill>
                <a:schemeClr val="bg1"/>
              </a:solidFill>
              <a:latin typeface="Arial" pitchFamily="34" charset="0"/>
              <a:cs typeface="Traditional Arabic" pitchFamily="2" charset="-78"/>
            </a:endParaRPr>
          </a:p>
        </p:txBody>
      </p:sp>
      <p:sp>
        <p:nvSpPr>
          <p:cNvPr id="71" name="Rectangle 35"/>
          <p:cNvSpPr/>
          <p:nvPr/>
        </p:nvSpPr>
        <p:spPr bwMode="auto">
          <a:xfrm>
            <a:off x="2362200" y="253389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الإصابات</a:t>
            </a:r>
            <a:endParaRPr lang="en-US" sz="1400" b="1" dirty="0">
              <a:solidFill>
                <a:schemeClr val="bg1"/>
              </a:solidFill>
              <a:latin typeface="Arial" pitchFamily="34" charset="0"/>
              <a:cs typeface="Traditional Arabic" pitchFamily="2" charset="-78"/>
            </a:endParaRPr>
          </a:p>
        </p:txBody>
      </p:sp>
      <p:sp>
        <p:nvSpPr>
          <p:cNvPr id="72" name="Rectangle 36"/>
          <p:cNvSpPr/>
          <p:nvPr/>
        </p:nvSpPr>
        <p:spPr bwMode="auto">
          <a:xfrm>
            <a:off x="1219200" y="253389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الصحة العقلية</a:t>
            </a:r>
            <a:endParaRPr lang="en-US" sz="1400" b="1" dirty="0">
              <a:solidFill>
                <a:schemeClr val="bg1"/>
              </a:solidFill>
              <a:latin typeface="Arial" pitchFamily="34" charset="0"/>
              <a:cs typeface="Traditional Arabic" pitchFamily="2" charset="-78"/>
            </a:endParaRPr>
          </a:p>
        </p:txBody>
      </p:sp>
      <p:sp>
        <p:nvSpPr>
          <p:cNvPr id="73" name="Rectangle 37"/>
          <p:cNvSpPr/>
          <p:nvPr/>
        </p:nvSpPr>
        <p:spPr bwMode="auto">
          <a:xfrm>
            <a:off x="76200" y="253389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الأمراض غير </a:t>
            </a:r>
            <a:r>
              <a:rPr lang="ar-SA" sz="1400" b="1" dirty="0" err="1">
                <a:solidFill>
                  <a:schemeClr val="bg1"/>
                </a:solidFill>
                <a:latin typeface="Arial" pitchFamily="34" charset="0"/>
                <a:cs typeface="Traditional Arabic" pitchFamily="2" charset="-78"/>
              </a:rPr>
              <a:t>ال</a:t>
            </a:r>
            <a:r>
              <a:rPr lang="ar-EG" sz="1400" b="1" dirty="0">
                <a:solidFill>
                  <a:schemeClr val="bg1"/>
                </a:solidFill>
                <a:latin typeface="Arial" pitchFamily="34" charset="0"/>
                <a:cs typeface="Traditional Arabic" pitchFamily="2" charset="-78"/>
              </a:rPr>
              <a:t>معدية</a:t>
            </a:r>
            <a:endParaRPr lang="en-US" sz="1400" b="1" dirty="0">
              <a:solidFill>
                <a:schemeClr val="bg1"/>
              </a:solidFill>
              <a:latin typeface="Arial" pitchFamily="34" charset="0"/>
              <a:cs typeface="Traditional Arabic" pitchFamily="2" charset="-78"/>
            </a:endParaRPr>
          </a:p>
        </p:txBody>
      </p:sp>
      <p:sp>
        <p:nvSpPr>
          <p:cNvPr id="74" name="Rectangle 42"/>
          <p:cNvSpPr>
            <a:spLocks noChangeArrowheads="1"/>
          </p:cNvSpPr>
          <p:nvPr/>
        </p:nvSpPr>
        <p:spPr bwMode="auto">
          <a:xfrm>
            <a:off x="5885544" y="3201550"/>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75" name="Rectangle 43"/>
          <p:cNvSpPr>
            <a:spLocks noChangeArrowheads="1"/>
          </p:cNvSpPr>
          <p:nvPr/>
        </p:nvSpPr>
        <p:spPr bwMode="auto">
          <a:xfrm>
            <a:off x="4706257" y="32196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dirty="0">
                <a:solidFill>
                  <a:srgbClr val="000000"/>
                </a:solidFill>
                <a:latin typeface="Arial" panose="020B0604020202020204" pitchFamily="34" charset="0"/>
                <a:cs typeface="Traditional Arabic" panose="02020603050405020304" pitchFamily="18" charset="-78"/>
              </a:rPr>
              <a:t>1</a:t>
            </a:r>
          </a:p>
        </p:txBody>
      </p:sp>
      <p:sp>
        <p:nvSpPr>
          <p:cNvPr id="76" name="Rectangle 44"/>
          <p:cNvSpPr>
            <a:spLocks noChangeArrowheads="1"/>
          </p:cNvSpPr>
          <p:nvPr/>
        </p:nvSpPr>
        <p:spPr bwMode="auto">
          <a:xfrm>
            <a:off x="3556002" y="3205180"/>
            <a:ext cx="977900"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77" name="Rectangle 45"/>
          <p:cNvSpPr>
            <a:spLocks noChangeArrowheads="1"/>
          </p:cNvSpPr>
          <p:nvPr/>
        </p:nvSpPr>
        <p:spPr bwMode="auto">
          <a:xfrm>
            <a:off x="2362200" y="32196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78" name="Rectangle 46"/>
          <p:cNvSpPr>
            <a:spLocks noChangeArrowheads="1"/>
          </p:cNvSpPr>
          <p:nvPr/>
        </p:nvSpPr>
        <p:spPr bwMode="auto">
          <a:xfrm>
            <a:off x="1219200" y="32196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79" name="Rectangle 47"/>
          <p:cNvSpPr>
            <a:spLocks noChangeArrowheads="1"/>
          </p:cNvSpPr>
          <p:nvPr/>
        </p:nvSpPr>
        <p:spPr bwMode="auto">
          <a:xfrm>
            <a:off x="76200" y="32196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80" name="Rectangle 50"/>
          <p:cNvSpPr>
            <a:spLocks noChangeArrowheads="1"/>
          </p:cNvSpPr>
          <p:nvPr/>
        </p:nvSpPr>
        <p:spPr bwMode="auto">
          <a:xfrm>
            <a:off x="5867402" y="3887350"/>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2</a:t>
            </a:r>
          </a:p>
        </p:txBody>
      </p:sp>
      <p:sp>
        <p:nvSpPr>
          <p:cNvPr id="81" name="Rectangle 51"/>
          <p:cNvSpPr>
            <a:spLocks noChangeArrowheads="1"/>
          </p:cNvSpPr>
          <p:nvPr/>
        </p:nvSpPr>
        <p:spPr bwMode="auto">
          <a:xfrm>
            <a:off x="4720772" y="39054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2</a:t>
            </a:r>
          </a:p>
        </p:txBody>
      </p:sp>
      <p:sp>
        <p:nvSpPr>
          <p:cNvPr id="82" name="Rectangle 52"/>
          <p:cNvSpPr>
            <a:spLocks noChangeArrowheads="1"/>
          </p:cNvSpPr>
          <p:nvPr/>
        </p:nvSpPr>
        <p:spPr bwMode="auto">
          <a:xfrm>
            <a:off x="3556002" y="3905494"/>
            <a:ext cx="977900"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dirty="0">
                <a:solidFill>
                  <a:srgbClr val="000000"/>
                </a:solidFill>
                <a:latin typeface="Arial" panose="020B0604020202020204" pitchFamily="34" charset="0"/>
                <a:cs typeface="Traditional Arabic" panose="02020603050405020304" pitchFamily="18" charset="-78"/>
              </a:rPr>
              <a:t>2</a:t>
            </a:r>
          </a:p>
        </p:txBody>
      </p:sp>
      <p:sp>
        <p:nvSpPr>
          <p:cNvPr id="83" name="Rectangle 58"/>
          <p:cNvSpPr>
            <a:spLocks noChangeArrowheads="1"/>
          </p:cNvSpPr>
          <p:nvPr/>
        </p:nvSpPr>
        <p:spPr bwMode="auto">
          <a:xfrm>
            <a:off x="5867402" y="4529608"/>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3</a:t>
            </a:r>
          </a:p>
        </p:txBody>
      </p:sp>
      <p:cxnSp>
        <p:nvCxnSpPr>
          <p:cNvPr id="84" name="Elbow Connector 91"/>
          <p:cNvCxnSpPr>
            <a:cxnSpLocks noChangeShapeType="1"/>
          </p:cNvCxnSpPr>
          <p:nvPr/>
        </p:nvCxnSpPr>
        <p:spPr bwMode="auto">
          <a:xfrm rot="5400000" flipH="1" flipV="1">
            <a:off x="3490913" y="-728419"/>
            <a:ext cx="12700" cy="6232525"/>
          </a:xfrm>
          <a:prstGeom prst="bentConnector3">
            <a:avLst>
              <a:gd name="adj1" fmla="val 1800000"/>
            </a:avLst>
          </a:prstGeom>
          <a:ln>
            <a:headEnd/>
            <a:tailEnd/>
          </a:ln>
        </p:spPr>
        <p:style>
          <a:lnRef idx="1">
            <a:schemeClr val="dk1"/>
          </a:lnRef>
          <a:fillRef idx="0">
            <a:schemeClr val="dk1"/>
          </a:fillRef>
          <a:effectRef idx="0">
            <a:schemeClr val="dk1"/>
          </a:effectRef>
          <a:fontRef idx="minor">
            <a:schemeClr val="tx1"/>
          </a:fontRef>
        </p:style>
      </p:cxnSp>
      <p:cxnSp>
        <p:nvCxnSpPr>
          <p:cNvPr id="85" name="Shape 66"/>
          <p:cNvCxnSpPr>
            <a:cxnSpLocks noChangeShapeType="1"/>
            <a:stCxn id="14" idx="2"/>
          </p:cNvCxnSpPr>
          <p:nvPr/>
        </p:nvCxnSpPr>
        <p:spPr bwMode="auto">
          <a:xfrm rot="16200000" flipH="1">
            <a:off x="2417295" y="1153221"/>
            <a:ext cx="194610" cy="1371600"/>
          </a:xfrm>
          <a:prstGeom prst="bentConnector2">
            <a:avLst/>
          </a:prstGeom>
          <a:ln>
            <a:headEnd/>
            <a:tailEnd/>
          </a:ln>
        </p:spPr>
        <p:style>
          <a:lnRef idx="1">
            <a:schemeClr val="dk1"/>
          </a:lnRef>
          <a:fillRef idx="0">
            <a:schemeClr val="dk1"/>
          </a:fillRef>
          <a:effectRef idx="0">
            <a:schemeClr val="dk1"/>
          </a:effectRef>
          <a:fontRef idx="minor">
            <a:schemeClr val="tx1"/>
          </a:fontRef>
        </p:style>
      </p:cxnSp>
      <p:pic>
        <p:nvPicPr>
          <p:cNvPr id="86" name="Picture 7" descr="http://practicalaction.org/image/Book%20covers/The_Sphere_Project_cover_fab_test-thumbnail.png"/>
          <p:cNvPicPr>
            <a:picLocks noChangeAspect="1" noChangeArrowheads="1"/>
          </p:cNvPicPr>
          <p:nvPr/>
        </p:nvPicPr>
        <p:blipFill>
          <a:blip r:embed="rId3"/>
          <a:srcRect/>
          <a:stretch>
            <a:fillRect/>
          </a:stretch>
        </p:blipFill>
        <p:spPr bwMode="auto">
          <a:xfrm rot="921422">
            <a:off x="633412" y="4236754"/>
            <a:ext cx="1171575" cy="1682750"/>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319160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1" y="232227"/>
            <a:ext cx="8229600" cy="1081760"/>
          </a:xfrm>
        </p:spPr>
        <p:txBody>
          <a:bodyPr/>
          <a:lstStyle/>
          <a:p>
            <a:r>
              <a:rPr lang="ar-EG" dirty="0"/>
              <a:t>نظم الصحة</a:t>
            </a:r>
            <a:r>
              <a:rPr lang="en-US" dirty="0"/>
              <a:t>  - </a:t>
            </a:r>
            <a:r>
              <a:rPr lang="ar-EG" dirty="0"/>
              <a:t>توفير خدمات الصحة</a:t>
            </a:r>
            <a:br>
              <a:rPr lang="ar-EG" dirty="0"/>
            </a:br>
            <a:r>
              <a:rPr lang="ar-LB" dirty="0"/>
              <a:t>معيار نُظُم الصحة رقم 1: توفير خدمات الصحة</a:t>
            </a:r>
            <a:br>
              <a:rPr lang="ar-LB" b="0" dirty="0"/>
            </a:br>
            <a:endParaRPr lang="en-US" dirty="0"/>
          </a:p>
        </p:txBody>
      </p:sp>
      <p:sp>
        <p:nvSpPr>
          <p:cNvPr id="4" name="عنصر نائب للتذييل 3"/>
          <p:cNvSpPr>
            <a:spLocks noGrp="1"/>
          </p:cNvSpPr>
          <p:nvPr>
            <p:ph type="ftr" sz="quarter" idx="3"/>
          </p:nvPr>
        </p:nvSpPr>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7" name="عنصر نائب للمحتوى 6"/>
          <p:cNvSpPr>
            <a:spLocks noGrp="1"/>
          </p:cNvSpPr>
          <p:nvPr>
            <p:ph idx="1"/>
          </p:nvPr>
        </p:nvSpPr>
        <p:spPr>
          <a:xfrm>
            <a:off x="4497048" y="1369242"/>
            <a:ext cx="4189751" cy="4785722"/>
          </a:xfrm>
        </p:spPr>
        <p:txBody>
          <a:bodyPr/>
          <a:lstStyle/>
          <a:p>
            <a:endParaRPr lang="en-US" dirty="0"/>
          </a:p>
        </p:txBody>
      </p:sp>
      <p:sp>
        <p:nvSpPr>
          <p:cNvPr id="8" name="مستطيل 7"/>
          <p:cNvSpPr/>
          <p:nvPr/>
        </p:nvSpPr>
        <p:spPr>
          <a:xfrm rot="16200000">
            <a:off x="528743" y="5368838"/>
            <a:ext cx="1043876" cy="215444"/>
          </a:xfrm>
          <a:prstGeom prst="rect">
            <a:avLst/>
          </a:prstGeom>
        </p:spPr>
        <p:txBody>
          <a:bodyPr wrap="none">
            <a:spAutoFit/>
          </a:bodyPr>
          <a:lstStyle/>
          <a:p>
            <a:r>
              <a:rPr lang="en-US" sz="800" dirty="0">
                <a:latin typeface="TimesNewRomanPSMT"/>
              </a:rPr>
              <a:t>Photo credit: WHO</a:t>
            </a:r>
            <a:endParaRPr lang="en-US" dirty="0"/>
          </a:p>
        </p:txBody>
      </p:sp>
      <p:pic>
        <p:nvPicPr>
          <p:cNvPr id="10" name="صورة 9"/>
          <p:cNvPicPr>
            <a:picLocks noChangeAspect="1"/>
          </p:cNvPicPr>
          <p:nvPr/>
        </p:nvPicPr>
        <p:blipFill>
          <a:blip r:embed="rId3"/>
          <a:stretch>
            <a:fillRect/>
          </a:stretch>
        </p:blipFill>
        <p:spPr>
          <a:xfrm>
            <a:off x="1172921" y="1194607"/>
            <a:ext cx="7397764" cy="4803891"/>
          </a:xfrm>
          <a:prstGeom prst="rect">
            <a:avLst/>
          </a:prstGeom>
        </p:spPr>
      </p:pic>
    </p:spTree>
    <p:extLst>
      <p:ext uri="{BB962C8B-B14F-4D97-AF65-F5344CB8AC3E}">
        <p14:creationId xmlns:p14="http://schemas.microsoft.com/office/powerpoint/2010/main" val="2211733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EG" dirty="0"/>
              <a:t>معيار نظم الصحة رقم 2: الموارد البشرية</a:t>
            </a:r>
            <a:br>
              <a:rPr lang="en-US" dirty="0">
                <a:solidFill>
                  <a:schemeClr val="bg1"/>
                </a:solidFill>
                <a:latin typeface="Arial" charset="0"/>
                <a:cs typeface="Traditional Arabic" pitchFamily="2" charset="-78"/>
              </a:rPr>
            </a:br>
            <a:r>
              <a:rPr lang="ar-EG" dirty="0"/>
              <a:t>خسارة الكوادر الطبية</a:t>
            </a:r>
            <a:endParaRPr lang="en-US" dirty="0"/>
          </a:p>
        </p:txBody>
      </p:sp>
      <p:pic>
        <p:nvPicPr>
          <p:cNvPr id="6" name="عنصر نائب للمحتوى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09327" y="1295063"/>
            <a:ext cx="7325346" cy="4784725"/>
          </a:xfrm>
        </p:spPr>
      </p:pic>
      <p:sp>
        <p:nvSpPr>
          <p:cNvPr id="4" name="عنصر نائب للتذييل 3"/>
          <p:cNvSpPr>
            <a:spLocks noGrp="1"/>
          </p:cNvSpPr>
          <p:nvPr>
            <p:ph type="ftr" sz="quarter" idx="3"/>
          </p:nvPr>
        </p:nvSpPr>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276397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45773" y="3496920"/>
            <a:ext cx="7455877" cy="1752600"/>
          </a:xfrm>
        </p:spPr>
        <p:txBody>
          <a:bodyPr>
            <a:normAutofit/>
          </a:bodyPr>
          <a:lstStyle/>
          <a:p>
            <a:pPr>
              <a:lnSpc>
                <a:spcPct val="80000"/>
              </a:lnSpc>
            </a:pPr>
            <a:r>
              <a:rPr lang="en-US" sz="4400" dirty="0"/>
              <a:t>Health Sector</a:t>
            </a:r>
            <a:br>
              <a:rPr lang="ar-EG" sz="4400" dirty="0"/>
            </a:br>
            <a:endParaRPr lang="ar-SA" sz="4400" dirty="0"/>
          </a:p>
        </p:txBody>
      </p:sp>
      <p:sp>
        <p:nvSpPr>
          <p:cNvPr id="4" name="TextBox 3"/>
          <p:cNvSpPr txBox="1"/>
          <p:nvPr/>
        </p:nvSpPr>
        <p:spPr>
          <a:xfrm>
            <a:off x="2531254" y="6236544"/>
            <a:ext cx="6398576" cy="276999"/>
          </a:xfrm>
          <a:prstGeom prst="rect">
            <a:avLst/>
          </a:prstGeom>
          <a:noFill/>
        </p:spPr>
        <p:txBody>
          <a:bodyPr wrap="square" rtlCol="0">
            <a:spAutoFit/>
          </a:bodyPr>
          <a:lstStyle/>
          <a:p>
            <a:pPr algn="r" rtl="1"/>
            <a:r>
              <a:rPr lang="ar-EG" sz="1200" b="1" dirty="0">
                <a:solidFill>
                  <a:schemeClr val="bg1"/>
                </a:solidFill>
                <a:latin typeface="Traditional Arabic" panose="02020603050405020304" pitchFamily="18" charset="-78"/>
                <a:cs typeface="Traditional Arabic" panose="02020603050405020304" pitchFamily="18" charset="-78"/>
              </a:rPr>
              <a:t>ا</a:t>
            </a:r>
            <a:r>
              <a:rPr lang="ar-SA" sz="1200" b="1" dirty="0">
                <a:solidFill>
                  <a:schemeClr val="bg1"/>
                </a:solidFill>
                <a:latin typeface="Traditional Arabic" panose="02020603050405020304" pitchFamily="18" charset="-78"/>
                <a:cs typeface="Traditional Arabic" panose="02020603050405020304" pitchFamily="18" charset="-78"/>
              </a:rPr>
              <a:t>لفصل التّقني المتعلّق بمجال العمل الصّحي</a:t>
            </a:r>
            <a:r>
              <a:rPr lang="fr-CH" sz="1200" b="1" dirty="0">
                <a:solidFill>
                  <a:schemeClr val="bg1"/>
                </a:solidFill>
                <a:latin typeface="Traditional Arabic" panose="02020603050405020304" pitchFamily="18" charset="-78"/>
                <a:cs typeface="Traditional Arabic" panose="02020603050405020304" pitchFamily="18" charset="-78"/>
              </a:rPr>
              <a:t> -</a:t>
            </a:r>
            <a:r>
              <a:rPr lang="ar-SA" sz="1200" b="1" dirty="0">
                <a:solidFill>
                  <a:schemeClr val="bg1"/>
                </a:solidFill>
                <a:latin typeface="Traditional Arabic" panose="02020603050405020304" pitchFamily="18" charset="-78"/>
                <a:cs typeface="Traditional Arabic" panose="02020603050405020304" pitchFamily="18" charset="-78"/>
              </a:rPr>
              <a:t> مجموعة </a:t>
            </a:r>
            <a:r>
              <a:rPr lang="ar-SA" sz="1200" b="1" dirty="0" err="1">
                <a:solidFill>
                  <a:schemeClr val="bg1"/>
                </a:solidFill>
                <a:latin typeface="Traditional Arabic" panose="02020603050405020304" pitchFamily="18" charset="-78"/>
                <a:cs typeface="Traditional Arabic" panose="02020603050405020304" pitchFamily="18" charset="-78"/>
              </a:rPr>
              <a:t>اسفير</a:t>
            </a:r>
            <a:r>
              <a:rPr lang="ar-SA" sz="1200" b="1" dirty="0">
                <a:solidFill>
                  <a:schemeClr val="bg1"/>
                </a:solidFill>
                <a:latin typeface="Traditional Arabic" panose="02020603050405020304" pitchFamily="18" charset="-78"/>
                <a:cs typeface="Traditional Arabic" panose="02020603050405020304" pitchFamily="18" charset="-78"/>
              </a:rPr>
              <a:t> التدريبية 2015 </a:t>
            </a:r>
            <a:r>
              <a:rPr lang="ar-EG" sz="1200" b="1" dirty="0">
                <a:solidFill>
                  <a:schemeClr val="bg1"/>
                </a:solidFill>
                <a:latin typeface="Traditional Arabic" panose="02020603050405020304" pitchFamily="18" charset="-78"/>
                <a:cs typeface="Traditional Arabic" panose="02020603050405020304" pitchFamily="18" charset="-78"/>
              </a:rPr>
              <a:t>–السياق السوري</a:t>
            </a:r>
            <a:endParaRPr lang="ar-SA" sz="1200" b="1" dirty="0">
              <a:solidFill>
                <a:schemeClr val="bg1"/>
              </a:solidFill>
              <a:latin typeface="Traditional Arabic" panose="02020603050405020304" pitchFamily="18" charset="-78"/>
              <a:cs typeface="Traditional Arabic" panose="02020603050405020304" pitchFamily="18" charset="-78"/>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75281">
            <a:off x="1801090" y="2884710"/>
            <a:ext cx="2930236" cy="2930236"/>
          </a:xfrm>
          <a:prstGeom prst="rect">
            <a:avLst/>
          </a:prstGeom>
        </p:spPr>
      </p:pic>
    </p:spTree>
    <p:extLst>
      <p:ext uri="{BB962C8B-B14F-4D97-AF65-F5344CB8AC3E}">
        <p14:creationId xmlns:p14="http://schemas.microsoft.com/office/powerpoint/2010/main" val="7214140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EG" dirty="0"/>
              <a:t>معيار نظم الصحة رقم 2: الموارد البشرية</a:t>
            </a:r>
            <a:br>
              <a:rPr lang="en-US" dirty="0">
                <a:solidFill>
                  <a:schemeClr val="bg1"/>
                </a:solidFill>
                <a:latin typeface="Arial" charset="0"/>
                <a:cs typeface="Traditional Arabic" pitchFamily="2" charset="-78"/>
              </a:rPr>
            </a:br>
            <a:r>
              <a:rPr lang="ar-EG" dirty="0"/>
              <a:t>إحصائية لعدد موظفي الصحة في المستشفيات العاملة 2015</a:t>
            </a:r>
            <a:endParaRPr lang="en-US" dirty="0"/>
          </a:p>
        </p:txBody>
      </p:sp>
      <p:sp>
        <p:nvSpPr>
          <p:cNvPr id="3" name="عنصر نائب للمحتوى 2"/>
          <p:cNvSpPr>
            <a:spLocks noGrp="1"/>
          </p:cNvSpPr>
          <p:nvPr>
            <p:ph idx="1"/>
          </p:nvPr>
        </p:nvSpPr>
        <p:spPr/>
        <p:txBody>
          <a:bodyPr/>
          <a:lstStyle/>
          <a:p>
            <a:endParaRPr lang="en-US" dirty="0"/>
          </a:p>
        </p:txBody>
      </p:sp>
      <p:sp>
        <p:nvSpPr>
          <p:cNvPr id="4" name="عنصر نائب للتذييل 3"/>
          <p:cNvSpPr>
            <a:spLocks noGrp="1"/>
          </p:cNvSpPr>
          <p:nvPr>
            <p:ph type="ftr" sz="quarter" idx="3"/>
          </p:nvPr>
        </p:nvSpPr>
        <p:spPr>
          <a:xfrm>
            <a:off x="3306469" y="6303744"/>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graphicFrame>
        <p:nvGraphicFramePr>
          <p:cNvPr id="5" name="كائن 4"/>
          <p:cNvGraphicFramePr>
            <a:graphicFrameLocks noChangeAspect="1"/>
          </p:cNvGraphicFramePr>
          <p:nvPr>
            <p:extLst>
              <p:ext uri="{D42A27DB-BD31-4B8C-83A1-F6EECF244321}">
                <p14:modId xmlns:p14="http://schemas.microsoft.com/office/powerpoint/2010/main" val="4154348175"/>
              </p:ext>
            </p:extLst>
          </p:nvPr>
        </p:nvGraphicFramePr>
        <p:xfrm>
          <a:off x="4659313" y="2119844"/>
          <a:ext cx="4027487" cy="3531912"/>
        </p:xfrm>
        <a:graphic>
          <a:graphicData uri="http://schemas.openxmlformats.org/presentationml/2006/ole">
            <mc:AlternateContent xmlns:mc="http://schemas.openxmlformats.org/markup-compatibility/2006">
              <mc:Choice xmlns:v="urn:schemas-microsoft-com:vml" Requires="v">
                <p:oleObj spid="_x0000_s1314" r:id="rId4" imgW="6812280" imgH="5973840" progId="">
                  <p:embed/>
                </p:oleObj>
              </mc:Choice>
              <mc:Fallback>
                <p:oleObj r:id="rId4" imgW="6812280" imgH="5973840" progId="">
                  <p:embed/>
                  <p:pic>
                    <p:nvPicPr>
                      <p:cNvPr id="0" name=""/>
                      <p:cNvPicPr/>
                      <p:nvPr/>
                    </p:nvPicPr>
                    <p:blipFill>
                      <a:blip r:embed="rId5"/>
                      <a:stretch>
                        <a:fillRect/>
                      </a:stretch>
                    </p:blipFill>
                    <p:spPr>
                      <a:xfrm>
                        <a:off x="4659313" y="2119844"/>
                        <a:ext cx="4027487" cy="3531912"/>
                      </a:xfrm>
                      <a:prstGeom prst="rect">
                        <a:avLst/>
                      </a:prstGeom>
                    </p:spPr>
                  </p:pic>
                </p:oleObj>
              </mc:Fallback>
            </mc:AlternateContent>
          </a:graphicData>
        </a:graphic>
      </p:graphicFrame>
      <p:graphicFrame>
        <p:nvGraphicFramePr>
          <p:cNvPr id="6" name="كائن 5"/>
          <p:cNvGraphicFramePr>
            <a:graphicFrameLocks noChangeAspect="1"/>
          </p:cNvGraphicFramePr>
          <p:nvPr>
            <p:extLst>
              <p:ext uri="{D42A27DB-BD31-4B8C-83A1-F6EECF244321}">
                <p14:modId xmlns:p14="http://schemas.microsoft.com/office/powerpoint/2010/main" val="1595674064"/>
              </p:ext>
            </p:extLst>
          </p:nvPr>
        </p:nvGraphicFramePr>
        <p:xfrm>
          <a:off x="1034599" y="2304423"/>
          <a:ext cx="3639228" cy="3162755"/>
        </p:xfrm>
        <a:graphic>
          <a:graphicData uri="http://schemas.openxmlformats.org/presentationml/2006/ole">
            <mc:AlternateContent xmlns:mc="http://schemas.openxmlformats.org/markup-compatibility/2006">
              <mc:Choice xmlns:v="urn:schemas-microsoft-com:vml" Requires="v">
                <p:oleObj spid="_x0000_s1315" r:id="rId6" imgW="6729840" imgH="5848920" progId="">
                  <p:embed/>
                </p:oleObj>
              </mc:Choice>
              <mc:Fallback>
                <p:oleObj r:id="rId6" imgW="6729840" imgH="5848920" progId="">
                  <p:embed/>
                  <p:pic>
                    <p:nvPicPr>
                      <p:cNvPr id="0" name=""/>
                      <p:cNvPicPr/>
                      <p:nvPr/>
                    </p:nvPicPr>
                    <p:blipFill>
                      <a:blip r:embed="rId7"/>
                      <a:stretch>
                        <a:fillRect/>
                      </a:stretch>
                    </p:blipFill>
                    <p:spPr>
                      <a:xfrm>
                        <a:off x="1034599" y="2304423"/>
                        <a:ext cx="3639228" cy="3162755"/>
                      </a:xfrm>
                      <a:prstGeom prst="rect">
                        <a:avLst/>
                      </a:prstGeom>
                    </p:spPr>
                  </p:pic>
                </p:oleObj>
              </mc:Fallback>
            </mc:AlternateContent>
          </a:graphicData>
        </a:graphic>
      </p:graphicFrame>
    </p:spTree>
    <p:extLst>
      <p:ext uri="{BB962C8B-B14F-4D97-AF65-F5344CB8AC3E}">
        <p14:creationId xmlns:p14="http://schemas.microsoft.com/office/powerpoint/2010/main" val="2138131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LB" dirty="0"/>
              <a:t>معيار نظم الصحة رقم 3: العقاقير والإمدادات الطبية</a:t>
            </a:r>
            <a:endParaRPr lang="en-US" dirty="0"/>
          </a:p>
        </p:txBody>
      </p:sp>
      <p:sp>
        <p:nvSpPr>
          <p:cNvPr id="4" name="عنصر نائب للتذييل 3"/>
          <p:cNvSpPr>
            <a:spLocks noGrp="1"/>
          </p:cNvSpPr>
          <p:nvPr>
            <p:ph type="ftr" sz="quarter" idx="3"/>
          </p:nvPr>
        </p:nvSpPr>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3" name="عنصر نائب للمحتوى 2"/>
          <p:cNvSpPr>
            <a:spLocks noGrp="1"/>
          </p:cNvSpPr>
          <p:nvPr>
            <p:ph idx="1"/>
          </p:nvPr>
        </p:nvSpPr>
        <p:spPr>
          <a:xfrm>
            <a:off x="5486401" y="2216463"/>
            <a:ext cx="3200400" cy="2291616"/>
          </a:xfrm>
        </p:spPr>
        <p:txBody>
          <a:bodyPr/>
          <a:lstStyle/>
          <a:p>
            <a:r>
              <a:rPr lang="ar-EG" sz="2800" b="1" dirty="0">
                <a:solidFill>
                  <a:schemeClr val="tx1"/>
                </a:solidFill>
              </a:rPr>
              <a:t>ي</a:t>
            </a:r>
            <a:r>
              <a:rPr lang="ar-LB" sz="2800" b="1" dirty="0">
                <a:solidFill>
                  <a:schemeClr val="tx1"/>
                </a:solidFill>
              </a:rPr>
              <a:t>نبغي أن يحصل السكان على إمدادات مستمرة من الأدوية واللوازم الاستهلاكية</a:t>
            </a:r>
            <a:endParaRPr lang="ar-EG" sz="2800" b="1" dirty="0">
              <a:solidFill>
                <a:schemeClr val="tx1"/>
              </a:solidFill>
            </a:endParaRPr>
          </a:p>
          <a:p>
            <a:endParaRPr lang="en-US" dirty="0"/>
          </a:p>
        </p:txBody>
      </p:sp>
      <p:sp>
        <p:nvSpPr>
          <p:cNvPr id="8" name="مستطيل 7"/>
          <p:cNvSpPr/>
          <p:nvPr/>
        </p:nvSpPr>
        <p:spPr>
          <a:xfrm rot="16200000">
            <a:off x="104916" y="4450751"/>
            <a:ext cx="1236236" cy="215444"/>
          </a:xfrm>
          <a:prstGeom prst="rect">
            <a:avLst/>
          </a:prstGeom>
        </p:spPr>
        <p:txBody>
          <a:bodyPr wrap="none">
            <a:spAutoFit/>
          </a:bodyPr>
          <a:lstStyle/>
          <a:p>
            <a:r>
              <a:rPr lang="en-US" sz="800" dirty="0"/>
              <a:t>Photo credit: WHO Syria</a:t>
            </a:r>
            <a:endParaRPr lang="en-US" dirty="0"/>
          </a:p>
        </p:txBody>
      </p:sp>
      <p:pic>
        <p:nvPicPr>
          <p:cNvPr id="5" name="صورة 4"/>
          <p:cNvPicPr>
            <a:picLocks noChangeAspect="1"/>
          </p:cNvPicPr>
          <p:nvPr/>
        </p:nvPicPr>
        <p:blipFill>
          <a:blip r:embed="rId3"/>
          <a:stretch>
            <a:fillRect/>
          </a:stretch>
        </p:blipFill>
        <p:spPr>
          <a:xfrm>
            <a:off x="916672" y="1628458"/>
            <a:ext cx="4779596" cy="3566438"/>
          </a:xfrm>
          <a:prstGeom prst="rect">
            <a:avLst/>
          </a:prstGeom>
        </p:spPr>
      </p:pic>
    </p:spTree>
    <p:extLst>
      <p:ext uri="{BB962C8B-B14F-4D97-AF65-F5344CB8AC3E}">
        <p14:creationId xmlns:p14="http://schemas.microsoft.com/office/powerpoint/2010/main" val="2520079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LB" dirty="0"/>
              <a:t>معيار نظم الصحة رقم 4: تمويل الصحة</a:t>
            </a:r>
          </a:p>
        </p:txBody>
      </p:sp>
      <p:sp>
        <p:nvSpPr>
          <p:cNvPr id="4" name="عنصر نائب للتذييل 3"/>
          <p:cNvSpPr>
            <a:spLocks noGrp="1"/>
          </p:cNvSpPr>
          <p:nvPr>
            <p:ph type="ftr" sz="quarter" idx="3"/>
          </p:nvPr>
        </p:nvSpPr>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pic>
        <p:nvPicPr>
          <p:cNvPr id="2050" name="Picture 2" descr="http://www.cfhi-fcass.ca/sf-images/default-source/cartoons-copyright/Sustainability-Bil.jpg?sfvrsn=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6803" y="1451831"/>
            <a:ext cx="5530396" cy="450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88372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LB" dirty="0"/>
              <a:t>معيار نظم الصحة رقم 5: إدارة معلومات الصحة</a:t>
            </a:r>
          </a:p>
        </p:txBody>
      </p:sp>
      <p:sp>
        <p:nvSpPr>
          <p:cNvPr id="4" name="عنصر نائب للتذييل 3"/>
          <p:cNvSpPr>
            <a:spLocks noGrp="1"/>
          </p:cNvSpPr>
          <p:nvPr>
            <p:ph type="ftr" sz="quarter" idx="3"/>
          </p:nvPr>
        </p:nvSpPr>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3" name="عنصر نائب للمحتوى 2"/>
          <p:cNvSpPr>
            <a:spLocks noGrp="1"/>
          </p:cNvSpPr>
          <p:nvPr>
            <p:ph idx="1"/>
          </p:nvPr>
        </p:nvSpPr>
        <p:spPr/>
        <p:txBody>
          <a:bodyPr vert="horz" lIns="91440" tIns="45720" rIns="91440" bIns="45720" rtlCol="0" anchor="t">
            <a:noAutofit/>
          </a:bodyPr>
          <a:lstStyle/>
          <a:p>
            <a:pPr marL="457200" indent="-457200">
              <a:buFont typeface="Arial" panose="020B0604020202020204" pitchFamily="34" charset="0"/>
              <a:buChar char="•"/>
            </a:pPr>
            <a:r>
              <a:rPr lang="ar-LB" sz="3200" dirty="0"/>
              <a:t>ينبغي أن يسترشد تخطيط خدمات الصحة وتقديمها بجمع البيانات المناسبة عن الصحة العامة وتحليلها وتفسيرها واستعمالها</a:t>
            </a:r>
            <a:endParaRPr lang="en-US" sz="3200" dirty="0"/>
          </a:p>
          <a:p>
            <a:pPr marL="457200" indent="-457200">
              <a:buFont typeface="Arial" panose="020B0604020202020204" pitchFamily="34" charset="0"/>
              <a:buChar char="•"/>
            </a:pPr>
            <a:r>
              <a:rPr lang="ar-LB" sz="3200" dirty="0"/>
              <a:t>استعمال نظام معلومات الصحة الحالي أو تكييفه أو استعمال نظام بديل لمعلومات الصحة </a:t>
            </a:r>
            <a:endParaRPr lang="en-US" sz="3200" dirty="0"/>
          </a:p>
          <a:p>
            <a:pPr marL="457200" indent="-457200">
              <a:buFont typeface="Arial" panose="020B0604020202020204" pitchFamily="34" charset="0"/>
              <a:buChar char="•"/>
            </a:pPr>
            <a:r>
              <a:rPr lang="ar-LB" sz="3200" dirty="0"/>
              <a:t>وضع نظم للمراقبة والإنذار المبكر في إطار نظام معلومات الصحة للكشف عن تفشي الأمراض المعدية </a:t>
            </a:r>
            <a:endParaRPr lang="en-US" sz="3200" dirty="0"/>
          </a:p>
        </p:txBody>
      </p:sp>
    </p:spTree>
    <p:extLst>
      <p:ext uri="{BB962C8B-B14F-4D97-AF65-F5344CB8AC3E}">
        <p14:creationId xmlns:p14="http://schemas.microsoft.com/office/powerpoint/2010/main" val="31958153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a:picLocks noChangeAspect="1"/>
          </p:cNvPicPr>
          <p:nvPr/>
        </p:nvPicPr>
        <p:blipFill>
          <a:blip r:embed="rId3"/>
          <a:stretch>
            <a:fillRect/>
          </a:stretch>
        </p:blipFill>
        <p:spPr>
          <a:xfrm>
            <a:off x="914400" y="1150066"/>
            <a:ext cx="7612742" cy="4990376"/>
          </a:xfrm>
          <a:prstGeom prst="rect">
            <a:avLst/>
          </a:prstGeom>
        </p:spPr>
      </p:pic>
      <p:sp>
        <p:nvSpPr>
          <p:cNvPr id="2" name="عنوان 1"/>
          <p:cNvSpPr>
            <a:spLocks noGrp="1"/>
          </p:cNvSpPr>
          <p:nvPr>
            <p:ph type="title"/>
          </p:nvPr>
        </p:nvSpPr>
        <p:spPr/>
        <p:txBody>
          <a:bodyPr/>
          <a:lstStyle/>
          <a:p>
            <a:r>
              <a:rPr lang="ar-LB" dirty="0"/>
              <a:t>معيار نظم الصحة رقم 6: القيادة والتنسيق</a:t>
            </a:r>
          </a:p>
        </p:txBody>
      </p:sp>
      <p:sp>
        <p:nvSpPr>
          <p:cNvPr id="4" name="عنصر نائب للتذييل 3"/>
          <p:cNvSpPr>
            <a:spLocks noGrp="1"/>
          </p:cNvSpPr>
          <p:nvPr>
            <p:ph type="ftr" sz="quarter" idx="3"/>
          </p:nvPr>
        </p:nvSpPr>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3" name="عنصر نائب للمحتوى 2"/>
          <p:cNvSpPr>
            <a:spLocks noGrp="1"/>
          </p:cNvSpPr>
          <p:nvPr>
            <p:ph idx="1"/>
          </p:nvPr>
        </p:nvSpPr>
        <p:spPr>
          <a:xfrm>
            <a:off x="5181599" y="4354278"/>
            <a:ext cx="3345543" cy="1786164"/>
          </a:xfrm>
        </p:spPr>
        <p:txBody>
          <a:bodyPr/>
          <a:lstStyle/>
          <a:p>
            <a:r>
              <a:rPr lang="en-US" sz="3200" b="1" dirty="0"/>
              <a:t>   </a:t>
            </a:r>
            <a:r>
              <a:rPr lang="ar-EG" sz="3200" b="1" dirty="0"/>
              <a:t>90% </a:t>
            </a:r>
            <a:br>
              <a:rPr lang="ar-EG" sz="3200" b="1" dirty="0"/>
            </a:br>
            <a:r>
              <a:rPr lang="ar-EG" sz="2600" b="1" dirty="0"/>
              <a:t>من مياه الصرف الصحي </a:t>
            </a:r>
            <a:br>
              <a:rPr lang="ar-EG" sz="2600" b="1" dirty="0"/>
            </a:br>
            <a:r>
              <a:rPr lang="ar-EG" sz="2600" b="1" dirty="0"/>
              <a:t>غير المعالجة تذهب، وتفرغ في </a:t>
            </a:r>
            <a:br>
              <a:rPr lang="ar-EG" sz="2600" b="1" dirty="0"/>
            </a:br>
            <a:r>
              <a:rPr lang="ar-EG" sz="2600" b="1" dirty="0"/>
              <a:t>الأنهار والمجاري المائية</a:t>
            </a:r>
            <a:endParaRPr lang="en-US" sz="2600" b="1" dirty="0"/>
          </a:p>
        </p:txBody>
      </p:sp>
      <p:sp>
        <p:nvSpPr>
          <p:cNvPr id="7" name="مستطيل 6"/>
          <p:cNvSpPr/>
          <p:nvPr/>
        </p:nvSpPr>
        <p:spPr>
          <a:xfrm rot="16200000">
            <a:off x="95237" y="5379336"/>
            <a:ext cx="1306768" cy="215444"/>
          </a:xfrm>
          <a:prstGeom prst="rect">
            <a:avLst/>
          </a:prstGeom>
        </p:spPr>
        <p:txBody>
          <a:bodyPr wrap="none">
            <a:spAutoFit/>
          </a:bodyPr>
          <a:lstStyle/>
          <a:p>
            <a:r>
              <a:rPr lang="en-US" sz="800" dirty="0">
                <a:latin typeface="TimesNewRomanPSMT"/>
              </a:rPr>
              <a:t>Photo credit: WHO Syria</a:t>
            </a:r>
            <a:endParaRPr lang="en-US" dirty="0"/>
          </a:p>
        </p:txBody>
      </p:sp>
    </p:spTree>
    <p:extLst>
      <p:ext uri="{BB962C8B-B14F-4D97-AF65-F5344CB8AC3E}">
        <p14:creationId xmlns:p14="http://schemas.microsoft.com/office/powerpoint/2010/main" val="306809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cxnSp>
        <p:nvCxnSpPr>
          <p:cNvPr id="6" name="Straight Connector 93"/>
          <p:cNvCxnSpPr>
            <a:cxnSpLocks noChangeShapeType="1"/>
          </p:cNvCxnSpPr>
          <p:nvPr/>
        </p:nvCxnSpPr>
        <p:spPr bwMode="auto">
          <a:xfrm>
            <a:off x="6705600" y="2278746"/>
            <a:ext cx="0" cy="22098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8" name="Straight Connector 94"/>
          <p:cNvCxnSpPr>
            <a:cxnSpLocks noChangeShapeType="1"/>
          </p:cNvCxnSpPr>
          <p:nvPr/>
        </p:nvCxnSpPr>
        <p:spPr bwMode="auto">
          <a:xfrm>
            <a:off x="5486400" y="2126346"/>
            <a:ext cx="0" cy="19050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9" name="Straight Connector 95"/>
          <p:cNvCxnSpPr>
            <a:cxnSpLocks noChangeShapeType="1"/>
          </p:cNvCxnSpPr>
          <p:nvPr/>
        </p:nvCxnSpPr>
        <p:spPr bwMode="auto">
          <a:xfrm>
            <a:off x="4191000" y="2126346"/>
            <a:ext cx="0" cy="19050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10" name="Straight Connector 96"/>
          <p:cNvCxnSpPr>
            <a:cxnSpLocks noChangeShapeType="1"/>
          </p:cNvCxnSpPr>
          <p:nvPr/>
        </p:nvCxnSpPr>
        <p:spPr bwMode="auto">
          <a:xfrm flipH="1">
            <a:off x="2895600" y="2126346"/>
            <a:ext cx="11113" cy="14478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11" name="Straight Connector 98"/>
          <p:cNvCxnSpPr>
            <a:cxnSpLocks noChangeShapeType="1"/>
          </p:cNvCxnSpPr>
          <p:nvPr/>
        </p:nvCxnSpPr>
        <p:spPr bwMode="auto">
          <a:xfrm flipH="1">
            <a:off x="1752600" y="2126346"/>
            <a:ext cx="11113" cy="14478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sp>
        <p:nvSpPr>
          <p:cNvPr id="12" name="Rectangle 8"/>
          <p:cNvSpPr>
            <a:spLocks noChangeArrowheads="1"/>
          </p:cNvSpPr>
          <p:nvPr/>
        </p:nvSpPr>
        <p:spPr bwMode="auto">
          <a:xfrm>
            <a:off x="2590800" y="68946"/>
            <a:ext cx="4114800" cy="609600"/>
          </a:xfrm>
          <a:prstGeom prst="rect">
            <a:avLst/>
          </a:prstGeom>
          <a:solidFill>
            <a:schemeClr val="folHlink"/>
          </a:solidFill>
          <a:ln w="9525">
            <a:solidFill>
              <a:schemeClr val="tx1"/>
            </a:solidFill>
            <a:miter lim="800000"/>
            <a:headEnd/>
            <a:tailEnd/>
          </a:ln>
        </p:spPr>
        <p:txBody>
          <a:bodyPr wrap="none" anchor="ct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rtl="1">
              <a:spcBef>
                <a:spcPct val="0"/>
              </a:spcBef>
              <a:buClrTx/>
              <a:buSzTx/>
              <a:buFontTx/>
              <a:buNone/>
            </a:pPr>
            <a:r>
              <a:rPr kumimoji="0" lang="ar-EG" altLang="en-US" sz="2400" b="1" dirty="0">
                <a:solidFill>
                  <a:srgbClr val="FFFFFF"/>
                </a:solidFill>
                <a:latin typeface="Arial" panose="020B0604020202020204" pitchFamily="34" charset="0"/>
                <a:cs typeface="Traditional Arabic" panose="02020603050405020304" pitchFamily="18" charset="-78"/>
              </a:rPr>
              <a:t>العمل </a:t>
            </a:r>
            <a:r>
              <a:rPr kumimoji="0" lang="ar-EG" altLang="en-US" sz="2400" b="1" dirty="0" err="1">
                <a:solidFill>
                  <a:srgbClr val="FFFFFF"/>
                </a:solidFill>
                <a:latin typeface="Arial" panose="020B0604020202020204" pitchFamily="34" charset="0"/>
                <a:cs typeface="Traditional Arabic" panose="02020603050405020304" pitchFamily="18" charset="-78"/>
              </a:rPr>
              <a:t>الصحى</a:t>
            </a:r>
            <a:endParaRPr kumimoji="0" lang="en-US" altLang="en-US" sz="2400" b="1" dirty="0">
              <a:solidFill>
                <a:srgbClr val="FFFFFF"/>
              </a:solidFill>
              <a:latin typeface="Arial" panose="020B0604020202020204" pitchFamily="34" charset="0"/>
              <a:cs typeface="Traditional Arabic" panose="02020603050405020304" pitchFamily="18" charset="-78"/>
            </a:endParaRPr>
          </a:p>
        </p:txBody>
      </p:sp>
      <p:sp>
        <p:nvSpPr>
          <p:cNvPr id="13" name="Rectangle 11"/>
          <p:cNvSpPr>
            <a:spLocks noChangeArrowheads="1"/>
          </p:cNvSpPr>
          <p:nvPr/>
        </p:nvSpPr>
        <p:spPr bwMode="auto">
          <a:xfrm>
            <a:off x="6553200" y="1208316"/>
            <a:ext cx="2286000" cy="533400"/>
          </a:xfrm>
          <a:prstGeom prst="rect">
            <a:avLst/>
          </a:prstGeom>
          <a:solidFill>
            <a:schemeClr val="tx2">
              <a:lumMod val="50000"/>
            </a:schemeClr>
          </a:solidFill>
          <a:ln w="9525">
            <a:solidFill>
              <a:schemeClr val="tx1"/>
            </a:solidFill>
            <a:miter lim="800000"/>
            <a:headEnd/>
            <a:tailEnd/>
          </a:ln>
          <a:effectLst/>
        </p:spPr>
        <p:txBody>
          <a:bodyPr wrap="none" anchor="ctr"/>
          <a:lstStyle/>
          <a:p>
            <a:pPr algn="ctr" rtl="1">
              <a:defRPr/>
            </a:pPr>
            <a:r>
              <a:rPr lang="ar-EG" sz="1800" b="1" dirty="0">
                <a:solidFill>
                  <a:schemeClr val="bg1"/>
                </a:solidFill>
                <a:latin typeface="Arial" charset="0"/>
                <a:cs typeface="Traditional Arabic" pitchFamily="2" charset="-78"/>
              </a:rPr>
              <a:t>نظم الصحة</a:t>
            </a:r>
            <a:endParaRPr lang="en-US" sz="1800" b="1" dirty="0">
              <a:solidFill>
                <a:schemeClr val="bg1"/>
              </a:solidFill>
              <a:latin typeface="Arial" charset="0"/>
              <a:cs typeface="Traditional Arabic" pitchFamily="2" charset="-78"/>
            </a:endParaRPr>
          </a:p>
        </p:txBody>
      </p:sp>
      <p:sp>
        <p:nvSpPr>
          <p:cNvPr id="14" name="Rectangle 12"/>
          <p:cNvSpPr>
            <a:spLocks noChangeArrowheads="1"/>
          </p:cNvSpPr>
          <p:nvPr/>
        </p:nvSpPr>
        <p:spPr bwMode="auto">
          <a:xfrm>
            <a:off x="533400" y="1208316"/>
            <a:ext cx="2590800" cy="533400"/>
          </a:xfrm>
          <a:prstGeom prst="rect">
            <a:avLst/>
          </a:prstGeom>
          <a:solidFill>
            <a:schemeClr val="bg2"/>
          </a:solidFill>
          <a:ln w="9525">
            <a:solidFill>
              <a:schemeClr val="tx1"/>
            </a:solidFill>
            <a:miter lim="800000"/>
            <a:headEnd/>
            <a:tailEnd/>
          </a:ln>
          <a:effectLst/>
        </p:spPr>
        <p:txBody>
          <a:bodyPr wrap="none" anchor="ctr"/>
          <a:lstStyle/>
          <a:p>
            <a:pPr algn="ctr" rtl="1">
              <a:defRPr/>
            </a:pPr>
            <a:r>
              <a:rPr lang="ar-EG" sz="1800" b="1" dirty="0">
                <a:solidFill>
                  <a:schemeClr val="bg1"/>
                </a:solidFill>
                <a:latin typeface="Arial" charset="0"/>
                <a:cs typeface="Traditional Arabic" pitchFamily="2" charset="-78"/>
              </a:rPr>
              <a:t> خدمات الصحة الأساسية</a:t>
            </a:r>
            <a:endParaRPr lang="en-US" sz="1800" b="1" dirty="0">
              <a:solidFill>
                <a:schemeClr val="bg1"/>
              </a:solidFill>
              <a:latin typeface="Arial" charset="0"/>
              <a:cs typeface="Traditional Arabic" pitchFamily="2" charset="-78"/>
            </a:endParaRPr>
          </a:p>
        </p:txBody>
      </p:sp>
      <p:sp>
        <p:nvSpPr>
          <p:cNvPr id="15" name="Line 33"/>
          <p:cNvSpPr>
            <a:spLocks noChangeShapeType="1"/>
          </p:cNvSpPr>
          <p:nvPr/>
        </p:nvSpPr>
        <p:spPr bwMode="auto">
          <a:xfrm flipH="1" flipV="1">
            <a:off x="4648200" y="678546"/>
            <a:ext cx="0" cy="15240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Freeform 35"/>
          <p:cNvSpPr>
            <a:spLocks/>
          </p:cNvSpPr>
          <p:nvPr/>
        </p:nvSpPr>
        <p:spPr bwMode="auto">
          <a:xfrm>
            <a:off x="2209800" y="889002"/>
            <a:ext cx="5715000" cy="304800"/>
          </a:xfrm>
          <a:custGeom>
            <a:avLst/>
            <a:gdLst>
              <a:gd name="T0" fmla="*/ 0 w 3744"/>
              <a:gd name="T1" fmla="*/ 2147483646 h 144"/>
              <a:gd name="T2" fmla="*/ 0 w 3744"/>
              <a:gd name="T3" fmla="*/ 0 h 144"/>
              <a:gd name="T4" fmla="*/ 2147483646 w 3744"/>
              <a:gd name="T5" fmla="*/ 0 h 144"/>
              <a:gd name="T6" fmla="*/ 2147483646 w 3744"/>
              <a:gd name="T7" fmla="*/ 2147483646 h 144"/>
              <a:gd name="T8" fmla="*/ 0 60000 65536"/>
              <a:gd name="T9" fmla="*/ 0 60000 65536"/>
              <a:gd name="T10" fmla="*/ 0 60000 65536"/>
              <a:gd name="T11" fmla="*/ 0 60000 65536"/>
              <a:gd name="T12" fmla="*/ 0 w 3744"/>
              <a:gd name="T13" fmla="*/ 0 h 144"/>
              <a:gd name="T14" fmla="*/ 3744 w 3744"/>
              <a:gd name="T15" fmla="*/ 144 h 144"/>
            </a:gdLst>
            <a:ahLst/>
            <a:cxnLst>
              <a:cxn ang="T8">
                <a:pos x="T0" y="T1"/>
              </a:cxn>
              <a:cxn ang="T9">
                <a:pos x="T2" y="T3"/>
              </a:cxn>
              <a:cxn ang="T10">
                <a:pos x="T4" y="T5"/>
              </a:cxn>
              <a:cxn ang="T11">
                <a:pos x="T6" y="T7"/>
              </a:cxn>
            </a:cxnLst>
            <a:rect l="T12" t="T13" r="T14" b="T15"/>
            <a:pathLst>
              <a:path w="3744" h="144">
                <a:moveTo>
                  <a:pt x="0" y="144"/>
                </a:moveTo>
                <a:lnTo>
                  <a:pt x="0" y="0"/>
                </a:lnTo>
                <a:lnTo>
                  <a:pt x="3744" y="0"/>
                </a:lnTo>
                <a:lnTo>
                  <a:pt x="3744" y="144"/>
                </a:lnTo>
              </a:path>
            </a:pathLst>
          </a:custGeom>
          <a:ln>
            <a:headEnd/>
            <a:tailEn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17" name="Rectangle 32"/>
          <p:cNvSpPr/>
          <p:nvPr/>
        </p:nvSpPr>
        <p:spPr bwMode="auto">
          <a:xfrm>
            <a:off x="1278550" y="2050146"/>
            <a:ext cx="979488" cy="533400"/>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الأمراض المعدية</a:t>
            </a:r>
            <a:endParaRPr lang="en-US" sz="1400" b="1" dirty="0">
              <a:solidFill>
                <a:schemeClr val="bg1"/>
              </a:solidFill>
              <a:latin typeface="Arial" pitchFamily="34" charset="0"/>
              <a:cs typeface="Traditional Arabic" pitchFamily="2" charset="-78"/>
            </a:endParaRPr>
          </a:p>
        </p:txBody>
      </p:sp>
      <p:sp>
        <p:nvSpPr>
          <p:cNvPr id="18" name="Rectangle 33"/>
          <p:cNvSpPr/>
          <p:nvPr/>
        </p:nvSpPr>
        <p:spPr bwMode="auto">
          <a:xfrm>
            <a:off x="1278550" y="2697846"/>
            <a:ext cx="979488" cy="533400"/>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صحة الطفل</a:t>
            </a:r>
            <a:endParaRPr lang="en-US" sz="1400" b="1" dirty="0">
              <a:solidFill>
                <a:schemeClr val="bg1"/>
              </a:solidFill>
              <a:latin typeface="Arial" pitchFamily="34" charset="0"/>
              <a:cs typeface="Traditional Arabic" pitchFamily="2" charset="-78"/>
            </a:endParaRPr>
          </a:p>
        </p:txBody>
      </p:sp>
      <p:sp>
        <p:nvSpPr>
          <p:cNvPr id="19" name="Rectangle 34"/>
          <p:cNvSpPr/>
          <p:nvPr/>
        </p:nvSpPr>
        <p:spPr bwMode="auto">
          <a:xfrm>
            <a:off x="1292521" y="3365502"/>
            <a:ext cx="977900" cy="533400"/>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a:lstStyle/>
          <a:p>
            <a:pPr algn="ctr">
              <a:defRPr/>
            </a:pPr>
            <a:r>
              <a:rPr lang="ar-EG" sz="1200" b="1" dirty="0">
                <a:solidFill>
                  <a:schemeClr val="bg1"/>
                </a:solidFill>
                <a:latin typeface="Arial" pitchFamily="34" charset="0"/>
                <a:cs typeface="Traditional Arabic" pitchFamily="2" charset="-78"/>
              </a:rPr>
              <a:t>الصحة </a:t>
            </a:r>
            <a:r>
              <a:rPr lang="ar-SA" sz="1200" b="1" dirty="0">
                <a:solidFill>
                  <a:schemeClr val="bg1"/>
                </a:solidFill>
                <a:latin typeface="Arial" pitchFamily="34" charset="0"/>
                <a:cs typeface="Traditional Arabic" pitchFamily="2" charset="-78"/>
              </a:rPr>
              <a:t>الجنسية والإنجابية</a:t>
            </a:r>
            <a:endParaRPr lang="en-US" sz="1200" b="1" dirty="0">
              <a:solidFill>
                <a:schemeClr val="bg1"/>
              </a:solidFill>
              <a:latin typeface="Arial" pitchFamily="34" charset="0"/>
              <a:cs typeface="Traditional Arabic" pitchFamily="2" charset="-78"/>
            </a:endParaRPr>
          </a:p>
        </p:txBody>
      </p:sp>
      <p:sp>
        <p:nvSpPr>
          <p:cNvPr id="20" name="Rectangle 35"/>
          <p:cNvSpPr/>
          <p:nvPr/>
        </p:nvSpPr>
        <p:spPr bwMode="auto">
          <a:xfrm>
            <a:off x="1278550" y="4060374"/>
            <a:ext cx="979488" cy="533400"/>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الإصابات</a:t>
            </a:r>
            <a:endParaRPr lang="en-US" sz="1400" b="1" dirty="0">
              <a:solidFill>
                <a:schemeClr val="bg1"/>
              </a:solidFill>
              <a:latin typeface="Arial" pitchFamily="34" charset="0"/>
              <a:cs typeface="Traditional Arabic" pitchFamily="2" charset="-78"/>
            </a:endParaRPr>
          </a:p>
        </p:txBody>
      </p:sp>
      <p:sp>
        <p:nvSpPr>
          <p:cNvPr id="21" name="Rectangle 36"/>
          <p:cNvSpPr/>
          <p:nvPr/>
        </p:nvSpPr>
        <p:spPr bwMode="auto">
          <a:xfrm>
            <a:off x="1278550" y="4784502"/>
            <a:ext cx="979488" cy="533400"/>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الصحة العقلية</a:t>
            </a:r>
            <a:endParaRPr lang="en-US" sz="1400" b="1" dirty="0">
              <a:solidFill>
                <a:schemeClr val="bg1"/>
              </a:solidFill>
              <a:latin typeface="Arial" pitchFamily="34" charset="0"/>
              <a:cs typeface="Traditional Arabic" pitchFamily="2" charset="-78"/>
            </a:endParaRPr>
          </a:p>
        </p:txBody>
      </p:sp>
      <p:sp>
        <p:nvSpPr>
          <p:cNvPr id="22" name="Rectangle 37"/>
          <p:cNvSpPr/>
          <p:nvPr/>
        </p:nvSpPr>
        <p:spPr bwMode="auto">
          <a:xfrm>
            <a:off x="1264036" y="5466607"/>
            <a:ext cx="979488" cy="533400"/>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الأمراض غير </a:t>
            </a:r>
            <a:r>
              <a:rPr lang="ar-SA" sz="1400" b="1" dirty="0" err="1">
                <a:solidFill>
                  <a:schemeClr val="bg1"/>
                </a:solidFill>
                <a:latin typeface="Arial" pitchFamily="34" charset="0"/>
                <a:cs typeface="Traditional Arabic" pitchFamily="2" charset="-78"/>
              </a:rPr>
              <a:t>ال</a:t>
            </a:r>
            <a:r>
              <a:rPr lang="ar-EG" sz="1400" b="1" dirty="0">
                <a:solidFill>
                  <a:schemeClr val="bg1"/>
                </a:solidFill>
                <a:latin typeface="Arial" pitchFamily="34" charset="0"/>
                <a:cs typeface="Traditional Arabic" pitchFamily="2" charset="-78"/>
              </a:rPr>
              <a:t>معدية</a:t>
            </a:r>
            <a:endParaRPr lang="en-US" sz="1400" b="1" dirty="0">
              <a:solidFill>
                <a:schemeClr val="bg1"/>
              </a:solidFill>
              <a:latin typeface="Arial" pitchFamily="34" charset="0"/>
              <a:cs typeface="Traditional Arabic" pitchFamily="2" charset="-78"/>
            </a:endParaRPr>
          </a:p>
        </p:txBody>
      </p:sp>
      <p:sp>
        <p:nvSpPr>
          <p:cNvPr id="23" name="Rectangle 41"/>
          <p:cNvSpPr/>
          <p:nvPr/>
        </p:nvSpPr>
        <p:spPr bwMode="auto">
          <a:xfrm>
            <a:off x="7275705" y="1996862"/>
            <a:ext cx="1007904"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توفير خدمات الصحة</a:t>
            </a:r>
            <a:endParaRPr lang="en-US" sz="1400" b="1" dirty="0">
              <a:solidFill>
                <a:schemeClr val="bg1"/>
              </a:solidFill>
              <a:latin typeface="Arial" pitchFamily="34" charset="0"/>
              <a:cs typeface="Traditional Arabic" pitchFamily="2" charset="-78"/>
            </a:endParaRPr>
          </a:p>
        </p:txBody>
      </p:sp>
      <p:sp>
        <p:nvSpPr>
          <p:cNvPr id="24" name="Rectangle 42"/>
          <p:cNvSpPr/>
          <p:nvPr/>
        </p:nvSpPr>
        <p:spPr bwMode="auto">
          <a:xfrm>
            <a:off x="7289913" y="2591166"/>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الموارد البشرية</a:t>
            </a:r>
            <a:endParaRPr lang="en-US" sz="1400" b="1" dirty="0">
              <a:solidFill>
                <a:schemeClr val="bg1"/>
              </a:solidFill>
              <a:latin typeface="Arial" pitchFamily="34" charset="0"/>
              <a:cs typeface="Traditional Arabic" pitchFamily="2" charset="-78"/>
            </a:endParaRPr>
          </a:p>
        </p:txBody>
      </p:sp>
      <p:sp>
        <p:nvSpPr>
          <p:cNvPr id="25" name="Rectangle 43"/>
          <p:cNvSpPr/>
          <p:nvPr/>
        </p:nvSpPr>
        <p:spPr bwMode="auto">
          <a:xfrm>
            <a:off x="7304121" y="3246853"/>
            <a:ext cx="979488" cy="73914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العقاقير والإمدادات الطبية</a:t>
            </a:r>
            <a:endParaRPr lang="en-US" sz="1400" b="1" dirty="0">
              <a:solidFill>
                <a:schemeClr val="bg1"/>
              </a:solidFill>
              <a:latin typeface="Arial" pitchFamily="34" charset="0"/>
              <a:cs typeface="Traditional Arabic" pitchFamily="2" charset="-78"/>
            </a:endParaRPr>
          </a:p>
        </p:txBody>
      </p:sp>
      <p:sp>
        <p:nvSpPr>
          <p:cNvPr id="26" name="Rectangle 44"/>
          <p:cNvSpPr/>
          <p:nvPr/>
        </p:nvSpPr>
        <p:spPr bwMode="auto">
          <a:xfrm>
            <a:off x="7309281" y="4081422"/>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تمويل الصحة</a:t>
            </a:r>
            <a:endParaRPr lang="en-US" sz="1400" b="1" dirty="0">
              <a:solidFill>
                <a:schemeClr val="bg1"/>
              </a:solidFill>
              <a:latin typeface="Arial" pitchFamily="34" charset="0"/>
              <a:cs typeface="Traditional Arabic" pitchFamily="2" charset="-78"/>
            </a:endParaRPr>
          </a:p>
        </p:txBody>
      </p:sp>
      <p:sp>
        <p:nvSpPr>
          <p:cNvPr id="27" name="Rectangle 45"/>
          <p:cNvSpPr/>
          <p:nvPr/>
        </p:nvSpPr>
        <p:spPr bwMode="auto">
          <a:xfrm>
            <a:off x="7304121" y="4717512"/>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إدارة معلومات الصحة</a:t>
            </a:r>
            <a:endParaRPr lang="en-US" sz="1400" b="1" dirty="0">
              <a:solidFill>
                <a:schemeClr val="bg1"/>
              </a:solidFill>
              <a:latin typeface="Arial" pitchFamily="34" charset="0"/>
              <a:cs typeface="Traditional Arabic" pitchFamily="2" charset="-78"/>
            </a:endParaRPr>
          </a:p>
        </p:txBody>
      </p:sp>
      <p:sp>
        <p:nvSpPr>
          <p:cNvPr id="28" name="Rectangle 48"/>
          <p:cNvSpPr/>
          <p:nvPr/>
        </p:nvSpPr>
        <p:spPr bwMode="auto">
          <a:xfrm>
            <a:off x="7289913" y="5387958"/>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القيادة والتنسيق</a:t>
            </a:r>
            <a:endParaRPr lang="en-US" sz="1400" b="1" dirty="0">
              <a:solidFill>
                <a:schemeClr val="bg1"/>
              </a:solidFill>
              <a:latin typeface="Arial" pitchFamily="34" charset="0"/>
              <a:cs typeface="Traditional Arabic" pitchFamily="2" charset="-78"/>
            </a:endParaRPr>
          </a:p>
        </p:txBody>
      </p:sp>
    </p:spTree>
    <p:extLst>
      <p:ext uri="{BB962C8B-B14F-4D97-AF65-F5344CB8AC3E}">
        <p14:creationId xmlns:p14="http://schemas.microsoft.com/office/powerpoint/2010/main" val="27284265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LB" dirty="0"/>
              <a:t>معيار خدمات الصحة الأساسية رقم 1: ترتيب خدمات الصحة حسب الأولوية</a:t>
            </a:r>
          </a:p>
        </p:txBody>
      </p:sp>
      <p:sp>
        <p:nvSpPr>
          <p:cNvPr id="5" name="Content Placeholder 3"/>
          <p:cNvSpPr>
            <a:spLocks noGrp="1"/>
          </p:cNvSpPr>
          <p:nvPr>
            <p:ph idx="1"/>
          </p:nvPr>
        </p:nvSpPr>
        <p:spPr>
          <a:xfrm>
            <a:off x="5080000" y="1959427"/>
            <a:ext cx="3120043" cy="2656116"/>
          </a:xfrm>
        </p:spPr>
        <p:txBody>
          <a:bodyPr/>
          <a:lstStyle/>
          <a:p>
            <a:r>
              <a:rPr lang="ar-LB" sz="2800" b="1" dirty="0"/>
              <a:t>ينبغي أن يحصل الناس على خدمات صحية تُرتب حسب الأولوية للتصدي لأهم أسباب الارتفاع المفرط في نسبة الاعتلال والوفيات.</a:t>
            </a:r>
            <a:endParaRPr lang="en-GB" sz="2800" i="1"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pic>
        <p:nvPicPr>
          <p:cNvPr id="2050" name="Picture 2" descr="https://malialitman.files.wordpress.com/2013/08/syrian-children-refuge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500" y="1813942"/>
            <a:ext cx="4420628" cy="2947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183369"/>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SY" dirty="0"/>
              <a:t>خدمات الصحة الأساسية - مكافحة الأمراض المعدية</a:t>
            </a:r>
            <a:endParaRPr lang="ar-SA" dirty="0"/>
          </a:p>
        </p:txBody>
      </p:sp>
      <p:sp>
        <p:nvSpPr>
          <p:cNvPr id="5" name="Content Placeholder 3"/>
          <p:cNvSpPr>
            <a:spLocks noGrp="1"/>
          </p:cNvSpPr>
          <p:nvPr>
            <p:ph idx="1"/>
          </p:nvPr>
        </p:nvSpPr>
        <p:spPr>
          <a:xfrm>
            <a:off x="666750" y="1390651"/>
            <a:ext cx="7155015" cy="4308642"/>
          </a:xfrm>
        </p:spPr>
        <p:txBody>
          <a:bodyPr/>
          <a:lstStyle/>
          <a:p>
            <a:pPr marL="457200" indent="-457200">
              <a:buFont typeface="Arial" panose="020B0604020202020204" pitchFamily="34" charset="0"/>
              <a:buChar char="•"/>
            </a:pPr>
            <a:r>
              <a:rPr lang="ar-LB" sz="2800" b="1" dirty="0"/>
              <a:t>معيار مكافحة الأمراض المعدية رقم 1: الوقاية من الأمراض المعدية</a:t>
            </a:r>
            <a:br>
              <a:rPr lang="ar-EG" sz="2800" b="1" dirty="0"/>
            </a:br>
            <a:r>
              <a:rPr lang="ar-EG" sz="2800" dirty="0"/>
              <a:t>«</a:t>
            </a:r>
            <a:r>
              <a:rPr lang="ar-LB" sz="2800" dirty="0"/>
              <a:t> </a:t>
            </a:r>
            <a:r>
              <a:rPr lang="ar-EG" sz="2800" dirty="0"/>
              <a:t>ي</a:t>
            </a:r>
            <a:r>
              <a:rPr lang="ar-LB" sz="2800" dirty="0"/>
              <a:t>نبغي أن يحصل الناس على المعلومات والخدمات الخاصة بالوقاية من الأمراض المعدية التي تسهم بشكل ملموس في الارتفاع الحاد في نسبة الاعتلال والوفيات.</a:t>
            </a:r>
            <a:r>
              <a:rPr lang="ar-EG" sz="2800" dirty="0"/>
              <a:t>»</a:t>
            </a:r>
          </a:p>
          <a:p>
            <a:pPr marL="457200" indent="-457200">
              <a:buFont typeface="Arial" panose="020B0604020202020204" pitchFamily="34" charset="0"/>
              <a:buChar char="•"/>
            </a:pPr>
            <a:endParaRPr lang="ar-EG" sz="1200" dirty="0"/>
          </a:p>
          <a:p>
            <a:pPr marL="457200" indent="-457200">
              <a:buFont typeface="Arial" panose="020B0604020202020204" pitchFamily="34" charset="0"/>
              <a:buChar char="•"/>
            </a:pPr>
            <a:r>
              <a:rPr lang="ar-LB" sz="2800" b="1" dirty="0"/>
              <a:t>معيار مكافحة الأمراض المعدية رقم 2: تشخيص الأمراض المعدية وإدارة حالات الإصابة</a:t>
            </a:r>
          </a:p>
          <a:p>
            <a:r>
              <a:rPr lang="ar-EG" sz="2800" dirty="0"/>
              <a:t>«</a:t>
            </a:r>
            <a:r>
              <a:rPr lang="ar-LB" sz="2800" dirty="0"/>
              <a:t>ينبغي أن يحصل الناس على تشخيص وعلاج فعليين للأمراض المعدية التي تسهم بشكل ملموس في الارتفاع المفرط لنسبة الأمراض والوفيات التي يمكن تفاديها.</a:t>
            </a:r>
            <a:r>
              <a:rPr lang="ar-EG" sz="2800" dirty="0"/>
              <a:t>»</a:t>
            </a:r>
            <a:endParaRPr lang="en-GB" sz="2800"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147463041"/>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LB" dirty="0">
                <a:hlinkClick r:id="rId3"/>
              </a:rPr>
              <a:t>خدمات الصحة الأساسية – صحة الطفل</a:t>
            </a:r>
            <a:endParaRPr lang="ar-SA" dirty="0"/>
          </a:p>
        </p:txBody>
      </p:sp>
      <p:sp>
        <p:nvSpPr>
          <p:cNvPr id="5" name="Content Placeholder 3"/>
          <p:cNvSpPr>
            <a:spLocks noGrp="1"/>
          </p:cNvSpPr>
          <p:nvPr>
            <p:ph idx="1"/>
          </p:nvPr>
        </p:nvSpPr>
        <p:spPr>
          <a:xfrm>
            <a:off x="4275843" y="4005943"/>
            <a:ext cx="3488771" cy="1864799"/>
          </a:xfrm>
        </p:spPr>
        <p:txBody>
          <a:bodyPr/>
          <a:lstStyle/>
          <a:p>
            <a:pPr algn="r" rtl="1"/>
            <a:endParaRPr lang="en-GB" sz="1200" i="1"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pic>
        <p:nvPicPr>
          <p:cNvPr id="3" name="صورة 2"/>
          <p:cNvPicPr>
            <a:picLocks noChangeAspect="1"/>
          </p:cNvPicPr>
          <p:nvPr/>
        </p:nvPicPr>
        <p:blipFill>
          <a:blip r:embed="rId4"/>
          <a:stretch>
            <a:fillRect/>
          </a:stretch>
        </p:blipFill>
        <p:spPr>
          <a:xfrm>
            <a:off x="1109071" y="1157960"/>
            <a:ext cx="7463430" cy="4935155"/>
          </a:xfrm>
          <a:prstGeom prst="rect">
            <a:avLst/>
          </a:prstGeom>
        </p:spPr>
      </p:pic>
      <p:sp>
        <p:nvSpPr>
          <p:cNvPr id="4" name="مستطيل 3"/>
          <p:cNvSpPr/>
          <p:nvPr/>
        </p:nvSpPr>
        <p:spPr>
          <a:xfrm>
            <a:off x="3886202" y="4906897"/>
            <a:ext cx="4572000" cy="1200329"/>
          </a:xfrm>
          <a:prstGeom prst="rect">
            <a:avLst/>
          </a:prstGeom>
        </p:spPr>
        <p:txBody>
          <a:bodyPr>
            <a:spAutoFit/>
          </a:bodyPr>
          <a:lstStyle/>
          <a:p>
            <a:pPr algn="r" rtl="1"/>
            <a:r>
              <a:rPr lang="en-US" sz="2400" dirty="0" err="1">
                <a:solidFill>
                  <a:schemeClr val="bg1"/>
                </a:solidFill>
              </a:rPr>
              <a:t>تقييم</a:t>
            </a:r>
            <a:r>
              <a:rPr lang="en-US" sz="2400" dirty="0">
                <a:solidFill>
                  <a:schemeClr val="bg1"/>
                </a:solidFill>
              </a:rPr>
              <a:t> </a:t>
            </a:r>
            <a:r>
              <a:rPr lang="en-US" sz="2400" dirty="0" err="1">
                <a:solidFill>
                  <a:schemeClr val="bg1"/>
                </a:solidFill>
              </a:rPr>
              <a:t>التغذية</a:t>
            </a:r>
            <a:r>
              <a:rPr lang="en-US" sz="2400" dirty="0">
                <a:solidFill>
                  <a:schemeClr val="bg1"/>
                </a:solidFill>
              </a:rPr>
              <a:t> </a:t>
            </a:r>
            <a:r>
              <a:rPr lang="en-US" sz="2400" dirty="0" err="1">
                <a:solidFill>
                  <a:schemeClr val="bg1"/>
                </a:solidFill>
              </a:rPr>
              <a:t>السريع</a:t>
            </a:r>
            <a:r>
              <a:rPr lang="en-US" sz="2400" dirty="0">
                <a:solidFill>
                  <a:schemeClr val="bg1"/>
                </a:solidFill>
              </a:rPr>
              <a:t> </a:t>
            </a:r>
            <a:r>
              <a:rPr lang="en-US" sz="2400" dirty="0" err="1">
                <a:solidFill>
                  <a:schemeClr val="bg1"/>
                </a:solidFill>
              </a:rPr>
              <a:t>أغسطس</a:t>
            </a:r>
            <a:r>
              <a:rPr lang="en-US" sz="2400" dirty="0">
                <a:solidFill>
                  <a:schemeClr val="bg1"/>
                </a:solidFill>
              </a:rPr>
              <a:t> 2014، </a:t>
            </a:r>
            <a:r>
              <a:rPr lang="en-US" sz="2400" dirty="0" err="1">
                <a:solidFill>
                  <a:schemeClr val="bg1"/>
                </a:solidFill>
              </a:rPr>
              <a:t>أظهر</a:t>
            </a:r>
            <a:r>
              <a:rPr lang="en-US" sz="2400" dirty="0">
                <a:solidFill>
                  <a:schemeClr val="bg1"/>
                </a:solidFill>
              </a:rPr>
              <a:t> </a:t>
            </a:r>
            <a:r>
              <a:rPr lang="en-US" sz="2400" dirty="0" err="1">
                <a:solidFill>
                  <a:schemeClr val="bg1"/>
                </a:solidFill>
              </a:rPr>
              <a:t>سوء</a:t>
            </a:r>
            <a:r>
              <a:rPr lang="en-US" sz="2400" dirty="0">
                <a:solidFill>
                  <a:schemeClr val="bg1"/>
                </a:solidFill>
              </a:rPr>
              <a:t> </a:t>
            </a:r>
            <a:r>
              <a:rPr lang="en-US" sz="2400" dirty="0" err="1">
                <a:solidFill>
                  <a:schemeClr val="bg1"/>
                </a:solidFill>
              </a:rPr>
              <a:t>التغذية</a:t>
            </a:r>
            <a:r>
              <a:rPr lang="en-US" sz="2400" dirty="0">
                <a:solidFill>
                  <a:schemeClr val="bg1"/>
                </a:solidFill>
              </a:rPr>
              <a:t> </a:t>
            </a:r>
            <a:r>
              <a:rPr lang="en-US" sz="2400" dirty="0" err="1">
                <a:solidFill>
                  <a:schemeClr val="bg1"/>
                </a:solidFill>
              </a:rPr>
              <a:t>الحاد</a:t>
            </a:r>
            <a:r>
              <a:rPr lang="en-US" sz="2400" dirty="0">
                <a:solidFill>
                  <a:schemeClr val="bg1"/>
                </a:solidFill>
              </a:rPr>
              <a:t> (GAM) </a:t>
            </a:r>
            <a:r>
              <a:rPr lang="ar-EG" sz="2400" dirty="0">
                <a:solidFill>
                  <a:schemeClr val="bg1"/>
                </a:solidFill>
              </a:rPr>
              <a:t> بم</a:t>
            </a:r>
            <a:r>
              <a:rPr lang="en-US" sz="2400" dirty="0" err="1">
                <a:solidFill>
                  <a:schemeClr val="bg1"/>
                </a:solidFill>
              </a:rPr>
              <a:t>عدل</a:t>
            </a:r>
            <a:r>
              <a:rPr lang="en-US" sz="2400" dirty="0">
                <a:solidFill>
                  <a:schemeClr val="bg1"/>
                </a:solidFill>
              </a:rPr>
              <a:t> 7.2٪ </a:t>
            </a:r>
            <a:r>
              <a:rPr lang="en-US" sz="2400" dirty="0" err="1">
                <a:solidFill>
                  <a:schemeClr val="bg1"/>
                </a:solidFill>
              </a:rPr>
              <a:t>ومعدل</a:t>
            </a:r>
            <a:r>
              <a:rPr lang="en-US" sz="2400" dirty="0">
                <a:solidFill>
                  <a:schemeClr val="bg1"/>
                </a:solidFill>
              </a:rPr>
              <a:t> </a:t>
            </a:r>
            <a:r>
              <a:rPr lang="en-US" sz="2400" dirty="0" err="1">
                <a:solidFill>
                  <a:schemeClr val="bg1"/>
                </a:solidFill>
              </a:rPr>
              <a:t>سوء</a:t>
            </a:r>
            <a:r>
              <a:rPr lang="en-US" sz="2400" dirty="0">
                <a:solidFill>
                  <a:schemeClr val="bg1"/>
                </a:solidFill>
              </a:rPr>
              <a:t> </a:t>
            </a:r>
            <a:r>
              <a:rPr lang="en-US" sz="2400" dirty="0" err="1">
                <a:solidFill>
                  <a:schemeClr val="bg1"/>
                </a:solidFill>
              </a:rPr>
              <a:t>التغذية</a:t>
            </a:r>
            <a:r>
              <a:rPr lang="en-US" sz="2400" dirty="0">
                <a:solidFill>
                  <a:schemeClr val="bg1"/>
                </a:solidFill>
              </a:rPr>
              <a:t> </a:t>
            </a:r>
            <a:r>
              <a:rPr lang="en-US" sz="2400" dirty="0" err="1">
                <a:solidFill>
                  <a:schemeClr val="bg1"/>
                </a:solidFill>
              </a:rPr>
              <a:t>الحاد</a:t>
            </a:r>
            <a:r>
              <a:rPr lang="en-US" sz="2400" dirty="0">
                <a:solidFill>
                  <a:schemeClr val="bg1"/>
                </a:solidFill>
              </a:rPr>
              <a:t> </a:t>
            </a:r>
            <a:r>
              <a:rPr lang="en-US" sz="2400" dirty="0" err="1">
                <a:solidFill>
                  <a:schemeClr val="bg1"/>
                </a:solidFill>
              </a:rPr>
              <a:t>الشديد</a:t>
            </a:r>
            <a:r>
              <a:rPr lang="en-US" sz="2400" dirty="0">
                <a:solidFill>
                  <a:schemeClr val="bg1"/>
                </a:solidFill>
              </a:rPr>
              <a:t> (SAM) </a:t>
            </a:r>
            <a:r>
              <a:rPr lang="ar-EG" sz="2400" dirty="0">
                <a:solidFill>
                  <a:schemeClr val="bg1"/>
                </a:solidFill>
              </a:rPr>
              <a:t> </a:t>
            </a:r>
            <a:r>
              <a:rPr lang="en-US" sz="2400" dirty="0">
                <a:solidFill>
                  <a:schemeClr val="bg1"/>
                </a:solidFill>
              </a:rPr>
              <a:t>2.3٪</a:t>
            </a:r>
          </a:p>
        </p:txBody>
      </p:sp>
      <p:sp>
        <p:nvSpPr>
          <p:cNvPr id="8" name="مستطيل 7"/>
          <p:cNvSpPr/>
          <p:nvPr/>
        </p:nvSpPr>
        <p:spPr>
          <a:xfrm rot="16200000">
            <a:off x="347965" y="5260506"/>
            <a:ext cx="1306768" cy="215444"/>
          </a:xfrm>
          <a:prstGeom prst="rect">
            <a:avLst/>
          </a:prstGeom>
        </p:spPr>
        <p:txBody>
          <a:bodyPr wrap="none">
            <a:spAutoFit/>
          </a:bodyPr>
          <a:lstStyle/>
          <a:p>
            <a:r>
              <a:rPr lang="en-US" sz="800" dirty="0">
                <a:latin typeface="TimesNewRomanPSMT"/>
              </a:rPr>
              <a:t>Photo credit: WHO Syria</a:t>
            </a:r>
            <a:endParaRPr lang="en-US" dirty="0"/>
          </a:p>
        </p:txBody>
      </p:sp>
    </p:spTree>
    <p:extLst>
      <p:ext uri="{BB962C8B-B14F-4D97-AF65-F5344CB8AC3E}">
        <p14:creationId xmlns:p14="http://schemas.microsoft.com/office/powerpoint/2010/main" val="3882121790"/>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EG" dirty="0"/>
              <a:t> </a:t>
            </a:r>
            <a:r>
              <a:rPr lang="ar-LB" dirty="0"/>
              <a:t>خدمات الصحة الأساسية – الصحة الجنسية والإنجابية</a:t>
            </a:r>
            <a:endParaRPr lang="ar-SA"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pic>
        <p:nvPicPr>
          <p:cNvPr id="6" name="Picture 12" descr="http://img.docstoccdn.com/thumb/orig/24365545.png"/>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bwMode="auto">
          <a:xfrm rot="21004908">
            <a:off x="700304" y="3451947"/>
            <a:ext cx="1798843" cy="23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مستطيل 2"/>
          <p:cNvSpPr/>
          <p:nvPr/>
        </p:nvSpPr>
        <p:spPr>
          <a:xfrm>
            <a:off x="2481322" y="1473665"/>
            <a:ext cx="6205479" cy="4211409"/>
          </a:xfrm>
          <a:prstGeom prst="rect">
            <a:avLst/>
          </a:prstGeom>
        </p:spPr>
        <p:txBody>
          <a:bodyPr wrap="square">
            <a:spAutoFit/>
          </a:bodyPr>
          <a:lstStyle/>
          <a:p>
            <a:pPr algn="r" rtl="1">
              <a:spcBef>
                <a:spcPts val="1600"/>
              </a:spcBef>
            </a:pPr>
            <a:r>
              <a:rPr lang="ar-SA" sz="2800" b="1" dirty="0">
                <a:solidFill>
                  <a:schemeClr val="tx2"/>
                </a:solidFill>
              </a:rPr>
              <a:t>خدمات الصحة الأساسية – معيار الصحة الجنسية والإنجابية رقم 1: الصحة الإنجابية</a:t>
            </a:r>
            <a:endParaRPr lang="en-GB" sz="2800" b="1" dirty="0">
              <a:solidFill>
                <a:schemeClr val="tx2"/>
              </a:solidFill>
            </a:endParaRPr>
          </a:p>
          <a:p>
            <a:pPr algn="r" rtl="1">
              <a:spcBef>
                <a:spcPts val="1600"/>
              </a:spcBef>
            </a:pPr>
            <a:r>
              <a:rPr lang="ar-SA" sz="2800" dirty="0"/>
              <a:t>”ينبغي أن يحصل الناس على خدمات الصحة الإنجابية ذات الأولوية في إطار مجموعة الخدمات الأولية الدنيا في بداية حالة الطوارئ، وعلى خدمات الصحة الإنجابية الشاملة عند استقرار الوضع.“</a:t>
            </a:r>
          </a:p>
          <a:p>
            <a:pPr algn="r" rtl="1">
              <a:spcBef>
                <a:spcPts val="1600"/>
              </a:spcBef>
            </a:pPr>
            <a:r>
              <a:rPr lang="en-GB" sz="2000" dirty="0"/>
              <a:t>)</a:t>
            </a:r>
            <a:r>
              <a:rPr lang="ar-SA" sz="2000" dirty="0"/>
              <a:t>راجع صفحة رقم 310 من دليل </a:t>
            </a:r>
            <a:r>
              <a:rPr lang="ar-SA" sz="2000" dirty="0" err="1"/>
              <a:t>اسفير</a:t>
            </a:r>
            <a:r>
              <a:rPr lang="ar-SA" sz="2000" dirty="0"/>
              <a:t> - طبعة عام 2011</a:t>
            </a:r>
            <a:r>
              <a:rPr lang="en-GB" sz="2000" dirty="0"/>
              <a:t>(</a:t>
            </a:r>
            <a:endParaRPr lang="ar-SA" sz="2000" dirty="0"/>
          </a:p>
          <a:p>
            <a:pPr algn="r" rtl="1">
              <a:spcBef>
                <a:spcPts val="3000"/>
              </a:spcBef>
            </a:pPr>
            <a:r>
              <a:rPr lang="ar-SA" sz="2800" dirty="0"/>
              <a:t>ما هي عناصر مجموعة الخدمات الأولية الدنيا؟</a:t>
            </a:r>
          </a:p>
        </p:txBody>
      </p:sp>
    </p:spTree>
    <p:extLst>
      <p:ext uri="{BB962C8B-B14F-4D97-AF65-F5344CB8AC3E}">
        <p14:creationId xmlns:p14="http://schemas.microsoft.com/office/powerpoint/2010/main" val="198530784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SY" dirty="0"/>
              <a:t>العمل الصحي</a:t>
            </a:r>
            <a:endParaRPr lang="ar-SA"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6" name="Rectangle 8"/>
          <p:cNvSpPr>
            <a:spLocks noChangeArrowheads="1"/>
          </p:cNvSpPr>
          <p:nvPr/>
        </p:nvSpPr>
        <p:spPr bwMode="auto">
          <a:xfrm>
            <a:off x="2515644" y="1408256"/>
            <a:ext cx="4114800" cy="609600"/>
          </a:xfrm>
          <a:prstGeom prst="rect">
            <a:avLst/>
          </a:prstGeom>
          <a:solidFill>
            <a:schemeClr val="folHlink"/>
          </a:solidFill>
          <a:ln w="9525">
            <a:solidFill>
              <a:schemeClr val="tx1"/>
            </a:solidFill>
            <a:miter lim="800000"/>
            <a:headEnd/>
            <a:tailEnd/>
          </a:ln>
        </p:spPr>
        <p:txBody>
          <a:bodyPr wrap="none" anchor="ct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rtl="1">
              <a:spcBef>
                <a:spcPct val="0"/>
              </a:spcBef>
              <a:buClrTx/>
              <a:buSzTx/>
              <a:buFontTx/>
              <a:buNone/>
            </a:pPr>
            <a:r>
              <a:rPr kumimoji="0" lang="ar-EG" altLang="en-US" sz="2400" b="1" dirty="0">
                <a:solidFill>
                  <a:srgbClr val="FFFFFF"/>
                </a:solidFill>
                <a:latin typeface="Arial" panose="020B0604020202020204" pitchFamily="34" charset="0"/>
                <a:cs typeface="Traditional Arabic" panose="02020603050405020304" pitchFamily="18" charset="-78"/>
              </a:rPr>
              <a:t>العمل </a:t>
            </a:r>
            <a:r>
              <a:rPr kumimoji="0" lang="ar-EG" altLang="en-US" sz="2400" b="1" dirty="0" err="1">
                <a:solidFill>
                  <a:srgbClr val="FFFFFF"/>
                </a:solidFill>
                <a:latin typeface="Arial" panose="020B0604020202020204" pitchFamily="34" charset="0"/>
                <a:cs typeface="Traditional Arabic" panose="02020603050405020304" pitchFamily="18" charset="-78"/>
              </a:rPr>
              <a:t>الصحى</a:t>
            </a:r>
            <a:endParaRPr kumimoji="0" lang="en-US" altLang="en-US" sz="2400" b="1" dirty="0">
              <a:solidFill>
                <a:srgbClr val="FFFFFF"/>
              </a:solidFill>
              <a:latin typeface="Arial" panose="020B0604020202020204" pitchFamily="34" charset="0"/>
              <a:cs typeface="Traditional Arabic" panose="02020603050405020304" pitchFamily="18" charset="-78"/>
            </a:endParaRPr>
          </a:p>
        </p:txBody>
      </p:sp>
      <p:sp>
        <p:nvSpPr>
          <p:cNvPr id="8" name="Rectangle 11"/>
          <p:cNvSpPr>
            <a:spLocks noChangeArrowheads="1"/>
          </p:cNvSpPr>
          <p:nvPr/>
        </p:nvSpPr>
        <p:spPr bwMode="auto">
          <a:xfrm>
            <a:off x="5881278" y="2461367"/>
            <a:ext cx="2286000" cy="533400"/>
          </a:xfrm>
          <a:prstGeom prst="rect">
            <a:avLst/>
          </a:prstGeom>
          <a:solidFill>
            <a:schemeClr val="tx2">
              <a:lumMod val="50000"/>
            </a:schemeClr>
          </a:solidFill>
          <a:ln w="9525">
            <a:solidFill>
              <a:schemeClr val="tx1"/>
            </a:solidFill>
            <a:miter lim="800000"/>
            <a:headEnd/>
            <a:tailEnd/>
          </a:ln>
          <a:effectLst/>
        </p:spPr>
        <p:txBody>
          <a:bodyPr wrap="none" anchor="ctr"/>
          <a:lstStyle/>
          <a:p>
            <a:pPr algn="ctr" rtl="1">
              <a:defRPr/>
            </a:pPr>
            <a:r>
              <a:rPr lang="ar-EG" sz="1800" b="1" dirty="0">
                <a:solidFill>
                  <a:schemeClr val="bg1"/>
                </a:solidFill>
                <a:latin typeface="Arial" charset="0"/>
                <a:cs typeface="Traditional Arabic" pitchFamily="2" charset="-78"/>
              </a:rPr>
              <a:t>نظم الصحة</a:t>
            </a:r>
            <a:endParaRPr lang="en-US" sz="1800" b="1" dirty="0">
              <a:solidFill>
                <a:schemeClr val="bg1"/>
              </a:solidFill>
              <a:latin typeface="Arial" charset="0"/>
              <a:cs typeface="Traditional Arabic" pitchFamily="2" charset="-78"/>
            </a:endParaRPr>
          </a:p>
        </p:txBody>
      </p:sp>
      <p:sp>
        <p:nvSpPr>
          <p:cNvPr id="9" name="Rectangle 12"/>
          <p:cNvSpPr>
            <a:spLocks noChangeArrowheads="1"/>
          </p:cNvSpPr>
          <p:nvPr/>
        </p:nvSpPr>
        <p:spPr bwMode="auto">
          <a:xfrm>
            <a:off x="715670" y="2475056"/>
            <a:ext cx="2590800" cy="533400"/>
          </a:xfrm>
          <a:prstGeom prst="rect">
            <a:avLst/>
          </a:prstGeom>
          <a:solidFill>
            <a:schemeClr val="tx2">
              <a:lumMod val="50000"/>
            </a:schemeClr>
          </a:solidFill>
          <a:ln w="9525">
            <a:solidFill>
              <a:schemeClr val="tx1"/>
            </a:solidFill>
            <a:miter lim="800000"/>
            <a:headEnd/>
            <a:tailEnd/>
          </a:ln>
          <a:effectLst/>
        </p:spPr>
        <p:txBody>
          <a:bodyPr wrap="none" anchor="ctr"/>
          <a:lstStyle/>
          <a:p>
            <a:pPr algn="ctr" rtl="1">
              <a:defRPr/>
            </a:pPr>
            <a:r>
              <a:rPr lang="ar-EG" sz="1800" b="1" dirty="0">
                <a:solidFill>
                  <a:schemeClr val="bg1"/>
                </a:solidFill>
                <a:latin typeface="Arial" charset="0"/>
                <a:cs typeface="Traditional Arabic" pitchFamily="2" charset="-78"/>
              </a:rPr>
              <a:t> خدمات الصحة الأساسية</a:t>
            </a:r>
            <a:endParaRPr lang="en-US" sz="1800" b="1" dirty="0">
              <a:solidFill>
                <a:schemeClr val="bg1"/>
              </a:solidFill>
              <a:latin typeface="Arial" charset="0"/>
              <a:cs typeface="Traditional Arabic" pitchFamily="2" charset="-78"/>
            </a:endParaRPr>
          </a:p>
        </p:txBody>
      </p:sp>
      <p:sp>
        <p:nvSpPr>
          <p:cNvPr id="10" name="Freeform 35"/>
          <p:cNvSpPr>
            <a:spLocks/>
          </p:cNvSpPr>
          <p:nvPr/>
        </p:nvSpPr>
        <p:spPr bwMode="auto">
          <a:xfrm>
            <a:off x="2134644" y="2170256"/>
            <a:ext cx="5049927" cy="304800"/>
          </a:xfrm>
          <a:custGeom>
            <a:avLst/>
            <a:gdLst>
              <a:gd name="T0" fmla="*/ 0 w 3744"/>
              <a:gd name="T1" fmla="*/ 2147483646 h 144"/>
              <a:gd name="T2" fmla="*/ 0 w 3744"/>
              <a:gd name="T3" fmla="*/ 0 h 144"/>
              <a:gd name="T4" fmla="*/ 2147483646 w 3744"/>
              <a:gd name="T5" fmla="*/ 0 h 144"/>
              <a:gd name="T6" fmla="*/ 2147483646 w 3744"/>
              <a:gd name="T7" fmla="*/ 2147483646 h 144"/>
              <a:gd name="T8" fmla="*/ 0 60000 65536"/>
              <a:gd name="T9" fmla="*/ 0 60000 65536"/>
              <a:gd name="T10" fmla="*/ 0 60000 65536"/>
              <a:gd name="T11" fmla="*/ 0 60000 65536"/>
              <a:gd name="T12" fmla="*/ 0 w 3744"/>
              <a:gd name="T13" fmla="*/ 0 h 144"/>
              <a:gd name="T14" fmla="*/ 3744 w 3744"/>
              <a:gd name="T15" fmla="*/ 144 h 144"/>
            </a:gdLst>
            <a:ahLst/>
            <a:cxnLst>
              <a:cxn ang="T8">
                <a:pos x="T0" y="T1"/>
              </a:cxn>
              <a:cxn ang="T9">
                <a:pos x="T2" y="T3"/>
              </a:cxn>
              <a:cxn ang="T10">
                <a:pos x="T4" y="T5"/>
              </a:cxn>
              <a:cxn ang="T11">
                <a:pos x="T6" y="T7"/>
              </a:cxn>
            </a:cxnLst>
            <a:rect l="T12" t="T13" r="T14" b="T15"/>
            <a:pathLst>
              <a:path w="3744" h="144">
                <a:moveTo>
                  <a:pt x="0" y="144"/>
                </a:moveTo>
                <a:lnTo>
                  <a:pt x="0" y="0"/>
                </a:lnTo>
                <a:lnTo>
                  <a:pt x="3744" y="0"/>
                </a:lnTo>
                <a:lnTo>
                  <a:pt x="3744" y="144"/>
                </a:lnTo>
              </a:path>
            </a:pathLst>
          </a:custGeom>
          <a:ln>
            <a:headEnd/>
            <a:tailEn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11" name="Rounded Rectangle 1"/>
          <p:cNvSpPr/>
          <p:nvPr/>
        </p:nvSpPr>
        <p:spPr>
          <a:xfrm>
            <a:off x="5214528" y="3394428"/>
            <a:ext cx="3619500" cy="237040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3200" dirty="0"/>
              <a:t>كل المنظمات والمؤسسات والموارد المكرسة لتخطيط العمل الصحي". </a:t>
            </a:r>
            <a:endParaRPr lang="en-US" sz="3200" dirty="0"/>
          </a:p>
        </p:txBody>
      </p:sp>
      <p:sp>
        <p:nvSpPr>
          <p:cNvPr id="12" name="Rounded Rectangle 29"/>
          <p:cNvSpPr/>
          <p:nvPr/>
        </p:nvSpPr>
        <p:spPr>
          <a:xfrm>
            <a:off x="310380" y="3439482"/>
            <a:ext cx="3619500" cy="237040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3200" dirty="0"/>
              <a:t>هي خدمات صحية </a:t>
            </a:r>
            <a:br>
              <a:rPr lang="ar-SY" sz="3200" dirty="0"/>
            </a:br>
            <a:r>
              <a:rPr lang="ar-SY" sz="3200" dirty="0"/>
              <a:t>وقائية وعلاجية </a:t>
            </a:r>
            <a:br>
              <a:rPr lang="ar-SY" sz="3200" dirty="0"/>
            </a:br>
            <a:r>
              <a:rPr lang="ar-SY" sz="3200" dirty="0"/>
              <a:t>مناسبة تلبي الحاجات الصحية للسكان المتضررين من الكوارث.</a:t>
            </a:r>
            <a:endParaRPr lang="en-US" sz="3200" dirty="0"/>
          </a:p>
        </p:txBody>
      </p:sp>
    </p:spTree>
    <p:extLst>
      <p:ext uri="{BB962C8B-B14F-4D97-AF65-F5344CB8AC3E}">
        <p14:creationId xmlns:p14="http://schemas.microsoft.com/office/powerpoint/2010/main" val="3599152817"/>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LB" dirty="0"/>
              <a:t>خدمات الصحة الأساسية - الإصابات</a:t>
            </a:r>
            <a:endParaRPr lang="en-US" dirty="0"/>
          </a:p>
        </p:txBody>
      </p:sp>
      <p:pic>
        <p:nvPicPr>
          <p:cNvPr id="6" name="عنصر نائب للمحتوى 5"/>
          <p:cNvPicPr>
            <a:picLocks noGrp="1" noChangeAspect="1"/>
          </p:cNvPicPr>
          <p:nvPr>
            <p:ph idx="1"/>
          </p:nvPr>
        </p:nvPicPr>
        <p:blipFill>
          <a:blip r:embed="rId3"/>
          <a:stretch>
            <a:fillRect/>
          </a:stretch>
        </p:blipFill>
        <p:spPr>
          <a:xfrm>
            <a:off x="457201" y="1951372"/>
            <a:ext cx="4279048" cy="2838344"/>
          </a:xfrm>
          <a:prstGeom prst="rect">
            <a:avLst/>
          </a:prstGeom>
        </p:spPr>
      </p:pic>
      <p:sp>
        <p:nvSpPr>
          <p:cNvPr id="4" name="عنصر نائب للتذييل 3"/>
          <p:cNvSpPr>
            <a:spLocks noGrp="1"/>
          </p:cNvSpPr>
          <p:nvPr>
            <p:ph type="ftr" sz="quarter" idx="3"/>
          </p:nvPr>
        </p:nvSpPr>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7" name="مستطيل 6"/>
          <p:cNvSpPr/>
          <p:nvPr/>
        </p:nvSpPr>
        <p:spPr>
          <a:xfrm>
            <a:off x="5003941" y="1951372"/>
            <a:ext cx="3682860" cy="3108543"/>
          </a:xfrm>
          <a:prstGeom prst="rect">
            <a:avLst/>
          </a:prstGeom>
        </p:spPr>
        <p:txBody>
          <a:bodyPr wrap="square">
            <a:spAutoFit/>
          </a:bodyPr>
          <a:lstStyle/>
          <a:p>
            <a:pPr algn="just" rtl="1"/>
            <a:r>
              <a:rPr lang="ar-LB" sz="2800" b="1" dirty="0">
                <a:solidFill>
                  <a:srgbClr val="323232"/>
                </a:solidFill>
                <a:latin typeface="Lucida Sans Unicode" panose="020B0602030504020204" pitchFamily="34" charset="0"/>
              </a:rPr>
              <a:t>ينبغي أن يحصل الناس على رعاية فعالة في مجال معالجة الإصابات في أثناء الكوارث للوقاية من الأمراض والوفيات وأشكال العجز التي يمكن تفاديها.</a:t>
            </a:r>
            <a:endParaRPr lang="ar-LB" sz="2800" dirty="0">
              <a:solidFill>
                <a:srgbClr val="323232"/>
              </a:solidFill>
              <a:latin typeface="Lucida Sans Unicode" panose="020B0602030504020204" pitchFamily="34" charset="0"/>
            </a:endParaRPr>
          </a:p>
          <a:p>
            <a:br>
              <a:rPr lang="ar-LB" sz="2800" dirty="0"/>
            </a:br>
            <a:endParaRPr lang="en-US" sz="2800" dirty="0"/>
          </a:p>
        </p:txBody>
      </p:sp>
      <p:sp>
        <p:nvSpPr>
          <p:cNvPr id="8" name="مستطيل 7"/>
          <p:cNvSpPr/>
          <p:nvPr/>
        </p:nvSpPr>
        <p:spPr>
          <a:xfrm>
            <a:off x="457201" y="4844471"/>
            <a:ext cx="1306768" cy="215444"/>
          </a:xfrm>
          <a:prstGeom prst="rect">
            <a:avLst/>
          </a:prstGeom>
        </p:spPr>
        <p:txBody>
          <a:bodyPr wrap="none">
            <a:spAutoFit/>
          </a:bodyPr>
          <a:lstStyle/>
          <a:p>
            <a:r>
              <a:rPr lang="en-US" sz="800" dirty="0">
                <a:latin typeface="TimesNewRomanPSMT"/>
              </a:rPr>
              <a:t>Photo credit: WHO Syria</a:t>
            </a:r>
            <a:endParaRPr lang="en-US" dirty="0"/>
          </a:p>
        </p:txBody>
      </p:sp>
    </p:spTree>
    <p:extLst>
      <p:ext uri="{BB962C8B-B14F-4D97-AF65-F5344CB8AC3E}">
        <p14:creationId xmlns:p14="http://schemas.microsoft.com/office/powerpoint/2010/main" val="3306162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3"/>
          <a:stretch>
            <a:fillRect/>
          </a:stretch>
        </p:blipFill>
        <p:spPr>
          <a:xfrm>
            <a:off x="3306470" y="1591696"/>
            <a:ext cx="5667832" cy="4227967"/>
          </a:xfrm>
          <a:prstGeom prst="rect">
            <a:avLst/>
          </a:prstGeom>
        </p:spPr>
      </p:pic>
      <p:sp>
        <p:nvSpPr>
          <p:cNvPr id="2" name="Title 1"/>
          <p:cNvSpPr>
            <a:spLocks noGrp="1"/>
          </p:cNvSpPr>
          <p:nvPr>
            <p:ph type="title"/>
          </p:nvPr>
        </p:nvSpPr>
        <p:spPr>
          <a:xfrm>
            <a:off x="457201" y="0"/>
            <a:ext cx="8229600" cy="1081760"/>
          </a:xfrm>
        </p:spPr>
        <p:txBody>
          <a:bodyPr/>
          <a:lstStyle/>
          <a:p>
            <a:r>
              <a:rPr lang="ar-LB" dirty="0"/>
              <a:t>خدمات الصحة الأساسية – الصحة العقلية</a:t>
            </a:r>
            <a:endParaRPr lang="ar-SA" dirty="0"/>
          </a:p>
        </p:txBody>
      </p:sp>
      <p:sp>
        <p:nvSpPr>
          <p:cNvPr id="5" name="Content Placeholder 3"/>
          <p:cNvSpPr>
            <a:spLocks noGrp="1"/>
          </p:cNvSpPr>
          <p:nvPr>
            <p:ph idx="1"/>
          </p:nvPr>
        </p:nvSpPr>
        <p:spPr>
          <a:xfrm>
            <a:off x="457201" y="2183330"/>
            <a:ext cx="3319301" cy="1864799"/>
          </a:xfrm>
        </p:spPr>
        <p:txBody>
          <a:bodyPr/>
          <a:lstStyle/>
          <a:p>
            <a:r>
              <a:rPr lang="ar-LB" sz="2800" b="1" dirty="0"/>
              <a:t>ينبغي أن يحصل الناس على خدمات الصحة التي </a:t>
            </a:r>
            <a:r>
              <a:rPr lang="ar-LB" sz="2800" b="1" dirty="0" err="1"/>
              <a:t>تقيهم</a:t>
            </a:r>
            <a:r>
              <a:rPr lang="ar-LB" sz="2800" b="1" dirty="0"/>
              <a:t> من مشكلات الصحة العقلية وما تجره من اختلال في سلوكهم وتقللها.</a:t>
            </a:r>
            <a:endParaRPr lang="en-GB" sz="2800" b="1" i="1"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3775173807"/>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LB" dirty="0"/>
              <a:t>خدمات الصحة الأساسية – الأمراض غير المعدية</a:t>
            </a:r>
          </a:p>
        </p:txBody>
      </p:sp>
      <p:sp>
        <p:nvSpPr>
          <p:cNvPr id="5" name="Content Placeholder 3"/>
          <p:cNvSpPr>
            <a:spLocks noGrp="1"/>
          </p:cNvSpPr>
          <p:nvPr>
            <p:ph idx="1"/>
          </p:nvPr>
        </p:nvSpPr>
        <p:spPr>
          <a:xfrm>
            <a:off x="5059614" y="2017486"/>
            <a:ext cx="3488771" cy="2635107"/>
          </a:xfrm>
        </p:spPr>
        <p:txBody>
          <a:bodyPr/>
          <a:lstStyle/>
          <a:p>
            <a:r>
              <a:rPr lang="ar-EG" sz="2800" b="1" dirty="0"/>
              <a:t>ي</a:t>
            </a:r>
            <a:r>
              <a:rPr lang="ar-LB" sz="2800" b="1" dirty="0"/>
              <a:t>نبغي أن يحصل الناس على أنواع العلاج الأساسي لتقليل الاعتلال والوفيات الناجمة عن مضاعفات خطيرة، أو تفاقم مرضهم المزمن.</a:t>
            </a:r>
            <a:endParaRPr lang="en-GB" sz="2800" i="1"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pic>
        <p:nvPicPr>
          <p:cNvPr id="4" name="صورة 3"/>
          <p:cNvPicPr>
            <a:picLocks noChangeAspect="1"/>
          </p:cNvPicPr>
          <p:nvPr/>
        </p:nvPicPr>
        <p:blipFill>
          <a:blip r:embed="rId3"/>
          <a:stretch>
            <a:fillRect/>
          </a:stretch>
        </p:blipFill>
        <p:spPr>
          <a:xfrm>
            <a:off x="495749" y="2017486"/>
            <a:ext cx="4076252" cy="2666938"/>
          </a:xfrm>
          <a:prstGeom prst="rect">
            <a:avLst/>
          </a:prstGeom>
        </p:spPr>
      </p:pic>
      <p:sp>
        <p:nvSpPr>
          <p:cNvPr id="8" name="مستطيل 7"/>
          <p:cNvSpPr/>
          <p:nvPr/>
        </p:nvSpPr>
        <p:spPr>
          <a:xfrm>
            <a:off x="457201" y="4798764"/>
            <a:ext cx="1306768" cy="215444"/>
          </a:xfrm>
          <a:prstGeom prst="rect">
            <a:avLst/>
          </a:prstGeom>
        </p:spPr>
        <p:txBody>
          <a:bodyPr wrap="none">
            <a:spAutoFit/>
          </a:bodyPr>
          <a:lstStyle/>
          <a:p>
            <a:r>
              <a:rPr lang="en-US" sz="800" dirty="0">
                <a:latin typeface="TimesNewRomanPSMT"/>
              </a:rPr>
              <a:t>Photo credit: WHO Syria</a:t>
            </a:r>
            <a:endParaRPr lang="en-US" dirty="0"/>
          </a:p>
        </p:txBody>
      </p:sp>
    </p:spTree>
    <p:extLst>
      <p:ext uri="{BB962C8B-B14F-4D97-AF65-F5344CB8AC3E}">
        <p14:creationId xmlns:p14="http://schemas.microsoft.com/office/powerpoint/2010/main" val="64345741"/>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 الخام</a:t>
            </a:r>
          </a:p>
        </p:txBody>
      </p:sp>
      <p:sp>
        <p:nvSpPr>
          <p:cNvPr id="3" name="Content Placeholder 2"/>
          <p:cNvSpPr>
            <a:spLocks noGrp="1"/>
          </p:cNvSpPr>
          <p:nvPr>
            <p:ph idx="1"/>
          </p:nvPr>
        </p:nvSpPr>
        <p:spPr/>
        <p:txBody>
          <a:bodyPr/>
          <a:lstStyle/>
          <a:p>
            <a:pPr algn="ctr"/>
            <a:r>
              <a:rPr lang="ar-SA" dirty="0"/>
              <a:t>عدد الوفيات /</a:t>
            </a:r>
            <a:r>
              <a:rPr lang="ar-SA" sz="2000" dirty="0"/>
              <a:t>10.000</a:t>
            </a:r>
            <a:r>
              <a:rPr lang="ar-SA" dirty="0"/>
              <a:t>يوميا</a:t>
            </a:r>
          </a:p>
          <a:p>
            <a:pPr algn="ctr">
              <a:spcBef>
                <a:spcPts val="1600"/>
              </a:spcBef>
            </a:pPr>
            <a:r>
              <a:rPr lang="ar-SA" u="sng" dirty="0"/>
              <a:t>عدد الوفيات</a:t>
            </a:r>
            <a:r>
              <a:rPr lang="en-GB" u="sng" dirty="0"/>
              <a:t>x </a:t>
            </a:r>
            <a:r>
              <a:rPr lang="ar-SA" u="sng" dirty="0"/>
              <a:t> </a:t>
            </a:r>
            <a:r>
              <a:rPr lang="en-GB" u="sng" dirty="0"/>
              <a:t> </a:t>
            </a:r>
            <a:r>
              <a:rPr lang="en-GB" sz="2000" u="sng" dirty="0"/>
              <a:t>10.000</a:t>
            </a:r>
            <a:r>
              <a:rPr lang="ar-SA" u="sng" dirty="0"/>
              <a:t>يوميا </a:t>
            </a:r>
            <a:r>
              <a:rPr lang="ar-SA" dirty="0"/>
              <a:t>	</a:t>
            </a:r>
          </a:p>
          <a:p>
            <a:pPr algn="ctr"/>
            <a:r>
              <a:rPr lang="ar-SA" dirty="0"/>
              <a:t>عدد الأيام خلال الفترة </a:t>
            </a:r>
            <a:r>
              <a:rPr lang="en-GB" dirty="0"/>
              <a:t> x</a:t>
            </a:r>
            <a:r>
              <a:rPr lang="ar-SA" dirty="0"/>
              <a:t>عدد السكان</a:t>
            </a:r>
          </a:p>
          <a:p>
            <a:pPr algn="ctr">
              <a:spcBef>
                <a:spcPts val="3000"/>
              </a:spcBef>
            </a:pPr>
            <a:r>
              <a:rPr lang="ar-SA" dirty="0"/>
              <a:t>إذا كان عدد الوفيات </a:t>
            </a:r>
            <a:r>
              <a:rPr lang="ar-SA" sz="2000" dirty="0"/>
              <a:t>21</a:t>
            </a:r>
            <a:r>
              <a:rPr lang="ar-SA" dirty="0"/>
              <a:t> شخصا في الأسبوع من أصل </a:t>
            </a:r>
            <a:r>
              <a:rPr lang="ar-SA" sz="2000" dirty="0"/>
              <a:t>5000 </a:t>
            </a:r>
            <a:r>
              <a:rPr lang="ar-SA" dirty="0"/>
              <a:t>ساكن، إذن </a:t>
            </a:r>
            <a:r>
              <a:rPr lang="ar-SA" dirty="0" err="1"/>
              <a:t>ماهو</a:t>
            </a:r>
            <a:r>
              <a:rPr lang="ar-SA" dirty="0"/>
              <a:t> معدل الوفيات؟</a:t>
            </a:r>
          </a:p>
          <a:p>
            <a:endParaRPr lang="ar-SA" dirty="0"/>
          </a:p>
        </p:txBody>
      </p:sp>
      <p:sp>
        <p:nvSpPr>
          <p:cNvPr id="6"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39699302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a:t>
            </a:r>
          </a:p>
        </p:txBody>
      </p:sp>
      <p:sp>
        <p:nvSpPr>
          <p:cNvPr id="3" name="Content Placeholder 2"/>
          <p:cNvSpPr>
            <a:spLocks noGrp="1"/>
          </p:cNvSpPr>
          <p:nvPr>
            <p:ph idx="1"/>
          </p:nvPr>
        </p:nvSpPr>
        <p:spPr>
          <a:xfrm>
            <a:off x="457200" y="1369242"/>
            <a:ext cx="8229600" cy="870105"/>
          </a:xfrm>
        </p:spPr>
        <p:txBody>
          <a:bodyPr/>
          <a:lstStyle/>
          <a:p>
            <a:pPr algn="ctr"/>
            <a:r>
              <a:rPr lang="ar-SA" u="sng" dirty="0"/>
              <a:t> عدد الوفيات</a:t>
            </a:r>
            <a:r>
              <a:rPr lang="en-GB" u="sng" dirty="0"/>
              <a:t>x </a:t>
            </a:r>
            <a:r>
              <a:rPr lang="ar-SA" u="sng" dirty="0"/>
              <a:t> </a:t>
            </a:r>
            <a:r>
              <a:rPr lang="en-GB" u="sng" dirty="0"/>
              <a:t> </a:t>
            </a:r>
            <a:r>
              <a:rPr lang="en-GB" sz="2000" u="sng" dirty="0"/>
              <a:t>10.000</a:t>
            </a:r>
            <a:r>
              <a:rPr lang="ar-SA" u="sng" dirty="0"/>
              <a:t>يوميا</a:t>
            </a:r>
          </a:p>
          <a:p>
            <a:pPr algn="ctr"/>
            <a:r>
              <a:rPr lang="ar-SA" dirty="0"/>
              <a:t>عدد الأيام خلال الفترة </a:t>
            </a:r>
            <a:r>
              <a:rPr lang="en-GB" dirty="0"/>
              <a:t> x </a:t>
            </a:r>
            <a:r>
              <a:rPr lang="ar-SA" dirty="0"/>
              <a:t>عدد السكان</a:t>
            </a:r>
          </a:p>
        </p:txBody>
      </p:sp>
      <p:sp>
        <p:nvSpPr>
          <p:cNvPr id="5" name="Content Placeholder 2"/>
          <p:cNvSpPr txBox="1">
            <a:spLocks/>
          </p:cNvSpPr>
          <p:nvPr/>
        </p:nvSpPr>
        <p:spPr>
          <a:xfrm>
            <a:off x="457200" y="2752430"/>
            <a:ext cx="8229600" cy="842113"/>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ar-SA" sz="2000" u="sng" dirty="0"/>
              <a:t>21</a:t>
            </a:r>
            <a:r>
              <a:rPr lang="ar-SA" sz="2400" u="sng" dirty="0"/>
              <a:t> </a:t>
            </a:r>
            <a:r>
              <a:rPr lang="ar-SA" u="sng" dirty="0"/>
              <a:t>(حالة وفاه)</a:t>
            </a:r>
            <a:r>
              <a:rPr lang="en-GB" u="sng" dirty="0"/>
              <a:t>x </a:t>
            </a:r>
            <a:r>
              <a:rPr lang="ar-SA" u="sng" dirty="0"/>
              <a:t> </a:t>
            </a:r>
            <a:r>
              <a:rPr lang="en-GB" sz="2000" u="sng" dirty="0"/>
              <a:t>10.000</a:t>
            </a:r>
          </a:p>
          <a:p>
            <a:pPr algn="ctr"/>
            <a:r>
              <a:rPr lang="en-GB" dirty="0"/>
              <a:t>) </a:t>
            </a:r>
            <a:r>
              <a:rPr lang="en-GB" sz="2000" dirty="0"/>
              <a:t>7</a:t>
            </a:r>
            <a:r>
              <a:rPr lang="ar-SA" dirty="0"/>
              <a:t>ايام</a:t>
            </a:r>
            <a:r>
              <a:rPr lang="en-GB" dirty="0"/>
              <a:t>) </a:t>
            </a:r>
            <a:r>
              <a:rPr lang="en-GB" sz="1800" dirty="0"/>
              <a:t>50.000</a:t>
            </a:r>
            <a:r>
              <a:rPr lang="en-GB" dirty="0"/>
              <a:t> x (</a:t>
            </a:r>
            <a:r>
              <a:rPr lang="ar-SA" dirty="0" err="1"/>
              <a:t>إجمالى</a:t>
            </a:r>
            <a:r>
              <a:rPr lang="ar-SA" dirty="0"/>
              <a:t> عدد السكان)</a:t>
            </a:r>
          </a:p>
        </p:txBody>
      </p:sp>
      <p:sp>
        <p:nvSpPr>
          <p:cNvPr id="6" name="Content Placeholder 2"/>
          <p:cNvSpPr txBox="1">
            <a:spLocks/>
          </p:cNvSpPr>
          <p:nvPr/>
        </p:nvSpPr>
        <p:spPr>
          <a:xfrm>
            <a:off x="457200" y="4382403"/>
            <a:ext cx="8229600" cy="478219"/>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ar-SA" sz="2000" b="1" dirty="0">
                <a:solidFill>
                  <a:schemeClr val="tx2"/>
                </a:solidFill>
              </a:rPr>
              <a:t>6 </a:t>
            </a:r>
            <a:r>
              <a:rPr lang="ar-SA" b="1" dirty="0">
                <a:solidFill>
                  <a:schemeClr val="tx2"/>
                </a:solidFill>
              </a:rPr>
              <a:t>وفيات من </a:t>
            </a:r>
            <a:r>
              <a:rPr lang="ar-SA" sz="2000" b="1" dirty="0">
                <a:solidFill>
                  <a:schemeClr val="tx2"/>
                </a:solidFill>
              </a:rPr>
              <a:t>10.000 </a:t>
            </a:r>
            <a:r>
              <a:rPr lang="ar-SA" b="1" dirty="0" err="1">
                <a:solidFill>
                  <a:schemeClr val="tx2"/>
                </a:solidFill>
              </a:rPr>
              <a:t>فى</a:t>
            </a:r>
            <a:r>
              <a:rPr lang="ar-SA" b="1" dirty="0">
                <a:solidFill>
                  <a:schemeClr val="tx2"/>
                </a:solidFill>
              </a:rPr>
              <a:t> اليوم الواحد</a:t>
            </a:r>
          </a:p>
        </p:txBody>
      </p:sp>
      <p:sp>
        <p:nvSpPr>
          <p:cNvPr id="7" name="Down Arrow 6"/>
          <p:cNvSpPr/>
          <p:nvPr/>
        </p:nvSpPr>
        <p:spPr>
          <a:xfrm>
            <a:off x="4013704" y="2090155"/>
            <a:ext cx="1116593" cy="770056"/>
          </a:xfrm>
          <a:prstGeom prst="downArrow">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Down Arrow 7"/>
          <p:cNvSpPr/>
          <p:nvPr/>
        </p:nvSpPr>
        <p:spPr>
          <a:xfrm>
            <a:off x="4013704" y="3519009"/>
            <a:ext cx="1116593" cy="770056"/>
          </a:xfrm>
          <a:prstGeom prst="downArrow">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822283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childTnLst>
                          </p:cTn>
                        </p:par>
                        <p:par>
                          <p:cTn id="9" fill="hold">
                            <p:stCondLst>
                              <p:cond delay="500"/>
                            </p:stCondLst>
                            <p:childTnLst>
                              <p:par>
                                <p:cTn id="10" presetID="1" presetClass="entr" presetSubtype="0" fill="hold" grpId="0" nodeType="afterEffect">
                                  <p:stCondLst>
                                    <p:cond delay="75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ppt_y</p:attrName>
                                        </p:attrNameLst>
                                      </p:cBhvr>
                                      <p:tavLst>
                                        <p:tav tm="0">
                                          <p:val>
                                            <p:strVal val="#ppt_y-#ppt_h*1.125000"/>
                                          </p:val>
                                        </p:tav>
                                        <p:tav tm="100000">
                                          <p:val>
                                            <p:strVal val="#ppt_y"/>
                                          </p:val>
                                        </p:tav>
                                      </p:tavLst>
                                    </p:anim>
                                    <p:animEffect transition="in" filter="wipe(down)">
                                      <p:cBhvr>
                                        <p:cTn id="17" dur="500"/>
                                        <p:tgtEl>
                                          <p:spTgt spid="8"/>
                                        </p:tgtEl>
                                      </p:cBhvr>
                                    </p:animEffect>
                                  </p:childTnLst>
                                </p:cTn>
                              </p:par>
                            </p:childTnLst>
                          </p:cTn>
                        </p:par>
                        <p:par>
                          <p:cTn id="18" fill="hold">
                            <p:stCondLst>
                              <p:cond delay="500"/>
                            </p:stCondLst>
                            <p:childTnLst>
                              <p:par>
                                <p:cTn id="19" presetID="1" presetClass="entr" presetSubtype="0" fill="hold" grpId="0" nodeType="afterEffect">
                                  <p:stCondLst>
                                    <p:cond delay="75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 الخام</a:t>
            </a:r>
          </a:p>
        </p:txBody>
      </p:sp>
      <p:sp>
        <p:nvSpPr>
          <p:cNvPr id="3" name="Content Placeholder 2"/>
          <p:cNvSpPr>
            <a:spLocks noGrp="1"/>
          </p:cNvSpPr>
          <p:nvPr>
            <p:ph idx="1"/>
          </p:nvPr>
        </p:nvSpPr>
        <p:spPr>
          <a:xfrm>
            <a:off x="457200" y="1369242"/>
            <a:ext cx="8229600" cy="4275778"/>
          </a:xfrm>
        </p:spPr>
        <p:txBody>
          <a:bodyPr/>
          <a:lstStyle/>
          <a:p>
            <a:pPr>
              <a:spcBef>
                <a:spcPts val="1200"/>
              </a:spcBef>
            </a:pPr>
            <a:r>
              <a:rPr lang="ar-SA" dirty="0"/>
              <a:t>إذا توفي </a:t>
            </a:r>
            <a:r>
              <a:rPr lang="ar-SA" sz="2000" dirty="0"/>
              <a:t>60</a:t>
            </a:r>
            <a:r>
              <a:rPr lang="ar-SA" dirty="0"/>
              <a:t> شخص من إجمالي عدد </a:t>
            </a:r>
            <a:r>
              <a:rPr lang="en-GB" sz="2000" dirty="0"/>
              <a:t>20.000</a:t>
            </a:r>
            <a:r>
              <a:rPr lang="ar-SA" sz="2000" dirty="0"/>
              <a:t> </a:t>
            </a:r>
            <a:r>
              <a:rPr lang="ar-SA" dirty="0"/>
              <a:t>نسمة ، في </a:t>
            </a:r>
            <a:r>
              <a:rPr lang="ar-SA" sz="2000" dirty="0"/>
              <a:t>3 </a:t>
            </a:r>
            <a:r>
              <a:rPr lang="ar-SA" dirty="0"/>
              <a:t>أسابيع .فما هو  معدل الوفيات؟ وماذا يعني ذلك؟</a:t>
            </a:r>
          </a:p>
          <a:p>
            <a:pPr algn="ctr">
              <a:spcBef>
                <a:spcPts val="2400"/>
              </a:spcBef>
            </a:pPr>
            <a:r>
              <a:rPr lang="ar-SA" sz="2000" u="sng" dirty="0"/>
              <a:t>60</a:t>
            </a:r>
            <a:r>
              <a:rPr lang="en-GB" u="sng" dirty="0"/>
              <a:t> </a:t>
            </a:r>
            <a:r>
              <a:rPr lang="ar-SA" u="sng" dirty="0"/>
              <a:t>(حالة وفاة)</a:t>
            </a:r>
            <a:r>
              <a:rPr lang="en-GB" u="sng" dirty="0"/>
              <a:t>x </a:t>
            </a:r>
            <a:r>
              <a:rPr lang="ar-SA" u="sng" dirty="0"/>
              <a:t> </a:t>
            </a:r>
            <a:r>
              <a:rPr lang="en-GB" sz="2000" u="sng" dirty="0"/>
              <a:t>10.000</a:t>
            </a:r>
            <a:endParaRPr lang="en-GB" u="sng" dirty="0"/>
          </a:p>
          <a:p>
            <a:pPr algn="ctr">
              <a:spcBef>
                <a:spcPts val="600"/>
              </a:spcBef>
            </a:pPr>
            <a:r>
              <a:rPr lang="en-GB" dirty="0"/>
              <a:t>) </a:t>
            </a:r>
            <a:r>
              <a:rPr lang="en-GB" sz="2000" dirty="0"/>
              <a:t>90</a:t>
            </a:r>
            <a:r>
              <a:rPr lang="ar-SA" dirty="0"/>
              <a:t>يوم)</a:t>
            </a:r>
            <a:r>
              <a:rPr lang="en-GB" dirty="0"/>
              <a:t>x </a:t>
            </a:r>
            <a:r>
              <a:rPr lang="ar-SA" dirty="0"/>
              <a:t> </a:t>
            </a:r>
            <a:r>
              <a:rPr lang="en-GB" dirty="0"/>
              <a:t>) </a:t>
            </a:r>
            <a:r>
              <a:rPr lang="en-GB" sz="2000" dirty="0"/>
              <a:t>20.000</a:t>
            </a:r>
            <a:r>
              <a:rPr lang="ar-SA" dirty="0"/>
              <a:t>إجمالي عدد السكان)</a:t>
            </a:r>
          </a:p>
          <a:p>
            <a:pPr algn="ctr">
              <a:spcBef>
                <a:spcPts val="1200"/>
              </a:spcBef>
            </a:pPr>
            <a:r>
              <a:rPr lang="ar-SA" b="1" dirty="0">
                <a:solidFill>
                  <a:schemeClr val="tx2"/>
                </a:solidFill>
              </a:rPr>
              <a:t>= </a:t>
            </a:r>
            <a:r>
              <a:rPr lang="ar-SA" sz="2000" b="1" dirty="0">
                <a:solidFill>
                  <a:schemeClr val="tx2"/>
                </a:solidFill>
              </a:rPr>
              <a:t>0.33</a:t>
            </a:r>
            <a:endParaRPr lang="ar-SA" b="1" dirty="0">
              <a:solidFill>
                <a:schemeClr val="tx2"/>
              </a:solidFill>
            </a:endParaRPr>
          </a:p>
          <a:p>
            <a:pPr>
              <a:spcBef>
                <a:spcPts val="2400"/>
              </a:spcBef>
            </a:pPr>
            <a:r>
              <a:rPr lang="ar-SA" dirty="0"/>
              <a:t>تحليل أعمق للبيانات: من بين هؤلاء الوفيات </a:t>
            </a:r>
            <a:r>
              <a:rPr lang="ar-SA" sz="2000" dirty="0"/>
              <a:t>53 </a:t>
            </a:r>
            <a:r>
              <a:rPr lang="ar-SA" dirty="0"/>
              <a:t>منهم أطفال دون </a:t>
            </a:r>
            <a:r>
              <a:rPr lang="ar-SA" sz="2000" dirty="0"/>
              <a:t>5 </a:t>
            </a:r>
            <a:r>
              <a:rPr lang="ar-SA" dirty="0"/>
              <a:t>سنوات. كيف ستبلّغ عن هذه النتيجة وماذا يعني ذلك؟ </a:t>
            </a:r>
          </a:p>
          <a:p>
            <a:pPr algn="ctr">
              <a:spcBef>
                <a:spcPts val="2400"/>
              </a:spcBef>
            </a:pPr>
            <a:r>
              <a:rPr lang="ar-SA" sz="2000" u="sng" dirty="0"/>
              <a:t>53</a:t>
            </a:r>
            <a:r>
              <a:rPr lang="en-GB" sz="2000" u="sng" dirty="0"/>
              <a:t> </a:t>
            </a:r>
            <a:r>
              <a:rPr lang="ar-SA" u="sng" dirty="0"/>
              <a:t>(حالة وفاة)</a:t>
            </a:r>
            <a:r>
              <a:rPr lang="en-GB" u="sng" dirty="0"/>
              <a:t>x </a:t>
            </a:r>
            <a:r>
              <a:rPr lang="ar-SA" u="sng" dirty="0"/>
              <a:t> </a:t>
            </a:r>
            <a:r>
              <a:rPr lang="en-GB" sz="2000" u="sng" dirty="0"/>
              <a:t>10.000</a:t>
            </a:r>
            <a:endParaRPr lang="en-GB" u="sng" dirty="0"/>
          </a:p>
          <a:p>
            <a:pPr algn="ctr">
              <a:spcBef>
                <a:spcPts val="600"/>
              </a:spcBef>
            </a:pPr>
            <a:r>
              <a:rPr lang="en-GB" dirty="0"/>
              <a:t>) </a:t>
            </a:r>
            <a:r>
              <a:rPr lang="en-GB" sz="2000" dirty="0"/>
              <a:t>90</a:t>
            </a:r>
            <a:r>
              <a:rPr lang="ar-SA" dirty="0"/>
              <a:t>يوم</a:t>
            </a:r>
            <a:r>
              <a:rPr lang="en-GB" dirty="0"/>
              <a:t>) x (</a:t>
            </a:r>
            <a:r>
              <a:rPr lang="ar-SA" dirty="0"/>
              <a:t>إجمالي عدد الأطفال دون </a:t>
            </a:r>
            <a:r>
              <a:rPr lang="ar-SA" sz="2000" dirty="0"/>
              <a:t>5</a:t>
            </a:r>
            <a:r>
              <a:rPr lang="ar-SA" dirty="0"/>
              <a:t> سنوات)</a:t>
            </a:r>
          </a:p>
        </p:txBody>
      </p:sp>
      <p:sp>
        <p:nvSpPr>
          <p:cNvPr id="5" name="TextBox 4"/>
          <p:cNvSpPr txBox="1"/>
          <p:nvPr/>
        </p:nvSpPr>
        <p:spPr>
          <a:xfrm>
            <a:off x="4998259" y="2883159"/>
            <a:ext cx="998376" cy="369332"/>
          </a:xfrm>
          <a:prstGeom prst="rect">
            <a:avLst/>
          </a:prstGeom>
          <a:noFill/>
        </p:spPr>
        <p:txBody>
          <a:bodyPr wrap="square" rtlCol="1">
            <a:spAutoFit/>
          </a:bodyPr>
          <a:lstStyle/>
          <a:p>
            <a:r>
              <a:rPr lang="ar-SA" b="1">
                <a:solidFill>
                  <a:schemeClr val="tx2"/>
                </a:solidFill>
              </a:rPr>
              <a:t>✔ صحيح</a:t>
            </a:r>
            <a:endParaRPr lang="ar-SA"/>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3549673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 </a:t>
            </a:r>
          </a:p>
        </p:txBody>
      </p:sp>
      <p:sp>
        <p:nvSpPr>
          <p:cNvPr id="3" name="Content Placeholder 2"/>
          <p:cNvSpPr>
            <a:spLocks noGrp="1"/>
          </p:cNvSpPr>
          <p:nvPr>
            <p:ph idx="1"/>
          </p:nvPr>
        </p:nvSpPr>
        <p:spPr/>
        <p:txBody>
          <a:bodyPr/>
          <a:lstStyle/>
          <a:p>
            <a:pPr>
              <a:spcBef>
                <a:spcPts val="1200"/>
              </a:spcBef>
            </a:pPr>
            <a:r>
              <a:rPr lang="ar-SA" dirty="0"/>
              <a:t>العدد </a:t>
            </a:r>
            <a:r>
              <a:rPr lang="ar-SA" dirty="0" err="1"/>
              <a:t>الجملي</a:t>
            </a:r>
            <a:r>
              <a:rPr lang="ar-SA" dirty="0"/>
              <a:t> للسكاّن </a:t>
            </a:r>
            <a:r>
              <a:rPr lang="ar-SA" sz="2000" dirty="0"/>
              <a:t>20000</a:t>
            </a:r>
            <a:endParaRPr lang="ar-SA" dirty="0"/>
          </a:p>
          <a:p>
            <a:pPr lvl="1">
              <a:spcBef>
                <a:spcPts val="1200"/>
              </a:spcBef>
            </a:pPr>
            <a:r>
              <a:rPr lang="ar-SA" sz="2000" dirty="0"/>
              <a:t>13</a:t>
            </a:r>
            <a:r>
              <a:rPr lang="ar-SA" dirty="0"/>
              <a:t>% أقل من </a:t>
            </a:r>
            <a:r>
              <a:rPr lang="ar-SA" sz="2000" dirty="0"/>
              <a:t>5 </a:t>
            </a:r>
            <a:r>
              <a:rPr lang="ar-SA" dirty="0"/>
              <a:t>سنوات= </a:t>
            </a:r>
            <a:r>
              <a:rPr lang="ar-SA" sz="2000" dirty="0"/>
              <a:t>2600 </a:t>
            </a:r>
            <a:r>
              <a:rPr lang="ar-SA" dirty="0"/>
              <a:t>شخص</a:t>
            </a:r>
          </a:p>
          <a:p>
            <a:pPr lvl="1">
              <a:spcBef>
                <a:spcPts val="1200"/>
              </a:spcBef>
            </a:pPr>
            <a:r>
              <a:rPr lang="ar-SA" sz="1800" dirty="0"/>
              <a:t>12</a:t>
            </a:r>
            <a:r>
              <a:rPr lang="ar-SA" dirty="0"/>
              <a:t>% بين </a:t>
            </a:r>
            <a:r>
              <a:rPr lang="ar-SA" sz="2000" dirty="0"/>
              <a:t>5 </a:t>
            </a:r>
            <a:r>
              <a:rPr lang="ar-SA" dirty="0"/>
              <a:t>سنوات وأقل من </a:t>
            </a:r>
            <a:r>
              <a:rPr lang="ar-SA" sz="2000" dirty="0"/>
              <a:t>15 </a:t>
            </a:r>
            <a:r>
              <a:rPr lang="ar-SA" dirty="0"/>
              <a:t>سنة</a:t>
            </a:r>
            <a:r>
              <a:rPr lang="en-GB" dirty="0"/>
              <a:t> </a:t>
            </a:r>
            <a:r>
              <a:rPr lang="ar-SA" dirty="0"/>
              <a:t>= </a:t>
            </a:r>
            <a:r>
              <a:rPr lang="ar-SA" sz="2000" dirty="0"/>
              <a:t>2400 </a:t>
            </a:r>
            <a:r>
              <a:rPr lang="ar-SA" dirty="0"/>
              <a:t>شخص </a:t>
            </a:r>
          </a:p>
          <a:p>
            <a:pPr lvl="1">
              <a:spcBef>
                <a:spcPts val="1200"/>
              </a:spcBef>
            </a:pPr>
            <a:r>
              <a:rPr lang="ar-SA" sz="1800" dirty="0"/>
              <a:t>15</a:t>
            </a:r>
            <a:r>
              <a:rPr lang="ar-SA" dirty="0"/>
              <a:t>% بين </a:t>
            </a:r>
            <a:r>
              <a:rPr lang="ar-SA" sz="2000" dirty="0"/>
              <a:t>15</a:t>
            </a:r>
            <a:r>
              <a:rPr lang="en-GB" sz="2000" dirty="0"/>
              <a:t> </a:t>
            </a:r>
            <a:r>
              <a:rPr lang="ar-SA" dirty="0"/>
              <a:t>سنة وأقل من </a:t>
            </a:r>
            <a:r>
              <a:rPr lang="ar-SA" sz="2000" dirty="0"/>
              <a:t>20 </a:t>
            </a:r>
            <a:r>
              <a:rPr lang="ar-SA" dirty="0"/>
              <a:t>سنة =</a:t>
            </a:r>
            <a:r>
              <a:rPr lang="en-GB" dirty="0"/>
              <a:t> </a:t>
            </a:r>
            <a:r>
              <a:rPr lang="ar-SA" sz="2000" dirty="0"/>
              <a:t>3000</a:t>
            </a:r>
            <a:r>
              <a:rPr lang="en-GB" sz="2000" dirty="0"/>
              <a:t> </a:t>
            </a:r>
            <a:r>
              <a:rPr lang="ar-SA" sz="2000" dirty="0"/>
              <a:t> </a:t>
            </a:r>
            <a:r>
              <a:rPr lang="ar-SA" dirty="0"/>
              <a:t>شخص</a:t>
            </a:r>
          </a:p>
          <a:p>
            <a:pPr lvl="1">
              <a:spcBef>
                <a:spcPts val="1200"/>
              </a:spcBef>
            </a:pPr>
            <a:r>
              <a:rPr lang="ar-SA" sz="2000" dirty="0"/>
              <a:t>52</a:t>
            </a:r>
            <a:r>
              <a:rPr lang="ar-SA" dirty="0"/>
              <a:t>% بين</a:t>
            </a:r>
            <a:r>
              <a:rPr lang="en-GB" dirty="0"/>
              <a:t> </a:t>
            </a:r>
            <a:r>
              <a:rPr lang="en-GB" sz="2000" dirty="0"/>
              <a:t>20 </a:t>
            </a:r>
            <a:r>
              <a:rPr lang="ar-SA" dirty="0"/>
              <a:t>سنة وأقل من </a:t>
            </a:r>
            <a:r>
              <a:rPr lang="ar-SA" sz="2000" dirty="0"/>
              <a:t>60 </a:t>
            </a:r>
            <a:r>
              <a:rPr lang="ar-SA" dirty="0"/>
              <a:t>سنة = </a:t>
            </a:r>
            <a:r>
              <a:rPr lang="ar-SA" sz="2000" dirty="0"/>
              <a:t>10400 </a:t>
            </a:r>
            <a:r>
              <a:rPr lang="ar-SA" dirty="0"/>
              <a:t>شخص</a:t>
            </a:r>
          </a:p>
          <a:p>
            <a:pPr lvl="1">
              <a:spcBef>
                <a:spcPts val="1200"/>
              </a:spcBef>
            </a:pPr>
            <a:r>
              <a:rPr lang="ar-SA" sz="2000" dirty="0"/>
              <a:t>8</a:t>
            </a:r>
            <a:r>
              <a:rPr lang="ar-SA" dirty="0"/>
              <a:t>% أكثر من </a:t>
            </a:r>
            <a:r>
              <a:rPr lang="ar-SA" sz="2000" dirty="0"/>
              <a:t>60 </a:t>
            </a:r>
            <a:r>
              <a:rPr lang="ar-SA" dirty="0"/>
              <a:t>سنة =</a:t>
            </a:r>
            <a:r>
              <a:rPr lang="en-GB" dirty="0"/>
              <a:t> </a:t>
            </a:r>
            <a:r>
              <a:rPr lang="en-GB" sz="2000" dirty="0"/>
              <a:t>1600 </a:t>
            </a:r>
            <a:r>
              <a:rPr lang="ar-SA" sz="2000" dirty="0"/>
              <a:t> </a:t>
            </a:r>
            <a:r>
              <a:rPr lang="ar-SA" dirty="0"/>
              <a:t>شخص</a:t>
            </a:r>
          </a:p>
          <a:p>
            <a:pPr lvl="1">
              <a:spcBef>
                <a:spcPts val="1200"/>
              </a:spcBef>
            </a:pPr>
            <a:r>
              <a:rPr lang="ar-SA" sz="2000" dirty="0"/>
              <a:t>100</a:t>
            </a:r>
            <a:r>
              <a:rPr lang="ar-SA" dirty="0"/>
              <a:t>% = </a:t>
            </a:r>
            <a:r>
              <a:rPr lang="ar-SA" sz="2000" dirty="0"/>
              <a:t>20000 </a:t>
            </a:r>
            <a:r>
              <a:rPr lang="ar-SA" dirty="0"/>
              <a:t>شخص </a:t>
            </a:r>
          </a:p>
          <a:p>
            <a:pPr>
              <a:spcBef>
                <a:spcPts val="1200"/>
              </a:spcBef>
            </a:pPr>
            <a:r>
              <a:rPr lang="ar-SA" dirty="0"/>
              <a:t>كيف تقوم باحتساب معدل الوفيات للأطفال دون </a:t>
            </a:r>
            <a:r>
              <a:rPr lang="ar-SA" sz="2000" dirty="0"/>
              <a:t>5</a:t>
            </a:r>
            <a:r>
              <a:rPr lang="ar-SA" dirty="0"/>
              <a:t> سنوات؟ </a:t>
            </a:r>
          </a:p>
        </p:txBody>
      </p:sp>
      <p:sp>
        <p:nvSpPr>
          <p:cNvPr id="6"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17435076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 </a:t>
            </a:r>
          </a:p>
        </p:txBody>
      </p:sp>
      <p:sp>
        <p:nvSpPr>
          <p:cNvPr id="3" name="Content Placeholder 2"/>
          <p:cNvSpPr>
            <a:spLocks noGrp="1"/>
          </p:cNvSpPr>
          <p:nvPr>
            <p:ph idx="1"/>
          </p:nvPr>
        </p:nvSpPr>
        <p:spPr/>
        <p:txBody>
          <a:bodyPr/>
          <a:lstStyle/>
          <a:p>
            <a:pPr algn="ctr">
              <a:spcBef>
                <a:spcPts val="1600"/>
              </a:spcBef>
            </a:pPr>
            <a:r>
              <a:rPr lang="en-GB" u="sng" dirty="0"/>
              <a:t>) </a:t>
            </a:r>
            <a:r>
              <a:rPr lang="en-GB" sz="2000" u="sng" dirty="0"/>
              <a:t>53</a:t>
            </a:r>
            <a:r>
              <a:rPr lang="ar-SA" u="sng" dirty="0"/>
              <a:t>عدد الوفيات دون </a:t>
            </a:r>
            <a:r>
              <a:rPr lang="ar-SA" sz="2000" u="sng" dirty="0"/>
              <a:t>5 </a:t>
            </a:r>
            <a:r>
              <a:rPr lang="ar-SA" u="sng" dirty="0"/>
              <a:t>سنوات</a:t>
            </a:r>
            <a:r>
              <a:rPr lang="en-GB" sz="2000" u="sng" dirty="0"/>
              <a:t>10000 </a:t>
            </a:r>
            <a:r>
              <a:rPr lang="en-GB" u="sng" dirty="0"/>
              <a:t>x (</a:t>
            </a:r>
          </a:p>
          <a:p>
            <a:pPr algn="ctr">
              <a:spcBef>
                <a:spcPts val="600"/>
              </a:spcBef>
            </a:pPr>
            <a:r>
              <a:rPr lang="en-GB" dirty="0"/>
              <a:t>) </a:t>
            </a:r>
            <a:r>
              <a:rPr lang="en-GB" sz="2000" dirty="0"/>
              <a:t>90 </a:t>
            </a:r>
            <a:r>
              <a:rPr lang="ar-SA" dirty="0"/>
              <a:t>يوم</a:t>
            </a:r>
            <a:r>
              <a:rPr lang="en-GB" dirty="0"/>
              <a:t>(</a:t>
            </a:r>
            <a:r>
              <a:rPr lang="ar-SA" dirty="0"/>
              <a:t> </a:t>
            </a:r>
            <a:r>
              <a:rPr lang="en-GB" dirty="0"/>
              <a:t> x 2600</a:t>
            </a:r>
            <a:r>
              <a:rPr lang="ar-SA" dirty="0"/>
              <a:t>لعدد </a:t>
            </a:r>
            <a:r>
              <a:rPr lang="ar-SA" dirty="0" err="1"/>
              <a:t>الجملي</a:t>
            </a:r>
            <a:r>
              <a:rPr lang="ar-SA" dirty="0"/>
              <a:t> الأطفال دون </a:t>
            </a:r>
            <a:r>
              <a:rPr lang="ar-SA" sz="2000" dirty="0"/>
              <a:t>5 </a:t>
            </a:r>
            <a:r>
              <a:rPr lang="ar-SA" dirty="0"/>
              <a:t>سنوات)</a:t>
            </a:r>
          </a:p>
          <a:p>
            <a:pPr algn="ctr">
              <a:spcBef>
                <a:spcPts val="1600"/>
              </a:spcBef>
            </a:pPr>
            <a:r>
              <a:rPr lang="ar-SA" b="1" dirty="0">
                <a:solidFill>
                  <a:schemeClr val="tx2"/>
                </a:solidFill>
              </a:rPr>
              <a:t>= </a:t>
            </a:r>
            <a:r>
              <a:rPr lang="ar-SA" sz="2000" b="1" dirty="0">
                <a:solidFill>
                  <a:schemeClr val="tx2"/>
                </a:solidFill>
              </a:rPr>
              <a:t>2.3</a:t>
            </a:r>
            <a:endParaRPr lang="ar-SA" b="1" dirty="0">
              <a:solidFill>
                <a:schemeClr val="tx2"/>
              </a:solidFill>
            </a:endParaRPr>
          </a:p>
          <a:p>
            <a:pPr>
              <a:spcBef>
                <a:spcPts val="2400"/>
              </a:spcBef>
            </a:pPr>
            <a:r>
              <a:rPr lang="ar-SA" dirty="0"/>
              <a:t>ماهي أنواع الانحياز التي يُمكن أن تتعلّق بمعدل الوفيات الخام ومعدل الوفيات الأطفال دون 5 سنوات؟  </a:t>
            </a:r>
          </a:p>
          <a:p>
            <a:pPr>
              <a:spcBef>
                <a:spcPts val="1800"/>
              </a:spcBef>
            </a:pPr>
            <a:r>
              <a:rPr lang="ar-SA" dirty="0"/>
              <a:t>كيف يمكن التصدي لهذه </a:t>
            </a:r>
            <a:r>
              <a:rPr lang="ar-SA" dirty="0" err="1"/>
              <a:t>الانحيازات</a:t>
            </a:r>
            <a:r>
              <a:rPr lang="ar-SA" dirty="0"/>
              <a:t>؟  </a:t>
            </a:r>
          </a:p>
          <a:p>
            <a:pPr>
              <a:spcBef>
                <a:spcPts val="600"/>
              </a:spcBef>
            </a:pPr>
            <a:r>
              <a:rPr lang="ar-SA" dirty="0" err="1"/>
              <a:t>ماهو</a:t>
            </a:r>
            <a:r>
              <a:rPr lang="ar-SA" dirty="0"/>
              <a:t> كمّ تفاصيل التقدير المحتاجة في حالات الاستجابة لحالات الطوارئ</a:t>
            </a:r>
            <a:br>
              <a:rPr lang="en-GB" dirty="0"/>
            </a:br>
            <a:r>
              <a:rPr lang="ar-SA" dirty="0"/>
              <a:t> حيث يعتبر الوقت ذو قيمة؟ </a:t>
            </a:r>
          </a:p>
          <a:p>
            <a:pPr>
              <a:spcBef>
                <a:spcPts val="1800"/>
              </a:spcBef>
            </a:pPr>
            <a:r>
              <a:rPr lang="ar-SA" dirty="0"/>
              <a:t>والآن قُم بمراجعة الميثاق أو معدل الوفيات الخام في جميع أنحاء العالم في الصفحة</a:t>
            </a:r>
            <a:r>
              <a:rPr lang="en-GB" dirty="0"/>
              <a:t>296  </a:t>
            </a:r>
            <a:br>
              <a:rPr lang="en-GB" dirty="0"/>
            </a:br>
            <a:r>
              <a:rPr lang="ar-SA" dirty="0"/>
              <a:t> من دليل </a:t>
            </a:r>
            <a:r>
              <a:rPr lang="ar-SA" dirty="0" err="1"/>
              <a:t>أسفير</a:t>
            </a:r>
            <a:r>
              <a:rPr lang="ar-SA" dirty="0"/>
              <a:t> 2011. ماذا تستنتج بعد قراءة الميثاق؟</a:t>
            </a:r>
          </a:p>
          <a:p>
            <a:pPr>
              <a:spcBef>
                <a:spcPts val="1600"/>
              </a:spcBef>
            </a:pPr>
            <a:br>
              <a:rPr lang="ar-SA" dirty="0"/>
            </a:br>
            <a:endParaRPr lang="ar-SA" dirty="0"/>
          </a:p>
          <a:p>
            <a:pPr>
              <a:spcBef>
                <a:spcPts val="1600"/>
              </a:spcBef>
            </a:pPr>
            <a:endParaRPr lang="ar-SA" dirty="0"/>
          </a:p>
        </p:txBody>
      </p:sp>
      <p:pic>
        <p:nvPicPr>
          <p:cNvPr id="5" name="Picture 4" descr="Sphere Handbook cover Arabic"/>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712494"/>
            <a:ext cx="1709902" cy="2442470"/>
          </a:xfrm>
          <a:prstGeom prst="rect">
            <a:avLst/>
          </a:prstGeom>
          <a:noFill/>
          <a:ln>
            <a:solidFill>
              <a:schemeClr val="accent1"/>
            </a:solidFill>
          </a:ln>
        </p:spPr>
      </p:pic>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1347524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a:t>مشاكل وتحديات تطبيق معايير </a:t>
            </a:r>
            <a:r>
              <a:rPr lang="ar-SY" dirty="0" err="1"/>
              <a:t>اسفير</a:t>
            </a:r>
            <a:r>
              <a:rPr lang="ar-SY" dirty="0"/>
              <a:t> في السياق السوري</a:t>
            </a:r>
            <a:r>
              <a:rPr lang="ar-EG" dirty="0"/>
              <a:t> «</a:t>
            </a:r>
            <a:r>
              <a:rPr lang="ar-SA" dirty="0"/>
              <a:t>بمجال العمل الصّحي</a:t>
            </a:r>
            <a:r>
              <a:rPr lang="ar-EG" dirty="0"/>
              <a:t>»</a:t>
            </a:r>
            <a:endParaRPr lang="ar-SA" dirty="0"/>
          </a:p>
        </p:txBody>
      </p:sp>
      <p:sp>
        <p:nvSpPr>
          <p:cNvPr id="5" name="Content Placeholder 2"/>
          <p:cNvSpPr txBox="1">
            <a:spLocks/>
          </p:cNvSpPr>
          <p:nvPr/>
        </p:nvSpPr>
        <p:spPr>
          <a:xfrm>
            <a:off x="-7938" y="1152525"/>
            <a:ext cx="9174200" cy="4786313"/>
          </a:xfrm>
          <a:prstGeom prst="rect">
            <a:avLst/>
          </a:prstGeom>
        </p:spPr>
        <p:txBody>
          <a:bodyPr vert="horz" lIns="91440" tIns="45720" rIns="91440" bIns="45720" rtlCol="0" anchor="t">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spcBef>
                <a:spcPts val="3000"/>
              </a:spcBef>
              <a:buFont typeface="Arial" panose="020B0604020202020204" pitchFamily="34" charset="0"/>
              <a:buChar char="•"/>
            </a:pPr>
            <a:r>
              <a:rPr lang="ar-LB" sz="2400" b="1" dirty="0"/>
              <a:t> توقف </a:t>
            </a:r>
            <a:r>
              <a:rPr lang="ar-EG" sz="2400" b="1" dirty="0"/>
              <a:t>الخدمات الطبية</a:t>
            </a:r>
            <a:r>
              <a:rPr lang="ar-LB" sz="2400" b="1" dirty="0"/>
              <a:t> </a:t>
            </a:r>
            <a:r>
              <a:rPr lang="ar-EG" sz="2400" b="1" dirty="0"/>
              <a:t>بسبب</a:t>
            </a:r>
            <a:r>
              <a:rPr lang="ar-LB" sz="2400" b="1" dirty="0"/>
              <a:t> </a:t>
            </a:r>
            <a:r>
              <a:rPr lang="ar-EG" sz="2400" b="1" dirty="0"/>
              <a:t>سوء الأوضاع في بعض ال</a:t>
            </a:r>
            <a:r>
              <a:rPr lang="ar-LB" sz="2400" b="1" dirty="0"/>
              <a:t>مناطق </a:t>
            </a:r>
            <a:r>
              <a:rPr lang="ar-EG" sz="2400" b="1" dirty="0"/>
              <a:t>في </a:t>
            </a:r>
            <a:r>
              <a:rPr lang="ar-LB" sz="2400" b="1" dirty="0"/>
              <a:t>سورية</a:t>
            </a:r>
            <a:r>
              <a:rPr lang="ar-EG" sz="2400" b="1" dirty="0"/>
              <a:t> أو نتيجة سيطرة أطراف معينة.</a:t>
            </a:r>
          </a:p>
          <a:p>
            <a:pPr marL="342900" indent="-342900">
              <a:spcBef>
                <a:spcPts val="3000"/>
              </a:spcBef>
              <a:buFont typeface="Arial" panose="020B0604020202020204" pitchFamily="34" charset="0"/>
              <a:buChar char="•"/>
            </a:pPr>
            <a:r>
              <a:rPr lang="ar-EG" sz="2400" b="1" dirty="0"/>
              <a:t>هجرة وخسارة  الكوادر الطبية بسبب عدم مراعاة العمل الإنساني واستهدافه حياتهم بالإضافة الى عدم تأمين الدخل المناسب لهم أو عدم ديمومته.</a:t>
            </a:r>
          </a:p>
          <a:p>
            <a:pPr marL="342900" indent="-342900">
              <a:spcBef>
                <a:spcPts val="3000"/>
              </a:spcBef>
              <a:buFont typeface="Arial" panose="020B0604020202020204" pitchFamily="34" charset="0"/>
              <a:buChar char="•"/>
            </a:pPr>
            <a:r>
              <a:rPr lang="ar-EG" sz="2400" b="1" dirty="0"/>
              <a:t>عدم كفاءة بعض العاملين وسوء تخزين بعض الأدوية مما أدى الى المزيد من الضرر وفي بعض الأحيان إلى الوفاة.</a:t>
            </a:r>
          </a:p>
          <a:p>
            <a:pPr marL="342900" indent="-342900">
              <a:spcBef>
                <a:spcPts val="3000"/>
              </a:spcBef>
              <a:buFont typeface="Arial" panose="020B0604020202020204" pitchFamily="34" charset="0"/>
              <a:buChar char="•"/>
            </a:pPr>
            <a:r>
              <a:rPr lang="ar-EG" sz="2400" b="1" dirty="0"/>
              <a:t>تفاوت عدد الكوادر الطبية من الجنسين وأدى ذلك في بعض المناطق الى حرمان النساء من الحصول على الرعاية الطبية</a:t>
            </a:r>
          </a:p>
          <a:p>
            <a:pPr marL="342900" indent="-342900">
              <a:spcBef>
                <a:spcPts val="3000"/>
              </a:spcBef>
              <a:buFont typeface="Arial" panose="020B0604020202020204" pitchFamily="34" charset="0"/>
              <a:buChar char="•"/>
            </a:pPr>
            <a:r>
              <a:rPr lang="ar-EG" sz="2400" b="1" dirty="0"/>
              <a:t>عدم التنسيق مع الجهات الأخرى التي تعمل في المجال الصحي في بعض المناطق وعدم وجود نظام الحالات بين بعضها البعض.</a:t>
            </a:r>
          </a:p>
        </p:txBody>
      </p:sp>
      <p:sp>
        <p:nvSpPr>
          <p:cNvPr id="7" name="Footer Placeholder 3"/>
          <p:cNvSpPr>
            <a:spLocks noGrp="1"/>
          </p:cNvSpPr>
          <p:nvPr>
            <p:ph type="ftr" sz="quarter" idx="3"/>
          </p:nvPr>
        </p:nvSpPr>
        <p:spPr>
          <a:xfrm>
            <a:off x="3306470" y="6329599"/>
            <a:ext cx="5380331" cy="365125"/>
          </a:xfrm>
        </p:spPr>
        <p:txBody>
          <a:bodyPr/>
          <a:lstStyle/>
          <a:p>
            <a:endParaRPr lang="ar-SA" dirty="0"/>
          </a:p>
        </p:txBody>
      </p:sp>
    </p:spTree>
    <p:extLst>
      <p:ext uri="{BB962C8B-B14F-4D97-AF65-F5344CB8AC3E}">
        <p14:creationId xmlns:p14="http://schemas.microsoft.com/office/powerpoint/2010/main" val="183043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a:t>مشاكل وتحديات تطبيق معايير </a:t>
            </a:r>
            <a:r>
              <a:rPr lang="ar-SY" dirty="0" err="1"/>
              <a:t>اسفير</a:t>
            </a:r>
            <a:r>
              <a:rPr lang="ar-SY" dirty="0"/>
              <a:t> في السياق السوري</a:t>
            </a:r>
            <a:r>
              <a:rPr lang="ar-EG" dirty="0"/>
              <a:t> «</a:t>
            </a:r>
            <a:r>
              <a:rPr lang="ar-SA" dirty="0"/>
              <a:t>بمجال العمل الصّحي</a:t>
            </a:r>
            <a:r>
              <a:rPr lang="ar-EG" dirty="0"/>
              <a:t>»</a:t>
            </a:r>
            <a:endParaRPr lang="ar-SA" dirty="0"/>
          </a:p>
        </p:txBody>
      </p:sp>
      <p:sp>
        <p:nvSpPr>
          <p:cNvPr id="5" name="Content Placeholder 2"/>
          <p:cNvSpPr txBox="1">
            <a:spLocks/>
          </p:cNvSpPr>
          <p:nvPr/>
        </p:nvSpPr>
        <p:spPr>
          <a:xfrm>
            <a:off x="159658" y="1153162"/>
            <a:ext cx="8824686" cy="4785722"/>
          </a:xfrm>
          <a:prstGeom prst="rect">
            <a:avLst/>
          </a:prstGeom>
        </p:spPr>
        <p:txBody>
          <a:bodyPr vert="horz" lIns="91440" tIns="45720" rIns="91440" bIns="45720" rtlCol="0" anchor="t">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spcBef>
                <a:spcPts val="3000"/>
              </a:spcBef>
              <a:buFont typeface="Arial" panose="020B0604020202020204" pitchFamily="34" charset="0"/>
              <a:buChar char="•"/>
            </a:pPr>
            <a:r>
              <a:rPr lang="ar-EG" sz="2400" b="1" dirty="0"/>
              <a:t>نقص التعاون بين القطاع الصحي والقطاعات الأخرى مما يؤثر سلبا على صحة المتضررين.</a:t>
            </a:r>
          </a:p>
          <a:p>
            <a:pPr marL="342900" indent="-342900">
              <a:spcBef>
                <a:spcPts val="1600"/>
              </a:spcBef>
              <a:buFont typeface="Arial" panose="020B0604020202020204" pitchFamily="34" charset="0"/>
              <a:buChar char="•"/>
            </a:pPr>
            <a:r>
              <a:rPr lang="ar-EG" sz="2400" b="1" dirty="0"/>
              <a:t>2015: </a:t>
            </a:r>
            <a:r>
              <a:rPr lang="ar-SA" sz="2400" b="1" dirty="0"/>
              <a:t>زيادة في عدد</a:t>
            </a:r>
            <a:r>
              <a:rPr lang="tr-TR" sz="2400" b="1" dirty="0"/>
              <a:t>  </a:t>
            </a:r>
            <a:r>
              <a:rPr lang="ar-EG" sz="2400" b="1" dirty="0"/>
              <a:t>الجرحى </a:t>
            </a:r>
            <a:r>
              <a:rPr lang="ar-SA" sz="2400" b="1" dirty="0"/>
              <a:t>شهريا كنتيجة مباشرة للصراع. </a:t>
            </a:r>
            <a:endParaRPr lang="ar-EG" sz="2400" b="1" dirty="0"/>
          </a:p>
          <a:p>
            <a:pPr marL="342900" indent="-342900">
              <a:spcBef>
                <a:spcPts val="1600"/>
              </a:spcBef>
              <a:buFont typeface="Arial" panose="020B0604020202020204" pitchFamily="34" charset="0"/>
              <a:buChar char="•"/>
            </a:pPr>
            <a:r>
              <a:rPr lang="ar-EG" sz="2400" b="1" dirty="0"/>
              <a:t>تفاقم</a:t>
            </a:r>
            <a:r>
              <a:rPr lang="ar-SA" sz="2400" b="1" dirty="0"/>
              <a:t> ال</a:t>
            </a:r>
            <a:r>
              <a:rPr lang="ar-EG" sz="2400" b="1" dirty="0"/>
              <a:t>أ</a:t>
            </a:r>
            <a:r>
              <a:rPr lang="ar-SA" sz="2400" b="1" dirty="0"/>
              <a:t>وضع</a:t>
            </a:r>
            <a:r>
              <a:rPr lang="ar-EG" sz="2400" b="1" dirty="0"/>
              <a:t> </a:t>
            </a:r>
            <a:r>
              <a:rPr lang="ar-SA" sz="2400" b="1" dirty="0"/>
              <a:t>بسبب عدم الاستمرار</a:t>
            </a:r>
            <a:r>
              <a:rPr lang="ar-EG" sz="2400" b="1" dirty="0"/>
              <a:t> في تأمين </a:t>
            </a:r>
            <a:r>
              <a:rPr lang="ar-SA" sz="2400" b="1" dirty="0"/>
              <a:t>المستلزمات الجراحية و</a:t>
            </a:r>
            <a:r>
              <a:rPr lang="ar-EG" sz="2400" b="1" dirty="0"/>
              <a:t>عمليات نقل </a:t>
            </a:r>
            <a:r>
              <a:rPr lang="ar-SA" sz="2400" b="1" dirty="0"/>
              <a:t>الدم </a:t>
            </a:r>
            <a:r>
              <a:rPr lang="ar-EG" sz="2400" b="1" dirty="0"/>
              <a:t>الغير </a:t>
            </a:r>
            <a:r>
              <a:rPr lang="ar-SA" sz="2400" b="1" dirty="0"/>
              <a:t>آمن</a:t>
            </a:r>
            <a:r>
              <a:rPr lang="ar-EG" sz="2400" b="1" dirty="0"/>
              <a:t> ونقص </a:t>
            </a:r>
            <a:r>
              <a:rPr lang="ar-SA" sz="2400" b="1" dirty="0"/>
              <a:t>مواد التخدير.</a:t>
            </a:r>
          </a:p>
          <a:p>
            <a:pPr marL="342900" indent="-342900">
              <a:spcBef>
                <a:spcPts val="1600"/>
              </a:spcBef>
              <a:buFont typeface="Arial" panose="020B0604020202020204" pitchFamily="34" charset="0"/>
              <a:buChar char="•"/>
            </a:pPr>
            <a:r>
              <a:rPr lang="ar-SA" sz="2400" b="1" dirty="0"/>
              <a:t>انقطاع الكهرباء المتكرر</a:t>
            </a:r>
            <a:r>
              <a:rPr lang="ar-EG" sz="2400" b="1" dirty="0"/>
              <a:t> وعدم أو الشح في المقدرة لتوفير البديل </a:t>
            </a:r>
            <a:r>
              <a:rPr lang="ar-SA" sz="2400" b="1" dirty="0"/>
              <a:t>أعاق قدرة المستشفيات </a:t>
            </a:r>
            <a:r>
              <a:rPr lang="ar-EG" sz="2400" b="1" dirty="0"/>
              <a:t>على العمل </a:t>
            </a:r>
            <a:r>
              <a:rPr lang="ar-SA" sz="2400" b="1" dirty="0"/>
              <a:t>بكامل طاقتها.</a:t>
            </a:r>
          </a:p>
          <a:p>
            <a:pPr>
              <a:spcBef>
                <a:spcPts val="3000"/>
              </a:spcBef>
            </a:pPr>
            <a:endParaRPr lang="ar-EG" sz="2400" b="1" dirty="0"/>
          </a:p>
          <a:p>
            <a:pPr marL="342900" indent="-342900">
              <a:spcBef>
                <a:spcPts val="3000"/>
              </a:spcBef>
              <a:buFont typeface="Arial" panose="020B0604020202020204" pitchFamily="34" charset="0"/>
              <a:buChar char="•"/>
            </a:pPr>
            <a:endParaRPr lang="ar-EG" sz="2400" b="1"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2696220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3"/>
          </p:nvPr>
        </p:nvSpPr>
        <p:spPr>
          <a:xfrm>
            <a:off x="3306470" y="6329599"/>
            <a:ext cx="5380331" cy="365125"/>
          </a:xfrm>
        </p:spPr>
        <p:txBody>
          <a:bodyPr/>
          <a:lstStyle/>
          <a:p>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cxnSp>
        <p:nvCxnSpPr>
          <p:cNvPr id="6" name="Straight Connector 93"/>
          <p:cNvCxnSpPr>
            <a:cxnSpLocks noChangeShapeType="1"/>
          </p:cNvCxnSpPr>
          <p:nvPr/>
        </p:nvCxnSpPr>
        <p:spPr bwMode="auto">
          <a:xfrm>
            <a:off x="6705600" y="2278746"/>
            <a:ext cx="0" cy="22098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8" name="Straight Connector 94"/>
          <p:cNvCxnSpPr>
            <a:cxnSpLocks noChangeShapeType="1"/>
          </p:cNvCxnSpPr>
          <p:nvPr/>
        </p:nvCxnSpPr>
        <p:spPr bwMode="auto">
          <a:xfrm>
            <a:off x="5486400" y="2126346"/>
            <a:ext cx="0" cy="19050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9" name="Straight Connector 95"/>
          <p:cNvCxnSpPr>
            <a:cxnSpLocks noChangeShapeType="1"/>
          </p:cNvCxnSpPr>
          <p:nvPr/>
        </p:nvCxnSpPr>
        <p:spPr bwMode="auto">
          <a:xfrm>
            <a:off x="4191000" y="2126346"/>
            <a:ext cx="0" cy="19050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10" name="Straight Connector 96"/>
          <p:cNvCxnSpPr>
            <a:cxnSpLocks noChangeShapeType="1"/>
          </p:cNvCxnSpPr>
          <p:nvPr/>
        </p:nvCxnSpPr>
        <p:spPr bwMode="auto">
          <a:xfrm flipH="1">
            <a:off x="2895600" y="2126346"/>
            <a:ext cx="11113" cy="14478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cxnSp>
        <p:nvCxnSpPr>
          <p:cNvPr id="11" name="Straight Connector 98"/>
          <p:cNvCxnSpPr>
            <a:cxnSpLocks noChangeShapeType="1"/>
          </p:cNvCxnSpPr>
          <p:nvPr/>
        </p:nvCxnSpPr>
        <p:spPr bwMode="auto">
          <a:xfrm flipH="1">
            <a:off x="1752600" y="2126346"/>
            <a:ext cx="11113" cy="1447800"/>
          </a:xfrm>
          <a:prstGeom prst="line">
            <a:avLst/>
          </a:prstGeom>
          <a:noFill/>
          <a:ln w="38100" algn="ctr">
            <a:solidFill>
              <a:srgbClr val="FFFFFF"/>
            </a:solidFill>
            <a:round/>
            <a:headEnd/>
            <a:tailEnd/>
          </a:ln>
          <a:extLst>
            <a:ext uri="{909E8E84-426E-40DD-AFC4-6F175D3DCCD1}">
              <a14:hiddenFill xmlns:a14="http://schemas.microsoft.com/office/drawing/2010/main">
                <a:noFill/>
              </a14:hiddenFill>
            </a:ext>
          </a:extLst>
        </p:spPr>
      </p:cxnSp>
      <p:sp>
        <p:nvSpPr>
          <p:cNvPr id="12" name="Rectangle 8"/>
          <p:cNvSpPr>
            <a:spLocks noChangeArrowheads="1"/>
          </p:cNvSpPr>
          <p:nvPr/>
        </p:nvSpPr>
        <p:spPr bwMode="auto">
          <a:xfrm>
            <a:off x="2590800" y="68946"/>
            <a:ext cx="4114800" cy="609600"/>
          </a:xfrm>
          <a:prstGeom prst="rect">
            <a:avLst/>
          </a:prstGeom>
          <a:solidFill>
            <a:schemeClr val="folHlink"/>
          </a:solidFill>
          <a:ln w="9525">
            <a:solidFill>
              <a:schemeClr val="tx1"/>
            </a:solidFill>
            <a:miter lim="800000"/>
            <a:headEnd/>
            <a:tailEnd/>
          </a:ln>
        </p:spPr>
        <p:txBody>
          <a:bodyPr wrap="none" anchor="ct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rtl="1">
              <a:spcBef>
                <a:spcPct val="0"/>
              </a:spcBef>
              <a:buClrTx/>
              <a:buSzTx/>
              <a:buFontTx/>
              <a:buNone/>
            </a:pPr>
            <a:r>
              <a:rPr kumimoji="0" lang="ar-EG" altLang="en-US" sz="2400" b="1">
                <a:solidFill>
                  <a:srgbClr val="FFFFFF"/>
                </a:solidFill>
                <a:latin typeface="Arial" panose="020B0604020202020204" pitchFamily="34" charset="0"/>
                <a:cs typeface="Traditional Arabic" panose="02020603050405020304" pitchFamily="18" charset="-78"/>
              </a:rPr>
              <a:t>العمل الصحى</a:t>
            </a:r>
            <a:endParaRPr kumimoji="0" lang="en-US" altLang="en-US" sz="2400" b="1">
              <a:solidFill>
                <a:srgbClr val="FFFFFF"/>
              </a:solidFill>
              <a:latin typeface="Arial" panose="020B0604020202020204" pitchFamily="34" charset="0"/>
              <a:cs typeface="Traditional Arabic" panose="02020603050405020304" pitchFamily="18" charset="-78"/>
            </a:endParaRPr>
          </a:p>
        </p:txBody>
      </p:sp>
      <p:sp>
        <p:nvSpPr>
          <p:cNvPr id="13" name="Rectangle 11"/>
          <p:cNvSpPr>
            <a:spLocks noChangeArrowheads="1"/>
          </p:cNvSpPr>
          <p:nvPr/>
        </p:nvSpPr>
        <p:spPr bwMode="auto">
          <a:xfrm>
            <a:off x="6553200" y="1208316"/>
            <a:ext cx="2286000" cy="533400"/>
          </a:xfrm>
          <a:prstGeom prst="rect">
            <a:avLst/>
          </a:prstGeom>
          <a:solidFill>
            <a:schemeClr val="tx2">
              <a:lumMod val="50000"/>
            </a:schemeClr>
          </a:solidFill>
          <a:ln w="9525">
            <a:solidFill>
              <a:schemeClr val="tx1"/>
            </a:solidFill>
            <a:miter lim="800000"/>
            <a:headEnd/>
            <a:tailEnd/>
          </a:ln>
          <a:effectLst/>
        </p:spPr>
        <p:txBody>
          <a:bodyPr wrap="none" anchor="ctr"/>
          <a:lstStyle/>
          <a:p>
            <a:pPr algn="ctr" rtl="1">
              <a:defRPr/>
            </a:pPr>
            <a:r>
              <a:rPr lang="ar-EG" sz="1800" b="1" dirty="0">
                <a:solidFill>
                  <a:schemeClr val="bg1"/>
                </a:solidFill>
                <a:latin typeface="Arial" charset="0"/>
                <a:cs typeface="Traditional Arabic" pitchFamily="2" charset="-78"/>
              </a:rPr>
              <a:t>نظم الصحة</a:t>
            </a:r>
            <a:endParaRPr lang="en-US" sz="1800" b="1" dirty="0">
              <a:solidFill>
                <a:schemeClr val="bg1"/>
              </a:solidFill>
              <a:latin typeface="Arial" charset="0"/>
              <a:cs typeface="Traditional Arabic" pitchFamily="2" charset="-78"/>
            </a:endParaRPr>
          </a:p>
        </p:txBody>
      </p:sp>
      <p:sp>
        <p:nvSpPr>
          <p:cNvPr id="14" name="Rectangle 12"/>
          <p:cNvSpPr>
            <a:spLocks noChangeArrowheads="1"/>
          </p:cNvSpPr>
          <p:nvPr/>
        </p:nvSpPr>
        <p:spPr bwMode="auto">
          <a:xfrm>
            <a:off x="533400" y="1208316"/>
            <a:ext cx="2590800" cy="533400"/>
          </a:xfrm>
          <a:prstGeom prst="rect">
            <a:avLst/>
          </a:prstGeom>
          <a:solidFill>
            <a:schemeClr val="tx2">
              <a:lumMod val="50000"/>
            </a:schemeClr>
          </a:solidFill>
          <a:ln w="9525">
            <a:solidFill>
              <a:schemeClr val="tx1"/>
            </a:solidFill>
            <a:miter lim="800000"/>
            <a:headEnd/>
            <a:tailEnd/>
          </a:ln>
          <a:effectLst/>
        </p:spPr>
        <p:txBody>
          <a:bodyPr wrap="none" anchor="ctr"/>
          <a:lstStyle/>
          <a:p>
            <a:pPr algn="ctr" rtl="1">
              <a:defRPr/>
            </a:pPr>
            <a:r>
              <a:rPr lang="ar-EG" sz="1800" b="1" dirty="0">
                <a:solidFill>
                  <a:schemeClr val="bg1"/>
                </a:solidFill>
                <a:latin typeface="Arial" charset="0"/>
                <a:cs typeface="Traditional Arabic" pitchFamily="2" charset="-78"/>
              </a:rPr>
              <a:t> خدمات الصحة الأساسية</a:t>
            </a:r>
            <a:endParaRPr lang="en-US" sz="1800" b="1" dirty="0">
              <a:solidFill>
                <a:schemeClr val="bg1"/>
              </a:solidFill>
              <a:latin typeface="Arial" charset="0"/>
              <a:cs typeface="Traditional Arabic" pitchFamily="2" charset="-78"/>
            </a:endParaRPr>
          </a:p>
        </p:txBody>
      </p:sp>
      <p:sp>
        <p:nvSpPr>
          <p:cNvPr id="15" name="Line 33"/>
          <p:cNvSpPr>
            <a:spLocks noChangeShapeType="1"/>
          </p:cNvSpPr>
          <p:nvPr/>
        </p:nvSpPr>
        <p:spPr bwMode="auto">
          <a:xfrm flipH="1" flipV="1">
            <a:off x="4648200" y="678546"/>
            <a:ext cx="0" cy="152400"/>
          </a:xfrm>
          <a:prstGeom prst="line">
            <a:avLst/>
          </a:prstGeom>
          <a:noFill/>
          <a:ln w="381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Freeform 35"/>
          <p:cNvSpPr>
            <a:spLocks/>
          </p:cNvSpPr>
          <p:nvPr/>
        </p:nvSpPr>
        <p:spPr bwMode="auto">
          <a:xfrm>
            <a:off x="1828800" y="1056860"/>
            <a:ext cx="6172200" cy="252854"/>
          </a:xfrm>
          <a:custGeom>
            <a:avLst/>
            <a:gdLst>
              <a:gd name="T0" fmla="*/ 0 w 3744"/>
              <a:gd name="T1" fmla="*/ 2147483646 h 144"/>
              <a:gd name="T2" fmla="*/ 0 w 3744"/>
              <a:gd name="T3" fmla="*/ 0 h 144"/>
              <a:gd name="T4" fmla="*/ 2147483646 w 3744"/>
              <a:gd name="T5" fmla="*/ 0 h 144"/>
              <a:gd name="T6" fmla="*/ 2147483646 w 3744"/>
              <a:gd name="T7" fmla="*/ 2147483646 h 144"/>
              <a:gd name="T8" fmla="*/ 0 60000 65536"/>
              <a:gd name="T9" fmla="*/ 0 60000 65536"/>
              <a:gd name="T10" fmla="*/ 0 60000 65536"/>
              <a:gd name="T11" fmla="*/ 0 60000 65536"/>
              <a:gd name="T12" fmla="*/ 0 w 3744"/>
              <a:gd name="T13" fmla="*/ 0 h 144"/>
              <a:gd name="T14" fmla="*/ 3744 w 3744"/>
              <a:gd name="T15" fmla="*/ 144 h 144"/>
            </a:gdLst>
            <a:ahLst/>
            <a:cxnLst>
              <a:cxn ang="T8">
                <a:pos x="T0" y="T1"/>
              </a:cxn>
              <a:cxn ang="T9">
                <a:pos x="T2" y="T3"/>
              </a:cxn>
              <a:cxn ang="T10">
                <a:pos x="T4" y="T5"/>
              </a:cxn>
              <a:cxn ang="T11">
                <a:pos x="T6" y="T7"/>
              </a:cxn>
            </a:cxnLst>
            <a:rect l="T12" t="T13" r="T14" b="T15"/>
            <a:pathLst>
              <a:path w="3744" h="144">
                <a:moveTo>
                  <a:pt x="0" y="144"/>
                </a:moveTo>
                <a:lnTo>
                  <a:pt x="0" y="0"/>
                </a:lnTo>
                <a:lnTo>
                  <a:pt x="3744" y="0"/>
                </a:lnTo>
                <a:lnTo>
                  <a:pt x="3744" y="144"/>
                </a:lnTo>
              </a:path>
            </a:pathLst>
          </a:custGeom>
          <a:ln>
            <a:headEnd/>
            <a:tailEnd/>
          </a:ln>
        </p:spPr>
        <p:style>
          <a:lnRef idx="1">
            <a:schemeClr val="dk1"/>
          </a:lnRef>
          <a:fillRef idx="0">
            <a:schemeClr val="dk1"/>
          </a:fillRef>
          <a:effectRef idx="0">
            <a:schemeClr val="dk1"/>
          </a:effectRef>
          <a:fontRef idx="minor">
            <a:schemeClr val="tx1"/>
          </a:fontRef>
        </p:style>
        <p:txBody>
          <a:bodyPr/>
          <a:lstStyle/>
          <a:p>
            <a:endParaRPr lang="en-US"/>
          </a:p>
        </p:txBody>
      </p:sp>
      <p:sp>
        <p:nvSpPr>
          <p:cNvPr id="23" name="Rectangle 41"/>
          <p:cNvSpPr/>
          <p:nvPr/>
        </p:nvSpPr>
        <p:spPr bwMode="auto">
          <a:xfrm>
            <a:off x="7275705" y="1996862"/>
            <a:ext cx="1007904"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توفير خدمات الصحة</a:t>
            </a:r>
            <a:endParaRPr lang="en-US" sz="1400" b="1" dirty="0">
              <a:solidFill>
                <a:schemeClr val="bg1"/>
              </a:solidFill>
              <a:latin typeface="Arial" pitchFamily="34" charset="0"/>
              <a:cs typeface="Traditional Arabic" pitchFamily="2" charset="-78"/>
            </a:endParaRPr>
          </a:p>
        </p:txBody>
      </p:sp>
      <p:sp>
        <p:nvSpPr>
          <p:cNvPr id="24" name="Rectangle 42"/>
          <p:cNvSpPr/>
          <p:nvPr/>
        </p:nvSpPr>
        <p:spPr bwMode="auto">
          <a:xfrm>
            <a:off x="7289913" y="2591166"/>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الموارد البشرية</a:t>
            </a:r>
            <a:endParaRPr lang="en-US" sz="1400" b="1" dirty="0">
              <a:solidFill>
                <a:schemeClr val="bg1"/>
              </a:solidFill>
              <a:latin typeface="Arial" pitchFamily="34" charset="0"/>
              <a:cs typeface="Traditional Arabic" pitchFamily="2" charset="-78"/>
            </a:endParaRPr>
          </a:p>
        </p:txBody>
      </p:sp>
      <p:sp>
        <p:nvSpPr>
          <p:cNvPr id="25" name="Rectangle 43"/>
          <p:cNvSpPr/>
          <p:nvPr/>
        </p:nvSpPr>
        <p:spPr bwMode="auto">
          <a:xfrm>
            <a:off x="7304121" y="3246853"/>
            <a:ext cx="979488" cy="73914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العقاقير والإمدادات الطبية</a:t>
            </a:r>
            <a:endParaRPr lang="en-US" sz="1400" b="1" dirty="0">
              <a:solidFill>
                <a:schemeClr val="bg1"/>
              </a:solidFill>
              <a:latin typeface="Arial" pitchFamily="34" charset="0"/>
              <a:cs typeface="Traditional Arabic" pitchFamily="2" charset="-78"/>
            </a:endParaRPr>
          </a:p>
        </p:txBody>
      </p:sp>
      <p:sp>
        <p:nvSpPr>
          <p:cNvPr id="26" name="Rectangle 44"/>
          <p:cNvSpPr/>
          <p:nvPr/>
        </p:nvSpPr>
        <p:spPr bwMode="auto">
          <a:xfrm>
            <a:off x="7309281" y="4081422"/>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تمويل الصحة</a:t>
            </a:r>
            <a:endParaRPr lang="en-US" sz="1400" b="1" dirty="0">
              <a:solidFill>
                <a:schemeClr val="bg1"/>
              </a:solidFill>
              <a:latin typeface="Arial" pitchFamily="34" charset="0"/>
              <a:cs typeface="Traditional Arabic" pitchFamily="2" charset="-78"/>
            </a:endParaRPr>
          </a:p>
        </p:txBody>
      </p:sp>
      <p:sp>
        <p:nvSpPr>
          <p:cNvPr id="27" name="Rectangle 45"/>
          <p:cNvSpPr/>
          <p:nvPr/>
        </p:nvSpPr>
        <p:spPr bwMode="auto">
          <a:xfrm>
            <a:off x="7304121" y="4717512"/>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إدارة معلومات الصحة</a:t>
            </a:r>
            <a:endParaRPr lang="en-US" sz="1400" b="1" dirty="0">
              <a:solidFill>
                <a:schemeClr val="bg1"/>
              </a:solidFill>
              <a:latin typeface="Arial" pitchFamily="34" charset="0"/>
              <a:cs typeface="Traditional Arabic" pitchFamily="2" charset="-78"/>
            </a:endParaRPr>
          </a:p>
        </p:txBody>
      </p:sp>
      <p:sp>
        <p:nvSpPr>
          <p:cNvPr id="28" name="Rectangle 48"/>
          <p:cNvSpPr/>
          <p:nvPr/>
        </p:nvSpPr>
        <p:spPr bwMode="auto">
          <a:xfrm>
            <a:off x="7289913" y="5387958"/>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القيادة والتنسيق</a:t>
            </a:r>
            <a:endParaRPr lang="en-US" sz="1400" b="1" dirty="0">
              <a:solidFill>
                <a:schemeClr val="bg1"/>
              </a:solidFill>
              <a:latin typeface="Arial" pitchFamily="34" charset="0"/>
              <a:cs typeface="Traditional Arabic" pitchFamily="2" charset="-78"/>
            </a:endParaRPr>
          </a:p>
        </p:txBody>
      </p:sp>
      <p:sp>
        <p:nvSpPr>
          <p:cNvPr id="67" name="Rectangle 30"/>
          <p:cNvSpPr>
            <a:spLocks noChangeArrowheads="1"/>
          </p:cNvSpPr>
          <p:nvPr/>
        </p:nvSpPr>
        <p:spPr bwMode="auto">
          <a:xfrm>
            <a:off x="3200400" y="1390894"/>
            <a:ext cx="1447800" cy="6858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ar-SA" altLang="en-US" sz="2000" dirty="0">
                <a:solidFill>
                  <a:srgbClr val="000000"/>
                </a:solidFill>
                <a:latin typeface="Arial" panose="020B0604020202020204" pitchFamily="34" charset="0"/>
                <a:cs typeface="Traditional Arabic" panose="02020603050405020304" pitchFamily="18" charset="-78"/>
              </a:rPr>
              <a:t>أولوية </a:t>
            </a:r>
            <a:r>
              <a:rPr kumimoji="0" lang="ar-EG" altLang="en-US" sz="2000" dirty="0">
                <a:solidFill>
                  <a:srgbClr val="000000"/>
                </a:solidFill>
                <a:latin typeface="Arial" panose="020B0604020202020204" pitchFamily="34" charset="0"/>
                <a:cs typeface="Traditional Arabic" panose="02020603050405020304" pitchFamily="18" charset="-78"/>
              </a:rPr>
              <a:t>الخدمات</a:t>
            </a:r>
            <a:endParaRPr kumimoji="0" lang="en-US" altLang="en-US" sz="2000" dirty="0">
              <a:solidFill>
                <a:srgbClr val="000000"/>
              </a:solidFill>
              <a:latin typeface="Arial" panose="020B0604020202020204" pitchFamily="34" charset="0"/>
              <a:cs typeface="Traditional Arabic" panose="02020603050405020304" pitchFamily="18" charset="-78"/>
            </a:endParaRPr>
          </a:p>
        </p:txBody>
      </p:sp>
      <p:sp>
        <p:nvSpPr>
          <p:cNvPr id="68" name="Rectangle 32"/>
          <p:cNvSpPr/>
          <p:nvPr/>
        </p:nvSpPr>
        <p:spPr bwMode="auto">
          <a:xfrm>
            <a:off x="5881915" y="253026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الأمراض المعدية</a:t>
            </a:r>
            <a:endParaRPr lang="en-US" sz="1400" b="1" dirty="0">
              <a:solidFill>
                <a:schemeClr val="bg1"/>
              </a:solidFill>
              <a:latin typeface="Arial" pitchFamily="34" charset="0"/>
              <a:cs typeface="Traditional Arabic" pitchFamily="2" charset="-78"/>
            </a:endParaRPr>
          </a:p>
        </p:txBody>
      </p:sp>
      <p:sp>
        <p:nvSpPr>
          <p:cNvPr id="69" name="Rectangle 33"/>
          <p:cNvSpPr/>
          <p:nvPr/>
        </p:nvSpPr>
        <p:spPr bwMode="auto">
          <a:xfrm>
            <a:off x="4677231" y="253389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صحة الطفل</a:t>
            </a:r>
            <a:endParaRPr lang="en-US" sz="1400" b="1" dirty="0">
              <a:solidFill>
                <a:schemeClr val="bg1"/>
              </a:solidFill>
              <a:latin typeface="Arial" pitchFamily="34" charset="0"/>
              <a:cs typeface="Traditional Arabic" pitchFamily="2" charset="-78"/>
            </a:endParaRPr>
          </a:p>
        </p:txBody>
      </p:sp>
      <p:sp>
        <p:nvSpPr>
          <p:cNvPr id="70" name="Rectangle 34"/>
          <p:cNvSpPr/>
          <p:nvPr/>
        </p:nvSpPr>
        <p:spPr bwMode="auto">
          <a:xfrm>
            <a:off x="3556002" y="2533894"/>
            <a:ext cx="977900"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200" b="1" dirty="0">
                <a:solidFill>
                  <a:schemeClr val="bg1"/>
                </a:solidFill>
                <a:latin typeface="Arial" pitchFamily="34" charset="0"/>
                <a:cs typeface="Traditional Arabic" pitchFamily="2" charset="-78"/>
              </a:rPr>
              <a:t>الصحة </a:t>
            </a:r>
            <a:r>
              <a:rPr lang="ar-SA" sz="1200" b="1" dirty="0">
                <a:solidFill>
                  <a:schemeClr val="bg1"/>
                </a:solidFill>
                <a:latin typeface="Arial" pitchFamily="34" charset="0"/>
                <a:cs typeface="Traditional Arabic" pitchFamily="2" charset="-78"/>
              </a:rPr>
              <a:t>الجنسية والإنجابية</a:t>
            </a:r>
            <a:endParaRPr lang="en-US" sz="1200" b="1" dirty="0">
              <a:solidFill>
                <a:schemeClr val="bg1"/>
              </a:solidFill>
              <a:latin typeface="Arial" pitchFamily="34" charset="0"/>
              <a:cs typeface="Traditional Arabic" pitchFamily="2" charset="-78"/>
            </a:endParaRPr>
          </a:p>
        </p:txBody>
      </p:sp>
      <p:sp>
        <p:nvSpPr>
          <p:cNvPr id="71" name="Rectangle 35"/>
          <p:cNvSpPr/>
          <p:nvPr/>
        </p:nvSpPr>
        <p:spPr bwMode="auto">
          <a:xfrm>
            <a:off x="2362200" y="253389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الإصابات</a:t>
            </a:r>
            <a:endParaRPr lang="en-US" sz="1400" b="1" dirty="0">
              <a:solidFill>
                <a:schemeClr val="bg1"/>
              </a:solidFill>
              <a:latin typeface="Arial" pitchFamily="34" charset="0"/>
              <a:cs typeface="Traditional Arabic" pitchFamily="2" charset="-78"/>
            </a:endParaRPr>
          </a:p>
        </p:txBody>
      </p:sp>
      <p:sp>
        <p:nvSpPr>
          <p:cNvPr id="72" name="Rectangle 36"/>
          <p:cNvSpPr/>
          <p:nvPr/>
        </p:nvSpPr>
        <p:spPr bwMode="auto">
          <a:xfrm>
            <a:off x="1219200" y="253389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الصحة العقلية</a:t>
            </a:r>
            <a:endParaRPr lang="en-US" sz="1400" b="1" dirty="0">
              <a:solidFill>
                <a:schemeClr val="bg1"/>
              </a:solidFill>
              <a:latin typeface="Arial" pitchFamily="34" charset="0"/>
              <a:cs typeface="Traditional Arabic" pitchFamily="2" charset="-78"/>
            </a:endParaRPr>
          </a:p>
        </p:txBody>
      </p:sp>
      <p:sp>
        <p:nvSpPr>
          <p:cNvPr id="73" name="Rectangle 37"/>
          <p:cNvSpPr/>
          <p:nvPr/>
        </p:nvSpPr>
        <p:spPr bwMode="auto">
          <a:xfrm>
            <a:off x="76200" y="2533894"/>
            <a:ext cx="979488" cy="533400"/>
          </a:xfrm>
          <a:prstGeom prst="rect">
            <a:avLst/>
          </a:prstGeom>
          <a:solidFill>
            <a:schemeClr val="tx2">
              <a:lumMod val="50000"/>
            </a:schemeClr>
          </a:solidFill>
          <a:ln w="9525" cap="flat" cmpd="sng" algn="ctr">
            <a:solidFill>
              <a:schemeClr val="tx1"/>
            </a:solidFill>
            <a:prstDash val="solid"/>
            <a:round/>
            <a:headEnd type="none" w="med" len="med"/>
            <a:tailEnd type="none" w="med" len="med"/>
          </a:ln>
          <a:effectLst/>
        </p:spPr>
        <p:txBody>
          <a:bodyPr/>
          <a:lstStyle/>
          <a:p>
            <a:pPr algn="ctr">
              <a:defRPr/>
            </a:pPr>
            <a:r>
              <a:rPr lang="ar-EG" sz="1400" b="1" dirty="0">
                <a:solidFill>
                  <a:schemeClr val="bg1"/>
                </a:solidFill>
                <a:latin typeface="Arial" pitchFamily="34" charset="0"/>
                <a:cs typeface="Traditional Arabic" pitchFamily="2" charset="-78"/>
              </a:rPr>
              <a:t>الأمراض غير </a:t>
            </a:r>
            <a:r>
              <a:rPr lang="ar-SA" sz="1400" b="1" dirty="0" err="1">
                <a:solidFill>
                  <a:schemeClr val="bg1"/>
                </a:solidFill>
                <a:latin typeface="Arial" pitchFamily="34" charset="0"/>
                <a:cs typeface="Traditional Arabic" pitchFamily="2" charset="-78"/>
              </a:rPr>
              <a:t>ال</a:t>
            </a:r>
            <a:r>
              <a:rPr lang="ar-EG" sz="1400" b="1" dirty="0">
                <a:solidFill>
                  <a:schemeClr val="bg1"/>
                </a:solidFill>
                <a:latin typeface="Arial" pitchFamily="34" charset="0"/>
                <a:cs typeface="Traditional Arabic" pitchFamily="2" charset="-78"/>
              </a:rPr>
              <a:t>معدية</a:t>
            </a:r>
            <a:endParaRPr lang="en-US" sz="1400" b="1" dirty="0">
              <a:solidFill>
                <a:schemeClr val="bg1"/>
              </a:solidFill>
              <a:latin typeface="Arial" pitchFamily="34" charset="0"/>
              <a:cs typeface="Traditional Arabic" pitchFamily="2" charset="-78"/>
            </a:endParaRPr>
          </a:p>
        </p:txBody>
      </p:sp>
      <p:sp>
        <p:nvSpPr>
          <p:cNvPr id="74" name="Rectangle 42"/>
          <p:cNvSpPr>
            <a:spLocks noChangeArrowheads="1"/>
          </p:cNvSpPr>
          <p:nvPr/>
        </p:nvSpPr>
        <p:spPr bwMode="auto">
          <a:xfrm>
            <a:off x="5885544" y="3201550"/>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75" name="Rectangle 43"/>
          <p:cNvSpPr>
            <a:spLocks noChangeArrowheads="1"/>
          </p:cNvSpPr>
          <p:nvPr/>
        </p:nvSpPr>
        <p:spPr bwMode="auto">
          <a:xfrm>
            <a:off x="4706257" y="32196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dirty="0">
                <a:solidFill>
                  <a:srgbClr val="000000"/>
                </a:solidFill>
                <a:latin typeface="Arial" panose="020B0604020202020204" pitchFamily="34" charset="0"/>
                <a:cs typeface="Traditional Arabic" panose="02020603050405020304" pitchFamily="18" charset="-78"/>
              </a:rPr>
              <a:t>1</a:t>
            </a:r>
          </a:p>
        </p:txBody>
      </p:sp>
      <p:sp>
        <p:nvSpPr>
          <p:cNvPr id="76" name="Rectangle 44"/>
          <p:cNvSpPr>
            <a:spLocks noChangeArrowheads="1"/>
          </p:cNvSpPr>
          <p:nvPr/>
        </p:nvSpPr>
        <p:spPr bwMode="auto">
          <a:xfrm>
            <a:off x="3556002" y="3205180"/>
            <a:ext cx="977900"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77" name="Rectangle 45"/>
          <p:cNvSpPr>
            <a:spLocks noChangeArrowheads="1"/>
          </p:cNvSpPr>
          <p:nvPr/>
        </p:nvSpPr>
        <p:spPr bwMode="auto">
          <a:xfrm>
            <a:off x="2362200" y="32196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78" name="Rectangle 46"/>
          <p:cNvSpPr>
            <a:spLocks noChangeArrowheads="1"/>
          </p:cNvSpPr>
          <p:nvPr/>
        </p:nvSpPr>
        <p:spPr bwMode="auto">
          <a:xfrm>
            <a:off x="1219200" y="32196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79" name="Rectangle 47"/>
          <p:cNvSpPr>
            <a:spLocks noChangeArrowheads="1"/>
          </p:cNvSpPr>
          <p:nvPr/>
        </p:nvSpPr>
        <p:spPr bwMode="auto">
          <a:xfrm>
            <a:off x="76200" y="32196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1</a:t>
            </a:r>
          </a:p>
        </p:txBody>
      </p:sp>
      <p:sp>
        <p:nvSpPr>
          <p:cNvPr id="80" name="Rectangle 50"/>
          <p:cNvSpPr>
            <a:spLocks noChangeArrowheads="1"/>
          </p:cNvSpPr>
          <p:nvPr/>
        </p:nvSpPr>
        <p:spPr bwMode="auto">
          <a:xfrm>
            <a:off x="5867402" y="3887350"/>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2</a:t>
            </a:r>
          </a:p>
        </p:txBody>
      </p:sp>
      <p:sp>
        <p:nvSpPr>
          <p:cNvPr id="81" name="Rectangle 51"/>
          <p:cNvSpPr>
            <a:spLocks noChangeArrowheads="1"/>
          </p:cNvSpPr>
          <p:nvPr/>
        </p:nvSpPr>
        <p:spPr bwMode="auto">
          <a:xfrm>
            <a:off x="4720772" y="3905494"/>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2</a:t>
            </a:r>
          </a:p>
        </p:txBody>
      </p:sp>
      <p:sp>
        <p:nvSpPr>
          <p:cNvPr id="82" name="Rectangle 52"/>
          <p:cNvSpPr>
            <a:spLocks noChangeArrowheads="1"/>
          </p:cNvSpPr>
          <p:nvPr/>
        </p:nvSpPr>
        <p:spPr bwMode="auto">
          <a:xfrm>
            <a:off x="3556002" y="3905494"/>
            <a:ext cx="977900"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dirty="0">
                <a:solidFill>
                  <a:srgbClr val="000000"/>
                </a:solidFill>
                <a:latin typeface="Arial" panose="020B0604020202020204" pitchFamily="34" charset="0"/>
                <a:cs typeface="Traditional Arabic" panose="02020603050405020304" pitchFamily="18" charset="-78"/>
              </a:rPr>
              <a:t>2</a:t>
            </a:r>
          </a:p>
        </p:txBody>
      </p:sp>
      <p:sp>
        <p:nvSpPr>
          <p:cNvPr id="83" name="Rectangle 58"/>
          <p:cNvSpPr>
            <a:spLocks noChangeArrowheads="1"/>
          </p:cNvSpPr>
          <p:nvPr/>
        </p:nvSpPr>
        <p:spPr bwMode="auto">
          <a:xfrm>
            <a:off x="5867402" y="4529608"/>
            <a:ext cx="979488" cy="533400"/>
          </a:xfrm>
          <a:prstGeom prst="rect">
            <a:avLst/>
          </a:prstGeom>
          <a:solidFill>
            <a:srgbClr val="FFFFFF"/>
          </a:solidFill>
          <a:ln w="9525" algn="ctr">
            <a:solidFill>
              <a:schemeClr val="tx1"/>
            </a:solidFill>
            <a:round/>
            <a:headEnd/>
            <a:tailEnd/>
          </a:ln>
        </p:spPr>
        <p:txBody>
          <a:bodyPr/>
          <a:lstStyle>
            <a:lvl1pPr>
              <a:spcBef>
                <a:spcPct val="20000"/>
              </a:spcBef>
              <a:buClr>
                <a:schemeClr val="folHlink"/>
              </a:buClr>
              <a:buSzPct val="75000"/>
              <a:buFont typeface="Monotype Sorts" pitchFamily="2" charset="2"/>
              <a:buChar char="n"/>
              <a:defRPr kumimoji="1" sz="3200">
                <a:solidFill>
                  <a:schemeClr val="tx1"/>
                </a:solidFill>
                <a:latin typeface="Tahoma" panose="020B0604030504040204" pitchFamily="34" charset="0"/>
              </a:defRPr>
            </a:lvl1pPr>
            <a:lvl2pPr marL="742950" indent="-285750">
              <a:spcBef>
                <a:spcPct val="20000"/>
              </a:spcBef>
              <a:buClr>
                <a:schemeClr val="folHlink"/>
              </a:buClr>
              <a:buChar char="–"/>
              <a:defRPr kumimoji="1" sz="2800">
                <a:solidFill>
                  <a:schemeClr val="tx1"/>
                </a:solidFill>
                <a:latin typeface="Tahoma" panose="020B0604030504040204" pitchFamily="34" charset="0"/>
              </a:defRPr>
            </a:lvl2pPr>
            <a:lvl3pPr marL="1143000" indent="-228600">
              <a:spcBef>
                <a:spcPct val="20000"/>
              </a:spcBef>
              <a:buClr>
                <a:schemeClr val="folHlink"/>
              </a:buClr>
              <a:buSzPct val="60000"/>
              <a:buFont typeface="Monotype Sorts" pitchFamily="2" charset="2"/>
              <a:buChar char="n"/>
              <a:defRPr kumimoji="1" sz="24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lr>
                <a:schemeClr val="folHlink"/>
              </a:buClr>
              <a:buSzPct val="50000"/>
              <a:buFont typeface="Monotype Sorts" pitchFamily="2" charset="2"/>
              <a:buChar char="n"/>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latin typeface="Tahoma" panose="020B0604030504040204" pitchFamily="34" charset="0"/>
              </a:defRPr>
            </a:lvl9pPr>
          </a:lstStyle>
          <a:p>
            <a:pPr algn="ctr">
              <a:spcBef>
                <a:spcPct val="0"/>
              </a:spcBef>
              <a:buClrTx/>
              <a:buSzTx/>
              <a:buFontTx/>
              <a:buNone/>
            </a:pPr>
            <a:r>
              <a:rPr kumimoji="0" lang="en-US" altLang="en-US" sz="2400" b="1">
                <a:solidFill>
                  <a:srgbClr val="000000"/>
                </a:solidFill>
                <a:latin typeface="Arial" panose="020B0604020202020204" pitchFamily="34" charset="0"/>
                <a:cs typeface="Traditional Arabic" panose="02020603050405020304" pitchFamily="18" charset="-78"/>
              </a:rPr>
              <a:t>3</a:t>
            </a:r>
          </a:p>
        </p:txBody>
      </p:sp>
      <p:cxnSp>
        <p:nvCxnSpPr>
          <p:cNvPr id="84" name="Elbow Connector 91"/>
          <p:cNvCxnSpPr>
            <a:cxnSpLocks noChangeShapeType="1"/>
          </p:cNvCxnSpPr>
          <p:nvPr/>
        </p:nvCxnSpPr>
        <p:spPr bwMode="auto">
          <a:xfrm rot="5400000" flipH="1" flipV="1">
            <a:off x="3490913" y="-728419"/>
            <a:ext cx="12700" cy="6232525"/>
          </a:xfrm>
          <a:prstGeom prst="bentConnector3">
            <a:avLst>
              <a:gd name="adj1" fmla="val 1800000"/>
            </a:avLst>
          </a:prstGeom>
          <a:ln>
            <a:headEnd/>
            <a:tailEnd/>
          </a:ln>
        </p:spPr>
        <p:style>
          <a:lnRef idx="1">
            <a:schemeClr val="dk1"/>
          </a:lnRef>
          <a:fillRef idx="0">
            <a:schemeClr val="dk1"/>
          </a:fillRef>
          <a:effectRef idx="0">
            <a:schemeClr val="dk1"/>
          </a:effectRef>
          <a:fontRef idx="minor">
            <a:schemeClr val="tx1"/>
          </a:fontRef>
        </p:style>
      </p:cxnSp>
      <p:cxnSp>
        <p:nvCxnSpPr>
          <p:cNvPr id="85" name="Shape 66"/>
          <p:cNvCxnSpPr>
            <a:cxnSpLocks noChangeShapeType="1"/>
            <a:stCxn id="14" idx="2"/>
          </p:cNvCxnSpPr>
          <p:nvPr/>
        </p:nvCxnSpPr>
        <p:spPr bwMode="auto">
          <a:xfrm rot="16200000" flipH="1">
            <a:off x="2417295" y="1153221"/>
            <a:ext cx="194610" cy="1371600"/>
          </a:xfrm>
          <a:prstGeom prst="bentConnector2">
            <a:avLst/>
          </a:prstGeom>
          <a:ln>
            <a:headEnd/>
            <a:tailEnd/>
          </a:ln>
        </p:spPr>
        <p:style>
          <a:lnRef idx="1">
            <a:schemeClr val="dk1"/>
          </a:lnRef>
          <a:fillRef idx="0">
            <a:schemeClr val="dk1"/>
          </a:fillRef>
          <a:effectRef idx="0">
            <a:schemeClr val="dk1"/>
          </a:effectRef>
          <a:fontRef idx="minor">
            <a:schemeClr val="tx1"/>
          </a:fontRef>
        </p:style>
      </p:cxnSp>
      <p:pic>
        <p:nvPicPr>
          <p:cNvPr id="86" name="Picture 7" descr="http://practicalaction.org/image/Book%20covers/The_Sphere_Project_cover_fab_test-thumbnail.png"/>
          <p:cNvPicPr>
            <a:picLocks noChangeAspect="1" noChangeArrowheads="1"/>
          </p:cNvPicPr>
          <p:nvPr/>
        </p:nvPicPr>
        <p:blipFill>
          <a:blip r:embed="rId3"/>
          <a:srcRect/>
          <a:stretch>
            <a:fillRect/>
          </a:stretch>
        </p:blipFill>
        <p:spPr bwMode="auto">
          <a:xfrm rot="921422">
            <a:off x="633412" y="4236754"/>
            <a:ext cx="1171575" cy="1682750"/>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609568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59658" y="1153162"/>
            <a:ext cx="8824686" cy="4785722"/>
          </a:xfrm>
          <a:prstGeom prst="rect">
            <a:avLst/>
          </a:prstGeom>
        </p:spPr>
        <p:txBody>
          <a:bodyPr vert="horz" lIns="91440" tIns="45720" rIns="91440" bIns="45720" rtlCol="0" anchor="t">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buFontTx/>
              <a:buChar char="-"/>
            </a:pPr>
            <a:r>
              <a:rPr lang="ar-SY" sz="2400" dirty="0"/>
              <a:t>توفير تدريبات متخصصة للعاملين </a:t>
            </a:r>
            <a:r>
              <a:rPr lang="ar-EG" sz="2400" dirty="0"/>
              <a:t>قي المجال الصحي وخصوصا مشاركة المجتمع المحلي </a:t>
            </a:r>
          </a:p>
          <a:p>
            <a:pPr marL="342900" indent="-342900">
              <a:buFontTx/>
              <a:buChar char="-"/>
            </a:pPr>
            <a:r>
              <a:rPr lang="ar-EG" sz="2400" dirty="0"/>
              <a:t>احترام العادات والتقاليد السائدة في بعض المناطق السورية ومراعاة أن يكون الكادر من كلا الجنسين</a:t>
            </a:r>
          </a:p>
          <a:p>
            <a:pPr marL="342900" indent="-342900">
              <a:buFontTx/>
              <a:buChar char="-"/>
            </a:pPr>
            <a:r>
              <a:rPr lang="ar-EG" sz="2400" dirty="0"/>
              <a:t>ضمان الوصول الأمن للكوادر الطبية والتنسيق مع مختلف الجهات</a:t>
            </a:r>
          </a:p>
          <a:p>
            <a:pPr marL="342900" indent="-342900">
              <a:buFontTx/>
              <a:buChar char="-"/>
            </a:pPr>
            <a:r>
              <a:rPr lang="ar-EG" sz="2400" dirty="0"/>
              <a:t>توحيد الجهود بين المنظمات والوكالات العاملة في المجال الطبي ومراعاة ازدواجية العمل</a:t>
            </a:r>
          </a:p>
          <a:p>
            <a:pPr marL="342900" indent="-342900">
              <a:buFontTx/>
              <a:buChar char="-"/>
            </a:pPr>
            <a:r>
              <a:rPr lang="ar-EG" sz="2400" dirty="0"/>
              <a:t>تفعيل نظام الاحالات </a:t>
            </a:r>
          </a:p>
          <a:p>
            <a:pPr marL="342900" indent="-342900">
              <a:buFontTx/>
              <a:buChar char="-"/>
            </a:pPr>
            <a:r>
              <a:rPr lang="ar-EG" sz="2400" dirty="0"/>
              <a:t>إيجاد ألية موحدة لمشاركة المعلومات والمحافظة على خصوصية المستفيدين</a:t>
            </a:r>
          </a:p>
          <a:p>
            <a:pPr marL="342900" indent="-342900">
              <a:buFontTx/>
              <a:buChar char="-"/>
            </a:pPr>
            <a:r>
              <a:rPr lang="ar-EG" sz="2400" dirty="0"/>
              <a:t>دعم المنتجات الطبية والأدوية المحلية وضمان حيادتيها ووصولها للجميع</a:t>
            </a:r>
          </a:p>
          <a:p>
            <a:pPr marL="342900" indent="-342900">
              <a:buFontTx/>
              <a:buChar char="-"/>
            </a:pPr>
            <a:r>
              <a:rPr lang="ar-EG" sz="2400" dirty="0"/>
              <a:t>نشر مبادى الحماية والميثاق الإنساني بهدف تجنب استهداف المراكز والكوادر الطبية</a:t>
            </a:r>
          </a:p>
          <a:p>
            <a:pPr marL="342900" indent="-342900">
              <a:buFontTx/>
              <a:buChar char="-"/>
            </a:pPr>
            <a:endParaRPr lang="ar-EG" sz="2400" dirty="0"/>
          </a:p>
          <a:p>
            <a:pPr marL="342900" indent="-342900">
              <a:buFontTx/>
              <a:buChar char="-"/>
            </a:pPr>
            <a:endParaRPr lang="ar-EG" sz="2400" dirty="0"/>
          </a:p>
          <a:p>
            <a:pPr marL="342900" indent="-342900">
              <a:buFontTx/>
              <a:buChar char="-"/>
            </a:pPr>
            <a:endParaRPr lang="ar-EG" sz="2400" dirty="0"/>
          </a:p>
          <a:p>
            <a:pPr>
              <a:spcBef>
                <a:spcPts val="3000"/>
              </a:spcBef>
            </a:pPr>
            <a:endParaRPr lang="ar-EG" sz="2400" b="1" dirty="0"/>
          </a:p>
          <a:p>
            <a:pPr marL="342900" indent="-342900">
              <a:spcBef>
                <a:spcPts val="3000"/>
              </a:spcBef>
              <a:buFont typeface="Arial" panose="020B0604020202020204" pitchFamily="34" charset="0"/>
              <a:buChar char="•"/>
            </a:pPr>
            <a:endParaRPr lang="ar-EG" sz="2400" b="1"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6" name="Title 1"/>
          <p:cNvSpPr txBox="1">
            <a:spLocks/>
          </p:cNvSpPr>
          <p:nvPr/>
        </p:nvSpPr>
        <p:spPr>
          <a:xfrm>
            <a:off x="754744" y="72151"/>
            <a:ext cx="8229600" cy="1081760"/>
          </a:xfrm>
          <a:prstGeom prst="rect">
            <a:avLst/>
          </a:prstGeom>
        </p:spPr>
        <p:txBody>
          <a:bodyPr vert="horz" lIns="91440" tIns="45720" rIns="91440" bIns="45720" rtlCol="0" anchor="ctr" anchorCtr="0">
            <a:noAutofit/>
          </a:bodyPr>
          <a:lst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a:lstStyle>
          <a:p>
            <a:r>
              <a:rPr lang="ar-SY" dirty="0"/>
              <a:t>اقتراحات وتوصيات لتحسين الاستجابة في السياق السوري: </a:t>
            </a:r>
            <a:endParaRPr lang="en-US" dirty="0"/>
          </a:p>
        </p:txBody>
      </p:sp>
    </p:spTree>
    <p:extLst>
      <p:ext uri="{BB962C8B-B14F-4D97-AF65-F5344CB8AC3E}">
        <p14:creationId xmlns:p14="http://schemas.microsoft.com/office/powerpoint/2010/main" val="1132174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تذكر</a:t>
            </a:r>
          </a:p>
        </p:txBody>
      </p:sp>
      <p:sp>
        <p:nvSpPr>
          <p:cNvPr id="3" name="Content Placeholder 2"/>
          <p:cNvSpPr>
            <a:spLocks noGrp="1"/>
          </p:cNvSpPr>
          <p:nvPr>
            <p:ph idx="1"/>
          </p:nvPr>
        </p:nvSpPr>
        <p:spPr>
          <a:xfrm>
            <a:off x="231228" y="1369242"/>
            <a:ext cx="8455572" cy="438537"/>
          </a:xfrm>
        </p:spPr>
        <p:txBody>
          <a:bodyPr/>
          <a:lstStyle/>
          <a:p>
            <a:r>
              <a:rPr lang="ar-SA" dirty="0"/>
              <a:t>ينبغي استخدام الفصول التقنية بالعودة إلى الميثاق الإنساني والمعايير الأساسية ومبادئ الحماية دون فصلها عن بعضها. </a:t>
            </a:r>
          </a:p>
          <a:p>
            <a:endParaRPr lang="ar-SA" dirty="0"/>
          </a:p>
        </p:txBody>
      </p:sp>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1885" y="1914525"/>
            <a:ext cx="6660232" cy="4090627"/>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2860424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SY" dirty="0"/>
              <a:t>أهمية العمل الصحي في حالات الكوارث</a:t>
            </a:r>
            <a:endParaRPr lang="ar-SA" dirty="0"/>
          </a:p>
        </p:txBody>
      </p:sp>
      <p:sp>
        <p:nvSpPr>
          <p:cNvPr id="5" name="Content Placeholder 3"/>
          <p:cNvSpPr>
            <a:spLocks noGrp="1"/>
          </p:cNvSpPr>
          <p:nvPr>
            <p:ph idx="1"/>
          </p:nvPr>
        </p:nvSpPr>
        <p:spPr>
          <a:xfrm>
            <a:off x="4275843" y="5587989"/>
            <a:ext cx="3488771" cy="282753"/>
          </a:xfrm>
        </p:spPr>
        <p:txBody>
          <a:bodyPr/>
          <a:lstStyle/>
          <a:p>
            <a:pPr algn="r" rtl="1"/>
            <a:r>
              <a:rPr lang="ar-TN" sz="1200" i="1" dirty="0"/>
              <a:t>ابراهيم </a:t>
            </a:r>
            <a:r>
              <a:rPr lang="ar-TN" sz="1200" i="1" dirty="0" err="1"/>
              <a:t>ماالاّ</a:t>
            </a:r>
            <a:r>
              <a:rPr lang="ar-TN" sz="1200" i="1" dirty="0"/>
              <a:t>-الاتّحاد الدّولي لجمعيّات الصّليب الأحمر </a:t>
            </a:r>
            <a:r>
              <a:rPr lang="ar-TN" sz="1200" i="1"/>
              <a:t>والهلال الأحمر</a:t>
            </a:r>
            <a:endParaRPr lang="en-GB" sz="1200" i="1"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8" name="TextBox 7"/>
          <p:cNvSpPr txBox="1"/>
          <p:nvPr/>
        </p:nvSpPr>
        <p:spPr>
          <a:xfrm>
            <a:off x="655320" y="1731419"/>
            <a:ext cx="7376160" cy="954107"/>
          </a:xfrm>
          <a:prstGeom prst="rect">
            <a:avLst/>
          </a:prstGeom>
          <a:noFill/>
        </p:spPr>
        <p:txBody>
          <a:bodyPr wrap="square" rtlCol="0">
            <a:spAutoFit/>
          </a:bodyPr>
          <a:lstStyle/>
          <a:p>
            <a:pPr marL="457200" indent="-457200" algn="r" rtl="1">
              <a:buFont typeface="Arial" pitchFamily="34" charset="0"/>
              <a:buChar char="•"/>
            </a:pPr>
            <a:r>
              <a:rPr lang="ar-SY" sz="2800" dirty="0"/>
              <a:t>يعتبر الحصول على الرعاية الصحية عاملا مهما للبقاء على قيد الحياة وذلك بشكل مباشر وغير مباشر</a:t>
            </a:r>
          </a:p>
        </p:txBody>
      </p:sp>
      <p:sp>
        <p:nvSpPr>
          <p:cNvPr id="4" name="TextBox 3"/>
          <p:cNvSpPr txBox="1"/>
          <p:nvPr/>
        </p:nvSpPr>
        <p:spPr>
          <a:xfrm>
            <a:off x="1803493" y="2824756"/>
            <a:ext cx="6227987" cy="800219"/>
          </a:xfrm>
          <a:prstGeom prst="rect">
            <a:avLst/>
          </a:prstGeom>
          <a:noFill/>
        </p:spPr>
        <p:txBody>
          <a:bodyPr wrap="none" rtlCol="0">
            <a:spAutoFit/>
          </a:bodyPr>
          <a:lstStyle/>
          <a:p>
            <a:pPr marL="457200" indent="-457200" algn="r" rtl="1">
              <a:buFont typeface="Arial" pitchFamily="34" charset="0"/>
              <a:buChar char="•"/>
            </a:pPr>
            <a:r>
              <a:rPr lang="ar-SY" sz="2800" dirty="0"/>
              <a:t>أهم أهداف الاستجابة الانسانية المتعلقة بالمجال الصحي هي؟</a:t>
            </a:r>
          </a:p>
          <a:p>
            <a:endParaRPr lang="en-US" dirty="0"/>
          </a:p>
        </p:txBody>
      </p:sp>
      <p:sp>
        <p:nvSpPr>
          <p:cNvPr id="9" name="TextBox 8"/>
          <p:cNvSpPr txBox="1"/>
          <p:nvPr/>
        </p:nvSpPr>
        <p:spPr>
          <a:xfrm>
            <a:off x="284813" y="3386274"/>
            <a:ext cx="6675120" cy="800219"/>
          </a:xfrm>
          <a:prstGeom prst="rect">
            <a:avLst/>
          </a:prstGeom>
          <a:noFill/>
        </p:spPr>
        <p:txBody>
          <a:bodyPr wrap="square" rtlCol="0">
            <a:spAutoFit/>
          </a:bodyPr>
          <a:lstStyle/>
          <a:p>
            <a:pPr marL="285750" indent="-285750" algn="r" rtl="1">
              <a:buFont typeface="Arial" pitchFamily="34" charset="0"/>
              <a:buChar char="•"/>
            </a:pPr>
            <a:r>
              <a:rPr lang="ar-SY" sz="2800" dirty="0"/>
              <a:t>تفادي الارتفاع المفرط في نسبة الوفيات والاعتلال وتقليله</a:t>
            </a:r>
          </a:p>
          <a:p>
            <a:endParaRPr lang="en-US" dirty="0"/>
          </a:p>
        </p:txBody>
      </p:sp>
      <p:sp>
        <p:nvSpPr>
          <p:cNvPr id="10" name="TextBox 9"/>
          <p:cNvSpPr txBox="1"/>
          <p:nvPr/>
        </p:nvSpPr>
        <p:spPr>
          <a:xfrm>
            <a:off x="284813" y="3784469"/>
            <a:ext cx="6675120" cy="800219"/>
          </a:xfrm>
          <a:prstGeom prst="rect">
            <a:avLst/>
          </a:prstGeom>
          <a:noFill/>
        </p:spPr>
        <p:txBody>
          <a:bodyPr wrap="square" rtlCol="0">
            <a:spAutoFit/>
          </a:bodyPr>
          <a:lstStyle/>
          <a:p>
            <a:pPr marL="285750" indent="-285750" algn="r" rtl="1">
              <a:buFont typeface="Arial" pitchFamily="34" charset="0"/>
              <a:buChar char="•"/>
            </a:pPr>
            <a:r>
              <a:rPr lang="ar-SY" sz="2800" dirty="0"/>
              <a:t>الإبقاء على معدل الوفيات الخام ومعدل الوفيات دون الخامسة</a:t>
            </a:r>
          </a:p>
          <a:p>
            <a:endParaRPr lang="en-US" dirty="0"/>
          </a:p>
        </p:txBody>
      </p:sp>
    </p:spTree>
    <p:extLst>
      <p:ext uri="{BB962C8B-B14F-4D97-AF65-F5344CB8AC3E}">
        <p14:creationId xmlns:p14="http://schemas.microsoft.com/office/powerpoint/2010/main" val="29376014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SY" dirty="0"/>
              <a:t>علاقة هدا الفصل بالميثاق الانساتي والقانون الدولي</a:t>
            </a:r>
            <a:endParaRPr lang="ar-SA" dirty="0"/>
          </a:p>
        </p:txBody>
      </p:sp>
      <p:sp>
        <p:nvSpPr>
          <p:cNvPr id="5" name="Content Placeholder 3"/>
          <p:cNvSpPr>
            <a:spLocks noGrp="1"/>
          </p:cNvSpPr>
          <p:nvPr>
            <p:ph idx="1"/>
          </p:nvPr>
        </p:nvSpPr>
        <p:spPr>
          <a:xfrm>
            <a:off x="4275843" y="5587989"/>
            <a:ext cx="3488771" cy="282753"/>
          </a:xfrm>
        </p:spPr>
        <p:txBody>
          <a:bodyPr/>
          <a:lstStyle/>
          <a:p>
            <a:pPr algn="r" rtl="1"/>
            <a:r>
              <a:rPr lang="ar-TN" sz="1200" i="1" dirty="0"/>
              <a:t>ابراهيم </a:t>
            </a:r>
            <a:r>
              <a:rPr lang="ar-TN" sz="1200" i="1" dirty="0" err="1"/>
              <a:t>ماالاّ</a:t>
            </a:r>
            <a:r>
              <a:rPr lang="ar-TN" sz="1200" i="1" dirty="0"/>
              <a:t>-الاتّحاد الدّولي لجمعيّات الصّليب الأحمر </a:t>
            </a:r>
            <a:r>
              <a:rPr lang="ar-TN" sz="1200" i="1"/>
              <a:t>والهلال الأحمر</a:t>
            </a:r>
            <a:endParaRPr lang="en-GB" sz="1200" i="1"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8" name="TextBox 7"/>
          <p:cNvSpPr txBox="1"/>
          <p:nvPr/>
        </p:nvSpPr>
        <p:spPr>
          <a:xfrm>
            <a:off x="655320" y="1645919"/>
            <a:ext cx="7376160" cy="954107"/>
          </a:xfrm>
          <a:prstGeom prst="rect">
            <a:avLst/>
          </a:prstGeom>
          <a:noFill/>
        </p:spPr>
        <p:txBody>
          <a:bodyPr wrap="square" rtlCol="0">
            <a:spAutoFit/>
          </a:bodyPr>
          <a:lstStyle/>
          <a:p>
            <a:pPr marL="457200" indent="-457200" algn="r" rtl="1">
              <a:buFont typeface="Arial" pitchFamily="34" charset="0"/>
              <a:buChar char="•"/>
            </a:pPr>
            <a:r>
              <a:rPr lang="ar-SY" sz="2800" dirty="0"/>
              <a:t>تعبر عن إيمان الوكالات الإنسانية والتزاماتها المشتركة والمبادئ المشتركة في الميثاق الانساني </a:t>
            </a:r>
          </a:p>
        </p:txBody>
      </p:sp>
      <p:sp>
        <p:nvSpPr>
          <p:cNvPr id="4" name="TextBox 3"/>
          <p:cNvSpPr txBox="1"/>
          <p:nvPr/>
        </p:nvSpPr>
        <p:spPr>
          <a:xfrm>
            <a:off x="3893937" y="2824756"/>
            <a:ext cx="4137543" cy="800219"/>
          </a:xfrm>
          <a:prstGeom prst="rect">
            <a:avLst/>
          </a:prstGeom>
          <a:noFill/>
        </p:spPr>
        <p:txBody>
          <a:bodyPr wrap="none" rtlCol="0">
            <a:spAutoFit/>
          </a:bodyPr>
          <a:lstStyle/>
          <a:p>
            <a:pPr marL="457200" indent="-457200" algn="r" rtl="1">
              <a:buFont typeface="Arial" pitchFamily="34" charset="0"/>
              <a:buChar char="•"/>
            </a:pPr>
            <a:r>
              <a:rPr lang="ar-SY" sz="2800" dirty="0"/>
              <a:t>مسؤولية من تأمين حقوق المتضررين ؟</a:t>
            </a:r>
          </a:p>
          <a:p>
            <a:endParaRPr lang="en-US" dirty="0"/>
          </a:p>
        </p:txBody>
      </p:sp>
      <p:sp>
        <p:nvSpPr>
          <p:cNvPr id="9" name="TextBox 8"/>
          <p:cNvSpPr txBox="1"/>
          <p:nvPr/>
        </p:nvSpPr>
        <p:spPr>
          <a:xfrm>
            <a:off x="1356360" y="3596640"/>
            <a:ext cx="6675120" cy="800219"/>
          </a:xfrm>
          <a:prstGeom prst="rect">
            <a:avLst/>
          </a:prstGeom>
          <a:noFill/>
        </p:spPr>
        <p:txBody>
          <a:bodyPr wrap="square" rtlCol="0">
            <a:spAutoFit/>
          </a:bodyPr>
          <a:lstStyle/>
          <a:p>
            <a:pPr marL="285750" indent="-285750" algn="r" rtl="1">
              <a:buFont typeface="Arial" pitchFamily="34" charset="0"/>
              <a:buChar char="•"/>
            </a:pPr>
            <a:r>
              <a:rPr lang="ar-SY" sz="2800" dirty="0"/>
              <a:t>للجميع الحق في الصحة ولا يمكن ضمان هذا الحق دون ؟</a:t>
            </a:r>
          </a:p>
          <a:p>
            <a:endParaRPr lang="en-US" dirty="0"/>
          </a:p>
        </p:txBody>
      </p:sp>
    </p:spTree>
    <p:extLst>
      <p:ext uri="{BB962C8B-B14F-4D97-AF65-F5344CB8AC3E}">
        <p14:creationId xmlns:p14="http://schemas.microsoft.com/office/powerpoint/2010/main" val="7419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lstStyle/>
          <a:p>
            <a:r>
              <a:rPr lang="ar-SY" dirty="0"/>
              <a:t>علاقة هدا الفصل بالمبادئ الحماية والمعايير الأساسية</a:t>
            </a:r>
            <a:endParaRPr lang="ar-SA" dirty="0"/>
          </a:p>
        </p:txBody>
      </p:sp>
      <p:sp>
        <p:nvSpPr>
          <p:cNvPr id="5" name="Content Placeholder 3"/>
          <p:cNvSpPr>
            <a:spLocks noGrp="1"/>
          </p:cNvSpPr>
          <p:nvPr>
            <p:ph idx="1"/>
          </p:nvPr>
        </p:nvSpPr>
        <p:spPr>
          <a:xfrm>
            <a:off x="4275843" y="5587989"/>
            <a:ext cx="3488771" cy="282753"/>
          </a:xfrm>
        </p:spPr>
        <p:txBody>
          <a:bodyPr/>
          <a:lstStyle/>
          <a:p>
            <a:pPr algn="r" rtl="1"/>
            <a:r>
              <a:rPr lang="ar-TN" sz="1200" i="1" dirty="0"/>
              <a:t>ابراهيم </a:t>
            </a:r>
            <a:r>
              <a:rPr lang="ar-TN" sz="1200" i="1" dirty="0" err="1"/>
              <a:t>ماالاّ</a:t>
            </a:r>
            <a:r>
              <a:rPr lang="ar-TN" sz="1200" i="1" dirty="0"/>
              <a:t>-الاتّحاد الدّولي لجمعيّات الصّليب الأحمر </a:t>
            </a:r>
            <a:r>
              <a:rPr lang="ar-TN" sz="1200" i="1"/>
              <a:t>والهلال الأحمر</a:t>
            </a:r>
            <a:endParaRPr lang="en-GB" sz="1200" i="1"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8" name="TextBox 7"/>
          <p:cNvSpPr txBox="1"/>
          <p:nvPr/>
        </p:nvSpPr>
        <p:spPr>
          <a:xfrm>
            <a:off x="5186597" y="2890102"/>
            <a:ext cx="2380188" cy="1200329"/>
          </a:xfrm>
          <a:prstGeom prst="rect">
            <a:avLst/>
          </a:prstGeom>
          <a:noFill/>
        </p:spPr>
        <p:txBody>
          <a:bodyPr wrap="square" rtlCol="0">
            <a:spAutoFit/>
          </a:bodyPr>
          <a:lstStyle/>
          <a:p>
            <a:pPr algn="r" rtl="1"/>
            <a:r>
              <a:rPr lang="ar-SY" sz="7200" dirty="0"/>
              <a:t>الحماية؟</a:t>
            </a:r>
          </a:p>
        </p:txBody>
      </p:sp>
      <p:sp>
        <p:nvSpPr>
          <p:cNvPr id="10" name="TextBox 9"/>
          <p:cNvSpPr txBox="1"/>
          <p:nvPr/>
        </p:nvSpPr>
        <p:spPr>
          <a:xfrm>
            <a:off x="950525" y="2336104"/>
            <a:ext cx="3325318" cy="2308324"/>
          </a:xfrm>
          <a:prstGeom prst="rect">
            <a:avLst/>
          </a:prstGeom>
          <a:noFill/>
        </p:spPr>
        <p:txBody>
          <a:bodyPr wrap="square" rtlCol="0">
            <a:spAutoFit/>
          </a:bodyPr>
          <a:lstStyle/>
          <a:p>
            <a:pPr algn="r" rtl="1"/>
            <a:r>
              <a:rPr lang="ar-SY" sz="7200" dirty="0"/>
              <a:t>المعايير الأساسية؟</a:t>
            </a:r>
          </a:p>
        </p:txBody>
      </p:sp>
    </p:spTree>
    <p:extLst>
      <p:ext uri="{BB962C8B-B14F-4D97-AF65-F5344CB8AC3E}">
        <p14:creationId xmlns:p14="http://schemas.microsoft.com/office/powerpoint/2010/main" val="1733134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310" y="108241"/>
            <a:ext cx="8229600" cy="1081760"/>
          </a:xfrm>
        </p:spPr>
        <p:txBody>
          <a:bodyPr/>
          <a:lstStyle/>
          <a:p>
            <a:r>
              <a:rPr lang="ar-SY" dirty="0"/>
              <a:t>علاقة هدا الفصل بالفصول الأخرى</a:t>
            </a:r>
            <a:endParaRPr lang="ar-SA" dirty="0"/>
          </a:p>
        </p:txBody>
      </p:sp>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
        <p:nvSpPr>
          <p:cNvPr id="11" name="TextBox 10"/>
          <p:cNvSpPr txBox="1"/>
          <p:nvPr/>
        </p:nvSpPr>
        <p:spPr>
          <a:xfrm>
            <a:off x="1835907" y="5451865"/>
            <a:ext cx="2157704" cy="276999"/>
          </a:xfrm>
          <a:prstGeom prst="rect">
            <a:avLst/>
          </a:prstGeom>
          <a:noFill/>
        </p:spPr>
        <p:txBody>
          <a:bodyPr wrap="square" rtlCol="0">
            <a:spAutoFit/>
          </a:bodyPr>
          <a:lstStyle/>
          <a:p>
            <a:r>
              <a:rPr lang="en-US" sz="1200" dirty="0"/>
              <a:t>Photo credit: WHO</a:t>
            </a:r>
            <a:r>
              <a:rPr lang="ar-EG" sz="1200" dirty="0"/>
              <a:t> </a:t>
            </a:r>
            <a:r>
              <a:rPr lang="en-US" sz="1200" dirty="0"/>
              <a:t>Syria</a:t>
            </a:r>
            <a:r>
              <a:rPr lang="ar-EG" sz="1200" dirty="0"/>
              <a:t>  </a:t>
            </a:r>
            <a:endParaRPr lang="en-GB" sz="1200" i="1" dirty="0">
              <a:solidFill>
                <a:srgbClr val="000000"/>
              </a:solidFill>
              <a:latin typeface="Traditional Arabic" panose="02020603050405020304" pitchFamily="18" charset="-78"/>
              <a:cs typeface="Traditional Arabic" panose="02020603050405020304" pitchFamily="18" charset="-78"/>
            </a:endParaRPr>
          </a:p>
        </p:txBody>
      </p:sp>
      <p:sp>
        <p:nvSpPr>
          <p:cNvPr id="12" name="TextBox 11"/>
          <p:cNvSpPr txBox="1"/>
          <p:nvPr/>
        </p:nvSpPr>
        <p:spPr>
          <a:xfrm>
            <a:off x="3993611" y="1789677"/>
            <a:ext cx="4693190" cy="3539430"/>
          </a:xfrm>
          <a:prstGeom prst="rect">
            <a:avLst/>
          </a:prstGeom>
          <a:noFill/>
        </p:spPr>
        <p:txBody>
          <a:bodyPr wrap="square" rtlCol="0">
            <a:spAutoFit/>
          </a:bodyPr>
          <a:lstStyle/>
          <a:p>
            <a:pPr algn="r"/>
            <a:r>
              <a:rPr lang="ar-EG" sz="2800" dirty="0"/>
              <a:t>تسببت المياه الملوثة وغير الصالحة للشرب </a:t>
            </a:r>
            <a:endParaRPr lang="en-US" sz="2800" dirty="0"/>
          </a:p>
          <a:p>
            <a:pPr algn="r"/>
            <a:r>
              <a:rPr lang="ar-SA" sz="2800" dirty="0"/>
              <a:t>تسجيل المئات من حالات</a:t>
            </a:r>
            <a:r>
              <a:rPr lang="ar-EG" sz="2800" dirty="0"/>
              <a:t> التسمم وتسجيل حالات </a:t>
            </a:r>
            <a:r>
              <a:rPr lang="ar-SA" sz="2800" dirty="0"/>
              <a:t>الكوليرا </a:t>
            </a:r>
            <a:r>
              <a:rPr lang="ar-EG" sz="2800" dirty="0"/>
              <a:t>خلال الأزمة السورية وقد دقت منظمة الصحة العالمية ناقوس الخطر ملفتة الى أهمية مراعاة انتشار الأمراض المعدية </a:t>
            </a:r>
            <a:r>
              <a:rPr lang="ar-LB" sz="2800" dirty="0"/>
              <a:t>حيث زاد عدد الإصابات بالأمراض المنقولة عبر الماء مثل </a:t>
            </a:r>
            <a:r>
              <a:rPr lang="ar-LB" sz="2800" dirty="0">
                <a:hlinkClick r:id="rId3"/>
              </a:rPr>
              <a:t>التيفوئيد</a:t>
            </a:r>
            <a:r>
              <a:rPr lang="ar-LB" sz="2800" dirty="0"/>
              <a:t> و</a:t>
            </a:r>
            <a:r>
              <a:rPr lang="ar-LB" sz="2800" dirty="0">
                <a:hlinkClick r:id="rId4"/>
              </a:rPr>
              <a:t>التهاب الكبد الوبائي</a:t>
            </a:r>
            <a:r>
              <a:rPr lang="ar-LB" sz="2800" dirty="0"/>
              <a:t> "أ" بسبب تدهور مستوى النظافة.</a:t>
            </a:r>
            <a:endParaRPr lang="en-US" sz="2800" dirty="0"/>
          </a:p>
        </p:txBody>
      </p:sp>
      <p:sp>
        <p:nvSpPr>
          <p:cNvPr id="14" name="Title 1"/>
          <p:cNvSpPr txBox="1">
            <a:spLocks/>
          </p:cNvSpPr>
          <p:nvPr/>
        </p:nvSpPr>
        <p:spPr>
          <a:xfrm>
            <a:off x="654571" y="892430"/>
            <a:ext cx="8229600" cy="1081760"/>
          </a:xfrm>
          <a:prstGeom prst="rect">
            <a:avLst/>
          </a:prstGeom>
        </p:spPr>
        <p:txBody>
          <a:bodyPr vert="horz" lIns="91440" tIns="45720" rIns="91440" bIns="45720" rtlCol="0" anchor="ctr" anchorCtr="0">
            <a:noAutofit/>
          </a:bodyPr>
          <a:lst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a:lstStyle>
          <a:p>
            <a:pPr algn="r"/>
            <a:r>
              <a:rPr lang="ar-SA" dirty="0"/>
              <a:t>المشكل : عدم الاهتمام بالقطاعات الرّئيسيّة الاخرى</a:t>
            </a:r>
          </a:p>
        </p:txBody>
      </p:sp>
      <p:pic>
        <p:nvPicPr>
          <p:cNvPr id="3" name="صورة 2"/>
          <p:cNvPicPr>
            <a:picLocks noChangeAspect="1"/>
          </p:cNvPicPr>
          <p:nvPr/>
        </p:nvPicPr>
        <p:blipFill>
          <a:blip r:embed="rId5"/>
          <a:stretch>
            <a:fillRect/>
          </a:stretch>
        </p:blipFill>
        <p:spPr>
          <a:xfrm>
            <a:off x="1530208" y="1766983"/>
            <a:ext cx="2463403" cy="3537374"/>
          </a:xfrm>
          <a:prstGeom prst="rect">
            <a:avLst/>
          </a:prstGeom>
        </p:spPr>
      </p:pic>
    </p:spTree>
    <p:extLst>
      <p:ext uri="{BB962C8B-B14F-4D97-AF65-F5344CB8AC3E}">
        <p14:creationId xmlns:p14="http://schemas.microsoft.com/office/powerpoint/2010/main" val="2402978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t>المشاكل الصّحيّة الطّارئة التّي تخلّفها الكوارث</a:t>
            </a:r>
          </a:p>
        </p:txBody>
      </p:sp>
      <p:sp>
        <p:nvSpPr>
          <p:cNvPr id="5" name="Content Placeholder 3"/>
          <p:cNvSpPr>
            <a:spLocks noGrp="1"/>
          </p:cNvSpPr>
          <p:nvPr>
            <p:ph idx="1"/>
          </p:nvPr>
        </p:nvSpPr>
        <p:spPr>
          <a:xfrm>
            <a:off x="4275843" y="5587989"/>
            <a:ext cx="3488771" cy="282753"/>
          </a:xfrm>
        </p:spPr>
        <p:txBody>
          <a:bodyPr/>
          <a:lstStyle/>
          <a:p>
            <a:pPr algn="r" rtl="1"/>
            <a:r>
              <a:rPr lang="ar-TN" sz="1200" i="1" dirty="0"/>
              <a:t>ابراهيم </a:t>
            </a:r>
            <a:r>
              <a:rPr lang="ar-TN" sz="1200" i="1" dirty="0" err="1"/>
              <a:t>ماالاّ</a:t>
            </a:r>
            <a:r>
              <a:rPr lang="ar-TN" sz="1200" i="1" dirty="0"/>
              <a:t>-الاتّحاد الدّولي لجمعيّات الصّليب الأحمر </a:t>
            </a:r>
            <a:r>
              <a:rPr lang="ar-TN" sz="1200" i="1"/>
              <a:t>والهلال الأحمر</a:t>
            </a:r>
            <a:endParaRPr lang="en-GB" sz="1200" i="1" dirty="0"/>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78109" y="1335661"/>
            <a:ext cx="6372000" cy="4248000"/>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EG" dirty="0"/>
              <a:t>ا</a:t>
            </a:r>
            <a:r>
              <a:rPr lang="ar-SA" dirty="0"/>
              <a:t>لفصل التّقني المتعلّق بمجال العمل الصّحي</a:t>
            </a:r>
            <a:r>
              <a:rPr lang="fr-CH" dirty="0"/>
              <a:t> -</a:t>
            </a:r>
            <a:r>
              <a:rPr lang="ar-SA" dirty="0"/>
              <a:t> مجموعة </a:t>
            </a:r>
            <a:r>
              <a:rPr lang="ar-SA" dirty="0" err="1"/>
              <a:t>اسفير</a:t>
            </a:r>
            <a:r>
              <a:rPr lang="ar-SA" dirty="0"/>
              <a:t> التدريبية 2015 </a:t>
            </a:r>
            <a:r>
              <a:rPr lang="ar-EG" dirty="0"/>
              <a:t>–السياق السوري</a:t>
            </a:r>
            <a:endParaRPr lang="ar-SA" dirty="0"/>
          </a:p>
        </p:txBody>
      </p:sp>
    </p:spTree>
    <p:extLst>
      <p:ext uri="{BB962C8B-B14F-4D97-AF65-F5344CB8AC3E}">
        <p14:creationId xmlns:p14="http://schemas.microsoft.com/office/powerpoint/2010/main" val="3130373808"/>
      </p:ext>
    </p:extLst>
  </p:cSld>
  <p:clrMapOvr>
    <a:masterClrMapping/>
  </p:clrMapOvr>
</p:sld>
</file>

<file path=ppt/theme/theme1.xml><?xml version="1.0" encoding="utf-8"?>
<a:theme xmlns:a="http://schemas.openxmlformats.org/drawingml/2006/main" name="Speher Arabic ppt theme">
  <a:themeElements>
    <a:clrScheme name="Sphere Arabic">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Custom 1">
      <a:majorFont>
        <a:latin typeface="Traditional Arabic"/>
        <a:ea typeface=""/>
        <a:cs typeface="Traditional Arabic"/>
      </a:majorFont>
      <a:minorFont>
        <a:latin typeface="Traditional Arabic"/>
        <a:ea typeface=""/>
        <a:cs typeface="Traditional Arab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peher Arabic ppt theme" id="{E8BFA150-2B5B-48C8-8981-66A7178BA1E8}" vid="{5FA11942-FBDE-4059-82D6-9E5DA248BA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Speher Arabic ppt theme</Template>
  <TotalTime>8970</TotalTime>
  <Words>4013</Words>
  <Application>Microsoft Office PowerPoint</Application>
  <PresentationFormat>عرض على الشاشة (4:3)</PresentationFormat>
  <Paragraphs>433</Paragraphs>
  <Slides>41</Slides>
  <Notes>41</Notes>
  <HiddenSlides>0</HiddenSlides>
  <MMClips>0</MMClips>
  <ScaleCrop>false</ScaleCrop>
  <HeadingPairs>
    <vt:vector size="8" baseType="variant">
      <vt:variant>
        <vt:lpstr>الخطوط المستخدمة</vt:lpstr>
      </vt:variant>
      <vt:variant>
        <vt:i4>7</vt:i4>
      </vt:variant>
      <vt:variant>
        <vt:lpstr>نسق</vt:lpstr>
      </vt:variant>
      <vt:variant>
        <vt:i4>1</vt:i4>
      </vt:variant>
      <vt:variant>
        <vt:lpstr>خوادم OLE مضمنة</vt:lpstr>
      </vt:variant>
      <vt:variant>
        <vt:i4>0</vt:i4>
      </vt:variant>
      <vt:variant>
        <vt:lpstr>عناوين الشرائح</vt:lpstr>
      </vt:variant>
      <vt:variant>
        <vt:i4>41</vt:i4>
      </vt:variant>
    </vt:vector>
  </HeadingPairs>
  <TitlesOfParts>
    <vt:vector size="49" baseType="lpstr">
      <vt:lpstr>Arial</vt:lpstr>
      <vt:lpstr>Calibri</vt:lpstr>
      <vt:lpstr>Lucida Sans Unicode</vt:lpstr>
      <vt:lpstr>ＭＳ 明朝</vt:lpstr>
      <vt:lpstr>TimesNewRomanPSMT</vt:lpstr>
      <vt:lpstr>Traditional Arabic</vt:lpstr>
      <vt:lpstr>Wingdings</vt:lpstr>
      <vt:lpstr>Speher Arabic ppt theme</vt:lpstr>
      <vt:lpstr>الفصل التّقني المتعلّق بمجال العمل الصّحي</vt:lpstr>
      <vt:lpstr>عرض تقديمي في PowerPoint</vt:lpstr>
      <vt:lpstr>العمل الصحي</vt:lpstr>
      <vt:lpstr>عرض تقديمي في PowerPoint</vt:lpstr>
      <vt:lpstr>أهمية العمل الصحي في حالات الكوارث</vt:lpstr>
      <vt:lpstr>علاقة هدا الفصل بالميثاق الانساتي والقانون الدولي</vt:lpstr>
      <vt:lpstr>علاقة هدا الفصل بالمبادئ الحماية والمعايير الأساسية</vt:lpstr>
      <vt:lpstr>علاقة هدا الفصل بالفصول الأخرى</vt:lpstr>
      <vt:lpstr>المشاكل الصّحيّة الطّارئة التّي تخلّفها الكوارث</vt:lpstr>
      <vt:lpstr>التباس حول الكوارث والجثث والأوبئة</vt:lpstr>
      <vt:lpstr>لكن ليس دائما...يجب الأخذ بعين الإعتبار هذه الحالات...</vt:lpstr>
      <vt:lpstr>تفاقم الأزمة</vt:lpstr>
      <vt:lpstr>المشكل : عدم التّفهّم</vt:lpstr>
      <vt:lpstr>المشكل : مرض الإسهال</vt:lpstr>
      <vt:lpstr>تذكر</vt:lpstr>
      <vt:lpstr>العلاقة بين مكوّنات دليل اسفير </vt:lpstr>
      <vt:lpstr>عرض تقديمي في PowerPoint</vt:lpstr>
      <vt:lpstr>نظم الصحة  - توفير خدمات الصحة معيار نُظُم الصحة رقم 1: توفير خدمات الصحة </vt:lpstr>
      <vt:lpstr>معيار نظم الصحة رقم 2: الموارد البشرية خسارة الكوادر الطبية</vt:lpstr>
      <vt:lpstr>معيار نظم الصحة رقم 2: الموارد البشرية إحصائية لعدد موظفي الصحة في المستشفيات العاملة 2015</vt:lpstr>
      <vt:lpstr>معيار نظم الصحة رقم 3: العقاقير والإمدادات الطبية</vt:lpstr>
      <vt:lpstr>معيار نظم الصحة رقم 4: تمويل الصحة</vt:lpstr>
      <vt:lpstr>معيار نظم الصحة رقم 5: إدارة معلومات الصحة</vt:lpstr>
      <vt:lpstr>معيار نظم الصحة رقم 6: القيادة والتنسيق</vt:lpstr>
      <vt:lpstr>عرض تقديمي في PowerPoint</vt:lpstr>
      <vt:lpstr>معيار خدمات الصحة الأساسية رقم 1: ترتيب خدمات الصحة حسب الأولوية</vt:lpstr>
      <vt:lpstr>خدمات الصحة الأساسية - مكافحة الأمراض المعدية</vt:lpstr>
      <vt:lpstr>خدمات الصحة الأساسية – صحة الطفل</vt:lpstr>
      <vt:lpstr> خدمات الصحة الأساسية – الصحة الجنسية والإنجابية</vt:lpstr>
      <vt:lpstr>خدمات الصحة الأساسية - الإصابات</vt:lpstr>
      <vt:lpstr>خدمات الصحة الأساسية – الصحة العقلية</vt:lpstr>
      <vt:lpstr>خدمات الصحة الأساسية – الأمراض غير المعدية</vt:lpstr>
      <vt:lpstr>حساب معدل الوفيات الخام</vt:lpstr>
      <vt:lpstr>حساب معدل الوفيات</vt:lpstr>
      <vt:lpstr>حساب معدل الوفيات الخام</vt:lpstr>
      <vt:lpstr>حساب معدل الوفيات </vt:lpstr>
      <vt:lpstr>حساب معدل الوفيات </vt:lpstr>
      <vt:lpstr>مشاكل وتحديات تطبيق معايير اسفير في السياق السوري «بمجال العمل الصّحي»</vt:lpstr>
      <vt:lpstr>مشاكل وتحديات تطبيق معايير اسفير في السياق السوري «بمجال العمل الصّحي»</vt:lpstr>
      <vt:lpstr>عرض تقديمي في PowerPoint</vt:lpstr>
      <vt:lpstr>تذكر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التّقني المتعلّق بمجال العمل الصّحي</dc:title>
  <dc:creator>hamza hamwie</dc:creator>
  <cp:lastModifiedBy>hamza hamwie</cp:lastModifiedBy>
  <cp:revision>193</cp:revision>
  <dcterms:created xsi:type="dcterms:W3CDTF">2015-04-13T14:23:17Z</dcterms:created>
  <dcterms:modified xsi:type="dcterms:W3CDTF">2017-01-15T07:39:47Z</dcterms:modified>
</cp:coreProperties>
</file>