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1" r:id="rId1"/>
  </p:sldMasterIdLst>
  <p:notesMasterIdLst>
    <p:notesMasterId r:id="rId40"/>
  </p:notesMasterIdLst>
  <p:sldIdLst>
    <p:sldId id="256" r:id="rId2"/>
    <p:sldId id="278" r:id="rId3"/>
    <p:sldId id="273" r:id="rId4"/>
    <p:sldId id="276" r:id="rId5"/>
    <p:sldId id="270" r:id="rId6"/>
    <p:sldId id="279" r:id="rId7"/>
    <p:sldId id="280" r:id="rId8"/>
    <p:sldId id="281" r:id="rId9"/>
    <p:sldId id="282" r:id="rId10"/>
    <p:sldId id="283" r:id="rId11"/>
    <p:sldId id="284" r:id="rId12"/>
    <p:sldId id="285" r:id="rId13"/>
    <p:sldId id="286" r:id="rId14"/>
    <p:sldId id="287" r:id="rId15"/>
    <p:sldId id="288" r:id="rId16"/>
    <p:sldId id="289" r:id="rId17"/>
    <p:sldId id="290" r:id="rId18"/>
    <p:sldId id="291" r:id="rId19"/>
    <p:sldId id="292" r:id="rId20"/>
    <p:sldId id="293" r:id="rId21"/>
    <p:sldId id="294" r:id="rId22"/>
    <p:sldId id="295" r:id="rId23"/>
    <p:sldId id="296" r:id="rId24"/>
    <p:sldId id="297" r:id="rId25"/>
    <p:sldId id="298" r:id="rId26"/>
    <p:sldId id="299" r:id="rId27"/>
    <p:sldId id="300" r:id="rId28"/>
    <p:sldId id="301" r:id="rId29"/>
    <p:sldId id="302" r:id="rId30"/>
    <p:sldId id="303" r:id="rId31"/>
    <p:sldId id="304" r:id="rId32"/>
    <p:sldId id="305" r:id="rId33"/>
    <p:sldId id="306" r:id="rId34"/>
    <p:sldId id="307" r:id="rId35"/>
    <p:sldId id="308" r:id="rId36"/>
    <p:sldId id="310" r:id="rId37"/>
    <p:sldId id="311" r:id="rId38"/>
    <p:sldId id="312" r:id="rId3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5" autoAdjust="0"/>
    <p:restoredTop sz="83688" autoAdjust="0"/>
  </p:normalViewPr>
  <p:slideViewPr>
    <p:cSldViewPr snapToGrid="0">
      <p:cViewPr varScale="1">
        <p:scale>
          <a:sx n="61" d="100"/>
          <a:sy n="61" d="100"/>
        </p:scale>
        <p:origin x="1476" y="6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7" d="100"/>
          <a:sy n="97" d="100"/>
        </p:scale>
        <p:origin x="181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6BC4D301-1EA7-4C86-B0F3-751315CB5E79}" type="datetimeFigureOut">
              <a:rPr lang="ar-SA" smtClean="0"/>
              <a:t>17/04/1438</a:t>
            </a:fld>
            <a:endParaRPr lang="ar-S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3579C48-162C-47C7-9687-2839989AFBEE}" type="slidenum">
              <a:rPr lang="ar-SA" smtClean="0"/>
              <a:t>‹#›</a:t>
            </a:fld>
            <a:endParaRPr lang="ar-SA"/>
          </a:p>
        </p:txBody>
      </p:sp>
    </p:spTree>
    <p:extLst>
      <p:ext uri="{BB962C8B-B14F-4D97-AF65-F5344CB8AC3E}">
        <p14:creationId xmlns:p14="http://schemas.microsoft.com/office/powerpoint/2010/main" val="37705314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1pPr>
    <a:lvl2pPr marL="4572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2pPr>
    <a:lvl3pPr marL="9144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3pPr>
    <a:lvl4pPr marL="13716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4pPr>
    <a:lvl5pPr marL="18288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EG" dirty="0"/>
          </a:p>
        </p:txBody>
      </p:sp>
      <p:sp>
        <p:nvSpPr>
          <p:cNvPr id="4" name="Slide Number Placeholder 3"/>
          <p:cNvSpPr>
            <a:spLocks noGrp="1"/>
          </p:cNvSpPr>
          <p:nvPr>
            <p:ph type="sldNum" sz="quarter" idx="10"/>
          </p:nvPr>
        </p:nvSpPr>
        <p:spPr/>
        <p:txBody>
          <a:bodyPr/>
          <a:lstStyle/>
          <a:p>
            <a:fld id="{53579C48-162C-47C7-9687-2839989AFBEE}" type="slidenum">
              <a:rPr lang="ar-SA" smtClean="0"/>
              <a:t>1</a:t>
            </a:fld>
            <a:endParaRPr lang="ar-SA"/>
          </a:p>
        </p:txBody>
      </p:sp>
    </p:spTree>
    <p:extLst>
      <p:ext uri="{BB962C8B-B14F-4D97-AF65-F5344CB8AC3E}">
        <p14:creationId xmlns:p14="http://schemas.microsoft.com/office/powerpoint/2010/main" val="2128495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10</a:t>
            </a:fld>
            <a:endParaRPr lang="ar-SA"/>
          </a:p>
        </p:txBody>
      </p:sp>
    </p:spTree>
    <p:extLst>
      <p:ext uri="{BB962C8B-B14F-4D97-AF65-F5344CB8AC3E}">
        <p14:creationId xmlns:p14="http://schemas.microsoft.com/office/powerpoint/2010/main" val="2379075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11</a:t>
            </a:fld>
            <a:endParaRPr lang="ar-SA"/>
          </a:p>
        </p:txBody>
      </p:sp>
    </p:spTree>
    <p:extLst>
      <p:ext uri="{BB962C8B-B14F-4D97-AF65-F5344CB8AC3E}">
        <p14:creationId xmlns:p14="http://schemas.microsoft.com/office/powerpoint/2010/main" val="21288726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12</a:t>
            </a:fld>
            <a:endParaRPr lang="ar-SA"/>
          </a:p>
        </p:txBody>
      </p:sp>
    </p:spTree>
    <p:extLst>
      <p:ext uri="{BB962C8B-B14F-4D97-AF65-F5344CB8AC3E}">
        <p14:creationId xmlns:p14="http://schemas.microsoft.com/office/powerpoint/2010/main" val="33423631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13</a:t>
            </a:fld>
            <a:endParaRPr lang="ar-SA"/>
          </a:p>
        </p:txBody>
      </p:sp>
    </p:spTree>
    <p:extLst>
      <p:ext uri="{BB962C8B-B14F-4D97-AF65-F5344CB8AC3E}">
        <p14:creationId xmlns:p14="http://schemas.microsoft.com/office/powerpoint/2010/main" val="32203943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14</a:t>
            </a:fld>
            <a:endParaRPr lang="ar-SA"/>
          </a:p>
        </p:txBody>
      </p:sp>
    </p:spTree>
    <p:extLst>
      <p:ext uri="{BB962C8B-B14F-4D97-AF65-F5344CB8AC3E}">
        <p14:creationId xmlns:p14="http://schemas.microsoft.com/office/powerpoint/2010/main" val="18370894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15</a:t>
            </a:fld>
            <a:endParaRPr lang="ar-SA"/>
          </a:p>
        </p:txBody>
      </p:sp>
    </p:spTree>
    <p:extLst>
      <p:ext uri="{BB962C8B-B14F-4D97-AF65-F5344CB8AC3E}">
        <p14:creationId xmlns:p14="http://schemas.microsoft.com/office/powerpoint/2010/main" val="7761305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16</a:t>
            </a:fld>
            <a:endParaRPr lang="ar-SA"/>
          </a:p>
        </p:txBody>
      </p:sp>
    </p:spTree>
    <p:extLst>
      <p:ext uri="{BB962C8B-B14F-4D97-AF65-F5344CB8AC3E}">
        <p14:creationId xmlns:p14="http://schemas.microsoft.com/office/powerpoint/2010/main" val="28324954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لا تقم بإظهار هذه الشريحة إلا إذا أردت القيام بتمرين اختياري للمقارنة (اطلع على وثيقة برنامج الجلسة التدريبية)</a:t>
            </a:r>
          </a:p>
          <a:p>
            <a:endParaRPr lang="ar-SA" dirty="0"/>
          </a:p>
          <a:p>
            <a:r>
              <a:rPr lang="ar-SA" dirty="0"/>
              <a:t>تمرين اختياري – 15 دقيقة (اطلع على وثيقة برنامج الجلسة التدريبية)</a:t>
            </a:r>
          </a:p>
          <a:p>
            <a:r>
              <a:rPr lang="ar-SA" dirty="0"/>
              <a:t>قم بإظهار شريحة معايير اسفير الأساسية</a:t>
            </a:r>
          </a:p>
          <a:p>
            <a:endParaRPr lang="ar-SA" dirty="0"/>
          </a:p>
          <a:p>
            <a:r>
              <a:rPr lang="ar-SA" dirty="0"/>
              <a:t>باستعمال جداول قم بربط المعايير الأساسية بالالتزامات التسعة واستخلص المعلومات من التمرين.</a:t>
            </a:r>
          </a:p>
        </p:txBody>
      </p:sp>
      <p:sp>
        <p:nvSpPr>
          <p:cNvPr id="4" name="Slide Number Placeholder 3"/>
          <p:cNvSpPr>
            <a:spLocks noGrp="1"/>
          </p:cNvSpPr>
          <p:nvPr>
            <p:ph type="sldNum" sz="quarter" idx="10"/>
          </p:nvPr>
        </p:nvSpPr>
        <p:spPr/>
        <p:txBody>
          <a:bodyPr/>
          <a:lstStyle/>
          <a:p>
            <a:fld id="{53579C48-162C-47C7-9687-2839989AFBEE}" type="slidenum">
              <a:rPr lang="ar-SA" smtClean="0"/>
              <a:t>17</a:t>
            </a:fld>
            <a:endParaRPr lang="ar-SA"/>
          </a:p>
        </p:txBody>
      </p:sp>
    </p:spTree>
    <p:extLst>
      <p:ext uri="{BB962C8B-B14F-4D97-AF65-F5344CB8AC3E}">
        <p14:creationId xmlns:p14="http://schemas.microsoft.com/office/powerpoint/2010/main" val="32037188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تحتوي هذه الشريحة التقديمية على كتابة متحركة.</a:t>
            </a:r>
          </a:p>
          <a:p>
            <a:endParaRPr lang="ar-SA" dirty="0"/>
          </a:p>
          <a:p>
            <a:r>
              <a:rPr lang="ar-SA" dirty="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a:p>
          <a:p>
            <a:r>
              <a:rPr lang="ar-SA" dirty="0"/>
              <a:t>ملاحظات للمدرّب:</a:t>
            </a:r>
          </a:p>
          <a:p>
            <a:endParaRPr lang="ar-SA" dirty="0"/>
          </a:p>
          <a:p>
            <a:pPr marL="171450" indent="-171450">
              <a:buFont typeface="Arial" panose="020B0604020202020204" pitchFamily="34" charset="0"/>
              <a:buChar char="•"/>
            </a:pPr>
            <a:r>
              <a:rPr lang="ar-SA" dirty="0"/>
              <a:t>يتكون كل معيار من المعايير الإنسانيّة  الأساسيّة كما يلي:</a:t>
            </a:r>
          </a:p>
          <a:p>
            <a:pPr marL="171450" indent="-171450">
              <a:buFont typeface="Arial" panose="020B0604020202020204" pitchFamily="34" charset="0"/>
              <a:buChar char="•"/>
            </a:pPr>
            <a:r>
              <a:rPr lang="ar-SA" dirty="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a:t> </a:t>
            </a:r>
          </a:p>
          <a:p>
            <a:r>
              <a:rPr lang="ar-SA" dirty="0"/>
              <a:t>التدابير الأساسية والمسؤوليات التنظيمية: تدعم كل واحدةٍ منها الأخرى وينبغي قراءتهما معا.</a:t>
            </a:r>
          </a:p>
          <a:p>
            <a:endParaRPr lang="ar-SA" dirty="0"/>
          </a:p>
          <a:p>
            <a:r>
              <a:rPr lang="ar-SA" dirty="0"/>
              <a:t>تضم المعايير الإنسانية الأساسية ملاحظات وأدوات قياس مفيدةٍ للممارسين والمنظمات.</a:t>
            </a:r>
          </a:p>
          <a:p>
            <a:endParaRPr lang="ar-SA" dirty="0"/>
          </a:p>
          <a:p>
            <a:pPr marL="171450" indent="-171450">
              <a:buFont typeface="Arial" panose="020B0604020202020204" pitchFamily="34" charset="0"/>
              <a:buChar char="•"/>
            </a:pPr>
            <a:r>
              <a:rPr lang="ar-SA" dirty="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p:txBody>
      </p:sp>
      <p:sp>
        <p:nvSpPr>
          <p:cNvPr id="4" name="Slide Number Placeholder 3"/>
          <p:cNvSpPr>
            <a:spLocks noGrp="1"/>
          </p:cNvSpPr>
          <p:nvPr>
            <p:ph type="sldNum" sz="quarter" idx="10"/>
          </p:nvPr>
        </p:nvSpPr>
        <p:spPr/>
        <p:txBody>
          <a:bodyPr/>
          <a:lstStyle/>
          <a:p>
            <a:fld id="{53579C48-162C-47C7-9687-2839989AFBEE}" type="slidenum">
              <a:rPr lang="ar-SA" smtClean="0"/>
              <a:t>18</a:t>
            </a:fld>
            <a:endParaRPr lang="ar-SA"/>
          </a:p>
        </p:txBody>
      </p:sp>
    </p:spTree>
    <p:extLst>
      <p:ext uri="{BB962C8B-B14F-4D97-AF65-F5344CB8AC3E}">
        <p14:creationId xmlns:p14="http://schemas.microsoft.com/office/powerpoint/2010/main" val="28246909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تحتوي هذه الشريحة التقديمية على كتابة متحركة.</a:t>
            </a:r>
          </a:p>
          <a:p>
            <a:endParaRPr lang="ar-SA" dirty="0"/>
          </a:p>
          <a:p>
            <a:r>
              <a:rPr lang="ar-SA" dirty="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a:p>
          <a:p>
            <a:r>
              <a:rPr lang="ar-SA" dirty="0"/>
              <a:t>ملاحظات للمدرّب:</a:t>
            </a:r>
          </a:p>
          <a:p>
            <a:endParaRPr lang="ar-SA" dirty="0"/>
          </a:p>
          <a:p>
            <a:pPr marL="171450" indent="-171450">
              <a:buFont typeface="Arial" panose="020B0604020202020204" pitchFamily="34" charset="0"/>
              <a:buChar char="•"/>
            </a:pPr>
            <a:r>
              <a:rPr lang="ar-SA" dirty="0"/>
              <a:t>يتكون كل معيار من المعايير الإنسانيّة  الأساسيّة كما يلي:</a:t>
            </a:r>
          </a:p>
          <a:p>
            <a:pPr marL="171450" indent="-171450">
              <a:buFont typeface="Arial" panose="020B0604020202020204" pitchFamily="34" charset="0"/>
              <a:buChar char="•"/>
            </a:pPr>
            <a:r>
              <a:rPr lang="ar-SA" dirty="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a:t> </a:t>
            </a:r>
          </a:p>
          <a:p>
            <a:r>
              <a:rPr lang="ar-SA" dirty="0"/>
              <a:t>التدابير الأساسية والمسؤوليات التنظيمية: تدعم كل واحدةٍ منها الأخرى وينبغي قراءتهما معا.</a:t>
            </a:r>
          </a:p>
          <a:p>
            <a:endParaRPr lang="ar-SA" dirty="0"/>
          </a:p>
          <a:p>
            <a:r>
              <a:rPr lang="ar-SA" dirty="0"/>
              <a:t>تضم المعايير الإنسانية الأساسية ملاحظات وأدوات قياس مفيدةٍ للممارسين والمنظمات.</a:t>
            </a:r>
          </a:p>
          <a:p>
            <a:endParaRPr lang="ar-SA" dirty="0"/>
          </a:p>
          <a:p>
            <a:pPr marL="171450" indent="-171450">
              <a:buFont typeface="Arial" panose="020B0604020202020204" pitchFamily="34" charset="0"/>
              <a:buChar char="•"/>
            </a:pPr>
            <a:r>
              <a:rPr lang="ar-SA" dirty="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19</a:t>
            </a:fld>
            <a:endParaRPr lang="ar-SA"/>
          </a:p>
        </p:txBody>
      </p:sp>
    </p:spTree>
    <p:extLst>
      <p:ext uri="{BB962C8B-B14F-4D97-AF65-F5344CB8AC3E}">
        <p14:creationId xmlns:p14="http://schemas.microsoft.com/office/powerpoint/2010/main" val="2604460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EG" sz="1200" b="0" i="0" kern="1200" dirty="0">
                <a:solidFill>
                  <a:schemeClr val="tx1"/>
                </a:solidFill>
                <a:effectLst/>
                <a:latin typeface="+mn-lt"/>
                <a:ea typeface="+mn-ea"/>
                <a:cs typeface="+mn-cs"/>
              </a:rPr>
              <a:t>ال</a:t>
            </a:r>
            <a:r>
              <a:rPr lang="ar-LB" sz="1200" b="0" i="0" kern="1200" dirty="0">
                <a:solidFill>
                  <a:schemeClr val="tx1"/>
                </a:solidFill>
                <a:effectLst/>
                <a:latin typeface="+mn-lt"/>
                <a:ea typeface="+mn-ea"/>
                <a:cs typeface="+mn-cs"/>
              </a:rPr>
              <a:t>معايير الأساسية عبارة عن عمليات أساسية ومعايير مشتركة تخص كل مجالات عمل المشروع. وتوفر هذه المعايير نقطة مرجعية واحدة للنهوج التي تقوم عليها كل معايير الدليل الأخرى، لذا يقتضي تطبيق كل فصل تقني الاستعانة بالمعايير الأساسية لتسهيل الوفاء بمعاييره الخاصة.</a:t>
            </a:r>
          </a:p>
          <a:p>
            <a:pPr algn="r" rtl="1"/>
            <a:r>
              <a:rPr lang="ar-LB" sz="1200" b="0" i="0" kern="1200" dirty="0">
                <a:solidFill>
                  <a:schemeClr val="tx1"/>
                </a:solidFill>
                <a:effectLst/>
                <a:latin typeface="+mn-lt"/>
                <a:ea typeface="+mn-ea"/>
                <a:cs typeface="+mn-cs"/>
              </a:rPr>
              <a:t>وهناك ستة معايير أساسية:</a:t>
            </a:r>
          </a:p>
          <a:p>
            <a:pPr algn="r" rtl="1"/>
            <a:r>
              <a:rPr lang="ar-LB" sz="1200" b="0" i="0" kern="1200" dirty="0">
                <a:solidFill>
                  <a:schemeClr val="tx1"/>
                </a:solidFill>
                <a:effectLst/>
                <a:latin typeface="+mn-lt"/>
                <a:ea typeface="+mn-ea"/>
                <a:cs typeface="+mn-cs"/>
              </a:rPr>
              <a:t>الاستجابة الإنسانية التي تراعي قدرات السكان</a:t>
            </a:r>
          </a:p>
          <a:p>
            <a:pPr algn="r" rtl="1"/>
            <a:r>
              <a:rPr lang="ar-LB" sz="1200" b="0" i="0" kern="1200" dirty="0">
                <a:solidFill>
                  <a:schemeClr val="tx1"/>
                </a:solidFill>
                <a:effectLst/>
                <a:latin typeface="+mn-lt"/>
                <a:ea typeface="+mn-ea"/>
                <a:cs typeface="+mn-cs"/>
              </a:rPr>
              <a:t>التنسيق والتعاون</a:t>
            </a:r>
          </a:p>
          <a:p>
            <a:pPr algn="r" rtl="1"/>
            <a:r>
              <a:rPr lang="ar-LB" sz="1200" b="0" i="0" kern="1200" dirty="0">
                <a:solidFill>
                  <a:schemeClr val="tx1"/>
                </a:solidFill>
                <a:effectLst/>
                <a:latin typeface="+mn-lt"/>
                <a:ea typeface="+mn-ea"/>
                <a:cs typeface="+mn-cs"/>
              </a:rPr>
              <a:t>التقدير</a:t>
            </a:r>
          </a:p>
          <a:p>
            <a:pPr algn="r" rtl="1"/>
            <a:r>
              <a:rPr lang="ar-LB" sz="1200" b="0" i="0" kern="1200" dirty="0">
                <a:solidFill>
                  <a:schemeClr val="tx1"/>
                </a:solidFill>
                <a:effectLst/>
                <a:latin typeface="+mn-lt"/>
                <a:ea typeface="+mn-ea"/>
                <a:cs typeface="+mn-cs"/>
              </a:rPr>
              <a:t>التصميم والاستجابة</a:t>
            </a:r>
          </a:p>
          <a:p>
            <a:pPr algn="r" rtl="1"/>
            <a:r>
              <a:rPr lang="ar-LB" sz="1200" b="0" i="0" kern="1200" dirty="0">
                <a:solidFill>
                  <a:schemeClr val="tx1"/>
                </a:solidFill>
                <a:effectLst/>
                <a:latin typeface="+mn-lt"/>
                <a:ea typeface="+mn-ea"/>
                <a:cs typeface="+mn-cs"/>
              </a:rPr>
              <a:t>الأداء والشفافية والتعلم</a:t>
            </a:r>
          </a:p>
          <a:p>
            <a:pPr algn="r" rtl="1"/>
            <a:r>
              <a:rPr lang="ar-LB" sz="1200" b="0" i="0" kern="1200" dirty="0">
                <a:solidFill>
                  <a:schemeClr val="tx1"/>
                </a:solidFill>
                <a:effectLst/>
                <a:latin typeface="+mn-lt"/>
                <a:ea typeface="+mn-ea"/>
                <a:cs typeface="+mn-cs"/>
              </a:rPr>
              <a:t>أداء العاملين في مجال المعونة</a:t>
            </a:r>
          </a:p>
          <a:p>
            <a:pPr algn="r" defTabSz="464652" rtl="1">
              <a:defRPr/>
            </a:pPr>
            <a:r>
              <a:rPr lang="ar-AE" dirty="0"/>
              <a:t>إنها ثمرة مبادرة يضطلع بها كل من مشروع الشراكة في المساءلة، وعاملون في المعونة، ومشروع اسفير (ويطلق عليها اسم مبادرة المعايير المشتركة) التي كانت تهدف إلى تحقيق مزيد من الاتساق بين المعايير الإنسانية. وقد بدأت هذه العملية في ديسمبر 2011، وانتهت في يوليو 2013. ونتيجة لذلك الجهد، اتفقت المشروعات الثلاث المذكورة على تطوير "معيار أساسي إنساني موحد" استناداً إلى المعايير القائمة التي تطبقها. وفي وقت لاحق انضمت مجموعة الطوارئ وإعادة التأهيل (</a:t>
            </a:r>
            <a:r>
              <a:rPr lang="en-GB" dirty="0" err="1"/>
              <a:t>Groupe</a:t>
            </a:r>
            <a:r>
              <a:rPr lang="en-GB" dirty="0"/>
              <a:t> URD)، </a:t>
            </a:r>
            <a:r>
              <a:rPr lang="ar-AE" dirty="0"/>
              <a:t>إلى عملية تطوير المعيار الأساسي الإنساني، الذي أطلق في ديسمبر 2014.</a:t>
            </a:r>
          </a:p>
          <a:p>
            <a:pPr algn="r" defTabSz="464652" rtl="1">
              <a:defRPr/>
            </a:pPr>
            <a:endParaRPr lang="ar-AE" dirty="0"/>
          </a:p>
          <a:p>
            <a:pPr algn="r" defTabSz="464652" rtl="1">
              <a:defRPr/>
            </a:pPr>
            <a:r>
              <a:rPr lang="ar-AE" dirty="0"/>
              <a:t>محتوى معايير اسفير الأساسية ممثلة جيداً بوجه عام في المعيار الأساسي الإنساني، مع تركيز أكثر على المساءلة ومزيد من الإبراز لموضوع دعم المنظمات للعاملين في المعونة وإدارتهم. كما يتضمن المعيار الأساسي الإنساني عناصر جديدة لم تعالج من قبل في معايير اسفير الأساسية إجراء رصد للميزانية (انظر المعيار الأساسي الإنساني رقم 9.3)، والتشاور مع السكان المتضررين بشأن آليات الشكاوى (انظر المعيار الأساسي الإنساني رقم 5.2)</a:t>
            </a:r>
          </a:p>
          <a:p>
            <a:pPr algn="r" defTabSz="464652" rtl="1">
              <a:defRPr/>
            </a:pPr>
            <a:endParaRPr lang="ar-AE" dirty="0"/>
          </a:p>
          <a:p>
            <a:pPr algn="r" defTabSz="464652" rtl="1">
              <a:defRPr/>
            </a:pPr>
            <a:r>
              <a:rPr lang="ar-AE" dirty="0"/>
              <a:t>ومن أجل ضمان قابلية المعيار الأساسي الإنساني للتطبيق بشكل كامل، تم تطوير مجموعة من المؤشرات الرئيسية والملاحظات الإرشادية وسيتم اختبارها حتى نهاية شهر يونيو.</a:t>
            </a:r>
          </a:p>
          <a:p>
            <a:pPr algn="r" defTabSz="464652" rtl="1">
              <a:defRPr/>
            </a:pPr>
            <a:endParaRPr lang="ar-AE" dirty="0"/>
          </a:p>
          <a:p>
            <a:pPr algn="r" defTabSz="464652" rtl="1">
              <a:defRPr/>
            </a:pPr>
            <a:r>
              <a:rPr lang="ar-AE" dirty="0"/>
              <a:t>وسيتم دمج المعيار الأساسي الإنساني في دليل اسفير عندما تصبح المؤشرات الرئيسية والملاحظات الإرشادية لهذا المعيار جاهزة للتطبيق من قبل العاملين الميدانيين.</a:t>
            </a:r>
          </a:p>
          <a:p>
            <a:pPr algn="r" defTabSz="464652" rtl="1">
              <a:defRPr/>
            </a:pPr>
            <a:endParaRPr lang="ar-AE" dirty="0"/>
          </a:p>
          <a:p>
            <a:pPr algn="r" defTabSz="464652" rtl="1">
              <a:defRPr/>
            </a:pPr>
            <a:r>
              <a:rPr lang="ar-AE" dirty="0"/>
              <a:t>المعيار الأساسي الإنساني لن يُغير أو يحل محل الميثاق الإنساني، أو مبادئ الحماية أو المعايير الدنيا المتعقلة بالفصول الفنية الأربع في الدليل (الإمداد بالماء والإصحاح والنهوض بالنظافة، الأمن الغذائي والتغذية، المأوى والمستوطنات البشرية واللوازم غير الغذائية، ومجال العمل الصحي).</a:t>
            </a:r>
          </a:p>
          <a:p>
            <a:pPr algn="r" defTabSz="464652">
              <a:defRPr/>
            </a:pPr>
            <a:endParaRPr lang="fr-CH" dirty="0"/>
          </a:p>
          <a:p>
            <a:pPr algn="r" defTabSz="464652">
              <a:defRPr/>
            </a:pP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4A2013F-FEB7-410A-8B03-31A8DB4DFBA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Date Placeholder 4"/>
          <p:cNvSpPr>
            <a:spLocks noGrp="1"/>
          </p:cNvSpPr>
          <p:nvPr>
            <p:ph type="dt" idx="11"/>
          </p:nvPr>
        </p:nvSpPr>
        <p:spPr/>
        <p:txBody>
          <a:bodyPr/>
          <a:lstStyle/>
          <a:p>
            <a:r>
              <a:rPr lang="fr-CH"/>
              <a:t>04.08.2015</a:t>
            </a:r>
          </a:p>
        </p:txBody>
      </p:sp>
    </p:spTree>
    <p:extLst>
      <p:ext uri="{BB962C8B-B14F-4D97-AF65-F5344CB8AC3E}">
        <p14:creationId xmlns:p14="http://schemas.microsoft.com/office/powerpoint/2010/main" val="39733658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تحتوي هذه الشريحة التقديمية على كتابة متحركة.</a:t>
            </a:r>
          </a:p>
          <a:p>
            <a:endParaRPr lang="ar-SA" dirty="0"/>
          </a:p>
          <a:p>
            <a:r>
              <a:rPr lang="ar-SA" dirty="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a:p>
          <a:p>
            <a:r>
              <a:rPr lang="ar-SA" dirty="0"/>
              <a:t>ملاحظات للمدرّب:</a:t>
            </a:r>
          </a:p>
          <a:p>
            <a:endParaRPr lang="ar-SA" dirty="0"/>
          </a:p>
          <a:p>
            <a:pPr marL="171450" indent="-171450">
              <a:buFont typeface="Arial" panose="020B0604020202020204" pitchFamily="34" charset="0"/>
              <a:buChar char="•"/>
            </a:pPr>
            <a:r>
              <a:rPr lang="ar-SA" dirty="0"/>
              <a:t>يتكون كل معيار من المعايير الإنسانيّة  الأساسيّة كما يلي:</a:t>
            </a:r>
          </a:p>
          <a:p>
            <a:pPr marL="171450" indent="-171450">
              <a:buFont typeface="Arial" panose="020B0604020202020204" pitchFamily="34" charset="0"/>
              <a:buChar char="•"/>
            </a:pPr>
            <a:r>
              <a:rPr lang="ar-SA" dirty="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a:t> </a:t>
            </a:r>
          </a:p>
          <a:p>
            <a:r>
              <a:rPr lang="ar-SA" dirty="0"/>
              <a:t>التدابير الأساسية والمسؤوليات التنظيمية: تدعم كل واحدةٍ منها الأخرى وينبغي قراءتهما معا.</a:t>
            </a:r>
          </a:p>
          <a:p>
            <a:endParaRPr lang="ar-SA" dirty="0"/>
          </a:p>
          <a:p>
            <a:r>
              <a:rPr lang="ar-SA" dirty="0"/>
              <a:t>تضم المعايير الإنسانية الأساسية ملاحظات وأدوات قياس مفيدةٍ للممارسين والمنظمات.</a:t>
            </a:r>
          </a:p>
          <a:p>
            <a:endParaRPr lang="ar-SA" dirty="0"/>
          </a:p>
          <a:p>
            <a:pPr marL="171450" indent="-171450">
              <a:buFont typeface="Arial" panose="020B0604020202020204" pitchFamily="34" charset="0"/>
              <a:buChar char="•"/>
            </a:pPr>
            <a:r>
              <a:rPr lang="ar-SA" dirty="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20</a:t>
            </a:fld>
            <a:endParaRPr lang="ar-SA"/>
          </a:p>
        </p:txBody>
      </p:sp>
    </p:spTree>
    <p:extLst>
      <p:ext uri="{BB962C8B-B14F-4D97-AF65-F5344CB8AC3E}">
        <p14:creationId xmlns:p14="http://schemas.microsoft.com/office/powerpoint/2010/main" val="4376646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تحتوي هذه الشريحة التقديمية على كتابة متحركة.</a:t>
            </a:r>
          </a:p>
          <a:p>
            <a:endParaRPr lang="ar-SA" dirty="0"/>
          </a:p>
          <a:p>
            <a:r>
              <a:rPr lang="ar-SA" dirty="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a:p>
          <a:p>
            <a:r>
              <a:rPr lang="ar-SA" dirty="0"/>
              <a:t>ملاحظات للمدرّب:</a:t>
            </a:r>
          </a:p>
          <a:p>
            <a:endParaRPr lang="ar-SA" dirty="0"/>
          </a:p>
          <a:p>
            <a:pPr marL="171450" indent="-171450">
              <a:buFont typeface="Arial" panose="020B0604020202020204" pitchFamily="34" charset="0"/>
              <a:buChar char="•"/>
            </a:pPr>
            <a:r>
              <a:rPr lang="ar-SA" dirty="0"/>
              <a:t>يتكون كل معيار من المعايير الإنسانيّة  الأساسيّة كما يلي:</a:t>
            </a:r>
          </a:p>
          <a:p>
            <a:pPr marL="171450" indent="-171450">
              <a:buFont typeface="Arial" panose="020B0604020202020204" pitchFamily="34" charset="0"/>
              <a:buChar char="•"/>
            </a:pPr>
            <a:r>
              <a:rPr lang="ar-SA" dirty="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a:t> </a:t>
            </a:r>
          </a:p>
          <a:p>
            <a:r>
              <a:rPr lang="ar-SA" dirty="0"/>
              <a:t>التدابير الأساسية والمسؤوليات التنظيمية: تدعم كل واحدةٍ منها الأخرى وينبغي قراءتهما معا.</a:t>
            </a:r>
          </a:p>
          <a:p>
            <a:endParaRPr lang="ar-SA" dirty="0"/>
          </a:p>
          <a:p>
            <a:r>
              <a:rPr lang="ar-SA" dirty="0"/>
              <a:t>تضم المعايير الإنسانية الأساسية ملاحظات وأدوات قياس مفيدةٍ للممارسين والمنظمات.</a:t>
            </a:r>
          </a:p>
          <a:p>
            <a:endParaRPr lang="ar-SA" dirty="0"/>
          </a:p>
          <a:p>
            <a:pPr marL="171450" indent="-171450">
              <a:buFont typeface="Arial" panose="020B0604020202020204" pitchFamily="34" charset="0"/>
              <a:buChar char="•"/>
            </a:pPr>
            <a:r>
              <a:rPr lang="ar-SA" dirty="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21</a:t>
            </a:fld>
            <a:endParaRPr lang="ar-SA"/>
          </a:p>
        </p:txBody>
      </p:sp>
    </p:spTree>
    <p:extLst>
      <p:ext uri="{BB962C8B-B14F-4D97-AF65-F5344CB8AC3E}">
        <p14:creationId xmlns:p14="http://schemas.microsoft.com/office/powerpoint/2010/main" val="950017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تحتوي هذه الشريحة التقديمية على كتابة متحركة.</a:t>
            </a:r>
          </a:p>
          <a:p>
            <a:endParaRPr lang="ar-SA" dirty="0"/>
          </a:p>
          <a:p>
            <a:r>
              <a:rPr lang="ar-SA" dirty="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a:p>
          <a:p>
            <a:r>
              <a:rPr lang="ar-SA" dirty="0"/>
              <a:t>ملاحظات للمدرّب:</a:t>
            </a:r>
          </a:p>
          <a:p>
            <a:endParaRPr lang="ar-SA" dirty="0"/>
          </a:p>
          <a:p>
            <a:pPr marL="171450" indent="-171450">
              <a:buFont typeface="Arial" panose="020B0604020202020204" pitchFamily="34" charset="0"/>
              <a:buChar char="•"/>
            </a:pPr>
            <a:r>
              <a:rPr lang="ar-SA" dirty="0"/>
              <a:t>يتكون كل معيار من المعايير الإنسانيّة  الأساسيّة كما يلي:</a:t>
            </a:r>
          </a:p>
          <a:p>
            <a:pPr marL="171450" indent="-171450">
              <a:buFont typeface="Arial" panose="020B0604020202020204" pitchFamily="34" charset="0"/>
              <a:buChar char="•"/>
            </a:pPr>
            <a:r>
              <a:rPr lang="ar-SA" dirty="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a:t> </a:t>
            </a:r>
          </a:p>
          <a:p>
            <a:r>
              <a:rPr lang="ar-SA" dirty="0"/>
              <a:t>التدابير الأساسية والمسؤوليات التنظيمية: تدعم كل واحدةٍ منها الأخرى وينبغي قراءتهما معا.</a:t>
            </a:r>
          </a:p>
          <a:p>
            <a:endParaRPr lang="ar-SA" dirty="0"/>
          </a:p>
          <a:p>
            <a:r>
              <a:rPr lang="ar-SA" dirty="0"/>
              <a:t>تضم المعايير الإنسانية الأساسية ملاحظات وأدوات قياس مفيدةٍ للممارسين والمنظمات.</a:t>
            </a:r>
          </a:p>
          <a:p>
            <a:endParaRPr lang="ar-SA" dirty="0"/>
          </a:p>
          <a:p>
            <a:pPr marL="171450" indent="-171450">
              <a:buFont typeface="Arial" panose="020B0604020202020204" pitchFamily="34" charset="0"/>
              <a:buChar char="•"/>
            </a:pPr>
            <a:r>
              <a:rPr lang="ar-SA" dirty="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22</a:t>
            </a:fld>
            <a:endParaRPr lang="ar-SA"/>
          </a:p>
        </p:txBody>
      </p:sp>
    </p:spTree>
    <p:extLst>
      <p:ext uri="{BB962C8B-B14F-4D97-AF65-F5344CB8AC3E}">
        <p14:creationId xmlns:p14="http://schemas.microsoft.com/office/powerpoint/2010/main" val="34764353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تحتوي هذه الشريحة التقديمية على كتابة متحركة.</a:t>
            </a:r>
          </a:p>
          <a:p>
            <a:endParaRPr lang="ar-SA" dirty="0"/>
          </a:p>
          <a:p>
            <a:r>
              <a:rPr lang="ar-SA" dirty="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a:p>
          <a:p>
            <a:r>
              <a:rPr lang="ar-SA" dirty="0"/>
              <a:t>ملاحظات للمدرّب:</a:t>
            </a:r>
          </a:p>
          <a:p>
            <a:endParaRPr lang="ar-SA" dirty="0"/>
          </a:p>
          <a:p>
            <a:pPr marL="171450" indent="-171450">
              <a:buFont typeface="Arial" panose="020B0604020202020204" pitchFamily="34" charset="0"/>
              <a:buChar char="•"/>
            </a:pPr>
            <a:r>
              <a:rPr lang="ar-SA" dirty="0"/>
              <a:t>يتكون كل معيار من المعايير الإنسانيّة  الأساسيّة كما يلي:</a:t>
            </a:r>
          </a:p>
          <a:p>
            <a:pPr marL="171450" indent="-171450">
              <a:buFont typeface="Arial" panose="020B0604020202020204" pitchFamily="34" charset="0"/>
              <a:buChar char="•"/>
            </a:pPr>
            <a:r>
              <a:rPr lang="ar-SA" dirty="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a:t> </a:t>
            </a:r>
          </a:p>
          <a:p>
            <a:r>
              <a:rPr lang="ar-SA" dirty="0"/>
              <a:t>التدابير الأساسية والمسؤوليات التنظيمية: تدعم كل واحدةٍ منها الأخرى وينبغي قراءتهما معا.</a:t>
            </a:r>
          </a:p>
          <a:p>
            <a:endParaRPr lang="ar-SA" dirty="0"/>
          </a:p>
          <a:p>
            <a:r>
              <a:rPr lang="ar-SA" dirty="0"/>
              <a:t>تضم المعايير الإنسانية الأساسية ملاحظات وأدوات قياس مفيدةٍ للممارسين والمنظمات.</a:t>
            </a:r>
          </a:p>
          <a:p>
            <a:endParaRPr lang="ar-SA" dirty="0"/>
          </a:p>
          <a:p>
            <a:pPr marL="171450" indent="-171450">
              <a:buFont typeface="Arial" panose="020B0604020202020204" pitchFamily="34" charset="0"/>
              <a:buChar char="•"/>
            </a:pPr>
            <a:r>
              <a:rPr lang="ar-SA" dirty="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23</a:t>
            </a:fld>
            <a:endParaRPr lang="ar-SA"/>
          </a:p>
        </p:txBody>
      </p:sp>
    </p:spTree>
    <p:extLst>
      <p:ext uri="{BB962C8B-B14F-4D97-AF65-F5344CB8AC3E}">
        <p14:creationId xmlns:p14="http://schemas.microsoft.com/office/powerpoint/2010/main" val="26318762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تحتوي هذه الشريحة التقديمية على كتابة متحركة.</a:t>
            </a:r>
          </a:p>
          <a:p>
            <a:endParaRPr lang="ar-SA" dirty="0"/>
          </a:p>
          <a:p>
            <a:r>
              <a:rPr lang="ar-SA" dirty="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a:p>
          <a:p>
            <a:r>
              <a:rPr lang="ar-SA" dirty="0"/>
              <a:t>ملاحظات للمدرّب:</a:t>
            </a:r>
          </a:p>
          <a:p>
            <a:endParaRPr lang="ar-SA" dirty="0"/>
          </a:p>
          <a:p>
            <a:pPr marL="171450" indent="-171450">
              <a:buFont typeface="Arial" panose="020B0604020202020204" pitchFamily="34" charset="0"/>
              <a:buChar char="•"/>
            </a:pPr>
            <a:r>
              <a:rPr lang="ar-SA" dirty="0"/>
              <a:t>يتكون كل معيار من المعايير الإنسانيّة  الأساسيّة كما يلي:</a:t>
            </a:r>
          </a:p>
          <a:p>
            <a:pPr marL="171450" indent="-171450">
              <a:buFont typeface="Arial" panose="020B0604020202020204" pitchFamily="34" charset="0"/>
              <a:buChar char="•"/>
            </a:pPr>
            <a:r>
              <a:rPr lang="ar-SA" dirty="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a:t> </a:t>
            </a:r>
          </a:p>
          <a:p>
            <a:r>
              <a:rPr lang="ar-SA" dirty="0"/>
              <a:t>التدابير الأساسية والمسؤوليات التنظيمية: تدعم كل واحدةٍ منها الأخرى وينبغي قراءتهما معا.</a:t>
            </a:r>
          </a:p>
          <a:p>
            <a:endParaRPr lang="ar-SA" dirty="0"/>
          </a:p>
          <a:p>
            <a:r>
              <a:rPr lang="ar-SA" dirty="0"/>
              <a:t>تضم المعايير الإنسانية الأساسية ملاحظات وأدوات قياس مفيدةٍ للممارسين والمنظمات.</a:t>
            </a:r>
          </a:p>
          <a:p>
            <a:endParaRPr lang="ar-SA" dirty="0"/>
          </a:p>
          <a:p>
            <a:pPr marL="171450" indent="-171450">
              <a:buFont typeface="Arial" panose="020B0604020202020204" pitchFamily="34" charset="0"/>
              <a:buChar char="•"/>
            </a:pPr>
            <a:r>
              <a:rPr lang="ar-SA" dirty="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24</a:t>
            </a:fld>
            <a:endParaRPr lang="ar-SA"/>
          </a:p>
        </p:txBody>
      </p:sp>
    </p:spTree>
    <p:extLst>
      <p:ext uri="{BB962C8B-B14F-4D97-AF65-F5344CB8AC3E}">
        <p14:creationId xmlns:p14="http://schemas.microsoft.com/office/powerpoint/2010/main" val="13727999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تحتوي هذه الشريحة التقديمية على كتابة متحركة.</a:t>
            </a:r>
          </a:p>
          <a:p>
            <a:endParaRPr lang="ar-SA" dirty="0"/>
          </a:p>
          <a:p>
            <a:r>
              <a:rPr lang="ar-SA" dirty="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a:p>
          <a:p>
            <a:r>
              <a:rPr lang="ar-SA" dirty="0"/>
              <a:t>ملاحظات للمدرّب:</a:t>
            </a:r>
          </a:p>
          <a:p>
            <a:endParaRPr lang="ar-SA" dirty="0"/>
          </a:p>
          <a:p>
            <a:pPr marL="171450" indent="-171450">
              <a:buFont typeface="Arial" panose="020B0604020202020204" pitchFamily="34" charset="0"/>
              <a:buChar char="•"/>
            </a:pPr>
            <a:r>
              <a:rPr lang="ar-SA" dirty="0"/>
              <a:t>يتكون كل معيار من المعايير الإنسانيّة  الأساسيّة كما يلي:</a:t>
            </a:r>
          </a:p>
          <a:p>
            <a:pPr marL="171450" indent="-171450">
              <a:buFont typeface="Arial" panose="020B0604020202020204" pitchFamily="34" charset="0"/>
              <a:buChar char="•"/>
            </a:pPr>
            <a:r>
              <a:rPr lang="ar-SA" dirty="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a:t> </a:t>
            </a:r>
          </a:p>
          <a:p>
            <a:r>
              <a:rPr lang="ar-SA" dirty="0"/>
              <a:t>التدابير الأساسية والمسؤوليات التنظيمية: تدعم كل واحدةٍ منها الأخرى وينبغي قراءتهما معا.</a:t>
            </a:r>
          </a:p>
          <a:p>
            <a:endParaRPr lang="ar-SA" dirty="0"/>
          </a:p>
          <a:p>
            <a:r>
              <a:rPr lang="ar-SA" dirty="0"/>
              <a:t>تضم المعايير الإنسانية الأساسية ملاحظات وأدوات قياس مفيدةٍ للممارسين والمنظمات.</a:t>
            </a:r>
          </a:p>
          <a:p>
            <a:endParaRPr lang="ar-SA" dirty="0"/>
          </a:p>
          <a:p>
            <a:pPr marL="171450" indent="-171450">
              <a:buFont typeface="Arial" panose="020B0604020202020204" pitchFamily="34" charset="0"/>
              <a:buChar char="•"/>
            </a:pPr>
            <a:r>
              <a:rPr lang="ar-SA" dirty="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25</a:t>
            </a:fld>
            <a:endParaRPr lang="ar-SA"/>
          </a:p>
        </p:txBody>
      </p:sp>
    </p:spTree>
    <p:extLst>
      <p:ext uri="{BB962C8B-B14F-4D97-AF65-F5344CB8AC3E}">
        <p14:creationId xmlns:p14="http://schemas.microsoft.com/office/powerpoint/2010/main" val="19210114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تحتوي هذه الشريحة التقديمية على كتابة متحركة.</a:t>
            </a:r>
          </a:p>
          <a:p>
            <a:endParaRPr lang="ar-SA" dirty="0"/>
          </a:p>
          <a:p>
            <a:r>
              <a:rPr lang="ar-SA" dirty="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a:p>
          <a:p>
            <a:r>
              <a:rPr lang="ar-SA" dirty="0"/>
              <a:t>ملاحظات للمدرّب:</a:t>
            </a:r>
          </a:p>
          <a:p>
            <a:endParaRPr lang="ar-SA" dirty="0"/>
          </a:p>
          <a:p>
            <a:pPr marL="171450" indent="-171450">
              <a:buFont typeface="Arial" panose="020B0604020202020204" pitchFamily="34" charset="0"/>
              <a:buChar char="•"/>
            </a:pPr>
            <a:r>
              <a:rPr lang="ar-SA" dirty="0"/>
              <a:t>يتكون كل معيار من المعايير الإنسانيّة  الأساسيّة كما يلي:</a:t>
            </a:r>
          </a:p>
          <a:p>
            <a:pPr marL="171450" indent="-171450">
              <a:buFont typeface="Arial" panose="020B0604020202020204" pitchFamily="34" charset="0"/>
              <a:buChar char="•"/>
            </a:pPr>
            <a:r>
              <a:rPr lang="ar-SA" dirty="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a:t> </a:t>
            </a:r>
          </a:p>
          <a:p>
            <a:r>
              <a:rPr lang="ar-SA" dirty="0"/>
              <a:t>التدابير الأساسية والمسؤوليات التنظيمية: تدعم كل واحدةٍ منها الأخرى وينبغي قراءتهما معا.</a:t>
            </a:r>
          </a:p>
          <a:p>
            <a:endParaRPr lang="ar-SA" dirty="0"/>
          </a:p>
          <a:p>
            <a:r>
              <a:rPr lang="ar-SA" dirty="0"/>
              <a:t>تضم المعايير الإنسانية الأساسية ملاحظات وأدوات قياس مفيدةٍ للممارسين والمنظمات.</a:t>
            </a:r>
          </a:p>
          <a:p>
            <a:endParaRPr lang="ar-SA" dirty="0"/>
          </a:p>
          <a:p>
            <a:pPr marL="171450" indent="-171450">
              <a:buFont typeface="Arial" panose="020B0604020202020204" pitchFamily="34" charset="0"/>
              <a:buChar char="•"/>
            </a:pPr>
            <a:r>
              <a:rPr lang="ar-SA" dirty="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26</a:t>
            </a:fld>
            <a:endParaRPr lang="ar-SA"/>
          </a:p>
        </p:txBody>
      </p:sp>
    </p:spTree>
    <p:extLst>
      <p:ext uri="{BB962C8B-B14F-4D97-AF65-F5344CB8AC3E}">
        <p14:creationId xmlns:p14="http://schemas.microsoft.com/office/powerpoint/2010/main" val="22076756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تحتوي هذه الشريحة التقديمية على كتابة متحركة.</a:t>
            </a:r>
          </a:p>
          <a:p>
            <a:endParaRPr lang="ar-SA" dirty="0"/>
          </a:p>
          <a:p>
            <a:r>
              <a:rPr lang="ar-SA" dirty="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a:p>
          <a:p>
            <a:r>
              <a:rPr lang="ar-SA" dirty="0"/>
              <a:t>ملاحظات للمدرّب:</a:t>
            </a:r>
          </a:p>
          <a:p>
            <a:endParaRPr lang="ar-SA" dirty="0"/>
          </a:p>
          <a:p>
            <a:pPr marL="171450" indent="-171450">
              <a:buFont typeface="Arial" panose="020B0604020202020204" pitchFamily="34" charset="0"/>
              <a:buChar char="•"/>
            </a:pPr>
            <a:r>
              <a:rPr lang="ar-SA" dirty="0"/>
              <a:t>يتكون كل معيار من المعايير الإنسانيّة  الأساسيّة كما يلي:</a:t>
            </a:r>
          </a:p>
          <a:p>
            <a:pPr marL="171450" indent="-171450">
              <a:buFont typeface="Arial" panose="020B0604020202020204" pitchFamily="34" charset="0"/>
              <a:buChar char="•"/>
            </a:pPr>
            <a:r>
              <a:rPr lang="ar-SA" dirty="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a:t> </a:t>
            </a:r>
          </a:p>
          <a:p>
            <a:r>
              <a:rPr lang="ar-SA" dirty="0"/>
              <a:t>التدابير الأساسية والمسؤوليات التنظيمية: تدعم كل واحدةٍ منها الأخرى وينبغي قراءتهما معا.</a:t>
            </a:r>
          </a:p>
          <a:p>
            <a:endParaRPr lang="ar-SA" dirty="0"/>
          </a:p>
          <a:p>
            <a:r>
              <a:rPr lang="ar-SA" dirty="0"/>
              <a:t>تضم المعايير الإنسانية الأساسية ملاحظات وأدوات قياس مفيدةٍ للممارسين والمنظمات.</a:t>
            </a:r>
          </a:p>
          <a:p>
            <a:endParaRPr lang="ar-SA" dirty="0"/>
          </a:p>
          <a:p>
            <a:pPr marL="171450" indent="-171450">
              <a:buFont typeface="Arial" panose="020B0604020202020204" pitchFamily="34" charset="0"/>
              <a:buChar char="•"/>
            </a:pPr>
            <a:r>
              <a:rPr lang="ar-SA" dirty="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27</a:t>
            </a:fld>
            <a:endParaRPr lang="ar-SA"/>
          </a:p>
        </p:txBody>
      </p:sp>
    </p:spTree>
    <p:extLst>
      <p:ext uri="{BB962C8B-B14F-4D97-AF65-F5344CB8AC3E}">
        <p14:creationId xmlns:p14="http://schemas.microsoft.com/office/powerpoint/2010/main" val="1492818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a:t>تحتوي هذه الشريحة التقديمية على كتابة متحركة.</a:t>
            </a:r>
          </a:p>
          <a:p>
            <a:endParaRPr lang="ar-SA"/>
          </a:p>
          <a:p>
            <a:r>
              <a:rPr lang="ar-SA"/>
              <a:t>باستعمال الالتزام 1 كمثال، قدّم للمشاركين مكان كلّ عنصر وكيف يمكننا العمل على الالتزام باستعمال التعريفات الموجودة بالشرائح السابقة.</a:t>
            </a:r>
          </a:p>
        </p:txBody>
      </p:sp>
      <p:sp>
        <p:nvSpPr>
          <p:cNvPr id="4" name="Slide Number Placeholder 3"/>
          <p:cNvSpPr>
            <a:spLocks noGrp="1"/>
          </p:cNvSpPr>
          <p:nvPr>
            <p:ph type="sldNum" sz="quarter" idx="10"/>
          </p:nvPr>
        </p:nvSpPr>
        <p:spPr/>
        <p:txBody>
          <a:bodyPr/>
          <a:lstStyle/>
          <a:p>
            <a:fld id="{53579C48-162C-47C7-9687-2839989AFBEE}" type="slidenum">
              <a:rPr lang="ar-SA" smtClean="0"/>
              <a:t>28</a:t>
            </a:fld>
            <a:endParaRPr lang="ar-SA"/>
          </a:p>
        </p:txBody>
      </p:sp>
    </p:spTree>
    <p:extLst>
      <p:ext uri="{BB962C8B-B14F-4D97-AF65-F5344CB8AC3E}">
        <p14:creationId xmlns:p14="http://schemas.microsoft.com/office/powerpoint/2010/main" val="3100157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a:t>تحتوي هذه الشريحة التقديمية على كتابة متحركة.</a:t>
            </a:r>
          </a:p>
        </p:txBody>
      </p:sp>
      <p:sp>
        <p:nvSpPr>
          <p:cNvPr id="4" name="Slide Number Placeholder 3"/>
          <p:cNvSpPr>
            <a:spLocks noGrp="1"/>
          </p:cNvSpPr>
          <p:nvPr>
            <p:ph type="sldNum" sz="quarter" idx="10"/>
          </p:nvPr>
        </p:nvSpPr>
        <p:spPr/>
        <p:txBody>
          <a:bodyPr/>
          <a:lstStyle/>
          <a:p>
            <a:fld id="{53579C48-162C-47C7-9687-2839989AFBEE}" type="slidenum">
              <a:rPr lang="ar-SA" smtClean="0"/>
              <a:t>29</a:t>
            </a:fld>
            <a:endParaRPr lang="ar-SA"/>
          </a:p>
        </p:txBody>
      </p:sp>
    </p:spTree>
    <p:extLst>
      <p:ext uri="{BB962C8B-B14F-4D97-AF65-F5344CB8AC3E}">
        <p14:creationId xmlns:p14="http://schemas.microsoft.com/office/powerpoint/2010/main" val="2105843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464652" rtl="1">
              <a:defRPr/>
            </a:pPr>
            <a:r>
              <a:rPr lang="ar-AE" dirty="0"/>
              <a:t>يجسد المعيار الأساسي الإنساني عملية مؤامة بين معايير قائمة بالفعل. فهو يجمع بين العناصر الرئيسية من: معايير اسفير الأساسية، ومعايير الشراكة في المساءلة الإنسانية (2010)، ومنظمة عاملون في المعونة، ومرجع الجودة الذي طورته مجموعة الطوارئ وإعادة التأهيل، وقواعد السلوك لكل من الصليب الأحمر والهلال الأحمر والمنظمات غير الحكومية، والتزامات اللجنة الدائمة المشتركة بين الوكالات بشأن المساءلة تجاه السكان/ الشعوب ومعايير لجنة المساعدة الإنمائية لمنظمة التعاون والتنمية لتقييم التنمية والمساعدة الإنسانية. </a:t>
            </a:r>
          </a:p>
          <a:p>
            <a:pPr algn="r" defTabSz="464652" rtl="1">
              <a:defRPr/>
            </a:pPr>
            <a:r>
              <a:rPr lang="ar-AE" dirty="0"/>
              <a:t>إنها ثمرة مبادرة يضطلع بها كل من مشروع الشراكة في المساءلة، وعاملون في المعونة، ومشروع اسفير (ويطلق عليها اسم مبادرة المعايير المشتركة) التي كانت تهدف إلى تحقيق مزيد من الاتساق بين المعايير الإنسانية. وقد بدأت هذه العملية في ديسمبر 2011، وانتهت في يوليو 2013. ونتيجة لذلك الجهد، اتفقت المشروعات الثلاث المذكورة على تطوير "معيار أساسي إنساني موحد" استناداً إلى المعايير القائمة التي تطبقها. وفي وقت لاحق انضمت مجموعة الطوارئ وإعادة التأهيل (</a:t>
            </a:r>
            <a:r>
              <a:rPr lang="en-GB" dirty="0" err="1"/>
              <a:t>Groupe</a:t>
            </a:r>
            <a:r>
              <a:rPr lang="en-GB" dirty="0"/>
              <a:t> URD)، </a:t>
            </a:r>
            <a:r>
              <a:rPr lang="ar-AE" dirty="0"/>
              <a:t>إلى عملية تطوير المعيار الأساسي الإنساني، الذي أطلق في ديسمبر 2014.</a:t>
            </a:r>
          </a:p>
          <a:p>
            <a:pPr algn="r" defTabSz="464652" rtl="1">
              <a:defRPr/>
            </a:pPr>
            <a:endParaRPr lang="ar-AE" dirty="0"/>
          </a:p>
          <a:p>
            <a:pPr algn="r" defTabSz="464652" rtl="1">
              <a:defRPr/>
            </a:pPr>
            <a:r>
              <a:rPr lang="ar-AE" dirty="0"/>
              <a:t>محتوى معايير اسفير الأساسية ممثلة جيداً بوجه عام في المعيار الأساسي الإنساني، مع تركيز أكثر على المساءلة ومزيد من الإبراز لموضوع دعم المنظمات للعاملين في المعونة وإدارتهم. كما يتضمن المعيار الأساسي الإنساني عناصر جديدة لم تعالج من قبل في معايير اسفير الأساسية إجراء رصد للميزانية (انظر المعيار الأساسي الإنساني رقم 9.3)، والتشاور مع السكان المتضررين بشأن آليات الشكاوى (انظر المعيار الأساسي الإنساني رقم 5.2)</a:t>
            </a:r>
          </a:p>
          <a:p>
            <a:pPr algn="r" defTabSz="464652" rtl="1">
              <a:defRPr/>
            </a:pPr>
            <a:endParaRPr lang="ar-AE" dirty="0"/>
          </a:p>
          <a:p>
            <a:pPr algn="r" defTabSz="464652" rtl="1">
              <a:defRPr/>
            </a:pPr>
            <a:r>
              <a:rPr lang="ar-AE" dirty="0"/>
              <a:t>ومن أجل ضمان قابلية المعيار الأساسي الإنساني للتطبيق بشكل كامل، تم تطوير مجموعة من المؤشرات الرئيسية والملاحظات الإرشادية وسيتم اختبارها حتى نهاية شهر يونيو.</a:t>
            </a:r>
          </a:p>
          <a:p>
            <a:pPr algn="r" defTabSz="464652" rtl="1">
              <a:defRPr/>
            </a:pPr>
            <a:endParaRPr lang="ar-AE" dirty="0"/>
          </a:p>
          <a:p>
            <a:pPr algn="r" defTabSz="464652" rtl="1">
              <a:defRPr/>
            </a:pPr>
            <a:r>
              <a:rPr lang="ar-AE" dirty="0"/>
              <a:t>وسيتم دمج المعيار الأساسي الإنساني في دليل اسفير عندما تصبح المؤشرات الرئيسية والملاحظات الإرشادية لهذا المعيار جاهزة للتطبيق من قبل العاملين الميدانيين.</a:t>
            </a:r>
          </a:p>
          <a:p>
            <a:pPr algn="r" defTabSz="464652" rtl="1">
              <a:defRPr/>
            </a:pPr>
            <a:endParaRPr lang="ar-AE" dirty="0"/>
          </a:p>
          <a:p>
            <a:pPr algn="r" defTabSz="464652" rtl="1">
              <a:defRPr/>
            </a:pPr>
            <a:r>
              <a:rPr lang="ar-AE" dirty="0"/>
              <a:t>المعيار الأساسي الإنساني لن يُغير أو يحل محل الميثاق الإنساني، أو مبادئ الحماية أو المعايير الدنيا المتعقلة بالفصول الفنية الأربع في الدليل (الإمداد بالماء والإصحاح والنهوض بالنظافة، الأمن الغذائي والتغذية، المأوى والمستوطنات البشرية واللوازم غير الغذائية، ومجال العمل الصحي).</a:t>
            </a:r>
          </a:p>
          <a:p>
            <a:pPr defTabSz="464652">
              <a:defRPr/>
            </a:pPr>
            <a:endParaRPr lang="fr-CH" dirty="0"/>
          </a:p>
          <a:p>
            <a:pPr defTabSz="464652">
              <a:defRPr/>
            </a:pPr>
            <a:endParaRPr lang="en-GB" dirty="0"/>
          </a:p>
        </p:txBody>
      </p:sp>
      <p:sp>
        <p:nvSpPr>
          <p:cNvPr id="4" name="Slide Number Placeholder 3"/>
          <p:cNvSpPr>
            <a:spLocks noGrp="1"/>
          </p:cNvSpPr>
          <p:nvPr>
            <p:ph type="sldNum" sz="quarter" idx="10"/>
          </p:nvPr>
        </p:nvSpPr>
        <p:spPr/>
        <p:txBody>
          <a:bodyPr/>
          <a:lstStyle/>
          <a:p>
            <a:fld id="{A4A2013F-FEB7-410A-8B03-31A8DB4DFBAD}" type="slidenum">
              <a:rPr lang="en-GB" smtClean="0"/>
              <a:t>3</a:t>
            </a:fld>
            <a:endParaRPr lang="en-GB"/>
          </a:p>
        </p:txBody>
      </p:sp>
    </p:spTree>
    <p:extLst>
      <p:ext uri="{BB962C8B-B14F-4D97-AF65-F5344CB8AC3E}">
        <p14:creationId xmlns:p14="http://schemas.microsoft.com/office/powerpoint/2010/main" val="22948571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ملاحظات للمدربين: يرجى الاستعانة بوثيقة برنامج الجلسة التدريبية للإرشاد حول كيفية تقديم الشرائح من </a:t>
            </a:r>
            <a:r>
              <a:rPr lang="fr-CH" dirty="0"/>
              <a:t>28</a:t>
            </a:r>
            <a:r>
              <a:rPr lang="ar-SA" dirty="0"/>
              <a:t> إلى </a:t>
            </a:r>
            <a:r>
              <a:rPr lang="fr-CH" dirty="0"/>
              <a:t>31</a:t>
            </a:r>
            <a:r>
              <a:rPr lang="ar-SA" dirty="0"/>
              <a:t>.</a:t>
            </a:r>
          </a:p>
          <a:p>
            <a:endParaRPr lang="ar-SA" dirty="0"/>
          </a:p>
          <a:p>
            <a:r>
              <a:rPr lang="ar-SA" dirty="0"/>
              <a:t>اُذكر تعليقا لكلّ من الالتزامين 2 و3 الذي وقع اعتماده في التمرين السابق. قم بتكييف محتوى الشرائح حسب التعليقات (2-3) المستعملة في التمرين.</a:t>
            </a:r>
          </a:p>
          <a:p>
            <a:endParaRPr lang="ar-SA" dirty="0"/>
          </a:p>
          <a:p>
            <a:r>
              <a:rPr lang="ar-SA" dirty="0"/>
              <a:t>على سبيل المثال:</a:t>
            </a:r>
          </a:p>
          <a:p>
            <a:pPr marL="171450" indent="-171450">
              <a:buFont typeface="Arial" panose="020B0604020202020204" pitchFamily="34" charset="0"/>
              <a:buChar char="•"/>
            </a:pPr>
            <a:r>
              <a:rPr lang="ar-SA" dirty="0"/>
              <a:t>«التقييم والتحليل هي عمليّة وليست مجرّد حدث، ينبغي إجراء تحليل مُعمّق حسب ما يسمح به الوقت. لا ينبغي تصوّر احتياجات المجتمعات المتضرّرة بطريقة اعتباطية بل يجب تحديدها وفقا لمجموعة من التقديرات من خلال إشراك تلك المجتمعات في عدّة مناقشات وبالتالي إيجاد الاستجابات المناسبة.» هذا مقتطف من الملاحظات الإرشادية للتدبير الأساسي 1.1 (صفحة </a:t>
            </a:r>
            <a:r>
              <a:rPr lang="fr-CH" dirty="0"/>
              <a:t>6</a:t>
            </a:r>
            <a:r>
              <a:rPr lang="ar-SA" dirty="0"/>
              <a:t>). التدبير الأساسي 1.1 هو أول تدبير أساسي للالتزام 1.</a:t>
            </a:r>
          </a:p>
          <a:p>
            <a:pPr marL="171450" indent="-171450">
              <a:buFont typeface="Arial" panose="020B0604020202020204" pitchFamily="34" charset="0"/>
              <a:buChar char="•"/>
            </a:pPr>
            <a:r>
              <a:rPr lang="ar-SA" dirty="0"/>
              <a:t>«تكييف البرامج لكي تتناسب مع الاحتياجات والقدرات والسياقات المتغيرة.»  هذا التدبير الأساسي 3.1 (صفحة </a:t>
            </a:r>
            <a:r>
              <a:rPr lang="fr-CH" dirty="0"/>
              <a:t>7</a:t>
            </a:r>
            <a:r>
              <a:rPr lang="ar-SA" dirty="0"/>
              <a:t>). له ملاحظات إرشادية خاصة به.</a:t>
            </a:r>
          </a:p>
          <a:p>
            <a:pPr marL="171450" indent="-171450">
              <a:buFont typeface="Arial" panose="020B0604020202020204" pitchFamily="34" charset="0"/>
              <a:buChar char="•"/>
            </a:pPr>
            <a:r>
              <a:rPr lang="ar-SA" dirty="0"/>
              <a:t>«تُحدّد السياسات مجموعة الالتزامات التي تأخذ بعين الاعتبار تنوّع المجتمعات والتي تشمل الأشخاص المحرومين والمهمشين، كما تُحدّد جمع البيانات المصنفة.» هذه المسؤوليّة التنظيميّة 5.1 (صفحة </a:t>
            </a:r>
            <a:r>
              <a:rPr lang="fr-CH" dirty="0"/>
              <a:t>8</a:t>
            </a:r>
            <a:r>
              <a:rPr lang="ar-SA" dirty="0"/>
              <a:t>).</a:t>
            </a:r>
          </a:p>
          <a:p>
            <a:endParaRPr lang="ar-SA" dirty="0"/>
          </a:p>
          <a:p>
            <a:r>
              <a:rPr lang="ar-SA" dirty="0"/>
              <a:t>اُذكر هدف التدابير الأساسية (للمشاركين) المرتبطة بالمسؤوليّات التنظيميّة (على مستوى الإدارة والتي من المحتمل وضعها قبل وقوع الكارثة لتكون فعّالة). يتمّ ترقيم المسؤوليّات التنظيميّة وفقا للالتزامات المتعلّقة بها.</a:t>
            </a:r>
          </a:p>
          <a:p>
            <a:endParaRPr lang="ar-SA" dirty="0"/>
          </a:p>
          <a:p>
            <a:r>
              <a:rPr lang="ar-SA" dirty="0"/>
              <a:t>--------------</a:t>
            </a:r>
          </a:p>
          <a:p>
            <a:r>
              <a:rPr lang="ar-SA" dirty="0"/>
              <a:t>مؤشر الأداء 2 (الصفحة </a:t>
            </a:r>
            <a:r>
              <a:rPr lang="fr-CH" dirty="0"/>
              <a:t>12</a:t>
            </a:r>
            <a:r>
              <a:rPr lang="ar-SA" dirty="0"/>
              <a:t>)</a:t>
            </a:r>
          </a:p>
          <a:p>
            <a:endParaRPr lang="ar-SA" dirty="0"/>
          </a:p>
          <a:p>
            <a:r>
              <a:rPr lang="ar-SA" dirty="0"/>
              <a:t>اطرح السؤال التالي:  لماذا وكيف يُعتبر هذا مؤشّر أداء؟ كيف يمكنك قياسه؟ كيف يرتبط بالالتزام؟</a:t>
            </a:r>
          </a:p>
        </p:txBody>
      </p:sp>
      <p:sp>
        <p:nvSpPr>
          <p:cNvPr id="4" name="Slide Number Placeholder 3"/>
          <p:cNvSpPr>
            <a:spLocks noGrp="1"/>
          </p:cNvSpPr>
          <p:nvPr>
            <p:ph type="sldNum" sz="quarter" idx="10"/>
          </p:nvPr>
        </p:nvSpPr>
        <p:spPr/>
        <p:txBody>
          <a:bodyPr/>
          <a:lstStyle/>
          <a:p>
            <a:fld id="{53579C48-162C-47C7-9687-2839989AFBEE}" type="slidenum">
              <a:rPr lang="ar-SA" smtClean="0"/>
              <a:t>30</a:t>
            </a:fld>
            <a:endParaRPr lang="ar-SA"/>
          </a:p>
        </p:txBody>
      </p:sp>
    </p:spTree>
    <p:extLst>
      <p:ext uri="{BB962C8B-B14F-4D97-AF65-F5344CB8AC3E}">
        <p14:creationId xmlns:p14="http://schemas.microsoft.com/office/powerpoint/2010/main" val="36134669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53579C48-162C-47C7-9687-2839989AFBEE}" type="slidenum">
              <a:rPr lang="ar-SA" smtClean="0"/>
              <a:t>31</a:t>
            </a:fld>
            <a:endParaRPr lang="ar-SA"/>
          </a:p>
        </p:txBody>
      </p:sp>
    </p:spTree>
    <p:extLst>
      <p:ext uri="{BB962C8B-B14F-4D97-AF65-F5344CB8AC3E}">
        <p14:creationId xmlns:p14="http://schemas.microsoft.com/office/powerpoint/2010/main" val="20550713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53579C48-162C-47C7-9687-2839989AFBEE}" type="slidenum">
              <a:rPr lang="ar-SA" smtClean="0"/>
              <a:t>32</a:t>
            </a:fld>
            <a:endParaRPr lang="ar-SA"/>
          </a:p>
        </p:txBody>
      </p:sp>
    </p:spTree>
    <p:extLst>
      <p:ext uri="{BB962C8B-B14F-4D97-AF65-F5344CB8AC3E}">
        <p14:creationId xmlns:p14="http://schemas.microsoft.com/office/powerpoint/2010/main" val="42766929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53579C48-162C-47C7-9687-2839989AFBEE}" type="slidenum">
              <a:rPr lang="ar-SA" smtClean="0"/>
              <a:t>33</a:t>
            </a:fld>
            <a:endParaRPr lang="ar-SA"/>
          </a:p>
        </p:txBody>
      </p:sp>
    </p:spTree>
    <p:extLst>
      <p:ext uri="{BB962C8B-B14F-4D97-AF65-F5344CB8AC3E}">
        <p14:creationId xmlns:p14="http://schemas.microsoft.com/office/powerpoint/2010/main" val="463020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noProof="0" dirty="0"/>
              <a:t>تُهيّء الشريحتين المواليتين الأرضية للتمرين وهي عبارة عن تقديم للمشهد.</a:t>
            </a:r>
          </a:p>
          <a:p>
            <a:endParaRPr lang="ar-SA" noProof="0" dirty="0"/>
          </a:p>
          <a:p>
            <a:r>
              <a:rPr lang="ar-SA" noProof="0" dirty="0"/>
              <a:t>يُرجى التأكيد  على أن هذا السيناريو عبارة عن مجموعة من دراسة الحالات الوهمية والتي قد تم استخلاصها من خلال مزج عدّة تجارب عالميّة حقيقيّة.</a:t>
            </a:r>
          </a:p>
        </p:txBody>
      </p:sp>
      <p:sp>
        <p:nvSpPr>
          <p:cNvPr id="4" name="Slide Number Placeholder 3"/>
          <p:cNvSpPr>
            <a:spLocks noGrp="1"/>
          </p:cNvSpPr>
          <p:nvPr>
            <p:ph type="sldNum" sz="quarter" idx="10"/>
          </p:nvPr>
        </p:nvSpPr>
        <p:spPr/>
        <p:txBody>
          <a:bodyPr/>
          <a:lstStyle/>
          <a:p>
            <a:fld id="{53579C48-162C-47C7-9687-2839989AFBEE}" type="slidenum">
              <a:rPr lang="ar-SA" smtClean="0"/>
              <a:t>34</a:t>
            </a:fld>
            <a:endParaRPr lang="ar-SA"/>
          </a:p>
        </p:txBody>
      </p:sp>
    </p:spTree>
    <p:extLst>
      <p:ext uri="{BB962C8B-B14F-4D97-AF65-F5344CB8AC3E}">
        <p14:creationId xmlns:p14="http://schemas.microsoft.com/office/powerpoint/2010/main" val="33812306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dirty="0"/>
              <a:t>يساعد العصف الذهني و تسجيل الملاحظات على نشر </a:t>
            </a:r>
            <a:r>
              <a:rPr lang="ar-SA" dirty="0"/>
              <a:t>المعلومات العامة الموجودة </a:t>
            </a:r>
            <a:r>
              <a:rPr lang="ar-EG" dirty="0"/>
              <a:t>لدى المشاركين</a:t>
            </a:r>
            <a:r>
              <a:rPr lang="ar-SA" dirty="0"/>
              <a:t> وتفتح المجال أمام تحليل خلفيّة</a:t>
            </a:r>
            <a:r>
              <a:rPr lang="en-US" dirty="0"/>
              <a:t> </a:t>
            </a:r>
            <a:r>
              <a:rPr lang="ar-EG" dirty="0"/>
              <a:t>الأزمة السورية</a:t>
            </a:r>
            <a:r>
              <a:rPr lang="ar-SA" dirty="0"/>
              <a:t>. ينبغي على المشاركين التطرّق إلى القضايا المتعلقة بهذه النقاط الموضوعيّة حيث أن معظمها يُوفّر علاقة بين العديد من المواضيع المتشعّبة </a:t>
            </a:r>
            <a:r>
              <a:rPr lang="ar-SA" dirty="0" err="1"/>
              <a:t>لاسفير</a:t>
            </a:r>
            <a:r>
              <a:rPr lang="ar-SA" dirty="0"/>
              <a:t>. ليس من الضروري معرفة أسماء المجموعات العرقية ونسبة الانهيار السكاني بدقّة ومدى انتشار</a:t>
            </a:r>
            <a:r>
              <a:rPr lang="ar-EG" dirty="0"/>
              <a:t> الأمراض </a:t>
            </a:r>
            <a:r>
              <a:rPr lang="ar-SA" dirty="0"/>
              <a:t>أو أية تفاصيل أخرى. </a:t>
            </a:r>
          </a:p>
        </p:txBody>
      </p:sp>
      <p:sp>
        <p:nvSpPr>
          <p:cNvPr id="4" name="Slide Number Placeholder 3"/>
          <p:cNvSpPr>
            <a:spLocks noGrp="1"/>
          </p:cNvSpPr>
          <p:nvPr>
            <p:ph type="sldNum" sz="quarter" idx="10"/>
          </p:nvPr>
        </p:nvSpPr>
        <p:spPr/>
        <p:txBody>
          <a:bodyPr/>
          <a:lstStyle/>
          <a:p>
            <a:fld id="{53579C48-162C-47C7-9687-2839989AFBEE}" type="slidenum">
              <a:rPr lang="ar-SA" smtClean="0"/>
              <a:t>35</a:t>
            </a:fld>
            <a:endParaRPr lang="ar-SA"/>
          </a:p>
        </p:txBody>
      </p:sp>
    </p:spTree>
    <p:extLst>
      <p:ext uri="{BB962C8B-B14F-4D97-AF65-F5344CB8AC3E}">
        <p14:creationId xmlns:p14="http://schemas.microsoft.com/office/powerpoint/2010/main" val="19561992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a:t>قم بتوزيع وثيقة دراسة الحالات لكلّ فريق متكوّن من 3-5 مشاركين. ستحصل جميع الفرق على نفس الإرشادات ولكن يقوم كلّ فريق بمعالجة دراسة حالة مُعيّنة باستعمال وثيقة المعايير الإنسانيّة الأساسيّة ودليل اسفير.</a:t>
            </a:r>
          </a:p>
          <a:p>
            <a:endParaRPr lang="ar-SA"/>
          </a:p>
          <a:p>
            <a:r>
              <a:rPr lang="ar-SA"/>
              <a:t>يمكن تعديل الوقت المُخصّص للتقديم وفقا لعدد الفرق.</a:t>
            </a:r>
          </a:p>
          <a:p>
            <a:endParaRPr lang="ar-SA"/>
          </a:p>
          <a:p>
            <a:r>
              <a:rPr lang="ar-SA"/>
              <a:t>استخلاص الملاحظات (اطلع على وثيقة المادة التدريبية 2، الملاحظات الأساسية للمدرب):</a:t>
            </a:r>
          </a:p>
          <a:p>
            <a:r>
              <a:rPr lang="ar-SA"/>
              <a:t>ينبغي قراءة الإجابات الموجودة بالتمرين واستعمالها كدليل فقط – توجد عدّة طرق لتفسير السيناريوهات وتحليلها وكذلك لاستخدام المعايير المتوفّرة إثر الممارسة المتواصلة. ينبغي أن يتمّ التأكيد إثر استخلاص المعلومات على الاستفادة المتبادلة والمتكاملة التي يُحقّقها الاستخدام المشترك لكلّ من التزامات المبادئ الإنسانيّة الأساسية والمعايير الدنيا لاسفير ومبادئ الحماية بهدف التغلّب على التحديات لأمثلة معينة.</a:t>
            </a:r>
          </a:p>
        </p:txBody>
      </p:sp>
      <p:sp>
        <p:nvSpPr>
          <p:cNvPr id="4" name="Slide Number Placeholder 3"/>
          <p:cNvSpPr>
            <a:spLocks noGrp="1"/>
          </p:cNvSpPr>
          <p:nvPr>
            <p:ph type="sldNum" sz="quarter" idx="10"/>
          </p:nvPr>
        </p:nvSpPr>
        <p:spPr/>
        <p:txBody>
          <a:bodyPr/>
          <a:lstStyle/>
          <a:p>
            <a:fld id="{53579C48-162C-47C7-9687-2839989AFBEE}" type="slidenum">
              <a:rPr lang="ar-SA" smtClean="0"/>
              <a:t>36</a:t>
            </a:fld>
            <a:endParaRPr lang="ar-SA"/>
          </a:p>
        </p:txBody>
      </p:sp>
    </p:spTree>
    <p:extLst>
      <p:ext uri="{BB962C8B-B14F-4D97-AF65-F5344CB8AC3E}">
        <p14:creationId xmlns:p14="http://schemas.microsoft.com/office/powerpoint/2010/main" val="31981321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3579C48-162C-47C7-9687-2839989AFBEE}" type="slidenum">
              <a:rPr lang="ar-SA" smtClean="0"/>
              <a:t>38</a:t>
            </a:fld>
            <a:endParaRPr lang="ar-SA"/>
          </a:p>
        </p:txBody>
      </p:sp>
    </p:spTree>
    <p:extLst>
      <p:ext uri="{BB962C8B-B14F-4D97-AF65-F5344CB8AC3E}">
        <p14:creationId xmlns:p14="http://schemas.microsoft.com/office/powerpoint/2010/main" val="13731267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464652" rtl="1">
              <a:defRPr/>
            </a:pPr>
            <a:r>
              <a:rPr lang="ar-AE" dirty="0"/>
              <a:t>يتضمن دليل اسفير أيضاً 6 معايير أساسية تصف العمليات والنُهج التي لا غنى عنها لأي استجابة فعالة. </a:t>
            </a:r>
            <a:endParaRPr lang="en-US" dirty="0"/>
          </a:p>
          <a:p>
            <a:pPr algn="r" defTabSz="464652" rtl="1">
              <a:defRPr/>
            </a:pPr>
            <a:endParaRPr lang="ar-AE" dirty="0"/>
          </a:p>
          <a:p>
            <a:pPr algn="r" defTabSz="464652" rtl="1">
              <a:defRPr/>
            </a:pPr>
            <a:r>
              <a:rPr lang="ar-AE" dirty="0"/>
              <a:t>وكجزء من عملية المواءمة مع المعايير الأخرى لمبادرات الجودة والمساءلة، سيتم استبدال معايير اسفير الأساسية بالمعيار الأساسي الإنساني بشأن الجودة والمساءلة. ويحدد هذا المعيار العناصر الأساسية للعمل الإنساني القائم على المبادئ، والذي يتسم بالجودة ويخضع للمساءلة. </a:t>
            </a:r>
          </a:p>
          <a:p>
            <a:pPr algn="r" defTabSz="464652" rtl="1">
              <a:defRPr/>
            </a:pPr>
            <a:r>
              <a:rPr lang="ar-AE" dirty="0"/>
              <a:t>ويتضمن تسعة التزامات ومعايير للجودة، تجاه المجتمعات المحلية والأشخاص المتضررين من الأزمات، ويحدد الأمور التي يمكن أن يتوقعوها من المنظمات والأفراد </a:t>
            </a:r>
            <a:r>
              <a:rPr lang="ar-AE"/>
              <a:t>الذين يقدمون </a:t>
            </a:r>
            <a:r>
              <a:rPr lang="ar-AE" dirty="0"/>
              <a:t>المساعدة الإنسانية. </a:t>
            </a:r>
          </a:p>
          <a:p>
            <a:pPr algn="r" defTabSz="464652" rtl="1">
              <a:defRPr/>
            </a:pPr>
            <a:r>
              <a:rPr lang="ar-AE" dirty="0"/>
              <a:t>وهو بمثابة مدونة طوعية.</a:t>
            </a:r>
          </a:p>
        </p:txBody>
      </p:sp>
      <p:sp>
        <p:nvSpPr>
          <p:cNvPr id="4" name="Slide Number Placeholder 3"/>
          <p:cNvSpPr>
            <a:spLocks noGrp="1"/>
          </p:cNvSpPr>
          <p:nvPr>
            <p:ph type="sldNum" sz="quarter" idx="10"/>
          </p:nvPr>
        </p:nvSpPr>
        <p:spPr/>
        <p:txBody>
          <a:bodyPr/>
          <a:lstStyle/>
          <a:p>
            <a:fld id="{CB7D2CA1-D120-9748-B6F6-7C32249A9953}" type="slidenum">
              <a:rPr lang="en-GB" smtClean="0"/>
              <a:t>4</a:t>
            </a:fld>
            <a:endParaRPr lang="en-GB"/>
          </a:p>
        </p:txBody>
      </p:sp>
    </p:spTree>
    <p:extLst>
      <p:ext uri="{BB962C8B-B14F-4D97-AF65-F5344CB8AC3E}">
        <p14:creationId xmlns:p14="http://schemas.microsoft.com/office/powerpoint/2010/main" val="443190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يعتبر المعيار الأساسي الانساني ثمرة مبادرة هاب وأناس في المعونة ومشروع </a:t>
            </a:r>
            <a:r>
              <a:rPr lang="ar-SA" dirty="0" err="1"/>
              <a:t>اسفير</a:t>
            </a:r>
            <a:r>
              <a:rPr lang="ar-SA" dirty="0"/>
              <a:t> (مبادرة المعايير المشتركة) وهو يهدف إلى مزيد من التناسق بين المعايير الإنسانية. دامت مبادرة المعايير المشتركة مرحلة ما بين ديسمبر 2011 و يوليو 2013 وكانت نتيجتها أن مجالس كل من هاب وأناس في المعونة ومشروع </a:t>
            </a:r>
            <a:r>
              <a:rPr lang="ar-SA" dirty="0" err="1"/>
              <a:t>اسفير</a:t>
            </a:r>
            <a:r>
              <a:rPr lang="ar-SA" dirty="0"/>
              <a:t> وافقوا على انشاء المعيار الأساسي الانساني.</a:t>
            </a:r>
          </a:p>
          <a:p>
            <a:r>
              <a:rPr lang="ar-SA" dirty="0"/>
              <a:t>وانظمت بعدها مجموعة الطوارئ واعادة التأهيل والتنمية عملية انشاء هذا الأخير ليتم  إطلاقه في ديسمبر 2014. </a:t>
            </a:r>
          </a:p>
          <a:p>
            <a:endParaRPr lang="ar-SA" dirty="0"/>
          </a:p>
          <a:p>
            <a:endParaRPr lang="ar-SA" dirty="0"/>
          </a:p>
          <a:p>
            <a:r>
              <a:rPr lang="ar-SA" dirty="0"/>
              <a:t>يصف المعيار الأساسي الإنساني العناصر الأساسية للعمل الإنساني المبدئي والمسؤول وذو الجودة إذ أنّه يحتوي على تسعة </a:t>
            </a:r>
            <a:r>
              <a:rPr lang="ar-SA" dirty="0" err="1"/>
              <a:t>إلتزامات</a:t>
            </a:r>
            <a:r>
              <a:rPr lang="ar-SA" dirty="0"/>
              <a:t>  ومعايير نوعيّة لصالح </a:t>
            </a:r>
            <a:r>
              <a:rPr lang="ar-SA" dirty="0" err="1"/>
              <a:t>المجتماعات</a:t>
            </a:r>
            <a:r>
              <a:rPr lang="ar-SA" dirty="0"/>
              <a:t> والأشخاص المتضرّرين من الأزمات مشيرا إلى ما يجب انتظاره من المنظّمات والأفراد العاملين على ايصال المساعدة الانسانيّة.  </a:t>
            </a:r>
          </a:p>
          <a:p>
            <a:r>
              <a:rPr lang="ar-SA" dirty="0"/>
              <a:t> </a:t>
            </a:r>
          </a:p>
          <a:p>
            <a:r>
              <a:rPr lang="ar-SA" dirty="0"/>
              <a:t> يجرى تطوير مجموعة من المؤشرات والملاحظات الإرشادية وذلك بهدف جعل المعيار الاساسي الانساني قيد  التطبيق وسيتم اختبارها حتى نهاية شهر يونيو \حزيران. </a:t>
            </a:r>
          </a:p>
          <a:p>
            <a:r>
              <a:rPr lang="ar-SA" dirty="0"/>
              <a:t>يحتوي المعيار الأساسي الانساني على المعايير الأساسيّة </a:t>
            </a:r>
            <a:r>
              <a:rPr lang="ar-SA" dirty="0" err="1"/>
              <a:t>لاسفير</a:t>
            </a:r>
            <a:r>
              <a:rPr lang="ar-SA" dirty="0"/>
              <a:t> والتّي وقع تقديمها جيّدا مع التّركيز بشكل كبير على المساءلة و ايلاء مزيد من الأهمية للمنظّمات لإدارة العاملين المساعدين والإشراف عليهم.</a:t>
            </a:r>
          </a:p>
          <a:p>
            <a:endParaRPr lang="ar-SA" dirty="0"/>
          </a:p>
          <a:p>
            <a:endParaRPr lang="ar-SA" dirty="0"/>
          </a:p>
          <a:p>
            <a:r>
              <a:rPr lang="ar-SA" dirty="0"/>
              <a:t>كما يتضمن  المعيار الأساسي الانساني  عناصر جديدة لم تتطرّق إليها المعايير الأساسية </a:t>
            </a:r>
            <a:r>
              <a:rPr lang="ar-SA" dirty="0" err="1"/>
              <a:t>لاسفير</a:t>
            </a:r>
            <a:r>
              <a:rPr lang="ar-SA" dirty="0"/>
              <a:t> من قبلُ مثل رصد ومراقبة الميزانيّة(المعيار الاساسي الانساني رقم9 النّقطة 3)  والتشاور مع السكان المتضررين حول آليات الشّكاوى(المعيار الاساسي الانساني رقم5 النّقطة2) .</a:t>
            </a:r>
          </a:p>
          <a:p>
            <a:endParaRPr lang="ar-SA" dirty="0"/>
          </a:p>
          <a:p>
            <a:r>
              <a:rPr lang="ar-SA" dirty="0"/>
              <a:t>سيحلّ المعيار الاساسي الانساني محلّ المعايير الأساسيّة </a:t>
            </a:r>
            <a:r>
              <a:rPr lang="ar-SA" dirty="0" err="1"/>
              <a:t>لاسفير</a:t>
            </a:r>
            <a:r>
              <a:rPr lang="ar-SA" dirty="0"/>
              <a:t> عندما تصبح التّدابير الأساسيّة والملاحظات الارشاديّة جاهزة للاستعمال من قِبل العاملين المدنيّين.</a:t>
            </a:r>
          </a:p>
        </p:txBody>
      </p:sp>
      <p:sp>
        <p:nvSpPr>
          <p:cNvPr id="4" name="Slide Number Placeholder 3"/>
          <p:cNvSpPr>
            <a:spLocks noGrp="1"/>
          </p:cNvSpPr>
          <p:nvPr>
            <p:ph type="sldNum" sz="quarter" idx="10"/>
          </p:nvPr>
        </p:nvSpPr>
        <p:spPr/>
        <p:txBody>
          <a:bodyPr/>
          <a:lstStyle/>
          <a:p>
            <a:fld id="{164F5220-7382-4EFE-BF6E-31FA9F9F2158}" type="slidenum">
              <a:rPr lang="fr-CH" smtClean="0"/>
              <a:pPr/>
              <a:t>5</a:t>
            </a:fld>
            <a:endParaRPr lang="fr-CH"/>
          </a:p>
        </p:txBody>
      </p:sp>
    </p:spTree>
    <p:extLst>
      <p:ext uri="{BB962C8B-B14F-4D97-AF65-F5344CB8AC3E}">
        <p14:creationId xmlns:p14="http://schemas.microsoft.com/office/powerpoint/2010/main" val="1185034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464652" rtl="1">
              <a:defRPr/>
            </a:pPr>
            <a:r>
              <a:rPr lang="ar-AE" dirty="0"/>
              <a:t>يجسد المعيار الأساسي الإنساني عملية مؤامة بين معايير قائمة بالفعل. فهو يجمع بين العناصر الرئيسية من: معايير اسفير الأساسية، ومعايير الشراكة في المساءلة الإنسانية (2010)، ومنظمة عاملون في المعونة، ومرجع الجودة الذي طورته مجموعة الطوارئ وإعادة التأهيل، وقواعد السلوك لكل من الصليب الأحمر والهلال الأحمر والمنظمات غير الحكومية، والتزامات اللجنة الدائمة المشتركة بين الوكالات بشأن المساءلة تجاه السكان/ الشعوب ومعايير لجنة المساعدة الإنمائية لمنظمة التعاون والتنمية لتقييم التنمية والمساعدة الإنسانية. </a:t>
            </a:r>
          </a:p>
          <a:p>
            <a:pPr algn="r" defTabSz="464652" rtl="1">
              <a:defRPr/>
            </a:pPr>
            <a:r>
              <a:rPr lang="ar-AE" dirty="0"/>
              <a:t>إنها ثمرة مبادرة يضطلع بها كل من مشروع الشراكة في المساءلة، وعاملون في المعونة، ومشروع اسفير (ويطلق عليها اسم مبادرة المعايير المشتركة) التي كانت تهدف إلى تحقيق مزيد من الاتساق بين المعايير الإنسانية. وقد بدأت هذه العملية في ديسمبر 2011، وانتهت في يوليو 2013. ونتيجة لذلك الجهد، اتفقت المشروعات الثلاث المذكورة على تطوير "معيار أساسي إنساني موحد" استناداً إلى المعايير القائمة التي تطبقها. وفي وقت لاحق انضمت مجموعة الطوارئ وإعادة التأهيل (</a:t>
            </a:r>
            <a:r>
              <a:rPr lang="en-GB" dirty="0" err="1"/>
              <a:t>Groupe</a:t>
            </a:r>
            <a:r>
              <a:rPr lang="en-GB" dirty="0"/>
              <a:t> URD)، </a:t>
            </a:r>
            <a:r>
              <a:rPr lang="ar-AE" dirty="0"/>
              <a:t>إلى عملية تطوير المعيار الأساسي الإنساني، الذي أطلق في ديسمبر 2014.</a:t>
            </a:r>
          </a:p>
          <a:p>
            <a:pPr algn="r" defTabSz="464652" rtl="1">
              <a:defRPr/>
            </a:pPr>
            <a:endParaRPr lang="ar-AE" dirty="0"/>
          </a:p>
          <a:p>
            <a:pPr algn="r" defTabSz="464652" rtl="1">
              <a:defRPr/>
            </a:pPr>
            <a:r>
              <a:rPr lang="ar-AE" dirty="0"/>
              <a:t>محتوى معايير اسفير الأساسية ممثلة جيداً بوجه عام في المعيار الأساسي الإنساني، مع تركيز أكثر على المساءلة ومزيد من الإبراز لموضوع دعم المنظمات للعاملين في المعونة وإدارتهم. كما يتضمن المعيار الأساسي الإنساني عناصر جديدة لم تعالج من قبل في معايير اسفير الأساسية إجراء رصد للميزانية (انظر المعيار الأساسي الإنساني رقم 9.3)، والتشاور مع السكان المتضررين بشأن آليات الشكاوى (انظر المعيار الأساسي الإنساني رقم 5.2)</a:t>
            </a:r>
          </a:p>
          <a:p>
            <a:pPr algn="r" defTabSz="464652" rtl="1">
              <a:defRPr/>
            </a:pPr>
            <a:endParaRPr lang="ar-AE" dirty="0"/>
          </a:p>
          <a:p>
            <a:pPr algn="r" defTabSz="464652" rtl="1">
              <a:defRPr/>
            </a:pPr>
            <a:r>
              <a:rPr lang="ar-AE" dirty="0"/>
              <a:t>ومن أجل ضمان قابلية المعيار الأساسي الإنساني للتطبيق بشكل كامل، تم تطوير مجموعة من المؤشرات الرئيسية والملاحظات الإرشادية وسيتم اختبارها حتى نهاية شهر يونيو.</a:t>
            </a:r>
          </a:p>
          <a:p>
            <a:pPr algn="r" defTabSz="464652" rtl="1">
              <a:defRPr/>
            </a:pPr>
            <a:endParaRPr lang="ar-AE" dirty="0"/>
          </a:p>
          <a:p>
            <a:pPr algn="r" defTabSz="464652" rtl="1">
              <a:defRPr/>
            </a:pPr>
            <a:r>
              <a:rPr lang="ar-AE" dirty="0"/>
              <a:t>وسيتم دمج المعيار الأساسي الإنساني في دليل اسفير عندما تصبح المؤشرات الرئيسية والملاحظات الإرشادية لهذا المعيار جاهزة للتطبيق من قبل العاملين الميدانيين.</a:t>
            </a:r>
          </a:p>
          <a:p>
            <a:pPr algn="r" defTabSz="464652" rtl="1">
              <a:defRPr/>
            </a:pPr>
            <a:endParaRPr lang="ar-AE" dirty="0"/>
          </a:p>
          <a:p>
            <a:pPr algn="r" defTabSz="464652" rtl="1">
              <a:defRPr/>
            </a:pPr>
            <a:r>
              <a:rPr lang="ar-AE" dirty="0"/>
              <a:t>المعيار الأساسي الإنساني لن يُغير أو يحل محل الميثاق الإنساني، أو مبادئ الحماية أو المعايير الدنيا المتعقلة بالفصول الفنية الأربع في الدليل (الإمداد بالماء والإصحاح والنهوض بالنظافة، الأمن الغذائي والتغذية، المأوى والمستوطنات البشرية واللوازم غير الغذائية، ومجال العمل الصحي).</a:t>
            </a:r>
          </a:p>
          <a:p>
            <a:pPr defTabSz="464652">
              <a:defRPr/>
            </a:pPr>
            <a:endParaRPr lang="fr-CH" dirty="0"/>
          </a:p>
          <a:p>
            <a:pPr defTabSz="464652">
              <a:defRPr/>
            </a:pPr>
            <a:endParaRPr lang="en-GB" dirty="0"/>
          </a:p>
        </p:txBody>
      </p:sp>
      <p:sp>
        <p:nvSpPr>
          <p:cNvPr id="4" name="Slide Number Placeholder 3"/>
          <p:cNvSpPr>
            <a:spLocks noGrp="1"/>
          </p:cNvSpPr>
          <p:nvPr>
            <p:ph type="sldNum" sz="quarter" idx="10"/>
          </p:nvPr>
        </p:nvSpPr>
        <p:spPr/>
        <p:txBody>
          <a:bodyPr/>
          <a:lstStyle/>
          <a:p>
            <a:fld id="{A4A2013F-FEB7-410A-8B03-31A8DB4DFBAD}" type="slidenum">
              <a:rPr lang="en-GB" smtClean="0"/>
              <a:t>6</a:t>
            </a:fld>
            <a:endParaRPr lang="en-GB"/>
          </a:p>
        </p:txBody>
      </p:sp>
    </p:spTree>
    <p:extLst>
      <p:ext uri="{BB962C8B-B14F-4D97-AF65-F5344CB8AC3E}">
        <p14:creationId xmlns:p14="http://schemas.microsoft.com/office/powerpoint/2010/main" val="639055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تاريخ المعايير الإنسانية الأساسية: التركيز المتزايد على الخضوع إلى المساءلة إزاء المجتمعات المحلية المتضررة من الأزمة.</a:t>
            </a:r>
            <a:endParaRPr kumimoji="0" lang="fr-FR" sz="1200" b="0" i="0" u="none" strike="noStrike" kern="1200" cap="none" spc="0" normalizeH="0" baseline="0" noProof="0">
              <a:ln>
                <a:noFill/>
              </a:ln>
              <a:solidFill>
                <a:prstClr val="black"/>
              </a:solidFill>
              <a:effectLst/>
              <a:uLnTx/>
              <a:uFillTx/>
              <a:latin typeface="Calibri"/>
              <a:ea typeface="+mn-ea"/>
              <a:cs typeface="+mn-cs"/>
            </a:endParaRPr>
          </a:p>
          <a:p>
            <a:pPr marL="0" marR="0" lvl="0" indent="0" algn="l"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a:t>
            </a:r>
            <a:endParaRPr kumimoji="0" lang="fr-FR" sz="1200" b="0" i="0" u="none" strike="noStrike" kern="1200" cap="none" spc="0" normalizeH="0" baseline="0" noProof="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المعايير الإنسانية الأساسيّة هي عبارة عن مدوّنة سلوكية طوعيّة </a:t>
            </a:r>
            <a:r>
              <a:rPr kumimoji="0" lang="ar-TN"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حيث</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تمّ </a:t>
            </a:r>
            <a:r>
              <a:rPr kumimoji="0" lang="ar-TN"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إ</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طلاقها في ديسمبر 2014 بهدف تسهيل أكبر قدرٍ من المساءلة تجاه المجتمعات والأشخاص المتضررين من الأزمات وتحسين جودة الخدمات المُقدّمة لهم. وتم</a:t>
            </a:r>
            <a:r>
              <a:rPr kumimoji="0" lang="ar-TN"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في نوفمبر 2015 إصدار الملاحظات الإرشادية والمؤشرات الرئيسية وهي عناصر مكمّلة للمعايير الإنسانيّة الأساسيّة وتسمح بقياس التقدم المحرز.</a:t>
            </a:r>
            <a:endParaRPr kumimoji="0" lang="fr-FR" sz="1200" b="0" i="0" u="none" strike="noStrike" kern="1200" cap="none" spc="0" normalizeH="0" baseline="0" noProof="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a:t>
            </a:r>
            <a:endParaRPr kumimoji="0" lang="fr-FR" sz="1200" b="0" i="0" u="none" strike="noStrike" kern="1200" cap="none" spc="0" normalizeH="0" baseline="0" noProof="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وُضعت المعايير الإنسانية الأساسيّة بفضل اتحاد جهود شراكة المساءلة الإنسانية الدولية (</a:t>
            </a:r>
            <a:r>
              <a:rPr kumimoji="0" lang="en-GB" sz="1200" b="0" i="0" u="none" strike="noStrike" kern="1200" cap="none" spc="0" normalizeH="0" baseline="0" noProof="0">
                <a:ln>
                  <a:noFill/>
                </a:ln>
                <a:solidFill>
                  <a:prstClr val="black"/>
                </a:solidFill>
                <a:effectLst/>
                <a:uLnTx/>
                <a:uFillTx/>
                <a:latin typeface="Calibri"/>
                <a:ea typeface="+mn-ea"/>
                <a:cs typeface="+mn-cs"/>
              </a:rPr>
              <a:t>HAP</a:t>
            </a:r>
            <a:r>
              <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مع منظمة عاملون في المعونة </a:t>
            </a:r>
            <a:r>
              <a:rPr kumimoji="0" lang="ar-TN"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a:t>
            </a:r>
            <a:r>
              <a:rPr kumimoji="0" lang="en-GB" sz="1200" b="0" i="0" u="none" strike="noStrike" kern="1200" cap="none" spc="0" normalizeH="0" baseline="0" noProof="0">
                <a:ln>
                  <a:noFill/>
                </a:ln>
                <a:solidFill>
                  <a:prstClr val="black"/>
                </a:solidFill>
                <a:effectLst/>
                <a:uLnTx/>
                <a:uFillTx/>
                <a:latin typeface="Calibri"/>
                <a:ea typeface="+mn-ea"/>
                <a:cs typeface="+mn-cs"/>
              </a:rPr>
              <a:t>People in Aid</a:t>
            </a:r>
            <a:r>
              <a:rPr kumimoji="0" lang="ar-TN"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a:t>
            </a:r>
            <a:r>
              <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اندمجت لتصبح جزءا من تحالف </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المعايير الإنسانية الأساسيّة </a:t>
            </a:r>
            <a:r>
              <a:rPr kumimoji="0" lang="ar-TN"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a:t>
            </a:r>
            <a:r>
              <a:rPr kumimoji="0" lang="en-GB" sz="1200" b="0" i="0" u="none" strike="noStrike" kern="1200" cap="none" spc="0" normalizeH="0" baseline="0" noProof="0">
                <a:ln>
                  <a:noFill/>
                </a:ln>
                <a:solidFill>
                  <a:prstClr val="black"/>
                </a:solidFill>
                <a:effectLst/>
                <a:uLnTx/>
                <a:uFillTx/>
                <a:latin typeface="Calibri"/>
                <a:ea typeface="+mn-ea"/>
                <a:cs typeface="+mn-cs"/>
              </a:rPr>
              <a:t>CHS Alliance</a:t>
            </a:r>
            <a:r>
              <a:rPr kumimoji="0" lang="ar-TN"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ومشروع اسفير ومجموعة الطوارئ وإعادة التأهيل والتنمية سعيا لتحقيق مزيد</a:t>
            </a:r>
            <a:r>
              <a:rPr kumimoji="0" lang="ar-TN"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من الترابط </a:t>
            </a:r>
            <a:r>
              <a:rPr kumimoji="0" lang="ar-TN"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بين</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مستخدمي المعايير الإنسانية (مبادرة المعايير </a:t>
            </a:r>
            <a:r>
              <a:rPr kumimoji="0" lang="ar-TN"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ال</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مشتركة).</a:t>
            </a:r>
            <a:endParaRPr kumimoji="0" lang="fr-FR" sz="1200" b="0" i="0" u="none" strike="noStrike" kern="1200" cap="none" spc="0" normalizeH="0" baseline="0" noProof="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a:t>
            </a:r>
            <a:endParaRPr kumimoji="0" lang="fr-FR" sz="1200" b="0" i="0" u="none" strike="noStrike" kern="1200" cap="none" spc="0" normalizeH="0" baseline="0" noProof="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وقع تطوير المعايير الأساسية الموجودة وتحسينها حيث أن محتوى المعايير الإنسانية الأساسية ليس بجديدٍ كليا. ويحدد المحتوى العناصر الأساسية للعديد من المعايير الإنسانية والالتزامات القائمة بما في ذلك:</a:t>
            </a:r>
            <a:endParaRPr kumimoji="0" lang="fr-FR" sz="1200" b="0" i="0" u="none" strike="noStrike" kern="1200" cap="none" spc="0" normalizeH="0" baseline="0" noProof="0">
              <a:ln>
                <a:noFill/>
              </a:ln>
              <a:solidFill>
                <a:prstClr val="black"/>
              </a:solidFill>
              <a:effectLst/>
              <a:uLnTx/>
              <a:uFillTx/>
              <a:latin typeface="Calibri"/>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itchFamily="34" charset="0"/>
              <a:buChar char="•"/>
              <a:tabLst/>
              <a:defRPr/>
            </a:pP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مدونة قواعد السلوك لكل من الصليب الأحمر والهلال الأحمر والمنظمات غير الحكومية</a:t>
            </a:r>
            <a:endParaRPr kumimoji="0" lang="fr-FR" sz="1200" b="0" i="0" u="none" strike="noStrike" kern="1200" cap="none" spc="0" normalizeH="0" baseline="0" noProof="0">
              <a:ln>
                <a:noFill/>
              </a:ln>
              <a:solidFill>
                <a:prstClr val="black"/>
              </a:solidFill>
              <a:effectLst/>
              <a:uLnTx/>
              <a:uFillTx/>
              <a:latin typeface="Calibri"/>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itchFamily="34" charset="0"/>
              <a:buChar char="•"/>
              <a:tabLst/>
              <a:defRPr/>
            </a:pP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المعايير الأساسية والميثاق الإنساني لاسفير ومعايير الشراكة في المساءلة الإنسانية (2010) ومدونة الممارسة الجيدة  لمنظمة عاملون في المعونة (</a:t>
            </a:r>
            <a:r>
              <a:rPr kumimoji="0" lang="en-GB" sz="1200" b="0" i="0" u="none" strike="noStrike" kern="1200" cap="none" spc="0" normalizeH="0" baseline="0" noProof="0">
                <a:ln>
                  <a:noFill/>
                </a:ln>
                <a:solidFill>
                  <a:prstClr val="black"/>
                </a:solidFill>
                <a:effectLst/>
                <a:uLnTx/>
                <a:uFillTx/>
                <a:latin typeface="Calibri"/>
                <a:ea typeface="+mn-ea"/>
                <a:cs typeface="+mn-cs"/>
              </a:rPr>
              <a:t>People in Aid</a:t>
            </a:r>
            <a:r>
              <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ومرجع الجودة</a:t>
            </a:r>
            <a:endParaRPr kumimoji="0" lang="fr-FR" sz="1200" b="0" i="0" u="none" strike="noStrike" kern="1200" cap="none" spc="0" normalizeH="0" baseline="0" noProof="0">
              <a:ln>
                <a:noFill/>
              </a:ln>
              <a:solidFill>
                <a:prstClr val="black"/>
              </a:solidFill>
              <a:effectLst/>
              <a:uLnTx/>
              <a:uFillTx/>
              <a:latin typeface="Calibri"/>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itchFamily="34" charset="0"/>
              <a:buChar char="•"/>
              <a:tabLst/>
              <a:defRPr/>
            </a:pP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الميثاق الإنساني</a:t>
            </a:r>
            <a:endParaRPr kumimoji="0" lang="fr-FR" sz="1200" b="0" i="0" u="none" strike="noStrike" kern="1200" cap="none" spc="0" normalizeH="0" baseline="0" noProof="0">
              <a:ln>
                <a:noFill/>
              </a:ln>
              <a:solidFill>
                <a:prstClr val="black"/>
              </a:solidFill>
              <a:effectLst/>
              <a:uLnTx/>
              <a:uFillTx/>
              <a:latin typeface="Calibri"/>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itchFamily="34" charset="0"/>
              <a:buChar char="•"/>
              <a:tabLst/>
              <a:defRPr/>
            </a:pP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طريقة  كومباس ال</a:t>
            </a:r>
            <a:r>
              <a:rPr kumimoji="0" lang="ar-TN"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تي</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طورته</a:t>
            </a:r>
            <a:r>
              <a:rPr kumimoji="0" lang="ar-TN"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ا</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مجموعة الطوارئ وإعادة التأهيل والتنمية</a:t>
            </a:r>
            <a:endParaRPr kumimoji="0" lang="fr-FR" sz="1200" b="0" i="0" u="none" strike="noStrike" kern="1200" cap="none" spc="0" normalizeH="0" baseline="0" noProof="0">
              <a:ln>
                <a:noFill/>
              </a:ln>
              <a:solidFill>
                <a:prstClr val="black"/>
              </a:solidFill>
              <a:effectLst/>
              <a:uLnTx/>
              <a:uFillTx/>
              <a:latin typeface="Calibri"/>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itchFamily="34" charset="0"/>
              <a:buChar char="•"/>
              <a:tabLst/>
              <a:defRPr/>
            </a:pP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مشروع بوصلة الجودة (</a:t>
            </a:r>
            <a:r>
              <a:rPr kumimoji="0" lang="en-GB" sz="1200" b="0" i="0" u="none" strike="noStrike" kern="1200" cap="none" spc="0" normalizeH="0" baseline="0" noProof="0">
                <a:ln>
                  <a:noFill/>
                </a:ln>
                <a:solidFill>
                  <a:prstClr val="black"/>
                </a:solidFill>
                <a:effectLst/>
                <a:uLnTx/>
                <a:uFillTx/>
                <a:latin typeface="Calibri"/>
                <a:ea typeface="+mn-ea"/>
                <a:cs typeface="+mn-cs"/>
              </a:rPr>
              <a:t>The Quality COMPAS</a:t>
            </a:r>
            <a:r>
              <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a:t>
            </a:r>
            <a:endParaRPr kumimoji="0" lang="fr-FR" sz="1200" b="0" i="0" u="none" strike="noStrike" kern="1200" cap="none" spc="0" normalizeH="0" baseline="0" noProof="0">
              <a:ln>
                <a:noFill/>
              </a:ln>
              <a:solidFill>
                <a:prstClr val="black"/>
              </a:solidFill>
              <a:effectLst/>
              <a:uLnTx/>
              <a:uFillTx/>
              <a:latin typeface="Calibri"/>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itchFamily="34" charset="0"/>
              <a:buChar char="•"/>
              <a:tabLst/>
              <a:defRPr/>
            </a:pPr>
            <a:r>
              <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التز</a:t>
            </a:r>
            <a:r>
              <a:rPr kumimoji="0" lang="ar-TN"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ا</a:t>
            </a:r>
            <a:r>
              <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مات اللجنة الدائمة المشتركة بين الوكالات بشأن المساءلة تجاه الفئات المتضررة أو الأشخاص المتضررين (</a:t>
            </a:r>
            <a:r>
              <a:rPr kumimoji="0" lang="en-GB" sz="1200" b="0" i="0" u="none" strike="noStrike" kern="1200" cap="none" spc="0" normalizeH="0" baseline="0" noProof="0">
                <a:ln>
                  <a:noFill/>
                </a:ln>
                <a:solidFill>
                  <a:prstClr val="black"/>
                </a:solidFill>
                <a:effectLst/>
                <a:uLnTx/>
                <a:uFillTx/>
                <a:latin typeface="Calibri"/>
                <a:ea typeface="+mn-ea"/>
                <a:cs typeface="+mn-cs"/>
              </a:rPr>
              <a:t>CAAPs</a:t>
            </a:r>
            <a:r>
              <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a:t>
            </a:r>
            <a:endParaRPr kumimoji="0" lang="fr-FR" sz="1200" b="0" i="0" u="none" strike="noStrike" kern="1200" cap="none" spc="0" normalizeH="0" baseline="0" noProof="0">
              <a:ln>
                <a:noFill/>
              </a:ln>
              <a:solidFill>
                <a:prstClr val="black"/>
              </a:solidFill>
              <a:effectLst/>
              <a:uLnTx/>
              <a:uFillTx/>
              <a:latin typeface="Calibri"/>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itchFamily="34" charset="0"/>
              <a:buChar char="•"/>
              <a:tabLst/>
              <a:defRPr/>
            </a:pP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معايير لجنة المساعدة الإنمائية (</a:t>
            </a:r>
            <a:r>
              <a:rPr kumimoji="0" lang="en-GB" sz="1200" b="0" i="0" u="none" strike="noStrike" kern="1200" cap="none" spc="0" normalizeH="0" baseline="0" noProof="0">
                <a:ln>
                  <a:noFill/>
                </a:ln>
                <a:solidFill>
                  <a:prstClr val="black"/>
                </a:solidFill>
                <a:effectLst/>
                <a:uLnTx/>
                <a:uFillTx/>
                <a:latin typeface="Calibri"/>
                <a:ea typeface="+mn-ea"/>
                <a:cs typeface="+mn-cs"/>
              </a:rPr>
              <a:t>DAC</a:t>
            </a:r>
            <a:r>
              <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التابعة لمنظمة التعاون الاقتصادي والتنمية (</a:t>
            </a:r>
            <a:r>
              <a:rPr kumimoji="0" lang="fr-FR" sz="1200" b="0" i="0" u="none" strike="noStrike" kern="1200" cap="none" spc="0" normalizeH="0" baseline="0" noProof="0">
                <a:ln>
                  <a:noFill/>
                </a:ln>
                <a:solidFill>
                  <a:prstClr val="black"/>
                </a:solidFill>
                <a:effectLst/>
                <a:uLnTx/>
                <a:uFillTx/>
                <a:latin typeface="Calibri"/>
                <a:ea typeface="+mn-ea"/>
                <a:cs typeface="+mn-cs"/>
              </a:rPr>
              <a:t>OECD</a:t>
            </a:r>
            <a:r>
              <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لتقييم المساعدات الإنمائية والإنسانية</a:t>
            </a:r>
            <a:endParaRPr kumimoji="0" lang="fr-FR" sz="1200" b="0" i="0" u="none" strike="noStrike" kern="1200" cap="none" spc="0" normalizeH="0" baseline="0" noProof="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حلّت المعايير الإنسانية الأساسيّة محلّ المعايير الأساسية المدرجة في دليل اسفير لسنة 2011 ومعايير الشراكة في المساءلة الإنسانية لسنة 2010 ومدونة الممارسات الجيدة التابعة لمنظمة عاملون في المعونة (</a:t>
            </a:r>
            <a:r>
              <a:rPr kumimoji="0" lang="en-GB" sz="1200" b="0" i="0" u="none" strike="noStrike" kern="1200" cap="none" spc="0" normalizeH="0" baseline="0" noProof="0">
                <a:ln>
                  <a:noFill/>
                </a:ln>
                <a:solidFill>
                  <a:prstClr val="black"/>
                </a:solidFill>
                <a:effectLst/>
                <a:uLnTx/>
                <a:uFillTx/>
                <a:latin typeface="Calibri"/>
                <a:ea typeface="+mn-ea"/>
                <a:cs typeface="+mn-cs"/>
              </a:rPr>
              <a:t>People in Aid</a:t>
            </a:r>
            <a:r>
              <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ومعايير الجودة كما سيتم دمجها في مشروع بوصلة الجودة التابع لمجموعة الطوارئ وإعادة التأهيل والتنمية.</a:t>
            </a:r>
            <a:endParaRPr kumimoji="0" lang="fr-FR" sz="1200" b="0" i="0" u="none" strike="noStrike" kern="1200" cap="none" spc="0" normalizeH="0" baseline="0" noProof="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a:t>
            </a:r>
            <a:endParaRPr kumimoji="0" lang="fr-FR" sz="1200" b="0" i="0" u="none" strike="noStrike" kern="1200" cap="none" spc="0" normalizeH="0" baseline="0" noProof="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المعايير الإنسانية الأساسيّة هي عبارة عن مدوّنة سلوكية طوعيّة حيث يمكنها أن ت</a:t>
            </a:r>
            <a:r>
              <a:rPr kumimoji="0" lang="ar-TN"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حدّد</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 جميع مراحل الاستجابة الإنسانية. تم تصميم المعايير الإنسانية الأساسيّة كمعايير قابل للقي</a:t>
            </a:r>
            <a:r>
              <a:rPr kumimoji="0" lang="ar-TN"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ا</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س والتحقّق لتفتح المجال أمام أولئك الذين يرغبون في القيام بتقييم ذاتي لأدائهم كما أن أعضاء </a:t>
            </a:r>
            <a:r>
              <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تحالف </a:t>
            </a:r>
            <a:r>
              <a:rPr kumimoji="0" lang="ar-EG"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rPr>
              <a:t>المعايير الإنسانية الأساسيّة مطالبون بالقيام بالتقييم الذاتي.</a:t>
            </a: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7</a:t>
            </a:fld>
            <a:endParaRPr lang="ar-SA"/>
          </a:p>
        </p:txBody>
      </p:sp>
    </p:spTree>
    <p:extLst>
      <p:ext uri="{BB962C8B-B14F-4D97-AF65-F5344CB8AC3E}">
        <p14:creationId xmlns:p14="http://schemas.microsoft.com/office/powerpoint/2010/main" val="4173291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1"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تحتوي هذه الشريحة التقديمية على كتابة متحركة.</a:t>
            </a:r>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ar-EG"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SA"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تقديم الالتزامات التسع: </a:t>
            </a:r>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تُعتبر المساءلة تجاه المجتمعات والأشخاص المتضررين من الأزمة جوهر المعايير الإنسانية الأساسيّة حيث </a:t>
            </a:r>
            <a:r>
              <a:rPr kumimoji="0" lang="ar-EG" sz="1200" b="1"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ينبغي أن </a:t>
            </a:r>
            <a:r>
              <a:rPr kumimoji="0" lang="ar-TN" sz="1200" b="1"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ت</a:t>
            </a:r>
            <a:r>
              <a:rPr kumimoji="0" lang="ar-EG" sz="1200" b="1"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كون المجتمعات المحلية والأشخاص المتضررين من الأزمة محور العمل الإنساني.</a:t>
            </a:r>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ar-EG"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SA"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يعتبر هذا موضوعا محوريّا وتنشأ منه جميع المسؤوليات الأخرى، بما في ذلك </a:t>
            </a:r>
            <a:r>
              <a:rPr kumimoji="0" lang="ar-TN"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المسؤوليات </a:t>
            </a:r>
            <a:r>
              <a:rPr kumimoji="0" lang="ar-SA"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تجاه الجهات المانحة والمقرات الرئيسية والشُّركاء والحكومات المضيفة.</a:t>
            </a:r>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SA"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 </a:t>
            </a:r>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SA"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اطلب من المشاركين قراءة الالتزامات التسعة بالتداول وتأكد من أن الكتابة واضحة ويمكن قراءتها (يتّسم كل التزام بكتابة متحركة لتعزيز حجمه وجعله واضحا عند القراءة).</a:t>
            </a:r>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SA"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 </a:t>
            </a:r>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SA"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بعد هذه الشريحة التقديمية، قم بإنجاز </a:t>
            </a:r>
            <a:r>
              <a:rPr kumimoji="0" lang="ar-TN"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التمرين </a:t>
            </a:r>
            <a:r>
              <a:rPr kumimoji="0" lang="ar-SA"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المرتبط بالالتزامات </a:t>
            </a:r>
            <a:r>
              <a:rPr kumimoji="0" lang="ar-TN"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و</a:t>
            </a:r>
            <a:r>
              <a:rPr kumimoji="0" lang="ar-SA"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قم بالاطلاع على </a:t>
            </a:r>
            <a:r>
              <a:rPr kumimoji="0" lang="ar-TN"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برنامج </a:t>
            </a:r>
            <a:r>
              <a:rPr kumimoji="0" lang="ar-SA"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الجلسة التدريبية.</a:t>
            </a:r>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8</a:t>
            </a:fld>
            <a:endParaRPr lang="ar-SA"/>
          </a:p>
        </p:txBody>
      </p:sp>
    </p:spTree>
    <p:extLst>
      <p:ext uri="{BB962C8B-B14F-4D97-AF65-F5344CB8AC3E}">
        <p14:creationId xmlns:p14="http://schemas.microsoft.com/office/powerpoint/2010/main" val="3291808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9</a:t>
            </a:fld>
            <a:endParaRPr lang="ar-SA"/>
          </a:p>
        </p:txBody>
      </p:sp>
    </p:spTree>
    <p:extLst>
      <p:ext uri="{BB962C8B-B14F-4D97-AF65-F5344CB8AC3E}">
        <p14:creationId xmlns:p14="http://schemas.microsoft.com/office/powerpoint/2010/main" val="33593913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tmp"/></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r-CH"/>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Tree>
    <p:extLst>
      <p:ext uri="{BB962C8B-B14F-4D97-AF65-F5344CB8AC3E}">
        <p14:creationId xmlns:p14="http://schemas.microsoft.com/office/powerpoint/2010/main" val="3440963926"/>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ody - small circle icon">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ar-SA" noProof="0" dirty="0" err="1"/>
              <a:t>Click</a:t>
            </a:r>
            <a:r>
              <a:rPr lang="ar-SA" noProof="0" dirty="0"/>
              <a:t> </a:t>
            </a:r>
            <a:r>
              <a:rPr lang="ar-SA" noProof="0" dirty="0" err="1"/>
              <a:t>to</a:t>
            </a:r>
            <a:r>
              <a:rPr lang="ar-SA" noProof="0" dirty="0"/>
              <a:t> </a:t>
            </a:r>
            <a:r>
              <a:rPr lang="ar-SA" noProof="0" dirty="0" err="1"/>
              <a:t>edit</a:t>
            </a:r>
            <a:r>
              <a:rPr lang="ar-SA" noProof="0" dirty="0"/>
              <a:t> </a:t>
            </a:r>
            <a:r>
              <a:rPr lang="ar-SA" noProof="0" dirty="0" err="1"/>
              <a:t>Master</a:t>
            </a:r>
            <a:r>
              <a:rPr lang="ar-SA" noProof="0" dirty="0"/>
              <a:t> </a:t>
            </a:r>
            <a:r>
              <a:rPr lang="ar-SA" noProof="0" dirty="0" err="1"/>
              <a:t>title</a:t>
            </a:r>
            <a:r>
              <a:rPr lang="ar-SA" noProof="0" dirty="0"/>
              <a:t> </a:t>
            </a:r>
            <a:r>
              <a:rPr lang="ar-SA" noProof="0" dirty="0" err="1"/>
              <a:t>style</a:t>
            </a:r>
            <a:endParaRPr lang="ar-SA" noProof="0" dirty="0"/>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noProof="0"/>
              <a:t>الجزء "أ" 8: المعايير الإنسانيّة الأساسيّة المدرجة في دليل اسفير - مجموعة اسفير التدريبية  2015</a:t>
            </a:r>
            <a:endParaRPr lang="ar-SA" noProof="0" dirty="0"/>
          </a:p>
        </p:txBody>
      </p:sp>
      <p:pic>
        <p:nvPicPr>
          <p:cNvPr id="10" name="Picture 9" descr="Sphere-Project-Logo-Standard-No-Tagline-RGB.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35730" r="36921" b="33872"/>
          <a:stretch/>
        </p:blipFill>
        <p:spPr>
          <a:xfrm>
            <a:off x="152138" y="162034"/>
            <a:ext cx="749300" cy="733775"/>
          </a:xfrm>
          <a:prstGeom prst="rect">
            <a:avLst/>
          </a:prstGeom>
        </p:spPr>
      </p:pic>
      <p:pic>
        <p:nvPicPr>
          <p:cNvPr id="11" name="Picture 10" descr="Screen Clippi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64530" y="5048383"/>
            <a:ext cx="1314887" cy="1321126"/>
          </a:xfrm>
          <a:prstGeom prst="rect">
            <a:avLst/>
          </a:prstGeom>
        </p:spPr>
      </p:pic>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ar-SA" noProof="0" dirty="0" err="1"/>
              <a:t>Click</a:t>
            </a:r>
            <a:r>
              <a:rPr lang="ar-SA" noProof="0" dirty="0"/>
              <a:t> </a:t>
            </a:r>
            <a:r>
              <a:rPr lang="ar-SA" noProof="0" dirty="0" err="1"/>
              <a:t>to</a:t>
            </a:r>
            <a:r>
              <a:rPr lang="ar-SA" noProof="0" dirty="0"/>
              <a:t> </a:t>
            </a:r>
            <a:r>
              <a:rPr lang="ar-SA" noProof="0" dirty="0" err="1"/>
              <a:t>edit</a:t>
            </a:r>
            <a:r>
              <a:rPr lang="ar-SA" noProof="0" dirty="0"/>
              <a:t> </a:t>
            </a:r>
            <a:r>
              <a:rPr lang="ar-SA" noProof="0" dirty="0" err="1"/>
              <a:t>Master</a:t>
            </a:r>
            <a:r>
              <a:rPr lang="ar-SA" noProof="0" dirty="0"/>
              <a:t> </a:t>
            </a:r>
            <a:r>
              <a:rPr lang="ar-SA" noProof="0" dirty="0" err="1"/>
              <a:t>text</a:t>
            </a:r>
            <a:r>
              <a:rPr lang="ar-SA" noProof="0" dirty="0"/>
              <a:t> </a:t>
            </a:r>
            <a:r>
              <a:rPr lang="ar-SA" noProof="0" dirty="0" err="1"/>
              <a:t>styles</a:t>
            </a:r>
            <a:endParaRPr lang="ar-SA" noProof="0" dirty="0"/>
          </a:p>
          <a:p>
            <a:pPr lvl="1"/>
            <a:r>
              <a:rPr lang="ar-SA" noProof="0" dirty="0" err="1"/>
              <a:t>Second</a:t>
            </a:r>
            <a:r>
              <a:rPr lang="ar-SA" noProof="0" dirty="0"/>
              <a:t> </a:t>
            </a:r>
            <a:r>
              <a:rPr lang="ar-SA" noProof="0" dirty="0" err="1"/>
              <a:t>level</a:t>
            </a:r>
            <a:endParaRPr lang="ar-SA" noProof="0" dirty="0"/>
          </a:p>
          <a:p>
            <a:pPr lvl="2"/>
            <a:r>
              <a:rPr lang="ar-SA" noProof="0" dirty="0" err="1"/>
              <a:t>Third</a:t>
            </a:r>
            <a:r>
              <a:rPr lang="ar-SA" noProof="0" dirty="0"/>
              <a:t> </a:t>
            </a:r>
            <a:r>
              <a:rPr lang="ar-SA" noProof="0" dirty="0" err="1"/>
              <a:t>level</a:t>
            </a:r>
            <a:endParaRPr lang="ar-SA" noProof="0" dirty="0"/>
          </a:p>
        </p:txBody>
      </p:sp>
    </p:spTree>
    <p:extLst>
      <p:ext uri="{BB962C8B-B14F-4D97-AF65-F5344CB8AC3E}">
        <p14:creationId xmlns:p14="http://schemas.microsoft.com/office/powerpoint/2010/main" val="2925367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4469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Footer only">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 «ت» 5 –المعايير الأربعة المرافقة لدليل اسفير مجموعة اسفير التدريبية سنة 2015</a:t>
            </a:r>
            <a:endParaRPr lang="fr-CH"/>
          </a:p>
        </p:txBody>
      </p:sp>
    </p:spTree>
    <p:extLst>
      <p:ext uri="{BB962C8B-B14F-4D97-AF65-F5344CB8AC3E}">
        <p14:creationId xmlns:p14="http://schemas.microsoft.com/office/powerpoint/2010/main" val="2850212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355977" y="6329599"/>
            <a:ext cx="4330824"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 «ت» 5 –المعايير الأربعة المرافقة لدليل اسفير مجموعة اسفير التدريبية سنة 2015</a:t>
            </a:r>
            <a:endParaRPr lang="fr-CH"/>
          </a:p>
        </p:txBody>
      </p:sp>
      <p:sp>
        <p:nvSpPr>
          <p:cNvPr id="4"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a:t>Click to edit Master title style</a:t>
            </a:r>
            <a:endParaRPr lang="fr-CH" dirty="0"/>
          </a:p>
        </p:txBody>
      </p:sp>
    </p:spTree>
    <p:extLst>
      <p:ext uri="{BB962C8B-B14F-4D97-AF65-F5344CB8AC3E}">
        <p14:creationId xmlns:p14="http://schemas.microsoft.com/office/powerpoint/2010/main" val="713261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xercise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a:t>Click to edit Master text styles</a:t>
            </a:r>
          </a:p>
          <a:p>
            <a:pPr lvl="1"/>
            <a:r>
              <a:rPr lang="en-US" noProof="0"/>
              <a:t>Second level</a:t>
            </a:r>
          </a:p>
          <a:p>
            <a:pPr lvl="2"/>
            <a:r>
              <a:rPr lang="en-US" noProof="0"/>
              <a:t>Third level</a:t>
            </a:r>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 «ت» 5 –المعايير الأربعة المرافقة لدليل اسفير مجموعة اسفير التدريبية سنة 2015</a:t>
            </a:r>
            <a:endParaRPr lang="fr-CH"/>
          </a:p>
        </p:txBody>
      </p:sp>
      <p:pic>
        <p:nvPicPr>
          <p:cNvPr id="9" name="Picture 8" descr="meeting shutterstock_230281012.jpg"/>
          <p:cNvPicPr>
            <a:picLocks noChangeAspect="1"/>
          </p:cNvPicPr>
          <p:nvPr userDrawn="1"/>
        </p:nvPicPr>
        <p:blipFill>
          <a:blip r:embed="rId3" cstate="print">
            <a:alphaModFix amt="73000"/>
            <a:extLst>
              <a:ext uri="{28A0092B-C50C-407E-A947-70E740481C1C}">
                <a14:useLocalDpi xmlns:a14="http://schemas.microsoft.com/office/drawing/2010/main" val="0"/>
              </a:ext>
            </a:extLst>
          </a:blip>
          <a:stretch>
            <a:fillRect/>
          </a:stretch>
        </p:blipFill>
        <p:spPr>
          <a:xfrm>
            <a:off x="35496" y="3251628"/>
            <a:ext cx="3644656" cy="2882923"/>
          </a:xfrm>
          <a:prstGeom prst="rect">
            <a:avLst/>
          </a:prstGeom>
        </p:spPr>
      </p:pic>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9372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a:t>Click to edit Master text styles</a:t>
            </a:r>
          </a:p>
          <a:p>
            <a:pPr lvl="1"/>
            <a:r>
              <a:rPr lang="en-US" noProof="0"/>
              <a:t>Second level</a:t>
            </a:r>
          </a:p>
          <a:p>
            <a:pPr lvl="2"/>
            <a:r>
              <a:rPr lang="en-US" noProof="0"/>
              <a:t>Third level</a:t>
            </a:r>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 «ت» 5 –المعايير الأربعة المرافقة لدليل اسفير مجموعة اسفير التدريبية سنة 2015</a:t>
            </a:r>
            <a:endParaRPr lang="fr-CH"/>
          </a:p>
        </p:txBody>
      </p:sp>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43119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header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tx2"/>
                </a:solidFill>
                <a:latin typeface="Traditional Arabic" panose="02020603050405020304" pitchFamily="18" charset="-78"/>
                <a:cs typeface="Traditional Arabic" panose="02020603050405020304" pitchFamily="18" charset="-78"/>
              </a:defRPr>
            </a:lvl1pPr>
          </a:lstStyle>
          <a:p>
            <a:r>
              <a:rPr lang="en-US" noProof="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a:t>Click to edit Master text styles</a:t>
            </a:r>
          </a:p>
          <a:p>
            <a:pPr lvl="1"/>
            <a:r>
              <a:rPr lang="en-US" noProof="0"/>
              <a:t>Second level</a:t>
            </a:r>
          </a:p>
          <a:p>
            <a:pPr lvl="2"/>
            <a:r>
              <a:rPr lang="en-US" noProof="0"/>
              <a:t>Third level</a:t>
            </a:r>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3131840" y="6329599"/>
            <a:ext cx="5554961"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 «ت» 6 – مبادرات مشروع اسفير وغيره المتعلقة بالجودة والمساءلة مواد اسفير التدريبية سنة 2015</a:t>
            </a:r>
            <a:endParaRPr lang="fr-CH"/>
          </a:p>
        </p:txBody>
      </p:sp>
    </p:spTree>
    <p:extLst>
      <p:ext uri="{BB962C8B-B14F-4D97-AF65-F5344CB8AC3E}">
        <p14:creationId xmlns:p14="http://schemas.microsoft.com/office/powerpoint/2010/main" val="1016182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ody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7679604" cy="1081760"/>
          </a:xfrm>
        </p:spPr>
        <p:txBody>
          <a:bodyPr anchor="ctr" anchorCtr="0">
            <a:noAutofit/>
          </a:bodyPr>
          <a:lstStyle>
            <a:lvl1pPr>
              <a:defRPr sz="2800"/>
            </a:lvl1pPr>
          </a:lstStyle>
          <a:p>
            <a:r>
              <a:rPr lang="en-GB" dirty="0"/>
              <a:t>Click to edit Master title style</a:t>
            </a:r>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a:t>Click to edit Master text styles</a:t>
            </a:r>
          </a:p>
          <a:p>
            <a:pPr lvl="1"/>
            <a:r>
              <a:rPr lang="en-GB" dirty="0"/>
              <a:t>Second level</a:t>
            </a:r>
          </a:p>
          <a:p>
            <a:pPr lvl="2"/>
            <a:r>
              <a:rPr lang="en-GB" dirty="0"/>
              <a:t>Third level</a:t>
            </a:r>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a:t>Module A2 – Sphere: an in-depth tour</a:t>
            </a:r>
          </a:p>
          <a:p>
            <a:r>
              <a:rPr lang="en-GB" dirty="0"/>
              <a:t>Sphere Training Package 2015</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92240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Body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ar-SA" noProof="0" dirty="0" err="1"/>
              <a:t>Click</a:t>
            </a:r>
            <a:r>
              <a:rPr lang="ar-SA" noProof="0" dirty="0"/>
              <a:t> </a:t>
            </a:r>
            <a:r>
              <a:rPr lang="ar-SA" noProof="0" dirty="0" err="1"/>
              <a:t>to</a:t>
            </a:r>
            <a:r>
              <a:rPr lang="ar-SA" noProof="0" dirty="0"/>
              <a:t> </a:t>
            </a:r>
            <a:r>
              <a:rPr lang="ar-SA" noProof="0" dirty="0" err="1"/>
              <a:t>edit</a:t>
            </a:r>
            <a:r>
              <a:rPr lang="ar-SA" noProof="0" dirty="0"/>
              <a:t> </a:t>
            </a:r>
            <a:r>
              <a:rPr lang="ar-SA" noProof="0" dirty="0" err="1"/>
              <a:t>Master</a:t>
            </a:r>
            <a:r>
              <a:rPr lang="ar-SA" noProof="0" dirty="0"/>
              <a:t> </a:t>
            </a:r>
            <a:r>
              <a:rPr lang="ar-SA" noProof="0" dirty="0" err="1"/>
              <a:t>title</a:t>
            </a:r>
            <a:r>
              <a:rPr lang="ar-SA" noProof="0" dirty="0"/>
              <a:t> </a:t>
            </a:r>
            <a:r>
              <a:rPr lang="ar-SA" noProof="0" dirty="0" err="1"/>
              <a:t>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ar-SA" noProof="0" dirty="0" err="1"/>
              <a:t>Click</a:t>
            </a:r>
            <a:r>
              <a:rPr lang="ar-SA" noProof="0" dirty="0"/>
              <a:t> </a:t>
            </a:r>
            <a:r>
              <a:rPr lang="ar-SA" noProof="0" dirty="0" err="1"/>
              <a:t>to</a:t>
            </a:r>
            <a:r>
              <a:rPr lang="ar-SA" noProof="0" dirty="0"/>
              <a:t> </a:t>
            </a:r>
            <a:r>
              <a:rPr lang="ar-SA" noProof="0" dirty="0" err="1"/>
              <a:t>edit</a:t>
            </a:r>
            <a:r>
              <a:rPr lang="ar-SA" noProof="0" dirty="0"/>
              <a:t> </a:t>
            </a:r>
            <a:r>
              <a:rPr lang="ar-SA" noProof="0" dirty="0" err="1"/>
              <a:t>Master</a:t>
            </a:r>
            <a:r>
              <a:rPr lang="ar-SA" noProof="0" dirty="0"/>
              <a:t> </a:t>
            </a:r>
            <a:r>
              <a:rPr lang="ar-SA" noProof="0" dirty="0" err="1"/>
              <a:t>text</a:t>
            </a:r>
            <a:r>
              <a:rPr lang="ar-SA" noProof="0" dirty="0"/>
              <a:t> </a:t>
            </a:r>
            <a:r>
              <a:rPr lang="ar-SA" noProof="0" dirty="0" err="1"/>
              <a:t>styles</a:t>
            </a:r>
            <a:endParaRPr lang="ar-SA" noProof="0" dirty="0"/>
          </a:p>
          <a:p>
            <a:pPr lvl="1"/>
            <a:r>
              <a:rPr lang="ar-SA" noProof="0" dirty="0" err="1"/>
              <a:t>Second</a:t>
            </a:r>
            <a:r>
              <a:rPr lang="ar-SA" noProof="0" dirty="0"/>
              <a:t> </a:t>
            </a:r>
            <a:r>
              <a:rPr lang="ar-SA" noProof="0" dirty="0" err="1"/>
              <a:t>level</a:t>
            </a:r>
            <a:endParaRPr lang="ar-SA" noProof="0" dirty="0"/>
          </a:p>
          <a:p>
            <a:pPr lvl="2"/>
            <a:r>
              <a:rPr lang="ar-SA" noProof="0" dirty="0" err="1"/>
              <a:t>Third</a:t>
            </a:r>
            <a:r>
              <a:rPr lang="ar-SA" noProof="0" dirty="0"/>
              <a:t> </a:t>
            </a:r>
            <a:r>
              <a:rPr lang="ar-SA" noProof="0" dirty="0" err="1"/>
              <a:t>level</a:t>
            </a:r>
            <a:endParaRPr lang="ar-SA" noProof="0" dirty="0"/>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noProof="0"/>
              <a:t>الجزء "أ" 8: المعايير الإنسانيّة الأساسيّة المدرجة في دليل اسفير - مجموعة اسفير التدريبية  2015</a:t>
            </a:r>
            <a:endParaRPr lang="ar-SA" noProof="0" dirty="0"/>
          </a:p>
        </p:txBody>
      </p:sp>
      <p:pic>
        <p:nvPicPr>
          <p:cNvPr id="10" name="Picture 9" descr="Sphere-Project-Logo-Standard-No-Tagline-RGB.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35730" r="36921" b="33872"/>
          <a:stretch/>
        </p:blipFill>
        <p:spPr>
          <a:xfrm>
            <a:off x="152138" y="162034"/>
            <a:ext cx="749300" cy="733775"/>
          </a:xfrm>
          <a:prstGeom prst="rect">
            <a:avLst/>
          </a:prstGeom>
        </p:spPr>
      </p:pic>
    </p:spTree>
    <p:extLst>
      <p:ext uri="{BB962C8B-B14F-4D97-AF65-F5344CB8AC3E}">
        <p14:creationId xmlns:p14="http://schemas.microsoft.com/office/powerpoint/2010/main" val="4133833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Body - large circle icon">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ar-SA" noProof="0" dirty="0" err="1"/>
              <a:t>Click</a:t>
            </a:r>
            <a:r>
              <a:rPr lang="ar-SA" noProof="0" dirty="0"/>
              <a:t> </a:t>
            </a:r>
            <a:r>
              <a:rPr lang="ar-SA" noProof="0" dirty="0" err="1"/>
              <a:t>to</a:t>
            </a:r>
            <a:r>
              <a:rPr lang="ar-SA" noProof="0" dirty="0"/>
              <a:t> </a:t>
            </a:r>
            <a:r>
              <a:rPr lang="ar-SA" noProof="0" dirty="0" err="1"/>
              <a:t>edit</a:t>
            </a:r>
            <a:r>
              <a:rPr lang="ar-SA" noProof="0" dirty="0"/>
              <a:t> </a:t>
            </a:r>
            <a:r>
              <a:rPr lang="ar-SA" noProof="0" dirty="0" err="1"/>
              <a:t>Master</a:t>
            </a:r>
            <a:r>
              <a:rPr lang="ar-SA" noProof="0" dirty="0"/>
              <a:t> </a:t>
            </a:r>
            <a:r>
              <a:rPr lang="ar-SA" noProof="0" dirty="0" err="1"/>
              <a:t>title</a:t>
            </a:r>
            <a:r>
              <a:rPr lang="ar-SA" noProof="0" dirty="0"/>
              <a:t> </a:t>
            </a:r>
            <a:r>
              <a:rPr lang="ar-SA" noProof="0" dirty="0" err="1"/>
              <a:t>style</a:t>
            </a:r>
            <a:endParaRPr lang="ar-SA" noProof="0" dirty="0"/>
          </a:p>
        </p:txBody>
      </p:sp>
      <p:sp>
        <p:nvSpPr>
          <p:cNvPr id="8" name="Text Placeholder 2"/>
          <p:cNvSpPr>
            <a:spLocks noGrp="1"/>
          </p:cNvSpPr>
          <p:nvPr>
            <p:ph idx="1"/>
          </p:nvPr>
        </p:nvSpPr>
        <p:spPr>
          <a:xfrm>
            <a:off x="5123664" y="1369242"/>
            <a:ext cx="3563136"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ar-SA" noProof="0" dirty="0" err="1"/>
              <a:t>Click</a:t>
            </a:r>
            <a:r>
              <a:rPr lang="ar-SA" noProof="0" dirty="0"/>
              <a:t> </a:t>
            </a:r>
            <a:r>
              <a:rPr lang="ar-SA" noProof="0" dirty="0" err="1"/>
              <a:t>to</a:t>
            </a:r>
            <a:r>
              <a:rPr lang="ar-SA" noProof="0" dirty="0"/>
              <a:t> </a:t>
            </a:r>
            <a:r>
              <a:rPr lang="ar-SA" noProof="0" dirty="0" err="1"/>
              <a:t>edit</a:t>
            </a:r>
            <a:r>
              <a:rPr lang="ar-SA" noProof="0" dirty="0"/>
              <a:t> </a:t>
            </a:r>
            <a:r>
              <a:rPr lang="ar-SA" noProof="0" dirty="0" err="1"/>
              <a:t>Master</a:t>
            </a:r>
            <a:r>
              <a:rPr lang="ar-SA" noProof="0" dirty="0"/>
              <a:t> </a:t>
            </a:r>
            <a:r>
              <a:rPr lang="ar-SA" noProof="0" dirty="0" err="1"/>
              <a:t>text</a:t>
            </a:r>
            <a:r>
              <a:rPr lang="ar-SA" noProof="0" dirty="0"/>
              <a:t> </a:t>
            </a:r>
            <a:r>
              <a:rPr lang="ar-SA" noProof="0" dirty="0" err="1"/>
              <a:t>styles</a:t>
            </a:r>
            <a:endParaRPr lang="ar-SA" noProof="0" dirty="0"/>
          </a:p>
          <a:p>
            <a:pPr lvl="1"/>
            <a:r>
              <a:rPr lang="ar-SA" noProof="0" dirty="0" err="1"/>
              <a:t>Second</a:t>
            </a:r>
            <a:r>
              <a:rPr lang="ar-SA" noProof="0" dirty="0"/>
              <a:t> </a:t>
            </a:r>
            <a:r>
              <a:rPr lang="ar-SA" noProof="0" dirty="0" err="1"/>
              <a:t>level</a:t>
            </a:r>
            <a:endParaRPr lang="ar-SA" noProof="0" dirty="0"/>
          </a:p>
          <a:p>
            <a:pPr lvl="2"/>
            <a:r>
              <a:rPr lang="ar-SA" noProof="0" dirty="0" err="1"/>
              <a:t>Third</a:t>
            </a:r>
            <a:r>
              <a:rPr lang="ar-SA" noProof="0" dirty="0"/>
              <a:t> </a:t>
            </a:r>
            <a:r>
              <a:rPr lang="ar-SA" noProof="0" dirty="0" err="1"/>
              <a:t>level</a:t>
            </a:r>
            <a:endParaRPr lang="ar-SA" noProof="0" dirty="0"/>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noProof="0"/>
              <a:t>الجزء "أ" 8: المعايير الإنسانيّة الأساسيّة المدرجة في دليل اسفير - مجموعة اسفير التدريبية  2015</a:t>
            </a:r>
            <a:endParaRPr lang="ar-SA" noProof="0" dirty="0"/>
          </a:p>
        </p:txBody>
      </p:sp>
      <p:pic>
        <p:nvPicPr>
          <p:cNvPr id="10" name="Picture 9" descr="Sphere-Project-Logo-Standard-No-Tagline-RGB.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35730" r="36921" b="33872"/>
          <a:stretch/>
        </p:blipFill>
        <p:spPr>
          <a:xfrm>
            <a:off x="152138" y="162034"/>
            <a:ext cx="749300" cy="733775"/>
          </a:xfrm>
          <a:prstGeom prst="rect">
            <a:avLst/>
          </a:prstGeom>
        </p:spPr>
      </p:pic>
      <p:pic>
        <p:nvPicPr>
          <p:cNvPr id="3" name="Picture 2" descr="Screen Clippi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65706" y="1303378"/>
            <a:ext cx="4688369" cy="4710615"/>
          </a:xfrm>
          <a:prstGeom prst="rect">
            <a:avLst/>
          </a:prstGeom>
        </p:spPr>
      </p:pic>
    </p:spTree>
    <p:extLst>
      <p:ext uri="{BB962C8B-B14F-4D97-AF65-F5344CB8AC3E}">
        <p14:creationId xmlns:p14="http://schemas.microsoft.com/office/powerpoint/2010/main" val="2231653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a:t>Click</a:t>
            </a:r>
            <a:r>
              <a:rPr lang="ar-SA" noProof="0" dirty="0"/>
              <a:t> </a:t>
            </a:r>
            <a:r>
              <a:rPr lang="ar-SA" noProof="0" dirty="0" err="1"/>
              <a:t>to</a:t>
            </a:r>
            <a:r>
              <a:rPr lang="ar-SA" noProof="0" dirty="0"/>
              <a:t> </a:t>
            </a:r>
            <a:r>
              <a:rPr lang="ar-SA" noProof="0" dirty="0" err="1"/>
              <a:t>edit</a:t>
            </a:r>
            <a:r>
              <a:rPr lang="ar-SA" noProof="0" dirty="0"/>
              <a:t> </a:t>
            </a:r>
            <a:r>
              <a:rPr lang="ar-SA" noProof="0" dirty="0" err="1"/>
              <a:t>Master</a:t>
            </a:r>
            <a:r>
              <a:rPr lang="ar-SA" noProof="0" dirty="0"/>
              <a:t> </a:t>
            </a:r>
            <a:r>
              <a:rPr lang="ar-SA" noProof="0" dirty="0" err="1"/>
              <a:t>text</a:t>
            </a:r>
            <a:r>
              <a:rPr lang="ar-SA" noProof="0" dirty="0"/>
              <a:t> </a:t>
            </a:r>
            <a:r>
              <a:rPr lang="ar-SA" noProof="0" dirty="0" err="1"/>
              <a:t>styles</a:t>
            </a:r>
            <a:endParaRPr lang="ar-SA" noProof="0" dirty="0"/>
          </a:p>
          <a:p>
            <a:pPr lvl="1"/>
            <a:r>
              <a:rPr lang="ar-SA" noProof="0" dirty="0" err="1"/>
              <a:t>Second</a:t>
            </a:r>
            <a:r>
              <a:rPr lang="ar-SA" noProof="0" dirty="0"/>
              <a:t> </a:t>
            </a:r>
            <a:r>
              <a:rPr lang="ar-SA" noProof="0" dirty="0" err="1"/>
              <a:t>level</a:t>
            </a:r>
            <a:endParaRPr lang="ar-SA" noProof="0" dirty="0"/>
          </a:p>
          <a:p>
            <a:pPr lvl="2"/>
            <a:r>
              <a:rPr lang="ar-SA" noProof="0" dirty="0" err="1"/>
              <a:t>Third</a:t>
            </a:r>
            <a:r>
              <a:rPr lang="ar-SA" noProof="0" dirty="0"/>
              <a:t> </a:t>
            </a:r>
            <a:r>
              <a:rPr lang="ar-SA" noProof="0" dirty="0" err="1"/>
              <a:t>level</a:t>
            </a:r>
            <a:endParaRPr lang="ar-SA" noProof="0"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pPr defTabSz="457200"/>
            <a:r>
              <a:rPr lang="ar-SA"/>
              <a:t>الجزء «ت» 5 –المعايير الأربعة المرافقة لدليل اسفير مجموعة اسفير التدريبية سنة 2015</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3EBADB50-E105-4882-AFA7-902A74D85694}" type="slidenum">
              <a:rPr lang="ar-SA" smtClean="0"/>
              <a:pPr/>
              <a:t>‹#›</a:t>
            </a:fld>
            <a:endParaRPr lang="ar-SA" dirty="0"/>
          </a:p>
        </p:txBody>
      </p:sp>
    </p:spTree>
    <p:extLst>
      <p:ext uri="{BB962C8B-B14F-4D97-AF65-F5344CB8AC3E}">
        <p14:creationId xmlns:p14="http://schemas.microsoft.com/office/powerpoint/2010/main" val="4271227571"/>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hf sldNum="0" hdr="0" dt="0"/>
  <p:txStyles>
    <p:title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1"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1"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1"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15.tmp"/><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hyperlink" Target="http://www.corehumanitarianstandard.org/" TargetMode="External"/><Relationship Id="rId2" Type="http://schemas.openxmlformats.org/officeDocument/2006/relationships/notesSlide" Target="../notesSlides/notesSlide37.xml"/><Relationship Id="rId1" Type="http://schemas.openxmlformats.org/officeDocument/2006/relationships/slideLayout" Target="../slideLayouts/slideLayout8.xml"/><Relationship Id="rId5" Type="http://schemas.openxmlformats.org/officeDocument/2006/relationships/hyperlink" Target="http://chsalliance.org/news-events/news/training-manual" TargetMode="External"/><Relationship Id="rId4" Type="http://schemas.openxmlformats.org/officeDocument/2006/relationships/hyperlink" Target="http://chsalliance.org/verification"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0.emf"/><Relationship Id="rId5" Type="http://schemas.openxmlformats.org/officeDocument/2006/relationships/package" Target="../embeddings/Microsoft_Word_Document.docx"/><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nSpc>
                <a:spcPct val="90000"/>
              </a:lnSpc>
            </a:pPr>
            <a:r>
              <a:rPr lang="ar-SA" dirty="0"/>
              <a:t>المعايير</a:t>
            </a:r>
            <a:r>
              <a:rPr lang="en-US" dirty="0"/>
              <a:t> </a:t>
            </a:r>
            <a:r>
              <a:rPr lang="ar-EG" dirty="0"/>
              <a:t>الإنسانية </a:t>
            </a:r>
            <a:r>
              <a:rPr lang="ar-SA" dirty="0"/>
              <a:t>الأساسية</a:t>
            </a:r>
          </a:p>
        </p:txBody>
      </p:sp>
      <p:sp>
        <p:nvSpPr>
          <p:cNvPr id="3" name="Subtitle 2"/>
          <p:cNvSpPr>
            <a:spLocks noGrp="1"/>
          </p:cNvSpPr>
          <p:nvPr>
            <p:ph type="subTitle" idx="1"/>
          </p:nvPr>
        </p:nvSpPr>
        <p:spPr>
          <a:xfrm>
            <a:off x="556181" y="4052664"/>
            <a:ext cx="7911907" cy="1752600"/>
          </a:xfrm>
        </p:spPr>
        <p:txBody>
          <a:bodyPr>
            <a:normAutofit/>
          </a:bodyPr>
          <a:lstStyle/>
          <a:p>
            <a:pPr>
              <a:lnSpc>
                <a:spcPct val="80000"/>
              </a:lnSpc>
            </a:pPr>
            <a:r>
              <a:rPr lang="ar-SA" sz="4000" dirty="0"/>
              <a:t>ما هي هذه </a:t>
            </a:r>
            <a:r>
              <a:rPr lang="ar-SY" sz="4000" dirty="0"/>
              <a:t>المعايير</a:t>
            </a:r>
            <a:r>
              <a:rPr lang="ar-SA" sz="4000" dirty="0"/>
              <a:t>؟</a:t>
            </a:r>
          </a:p>
        </p:txBody>
      </p:sp>
      <p:sp>
        <p:nvSpPr>
          <p:cNvPr id="4" name="TextBox 3"/>
          <p:cNvSpPr txBox="1"/>
          <p:nvPr/>
        </p:nvSpPr>
        <p:spPr>
          <a:xfrm>
            <a:off x="2843808" y="6165304"/>
            <a:ext cx="5760640" cy="276999"/>
          </a:xfrm>
          <a:prstGeom prst="rect">
            <a:avLst/>
          </a:prstGeom>
          <a:noFill/>
        </p:spPr>
        <p:txBody>
          <a:bodyPr wrap="square" rtlCol="0">
            <a:spAutoFit/>
          </a:bodyPr>
          <a:lstStyle/>
          <a:p>
            <a:pPr algn="r" rtl="1"/>
            <a:r>
              <a:rPr lang="ar-SY" sz="1200" b="1" dirty="0">
                <a:solidFill>
                  <a:schemeClr val="bg1"/>
                </a:solidFill>
                <a:latin typeface="Traditional Arabic" panose="02020603050405020304" pitchFamily="18" charset="-78"/>
                <a:cs typeface="Traditional Arabic" panose="02020603050405020304" pitchFamily="18" charset="-78"/>
              </a:rPr>
              <a:t>المعايير الاساسية لاسفير</a:t>
            </a:r>
            <a:r>
              <a:rPr lang="ar-SA" sz="1200" b="1" dirty="0">
                <a:solidFill>
                  <a:schemeClr val="bg1"/>
                </a:solidFill>
                <a:latin typeface="Traditional Arabic" panose="02020603050405020304" pitchFamily="18" charset="-78"/>
                <a:cs typeface="Traditional Arabic" panose="02020603050405020304" pitchFamily="18" charset="-78"/>
              </a:rPr>
              <a:t>– مجموعة اسفير التدريبية 2015</a:t>
            </a:r>
          </a:p>
        </p:txBody>
      </p:sp>
    </p:spTree>
    <p:extLst>
      <p:ext uri="{BB962C8B-B14F-4D97-AF65-F5344CB8AC3E}">
        <p14:creationId xmlns:p14="http://schemas.microsoft.com/office/powerpoint/2010/main" val="2147352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3. المجتمعات والأشخاص المتضررين من الأزمة ليسوا متأثرين سلبا وهم أكثر استعدادا وقدرة على الصمود، وأقل تعرضا للخطر نتيجة للعمل الانساني. </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2884707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4. المجتمعات والأشخاص المتضررين من الأزمة يعرفون حقوقهم واستحقاقاتهم، يمكنهم الحصول على المعلومات ويشاركون في اتخاذ القرارات التي تعنى بهم.</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37710630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5. المجتمعات والأشخاص المتضررين من الأزمة يمكنهم الوصول إلى آليات آمنة وفعّالة لمعالجة الشكاوى.</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2389111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6. المجتمعات والأشخاص المتضررين من الأزمة يتلقون مساعدة منسّقة ومكمّلة.</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2306155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7. المجتمعات والأشخاص المتضررين من الأزمة يمكنهم أن يتوقعوا تقديم مساعدة متطوّرة لأن المنظمات تتعلم من التجارب والرصد</a:t>
            </a:r>
            <a:r>
              <a:rPr lang="en-GB"/>
              <a:t>.</a:t>
            </a:r>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21949539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8. المجتمعات والأشخاص المتضررين من الأزمة يتلقون المساعدة التي يحتاجون إليها من قبل موظفين ومتطوّعين يتمتعون بكفاءة وإدارة جيّدة</a:t>
            </a:r>
            <a:r>
              <a:rPr lang="en-GB"/>
              <a:t>.</a:t>
            </a:r>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36454687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9. المجتمعات والأشخاص المتضررين من الأزمة يمكنهم أن يتوقعوا أن المنظمات التي تقدّم المساعدة تدير الموارد بفعاليّة وكفاءة وبشكل أخلاقي.</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10268008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معايير اسفير الأساسية: مقارنة</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742" y="1652902"/>
            <a:ext cx="7928517" cy="4015198"/>
          </a:xfrm>
          <a:prstGeom prst="rect">
            <a:avLst/>
          </a:prstGeom>
        </p:spPr>
      </p:pic>
    </p:spTree>
    <p:extLst>
      <p:ext uri="{BB962C8B-B14F-4D97-AF65-F5344CB8AC3E}">
        <p14:creationId xmlns:p14="http://schemas.microsoft.com/office/powerpoint/2010/main" val="2547767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المعلومات</a:t>
            </a:r>
          </a:p>
        </p:txBody>
      </p:sp>
    </p:spTree>
    <p:extLst>
      <p:ext uri="{BB962C8B-B14F-4D97-AF65-F5344CB8AC3E}">
        <p14:creationId xmlns:p14="http://schemas.microsoft.com/office/powerpoint/2010/main" val="1192836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المعلومات</a:t>
            </a:r>
          </a:p>
        </p:txBody>
      </p:sp>
      <p:cxnSp>
        <p:nvCxnSpPr>
          <p:cNvPr id="7" name="Straight Connector 6"/>
          <p:cNvCxnSpPr/>
          <p:nvPr/>
        </p:nvCxnSpPr>
        <p:spPr>
          <a:xfrm>
            <a:off x="7873999" y="1735666"/>
            <a:ext cx="379942"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1329264"/>
            <a:ext cx="2912534" cy="1024466"/>
          </a:xfrm>
          <a:prstGeom prst="rect">
            <a:avLst/>
          </a:prstGeom>
          <a:noFill/>
        </p:spPr>
        <p:txBody>
          <a:bodyPr wrap="square" rtlCol="0">
            <a:noAutofit/>
          </a:bodyPr>
          <a:lstStyle/>
          <a:p>
            <a:pPr algn="r" rtl="1"/>
            <a:r>
              <a:rPr lang="ar-SA" sz="2200" b="1">
                <a:solidFill>
                  <a:schemeClr val="accent1"/>
                </a:solidFill>
              </a:rPr>
              <a:t>بيان حول توقعات المجتمعات </a:t>
            </a:r>
            <a:endParaRPr lang="ar-SA" sz="2200" b="1" dirty="0">
              <a:solidFill>
                <a:schemeClr val="accent1"/>
              </a:solidFill>
            </a:endParaRPr>
          </a:p>
        </p:txBody>
      </p:sp>
    </p:spTree>
    <p:extLst>
      <p:ext uri="{BB962C8B-B14F-4D97-AF65-F5344CB8AC3E}">
        <p14:creationId xmlns:p14="http://schemas.microsoft.com/office/powerpoint/2010/main" val="1682843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AE" dirty="0"/>
              <a:t>المعيار الأساسي</a:t>
            </a:r>
            <a:r>
              <a:rPr lang="ar-EG" dirty="0"/>
              <a:t>ة</a:t>
            </a:r>
            <a:endParaRPr lang="en-GB" dirty="0"/>
          </a:p>
        </p:txBody>
      </p:sp>
      <p:pic>
        <p:nvPicPr>
          <p:cNvPr id="4" name="Picture 7"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1124744"/>
            <a:ext cx="6464567" cy="4922731"/>
          </a:xfrm>
          <a:prstGeom prst="rect">
            <a:avLst/>
          </a:prstGeom>
        </p:spPr>
      </p:pic>
    </p:spTree>
    <p:extLst>
      <p:ext uri="{BB962C8B-B14F-4D97-AF65-F5344CB8AC3E}">
        <p14:creationId xmlns:p14="http://schemas.microsoft.com/office/powerpoint/2010/main" val="25168560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المعلومات</a:t>
            </a:r>
          </a:p>
        </p:txBody>
      </p:sp>
      <p:cxnSp>
        <p:nvCxnSpPr>
          <p:cNvPr id="7" name="Straight Connector 6"/>
          <p:cNvCxnSpPr/>
          <p:nvPr/>
        </p:nvCxnSpPr>
        <p:spPr>
          <a:xfrm>
            <a:off x="6900333" y="1735666"/>
            <a:ext cx="938740"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1329264"/>
            <a:ext cx="2912534" cy="1024466"/>
          </a:xfrm>
          <a:prstGeom prst="rect">
            <a:avLst/>
          </a:prstGeom>
          <a:noFill/>
        </p:spPr>
        <p:txBody>
          <a:bodyPr wrap="square" rtlCol="0">
            <a:noAutofit/>
          </a:bodyPr>
          <a:lstStyle/>
          <a:p>
            <a:pPr algn="r" rtl="1"/>
            <a:r>
              <a:rPr lang="ar-SA" sz="2200" b="1">
                <a:solidFill>
                  <a:schemeClr val="accent1"/>
                </a:solidFill>
              </a:rPr>
              <a:t>يوضّح كيفية عمل الوكالات للوفاء بالالتزام</a:t>
            </a:r>
            <a:endParaRPr lang="ar-SA" sz="2200" b="1" dirty="0">
              <a:solidFill>
                <a:schemeClr val="accent1"/>
              </a:solidFill>
            </a:endParaRPr>
          </a:p>
        </p:txBody>
      </p:sp>
    </p:spTree>
    <p:extLst>
      <p:ext uri="{BB962C8B-B14F-4D97-AF65-F5344CB8AC3E}">
        <p14:creationId xmlns:p14="http://schemas.microsoft.com/office/powerpoint/2010/main" val="13216055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المعلومات</a:t>
            </a:r>
          </a:p>
        </p:txBody>
      </p:sp>
      <p:cxnSp>
        <p:nvCxnSpPr>
          <p:cNvPr id="7" name="Straight Connector 6"/>
          <p:cNvCxnSpPr/>
          <p:nvPr/>
        </p:nvCxnSpPr>
        <p:spPr>
          <a:xfrm>
            <a:off x="6333067" y="2294463"/>
            <a:ext cx="1887011"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1837264"/>
            <a:ext cx="2912534" cy="1024466"/>
          </a:xfrm>
          <a:prstGeom prst="rect">
            <a:avLst/>
          </a:prstGeom>
          <a:noFill/>
        </p:spPr>
        <p:txBody>
          <a:bodyPr wrap="square" rtlCol="0">
            <a:noAutofit/>
          </a:bodyPr>
          <a:lstStyle/>
          <a:p>
            <a:pPr algn="r" rtl="1"/>
            <a:r>
              <a:rPr lang="ar-SA" sz="2200" b="1">
                <a:solidFill>
                  <a:schemeClr val="accent1"/>
                </a:solidFill>
              </a:rPr>
              <a:t>وفقا للخلفية– السبب وراء وجود الحاجة الخاصة بالسياق الذي ينص عليه البيان </a:t>
            </a:r>
            <a:endParaRPr lang="ar-SA" sz="2200" b="1" dirty="0">
              <a:solidFill>
                <a:schemeClr val="accent1"/>
              </a:solidFill>
            </a:endParaRPr>
          </a:p>
        </p:txBody>
      </p:sp>
    </p:spTree>
    <p:extLst>
      <p:ext uri="{BB962C8B-B14F-4D97-AF65-F5344CB8AC3E}">
        <p14:creationId xmlns:p14="http://schemas.microsoft.com/office/powerpoint/2010/main" val="25181110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المعلومات</a:t>
            </a:r>
          </a:p>
        </p:txBody>
      </p:sp>
      <p:cxnSp>
        <p:nvCxnSpPr>
          <p:cNvPr id="7" name="Straight Connector 6"/>
          <p:cNvCxnSpPr/>
          <p:nvPr/>
        </p:nvCxnSpPr>
        <p:spPr>
          <a:xfrm>
            <a:off x="7381103" y="2868367"/>
            <a:ext cx="838975"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2218264"/>
            <a:ext cx="2912534" cy="1024466"/>
          </a:xfrm>
          <a:prstGeom prst="rect">
            <a:avLst/>
          </a:prstGeom>
          <a:noFill/>
        </p:spPr>
        <p:txBody>
          <a:bodyPr wrap="square" rtlCol="0">
            <a:noAutofit/>
          </a:bodyPr>
          <a:lstStyle/>
          <a:p>
            <a:pPr algn="r" rtl="1"/>
            <a:r>
              <a:rPr lang="ar-SA" sz="2200" b="1">
                <a:solidFill>
                  <a:schemeClr val="accent1"/>
                </a:solidFill>
              </a:rPr>
              <a:t>كيفية قياس التقدم المحرز في تحقيق المعايير</a:t>
            </a:r>
            <a:endParaRPr lang="ar-SA" sz="2200" b="1" dirty="0">
              <a:solidFill>
                <a:schemeClr val="accent1"/>
              </a:solidFill>
            </a:endParaRPr>
          </a:p>
        </p:txBody>
      </p:sp>
    </p:spTree>
    <p:extLst>
      <p:ext uri="{BB962C8B-B14F-4D97-AF65-F5344CB8AC3E}">
        <p14:creationId xmlns:p14="http://schemas.microsoft.com/office/powerpoint/2010/main" val="18894731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المعلومات</a:t>
            </a:r>
          </a:p>
        </p:txBody>
      </p:sp>
      <p:cxnSp>
        <p:nvCxnSpPr>
          <p:cNvPr id="7" name="Straight Connector 6"/>
          <p:cNvCxnSpPr/>
          <p:nvPr/>
        </p:nvCxnSpPr>
        <p:spPr>
          <a:xfrm>
            <a:off x="7043351" y="3402679"/>
            <a:ext cx="1176727"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2853264"/>
            <a:ext cx="2912534" cy="1770222"/>
          </a:xfrm>
          <a:prstGeom prst="rect">
            <a:avLst/>
          </a:prstGeom>
          <a:noFill/>
        </p:spPr>
        <p:txBody>
          <a:bodyPr wrap="square" rtlCol="0">
            <a:noAutofit/>
          </a:bodyPr>
          <a:lstStyle/>
          <a:p>
            <a:pPr algn="r" rtl="1"/>
            <a:r>
              <a:rPr lang="ar-SA" sz="2200" b="1">
                <a:solidFill>
                  <a:schemeClr val="accent1"/>
                </a:solidFill>
              </a:rPr>
              <a:t>النقاط التي يجب أخذها في عين الاعتبار عند تقييم الأنشطة- ما هي الأسئلة التي يجب أن نطرحها؟ كعاملين في المجال الإنساني وكمنظمات</a:t>
            </a:r>
            <a:endParaRPr lang="ar-SA" sz="2200" b="1" dirty="0">
              <a:solidFill>
                <a:schemeClr val="accent1"/>
              </a:solidFill>
            </a:endParaRPr>
          </a:p>
        </p:txBody>
      </p:sp>
    </p:spTree>
    <p:extLst>
      <p:ext uri="{BB962C8B-B14F-4D97-AF65-F5344CB8AC3E}">
        <p14:creationId xmlns:p14="http://schemas.microsoft.com/office/powerpoint/2010/main" val="38053673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المعلومات</a:t>
            </a:r>
          </a:p>
        </p:txBody>
      </p:sp>
      <p:cxnSp>
        <p:nvCxnSpPr>
          <p:cNvPr id="7" name="Straight Connector 6"/>
          <p:cNvCxnSpPr/>
          <p:nvPr/>
        </p:nvCxnSpPr>
        <p:spPr>
          <a:xfrm>
            <a:off x="7043351" y="3988251"/>
            <a:ext cx="1176727"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3615264"/>
            <a:ext cx="2912534" cy="1162682"/>
          </a:xfrm>
          <a:prstGeom prst="rect">
            <a:avLst/>
          </a:prstGeom>
          <a:noFill/>
        </p:spPr>
        <p:txBody>
          <a:bodyPr wrap="square" rtlCol="0">
            <a:noAutofit/>
          </a:bodyPr>
          <a:lstStyle/>
          <a:p>
            <a:pPr algn="r" rtl="1"/>
            <a:r>
              <a:rPr lang="ar-SA" sz="2200" b="1">
                <a:solidFill>
                  <a:schemeClr val="accent1"/>
                </a:solidFill>
              </a:rPr>
              <a:t>إجراءات محددة لضمان الجودة والمساءلة</a:t>
            </a:r>
            <a:endParaRPr lang="ar-SA" sz="2200" b="1" dirty="0">
              <a:solidFill>
                <a:schemeClr val="accent1"/>
              </a:solidFill>
            </a:endParaRPr>
          </a:p>
        </p:txBody>
      </p:sp>
    </p:spTree>
    <p:extLst>
      <p:ext uri="{BB962C8B-B14F-4D97-AF65-F5344CB8AC3E}">
        <p14:creationId xmlns:p14="http://schemas.microsoft.com/office/powerpoint/2010/main" val="11030309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المعلومات</a:t>
            </a:r>
          </a:p>
        </p:txBody>
      </p:sp>
      <p:cxnSp>
        <p:nvCxnSpPr>
          <p:cNvPr id="7" name="Straight Connector 6"/>
          <p:cNvCxnSpPr/>
          <p:nvPr/>
        </p:nvCxnSpPr>
        <p:spPr>
          <a:xfrm>
            <a:off x="5346357" y="3988251"/>
            <a:ext cx="1443769"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3615264"/>
            <a:ext cx="2912534" cy="1162682"/>
          </a:xfrm>
          <a:prstGeom prst="rect">
            <a:avLst/>
          </a:prstGeom>
          <a:noFill/>
        </p:spPr>
        <p:txBody>
          <a:bodyPr wrap="square" rtlCol="0">
            <a:noAutofit/>
          </a:bodyPr>
          <a:lstStyle/>
          <a:p>
            <a:pPr algn="r" rtl="1"/>
            <a:r>
              <a:rPr lang="ar-SA" sz="2200" b="1">
                <a:solidFill>
                  <a:schemeClr val="accent1"/>
                </a:solidFill>
              </a:rPr>
              <a:t>تُوضّح السياق والمسؤوليات والتحديات التي ينبغي التمعّن فيها</a:t>
            </a:r>
            <a:endParaRPr lang="ar-SA" sz="2200" b="1" dirty="0">
              <a:solidFill>
                <a:schemeClr val="accent1"/>
              </a:solidFill>
            </a:endParaRPr>
          </a:p>
        </p:txBody>
      </p:sp>
    </p:spTree>
    <p:extLst>
      <p:ext uri="{BB962C8B-B14F-4D97-AF65-F5344CB8AC3E}">
        <p14:creationId xmlns:p14="http://schemas.microsoft.com/office/powerpoint/2010/main" val="8782475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المعلومات</a:t>
            </a:r>
          </a:p>
        </p:txBody>
      </p:sp>
      <p:cxnSp>
        <p:nvCxnSpPr>
          <p:cNvPr id="7" name="Straight Connector 6"/>
          <p:cNvCxnSpPr/>
          <p:nvPr/>
        </p:nvCxnSpPr>
        <p:spPr>
          <a:xfrm>
            <a:off x="6787977" y="4549109"/>
            <a:ext cx="1443769"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3996264"/>
            <a:ext cx="2912534" cy="933845"/>
          </a:xfrm>
          <a:prstGeom prst="rect">
            <a:avLst/>
          </a:prstGeom>
          <a:noFill/>
        </p:spPr>
        <p:txBody>
          <a:bodyPr wrap="square" rtlCol="0">
            <a:noAutofit/>
          </a:bodyPr>
          <a:lstStyle/>
          <a:p>
            <a:pPr algn="r" rtl="1"/>
            <a:r>
              <a:rPr lang="ar-SA" sz="2200" b="1">
                <a:solidFill>
                  <a:schemeClr val="accent1"/>
                </a:solidFill>
              </a:rPr>
              <a:t>تصف السياسات والعمليات والنظم التي يجب على المنظمات اتباعها</a:t>
            </a:r>
            <a:endParaRPr lang="ar-SA" sz="2200" b="1" dirty="0">
              <a:solidFill>
                <a:schemeClr val="accent1"/>
              </a:solidFill>
            </a:endParaRPr>
          </a:p>
        </p:txBody>
      </p:sp>
    </p:spTree>
    <p:extLst>
      <p:ext uri="{BB962C8B-B14F-4D97-AF65-F5344CB8AC3E}">
        <p14:creationId xmlns:p14="http://schemas.microsoft.com/office/powerpoint/2010/main" val="6470212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المعلومات</a:t>
            </a:r>
          </a:p>
        </p:txBody>
      </p:sp>
      <p:cxnSp>
        <p:nvCxnSpPr>
          <p:cNvPr id="7" name="Straight Connector 6"/>
          <p:cNvCxnSpPr/>
          <p:nvPr/>
        </p:nvCxnSpPr>
        <p:spPr>
          <a:xfrm>
            <a:off x="5980670" y="5126443"/>
            <a:ext cx="2251076"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4504264"/>
            <a:ext cx="2912534" cy="841406"/>
          </a:xfrm>
          <a:prstGeom prst="rect">
            <a:avLst/>
          </a:prstGeom>
          <a:noFill/>
        </p:spPr>
        <p:txBody>
          <a:bodyPr wrap="square" rtlCol="0">
            <a:noAutofit/>
          </a:bodyPr>
          <a:lstStyle/>
          <a:p>
            <a:pPr algn="r" rtl="1"/>
            <a:r>
              <a:rPr lang="ar-SA" sz="2200" b="1">
                <a:solidFill>
                  <a:schemeClr val="accent1"/>
                </a:solidFill>
              </a:rPr>
              <a:t>موارد إضافية لدعم عمليات اتخاذ القرارات والتعلم المستمر</a:t>
            </a:r>
            <a:endParaRPr lang="ar-SA" sz="2200" b="1" dirty="0">
              <a:solidFill>
                <a:schemeClr val="accent1"/>
              </a:solidFill>
            </a:endParaRPr>
          </a:p>
        </p:txBody>
      </p:sp>
    </p:spTree>
    <p:extLst>
      <p:ext uri="{BB962C8B-B14F-4D97-AF65-F5344CB8AC3E}">
        <p14:creationId xmlns:p14="http://schemas.microsoft.com/office/powerpoint/2010/main" val="27454320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4744"/>
            <a:ext cx="9144000" cy="6328511"/>
          </a:xfrm>
          <a:prstGeom prst="rect">
            <a:avLst/>
          </a:prstGeom>
        </p:spPr>
      </p:pic>
      <p:sp>
        <p:nvSpPr>
          <p:cNvPr id="7" name="Rectangle 6"/>
          <p:cNvSpPr/>
          <p:nvPr/>
        </p:nvSpPr>
        <p:spPr>
          <a:xfrm>
            <a:off x="6516915" y="921515"/>
            <a:ext cx="1702638" cy="598855"/>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8" name="Rectangle 7"/>
          <p:cNvSpPr/>
          <p:nvPr/>
        </p:nvSpPr>
        <p:spPr>
          <a:xfrm>
            <a:off x="4731102" y="921515"/>
            <a:ext cx="1545772" cy="598855"/>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9" name="Rectangle 8"/>
          <p:cNvSpPr/>
          <p:nvPr/>
        </p:nvSpPr>
        <p:spPr>
          <a:xfrm>
            <a:off x="4731102" y="1618343"/>
            <a:ext cx="4359868" cy="883697"/>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0" name="Rectangle 9"/>
          <p:cNvSpPr/>
          <p:nvPr/>
        </p:nvSpPr>
        <p:spPr>
          <a:xfrm>
            <a:off x="4792028" y="2562767"/>
            <a:ext cx="4219334" cy="614772"/>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1" name="Rectangle 10"/>
          <p:cNvSpPr/>
          <p:nvPr/>
        </p:nvSpPr>
        <p:spPr>
          <a:xfrm>
            <a:off x="4792028" y="3237904"/>
            <a:ext cx="4219334" cy="942619"/>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2" name="Rectangle 11"/>
          <p:cNvSpPr/>
          <p:nvPr/>
        </p:nvSpPr>
        <p:spPr>
          <a:xfrm>
            <a:off x="8327962" y="4246866"/>
            <a:ext cx="681593" cy="235236"/>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3" name="Rectangle 12"/>
          <p:cNvSpPr/>
          <p:nvPr/>
        </p:nvSpPr>
        <p:spPr>
          <a:xfrm>
            <a:off x="7293242" y="4246866"/>
            <a:ext cx="655846" cy="235236"/>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412133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9"/>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0"/>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12"/>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4502" y="0"/>
            <a:ext cx="4774995" cy="6858000"/>
          </a:xfrm>
          <a:prstGeom prst="rect">
            <a:avLst/>
          </a:prstGeom>
        </p:spPr>
      </p:pic>
      <p:sp>
        <p:nvSpPr>
          <p:cNvPr id="6" name="Rectangle 5"/>
          <p:cNvSpPr/>
          <p:nvPr/>
        </p:nvSpPr>
        <p:spPr>
          <a:xfrm>
            <a:off x="2260599" y="54430"/>
            <a:ext cx="4604658" cy="748312"/>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7" name="Rectangle 6"/>
          <p:cNvSpPr/>
          <p:nvPr/>
        </p:nvSpPr>
        <p:spPr>
          <a:xfrm>
            <a:off x="4959276" y="892627"/>
            <a:ext cx="1905982" cy="250374"/>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8" name="Rectangle 7"/>
          <p:cNvSpPr/>
          <p:nvPr/>
        </p:nvSpPr>
        <p:spPr>
          <a:xfrm>
            <a:off x="5479725" y="4108126"/>
            <a:ext cx="1395219" cy="260303"/>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230344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7"/>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3">
            <a:extLst>
              <a:ext uri="{28A0092B-C50C-407E-A947-70E740481C1C}">
                <a14:useLocalDpi xmlns:a14="http://schemas.microsoft.com/office/drawing/2010/main" val="0"/>
              </a:ext>
            </a:extLst>
          </a:blip>
          <a:srcRect l="15695" t="1196" r="2242" b="-1196"/>
          <a:stretch/>
        </p:blipFill>
        <p:spPr>
          <a:xfrm>
            <a:off x="0" y="727427"/>
            <a:ext cx="5770180" cy="5273568"/>
          </a:xfrm>
        </p:spPr>
      </p:pic>
      <p:sp>
        <p:nvSpPr>
          <p:cNvPr id="2" name="Title 1"/>
          <p:cNvSpPr>
            <a:spLocks noGrp="1"/>
          </p:cNvSpPr>
          <p:nvPr>
            <p:ph type="title"/>
          </p:nvPr>
        </p:nvSpPr>
        <p:spPr/>
        <p:txBody>
          <a:bodyPr/>
          <a:lstStyle/>
          <a:p>
            <a:pPr algn="r" rtl="1"/>
            <a:r>
              <a:rPr lang="ar-AE" dirty="0"/>
              <a:t>جديد: المعيار الأساسي الإنساني </a:t>
            </a:r>
            <a:endParaRPr lang="en-GB" dirty="0"/>
          </a:p>
        </p:txBody>
      </p:sp>
      <p:sp>
        <p:nvSpPr>
          <p:cNvPr id="4" name="Text Placeholder 3"/>
          <p:cNvSpPr>
            <a:spLocks noGrp="1"/>
          </p:cNvSpPr>
          <p:nvPr>
            <p:ph type="body" idx="4294967295"/>
          </p:nvPr>
        </p:nvSpPr>
        <p:spPr>
          <a:xfrm>
            <a:off x="4297003" y="1553109"/>
            <a:ext cx="5114441" cy="3622204"/>
          </a:xfrm>
        </p:spPr>
        <p:txBody>
          <a:bodyPr/>
          <a:lstStyle/>
          <a:p>
            <a:pPr algn="r" rtl="1"/>
            <a:r>
              <a:rPr lang="ar-AE" sz="1650" dirty="0"/>
              <a:t>-</a:t>
            </a:r>
            <a:r>
              <a:rPr lang="ar-SY" sz="1650" dirty="0"/>
              <a:t>	 </a:t>
            </a:r>
            <a:r>
              <a:rPr lang="ar-AE" sz="1650" dirty="0"/>
              <a:t>يجسد المعيار الأساسي الإنساني عملية مؤامة بين معايير اسفير الأساسية، </a:t>
            </a:r>
            <a:r>
              <a:rPr lang="ar-SY" sz="1650" dirty="0"/>
              <a:t>	</a:t>
            </a:r>
            <a:r>
              <a:rPr lang="ar-AE" sz="1650" dirty="0"/>
              <a:t>والشراكة في المساءلة الإنسانية، وعاملون في المعونة، ومرجع الجودة الذي </a:t>
            </a:r>
            <a:r>
              <a:rPr lang="ar-SY" sz="1650" dirty="0"/>
              <a:t>	</a:t>
            </a:r>
            <a:r>
              <a:rPr lang="ar-AE" sz="1650" dirty="0"/>
              <a:t>طورته مجموعة الطوارئ وإعادة التأهيل.</a:t>
            </a:r>
          </a:p>
          <a:p>
            <a:pPr algn="r" rtl="1"/>
            <a:r>
              <a:rPr lang="ar-AE" sz="1650" dirty="0"/>
              <a:t>-	يسهل ويبسط الالتزامات الأساسية للمنظمات.</a:t>
            </a:r>
          </a:p>
          <a:p>
            <a:pPr algn="r" rtl="1"/>
            <a:r>
              <a:rPr lang="ar-AE" sz="1650" dirty="0"/>
              <a:t>-	يحل محل معايير اسفير الأساسية.</a:t>
            </a:r>
          </a:p>
          <a:p>
            <a:pPr algn="r" rtl="1"/>
            <a:r>
              <a:rPr lang="ar-AE" sz="1650" dirty="0"/>
              <a:t>-	أطلق في شهر ديسمبر 2014</a:t>
            </a:r>
          </a:p>
          <a:p>
            <a:pPr algn="r" rtl="1"/>
            <a:r>
              <a:rPr lang="ar-AE" sz="1650" dirty="0"/>
              <a:t>-	المؤشرات الرئيسية والملاحظات الإرشادية قيد التطوير.</a:t>
            </a:r>
          </a:p>
          <a:p>
            <a:pPr algn="r" rtl="1"/>
            <a:endParaRPr lang="en-US" sz="1650" b="0" dirty="0"/>
          </a:p>
        </p:txBody>
      </p:sp>
    </p:spTree>
    <p:extLst>
      <p:ext uri="{BB962C8B-B14F-4D97-AF65-F5344CB8AC3E}">
        <p14:creationId xmlns:p14="http://schemas.microsoft.com/office/powerpoint/2010/main" val="11643235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الالتزام 3</a:t>
            </a:r>
            <a:endParaRPr lang="en-GB"/>
          </a:p>
        </p:txBody>
      </p:sp>
      <p:sp>
        <p:nvSpPr>
          <p:cNvPr id="3" name="Content Placeholder 2"/>
          <p:cNvSpPr>
            <a:spLocks noGrp="1"/>
          </p:cNvSpPr>
          <p:nvPr>
            <p:ph idx="1"/>
          </p:nvPr>
        </p:nvSpPr>
        <p:spPr/>
        <p:txBody>
          <a:bodyPr/>
          <a:lstStyle/>
          <a:p>
            <a:pPr>
              <a:spcBef>
                <a:spcPts val="2400"/>
              </a:spcBef>
            </a:pPr>
            <a:r>
              <a:rPr lang="ar-SA" b="1" dirty="0"/>
              <a:t>المجتمعات والأشخاص المتضررين من الأزمة ليسوا متأثرين سلباً وهم أكثر استعداداً وقدرة على الصمود، وأقل تعرضاً للخطر نتيجة للعمل الإنساني.</a:t>
            </a:r>
          </a:p>
          <a:p>
            <a:pPr>
              <a:spcBef>
                <a:spcPts val="2400"/>
              </a:spcBef>
            </a:pPr>
            <a:r>
              <a:rPr lang="ar-SA" dirty="0"/>
              <a:t>ابحث عن: «تَعتبر كلّ من السلطات المحليّة والقادة والمنظمات المسؤولة عن الاستجابة إثر الأزمات بأن قدراتهم جميعا قد شهدت تطوّرا.»</a:t>
            </a:r>
          </a:p>
          <a:p>
            <a:pPr>
              <a:spcBef>
                <a:spcPts val="2400"/>
              </a:spcBef>
            </a:pPr>
            <a:r>
              <a:rPr lang="ar-SA" i="1" dirty="0"/>
              <a:t>مؤشر الأداء 2 (صفحة</a:t>
            </a:r>
            <a:r>
              <a:rPr lang="ar-SA" i="1" dirty="0">
                <a:solidFill>
                  <a:srgbClr val="FF0000"/>
                </a:solidFill>
              </a:rPr>
              <a:t> </a:t>
            </a:r>
            <a:r>
              <a:rPr lang="fr-CH" i="1" dirty="0"/>
              <a:t>12</a:t>
            </a:r>
            <a:r>
              <a:rPr lang="ar-SA" i="1" dirty="0"/>
              <a:t>.)</a:t>
            </a:r>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2617" y="3864863"/>
            <a:ext cx="3098183" cy="2065455"/>
          </a:xfrm>
          <a:prstGeom prst="rect">
            <a:avLst/>
          </a:prstGeom>
        </p:spPr>
      </p:pic>
    </p:spTree>
    <p:extLst>
      <p:ext uri="{BB962C8B-B14F-4D97-AF65-F5344CB8AC3E}">
        <p14:creationId xmlns:p14="http://schemas.microsoft.com/office/powerpoint/2010/main" val="1265182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2000" y="3883622"/>
            <a:ext cx="3038555" cy="2018150"/>
          </a:xfrm>
          <a:prstGeom prst="rect">
            <a:avLst/>
          </a:prstGeom>
        </p:spPr>
      </p:pic>
      <p:sp>
        <p:nvSpPr>
          <p:cNvPr id="2" name="Title 1"/>
          <p:cNvSpPr>
            <a:spLocks noGrp="1"/>
          </p:cNvSpPr>
          <p:nvPr>
            <p:ph type="title"/>
          </p:nvPr>
        </p:nvSpPr>
        <p:spPr/>
        <p:txBody>
          <a:bodyPr/>
          <a:lstStyle/>
          <a:p>
            <a:r>
              <a:rPr lang="ar-SA"/>
              <a:t>الالتزام 5</a:t>
            </a:r>
            <a:endParaRPr lang="en-GB"/>
          </a:p>
        </p:txBody>
      </p:sp>
      <p:sp>
        <p:nvSpPr>
          <p:cNvPr id="3" name="Content Placeholder 2"/>
          <p:cNvSpPr>
            <a:spLocks noGrp="1"/>
          </p:cNvSpPr>
          <p:nvPr>
            <p:ph idx="1"/>
          </p:nvPr>
        </p:nvSpPr>
        <p:spPr/>
        <p:txBody>
          <a:bodyPr/>
          <a:lstStyle/>
          <a:p>
            <a:pPr>
              <a:spcBef>
                <a:spcPts val="2400"/>
              </a:spcBef>
            </a:pPr>
            <a:r>
              <a:rPr lang="ar-SA" b="1" dirty="0"/>
              <a:t>المجتمعات والأشخاص المتضررين من الأزمة يمكنهم الوصول إلى آليات آمنة وفعّالة لمعالجة الشكاوى.</a:t>
            </a:r>
          </a:p>
          <a:p>
            <a:pPr>
              <a:spcBef>
                <a:spcPts val="2400"/>
              </a:spcBef>
            </a:pPr>
            <a:r>
              <a:rPr lang="ar-SA" dirty="0"/>
              <a:t>ابحث عن: «هل توجد سياسات وميزانيات وإجراءات محدّدة يتمّ العمل بها للتعامل مع الشكاوى؟» </a:t>
            </a:r>
          </a:p>
          <a:p>
            <a:pPr>
              <a:spcBef>
                <a:spcPts val="2400"/>
              </a:spcBef>
            </a:pPr>
            <a:r>
              <a:rPr lang="ar-SA" i="1" dirty="0"/>
              <a:t>سؤال توجيهي لإدارة المسؤوليّات التنظيميّة (صفحة</a:t>
            </a:r>
            <a:r>
              <a:rPr lang="fr-CH" i="1" dirty="0"/>
              <a:t> 22 </a:t>
            </a:r>
            <a:r>
              <a:rPr lang="ar-SA" i="1" dirty="0"/>
              <a:t>.)</a:t>
            </a:r>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2542801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الالتزام 6</a:t>
            </a:r>
            <a:endParaRPr lang="en-GB"/>
          </a:p>
        </p:txBody>
      </p:sp>
      <p:sp>
        <p:nvSpPr>
          <p:cNvPr id="3" name="Content Placeholder 2"/>
          <p:cNvSpPr>
            <a:spLocks noGrp="1"/>
          </p:cNvSpPr>
          <p:nvPr>
            <p:ph idx="1"/>
          </p:nvPr>
        </p:nvSpPr>
        <p:spPr/>
        <p:txBody>
          <a:bodyPr/>
          <a:lstStyle/>
          <a:p>
            <a:pPr>
              <a:spcBef>
                <a:spcPts val="2400"/>
              </a:spcBef>
            </a:pPr>
            <a:r>
              <a:rPr lang="ar-SA" b="1" dirty="0"/>
              <a:t>المجتمعات والأشخاص المتضررين من الأزمة يتلقون مساعدة منسقة ومكملة.</a:t>
            </a:r>
          </a:p>
          <a:p>
            <a:pPr>
              <a:spcBef>
                <a:spcPts val="2400"/>
              </a:spcBef>
            </a:pPr>
            <a:r>
              <a:rPr lang="ar-SA" dirty="0"/>
              <a:t>ابحث عن: «تشمل السياسات والاستراتيجيات التزاماً واضحاً بالتنسيق والتعاون مع الآخرين، بما في ذلك السلطات الوطنية والمحلية، من دون الإضرار بالمبادئ الإنسانية»</a:t>
            </a:r>
          </a:p>
          <a:p>
            <a:pPr>
              <a:spcBef>
                <a:spcPts val="2400"/>
              </a:spcBef>
            </a:pPr>
            <a:r>
              <a:rPr lang="ar-SA" i="1" dirty="0"/>
              <a:t>المسؤوليّة التنظيميّة 5.6 (صفحة </a:t>
            </a:r>
            <a:r>
              <a:rPr lang="fr-CH" i="1" dirty="0"/>
              <a:t>(26</a:t>
            </a:r>
            <a:endParaRPr lang="ar-SA" i="1" dirty="0"/>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pic>
        <p:nvPicPr>
          <p:cNvPr id="6" name="Picture 5" descr="Jalozai-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74699" y="3877249"/>
            <a:ext cx="3015823" cy="20105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6514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الالتزام 8</a:t>
            </a:r>
            <a:endParaRPr lang="en-GB"/>
          </a:p>
        </p:txBody>
      </p:sp>
      <p:sp>
        <p:nvSpPr>
          <p:cNvPr id="3" name="Content Placeholder 2"/>
          <p:cNvSpPr>
            <a:spLocks noGrp="1"/>
          </p:cNvSpPr>
          <p:nvPr>
            <p:ph idx="1"/>
          </p:nvPr>
        </p:nvSpPr>
        <p:spPr/>
        <p:txBody>
          <a:bodyPr/>
          <a:lstStyle/>
          <a:p>
            <a:pPr>
              <a:spcBef>
                <a:spcPts val="2400"/>
              </a:spcBef>
            </a:pPr>
            <a:r>
              <a:rPr lang="ar-SA" b="1" dirty="0"/>
              <a:t>المجتمعات والأشخاص المتضررين من الأزمة يتلقون المساعدة التي يحتاجون إليها من قبل موظفين ومتطوعين يتمتعون بكفاءة وإدارة جيدة.</a:t>
            </a:r>
          </a:p>
          <a:p>
            <a:pPr>
              <a:spcBef>
                <a:spcPts val="2400"/>
              </a:spcBef>
            </a:pPr>
            <a:r>
              <a:rPr lang="ar-SA" dirty="0"/>
              <a:t>ابحث عن: «هل أن الموظفون على علم بسياسات الدعم المتوفرة لتطوير الكفاءات المطلوبة خلال القيام بدورهم، وهل يقومون بالاستفادة من تلك السياسات؟»</a:t>
            </a:r>
          </a:p>
          <a:p>
            <a:pPr>
              <a:spcBef>
                <a:spcPts val="2400"/>
              </a:spcBef>
            </a:pPr>
            <a:r>
              <a:rPr lang="ar-SA" i="1" dirty="0"/>
              <a:t>الأسئلة التوجيهيّة لإدارة التدابير الأساسيّة (صفحة </a:t>
            </a:r>
            <a:r>
              <a:rPr lang="fr-CH" i="1" dirty="0"/>
              <a:t>30</a:t>
            </a:r>
            <a:r>
              <a:rPr lang="ar-SA" i="1" dirty="0"/>
              <a:t>)</a:t>
            </a:r>
          </a:p>
          <a:p>
            <a:pPr>
              <a:spcBef>
                <a:spcPts val="2400"/>
              </a:spcBef>
            </a:pPr>
            <a:endParaRPr lang="ar-SA" dirty="0"/>
          </a:p>
          <a:p>
            <a:pPr>
              <a:spcBef>
                <a:spcPts val="2400"/>
              </a:spcBef>
            </a:pPr>
            <a:r>
              <a:rPr lang="ar-SA" dirty="0"/>
              <a:t> </a:t>
            </a:r>
          </a:p>
          <a:p>
            <a:pPr>
              <a:spcBef>
                <a:spcPts val="2400"/>
              </a:spcBef>
            </a:pPr>
            <a:endParaRPr lang="ar-SA" dirty="0"/>
          </a:p>
          <a:p>
            <a:pPr>
              <a:spcBef>
                <a:spcPts val="2400"/>
              </a:spcBef>
            </a:pPr>
            <a:endParaRPr lang="ar-SA" dirty="0"/>
          </a:p>
          <a:p>
            <a:pPr>
              <a:spcBef>
                <a:spcPts val="2400"/>
              </a:spcBef>
            </a:pPr>
            <a:endParaRPr lang="ar-SA" dirty="0"/>
          </a:p>
          <a:p>
            <a:pPr>
              <a:spcBef>
                <a:spcPts val="2400"/>
              </a:spcBef>
            </a:pPr>
            <a:endParaRPr lang="ar-SA" dirty="0"/>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8349" y="3866324"/>
            <a:ext cx="3009456" cy="2006304"/>
          </a:xfrm>
          <a:prstGeom prst="rect">
            <a:avLst/>
          </a:prstGeom>
        </p:spPr>
      </p:pic>
    </p:spTree>
    <p:extLst>
      <p:ext uri="{BB962C8B-B14F-4D97-AF65-F5344CB8AC3E}">
        <p14:creationId xmlns:p14="http://schemas.microsoft.com/office/powerpoint/2010/main" val="1840385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dirty="0"/>
              <a:t>الأزمة السورية: 6 سنوات من الصراع</a:t>
            </a:r>
            <a:endParaRPr lang="en-GB" dirty="0"/>
          </a:p>
        </p:txBody>
      </p:sp>
      <p:sp>
        <p:nvSpPr>
          <p:cNvPr id="4" name="Footer Placeholder 3"/>
          <p:cNvSpPr>
            <a:spLocks noGrp="1"/>
          </p:cNvSpPr>
          <p:nvPr>
            <p:ph type="ftr" sz="quarter" idx="3"/>
          </p:nvPr>
        </p:nvSpPr>
        <p:spPr/>
        <p:txBody>
          <a:bodyPr/>
          <a:lstStyle/>
          <a:p>
            <a:r>
              <a:rPr lang="ar-SA" noProof="0" dirty="0"/>
              <a:t>الجزء "أ" 8: المعايير الإنسانيّة الأساسيّة المدرجة في دليل </a:t>
            </a:r>
            <a:r>
              <a:rPr lang="ar-SA" noProof="0" dirty="0" err="1"/>
              <a:t>اسفير</a:t>
            </a:r>
            <a:r>
              <a:rPr lang="ar-SA" noProof="0" dirty="0"/>
              <a:t> - مجموعة </a:t>
            </a:r>
            <a:r>
              <a:rPr lang="ar-SA" noProof="0" dirty="0" err="1"/>
              <a:t>اسفير</a:t>
            </a:r>
            <a:r>
              <a:rPr lang="ar-SA" noProof="0" dirty="0"/>
              <a:t> التدريبية  2015</a:t>
            </a:r>
          </a:p>
        </p:txBody>
      </p:sp>
      <p:pic>
        <p:nvPicPr>
          <p:cNvPr id="2052" name="Picture 4" descr="Aleppo: Around 20,000 flee their homes over past three day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707" y="1194184"/>
            <a:ext cx="8017094" cy="4502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52762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dirty="0"/>
              <a:t>ماهي النتائج المتراكمة من الأزمة السورية</a:t>
            </a:r>
            <a:endParaRPr lang="en-GB" dirty="0"/>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
        <p:nvSpPr>
          <p:cNvPr id="8" name="عنصر نائب للمحتوى 7"/>
          <p:cNvSpPr>
            <a:spLocks noGrp="1"/>
          </p:cNvSpPr>
          <p:nvPr>
            <p:ph idx="1"/>
          </p:nvPr>
        </p:nvSpPr>
        <p:spPr/>
        <p:txBody>
          <a:bodyPr/>
          <a:lstStyle/>
          <a:p>
            <a:endParaRPr lang="en-US"/>
          </a:p>
        </p:txBody>
      </p:sp>
      <p:pic>
        <p:nvPicPr>
          <p:cNvPr id="3074" name="Picture 2" descr="Image result for notes w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2067" y="1369242"/>
            <a:ext cx="7079866" cy="4711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34026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 الإرشادات</a:t>
            </a:r>
            <a:endParaRPr lang="en-GB"/>
          </a:p>
        </p:txBody>
      </p:sp>
      <p:sp>
        <p:nvSpPr>
          <p:cNvPr id="6" name="Content Placeholder 5"/>
          <p:cNvSpPr>
            <a:spLocks noGrp="1"/>
          </p:cNvSpPr>
          <p:nvPr>
            <p:ph idx="1"/>
          </p:nvPr>
        </p:nvSpPr>
        <p:spPr>
          <a:xfrm>
            <a:off x="2579242" y="1369242"/>
            <a:ext cx="6107557" cy="4785722"/>
          </a:xfrm>
        </p:spPr>
        <p:txBody>
          <a:bodyPr/>
          <a:lstStyle/>
          <a:p>
            <a:pPr>
              <a:spcBef>
                <a:spcPts val="1800"/>
              </a:spcBef>
            </a:pPr>
            <a:r>
              <a:rPr lang="ar-SA"/>
              <a:t>ناقش ضمن فريقك كيف يُمكنك تحقيق مستوى أعلى من الجودة والمساءلة للوضعيّة.  </a:t>
            </a:r>
          </a:p>
          <a:p>
            <a:pPr>
              <a:spcBef>
                <a:spcPts val="1800"/>
              </a:spcBef>
            </a:pPr>
            <a:r>
              <a:rPr lang="ar-SA" b="1"/>
              <a:t>اذكر ثلاث طرق على الأقل يمكنك من خلالها تحسين الاستجابة وذلك بالاستعمال المشترك لالتزامات المعايير الإنسانيّة الأساسيّة والمعايير الدنيا التقنية لاسفير ومبادئ الحماية.</a:t>
            </a:r>
          </a:p>
          <a:p>
            <a:pPr lvl="1">
              <a:spcBef>
                <a:spcPts val="1800"/>
              </a:spcBef>
            </a:pPr>
            <a:r>
              <a:rPr lang="ar-SA"/>
              <a:t>كن مستعدّا لتقديم النتائج التي توصّل إليها فريقك.          </a:t>
            </a:r>
          </a:p>
          <a:p>
            <a:pPr lvl="1">
              <a:spcBef>
                <a:spcPts val="1800"/>
              </a:spcBef>
            </a:pPr>
            <a:r>
              <a:rPr lang="ar-SA"/>
              <a:t>قم بتقديم ذلك على لوح ورقي (5 دقائق لكلّ فريق).</a:t>
            </a:r>
            <a:endParaRPr lang="en-GB"/>
          </a:p>
          <a:p>
            <a:pPr lvl="1">
              <a:spcBef>
                <a:spcPts val="1800"/>
              </a:spcBef>
            </a:pPr>
            <a:r>
              <a:rPr lang="ar-SA" b="1">
                <a:solidFill>
                  <a:schemeClr val="accent1"/>
                </a:solidFill>
              </a:rPr>
              <a:t>خصّص 25 دقيقة للاستعداد.</a:t>
            </a:r>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pic>
        <p:nvPicPr>
          <p:cNvPr id="7" name="Picture 2" descr="https://upload.wikimedia.org/wikipedia/commons/thumb/a/a9/Boat_Graveyard_14_March_2015.jpg/220px-Boat_Graveyard_14_March_201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743" y="1467442"/>
            <a:ext cx="2095500" cy="1400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31334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أهمّ الرسائل</a:t>
            </a:r>
            <a:endParaRPr lang="en-GB"/>
          </a:p>
        </p:txBody>
      </p:sp>
      <p:sp>
        <p:nvSpPr>
          <p:cNvPr id="3" name="Content Placeholder 2"/>
          <p:cNvSpPr>
            <a:spLocks noGrp="1"/>
          </p:cNvSpPr>
          <p:nvPr>
            <p:ph idx="1"/>
          </p:nvPr>
        </p:nvSpPr>
        <p:spPr/>
        <p:txBody>
          <a:bodyPr/>
          <a:lstStyle/>
          <a:p>
            <a:pPr lvl="1">
              <a:spcBef>
                <a:spcPts val="1800"/>
              </a:spcBef>
            </a:pPr>
            <a:r>
              <a:rPr lang="ar-SA"/>
              <a:t>المعايير الإنسانيّة الأساسيّة هي عبارة عن مجموعة من الالتزامات والتدابير والإجراءات والسياسات والعمليات والنظم الطوعيّة.</a:t>
            </a:r>
          </a:p>
          <a:p>
            <a:pPr lvl="1">
              <a:spcBef>
                <a:spcPts val="1800"/>
              </a:spcBef>
            </a:pPr>
            <a:r>
              <a:rPr lang="ar-SA"/>
              <a:t>هي معايير قابلة للقياس والتحقّق.</a:t>
            </a:r>
          </a:p>
          <a:p>
            <a:pPr lvl="1">
              <a:spcBef>
                <a:spcPts val="1800"/>
              </a:spcBef>
            </a:pPr>
            <a:r>
              <a:rPr lang="ar-SA"/>
              <a:t>عندما تدلّ المؤشرات على وجود تقصيرات فهذه فرصة ممتازة للتفاعل والدعوة للقيام بالتغييرات بدلا من الإشارة إلى ضعف الأداء أو التنظيم.</a:t>
            </a:r>
          </a:p>
          <a:p>
            <a:pPr lvl="1">
              <a:spcBef>
                <a:spcPts val="1800"/>
              </a:spcBef>
            </a:pPr>
            <a:r>
              <a:rPr lang="ar-SA"/>
              <a:t>ينبغي الاستخدام المشترك لكلّ من المعايير الأساسيّة الإنسانيّة والميثاق الإنساني والمعايير التقنيّة الدنيا لاسفير ومبادئ الحماية بهدف ضمان توفير إطارا متكاملا من الجودة والفعاليّة للاستجابة الإنسانيّة والمساءلة تجاه السكان المتضررين من الكوارث.</a:t>
            </a:r>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5897188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لمزيدٍ من المعلومات</a:t>
            </a:r>
            <a:endParaRPr lang="en-GB"/>
          </a:p>
        </p:txBody>
      </p:sp>
      <p:sp>
        <p:nvSpPr>
          <p:cNvPr id="3" name="Content Placeholder 2"/>
          <p:cNvSpPr>
            <a:spLocks noGrp="1"/>
          </p:cNvSpPr>
          <p:nvPr>
            <p:ph idx="1"/>
          </p:nvPr>
        </p:nvSpPr>
        <p:spPr>
          <a:xfrm>
            <a:off x="295275" y="1369242"/>
            <a:ext cx="8391525" cy="4785722"/>
          </a:xfrm>
        </p:spPr>
        <p:txBody>
          <a:bodyPr/>
          <a:lstStyle/>
          <a:p>
            <a:pPr marL="360000" lvl="0" indent="-360000" defTabSz="457200">
              <a:spcBef>
                <a:spcPts val="2400"/>
              </a:spcBef>
              <a:buClr>
                <a:srgbClr val="004386"/>
              </a:buClr>
              <a:buFont typeface="+mj-lt"/>
              <a:buAutoNum type="arabicPeriod"/>
            </a:pPr>
            <a:r>
              <a:rPr lang="ar-SA"/>
              <a:t>موقع </a:t>
            </a:r>
            <a:r>
              <a:rPr lang="ar-SA" u="sng">
                <a:hlinkClick r:id="rId3"/>
              </a:rPr>
              <a:t>المعيار الإنساني الأساسي</a:t>
            </a:r>
            <a:r>
              <a:rPr lang="en-GB"/>
              <a:t> </a:t>
            </a:r>
            <a:r>
              <a:rPr lang="ar-SA"/>
              <a:t>لتوفير معلومات إضافيّة حول تاريخ وتطوّر المعايير الإنسانيّة الأساسيّة</a:t>
            </a:r>
            <a:r>
              <a:rPr lang="ar-TN"/>
              <a:t>.</a:t>
            </a:r>
          </a:p>
          <a:p>
            <a:pPr marL="360000" lvl="0" indent="-360000" defTabSz="457200">
              <a:spcBef>
                <a:spcPts val="2400"/>
              </a:spcBef>
              <a:buClr>
                <a:srgbClr val="004386"/>
              </a:buClr>
              <a:buFont typeface="+mj-lt"/>
              <a:buAutoNum type="arabicPeriod"/>
            </a:pPr>
            <a:r>
              <a:rPr lang="ar-TN"/>
              <a:t>موقع </a:t>
            </a:r>
            <a:r>
              <a:rPr lang="ar-TN" u="sng">
                <a:solidFill>
                  <a:srgbClr val="004386"/>
                </a:solidFill>
              </a:rPr>
              <a:t>مشروع اسفير.</a:t>
            </a:r>
          </a:p>
          <a:p>
            <a:pPr marL="360000" lvl="0" indent="-360000" defTabSz="457200">
              <a:spcBef>
                <a:spcPts val="2400"/>
              </a:spcBef>
              <a:buClr>
                <a:srgbClr val="004386"/>
              </a:buClr>
              <a:buFont typeface="+mj-lt"/>
              <a:buAutoNum type="arabicPeriod"/>
            </a:pPr>
            <a:r>
              <a:rPr lang="ar-SA"/>
              <a:t>موقع </a:t>
            </a:r>
            <a:r>
              <a:rPr lang="ar-SA" u="sng">
                <a:solidFill>
                  <a:srgbClr val="004386"/>
                </a:solidFill>
              </a:rPr>
              <a:t>تحالف المعايير الإنسانيّة الأساسيّة</a:t>
            </a:r>
            <a:r>
              <a:rPr lang="ar-SA"/>
              <a:t>، خاصّة لتوفير معلومات إضافيّة حول </a:t>
            </a:r>
            <a:r>
              <a:rPr lang="ar-SA" u="sng">
                <a:hlinkClick r:id="rId4"/>
              </a:rPr>
              <a:t>التحقّق</a:t>
            </a:r>
            <a:r>
              <a:rPr lang="ar-SA"/>
              <a:t> أو </a:t>
            </a:r>
            <a:r>
              <a:rPr lang="ar-SA" u="sng">
                <a:hlinkClick r:id="rId5"/>
              </a:rPr>
              <a:t>الدعم لتدريب إضافي</a:t>
            </a:r>
            <a:r>
              <a:rPr lang="ar-TN" u="sng"/>
              <a:t>.</a:t>
            </a:r>
            <a:endParaRPr lang="ar-TN"/>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2441940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1" y="0"/>
            <a:ext cx="7679604" cy="1081760"/>
          </a:xfrm>
        </p:spPr>
        <p:txBody>
          <a:bodyPr/>
          <a:lstStyle/>
          <a:p>
            <a:pPr algn="r" rtl="1"/>
            <a:r>
              <a:rPr lang="ar-AE" dirty="0"/>
              <a:t>مشروع اسفير</a:t>
            </a:r>
            <a:endParaRPr lang="en-GB" dirty="0"/>
          </a:p>
        </p:txBody>
      </p:sp>
      <p:pic>
        <p:nvPicPr>
          <p:cNvPr id="7" name="Picture 6" descr="standards.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122201" y="60004"/>
            <a:ext cx="1031799" cy="900000"/>
          </a:xfrm>
          <a:prstGeom prst="rect">
            <a:avLst/>
          </a:prstGeom>
        </p:spPr>
      </p:pic>
      <p:graphicFrame>
        <p:nvGraphicFramePr>
          <p:cNvPr id="4" name="Object 3"/>
          <p:cNvGraphicFramePr>
            <a:graphicFrameLocks noChangeAspect="1"/>
          </p:cNvGraphicFramePr>
          <p:nvPr>
            <p:extLst>
              <p:ext uri="{D42A27DB-BD31-4B8C-83A1-F6EECF244321}">
                <p14:modId xmlns:p14="http://schemas.microsoft.com/office/powerpoint/2010/main" val="3465972654"/>
              </p:ext>
            </p:extLst>
          </p:nvPr>
        </p:nvGraphicFramePr>
        <p:xfrm>
          <a:off x="1194668" y="540880"/>
          <a:ext cx="6942137" cy="6688137"/>
        </p:xfrm>
        <a:graphic>
          <a:graphicData uri="http://schemas.openxmlformats.org/presentationml/2006/ole">
            <mc:AlternateContent xmlns:mc="http://schemas.openxmlformats.org/markup-compatibility/2006">
              <mc:Choice xmlns:v="urn:schemas-microsoft-com:vml" Requires="v">
                <p:oleObj spid="_x0000_s1030" name="مستند" r:id="rId5" imgW="6113568" imgH="5896602" progId="Word.Document.12">
                  <p:embed/>
                </p:oleObj>
              </mc:Choice>
              <mc:Fallback>
                <p:oleObj name="مستند" r:id="rId5" imgW="6113568" imgH="5896602" progId="Word.Document.12">
                  <p:embed/>
                  <p:pic>
                    <p:nvPicPr>
                      <p:cNvPr id="0" name=""/>
                      <p:cNvPicPr/>
                      <p:nvPr/>
                    </p:nvPicPr>
                    <p:blipFill>
                      <a:blip r:embed="rId6"/>
                      <a:stretch>
                        <a:fillRect/>
                      </a:stretch>
                    </p:blipFill>
                    <p:spPr>
                      <a:xfrm>
                        <a:off x="1194668" y="540880"/>
                        <a:ext cx="6942137" cy="6688137"/>
                      </a:xfrm>
                      <a:prstGeom prst="rect">
                        <a:avLst/>
                      </a:prstGeom>
                    </p:spPr>
                  </p:pic>
                </p:oleObj>
              </mc:Fallback>
            </mc:AlternateContent>
          </a:graphicData>
        </a:graphic>
      </p:graphicFrame>
    </p:spTree>
    <p:extLst>
      <p:ext uri="{BB962C8B-B14F-4D97-AF65-F5344CB8AC3E}">
        <p14:creationId xmlns:p14="http://schemas.microsoft.com/office/powerpoint/2010/main" val="1286900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0"/>
            <a:ext cx="8507289" cy="1081760"/>
          </a:xfrm>
        </p:spPr>
        <p:txBody>
          <a:bodyPr/>
          <a:lstStyle/>
          <a:p>
            <a:r>
              <a:rPr lang="ar-SA" sz="2500" dirty="0"/>
              <a:t>الروابط الممكنة بين المعايير الأساسية لاسفير ومعايير الجودة الخاصة بالمعيار الأساسي الموحد. </a:t>
            </a:r>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9141" y="1167838"/>
            <a:ext cx="7653299" cy="5573530"/>
          </a:xfrm>
          <a:prstGeom prst="rect">
            <a:avLst/>
          </a:prstGeom>
        </p:spPr>
      </p:pic>
    </p:spTree>
    <p:extLst>
      <p:ext uri="{BB962C8B-B14F-4D97-AF65-F5344CB8AC3E}">
        <p14:creationId xmlns:p14="http://schemas.microsoft.com/office/powerpoint/2010/main" val="318437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7196" y="0"/>
            <a:ext cx="7679604" cy="1081760"/>
          </a:xfrm>
        </p:spPr>
        <p:txBody>
          <a:bodyPr/>
          <a:lstStyle/>
          <a:p>
            <a:r>
              <a:rPr lang="ar-SY" dirty="0" err="1"/>
              <a:t>ماهو</a:t>
            </a:r>
            <a:r>
              <a:rPr lang="ar-SY" dirty="0"/>
              <a:t> وضع هذه المعايير بالنسبة للسياق السوري:</a:t>
            </a:r>
            <a:endParaRPr lang="en-GB" dirty="0"/>
          </a:p>
        </p:txBody>
      </p:sp>
      <p:sp>
        <p:nvSpPr>
          <p:cNvPr id="6" name="Content Placeholder 2"/>
          <p:cNvSpPr>
            <a:spLocks noGrp="1"/>
          </p:cNvSpPr>
          <p:nvPr>
            <p:ph idx="1"/>
          </p:nvPr>
        </p:nvSpPr>
        <p:spPr>
          <a:xfrm>
            <a:off x="457200" y="1369242"/>
            <a:ext cx="8229600" cy="4785722"/>
          </a:xfrm>
        </p:spPr>
        <p:txBody>
          <a:bodyPr/>
          <a:lstStyle/>
          <a:p>
            <a:r>
              <a:rPr lang="ar-SY" dirty="0"/>
              <a:t>1- مدى ادراك ادارة المنظمات لهذه المعايير</a:t>
            </a:r>
          </a:p>
          <a:p>
            <a:endParaRPr lang="ar-SY" dirty="0"/>
          </a:p>
          <a:p>
            <a:r>
              <a:rPr lang="ar-SY" dirty="0"/>
              <a:t>2- مدى ادراك الداعمين لهذه المعايير</a:t>
            </a:r>
          </a:p>
          <a:p>
            <a:endParaRPr lang="ar-SY" dirty="0"/>
          </a:p>
          <a:p>
            <a:r>
              <a:rPr lang="ar-SY" dirty="0"/>
              <a:t>3- مدى ادراك العاملين الانسانين لهذه المعايير</a:t>
            </a:r>
          </a:p>
          <a:p>
            <a:endParaRPr lang="ar-SY" dirty="0"/>
          </a:p>
          <a:p>
            <a:r>
              <a:rPr lang="ar-SY" dirty="0"/>
              <a:t>4- ماهي اهم المشاكل التي تواجه العاملين الانسانين في تطبيق هذه المعايير</a:t>
            </a:r>
          </a:p>
          <a:p>
            <a:endParaRPr lang="ar-SY" dirty="0"/>
          </a:p>
          <a:p>
            <a:r>
              <a:rPr lang="ar-SY" dirty="0"/>
              <a:t>5- هل يوجد الخبرة اللازمة لتطبيق هذه المعايير</a:t>
            </a:r>
          </a:p>
          <a:p>
            <a:endParaRPr lang="ar-SY" dirty="0"/>
          </a:p>
          <a:p>
            <a:r>
              <a:rPr lang="ar-SY" dirty="0"/>
              <a:t>6- هل هيكلية المنظمات العاملة في السياق السوري تدعم هذه المعاييرز</a:t>
            </a:r>
            <a:endParaRPr lang="en-US" dirty="0"/>
          </a:p>
        </p:txBody>
      </p:sp>
    </p:spTree>
    <p:extLst>
      <p:ext uri="{BB962C8B-B14F-4D97-AF65-F5344CB8AC3E}">
        <p14:creationId xmlns:p14="http://schemas.microsoft.com/office/powerpoint/2010/main" val="4157632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المعايير الإنسانية الأساسية: تاريخها </a:t>
            </a:r>
            <a:endParaRPr lang="en-GB"/>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7816" y="1303378"/>
            <a:ext cx="4688369" cy="4710615"/>
          </a:xfrm>
          <a:prstGeom prst="rect">
            <a:avLst/>
          </a:prstGeom>
        </p:spPr>
      </p:pic>
    </p:spTree>
    <p:extLst>
      <p:ext uri="{BB962C8B-B14F-4D97-AF65-F5344CB8AC3E}">
        <p14:creationId xmlns:p14="http://schemas.microsoft.com/office/powerpoint/2010/main" val="44929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1. المجتمعات والأشخاص المتضررين من الأزمة يتلقون المساعدة المناسبة والملائمة لاحتياجاتهم</a:t>
            </a:r>
            <a:r>
              <a:rPr lang="en-GB"/>
              <a:t>.</a:t>
            </a:r>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311121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2. المجتمعات والأشخاص المتضررين من الأزمة يمكنهم الحصول على المساعدات الإنسانية التي يحتاجون إليها في الوقت المناسب</a:t>
            </a:r>
            <a:r>
              <a:rPr lang="en-GB"/>
              <a:t>.</a:t>
            </a:r>
          </a:p>
        </p:txBody>
      </p:sp>
      <p:sp>
        <p:nvSpPr>
          <p:cNvPr id="4" name="Footer Placeholder 3"/>
          <p:cNvSpPr>
            <a:spLocks noGrp="1"/>
          </p:cNvSpPr>
          <p:nvPr>
            <p:ph type="ftr" sz="quarter" idx="3"/>
          </p:nvPr>
        </p:nvSpPr>
        <p:spPr/>
        <p:txBody>
          <a:bodyPr/>
          <a:lstStyle/>
          <a:p>
            <a:r>
              <a:rPr lang="ar-SA" noProof="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1410602078"/>
      </p:ext>
    </p:extLst>
  </p:cSld>
  <p:clrMapOvr>
    <a:masterClrMapping/>
  </p:clrMapOvr>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Custom 1">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peher Arabic ppt theme" id="{E8BFA150-2B5B-48C8-8981-66A7178BA1E8}" vid="{5FA11942-FBDE-4059-82D6-9E5DA248BA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Speher Arabic ppt theme</Template>
  <TotalTime>1148</TotalTime>
  <Words>5280</Words>
  <Application>Microsoft Office PowerPoint</Application>
  <PresentationFormat>عرض على الشاشة (4:3)</PresentationFormat>
  <Paragraphs>536</Paragraphs>
  <Slides>38</Slides>
  <Notes>37</Notes>
  <HiddenSlides>0</HiddenSlides>
  <MMClips>0</MMClips>
  <ScaleCrop>false</ScaleCrop>
  <HeadingPairs>
    <vt:vector size="8" baseType="variant">
      <vt:variant>
        <vt:lpstr>الخطوط المستخدمة</vt:lpstr>
      </vt:variant>
      <vt:variant>
        <vt:i4>4</vt:i4>
      </vt:variant>
      <vt:variant>
        <vt:lpstr>نسق</vt:lpstr>
      </vt:variant>
      <vt:variant>
        <vt:i4>1</vt:i4>
      </vt:variant>
      <vt:variant>
        <vt:lpstr>خوادم OLE مضمنة</vt:lpstr>
      </vt:variant>
      <vt:variant>
        <vt:i4>1</vt:i4>
      </vt:variant>
      <vt:variant>
        <vt:lpstr>عناوين الشرائح</vt:lpstr>
      </vt:variant>
      <vt:variant>
        <vt:i4>38</vt:i4>
      </vt:variant>
    </vt:vector>
  </HeadingPairs>
  <TitlesOfParts>
    <vt:vector size="44" baseType="lpstr">
      <vt:lpstr>Arial</vt:lpstr>
      <vt:lpstr>Calibri</vt:lpstr>
      <vt:lpstr>Tahoma</vt:lpstr>
      <vt:lpstr>Traditional Arabic</vt:lpstr>
      <vt:lpstr>Speher Arabic ppt theme</vt:lpstr>
      <vt:lpstr>مستند</vt:lpstr>
      <vt:lpstr>المعايير الإنسانية الأساسية</vt:lpstr>
      <vt:lpstr>المعيار الأساسية</vt:lpstr>
      <vt:lpstr>جديد: المعيار الأساسي الإنساني </vt:lpstr>
      <vt:lpstr>مشروع اسفير</vt:lpstr>
      <vt:lpstr>الروابط الممكنة بين المعايير الأساسية لاسفير ومعايير الجودة الخاصة بالمعيار الأساسي الموحد. </vt:lpstr>
      <vt:lpstr>ماهو وضع هذه المعايير بالنسبة للسياق السوري:</vt:lpstr>
      <vt:lpstr>المعايير الإنسانية الأساسية: تاريخها </vt:lpstr>
      <vt:lpstr>المعايير الإنسانية الأساسية</vt:lpstr>
      <vt:lpstr>المعايير الإنسانية الأساسية</vt:lpstr>
      <vt:lpstr>المعايير الإنسانية الأساسية</vt:lpstr>
      <vt:lpstr>المعايير الإنسانية الأساسية</vt:lpstr>
      <vt:lpstr>المعايير الإنسانية الأساسية</vt:lpstr>
      <vt:lpstr>المعايير الإنسانية الأساسية</vt:lpstr>
      <vt:lpstr>المعايير الإنسانية الأساسية</vt:lpstr>
      <vt:lpstr>المعايير الإنسانية الأساسية</vt:lpstr>
      <vt:lpstr>المعايير الإنسانية الأساسية</vt:lpstr>
      <vt:lpstr>معايير اسفير الأساسية: مقارنة</vt:lpstr>
      <vt:lpstr>العناصر المكونة للمعايير  الإنسانية الأساسية</vt:lpstr>
      <vt:lpstr>العناصر المكونة للمعايير  الإنسانية الأساسية</vt:lpstr>
      <vt:lpstr>العناصر المكونة للمعايير  الإنسانية الأساسية</vt:lpstr>
      <vt:lpstr>العناصر المكونة للمعايير  الإنسانية الأساسية</vt:lpstr>
      <vt:lpstr>العناصر المكونة للمعايير  الإنسانية الأساسية</vt:lpstr>
      <vt:lpstr>العناصر المكونة للمعايير  الإنسانية الأساسية</vt:lpstr>
      <vt:lpstr>العناصر المكونة للمعايير  الإنسانية الأساسية</vt:lpstr>
      <vt:lpstr>العناصر المكونة للمعايير  الإنسانية الأساسية</vt:lpstr>
      <vt:lpstr>العناصر المكونة للمعايير  الإنسانية الأساسية</vt:lpstr>
      <vt:lpstr>العناصر المكونة للمعايير  الإنسانية الأساسية</vt:lpstr>
      <vt:lpstr>عرض تقديمي في PowerPoint</vt:lpstr>
      <vt:lpstr>عرض تقديمي في PowerPoint</vt:lpstr>
      <vt:lpstr>الالتزام 3</vt:lpstr>
      <vt:lpstr>الالتزام 5</vt:lpstr>
      <vt:lpstr>الالتزام 6</vt:lpstr>
      <vt:lpstr>الالتزام 8</vt:lpstr>
      <vt:lpstr>الأزمة السورية: 6 سنوات من الصراع</vt:lpstr>
      <vt:lpstr>ماهي النتائج المتراكمة من الأزمة السورية</vt:lpstr>
      <vt:lpstr> الإرشادات</vt:lpstr>
      <vt:lpstr>أهمّ الرسائل</vt:lpstr>
      <vt:lpstr>لمزيدٍ من المعلومات</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المعايير الأساسية لاسفير</dc:title>
  <cp:lastModifiedBy>hamza hamwie</cp:lastModifiedBy>
  <cp:revision>12</cp:revision>
  <dcterms:created xsi:type="dcterms:W3CDTF">2015-04-13T14:23:17Z</dcterms:created>
  <dcterms:modified xsi:type="dcterms:W3CDTF">2017-01-15T03:11:33Z</dcterms:modified>
</cp:coreProperties>
</file>