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3"/>
  </p:sldMasterIdLst>
  <p:notesMasterIdLst>
    <p:notesMasterId r:id="rId8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331" r:id="rId24"/>
    <p:sldId id="276" r:id="rId25"/>
    <p:sldId id="277" r:id="rId26"/>
    <p:sldId id="278" r:id="rId27"/>
    <p:sldId id="279" r:id="rId28"/>
    <p:sldId id="332" r:id="rId29"/>
    <p:sldId id="333" r:id="rId30"/>
    <p:sldId id="334" r:id="rId31"/>
    <p:sldId id="335" r:id="rId32"/>
    <p:sldId id="280" r:id="rId33"/>
    <p:sldId id="281" r:id="rId34"/>
    <p:sldId id="282" r:id="rId35"/>
    <p:sldId id="283" r:id="rId36"/>
    <p:sldId id="284" r:id="rId37"/>
    <p:sldId id="285" r:id="rId38"/>
    <p:sldId id="288" r:id="rId39"/>
    <p:sldId id="289" r:id="rId40"/>
    <p:sldId id="290" r:id="rId41"/>
    <p:sldId id="291" r:id="rId42"/>
    <p:sldId id="340" r:id="rId43"/>
    <p:sldId id="292" r:id="rId44"/>
    <p:sldId id="293" r:id="rId45"/>
    <p:sldId id="294" r:id="rId46"/>
    <p:sldId id="295" r:id="rId47"/>
    <p:sldId id="296" r:id="rId48"/>
    <p:sldId id="297" r:id="rId49"/>
    <p:sldId id="298" r:id="rId50"/>
    <p:sldId id="299" r:id="rId51"/>
    <p:sldId id="300" r:id="rId52"/>
    <p:sldId id="336" r:id="rId53"/>
    <p:sldId id="301" r:id="rId54"/>
    <p:sldId id="302" r:id="rId55"/>
    <p:sldId id="303" r:id="rId56"/>
    <p:sldId id="304" r:id="rId57"/>
    <p:sldId id="338" r:id="rId58"/>
    <p:sldId id="305" r:id="rId59"/>
    <p:sldId id="339" r:id="rId60"/>
    <p:sldId id="306" r:id="rId61"/>
    <p:sldId id="307" r:id="rId62"/>
    <p:sldId id="337" r:id="rId63"/>
    <p:sldId id="308" r:id="rId64"/>
    <p:sldId id="309" r:id="rId65"/>
    <p:sldId id="310" r:id="rId66"/>
    <p:sldId id="311" r:id="rId67"/>
    <p:sldId id="312" r:id="rId68"/>
    <p:sldId id="313" r:id="rId69"/>
    <p:sldId id="314" r:id="rId70"/>
    <p:sldId id="315" r:id="rId71"/>
    <p:sldId id="316" r:id="rId72"/>
    <p:sldId id="317" r:id="rId73"/>
    <p:sldId id="318" r:id="rId74"/>
    <p:sldId id="319" r:id="rId75"/>
    <p:sldId id="320" r:id="rId76"/>
    <p:sldId id="321" r:id="rId77"/>
    <p:sldId id="322" r:id="rId78"/>
    <p:sldId id="323" r:id="rId79"/>
    <p:sldId id="324" r:id="rId80"/>
    <p:sldId id="325" r:id="rId81"/>
    <p:sldId id="326" r:id="rId82"/>
    <p:sldId id="327" r:id="rId83"/>
    <p:sldId id="328" r:id="rId84"/>
    <p:sldId id="329" r:id="rId85"/>
    <p:sldId id="330" r:id="rId86"/>
  </p:sldIdLst>
  <p:sldSz cx="9144000" cy="5143500" type="screen16x9"/>
  <p:notesSz cx="6858000" cy="9144000"/>
  <p:embeddedFontLst>
    <p:embeddedFont>
      <p:font typeface="Montserrat" panose="00000500000000000000" pitchFamily="50" charset="0"/>
      <p:regular r:id="rId88"/>
      <p:bold r:id="rId89"/>
      <p:italic r:id="rId90"/>
      <p:boldItalic r:id="rId91"/>
    </p:embeddedFont>
    <p:embeddedFont>
      <p:font typeface="Montserrat Black" panose="00000A00000000000000" pitchFamily="2" charset="0"/>
      <p:bold r:id="rId92"/>
      <p:italic r:id="rId93"/>
      <p:boldItalic r:id="rId94"/>
    </p:embeddedFont>
    <p:embeddedFont>
      <p:font typeface="Montserrat ExtraBold" panose="00000900000000000000" pitchFamily="2" charset="0"/>
      <p:bold r:id="rId95"/>
      <p:italic r:id="rId96"/>
      <p:boldItalic r:id="rId97"/>
    </p:embeddedFont>
    <p:embeddedFont>
      <p:font typeface="Open Sans" panose="020B0606030504020204" pitchFamily="34" charset="0"/>
      <p:regular r:id="rId98"/>
      <p:bold r:id="rId99"/>
      <p:italic r:id="rId100"/>
      <p:boldItalic r:id="rId10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2976">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9F9153-1062-42C2-9E7C-AC22DA081BF7}" v="36" dt="2023-06-05T07:38:26.2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6"/>
    <p:restoredTop sz="81290"/>
  </p:normalViewPr>
  <p:slideViewPr>
    <p:cSldViewPr snapToGrid="0">
      <p:cViewPr varScale="1">
        <p:scale>
          <a:sx n="88" d="100"/>
          <a:sy n="88" d="100"/>
        </p:scale>
        <p:origin x="1171" y="77"/>
      </p:cViewPr>
      <p:guideLst>
        <p:guide orient="horz" pos="1620"/>
        <p:guide pos="2880"/>
        <p:guide pos="2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font" Target="fonts/font2.fntdata"/><Relationship Id="rId16" Type="http://schemas.openxmlformats.org/officeDocument/2006/relationships/slide" Target="slides/slide13.xml"/><Relationship Id="rId107" Type="http://schemas.microsoft.com/office/2015/10/relationships/revisionInfo" Target="revisionInfo.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presProps" Target="presProps.xml"/><Relationship Id="rId5" Type="http://schemas.openxmlformats.org/officeDocument/2006/relationships/slide" Target="slides/slide2.xml"/><Relationship Id="rId90" Type="http://schemas.openxmlformats.org/officeDocument/2006/relationships/font" Target="fonts/font3.fntdata"/><Relationship Id="rId95" Type="http://schemas.openxmlformats.org/officeDocument/2006/relationships/font" Target="fonts/font8.fntdata"/><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font" Target="fonts/font1.fntdata"/><Relationship Id="rId91" Type="http://schemas.openxmlformats.org/officeDocument/2006/relationships/font" Target="fonts/font4.fntdata"/><Relationship Id="rId96"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microsoft.com/office/2016/11/relationships/changesInfo" Target="changesInfos/changesInfo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font" Target="fonts/font7.fntdata"/><Relationship Id="rId99" Type="http://schemas.openxmlformats.org/officeDocument/2006/relationships/font" Target="fonts/font12.fntdata"/><Relationship Id="rId101" Type="http://schemas.openxmlformats.org/officeDocument/2006/relationships/font" Target="fonts/font14.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font" Target="fonts/font10.fntdata"/><Relationship Id="rId104"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5.fntdata"/><Relationship Id="rId2" Type="http://schemas.openxmlformats.org/officeDocument/2006/relationships/customXml" Target="../customXml/item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notesMaster" Target="notesMasters/notesMaster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font" Target="fonts/font13.fntdata"/><Relationship Id="rId105"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font" Target="fonts/font6.fntdata"/><Relationship Id="rId98" Type="http://schemas.openxmlformats.org/officeDocument/2006/relationships/font" Target="fonts/font11.fntdata"/><Relationship Id="rId3" Type="http://schemas.openxmlformats.org/officeDocument/2006/relationships/slideMaster" Target="slideMasters/slideMaster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tan Hale" userId="4e810f15-7125-456a-9649-63d4a79d866f" providerId="ADAL" clId="{0A9F9153-1062-42C2-9E7C-AC22DA081BF7}"/>
    <pc:docChg chg="undo custSel modSld">
      <pc:chgData name="Tristan Hale" userId="4e810f15-7125-456a-9649-63d4a79d866f" providerId="ADAL" clId="{0A9F9153-1062-42C2-9E7C-AC22DA081BF7}" dt="2023-06-05T07:37:38.899" v="1" actId="1076"/>
      <pc:docMkLst>
        <pc:docMk/>
      </pc:docMkLst>
      <pc:sldChg chg="modSp mod">
        <pc:chgData name="Tristan Hale" userId="4e810f15-7125-456a-9649-63d4a79d866f" providerId="ADAL" clId="{0A9F9153-1062-42C2-9E7C-AC22DA081BF7}" dt="2023-06-05T07:37:38.899" v="1" actId="1076"/>
        <pc:sldMkLst>
          <pc:docMk/>
          <pc:sldMk cId="0" sldId="296"/>
        </pc:sldMkLst>
        <pc:spChg chg="mod">
          <ac:chgData name="Tristan Hale" userId="4e810f15-7125-456a-9649-63d4a79d866f" providerId="ADAL" clId="{0A9F9153-1062-42C2-9E7C-AC22DA081BF7}" dt="2023-06-05T07:37:38.899" v="1" actId="1076"/>
          <ac:spMkLst>
            <pc:docMk/>
            <pc:sldMk cId="0" sldId="296"/>
            <ac:spMk id="44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s3.reutersmedia.net/resources/r/?m=02&amp;d=20220408&amp;t=2&amp;i=1596772091&amp;w=780&amp;fh=&amp;fw=&amp;ll=&amp;pl=&amp;sq=&amp;r=2022-04-08T175320Z_18298_MRPRC2QFT9A07VK_RTRMADP_0_UKRAINE-CRISIS-MARIUPO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nsplash.com/@olloweb"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unsplash.com/photos/Z2ImfOCafFk"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4ZnWwebosk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spherestandards.org/humanitarian-standards/standards-partnership/"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www.chsalliance.org/" TargetMode="External"/><Relationship Id="rId5" Type="http://schemas.openxmlformats.org/officeDocument/2006/relationships/hyperlink" Target="https://sheltercluster.s3.eu-central-1.amazonaws.com/public/docs/4.protection-principles_0.pdf" TargetMode="External"/><Relationship Id="rId4" Type="http://schemas.openxmlformats.org/officeDocument/2006/relationships/hyperlink" Target="https://spherestandards.org/humanitarian-standards/humanitarian-charter/"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handbook.spherestandards.org/en/sphere/#ch001"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handbook.spherestandards.org/en/sphere/#ch002_002"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handbook.spherestandards.org/en/sphere/#ch006_006"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handbook.spherestandards.org/en/sphere/#ch006_006"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seywut.com/Chri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www.ccpixs.co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facebook.com/VS-101602208340723/photo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pxhere.com/en/photo/1588943"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publicdomainpictures.net/en/view-image.php?image=404794&amp;picture=vintage-key-clipart-sticker"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unsplash.com/@olloweb"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unsplash.com/photos/Z2ImfOCafFk"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pxhere.com/en/photographer/2728694"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handbook.spherestandards.org/en/sphere/#ch006_004_001" TargetMode="Externa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handbook.spherestandards.org/en/sphere/#ch006_004_001"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handbook.spherestandards.org/en/sphere/#ch006_004_001"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flickr.com/photos/30478819@N08/"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www.flickr.com/photos/30478819@N08/49500013537" TargetMode="Externa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handbook.spherestandards.org/en/sphere/#ch006_004_001"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handbook.spherestandards.org/en/sphere/#ch008_005"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nyphotographic.co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alphastockimages.com" TargetMode="Externa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unsplash.com/@olloweb" TargetMode="External"/><Relationship Id="rId2" Type="http://schemas.openxmlformats.org/officeDocument/2006/relationships/slide" Target="../slides/slide53.xml"/><Relationship Id="rId1" Type="http://schemas.openxmlformats.org/officeDocument/2006/relationships/notesMaster" Target="../notesMasters/notesMaster1.xml"/><Relationship Id="rId4" Type="http://schemas.openxmlformats.org/officeDocument/2006/relationships/hyperlink" Target="https://unsplash.com/photos/Z2ImfOCafFk"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docs.google.com/document/d/1lak-b_tHpuiN-4J4LxqmIfHpm7nkL1_SQCgm9KHIZWs/edit?mode=html#heading=h.evbwc71w9qe"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alnap.org/help-library/stepping-back-understanding-cities-and-their-systems"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static3.depositphotos.com/1004364/180/i/600/depositphotos_1809532-stock-photo-arrows2.jp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unsplash.com/@olloweb" TargetMode="External"/><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hyperlink" Target="https://unsplash.com/photos/Z2ImfOCafFk" TargetMode="Externa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unsplash.com/@kellysikkema?utm_source=unsplash&amp;utm_medium=referral&amp;utm_content=creditCopyText" TargetMode="External"/><Relationship Id="rId2" Type="http://schemas.openxmlformats.org/officeDocument/2006/relationships/slide" Target="../slides/slide67.xml"/><Relationship Id="rId1" Type="http://schemas.openxmlformats.org/officeDocument/2006/relationships/notesMaster" Target="../notesMasters/notesMaster1.xml"/><Relationship Id="rId4" Type="http://schemas.openxmlformats.org/officeDocument/2006/relationships/hyperlink" Target="https://unsplash.com/s/photos/checklist?utm_source=unsplash&amp;utm_medium=referral&amp;utm_content=creditCopyText" TargetMode="Externa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flic.kr/p/bgEmZ"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forms.gle/G8XPBayohDTe9uMMA"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nyphotographic.com/" TargetMode="External"/><Relationship Id="rId2" Type="http://schemas.openxmlformats.org/officeDocument/2006/relationships/slide" Target="../slides/slide80.xml"/><Relationship Id="rId1" Type="http://schemas.openxmlformats.org/officeDocument/2006/relationships/notesMaster" Target="../notesMasters/notesMaster1.xml"/><Relationship Id="rId4" Type="http://schemas.openxmlformats.org/officeDocument/2006/relationships/hyperlink" Target="http://alphastockimages.com" TargetMode="Externa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static3.depositphotos.com/1004364/180/i/600/depositphotos_1809532-stock-photo-arrows2.jpg"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flic.kr/p/bgEmZ"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285356fcb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1285356fcb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IMG SOURCE: An aerial view shows residential buildings that were damaged in the southern port city of Mariupol, Ukraine April 3. </a:t>
            </a:r>
            <a:r>
              <a:rPr lang="en-GB" u="sng">
                <a:solidFill>
                  <a:schemeClr val="hlink"/>
                </a:solidFill>
                <a:hlinkClick r:id="rId3"/>
              </a:rPr>
              <a:t>REUTERS/Pavel Klimov</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165c6a913df_0_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165c6a913df_0_2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this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Note: These 20 minutes are designed as a brief refresher on Sphere basics (vision, mission, beliefs), a quick overview of the HSP (which even Sphere people may not be aware of as it is relatively new), and a look at indicators and standards (because this is extremely important and often misunderstood even by Sphere aficionados). If the participants require more information about Sphere, refer them to the extensive library of resources for trainers and learners. Please provide the Sphere Promotional Flyer included in resources if needed.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Photo by </a:t>
            </a:r>
            <a:r>
              <a:rPr lang="en-GB" u="sng">
                <a:solidFill>
                  <a:schemeClr val="hlink"/>
                </a:solidFill>
                <a:latin typeface="Open Sans"/>
                <a:ea typeface="Open Sans"/>
                <a:cs typeface="Open Sans"/>
                <a:sym typeface="Open Sans"/>
                <a:hlinkClick r:id="rId3"/>
              </a:rPr>
              <a:t>Agence Olloweb</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latin typeface="Open Sans"/>
              <a:ea typeface="Open Sans"/>
              <a:cs typeface="Open Sans"/>
              <a:sym typeface="Open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f4098fd273_0_4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f4098fd273_0_4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b="1">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To achieve these two core beliefs,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Sphere has the following mission:</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“To establish, promote and review </a:t>
            </a:r>
            <a:r>
              <a:rPr lang="en-GB" i="1" u="sng">
                <a:solidFill>
                  <a:schemeClr val="dk1"/>
                </a:solidFill>
                <a:latin typeface="Open Sans"/>
                <a:ea typeface="Open Sans"/>
                <a:cs typeface="Open Sans"/>
                <a:sym typeface="Open Sans"/>
              </a:rPr>
              <a:t>quality standards </a:t>
            </a:r>
            <a:r>
              <a:rPr lang="en-GB" i="1">
                <a:solidFill>
                  <a:schemeClr val="dk1"/>
                </a:solidFill>
                <a:latin typeface="Open Sans"/>
                <a:ea typeface="Open Sans"/>
                <a:cs typeface="Open Sans"/>
                <a:sym typeface="Open Sans"/>
              </a:rPr>
              <a:t>for humanitarian action which provide an accountable framework for preparedness, resource allocation, response, monitoring and advocacy, before, during and after disasters and crises.”</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Sphere has the following vision:</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“Sphere’s vision is that people affected by crises must be at the centre of decisions about humanitarian protection, assistance, recovery and resilience. They have the right to prompt, effective and quality humanitarian assistance which enables them to survive crises, rebuild their lives and recover their livelihoods with respect and dignity.”</a:t>
            </a:r>
            <a:endParaRPr sz="1000">
              <a:solidFill>
                <a:schemeClr val="dk1"/>
              </a:solidFill>
              <a:latin typeface="Open Sans"/>
              <a:ea typeface="Open Sans"/>
              <a:cs typeface="Open Sans"/>
              <a:sym typeface="Open Sans"/>
            </a:endParaRPr>
          </a:p>
          <a:p>
            <a:pPr marL="0" lvl="0" indent="0" algn="r" rtl="0">
              <a:spcBef>
                <a:spcPts val="0"/>
              </a:spcBef>
              <a:spcAft>
                <a:spcPts val="0"/>
              </a:spcAft>
              <a:buClr>
                <a:schemeClr val="dk1"/>
              </a:buClr>
              <a:buSzPts val="1100"/>
              <a:buFont typeface="Arial"/>
              <a:buNone/>
            </a:pPr>
            <a:r>
              <a:rPr lang="en-GB" sz="1000">
                <a:solidFill>
                  <a:schemeClr val="dk1"/>
                </a:solidFill>
                <a:latin typeface="Open Sans"/>
                <a:ea typeface="Open Sans"/>
                <a:cs typeface="Open Sans"/>
                <a:sym typeface="Open Sans"/>
              </a:rPr>
              <a:t>-Sphere (2018). Using Sphere in Urban Settings: Part 2.</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Depending on timing, discuss the core beliefs at a minimum, and highlight that Sphere develops standards to ensure these beliefs are attained. Elaborate on the mission and/or vision if desired.</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Emphasise the key takeaway → Sphere Standards are used to achieve 2 core beliefs: the right to life with </a:t>
            </a:r>
            <a:r>
              <a:rPr lang="en-GB" b="1">
                <a:solidFill>
                  <a:schemeClr val="dk1"/>
                </a:solidFill>
                <a:latin typeface="Open Sans"/>
                <a:ea typeface="Open Sans"/>
                <a:cs typeface="Open Sans"/>
                <a:sym typeface="Open Sans"/>
              </a:rPr>
              <a:t>dignity </a:t>
            </a:r>
            <a:r>
              <a:rPr lang="en-GB">
                <a:solidFill>
                  <a:schemeClr val="dk1"/>
                </a:solidFill>
                <a:latin typeface="Open Sans"/>
                <a:ea typeface="Open Sans"/>
                <a:cs typeface="Open Sans"/>
                <a:sym typeface="Open Sans"/>
              </a:rPr>
              <a:t>AND the right to </a:t>
            </a:r>
            <a:r>
              <a:rPr lang="en-GB" b="1">
                <a:solidFill>
                  <a:schemeClr val="dk1"/>
                </a:solidFill>
                <a:latin typeface="Open Sans"/>
                <a:ea typeface="Open Sans"/>
                <a:cs typeface="Open Sans"/>
                <a:sym typeface="Open Sans"/>
              </a:rPr>
              <a:t>assistance.</a:t>
            </a:r>
            <a:endParaRPr b="1">
              <a:solidFill>
                <a:schemeClr val="dk1"/>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rgbClr val="3C4043"/>
                </a:solidFill>
                <a:latin typeface="Open Sans"/>
                <a:ea typeface="Open Sans"/>
                <a:cs typeface="Open Sans"/>
                <a:sym typeface="Open Sans"/>
              </a:rPr>
              <a:t>See the additional reading: Using the Sphere Standards in Urban Settings - Part 1 (2016), page 4.</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Discussion (Optional)</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Q: Why do we need standards like Sphere? </a:t>
            </a:r>
            <a:endParaRPr b="1">
              <a:solidFill>
                <a:schemeClr val="dk1"/>
              </a:solidFill>
              <a:latin typeface="Open Sans"/>
              <a:ea typeface="Open Sans"/>
              <a:cs typeface="Open Sans"/>
              <a:sym typeface="Open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165c6a913df_0_3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165c6a913df_0_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chemeClr val="dk1"/>
              </a:solidFill>
              <a:highlight>
                <a:srgbClr val="FFFF00"/>
              </a:highlight>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Who is Sphere for?</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Sphere was created to assist people and communities affected by crises.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Sphere is relevant to all stakeholders in humanitarian response including:</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Humanitarian organisations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National or local governments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People affected by crisis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Host communities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Donors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International organisations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Discussion (Optional)</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Q: What does community mean in an urban setting?</a:t>
            </a:r>
            <a:br>
              <a:rPr lang="en-GB">
                <a:latin typeface="Open Sans"/>
                <a:ea typeface="Open Sans"/>
                <a:cs typeface="Open Sans"/>
                <a:sym typeface="Open Sans"/>
              </a:rPr>
            </a:br>
            <a:endParaRPr>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Activity (Optional)</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Show the video </a:t>
            </a:r>
            <a:r>
              <a:rPr lang="en-GB" u="sng">
                <a:solidFill>
                  <a:srgbClr val="1155CC"/>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Sphere in Action: Applying Sphere Standards in Brasil</a:t>
            </a:r>
            <a:r>
              <a:rPr lang="en-GB">
                <a:solidFill>
                  <a:schemeClr val="dk1"/>
                </a:solidFill>
                <a:latin typeface="Open Sans"/>
                <a:ea typeface="Open Sans"/>
                <a:cs typeface="Open Sans"/>
                <a:sym typeface="Open Sans"/>
              </a:rPr>
              <a:t> → Ask participants to watch the video and identify the different stakeholder groups.</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Sphere Photo</a:t>
            </a:r>
            <a:endParaRPr>
              <a:solidFill>
                <a:schemeClr val="dk1"/>
              </a:solidFill>
              <a:latin typeface="Open Sans"/>
              <a:ea typeface="Open Sans"/>
              <a:cs typeface="Open Sans"/>
              <a:sym typeface="Open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f4098fd273_0_4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f4098fd273_0_4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Sphere is part of the </a:t>
            </a:r>
            <a:r>
              <a:rPr lang="en-GB" u="sng">
                <a:solidFill>
                  <a:srgbClr val="1155CC"/>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Humanitarian Standards Partnership (HSP)</a:t>
            </a:r>
            <a:r>
              <a:rPr lang="en-GB">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Humanitarian Standards Partnership (HSP) is an informal network of nine standard-setting initiatives and organisations. It is led by Sphere.</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It supports quality and accountability in humanitarian action by promoting the harmonised development and cross-sectoral use of standards. It supports practitioners with training opportunities, technical guidance, and advocacy.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HSP’s eight sets of humanitarian standards were all developed in a similarly inclusive and consultative manner.</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Ethical and Legal Framework:</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​​All HSP standards share a common framework of ethical and legal principles. These include: the </a:t>
            </a:r>
            <a:r>
              <a:rPr lang="en-GB" u="sng">
                <a:solidFill>
                  <a:srgbClr val="1155CC"/>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Humanitarian Charter</a:t>
            </a:r>
            <a:r>
              <a:rPr lang="en-GB">
                <a:solidFill>
                  <a:schemeClr val="dk1"/>
                </a:solidFill>
                <a:latin typeface="Open Sans"/>
                <a:ea typeface="Open Sans"/>
                <a:cs typeface="Open Sans"/>
                <a:sym typeface="Open Sans"/>
              </a:rPr>
              <a:t>, </a:t>
            </a:r>
            <a:r>
              <a:rPr lang="en-GB" u="sng">
                <a:solidFill>
                  <a:srgbClr val="1155CC"/>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the Protection Principles</a:t>
            </a:r>
            <a:r>
              <a:rPr lang="en-GB">
                <a:solidFill>
                  <a:schemeClr val="dk1"/>
                </a:solidFill>
                <a:latin typeface="Open Sans"/>
                <a:ea typeface="Open Sans"/>
                <a:cs typeface="Open Sans"/>
                <a:sym typeface="Open Sans"/>
              </a:rPr>
              <a:t>, and </a:t>
            </a:r>
            <a:r>
              <a:rPr lang="en-GB" u="sng">
                <a:solidFill>
                  <a:srgbClr val="1155CC"/>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The Core Humanitarian Standard (CHS)</a:t>
            </a:r>
            <a:r>
              <a:rPr lang="en-GB">
                <a:solidFill>
                  <a:schemeClr val="dk1"/>
                </a:solidFill>
                <a:latin typeface="Open Sans"/>
                <a:ea typeface="Open Sans"/>
                <a:cs typeface="Open Sans"/>
                <a:sym typeface="Open Sans"/>
              </a:rPr>
              <a:t>.</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Instructor Notes</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Emphasise that Sphere is part of a portfolio of standards that together form the HSP.</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For a brief synopsis of the HSP, see the additional resource: Sphere, Humanitarian Standards Partnership [video].</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See also the 3 Foundation Chapters of the Sphere Handbook.</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Discussion (Optional)</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Q: How does Sphere relate to other types of (humanitarian) standards?</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Activity (Optional)</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See </a:t>
            </a:r>
            <a:r>
              <a:rPr lang="en-GB" b="1">
                <a:latin typeface="Open Sans"/>
                <a:ea typeface="Open Sans"/>
                <a:cs typeface="Open Sans"/>
                <a:sym typeface="Open Sans"/>
              </a:rPr>
              <a:t>Activity 2.1. </a:t>
            </a:r>
            <a:r>
              <a:rPr lang="en-GB" b="1">
                <a:solidFill>
                  <a:schemeClr val="dk1"/>
                </a:solidFill>
                <a:latin typeface="Open Sans"/>
                <a:ea typeface="Open Sans"/>
                <a:cs typeface="Open Sans"/>
                <a:sym typeface="Open Sans"/>
              </a:rPr>
              <a:t>HSP Card Arrangement Activity</a:t>
            </a:r>
            <a:r>
              <a:rPr lang="en-GB">
                <a:solidFill>
                  <a:schemeClr val="dk1"/>
                </a:solidFill>
                <a:latin typeface="Open Sans"/>
                <a:ea typeface="Open Sans"/>
                <a:cs typeface="Open Sans"/>
                <a:sym typeface="Open Sans"/>
              </a:rPr>
              <a:t> in the Instructor Guide for detailed instructions.</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Note: This activity is from the Sphere Online Training (2022) - Section 10.1.</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a:t>
            </a:r>
            <a:r>
              <a:rPr lang="en-GB">
                <a:solidFill>
                  <a:schemeClr val="dk1"/>
                </a:solidFill>
                <a:latin typeface="Open Sans"/>
                <a:ea typeface="Open Sans"/>
                <a:cs typeface="Open Sans"/>
                <a:sym typeface="Open Sans"/>
              </a:rPr>
              <a:t>Image from Humanitarian Standards Partnership Brochure - See “Supporting Documents - Module 2” Folder for the image</a:t>
            </a:r>
            <a:endParaRPr>
              <a:latin typeface="Open Sans"/>
              <a:ea typeface="Open Sans"/>
              <a:cs typeface="Open Sans"/>
              <a:sym typeface="Open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f4098fd273_0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f4098fd273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Sphere is perhaps best known for the Sphere Handbook:</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i="1">
                <a:solidFill>
                  <a:schemeClr val="dk1"/>
                </a:solidFill>
                <a:latin typeface="Open Sans"/>
                <a:ea typeface="Open Sans"/>
                <a:cs typeface="Open Sans"/>
                <a:sym typeface="Open Sans"/>
              </a:rPr>
              <a:t>“The Sphere Handbook is one of the most widely known and internationally recognized sets of common principles and universal minimum standards for the delivery of quality humanitarian response. It reflects an integrated approach to humanitarian action which supports populations affected by disaster and crisis to survive and recover with dignity.”</a:t>
            </a:r>
            <a:endParaRPr i="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handbook can be downloaded as a PDF, used interactively online, purchased in h</a:t>
            </a:r>
            <a:r>
              <a:rPr lang="en-GB">
                <a:solidFill>
                  <a:srgbClr val="3C4043"/>
                </a:solidFill>
                <a:latin typeface="Open Sans"/>
                <a:ea typeface="Open Sans"/>
                <a:cs typeface="Open Sans"/>
                <a:sym typeface="Open Sans"/>
              </a:rPr>
              <a:t>ard-copy, and accessed through the Humanitarian Standards Partnership (HSP) mobile app.</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rgbClr val="C27BA0"/>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See Activity 4.2 and 4.3 in the additional resource: Sphere Online Training Package.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Discussion (Optional)</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If possible, show a physical version of the book and/or distribute copies to participants to review.</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Sphere Handbook 2018 | </a:t>
            </a:r>
            <a:r>
              <a:rPr lang="en-GB" u="sng">
                <a:solidFill>
                  <a:schemeClr val="hlink"/>
                </a:solidFill>
                <a:latin typeface="Open Sans"/>
                <a:ea typeface="Open Sans"/>
                <a:cs typeface="Open Sans"/>
                <a:sym typeface="Open Sans"/>
                <a:hlinkClick r:id="rId3"/>
              </a:rPr>
              <a:t>Cover</a:t>
            </a:r>
            <a:endParaRPr>
              <a:solidFill>
                <a:schemeClr val="dk1"/>
              </a:solidFill>
              <a:latin typeface="Open Sans"/>
              <a:ea typeface="Open Sans"/>
              <a:cs typeface="Open Sans"/>
              <a:sym typeface="Open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f4098fd273_0_4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f4098fd273_0_4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b="1">
              <a:solidFill>
                <a:srgbClr val="3D85C6"/>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3 </a:t>
            </a:r>
            <a:r>
              <a:rPr lang="en-GB" b="1">
                <a:solidFill>
                  <a:schemeClr val="dk1"/>
                </a:solidFill>
                <a:latin typeface="Open Sans"/>
                <a:ea typeface="Open Sans"/>
                <a:cs typeface="Open Sans"/>
                <a:sym typeface="Open Sans"/>
              </a:rPr>
              <a:t>Foundation</a:t>
            </a:r>
            <a:r>
              <a:rPr lang="en-GB">
                <a:solidFill>
                  <a:schemeClr val="dk1"/>
                </a:solidFill>
                <a:latin typeface="Open Sans"/>
                <a:ea typeface="Open Sans"/>
                <a:cs typeface="Open Sans"/>
                <a:sym typeface="Open Sans"/>
              </a:rPr>
              <a:t> chapters - These chapters outline the ethical, legal, and practical basis for humanitarian response. These include: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Humanitarian Charter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Protection Principles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Core Humanitarian Standard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4 </a:t>
            </a:r>
            <a:r>
              <a:rPr lang="en-GB" b="1">
                <a:solidFill>
                  <a:schemeClr val="dk1"/>
                </a:solidFill>
                <a:latin typeface="Open Sans"/>
                <a:ea typeface="Open Sans"/>
                <a:cs typeface="Open Sans"/>
                <a:sym typeface="Open Sans"/>
              </a:rPr>
              <a:t>Technical</a:t>
            </a:r>
            <a:r>
              <a:rPr lang="en-GB">
                <a:solidFill>
                  <a:schemeClr val="dk1"/>
                </a:solidFill>
                <a:latin typeface="Open Sans"/>
                <a:ea typeface="Open Sans"/>
                <a:cs typeface="Open Sans"/>
                <a:sym typeface="Open Sans"/>
              </a:rPr>
              <a:t> chapters - The minimum standards in four key response sectors: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Water, Supply, Sanitation, &amp; Hygiene Promotion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Food Security and Nutrition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Shelter and Settlement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Health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Activities (Optional)</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1) Give copies of the Sphere handbook to participants. Invite them to review the standards through discussion. Divide participants into two teams, and hold a contest to see which team can locate information in the handbook the fastest.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2) Card arrangement activity from Sphere online training (2022).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Supporting Documents - General/Sphere Online Training Pack/04-02 - Handbook Components </a:t>
            </a:r>
            <a:r>
              <a:rPr lang="en-GB">
                <a:solidFill>
                  <a:schemeClr val="dk1"/>
                </a:solidFill>
                <a:latin typeface="Open Sans"/>
                <a:ea typeface="Open Sans"/>
                <a:cs typeface="Open Sans"/>
                <a:sym typeface="Open Sans"/>
              </a:rPr>
              <a:t>for the complete activity.</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a:t>
            </a:r>
            <a:r>
              <a:rPr lang="en-GB">
                <a:solidFill>
                  <a:schemeClr val="dk1"/>
                </a:solidFill>
                <a:latin typeface="Open Sans"/>
                <a:ea typeface="Open Sans"/>
                <a:cs typeface="Open Sans"/>
                <a:sym typeface="Open Sans"/>
              </a:rPr>
              <a:t>Image from the Sphere Handbook - </a:t>
            </a:r>
            <a:r>
              <a:rPr lang="en-GB" u="sng">
                <a:solidFill>
                  <a:srgbClr val="1155CC"/>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What is Sphere</a:t>
            </a:r>
            <a:endParaRPr>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f4098fd273_0_5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f4098fd273_0_5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Definition of Standard</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Derived from the principle of the right to life with dignity. These are general and qualitative in nature, stating the </a:t>
            </a:r>
            <a:r>
              <a:rPr lang="en-GB" u="sng">
                <a:solidFill>
                  <a:schemeClr val="dk1"/>
                </a:solidFill>
                <a:latin typeface="Open Sans"/>
                <a:ea typeface="Open Sans"/>
                <a:cs typeface="Open Sans"/>
                <a:sym typeface="Open Sans"/>
              </a:rPr>
              <a:t>minimum</a:t>
            </a:r>
            <a:r>
              <a:rPr lang="en-GB">
                <a:solidFill>
                  <a:schemeClr val="dk1"/>
                </a:solidFill>
                <a:latin typeface="Open Sans"/>
                <a:ea typeface="Open Sans"/>
                <a:cs typeface="Open Sans"/>
                <a:sym typeface="Open Sans"/>
              </a:rPr>
              <a:t> to be achieved in any crisis.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Example of a standard</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Vector control standard 4.1: Vector control at settlement level - People live in an environment where vector breeding and feeding sites are targeted to reduce the risks of vector-related problems.</a:t>
            </a:r>
            <a:endParaRPr>
              <a:latin typeface="Open Sans"/>
              <a:ea typeface="Open Sans"/>
              <a:cs typeface="Open Sans"/>
              <a:sym typeface="Open Sans"/>
            </a:endParaRPr>
          </a:p>
          <a:p>
            <a:pPr marL="0" lvl="0" indent="0" algn="l" rtl="0">
              <a:lnSpc>
                <a:spcPct val="115000"/>
              </a:lnSpc>
              <a:spcBef>
                <a:spcPts val="0"/>
              </a:spcBef>
              <a:spcAft>
                <a:spcPts val="0"/>
              </a:spcAft>
              <a:buNone/>
            </a:pPr>
            <a:endParaRPr b="1">
              <a:solidFill>
                <a:srgbClr val="C27BA0"/>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For further explanation, see the additional reading: The Sphere Handbook, pages 8–9.</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rgbClr val="3D85C6"/>
              </a:solidFill>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Discussion (Optional)</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Reflect on the example provided to demonstrate the general, qualitative, and minimum nature of the standard.</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Activity (Optional)</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Invite participants to explore the Sphere handbook (physical handbook) or review a standard and structure in the electronic version.</a:t>
            </a:r>
            <a:endParaRPr>
              <a:latin typeface="Open Sans"/>
              <a:ea typeface="Open Sans"/>
              <a:cs typeface="Open Sans"/>
              <a:sym typeface="Open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f4098fd273_0_5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f4098fd273_0_5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the next section, we will explore how to use the Standards in Urban Contexts.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→First, we need to understand the different parts of a standard.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Let’s take a closer look at the structure of a standard.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three main elements of a standard are: key actions, key indicators, and key guidance notes.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sz="800">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Introduce the three main elements of a standard, highlighting that the next slide will show an example.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Sphere Handbook 2018 | </a:t>
            </a:r>
            <a:r>
              <a:rPr lang="en-GB" u="sng">
                <a:solidFill>
                  <a:schemeClr val="hlink"/>
                </a:solidFill>
                <a:latin typeface="Open Sans"/>
                <a:ea typeface="Open Sans"/>
                <a:cs typeface="Open Sans"/>
                <a:sym typeface="Open Sans"/>
                <a:hlinkClick r:id="rId3"/>
              </a:rPr>
              <a:t>Vector Control Standard 4.1</a:t>
            </a:r>
            <a:endParaRPr>
              <a:solidFill>
                <a:schemeClr val="dk1"/>
              </a:solidFill>
              <a:latin typeface="Open Sans"/>
              <a:ea typeface="Open Sans"/>
              <a:cs typeface="Open Sans"/>
              <a:sym typeface="Open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f4098fd273_0_5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f4098fd273_0_5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Example: Malaria in Chennai, India</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Key Action</a:t>
            </a:r>
            <a:r>
              <a:rPr lang="en-GB">
                <a:solidFill>
                  <a:schemeClr val="dk1"/>
                </a:solidFill>
                <a:latin typeface="Open Sans"/>
                <a:ea typeface="Open Sans"/>
                <a:cs typeface="Open Sans"/>
                <a:sym typeface="Open Sans"/>
              </a:rPr>
              <a:t> - Assess vector-borne disease risk for a defined area.</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 What is the risk of malaria in Chennai?</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 Is the incidence rate higher than the WHO norm?</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 Is the area close to or does it contain breeding sites for the vector?</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Key Indicator</a:t>
            </a:r>
            <a:r>
              <a:rPr lang="en-GB">
                <a:solidFill>
                  <a:schemeClr val="dk1"/>
                </a:solidFill>
                <a:latin typeface="Open Sans"/>
                <a:ea typeface="Open Sans"/>
                <a:cs typeface="Open Sans"/>
                <a:sym typeface="Open Sans"/>
              </a:rPr>
              <a:t> - Percentage of identified breeding sites where the vector’s life cycle is disrupted.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Guidance Notes</a:t>
            </a:r>
            <a:r>
              <a:rPr lang="en-GB">
                <a:solidFill>
                  <a:schemeClr val="dk1"/>
                </a:solidFill>
                <a:latin typeface="Open Sans"/>
                <a:ea typeface="Open Sans"/>
                <a:cs typeface="Open Sans"/>
                <a:sym typeface="Open Sans"/>
              </a:rPr>
              <a:t> - Assessing risk factors.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 In the context of malaria, identify the proportion of the population that has access to antimalarials, the population’s proximity to stagnant/wet areas, and/or the population’s risk of increased exposure.</a:t>
            </a:r>
            <a:endParaRPr>
              <a:latin typeface="Open Sans"/>
              <a:ea typeface="Open Sans"/>
              <a:cs typeface="Open Sans"/>
              <a:sym typeface="Open Sans"/>
            </a:endParaRPr>
          </a:p>
          <a:p>
            <a:pPr marL="0" lvl="0" indent="0" algn="l" rtl="0">
              <a:lnSpc>
                <a:spcPct val="115000"/>
              </a:lnSpc>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Instructor Notes</a:t>
            </a: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Discuss examples of key actions, indicators and guidance notes.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Conclude discussion by highlighting the importance of indicators, and that it’s important to understand the difference between a standard and an indicator.</a:t>
            </a:r>
            <a:endParaRPr>
              <a:solidFill>
                <a:srgbClr val="C27BA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For further information on the example, see the additional reading: Urban Malaria: Understanding its Epidemiology, Ecology, and Transmission across Seven Diverse ICEMR Network Sites.</a:t>
            </a:r>
            <a:endParaRPr>
              <a:solidFill>
                <a:srgbClr val="C27BA0"/>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SOURCE:</a:t>
            </a:r>
            <a:r>
              <a:rPr lang="en-GB">
                <a:solidFill>
                  <a:srgbClr val="C27BA0"/>
                </a:solidFill>
                <a:latin typeface="Open Sans"/>
                <a:ea typeface="Open Sans"/>
                <a:cs typeface="Open Sans"/>
                <a:sym typeface="Open Sans"/>
              </a:rPr>
              <a:t> </a:t>
            </a:r>
            <a:r>
              <a:rPr lang="en-GB">
                <a:solidFill>
                  <a:schemeClr val="dk1"/>
                </a:solidFill>
                <a:latin typeface="Open Sans"/>
                <a:ea typeface="Open Sans"/>
                <a:cs typeface="Open Sans"/>
                <a:sym typeface="Open Sans"/>
              </a:rPr>
              <a:t>Image from the Sphere Handbook - </a:t>
            </a:r>
            <a:r>
              <a:rPr lang="en-GB" u="sng">
                <a:solidFill>
                  <a:schemeClr val="hlink"/>
                </a:solidFill>
                <a:latin typeface="Open Sans"/>
                <a:ea typeface="Open Sans"/>
                <a:cs typeface="Open Sans"/>
                <a:sym typeface="Open Sans"/>
                <a:hlinkClick r:id="rId3"/>
              </a:rPr>
              <a:t>Vector Control Std. 4.1</a:t>
            </a:r>
            <a:endParaRPr>
              <a:latin typeface="Open Sans"/>
              <a:ea typeface="Open Sans"/>
              <a:cs typeface="Open Sans"/>
              <a:sym typeface="Open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f4098fd273_0_5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f4098fd273_0_5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Indicators: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They provide a way to capture process and programme results against the standard and over the life cycle of a response.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Minimum quantitative requirements are the lowest acceptable level of achievement for standards and are only included where there is sectoral consensus.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rgbClr val="3D85C6"/>
              </a:solidFill>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Describe indicators in more depth, with the corresponding example of an indicator linked to standard 4.1</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Indicators: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Objective statements used to assess if standards are being met.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Tools that provide units of measurement to achieve standards.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Specific thresholds that represent measurable quantitative minimums for meeting a standard.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Three categories of indicators: process indicators, progress indicators, and target indicators.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Adapted to context.</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Activity (Optional)</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Invite participants to flip through different standards and review indicators, identifying the characteristics of indicators and how they differ from standards.</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Chris Potter</a:t>
            </a:r>
            <a:r>
              <a:rPr lang="en-GB">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ccPixs</a:t>
            </a:r>
            <a:endParaRPr>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1285356fcb0_1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1285356fcb0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f4098fd273_0_5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f4098fd273_0_5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How do we ensure we are meeting standards?</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We measure them through indicators.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How do standards compare to indicators?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Indicators are context specific.</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Standards are universal.</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Make it clear that indicators, </a:t>
            </a:r>
            <a:r>
              <a:rPr lang="en-GB" u="sng">
                <a:solidFill>
                  <a:schemeClr val="dk1"/>
                </a:solidFill>
                <a:latin typeface="Open Sans"/>
                <a:ea typeface="Open Sans"/>
                <a:cs typeface="Open Sans"/>
                <a:sym typeface="Open Sans"/>
              </a:rPr>
              <a:t>not </a:t>
            </a:r>
            <a:r>
              <a:rPr lang="en-GB">
                <a:solidFill>
                  <a:schemeClr val="dk1"/>
                </a:solidFill>
                <a:latin typeface="Open Sans"/>
                <a:ea typeface="Open Sans"/>
                <a:cs typeface="Open Sans"/>
                <a:sym typeface="Open Sans"/>
              </a:rPr>
              <a:t>standards, must be adapted for the urban environment → see optional discussion question.</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Discussion (Optional)</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We must adapt Sphere Standards for the Urban context - True or False?</a:t>
            </a:r>
            <a:br>
              <a:rPr lang="en-GB" i="1">
                <a:solidFill>
                  <a:schemeClr val="dk1"/>
                </a:solidFill>
                <a:latin typeface="Open Sans"/>
                <a:ea typeface="Open Sans"/>
                <a:cs typeface="Open Sans"/>
                <a:sym typeface="Open Sans"/>
              </a:rPr>
            </a:br>
            <a:r>
              <a:rPr lang="en-GB">
                <a:solidFill>
                  <a:schemeClr val="dk1"/>
                </a:solidFill>
                <a:latin typeface="Open Sans"/>
                <a:ea typeface="Open Sans"/>
                <a:cs typeface="Open Sans"/>
                <a:sym typeface="Open Sans"/>
              </a:rPr>
              <a:t>A: False - Sphere Standards are universal. Indicators must be adapted for the urban context.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a:t>
            </a:r>
            <a:r>
              <a:rPr lang="en-GB" u="sng">
                <a:solidFill>
                  <a:schemeClr val="hlink"/>
                </a:solidFill>
                <a:latin typeface="Open Sans"/>
                <a:ea typeface="Open Sans"/>
                <a:cs typeface="Open Sans"/>
                <a:sym typeface="Open Sans"/>
                <a:hlinkClick r:id="rId3"/>
              </a:rPr>
              <a:t>https://www.facebook.com/VS-101602208340723/photos/</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400" dirty="0"/>
              <a:t>Photo background: As a response to the </a:t>
            </a:r>
            <a:r>
              <a:rPr lang="en-US" sz="1400" dirty="0">
                <a:solidFill>
                  <a:srgbClr val="00B297"/>
                </a:solidFill>
              </a:rPr>
              <a:t>Rohingya refugees in Bangladesh – in 2017, </a:t>
            </a:r>
            <a:r>
              <a:rPr lang="en-GB" sz="1400" noProof="0" dirty="0">
                <a:solidFill>
                  <a:srgbClr val="00B297"/>
                </a:solidFill>
              </a:rPr>
              <a:t>t</a:t>
            </a:r>
            <a:r>
              <a:rPr lang="en-GB" sz="1400" noProof="0" dirty="0"/>
              <a:t>he Government of Bangladesh made public land available for the approximately 900,000 refugees. That land however was very steep, highly erodible, and far too small to meet the Sphere indicator of 45m</a:t>
            </a:r>
            <a:r>
              <a:rPr lang="en-GB" sz="1400" strike="noStrike" baseline="30000" noProof="0" dirty="0"/>
              <a:t>2</a:t>
            </a:r>
            <a:r>
              <a:rPr lang="en-GB" sz="1400" noProof="0" dirty="0"/>
              <a:t> per person (see page 250 – Indicators for standard 2). UNHCR and IOM shelter experts estimated that around 9.5m</a:t>
            </a:r>
            <a:r>
              <a:rPr lang="en-GB" sz="1400" baseline="30000" noProof="0" dirty="0"/>
              <a:t>2</a:t>
            </a:r>
            <a:r>
              <a:rPr lang="en-GB" sz="1400" noProof="0" dirty="0"/>
              <a:t> per person was actually available. The result was a crowded camp with services such as water pumps and latrines virtually on top of one another. </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endParaRPr lang="en-US" sz="1400" dirty="0"/>
          </a:p>
          <a:p>
            <a:r>
              <a:rPr lang="en-US" sz="1400" dirty="0"/>
              <a:t>Photo description: The black structure adjacent to the shelter in the photo is a latrine. The handpump shown is a shallow tube well. It is clear that the underlying problem of the water contamination is by the close proximity of latrines. Separation in this case is approximately 1m. Sphere guidance (see page 115 – guidance supporting standard 3.1) promotes 30m as a minimum when more technical analysis is not available.</a:t>
            </a:r>
          </a:p>
          <a:p>
            <a:endParaRPr lang="en-US" sz="1400" dirty="0"/>
          </a:p>
          <a:p>
            <a:r>
              <a:rPr lang="en-US" sz="1400" dirty="0"/>
              <a:t>It is interesting to note here that adhering to or even surpassing some Sphere indicators actually resulted in other problems which created problems meeting other Sphere guidance, for example:</a:t>
            </a:r>
          </a:p>
          <a:p>
            <a:pPr marL="342900" indent="-342900">
              <a:buFont typeface="Arial" panose="020B0604020202020204" pitchFamily="34" charset="0"/>
              <a:buChar char="•"/>
            </a:pPr>
            <a:r>
              <a:rPr lang="en-US" sz="1400" dirty="0"/>
              <a:t>Sphere indicators note that the maximum distance between shelters and latrines should be &lt;50m. This was routinely surpassed in many areas with latrines much closer than 50m. See guidance notes supporting WASH standard 3.2 on page 117. </a:t>
            </a:r>
          </a:p>
          <a:p>
            <a:pPr marL="342900" indent="-342900">
              <a:buFont typeface="Arial" panose="020B0604020202020204" pitchFamily="34" charset="0"/>
              <a:buChar char="•"/>
            </a:pPr>
            <a:r>
              <a:rPr lang="en-US" sz="1400" dirty="0"/>
              <a:t>Sphere indicators call for distance to water points not to exceed 500m. Again, due to the crowded site area, most areas of the camp exceeded this with very short travel distances to water points. See indicators supporting WASH standard 2.1 on page 106.</a:t>
            </a:r>
          </a:p>
          <a:p>
            <a:pPr marL="342900" indent="-342900">
              <a:buFont typeface="Arial" panose="020B0604020202020204" pitchFamily="34" charset="0"/>
              <a:buChar char="•"/>
            </a:pPr>
            <a:r>
              <a:rPr lang="en-US" sz="1400" dirty="0"/>
              <a:t>These two factors (while both positive if taken alone) led to problems in meeting other Sphere guidance, however. Sphere suggests a minimum of 30m between water points and latrines, which was clearly not met, and which did lead to widespread contamination of the shallow tube wells throughout the camps </a:t>
            </a:r>
            <a:r>
              <a:rPr lang="en-GB" sz="1400" noProof="0" dirty="0"/>
              <a:t>all of which are environmental warning signs of public health problems.</a:t>
            </a:r>
            <a:r>
              <a:rPr lang="en-US" sz="1400" dirty="0"/>
              <a:t>. See guidance supporting WASH standard 3.1 on page 115.</a:t>
            </a:r>
          </a:p>
          <a:p>
            <a:pPr marL="342900" indent="-342900">
              <a:buFont typeface="Arial" panose="020B0604020202020204" pitchFamily="34" charset="0"/>
              <a:buChar char="•"/>
            </a:pPr>
            <a:endParaRPr lang="en-US" sz="1400" dirty="0"/>
          </a:p>
          <a:p>
            <a:pPr marL="0" indent="0">
              <a:buFont typeface="Arial" panose="020B0604020202020204" pitchFamily="34" charset="0"/>
              <a:buNone/>
            </a:pPr>
            <a:r>
              <a:rPr lang="en-US" sz="1400" dirty="0"/>
              <a:t>The simple point here is to remind participants that the indicators are only indicators, and must be considered in context of the overall situation, and in consideration of one another – </a:t>
            </a:r>
            <a:r>
              <a:rPr lang="en-US" sz="1400" b="1" dirty="0"/>
              <a:t>no one indicator stands alone as a clear indication of success or failure.</a:t>
            </a:r>
          </a:p>
          <a:p>
            <a:endParaRPr lang="en-US" sz="1400" dirty="0"/>
          </a:p>
        </p:txBody>
      </p:sp>
    </p:spTree>
    <p:extLst>
      <p:ext uri="{BB962C8B-B14F-4D97-AF65-F5344CB8AC3E}">
        <p14:creationId xmlns:p14="http://schemas.microsoft.com/office/powerpoint/2010/main" val="2172218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130fb0f8f6d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130fb0f8f6d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Activity (Required)</a:t>
            </a:r>
            <a:endParaRPr>
              <a:solidFill>
                <a:srgbClr val="0B5394"/>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In groups, participants will reflect on a series of images to identify and distinguish between standards and indicators (or targets).</a:t>
            </a:r>
            <a:endParaRPr>
              <a:latin typeface="Open Sans"/>
              <a:ea typeface="Open Sans"/>
              <a:cs typeface="Open Sans"/>
              <a:sym typeface="Open Sans"/>
            </a:endParaRPr>
          </a:p>
          <a:p>
            <a:pPr marL="457200" lvl="0" indent="-298450" algn="l" rtl="0">
              <a:spcBef>
                <a:spcPts val="0"/>
              </a:spcBef>
              <a:spcAft>
                <a:spcPts val="0"/>
              </a:spcAft>
              <a:buSzPts val="1100"/>
              <a:buFont typeface="Open Sans"/>
              <a:buChar char="➢"/>
            </a:pPr>
            <a:r>
              <a:rPr lang="en-GB">
                <a:latin typeface="Open Sans"/>
                <a:ea typeface="Open Sans"/>
                <a:cs typeface="Open Sans"/>
                <a:sym typeface="Open Sans"/>
              </a:rPr>
              <a:t>See </a:t>
            </a:r>
            <a:r>
              <a:rPr lang="en-GB" b="1">
                <a:latin typeface="Open Sans"/>
                <a:ea typeface="Open Sans"/>
                <a:cs typeface="Open Sans"/>
                <a:sym typeface="Open Sans"/>
              </a:rPr>
              <a:t>Activity 2.1. Standards vs. Targets </a:t>
            </a:r>
            <a:r>
              <a:rPr lang="en-GB">
                <a:latin typeface="Open Sans"/>
                <a:ea typeface="Open Sans"/>
                <a:cs typeface="Open Sans"/>
                <a:sym typeface="Open Sans"/>
              </a:rPr>
              <a:t>in the Instructor Guide for detailed instructions.</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Note: This activity is from the Online Sphere Training Package.</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r>
              <a:rPr lang="en-GB">
                <a:latin typeface="Open Sans"/>
                <a:ea typeface="Open Sans"/>
                <a:cs typeface="Open Sans"/>
                <a:sym typeface="Open Sans"/>
              </a:rPr>
              <a:t>IMAGE SOURCE: Image from </a:t>
            </a:r>
            <a:r>
              <a:rPr lang="en-GB" u="sng">
                <a:solidFill>
                  <a:schemeClr val="hlink"/>
                </a:solidFill>
                <a:latin typeface="Open Sans"/>
                <a:ea typeface="Open Sans"/>
                <a:cs typeface="Open Sans"/>
                <a:sym typeface="Open Sans"/>
                <a:hlinkClick r:id="rId3"/>
              </a:rPr>
              <a:t>Pxhere</a:t>
            </a:r>
            <a:endParaRPr>
              <a:latin typeface="Open Sans"/>
              <a:ea typeface="Open Sans"/>
              <a:cs typeface="Open Sans"/>
              <a:sym typeface="Open San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39f31b759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39f31b759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139f31b7597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139f31b7597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IMAGE SOURCE: Sphere </a:t>
            </a:r>
            <a:r>
              <a:rPr lang="en-GB">
                <a:solidFill>
                  <a:schemeClr val="dk1"/>
                </a:solidFill>
              </a:rPr>
              <a:t>Online</a:t>
            </a:r>
            <a:r>
              <a:rPr lang="en-GB"/>
              <a:t> Training Package.</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39f31b7597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139f31b7597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 name="Google Shape;13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f4098fd273_0_3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f4098fd273_0_3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f4098fd273_0_5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f4098fd273_0_5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“Conforming to the Sphere standards does not mean implementing all key actions or meeting all key indicators of all standards. The degree to which an organisation can meet the standards will depend on a range of factors, some of which are beyond their control.” (Sphere handbook)</a:t>
            </a:r>
            <a:endParaRPr i="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“Access to the affected population, or political or economic insecurity, may make achieving the standards impossible in some contexts.” (NDMA training)</a:t>
            </a:r>
            <a:endParaRPr i="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It is an uncomfortable truth that no humanitarian programme will ever result in all the standards being met for all affected people. The best humanitarian programmes improve conditions for affected populations without negative consequences for other people and the environment.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BE CREATIVE!</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Action 1</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 high-quality and accountable programme brings about improvements against standards which are evidenced by improved indicator readings.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“High-quality” means effective, efficient, and appropriate. Limited resources should be allocated based on need.</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Assessment and analysis using indicators will help you prioritise activities.</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Action 2</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“If the Sphere Standards cannot be met for all or some groups from the affected population, investigate why, and explain the gaps, as well as what needs to change.”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Sphere Standards and indicators provide an internationally recognised framework to explain and quantify the impacts of your programme and the remaining gaps. A large part of organisational learning should come from people’s feedback and complaints that have been addressed.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Action 3</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will continue to advocate that states and other parties meet their moral and legal obligations towards affected populations.”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Action 4</a:t>
            </a:r>
            <a:endParaRPr b="1">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offer our services in the belief that the affected population is at the centre of humanitarian action, and recognise that their active participation is essential to providing assistance in ways that best meet their needs, including those of vulnerable and socially excluded people.”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majority of the content included is drawn from the Sphere in Practice online training and MOOC (Module 1: Introduction, Topic 5: A consistent approach, Screen 3: Adopting the Sphere approach).</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Discussion (Optional)</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What if the minimum requirement cannot be met or must be changed?</a:t>
            </a:r>
            <a:br>
              <a:rPr lang="en-GB">
                <a:solidFill>
                  <a:schemeClr val="dk1"/>
                </a:solidFill>
                <a:latin typeface="Open Sans"/>
                <a:ea typeface="Open Sans"/>
                <a:cs typeface="Open Sans"/>
                <a:sym typeface="Open Sans"/>
              </a:rPr>
            </a:br>
            <a:r>
              <a:rPr lang="en-GB">
                <a:solidFill>
                  <a:schemeClr val="dk1"/>
                </a:solidFill>
                <a:latin typeface="Open Sans"/>
                <a:ea typeface="Open Sans"/>
                <a:cs typeface="Open Sans"/>
                <a:sym typeface="Open Sans"/>
              </a:rPr>
              <a:t>A: “The Sphere Standards are an expression of the fundamental rights related to life with dignity, and remain constant. The indicators and minimum requirements may need to be adapted to be meaningful in context. In cases where the standards are not met, any proposal to reduce the minimum requirements should be considered carefully. Agree any changes collectively and report the shortfall in actual progress against the minimums widely. In addition, humanitarian organisations must assess the negative impact on the population of not meeting a standard and take steps to minimise any harm. Use this response gap for advocacy and strive to reach the indicators as soon as possible” (Handbook, p.9).</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What if minimum standards are better than the current living conditions?</a:t>
            </a:r>
            <a:br>
              <a:rPr lang="en-GB">
                <a:solidFill>
                  <a:schemeClr val="dk1"/>
                </a:solidFill>
                <a:latin typeface="Open Sans"/>
                <a:ea typeface="Open Sans"/>
                <a:cs typeface="Open Sans"/>
                <a:sym typeface="Open Sans"/>
              </a:rPr>
            </a:br>
            <a:r>
              <a:rPr lang="en-GB">
                <a:solidFill>
                  <a:schemeClr val="dk1"/>
                </a:solidFill>
                <a:latin typeface="Open Sans"/>
                <a:ea typeface="Open Sans"/>
                <a:cs typeface="Open Sans"/>
                <a:sym typeface="Open Sans"/>
              </a:rPr>
              <a:t>A: In cases where the minimum requirements exceed the living conditions of the host community, consider how to reduce potential tension, such as by offering community- based services. In some situations, national authorities may establish minimum requirements that are higher than the Sphere Minimum Standards.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Are there irrelevant standards?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 See Sphere 2018 page 5 for answer.</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from Public Domain Picture - </a:t>
            </a:r>
            <a:r>
              <a:rPr lang="en-GB" u="sng">
                <a:solidFill>
                  <a:schemeClr val="hlink"/>
                </a:solidFill>
                <a:latin typeface="Open Sans"/>
                <a:ea typeface="Open Sans"/>
                <a:cs typeface="Open Sans"/>
                <a:sym typeface="Open Sans"/>
                <a:hlinkClick r:id="rId3"/>
              </a:rPr>
              <a:t>https://www.publicdomainpictures.net/en/view-image.php?image=404794&amp;picture=vintage-key-clipart-sticker</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1313c612f7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1313c612f7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169e9fb4866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169e9fb4866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165c6a913df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165c6a913df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this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Photo by </a:t>
            </a:r>
            <a:r>
              <a:rPr lang="en-GB" u="sng">
                <a:solidFill>
                  <a:schemeClr val="hlink"/>
                </a:solidFill>
                <a:latin typeface="Open Sans"/>
                <a:ea typeface="Open Sans"/>
                <a:cs typeface="Open Sans"/>
                <a:sym typeface="Open Sans"/>
                <a:hlinkClick r:id="rId3"/>
              </a:rPr>
              <a:t>Agence Olloweb</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165c6a913df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165c6a913df_0_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Why are Sphere Standards important in urban contexts?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Sphere Standards are important for humanitarian response in urban contexts because they:</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Montserrat"/>
              <a:buChar char="●"/>
            </a:pPr>
            <a:r>
              <a:rPr lang="en-GB" b="1">
                <a:solidFill>
                  <a:schemeClr val="dk1"/>
                </a:solidFill>
                <a:latin typeface="Open Sans"/>
                <a:ea typeface="Open Sans"/>
                <a:cs typeface="Open Sans"/>
                <a:sym typeface="Open Sans"/>
              </a:rPr>
              <a:t>Improve our understanding</a:t>
            </a:r>
            <a:r>
              <a:rPr lang="en-GB">
                <a:solidFill>
                  <a:schemeClr val="dk1"/>
                </a:solidFill>
                <a:latin typeface="Open Sans"/>
                <a:ea typeface="Open Sans"/>
                <a:cs typeface="Open Sans"/>
                <a:sym typeface="Open Sans"/>
              </a:rPr>
              <a:t> of needs and assets;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Montserrat"/>
              <a:buChar char="●"/>
            </a:pPr>
            <a:r>
              <a:rPr lang="en-GB" b="1">
                <a:solidFill>
                  <a:schemeClr val="dk1"/>
                </a:solidFill>
                <a:latin typeface="Open Sans"/>
                <a:ea typeface="Open Sans"/>
                <a:cs typeface="Open Sans"/>
                <a:sym typeface="Open Sans"/>
              </a:rPr>
              <a:t>Establish standards</a:t>
            </a:r>
            <a:r>
              <a:rPr lang="en-GB">
                <a:solidFill>
                  <a:schemeClr val="dk1"/>
                </a:solidFill>
                <a:latin typeface="Open Sans"/>
                <a:ea typeface="Open Sans"/>
                <a:cs typeface="Open Sans"/>
                <a:sym typeface="Open Sans"/>
              </a:rPr>
              <a:t> for service delivery;</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Montserrat"/>
              <a:buChar char="●"/>
            </a:pPr>
            <a:r>
              <a:rPr lang="en-GB">
                <a:solidFill>
                  <a:schemeClr val="dk1"/>
                </a:solidFill>
                <a:latin typeface="Open Sans"/>
                <a:ea typeface="Open Sans"/>
                <a:cs typeface="Open Sans"/>
                <a:sym typeface="Open Sans"/>
              </a:rPr>
              <a:t>Use a </a:t>
            </a:r>
            <a:r>
              <a:rPr lang="en-GB" b="1">
                <a:solidFill>
                  <a:schemeClr val="dk1"/>
                </a:solidFill>
                <a:latin typeface="Open Sans"/>
                <a:ea typeface="Open Sans"/>
                <a:cs typeface="Open Sans"/>
                <a:sym typeface="Open Sans"/>
              </a:rPr>
              <a:t>people-centred and rights-based approach</a:t>
            </a:r>
            <a:r>
              <a:rPr lang="en-GB">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Montserrat"/>
              <a:buChar char="●"/>
            </a:pPr>
            <a:r>
              <a:rPr lang="en-GB">
                <a:solidFill>
                  <a:schemeClr val="dk1"/>
                </a:solidFill>
                <a:latin typeface="Open Sans"/>
                <a:ea typeface="Open Sans"/>
                <a:cs typeface="Open Sans"/>
                <a:sym typeface="Open Sans"/>
              </a:rPr>
              <a:t>Ensure that needs are met in an </a:t>
            </a:r>
            <a:r>
              <a:rPr lang="en-GB" b="1">
                <a:solidFill>
                  <a:schemeClr val="dk1"/>
                </a:solidFill>
                <a:latin typeface="Open Sans"/>
                <a:ea typeface="Open Sans"/>
                <a:cs typeface="Open Sans"/>
                <a:sym typeface="Open Sans"/>
              </a:rPr>
              <a:t>ethical way</a:t>
            </a:r>
            <a:r>
              <a:rPr lang="en-GB">
                <a:solidFill>
                  <a:schemeClr val="dk1"/>
                </a:solidFill>
                <a:latin typeface="Open Sans"/>
                <a:ea typeface="Open Sans"/>
                <a:cs typeface="Open Sans"/>
                <a:sym typeface="Open Sans"/>
              </a:rPr>
              <a:t>.</a:t>
            </a:r>
            <a:endParaRPr sz="8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rely on standards to ensure needs are met, programmes are successful, and that people are having their needs met while also preserving dignity.</a:t>
            </a:r>
            <a:endParaRPr>
              <a:solidFill>
                <a:schemeClr val="dk1"/>
              </a:solidFill>
              <a:latin typeface="Open Sans"/>
              <a:ea typeface="Open Sans"/>
              <a:cs typeface="Open Sans"/>
              <a:sym typeface="Open San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165c6a913df_0_2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165c6a913df_0_2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We’ve considered the challenges and complexities associated with urban contexts, as well as the opportunities.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Because the urban context is complex, the application of Sphere Standards in urban contexts is also complex.</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this module, we will look at how Sphere Standards can be used in humanitarian response to address the needs of a population in an urban context.</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165c6a913df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165c6a913df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Activity (Required)</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Using the Case Study, this activity aims to help participants think about applying standards and indicators in the urban context, and understand how it may be different and/or more complex than in a traditional response context.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a:t>
            </a:r>
            <a:r>
              <a:rPr lang="en-GB" b="1">
                <a:solidFill>
                  <a:schemeClr val="dk1"/>
                </a:solidFill>
                <a:latin typeface="Open Sans"/>
                <a:ea typeface="Open Sans"/>
                <a:cs typeface="Open Sans"/>
                <a:sym typeface="Open Sans"/>
              </a:rPr>
              <a:t> Activity 2.2. Exploring Standards in the Urban Context</a:t>
            </a:r>
            <a:r>
              <a:rPr lang="en-GB">
                <a:solidFill>
                  <a:schemeClr val="dk1"/>
                </a:solidFill>
                <a:latin typeface="Open Sans"/>
                <a:ea typeface="Open Sans"/>
                <a:cs typeface="Open Sans"/>
                <a:sym typeface="Open Sans"/>
              </a:rPr>
              <a:t> in the Instructor Guide for detailed instructions.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ranonaudit</a:t>
            </a:r>
            <a:r>
              <a:rPr lang="en-GB">
                <a:solidFill>
                  <a:schemeClr val="dk1"/>
                </a:solidFill>
                <a:latin typeface="Open Sans"/>
                <a:ea typeface="Open Sans"/>
                <a:cs typeface="Open Sans"/>
                <a:sym typeface="Open Sans"/>
              </a:rPr>
              <a:t> on </a:t>
            </a:r>
            <a:r>
              <a:rPr lang="en-GB" u="sng">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pxhere </a:t>
            </a:r>
            <a:endParaRPr>
              <a:solidFill>
                <a:schemeClr val="dk1"/>
              </a:solidFill>
              <a:latin typeface="Open Sans"/>
              <a:ea typeface="Open Sans"/>
              <a:cs typeface="Open Sans"/>
              <a:sym typeface="Open San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165c6a913df_0_2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165c6a913df_0_2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165c6a913df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165c6a913df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1676dbe24a3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1676dbe24a3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169e9fb4866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169e9fb486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165c6a913df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165c6a913df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f4098fd273_0_6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f4098fd273_0_6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What does applying a Sphere Standard look like in the urban context?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Review the example standard provided -  Water Supply Standard 2.1 - </a:t>
            </a:r>
            <a:endParaRPr>
              <a:solidFill>
                <a:schemeClr val="dk1"/>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“People have equitable and affordable access to a sufficient quantity of safe water to meet their drinking and domestic needs” (Sphere Handbook, p. 105).</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aim of this standard is to ensure reasonable access to water without wasting too much of people’s productive time.</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 What would applying this standard look like in the urban context?</a:t>
            </a:r>
            <a:endParaRPr>
              <a:solidFill>
                <a:schemeClr val="dk1"/>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the next slide, we will explore an example of how applying a standard may be different in an urban context versus a traditional response context.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FF99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Through lecture or using the optional discussion question, highlight the following two points: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Recall, at the start of this module we discussed how applying the Sphere Standards in an urban context can be more complex than applying them in a traditional context.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Recall, from the section on Sphere </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standards are universal </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indicators must be adapted.</a:t>
            </a:r>
            <a:endParaRPr>
              <a:solidFill>
                <a:schemeClr val="dk1"/>
              </a:solidFill>
              <a:latin typeface="Open Sans"/>
              <a:ea typeface="Open Sans"/>
              <a:cs typeface="Open Sans"/>
              <a:sym typeface="Open Sans"/>
            </a:endParaRPr>
          </a:p>
          <a:p>
            <a:pPr marL="91440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If using the discussion question approach, encourage participants to identify how this standard could look different in an urban context versus a traditional context (i.e., the indicators).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Discussion (Optional)</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What does applying this standard look like in an urban vs. traditional context?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Note that the standard won’t change → it is universal.</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way we measure meeting this standard may change.</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way we measure changes because of the nature of the different context → the complexities of the urban context.</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Sphere Handbook 2018 - </a:t>
            </a:r>
            <a:r>
              <a:rPr lang="en-GB" u="sng">
                <a:solidFill>
                  <a:schemeClr val="hlink"/>
                </a:solidFill>
                <a:latin typeface="Open Sans"/>
                <a:ea typeface="Open Sans"/>
                <a:cs typeface="Open Sans"/>
                <a:sym typeface="Open Sans"/>
                <a:hlinkClick r:id="rId4"/>
              </a:rPr>
              <a:t>Water Supply Standard 2.1</a:t>
            </a:r>
            <a:endParaRPr>
              <a:solidFill>
                <a:schemeClr val="dk1"/>
              </a:solidFill>
              <a:latin typeface="Open Sans"/>
              <a:ea typeface="Open Sans"/>
              <a:cs typeface="Open Sans"/>
              <a:sym typeface="Open San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f4098fd273_0_6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f4098fd273_0_6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Let’s look at the whole standard → specifically the indicators.</a:t>
            </a: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How would these apply in an urban context?</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Through lecture or using the optional discussion question, run through the following example.</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Example:</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Indicator 5 (Distance to Nearest Water Point) and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Indicator 6 (Queuing Time at Water Sources)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Urban considerations impacting the application of the standard:</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Location of piped water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Key: does water come from other sources?</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Wells</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Surface water</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Vendors selling water in informal settlements.</a:t>
            </a:r>
            <a:endParaRPr>
              <a:solidFill>
                <a:schemeClr val="dk1"/>
              </a:solidFill>
              <a:latin typeface="Open Sans"/>
              <a:ea typeface="Open Sans"/>
              <a:cs typeface="Open Sans"/>
              <a:sym typeface="Open Sans"/>
            </a:endParaRPr>
          </a:p>
          <a:p>
            <a:pPr marL="91440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Is this a wealthy established area or lower income, less established, or informal settlement?</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Wealthy - most likely piped water</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Informal - vendors sell water.</a:t>
            </a:r>
            <a:endParaRPr>
              <a:solidFill>
                <a:schemeClr val="dk1"/>
              </a:solidFill>
              <a:latin typeface="Open Sans"/>
              <a:ea typeface="Open Sans"/>
              <a:cs typeface="Open Sans"/>
              <a:sym typeface="Open Sans"/>
            </a:endParaRPr>
          </a:p>
          <a:p>
            <a:pPr marL="91440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is the formal market for water delivery?</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Consider do no harm: intervention should not impact the long-term market</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E.g., when humanitarian organisations pay for water, their purchase can drive local prices up through high demand.</a:t>
            </a:r>
            <a:endParaRPr>
              <a:solidFill>
                <a:schemeClr val="dk1"/>
              </a:solidFill>
              <a:latin typeface="Open Sans"/>
              <a:ea typeface="Open Sans"/>
              <a:cs typeface="Open Sans"/>
              <a:sym typeface="Open Sans"/>
            </a:endParaRPr>
          </a:p>
          <a:p>
            <a:pPr marL="91440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is the water supply restored? </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If piped water, technical specialists are needed (who may be unavailable in a crisis).</a:t>
            </a:r>
            <a:endParaRPr>
              <a:solidFill>
                <a:schemeClr val="dk1"/>
              </a:solidFill>
              <a:latin typeface="Open Sans"/>
              <a:ea typeface="Open Sans"/>
              <a:cs typeface="Open Sans"/>
              <a:sym typeface="Open Sans"/>
            </a:endParaRPr>
          </a:p>
          <a:p>
            <a:pPr marL="91440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is the power requirement for providing water?</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Is the required power available?</a:t>
            </a:r>
            <a:endParaRPr>
              <a:solidFill>
                <a:schemeClr val="dk1"/>
              </a:solidFill>
              <a:latin typeface="Open Sans"/>
              <a:ea typeface="Open Sans"/>
              <a:cs typeface="Open Sans"/>
              <a:sym typeface="Open Sans"/>
            </a:endParaRPr>
          </a:p>
          <a:p>
            <a:pPr marL="91440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if water dependency is higher than the standard?</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What if water dependency is lower than the standard? </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E.g., the standard alots 15L minimum per day, but what if prior to the event the normal household needed more than this?</a:t>
            </a:r>
            <a:endParaRPr>
              <a:solidFill>
                <a:schemeClr val="dk1"/>
              </a:solidFill>
              <a:latin typeface="Open Sans"/>
              <a:ea typeface="Open Sans"/>
              <a:cs typeface="Open Sans"/>
              <a:sym typeface="Open Sans"/>
            </a:endParaRPr>
          </a:p>
          <a:p>
            <a:pPr marL="914400" lvl="1"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Conversely, if the affected community is an informal settlement, perhaps they rely on less than 15L per day in normal conditions.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Discussion (Optional)</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Q: Reflecting on our understanding of the urban context and the complexities of this environment, how would these indicators apply? </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Let’s look at examples: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Indicator 5 - Distance to the Nearest Water Point </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i="1">
                <a:solidFill>
                  <a:schemeClr val="dk1"/>
                </a:solidFill>
                <a:latin typeface="Open Sans"/>
                <a:ea typeface="Open Sans"/>
                <a:cs typeface="Open Sans"/>
                <a:sym typeface="Open Sans"/>
              </a:rPr>
              <a:t>Indicator 6 - Queuing Time at Water Sources</a:t>
            </a: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 Through discussion, prompt participants to identify urban considerations provided in the Instructor Notes.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Sphere Handbook 2018 - </a:t>
            </a:r>
            <a:r>
              <a:rPr lang="en-GB" u="sng">
                <a:solidFill>
                  <a:schemeClr val="hlink"/>
                </a:solidFill>
                <a:latin typeface="Open Sans"/>
                <a:ea typeface="Open Sans"/>
                <a:cs typeface="Open Sans"/>
                <a:sym typeface="Open Sans"/>
                <a:hlinkClick r:id="rId3"/>
              </a:rPr>
              <a:t>Water Supply Standard 2.1</a:t>
            </a:r>
            <a:endParaRPr>
              <a:solidFill>
                <a:schemeClr val="dk1"/>
              </a:solidFill>
              <a:latin typeface="Open Sans"/>
              <a:ea typeface="Open Sans"/>
              <a:cs typeface="Open Sans"/>
              <a:sym typeface="Open San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135191286d4_0_3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135191286d4_0_3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Let’s look at some other examples of how indicators could be adapted for the urban context.</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Sphere Handbook 2018 - </a:t>
            </a:r>
            <a:r>
              <a:rPr lang="en-GB" u="sng">
                <a:solidFill>
                  <a:schemeClr val="hlink"/>
                </a:solidFill>
                <a:latin typeface="Open Sans"/>
                <a:ea typeface="Open Sans"/>
                <a:cs typeface="Open Sans"/>
                <a:sym typeface="Open Sans"/>
                <a:hlinkClick r:id="rId3"/>
              </a:rPr>
              <a:t>Water Supply Standard 2.1</a:t>
            </a:r>
            <a:endParaRPr>
              <a:solidFill>
                <a:schemeClr val="dk1"/>
              </a:solidFill>
              <a:latin typeface="Open Sans"/>
              <a:ea typeface="Open Sans"/>
              <a:cs typeface="Open Sans"/>
              <a:sym typeface="Open San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135191286d4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135191286d4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solidFill>
                  <a:srgbClr val="0B5394"/>
                </a:solidFill>
                <a:latin typeface="Open Sans"/>
                <a:ea typeface="Open Sans"/>
                <a:cs typeface="Open Sans"/>
                <a:sym typeface="Open Sans"/>
              </a:rPr>
              <a:t>Activity (Required)</a:t>
            </a:r>
            <a:endParaRPr dirty="0">
              <a:solidFill>
                <a:srgbClr val="0B5394"/>
              </a:solidFill>
              <a:latin typeface="Open Sans"/>
              <a:ea typeface="Open Sans"/>
              <a:cs typeface="Open Sans"/>
              <a:sym typeface="Open Sans"/>
            </a:endParaRPr>
          </a:p>
          <a:p>
            <a:pPr marL="457200" indent="-228600">
              <a:lnSpc>
                <a:spcPct val="115000"/>
              </a:lnSpc>
            </a:pPr>
            <a:r>
              <a:rPr lang="en-GB" sz="1800" dirty="0">
                <a:effectLst/>
                <a:latin typeface="Open Sans" panose="020B0606030504020204" pitchFamily="34" charset="0"/>
                <a:ea typeface="Open Sans" panose="020B0606030504020204" pitchFamily="34" charset="0"/>
              </a:rPr>
              <a:t>In this activity, participants will practise adapting the indicator of one or two different standards (time permit) using relevant challenges drawn from the following Case Studies.</a:t>
            </a:r>
          </a:p>
          <a:p>
            <a:pPr marL="457200" marR="0" lvl="0" indent="-228600" algn="l" defTabSz="914400" rtl="0" eaLnBrk="1" fontAlgn="auto" latinLnBrk="0" hangingPunct="1">
              <a:lnSpc>
                <a:spcPct val="115000"/>
              </a:lnSpc>
              <a:spcBef>
                <a:spcPts val="0"/>
              </a:spcBef>
              <a:spcAft>
                <a:spcPts val="0"/>
              </a:spcAft>
              <a:buClr>
                <a:srgbClr val="000000"/>
              </a:buClr>
              <a:buSzPts val="1100"/>
              <a:buFont typeface="Arial"/>
              <a:buChar char="●"/>
              <a:tabLst/>
              <a:defRPr/>
            </a:pPr>
            <a:r>
              <a:rPr lang="en-GB" sz="1800" u="sng" dirty="0">
                <a:solidFill>
                  <a:schemeClr val="hlink"/>
                </a:solidFill>
                <a:latin typeface="Open Sans"/>
                <a:ea typeface="Open Sans"/>
                <a:cs typeface="Open Sans"/>
                <a:sym typeface="Open Sans"/>
              </a:rPr>
              <a:t>Note: If you are short on time, discuss only one case study challenge.</a:t>
            </a:r>
            <a:endParaRPr lang="en-TR" sz="1800" dirty="0">
              <a:effectLst/>
              <a:latin typeface="Open Sans" panose="020B0606030504020204" pitchFamily="34" charset="0"/>
              <a:ea typeface="Open Sans" panose="020B0606030504020204" pitchFamily="34" charset="0"/>
            </a:endParaRPr>
          </a:p>
          <a:p>
            <a:pPr marL="457200" lvl="0" indent="-298450" algn="l" rtl="0">
              <a:spcBef>
                <a:spcPts val="0"/>
              </a:spcBef>
              <a:spcAft>
                <a:spcPts val="0"/>
              </a:spcAft>
              <a:buSzPts val="1100"/>
              <a:buFont typeface="Open Sans"/>
              <a:buChar char="➢"/>
            </a:pPr>
            <a:r>
              <a:rPr lang="en-GB" dirty="0">
                <a:latin typeface="Open Sans"/>
                <a:ea typeface="Open Sans"/>
                <a:cs typeface="Open Sans"/>
                <a:sym typeface="Open Sans"/>
              </a:rPr>
              <a:t>See </a:t>
            </a:r>
            <a:r>
              <a:rPr lang="en-GB" b="1" dirty="0">
                <a:latin typeface="Open Sans"/>
                <a:ea typeface="Open Sans"/>
                <a:cs typeface="Open Sans"/>
                <a:sym typeface="Open Sans"/>
              </a:rPr>
              <a:t>Activity 2.2. Adapting Indicators for the Urban Context </a:t>
            </a:r>
            <a:r>
              <a:rPr lang="en-GB" dirty="0">
                <a:latin typeface="Open Sans"/>
                <a:ea typeface="Open Sans"/>
                <a:cs typeface="Open Sans"/>
                <a:sym typeface="Open Sans"/>
              </a:rPr>
              <a:t>in the Instructor Guide for detailed instructions. </a:t>
            </a:r>
          </a:p>
          <a:p>
            <a:pPr marL="0" lvl="0" indent="0" algn="l" rtl="0">
              <a:spcBef>
                <a:spcPts val="0"/>
              </a:spcBef>
              <a:spcAft>
                <a:spcPts val="0"/>
              </a:spcAft>
              <a:buNone/>
            </a:pPr>
            <a:endParaRPr dirty="0">
              <a:latin typeface="Open Sans"/>
              <a:ea typeface="Open Sans"/>
              <a:cs typeface="Open Sans"/>
              <a:sym typeface="Open Sans"/>
            </a:endParaRPr>
          </a:p>
          <a:p>
            <a:pPr marL="0" lvl="0" indent="0" algn="l" rtl="0">
              <a:spcBef>
                <a:spcPts val="0"/>
              </a:spcBef>
              <a:spcAft>
                <a:spcPts val="0"/>
              </a:spcAft>
              <a:buNone/>
            </a:pPr>
            <a:endParaRPr dirty="0">
              <a:latin typeface="Open Sans"/>
              <a:ea typeface="Open Sans"/>
              <a:cs typeface="Open Sans"/>
              <a:sym typeface="Open Sans"/>
            </a:endParaRPr>
          </a:p>
          <a:p>
            <a:pPr marL="0" lvl="0" indent="0" algn="l" rtl="0">
              <a:spcBef>
                <a:spcPts val="0"/>
              </a:spcBef>
              <a:spcAft>
                <a:spcPts val="0"/>
              </a:spcAft>
              <a:buNone/>
            </a:pPr>
            <a:r>
              <a:rPr lang="en-GB" dirty="0">
                <a:latin typeface="Open Sans"/>
                <a:ea typeface="Open Sans"/>
                <a:cs typeface="Open Sans"/>
                <a:sym typeface="Open Sans"/>
              </a:rPr>
              <a:t>IMAGE SOURCE: Photo by </a:t>
            </a:r>
            <a:r>
              <a:rPr lang="en-GB" u="sng" dirty="0">
                <a:solidFill>
                  <a:schemeClr val="hlink"/>
                </a:solidFill>
                <a:latin typeface="Open Sans"/>
                <a:ea typeface="Open Sans"/>
                <a:cs typeface="Open Sans"/>
                <a:sym typeface="Open Sans"/>
                <a:hlinkClick r:id="rId3"/>
              </a:rPr>
              <a:t>Marco Verch Professional</a:t>
            </a:r>
            <a:r>
              <a:rPr lang="en-GB" dirty="0">
                <a:latin typeface="Open Sans"/>
                <a:ea typeface="Open Sans"/>
                <a:cs typeface="Open Sans"/>
                <a:sym typeface="Open Sans"/>
              </a:rPr>
              <a:t> on </a:t>
            </a:r>
            <a:r>
              <a:rPr lang="en-GB" u="sng" dirty="0">
                <a:solidFill>
                  <a:schemeClr val="hlink"/>
                </a:solidFill>
                <a:latin typeface="Open Sans"/>
                <a:ea typeface="Open Sans"/>
                <a:cs typeface="Open Sans"/>
                <a:sym typeface="Open Sans"/>
                <a:hlinkClick r:id="rId4"/>
              </a:rPr>
              <a:t>Flickr</a:t>
            </a:r>
            <a:endParaRPr lang="en-GB" u="sng" dirty="0">
              <a:solidFill>
                <a:schemeClr val="hlink"/>
              </a:solidFill>
              <a:latin typeface="Open Sans"/>
              <a:ea typeface="Open Sans"/>
              <a:cs typeface="Open Sans"/>
              <a:sym typeface="Open San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139f31b7597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139f31b7597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Sphere Handbook 2018 - </a:t>
            </a:r>
            <a:r>
              <a:rPr lang="en-GB" u="sng">
                <a:solidFill>
                  <a:schemeClr val="hlink"/>
                </a:solidFill>
                <a:latin typeface="Open Sans"/>
                <a:ea typeface="Open Sans"/>
                <a:cs typeface="Open Sans"/>
                <a:sym typeface="Open Sans"/>
                <a:hlinkClick r:id="rId3"/>
              </a:rPr>
              <a:t>Water Supply Standard 2.1</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135191286d4_0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135191286d4_0_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139f31b7597_0_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139f31b7597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Sphere Handbook 2018 - </a:t>
            </a:r>
            <a:r>
              <a:rPr lang="en-GB" u="sng">
                <a:solidFill>
                  <a:schemeClr val="hlink"/>
                </a:solidFill>
                <a:latin typeface="Open Sans"/>
                <a:ea typeface="Open Sans"/>
                <a:cs typeface="Open Sans"/>
                <a:sym typeface="Open Sans"/>
                <a:hlinkClick r:id="rId3"/>
              </a:rPr>
              <a:t>Shelter and Settlement Standard 3</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139f31b7597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139f31b7597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g139edecca8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 name="Google Shape;483;g139edecca81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65c6a913df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165c6a913df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b="1">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a:t>
            </a:r>
            <a:r>
              <a:rPr lang="en-GB" b="1">
                <a:solidFill>
                  <a:schemeClr val="dk1"/>
                </a:solidFill>
                <a:latin typeface="Open Sans"/>
                <a:ea typeface="Open Sans"/>
                <a:cs typeface="Open Sans"/>
                <a:sym typeface="Open Sans"/>
              </a:rPr>
              <a:t> Module 1</a:t>
            </a:r>
            <a:r>
              <a:rPr lang="en-GB">
                <a:solidFill>
                  <a:schemeClr val="dk1"/>
                </a:solidFill>
                <a:latin typeface="Open Sans"/>
                <a:ea typeface="Open Sans"/>
                <a:cs typeface="Open Sans"/>
                <a:sym typeface="Open Sans"/>
              </a:rPr>
              <a:t>, we walked through the process of identifying needs, the assets and/or resources required to meet those needs, and we conceptualised the system we rely on to deliver assets and resources to meet needs.</a:t>
            </a:r>
            <a:endParaRPr>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a:t>
            </a:r>
            <a:r>
              <a:rPr lang="en-GB" b="1">
                <a:solidFill>
                  <a:schemeClr val="dk1"/>
                </a:solidFill>
                <a:latin typeface="Open Sans"/>
                <a:ea typeface="Open Sans"/>
                <a:cs typeface="Open Sans"/>
                <a:sym typeface="Open Sans"/>
              </a:rPr>
              <a:t>Module 2</a:t>
            </a:r>
            <a:r>
              <a:rPr lang="en-GB">
                <a:solidFill>
                  <a:schemeClr val="dk1"/>
                </a:solidFill>
                <a:latin typeface="Open Sans"/>
                <a:ea typeface="Open Sans"/>
                <a:cs typeface="Open Sans"/>
                <a:sym typeface="Open Sans"/>
              </a:rPr>
              <a:t>, we will focus on understanding how we can meet those needs in an urban context, specifically looking at the use of standards for service delivery.</a:t>
            </a:r>
            <a:endParaRPr>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The standards we focus on in this training are the Sphere Standards.</a:t>
            </a:r>
            <a:endParaRPr>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Nick Youngson</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Alpha Stock Images</a:t>
            </a:r>
            <a:endParaRPr>
              <a:solidFill>
                <a:schemeClr val="dk1"/>
              </a:solidFill>
              <a:latin typeface="Open Sans"/>
              <a:ea typeface="Open Sans"/>
              <a:cs typeface="Open Sans"/>
              <a:sym typeface="Open San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16f13754543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16f13754543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1313c612f78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1313c612f78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169e9fb4866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169e9fb4866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139f31b759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139f31b759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this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Photo by </a:t>
            </a:r>
            <a:r>
              <a:rPr lang="en-GB" u="sng">
                <a:solidFill>
                  <a:schemeClr val="hlink"/>
                </a:solidFill>
                <a:latin typeface="Open Sans"/>
                <a:ea typeface="Open Sans"/>
                <a:cs typeface="Open Sans"/>
                <a:sym typeface="Open Sans"/>
                <a:hlinkClick r:id="rId3"/>
              </a:rPr>
              <a:t>Agence Olloweb</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134983f7779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6" name="Google Shape;516;g134983f777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Now that you’ve practised adapting indicators, apply the process to your systems map from Module 1.</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Consider how needs interact, what assets may be mobilised, and how various stakeholders may be impacted by standards being met or unmet.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 you’re doing this, remember the types of complexities that exist in the systems.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Revisiting the examples from the previous module on complexity, </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Space and settlements</a:t>
            </a:r>
            <a:r>
              <a:rPr lang="en-GB">
                <a:solidFill>
                  <a:schemeClr val="dk1"/>
                </a:solidFill>
                <a:latin typeface="Open Sans"/>
                <a:ea typeface="Open Sans"/>
                <a:cs typeface="Open Sans"/>
                <a:sym typeface="Open Sans"/>
              </a:rPr>
              <a:t> → overlapping physical boundaries, overlapping urban public spaces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Politics and governance</a:t>
            </a:r>
            <a:r>
              <a:rPr lang="en-GB">
                <a:solidFill>
                  <a:schemeClr val="dk1"/>
                </a:solidFill>
                <a:latin typeface="Open Sans"/>
                <a:ea typeface="Open Sans"/>
                <a:cs typeface="Open Sans"/>
                <a:sym typeface="Open Sans"/>
              </a:rPr>
              <a:t> → leadership and community representation, multi-stakeholder leadership and engagement</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Infrastructure and services </a:t>
            </a:r>
            <a:r>
              <a:rPr lang="en-GB">
                <a:solidFill>
                  <a:schemeClr val="dk1"/>
                </a:solidFill>
                <a:latin typeface="Open Sans"/>
                <a:ea typeface="Open Sans"/>
                <a:cs typeface="Open Sans"/>
                <a:sym typeface="Open Sans"/>
              </a:rPr>
              <a:t>→ varying demands and stressors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Culture and society</a:t>
            </a:r>
            <a:r>
              <a:rPr lang="en-GB">
                <a:solidFill>
                  <a:schemeClr val="dk1"/>
                </a:solidFill>
                <a:latin typeface="Open Sans"/>
                <a:ea typeface="Open Sans"/>
                <a:cs typeface="Open Sans"/>
                <a:sym typeface="Open Sans"/>
              </a:rPr>
              <a:t> → community, social cohesion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Economy and livelihoods</a:t>
            </a:r>
            <a:r>
              <a:rPr lang="en-GB">
                <a:solidFill>
                  <a:schemeClr val="dk1"/>
                </a:solidFill>
                <a:latin typeface="Open Sans"/>
                <a:ea typeface="Open Sans"/>
                <a:cs typeface="Open Sans"/>
                <a:sym typeface="Open Sans"/>
              </a:rPr>
              <a:t> → marginalisation, access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b="1">
              <a:solidFill>
                <a:srgbClr val="C27BA0"/>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b="1">
                <a:solidFill>
                  <a:srgbClr val="FF9900"/>
                </a:solidFill>
                <a:latin typeface="Open Sans"/>
                <a:ea typeface="Open Sans"/>
                <a:cs typeface="Open Sans"/>
                <a:sym typeface="Open Sans"/>
              </a:rPr>
              <a:t>See case study notes in </a:t>
            </a:r>
            <a:r>
              <a:rPr lang="en-GB" b="1" u="sng">
                <a:solidFill>
                  <a:schemeClr val="hlink"/>
                </a:solidFill>
                <a:latin typeface="Open Sans"/>
                <a:ea typeface="Open Sans"/>
                <a:cs typeface="Open Sans"/>
                <a:sym typeface="Open Sans"/>
                <a:hlinkClick r:id="rId3"/>
              </a:rPr>
              <a:t>Instructor Guide</a:t>
            </a:r>
            <a:r>
              <a:rPr lang="en-GB" b="1">
                <a:solidFill>
                  <a:srgbClr val="FF9900"/>
                </a:solidFill>
                <a:latin typeface="Open Sans"/>
                <a:ea typeface="Open Sans"/>
                <a:cs typeface="Open Sans"/>
                <a:sym typeface="Open Sans"/>
              </a:rPr>
              <a:t> for urban scenario/inject</a:t>
            </a:r>
            <a:endParaRPr b="1">
              <a:solidFill>
                <a:srgbClr val="FF9900"/>
              </a:solidFill>
              <a:latin typeface="Open Sans"/>
              <a:ea typeface="Open Sans"/>
              <a:cs typeface="Open Sans"/>
              <a:sym typeface="Open Sans"/>
            </a:endParaRPr>
          </a:p>
          <a:p>
            <a:pPr marL="0" lvl="0" indent="0" algn="l" rtl="0">
              <a:spcBef>
                <a:spcPts val="0"/>
              </a:spcBef>
              <a:spcAft>
                <a:spcPts val="0"/>
              </a:spcAft>
              <a:buNone/>
            </a:pPr>
            <a:endParaRPr b="1">
              <a:solidFill>
                <a:srgbClr val="FF99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Participants may require time to review their systems map and refamiliarise with their groups.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f4098fd273_0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f4098fd273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dirty="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dirty="0">
                <a:solidFill>
                  <a:srgbClr val="00A0A3"/>
                </a:solidFill>
                <a:latin typeface="Open Sans"/>
                <a:ea typeface="Open Sans"/>
                <a:cs typeface="Open Sans"/>
                <a:sym typeface="Open Sans"/>
              </a:rPr>
              <a:t>Instructor Notes</a:t>
            </a:r>
            <a:endParaRPr dirty="0">
              <a:solidFill>
                <a:schemeClr val="dk1"/>
              </a:solidFill>
              <a:latin typeface="Open Sans"/>
              <a:ea typeface="Open Sans"/>
              <a:cs typeface="Open Sans"/>
              <a:sym typeface="Open Sans"/>
            </a:endParaRP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r>
              <a:rPr lang="en-US" dirty="0">
                <a:solidFill>
                  <a:schemeClr val="dk1"/>
                </a:solidFill>
                <a:latin typeface="Open Sans"/>
                <a:ea typeface="Open Sans"/>
                <a:cs typeface="Open Sans"/>
                <a:sym typeface="Open Sans"/>
              </a:rPr>
              <a:t>As a preparation for the following activity, remind participants of the five urban system approach, and</a:t>
            </a:r>
            <a:r>
              <a:rPr lang="en-GB" sz="1800" dirty="0">
                <a:solidFill>
                  <a:schemeClr val="dk1"/>
                </a:solidFill>
                <a:effectLst/>
                <a:latin typeface="Open Sans" panose="020B0606030504020204" pitchFamily="34" charset="0"/>
                <a:ea typeface="Open Sans" panose="020B0606030504020204" pitchFamily="34" charset="0"/>
                <a:cs typeface="Open Sans"/>
                <a:sym typeface="Open Sans"/>
              </a:rPr>
              <a:t> e</a:t>
            </a:r>
            <a:r>
              <a:rPr lang="en-GB" sz="1800" dirty="0">
                <a:effectLst/>
                <a:latin typeface="Open Sans" panose="020B0606030504020204" pitchFamily="34" charset="0"/>
                <a:ea typeface="Open Sans" panose="020B0606030504020204" pitchFamily="34" charset="0"/>
              </a:rPr>
              <a:t>nsure that groups use their previously developed system map in 1 Activity 1.2. Part 2 - Systems Modelling Using the Five Urban Systems Approach.)</a:t>
            </a:r>
            <a:endParaRPr lang="en-TR" sz="1800" dirty="0">
              <a:effectLst/>
              <a:latin typeface="Open Sans" panose="020B0606030504020204" pitchFamily="34" charset="0"/>
              <a:ea typeface="Open Sans" panose="020B0606030504020204" pitchFamily="34" charset="0"/>
            </a:endParaRPr>
          </a:p>
          <a:p>
            <a:pPr marL="0" marR="0" lvl="0" indent="0" algn="l" defTabSz="914400" rtl="0" eaLnBrk="1" fontAlgn="auto" latinLnBrk="0" hangingPunct="1">
              <a:lnSpc>
                <a:spcPct val="115000"/>
              </a:lnSpc>
              <a:spcBef>
                <a:spcPts val="0"/>
              </a:spcBef>
              <a:spcAft>
                <a:spcPts val="0"/>
              </a:spcAft>
              <a:buClr>
                <a:schemeClr val="dk1"/>
              </a:buClr>
              <a:buSzPts val="1100"/>
              <a:buFont typeface="Arial"/>
              <a:buNone/>
              <a:tabLst/>
              <a:defRPr/>
            </a:pPr>
            <a:endParaRPr dirty="0">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dirty="0">
                <a:solidFill>
                  <a:schemeClr val="dk1"/>
                </a:solidFill>
                <a:latin typeface="Open Sans"/>
                <a:ea typeface="Open Sans"/>
                <a:cs typeface="Open Sans"/>
                <a:sym typeface="Open Sans"/>
              </a:rPr>
              <a:t>IMAGE SOURCE: Image from SPHERE 2018. Sphere standards in Urban settings, Part 2. page 5</a:t>
            </a:r>
            <a:endParaRPr dirty="0">
              <a:solidFill>
                <a:schemeClr val="dk1"/>
              </a:solidFill>
              <a:latin typeface="Open Sans"/>
              <a:ea typeface="Open Sans"/>
              <a:cs typeface="Open Sans"/>
              <a:sym typeface="Open San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134983f7779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5" name="Google Shape;525;g134983f7779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solidFill>
                  <a:srgbClr val="0B5394"/>
                </a:solidFill>
                <a:latin typeface="Open Sans"/>
                <a:ea typeface="Open Sans"/>
                <a:cs typeface="Open Sans"/>
                <a:sym typeface="Open Sans"/>
              </a:rPr>
              <a:t>Activity (Required)</a:t>
            </a:r>
            <a:endParaRPr dirty="0">
              <a:solidFill>
                <a:srgbClr val="0B5394"/>
              </a:solidFill>
              <a:latin typeface="Open Sans"/>
              <a:ea typeface="Open Sans"/>
              <a:cs typeface="Open Sans"/>
              <a:sym typeface="Open Sans"/>
            </a:endParaRPr>
          </a:p>
          <a:p>
            <a:pPr marL="0" lvl="0" indent="0" algn="l" rtl="0">
              <a:spcBef>
                <a:spcPts val="0"/>
              </a:spcBef>
              <a:spcAft>
                <a:spcPts val="0"/>
              </a:spcAft>
              <a:buNone/>
            </a:pPr>
            <a:r>
              <a:rPr lang="en-GB" dirty="0">
                <a:solidFill>
                  <a:schemeClr val="dk1"/>
                </a:solidFill>
                <a:latin typeface="Open Sans"/>
                <a:ea typeface="Open Sans"/>
                <a:cs typeface="Open Sans"/>
                <a:sym typeface="Open Sans"/>
              </a:rPr>
              <a:t>Participants will practise applying standards and adapting indicators using the Case Study and systems maps from previous activities. </a:t>
            </a:r>
            <a:endParaRPr dirty="0">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dirty="0">
                <a:solidFill>
                  <a:schemeClr val="dk1"/>
                </a:solidFill>
                <a:latin typeface="Open Sans"/>
                <a:ea typeface="Open Sans"/>
                <a:cs typeface="Open Sans"/>
                <a:sym typeface="Open Sans"/>
              </a:rPr>
              <a:t>See </a:t>
            </a:r>
            <a:r>
              <a:rPr lang="en-GB" b="1" dirty="0">
                <a:solidFill>
                  <a:schemeClr val="dk1"/>
                </a:solidFill>
                <a:latin typeface="Open Sans"/>
                <a:ea typeface="Open Sans"/>
                <a:cs typeface="Open Sans"/>
                <a:sym typeface="Open Sans"/>
              </a:rPr>
              <a:t>Activity 2.3. Standards, Indicators, &amp; Systems </a:t>
            </a:r>
            <a:r>
              <a:rPr lang="en-GB" dirty="0">
                <a:solidFill>
                  <a:schemeClr val="dk1"/>
                </a:solidFill>
                <a:latin typeface="Open Sans"/>
                <a:ea typeface="Open Sans"/>
                <a:cs typeface="Open Sans"/>
                <a:sym typeface="Open Sans"/>
              </a:rPr>
              <a:t>in the Instructor Guide for detailed instructions.</a:t>
            </a:r>
            <a:endParaRPr b="1" dirty="0">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None/>
            </a:pPr>
            <a:endParaRPr dirty="0">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dirty="0">
                <a:solidFill>
                  <a:schemeClr val="dk1"/>
                </a:solidFill>
                <a:latin typeface="Open Sans"/>
                <a:ea typeface="Open Sans"/>
                <a:cs typeface="Open Sans"/>
                <a:sym typeface="Open Sans"/>
              </a:rPr>
              <a:t>IMAGE SOURCE: Image from SPHERE 2018. Sphere Standards in Urban settings, Part 2. (p4) - Image from Campbell, L. (2016). Stepping back: understanding cities and their systems. ALNAP Working Paper. London, UK: ALNAP/ODI. Retrieved from </a:t>
            </a:r>
            <a:r>
              <a:rPr lang="en-GB" u="sng" dirty="0">
                <a:solidFill>
                  <a:schemeClr val="hlink"/>
                </a:solidFill>
                <a:latin typeface="Open Sans"/>
                <a:ea typeface="Open Sans"/>
                <a:cs typeface="Open Sans"/>
                <a:sym typeface="Open Sans"/>
                <a:hlinkClick r:id="rId3"/>
              </a:rPr>
              <a:t>https://www.alnap.org/help-library/stepping-back-understanding-cities-and-their-systems</a:t>
            </a:r>
            <a:r>
              <a:rPr lang="en-GB" dirty="0">
                <a:solidFill>
                  <a:schemeClr val="dk1"/>
                </a:solidFill>
                <a:latin typeface="Open Sans"/>
                <a:ea typeface="Open Sans"/>
                <a:cs typeface="Open Sans"/>
                <a:sym typeface="Open Sans"/>
              </a:rPr>
              <a:t> </a:t>
            </a:r>
            <a:endParaRPr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1362b38ba0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1362b38ba0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28600" indent="0">
              <a:lnSpc>
                <a:spcPct val="115000"/>
              </a:lnSpc>
              <a:buNone/>
            </a:pPr>
            <a:r>
              <a:rPr lang="en-GB" sz="1800" b="1" dirty="0">
                <a:effectLst/>
                <a:latin typeface="Open Sans" panose="020B0606030504020204" pitchFamily="34" charset="0"/>
                <a:ea typeface="Open Sans" panose="020B0606030504020204" pitchFamily="34" charset="0"/>
              </a:rPr>
              <a:t>Activity instructions:</a:t>
            </a:r>
          </a:p>
          <a:p>
            <a:pPr marL="228600" indent="0">
              <a:lnSpc>
                <a:spcPct val="115000"/>
              </a:lnSpc>
              <a:buNone/>
            </a:pPr>
            <a:endParaRPr lang="en-GB" sz="1800" dirty="0">
              <a:effectLst/>
              <a:latin typeface="Open Sans" panose="020B0606030504020204" pitchFamily="34" charset="0"/>
              <a:ea typeface="Open Sans" panose="020B0606030504020204" pitchFamily="34" charset="0"/>
            </a:endParaRPr>
          </a:p>
          <a:p>
            <a:pPr marL="228600" indent="0">
              <a:lnSpc>
                <a:spcPct val="115000"/>
              </a:lnSpc>
              <a:buNone/>
            </a:pPr>
            <a:r>
              <a:rPr lang="en-GB" sz="1800" dirty="0">
                <a:effectLst/>
                <a:latin typeface="Open Sans" panose="020B0606030504020204" pitchFamily="34" charset="0"/>
                <a:ea typeface="Open Sans" panose="020B0606030504020204" pitchFamily="34" charset="0"/>
              </a:rPr>
              <a:t>In your groups, revisit your systems map through the lens of Standards &amp; Indicators:</a:t>
            </a:r>
            <a:endParaRPr lang="en-TR" sz="1800" dirty="0">
              <a:effectLst/>
              <a:latin typeface="Open Sans" panose="020B0606030504020204" pitchFamily="34" charset="0"/>
              <a:ea typeface="Open Sans" panose="020B0606030504020204" pitchFamily="34" charset="0"/>
            </a:endParaRPr>
          </a:p>
          <a:p>
            <a:pPr marL="0" lvl="0" indent="0">
              <a:lnSpc>
                <a:spcPct val="115000"/>
              </a:lnSpc>
              <a:buFont typeface="Arial" panose="020B0604020202020204" pitchFamily="34" charset="0"/>
              <a:buNone/>
            </a:pPr>
            <a:r>
              <a:rPr lang="en-GB" sz="1800" u="none" strike="noStrike" dirty="0">
                <a:effectLst/>
                <a:latin typeface="Open Sans" panose="020B0606030504020204" pitchFamily="34" charset="0"/>
                <a:ea typeface="Open Sans" panose="020B0606030504020204" pitchFamily="34" charset="0"/>
              </a:rPr>
              <a:t>Prompt: Discuss the following and summarise your key findings to share with the group</a:t>
            </a:r>
            <a:endParaRPr lang="en-TR" sz="1800" u="none" strike="noStrike" dirty="0">
              <a:effectLst/>
              <a:latin typeface="Open Sans" panose="020B0606030504020204" pitchFamily="34" charset="0"/>
              <a:ea typeface="Open Sans" panose="020B0606030504020204" pitchFamily="34" charset="0"/>
            </a:endParaRPr>
          </a:p>
          <a:p>
            <a:pPr marL="0" lvl="0" indent="0">
              <a:lnSpc>
                <a:spcPct val="115000"/>
              </a:lnSpc>
              <a:buFont typeface="Arial" panose="020B0604020202020204" pitchFamily="34" charset="0"/>
              <a:buNone/>
            </a:pPr>
            <a:r>
              <a:rPr lang="en-GB" sz="1800" u="none" strike="noStrike" dirty="0">
                <a:effectLst/>
                <a:latin typeface="Open Sans" panose="020B0606030504020204" pitchFamily="34" charset="0"/>
                <a:ea typeface="Open Sans" panose="020B0606030504020204" pitchFamily="34" charset="0"/>
              </a:rPr>
              <a:t>Use the following Sphere Standard, Key Actions, Key Indicators and Guidance Notes. </a:t>
            </a:r>
            <a:endParaRPr lang="en-TR" sz="1800" u="none" strike="noStrike" dirty="0">
              <a:effectLst/>
              <a:latin typeface="Open Sans" panose="020B0606030504020204" pitchFamily="34" charset="0"/>
              <a:ea typeface="Open Sans" panose="020B0606030504020204" pitchFamily="34" charset="0"/>
            </a:endParaRPr>
          </a:p>
          <a:p>
            <a:pPr marL="457200" indent="-228600">
              <a:lnSpc>
                <a:spcPct val="115000"/>
              </a:lnSpc>
            </a:pPr>
            <a:r>
              <a:rPr lang="en-GB" sz="1800" b="1" dirty="0">
                <a:effectLst/>
                <a:latin typeface="Open Sans" panose="020B0606030504020204" pitchFamily="34" charset="0"/>
                <a:ea typeface="Open Sans" panose="020B0606030504020204" pitchFamily="34" charset="0"/>
              </a:rPr>
              <a:t>Standard:</a:t>
            </a:r>
            <a:r>
              <a:rPr lang="en-GB" sz="1800" dirty="0">
                <a:effectLst/>
                <a:latin typeface="Open Sans" panose="020B0606030504020204" pitchFamily="34" charset="0"/>
                <a:ea typeface="Open Sans" panose="020B0606030504020204" pitchFamily="34" charset="0"/>
              </a:rPr>
              <a:t> Excreta management standard 3.2: Access to and use of toilets. People have adequate, appropriate and acceptable toilets to allow rapid, safe and secure access at all times.</a:t>
            </a:r>
            <a:endParaRPr lang="en-TR" sz="1800" dirty="0">
              <a:effectLst/>
              <a:latin typeface="Open Sans" panose="020B0606030504020204" pitchFamily="34" charset="0"/>
              <a:ea typeface="Open Sans" panose="020B0606030504020204" pitchFamily="34" charset="0"/>
            </a:endParaRPr>
          </a:p>
          <a:p>
            <a:pPr marL="457200" indent="-228600">
              <a:lnSpc>
                <a:spcPct val="115000"/>
              </a:lnSpc>
            </a:pPr>
            <a:r>
              <a:rPr lang="en-GB" sz="1800" b="1" dirty="0">
                <a:effectLst/>
                <a:latin typeface="Open Sans" panose="020B0606030504020204" pitchFamily="34" charset="0"/>
                <a:ea typeface="Open Sans" panose="020B0606030504020204" pitchFamily="34" charset="0"/>
              </a:rPr>
              <a:t>Key Actions</a:t>
            </a:r>
            <a:r>
              <a:rPr lang="en-GB" sz="1800" dirty="0">
                <a:effectLst/>
                <a:latin typeface="Open Sans" panose="020B0606030504020204" pitchFamily="34" charset="0"/>
                <a:ea typeface="Open Sans" panose="020B0606030504020204" pitchFamily="34" charset="0"/>
              </a:rPr>
              <a:t>: (1) Determine the most appropriate technical options for toilets, (2) Quantify the affected population’s toilets requirements based on public health risks, cultural habits, water collection and storage, and (3)  Consult representative stakeholders about the siting, design and implementation of any shared or communal toilets.</a:t>
            </a:r>
            <a:endParaRPr lang="en-TR" sz="1800" dirty="0">
              <a:effectLst/>
              <a:latin typeface="Open Sans" panose="020B0606030504020204" pitchFamily="34" charset="0"/>
              <a:ea typeface="Open Sans" panose="020B0606030504020204" pitchFamily="34" charset="0"/>
            </a:endParaRPr>
          </a:p>
          <a:p>
            <a:pPr marL="457200" indent="-228600">
              <a:lnSpc>
                <a:spcPct val="115000"/>
              </a:lnSpc>
            </a:pPr>
            <a:r>
              <a:rPr lang="en-GB" sz="1800" b="1" dirty="0">
                <a:effectLst/>
                <a:latin typeface="Open Sans" panose="020B0606030504020204" pitchFamily="34" charset="0"/>
                <a:ea typeface="Open Sans" panose="020B0606030504020204" pitchFamily="34" charset="0"/>
              </a:rPr>
              <a:t>Key Indicators</a:t>
            </a:r>
            <a:r>
              <a:rPr lang="en-GB" sz="1800" dirty="0">
                <a:effectLst/>
                <a:latin typeface="Open Sans" panose="020B0606030504020204" pitchFamily="34" charset="0"/>
                <a:ea typeface="Open Sans" panose="020B0606030504020204" pitchFamily="34" charset="0"/>
              </a:rPr>
              <a:t>: </a:t>
            </a:r>
            <a:r>
              <a:rPr lang="en-US" sz="1800" dirty="0">
                <a:effectLst/>
                <a:latin typeface="Open Sans" panose="020B0606030504020204" pitchFamily="34" charset="0"/>
                <a:ea typeface="Open Sans" panose="020B0606030504020204" pitchFamily="34" charset="0"/>
              </a:rPr>
              <a:t>Ratio of shared toilets and Distance between dwelling and shared toilet.</a:t>
            </a:r>
            <a:endParaRPr lang="en-TR" sz="1800" dirty="0">
              <a:effectLst/>
              <a:latin typeface="Open Sans" panose="020B0606030504020204" pitchFamily="34" charset="0"/>
              <a:ea typeface="Open Sans" panose="020B0606030504020204" pitchFamily="34" charset="0"/>
            </a:endParaRPr>
          </a:p>
          <a:p>
            <a:pPr marL="457200" indent="-228600">
              <a:lnSpc>
                <a:spcPct val="115000"/>
              </a:lnSpc>
              <a:tabLst>
                <a:tab pos="457200" algn="l"/>
              </a:tabLst>
            </a:pPr>
            <a:r>
              <a:rPr lang="en-US" sz="1800" b="1" i="0" u="none" dirty="0">
                <a:effectLst/>
                <a:latin typeface="Open Sans" panose="020B0606030504020204" pitchFamily="34" charset="0"/>
                <a:ea typeface="Open Sans" panose="020B0606030504020204" pitchFamily="34" charset="0"/>
              </a:rPr>
              <a:t>Guidance Notes</a:t>
            </a:r>
            <a:r>
              <a:rPr lang="en-US" sz="1800" i="0" u="none" dirty="0">
                <a:effectLst/>
                <a:latin typeface="Open Sans" panose="020B0606030504020204" pitchFamily="34" charset="0"/>
                <a:ea typeface="Open Sans" panose="020B0606030504020204" pitchFamily="34" charset="0"/>
              </a:rPr>
              <a:t>: </a:t>
            </a:r>
            <a:r>
              <a:rPr lang="en-US" sz="1800" dirty="0">
                <a:effectLst/>
                <a:latin typeface="Open Sans" panose="020B0606030504020204" pitchFamily="34" charset="0"/>
                <a:ea typeface="Open Sans" panose="020B0606030504020204" pitchFamily="34" charset="0"/>
              </a:rPr>
              <a:t>What is adequate, appropriate and acceptable? Accessibility, Quantifying toilet requirements and Household, shared or communal.</a:t>
            </a:r>
            <a:endParaRPr lang="en-TR" sz="1800" dirty="0">
              <a:effectLst/>
              <a:latin typeface="Open Sans" panose="020B0606030504020204" pitchFamily="34" charset="0"/>
              <a:ea typeface="Open Sans" panose="020B0606030504020204" pitchFamily="34" charset="0"/>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9724360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1362b38ba0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1362b38ba0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134983f7779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134983f7779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Font typeface="Open Sans"/>
              <a:buChar char="●"/>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165c6a913df_0_2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165c6a913df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b="1">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To understand more about why and how applying the Sphere Standards is complex, as well as how to use the standards in urban contexts, this module will address the following learning objectives.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from</a:t>
            </a:r>
            <a:r>
              <a:rPr lang="en-GB">
                <a:solidFill>
                  <a:schemeClr val="hlink"/>
                </a:solidFill>
                <a:uFill>
                  <a:noFill/>
                </a:uFill>
                <a:latin typeface="Open Sans"/>
                <a:ea typeface="Open Sans"/>
                <a:cs typeface="Open Sans"/>
                <a:sym typeface="Open Sans"/>
                <a:hlinkClick r:id="rId3"/>
              </a:rPr>
              <a:t> </a:t>
            </a:r>
            <a:r>
              <a:rPr lang="en-GB" u="sng">
                <a:solidFill>
                  <a:schemeClr val="hlink"/>
                </a:solidFill>
                <a:latin typeface="Open Sans"/>
                <a:ea typeface="Open Sans"/>
                <a:cs typeface="Open Sans"/>
                <a:sym typeface="Open Sans"/>
                <a:hlinkClick r:id="rId3"/>
              </a:rPr>
              <a:t>Deposit Photos</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16f1375454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16f1375454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g139f31b7597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2" name="Google Shape;552;g139f31b7597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169e9fb4866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9" name="Google Shape;559;g169e9fb4866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139f31b7597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7" name="Google Shape;567;g139f31b7597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this section.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Photo by </a:t>
            </a:r>
            <a:r>
              <a:rPr lang="en-GB" u="sng">
                <a:solidFill>
                  <a:schemeClr val="hlink"/>
                </a:solidFill>
                <a:latin typeface="Open Sans"/>
                <a:ea typeface="Open Sans"/>
                <a:cs typeface="Open Sans"/>
                <a:sym typeface="Open Sans"/>
                <a:hlinkClick r:id="rId3"/>
              </a:rPr>
              <a:t>Agence Olloweb</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Unsplash</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4cda4a74502a53d7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6" name="Google Shape;576;g4cda4a74502a53d7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Activity (Required)</a:t>
            </a:r>
            <a:endParaRPr>
              <a:solidFill>
                <a:srgbClr val="0B5394"/>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Participants will reflect on key learnings from the training, share challenges and insights from their experience of applying standards and adapting indicators, and discuss how learnings from this training can be applied in the future.</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See </a:t>
            </a:r>
            <a:r>
              <a:rPr lang="en-GB" b="1">
                <a:solidFill>
                  <a:schemeClr val="dk1"/>
                </a:solidFill>
                <a:latin typeface="Open Sans"/>
                <a:ea typeface="Open Sans"/>
                <a:cs typeface="Open Sans"/>
                <a:sym typeface="Open Sans"/>
              </a:rPr>
              <a:t>Activity 2.4. Peer Learning </a:t>
            </a:r>
            <a:r>
              <a:rPr lang="en-GB">
                <a:solidFill>
                  <a:schemeClr val="dk1"/>
                </a:solidFill>
                <a:latin typeface="Open Sans"/>
                <a:ea typeface="Open Sans"/>
                <a:cs typeface="Open Sans"/>
                <a:sym typeface="Open Sans"/>
              </a:rPr>
              <a:t>in the Instructor Guide for detailed instructions.</a:t>
            </a:r>
            <a:endParaRPr b="1">
              <a:solidFill>
                <a:srgbClr val="0B5394"/>
              </a:solidFill>
              <a:latin typeface="Open Sans"/>
              <a:ea typeface="Open Sans"/>
              <a:cs typeface="Open Sans"/>
              <a:sym typeface="Open San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120416c513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120416c513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a:latin typeface="Open Sans"/>
              <a:ea typeface="Open Sans"/>
              <a:cs typeface="Open Sans"/>
              <a:sym typeface="Open San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165c6a913df_0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165c6a913df_0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Significant efforts have been made amongst practitioners to start sharing briefings and guidance notes on humanitarian response in urban contexts.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We have identified three key learnings from three different briefings that highlight the critical importance of </a:t>
            </a:r>
            <a:r>
              <a:rPr lang="en-GB" b="1">
                <a:solidFill>
                  <a:schemeClr val="dk1"/>
                </a:solidFill>
                <a:latin typeface="Open Sans"/>
                <a:ea typeface="Open Sans"/>
                <a:cs typeface="Open Sans"/>
                <a:sym typeface="Open Sans"/>
              </a:rPr>
              <a:t>collaboration</a:t>
            </a:r>
            <a:r>
              <a:rPr lang="en-GB">
                <a:solidFill>
                  <a:schemeClr val="dk1"/>
                </a:solidFill>
                <a:latin typeface="Open Sans"/>
                <a:ea typeface="Open Sans"/>
                <a:cs typeface="Open Sans"/>
                <a:sym typeface="Open Sans"/>
              </a:rPr>
              <a:t>, </a:t>
            </a:r>
            <a:r>
              <a:rPr lang="en-GB" b="1">
                <a:solidFill>
                  <a:schemeClr val="dk1"/>
                </a:solidFill>
                <a:latin typeface="Open Sans"/>
                <a:ea typeface="Open Sans"/>
                <a:cs typeface="Open Sans"/>
                <a:sym typeface="Open Sans"/>
              </a:rPr>
              <a:t>coordination</a:t>
            </a:r>
            <a:r>
              <a:rPr lang="en-GB">
                <a:solidFill>
                  <a:schemeClr val="dk1"/>
                </a:solidFill>
                <a:latin typeface="Open Sans"/>
                <a:ea typeface="Open Sans"/>
                <a:cs typeface="Open Sans"/>
                <a:sym typeface="Open Sans"/>
              </a:rPr>
              <a:t>, and </a:t>
            </a:r>
            <a:r>
              <a:rPr lang="en-GB" b="1">
                <a:solidFill>
                  <a:schemeClr val="dk1"/>
                </a:solidFill>
                <a:latin typeface="Open Sans"/>
                <a:ea typeface="Open Sans"/>
                <a:cs typeface="Open Sans"/>
                <a:sym typeface="Open Sans"/>
              </a:rPr>
              <a:t>adaptation</a:t>
            </a:r>
            <a:r>
              <a:rPr lang="en-GB">
                <a:solidFill>
                  <a:schemeClr val="dk1"/>
                </a:solidFill>
                <a:latin typeface="Open Sans"/>
                <a:ea typeface="Open Sans"/>
                <a:cs typeface="Open Sans"/>
                <a:sym typeface="Open Sans"/>
              </a:rPr>
              <a:t> for effective urban response.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Let’s discuss the questions under each of these headings.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Collaboration:</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can we take a collaborative approach to applying the standards?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Are local and international stakeholders being appropriately engaged?</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Coordination:</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can we best coordinate complex systems and potentially difficult stakeholders?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can we coordinate with existing institutions for long-term planning?</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Adaptation:</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How can we build the necessary foundation of trust, contextual knowledge, and technical knowledge to work in an adaptive manner?</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What questions would you add to better facilitate collaboration, coordination, and adaptation?</a:t>
            </a:r>
            <a:endParaRPr>
              <a:solidFill>
                <a:schemeClr val="dk1"/>
              </a:solidFill>
              <a:latin typeface="Open Sans"/>
              <a:ea typeface="Open Sans"/>
              <a:cs typeface="Open Sans"/>
              <a:sym typeface="Open San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g134983f7779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5" name="Google Shape;605;g134983f7779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b="1">
                <a:solidFill>
                  <a:schemeClr val="dk1"/>
                </a:solidFill>
                <a:latin typeface="Open Sans"/>
                <a:ea typeface="Open Sans"/>
                <a:cs typeface="Open Sans"/>
                <a:sym typeface="Open Sans"/>
              </a:rPr>
              <a:t>Remember:</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Standards are universal. Indicators are adapted to the context.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Knowing how Sphere relates to other standards and how it is structured will help you find the information and guidance you need to apply standards in urban contexts.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Urban response should always leverage local knowledge (through stakeholders, mapping, etc.) to maximise effectiveness and minimise redundancy.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 the urban environment, there are many local actors working on the recovery. In many cases, humanitarians play more of a connector or “enabler” role than providing services themselves (a “saviour”).</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Photo by</a:t>
            </a:r>
            <a:r>
              <a:rPr lang="en-GB">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3"/>
              </a:rPr>
              <a:t>Kelly Sikkema</a:t>
            </a:r>
            <a:r>
              <a:rPr lang="en-GB">
                <a:solidFill>
                  <a:schemeClr val="dk1"/>
                </a:solidFill>
                <a:latin typeface="Open Sans"/>
                <a:ea typeface="Open Sans"/>
                <a:cs typeface="Open Sans"/>
                <a:sym typeface="Open Sans"/>
              </a:rPr>
              <a:t> on</a:t>
            </a:r>
            <a:r>
              <a:rPr lang="en-GB">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en-GB" u="sng">
                <a:solidFill>
                  <a:schemeClr val="hlink"/>
                </a:solidFill>
                <a:latin typeface="Open Sans"/>
                <a:ea typeface="Open Sans"/>
                <a:cs typeface="Open Sans"/>
                <a:sym typeface="Open Sans"/>
                <a:hlinkClick r:id="rId4"/>
              </a:rPr>
              <a:t>Unsplash</a:t>
            </a:r>
            <a:endParaRPr b="1">
              <a:solidFill>
                <a:srgbClr val="3D85C6"/>
              </a:solidFill>
              <a:latin typeface="Open Sans"/>
              <a:ea typeface="Open Sans"/>
              <a:cs typeface="Open Sans"/>
              <a:sym typeface="Open San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139f31b7597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139f31b7597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g16b2477ad1e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1" name="Google Shape;621;g16b2477ad1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165c6a913df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165c6a913df_0_2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Module 2.</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By Brian Talbot on flickr - </a:t>
            </a:r>
            <a:r>
              <a:rPr lang="en-GB" u="sng">
                <a:solidFill>
                  <a:schemeClr val="hlink"/>
                </a:solidFill>
                <a:latin typeface="Open Sans"/>
                <a:ea typeface="Open Sans"/>
                <a:cs typeface="Open Sans"/>
                <a:sym typeface="Open Sans"/>
                <a:hlinkClick r:id="rId3"/>
              </a:rPr>
              <a:t>https://flic.kr/p/bgEmZ</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134983f7779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9" name="Google Shape;629;g134983f777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If this module is being delivered immediately before </a:t>
            </a:r>
            <a:r>
              <a:rPr lang="en-GB" b="1">
                <a:solidFill>
                  <a:schemeClr val="dk1"/>
                </a:solidFill>
                <a:latin typeface="Open Sans"/>
                <a:ea typeface="Open Sans"/>
                <a:cs typeface="Open Sans"/>
                <a:sym typeface="Open Sans"/>
              </a:rPr>
              <a:t>Module 3. The Capstone Simulation Exercise</a:t>
            </a:r>
            <a:r>
              <a:rPr lang="en-GB">
                <a:solidFill>
                  <a:schemeClr val="dk1"/>
                </a:solidFill>
                <a:latin typeface="Open Sans"/>
                <a:ea typeface="Open Sans"/>
                <a:cs typeface="Open Sans"/>
                <a:sym typeface="Open Sans"/>
              </a:rPr>
              <a:t>, ensure that participants have had adequate time to ask questions and have integrated their knowledge of using Sphere Standards in urban context with the Case Study context. </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Discussion (Optional)</a:t>
            </a:r>
            <a:endParaRPr b="1">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Invite participants to recall and share key takeaways from the module for each of the learning objectives.</a:t>
            </a:r>
            <a:endParaRPr>
              <a:solidFill>
                <a:schemeClr val="dk1"/>
              </a:solidFill>
              <a:latin typeface="Open Sans"/>
              <a:ea typeface="Open Sans"/>
              <a:cs typeface="Open Sans"/>
              <a:sym typeface="Open San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165c6a913df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7" name="Google Shape;637;g165c6a913df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b="1">
              <a:solidFill>
                <a:srgbClr val="0B5394"/>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The course will conclude with a Capstone Simulation Exercise in which you will apply the course material.</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simulation is an interactive exercise designed to help you reflect on and apply what you have learned about the structures and systems of urban contexts and how to apply Sphere Standards.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The exercise is designed to help you achieve a realistic and actionable understanding of the complex, interacting systems which you must join with in order to successfully respond to emergencies in cities.</a:t>
            </a:r>
            <a:endParaRPr>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 this exercise, you will apply your knowledge of using Sphere Standards in urban contexts to the Case Study.</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preliminary TTX handouts.</a:t>
            </a: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139edecca8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139edecca8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38761D"/>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rPr>
              <a:t>*Use this slide and next if this module is delivered standalone*</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139edecca8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139edecca8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38761D"/>
                </a:solidFill>
                <a:latin typeface="Open Sans"/>
                <a:ea typeface="Open Sans"/>
                <a:cs typeface="Open Sans"/>
                <a:sym typeface="Open Sans"/>
              </a:rPr>
              <a:t>Instructor Notes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chemeClr val="dk1"/>
                </a:solidFill>
              </a:rPr>
              <a:t>*Use this slide and next if this module is delivered standalone*</a:t>
            </a: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Share the online Post-Assessment Survey with participants: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i="1">
                <a:solidFill>
                  <a:srgbClr val="6AA84F"/>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https://forms.gle/G8XPBayohDTe9uMMA</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1434ae6e768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8" name="Google Shape;658;g1434ae6e768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g1434ae6e76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4" name="Google Shape;664;g1434ae6e76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g1676dbe24a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0" name="Google Shape;670;g1676dbe24a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g16b2477ad1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6" name="Google Shape;676;g16b2477ad1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1434ae6e768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1434ae6e768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Talking Points</a:t>
            </a:r>
            <a:endParaRPr b="1">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Often, </a:t>
            </a:r>
            <a:r>
              <a:rPr lang="en-GB" b="1">
                <a:solidFill>
                  <a:schemeClr val="dk1"/>
                </a:solidFill>
                <a:latin typeface="Open Sans"/>
                <a:ea typeface="Open Sans"/>
                <a:cs typeface="Open Sans"/>
                <a:sym typeface="Open Sans"/>
              </a:rPr>
              <a:t>traditional response contexts </a:t>
            </a:r>
            <a:r>
              <a:rPr lang="en-GB">
                <a:solidFill>
                  <a:schemeClr val="dk1"/>
                </a:solidFill>
                <a:latin typeface="Open Sans"/>
                <a:ea typeface="Open Sans"/>
                <a:cs typeface="Open Sans"/>
                <a:sym typeface="Open Sans"/>
              </a:rPr>
              <a:t>are simpler with fewer stakeholders, allowing humanitarian actors to implement programming largely independently.</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Characteristics of traditional response contexts include: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Direct relationship between humanitarian actors and affected communities.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Programming is often designed to reflect humanitarian actors’ understanding of crises and needs, rather than the affected communities’. </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Common qualities of the</a:t>
            </a:r>
            <a:r>
              <a:rPr lang="en-GB" b="1">
                <a:solidFill>
                  <a:schemeClr val="dk1"/>
                </a:solidFill>
                <a:latin typeface="Open Sans"/>
                <a:ea typeface="Open Sans"/>
                <a:cs typeface="Open Sans"/>
                <a:sym typeface="Open Sans"/>
              </a:rPr>
              <a:t> urban response context</a:t>
            </a:r>
            <a:r>
              <a:rPr lang="en-GB">
                <a:solidFill>
                  <a:schemeClr val="dk1"/>
                </a:solidFill>
                <a:latin typeface="Open Sans"/>
                <a:ea typeface="Open Sans"/>
                <a:cs typeface="Open Sans"/>
                <a:sym typeface="Open Sans"/>
              </a:rPr>
              <a:t> include:</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Infrastructure</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Health care (including mental health care)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Sewers and running water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Housing</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Education</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Complex distribution systems (for food and needed items)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Security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Transportation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This infrastructure is tied together by </a:t>
            </a:r>
            <a:r>
              <a:rPr lang="en-GB" b="1">
                <a:solidFill>
                  <a:schemeClr val="dk1"/>
                </a:solidFill>
                <a:latin typeface="Open Sans"/>
                <a:ea typeface="Open Sans"/>
                <a:cs typeface="Open Sans"/>
                <a:sym typeface="Open Sans"/>
              </a:rPr>
              <a:t>complex economies</a:t>
            </a:r>
            <a:r>
              <a:rPr lang="en-GB">
                <a:solidFill>
                  <a:schemeClr val="dk1"/>
                </a:solidFill>
                <a:latin typeface="Open Sans"/>
                <a:ea typeface="Open Sans"/>
                <a:cs typeface="Open Sans"/>
                <a:sym typeface="Open Sans"/>
              </a:rPr>
              <a:t> (i.e., urban residents rely more on interdependent systems).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Homes to rent or purchase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Food to buy</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Businesses that provide goods and services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And, of course, economies to exercise livelihoods in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Because of this, urban responses typically involve a heavy focus on</a:t>
            </a:r>
            <a:r>
              <a:rPr lang="en-GB" b="1">
                <a:solidFill>
                  <a:schemeClr val="dk1"/>
                </a:solidFill>
                <a:latin typeface="Open Sans"/>
                <a:ea typeface="Open Sans"/>
                <a:cs typeface="Open Sans"/>
                <a:sym typeface="Open Sans"/>
              </a:rPr>
              <a:t> livelihoods, shelter, and cash support</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People work to pay rent, buy food, etc.</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Is work a basic need? Is it typically covered by humanitarian action?</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Cities also include </a:t>
            </a:r>
            <a:r>
              <a:rPr lang="en-GB" b="1">
                <a:solidFill>
                  <a:schemeClr val="dk1"/>
                </a:solidFill>
                <a:latin typeface="Open Sans"/>
                <a:ea typeface="Open Sans"/>
                <a:cs typeface="Open Sans"/>
                <a:sym typeface="Open Sans"/>
              </a:rPr>
              <a:t>complex social networks</a:t>
            </a:r>
            <a:r>
              <a:rPr lang="en-GB">
                <a:solidFill>
                  <a:schemeClr val="dk1"/>
                </a:solidFill>
                <a:latin typeface="Open Sans"/>
                <a:ea typeface="Open Sans"/>
                <a:cs typeface="Open Sans"/>
                <a:sym typeface="Open Sans"/>
              </a:rPr>
              <a: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Formal and informal social security nets</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Inequity → communities have different exposures to the same risk. For example, some may be well off and/or better protected. Some may not have resources to mitigate risk or recover.</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Cities are governed by established </a:t>
            </a:r>
            <a:r>
              <a:rPr lang="en-GB" b="1">
                <a:solidFill>
                  <a:schemeClr val="dk1"/>
                </a:solidFill>
                <a:latin typeface="Open Sans"/>
                <a:ea typeface="Open Sans"/>
                <a:cs typeface="Open Sans"/>
                <a:sym typeface="Open Sans"/>
              </a:rPr>
              <a:t>institutions</a:t>
            </a:r>
            <a:endParaRPr b="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This sounds obvious, but it can often be surprising to humanitarians who are used to operating in environments without such structures </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Char char="●"/>
            </a:pPr>
            <a:r>
              <a:rPr lang="en-GB">
                <a:solidFill>
                  <a:schemeClr val="dk1"/>
                </a:solidFill>
                <a:latin typeface="Open Sans"/>
                <a:ea typeface="Open Sans"/>
                <a:cs typeface="Open Sans"/>
                <a:sym typeface="Open Sans"/>
              </a:rPr>
              <a:t>Urban contexts often have complex systems of politics and governance</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In cities, we typically do not have the free hand to act that we are often granted in other spaces.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And, of course, much like every emergency, every response is different →  </a:t>
            </a:r>
            <a:r>
              <a:rPr lang="en-GB" b="1">
                <a:solidFill>
                  <a:schemeClr val="dk1"/>
                </a:solidFill>
                <a:latin typeface="Open Sans"/>
                <a:ea typeface="Open Sans"/>
                <a:cs typeface="Open Sans"/>
                <a:sym typeface="Open Sans"/>
              </a:rPr>
              <a:t>every city is different.</a:t>
            </a:r>
            <a:endParaRPr b="1">
              <a:solidFill>
                <a:schemeClr val="dk1"/>
              </a:solidFill>
              <a:latin typeface="Open Sans"/>
              <a:ea typeface="Open Sans"/>
              <a:cs typeface="Open Sans"/>
              <a:sym typeface="Open Sans"/>
            </a:endParaRPr>
          </a:p>
          <a:p>
            <a:pPr marL="457200" lvl="0" indent="-298450" algn="l" rtl="0">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Elements, systems, structures, resources, stakeholders, and risks that may exist in one city may not be found in another!</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1434ae6e768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3" name="Google Shape;693;g1434ae6e768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b="1">
              <a:solidFill>
                <a:srgbClr val="0B5394"/>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How do we design a humanitarian response programme for the urban context?</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b="1">
                <a:solidFill>
                  <a:schemeClr val="dk1"/>
                </a:solidFill>
                <a:latin typeface="Open Sans"/>
                <a:ea typeface="Open Sans"/>
                <a:cs typeface="Open Sans"/>
                <a:sym typeface="Open Sans"/>
              </a:rPr>
              <a:t>Approach</a:t>
            </a:r>
            <a:r>
              <a:rPr lang="en-GB">
                <a:solidFill>
                  <a:schemeClr val="dk1"/>
                </a:solidFill>
                <a:latin typeface="Open Sans"/>
                <a:ea typeface="Open Sans"/>
                <a:cs typeface="Open Sans"/>
                <a:sym typeface="Open Sans"/>
              </a:rPr>
              <a:t>: In order to design a humanitarian programme that is based on accurate needs and is capable of providing support to fulfil those needs we must:</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Identify and Consult Affected Populations</a:t>
            </a:r>
            <a:r>
              <a:rPr lang="en-GB">
                <a:solidFill>
                  <a:schemeClr val="dk1"/>
                </a:solidFill>
                <a:latin typeface="Open Sans"/>
                <a:ea typeface="Open Sans"/>
                <a:cs typeface="Open Sans"/>
                <a:sym typeface="Open Sans"/>
              </a:rPr>
              <a:t> – Multiple overlapping, disparate, and fluid communities can be difficult to identify. Recall, each community will have different exposure to the disaster.</a:t>
            </a:r>
            <a:endParaRPr>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Conduct a Needs Analysis</a:t>
            </a:r>
            <a:r>
              <a:rPr lang="en-GB">
                <a:solidFill>
                  <a:schemeClr val="dk1"/>
                </a:solidFill>
                <a:latin typeface="Open Sans"/>
                <a:ea typeface="Open Sans"/>
                <a:cs typeface="Open Sans"/>
                <a:sym typeface="Open Sans"/>
              </a:rPr>
              <a:t> – Identify the needs and assets required for the proportion of the population that is most affected and most vulnerable through a</a:t>
            </a:r>
            <a:r>
              <a:rPr lang="en-GB" b="1">
                <a:solidFill>
                  <a:schemeClr val="dk1"/>
                </a:solidFill>
                <a:latin typeface="Open Sans"/>
                <a:ea typeface="Open Sans"/>
                <a:cs typeface="Open Sans"/>
                <a:sym typeface="Open Sans"/>
              </a:rPr>
              <a:t> </a:t>
            </a:r>
            <a:r>
              <a:rPr lang="en-GB" i="1">
                <a:solidFill>
                  <a:schemeClr val="dk1"/>
                </a:solidFill>
                <a:latin typeface="Open Sans"/>
                <a:ea typeface="Open Sans"/>
                <a:cs typeface="Open Sans"/>
                <a:sym typeface="Open Sans"/>
              </a:rPr>
              <a:t>people-centred approach.</a:t>
            </a:r>
            <a:endParaRPr i="1">
              <a:solidFill>
                <a:schemeClr val="dk1"/>
              </a:solidFill>
              <a:latin typeface="Open Sans"/>
              <a:ea typeface="Open Sans"/>
              <a:cs typeface="Open Sans"/>
              <a:sym typeface="Open Sans"/>
            </a:endParaRPr>
          </a:p>
          <a:p>
            <a:pPr marL="457200" lvl="0" indent="-298450" algn="l" rtl="0">
              <a:lnSpc>
                <a:spcPct val="115000"/>
              </a:lnSpc>
              <a:spcBef>
                <a:spcPts val="0"/>
              </a:spcBef>
              <a:spcAft>
                <a:spcPts val="0"/>
              </a:spcAft>
              <a:buClr>
                <a:schemeClr val="dk1"/>
              </a:buClr>
              <a:buSzPts val="1100"/>
              <a:buFont typeface="Open Sans"/>
              <a:buChar char="●"/>
            </a:pPr>
            <a:r>
              <a:rPr lang="en-GB" b="1">
                <a:solidFill>
                  <a:schemeClr val="dk1"/>
                </a:solidFill>
                <a:latin typeface="Open Sans"/>
                <a:ea typeface="Open Sans"/>
                <a:cs typeface="Open Sans"/>
                <a:sym typeface="Open Sans"/>
              </a:rPr>
              <a:t>Conduct a Context Analysis</a:t>
            </a:r>
            <a:r>
              <a:rPr lang="en-GB">
                <a:solidFill>
                  <a:schemeClr val="dk1"/>
                </a:solidFill>
                <a:latin typeface="Open Sans"/>
                <a:ea typeface="Open Sans"/>
                <a:cs typeface="Open Sans"/>
                <a:sym typeface="Open Sans"/>
              </a:rPr>
              <a:t> – Identify how to best meet those needs and restore enabling assets by understanding the urban context that the affected population relies on and/or has influence on to provide these assets. Understanding urban contexts is essential to “doing no harm” with programming.</a:t>
            </a:r>
            <a:endParaRPr>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b="1">
                <a:solidFill>
                  <a:srgbClr val="0B5394"/>
                </a:solidFill>
                <a:latin typeface="Open Sans"/>
                <a:ea typeface="Open Sans"/>
                <a:cs typeface="Open Sans"/>
                <a:sym typeface="Open Sans"/>
              </a:rPr>
              <a:t>Instructor Notes</a:t>
            </a:r>
            <a:endParaRPr b="1">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 brief overview of the people-centred approach to needs analysis and systems approach to context analysis, emphasising the complexity of urban contexts.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Context analysis - "Context analysis aims to 'help humanitarian actors have a better understanding of the dynamics in a given setting'. Sphere notes that 'a context analysis in urban environments should look at the existing resources and opportunities'" (from Sphere Unpacked Part 2, p. 8).</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endParaRPr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As in other response contexts, to meet the needs of the affected population in urban response, we must understand the needs of the local population, the proportion of the population most in need, the assets they rely on to survive and recover, and how the provision of these assets connects with the larger system.</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b="1">
              <a:solidFill>
                <a:srgbClr val="FF9900"/>
              </a:solidFill>
              <a:latin typeface="Open Sans"/>
              <a:ea typeface="Open Sans"/>
              <a:cs typeface="Open Sans"/>
              <a:sym typeface="Open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165c6a913df_0_2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165c6a913df_0_2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15941fa6e9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 name="Google Shape;701;g15941fa6e9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b="1">
              <a:solidFill>
                <a:srgbClr val="3D85C6"/>
              </a:solidFill>
              <a:latin typeface="Open Sans"/>
              <a:ea typeface="Open Sans"/>
              <a:cs typeface="Open Sans"/>
              <a:sym typeface="Open Sans"/>
            </a:endParaRPr>
          </a:p>
          <a:p>
            <a:pPr marL="0" lvl="0" indent="0" algn="l" rtl="0">
              <a:lnSpc>
                <a:spcPct val="80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How do needs and context relate to Sphere Standards?</a:t>
            </a:r>
            <a:endParaRPr>
              <a:solidFill>
                <a:schemeClr val="dk1"/>
              </a:solidFill>
              <a:latin typeface="Open Sans"/>
              <a:ea typeface="Open Sans"/>
              <a:cs typeface="Open Sans"/>
              <a:sym typeface="Open Sans"/>
            </a:endParaRPr>
          </a:p>
          <a:p>
            <a:pPr marL="0" lvl="0" indent="0" algn="l" rtl="0">
              <a:lnSpc>
                <a:spcPct val="80000"/>
              </a:lnSpc>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lnSpc>
                <a:spcPct val="80000"/>
              </a:lnSpc>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To design an effective humanitarian response programme in an urban context:</a:t>
            </a:r>
            <a:endParaRPr>
              <a:solidFill>
                <a:schemeClr val="dk1"/>
              </a:solidFill>
              <a:latin typeface="Open Sans"/>
              <a:ea typeface="Open Sans"/>
              <a:cs typeface="Open Sans"/>
              <a:sym typeface="Open Sans"/>
            </a:endParaRPr>
          </a:p>
          <a:p>
            <a:pPr marL="457200" lvl="0" indent="-298450" algn="l" rtl="0">
              <a:lnSpc>
                <a:spcPct val="80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Identify assets/resources required to meet needs </a:t>
            </a:r>
            <a:br>
              <a:rPr lang="en-GB">
                <a:solidFill>
                  <a:schemeClr val="dk1"/>
                </a:solidFill>
                <a:latin typeface="Open Sans"/>
                <a:ea typeface="Open Sans"/>
                <a:cs typeface="Open Sans"/>
                <a:sym typeface="Open Sans"/>
              </a:rPr>
            </a:br>
            <a:r>
              <a:rPr lang="en-GB" b="1">
                <a:solidFill>
                  <a:schemeClr val="dk1"/>
                </a:solidFill>
                <a:latin typeface="Open Sans"/>
                <a:ea typeface="Open Sans"/>
                <a:cs typeface="Open Sans"/>
                <a:sym typeface="Open Sans"/>
              </a:rPr>
              <a:t>→ Conduct needs analysis through the people-centred approach</a:t>
            </a:r>
            <a:endParaRPr b="1">
              <a:solidFill>
                <a:schemeClr val="dk1"/>
              </a:solidFill>
              <a:latin typeface="Open Sans"/>
              <a:ea typeface="Open Sans"/>
              <a:cs typeface="Open Sans"/>
              <a:sym typeface="Open Sans"/>
            </a:endParaRPr>
          </a:p>
          <a:p>
            <a:pPr marL="457200" lvl="0" indent="-298450" algn="l" rtl="0">
              <a:lnSpc>
                <a:spcPct val="80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Conceptualise the system providing resources and account for complexity associated with service delivery </a:t>
            </a:r>
            <a:br>
              <a:rPr lang="en-GB">
                <a:solidFill>
                  <a:schemeClr val="dk1"/>
                </a:solidFill>
                <a:latin typeface="Open Sans"/>
                <a:ea typeface="Open Sans"/>
                <a:cs typeface="Open Sans"/>
                <a:sym typeface="Open Sans"/>
              </a:rPr>
            </a:br>
            <a:r>
              <a:rPr lang="en-GB" b="1">
                <a:solidFill>
                  <a:schemeClr val="dk1"/>
                </a:solidFill>
                <a:latin typeface="Open Sans"/>
                <a:ea typeface="Open Sans"/>
                <a:cs typeface="Open Sans"/>
                <a:sym typeface="Open Sans"/>
              </a:rPr>
              <a:t>→ Conduct a context analysis through the systems approach</a:t>
            </a:r>
            <a:endParaRPr b="1">
              <a:solidFill>
                <a:schemeClr val="dk1"/>
              </a:solidFill>
              <a:latin typeface="Open Sans"/>
              <a:ea typeface="Open Sans"/>
              <a:cs typeface="Open Sans"/>
              <a:sym typeface="Open Sans"/>
            </a:endParaRPr>
          </a:p>
          <a:p>
            <a:pPr marL="457200" lvl="0" indent="-298450" algn="l" rtl="0">
              <a:lnSpc>
                <a:spcPct val="80000"/>
              </a:lnSpc>
              <a:spcBef>
                <a:spcPts val="0"/>
              </a:spcBef>
              <a:spcAft>
                <a:spcPts val="0"/>
              </a:spcAft>
              <a:buClr>
                <a:schemeClr val="dk1"/>
              </a:buClr>
              <a:buSzPts val="1100"/>
              <a:buFont typeface="Open Sans"/>
              <a:buChar char="●"/>
            </a:pPr>
            <a:r>
              <a:rPr lang="en-GB">
                <a:solidFill>
                  <a:schemeClr val="dk1"/>
                </a:solidFill>
                <a:latin typeface="Open Sans"/>
                <a:ea typeface="Open Sans"/>
                <a:cs typeface="Open Sans"/>
                <a:sym typeface="Open Sans"/>
              </a:rPr>
              <a:t>Ensure needs are met</a:t>
            </a:r>
            <a:br>
              <a:rPr lang="en-GB">
                <a:solidFill>
                  <a:schemeClr val="dk1"/>
                </a:solidFill>
                <a:latin typeface="Open Sans"/>
                <a:ea typeface="Open Sans"/>
                <a:cs typeface="Open Sans"/>
                <a:sym typeface="Open Sans"/>
              </a:rPr>
            </a:br>
            <a:r>
              <a:rPr lang="en-GB" b="1">
                <a:solidFill>
                  <a:schemeClr val="dk1"/>
                </a:solidFill>
                <a:latin typeface="Open Sans"/>
                <a:ea typeface="Open Sans"/>
                <a:cs typeface="Open Sans"/>
                <a:sym typeface="Open Sans"/>
              </a:rPr>
              <a:t>→ Apply Standards (Sphere Standards)</a:t>
            </a:r>
            <a:endParaRPr b="1">
              <a:solidFill>
                <a:schemeClr val="dk1"/>
              </a:solidFill>
              <a:latin typeface="Open Sans"/>
              <a:ea typeface="Open Sans"/>
              <a:cs typeface="Open Sans"/>
              <a:sym typeface="Open Sans"/>
            </a:endParaRPr>
          </a:p>
          <a:p>
            <a:pPr marL="457200" lvl="0" indent="0" algn="l" rtl="0">
              <a:lnSpc>
                <a:spcPct val="80000"/>
              </a:lnSpc>
              <a:spcBef>
                <a:spcPts val="0"/>
              </a:spcBef>
              <a:spcAft>
                <a:spcPts val="0"/>
              </a:spcAft>
              <a:buClr>
                <a:schemeClr val="dk1"/>
              </a:buClr>
              <a:buSzPts val="1100"/>
              <a:buFont typeface="Arial"/>
              <a:buNone/>
            </a:pPr>
            <a:endParaRPr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In this Module, we will focus on understanding how we can meet needs in an urban context, specifically looking at the use of standards for service delivery. </a:t>
            </a:r>
            <a:endParaRPr>
              <a:solidFill>
                <a:schemeClr val="dk1"/>
              </a:solidFill>
              <a:latin typeface="Open Sans"/>
              <a:ea typeface="Open Sans"/>
              <a:cs typeface="Open Sans"/>
              <a:sym typeface="Open Sans"/>
            </a:endParaRPr>
          </a:p>
          <a:p>
            <a:pPr marL="0" lvl="0" indent="0" algn="l" rtl="0">
              <a:spcBef>
                <a:spcPts val="1000"/>
              </a:spcBef>
              <a:spcAft>
                <a:spcPts val="0"/>
              </a:spcAft>
              <a:buNone/>
            </a:pPr>
            <a:r>
              <a:rPr lang="en-GB">
                <a:solidFill>
                  <a:schemeClr val="dk1"/>
                </a:solidFill>
                <a:latin typeface="Open Sans"/>
                <a:ea typeface="Open Sans"/>
                <a:cs typeface="Open Sans"/>
                <a:sym typeface="Open Sans"/>
              </a:rPr>
              <a:t>The standards we focus on in this training are the Sphere Standards.</a:t>
            </a:r>
            <a:endParaRPr>
              <a:solidFill>
                <a:schemeClr val="dk1"/>
              </a:solidFill>
              <a:latin typeface="Open Sans"/>
              <a:ea typeface="Open Sans"/>
              <a:cs typeface="Open Sans"/>
              <a:sym typeface="Open Sans"/>
            </a:endParaRPr>
          </a:p>
          <a:p>
            <a:pPr marL="0" lvl="0" indent="0" algn="l" rtl="0">
              <a:spcBef>
                <a:spcPts val="100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IMAGE SOURCE: Image by </a:t>
            </a:r>
            <a:r>
              <a:rPr lang="en-GB" u="sng">
                <a:solidFill>
                  <a:schemeClr val="hlink"/>
                </a:solidFill>
                <a:latin typeface="Open Sans"/>
                <a:ea typeface="Open Sans"/>
                <a:cs typeface="Open Sans"/>
                <a:sym typeface="Open Sans"/>
                <a:hlinkClick r:id="rId3"/>
              </a:rPr>
              <a:t>Nick Youngson</a:t>
            </a:r>
            <a:r>
              <a:rPr lang="en-GB">
                <a:solidFill>
                  <a:schemeClr val="dk1"/>
                </a:solidFill>
                <a:latin typeface="Open Sans"/>
                <a:ea typeface="Open Sans"/>
                <a:cs typeface="Open Sans"/>
                <a:sym typeface="Open Sans"/>
              </a:rPr>
              <a:t> on </a:t>
            </a:r>
            <a:r>
              <a:rPr lang="en-GB" u="sng">
                <a:solidFill>
                  <a:schemeClr val="hlink"/>
                </a:solidFill>
                <a:latin typeface="Open Sans"/>
                <a:ea typeface="Open Sans"/>
                <a:cs typeface="Open Sans"/>
                <a:sym typeface="Open Sans"/>
                <a:hlinkClick r:id="rId4"/>
              </a:rPr>
              <a:t>Alpha Stock Images</a:t>
            </a:r>
            <a:endParaRPr>
              <a:solidFill>
                <a:schemeClr val="dk1"/>
              </a:solidFill>
              <a:latin typeface="Open Sans"/>
              <a:ea typeface="Open Sans"/>
              <a:cs typeface="Open Sans"/>
              <a:sym typeface="Open San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16b2477ad1e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16b2477ad1e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b="1">
              <a:solidFill>
                <a:srgbClr val="3D85C6"/>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To understand more about why and how applying the Sphere Standards is complex, as well as how to use the standards in urban contexts, this module will address the following learning objectives.</a:t>
            </a:r>
            <a:endParaRPr>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endParaRPr>
              <a:solidFill>
                <a:schemeClr val="dk1"/>
              </a:solidFill>
              <a:latin typeface="Open Sans"/>
              <a:ea typeface="Open Sans"/>
              <a:cs typeface="Open Sans"/>
              <a:sym typeface="Open Sans"/>
            </a:endParaRPr>
          </a:p>
          <a:p>
            <a:pPr marL="0" lvl="0" indent="0" algn="l" rtl="0">
              <a:spcBef>
                <a:spcPts val="0"/>
              </a:spcBef>
              <a:spcAft>
                <a:spcPts val="0"/>
              </a:spcAft>
              <a:buNone/>
            </a:pPr>
            <a:r>
              <a:rPr lang="en-GB">
                <a:solidFill>
                  <a:schemeClr val="dk1"/>
                </a:solidFill>
                <a:latin typeface="Open Sans"/>
                <a:ea typeface="Open Sans"/>
                <a:cs typeface="Open Sans"/>
                <a:sym typeface="Open Sans"/>
              </a:rPr>
              <a:t>IMAGE SOURCE: Image from</a:t>
            </a:r>
            <a:r>
              <a:rPr lang="en-GB">
                <a:solidFill>
                  <a:schemeClr val="hlink"/>
                </a:solidFill>
                <a:uFill>
                  <a:noFill/>
                </a:uFill>
                <a:latin typeface="Open Sans"/>
                <a:ea typeface="Open Sans"/>
                <a:cs typeface="Open Sans"/>
                <a:sym typeface="Open Sans"/>
                <a:hlinkClick r:id="rId3"/>
              </a:rPr>
              <a:t> </a:t>
            </a:r>
            <a:r>
              <a:rPr lang="en-GB" u="sng">
                <a:solidFill>
                  <a:schemeClr val="hlink"/>
                </a:solidFill>
                <a:latin typeface="Open Sans"/>
                <a:ea typeface="Open Sans"/>
                <a:cs typeface="Open Sans"/>
                <a:sym typeface="Open Sans"/>
                <a:hlinkClick r:id="rId3"/>
              </a:rPr>
              <a:t>Deposit Photos</a:t>
            </a:r>
            <a:r>
              <a:rPr lang="en-GB">
                <a:solidFill>
                  <a:schemeClr val="dk1"/>
                </a:solidFill>
                <a:latin typeface="Open Sans"/>
                <a:ea typeface="Open Sans"/>
                <a:cs typeface="Open Sans"/>
                <a:sym typeface="Open Sans"/>
              </a:rPr>
              <a:t> </a:t>
            </a:r>
            <a:endParaRPr>
              <a:solidFill>
                <a:schemeClr val="dk1"/>
              </a:solidFill>
              <a:latin typeface="Open Sans"/>
              <a:ea typeface="Open Sans"/>
              <a:cs typeface="Open Sans"/>
              <a:sym typeface="Open San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g1434ae6e768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1" name="Google Shape;721;g1434ae6e768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a:solidFill>
                  <a:srgbClr val="0B5394"/>
                </a:solidFill>
                <a:latin typeface="Open Sans"/>
                <a:ea typeface="Open Sans"/>
                <a:cs typeface="Open Sans"/>
                <a:sym typeface="Open Sans"/>
              </a:rPr>
              <a:t>Talking Points</a:t>
            </a:r>
            <a:endParaRPr>
              <a:solidFill>
                <a:srgbClr val="0B5394"/>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a:solidFill>
                  <a:schemeClr val="dk1"/>
                </a:solidFill>
                <a:latin typeface="Open Sans"/>
                <a:ea typeface="Open Sans"/>
                <a:cs typeface="Open Sans"/>
                <a:sym typeface="Open Sans"/>
              </a:rPr>
              <a:t>Provide an overview of topics covered in Module 2.</a:t>
            </a: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endParaRPr>
              <a:solidFill>
                <a:schemeClr val="dk1"/>
              </a:solidFill>
              <a:latin typeface="Open Sans"/>
              <a:ea typeface="Open Sans"/>
              <a:cs typeface="Open Sans"/>
              <a:sym typeface="Open Sans"/>
            </a:endParaRPr>
          </a:p>
          <a:p>
            <a:pPr marL="0" lvl="0" indent="0" algn="l" rtl="0">
              <a:lnSpc>
                <a:spcPct val="115000"/>
              </a:lnSpc>
              <a:spcBef>
                <a:spcPts val="0"/>
              </a:spcBef>
              <a:spcAft>
                <a:spcPts val="0"/>
              </a:spcAft>
              <a:buNone/>
            </a:pPr>
            <a:r>
              <a:rPr lang="en-GB">
                <a:solidFill>
                  <a:schemeClr val="dk1"/>
                </a:solidFill>
                <a:latin typeface="Open Sans"/>
                <a:ea typeface="Open Sans"/>
                <a:cs typeface="Open Sans"/>
                <a:sym typeface="Open Sans"/>
              </a:rPr>
              <a:t>Image: By Brian Talbot on flickr - </a:t>
            </a:r>
            <a:r>
              <a:rPr lang="en-GB" u="sng">
                <a:solidFill>
                  <a:schemeClr val="hlink"/>
                </a:solidFill>
                <a:latin typeface="Open Sans"/>
                <a:ea typeface="Open Sans"/>
                <a:cs typeface="Open Sans"/>
                <a:sym typeface="Open Sans"/>
                <a:hlinkClick r:id="rId3"/>
              </a:rPr>
              <a:t>https://flic.kr/p/bgEmZ</a:t>
            </a:r>
            <a:r>
              <a:rPr lang="en-GB">
                <a:solidFill>
                  <a:schemeClr val="dk1"/>
                </a:solidFill>
                <a:latin typeface="Open Sans"/>
                <a:ea typeface="Open Sans"/>
                <a:cs typeface="Open Sans"/>
                <a:sym typeface="Open Sans"/>
              </a:rPr>
              <a:t>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g1434ae6e768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0" name="Google Shape;730;g1434ae6e768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169e9fb4866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169e9fb4866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 name="Google Shape;13;p2"/>
          <p:cNvSpPr txBox="1">
            <a:spLocks noGrp="1"/>
          </p:cNvSpPr>
          <p:nvPr>
            <p:ph type="sldNum" idx="12"/>
          </p:nvPr>
        </p:nvSpPr>
        <p:spPr>
          <a:xfrm>
            <a:off x="8549734" y="51426"/>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11"/>
          <p:cNvSpPr txBox="1">
            <a:spLocks noGrp="1"/>
          </p:cNvSpPr>
          <p:nvPr>
            <p:ph type="body" idx="1"/>
          </p:nvPr>
        </p:nvSpPr>
        <p:spPr>
          <a:xfrm>
            <a:off x="293025" y="4587025"/>
            <a:ext cx="6602400" cy="3936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50" name="Google Shape;50;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1" name="Google Shape;51;p11"/>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2"/>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4" name="Google Shape;54;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5" name="Google Shape;55;p12"/>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58" name="Google Shape;58;p13"/>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207084" y="37137"/>
            <a:ext cx="7358063" cy="596057"/>
          </a:xfrm>
          <a:prstGeom prst="rect">
            <a:avLst/>
          </a:prstGeom>
        </p:spPr>
        <p:txBody>
          <a:bodyPr anchor="t"/>
          <a:lstStyle/>
          <a:p>
            <a:r>
              <a:rPr dirty="0"/>
              <a:t>Title Text</a:t>
            </a:r>
          </a:p>
        </p:txBody>
      </p:sp>
      <p:sp>
        <p:nvSpPr>
          <p:cNvPr id="27" name="Slide Number"/>
          <p:cNvSpPr txBox="1">
            <a:spLocks noGrp="1"/>
          </p:cNvSpPr>
          <p:nvPr>
            <p:ph type="sldNum" sz="quarter" idx="2"/>
          </p:nvPr>
        </p:nvSpPr>
        <p:spPr>
          <a:xfrm>
            <a:off x="1787867" y="4645670"/>
            <a:ext cx="207946" cy="205619"/>
          </a:xfrm>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37757382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4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8" name="Google Shape;28;p44"/>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9" name="Google Shape;29;p44"/>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30" name="Google Shape;30;p44"/>
          <p:cNvSpPr txBox="1">
            <a:spLocks noGrp="1"/>
          </p:cNvSpPr>
          <p:nvPr>
            <p:ph type="sldNum" idx="12"/>
          </p:nvPr>
        </p:nvSpPr>
        <p:spPr>
          <a:xfrm>
            <a:off x="8549734" y="51426"/>
            <a:ext cx="548700" cy="393600"/>
          </a:xfrm>
          <a:prstGeom prst="rect">
            <a:avLst/>
          </a:prstGeom>
          <a:noFill/>
          <a:ln>
            <a:noFill/>
          </a:ln>
        </p:spPr>
        <p:txBody>
          <a:bodyPr spcFirstLastPara="1" wrap="square" lIns="91425" tIns="91425" rIns="91425" bIns="91425" anchor="t" anchorCtr="0">
            <a:noAutofit/>
          </a:bodyPr>
          <a:lstStyle>
            <a:lvl1pPr marL="0" lvl="0" indent="0" algn="r">
              <a:lnSpc>
                <a:spcPct val="100000"/>
              </a:lnSpc>
              <a:spcBef>
                <a:spcPts val="0"/>
              </a:spcBef>
              <a:spcAft>
                <a:spcPts val="0"/>
              </a:spcAft>
              <a:buSzPts val="1300"/>
              <a:buNone/>
              <a:defRPr/>
            </a:lvl1pPr>
            <a:lvl2pPr marL="0" lvl="1" indent="0" algn="r">
              <a:lnSpc>
                <a:spcPct val="100000"/>
              </a:lnSpc>
              <a:spcBef>
                <a:spcPts val="0"/>
              </a:spcBef>
              <a:spcAft>
                <a:spcPts val="0"/>
              </a:spcAft>
              <a:buSzPts val="1300"/>
              <a:buNone/>
              <a:defRPr/>
            </a:lvl2pPr>
            <a:lvl3pPr marL="0" lvl="2" indent="0" algn="r">
              <a:lnSpc>
                <a:spcPct val="100000"/>
              </a:lnSpc>
              <a:spcBef>
                <a:spcPts val="0"/>
              </a:spcBef>
              <a:spcAft>
                <a:spcPts val="0"/>
              </a:spcAft>
              <a:buSzPts val="1300"/>
              <a:buNone/>
              <a:defRPr/>
            </a:lvl3pPr>
            <a:lvl4pPr marL="0" lvl="3" indent="0" algn="r">
              <a:lnSpc>
                <a:spcPct val="100000"/>
              </a:lnSpc>
              <a:spcBef>
                <a:spcPts val="0"/>
              </a:spcBef>
              <a:spcAft>
                <a:spcPts val="0"/>
              </a:spcAft>
              <a:buSzPts val="1300"/>
              <a:buNone/>
              <a:defRPr/>
            </a:lvl4pPr>
            <a:lvl5pPr marL="0" lvl="4" indent="0" algn="r">
              <a:lnSpc>
                <a:spcPct val="100000"/>
              </a:lnSpc>
              <a:spcBef>
                <a:spcPts val="0"/>
              </a:spcBef>
              <a:spcAft>
                <a:spcPts val="0"/>
              </a:spcAft>
              <a:buSzPts val="1300"/>
              <a:buNone/>
              <a:defRPr/>
            </a:lvl5pPr>
            <a:lvl6pPr marL="0" lvl="5" indent="0" algn="r">
              <a:lnSpc>
                <a:spcPct val="100000"/>
              </a:lnSpc>
              <a:spcBef>
                <a:spcPts val="0"/>
              </a:spcBef>
              <a:spcAft>
                <a:spcPts val="0"/>
              </a:spcAft>
              <a:buSzPts val="1300"/>
              <a:buNone/>
              <a:defRPr/>
            </a:lvl6pPr>
            <a:lvl7pPr marL="0" lvl="6" indent="0" algn="r">
              <a:lnSpc>
                <a:spcPct val="100000"/>
              </a:lnSpc>
              <a:spcBef>
                <a:spcPts val="0"/>
              </a:spcBef>
              <a:spcAft>
                <a:spcPts val="0"/>
              </a:spcAft>
              <a:buSzPts val="1300"/>
              <a:buNone/>
              <a:defRPr/>
            </a:lvl7pPr>
            <a:lvl8pPr marL="0" lvl="7" indent="0" algn="r">
              <a:lnSpc>
                <a:spcPct val="100000"/>
              </a:lnSpc>
              <a:spcBef>
                <a:spcPts val="0"/>
              </a:spcBef>
              <a:spcAft>
                <a:spcPts val="0"/>
              </a:spcAft>
              <a:buSzPts val="1300"/>
              <a:buNone/>
              <a:defRPr/>
            </a:lvl8pPr>
            <a:lvl9pPr marL="0" lvl="8" indent="0" algn="r">
              <a:lnSpc>
                <a:spcPct val="100000"/>
              </a:lnSpc>
              <a:spcBef>
                <a:spcPts val="0"/>
              </a:spcBef>
              <a:spcAft>
                <a:spcPts val="0"/>
              </a:spcAft>
              <a:buSzPts val="1300"/>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72506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6" name="Google Shape;16;p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7" name="Google Shape;17;p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0" name="Google Shape;20;p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a:endParaRPr/>
          </a:p>
        </p:txBody>
      </p:sp>
      <p:sp>
        <p:nvSpPr>
          <p:cNvPr id="23" name="Google Shape;23;p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8" name="Google Shape;28;p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a:buNone/>
              <a:defRPr sz="900"/>
            </a:lvl1pPr>
            <a:lvl2pPr lvl="1">
              <a:buNone/>
              <a:defRPr sz="900"/>
            </a:lvl2pPr>
            <a:lvl3pPr lvl="2">
              <a:buNone/>
              <a:defRPr sz="900"/>
            </a:lvl3pPr>
            <a:lvl4pPr lvl="3">
              <a:buNone/>
              <a:defRPr sz="900"/>
            </a:lvl4pPr>
            <a:lvl5pPr lvl="4">
              <a:buNone/>
              <a:defRPr sz="900"/>
            </a:lvl5pPr>
            <a:lvl6pPr lvl="5">
              <a:buNone/>
              <a:defRPr sz="900"/>
            </a:lvl6pPr>
            <a:lvl7pPr lvl="6">
              <a:buNone/>
              <a:defRPr sz="900"/>
            </a:lvl7pPr>
            <a:lvl8pPr lvl="7">
              <a:buNone/>
              <a:defRPr sz="900"/>
            </a:lvl8pPr>
            <a:lvl9pPr lvl="8">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a:endParaRPr/>
          </a:p>
        </p:txBody>
      </p:sp>
      <p:sp>
        <p:nvSpPr>
          <p:cNvPr id="32" name="Google Shape;32;p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0" y="-29100"/>
            <a:ext cx="5805000" cy="5931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5" name="Google Shape;35;p8"/>
          <p:cNvSpPr txBox="1">
            <a:spLocks noGrp="1"/>
          </p:cNvSpPr>
          <p:nvPr>
            <p:ph type="body" idx="1"/>
          </p:nvPr>
        </p:nvSpPr>
        <p:spPr>
          <a:xfrm>
            <a:off x="311700" y="1389600"/>
            <a:ext cx="40662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8"/>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635500" y="450150"/>
            <a:ext cx="68667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41" name="Google Shape;41;p9"/>
          <p:cNvSpPr txBox="1">
            <a:spLocks noGrp="1"/>
          </p:cNvSpPr>
          <p:nvPr>
            <p:ph type="sldNum" idx="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1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10"/>
          <p:cNvSpPr txBox="1">
            <a:spLocks noGrp="1"/>
          </p:cNvSpPr>
          <p:nvPr>
            <p:ph type="title"/>
          </p:nvPr>
        </p:nvSpPr>
        <p:spPr>
          <a:xfrm>
            <a:off x="265500" y="1691250"/>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5" name="Google Shape;45;p10"/>
          <p:cNvSpPr txBox="1">
            <a:spLocks noGrp="1"/>
          </p:cNvSpPr>
          <p:nvPr>
            <p:ph type="subTitle" idx="1"/>
          </p:nvPr>
        </p:nvSpPr>
        <p:spPr>
          <a:xfrm>
            <a:off x="265500" y="3261150"/>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6" name="Google Shape;46;p1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7" name="Google Shape;47;p1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lvl1pPr lvl="0" rtl="0">
              <a:buNone/>
              <a:defRPr sz="900"/>
            </a:lvl1pPr>
            <a:lvl2pPr lvl="1" rtl="0">
              <a:buNone/>
              <a:defRPr sz="900"/>
            </a:lvl2pPr>
            <a:lvl3pPr lvl="2" rtl="0">
              <a:buNone/>
              <a:defRPr sz="900"/>
            </a:lvl3pPr>
            <a:lvl4pPr lvl="3" rtl="0">
              <a:buNone/>
              <a:defRPr sz="900"/>
            </a:lvl4pPr>
            <a:lvl5pPr lvl="4" rtl="0">
              <a:buNone/>
              <a:defRPr sz="900"/>
            </a:lvl5pPr>
            <a:lvl6pPr lvl="5" rtl="0">
              <a:buNone/>
              <a:defRPr sz="900"/>
            </a:lvl6pPr>
            <a:lvl7pPr lvl="6" rtl="0">
              <a:buNone/>
              <a:defRPr sz="900"/>
            </a:lvl7pPr>
            <a:lvl8pPr lvl="7" rtl="0">
              <a:buNone/>
              <a:defRPr sz="900"/>
            </a:lvl8pPr>
            <a:lvl9pPr lvl="8" rtl="0">
              <a:buNone/>
              <a:defRPr sz="900"/>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1pPr>
            <a:lvl2pPr lvl="1">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2pPr>
            <a:lvl3pPr lvl="2">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3pPr>
            <a:lvl4pPr lvl="3">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4pPr>
            <a:lvl5pPr lvl="4">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5pPr>
            <a:lvl6pPr lvl="5">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6pPr>
            <a:lvl7pPr lvl="6">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7pPr>
            <a:lvl8pPr lvl="7">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8pPr>
            <a:lvl9pPr lvl="8">
              <a:spcBef>
                <a:spcPts val="0"/>
              </a:spcBef>
              <a:spcAft>
                <a:spcPts val="0"/>
              </a:spcAft>
              <a:buClr>
                <a:srgbClr val="00A0A3"/>
              </a:buClr>
              <a:buSzPts val="2800"/>
              <a:buFont typeface="Montserrat"/>
              <a:buNone/>
              <a:defRPr sz="2800" b="1">
                <a:solidFill>
                  <a:srgbClr val="00A0A3"/>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15000"/>
              </a:lnSpc>
              <a:spcBef>
                <a:spcPts val="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pic>
        <p:nvPicPr>
          <p:cNvPr id="8" name="Google Shape;8;p1"/>
          <p:cNvPicPr preferRelativeResize="0"/>
          <p:nvPr/>
        </p:nvPicPr>
        <p:blipFill>
          <a:blip r:embed="rId16">
            <a:alphaModFix/>
          </a:blip>
          <a:stretch>
            <a:fillRect/>
          </a:stretch>
        </p:blipFill>
        <p:spPr>
          <a:xfrm>
            <a:off x="8043204" y="4568875"/>
            <a:ext cx="995296" cy="461150"/>
          </a:xfrm>
          <a:prstGeom prst="rect">
            <a:avLst/>
          </a:prstGeom>
          <a:noFill/>
          <a:ln>
            <a:noFill/>
          </a:ln>
        </p:spPr>
      </p:pic>
      <p:pic>
        <p:nvPicPr>
          <p:cNvPr id="9" name="Google Shape;9;p1"/>
          <p:cNvPicPr preferRelativeResize="0"/>
          <p:nvPr/>
        </p:nvPicPr>
        <p:blipFill>
          <a:blip r:embed="rId17">
            <a:alphaModFix/>
          </a:blip>
          <a:stretch>
            <a:fillRect/>
          </a:stretch>
        </p:blipFill>
        <p:spPr>
          <a:xfrm>
            <a:off x="6893300" y="4627988"/>
            <a:ext cx="1085225" cy="342925"/>
          </a:xfrm>
          <a:prstGeom prst="rect">
            <a:avLst/>
          </a:prstGeom>
          <a:noFill/>
          <a:ln>
            <a:noFill/>
          </a:ln>
        </p:spPr>
      </p:pic>
      <p:sp>
        <p:nvSpPr>
          <p:cNvPr id="10" name="Google Shape;10;p1"/>
          <p:cNvSpPr txBox="1">
            <a:spLocks noGrp="1"/>
          </p:cNvSpPr>
          <p:nvPr>
            <p:ph type="sldNum" idx="12"/>
          </p:nvPr>
        </p:nvSpPr>
        <p:spPr>
          <a:xfrm>
            <a:off x="8549734" y="51426"/>
            <a:ext cx="548700" cy="393600"/>
          </a:xfrm>
          <a:prstGeom prst="rect">
            <a:avLst/>
          </a:prstGeom>
          <a:noFill/>
          <a:ln>
            <a:noFill/>
          </a:ln>
        </p:spPr>
        <p:txBody>
          <a:bodyPr spcFirstLastPara="1" wrap="square" lIns="91425" tIns="91425" rIns="91425" bIns="91425" anchor="t" anchorCtr="0">
            <a:noAutofit/>
          </a:bodyPr>
          <a:lstStyle>
            <a:lvl1pPr lvl="0" algn="r">
              <a:buNone/>
              <a:defRPr sz="1300">
                <a:solidFill>
                  <a:schemeClr val="dk2"/>
                </a:solidFill>
                <a:latin typeface="Montserrat"/>
                <a:ea typeface="Montserrat"/>
                <a:cs typeface="Montserrat"/>
                <a:sym typeface="Montserrat"/>
              </a:defRPr>
            </a:lvl1pPr>
            <a:lvl2pPr lvl="1" algn="r">
              <a:buNone/>
              <a:defRPr sz="1300">
                <a:solidFill>
                  <a:schemeClr val="dk2"/>
                </a:solidFill>
                <a:latin typeface="Montserrat"/>
                <a:ea typeface="Montserrat"/>
                <a:cs typeface="Montserrat"/>
                <a:sym typeface="Montserrat"/>
              </a:defRPr>
            </a:lvl2pPr>
            <a:lvl3pPr lvl="2" algn="r">
              <a:buNone/>
              <a:defRPr sz="1300">
                <a:solidFill>
                  <a:schemeClr val="dk2"/>
                </a:solidFill>
                <a:latin typeface="Montserrat"/>
                <a:ea typeface="Montserrat"/>
                <a:cs typeface="Montserrat"/>
                <a:sym typeface="Montserrat"/>
              </a:defRPr>
            </a:lvl3pPr>
            <a:lvl4pPr lvl="3" algn="r">
              <a:buNone/>
              <a:defRPr sz="1300">
                <a:solidFill>
                  <a:schemeClr val="dk2"/>
                </a:solidFill>
                <a:latin typeface="Montserrat"/>
                <a:ea typeface="Montserrat"/>
                <a:cs typeface="Montserrat"/>
                <a:sym typeface="Montserrat"/>
              </a:defRPr>
            </a:lvl4pPr>
            <a:lvl5pPr lvl="4" algn="r">
              <a:buNone/>
              <a:defRPr sz="1300">
                <a:solidFill>
                  <a:schemeClr val="dk2"/>
                </a:solidFill>
                <a:latin typeface="Montserrat"/>
                <a:ea typeface="Montserrat"/>
                <a:cs typeface="Montserrat"/>
                <a:sym typeface="Montserrat"/>
              </a:defRPr>
            </a:lvl5pPr>
            <a:lvl6pPr lvl="5" algn="r">
              <a:buNone/>
              <a:defRPr sz="1300">
                <a:solidFill>
                  <a:schemeClr val="dk2"/>
                </a:solidFill>
                <a:latin typeface="Montserrat"/>
                <a:ea typeface="Montserrat"/>
                <a:cs typeface="Montserrat"/>
                <a:sym typeface="Montserrat"/>
              </a:defRPr>
            </a:lvl6pPr>
            <a:lvl7pPr lvl="6" algn="r">
              <a:buNone/>
              <a:defRPr sz="1300">
                <a:solidFill>
                  <a:schemeClr val="dk2"/>
                </a:solidFill>
                <a:latin typeface="Montserrat"/>
                <a:ea typeface="Montserrat"/>
                <a:cs typeface="Montserrat"/>
                <a:sym typeface="Montserrat"/>
              </a:defRPr>
            </a:lvl7pPr>
            <a:lvl8pPr lvl="7" algn="r">
              <a:buNone/>
              <a:defRPr sz="1300">
                <a:solidFill>
                  <a:schemeClr val="dk2"/>
                </a:solidFill>
                <a:latin typeface="Montserrat"/>
                <a:ea typeface="Montserrat"/>
                <a:cs typeface="Montserrat"/>
                <a:sym typeface="Montserrat"/>
              </a:defRPr>
            </a:lvl8pPr>
            <a:lvl9pPr lvl="8" algn="r">
              <a:buNone/>
              <a:defRPr sz="1300">
                <a:solidFill>
                  <a:schemeClr val="dk2"/>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 id="2147483662"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hyperlink" Target="https://www.chsalliance.org/"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s://sheltercluster.s3.eu-central-1.amazonaws.com/public/docs/4.protection-principles_0.pdf" TargetMode="External"/><Relationship Id="rId5" Type="http://schemas.openxmlformats.org/officeDocument/2006/relationships/hyperlink" Target="https://spherestandards.org/humanitarian-standards/humanitarian-charter/" TargetMode="External"/><Relationship Id="rId4" Type="http://schemas.openxmlformats.org/officeDocument/2006/relationships/hyperlink" Target="https://spherestandards.org/humanitarian-standards/standards-partnershi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hyperlink" Target="https://www.spherestandards.org/resources/sphere-online-training-package/" TargetMode="External"/><Relationship Id="rId13" Type="http://schemas.openxmlformats.org/officeDocument/2006/relationships/hyperlink" Target="https://spherestandards.org/humanitarian-standards/app/" TargetMode="External"/><Relationship Id="rId3" Type="http://schemas.openxmlformats.org/officeDocument/2006/relationships/hyperlink" Target="https://www.spherestandards.org/resources/using-the-sphere-standards-in-urban-settings/" TargetMode="External"/><Relationship Id="rId7" Type="http://schemas.openxmlformats.org/officeDocument/2006/relationships/hyperlink" Target="https://spherestandards.org/buy/" TargetMode="External"/><Relationship Id="rId12" Type="http://schemas.openxmlformats.org/officeDocument/2006/relationships/hyperlink" Target="https://spherestandards.org/humanitarian-standards/standards-partnership/"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hyperlink" Target="https://handbook.hspstandards.org/en/" TargetMode="External"/><Relationship Id="rId11" Type="http://schemas.openxmlformats.org/officeDocument/2006/relationships/hyperlink" Target="https://spherestandards.org/wp-content/uploads/Humanitarian-standards-HSP-en.mp4?_=1" TargetMode="External"/><Relationship Id="rId5" Type="http://schemas.openxmlformats.org/officeDocument/2006/relationships/hyperlink" Target="https://spherestandards.org/wp-content/uploads/Sphere-Handbook-2018-EN.pdf" TargetMode="External"/><Relationship Id="rId10" Type="http://schemas.openxmlformats.org/officeDocument/2006/relationships/hyperlink" Target="https://www.spherestandards.org/sphere-in-practice/" TargetMode="External"/><Relationship Id="rId4" Type="http://schemas.openxmlformats.org/officeDocument/2006/relationships/hyperlink" Target="https://spherestandards.org/resources/unpacked-guide-urban-settings-2020/" TargetMode="External"/><Relationship Id="rId9" Type="http://schemas.openxmlformats.org/officeDocument/2006/relationships/hyperlink" Target="https://spherestandards.org/wp-content/uploads/Sphere_Brochure_ENG_442x210_20181031_LR.pdf" TargetMode="External"/><Relationship Id="rId14" Type="http://schemas.openxmlformats.org/officeDocument/2006/relationships/hyperlink" Target="https://www.ncbi.nlm.nih.gov/pmc/articles/PMC4574269/"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uyk6b2kgvfre" TargetMode="External"/><Relationship Id="rId13" Type="http://schemas.openxmlformats.org/officeDocument/2006/relationships/hyperlink" Target="https://docs.google.com/document/d/1Zc3cSW714Fdh716QE0kXqc_BbSayDdwPAnlMoP70UU8/edit?mode=html#heading=h.2nc0fm10bdi5" TargetMode="External"/><Relationship Id="rId18" Type="http://schemas.openxmlformats.org/officeDocument/2006/relationships/hyperlink" Target="https://docs.google.com/document/d/1Zc3cSW714Fdh716QE0kXqc_BbSayDdwPAnlMoP70UU8/edit?mode=html#heading=h.tatlv58z9sv5"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9osvscpkkqbu"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m3mqsv1pzru" TargetMode="External"/><Relationship Id="rId17" Type="http://schemas.openxmlformats.org/officeDocument/2006/relationships/hyperlink" Target="https://docs.google.com/document/d/1Zc3cSW714Fdh716QE0kXqc_BbSayDdwPAnlMoP70UU8/edit?mode=html#heading=h.clx820995onm" TargetMode="External"/><Relationship Id="rId25" Type="http://schemas.openxmlformats.org/officeDocument/2006/relationships/hyperlink" Target="https://docs.google.com/document/d/1Zc3cSW714Fdh716QE0kXqc_BbSayDdwPAnlMoP70UU8/edit?mode=html#heading=h.ydtep89ufcep" TargetMode="External"/><Relationship Id="rId2" Type="http://schemas.openxmlformats.org/officeDocument/2006/relationships/notesSlide" Target="../notesSlides/notesSlide32.xml"/><Relationship Id="rId16" Type="http://schemas.openxmlformats.org/officeDocument/2006/relationships/hyperlink" Target="https://docs.google.com/document/d/1Zc3cSW714Fdh716QE0kXqc_BbSayDdwPAnlMoP70UU8/edit?mode=html#heading=h.3rn6ztqlehlr" TargetMode="External"/><Relationship Id="rId20" Type="http://schemas.openxmlformats.org/officeDocument/2006/relationships/hyperlink" Target="https://docs.google.com/document/d/1Zc3cSW714Fdh716QE0kXqc_BbSayDdwPAnlMoP70UU8/edit?mode=html#heading=h.1vsajzc78l9e"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v1x4iprectky" TargetMode="External"/><Relationship Id="rId24" Type="http://schemas.openxmlformats.org/officeDocument/2006/relationships/hyperlink" Target="https://docs.google.com/document/d/1Zc3cSW714Fdh716QE0kXqc_BbSayDdwPAnlMoP70UU8/edit?mode=html#heading=h.f1t2zpgszu73"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5rw25csq0dsp" TargetMode="External"/><Relationship Id="rId23" Type="http://schemas.openxmlformats.org/officeDocument/2006/relationships/hyperlink" Target="https://docs.google.com/document/d/1Zc3cSW714Fdh716QE0kXqc_BbSayDdwPAnlMoP70UU8/edit?mode=html#heading=h.ybypojjhdi7" TargetMode="External"/><Relationship Id="rId10" Type="http://schemas.openxmlformats.org/officeDocument/2006/relationships/hyperlink" Target="https://docs.google.com/document/d/1Zc3cSW714Fdh716QE0kXqc_BbSayDdwPAnlMoP70UU8/edit?mode=html#heading=h.bt8a3djujoii" TargetMode="External"/><Relationship Id="rId19" Type="http://schemas.openxmlformats.org/officeDocument/2006/relationships/hyperlink" Target="https://docs.google.com/document/d/1Zc3cSW714Fdh716QE0kXqc_BbSayDdwPAnlMoP70UU8/edit?mode=html#heading=h.o64yl2yzvzz4"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z02zs5gyct8i" TargetMode="External"/><Relationship Id="rId14" Type="http://schemas.openxmlformats.org/officeDocument/2006/relationships/hyperlink" Target="https://docs.google.com/document/d/1Zc3cSW714Fdh716QE0kXqc_BbSayDdwPAnlMoP70UU8/edit?mode=html#heading=h.juzz7yz1789" TargetMode="External"/><Relationship Id="rId22" Type="http://schemas.openxmlformats.org/officeDocument/2006/relationships/hyperlink" Target="https://docs.google.com/document/d/1Zc3cSW714Fdh716QE0kXqc_BbSayDdwPAnlMoP70UU8/edit?mode=html#heading=h.j1ricxynzcor"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uyk6b2kgvfre" TargetMode="External"/><Relationship Id="rId13" Type="http://schemas.openxmlformats.org/officeDocument/2006/relationships/hyperlink" Target="https://docs.google.com/document/d/1Zc3cSW714Fdh716QE0kXqc_BbSayDdwPAnlMoP70UU8/edit?mode=html#heading=h.2nc0fm10bdi5" TargetMode="External"/><Relationship Id="rId18" Type="http://schemas.openxmlformats.org/officeDocument/2006/relationships/hyperlink" Target="https://docs.google.com/document/d/1Zc3cSW714Fdh716QE0kXqc_BbSayDdwPAnlMoP70UU8/edit?mode=html#heading=h.tatlv58z9sv5"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9osvscpkkqbu"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m3mqsv1pzru" TargetMode="External"/><Relationship Id="rId17" Type="http://schemas.openxmlformats.org/officeDocument/2006/relationships/hyperlink" Target="https://docs.google.com/document/d/1Zc3cSW714Fdh716QE0kXqc_BbSayDdwPAnlMoP70UU8/edit?mode=html#heading=h.clx820995onm" TargetMode="External"/><Relationship Id="rId25" Type="http://schemas.openxmlformats.org/officeDocument/2006/relationships/hyperlink" Target="https://docs.google.com/document/d/1Zc3cSW714Fdh716QE0kXqc_BbSayDdwPAnlMoP70UU8/edit?mode=html#heading=h.ydtep89ufcep" TargetMode="External"/><Relationship Id="rId2" Type="http://schemas.openxmlformats.org/officeDocument/2006/relationships/notesSlide" Target="../notesSlides/notesSlide4.xml"/><Relationship Id="rId16" Type="http://schemas.openxmlformats.org/officeDocument/2006/relationships/hyperlink" Target="https://docs.google.com/document/d/1Zc3cSW714Fdh716QE0kXqc_BbSayDdwPAnlMoP70UU8/edit?mode=html#heading=h.3rn6ztqlehlr" TargetMode="External"/><Relationship Id="rId20" Type="http://schemas.openxmlformats.org/officeDocument/2006/relationships/hyperlink" Target="https://docs.google.com/document/d/1Zc3cSW714Fdh716QE0kXqc_BbSayDdwPAnlMoP70UU8/edit?mode=html#heading=h.1vsajzc78l9e"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v1x4iprectky" TargetMode="External"/><Relationship Id="rId24" Type="http://schemas.openxmlformats.org/officeDocument/2006/relationships/hyperlink" Target="https://docs.google.com/document/d/1Zc3cSW714Fdh716QE0kXqc_BbSayDdwPAnlMoP70UU8/edit?mode=html#heading=h.f1t2zpgszu73"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5rw25csq0dsp" TargetMode="External"/><Relationship Id="rId23" Type="http://schemas.openxmlformats.org/officeDocument/2006/relationships/hyperlink" Target="https://docs.google.com/document/d/1Zc3cSW714Fdh716QE0kXqc_BbSayDdwPAnlMoP70UU8/edit?mode=html#heading=h.ybypojjhdi7" TargetMode="External"/><Relationship Id="rId10" Type="http://schemas.openxmlformats.org/officeDocument/2006/relationships/hyperlink" Target="https://docs.google.com/document/d/1Zc3cSW714Fdh716QE0kXqc_BbSayDdwPAnlMoP70UU8/edit?mode=html#heading=h.bt8a3djujoii" TargetMode="External"/><Relationship Id="rId19" Type="http://schemas.openxmlformats.org/officeDocument/2006/relationships/hyperlink" Target="https://docs.google.com/document/d/1Zc3cSW714Fdh716QE0kXqc_BbSayDdwPAnlMoP70UU8/edit?mode=html#heading=h.o64yl2yzvzz4"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z02zs5gyct8i" TargetMode="External"/><Relationship Id="rId14" Type="http://schemas.openxmlformats.org/officeDocument/2006/relationships/hyperlink" Target="https://docs.google.com/document/d/1Zc3cSW714Fdh716QE0kXqc_BbSayDdwPAnlMoP70UU8/edit?mode=html#heading=h.juzz7yz1789" TargetMode="External"/><Relationship Id="rId22" Type="http://schemas.openxmlformats.org/officeDocument/2006/relationships/hyperlink" Target="https://docs.google.com/document/d/1Zc3cSW714Fdh716QE0kXqc_BbSayDdwPAnlMoP70UU8/edit?mode=html#heading=h.j1ricxynzcor"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8" Type="http://schemas.openxmlformats.org/officeDocument/2006/relationships/hyperlink" Target="https://spherestandards.org/resources/unpacked-guide-urban-settings-2020/" TargetMode="External"/><Relationship Id="rId3" Type="http://schemas.openxmlformats.org/officeDocument/2006/relationships/hyperlink" Target="https://www.spherestandards.org/resources/using-the-sphere-standards-in-urban-settings/" TargetMode="External"/><Relationship Id="rId7" Type="http://schemas.openxmlformats.org/officeDocument/2006/relationships/hyperlink" Target="https://www.youtube.com/watch?v=aAADJUoeO8M" TargetMode="External"/><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hyperlink" Target="https://spherestandards.org/buy/" TargetMode="External"/><Relationship Id="rId11" Type="http://schemas.openxmlformats.org/officeDocument/2006/relationships/hyperlink" Target="https://pubs.iied.org/sites/default/files/pdfs/migrate/10797IIED.pdf" TargetMode="External"/><Relationship Id="rId5" Type="http://schemas.openxmlformats.org/officeDocument/2006/relationships/hyperlink" Target="https://handbook.hspstandards.org/en/" TargetMode="External"/><Relationship Id="rId10" Type="http://schemas.openxmlformats.org/officeDocument/2006/relationships/hyperlink" Target="https://doi.org/10.1186/s41018-019-0054-y" TargetMode="External"/><Relationship Id="rId4" Type="http://schemas.openxmlformats.org/officeDocument/2006/relationships/hyperlink" Target="https://spherestandards.org/wp-content/uploads/Sphere-Handbook-2018-EN.pdf" TargetMode="External"/><Relationship Id="rId9" Type="http://schemas.openxmlformats.org/officeDocument/2006/relationships/hyperlink" Target="https://www.spherestandards.org/resources/sphere-online-training-package/"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uyk6b2kgvfre" TargetMode="External"/><Relationship Id="rId13" Type="http://schemas.openxmlformats.org/officeDocument/2006/relationships/hyperlink" Target="https://docs.google.com/document/d/1Zc3cSW714Fdh716QE0kXqc_BbSayDdwPAnlMoP70UU8/edit?mode=html#heading=h.2nc0fm10bdi5" TargetMode="External"/><Relationship Id="rId18" Type="http://schemas.openxmlformats.org/officeDocument/2006/relationships/hyperlink" Target="https://docs.google.com/document/d/1Zc3cSW714Fdh716QE0kXqc_BbSayDdwPAnlMoP70UU8/edit?mode=html#heading=h.tatlv58z9sv5"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9osvscpkkqbu"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m3mqsv1pzru" TargetMode="External"/><Relationship Id="rId17" Type="http://schemas.openxmlformats.org/officeDocument/2006/relationships/hyperlink" Target="https://docs.google.com/document/d/1Zc3cSW714Fdh716QE0kXqc_BbSayDdwPAnlMoP70UU8/edit?mode=html#heading=h.clx820995onm" TargetMode="External"/><Relationship Id="rId25" Type="http://schemas.openxmlformats.org/officeDocument/2006/relationships/hyperlink" Target="https://docs.google.com/document/d/1Zc3cSW714Fdh716QE0kXqc_BbSayDdwPAnlMoP70UU8/edit?mode=html#heading=h.ydtep89ufcep" TargetMode="External"/><Relationship Id="rId2" Type="http://schemas.openxmlformats.org/officeDocument/2006/relationships/notesSlide" Target="../notesSlides/notesSlide52.xml"/><Relationship Id="rId16" Type="http://schemas.openxmlformats.org/officeDocument/2006/relationships/hyperlink" Target="https://docs.google.com/document/d/1Zc3cSW714Fdh716QE0kXqc_BbSayDdwPAnlMoP70UU8/edit?mode=html#heading=h.3rn6ztqlehlr" TargetMode="External"/><Relationship Id="rId20" Type="http://schemas.openxmlformats.org/officeDocument/2006/relationships/hyperlink" Target="https://docs.google.com/document/d/1Zc3cSW714Fdh716QE0kXqc_BbSayDdwPAnlMoP70UU8/edit?mode=html#heading=h.1vsajzc78l9e"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v1x4iprectky" TargetMode="External"/><Relationship Id="rId24" Type="http://schemas.openxmlformats.org/officeDocument/2006/relationships/hyperlink" Target="https://docs.google.com/document/d/1Zc3cSW714Fdh716QE0kXqc_BbSayDdwPAnlMoP70UU8/edit?mode=html#heading=h.f1t2zpgszu73"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5rw25csq0dsp" TargetMode="External"/><Relationship Id="rId23" Type="http://schemas.openxmlformats.org/officeDocument/2006/relationships/hyperlink" Target="https://docs.google.com/document/d/1Zc3cSW714Fdh716QE0kXqc_BbSayDdwPAnlMoP70UU8/edit?mode=html#heading=h.ybypojjhdi7" TargetMode="External"/><Relationship Id="rId10" Type="http://schemas.openxmlformats.org/officeDocument/2006/relationships/hyperlink" Target="https://docs.google.com/document/d/1Zc3cSW714Fdh716QE0kXqc_BbSayDdwPAnlMoP70UU8/edit?mode=html#heading=h.bt8a3djujoii" TargetMode="External"/><Relationship Id="rId19" Type="http://schemas.openxmlformats.org/officeDocument/2006/relationships/hyperlink" Target="https://docs.google.com/document/d/1Zc3cSW714Fdh716QE0kXqc_BbSayDdwPAnlMoP70UU8/edit?mode=html#heading=h.o64yl2yzvzz4"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z02zs5gyct8i" TargetMode="External"/><Relationship Id="rId14" Type="http://schemas.openxmlformats.org/officeDocument/2006/relationships/hyperlink" Target="https://docs.google.com/document/d/1Zc3cSW714Fdh716QE0kXqc_BbSayDdwPAnlMoP70UU8/edit?mode=html#heading=h.juzz7yz1789" TargetMode="External"/><Relationship Id="rId22" Type="http://schemas.openxmlformats.org/officeDocument/2006/relationships/hyperlink" Target="https://docs.google.com/document/d/1Zc3cSW714Fdh716QE0kXqc_BbSayDdwPAnlMoP70UU8/edit?mode=html#heading=h.j1ricxynzcor"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8" Type="http://schemas.openxmlformats.org/officeDocument/2006/relationships/hyperlink" Target="https://www.spherestandards.org/resources/sphere-online-training-package/" TargetMode="External"/><Relationship Id="rId3" Type="http://schemas.openxmlformats.org/officeDocument/2006/relationships/hyperlink" Target="https://www.spherestandards.org/resources/using-the-sphere-standards-in-urban-settings/" TargetMode="External"/><Relationship Id="rId7" Type="http://schemas.openxmlformats.org/officeDocument/2006/relationships/hyperlink" Target="https://spherestandards.org/buy/" TargetMode="External"/><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hyperlink" Target="https://handbook.hspstandards.org/en/" TargetMode="External"/><Relationship Id="rId5" Type="http://schemas.openxmlformats.org/officeDocument/2006/relationships/hyperlink" Target="https://spherestandards.org/wp-content/uploads/Sphere-Handbook-2018-EN.pdf" TargetMode="External"/><Relationship Id="rId4" Type="http://schemas.openxmlformats.org/officeDocument/2006/relationships/hyperlink" Target="https://spherestandards.org/resources/unpacked-guide-urban-settings-2020/"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uyk6b2kgvfre" TargetMode="External"/><Relationship Id="rId13" Type="http://schemas.openxmlformats.org/officeDocument/2006/relationships/hyperlink" Target="https://docs.google.com/document/d/1Zc3cSW714Fdh716QE0kXqc_BbSayDdwPAnlMoP70UU8/edit?mode=html#heading=h.2nc0fm10bdi5" TargetMode="External"/><Relationship Id="rId18" Type="http://schemas.openxmlformats.org/officeDocument/2006/relationships/hyperlink" Target="https://docs.google.com/document/d/1Zc3cSW714Fdh716QE0kXqc_BbSayDdwPAnlMoP70UU8/edit?mode=html#heading=h.tatlv58z9sv5"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9osvscpkkqbu"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m3mqsv1pzru" TargetMode="External"/><Relationship Id="rId17" Type="http://schemas.openxmlformats.org/officeDocument/2006/relationships/hyperlink" Target="https://docs.google.com/document/d/1Zc3cSW714Fdh716QE0kXqc_BbSayDdwPAnlMoP70UU8/edit?mode=html#heading=h.clx820995onm" TargetMode="External"/><Relationship Id="rId25" Type="http://schemas.openxmlformats.org/officeDocument/2006/relationships/hyperlink" Target="https://docs.google.com/document/d/1Zc3cSW714Fdh716QE0kXqc_BbSayDdwPAnlMoP70UU8/edit?mode=html#heading=h.ydtep89ufcep" TargetMode="External"/><Relationship Id="rId2" Type="http://schemas.openxmlformats.org/officeDocument/2006/relationships/notesSlide" Target="../notesSlides/notesSlide62.xml"/><Relationship Id="rId16" Type="http://schemas.openxmlformats.org/officeDocument/2006/relationships/hyperlink" Target="https://docs.google.com/document/d/1Zc3cSW714Fdh716QE0kXqc_BbSayDdwPAnlMoP70UU8/edit?mode=html#heading=h.3rn6ztqlehlr" TargetMode="External"/><Relationship Id="rId20" Type="http://schemas.openxmlformats.org/officeDocument/2006/relationships/hyperlink" Target="https://docs.google.com/document/d/1Zc3cSW714Fdh716QE0kXqc_BbSayDdwPAnlMoP70UU8/edit?mode=html#heading=h.1vsajzc78l9e"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v1x4iprectky" TargetMode="External"/><Relationship Id="rId24" Type="http://schemas.openxmlformats.org/officeDocument/2006/relationships/hyperlink" Target="https://docs.google.com/document/d/1Zc3cSW714Fdh716QE0kXqc_BbSayDdwPAnlMoP70UU8/edit?mode=html#heading=h.f1t2zpgszu73"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5rw25csq0dsp" TargetMode="External"/><Relationship Id="rId23" Type="http://schemas.openxmlformats.org/officeDocument/2006/relationships/hyperlink" Target="https://docs.google.com/document/d/1Zc3cSW714Fdh716QE0kXqc_BbSayDdwPAnlMoP70UU8/edit?mode=html#heading=h.ybypojjhdi7" TargetMode="External"/><Relationship Id="rId10" Type="http://schemas.openxmlformats.org/officeDocument/2006/relationships/hyperlink" Target="https://docs.google.com/document/d/1Zc3cSW714Fdh716QE0kXqc_BbSayDdwPAnlMoP70UU8/edit?mode=html#heading=h.bt8a3djujoii" TargetMode="External"/><Relationship Id="rId19" Type="http://schemas.openxmlformats.org/officeDocument/2006/relationships/hyperlink" Target="https://docs.google.com/document/d/1Zc3cSW714Fdh716QE0kXqc_BbSayDdwPAnlMoP70UU8/edit?mode=html#heading=h.o64yl2yzvzz4"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z02zs5gyct8i" TargetMode="External"/><Relationship Id="rId14" Type="http://schemas.openxmlformats.org/officeDocument/2006/relationships/hyperlink" Target="https://docs.google.com/document/d/1Zc3cSW714Fdh716QE0kXqc_BbSayDdwPAnlMoP70UU8/edit?mode=html#heading=h.juzz7yz1789" TargetMode="External"/><Relationship Id="rId22" Type="http://schemas.openxmlformats.org/officeDocument/2006/relationships/hyperlink" Target="https://docs.google.com/document/d/1Zc3cSW714Fdh716QE0kXqc_BbSayDdwPAnlMoP70UU8/edit?mode=html#heading=h.j1ricxynzcor"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8" Type="http://schemas.openxmlformats.org/officeDocument/2006/relationships/hyperlink" Target="https://spherestandards.org/wp-content/uploads/Sphere-Handbook-2018-EN.pdf" TargetMode="External"/><Relationship Id="rId3" Type="http://schemas.openxmlformats.org/officeDocument/2006/relationships/hyperlink" Target="http://pubs.iied.org/17378IIED" TargetMode="External"/><Relationship Id="rId7" Type="http://schemas.openxmlformats.org/officeDocument/2006/relationships/hyperlink" Target="https://spherestandards.org/resources/unpacked-guide-urban-settings-2020/"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 Id="rId6" Type="http://schemas.openxmlformats.org/officeDocument/2006/relationships/hyperlink" Target="https://www.spherestandards.org/resources/using-the-sphere-standards-in-urban-settings/" TargetMode="External"/><Relationship Id="rId11" Type="http://schemas.openxmlformats.org/officeDocument/2006/relationships/hyperlink" Target="https://www.spherestandards.org/resources/sphere-online-training-package/" TargetMode="External"/><Relationship Id="rId5" Type="http://schemas.openxmlformats.org/officeDocument/2006/relationships/hyperlink" Target="https://www.rescue.org/sites/default/files/document/701/adaptingaidreportwithcasestudies.pdf" TargetMode="External"/><Relationship Id="rId10" Type="http://schemas.openxmlformats.org/officeDocument/2006/relationships/hyperlink" Target="https://spherestandards.org/buy/" TargetMode="External"/><Relationship Id="rId4" Type="http://schemas.openxmlformats.org/officeDocument/2006/relationships/hyperlink" Target="http://pubs.iied.org/pdfs/10821IIED.pdf" TargetMode="External"/><Relationship Id="rId9" Type="http://schemas.openxmlformats.org/officeDocument/2006/relationships/hyperlink" Target="https://handbook.hspstandards.org/en/" TargetMode="External"/></Relationships>
</file>

<file path=ppt/slides/_rels/slide69.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uyk6b2kgvfre" TargetMode="External"/><Relationship Id="rId13" Type="http://schemas.openxmlformats.org/officeDocument/2006/relationships/hyperlink" Target="https://docs.google.com/document/d/1Zc3cSW714Fdh716QE0kXqc_BbSayDdwPAnlMoP70UU8/edit?mode=html#heading=h.2nc0fm10bdi5" TargetMode="External"/><Relationship Id="rId18" Type="http://schemas.openxmlformats.org/officeDocument/2006/relationships/hyperlink" Target="https://docs.google.com/document/d/1Zc3cSW714Fdh716QE0kXqc_BbSayDdwPAnlMoP70UU8/edit?mode=html#heading=h.tatlv58z9sv5"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9osvscpkkqbu"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m3mqsv1pzru" TargetMode="External"/><Relationship Id="rId17" Type="http://schemas.openxmlformats.org/officeDocument/2006/relationships/hyperlink" Target="https://docs.google.com/document/d/1Zc3cSW714Fdh716QE0kXqc_BbSayDdwPAnlMoP70UU8/edit?mode=html#heading=h.clx820995onm" TargetMode="External"/><Relationship Id="rId25" Type="http://schemas.openxmlformats.org/officeDocument/2006/relationships/hyperlink" Target="https://docs.google.com/document/d/1Zc3cSW714Fdh716QE0kXqc_BbSayDdwPAnlMoP70UU8/edit?mode=html#heading=h.ydtep89ufcep" TargetMode="External"/><Relationship Id="rId2" Type="http://schemas.openxmlformats.org/officeDocument/2006/relationships/notesSlide" Target="../notesSlides/notesSlide69.xml"/><Relationship Id="rId16" Type="http://schemas.openxmlformats.org/officeDocument/2006/relationships/hyperlink" Target="https://docs.google.com/document/d/1Zc3cSW714Fdh716QE0kXqc_BbSayDdwPAnlMoP70UU8/edit?mode=html#heading=h.3rn6ztqlehlr" TargetMode="External"/><Relationship Id="rId20" Type="http://schemas.openxmlformats.org/officeDocument/2006/relationships/hyperlink" Target="https://docs.google.com/document/d/1Zc3cSW714Fdh716QE0kXqc_BbSayDdwPAnlMoP70UU8/edit?mode=html#heading=h.1vsajzc78l9e"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v1x4iprectky" TargetMode="External"/><Relationship Id="rId24" Type="http://schemas.openxmlformats.org/officeDocument/2006/relationships/hyperlink" Target="https://docs.google.com/document/d/1Zc3cSW714Fdh716QE0kXqc_BbSayDdwPAnlMoP70UU8/edit?mode=html#heading=h.f1t2zpgszu73"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5rw25csq0dsp" TargetMode="External"/><Relationship Id="rId23" Type="http://schemas.openxmlformats.org/officeDocument/2006/relationships/hyperlink" Target="https://docs.google.com/document/d/1Zc3cSW714Fdh716QE0kXqc_BbSayDdwPAnlMoP70UU8/edit?mode=html#heading=h.ybypojjhdi7" TargetMode="External"/><Relationship Id="rId10" Type="http://schemas.openxmlformats.org/officeDocument/2006/relationships/hyperlink" Target="https://docs.google.com/document/d/1Zc3cSW714Fdh716QE0kXqc_BbSayDdwPAnlMoP70UU8/edit?mode=html#heading=h.bt8a3djujoii" TargetMode="External"/><Relationship Id="rId19" Type="http://schemas.openxmlformats.org/officeDocument/2006/relationships/hyperlink" Target="https://docs.google.com/document/d/1Zc3cSW714Fdh716QE0kXqc_BbSayDdwPAnlMoP70UU8/edit?mode=html#heading=h.o64yl2yzvzz4"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z02zs5gyct8i" TargetMode="External"/><Relationship Id="rId14" Type="http://schemas.openxmlformats.org/officeDocument/2006/relationships/hyperlink" Target="https://docs.google.com/document/d/1Zc3cSW714Fdh716QE0kXqc_BbSayDdwPAnlMoP70UU8/edit?mode=html#heading=h.juzz7yz1789" TargetMode="External"/><Relationship Id="rId22" Type="http://schemas.openxmlformats.org/officeDocument/2006/relationships/hyperlink" Target="https://docs.google.com/document/d/1Zc3cSW714Fdh716QE0kXqc_BbSayDdwPAnlMoP70UU8/edit?mode=html#heading=h.j1ricxynzcor"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forms.gle/G8XPBayohDTe9uMMA"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bm3mqsv1pzru" TargetMode="External"/><Relationship Id="rId13" Type="http://schemas.openxmlformats.org/officeDocument/2006/relationships/hyperlink" Target="https://docs.google.com/document/d/1Zc3cSW714Fdh716QE0kXqc_BbSayDdwPAnlMoP70UU8/edit?mode=html#heading=h.clx820995onm" TargetMode="External"/><Relationship Id="rId18" Type="http://schemas.openxmlformats.org/officeDocument/2006/relationships/hyperlink" Target="https://docs.google.com/document/d/1Zc3cSW714Fdh716QE0kXqc_BbSayDdwPAnlMoP70UU8/edit?mode=html#heading=h.j1ricxynzcor"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ydtep89ufcep" TargetMode="External"/><Relationship Id="rId7" Type="http://schemas.openxmlformats.org/officeDocument/2006/relationships/hyperlink" Target="https://docs.google.com/document/d/1Zc3cSW714Fdh716QE0kXqc_BbSayDdwPAnlMoP70UU8/edit?mode=html#heading=h.v1x4iprectky" TargetMode="External"/><Relationship Id="rId12" Type="http://schemas.openxmlformats.org/officeDocument/2006/relationships/hyperlink" Target="https://docs.google.com/document/d/1Zc3cSW714Fdh716QE0kXqc_BbSayDdwPAnlMoP70UU8/edit?mode=html#heading=h.3rn6ztqlehlr" TargetMode="External"/><Relationship Id="rId17" Type="http://schemas.openxmlformats.org/officeDocument/2006/relationships/hyperlink" Target="https://docs.google.com/document/d/1Zc3cSW714Fdh716QE0kXqc_BbSayDdwPAnlMoP70UU8/edit?mode=html#heading=h.9osvscpkkqbu" TargetMode="External"/><Relationship Id="rId2" Type="http://schemas.openxmlformats.org/officeDocument/2006/relationships/notesSlide" Target="../notesSlides/notesSlide77.xml"/><Relationship Id="rId16" Type="http://schemas.openxmlformats.org/officeDocument/2006/relationships/hyperlink" Target="https://docs.google.com/document/d/1Zc3cSW714Fdh716QE0kXqc_BbSayDdwPAnlMoP70UU8/edit?mode=html#heading=h.1vsajzc78l9e" TargetMode="External"/><Relationship Id="rId20" Type="http://schemas.openxmlformats.org/officeDocument/2006/relationships/hyperlink" Target="https://docs.google.com/document/d/1Zc3cSW714Fdh716QE0kXqc_BbSayDdwPAnlMoP70UU8/edit?mode=html#heading=h.f1t2zpgszu73"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t8a3djujoii" TargetMode="External"/><Relationship Id="rId11" Type="http://schemas.openxmlformats.org/officeDocument/2006/relationships/hyperlink" Target="https://docs.google.com/document/d/1Zc3cSW714Fdh716QE0kXqc_BbSayDdwPAnlMoP70UU8/edit?mode=html#heading=h.5rw25csq0dsp" TargetMode="External"/><Relationship Id="rId5" Type="http://schemas.openxmlformats.org/officeDocument/2006/relationships/hyperlink" Target="https://docs.google.com/document/d/1Zc3cSW714Fdh716QE0kXqc_BbSayDdwPAnlMoP70UU8/edit?mode=html#heading=h.z02zs5gyct8i" TargetMode="External"/><Relationship Id="rId15" Type="http://schemas.openxmlformats.org/officeDocument/2006/relationships/hyperlink" Target="https://docs.google.com/document/d/1Zc3cSW714Fdh716QE0kXqc_BbSayDdwPAnlMoP70UU8/edit?mode=html#heading=h.o64yl2yzvzz4" TargetMode="External"/><Relationship Id="rId10" Type="http://schemas.openxmlformats.org/officeDocument/2006/relationships/hyperlink" Target="https://docs.google.com/document/d/1Zc3cSW714Fdh716QE0kXqc_BbSayDdwPAnlMoP70UU8/edit?mode=html#heading=h.juzz7yz1789" TargetMode="External"/><Relationship Id="rId19" Type="http://schemas.openxmlformats.org/officeDocument/2006/relationships/hyperlink" Target="https://docs.google.com/document/d/1Zc3cSW714Fdh716QE0kXqc_BbSayDdwPAnlMoP70UU8/edit?mode=html#heading=h.ybypojjhdi7" TargetMode="External"/><Relationship Id="rId4" Type="http://schemas.openxmlformats.org/officeDocument/2006/relationships/hyperlink" Target="https://docs.google.com/document/d/1Zc3cSW714Fdh716QE0kXqc_BbSayDdwPAnlMoP70UU8/edit?mode=html#heading=h.uyk6b2kgvfre" TargetMode="External"/><Relationship Id="rId9" Type="http://schemas.openxmlformats.org/officeDocument/2006/relationships/hyperlink" Target="https://docs.google.com/document/d/1Zc3cSW714Fdh716QE0kXqc_BbSayDdwPAnlMoP70UU8/edit?mode=html#heading=h.2nc0fm10bdi5" TargetMode="External"/><Relationship Id="rId14" Type="http://schemas.openxmlformats.org/officeDocument/2006/relationships/hyperlink" Target="https://docs.google.com/document/d/1Zc3cSW714Fdh716QE0kXqc_BbSayDdwPAnlMoP70UU8/edit?mode=html#heading=h.tatlv58z9sv5" TargetMode="Externa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hyperlink" Target="https://odihpn.org/wp-content/uploads/2019/03/GPR-12-2019-web-string.pdf" TargetMode="External"/><Relationship Id="rId3" Type="http://schemas.openxmlformats.org/officeDocument/2006/relationships/hyperlink" Target="https://www.spherestandards.org/resources/using-the-sphere-standards-in-urban-settings/" TargetMode="External"/><Relationship Id="rId7" Type="http://schemas.openxmlformats.org/officeDocument/2006/relationships/hyperlink" Target="https://preparecenter.org/wp-content/uploads/2020/09/GRC_UrbanHumanitarianScopingStudy_final-report_updated.pdf"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hyperlink" Target="https://preparecenter.org/wp-content/uploads/2020/04/annex1_phase1_urbanmappinganalysis-1.pdf" TargetMode="External"/><Relationship Id="rId5" Type="http://schemas.openxmlformats.org/officeDocument/2006/relationships/hyperlink" Target="https://spherestandards.org/resources/unpacked-guide-urban-settings-2020/" TargetMode="External"/><Relationship Id="rId10" Type="http://schemas.openxmlformats.org/officeDocument/2006/relationships/hyperlink" Target="https://www.iied.org/future-humanitarian-crises-urban" TargetMode="External"/><Relationship Id="rId4" Type="http://schemas.openxmlformats.org/officeDocument/2006/relationships/hyperlink" Target="https://spherestandards.org/event/sphere-standards-urban-settings-webinar/" TargetMode="External"/><Relationship Id="rId9" Type="http://schemas.openxmlformats.org/officeDocument/2006/relationships/hyperlink" Target="https://ec.europa.eu/echo/files/aid/factsheet/Urban_Report_final_version_printed.pdf"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8" Type="http://schemas.openxmlformats.org/officeDocument/2006/relationships/hyperlink" Target="https://odihpn.org/wp-content/uploads/2019/03/GPR-12-2019-web-string.pdf" TargetMode="External"/><Relationship Id="rId3" Type="http://schemas.openxmlformats.org/officeDocument/2006/relationships/hyperlink" Target="https://www.spherestandards.org/resources/using-the-sphere-standards-in-urban-settings/" TargetMode="External"/><Relationship Id="rId7" Type="http://schemas.openxmlformats.org/officeDocument/2006/relationships/hyperlink" Target="https://preparecenter.org/wp-content/uploads/2020/09/GRC_UrbanHumanitarianScopingStudy_final-report_updated.pdf" TargetMode="External"/><Relationship Id="rId2" Type="http://schemas.openxmlformats.org/officeDocument/2006/relationships/notesSlide" Target="../notesSlides/notesSlide83.xml"/><Relationship Id="rId1" Type="http://schemas.openxmlformats.org/officeDocument/2006/relationships/slideLayout" Target="../slideLayouts/slideLayout4.xml"/><Relationship Id="rId6" Type="http://schemas.openxmlformats.org/officeDocument/2006/relationships/hyperlink" Target="https://preparecenter.org/wp-content/uploads/2020/04/annex1_phase1_urbanmappinganalysis-1.pdf" TargetMode="External"/><Relationship Id="rId5" Type="http://schemas.openxmlformats.org/officeDocument/2006/relationships/hyperlink" Target="https://spherestandards.org/resources/unpacked-guide-urban-settings-2020/" TargetMode="External"/><Relationship Id="rId10" Type="http://schemas.openxmlformats.org/officeDocument/2006/relationships/hyperlink" Target="https://www.iied.org/future-humanitarian-crises-urban" TargetMode="External"/><Relationship Id="rId4" Type="http://schemas.openxmlformats.org/officeDocument/2006/relationships/hyperlink" Target="https://spherestandards.org/event/sphere-standards-urban-settings-webinar/" TargetMode="External"/><Relationship Id="rId9" Type="http://schemas.openxmlformats.org/officeDocument/2006/relationships/hyperlink" Target="https://ec.europa.eu/echo/files/aid/factsheet/Urban_Report_final_version_printed.pdf"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docs.google.com/document/d/1Zc3cSW714Fdh716QE0kXqc_BbSayDdwPAnlMoP70UU8/edit?mode=html#heading=h.uyk6b2kgvfre" TargetMode="External"/><Relationship Id="rId13" Type="http://schemas.openxmlformats.org/officeDocument/2006/relationships/hyperlink" Target="https://docs.google.com/document/d/1Zc3cSW714Fdh716QE0kXqc_BbSayDdwPAnlMoP70UU8/edit?mode=html#heading=h.2nc0fm10bdi5" TargetMode="External"/><Relationship Id="rId18" Type="http://schemas.openxmlformats.org/officeDocument/2006/relationships/hyperlink" Target="https://docs.google.com/document/d/1Zc3cSW714Fdh716QE0kXqc_BbSayDdwPAnlMoP70UU8/edit?mode=html#heading=h.tatlv58z9sv5" TargetMode="External"/><Relationship Id="rId3" Type="http://schemas.openxmlformats.org/officeDocument/2006/relationships/hyperlink" Target="https://docs.google.com/document/d/1Zc3cSW714Fdh716QE0kXqc_BbSayDdwPAnlMoP70UU8/edit?mode=html#heading=h.hljw15tvtp4n" TargetMode="External"/><Relationship Id="rId21" Type="http://schemas.openxmlformats.org/officeDocument/2006/relationships/hyperlink" Target="https://docs.google.com/document/d/1Zc3cSW714Fdh716QE0kXqc_BbSayDdwPAnlMoP70UU8/edit?mode=html#heading=h.9osvscpkkqbu" TargetMode="External"/><Relationship Id="rId7" Type="http://schemas.openxmlformats.org/officeDocument/2006/relationships/hyperlink" Target="https://docs.google.com/document/d/1Zc3cSW714Fdh716QE0kXqc_BbSayDdwPAnlMoP70UU8/edit?mode=html#heading=h.y1ixodzcsgdc" TargetMode="External"/><Relationship Id="rId12" Type="http://schemas.openxmlformats.org/officeDocument/2006/relationships/hyperlink" Target="https://docs.google.com/document/d/1Zc3cSW714Fdh716QE0kXqc_BbSayDdwPAnlMoP70UU8/edit?mode=html#heading=h.bm3mqsv1pzru" TargetMode="External"/><Relationship Id="rId17" Type="http://schemas.openxmlformats.org/officeDocument/2006/relationships/hyperlink" Target="https://docs.google.com/document/d/1Zc3cSW714Fdh716QE0kXqc_BbSayDdwPAnlMoP70UU8/edit?mode=html#heading=h.clx820995onm" TargetMode="External"/><Relationship Id="rId25" Type="http://schemas.openxmlformats.org/officeDocument/2006/relationships/hyperlink" Target="https://docs.google.com/document/d/1Zc3cSW714Fdh716QE0kXqc_BbSayDdwPAnlMoP70UU8/edit?mode=html#heading=h.ydtep89ufcep" TargetMode="External"/><Relationship Id="rId2" Type="http://schemas.openxmlformats.org/officeDocument/2006/relationships/notesSlide" Target="../notesSlides/notesSlide9.xml"/><Relationship Id="rId16" Type="http://schemas.openxmlformats.org/officeDocument/2006/relationships/hyperlink" Target="https://docs.google.com/document/d/1Zc3cSW714Fdh716QE0kXqc_BbSayDdwPAnlMoP70UU8/edit?mode=html#heading=h.3rn6ztqlehlr" TargetMode="External"/><Relationship Id="rId20" Type="http://schemas.openxmlformats.org/officeDocument/2006/relationships/hyperlink" Target="https://docs.google.com/document/d/1Zc3cSW714Fdh716QE0kXqc_BbSayDdwPAnlMoP70UU8/edit?mode=html#heading=h.1vsajzc78l9e" TargetMode="External"/><Relationship Id="rId1" Type="http://schemas.openxmlformats.org/officeDocument/2006/relationships/slideLayout" Target="../slideLayouts/slideLayout3.xml"/><Relationship Id="rId6" Type="http://schemas.openxmlformats.org/officeDocument/2006/relationships/hyperlink" Target="https://docs.google.com/document/d/1Zc3cSW714Fdh716QE0kXqc_BbSayDdwPAnlMoP70UU8/edit?mode=html#heading=h.bziaffbnidi1" TargetMode="External"/><Relationship Id="rId11" Type="http://schemas.openxmlformats.org/officeDocument/2006/relationships/hyperlink" Target="https://docs.google.com/document/d/1Zc3cSW714Fdh716QE0kXqc_BbSayDdwPAnlMoP70UU8/edit?mode=html#heading=h.v1x4iprectky" TargetMode="External"/><Relationship Id="rId24" Type="http://schemas.openxmlformats.org/officeDocument/2006/relationships/hyperlink" Target="https://docs.google.com/document/d/1Zc3cSW714Fdh716QE0kXqc_BbSayDdwPAnlMoP70UU8/edit?mode=html#heading=h.f1t2zpgszu73" TargetMode="External"/><Relationship Id="rId5" Type="http://schemas.openxmlformats.org/officeDocument/2006/relationships/hyperlink" Target="https://docs.google.com/document/d/1Zc3cSW714Fdh716QE0kXqc_BbSayDdwPAnlMoP70UU8/edit?mode=html#heading=h.q4di6ximea5q" TargetMode="External"/><Relationship Id="rId15" Type="http://schemas.openxmlformats.org/officeDocument/2006/relationships/hyperlink" Target="https://docs.google.com/document/d/1Zc3cSW714Fdh716QE0kXqc_BbSayDdwPAnlMoP70UU8/edit?mode=html#heading=h.5rw25csq0dsp" TargetMode="External"/><Relationship Id="rId23" Type="http://schemas.openxmlformats.org/officeDocument/2006/relationships/hyperlink" Target="https://docs.google.com/document/d/1Zc3cSW714Fdh716QE0kXqc_BbSayDdwPAnlMoP70UU8/edit?mode=html#heading=h.ybypojjhdi7" TargetMode="External"/><Relationship Id="rId10" Type="http://schemas.openxmlformats.org/officeDocument/2006/relationships/hyperlink" Target="https://docs.google.com/document/d/1Zc3cSW714Fdh716QE0kXqc_BbSayDdwPAnlMoP70UU8/edit?mode=html#heading=h.bt8a3djujoii" TargetMode="External"/><Relationship Id="rId19" Type="http://schemas.openxmlformats.org/officeDocument/2006/relationships/hyperlink" Target="https://docs.google.com/document/d/1Zc3cSW714Fdh716QE0kXqc_BbSayDdwPAnlMoP70UU8/edit?mode=html#heading=h.o64yl2yzvzz4" TargetMode="External"/><Relationship Id="rId4" Type="http://schemas.openxmlformats.org/officeDocument/2006/relationships/hyperlink" Target="https://docs.google.com/document/d/1Zc3cSW714Fdh716QE0kXqc_BbSayDdwPAnlMoP70UU8/edit?mode=html#heading=h.z6iychybfv1" TargetMode="External"/><Relationship Id="rId9" Type="http://schemas.openxmlformats.org/officeDocument/2006/relationships/hyperlink" Target="https://docs.google.com/document/d/1Zc3cSW714Fdh716QE0kXqc_BbSayDdwPAnlMoP70UU8/edit?mode=html#heading=h.z02zs5gyct8i" TargetMode="External"/><Relationship Id="rId14" Type="http://schemas.openxmlformats.org/officeDocument/2006/relationships/hyperlink" Target="https://docs.google.com/document/d/1Zc3cSW714Fdh716QE0kXqc_BbSayDdwPAnlMoP70UU8/edit?mode=html#heading=h.juzz7yz1789" TargetMode="External"/><Relationship Id="rId22" Type="http://schemas.openxmlformats.org/officeDocument/2006/relationships/hyperlink" Target="https://docs.google.com/document/d/1Zc3cSW714Fdh716QE0kXqc_BbSayDdwPAnlMoP70UU8/edit?mode=html#heading=h.j1ricxynzco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14"/>
          <p:cNvPicPr preferRelativeResize="0"/>
          <p:nvPr/>
        </p:nvPicPr>
        <p:blipFill>
          <a:blip r:embed="rId3" cstate="screen">
            <a:alphaModFix amt="32000"/>
            <a:extLst>
              <a:ext uri="{28A0092B-C50C-407E-A947-70E740481C1C}">
                <a14:useLocalDpi xmlns:a14="http://schemas.microsoft.com/office/drawing/2010/main"/>
              </a:ext>
            </a:extLst>
          </a:blip>
          <a:stretch>
            <a:fillRect/>
          </a:stretch>
        </p:blipFill>
        <p:spPr>
          <a:xfrm>
            <a:off x="0" y="0"/>
            <a:ext cx="9144003" cy="5134569"/>
          </a:xfrm>
          <a:prstGeom prst="rect">
            <a:avLst/>
          </a:prstGeom>
          <a:noFill/>
          <a:ln>
            <a:noFill/>
          </a:ln>
        </p:spPr>
      </p:pic>
      <p:sp>
        <p:nvSpPr>
          <p:cNvPr id="64" name="Google Shape;64;p14"/>
          <p:cNvSpPr txBox="1">
            <a:spLocks noGrp="1"/>
          </p:cNvSpPr>
          <p:nvPr>
            <p:ph type="ctrTitle"/>
          </p:nvPr>
        </p:nvSpPr>
        <p:spPr>
          <a:xfrm>
            <a:off x="678750" y="1012050"/>
            <a:ext cx="8032500" cy="20526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GB" sz="4800" b="0">
                <a:solidFill>
                  <a:srgbClr val="015052"/>
                </a:solidFill>
                <a:latin typeface="Montserrat ExtraBold"/>
                <a:ea typeface="Montserrat ExtraBold"/>
                <a:cs typeface="Montserrat ExtraBold"/>
                <a:sym typeface="Montserrat ExtraBold"/>
              </a:rPr>
              <a:t>Using Sphere Standards in Urban Contexts</a:t>
            </a:r>
            <a:endParaRPr b="0">
              <a:solidFill>
                <a:srgbClr val="015052"/>
              </a:solidFill>
              <a:latin typeface="Montserrat ExtraBold"/>
              <a:ea typeface="Montserrat ExtraBold"/>
              <a:cs typeface="Montserrat ExtraBold"/>
              <a:sym typeface="Montserrat ExtraBold"/>
            </a:endParaRPr>
          </a:p>
        </p:txBody>
      </p:sp>
      <p:sp>
        <p:nvSpPr>
          <p:cNvPr id="65" name="Google Shape;65;p14"/>
          <p:cNvSpPr txBox="1"/>
          <p:nvPr/>
        </p:nvSpPr>
        <p:spPr>
          <a:xfrm>
            <a:off x="670500" y="2887975"/>
            <a:ext cx="7940100" cy="661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100">
                <a:solidFill>
                  <a:srgbClr val="015052"/>
                </a:solidFill>
                <a:latin typeface="Montserrat"/>
                <a:ea typeface="Montserrat"/>
                <a:cs typeface="Montserrat"/>
                <a:sym typeface="Montserrat"/>
              </a:rPr>
              <a:t>Training for Humanitarian Responders</a:t>
            </a:r>
            <a:endParaRPr sz="100">
              <a:latin typeface="Montserrat"/>
              <a:ea typeface="Montserrat"/>
              <a:cs typeface="Montserrat"/>
              <a:sym typeface="Montserrat"/>
            </a:endParaRPr>
          </a:p>
        </p:txBody>
      </p:sp>
      <p:sp>
        <p:nvSpPr>
          <p:cNvPr id="66" name="Google Shape;66;p1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2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4590364" y="1106600"/>
            <a:ext cx="4553636" cy="2561425"/>
          </a:xfrm>
          <a:prstGeom prst="rect">
            <a:avLst/>
          </a:prstGeom>
          <a:noFill/>
          <a:ln>
            <a:noFill/>
          </a:ln>
        </p:spPr>
      </p:pic>
      <p:sp>
        <p:nvSpPr>
          <p:cNvPr id="140" name="Google Shape;140;p23"/>
          <p:cNvSpPr txBox="1">
            <a:spLocks noGrp="1"/>
          </p:cNvSpPr>
          <p:nvPr>
            <p:ph type="title"/>
          </p:nvPr>
        </p:nvSpPr>
        <p:spPr>
          <a:xfrm>
            <a:off x="0" y="0"/>
            <a:ext cx="8520600" cy="541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a:solidFill>
                  <a:srgbClr val="0B5394"/>
                </a:solidFill>
              </a:rPr>
              <a:t>2.1 </a:t>
            </a:r>
            <a:r>
              <a:rPr lang="en-GB" sz="1550" b="0" i="1">
                <a:solidFill>
                  <a:srgbClr val="0B5394"/>
                </a:solidFill>
              </a:rPr>
              <a:t>Defining the Sphere Standards </a:t>
            </a:r>
            <a:endParaRPr sz="2022" b="0" i="1">
              <a:solidFill>
                <a:srgbClr val="0B5394"/>
              </a:solidFill>
            </a:endParaRPr>
          </a:p>
          <a:p>
            <a:pPr marL="0" lvl="0" indent="0" algn="l" rtl="0">
              <a:spcBef>
                <a:spcPts val="0"/>
              </a:spcBef>
              <a:spcAft>
                <a:spcPts val="0"/>
              </a:spcAft>
              <a:buNone/>
            </a:pPr>
            <a:r>
              <a:rPr lang="en-GB" sz="2688" i="1">
                <a:solidFill>
                  <a:srgbClr val="0B5394"/>
                </a:solidFill>
              </a:rPr>
              <a:t>Overview of Section 2.1</a:t>
            </a:r>
            <a:endParaRPr sz="2688" i="1">
              <a:solidFill>
                <a:srgbClr val="0B5394"/>
              </a:solidFill>
            </a:endParaRPr>
          </a:p>
          <a:p>
            <a:pPr marL="0" lvl="0" indent="0" algn="l" rtl="0">
              <a:spcBef>
                <a:spcPts val="0"/>
              </a:spcBef>
              <a:spcAft>
                <a:spcPts val="0"/>
              </a:spcAft>
              <a:buNone/>
            </a:pPr>
            <a:endParaRPr i="1">
              <a:solidFill>
                <a:srgbClr val="0B5394"/>
              </a:solidFill>
            </a:endParaRPr>
          </a:p>
        </p:txBody>
      </p:sp>
      <p:sp>
        <p:nvSpPr>
          <p:cNvPr id="141" name="Google Shape;141;p23"/>
          <p:cNvSpPr txBox="1">
            <a:spLocks noGrp="1"/>
          </p:cNvSpPr>
          <p:nvPr>
            <p:ph type="body" idx="1"/>
          </p:nvPr>
        </p:nvSpPr>
        <p:spPr>
          <a:xfrm>
            <a:off x="0" y="1106600"/>
            <a:ext cx="4848900" cy="2561400"/>
          </a:xfrm>
          <a:prstGeom prst="rect">
            <a:avLst/>
          </a:prstGeom>
          <a:solidFill>
            <a:srgbClr val="6FA8DC"/>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section include:</a:t>
            </a:r>
            <a:endParaRPr sz="1400" b="1">
              <a:solidFill>
                <a:schemeClr val="lt1"/>
              </a:solidFill>
            </a:endParaRPr>
          </a:p>
          <a:p>
            <a:pPr marL="457200" lvl="0" indent="-317500" algn="l" rtl="0">
              <a:lnSpc>
                <a:spcPct val="115000"/>
              </a:lnSpc>
              <a:spcBef>
                <a:spcPts val="600"/>
              </a:spcBef>
              <a:spcAft>
                <a:spcPts val="0"/>
              </a:spcAft>
              <a:buClr>
                <a:schemeClr val="lt1"/>
              </a:buClr>
              <a:buSzPts val="1400"/>
              <a:buAutoNum type="alphaUcPeriod"/>
            </a:pPr>
            <a:r>
              <a:rPr lang="en-GB" sz="1400" b="1">
                <a:solidFill>
                  <a:schemeClr val="lt1"/>
                </a:solidFill>
              </a:rPr>
              <a:t>Defining Sphere</a:t>
            </a:r>
            <a:endParaRPr sz="1400" b="1">
              <a:solidFill>
                <a:schemeClr val="lt1"/>
              </a:solidFill>
            </a:endParaRPr>
          </a:p>
          <a:p>
            <a:pPr marL="457200" lvl="0" indent="-317500" algn="l" rtl="0">
              <a:lnSpc>
                <a:spcPct val="115000"/>
              </a:lnSpc>
              <a:spcBef>
                <a:spcPts val="0"/>
              </a:spcBef>
              <a:spcAft>
                <a:spcPts val="0"/>
              </a:spcAft>
              <a:buClr>
                <a:schemeClr val="lt1"/>
              </a:buClr>
              <a:buSzPts val="1400"/>
              <a:buAutoNum type="alphaUcPeriod"/>
            </a:pPr>
            <a:r>
              <a:rPr lang="en-GB" sz="1400" b="1">
                <a:solidFill>
                  <a:schemeClr val="lt1"/>
                </a:solidFill>
              </a:rPr>
              <a:t>The Sphere Handbook</a:t>
            </a:r>
            <a:endParaRPr sz="1400" b="1">
              <a:solidFill>
                <a:schemeClr val="lt1"/>
              </a:solidFill>
            </a:endParaRPr>
          </a:p>
          <a:p>
            <a:pPr marL="457200" lvl="0" indent="-317500" algn="l" rtl="0">
              <a:lnSpc>
                <a:spcPct val="115000"/>
              </a:lnSpc>
              <a:spcBef>
                <a:spcPts val="0"/>
              </a:spcBef>
              <a:spcAft>
                <a:spcPts val="0"/>
              </a:spcAft>
              <a:buClr>
                <a:schemeClr val="lt1"/>
              </a:buClr>
              <a:buSzPts val="1400"/>
              <a:buAutoNum type="alphaUcPeriod"/>
            </a:pPr>
            <a:r>
              <a:rPr lang="en-GB" sz="1400" b="1">
                <a:solidFill>
                  <a:schemeClr val="lt1"/>
                </a:solidFill>
              </a:rPr>
              <a:t>Defining the Sphere Standards</a:t>
            </a:r>
            <a:endParaRPr sz="1400" b="1">
              <a:solidFill>
                <a:schemeClr val="lt1"/>
              </a:solidFill>
            </a:endParaRPr>
          </a:p>
          <a:p>
            <a:pPr marL="457200" lvl="0" indent="-317500" algn="l" rtl="0">
              <a:lnSpc>
                <a:spcPct val="115000"/>
              </a:lnSpc>
              <a:spcBef>
                <a:spcPts val="0"/>
              </a:spcBef>
              <a:spcAft>
                <a:spcPts val="0"/>
              </a:spcAft>
              <a:buClr>
                <a:schemeClr val="lt1"/>
              </a:buClr>
              <a:buSzPts val="1400"/>
              <a:buAutoNum type="alphaUcPeriod"/>
            </a:pPr>
            <a:r>
              <a:rPr lang="en-GB" sz="1400" b="1">
                <a:solidFill>
                  <a:schemeClr val="lt1"/>
                </a:solidFill>
              </a:rPr>
              <a:t>Meeting Sphere Standards</a:t>
            </a:r>
            <a:endParaRPr sz="1400" b="1">
              <a:solidFill>
                <a:schemeClr val="lt1"/>
              </a:solidFill>
            </a:endParaRPr>
          </a:p>
          <a:p>
            <a:pPr marL="45720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Additional Reading</a:t>
            </a:r>
            <a:endParaRPr sz="1400" b="1">
              <a:solidFill>
                <a:schemeClr val="lt1"/>
              </a:solidFill>
            </a:endParaRPr>
          </a:p>
        </p:txBody>
      </p:sp>
      <p:sp>
        <p:nvSpPr>
          <p:cNvPr id="142" name="Google Shape;142;p2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10</a:t>
            </a:fld>
            <a:endParaRPr/>
          </a:p>
        </p:txBody>
      </p:sp>
      <p:sp>
        <p:nvSpPr>
          <p:cNvPr id="143" name="Google Shape;143;p2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4"/>
          <p:cNvSpPr/>
          <p:nvPr/>
        </p:nvSpPr>
        <p:spPr>
          <a:xfrm>
            <a:off x="-28525" y="724475"/>
            <a:ext cx="5829300" cy="3797400"/>
          </a:xfrm>
          <a:prstGeom prst="rightArrow">
            <a:avLst>
              <a:gd name="adj1" fmla="val 50000"/>
              <a:gd name="adj2" fmla="val 50000"/>
            </a:avLst>
          </a:prstGeom>
          <a:solidFill>
            <a:srgbClr val="CFE2F3"/>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4"/>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2.1 Defining the Sphere Standards  | A. Defining Sphere</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What is Sphere?</a:t>
            </a:r>
            <a:endParaRPr sz="2650" b="0" i="1">
              <a:solidFill>
                <a:srgbClr val="0B5394"/>
              </a:solidFill>
            </a:endParaRPr>
          </a:p>
        </p:txBody>
      </p:sp>
      <p:sp>
        <p:nvSpPr>
          <p:cNvPr id="150" name="Google Shape;150;p2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11</a:t>
            </a:fld>
            <a:endParaRPr/>
          </a:p>
        </p:txBody>
      </p:sp>
      <p:sp>
        <p:nvSpPr>
          <p:cNvPr id="151" name="Google Shape;151;p2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152" name="Google Shape;152;p2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600" b="1">
                <a:solidFill>
                  <a:schemeClr val="dk1"/>
                </a:solidFill>
              </a:rPr>
              <a:t>Sphere’s Two Core Beliefs</a:t>
            </a:r>
            <a:endParaRPr sz="1600" b="1">
              <a:solidFill>
                <a:schemeClr val="dk1"/>
              </a:solidFill>
            </a:endParaRPr>
          </a:p>
          <a:p>
            <a:pPr marL="0" lvl="0" indent="0" algn="l" rtl="0">
              <a:spcBef>
                <a:spcPts val="0"/>
              </a:spcBef>
              <a:spcAft>
                <a:spcPts val="0"/>
              </a:spcAft>
              <a:buClr>
                <a:schemeClr val="dk1"/>
              </a:buClr>
              <a:buSzPts val="1100"/>
              <a:buFont typeface="Arial"/>
              <a:buNone/>
            </a:pPr>
            <a:endParaRPr sz="1600" b="1">
              <a:solidFill>
                <a:schemeClr val="dk1"/>
              </a:solidFill>
            </a:endParaRPr>
          </a:p>
          <a:p>
            <a:pPr marL="457200" lvl="0" indent="-317500" algn="l" rtl="0">
              <a:spcBef>
                <a:spcPts val="0"/>
              </a:spcBef>
              <a:spcAft>
                <a:spcPts val="0"/>
              </a:spcAft>
              <a:buClr>
                <a:schemeClr val="dk1"/>
              </a:buClr>
              <a:buSzPts val="1400"/>
              <a:buAutoNum type="arabicPeriod"/>
            </a:pPr>
            <a:r>
              <a:rPr lang="en-GB">
                <a:solidFill>
                  <a:schemeClr val="dk1"/>
                </a:solidFill>
              </a:rPr>
              <a:t>People affected by disaster or conflict have the right to life with </a:t>
            </a:r>
            <a:r>
              <a:rPr lang="en-GB" b="1">
                <a:solidFill>
                  <a:schemeClr val="dk1"/>
                </a:solidFill>
              </a:rPr>
              <a:t>dignity</a:t>
            </a:r>
            <a:r>
              <a:rPr lang="en-GB">
                <a:solidFill>
                  <a:schemeClr val="dk1"/>
                </a:solidFill>
              </a:rPr>
              <a:t> and, therefore, the right to </a:t>
            </a:r>
            <a:r>
              <a:rPr lang="en-GB" b="1">
                <a:solidFill>
                  <a:schemeClr val="dk1"/>
                </a:solidFill>
              </a:rPr>
              <a:t>assistance</a:t>
            </a:r>
            <a:r>
              <a:rPr lang="en-GB">
                <a:solidFill>
                  <a:schemeClr val="dk1"/>
                </a:solidFill>
              </a:rPr>
              <a:t>; </a:t>
            </a:r>
            <a:endParaRPr>
              <a:solidFill>
                <a:schemeClr val="dk1"/>
              </a:solidFill>
            </a:endParaRPr>
          </a:p>
          <a:p>
            <a:pPr marL="457200" lvl="0" indent="-317500" algn="l" rtl="0">
              <a:spcBef>
                <a:spcPts val="0"/>
              </a:spcBef>
              <a:spcAft>
                <a:spcPts val="0"/>
              </a:spcAft>
              <a:buClr>
                <a:schemeClr val="dk1"/>
              </a:buClr>
              <a:buSzPts val="1400"/>
              <a:buAutoNum type="arabicPeriod"/>
            </a:pPr>
            <a:r>
              <a:rPr lang="en-GB">
                <a:solidFill>
                  <a:schemeClr val="dk1"/>
                </a:solidFill>
              </a:rPr>
              <a:t>All possible steps should be taken to alleviate human suffering arising out of disaster or conflict.</a:t>
            </a:r>
            <a:endParaRPr>
              <a:solidFill>
                <a:schemeClr val="dk1"/>
              </a:solidFill>
            </a:endParaRPr>
          </a:p>
          <a:p>
            <a:pPr marL="0" lvl="0" indent="0" algn="l" rtl="0">
              <a:spcBef>
                <a:spcPts val="0"/>
              </a:spcBef>
              <a:spcAft>
                <a:spcPts val="0"/>
              </a:spcAft>
              <a:buClr>
                <a:schemeClr val="dk1"/>
              </a:buClr>
              <a:buSzPts val="1100"/>
              <a:buFont typeface="Arial"/>
              <a:buNone/>
            </a:pPr>
            <a:endParaRPr i="1">
              <a:solidFill>
                <a:schemeClr val="dk1"/>
              </a:solidFill>
            </a:endParaRPr>
          </a:p>
          <a:p>
            <a:pPr marL="0" lvl="0" indent="0" algn="l" rtl="0">
              <a:spcBef>
                <a:spcPts val="0"/>
              </a:spcBef>
              <a:spcAft>
                <a:spcPts val="1200"/>
              </a:spcAft>
              <a:buNone/>
            </a:pPr>
            <a:endParaRPr/>
          </a:p>
        </p:txBody>
      </p:sp>
      <p:sp>
        <p:nvSpPr>
          <p:cNvPr id="153" name="Google Shape;153;p2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a:solidFill>
                  <a:schemeClr val="dk1"/>
                </a:solidFill>
              </a:rPr>
              <a:t>To achieve these beliefs, Sphere aims to:</a:t>
            </a:r>
            <a:endParaRPr>
              <a:solidFill>
                <a:schemeClr val="dk1"/>
              </a:solidFill>
            </a:endParaRPr>
          </a:p>
          <a:p>
            <a:pPr marL="0" lvl="0" indent="0" algn="l" rtl="0">
              <a:spcBef>
                <a:spcPts val="0"/>
              </a:spcBef>
              <a:spcAft>
                <a:spcPts val="0"/>
              </a:spcAft>
              <a:buNone/>
            </a:pPr>
            <a:br>
              <a:rPr lang="en-GB" i="1">
                <a:solidFill>
                  <a:srgbClr val="3D85C6"/>
                </a:solidFill>
              </a:rPr>
            </a:br>
            <a:r>
              <a:rPr lang="en-GB" i="1">
                <a:solidFill>
                  <a:srgbClr val="3D85C6"/>
                </a:solidFill>
              </a:rPr>
              <a:t>“...</a:t>
            </a:r>
            <a:r>
              <a:rPr lang="en-GB" b="1" i="1">
                <a:solidFill>
                  <a:srgbClr val="3D85C6"/>
                </a:solidFill>
              </a:rPr>
              <a:t>establish, promote and review quality standards</a:t>
            </a:r>
            <a:r>
              <a:rPr lang="en-GB" i="1">
                <a:solidFill>
                  <a:srgbClr val="3D85C6"/>
                </a:solidFill>
              </a:rPr>
              <a:t> for humanitarian action which provide an accountable framework for preparedness, resource allocation, response, monitoring and advocacy, before, during and after disasters and crises.”</a:t>
            </a:r>
            <a:br>
              <a:rPr lang="en-GB" i="1">
                <a:solidFill>
                  <a:srgbClr val="3D85C6"/>
                </a:solidFill>
              </a:rPr>
            </a:br>
            <a:endParaRPr i="1">
              <a:solidFill>
                <a:schemeClr val="dk1"/>
              </a:solidFill>
            </a:endParaRPr>
          </a:p>
          <a:p>
            <a:pPr marL="0" lvl="0" indent="0" algn="l" rtl="0">
              <a:spcBef>
                <a:spcPts val="0"/>
              </a:spcBef>
              <a:spcAft>
                <a:spcPts val="0"/>
              </a:spcAft>
              <a:buClr>
                <a:schemeClr val="dk1"/>
              </a:buClr>
              <a:buSzPts val="1100"/>
              <a:buFont typeface="Arial"/>
              <a:buNone/>
            </a:pPr>
            <a:r>
              <a:rPr lang="en-GB" sz="1200" i="1">
                <a:solidFill>
                  <a:schemeClr val="dk1"/>
                </a:solidFill>
              </a:rPr>
              <a:t>(Sphere Handbook, p4)</a:t>
            </a:r>
            <a:endParaRPr sz="1200" i="1">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5"/>
          <p:cNvSpPr/>
          <p:nvPr/>
        </p:nvSpPr>
        <p:spPr>
          <a:xfrm>
            <a:off x="3895775" y="0"/>
            <a:ext cx="3686100" cy="5143500"/>
          </a:xfrm>
          <a:prstGeom prst="rect">
            <a:avLst/>
          </a:prstGeom>
          <a:gradFill>
            <a:gsLst>
              <a:gs pos="0">
                <a:schemeClr val="lt1"/>
              </a:gs>
              <a:gs pos="7000">
                <a:srgbClr val="FFFFFF"/>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5"/>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2.1 Defining the Sphere Standards  | A. Defining Sphere</a:t>
            </a:r>
            <a:endParaRPr sz="1550" b="0" i="1">
              <a:solidFill>
                <a:srgbClr val="0B5394"/>
              </a:solidFill>
            </a:endParaRPr>
          </a:p>
          <a:p>
            <a:pPr marL="0" lvl="0" indent="0" algn="l" rtl="0">
              <a:spcBef>
                <a:spcPts val="0"/>
              </a:spcBef>
              <a:spcAft>
                <a:spcPts val="0"/>
              </a:spcAft>
              <a:buClr>
                <a:schemeClr val="dk1"/>
              </a:buClr>
              <a:buSzPct val="41509"/>
              <a:buFont typeface="Arial"/>
              <a:buNone/>
            </a:pPr>
            <a:r>
              <a:rPr lang="en-GB" sz="2650" i="1">
                <a:solidFill>
                  <a:srgbClr val="0B5394"/>
                </a:solidFill>
              </a:rPr>
              <a:t>Stakeholders</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160" name="Google Shape;160;p2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12</a:t>
            </a:fld>
            <a:endParaRPr/>
          </a:p>
        </p:txBody>
      </p:sp>
      <p:sp>
        <p:nvSpPr>
          <p:cNvPr id="161" name="Google Shape;161;p2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162" name="Google Shape;162;p25"/>
          <p:cNvSpPr txBox="1">
            <a:spLocks noGrp="1"/>
          </p:cNvSpPr>
          <p:nvPr>
            <p:ph type="body" idx="1"/>
          </p:nvPr>
        </p:nvSpPr>
        <p:spPr>
          <a:xfrm>
            <a:off x="311700" y="1152475"/>
            <a:ext cx="38799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700" b="1">
                <a:solidFill>
                  <a:schemeClr val="dk1"/>
                </a:solidFill>
              </a:rPr>
              <a:t>Who is Sphere for?</a:t>
            </a:r>
            <a:endParaRPr sz="170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GB" sz="1400" b="1">
                <a:solidFill>
                  <a:schemeClr val="dk1"/>
                </a:solidFill>
              </a:rPr>
            </a:br>
            <a:r>
              <a:rPr lang="en-GB" sz="1400">
                <a:solidFill>
                  <a:schemeClr val="dk1"/>
                </a:solidFill>
              </a:rPr>
              <a:t>Sphere was created to assist people and communities affected by crises.</a:t>
            </a: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400" b="1">
                <a:solidFill>
                  <a:schemeClr val="dk1"/>
                </a:solidFill>
              </a:rPr>
              <a:t>Stakeholders</a:t>
            </a:r>
            <a:r>
              <a:rPr lang="en-GB" sz="1400">
                <a:solidFill>
                  <a:schemeClr val="dk1"/>
                </a:solidFill>
              </a:rPr>
              <a:t>: all stakeholders in humanitarian response including:</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Humanitarian organisations </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National and local governments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Host communities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Donors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International organisations</a:t>
            </a: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p:txBody>
      </p:sp>
      <p:pic>
        <p:nvPicPr>
          <p:cNvPr id="163" name="Google Shape;163;p25"/>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4191600" y="937675"/>
            <a:ext cx="4752426" cy="316332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4724400" y="246375"/>
            <a:ext cx="4146000" cy="4233481"/>
          </a:xfrm>
          <a:prstGeom prst="rect">
            <a:avLst/>
          </a:prstGeom>
          <a:noFill/>
          <a:ln>
            <a:noFill/>
          </a:ln>
        </p:spPr>
      </p:pic>
      <p:sp>
        <p:nvSpPr>
          <p:cNvPr id="169" name="Google Shape;169;p26"/>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2.1 Defining the Sphere Standards  | A. Defining Sphere</a:t>
            </a:r>
            <a:endParaRPr sz="1550" b="0" i="1">
              <a:solidFill>
                <a:srgbClr val="0B5394"/>
              </a:solidFill>
            </a:endParaRPr>
          </a:p>
          <a:p>
            <a:pPr marL="0" lvl="0" indent="0" algn="l" rtl="0">
              <a:spcBef>
                <a:spcPts val="0"/>
              </a:spcBef>
              <a:spcAft>
                <a:spcPts val="0"/>
              </a:spcAft>
              <a:buClr>
                <a:schemeClr val="dk1"/>
              </a:buClr>
              <a:buSzPct val="41509"/>
              <a:buFont typeface="Arial"/>
              <a:buNone/>
            </a:pPr>
            <a:r>
              <a:rPr lang="en-GB" sz="2650" i="1">
                <a:solidFill>
                  <a:srgbClr val="0B5394"/>
                </a:solidFill>
              </a:rPr>
              <a:t>Sphere &amp; The Humanitarian </a:t>
            </a:r>
            <a:endParaRPr sz="2650" i="1">
              <a:solidFill>
                <a:srgbClr val="0B5394"/>
              </a:solidFill>
            </a:endParaRPr>
          </a:p>
          <a:p>
            <a:pPr marL="0" lvl="0" indent="0" algn="l" rtl="0">
              <a:spcBef>
                <a:spcPts val="0"/>
              </a:spcBef>
              <a:spcAft>
                <a:spcPts val="0"/>
              </a:spcAft>
              <a:buClr>
                <a:schemeClr val="dk1"/>
              </a:buClr>
              <a:buSzPct val="41509"/>
              <a:buFont typeface="Arial"/>
              <a:buNone/>
            </a:pPr>
            <a:r>
              <a:rPr lang="en-GB" sz="2650" i="1">
                <a:solidFill>
                  <a:srgbClr val="0B5394"/>
                </a:solidFill>
              </a:rPr>
              <a:t>Standards Partnership (HSP)</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p:txBody>
      </p:sp>
      <p:sp>
        <p:nvSpPr>
          <p:cNvPr id="170" name="Google Shape;170;p2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900"/>
              <a:t>13</a:t>
            </a:fld>
            <a:endParaRPr sz="900"/>
          </a:p>
        </p:txBody>
      </p:sp>
      <p:sp>
        <p:nvSpPr>
          <p:cNvPr id="171" name="Google Shape;171;p2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172" name="Google Shape;172;p2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400" b="1">
                <a:solidFill>
                  <a:schemeClr val="dk1"/>
                </a:solidFill>
              </a:rPr>
              <a:t>How does Sphere </a:t>
            </a:r>
            <a:r>
              <a:rPr lang="en-GB" b="1">
                <a:solidFill>
                  <a:schemeClr val="dk1"/>
                </a:solidFill>
              </a:rPr>
              <a:t>relate to </a:t>
            </a:r>
            <a:r>
              <a:rPr lang="en-GB" sz="1400" b="1">
                <a:solidFill>
                  <a:schemeClr val="dk1"/>
                </a:solidFill>
              </a:rPr>
              <a:t>other humanitarian standards?</a:t>
            </a:r>
            <a:br>
              <a:rPr lang="en-GB" sz="1400" b="1">
                <a:solidFill>
                  <a:schemeClr val="dk1"/>
                </a:solidFill>
              </a:rPr>
            </a:br>
            <a:endParaRPr sz="1400" b="1">
              <a:solidFill>
                <a:schemeClr val="dk1"/>
              </a:solidFill>
            </a:endParaRPr>
          </a:p>
          <a:p>
            <a:pPr marL="0" lvl="0" indent="0" algn="l" rtl="0">
              <a:lnSpc>
                <a:spcPct val="100000"/>
              </a:lnSpc>
              <a:spcBef>
                <a:spcPts val="0"/>
              </a:spcBef>
              <a:spcAft>
                <a:spcPts val="0"/>
              </a:spcAft>
              <a:buNone/>
            </a:pPr>
            <a:r>
              <a:rPr lang="en-GB" sz="1400">
                <a:solidFill>
                  <a:schemeClr val="dk1"/>
                </a:solidFill>
              </a:rPr>
              <a:t>Sphere is part of the </a:t>
            </a:r>
            <a:r>
              <a:rPr lang="en-GB" sz="1400" u="sng">
                <a:solidFill>
                  <a:srgbClr val="1155CC"/>
                </a:solidFill>
                <a:hlinkClick r:id="rId4">
                  <a:extLst>
                    <a:ext uri="{A12FA001-AC4F-418D-AE19-62706E023703}">
                      <ahyp:hlinkClr xmlns:ahyp="http://schemas.microsoft.com/office/drawing/2018/hyperlinkcolor" val="tx"/>
                    </a:ext>
                  </a:extLst>
                </a:hlinkClick>
              </a:rPr>
              <a:t>Humanitarian Standards Partnership (HSP)</a:t>
            </a:r>
            <a:r>
              <a:rPr lang="en-GB" sz="1400">
                <a:solidFill>
                  <a:schemeClr val="dk1"/>
                </a:solidFill>
              </a:rPr>
              <a:t>.</a:t>
            </a:r>
            <a:br>
              <a:rPr lang="en-GB" sz="1400">
                <a:solidFill>
                  <a:schemeClr val="dk1"/>
                </a:solidFill>
              </a:rPr>
            </a:br>
            <a:endParaRPr sz="1400">
              <a:solidFill>
                <a:schemeClr val="dk1"/>
              </a:solidFill>
            </a:endParaRPr>
          </a:p>
          <a:p>
            <a:pPr marL="0" lvl="0" indent="0" algn="l" rtl="0">
              <a:lnSpc>
                <a:spcPct val="100000"/>
              </a:lnSpc>
              <a:spcBef>
                <a:spcPts val="0"/>
              </a:spcBef>
              <a:spcAft>
                <a:spcPts val="0"/>
              </a:spcAft>
              <a:buNone/>
            </a:pPr>
            <a:r>
              <a:rPr lang="en-GB" sz="1400">
                <a:solidFill>
                  <a:schemeClr val="dk1"/>
                </a:solidFill>
              </a:rPr>
              <a:t>Ethical and Legal Framework: </a:t>
            </a:r>
            <a:endParaRPr sz="1400">
              <a:solidFill>
                <a:schemeClr val="dk1"/>
              </a:solidFill>
            </a:endParaRPr>
          </a:p>
          <a:p>
            <a:pPr marL="457200" lvl="0" indent="-317500" algn="l" rtl="0">
              <a:lnSpc>
                <a:spcPct val="100000"/>
              </a:lnSpc>
              <a:spcBef>
                <a:spcPts val="0"/>
              </a:spcBef>
              <a:spcAft>
                <a:spcPts val="0"/>
              </a:spcAft>
              <a:buSzPts val="1400"/>
              <a:buChar char="●"/>
            </a:pPr>
            <a:r>
              <a:rPr lang="en-GB" u="sng">
                <a:solidFill>
                  <a:srgbClr val="1155CC"/>
                </a:solidFill>
                <a:hlinkClick r:id="rId5">
                  <a:extLst>
                    <a:ext uri="{A12FA001-AC4F-418D-AE19-62706E023703}">
                      <ahyp:hlinkClr xmlns:ahyp="http://schemas.microsoft.com/office/drawing/2018/hyperlinkcolor" val="tx"/>
                    </a:ext>
                  </a:extLst>
                </a:hlinkClick>
              </a:rPr>
              <a:t>The Humanitarian Charter</a:t>
            </a:r>
            <a:r>
              <a:rPr lang="en-GB" sz="1400">
                <a:solidFill>
                  <a:schemeClr val="dk1"/>
                </a:solidFill>
              </a:rPr>
              <a:t>, </a:t>
            </a:r>
            <a:endParaRPr>
              <a:solidFill>
                <a:schemeClr val="dk1"/>
              </a:solidFill>
            </a:endParaRPr>
          </a:p>
          <a:p>
            <a:pPr marL="457200" lvl="0" indent="-317500" algn="l" rtl="0">
              <a:lnSpc>
                <a:spcPct val="100000"/>
              </a:lnSpc>
              <a:spcBef>
                <a:spcPts val="0"/>
              </a:spcBef>
              <a:spcAft>
                <a:spcPts val="0"/>
              </a:spcAft>
              <a:buSzPts val="1400"/>
              <a:buChar char="●"/>
            </a:pPr>
            <a:r>
              <a:rPr lang="en-GB" u="sng">
                <a:solidFill>
                  <a:srgbClr val="1155CC"/>
                </a:solidFill>
                <a:hlinkClick r:id="rId6">
                  <a:extLst>
                    <a:ext uri="{A12FA001-AC4F-418D-AE19-62706E023703}">
                      <ahyp:hlinkClr xmlns:ahyp="http://schemas.microsoft.com/office/drawing/2018/hyperlinkcolor" val="tx"/>
                    </a:ext>
                  </a:extLst>
                </a:hlinkClick>
              </a:rPr>
              <a:t>The Protection Principles</a:t>
            </a:r>
            <a:r>
              <a:rPr lang="en-GB" sz="1400">
                <a:solidFill>
                  <a:schemeClr val="dk1"/>
                </a:solidFill>
              </a:rPr>
              <a:t>, and </a:t>
            </a:r>
            <a:endParaRPr>
              <a:solidFill>
                <a:schemeClr val="dk1"/>
              </a:solidFill>
            </a:endParaRPr>
          </a:p>
          <a:p>
            <a:pPr marL="457200" lvl="0" indent="-317500" algn="l" rtl="0">
              <a:lnSpc>
                <a:spcPct val="100000"/>
              </a:lnSpc>
              <a:spcBef>
                <a:spcPts val="0"/>
              </a:spcBef>
              <a:spcAft>
                <a:spcPts val="0"/>
              </a:spcAft>
              <a:buSzPts val="1400"/>
              <a:buChar char="●"/>
            </a:pPr>
            <a:r>
              <a:rPr lang="en-GB" sz="1400" u="sng">
                <a:solidFill>
                  <a:srgbClr val="1155CC"/>
                </a:solidFill>
                <a:hlinkClick r:id="rId7">
                  <a:extLst>
                    <a:ext uri="{A12FA001-AC4F-418D-AE19-62706E023703}">
                      <ahyp:hlinkClr xmlns:ahyp="http://schemas.microsoft.com/office/drawing/2018/hyperlinkcolor" val="tx"/>
                    </a:ext>
                  </a:extLst>
                </a:hlinkClick>
              </a:rPr>
              <a:t>The Core Humanitarian Standard</a:t>
            </a:r>
            <a:r>
              <a:rPr lang="en-GB" u="sng">
                <a:solidFill>
                  <a:srgbClr val="1155CC"/>
                </a:solidFill>
                <a:hlinkClick r:id="rId7">
                  <a:extLst>
                    <a:ext uri="{A12FA001-AC4F-418D-AE19-62706E023703}">
                      <ahyp:hlinkClr xmlns:ahyp="http://schemas.microsoft.com/office/drawing/2018/hyperlinkcolor" val="tx"/>
                    </a:ext>
                  </a:extLst>
                </a:hlinkClick>
              </a:rPr>
              <a:t> </a:t>
            </a:r>
            <a:r>
              <a:rPr lang="en-GB" sz="1400" u="sng">
                <a:solidFill>
                  <a:srgbClr val="1155CC"/>
                </a:solidFill>
                <a:hlinkClick r:id="rId7">
                  <a:extLst>
                    <a:ext uri="{A12FA001-AC4F-418D-AE19-62706E023703}">
                      <ahyp:hlinkClr xmlns:ahyp="http://schemas.microsoft.com/office/drawing/2018/hyperlinkcolor" val="tx"/>
                    </a:ext>
                  </a:extLst>
                </a:hlinkClick>
              </a:rPr>
              <a:t>(CHS)</a:t>
            </a:r>
            <a:r>
              <a:rPr lang="en-GB" sz="1400">
                <a:solidFill>
                  <a:schemeClr val="dk1"/>
                </a:solidFill>
              </a:rPr>
              <a:t>.</a:t>
            </a:r>
            <a:br>
              <a:rPr lang="en-GB" sz="1400">
                <a:solidFill>
                  <a:schemeClr val="dk1"/>
                </a:solidFill>
              </a:rPr>
            </a:b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2.1 Defining the Sphere Standards  | B. The Sphere Handbook</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The Sphere Handbook</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178" name="Google Shape;178;p2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14</a:t>
            </a:fld>
            <a:endParaRPr/>
          </a:p>
        </p:txBody>
      </p:sp>
      <p:sp>
        <p:nvSpPr>
          <p:cNvPr id="179" name="Google Shape;179;p2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180" name="Google Shape;180;p27"/>
          <p:cNvSpPr txBox="1">
            <a:spLocks noGrp="1"/>
          </p:cNvSpPr>
          <p:nvPr>
            <p:ph type="body" idx="1"/>
          </p:nvPr>
        </p:nvSpPr>
        <p:spPr>
          <a:xfrm>
            <a:off x="4057700" y="829150"/>
            <a:ext cx="4774500" cy="37398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a:solidFill>
                  <a:schemeClr val="dk1"/>
                </a:solidFill>
              </a:rPr>
              <a:t>Sphere is perhaps best known for the</a:t>
            </a:r>
            <a:br>
              <a:rPr lang="en-GB" sz="1400">
                <a:solidFill>
                  <a:schemeClr val="dk1"/>
                </a:solidFill>
              </a:rPr>
            </a:br>
            <a:r>
              <a:rPr lang="en-GB" sz="1400" b="1">
                <a:solidFill>
                  <a:schemeClr val="dk1"/>
                </a:solidFill>
              </a:rPr>
              <a:t>the Sphere Handbook:</a:t>
            </a:r>
            <a:br>
              <a:rPr lang="en-GB" sz="1400" b="1">
                <a:solidFill>
                  <a:schemeClr val="dk1"/>
                </a:solidFill>
              </a:rPr>
            </a:br>
            <a:endParaRPr sz="1400" b="1">
              <a:solidFill>
                <a:schemeClr val="dk1"/>
              </a:solidFill>
            </a:endParaRPr>
          </a:p>
          <a:p>
            <a:pPr marL="0" lvl="0" indent="0" algn="l" rtl="0">
              <a:spcBef>
                <a:spcPts val="0"/>
              </a:spcBef>
              <a:spcAft>
                <a:spcPts val="0"/>
              </a:spcAft>
              <a:buClr>
                <a:schemeClr val="dk1"/>
              </a:buClr>
              <a:buSzPts val="1100"/>
              <a:buFont typeface="Arial"/>
              <a:buNone/>
            </a:pPr>
            <a:r>
              <a:rPr lang="en-GB" sz="1400">
                <a:solidFill>
                  <a:srgbClr val="3D85C6"/>
                </a:solidFill>
              </a:rPr>
              <a:t>“The Sphere Handbook is one of the most widely known and internationally recognized sets of</a:t>
            </a:r>
            <a:r>
              <a:rPr lang="en-GB" sz="1400" b="1">
                <a:solidFill>
                  <a:srgbClr val="3D85C6"/>
                </a:solidFill>
              </a:rPr>
              <a:t> common principles and universal minimum standards for the delivery of quality humanitarian response</a:t>
            </a:r>
            <a:r>
              <a:rPr lang="en-GB" sz="1400">
                <a:solidFill>
                  <a:srgbClr val="3D85C6"/>
                </a:solidFill>
              </a:rPr>
              <a:t>. It reflects an integrated approach to humanitarian action which supports populations affected by disaster and crisis to survive and recover with dignity.”</a:t>
            </a:r>
            <a:br>
              <a:rPr lang="en-GB" sz="1400">
                <a:solidFill>
                  <a:schemeClr val="dk1"/>
                </a:solidFill>
              </a:rPr>
            </a:br>
            <a:endParaRPr sz="1400">
              <a:solidFill>
                <a:schemeClr val="dk1"/>
              </a:solidFill>
            </a:endParaRPr>
          </a:p>
          <a:p>
            <a:pPr marL="0" lvl="0" indent="0" algn="l" rtl="0">
              <a:spcBef>
                <a:spcPts val="0"/>
              </a:spcBef>
              <a:spcAft>
                <a:spcPts val="0"/>
              </a:spcAft>
              <a:buClr>
                <a:schemeClr val="dk1"/>
              </a:buClr>
              <a:buSzPts val="1100"/>
              <a:buFont typeface="Arial"/>
              <a:buNone/>
            </a:pPr>
            <a:r>
              <a:rPr lang="en-GB" sz="1200" i="1">
                <a:solidFill>
                  <a:srgbClr val="999999"/>
                </a:solidFill>
              </a:rPr>
              <a:t>(Sphere Online Training)</a:t>
            </a:r>
            <a:endParaRPr sz="1200">
              <a:solidFill>
                <a:srgbClr val="999999"/>
              </a:solidFill>
              <a:highlight>
                <a:srgbClr val="FFFF00"/>
              </a:highlight>
            </a:endParaRPr>
          </a:p>
          <a:p>
            <a:pPr marL="0" lvl="0" indent="0" algn="l" rtl="0">
              <a:lnSpc>
                <a:spcPct val="100000"/>
              </a:lnSpc>
              <a:spcBef>
                <a:spcPts val="0"/>
              </a:spcBef>
              <a:spcAft>
                <a:spcPts val="0"/>
              </a:spcAft>
              <a:buNone/>
            </a:pPr>
            <a:endParaRPr sz="1400">
              <a:solidFill>
                <a:schemeClr val="dk1"/>
              </a:solidFill>
            </a:endParaRPr>
          </a:p>
        </p:txBody>
      </p:sp>
      <p:pic>
        <p:nvPicPr>
          <p:cNvPr id="181" name="Google Shape;181;p27"/>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rot="-318697">
            <a:off x="609600" y="801300"/>
            <a:ext cx="2788006" cy="3767576"/>
          </a:xfrm>
          <a:prstGeom prst="rect">
            <a:avLst/>
          </a:prstGeom>
          <a:noFill/>
          <a:ln>
            <a:noFill/>
          </a:ln>
          <a:effectLst>
            <a:outerShdw blurRad="71438" dist="85725" dir="2820000" algn="bl" rotWithShape="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2.1 Defining the Sphere Standards  | B. The Sphere Handbook</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The Sphere Handbook Structure</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187" name="Google Shape;187;p2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15</a:t>
            </a:fld>
            <a:endParaRPr/>
          </a:p>
        </p:txBody>
      </p:sp>
      <p:sp>
        <p:nvSpPr>
          <p:cNvPr id="188" name="Google Shape;188;p2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pic>
        <p:nvPicPr>
          <p:cNvPr id="189" name="Google Shape;189;p2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391150" y="393600"/>
            <a:ext cx="3686225" cy="4447700"/>
          </a:xfrm>
          <a:prstGeom prst="rect">
            <a:avLst/>
          </a:prstGeom>
          <a:noFill/>
          <a:ln w="9525" cap="flat" cmpd="sng">
            <a:solidFill>
              <a:srgbClr val="D9D9D9"/>
            </a:solidFill>
            <a:prstDash val="solid"/>
            <a:round/>
            <a:headEnd type="none" w="sm" len="sm"/>
            <a:tailEnd type="none" w="sm" len="sm"/>
          </a:ln>
          <a:effectLst>
            <a:outerShdw blurRad="57150" dist="19050" dir="5400000" algn="bl" rotWithShape="0">
              <a:srgbClr val="000000">
                <a:alpha val="50000"/>
              </a:srgbClr>
            </a:outerShdw>
          </a:effectLst>
        </p:spPr>
      </p:pic>
      <p:sp>
        <p:nvSpPr>
          <p:cNvPr id="190" name="Google Shape;190;p28"/>
          <p:cNvSpPr/>
          <p:nvPr/>
        </p:nvSpPr>
        <p:spPr>
          <a:xfrm>
            <a:off x="50" y="2067400"/>
            <a:ext cx="5734200" cy="723900"/>
          </a:xfrm>
          <a:prstGeom prst="rightArrow">
            <a:avLst>
              <a:gd name="adj1" fmla="val 50000"/>
              <a:gd name="adj2" fmla="val 50000"/>
            </a:avLst>
          </a:prstGeom>
          <a:solidFill>
            <a:srgbClr val="CFE2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8"/>
          <p:cNvSpPr/>
          <p:nvPr/>
        </p:nvSpPr>
        <p:spPr>
          <a:xfrm>
            <a:off x="50" y="3534250"/>
            <a:ext cx="5734200" cy="723900"/>
          </a:xfrm>
          <a:prstGeom prst="rightArrow">
            <a:avLst>
              <a:gd name="adj1" fmla="val 50000"/>
              <a:gd name="adj2" fmla="val 50000"/>
            </a:avLst>
          </a:prstGeom>
          <a:solidFill>
            <a:srgbClr val="D9E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8"/>
          <p:cNvSpPr txBox="1">
            <a:spLocks noGrp="1"/>
          </p:cNvSpPr>
          <p:nvPr>
            <p:ph type="body" idx="1"/>
          </p:nvPr>
        </p:nvSpPr>
        <p:spPr>
          <a:xfrm>
            <a:off x="1530750" y="2238850"/>
            <a:ext cx="3479400" cy="2257500"/>
          </a:xfrm>
          <a:prstGeom prst="rect">
            <a:avLst/>
          </a:prstGeom>
        </p:spPr>
        <p:txBody>
          <a:bodyPr spcFirstLastPara="1" wrap="square" lIns="91425" tIns="91425" rIns="91425" bIns="91425" anchor="t" anchorCtr="0">
            <a:normAutofit/>
          </a:bodyPr>
          <a:lstStyle/>
          <a:p>
            <a:pPr marL="0" lvl="0" indent="0" algn="r" rtl="0">
              <a:spcBef>
                <a:spcPts val="0"/>
              </a:spcBef>
              <a:spcAft>
                <a:spcPts val="0"/>
              </a:spcAft>
              <a:buNone/>
            </a:pPr>
            <a:r>
              <a:rPr lang="en-GB" sz="1400">
                <a:solidFill>
                  <a:schemeClr val="dk1"/>
                </a:solidFill>
              </a:rPr>
              <a:t>3 Foundation Chapters</a:t>
            </a:r>
            <a:endParaRPr sz="1400">
              <a:solidFill>
                <a:schemeClr val="dk1"/>
              </a:solidFill>
            </a:endParaRPr>
          </a:p>
          <a:p>
            <a:pPr marL="0" lvl="0" indent="0" algn="r" rtl="0">
              <a:spcBef>
                <a:spcPts val="0"/>
              </a:spcBef>
              <a:spcAft>
                <a:spcPts val="0"/>
              </a:spcAft>
              <a:buNone/>
            </a:pPr>
            <a:endParaRPr sz="1400">
              <a:solidFill>
                <a:schemeClr val="dk1"/>
              </a:solidFill>
            </a:endParaRPr>
          </a:p>
          <a:p>
            <a:pPr marL="0" lvl="0" indent="0" algn="r" rtl="0">
              <a:spcBef>
                <a:spcPts val="0"/>
              </a:spcBef>
              <a:spcAft>
                <a:spcPts val="0"/>
              </a:spcAft>
              <a:buNone/>
            </a:pPr>
            <a:endParaRPr sz="1400">
              <a:solidFill>
                <a:schemeClr val="dk1"/>
              </a:solidFill>
            </a:endParaRPr>
          </a:p>
          <a:p>
            <a:pPr marL="0" lvl="0" indent="0" algn="r" rtl="0">
              <a:spcBef>
                <a:spcPts val="0"/>
              </a:spcBef>
              <a:spcAft>
                <a:spcPts val="0"/>
              </a:spcAft>
              <a:buNone/>
            </a:pPr>
            <a:endParaRPr sz="1400">
              <a:solidFill>
                <a:schemeClr val="dk1"/>
              </a:solidFill>
            </a:endParaRPr>
          </a:p>
          <a:p>
            <a:pPr marL="0" lvl="0" indent="0" algn="r" rtl="0">
              <a:spcBef>
                <a:spcPts val="0"/>
              </a:spcBef>
              <a:spcAft>
                <a:spcPts val="0"/>
              </a:spcAft>
              <a:buNone/>
            </a:pPr>
            <a:endParaRPr sz="1400">
              <a:solidFill>
                <a:schemeClr val="dk1"/>
              </a:solidFill>
            </a:endParaRPr>
          </a:p>
          <a:p>
            <a:pPr marL="0" lvl="0" indent="0" algn="l" rtl="0">
              <a:spcBef>
                <a:spcPts val="0"/>
              </a:spcBef>
              <a:spcAft>
                <a:spcPts val="0"/>
              </a:spcAft>
              <a:buNone/>
            </a:pPr>
            <a:endParaRPr sz="1400">
              <a:solidFill>
                <a:schemeClr val="dk1"/>
              </a:solidFill>
            </a:endParaRPr>
          </a:p>
          <a:p>
            <a:pPr marL="0" lvl="0" indent="0" algn="r" rtl="0">
              <a:spcBef>
                <a:spcPts val="0"/>
              </a:spcBef>
              <a:spcAft>
                <a:spcPts val="0"/>
              </a:spcAft>
              <a:buNone/>
            </a:pPr>
            <a:r>
              <a:rPr lang="en-GB" sz="1400">
                <a:solidFill>
                  <a:schemeClr val="dk1"/>
                </a:solidFill>
              </a:rPr>
              <a:t>4 Technical Chapters (Standards)</a:t>
            </a:r>
            <a:endParaRPr sz="1100">
              <a:solidFill>
                <a:schemeClr val="dk1"/>
              </a:solidFill>
              <a:latin typeface="Open Sans"/>
              <a:ea typeface="Open Sans"/>
              <a:cs typeface="Open Sans"/>
              <a:sym typeface="Open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714"/>
              <a:buFont typeface="Arial"/>
              <a:buNone/>
            </a:pPr>
            <a:r>
              <a:rPr lang="en-GB" sz="1555" b="0" i="1">
                <a:solidFill>
                  <a:srgbClr val="0B5394"/>
                </a:solidFill>
              </a:rPr>
              <a:t>2.1 Defining the Sphere Standards  | C. Defining Sphere Standards</a:t>
            </a:r>
            <a:endParaRPr sz="1555"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 What are the Sphere Standards? </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198" name="Google Shape;198;p2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16</a:t>
            </a:fld>
            <a:endParaRPr/>
          </a:p>
        </p:txBody>
      </p:sp>
      <p:sp>
        <p:nvSpPr>
          <p:cNvPr id="199" name="Google Shape;199;p2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00" name="Google Shape;200;p2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b="1">
                <a:solidFill>
                  <a:schemeClr val="dk1"/>
                </a:solidFill>
              </a:rPr>
              <a:t>Sphere Standards </a:t>
            </a:r>
            <a:r>
              <a:rPr lang="en-GB">
                <a:solidFill>
                  <a:schemeClr val="dk1"/>
                </a:solidFill>
              </a:rPr>
              <a:t>identify</a:t>
            </a:r>
            <a:r>
              <a:rPr lang="en-GB" b="1">
                <a:solidFill>
                  <a:schemeClr val="dk1"/>
                </a:solidFill>
              </a:rPr>
              <a:t> </a:t>
            </a:r>
            <a:r>
              <a:rPr lang="en-GB" u="sng">
                <a:solidFill>
                  <a:schemeClr val="dk1"/>
                </a:solidFill>
              </a:rPr>
              <a:t>the minimum to be achieved</a:t>
            </a:r>
            <a:r>
              <a:rPr lang="en-GB">
                <a:solidFill>
                  <a:schemeClr val="dk1"/>
                </a:solidFill>
              </a:rPr>
              <a:t> in a crisis. They are:</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Qualitative, outcome-oriented statements</a:t>
            </a: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Apply to four areas: </a:t>
            </a:r>
            <a:endParaRPr>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Water Supply, Sanitation, &amp; Hygiene</a:t>
            </a:r>
            <a:endParaRPr sz="1400">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Food Security &amp; Nutrition </a:t>
            </a:r>
            <a:endParaRPr sz="1400">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Shelter &amp; Settlement</a:t>
            </a:r>
            <a:endParaRPr sz="1400">
              <a:solidFill>
                <a:schemeClr val="dk1"/>
              </a:solidFill>
            </a:endParaRPr>
          </a:p>
          <a:p>
            <a:pPr marL="914400" lvl="1" indent="-317500" algn="l" rtl="0">
              <a:spcBef>
                <a:spcPts val="0"/>
              </a:spcBef>
              <a:spcAft>
                <a:spcPts val="0"/>
              </a:spcAft>
              <a:buClr>
                <a:schemeClr val="dk1"/>
              </a:buClr>
              <a:buSzPts val="1400"/>
              <a:buChar char="○"/>
            </a:pPr>
            <a:r>
              <a:rPr lang="en-GB" sz="1400">
                <a:solidFill>
                  <a:schemeClr val="dk1"/>
                </a:solidFill>
              </a:rPr>
              <a:t>Health</a:t>
            </a:r>
            <a:endParaRPr sz="1400">
              <a:solidFill>
                <a:schemeClr val="dk1"/>
              </a:solidFill>
            </a:endParaRPr>
          </a:p>
          <a:p>
            <a:pPr marL="457200" lvl="0" indent="-317500" algn="l" rtl="0">
              <a:spcBef>
                <a:spcPts val="0"/>
              </a:spcBef>
              <a:spcAft>
                <a:spcPts val="0"/>
              </a:spcAft>
              <a:buClr>
                <a:schemeClr val="dk1"/>
              </a:buClr>
              <a:buSzPts val="1400"/>
              <a:buChar char="●"/>
            </a:pPr>
            <a:r>
              <a:rPr lang="en-GB" u="sng">
                <a:solidFill>
                  <a:schemeClr val="dk1"/>
                </a:solidFill>
              </a:rPr>
              <a:t>Universal</a:t>
            </a:r>
            <a:r>
              <a:rPr lang="en-GB">
                <a:solidFill>
                  <a:schemeClr val="dk1"/>
                </a:solidFill>
              </a:rPr>
              <a:t>.</a:t>
            </a:r>
            <a:endParaRPr>
              <a:solidFill>
                <a:schemeClr val="dk1"/>
              </a:solidFill>
            </a:endParaRPr>
          </a:p>
        </p:txBody>
      </p:sp>
      <p:sp>
        <p:nvSpPr>
          <p:cNvPr id="201" name="Google Shape;201;p29"/>
          <p:cNvSpPr txBox="1">
            <a:spLocks noGrp="1"/>
          </p:cNvSpPr>
          <p:nvPr>
            <p:ph type="body" idx="2"/>
          </p:nvPr>
        </p:nvSpPr>
        <p:spPr>
          <a:xfrm>
            <a:off x="4832400" y="1057750"/>
            <a:ext cx="3999900" cy="2876400"/>
          </a:xfrm>
          <a:prstGeom prst="rect">
            <a:avLst/>
          </a:prstGeom>
          <a:solidFill>
            <a:srgbClr val="C9DAF8"/>
          </a:solidFill>
        </p:spPr>
        <p:txBody>
          <a:bodyPr spcFirstLastPara="1" wrap="square" lIns="360000" tIns="91425" rIns="360000" bIns="91425" anchor="t" anchorCtr="0">
            <a:normAutofit/>
          </a:bodyPr>
          <a:lstStyle/>
          <a:p>
            <a:pPr marL="0" lvl="0" indent="0" algn="l" rtl="0">
              <a:spcBef>
                <a:spcPts val="0"/>
              </a:spcBef>
              <a:spcAft>
                <a:spcPts val="0"/>
              </a:spcAft>
              <a:buClr>
                <a:schemeClr val="dk1"/>
              </a:buClr>
              <a:buSzPts val="1100"/>
              <a:buFont typeface="Arial"/>
              <a:buNone/>
            </a:pPr>
            <a:endParaRPr b="1">
              <a:solidFill>
                <a:schemeClr val="dk1"/>
              </a:solidFill>
            </a:endParaRPr>
          </a:p>
          <a:p>
            <a:pPr marL="0" lvl="0" indent="0" algn="l" rtl="0">
              <a:spcBef>
                <a:spcPts val="0"/>
              </a:spcBef>
              <a:spcAft>
                <a:spcPts val="0"/>
              </a:spcAft>
              <a:buClr>
                <a:schemeClr val="dk1"/>
              </a:buClr>
              <a:buSzPts val="1100"/>
              <a:buFont typeface="Arial"/>
              <a:buNone/>
            </a:pPr>
            <a:r>
              <a:rPr lang="en-GB" b="1">
                <a:solidFill>
                  <a:schemeClr val="dk1"/>
                </a:solidFill>
              </a:rPr>
              <a:t>Example of a Standard</a:t>
            </a:r>
            <a:endParaRPr b="1">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0" lvl="0" indent="0" algn="l" rtl="0">
              <a:spcBef>
                <a:spcPts val="0"/>
              </a:spcBef>
              <a:spcAft>
                <a:spcPts val="0"/>
              </a:spcAft>
              <a:buClr>
                <a:schemeClr val="dk1"/>
              </a:buClr>
              <a:buSzPts val="1100"/>
              <a:buFont typeface="Arial"/>
              <a:buNone/>
            </a:pPr>
            <a:r>
              <a:rPr lang="en-GB" i="1">
                <a:solidFill>
                  <a:schemeClr val="dk1"/>
                </a:solidFill>
              </a:rPr>
              <a:t>Vector Control Standard 4.1:</a:t>
            </a:r>
            <a:r>
              <a:rPr lang="en-GB">
                <a:solidFill>
                  <a:schemeClr val="dk1"/>
                </a:solidFill>
              </a:rPr>
              <a:t> </a:t>
            </a:r>
            <a:r>
              <a:rPr lang="en-GB" i="1">
                <a:solidFill>
                  <a:schemeClr val="dk1"/>
                </a:solidFill>
              </a:rPr>
              <a:t>Vector control at settlement level</a:t>
            </a:r>
            <a:br>
              <a:rPr lang="en-GB" i="1">
                <a:solidFill>
                  <a:schemeClr val="dk1"/>
                </a:solidFill>
              </a:rPr>
            </a:br>
            <a:endParaRPr i="1">
              <a:solidFill>
                <a:schemeClr val="dk1"/>
              </a:solidFill>
            </a:endParaRPr>
          </a:p>
          <a:p>
            <a:pPr marL="0" marR="0" lvl="0" indent="0" algn="l" rtl="0">
              <a:lnSpc>
                <a:spcPct val="100000"/>
              </a:lnSpc>
              <a:spcBef>
                <a:spcPts val="0"/>
              </a:spcBef>
              <a:spcAft>
                <a:spcPts val="0"/>
              </a:spcAft>
              <a:buClr>
                <a:schemeClr val="dk1"/>
              </a:buClr>
              <a:buSzPts val="1100"/>
              <a:buFont typeface="Arial"/>
              <a:buNone/>
            </a:pPr>
            <a:r>
              <a:rPr lang="en-GB">
                <a:solidFill>
                  <a:schemeClr val="dk1"/>
                </a:solidFill>
              </a:rPr>
              <a:t>“People live in an environment where vector breeding and feeding sites are targeted to reduce the risks of vector-related problems.”</a:t>
            </a:r>
            <a:endParaRPr sz="17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0"/>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714"/>
              <a:buFont typeface="Arial"/>
              <a:buNone/>
            </a:pPr>
            <a:r>
              <a:rPr lang="en-GB" sz="1555" b="0" i="1">
                <a:solidFill>
                  <a:srgbClr val="0B5394"/>
                </a:solidFill>
              </a:rPr>
              <a:t>2.1 Defining the Sphere Standards  | C. Defining Sphere Standards</a:t>
            </a:r>
            <a:endParaRPr sz="1555"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Structure of Standards</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207" name="Google Shape;207;p3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17</a:t>
            </a:fld>
            <a:endParaRPr/>
          </a:p>
        </p:txBody>
      </p:sp>
      <p:sp>
        <p:nvSpPr>
          <p:cNvPr id="208" name="Google Shape;208;p3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09" name="Google Shape;209;p30"/>
          <p:cNvSpPr txBox="1">
            <a:spLocks noGrp="1"/>
          </p:cNvSpPr>
          <p:nvPr>
            <p:ph type="body" idx="1"/>
          </p:nvPr>
        </p:nvSpPr>
        <p:spPr>
          <a:xfrm>
            <a:off x="311700" y="1152475"/>
            <a:ext cx="4635000" cy="34008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b="1">
                <a:solidFill>
                  <a:schemeClr val="dk1"/>
                </a:solidFill>
              </a:rPr>
              <a:t>3 main elements</a:t>
            </a:r>
            <a:r>
              <a:rPr lang="en-GB" sz="1400">
                <a:solidFill>
                  <a:schemeClr val="dk1"/>
                </a:solidFill>
              </a:rPr>
              <a:t> of a Standard:</a:t>
            </a:r>
            <a:endParaRPr sz="1400">
              <a:solidFill>
                <a:schemeClr val="dk1"/>
              </a:solidFill>
            </a:endParaRPr>
          </a:p>
          <a:p>
            <a:pPr marL="457200" lvl="0" indent="-317500" algn="l" rtl="0">
              <a:spcBef>
                <a:spcPts val="0"/>
              </a:spcBef>
              <a:spcAft>
                <a:spcPts val="0"/>
              </a:spcAft>
              <a:buClr>
                <a:schemeClr val="dk1"/>
              </a:buClr>
              <a:buSzPts val="1400"/>
              <a:buFont typeface="Open Sans"/>
              <a:buChar char="●"/>
            </a:pPr>
            <a:r>
              <a:rPr lang="en-GB" sz="1400" b="1">
                <a:solidFill>
                  <a:schemeClr val="dk1"/>
                </a:solidFill>
              </a:rPr>
              <a:t>Key Actions:</a:t>
            </a:r>
            <a:r>
              <a:rPr lang="en-GB" sz="1400">
                <a:solidFill>
                  <a:schemeClr val="dk1"/>
                </a:solidFill>
              </a:rPr>
              <a:t>  practical steps to achieve the minimum standard, including sub-actions and examples.</a:t>
            </a:r>
            <a:endParaRPr sz="1400">
              <a:solidFill>
                <a:schemeClr val="dk1"/>
              </a:solidFill>
            </a:endParaRPr>
          </a:p>
          <a:p>
            <a:pPr marL="457200" lvl="0" indent="-317500" algn="l" rtl="0">
              <a:spcBef>
                <a:spcPts val="0"/>
              </a:spcBef>
              <a:spcAft>
                <a:spcPts val="0"/>
              </a:spcAft>
              <a:buClr>
                <a:schemeClr val="dk1"/>
              </a:buClr>
              <a:buSzPts val="1400"/>
              <a:buFont typeface="Open Sans"/>
              <a:buChar char="●"/>
            </a:pPr>
            <a:r>
              <a:rPr lang="en-GB" sz="1400" b="1">
                <a:solidFill>
                  <a:schemeClr val="dk1"/>
                </a:solidFill>
              </a:rPr>
              <a:t>Key Indicators:</a:t>
            </a:r>
            <a:r>
              <a:rPr lang="en-GB" sz="1400">
                <a:solidFill>
                  <a:schemeClr val="dk1"/>
                </a:solidFill>
              </a:rPr>
              <a:t> specific units and thresholds to measure whether the standard has been met.</a:t>
            </a:r>
            <a:endParaRPr sz="1400">
              <a:solidFill>
                <a:schemeClr val="dk1"/>
              </a:solidFill>
            </a:endParaRPr>
          </a:p>
          <a:p>
            <a:pPr marL="457200" lvl="0" indent="-317500" algn="l" rtl="0">
              <a:spcBef>
                <a:spcPts val="0"/>
              </a:spcBef>
              <a:spcAft>
                <a:spcPts val="0"/>
              </a:spcAft>
              <a:buClr>
                <a:schemeClr val="dk1"/>
              </a:buClr>
              <a:buSzPts val="1400"/>
              <a:buFont typeface="Open Sans"/>
              <a:buChar char="●"/>
            </a:pPr>
            <a:r>
              <a:rPr lang="en-GB" sz="1400" b="1">
                <a:solidFill>
                  <a:schemeClr val="dk1"/>
                </a:solidFill>
              </a:rPr>
              <a:t>Key Guidance Notes:</a:t>
            </a:r>
            <a:r>
              <a:rPr lang="en-GB" sz="1400">
                <a:solidFill>
                  <a:schemeClr val="dk1"/>
                </a:solidFill>
              </a:rPr>
              <a:t> additional information to support key actions and use of indicators.</a:t>
            </a:r>
            <a:endParaRPr sz="1400"/>
          </a:p>
        </p:txBody>
      </p:sp>
      <p:pic>
        <p:nvPicPr>
          <p:cNvPr id="210" name="Google Shape;210;p30"/>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5198075" y="640600"/>
            <a:ext cx="3398725" cy="3400800"/>
          </a:xfrm>
          <a:prstGeom prst="rect">
            <a:avLst/>
          </a:prstGeom>
          <a:noFill/>
          <a:ln>
            <a:noFill/>
          </a:ln>
        </p:spPr>
      </p:pic>
      <p:pic>
        <p:nvPicPr>
          <p:cNvPr id="211" name="Google Shape;211;p30"/>
          <p:cNvPicPr preferRelativeResize="0"/>
          <p:nvPr/>
        </p:nvPicPr>
        <p:blipFill>
          <a:blip r:embed="rId4">
            <a:alphaModFix/>
          </a:blip>
          <a:stretch>
            <a:fillRect/>
          </a:stretch>
        </p:blipFill>
        <p:spPr>
          <a:xfrm>
            <a:off x="5119025" y="1074875"/>
            <a:ext cx="548700" cy="211998"/>
          </a:xfrm>
          <a:prstGeom prst="rect">
            <a:avLst/>
          </a:prstGeom>
          <a:noFill/>
          <a:ln>
            <a:noFill/>
          </a:ln>
        </p:spPr>
      </p:pic>
      <p:pic>
        <p:nvPicPr>
          <p:cNvPr id="212" name="Google Shape;212;p30"/>
          <p:cNvPicPr preferRelativeResize="0"/>
          <p:nvPr/>
        </p:nvPicPr>
        <p:blipFill>
          <a:blip r:embed="rId4">
            <a:alphaModFix/>
          </a:blip>
          <a:stretch>
            <a:fillRect/>
          </a:stretch>
        </p:blipFill>
        <p:spPr>
          <a:xfrm>
            <a:off x="5121875" y="2359750"/>
            <a:ext cx="548700" cy="211998"/>
          </a:xfrm>
          <a:prstGeom prst="rect">
            <a:avLst/>
          </a:prstGeom>
          <a:noFill/>
          <a:ln>
            <a:noFill/>
          </a:ln>
        </p:spPr>
      </p:pic>
      <p:pic>
        <p:nvPicPr>
          <p:cNvPr id="213" name="Google Shape;213;p30"/>
          <p:cNvPicPr preferRelativeResize="0"/>
          <p:nvPr/>
        </p:nvPicPr>
        <p:blipFill>
          <a:blip r:embed="rId4">
            <a:alphaModFix/>
          </a:blip>
          <a:stretch>
            <a:fillRect/>
          </a:stretch>
        </p:blipFill>
        <p:spPr>
          <a:xfrm>
            <a:off x="5198075" y="2654025"/>
            <a:ext cx="548700" cy="211998"/>
          </a:xfrm>
          <a:prstGeom prst="rect">
            <a:avLst/>
          </a:prstGeom>
          <a:noFill/>
          <a:ln>
            <a:noFill/>
          </a:ln>
        </p:spPr>
      </p:pic>
      <p:pic>
        <p:nvPicPr>
          <p:cNvPr id="214" name="Google Shape;214;p30"/>
          <p:cNvPicPr preferRelativeResize="0"/>
          <p:nvPr/>
        </p:nvPicPr>
        <p:blipFill>
          <a:blip r:embed="rId5">
            <a:alphaModFix/>
          </a:blip>
          <a:stretch>
            <a:fillRect/>
          </a:stretch>
        </p:blipFill>
        <p:spPr>
          <a:xfrm rot="836103">
            <a:off x="4606337" y="1130588"/>
            <a:ext cx="589477" cy="446348"/>
          </a:xfrm>
          <a:prstGeom prst="rect">
            <a:avLst/>
          </a:prstGeom>
          <a:noFill/>
          <a:ln>
            <a:noFill/>
          </a:ln>
        </p:spPr>
      </p:pic>
      <p:pic>
        <p:nvPicPr>
          <p:cNvPr id="215" name="Google Shape;215;p30"/>
          <p:cNvPicPr preferRelativeResize="0"/>
          <p:nvPr/>
        </p:nvPicPr>
        <p:blipFill>
          <a:blip r:embed="rId5">
            <a:alphaModFix/>
          </a:blip>
          <a:stretch>
            <a:fillRect/>
          </a:stretch>
        </p:blipFill>
        <p:spPr>
          <a:xfrm rot="836101">
            <a:off x="4838905" y="2760631"/>
            <a:ext cx="453991" cy="343758"/>
          </a:xfrm>
          <a:prstGeom prst="rect">
            <a:avLst/>
          </a:prstGeom>
          <a:noFill/>
          <a:ln>
            <a:noFill/>
          </a:ln>
        </p:spPr>
      </p:pic>
      <p:pic>
        <p:nvPicPr>
          <p:cNvPr id="216" name="Google Shape;216;p30"/>
          <p:cNvPicPr preferRelativeResize="0"/>
          <p:nvPr/>
        </p:nvPicPr>
        <p:blipFill>
          <a:blip r:embed="rId5">
            <a:alphaModFix/>
          </a:blip>
          <a:stretch>
            <a:fillRect/>
          </a:stretch>
        </p:blipFill>
        <p:spPr>
          <a:xfrm rot="1744274">
            <a:off x="4607599" y="2320834"/>
            <a:ext cx="462704" cy="33496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1"/>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714"/>
              <a:buFont typeface="Arial"/>
              <a:buNone/>
            </a:pPr>
            <a:r>
              <a:rPr lang="en-GB" sz="1555" b="0" i="1">
                <a:solidFill>
                  <a:srgbClr val="0B5394"/>
                </a:solidFill>
              </a:rPr>
              <a:t>2.1 Defining the Sphere Standards  | C. Defining Sphere Standards</a:t>
            </a:r>
            <a:endParaRPr sz="1555"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Example Standard</a:t>
            </a: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222" name="Google Shape;222;p3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18</a:t>
            </a:fld>
            <a:endParaRPr/>
          </a:p>
        </p:txBody>
      </p:sp>
      <p:sp>
        <p:nvSpPr>
          <p:cNvPr id="223" name="Google Shape;223;p3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grpSp>
        <p:nvGrpSpPr>
          <p:cNvPr id="224" name="Google Shape;224;p31"/>
          <p:cNvGrpSpPr/>
          <p:nvPr/>
        </p:nvGrpSpPr>
        <p:grpSpPr>
          <a:xfrm>
            <a:off x="38095" y="1047674"/>
            <a:ext cx="9105667" cy="3368577"/>
            <a:chOff x="190494" y="1577722"/>
            <a:chExt cx="8241914" cy="2565948"/>
          </a:xfrm>
        </p:grpSpPr>
        <p:pic>
          <p:nvPicPr>
            <p:cNvPr id="225" name="Google Shape;225;p3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90494" y="1577722"/>
              <a:ext cx="4125733" cy="2565948"/>
            </a:xfrm>
            <a:prstGeom prst="rect">
              <a:avLst/>
            </a:prstGeom>
            <a:noFill/>
            <a:ln>
              <a:noFill/>
            </a:ln>
          </p:spPr>
        </p:pic>
        <p:pic>
          <p:nvPicPr>
            <p:cNvPr id="226" name="Google Shape;226;p3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306675" y="1660012"/>
              <a:ext cx="4125733" cy="2401368"/>
            </a:xfrm>
            <a:prstGeom prst="rect">
              <a:avLst/>
            </a:prstGeom>
            <a:noFill/>
            <a:ln>
              <a:noFill/>
            </a:ln>
          </p:spPr>
        </p:pic>
      </p:grpSp>
      <p:sp>
        <p:nvSpPr>
          <p:cNvPr id="227" name="Google Shape;227;p31"/>
          <p:cNvSpPr txBox="1"/>
          <p:nvPr/>
        </p:nvSpPr>
        <p:spPr>
          <a:xfrm>
            <a:off x="-1500" y="733425"/>
            <a:ext cx="4829100" cy="453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750" b="1">
                <a:solidFill>
                  <a:schemeClr val="dk1"/>
                </a:solidFill>
                <a:latin typeface="Montserrat"/>
                <a:ea typeface="Montserrat"/>
                <a:cs typeface="Montserrat"/>
                <a:sym typeface="Montserrat"/>
              </a:rPr>
              <a:t>Vector Control Standard 4.1</a:t>
            </a:r>
            <a:r>
              <a:rPr lang="en-GB" sz="1750">
                <a:solidFill>
                  <a:schemeClr val="dk1"/>
                </a:solidFill>
                <a:latin typeface="Montserrat"/>
                <a:ea typeface="Montserrat"/>
                <a:cs typeface="Montserrat"/>
                <a:sym typeface="Montserrat"/>
              </a:rPr>
              <a:t> </a:t>
            </a:r>
            <a:endParaRPr sz="1750">
              <a:solidFill>
                <a:schemeClr val="dk1"/>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32"/>
          <p:cNvPicPr preferRelativeResize="0"/>
          <p:nvPr/>
        </p:nvPicPr>
        <p:blipFill>
          <a:blip r:embed="rId3" cstate="screen">
            <a:alphaModFix amt="14000"/>
            <a:extLst>
              <a:ext uri="{28A0092B-C50C-407E-A947-70E740481C1C}">
                <a14:useLocalDpi xmlns:a14="http://schemas.microsoft.com/office/drawing/2010/main"/>
              </a:ext>
            </a:extLst>
          </a:blip>
          <a:stretch>
            <a:fillRect/>
          </a:stretch>
        </p:blipFill>
        <p:spPr>
          <a:xfrm>
            <a:off x="3" y="2242290"/>
            <a:ext cx="4349701" cy="2901210"/>
          </a:xfrm>
          <a:prstGeom prst="rect">
            <a:avLst/>
          </a:prstGeom>
          <a:noFill/>
          <a:ln>
            <a:noFill/>
          </a:ln>
        </p:spPr>
      </p:pic>
      <p:sp>
        <p:nvSpPr>
          <p:cNvPr id="233" name="Google Shape;233;p32"/>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714"/>
              <a:buFont typeface="Arial"/>
              <a:buNone/>
            </a:pPr>
            <a:r>
              <a:rPr lang="en-GB" sz="1555" b="0" i="1">
                <a:solidFill>
                  <a:srgbClr val="0B5394"/>
                </a:solidFill>
              </a:rPr>
              <a:t>2.1 Defining the Sphere Standards  | C. Defining Sphere Standards</a:t>
            </a:r>
            <a:endParaRPr sz="1555"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Key Indicators</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234" name="Google Shape;234;p3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19</a:t>
            </a:fld>
            <a:endParaRPr/>
          </a:p>
        </p:txBody>
      </p:sp>
      <p:sp>
        <p:nvSpPr>
          <p:cNvPr id="235" name="Google Shape;235;p3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36" name="Google Shape;236;p32"/>
          <p:cNvSpPr txBox="1">
            <a:spLocks noGrp="1"/>
          </p:cNvSpPr>
          <p:nvPr>
            <p:ph type="body" idx="1"/>
          </p:nvPr>
        </p:nvSpPr>
        <p:spPr>
          <a:xfrm>
            <a:off x="349800" y="12286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800" b="1">
                <a:solidFill>
                  <a:schemeClr val="dk1"/>
                </a:solidFill>
              </a:rPr>
              <a:t>Indicators</a:t>
            </a:r>
            <a:endParaRPr sz="1800">
              <a:solidFill>
                <a:schemeClr val="dk1"/>
              </a:solidFill>
            </a:endParaRPr>
          </a:p>
          <a:p>
            <a:pPr marL="0" lvl="0" indent="0" algn="l" rtl="0">
              <a:spcBef>
                <a:spcPts val="0"/>
              </a:spcBef>
              <a:spcAft>
                <a:spcPts val="0"/>
              </a:spcAft>
              <a:buNone/>
            </a:pPr>
            <a:r>
              <a:rPr lang="en-GB">
                <a:solidFill>
                  <a:schemeClr val="dk1"/>
                </a:solidFill>
              </a:rPr>
              <a:t>The minimum quantitative requirements, i.e., the lowest acceptable level of achievement.</a:t>
            </a:r>
            <a:endParaRPr>
              <a:solidFill>
                <a:schemeClr val="dk1"/>
              </a:solidFill>
            </a:endParaRPr>
          </a:p>
          <a:p>
            <a:pPr marL="0" lvl="0" indent="0" algn="l" rtl="0">
              <a:spcBef>
                <a:spcPts val="0"/>
              </a:spcBef>
              <a:spcAft>
                <a:spcPts val="0"/>
              </a:spcAft>
              <a:buNone/>
            </a:pPr>
            <a:br>
              <a:rPr lang="en-GB">
                <a:solidFill>
                  <a:schemeClr val="dk1"/>
                </a:solidFill>
              </a:rPr>
            </a:br>
            <a:r>
              <a:rPr lang="en-GB">
                <a:solidFill>
                  <a:schemeClr val="dk1"/>
                </a:solidFill>
              </a:rPr>
              <a:t>Used to assess if standards are met.</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GB">
                <a:solidFill>
                  <a:schemeClr val="dk1"/>
                </a:solidFill>
              </a:rPr>
              <a:t>Help to capture process and programme results for the standard. </a:t>
            </a:r>
            <a:endParaRPr/>
          </a:p>
        </p:txBody>
      </p:sp>
      <p:sp>
        <p:nvSpPr>
          <p:cNvPr id="237" name="Google Shape;237;p32"/>
          <p:cNvSpPr txBox="1">
            <a:spLocks noGrp="1"/>
          </p:cNvSpPr>
          <p:nvPr>
            <p:ph type="body" idx="2"/>
          </p:nvPr>
        </p:nvSpPr>
        <p:spPr>
          <a:xfrm>
            <a:off x="4889550" y="1523950"/>
            <a:ext cx="3999900" cy="2086500"/>
          </a:xfrm>
          <a:prstGeom prst="rect">
            <a:avLst/>
          </a:prstGeom>
          <a:solidFill>
            <a:srgbClr val="C9DAF8"/>
          </a:solidFill>
        </p:spPr>
        <p:txBody>
          <a:bodyPr spcFirstLastPara="1" wrap="square" lIns="360000" tIns="91425" rIns="360000" bIns="91425" anchor="t" anchorCtr="0">
            <a:normAutofit lnSpcReduction="10000"/>
          </a:bodyPr>
          <a:lstStyle/>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GB" b="1">
                <a:solidFill>
                  <a:srgbClr val="3C4043"/>
                </a:solidFill>
              </a:rPr>
              <a:t>Example of an Indicator</a:t>
            </a:r>
            <a:endParaRPr b="1">
              <a:solidFill>
                <a:srgbClr val="3C4043"/>
              </a:solidFill>
            </a:endParaRPr>
          </a:p>
          <a:p>
            <a:pPr marL="0" lvl="0" indent="0" algn="l" rtl="0">
              <a:spcBef>
                <a:spcPts val="0"/>
              </a:spcBef>
              <a:spcAft>
                <a:spcPts val="0"/>
              </a:spcAft>
              <a:buClr>
                <a:schemeClr val="dk1"/>
              </a:buClr>
              <a:buSzPts val="1100"/>
              <a:buFont typeface="Arial"/>
              <a:buNone/>
            </a:pPr>
            <a:endParaRPr b="1">
              <a:solidFill>
                <a:srgbClr val="3C4043"/>
              </a:solidFill>
            </a:endParaRPr>
          </a:p>
          <a:p>
            <a:pPr marL="0" lvl="0" indent="0" algn="l" rtl="0">
              <a:spcBef>
                <a:spcPts val="0"/>
              </a:spcBef>
              <a:spcAft>
                <a:spcPts val="0"/>
              </a:spcAft>
              <a:buClr>
                <a:schemeClr val="dk1"/>
              </a:buClr>
              <a:buSzPts val="1100"/>
              <a:buFont typeface="Arial"/>
              <a:buNone/>
            </a:pPr>
            <a:r>
              <a:rPr lang="en-GB" i="1">
                <a:solidFill>
                  <a:srgbClr val="3C4043"/>
                </a:solidFill>
              </a:rPr>
              <a:t>Vector Control Standard 4.1</a:t>
            </a:r>
            <a:r>
              <a:rPr lang="en-GB">
                <a:solidFill>
                  <a:schemeClr val="dk1"/>
                </a:solidFill>
              </a:rPr>
              <a:t> </a:t>
            </a:r>
            <a:endParaRPr>
              <a:solidFill>
                <a:schemeClr val="dk1"/>
              </a:solidFill>
            </a:endParaRPr>
          </a:p>
          <a:p>
            <a:pPr marL="0" marR="0" lvl="0" indent="0" algn="l" rtl="0">
              <a:lnSpc>
                <a:spcPct val="115000"/>
              </a:lnSpc>
              <a:spcBef>
                <a:spcPts val="0"/>
              </a:spcBef>
              <a:spcAft>
                <a:spcPts val="0"/>
              </a:spcAft>
              <a:buClr>
                <a:schemeClr val="dk1"/>
              </a:buClr>
              <a:buSzPts val="1100"/>
              <a:buFont typeface="Arial"/>
              <a:buNone/>
            </a:pPr>
            <a:endParaRPr b="1">
              <a:solidFill>
                <a:schemeClr val="dk1"/>
              </a:solidFill>
            </a:endParaRPr>
          </a:p>
          <a:p>
            <a:pPr marL="0" marR="0" lvl="0" indent="0" algn="l" rtl="0">
              <a:lnSpc>
                <a:spcPct val="115000"/>
              </a:lnSpc>
              <a:spcBef>
                <a:spcPts val="0"/>
              </a:spcBef>
              <a:spcAft>
                <a:spcPts val="0"/>
              </a:spcAft>
              <a:buClr>
                <a:schemeClr val="dk1"/>
              </a:buClr>
              <a:buSzPts val="1100"/>
              <a:buFont typeface="Arial"/>
              <a:buNone/>
            </a:pPr>
            <a:r>
              <a:rPr lang="en-GB">
                <a:solidFill>
                  <a:schemeClr val="dk1"/>
                </a:solidFill>
              </a:rPr>
              <a:t>“Percentage of identified breeding sites where the vector’s life cycle is disrupted.”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title"/>
          </p:nvPr>
        </p:nvSpPr>
        <p:spPr>
          <a:xfrm>
            <a:off x="493650" y="537350"/>
            <a:ext cx="8327100" cy="35907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1340">
                <a:solidFill>
                  <a:srgbClr val="00A0A3"/>
                </a:solidFill>
              </a:rPr>
              <a:t>This training was created by:</a:t>
            </a:r>
            <a:r>
              <a:rPr lang="en-GB" sz="1340" b="0">
                <a:solidFill>
                  <a:srgbClr val="00A0A3"/>
                </a:solidFill>
              </a:rPr>
              <a:t> </a:t>
            </a:r>
            <a:endParaRPr sz="1340" b="0">
              <a:solidFill>
                <a:srgbClr val="00A0A3"/>
              </a:solidFill>
            </a:endParaRPr>
          </a:p>
          <a:p>
            <a:pPr marL="457200" lvl="0" indent="0" algn="l" rtl="0">
              <a:spcBef>
                <a:spcPts val="600"/>
              </a:spcBef>
              <a:spcAft>
                <a:spcPts val="0"/>
              </a:spcAft>
              <a:buSzPts val="990"/>
              <a:buNone/>
            </a:pPr>
            <a:r>
              <a:rPr lang="en-GB" sz="2040">
                <a:solidFill>
                  <a:srgbClr val="00A0A3"/>
                </a:solidFill>
              </a:rPr>
              <a:t>Sphere and the German Red Cross, </a:t>
            </a:r>
            <a:endParaRPr sz="2040">
              <a:solidFill>
                <a:srgbClr val="00A0A3"/>
              </a:solidFill>
            </a:endParaRPr>
          </a:p>
          <a:p>
            <a:pPr marL="457200" lvl="0" indent="0" algn="l" rtl="0">
              <a:spcBef>
                <a:spcPts val="0"/>
              </a:spcBef>
              <a:spcAft>
                <a:spcPts val="0"/>
              </a:spcAft>
              <a:buSzPts val="990"/>
              <a:buNone/>
            </a:pPr>
            <a:r>
              <a:rPr lang="en-GB" sz="1840">
                <a:solidFill>
                  <a:srgbClr val="00A0A3"/>
                </a:solidFill>
              </a:rPr>
              <a:t>with the support of Humanitarian Partners International (HPI) </a:t>
            </a:r>
            <a:endParaRPr sz="1840">
              <a:solidFill>
                <a:srgbClr val="00A0A3"/>
              </a:solidFill>
            </a:endParaRPr>
          </a:p>
          <a:p>
            <a:pPr marL="457200" lvl="0" indent="0" algn="l" rtl="0">
              <a:spcBef>
                <a:spcPts val="0"/>
              </a:spcBef>
              <a:spcAft>
                <a:spcPts val="0"/>
              </a:spcAft>
              <a:buSzPts val="990"/>
              <a:buNone/>
            </a:pPr>
            <a:r>
              <a:rPr lang="en-GB" sz="1840">
                <a:solidFill>
                  <a:srgbClr val="00A0A3"/>
                </a:solidFill>
              </a:rPr>
              <a:t>and Lessons Learned Simulations &amp; Training (LLST). </a:t>
            </a:r>
            <a:endParaRPr sz="1840">
              <a:solidFill>
                <a:srgbClr val="00A0A3"/>
              </a:solidFill>
            </a:endParaRPr>
          </a:p>
          <a:p>
            <a:pPr marL="457200" lvl="0" indent="0" algn="l" rtl="0">
              <a:spcBef>
                <a:spcPts val="0"/>
              </a:spcBef>
              <a:spcAft>
                <a:spcPts val="0"/>
              </a:spcAft>
              <a:buSzPts val="990"/>
              <a:buNone/>
            </a:pPr>
            <a:endParaRPr sz="1840"/>
          </a:p>
          <a:p>
            <a:pPr marL="457200" lvl="0" indent="0" algn="l" rtl="0">
              <a:spcBef>
                <a:spcPts val="0"/>
              </a:spcBef>
              <a:spcAft>
                <a:spcPts val="0"/>
              </a:spcAft>
              <a:buSzPts val="990"/>
              <a:buNone/>
            </a:pPr>
            <a:endParaRPr sz="1840"/>
          </a:p>
          <a:p>
            <a:pPr marL="0" lvl="0" indent="0" algn="ctr" rtl="0">
              <a:spcBef>
                <a:spcPts val="0"/>
              </a:spcBef>
              <a:spcAft>
                <a:spcPts val="0"/>
              </a:spcAft>
              <a:buSzPts val="990"/>
              <a:buNone/>
            </a:pPr>
            <a:endParaRPr sz="1940"/>
          </a:p>
          <a:p>
            <a:pPr marL="0" lvl="0" indent="0" algn="ctr" rtl="0">
              <a:spcBef>
                <a:spcPts val="0"/>
              </a:spcBef>
              <a:spcAft>
                <a:spcPts val="0"/>
              </a:spcAft>
              <a:buSzPts val="990"/>
              <a:buNone/>
            </a:pPr>
            <a:endParaRPr sz="1940"/>
          </a:p>
          <a:p>
            <a:pPr marL="0" lvl="0" indent="0" algn="ctr" rtl="0">
              <a:spcBef>
                <a:spcPts val="0"/>
              </a:spcBef>
              <a:spcAft>
                <a:spcPts val="0"/>
              </a:spcAft>
              <a:buSzPts val="990"/>
              <a:buNone/>
            </a:pPr>
            <a:endParaRPr sz="1940"/>
          </a:p>
          <a:p>
            <a:pPr marL="0" lvl="0" indent="0" algn="l" rtl="0">
              <a:spcBef>
                <a:spcPts val="0"/>
              </a:spcBef>
              <a:spcAft>
                <a:spcPts val="0"/>
              </a:spcAft>
              <a:buSzPts val="990"/>
              <a:buNone/>
            </a:pPr>
            <a:endParaRPr sz="1440" b="0">
              <a:solidFill>
                <a:schemeClr val="dk1"/>
              </a:solidFill>
            </a:endParaRPr>
          </a:p>
          <a:p>
            <a:pPr marL="457200" lvl="0" indent="0" algn="l" rtl="0">
              <a:spcBef>
                <a:spcPts val="0"/>
              </a:spcBef>
              <a:spcAft>
                <a:spcPts val="0"/>
              </a:spcAft>
              <a:buSzPts val="990"/>
              <a:buNone/>
            </a:pPr>
            <a:endParaRPr sz="1340" b="0">
              <a:solidFill>
                <a:schemeClr val="dk1"/>
              </a:solidFill>
            </a:endParaRPr>
          </a:p>
          <a:p>
            <a:pPr marL="457200" lvl="0" indent="0" algn="l" rtl="0">
              <a:spcBef>
                <a:spcPts val="0"/>
              </a:spcBef>
              <a:spcAft>
                <a:spcPts val="0"/>
              </a:spcAft>
              <a:buSzPts val="990"/>
              <a:buNone/>
            </a:pPr>
            <a:r>
              <a:rPr lang="en-GB" sz="1340" b="0">
                <a:solidFill>
                  <a:schemeClr val="dk1"/>
                </a:solidFill>
              </a:rPr>
              <a:t>We are grateful for the broad community of humanitarian experts and professionals who provided their input and experiences to inform the content of this module. </a:t>
            </a:r>
            <a:endParaRPr sz="1340" b="0">
              <a:solidFill>
                <a:schemeClr val="dk1"/>
              </a:solidFill>
            </a:endParaRPr>
          </a:p>
          <a:p>
            <a:pPr marL="457200" lvl="0" indent="0" algn="l" rtl="0">
              <a:spcBef>
                <a:spcPts val="0"/>
              </a:spcBef>
              <a:spcAft>
                <a:spcPts val="0"/>
              </a:spcAft>
              <a:buSzPts val="990"/>
              <a:buNone/>
            </a:pPr>
            <a:endParaRPr sz="740" b="0">
              <a:solidFill>
                <a:schemeClr val="dk1"/>
              </a:solidFill>
            </a:endParaRPr>
          </a:p>
          <a:p>
            <a:pPr marL="457200" lvl="0" indent="0" algn="l" rtl="0">
              <a:spcBef>
                <a:spcPts val="0"/>
              </a:spcBef>
              <a:spcAft>
                <a:spcPts val="0"/>
              </a:spcAft>
              <a:buSzPts val="990"/>
              <a:buNone/>
            </a:pPr>
            <a:r>
              <a:rPr lang="en-GB" sz="1340" b="0">
                <a:solidFill>
                  <a:schemeClr val="dk1"/>
                </a:solidFill>
              </a:rPr>
              <a:t>If you have any questions, please contact [name@organization.com]</a:t>
            </a:r>
            <a:endParaRPr sz="1340" b="0">
              <a:solidFill>
                <a:schemeClr val="dk1"/>
              </a:solidFill>
            </a:endParaRPr>
          </a:p>
        </p:txBody>
      </p:sp>
      <p:pic>
        <p:nvPicPr>
          <p:cNvPr id="72" name="Google Shape;72;p15"/>
          <p:cNvPicPr preferRelativeResize="0"/>
          <p:nvPr/>
        </p:nvPicPr>
        <p:blipFill>
          <a:blip r:embed="rId3">
            <a:alphaModFix/>
          </a:blip>
          <a:stretch>
            <a:fillRect/>
          </a:stretch>
        </p:blipFill>
        <p:spPr>
          <a:xfrm>
            <a:off x="1076400" y="2775113"/>
            <a:ext cx="3047202" cy="589250"/>
          </a:xfrm>
          <a:prstGeom prst="rect">
            <a:avLst/>
          </a:prstGeom>
          <a:noFill/>
          <a:ln>
            <a:noFill/>
          </a:ln>
        </p:spPr>
      </p:pic>
      <p:pic>
        <p:nvPicPr>
          <p:cNvPr id="73" name="Google Shape;73;p15"/>
          <p:cNvPicPr preferRelativeResize="0"/>
          <p:nvPr/>
        </p:nvPicPr>
        <p:blipFill>
          <a:blip r:embed="rId4">
            <a:alphaModFix/>
          </a:blip>
          <a:stretch>
            <a:fillRect/>
          </a:stretch>
        </p:blipFill>
        <p:spPr>
          <a:xfrm>
            <a:off x="4400925" y="2821787"/>
            <a:ext cx="3666673" cy="495931"/>
          </a:xfrm>
          <a:prstGeom prst="rect">
            <a:avLst/>
          </a:prstGeom>
          <a:noFill/>
          <a:ln>
            <a:noFill/>
          </a:ln>
        </p:spPr>
      </p:pic>
      <p:sp>
        <p:nvSpPr>
          <p:cNvPr id="74" name="Google Shape;74;p1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a:t>
            </a:fld>
            <a:endParaRPr/>
          </a:p>
        </p:txBody>
      </p:sp>
      <p:sp>
        <p:nvSpPr>
          <p:cNvPr id="75" name="Google Shape;75;p15"/>
          <p:cNvSpPr/>
          <p:nvPr/>
        </p:nvSpPr>
        <p:spPr>
          <a:xfrm>
            <a:off x="220525" y="4311150"/>
            <a:ext cx="8923500" cy="832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6" name="Google Shape;76;p15"/>
          <p:cNvPicPr preferRelativeResize="0"/>
          <p:nvPr/>
        </p:nvPicPr>
        <p:blipFill rotWithShape="1">
          <a:blip r:embed="rId5">
            <a:alphaModFix/>
          </a:blip>
          <a:srcRect t="13631" b="15667"/>
          <a:stretch/>
        </p:blipFill>
        <p:spPr>
          <a:xfrm>
            <a:off x="1875025" y="1754012"/>
            <a:ext cx="4789801" cy="10049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3"/>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714"/>
              <a:buFont typeface="Arial"/>
              <a:buNone/>
            </a:pPr>
            <a:r>
              <a:rPr lang="en-GB" sz="1555" b="0" i="1" dirty="0">
                <a:solidFill>
                  <a:srgbClr val="0B5394"/>
                </a:solidFill>
              </a:rPr>
              <a:t>2.1 Defining the Sphere Standards  | D. Meeting Sphere Standards</a:t>
            </a:r>
            <a:endParaRPr sz="1555" b="0" i="1" dirty="0">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dirty="0">
                <a:solidFill>
                  <a:srgbClr val="0B5394"/>
                </a:solidFill>
              </a:rPr>
              <a:t>Standards Versus Indicators</a:t>
            </a:r>
            <a:endParaRPr sz="2650" b="0" i="1" dirty="0">
              <a:solidFill>
                <a:srgbClr val="0B5394"/>
              </a:solidFill>
            </a:endParaRPr>
          </a:p>
          <a:p>
            <a:pPr marL="0" lvl="0" indent="0" algn="l" rtl="0">
              <a:spcBef>
                <a:spcPts val="0"/>
              </a:spcBef>
              <a:spcAft>
                <a:spcPts val="0"/>
              </a:spcAft>
              <a:buClr>
                <a:schemeClr val="dk1"/>
              </a:buClr>
              <a:buSzPct val="55000"/>
              <a:buFont typeface="Arial"/>
              <a:buNone/>
            </a:pPr>
            <a:endParaRPr sz="2000" b="0" i="1" dirty="0">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dirty="0">
              <a:solidFill>
                <a:srgbClr val="0B5394"/>
              </a:solidFill>
            </a:endParaRPr>
          </a:p>
        </p:txBody>
      </p:sp>
      <p:sp>
        <p:nvSpPr>
          <p:cNvPr id="243" name="Google Shape;243;p3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20</a:t>
            </a:fld>
            <a:endParaRPr/>
          </a:p>
        </p:txBody>
      </p:sp>
      <p:sp>
        <p:nvSpPr>
          <p:cNvPr id="244" name="Google Shape;244;p3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45" name="Google Shape;245;p33"/>
          <p:cNvSpPr txBox="1">
            <a:spLocks noGrp="1"/>
          </p:cNvSpPr>
          <p:nvPr>
            <p:ph type="body" idx="1"/>
          </p:nvPr>
        </p:nvSpPr>
        <p:spPr>
          <a:xfrm>
            <a:off x="255975" y="1114375"/>
            <a:ext cx="3999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800">
                <a:solidFill>
                  <a:schemeClr val="dk1"/>
                </a:solidFill>
                <a:latin typeface="Montserrat Black"/>
                <a:ea typeface="Montserrat Black"/>
                <a:cs typeface="Montserrat Black"/>
                <a:sym typeface="Montserrat Black"/>
              </a:rPr>
              <a:t>Standards</a:t>
            </a:r>
            <a:endParaRPr b="1" u="sng">
              <a:solidFill>
                <a:schemeClr val="dk1"/>
              </a:solidFill>
            </a:endParaRPr>
          </a:p>
          <a:p>
            <a:pPr marL="0" lvl="0" indent="0" algn="l" rtl="0">
              <a:spcBef>
                <a:spcPts val="0"/>
              </a:spcBef>
              <a:spcAft>
                <a:spcPts val="0"/>
              </a:spcAft>
              <a:buNone/>
            </a:pPr>
            <a:r>
              <a:rPr lang="en-GB">
                <a:solidFill>
                  <a:schemeClr val="dk1"/>
                </a:solidFill>
              </a:rPr>
              <a:t>Standards are </a:t>
            </a:r>
            <a:r>
              <a:rPr lang="en-GB" b="1">
                <a:solidFill>
                  <a:srgbClr val="CC0000"/>
                </a:solidFill>
              </a:rPr>
              <a:t>universal.</a:t>
            </a:r>
            <a:endParaRPr b="1">
              <a:solidFill>
                <a:srgbClr val="CC0000"/>
              </a:solidFill>
            </a:endParaRPr>
          </a:p>
          <a:p>
            <a:pPr marL="0" lvl="0" indent="0" algn="l" rtl="0">
              <a:spcBef>
                <a:spcPts val="1000"/>
              </a:spcBef>
              <a:spcAft>
                <a:spcPts val="0"/>
              </a:spcAft>
              <a:buNone/>
            </a:pPr>
            <a:r>
              <a:rPr lang="en-GB">
                <a:solidFill>
                  <a:schemeClr val="dk1"/>
                </a:solidFill>
              </a:rPr>
              <a:t>Standards </a:t>
            </a:r>
            <a:r>
              <a:rPr lang="en-GB" b="1">
                <a:solidFill>
                  <a:srgbClr val="CC0000"/>
                </a:solidFill>
              </a:rPr>
              <a:t>state the minimum requirement.</a:t>
            </a:r>
            <a:endParaRPr>
              <a:solidFill>
                <a:schemeClr val="dk1"/>
              </a:solidFill>
            </a:endParaRPr>
          </a:p>
          <a:p>
            <a:pPr marL="0" lvl="0" indent="0" algn="l" rtl="0">
              <a:spcBef>
                <a:spcPts val="1000"/>
              </a:spcBef>
              <a:spcAft>
                <a:spcPts val="0"/>
              </a:spcAft>
              <a:buNone/>
            </a:pPr>
            <a:r>
              <a:rPr lang="en-GB">
                <a:solidFill>
                  <a:schemeClr val="dk1"/>
                </a:solidFill>
              </a:rPr>
              <a:t>Standards are</a:t>
            </a:r>
            <a:r>
              <a:rPr lang="en-GB" b="1">
                <a:solidFill>
                  <a:srgbClr val="CC0000"/>
                </a:solidFill>
              </a:rPr>
              <a:t> outcome-oriented</a:t>
            </a:r>
            <a:r>
              <a:rPr lang="en-GB">
                <a:solidFill>
                  <a:schemeClr val="dk1"/>
                </a:solidFill>
              </a:rPr>
              <a:t> statements.</a:t>
            </a:r>
            <a:endParaRPr>
              <a:solidFill>
                <a:schemeClr val="dk1"/>
              </a:solidFill>
            </a:endParaRPr>
          </a:p>
          <a:p>
            <a:pPr marL="0" lvl="0" indent="0" algn="l" rtl="0">
              <a:spcBef>
                <a:spcPts val="1000"/>
              </a:spcBef>
              <a:spcAft>
                <a:spcPts val="0"/>
              </a:spcAft>
              <a:buNone/>
            </a:pPr>
            <a:r>
              <a:rPr lang="en-GB">
                <a:solidFill>
                  <a:schemeClr val="dk1"/>
                </a:solidFill>
              </a:rPr>
              <a:t>Standards are </a:t>
            </a:r>
            <a:r>
              <a:rPr lang="en-GB" b="1">
                <a:solidFill>
                  <a:srgbClr val="CC0000"/>
                </a:solidFill>
              </a:rPr>
              <a:t>applied</a:t>
            </a:r>
            <a:r>
              <a:rPr lang="en-GB">
                <a:solidFill>
                  <a:schemeClr val="dk1"/>
                </a:solidFill>
              </a:rPr>
              <a:t> to all contexts.</a:t>
            </a:r>
            <a:endParaRPr>
              <a:solidFill>
                <a:schemeClr val="dk1"/>
              </a:solidFill>
            </a:endParaRPr>
          </a:p>
          <a:p>
            <a:pPr marL="0" lvl="0" indent="0" algn="l" rtl="0">
              <a:spcBef>
                <a:spcPts val="1000"/>
              </a:spcBef>
              <a:spcAft>
                <a:spcPts val="0"/>
              </a:spcAft>
              <a:buClr>
                <a:schemeClr val="dk1"/>
              </a:buClr>
              <a:buSzPts val="1100"/>
              <a:buFont typeface="Arial"/>
              <a:buNone/>
            </a:pPr>
            <a:endParaRPr b="1" u="sng">
              <a:solidFill>
                <a:schemeClr val="dk1"/>
              </a:solidFill>
            </a:endParaRPr>
          </a:p>
        </p:txBody>
      </p:sp>
      <p:sp>
        <p:nvSpPr>
          <p:cNvPr id="246" name="Google Shape;246;p33"/>
          <p:cNvSpPr txBox="1">
            <a:spLocks noGrp="1"/>
          </p:cNvSpPr>
          <p:nvPr>
            <p:ph type="body" idx="2"/>
          </p:nvPr>
        </p:nvSpPr>
        <p:spPr>
          <a:xfrm>
            <a:off x="5144100" y="10762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sz="1800">
                <a:solidFill>
                  <a:schemeClr val="dk1"/>
                </a:solidFill>
                <a:latin typeface="Montserrat Black"/>
                <a:ea typeface="Montserrat Black"/>
                <a:cs typeface="Montserrat Black"/>
                <a:sym typeface="Montserrat Black"/>
              </a:rPr>
              <a:t>Indicators</a:t>
            </a:r>
            <a:endParaRPr sz="1800">
              <a:solidFill>
                <a:schemeClr val="dk1"/>
              </a:solidFill>
              <a:latin typeface="Montserrat Black"/>
              <a:ea typeface="Montserrat Black"/>
              <a:cs typeface="Montserrat Black"/>
              <a:sym typeface="Montserrat Black"/>
            </a:endParaRPr>
          </a:p>
          <a:p>
            <a:pPr marL="0" lvl="0" indent="0" algn="l" rtl="0">
              <a:spcBef>
                <a:spcPts val="0"/>
              </a:spcBef>
              <a:spcAft>
                <a:spcPts val="0"/>
              </a:spcAft>
              <a:buNone/>
            </a:pPr>
            <a:r>
              <a:rPr lang="en-GB">
                <a:solidFill>
                  <a:schemeClr val="dk1"/>
                </a:solidFill>
              </a:rPr>
              <a:t>Indicators are </a:t>
            </a:r>
            <a:r>
              <a:rPr lang="en-GB" b="1">
                <a:solidFill>
                  <a:srgbClr val="CC0000"/>
                </a:solidFill>
              </a:rPr>
              <a:t>context specific.</a:t>
            </a:r>
            <a:endParaRPr b="1">
              <a:solidFill>
                <a:srgbClr val="CC0000"/>
              </a:solidFill>
            </a:endParaRPr>
          </a:p>
          <a:p>
            <a:pPr marL="0" lvl="0" indent="0" algn="l" rtl="0">
              <a:spcBef>
                <a:spcPts val="1000"/>
              </a:spcBef>
              <a:spcAft>
                <a:spcPts val="0"/>
              </a:spcAft>
              <a:buNone/>
            </a:pPr>
            <a:r>
              <a:rPr lang="en-GB">
                <a:solidFill>
                  <a:schemeClr val="dk1"/>
                </a:solidFill>
              </a:rPr>
              <a:t>Indicators help to </a:t>
            </a:r>
            <a:r>
              <a:rPr lang="en-GB" b="1">
                <a:solidFill>
                  <a:srgbClr val="CC0000"/>
                </a:solidFill>
              </a:rPr>
              <a:t>measure if the minimum requirement</a:t>
            </a:r>
            <a:r>
              <a:rPr lang="en-GB">
                <a:solidFill>
                  <a:schemeClr val="dk1"/>
                </a:solidFill>
              </a:rPr>
              <a:t> is being met. </a:t>
            </a:r>
            <a:endParaRPr>
              <a:solidFill>
                <a:schemeClr val="dk1"/>
              </a:solidFill>
            </a:endParaRPr>
          </a:p>
          <a:p>
            <a:pPr marL="0" lvl="0" indent="0" algn="l" rtl="0">
              <a:spcBef>
                <a:spcPts val="1000"/>
              </a:spcBef>
              <a:spcAft>
                <a:spcPts val="0"/>
              </a:spcAft>
              <a:buNone/>
            </a:pPr>
            <a:r>
              <a:rPr lang="en-GB">
                <a:solidFill>
                  <a:schemeClr val="dk1"/>
                </a:solidFill>
              </a:rPr>
              <a:t>Indicators help to</a:t>
            </a:r>
            <a:r>
              <a:rPr lang="en-GB" b="1">
                <a:solidFill>
                  <a:srgbClr val="CC0000"/>
                </a:solidFill>
              </a:rPr>
              <a:t> achieve standards.</a:t>
            </a:r>
            <a:endParaRPr b="1">
              <a:solidFill>
                <a:srgbClr val="CC0000"/>
              </a:solidFill>
            </a:endParaRPr>
          </a:p>
          <a:p>
            <a:pPr marL="0" lvl="0" indent="0" algn="l" rtl="0">
              <a:spcBef>
                <a:spcPts val="1000"/>
              </a:spcBef>
              <a:spcAft>
                <a:spcPts val="1000"/>
              </a:spcAft>
              <a:buNone/>
            </a:pPr>
            <a:r>
              <a:rPr lang="en-GB">
                <a:solidFill>
                  <a:schemeClr val="dk1"/>
                </a:solidFill>
              </a:rPr>
              <a:t>Indicators are </a:t>
            </a:r>
            <a:r>
              <a:rPr lang="en-GB" b="1">
                <a:solidFill>
                  <a:srgbClr val="CC0000"/>
                </a:solidFill>
              </a:rPr>
              <a:t>adapted</a:t>
            </a:r>
            <a:r>
              <a:rPr lang="en-GB">
                <a:solidFill>
                  <a:schemeClr val="dk1"/>
                </a:solidFill>
              </a:rPr>
              <a:t> to the context.</a:t>
            </a:r>
            <a:endParaRPr>
              <a:solidFill>
                <a:schemeClr val="dk1"/>
              </a:solidFill>
            </a:endParaRPr>
          </a:p>
        </p:txBody>
      </p:sp>
      <p:pic>
        <p:nvPicPr>
          <p:cNvPr id="247" name="Google Shape;247;p33"/>
          <p:cNvPicPr preferRelativeResize="0"/>
          <p:nvPr/>
        </p:nvPicPr>
        <p:blipFill>
          <a:blip r:embed="rId3">
            <a:alphaModFix/>
          </a:blip>
          <a:stretch>
            <a:fillRect/>
          </a:stretch>
        </p:blipFill>
        <p:spPr>
          <a:xfrm>
            <a:off x="3605976" y="1714500"/>
            <a:ext cx="1461925" cy="14297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3C34C2-D1A6-492F-AE4A-033EDB02C6B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2316817" y="718231"/>
            <a:ext cx="6827184" cy="3773486"/>
          </a:xfrm>
          <a:prstGeom prst="rect">
            <a:avLst/>
          </a:prstGeom>
        </p:spPr>
      </p:pic>
      <p:sp>
        <p:nvSpPr>
          <p:cNvPr id="6" name="TextBox 5">
            <a:extLst>
              <a:ext uri="{FF2B5EF4-FFF2-40B4-BE49-F238E27FC236}">
                <a16:creationId xmlns:a16="http://schemas.microsoft.com/office/drawing/2014/main" id="{34F3BD6D-0E65-4FD5-A117-76493D67E53B}"/>
              </a:ext>
            </a:extLst>
          </p:cNvPr>
          <p:cNvSpPr txBox="1"/>
          <p:nvPr/>
        </p:nvSpPr>
        <p:spPr>
          <a:xfrm>
            <a:off x="4076559" y="4491717"/>
            <a:ext cx="2533944" cy="3788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6788" tIns="26788" rIns="26788" bIns="26788" numCol="1" spcCol="38100" rtlCol="0" anchor="ctr">
            <a:spAutoFit/>
          </a:bodyPr>
          <a:lstStyle/>
          <a:p>
            <a:pPr algn="ctr" defTabSz="308049" hangingPunct="0">
              <a:buClrTx/>
            </a:pPr>
            <a:r>
              <a:rPr lang="en-US" sz="1055" dirty="0">
                <a:solidFill>
                  <a:srgbClr val="00B297"/>
                </a:solidFill>
              </a:rPr>
              <a:t>Interworks/Jim Good</a:t>
            </a:r>
          </a:p>
          <a:p>
            <a:pPr algn="ctr" defTabSz="308049" hangingPunct="0">
              <a:buClrTx/>
            </a:pPr>
            <a:r>
              <a:rPr lang="en-US" sz="1055" dirty="0">
                <a:solidFill>
                  <a:srgbClr val="00B297"/>
                </a:solidFill>
              </a:rPr>
              <a:t>Rohingya refugees in Bangladesh – 2017</a:t>
            </a:r>
          </a:p>
        </p:txBody>
      </p:sp>
      <p:sp>
        <p:nvSpPr>
          <p:cNvPr id="7" name="TextBox 6">
            <a:extLst>
              <a:ext uri="{FF2B5EF4-FFF2-40B4-BE49-F238E27FC236}">
                <a16:creationId xmlns:a16="http://schemas.microsoft.com/office/drawing/2014/main" id="{AEF2BBEE-51D2-44A6-9A38-59827F614906}"/>
              </a:ext>
            </a:extLst>
          </p:cNvPr>
          <p:cNvSpPr txBox="1"/>
          <p:nvPr/>
        </p:nvSpPr>
        <p:spPr>
          <a:xfrm>
            <a:off x="236071" y="1099860"/>
            <a:ext cx="2080746" cy="22085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8" tIns="26788" rIns="26788" bIns="26788" numCol="1" spcCol="38100" rtlCol="0" anchor="ctr">
            <a:spAutoFit/>
          </a:bodyPr>
          <a:lstStyle/>
          <a:p>
            <a:pPr defTabSz="308049" hangingPunct="0">
              <a:buClrTx/>
            </a:pPr>
            <a:r>
              <a:rPr lang="en-US" b="1" dirty="0">
                <a:solidFill>
                  <a:schemeClr val="dk1"/>
                </a:solidFill>
                <a:latin typeface="Montserrat"/>
              </a:rPr>
              <a:t>Latrines too close to shallow wells</a:t>
            </a:r>
          </a:p>
          <a:p>
            <a:pPr defTabSz="308049" hangingPunct="0">
              <a:buClrTx/>
            </a:pPr>
            <a:endParaRPr lang="en-US" b="1" dirty="0">
              <a:solidFill>
                <a:schemeClr val="dk1"/>
              </a:solidFill>
              <a:latin typeface="Montserrat"/>
              <a:sym typeface="Open Sans Regular"/>
            </a:endParaRPr>
          </a:p>
          <a:p>
            <a:pPr defTabSz="308049" hangingPunct="0">
              <a:buClrTx/>
            </a:pPr>
            <a:r>
              <a:rPr lang="en-US" dirty="0">
                <a:solidFill>
                  <a:schemeClr val="dk1"/>
                </a:solidFill>
                <a:latin typeface="Montserrat"/>
                <a:sym typeface="Open Sans Regular"/>
              </a:rPr>
              <a:t>Area provided was too small to meet site planning indicators – resulting in latrines, shallow wells, and people all being crowded together.</a:t>
            </a:r>
          </a:p>
        </p:txBody>
      </p:sp>
      <p:sp>
        <p:nvSpPr>
          <p:cNvPr id="10" name="Google Shape;242;p33">
            <a:extLst>
              <a:ext uri="{FF2B5EF4-FFF2-40B4-BE49-F238E27FC236}">
                <a16:creationId xmlns:a16="http://schemas.microsoft.com/office/drawing/2014/main" id="{8DFA3F79-9076-AE1B-102E-0452A227C2DF}"/>
              </a:ext>
            </a:extLst>
          </p:cNvPr>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714"/>
              <a:buFont typeface="Arial"/>
              <a:buNone/>
            </a:pPr>
            <a:r>
              <a:rPr lang="en-GB" sz="1555" b="0" i="1" dirty="0">
                <a:solidFill>
                  <a:srgbClr val="0B5394"/>
                </a:solidFill>
              </a:rPr>
              <a:t>2.1 Defining the Sphere Standards  | D. Meeting Sphere Standards</a:t>
            </a:r>
            <a:endParaRPr sz="1555" b="0" i="1" dirty="0">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dirty="0">
                <a:solidFill>
                  <a:srgbClr val="0B5394"/>
                </a:solidFill>
              </a:rPr>
              <a:t>Standards Versus Indicators</a:t>
            </a:r>
            <a:endParaRPr sz="2650" b="0" i="1" dirty="0">
              <a:solidFill>
                <a:srgbClr val="0B5394"/>
              </a:solidFill>
            </a:endParaRPr>
          </a:p>
          <a:p>
            <a:pPr marL="0" lvl="0" indent="0" algn="l" rtl="0">
              <a:spcBef>
                <a:spcPts val="0"/>
              </a:spcBef>
              <a:spcAft>
                <a:spcPts val="0"/>
              </a:spcAft>
              <a:buClr>
                <a:schemeClr val="dk1"/>
              </a:buClr>
              <a:buSzPct val="55000"/>
              <a:buFont typeface="Arial"/>
              <a:buNone/>
            </a:pPr>
            <a:endParaRPr sz="1600" b="0" dirty="0">
              <a:solidFill>
                <a:schemeClr val="dk1"/>
              </a:solidFill>
            </a:endParaRPr>
          </a:p>
          <a:p>
            <a:pPr marL="0" lvl="0" indent="0" algn="l" rtl="0">
              <a:lnSpc>
                <a:spcPct val="115000"/>
              </a:lnSpc>
              <a:spcBef>
                <a:spcPts val="0"/>
              </a:spcBef>
              <a:spcAft>
                <a:spcPts val="0"/>
              </a:spcAft>
              <a:buClr>
                <a:schemeClr val="dk1"/>
              </a:buClr>
              <a:buSzPct val="55000"/>
              <a:buFont typeface="Arial"/>
              <a:buNone/>
            </a:pPr>
            <a:br>
              <a:rPr lang="en-US" sz="2000" b="0" i="1" dirty="0">
                <a:solidFill>
                  <a:srgbClr val="0B5394"/>
                </a:solidFill>
              </a:rPr>
            </a:br>
            <a:endParaRPr sz="2000" b="0" i="1" dirty="0">
              <a:solidFill>
                <a:srgbClr val="0B5394"/>
              </a:solidFill>
            </a:endParaRPr>
          </a:p>
        </p:txBody>
      </p:sp>
    </p:spTree>
    <p:extLst>
      <p:ext uri="{BB962C8B-B14F-4D97-AF65-F5344CB8AC3E}">
        <p14:creationId xmlns:p14="http://schemas.microsoft.com/office/powerpoint/2010/main" val="242859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51"/>
        <p:cNvGrpSpPr/>
        <p:nvPr/>
      </p:nvGrpSpPr>
      <p:grpSpPr>
        <a:xfrm>
          <a:off x="0" y="0"/>
          <a:ext cx="0" cy="0"/>
          <a:chOff x="0" y="0"/>
          <a:chExt cx="0" cy="0"/>
        </a:xfrm>
      </p:grpSpPr>
      <p:pic>
        <p:nvPicPr>
          <p:cNvPr id="252" name="Google Shape;252;p3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572000" cy="5190074"/>
          </a:xfrm>
          <a:prstGeom prst="rect">
            <a:avLst/>
          </a:prstGeom>
          <a:noFill/>
          <a:ln>
            <a:noFill/>
          </a:ln>
        </p:spPr>
      </p:pic>
      <p:sp>
        <p:nvSpPr>
          <p:cNvPr id="253" name="Google Shape;253;p34"/>
          <p:cNvSpPr txBox="1">
            <a:spLocks noGrp="1"/>
          </p:cNvSpPr>
          <p:nvPr>
            <p:ph type="subTitle" idx="1"/>
          </p:nvPr>
        </p:nvSpPr>
        <p:spPr>
          <a:xfrm>
            <a:off x="265500" y="2047875"/>
            <a:ext cx="4045200" cy="1235100"/>
          </a:xfrm>
          <a:prstGeom prst="rect">
            <a:avLst/>
          </a:prstGeom>
        </p:spPr>
        <p:txBody>
          <a:bodyPr spcFirstLastPara="1" wrap="square" lIns="91425" tIns="91425" rIns="91425" bIns="91425" anchor="t" anchorCtr="0">
            <a:normAutofit fontScale="92500" lnSpcReduction="10000"/>
          </a:bodyPr>
          <a:lstStyle/>
          <a:p>
            <a:pPr marL="0" lvl="0" indent="0" algn="l" rtl="0">
              <a:lnSpc>
                <a:spcPct val="115000"/>
              </a:lnSpc>
              <a:spcBef>
                <a:spcPts val="0"/>
              </a:spcBef>
              <a:spcAft>
                <a:spcPts val="0"/>
              </a:spcAft>
              <a:buClr>
                <a:schemeClr val="dk1"/>
              </a:buClr>
              <a:buSzPts val="1100"/>
              <a:buFont typeface="Arial"/>
              <a:buNone/>
            </a:pPr>
            <a:r>
              <a:rPr lang="en-GB" sz="4450" dirty="0">
                <a:solidFill>
                  <a:srgbClr val="0B5394"/>
                </a:solidFill>
                <a:latin typeface="Montserrat Black"/>
                <a:ea typeface="Montserrat Black"/>
                <a:cs typeface="Montserrat Black"/>
                <a:sym typeface="Montserrat Black"/>
              </a:rPr>
              <a:t>Activity 2.1 </a:t>
            </a:r>
            <a:endParaRPr sz="4450" dirty="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dirty="0">
                <a:solidFill>
                  <a:srgbClr val="0B5394"/>
                </a:solidFill>
              </a:rPr>
              <a:t>Standards vs. Indicators</a:t>
            </a:r>
            <a:endParaRPr sz="2400" dirty="0">
              <a:solidFill>
                <a:srgbClr val="0B5394"/>
              </a:solidFill>
            </a:endParaRPr>
          </a:p>
        </p:txBody>
      </p:sp>
      <p:sp>
        <p:nvSpPr>
          <p:cNvPr id="254" name="Google Shape;254;p3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22</a:t>
            </a:fld>
            <a:endParaRPr/>
          </a:p>
        </p:txBody>
      </p:sp>
      <p:sp>
        <p:nvSpPr>
          <p:cNvPr id="255" name="Google Shape;255;p3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56" name="Google Shape;256;p34"/>
          <p:cNvSpPr txBox="1">
            <a:spLocks noGrp="1"/>
          </p:cNvSpPr>
          <p:nvPr>
            <p:ph type="title"/>
          </p:nvPr>
        </p:nvSpPr>
        <p:spPr>
          <a:xfrm>
            <a:off x="0" y="0"/>
            <a:ext cx="8520600" cy="393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2.1 </a:t>
            </a:r>
            <a:r>
              <a:rPr lang="en-GB" sz="1400" b="0" i="1">
                <a:solidFill>
                  <a:srgbClr val="0B5394"/>
                </a:solidFill>
              </a:rPr>
              <a:t>Defining the Sphere Standards</a:t>
            </a:r>
            <a:endParaRPr sz="1400" b="0">
              <a:solidFill>
                <a:srgbClr val="0B539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60"/>
        <p:cNvGrpSpPr/>
        <p:nvPr/>
      </p:nvGrpSpPr>
      <p:grpSpPr>
        <a:xfrm>
          <a:off x="0" y="0"/>
          <a:ext cx="0" cy="0"/>
          <a:chOff x="0" y="0"/>
          <a:chExt cx="0" cy="0"/>
        </a:xfrm>
      </p:grpSpPr>
      <p:sp>
        <p:nvSpPr>
          <p:cNvPr id="261" name="Google Shape;261;p35"/>
          <p:cNvSpPr txBox="1">
            <a:spLocks noGrp="1"/>
          </p:cNvSpPr>
          <p:nvPr>
            <p:ph type="subTitle" idx="1"/>
          </p:nvPr>
        </p:nvSpPr>
        <p:spPr>
          <a:xfrm>
            <a:off x="265500" y="1847850"/>
            <a:ext cx="4045200" cy="1235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3800">
                <a:solidFill>
                  <a:srgbClr val="0B5394"/>
                </a:solidFill>
                <a:latin typeface="Montserrat Black"/>
                <a:ea typeface="Montserrat Black"/>
                <a:cs typeface="Montserrat Black"/>
                <a:sym typeface="Montserrat Black"/>
              </a:rPr>
              <a:t>Step 1.</a:t>
            </a:r>
            <a:endParaRPr sz="380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300" b="1">
                <a:solidFill>
                  <a:srgbClr val="0B5394"/>
                </a:solidFill>
              </a:rPr>
              <a:t>Review Images of Scenarios</a:t>
            </a:r>
            <a:endParaRPr sz="2300" b="1">
              <a:solidFill>
                <a:srgbClr val="0B5394"/>
              </a:solidFill>
            </a:endParaRPr>
          </a:p>
          <a:p>
            <a:pPr marL="0" lvl="0" indent="0" algn="l" rtl="0">
              <a:lnSpc>
                <a:spcPct val="115000"/>
              </a:lnSpc>
              <a:spcBef>
                <a:spcPts val="0"/>
              </a:spcBef>
              <a:spcAft>
                <a:spcPts val="0"/>
              </a:spcAft>
              <a:buClr>
                <a:schemeClr val="dk1"/>
              </a:buClr>
              <a:buSzPts val="1100"/>
              <a:buFont typeface="Arial"/>
              <a:buNone/>
            </a:pPr>
            <a:endParaRPr sz="2300" b="1">
              <a:solidFill>
                <a:srgbClr val="0B5394"/>
              </a:solidFill>
            </a:endParaRPr>
          </a:p>
          <a:p>
            <a:pPr marL="0" lvl="0" indent="0" algn="l" rtl="0">
              <a:lnSpc>
                <a:spcPct val="115000"/>
              </a:lnSpc>
              <a:spcBef>
                <a:spcPts val="0"/>
              </a:spcBef>
              <a:spcAft>
                <a:spcPts val="1200"/>
              </a:spcAft>
              <a:buClr>
                <a:schemeClr val="dk1"/>
              </a:buClr>
              <a:buSzPts val="1100"/>
              <a:buFont typeface="Arial"/>
              <a:buNone/>
            </a:pPr>
            <a:r>
              <a:rPr lang="en-GB" sz="1808"/>
              <a:t>*Designate a group notetaker*</a:t>
            </a:r>
            <a:endParaRPr sz="2300" b="1">
              <a:solidFill>
                <a:srgbClr val="0B5394"/>
              </a:solidFill>
            </a:endParaRPr>
          </a:p>
        </p:txBody>
      </p:sp>
      <p:sp>
        <p:nvSpPr>
          <p:cNvPr id="262" name="Google Shape;262;p3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23</a:t>
            </a:fld>
            <a:endParaRPr/>
          </a:p>
        </p:txBody>
      </p:sp>
      <p:sp>
        <p:nvSpPr>
          <p:cNvPr id="263" name="Google Shape;263;p3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64" name="Google Shape;264;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In groups, refer to the images you’ve been provided and discuss:</a:t>
            </a:r>
            <a:endParaRPr b="1"/>
          </a:p>
          <a:p>
            <a:pPr marL="457200" lvl="0" indent="-342900" algn="l" rtl="0">
              <a:spcBef>
                <a:spcPts val="1200"/>
              </a:spcBef>
              <a:spcAft>
                <a:spcPts val="0"/>
              </a:spcAft>
              <a:buSzPts val="1800"/>
              <a:buAutoNum type="arabicPeriod"/>
            </a:pPr>
            <a:r>
              <a:rPr lang="en-GB"/>
              <a:t>What is happening in your images?</a:t>
            </a:r>
            <a:endParaRPr/>
          </a:p>
        </p:txBody>
      </p:sp>
      <p:sp>
        <p:nvSpPr>
          <p:cNvPr id="265" name="Google Shape;265;p35"/>
          <p:cNvSpPr txBox="1"/>
          <p:nvPr/>
        </p:nvSpPr>
        <p:spPr>
          <a:xfrm>
            <a:off x="0" y="0"/>
            <a:ext cx="4572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dirty="0">
                <a:solidFill>
                  <a:srgbClr val="0B5394"/>
                </a:solidFill>
                <a:latin typeface="Montserrat"/>
                <a:ea typeface="Montserrat"/>
                <a:cs typeface="Montserrat"/>
                <a:sym typeface="Montserrat"/>
              </a:rPr>
              <a:t>2.1 Defining the Sphere Standards</a:t>
            </a:r>
            <a:br>
              <a:rPr lang="en-GB" i="1" dirty="0">
                <a:solidFill>
                  <a:srgbClr val="0B5394"/>
                </a:solidFill>
                <a:latin typeface="Montserrat"/>
                <a:ea typeface="Montserrat"/>
                <a:cs typeface="Montserrat"/>
                <a:sym typeface="Montserrat"/>
              </a:rPr>
            </a:br>
            <a:r>
              <a:rPr lang="en-GB" b="1" i="1" dirty="0">
                <a:solidFill>
                  <a:srgbClr val="0B5394"/>
                </a:solidFill>
                <a:latin typeface="Montserrat"/>
                <a:ea typeface="Montserrat"/>
                <a:cs typeface="Montserrat"/>
                <a:sym typeface="Montserrat"/>
              </a:rPr>
              <a:t>Activity 2.1 - Standards vs. Indicators</a:t>
            </a:r>
            <a:endParaRPr i="1" dirty="0">
              <a:solidFill>
                <a:srgbClr val="0B5394"/>
              </a:solidFill>
              <a:latin typeface="Montserrat"/>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69"/>
        <p:cNvGrpSpPr/>
        <p:nvPr/>
      </p:nvGrpSpPr>
      <p:grpSpPr>
        <a:xfrm>
          <a:off x="0" y="0"/>
          <a:ext cx="0" cy="0"/>
          <a:chOff x="0" y="0"/>
          <a:chExt cx="0" cy="0"/>
        </a:xfrm>
      </p:grpSpPr>
      <p:sp>
        <p:nvSpPr>
          <p:cNvPr id="270" name="Google Shape;270;p36"/>
          <p:cNvSpPr txBox="1">
            <a:spLocks noGrp="1"/>
          </p:cNvSpPr>
          <p:nvPr>
            <p:ph type="subTitle" idx="1"/>
          </p:nvPr>
        </p:nvSpPr>
        <p:spPr>
          <a:xfrm>
            <a:off x="265500" y="1847850"/>
            <a:ext cx="4045200" cy="1235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3800" dirty="0">
                <a:solidFill>
                  <a:srgbClr val="0B5394"/>
                </a:solidFill>
                <a:latin typeface="Montserrat Black"/>
                <a:ea typeface="Montserrat Black"/>
                <a:cs typeface="Montserrat Black"/>
                <a:sym typeface="Montserrat Black"/>
              </a:rPr>
              <a:t>Step 2.</a:t>
            </a:r>
            <a:endParaRPr sz="3800" dirty="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300" b="1" dirty="0">
                <a:solidFill>
                  <a:srgbClr val="0B5394"/>
                </a:solidFill>
              </a:rPr>
              <a:t>Meetings Standards and Indicators</a:t>
            </a:r>
            <a:endParaRPr sz="2300" dirty="0">
              <a:solidFill>
                <a:srgbClr val="0B5394"/>
              </a:solidFill>
            </a:endParaRPr>
          </a:p>
        </p:txBody>
      </p:sp>
      <p:sp>
        <p:nvSpPr>
          <p:cNvPr id="271" name="Google Shape;271;p3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24</a:t>
            </a:fld>
            <a:endParaRPr/>
          </a:p>
        </p:txBody>
      </p:sp>
      <p:sp>
        <p:nvSpPr>
          <p:cNvPr id="272" name="Google Shape;272;p3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73" name="Google Shape;273;p36"/>
          <p:cNvSpPr txBox="1">
            <a:spLocks noGrp="1"/>
          </p:cNvSpPr>
          <p:nvPr>
            <p:ph type="body" idx="2"/>
          </p:nvPr>
        </p:nvSpPr>
        <p:spPr>
          <a:xfrm>
            <a:off x="4939500" y="724075"/>
            <a:ext cx="4090200" cy="42636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r>
              <a:rPr lang="en-GB"/>
              <a:t>For this example:</a:t>
            </a:r>
            <a:endParaRPr/>
          </a:p>
          <a:p>
            <a:pPr marL="457200" lvl="0" indent="-342900" algn="l" rtl="0">
              <a:spcBef>
                <a:spcPts val="1200"/>
              </a:spcBef>
              <a:spcAft>
                <a:spcPts val="0"/>
              </a:spcAft>
              <a:buSzPts val="1800"/>
              <a:buAutoNum type="arabicPeriod"/>
            </a:pPr>
            <a:r>
              <a:rPr lang="en-GB"/>
              <a:t>Is the standard being met?</a:t>
            </a:r>
            <a:endParaRPr/>
          </a:p>
          <a:p>
            <a:pPr marL="457200" lvl="0" indent="-342900" algn="l" rtl="0">
              <a:spcBef>
                <a:spcPts val="0"/>
              </a:spcBef>
              <a:spcAft>
                <a:spcPts val="0"/>
              </a:spcAft>
              <a:buSzPts val="1800"/>
              <a:buAutoNum type="arabicPeriod"/>
            </a:pPr>
            <a:r>
              <a:rPr lang="en-GB"/>
              <a:t>What is the indicator measuring? Is the target being met?</a:t>
            </a:r>
            <a:endParaRPr/>
          </a:p>
        </p:txBody>
      </p:sp>
      <p:pic>
        <p:nvPicPr>
          <p:cNvPr id="274" name="Google Shape;274;p36"/>
          <p:cNvPicPr preferRelativeResize="0"/>
          <p:nvPr/>
        </p:nvPicPr>
        <p:blipFill>
          <a:blip r:embed="rId3">
            <a:alphaModFix/>
          </a:blip>
          <a:stretch>
            <a:fillRect/>
          </a:stretch>
        </p:blipFill>
        <p:spPr>
          <a:xfrm>
            <a:off x="3756725" y="602800"/>
            <a:ext cx="5272976" cy="1726550"/>
          </a:xfrm>
          <a:prstGeom prst="rect">
            <a:avLst/>
          </a:prstGeom>
          <a:noFill/>
          <a:ln>
            <a:noFill/>
          </a:ln>
          <a:effectLst>
            <a:outerShdw blurRad="57150" dist="19050" dir="5400000" algn="bl" rotWithShape="0">
              <a:srgbClr val="000000">
                <a:alpha val="50000"/>
              </a:srgbClr>
            </a:outerShdw>
          </a:effectLst>
        </p:spPr>
      </p:pic>
      <p:sp>
        <p:nvSpPr>
          <p:cNvPr id="275" name="Google Shape;275;p36"/>
          <p:cNvSpPr txBox="1"/>
          <p:nvPr/>
        </p:nvSpPr>
        <p:spPr>
          <a:xfrm>
            <a:off x="0" y="0"/>
            <a:ext cx="4572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dirty="0">
                <a:solidFill>
                  <a:srgbClr val="0B5394"/>
                </a:solidFill>
                <a:latin typeface="Montserrat"/>
                <a:ea typeface="Montserrat"/>
                <a:cs typeface="Montserrat"/>
                <a:sym typeface="Montserrat"/>
              </a:rPr>
              <a:t>2.1 Defining the Sphere Standards</a:t>
            </a:r>
            <a:br>
              <a:rPr lang="en-GB" i="1" dirty="0">
                <a:solidFill>
                  <a:srgbClr val="0B5394"/>
                </a:solidFill>
                <a:latin typeface="Montserrat"/>
                <a:ea typeface="Montserrat"/>
                <a:cs typeface="Montserrat"/>
                <a:sym typeface="Montserrat"/>
              </a:rPr>
            </a:br>
            <a:r>
              <a:rPr lang="en-GB" b="1" i="1" dirty="0">
                <a:solidFill>
                  <a:srgbClr val="0B5394"/>
                </a:solidFill>
                <a:latin typeface="Montserrat"/>
                <a:ea typeface="Montserrat"/>
                <a:cs typeface="Montserrat"/>
                <a:sym typeface="Montserrat"/>
              </a:rPr>
              <a:t>Activity 2.1 - Standards vs. Indicators</a:t>
            </a:r>
            <a:endParaRPr i="1" dirty="0">
              <a:solidFill>
                <a:srgbClr val="0B5394"/>
              </a:solidFill>
              <a:latin typeface="Montserrat"/>
              <a:ea typeface="Montserrat"/>
              <a:cs typeface="Montserrat"/>
              <a:sym typeface="Montserra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79"/>
        <p:cNvGrpSpPr/>
        <p:nvPr/>
      </p:nvGrpSpPr>
      <p:grpSpPr>
        <a:xfrm>
          <a:off x="0" y="0"/>
          <a:ext cx="0" cy="0"/>
          <a:chOff x="0" y="0"/>
          <a:chExt cx="0" cy="0"/>
        </a:xfrm>
      </p:grpSpPr>
      <p:sp>
        <p:nvSpPr>
          <p:cNvPr id="280" name="Google Shape;280;p37"/>
          <p:cNvSpPr txBox="1">
            <a:spLocks noGrp="1"/>
          </p:cNvSpPr>
          <p:nvPr>
            <p:ph type="subTitle" idx="1"/>
          </p:nvPr>
        </p:nvSpPr>
        <p:spPr>
          <a:xfrm>
            <a:off x="265500" y="1847850"/>
            <a:ext cx="4045200" cy="1235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3800">
                <a:solidFill>
                  <a:srgbClr val="0B5394"/>
                </a:solidFill>
                <a:latin typeface="Montserrat Black"/>
                <a:ea typeface="Montserrat Black"/>
                <a:cs typeface="Montserrat Black"/>
                <a:sym typeface="Montserrat Black"/>
              </a:rPr>
              <a:t>Discussion</a:t>
            </a:r>
            <a:endParaRPr sz="2300">
              <a:solidFill>
                <a:srgbClr val="0B5394"/>
              </a:solidFill>
            </a:endParaRPr>
          </a:p>
        </p:txBody>
      </p:sp>
      <p:sp>
        <p:nvSpPr>
          <p:cNvPr id="281" name="Google Shape;281;p3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25</a:t>
            </a:fld>
            <a:endParaRPr/>
          </a:p>
        </p:txBody>
      </p:sp>
      <p:sp>
        <p:nvSpPr>
          <p:cNvPr id="282" name="Google Shape;282;p3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83" name="Google Shape;283;p37"/>
          <p:cNvSpPr txBox="1">
            <a:spLocks noGrp="1"/>
          </p:cNvSpPr>
          <p:nvPr>
            <p:ph type="body" idx="2"/>
          </p:nvPr>
        </p:nvSpPr>
        <p:spPr>
          <a:xfrm>
            <a:off x="4978300" y="876475"/>
            <a:ext cx="39507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Questions to discuss:</a:t>
            </a:r>
            <a:endParaRPr b="1"/>
          </a:p>
          <a:p>
            <a:pPr marL="457200" lvl="0" indent="-342900" algn="l" rtl="0">
              <a:spcBef>
                <a:spcPts val="1200"/>
              </a:spcBef>
              <a:spcAft>
                <a:spcPts val="0"/>
              </a:spcAft>
              <a:buSzPts val="1800"/>
              <a:buAutoNum type="arabicPeriod"/>
            </a:pPr>
            <a:r>
              <a:rPr lang="en-GB"/>
              <a:t>Why have indicators?</a:t>
            </a:r>
            <a:endParaRPr/>
          </a:p>
          <a:p>
            <a:pPr marL="457200" lvl="0" indent="-342900" algn="l" rtl="0">
              <a:spcBef>
                <a:spcPts val="0"/>
              </a:spcBef>
              <a:spcAft>
                <a:spcPts val="0"/>
              </a:spcAft>
              <a:buSzPts val="1800"/>
              <a:buAutoNum type="arabicPeriod"/>
            </a:pPr>
            <a:r>
              <a:rPr lang="en-GB"/>
              <a:t>Why have targets?</a:t>
            </a:r>
            <a:endParaRPr/>
          </a:p>
          <a:p>
            <a:pPr marL="457200" lvl="0" indent="-342900" algn="l" rtl="0">
              <a:spcBef>
                <a:spcPts val="0"/>
              </a:spcBef>
              <a:spcAft>
                <a:spcPts val="0"/>
              </a:spcAft>
              <a:buSzPts val="1800"/>
              <a:buAutoNum type="arabicPeriod"/>
            </a:pPr>
            <a:r>
              <a:rPr lang="en-GB"/>
              <a:t>What other indicators could be appropriate for measuring progress against this standard?</a:t>
            </a:r>
            <a:endParaRPr/>
          </a:p>
          <a:p>
            <a:pPr marL="457200" lvl="0" indent="-342900" algn="l" rtl="0">
              <a:spcBef>
                <a:spcPts val="0"/>
              </a:spcBef>
              <a:spcAft>
                <a:spcPts val="0"/>
              </a:spcAft>
              <a:buSzPts val="1800"/>
              <a:buAutoNum type="arabicPeriod"/>
            </a:pPr>
            <a:r>
              <a:rPr lang="en-GB"/>
              <a:t>How can safety and security be defined and measured?</a:t>
            </a:r>
            <a:endParaRPr/>
          </a:p>
        </p:txBody>
      </p:sp>
      <p:sp>
        <p:nvSpPr>
          <p:cNvPr id="284" name="Google Shape;284;p37"/>
          <p:cNvSpPr txBox="1"/>
          <p:nvPr/>
        </p:nvSpPr>
        <p:spPr>
          <a:xfrm>
            <a:off x="0" y="0"/>
            <a:ext cx="4572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dirty="0">
                <a:solidFill>
                  <a:srgbClr val="0B5394"/>
                </a:solidFill>
                <a:latin typeface="Montserrat"/>
                <a:ea typeface="Montserrat"/>
                <a:cs typeface="Montserrat"/>
                <a:sym typeface="Montserrat"/>
              </a:rPr>
              <a:t>2.1 Defining the Sphere Standards</a:t>
            </a:r>
            <a:br>
              <a:rPr lang="en-GB" i="1" dirty="0">
                <a:solidFill>
                  <a:srgbClr val="0B5394"/>
                </a:solidFill>
                <a:latin typeface="Montserrat"/>
                <a:ea typeface="Montserrat"/>
                <a:cs typeface="Montserrat"/>
                <a:sym typeface="Montserrat"/>
              </a:rPr>
            </a:br>
            <a:r>
              <a:rPr lang="en-GB" b="1" i="1" dirty="0">
                <a:solidFill>
                  <a:srgbClr val="0B5394"/>
                </a:solidFill>
                <a:latin typeface="Montserrat"/>
                <a:ea typeface="Montserrat"/>
                <a:cs typeface="Montserrat"/>
                <a:sym typeface="Montserrat"/>
              </a:rPr>
              <a:t>Activity 2.1 - Standards vs. Indicators</a:t>
            </a:r>
            <a:endParaRPr i="1" dirty="0">
              <a:solidFill>
                <a:srgbClr val="0B5394"/>
              </a:solidFill>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8" descr="Graphical user interface, text, application&#10;&#10;Description automatically generated"/>
          <p:cNvPicPr preferRelativeResize="0">
            <a:picLocks noGrp="1"/>
          </p:cNvPicPr>
          <p:nvPr>
            <p:ph type="body" idx="1"/>
          </p:nvPr>
        </p:nvPicPr>
        <p:blipFill rotWithShape="1">
          <a:blip r:embed="rId3">
            <a:alphaModFix/>
          </a:blip>
          <a:srcRect/>
          <a:stretch/>
        </p:blipFill>
        <p:spPr>
          <a:xfrm>
            <a:off x="246570" y="606097"/>
            <a:ext cx="4169610" cy="1355123"/>
          </a:xfrm>
          <a:prstGeom prst="rect">
            <a:avLst/>
          </a:prstGeom>
          <a:noFill/>
          <a:ln>
            <a:noFill/>
          </a:ln>
        </p:spPr>
      </p:pic>
      <p:pic>
        <p:nvPicPr>
          <p:cNvPr id="132" name="Google Shape;132;p8" descr="A picture containing diagram&#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50718" y="435761"/>
            <a:ext cx="5993282" cy="424025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7" name="Google Shape;137;p9" descr="Graphical user interface, text, application&#10;&#10;Description automatically generated"/>
          <p:cNvPicPr preferRelativeResize="0">
            <a:picLocks noGrp="1"/>
          </p:cNvPicPr>
          <p:nvPr>
            <p:ph type="body" idx="1"/>
          </p:nvPr>
        </p:nvPicPr>
        <p:blipFill rotWithShape="1">
          <a:blip r:embed="rId3">
            <a:alphaModFix/>
          </a:blip>
          <a:srcRect/>
          <a:stretch/>
        </p:blipFill>
        <p:spPr>
          <a:xfrm>
            <a:off x="246570" y="606097"/>
            <a:ext cx="4169610" cy="1355123"/>
          </a:xfrm>
          <a:prstGeom prst="rect">
            <a:avLst/>
          </a:prstGeom>
          <a:noFill/>
          <a:ln>
            <a:noFill/>
          </a:ln>
        </p:spPr>
      </p:pic>
      <p:pic>
        <p:nvPicPr>
          <p:cNvPr id="138" name="Google Shape;138;p9" descr="A picture containing text, automat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50715" y="451625"/>
            <a:ext cx="5993285" cy="424025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10" descr="Graphical user interface, text, application&#10;&#10;Description automatically generated"/>
          <p:cNvPicPr preferRelativeResize="0">
            <a:picLocks noGrp="1"/>
          </p:cNvPicPr>
          <p:nvPr>
            <p:ph type="body" idx="1"/>
          </p:nvPr>
        </p:nvPicPr>
        <p:blipFill rotWithShape="1">
          <a:blip r:embed="rId3">
            <a:alphaModFix/>
          </a:blip>
          <a:srcRect/>
          <a:stretch/>
        </p:blipFill>
        <p:spPr>
          <a:xfrm>
            <a:off x="246570" y="606097"/>
            <a:ext cx="4169610" cy="1355123"/>
          </a:xfrm>
          <a:prstGeom prst="rect">
            <a:avLst/>
          </a:prstGeom>
          <a:noFill/>
          <a:ln>
            <a:noFill/>
          </a:ln>
        </p:spPr>
      </p:pic>
      <p:pic>
        <p:nvPicPr>
          <p:cNvPr id="144" name="Google Shape;144;p10" descr="A picture containing text, automaton&#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50715" y="451625"/>
            <a:ext cx="5993285" cy="424025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1" descr="Graphical user interface, text, application&#10;&#10;Description automatically generated"/>
          <p:cNvPicPr preferRelativeResize="0">
            <a:picLocks noGrp="1"/>
          </p:cNvPicPr>
          <p:nvPr>
            <p:ph type="body" idx="1"/>
          </p:nvPr>
        </p:nvPicPr>
        <p:blipFill rotWithShape="1">
          <a:blip r:embed="rId3">
            <a:alphaModFix/>
          </a:blip>
          <a:srcRect/>
          <a:stretch/>
        </p:blipFill>
        <p:spPr>
          <a:xfrm>
            <a:off x="246570" y="606097"/>
            <a:ext cx="4169610" cy="1355123"/>
          </a:xfrm>
          <a:prstGeom prst="rect">
            <a:avLst/>
          </a:prstGeom>
          <a:noFill/>
          <a:ln>
            <a:noFill/>
          </a:ln>
        </p:spPr>
      </p:pic>
      <p:pic>
        <p:nvPicPr>
          <p:cNvPr id="150" name="Google Shape;150;p11" descr="A picture containing text, linedrawing&#10;&#10;Description automatically generated"/>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50715" y="451625"/>
            <a:ext cx="5993285" cy="424025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80"/>
        <p:cNvGrpSpPr/>
        <p:nvPr/>
      </p:nvGrpSpPr>
      <p:grpSpPr>
        <a:xfrm>
          <a:off x="0" y="0"/>
          <a:ext cx="0" cy="0"/>
          <a:chOff x="0" y="0"/>
          <a:chExt cx="0" cy="0"/>
        </a:xfrm>
      </p:grpSpPr>
      <p:sp>
        <p:nvSpPr>
          <p:cNvPr id="81" name="Google Shape;81;p16"/>
          <p:cNvSpPr txBox="1">
            <a:spLocks noGrp="1"/>
          </p:cNvSpPr>
          <p:nvPr>
            <p:ph type="ctrTitle"/>
          </p:nvPr>
        </p:nvSpPr>
        <p:spPr>
          <a:xfrm>
            <a:off x="311700" y="1923150"/>
            <a:ext cx="8520600" cy="1297200"/>
          </a:xfrm>
          <a:prstGeom prst="rect">
            <a:avLst/>
          </a:prstGeom>
        </p:spPr>
        <p:txBody>
          <a:bodyPr spcFirstLastPara="1" wrap="square" lIns="91425" tIns="91425" rIns="91425" bIns="91425" anchor="b" anchorCtr="0">
            <a:normAutofit fontScale="90000"/>
          </a:bodyPr>
          <a:lstStyle/>
          <a:p>
            <a:pPr marL="0" lvl="0" indent="0" algn="ctr" rtl="0">
              <a:lnSpc>
                <a:spcPct val="115000"/>
              </a:lnSpc>
              <a:spcBef>
                <a:spcPts val="0"/>
              </a:spcBef>
              <a:spcAft>
                <a:spcPts val="0"/>
              </a:spcAft>
              <a:buNone/>
            </a:pPr>
            <a:r>
              <a:rPr lang="en-GB" sz="3250">
                <a:solidFill>
                  <a:srgbClr val="9FC5E8"/>
                </a:solidFill>
              </a:rPr>
              <a:t>MODULE 2</a:t>
            </a:r>
            <a:br>
              <a:rPr lang="en-GB" sz="3250">
                <a:solidFill>
                  <a:schemeClr val="lt1"/>
                </a:solidFill>
              </a:rPr>
            </a:br>
            <a:r>
              <a:rPr lang="en-GB" sz="3250">
                <a:solidFill>
                  <a:schemeClr val="lt1"/>
                </a:solidFill>
              </a:rPr>
              <a:t>Sphere Standards</a:t>
            </a:r>
            <a:endParaRPr sz="3250">
              <a:solidFill>
                <a:schemeClr val="lt1"/>
              </a:solidFill>
            </a:endParaRPr>
          </a:p>
          <a:p>
            <a:pPr marL="0" lvl="0" indent="0" algn="ctr" rtl="0">
              <a:lnSpc>
                <a:spcPct val="115000"/>
              </a:lnSpc>
              <a:spcBef>
                <a:spcPts val="0"/>
              </a:spcBef>
              <a:spcAft>
                <a:spcPts val="0"/>
              </a:spcAft>
              <a:buNone/>
            </a:pPr>
            <a:r>
              <a:rPr lang="en-GB" sz="3250">
                <a:solidFill>
                  <a:schemeClr val="lt1"/>
                </a:solidFill>
              </a:rPr>
              <a:t>in Urban Contexts</a:t>
            </a:r>
            <a:endParaRPr sz="4200">
              <a:solidFill>
                <a:schemeClr val="lt1"/>
              </a:solidFill>
            </a:endParaRPr>
          </a:p>
        </p:txBody>
      </p:sp>
      <p:sp>
        <p:nvSpPr>
          <p:cNvPr id="82" name="Google Shape;82;p1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pic>
        <p:nvPicPr>
          <p:cNvPr id="289" name="Google Shape;289;p38"/>
          <p:cNvPicPr preferRelativeResize="0"/>
          <p:nvPr/>
        </p:nvPicPr>
        <p:blipFill>
          <a:blip r:embed="rId3" cstate="screen">
            <a:alphaModFix amt="25000"/>
            <a:extLst>
              <a:ext uri="{28A0092B-C50C-407E-A947-70E740481C1C}">
                <a14:useLocalDpi xmlns:a14="http://schemas.microsoft.com/office/drawing/2010/main"/>
              </a:ext>
            </a:extLst>
          </a:blip>
          <a:stretch>
            <a:fillRect/>
          </a:stretch>
        </p:blipFill>
        <p:spPr>
          <a:xfrm rot="4985827">
            <a:off x="132638" y="1260664"/>
            <a:ext cx="3885602" cy="2591674"/>
          </a:xfrm>
          <a:prstGeom prst="rect">
            <a:avLst/>
          </a:prstGeom>
          <a:noFill/>
          <a:ln>
            <a:noFill/>
          </a:ln>
        </p:spPr>
      </p:pic>
      <p:sp>
        <p:nvSpPr>
          <p:cNvPr id="290" name="Google Shape;290;p38"/>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2.1 Defining the Sphere Standards  | D. Meeting Sphere Standards</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Meeting the Standards</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291" name="Google Shape;291;p3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30</a:t>
            </a:fld>
            <a:endParaRPr/>
          </a:p>
        </p:txBody>
      </p:sp>
      <p:sp>
        <p:nvSpPr>
          <p:cNvPr id="292" name="Google Shape;292;p3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293" name="Google Shape;293;p38"/>
          <p:cNvSpPr txBox="1">
            <a:spLocks noGrp="1"/>
          </p:cNvSpPr>
          <p:nvPr>
            <p:ph type="body" idx="1"/>
          </p:nvPr>
        </p:nvSpPr>
        <p:spPr>
          <a:xfrm>
            <a:off x="322650" y="1152475"/>
            <a:ext cx="3999900" cy="246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800" b="1" dirty="0">
                <a:solidFill>
                  <a:schemeClr val="dk1"/>
                </a:solidFill>
              </a:rPr>
              <a:t>IMPORTANT!</a:t>
            </a:r>
            <a:endParaRPr sz="1800" b="1"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GB" b="1" dirty="0">
                <a:solidFill>
                  <a:schemeClr val="dk1"/>
                </a:solidFill>
              </a:rPr>
              <a:t>Just because an indicator isn’t met doesn’t mean a standard hasn’t been achieved → </a:t>
            </a:r>
            <a:r>
              <a:rPr lang="en-GB" dirty="0">
                <a:solidFill>
                  <a:schemeClr val="dk1"/>
                </a:solidFill>
              </a:rPr>
              <a:t>multiple indicators assess a standard.</a:t>
            </a:r>
            <a:endParaRPr dirty="0">
              <a:solidFill>
                <a:schemeClr val="dk1"/>
              </a:solidFill>
            </a:endParaRPr>
          </a:p>
          <a:p>
            <a:pPr marL="0" lvl="0" indent="0" algn="l" rtl="0">
              <a:spcBef>
                <a:spcPts val="0"/>
              </a:spcBef>
              <a:spcAft>
                <a:spcPts val="0"/>
              </a:spcAft>
              <a:buNone/>
            </a:pPr>
            <a:endParaRPr b="1" dirty="0">
              <a:solidFill>
                <a:schemeClr val="dk1"/>
              </a:solidFill>
            </a:endParaRPr>
          </a:p>
          <a:p>
            <a:pPr marL="0" lvl="0" indent="0" algn="l" rtl="0">
              <a:spcBef>
                <a:spcPts val="0"/>
              </a:spcBef>
              <a:spcAft>
                <a:spcPts val="0"/>
              </a:spcAft>
              <a:buNone/>
            </a:pPr>
            <a:r>
              <a:rPr lang="en-GB" b="1" dirty="0">
                <a:solidFill>
                  <a:schemeClr val="dk1"/>
                </a:solidFill>
              </a:rPr>
              <a:t>No humanitarian programme will meet all standards for all affected people.</a:t>
            </a:r>
            <a:endParaRPr b="1" u="sng" dirty="0">
              <a:solidFill>
                <a:schemeClr val="dk1"/>
              </a:solidFill>
            </a:endParaRPr>
          </a:p>
        </p:txBody>
      </p:sp>
      <p:sp>
        <p:nvSpPr>
          <p:cNvPr id="294" name="Google Shape;294;p38"/>
          <p:cNvSpPr txBox="1">
            <a:spLocks noGrp="1"/>
          </p:cNvSpPr>
          <p:nvPr>
            <p:ph type="body" idx="2"/>
          </p:nvPr>
        </p:nvSpPr>
        <p:spPr>
          <a:xfrm>
            <a:off x="4527600" y="670875"/>
            <a:ext cx="3999900" cy="3745500"/>
          </a:xfrm>
          <a:prstGeom prst="rect">
            <a:avLst/>
          </a:prstGeom>
          <a:solidFill>
            <a:srgbClr val="CFE2F3"/>
          </a:solidFill>
        </p:spPr>
        <p:txBody>
          <a:bodyPr spcFirstLastPara="1" wrap="square" lIns="360000" tIns="360000" rIns="360000" bIns="432000" anchor="t" anchorCtr="0">
            <a:normAutofit fontScale="85000" lnSpcReduction="20000"/>
          </a:bodyPr>
          <a:lstStyle/>
          <a:p>
            <a:pPr marL="0" lvl="0" indent="0" algn="l" rtl="0">
              <a:spcBef>
                <a:spcPts val="0"/>
              </a:spcBef>
              <a:spcAft>
                <a:spcPts val="0"/>
              </a:spcAft>
              <a:buClr>
                <a:schemeClr val="dk1"/>
              </a:buClr>
              <a:buSzPct val="78571"/>
              <a:buFont typeface="Arial"/>
              <a:buNone/>
            </a:pPr>
            <a:r>
              <a:rPr lang="en-GB" b="1">
                <a:solidFill>
                  <a:schemeClr val="dk1"/>
                </a:solidFill>
              </a:rPr>
              <a:t>Conform</a:t>
            </a:r>
            <a:r>
              <a:rPr lang="en-GB">
                <a:solidFill>
                  <a:schemeClr val="dk1"/>
                </a:solidFill>
              </a:rPr>
              <a:t> to Sphere Standards through these 4 actions:</a:t>
            </a:r>
            <a:endParaRPr>
              <a:solidFill>
                <a:schemeClr val="dk1"/>
              </a:solidFill>
            </a:endParaRPr>
          </a:p>
          <a:p>
            <a:pPr marL="0" lvl="0" indent="0" algn="l" rtl="0">
              <a:spcBef>
                <a:spcPts val="0"/>
              </a:spcBef>
              <a:spcAft>
                <a:spcPts val="0"/>
              </a:spcAft>
              <a:buClr>
                <a:schemeClr val="dk1"/>
              </a:buClr>
              <a:buSzPct val="78571"/>
              <a:buFont typeface="Arial"/>
              <a:buNone/>
            </a:pPr>
            <a:endParaRPr>
              <a:solidFill>
                <a:schemeClr val="dk1"/>
              </a:solidFill>
            </a:endParaRPr>
          </a:p>
          <a:p>
            <a:pPr marL="457200" lvl="0" indent="-310832" algn="l" rtl="0">
              <a:spcBef>
                <a:spcPts val="0"/>
              </a:spcBef>
              <a:spcAft>
                <a:spcPts val="0"/>
              </a:spcAft>
              <a:buClr>
                <a:schemeClr val="dk1"/>
              </a:buClr>
              <a:buSzPct val="100000"/>
              <a:buAutoNum type="arabicPeriod"/>
            </a:pPr>
            <a:r>
              <a:rPr lang="en-GB">
                <a:solidFill>
                  <a:schemeClr val="dk1"/>
                </a:solidFill>
              </a:rPr>
              <a:t>Strive to do the best you can with the resources you have.</a:t>
            </a:r>
            <a:endParaRPr>
              <a:solidFill>
                <a:schemeClr val="dk1"/>
              </a:solidFill>
            </a:endParaRPr>
          </a:p>
          <a:p>
            <a:pPr marL="457200" lvl="0" indent="-310832" algn="l" rtl="0">
              <a:spcBef>
                <a:spcPts val="1000"/>
              </a:spcBef>
              <a:spcAft>
                <a:spcPts val="0"/>
              </a:spcAft>
              <a:buClr>
                <a:schemeClr val="dk1"/>
              </a:buClr>
              <a:buSzPct val="100000"/>
              <a:buAutoNum type="arabicPeriod"/>
            </a:pPr>
            <a:r>
              <a:rPr lang="en-GB">
                <a:solidFill>
                  <a:schemeClr val="dk1"/>
                </a:solidFill>
              </a:rPr>
              <a:t>Explain what your programme achieved, what you learned, and what needs to be done.</a:t>
            </a:r>
            <a:endParaRPr>
              <a:solidFill>
                <a:schemeClr val="dk1"/>
              </a:solidFill>
            </a:endParaRPr>
          </a:p>
          <a:p>
            <a:pPr marL="457200" lvl="0" indent="-310832" algn="l" rtl="0">
              <a:spcBef>
                <a:spcPts val="1000"/>
              </a:spcBef>
              <a:spcAft>
                <a:spcPts val="0"/>
              </a:spcAft>
              <a:buClr>
                <a:schemeClr val="dk1"/>
              </a:buClr>
              <a:buSzPct val="100000"/>
              <a:buAutoNum type="arabicPeriod"/>
            </a:pPr>
            <a:r>
              <a:rPr lang="en-GB">
                <a:solidFill>
                  <a:schemeClr val="dk1"/>
                </a:solidFill>
              </a:rPr>
              <a:t>Advocate for more action and resources.</a:t>
            </a:r>
            <a:endParaRPr>
              <a:solidFill>
                <a:schemeClr val="dk1"/>
              </a:solidFill>
            </a:endParaRPr>
          </a:p>
          <a:p>
            <a:pPr marL="457200" lvl="0" indent="-310832" algn="l" rtl="0">
              <a:spcBef>
                <a:spcPts val="1000"/>
              </a:spcBef>
              <a:spcAft>
                <a:spcPts val="1000"/>
              </a:spcAft>
              <a:buClr>
                <a:schemeClr val="dk1"/>
              </a:buClr>
              <a:buSzPct val="100000"/>
              <a:buAutoNum type="arabicPeriod"/>
            </a:pPr>
            <a:r>
              <a:rPr lang="en-GB">
                <a:solidFill>
                  <a:schemeClr val="dk1"/>
                </a:solidFill>
              </a:rPr>
              <a:t>Ensure the affected population actively participates at all stages of your programme.</a:t>
            </a:r>
            <a:endParaRPr>
              <a:solidFill>
                <a:schemeClr val="dk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298"/>
        <p:cNvGrpSpPr/>
        <p:nvPr/>
      </p:nvGrpSpPr>
      <p:grpSpPr>
        <a:xfrm>
          <a:off x="0" y="0"/>
          <a:ext cx="0" cy="0"/>
          <a:chOff x="0" y="0"/>
          <a:chExt cx="0" cy="0"/>
        </a:xfrm>
      </p:grpSpPr>
      <p:sp>
        <p:nvSpPr>
          <p:cNvPr id="299" name="Google Shape;299;p39"/>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2.1 </a:t>
            </a:r>
            <a:r>
              <a:rPr lang="en-GB" sz="1400" b="0" i="1">
                <a:solidFill>
                  <a:srgbClr val="0B5394"/>
                </a:solidFill>
              </a:rPr>
              <a:t>Defining the Sphere Standards | E. Additional Reading</a:t>
            </a:r>
            <a:endParaRPr sz="1400">
              <a:solidFill>
                <a:srgbClr val="0B5394"/>
              </a:solidFill>
            </a:endParaRPr>
          </a:p>
        </p:txBody>
      </p:sp>
      <p:sp>
        <p:nvSpPr>
          <p:cNvPr id="300" name="Google Shape;300;p39"/>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rmAutofit fontScale="92500"/>
          </a:bodyPr>
          <a:lstStyle/>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3">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Using the Sphere Standards in Urban Settings - Part 2. </a:t>
            </a:r>
            <a:r>
              <a:rPr lang="en-GB" sz="900" u="sng">
                <a:solidFill>
                  <a:srgbClr val="1155CC"/>
                </a:solidFill>
                <a:hlinkClick r:id="rId4">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(2018). The Sphere Handbook.</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Downloadable PDF:  </a:t>
            </a:r>
            <a:r>
              <a:rPr lang="en-GB" sz="900" u="sng">
                <a:solidFill>
                  <a:srgbClr val="1155CC"/>
                </a:solidFill>
                <a:hlinkClick r:id="rId5">
                  <a:extLst>
                    <a:ext uri="{A12FA001-AC4F-418D-AE19-62706E023703}">
                      <ahyp:hlinkClr xmlns:ahyp="http://schemas.microsoft.com/office/drawing/2018/hyperlinkcolor" val="tx"/>
                    </a:ext>
                  </a:extLst>
                </a:hlinkClick>
              </a:rPr>
              <a:t>https://spherestandards.org/wp-content/uploads/Sphere-Handbook-2018-EN.pdf</a:t>
            </a:r>
            <a:r>
              <a:rPr lang="en-GB" sz="900">
                <a:solidFill>
                  <a:schemeClr val="dk1"/>
                </a:solidFill>
              </a:rPr>
              <a:t>.</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Interactive Handbook: </a:t>
            </a:r>
            <a:r>
              <a:rPr lang="en-GB" sz="900" u="sng">
                <a:solidFill>
                  <a:srgbClr val="1155CC"/>
                </a:solidFill>
                <a:hlinkClick r:id="rId6">
                  <a:extLst>
                    <a:ext uri="{A12FA001-AC4F-418D-AE19-62706E023703}">
                      <ahyp:hlinkClr xmlns:ahyp="http://schemas.microsoft.com/office/drawing/2018/hyperlinkcolor" val="tx"/>
                    </a:ext>
                  </a:extLst>
                </a:hlinkClick>
              </a:rPr>
              <a:t>https://handbook.hspstandards.org/en/</a:t>
            </a:r>
            <a:r>
              <a:rPr lang="en-GB" sz="900">
                <a:solidFill>
                  <a:schemeClr val="dk1"/>
                </a:solidFill>
              </a:rPr>
              <a:t>. </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Print copies: </a:t>
            </a:r>
            <a:r>
              <a:rPr lang="en-GB" sz="900" u="sng">
                <a:solidFill>
                  <a:srgbClr val="1155CC"/>
                </a:solidFill>
                <a:hlinkClick r:id="rId7">
                  <a:extLst>
                    <a:ext uri="{A12FA001-AC4F-418D-AE19-62706E023703}">
                      <ahyp:hlinkClr xmlns:ahyp="http://schemas.microsoft.com/office/drawing/2018/hyperlinkcolor" val="tx"/>
                    </a:ext>
                  </a:extLst>
                </a:hlinkClick>
              </a:rPr>
              <a:t>https://spherestandards.org/buy/</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(2022). Sphere Online Training Package. </a:t>
            </a:r>
            <a:r>
              <a:rPr lang="en-GB" sz="900" u="sng">
                <a:solidFill>
                  <a:srgbClr val="1155CC"/>
                </a:solidFill>
                <a:hlinkClick r:id="rId8">
                  <a:extLst>
                    <a:ext uri="{A12FA001-AC4F-418D-AE19-62706E023703}">
                      <ahyp:hlinkClr xmlns:ahyp="http://schemas.microsoft.com/office/drawing/2018/hyperlinkcolor" val="tx"/>
                    </a:ext>
                  </a:extLst>
                </a:hlinkClick>
              </a:rPr>
              <a:t>https://www.spherestandards.org/resources/sphere-online-training-package/</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rgbClr val="3C4043"/>
              </a:solidFill>
            </a:endParaRPr>
          </a:p>
          <a:p>
            <a:pPr marL="0" lvl="0" indent="0" algn="l" rtl="0">
              <a:lnSpc>
                <a:spcPct val="100000"/>
              </a:lnSpc>
              <a:spcBef>
                <a:spcPts val="0"/>
              </a:spcBef>
              <a:spcAft>
                <a:spcPts val="0"/>
              </a:spcAft>
              <a:buNone/>
            </a:pPr>
            <a:r>
              <a:rPr lang="en-GB" sz="900">
                <a:solidFill>
                  <a:srgbClr val="3C4043"/>
                </a:solidFill>
              </a:rPr>
              <a:t>Sphere. (2018). What is New. </a:t>
            </a:r>
            <a:r>
              <a:rPr lang="en-GB" sz="900" u="sng">
                <a:solidFill>
                  <a:srgbClr val="1155CC"/>
                </a:solidFill>
                <a:hlinkClick r:id="rId9">
                  <a:extLst>
                    <a:ext uri="{A12FA001-AC4F-418D-AE19-62706E023703}">
                      <ahyp:hlinkClr xmlns:ahyp="http://schemas.microsoft.com/office/drawing/2018/hyperlinkcolor" val="tx"/>
                    </a:ext>
                  </a:extLst>
                </a:hlinkClick>
              </a:rPr>
              <a:t>https://spherestandards.org/wp-content/uploads/Sphere_Brochure_ENG_442x210_20181031_LR.pdf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Sphere in Practice online training and MOOC. </a:t>
            </a:r>
            <a:r>
              <a:rPr lang="en-GB" sz="900" u="sng">
                <a:solidFill>
                  <a:srgbClr val="1155CC"/>
                </a:solidFill>
                <a:hlinkClick r:id="rId10">
                  <a:extLst>
                    <a:ext uri="{A12FA001-AC4F-418D-AE19-62706E023703}">
                      <ahyp:hlinkClr xmlns:ahyp="http://schemas.microsoft.com/office/drawing/2018/hyperlinkcolor" val="tx"/>
                    </a:ext>
                  </a:extLst>
                </a:hlinkClick>
              </a:rPr>
              <a:t>https://www.spherestandards.org/sphere-in-practice/</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The Humanitarian Standards Partnership [video]. </a:t>
            </a:r>
            <a:r>
              <a:rPr lang="en-GB" sz="900" u="sng">
                <a:solidFill>
                  <a:srgbClr val="1155CC"/>
                </a:solidFill>
                <a:hlinkClick r:id="rId11">
                  <a:extLst>
                    <a:ext uri="{A12FA001-AC4F-418D-AE19-62706E023703}">
                      <ahyp:hlinkClr xmlns:ahyp="http://schemas.microsoft.com/office/drawing/2018/hyperlinkcolor" val="tx"/>
                    </a:ext>
                  </a:extLst>
                </a:hlinkClick>
              </a:rPr>
              <a:t>https://spherestandards.org/wp-content/uploads/Humanitarian-standards-HSP-en.mp4?_=1</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The Humanitarian Standards Partnership. </a:t>
            </a:r>
            <a:r>
              <a:rPr lang="en-GB" sz="900" u="sng">
                <a:solidFill>
                  <a:srgbClr val="1155CC"/>
                </a:solidFill>
                <a:hlinkClick r:id="rId12">
                  <a:extLst>
                    <a:ext uri="{A12FA001-AC4F-418D-AE19-62706E023703}">
                      <ahyp:hlinkClr xmlns:ahyp="http://schemas.microsoft.com/office/drawing/2018/hyperlinkcolor" val="tx"/>
                    </a:ext>
                  </a:extLst>
                </a:hlinkClick>
              </a:rPr>
              <a:t>https://spherestandards.org/humanitarian-standards/standards-partnership/</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The Humanitarian Standards Partnership. The Humanitarian Standards Partnership (HSP) App. </a:t>
            </a:r>
            <a:r>
              <a:rPr lang="en-GB" sz="900" u="sng">
                <a:solidFill>
                  <a:srgbClr val="1155CC"/>
                </a:solidFill>
                <a:hlinkClick r:id="rId13">
                  <a:extLst>
                    <a:ext uri="{A12FA001-AC4F-418D-AE19-62706E023703}">
                      <ahyp:hlinkClr xmlns:ahyp="http://schemas.microsoft.com/office/drawing/2018/hyperlinkcolor" val="tx"/>
                    </a:ext>
                  </a:extLst>
                </a:hlinkClick>
              </a:rPr>
              <a:t>https://spherestandards.org/humanitarian-standards/app/</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Wilson, M., et al. (2015). Urban Malaria: Understanding its Epidemiology, Ecology, and Transmission across Seven Diverse ICEMR Network Sites. </a:t>
            </a:r>
            <a:r>
              <a:rPr lang="en-GB" sz="900" u="sng">
                <a:solidFill>
                  <a:srgbClr val="1155CC"/>
                </a:solidFill>
                <a:hlinkClick r:id="rId14">
                  <a:extLst>
                    <a:ext uri="{A12FA001-AC4F-418D-AE19-62706E023703}">
                      <ahyp:hlinkClr xmlns:ahyp="http://schemas.microsoft.com/office/drawing/2018/hyperlinkcolor" val="tx"/>
                    </a:ext>
                  </a:extLst>
                </a:hlinkClick>
              </a:rPr>
              <a:t>https://www.ncbi.nlm.nih.gov/pmc/articles/PMC4574269/</a:t>
            </a:r>
            <a:r>
              <a:rPr lang="en-GB" sz="900">
                <a:solidFill>
                  <a:schemeClr val="dk1"/>
                </a:solidFill>
              </a:rPr>
              <a:t>. </a:t>
            </a:r>
            <a:endParaRPr sz="900"/>
          </a:p>
        </p:txBody>
      </p:sp>
      <p:sp>
        <p:nvSpPr>
          <p:cNvPr id="301" name="Google Shape;301;p3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305"/>
        <p:cNvGrpSpPr/>
        <p:nvPr/>
      </p:nvGrpSpPr>
      <p:grpSpPr>
        <a:xfrm>
          <a:off x="0" y="0"/>
          <a:ext cx="0" cy="0"/>
          <a:chOff x="0" y="0"/>
          <a:chExt cx="0" cy="0"/>
        </a:xfrm>
      </p:grpSpPr>
      <p:sp>
        <p:nvSpPr>
          <p:cNvPr id="306" name="Google Shape;306;p4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32</a:t>
            </a:fld>
            <a:endParaRPr/>
          </a:p>
        </p:txBody>
      </p:sp>
      <p:sp>
        <p:nvSpPr>
          <p:cNvPr id="307" name="Google Shape;307;p40"/>
          <p:cNvSpPr txBox="1"/>
          <p:nvPr/>
        </p:nvSpPr>
        <p:spPr>
          <a:xfrm>
            <a:off x="4545300" y="0"/>
            <a:ext cx="4642200" cy="5143500"/>
          </a:xfrm>
          <a:prstGeom prst="rect">
            <a:avLst/>
          </a:prstGeom>
          <a:solidFill>
            <a:srgbClr val="9FC5E8"/>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2.0. Introduction to Humanitarian Response in Urban Contexts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.0.A. </a:t>
            </a:r>
            <a:r>
              <a:rPr lang="en-GB" sz="700">
                <a:solidFill>
                  <a:srgbClr val="073763"/>
                </a:solidFill>
                <a:latin typeface="Montserrat"/>
                <a:ea typeface="Montserrat"/>
                <a:cs typeface="Montserrat"/>
                <a:sym typeface="Montserrat"/>
              </a:rPr>
              <a:t>Relating Needs, Context, &amp;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.0.B. </a:t>
            </a:r>
            <a:r>
              <a:rPr lang="en-GB" sz="700">
                <a:solidFill>
                  <a:srgbClr val="073763"/>
                </a:solidFill>
                <a:latin typeface="Montserrat"/>
                <a:ea typeface="Montserrat"/>
                <a:cs typeface="Montserrat"/>
                <a:sym typeface="Montserrat"/>
              </a:rPr>
              <a:t>Learning Objectives for Module 2</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.0.C. </a:t>
            </a:r>
            <a:r>
              <a:rPr lang="en-GB" sz="700">
                <a:solidFill>
                  <a:srgbClr val="073763"/>
                </a:solidFill>
                <a:latin typeface="Montserrat"/>
                <a:ea typeface="Montserrat"/>
                <a:cs typeface="Montserrat"/>
                <a:sym typeface="Montserrat"/>
              </a:rPr>
              <a:t>Module Overview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.0.D. </a:t>
            </a:r>
            <a:r>
              <a:rPr lang="en-GB" sz="700">
                <a:solidFill>
                  <a:srgbClr val="073763"/>
                </a:solidFill>
                <a:latin typeface="Montserrat"/>
                <a:ea typeface="Montserrat"/>
                <a:cs typeface="Montserrat"/>
                <a:sym typeface="Montserrat"/>
              </a:rPr>
              <a:t>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Section 2.1 Defining the </a:t>
            </a:r>
            <a:r>
              <a:rPr lang="en-GB" sz="700" b="1">
                <a:solidFill>
                  <a:srgbClr val="073763"/>
                </a:solidFill>
                <a:latin typeface="Montserrat"/>
                <a:ea typeface="Montserrat"/>
                <a:cs typeface="Montserrat"/>
                <a:sym typeface="Montserrat"/>
              </a:rPr>
              <a:t>Sphere Standards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 Section Overview</a:t>
            </a:r>
            <a:r>
              <a:rPr lang="en-GB" sz="700">
                <a:solidFill>
                  <a:srgbClr val="073763"/>
                </a:solidFill>
                <a:latin typeface="Montserrat"/>
                <a:ea typeface="Montserrat"/>
                <a:cs typeface="Montserrat"/>
                <a:sym typeface="Montserrat"/>
              </a:rPr>
              <a:t>	</a:t>
            </a:r>
            <a:endParaRPr sz="700">
              <a:solidFill>
                <a:srgbClr val="073763"/>
              </a:solidFill>
              <a:highlight>
                <a:srgbClr val="9FC5E8"/>
              </a:highlight>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.1.A. Defin</a:t>
            </a:r>
            <a:r>
              <a:rPr lang="en-GB" sz="700">
                <a:solidFill>
                  <a:srgbClr val="073763"/>
                </a:solidFill>
                <a:latin typeface="Montserrat"/>
                <a:ea typeface="Montserrat"/>
                <a:cs typeface="Montserrat"/>
                <a:sym typeface="Montserrat"/>
              </a:rPr>
              <a:t>ing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.1.B. </a:t>
            </a:r>
            <a:r>
              <a:rPr lang="en-GB" sz="700">
                <a:solidFill>
                  <a:srgbClr val="073763"/>
                </a:solidFill>
                <a:latin typeface="Montserrat"/>
                <a:ea typeface="Montserrat"/>
                <a:cs typeface="Montserrat"/>
                <a:sym typeface="Montserrat"/>
              </a:rPr>
              <a:t>The Sphere Handbook</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.1.C. </a:t>
            </a:r>
            <a:r>
              <a:rPr lang="en-GB" sz="700">
                <a:solidFill>
                  <a:srgbClr val="073763"/>
                </a:solidFill>
                <a:latin typeface="Montserrat"/>
                <a:ea typeface="Montserrat"/>
                <a:cs typeface="Montserrat"/>
                <a:sym typeface="Montserrat"/>
              </a:rPr>
              <a:t>Defining the Sphere Standards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.1.D. </a:t>
            </a:r>
            <a:r>
              <a:rPr lang="en-GB" sz="700">
                <a:solidFill>
                  <a:srgbClr val="073763"/>
                </a:solidFill>
                <a:latin typeface="Montserrat"/>
                <a:ea typeface="Montserrat"/>
                <a:cs typeface="Montserrat"/>
                <a:sym typeface="Montserrat"/>
              </a:rPr>
              <a:t>Meeting Sphere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.1.E. Additional Reading</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chemeClr val="lt1"/>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Section 2.2 Conceptualising the Sphere Standards in Urban Context</a:t>
            </a:r>
            <a:r>
              <a:rPr lang="en-GB" sz="700" b="1">
                <a:solidFill>
                  <a:schemeClr val="lt1"/>
                </a:solidFill>
                <a:latin typeface="Montserrat"/>
                <a:ea typeface="Montserrat"/>
                <a:cs typeface="Montserrat"/>
                <a:sym typeface="Montserrat"/>
              </a:rPr>
              <a:t>s	</a:t>
            </a:r>
            <a:endParaRPr sz="70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.2. Section Overview</a:t>
            </a:r>
            <a:r>
              <a:rPr lang="en-GB" sz="700">
                <a:solidFill>
                  <a:schemeClr val="lt1"/>
                </a:solidFill>
                <a:latin typeface="Montserrat"/>
                <a:ea typeface="Montserrat"/>
                <a:cs typeface="Montserrat"/>
                <a:sym typeface="Montserrat"/>
              </a:rPr>
              <a:t>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.2.A. </a:t>
            </a:r>
            <a:r>
              <a:rPr lang="en-GB" sz="700">
                <a:solidFill>
                  <a:schemeClr val="lt1"/>
                </a:solidFill>
                <a:latin typeface="Montserrat"/>
                <a:ea typeface="Montserrat"/>
                <a:cs typeface="Montserrat"/>
                <a:sym typeface="Montserrat"/>
              </a:rPr>
              <a:t>Sphere Standards in Urban Contexts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.2.B. </a:t>
            </a:r>
            <a:r>
              <a:rPr lang="en-GB" sz="700">
                <a:solidFill>
                  <a:schemeClr val="lt1"/>
                </a:solidFill>
                <a:latin typeface="Montserrat"/>
                <a:ea typeface="Montserrat"/>
                <a:cs typeface="Montserrat"/>
                <a:sym typeface="Montserrat"/>
              </a:rPr>
              <a:t>Urban Complexity &amp; Sphere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.2.C. C</a:t>
            </a:r>
            <a:r>
              <a:rPr lang="en-GB" sz="700">
                <a:solidFill>
                  <a:schemeClr val="lt1"/>
                </a:solidFill>
                <a:latin typeface="Montserrat"/>
                <a:ea typeface="Montserrat"/>
                <a:cs typeface="Montserrat"/>
                <a:sym typeface="Montserrat"/>
              </a:rPr>
              <a:t>ase Study: War in Ukraine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.2.D. </a:t>
            </a:r>
            <a:r>
              <a:rPr lang="en-GB" sz="700">
                <a:solidFill>
                  <a:schemeClr val="lt1"/>
                </a:solidFill>
                <a:latin typeface="Montserrat"/>
                <a:ea typeface="Montserrat"/>
                <a:cs typeface="Montserrat"/>
                <a:sym typeface="Montserrat"/>
              </a:rPr>
              <a:t>Conceptualising Application</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2.2.E. Adapting Indicators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2.2.F. Additional Reading	</a:t>
            </a:r>
            <a:endParaRPr sz="70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2.3 </a:t>
            </a:r>
            <a:r>
              <a:rPr lang="en-GB" sz="700" b="1">
                <a:solidFill>
                  <a:srgbClr val="073763"/>
                </a:solidFill>
                <a:latin typeface="Montserrat"/>
                <a:ea typeface="Montserrat"/>
                <a:cs typeface="Montserrat"/>
                <a:sym typeface="Montserrat"/>
              </a:rPr>
              <a:t>Applying the Sphere Standards in Urban Contexts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.3.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.3.A. </a:t>
            </a:r>
            <a:r>
              <a:rPr lang="en-GB" sz="700">
                <a:solidFill>
                  <a:srgbClr val="073763"/>
                </a:solidFill>
                <a:latin typeface="Montserrat"/>
                <a:ea typeface="Montserrat"/>
                <a:cs typeface="Montserrat"/>
                <a:sym typeface="Montserrat"/>
              </a:rPr>
              <a:t>Practise Applying the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.3.B. </a:t>
            </a:r>
            <a:r>
              <a:rPr lang="en-GB" sz="700">
                <a:solidFill>
                  <a:srgbClr val="073763"/>
                </a:solidFill>
                <a:latin typeface="Montserrat"/>
                <a:ea typeface="Montserrat"/>
                <a:cs typeface="Montserrat"/>
                <a:sym typeface="Montserrat"/>
              </a:rPr>
              <a:t>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2.4 </a:t>
            </a:r>
            <a:r>
              <a:rPr lang="en-GB" sz="700" b="1">
                <a:solidFill>
                  <a:srgbClr val="073763"/>
                </a:solidFill>
                <a:latin typeface="Montserrat"/>
                <a:ea typeface="Montserrat"/>
                <a:cs typeface="Montserrat"/>
                <a:sym typeface="Montserrat"/>
              </a:rPr>
              <a:t>Key Considerations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.4.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.4.A.</a:t>
            </a:r>
            <a:r>
              <a:rPr lang="en-GB" sz="700">
                <a:solidFill>
                  <a:srgbClr val="073763"/>
                </a:solidFill>
                <a:latin typeface="Montserrat"/>
                <a:ea typeface="Montserrat"/>
                <a:cs typeface="Montserrat"/>
                <a:sym typeface="Montserrat"/>
              </a:rPr>
              <a:t> Lessons Learned</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.4.B. </a:t>
            </a:r>
            <a:r>
              <a:rPr lang="en-GB" sz="700">
                <a:solidFill>
                  <a:srgbClr val="073763"/>
                </a:solidFill>
                <a:latin typeface="Montserrat"/>
                <a:ea typeface="Montserrat"/>
                <a:cs typeface="Montserrat"/>
                <a:sym typeface="Montserrat"/>
              </a:rPr>
              <a:t>Key Takeaways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2.4.C. 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Section 2.5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.5.A. Module 2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2.5.B. Overview of Module 3. The Capstone Simulation Exercise	</a:t>
            </a:r>
            <a:endParaRPr sz="700">
              <a:solidFill>
                <a:srgbClr val="073763"/>
              </a:solidFill>
              <a:latin typeface="Montserrat"/>
              <a:ea typeface="Montserrat"/>
              <a:cs typeface="Montserrat"/>
              <a:sym typeface="Montserrat"/>
            </a:endParaRPr>
          </a:p>
        </p:txBody>
      </p:sp>
      <p:sp>
        <p:nvSpPr>
          <p:cNvPr id="308" name="Google Shape;308;p40"/>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2.2 </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Conceptualising the Sphere Standards in Urban Contexts</a:t>
            </a:r>
            <a:endParaRPr sz="2840">
              <a:solidFill>
                <a:schemeClr val="lt1"/>
              </a:solidFill>
            </a:endParaRPr>
          </a:p>
        </p:txBody>
      </p:sp>
      <p:sp>
        <p:nvSpPr>
          <p:cNvPr id="309" name="Google Shape;309;p40"/>
          <p:cNvSpPr/>
          <p:nvPr/>
        </p:nvSpPr>
        <p:spPr>
          <a:xfrm>
            <a:off x="4201250" y="1924750"/>
            <a:ext cx="252300" cy="207600"/>
          </a:xfrm>
          <a:prstGeom prst="rightArrow">
            <a:avLst>
              <a:gd name="adj1" fmla="val 50000"/>
              <a:gd name="adj2" fmla="val 50000"/>
            </a:avLst>
          </a:pr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B4A7D6"/>
              </a:highligh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4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4590364" y="1106600"/>
            <a:ext cx="4553636" cy="2561425"/>
          </a:xfrm>
          <a:prstGeom prst="rect">
            <a:avLst/>
          </a:prstGeom>
          <a:noFill/>
          <a:ln>
            <a:noFill/>
          </a:ln>
        </p:spPr>
      </p:pic>
      <p:sp>
        <p:nvSpPr>
          <p:cNvPr id="315" name="Google Shape;315;p41"/>
          <p:cNvSpPr txBox="1">
            <a:spLocks noGrp="1"/>
          </p:cNvSpPr>
          <p:nvPr>
            <p:ph type="title"/>
          </p:nvPr>
        </p:nvSpPr>
        <p:spPr>
          <a:xfrm>
            <a:off x="0" y="0"/>
            <a:ext cx="8520600" cy="541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solidFill>
                  <a:srgbClr val="0B5394"/>
                </a:solidFill>
              </a:rPr>
              <a:t>2.2 Conceptualising the Sphere Standards in Urban Contexts</a:t>
            </a:r>
            <a:endParaRPr sz="1550" b="0" i="1">
              <a:solidFill>
                <a:srgbClr val="0B5394"/>
              </a:solidFill>
            </a:endParaRPr>
          </a:p>
          <a:p>
            <a:pPr marL="0" lvl="0" indent="0" algn="l" rtl="0">
              <a:spcBef>
                <a:spcPts val="0"/>
              </a:spcBef>
              <a:spcAft>
                <a:spcPts val="0"/>
              </a:spcAft>
              <a:buNone/>
            </a:pPr>
            <a:r>
              <a:rPr lang="en-GB" sz="2688" i="1">
                <a:solidFill>
                  <a:srgbClr val="0B5394"/>
                </a:solidFill>
              </a:rPr>
              <a:t>Overview of Section 2.2</a:t>
            </a:r>
            <a:endParaRPr sz="2688" i="1">
              <a:solidFill>
                <a:srgbClr val="0B5394"/>
              </a:solidFill>
            </a:endParaRPr>
          </a:p>
          <a:p>
            <a:pPr marL="0" lvl="0" indent="0" algn="l" rtl="0">
              <a:spcBef>
                <a:spcPts val="0"/>
              </a:spcBef>
              <a:spcAft>
                <a:spcPts val="0"/>
              </a:spcAft>
              <a:buNone/>
            </a:pPr>
            <a:endParaRPr i="1">
              <a:solidFill>
                <a:srgbClr val="0B5394"/>
              </a:solidFill>
            </a:endParaRPr>
          </a:p>
        </p:txBody>
      </p:sp>
      <p:sp>
        <p:nvSpPr>
          <p:cNvPr id="316" name="Google Shape;316;p41"/>
          <p:cNvSpPr txBox="1">
            <a:spLocks noGrp="1"/>
          </p:cNvSpPr>
          <p:nvPr>
            <p:ph type="body" idx="1"/>
          </p:nvPr>
        </p:nvSpPr>
        <p:spPr>
          <a:xfrm>
            <a:off x="0" y="1106600"/>
            <a:ext cx="4848900" cy="2561400"/>
          </a:xfrm>
          <a:prstGeom prst="rect">
            <a:avLst/>
          </a:prstGeom>
          <a:solidFill>
            <a:srgbClr val="6FA8DC"/>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section include:</a:t>
            </a:r>
            <a:endParaRPr sz="1400" b="1">
              <a:solidFill>
                <a:schemeClr val="lt1"/>
              </a:solidFill>
            </a:endParaRPr>
          </a:p>
          <a:p>
            <a:pPr marL="914400" lvl="0" indent="-317500" algn="l" rtl="0">
              <a:lnSpc>
                <a:spcPct val="115000"/>
              </a:lnSpc>
              <a:spcBef>
                <a:spcPts val="600"/>
              </a:spcBef>
              <a:spcAft>
                <a:spcPts val="0"/>
              </a:spcAft>
              <a:buClr>
                <a:schemeClr val="lt1"/>
              </a:buClr>
              <a:buSzPts val="1400"/>
              <a:buAutoNum type="alphaUcPeriod"/>
            </a:pPr>
            <a:r>
              <a:rPr lang="en-GB" sz="1400" b="1">
                <a:solidFill>
                  <a:schemeClr val="lt1"/>
                </a:solidFill>
              </a:rPr>
              <a:t>Sphere Standards in Urban Contexts</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Urban Complexity &amp; Sphere</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Case Study: War in Ukraine</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Conceptualising Application</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Adapting Indicators</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Additional Reading</a:t>
            </a:r>
            <a:endParaRPr sz="1400" b="1">
              <a:solidFill>
                <a:schemeClr val="lt1"/>
              </a:solidFill>
            </a:endParaRPr>
          </a:p>
        </p:txBody>
      </p:sp>
      <p:sp>
        <p:nvSpPr>
          <p:cNvPr id="317" name="Google Shape;317;p4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33</a:t>
            </a:fld>
            <a:endParaRPr/>
          </a:p>
        </p:txBody>
      </p:sp>
      <p:sp>
        <p:nvSpPr>
          <p:cNvPr id="318" name="Google Shape;318;p4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42"/>
          <p:cNvPicPr preferRelativeResize="0"/>
          <p:nvPr/>
        </p:nvPicPr>
        <p:blipFill>
          <a:blip r:embed="rId3">
            <a:alphaModFix/>
          </a:blip>
          <a:stretch>
            <a:fillRect/>
          </a:stretch>
        </p:blipFill>
        <p:spPr>
          <a:xfrm>
            <a:off x="5105450" y="1350827"/>
            <a:ext cx="3931225" cy="1822675"/>
          </a:xfrm>
          <a:prstGeom prst="rect">
            <a:avLst/>
          </a:prstGeom>
          <a:noFill/>
          <a:ln>
            <a:noFill/>
          </a:ln>
        </p:spPr>
      </p:pic>
      <p:sp>
        <p:nvSpPr>
          <p:cNvPr id="324" name="Google Shape;324;p42"/>
          <p:cNvSpPr txBox="1">
            <a:spLocks noGrp="1"/>
          </p:cNvSpPr>
          <p:nvPr>
            <p:ph type="title"/>
          </p:nvPr>
        </p:nvSpPr>
        <p:spPr>
          <a:xfrm>
            <a:off x="200150" y="549525"/>
            <a:ext cx="5057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2400" i="1">
                <a:solidFill>
                  <a:srgbClr val="0B5394"/>
                </a:solidFill>
              </a:rPr>
              <a:t>Why are the Sphere Standards Important in Urban Contexts?</a:t>
            </a:r>
            <a:endParaRPr sz="2400" i="1">
              <a:solidFill>
                <a:srgbClr val="0B5394"/>
              </a:solidFill>
            </a:endParaRPr>
          </a:p>
        </p:txBody>
      </p:sp>
      <p:sp>
        <p:nvSpPr>
          <p:cNvPr id="325" name="Google Shape;325;p4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34</a:t>
            </a:fld>
            <a:endParaRPr/>
          </a:p>
        </p:txBody>
      </p:sp>
      <p:sp>
        <p:nvSpPr>
          <p:cNvPr id="326" name="Google Shape;326;p4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327" name="Google Shape;327;p42"/>
          <p:cNvSpPr txBox="1">
            <a:spLocks noGrp="1"/>
          </p:cNvSpPr>
          <p:nvPr>
            <p:ph type="body" idx="1"/>
          </p:nvPr>
        </p:nvSpPr>
        <p:spPr>
          <a:xfrm>
            <a:off x="194000" y="1727100"/>
            <a:ext cx="47652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400" dirty="0">
                <a:solidFill>
                  <a:schemeClr val="dk1"/>
                </a:solidFill>
              </a:rPr>
              <a:t>The Sphere Standards are important for humanitarian response in urban contexts because they:</a:t>
            </a:r>
            <a:endParaRPr sz="1400"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1" dirty="0">
                <a:solidFill>
                  <a:schemeClr val="dk1"/>
                </a:solidFill>
              </a:rPr>
              <a:t>Improve our understanding</a:t>
            </a:r>
            <a:r>
              <a:rPr lang="en-GB" sz="1400" dirty="0">
                <a:solidFill>
                  <a:schemeClr val="dk1"/>
                </a:solidFill>
              </a:rPr>
              <a:t> of needs and assets;</a:t>
            </a:r>
            <a:endParaRPr sz="1400"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b="1" dirty="0">
                <a:solidFill>
                  <a:schemeClr val="dk1"/>
                </a:solidFill>
              </a:rPr>
              <a:t>Establish standards</a:t>
            </a:r>
            <a:r>
              <a:rPr lang="en-GB" sz="1400" dirty="0">
                <a:solidFill>
                  <a:schemeClr val="dk1"/>
                </a:solidFill>
              </a:rPr>
              <a:t> for service delivery;</a:t>
            </a:r>
            <a:endParaRPr sz="1400"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dirty="0">
                <a:solidFill>
                  <a:schemeClr val="dk1"/>
                </a:solidFill>
              </a:rPr>
              <a:t>Use a </a:t>
            </a:r>
            <a:r>
              <a:rPr lang="en-GB" sz="1400" b="1" dirty="0">
                <a:solidFill>
                  <a:schemeClr val="dk1"/>
                </a:solidFill>
              </a:rPr>
              <a:t>people-centred and rights-based approach</a:t>
            </a:r>
            <a:r>
              <a:rPr lang="en-GB" sz="1400" dirty="0">
                <a:solidFill>
                  <a:schemeClr val="dk1"/>
                </a:solidFill>
              </a:rPr>
              <a:t>;</a:t>
            </a:r>
            <a:endParaRPr sz="1400" dirty="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dirty="0">
                <a:solidFill>
                  <a:schemeClr val="dk1"/>
                </a:solidFill>
              </a:rPr>
              <a:t>Ensure that needs are met in an </a:t>
            </a:r>
            <a:r>
              <a:rPr lang="en-GB" sz="1400" b="1" dirty="0">
                <a:solidFill>
                  <a:schemeClr val="dk1"/>
                </a:solidFill>
              </a:rPr>
              <a:t>ethical way</a:t>
            </a:r>
            <a:r>
              <a:rPr lang="en-GB" sz="1400" dirty="0">
                <a:solidFill>
                  <a:schemeClr val="dk1"/>
                </a:solidFill>
              </a:rPr>
              <a:t>.</a:t>
            </a:r>
            <a:endParaRPr sz="1400" dirty="0"/>
          </a:p>
        </p:txBody>
      </p:sp>
      <p:sp>
        <p:nvSpPr>
          <p:cNvPr id="328" name="Google Shape;328;p42"/>
          <p:cNvSpPr txBox="1"/>
          <p:nvPr/>
        </p:nvSpPr>
        <p:spPr>
          <a:xfrm>
            <a:off x="0" y="0"/>
            <a:ext cx="60747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500" i="1">
                <a:solidFill>
                  <a:srgbClr val="0B5394"/>
                </a:solidFill>
                <a:latin typeface="Montserrat"/>
                <a:ea typeface="Montserrat"/>
                <a:cs typeface="Montserrat"/>
                <a:sym typeface="Montserrat"/>
              </a:rPr>
              <a:t>2.2 Conceptualising Sphere Standards | A. Sphere Standards in Urban Contexts</a:t>
            </a:r>
            <a:endParaRPr sz="15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3"/>
          <p:cNvSpPr txBox="1">
            <a:spLocks noGrp="1"/>
          </p:cNvSpPr>
          <p:nvPr>
            <p:ph type="body" idx="1"/>
          </p:nvPr>
        </p:nvSpPr>
        <p:spPr>
          <a:xfrm>
            <a:off x="4429200" y="0"/>
            <a:ext cx="4714800" cy="5143500"/>
          </a:xfrm>
          <a:prstGeom prst="rect">
            <a:avLst/>
          </a:prstGeom>
          <a:solidFill>
            <a:srgbClr val="C9DAF8"/>
          </a:solidFill>
        </p:spPr>
        <p:txBody>
          <a:bodyPr spcFirstLastPara="1" wrap="square" lIns="360000" tIns="36000" rIns="360000" bIns="36000" anchor="t" anchorCtr="0">
            <a:normAutofit/>
          </a:bodyPr>
          <a:lstStyle/>
          <a:p>
            <a:pPr marL="0" lvl="0" indent="0" algn="l" rtl="0">
              <a:lnSpc>
                <a:spcPct val="100000"/>
              </a:lnSpc>
              <a:spcBef>
                <a:spcPts val="0"/>
              </a:spcBef>
              <a:spcAft>
                <a:spcPts val="0"/>
              </a:spcAft>
              <a:buClr>
                <a:schemeClr val="dk1"/>
              </a:buClr>
              <a:buSzPts val="1100"/>
              <a:buFont typeface="Arial"/>
              <a:buNone/>
            </a:pP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br>
              <a:rPr lang="en-GB" sz="1400" b="1">
                <a:solidFill>
                  <a:schemeClr val="dk1"/>
                </a:solidFill>
              </a:rPr>
            </a:br>
            <a:br>
              <a:rPr lang="en-GB" sz="1400" b="1">
                <a:solidFill>
                  <a:schemeClr val="dk1"/>
                </a:solidFill>
              </a:rPr>
            </a:br>
            <a:br>
              <a:rPr lang="en-GB" sz="1400" b="1">
                <a:solidFill>
                  <a:schemeClr val="dk1"/>
                </a:solidFill>
              </a:rPr>
            </a:br>
            <a:r>
              <a:rPr lang="en-GB" sz="1400" b="1">
                <a:solidFill>
                  <a:schemeClr val="dk1"/>
                </a:solidFill>
              </a:rPr>
              <a:t>Example Challenge</a:t>
            </a:r>
            <a:br>
              <a:rPr lang="en-GB" sz="1400" b="1">
                <a:solidFill>
                  <a:schemeClr val="dk1"/>
                </a:solidFill>
              </a:rPr>
            </a:br>
            <a:br>
              <a:rPr lang="en-GB" sz="1400" b="1">
                <a:solidFill>
                  <a:schemeClr val="dk1"/>
                </a:solidFill>
              </a:rPr>
            </a:br>
            <a:r>
              <a:rPr lang="en-GB" sz="1600" b="1">
                <a:solidFill>
                  <a:srgbClr val="CC0000"/>
                </a:solidFill>
              </a:rPr>
              <a:t>Consider Applying a Location &amp; Settlement Standard </a:t>
            </a:r>
            <a:br>
              <a:rPr lang="en-GB" sz="1400" b="1">
                <a:solidFill>
                  <a:schemeClr val="dk1"/>
                </a:solidFill>
              </a:rPr>
            </a:br>
            <a:endParaRPr sz="1400">
              <a:solidFill>
                <a:schemeClr val="dk1"/>
              </a:solidFill>
            </a:endParaRPr>
          </a:p>
          <a:p>
            <a:pPr marL="0" lvl="0" indent="0" algn="l" rtl="0">
              <a:lnSpc>
                <a:spcPct val="100000"/>
              </a:lnSpc>
              <a:spcBef>
                <a:spcPts val="0"/>
              </a:spcBef>
              <a:spcAft>
                <a:spcPts val="0"/>
              </a:spcAft>
              <a:buNone/>
            </a:pPr>
            <a:r>
              <a:rPr lang="en-GB" sz="1200" i="1">
                <a:solidFill>
                  <a:schemeClr val="dk1"/>
                </a:solidFill>
              </a:rPr>
              <a:t>Scenario Example: </a:t>
            </a:r>
            <a:br>
              <a:rPr lang="en-GB" sz="1400">
                <a:solidFill>
                  <a:schemeClr val="dk1"/>
                </a:solidFill>
              </a:rPr>
            </a:br>
            <a:r>
              <a:rPr lang="en-GB" sz="1400">
                <a:solidFill>
                  <a:schemeClr val="dk1"/>
                </a:solidFill>
              </a:rPr>
              <a:t>“Settlers in unplanned settlements build on plots legally purchased from original owners on rural/agricultural land or in areas zoned other than residential.” </a:t>
            </a: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a:p>
            <a:pPr marL="0" lvl="0" indent="0" algn="l" rtl="0">
              <a:lnSpc>
                <a:spcPct val="100000"/>
              </a:lnSpc>
              <a:spcBef>
                <a:spcPts val="0"/>
              </a:spcBef>
              <a:spcAft>
                <a:spcPts val="0"/>
              </a:spcAft>
              <a:buNone/>
            </a:pPr>
            <a:r>
              <a:rPr lang="en-GB" sz="1200" i="1">
                <a:solidFill>
                  <a:schemeClr val="dk1"/>
                </a:solidFill>
              </a:rPr>
              <a:t>Challenge: </a:t>
            </a:r>
            <a:br>
              <a:rPr lang="en-GB" sz="1400">
                <a:solidFill>
                  <a:schemeClr val="dk1"/>
                </a:solidFill>
              </a:rPr>
            </a:br>
            <a:r>
              <a:rPr lang="en-GB" sz="1400">
                <a:solidFill>
                  <a:schemeClr val="dk1"/>
                </a:solidFill>
              </a:rPr>
              <a:t>In the absence of central planning, there may be conflict between planning authorities and the humanitarian imperative. </a:t>
            </a:r>
            <a:endParaRPr sz="1400"/>
          </a:p>
        </p:txBody>
      </p:sp>
      <p:sp>
        <p:nvSpPr>
          <p:cNvPr id="334" name="Google Shape;334;p43"/>
          <p:cNvSpPr txBox="1">
            <a:spLocks noGrp="1"/>
          </p:cNvSpPr>
          <p:nvPr>
            <p:ph type="title"/>
          </p:nvPr>
        </p:nvSpPr>
        <p:spPr>
          <a:xfrm>
            <a:off x="371475" y="1113175"/>
            <a:ext cx="32289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2400" i="1">
                <a:solidFill>
                  <a:srgbClr val="0B5394"/>
                </a:solidFill>
              </a:rPr>
              <a:t>Urban Complexity &amp; Sphere</a:t>
            </a:r>
            <a:endParaRPr sz="2400" i="1">
              <a:solidFill>
                <a:srgbClr val="0B5394"/>
              </a:solidFill>
            </a:endParaRPr>
          </a:p>
        </p:txBody>
      </p:sp>
      <p:sp>
        <p:nvSpPr>
          <p:cNvPr id="335" name="Google Shape;335;p4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35</a:t>
            </a:fld>
            <a:endParaRPr/>
          </a:p>
        </p:txBody>
      </p:sp>
      <p:sp>
        <p:nvSpPr>
          <p:cNvPr id="336" name="Google Shape;336;p4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337" name="Google Shape;337;p43"/>
          <p:cNvSpPr txBox="1"/>
          <p:nvPr/>
        </p:nvSpPr>
        <p:spPr>
          <a:xfrm>
            <a:off x="371475" y="2000250"/>
            <a:ext cx="30000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dk1"/>
                </a:solidFill>
                <a:latin typeface="Montserrat"/>
                <a:ea typeface="Montserrat"/>
                <a:cs typeface="Montserrat"/>
                <a:sym typeface="Montserrat"/>
              </a:rPr>
              <a:t>The urban context is complex, therefore applying the Sphere Standards in urban humanitarian response programmes is also complex.</a:t>
            </a:r>
            <a:endParaRPr/>
          </a:p>
        </p:txBody>
      </p:sp>
      <p:sp>
        <p:nvSpPr>
          <p:cNvPr id="338" name="Google Shape;338;p43"/>
          <p:cNvSpPr txBox="1"/>
          <p:nvPr/>
        </p:nvSpPr>
        <p:spPr>
          <a:xfrm>
            <a:off x="0" y="0"/>
            <a:ext cx="47769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500" i="1">
                <a:solidFill>
                  <a:srgbClr val="0B5394"/>
                </a:solidFill>
                <a:latin typeface="Montserrat"/>
                <a:ea typeface="Montserrat"/>
                <a:cs typeface="Montserrat"/>
                <a:sym typeface="Montserrat"/>
              </a:rPr>
              <a:t>2.2 Conceptualising Sphere Standards | B. Urban Complexity &amp; Sphere</a:t>
            </a:r>
            <a:endParaRPr sz="15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365"/>
        <p:cNvGrpSpPr/>
        <p:nvPr/>
      </p:nvGrpSpPr>
      <p:grpSpPr>
        <a:xfrm>
          <a:off x="0" y="0"/>
          <a:ext cx="0" cy="0"/>
          <a:chOff x="0" y="0"/>
          <a:chExt cx="0" cy="0"/>
        </a:xfrm>
      </p:grpSpPr>
      <p:pic>
        <p:nvPicPr>
          <p:cNvPr id="366" name="Google Shape;366;p4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617324" cy="5143500"/>
          </a:xfrm>
          <a:prstGeom prst="rect">
            <a:avLst/>
          </a:prstGeom>
          <a:noFill/>
          <a:ln>
            <a:noFill/>
          </a:ln>
        </p:spPr>
      </p:pic>
      <p:sp>
        <p:nvSpPr>
          <p:cNvPr id="367" name="Google Shape;367;p46"/>
          <p:cNvSpPr txBox="1">
            <a:spLocks noGrp="1"/>
          </p:cNvSpPr>
          <p:nvPr>
            <p:ph type="subTitle" idx="1"/>
          </p:nvPr>
        </p:nvSpPr>
        <p:spPr>
          <a:xfrm>
            <a:off x="265500" y="1847850"/>
            <a:ext cx="4045200" cy="1235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3800">
                <a:solidFill>
                  <a:srgbClr val="0B5394"/>
                </a:solidFill>
                <a:latin typeface="Montserrat Black"/>
                <a:ea typeface="Montserrat Black"/>
                <a:cs typeface="Montserrat Black"/>
                <a:sym typeface="Montserrat Black"/>
              </a:rPr>
              <a:t>Activity 2.2.1 </a:t>
            </a:r>
            <a:endParaRPr sz="380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300" b="1">
                <a:solidFill>
                  <a:srgbClr val="0B5394"/>
                </a:solidFill>
              </a:rPr>
              <a:t>Exploring Standards in the Urban Context</a:t>
            </a:r>
            <a:endParaRPr sz="2300">
              <a:solidFill>
                <a:srgbClr val="0B5394"/>
              </a:solidFill>
            </a:endParaRPr>
          </a:p>
        </p:txBody>
      </p:sp>
      <p:sp>
        <p:nvSpPr>
          <p:cNvPr id="368" name="Google Shape;368;p4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36</a:t>
            </a:fld>
            <a:endParaRPr/>
          </a:p>
        </p:txBody>
      </p:sp>
      <p:sp>
        <p:nvSpPr>
          <p:cNvPr id="369" name="Google Shape;369;p4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370" name="Google Shape;370;p46"/>
          <p:cNvSpPr txBox="1"/>
          <p:nvPr/>
        </p:nvSpPr>
        <p:spPr>
          <a:xfrm>
            <a:off x="0" y="0"/>
            <a:ext cx="49911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a:solidFill>
                  <a:srgbClr val="0B5394"/>
                </a:solidFill>
                <a:latin typeface="Montserrat"/>
                <a:ea typeface="Montserrat"/>
                <a:cs typeface="Montserrat"/>
                <a:sym typeface="Montserrat"/>
              </a:rPr>
              <a:t>2.2 </a:t>
            </a:r>
            <a:r>
              <a:rPr lang="en-GB" sz="1500" i="1">
                <a:solidFill>
                  <a:srgbClr val="0B5394"/>
                </a:solidFill>
                <a:latin typeface="Montserrat"/>
                <a:ea typeface="Montserrat"/>
                <a:cs typeface="Montserrat"/>
                <a:sym typeface="Montserrat"/>
              </a:rPr>
              <a:t>Conceptualising Sphere Standards</a:t>
            </a:r>
            <a:endParaRPr b="1" i="1">
              <a:solidFill>
                <a:srgbClr val="0B5394"/>
              </a:solidFill>
              <a:latin typeface="Montserrat"/>
              <a:ea typeface="Montserrat"/>
              <a:cs typeface="Montserrat"/>
              <a:sym typeface="Montserra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374"/>
        <p:cNvGrpSpPr/>
        <p:nvPr/>
      </p:nvGrpSpPr>
      <p:grpSpPr>
        <a:xfrm>
          <a:off x="0" y="0"/>
          <a:ext cx="0" cy="0"/>
          <a:chOff x="0" y="0"/>
          <a:chExt cx="0" cy="0"/>
        </a:xfrm>
      </p:grpSpPr>
      <p:sp>
        <p:nvSpPr>
          <p:cNvPr id="375" name="Google Shape;375;p47"/>
          <p:cNvSpPr txBox="1">
            <a:spLocks noGrp="1"/>
          </p:cNvSpPr>
          <p:nvPr>
            <p:ph type="subTitle" idx="1"/>
          </p:nvPr>
        </p:nvSpPr>
        <p:spPr>
          <a:xfrm>
            <a:off x="265500" y="1847850"/>
            <a:ext cx="4045200" cy="1235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3800">
                <a:solidFill>
                  <a:srgbClr val="0B5394"/>
                </a:solidFill>
                <a:latin typeface="Montserrat Black"/>
                <a:ea typeface="Montserrat Black"/>
                <a:cs typeface="Montserrat Black"/>
                <a:sym typeface="Montserrat Black"/>
              </a:rPr>
              <a:t>Step 1.</a:t>
            </a:r>
            <a:endParaRPr sz="380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300" b="1">
                <a:solidFill>
                  <a:srgbClr val="0B5394"/>
                </a:solidFill>
              </a:rPr>
              <a:t>Situation Update</a:t>
            </a:r>
            <a:endParaRPr sz="2300">
              <a:solidFill>
                <a:srgbClr val="0B5394"/>
              </a:solidFill>
            </a:endParaRPr>
          </a:p>
        </p:txBody>
      </p:sp>
      <p:sp>
        <p:nvSpPr>
          <p:cNvPr id="376" name="Google Shape;376;p4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37</a:t>
            </a:fld>
            <a:endParaRPr/>
          </a:p>
        </p:txBody>
      </p:sp>
      <p:sp>
        <p:nvSpPr>
          <p:cNvPr id="377" name="Google Shape;377;p4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378" name="Google Shape;378;p47"/>
          <p:cNvSpPr txBox="1"/>
          <p:nvPr/>
        </p:nvSpPr>
        <p:spPr>
          <a:xfrm>
            <a:off x="0" y="0"/>
            <a:ext cx="4572000" cy="84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a:solidFill>
                  <a:srgbClr val="0B5394"/>
                </a:solidFill>
                <a:latin typeface="Montserrat"/>
                <a:ea typeface="Montserrat"/>
                <a:cs typeface="Montserrat"/>
                <a:sym typeface="Montserrat"/>
              </a:rPr>
              <a:t>2.2 </a:t>
            </a:r>
            <a:r>
              <a:rPr lang="en-GB" sz="1500" i="1">
                <a:solidFill>
                  <a:srgbClr val="0B5394"/>
                </a:solidFill>
                <a:latin typeface="Montserrat"/>
                <a:ea typeface="Montserrat"/>
                <a:cs typeface="Montserrat"/>
                <a:sym typeface="Montserrat"/>
              </a:rPr>
              <a:t>Conceptualising Sphere Standards</a:t>
            </a:r>
            <a:br>
              <a:rPr lang="en-GB" i="1">
                <a:solidFill>
                  <a:srgbClr val="0B5394"/>
                </a:solidFill>
                <a:latin typeface="Montserrat"/>
                <a:ea typeface="Montserrat"/>
                <a:cs typeface="Montserrat"/>
                <a:sym typeface="Montserrat"/>
              </a:rPr>
            </a:br>
            <a:r>
              <a:rPr lang="en-GB" b="1" i="1">
                <a:solidFill>
                  <a:srgbClr val="0B5394"/>
                </a:solidFill>
                <a:latin typeface="Montserrat"/>
                <a:ea typeface="Montserrat"/>
                <a:cs typeface="Montserrat"/>
                <a:sym typeface="Montserrat"/>
              </a:rPr>
              <a:t>Activity 2.2 - Exploring Standards in the Urban Context</a:t>
            </a:r>
            <a:endParaRPr i="1">
              <a:solidFill>
                <a:srgbClr val="0B5394"/>
              </a:solidFill>
              <a:latin typeface="Montserrat"/>
              <a:ea typeface="Montserrat"/>
              <a:cs typeface="Montserrat"/>
              <a:sym typeface="Montserrat"/>
            </a:endParaRPr>
          </a:p>
        </p:txBody>
      </p:sp>
      <p:sp>
        <p:nvSpPr>
          <p:cNvPr id="379" name="Google Shape;379;p47"/>
          <p:cNvSpPr/>
          <p:nvPr/>
        </p:nvSpPr>
        <p:spPr>
          <a:xfrm>
            <a:off x="4683725" y="1457075"/>
            <a:ext cx="4354500" cy="14280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47"/>
          <p:cNvSpPr txBox="1">
            <a:spLocks noGrp="1"/>
          </p:cNvSpPr>
          <p:nvPr>
            <p:ph type="body" idx="2"/>
          </p:nvPr>
        </p:nvSpPr>
        <p:spPr>
          <a:xfrm>
            <a:off x="4863300" y="126225"/>
            <a:ext cx="4045200" cy="4812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b="1"/>
              <a:t>Consider the following situation update:</a:t>
            </a:r>
            <a:br>
              <a:rPr lang="en-GB" b="1"/>
            </a:br>
            <a:endParaRPr b="1"/>
          </a:p>
          <a:p>
            <a:pPr marL="0" lvl="0" indent="0" algn="l" rtl="0">
              <a:lnSpc>
                <a:spcPct val="100000"/>
              </a:lnSpc>
              <a:spcBef>
                <a:spcPts val="1200"/>
              </a:spcBef>
              <a:spcAft>
                <a:spcPts val="0"/>
              </a:spcAft>
              <a:buNone/>
            </a:pPr>
            <a:r>
              <a:rPr lang="en-GB">
                <a:solidFill>
                  <a:schemeClr val="lt1"/>
                </a:solidFill>
              </a:rPr>
              <a:t>Residential buildings in Kharkiv have been destroyed, and people are sheltering in subways (not designed for long-term living).</a:t>
            </a:r>
            <a:endParaRPr>
              <a:solidFill>
                <a:schemeClr val="lt1"/>
              </a:solidFill>
            </a:endParaRPr>
          </a:p>
          <a:p>
            <a:pPr marL="0" lvl="0" indent="0" algn="l" rtl="0">
              <a:lnSpc>
                <a:spcPct val="100000"/>
              </a:lnSpc>
              <a:spcBef>
                <a:spcPts val="1000"/>
              </a:spcBef>
              <a:spcAft>
                <a:spcPts val="0"/>
              </a:spcAft>
              <a:buNone/>
            </a:pPr>
            <a:br>
              <a:rPr lang="en-GB"/>
            </a:br>
            <a:r>
              <a:rPr lang="en-GB"/>
              <a:t>What are some of the complexities associated with meeting needs and providing assets/resources in this situation?</a:t>
            </a:r>
            <a:endParaRPr/>
          </a:p>
          <a:p>
            <a:pPr marL="0" marR="0" lvl="0" indent="0" algn="l" rtl="0">
              <a:lnSpc>
                <a:spcPct val="115000"/>
              </a:lnSpc>
              <a:spcBef>
                <a:spcPts val="1000"/>
              </a:spcBef>
              <a:spcAft>
                <a:spcPts val="1200"/>
              </a:spcAft>
              <a:buNone/>
            </a:pPr>
            <a:endParaRPr sz="15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384"/>
        <p:cNvGrpSpPr/>
        <p:nvPr/>
      </p:nvGrpSpPr>
      <p:grpSpPr>
        <a:xfrm>
          <a:off x="0" y="0"/>
          <a:ext cx="0" cy="0"/>
          <a:chOff x="0" y="0"/>
          <a:chExt cx="0" cy="0"/>
        </a:xfrm>
      </p:grpSpPr>
      <p:sp>
        <p:nvSpPr>
          <p:cNvPr id="385" name="Google Shape;385;p48"/>
          <p:cNvSpPr/>
          <p:nvPr/>
        </p:nvSpPr>
        <p:spPr>
          <a:xfrm>
            <a:off x="4683725" y="1393026"/>
            <a:ext cx="4354500" cy="1235100"/>
          </a:xfrm>
          <a:prstGeom prst="rect">
            <a:avLst/>
          </a:prstGeom>
          <a:solidFill>
            <a:srgbClr val="3D85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48"/>
          <p:cNvSpPr txBox="1">
            <a:spLocks noGrp="1"/>
          </p:cNvSpPr>
          <p:nvPr>
            <p:ph type="subTitle" idx="1"/>
          </p:nvPr>
        </p:nvSpPr>
        <p:spPr>
          <a:xfrm>
            <a:off x="265500" y="1847850"/>
            <a:ext cx="4045200" cy="1235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3800">
                <a:solidFill>
                  <a:srgbClr val="0B5394"/>
                </a:solidFill>
                <a:latin typeface="Montserrat Black"/>
                <a:ea typeface="Montserrat Black"/>
                <a:cs typeface="Montserrat Black"/>
                <a:sym typeface="Montserrat Black"/>
              </a:rPr>
              <a:t>Step 2.</a:t>
            </a:r>
            <a:endParaRPr sz="380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300" b="1">
                <a:solidFill>
                  <a:srgbClr val="0B5394"/>
                </a:solidFill>
              </a:rPr>
              <a:t>Thinking about Sphere Standards in context</a:t>
            </a:r>
            <a:endParaRPr sz="2300">
              <a:solidFill>
                <a:srgbClr val="0B5394"/>
              </a:solidFill>
            </a:endParaRPr>
          </a:p>
        </p:txBody>
      </p:sp>
      <p:sp>
        <p:nvSpPr>
          <p:cNvPr id="387" name="Google Shape;387;p4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38</a:t>
            </a:fld>
            <a:endParaRPr/>
          </a:p>
        </p:txBody>
      </p:sp>
      <p:sp>
        <p:nvSpPr>
          <p:cNvPr id="388" name="Google Shape;388;p4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389" name="Google Shape;389;p48"/>
          <p:cNvSpPr txBox="1">
            <a:spLocks noGrp="1"/>
          </p:cNvSpPr>
          <p:nvPr>
            <p:ph type="body" idx="2"/>
          </p:nvPr>
        </p:nvSpPr>
        <p:spPr>
          <a:xfrm>
            <a:off x="4942475" y="977975"/>
            <a:ext cx="3837000" cy="3900900"/>
          </a:xfrm>
          <a:prstGeom prst="rect">
            <a:avLst/>
          </a:prstGeom>
        </p:spPr>
        <p:txBody>
          <a:bodyPr spcFirstLastPara="1" wrap="square" lIns="91425" tIns="91425" rIns="91425" bIns="91425" anchor="ctr" anchorCtr="0">
            <a:normAutofit fontScale="70000" lnSpcReduction="20000"/>
          </a:bodyPr>
          <a:lstStyle/>
          <a:p>
            <a:pPr marL="0" lvl="0" indent="0" algn="l" rtl="0">
              <a:spcBef>
                <a:spcPts val="0"/>
              </a:spcBef>
              <a:spcAft>
                <a:spcPts val="0"/>
              </a:spcAft>
              <a:buNone/>
            </a:pPr>
            <a:r>
              <a:rPr lang="en-GB" b="1"/>
              <a:t>Consider the following Sphere Standard:</a:t>
            </a:r>
            <a:endParaRPr b="1"/>
          </a:p>
          <a:p>
            <a:pPr marL="0" lvl="0" indent="0" algn="l" rtl="0">
              <a:spcBef>
                <a:spcPts val="1200"/>
              </a:spcBef>
              <a:spcAft>
                <a:spcPts val="0"/>
              </a:spcAft>
              <a:buClr>
                <a:schemeClr val="dk1"/>
              </a:buClr>
              <a:buSzPct val="61111"/>
              <a:buFont typeface="Arial"/>
              <a:buNone/>
            </a:pPr>
            <a:r>
              <a:rPr lang="en-GB" b="1">
                <a:solidFill>
                  <a:srgbClr val="FFFFFF"/>
                </a:solidFill>
              </a:rPr>
              <a:t>Shelter and settlement standard 2: Location and Settlement Planning</a:t>
            </a:r>
            <a:endParaRPr b="1">
              <a:solidFill>
                <a:srgbClr val="FFFFFF"/>
              </a:solidFill>
            </a:endParaRPr>
          </a:p>
          <a:p>
            <a:pPr marL="0" lvl="0" indent="0" algn="l" rtl="0">
              <a:spcBef>
                <a:spcPts val="1200"/>
              </a:spcBef>
              <a:spcAft>
                <a:spcPts val="0"/>
              </a:spcAft>
              <a:buNone/>
            </a:pPr>
            <a:r>
              <a:rPr lang="en-GB">
                <a:solidFill>
                  <a:srgbClr val="FFFFFF"/>
                </a:solidFill>
              </a:rPr>
              <a:t>Shelters and settlements are located in safe and secure areas, offering adequate space and access to essential services and livelihoods</a:t>
            </a:r>
            <a:br>
              <a:rPr lang="en-GB">
                <a:solidFill>
                  <a:srgbClr val="FFFFFF"/>
                </a:solidFill>
              </a:rPr>
            </a:br>
            <a:endParaRPr>
              <a:solidFill>
                <a:srgbClr val="FFFFFF"/>
              </a:solidFill>
            </a:endParaRPr>
          </a:p>
          <a:p>
            <a:pPr marL="0" lvl="0" indent="0" algn="l" rtl="0">
              <a:spcBef>
                <a:spcPts val="1200"/>
              </a:spcBef>
              <a:spcAft>
                <a:spcPts val="0"/>
              </a:spcAft>
              <a:buNone/>
            </a:pPr>
            <a:r>
              <a:rPr lang="en-GB" sz="2168"/>
              <a:t>How could this standard be applied to help meet the needs of the Kharkiv population sheltering in subways? </a:t>
            </a:r>
            <a:endParaRPr sz="2168"/>
          </a:p>
          <a:p>
            <a:pPr marL="0" lvl="0" indent="0" algn="l" rtl="0">
              <a:lnSpc>
                <a:spcPct val="100000"/>
              </a:lnSpc>
              <a:spcBef>
                <a:spcPts val="1200"/>
              </a:spcBef>
              <a:spcAft>
                <a:spcPts val="0"/>
              </a:spcAft>
              <a:buNone/>
            </a:pPr>
            <a:r>
              <a:rPr lang="en-GB" sz="2168"/>
              <a:t>How might the application and measurement of this standard in an urban context be different from in a traditional response context?</a:t>
            </a:r>
            <a:endParaRPr sz="2168"/>
          </a:p>
          <a:p>
            <a:pPr marL="0" lvl="0" indent="0" algn="l" rtl="0">
              <a:spcBef>
                <a:spcPts val="0"/>
              </a:spcBef>
              <a:spcAft>
                <a:spcPts val="0"/>
              </a:spcAft>
              <a:buNone/>
            </a:pPr>
            <a:endParaRPr>
              <a:solidFill>
                <a:srgbClr val="FFFFFF"/>
              </a:solidFill>
            </a:endParaRPr>
          </a:p>
          <a:p>
            <a:pPr marL="0" lvl="0" indent="0" algn="l" rtl="0">
              <a:spcBef>
                <a:spcPts val="1200"/>
              </a:spcBef>
              <a:spcAft>
                <a:spcPts val="1200"/>
              </a:spcAft>
              <a:buNone/>
            </a:pPr>
            <a:endParaRPr/>
          </a:p>
        </p:txBody>
      </p:sp>
      <p:sp>
        <p:nvSpPr>
          <p:cNvPr id="390" name="Google Shape;390;p48"/>
          <p:cNvSpPr txBox="1"/>
          <p:nvPr/>
        </p:nvSpPr>
        <p:spPr>
          <a:xfrm>
            <a:off x="0" y="0"/>
            <a:ext cx="4572000" cy="84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a:solidFill>
                  <a:srgbClr val="0B5394"/>
                </a:solidFill>
                <a:latin typeface="Montserrat"/>
                <a:ea typeface="Montserrat"/>
                <a:cs typeface="Montserrat"/>
                <a:sym typeface="Montserrat"/>
              </a:rPr>
              <a:t>2.2 </a:t>
            </a:r>
            <a:r>
              <a:rPr lang="en-GB" sz="1500" i="1">
                <a:solidFill>
                  <a:srgbClr val="0B5394"/>
                </a:solidFill>
                <a:latin typeface="Montserrat"/>
                <a:ea typeface="Montserrat"/>
                <a:cs typeface="Montserrat"/>
                <a:sym typeface="Montserrat"/>
              </a:rPr>
              <a:t>Conceptualising Sphere Standards</a:t>
            </a:r>
            <a:br>
              <a:rPr lang="en-GB" i="1">
                <a:solidFill>
                  <a:srgbClr val="0B5394"/>
                </a:solidFill>
                <a:latin typeface="Montserrat"/>
                <a:ea typeface="Montserrat"/>
                <a:cs typeface="Montserrat"/>
                <a:sym typeface="Montserrat"/>
              </a:rPr>
            </a:br>
            <a:r>
              <a:rPr lang="en-GB" b="1" i="1">
                <a:solidFill>
                  <a:srgbClr val="0B5394"/>
                </a:solidFill>
                <a:latin typeface="Montserrat"/>
                <a:ea typeface="Montserrat"/>
                <a:cs typeface="Montserrat"/>
                <a:sym typeface="Montserrat"/>
              </a:rPr>
              <a:t>Activity 2.2 - Exploring Standards in the Urban Context</a:t>
            </a:r>
            <a:endParaRPr i="1">
              <a:solidFill>
                <a:srgbClr val="0B5394"/>
              </a:solidFill>
              <a:latin typeface="Montserrat"/>
              <a:ea typeface="Montserrat"/>
              <a:cs typeface="Montserrat"/>
              <a:sym typeface="Montserra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394"/>
        <p:cNvGrpSpPr/>
        <p:nvPr/>
      </p:nvGrpSpPr>
      <p:grpSpPr>
        <a:xfrm>
          <a:off x="0" y="0"/>
          <a:ext cx="0" cy="0"/>
          <a:chOff x="0" y="0"/>
          <a:chExt cx="0" cy="0"/>
        </a:xfrm>
      </p:grpSpPr>
      <p:sp>
        <p:nvSpPr>
          <p:cNvPr id="395" name="Google Shape;395;p49"/>
          <p:cNvSpPr txBox="1">
            <a:spLocks noGrp="1"/>
          </p:cNvSpPr>
          <p:nvPr>
            <p:ph type="subTitle" idx="1"/>
          </p:nvPr>
        </p:nvSpPr>
        <p:spPr>
          <a:xfrm>
            <a:off x="265500" y="1847850"/>
            <a:ext cx="4045200" cy="1235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3800">
                <a:solidFill>
                  <a:srgbClr val="0B5394"/>
                </a:solidFill>
                <a:latin typeface="Montserrat Black"/>
                <a:ea typeface="Montserrat Black"/>
                <a:cs typeface="Montserrat Black"/>
                <a:sym typeface="Montserrat Black"/>
              </a:rPr>
              <a:t>Discussion</a:t>
            </a:r>
            <a:endParaRPr sz="2300">
              <a:solidFill>
                <a:srgbClr val="0B5394"/>
              </a:solidFill>
            </a:endParaRPr>
          </a:p>
        </p:txBody>
      </p:sp>
      <p:sp>
        <p:nvSpPr>
          <p:cNvPr id="396" name="Google Shape;396;p4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39</a:t>
            </a:fld>
            <a:endParaRPr/>
          </a:p>
        </p:txBody>
      </p:sp>
      <p:sp>
        <p:nvSpPr>
          <p:cNvPr id="397" name="Google Shape;397;p4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398" name="Google Shape;398;p49"/>
          <p:cNvSpPr txBox="1">
            <a:spLocks noGrp="1"/>
          </p:cNvSpPr>
          <p:nvPr>
            <p:ph type="body" idx="2"/>
          </p:nvPr>
        </p:nvSpPr>
        <p:spPr>
          <a:xfrm>
            <a:off x="4869750" y="617850"/>
            <a:ext cx="3950700" cy="3695100"/>
          </a:xfrm>
          <a:prstGeom prst="rect">
            <a:avLst/>
          </a:prstGeom>
          <a:ln>
            <a:noFill/>
          </a:ln>
        </p:spPr>
        <p:txBody>
          <a:bodyPr spcFirstLastPara="1" wrap="square" lIns="91425" tIns="91425" rIns="91425" bIns="91425" anchor="ctr" anchorCtr="0">
            <a:normAutofit/>
          </a:bodyPr>
          <a:lstStyle/>
          <a:p>
            <a:pPr marL="0" lvl="0" indent="0" algn="l" rtl="0">
              <a:spcBef>
                <a:spcPts val="0"/>
              </a:spcBef>
              <a:spcAft>
                <a:spcPts val="0"/>
              </a:spcAft>
              <a:buNone/>
            </a:pPr>
            <a:r>
              <a:rPr lang="en-GB" b="1"/>
              <a:t>Consider:</a:t>
            </a:r>
            <a:endParaRPr b="1"/>
          </a:p>
          <a:p>
            <a:pPr marL="457200" lvl="0" indent="-317500" algn="l" rtl="0">
              <a:lnSpc>
                <a:spcPct val="100000"/>
              </a:lnSpc>
              <a:spcBef>
                <a:spcPts val="1200"/>
              </a:spcBef>
              <a:spcAft>
                <a:spcPts val="0"/>
              </a:spcAft>
              <a:buClr>
                <a:schemeClr val="dk1"/>
              </a:buClr>
              <a:buSzPts val="1400"/>
              <a:buChar char="●"/>
            </a:pPr>
            <a:r>
              <a:rPr lang="en-GB" sz="1400">
                <a:solidFill>
                  <a:schemeClr val="dk1"/>
                </a:solidFill>
              </a:rPr>
              <a:t>What if adequate space is not available? </a:t>
            </a:r>
            <a:endParaRPr sz="1400">
              <a:solidFill>
                <a:schemeClr val="dk1"/>
              </a:solidFill>
            </a:endParaRPr>
          </a:p>
          <a:p>
            <a:pPr marL="914400" lvl="0" indent="0" algn="l" rtl="0">
              <a:lnSpc>
                <a:spcPct val="100000"/>
              </a:lnSpc>
              <a:spcBef>
                <a:spcPts val="0"/>
              </a:spcBef>
              <a:spcAft>
                <a:spcPts val="0"/>
              </a:spcAft>
              <a:buNone/>
            </a:pP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How do we address indicators related to providing settlement within an area with minimal known natural or human-made threats in this urban context? </a:t>
            </a:r>
            <a:endParaRPr sz="1400" b="1"/>
          </a:p>
        </p:txBody>
      </p:sp>
      <p:sp>
        <p:nvSpPr>
          <p:cNvPr id="399" name="Google Shape;399;p49"/>
          <p:cNvSpPr txBox="1"/>
          <p:nvPr/>
        </p:nvSpPr>
        <p:spPr>
          <a:xfrm>
            <a:off x="0" y="0"/>
            <a:ext cx="4572000" cy="84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GB" i="1">
                <a:solidFill>
                  <a:srgbClr val="0B5394"/>
                </a:solidFill>
                <a:latin typeface="Montserrat"/>
                <a:ea typeface="Montserrat"/>
                <a:cs typeface="Montserrat"/>
                <a:sym typeface="Montserrat"/>
              </a:rPr>
              <a:t>2.2 </a:t>
            </a:r>
            <a:r>
              <a:rPr lang="en-GB" sz="1500" i="1">
                <a:solidFill>
                  <a:srgbClr val="0B5394"/>
                </a:solidFill>
                <a:latin typeface="Montserrat"/>
                <a:ea typeface="Montserrat"/>
                <a:cs typeface="Montserrat"/>
                <a:sym typeface="Montserrat"/>
              </a:rPr>
              <a:t>Conceptualising Sphere Standards</a:t>
            </a:r>
            <a:br>
              <a:rPr lang="en-GB" i="1">
                <a:solidFill>
                  <a:srgbClr val="0B5394"/>
                </a:solidFill>
                <a:latin typeface="Montserrat"/>
                <a:ea typeface="Montserrat"/>
                <a:cs typeface="Montserrat"/>
                <a:sym typeface="Montserrat"/>
              </a:rPr>
            </a:br>
            <a:r>
              <a:rPr lang="en-GB" b="1" i="1">
                <a:solidFill>
                  <a:srgbClr val="0B5394"/>
                </a:solidFill>
                <a:latin typeface="Montserrat"/>
                <a:ea typeface="Montserrat"/>
                <a:cs typeface="Montserrat"/>
                <a:sym typeface="Montserrat"/>
              </a:rPr>
              <a:t>Activity 2.2 - Exploring Standards in the Urban Context</a:t>
            </a:r>
            <a:endParaRPr i="1">
              <a:solidFill>
                <a:srgbClr val="0B5394"/>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86"/>
        <p:cNvGrpSpPr/>
        <p:nvPr/>
      </p:nvGrpSpPr>
      <p:grpSpPr>
        <a:xfrm>
          <a:off x="0" y="0"/>
          <a:ext cx="0" cy="0"/>
          <a:chOff x="0" y="0"/>
          <a:chExt cx="0" cy="0"/>
        </a:xfrm>
      </p:grpSpPr>
      <p:sp>
        <p:nvSpPr>
          <p:cNvPr id="87" name="Google Shape;87;p1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a:t>
            </a:fld>
            <a:endParaRPr/>
          </a:p>
        </p:txBody>
      </p:sp>
      <p:sp>
        <p:nvSpPr>
          <p:cNvPr id="88" name="Google Shape;88;p17"/>
          <p:cNvSpPr txBox="1"/>
          <p:nvPr/>
        </p:nvSpPr>
        <p:spPr>
          <a:xfrm>
            <a:off x="4545300" y="0"/>
            <a:ext cx="4642200" cy="5143500"/>
          </a:xfrm>
          <a:prstGeom prst="rect">
            <a:avLst/>
          </a:prstGeom>
          <a:solidFill>
            <a:srgbClr val="9FC5E8"/>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700" b="1">
                <a:solidFill>
                  <a:schemeClr val="l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2.0. Introduction to Humanitarian Response in Urban Contexts</a:t>
            </a:r>
            <a:endParaRPr sz="70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.0.A. </a:t>
            </a:r>
            <a:r>
              <a:rPr lang="en-GB" sz="700">
                <a:solidFill>
                  <a:schemeClr val="lt1"/>
                </a:solidFill>
                <a:latin typeface="Montserrat"/>
                <a:ea typeface="Montserrat"/>
                <a:cs typeface="Montserrat"/>
                <a:sym typeface="Montserrat"/>
              </a:rPr>
              <a:t>Relating Needs, Context, &amp; Standards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.0.B. </a:t>
            </a:r>
            <a:r>
              <a:rPr lang="en-GB" sz="700">
                <a:solidFill>
                  <a:schemeClr val="lt1"/>
                </a:solidFill>
                <a:latin typeface="Montserrat"/>
                <a:ea typeface="Montserrat"/>
                <a:cs typeface="Montserrat"/>
                <a:sym typeface="Montserrat"/>
              </a:rPr>
              <a:t>Learning Objectives for Module 2</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.0.C. </a:t>
            </a:r>
            <a:r>
              <a:rPr lang="en-GB" sz="700">
                <a:solidFill>
                  <a:schemeClr val="lt1"/>
                </a:solidFill>
                <a:latin typeface="Montserrat"/>
                <a:ea typeface="Montserrat"/>
                <a:cs typeface="Montserrat"/>
                <a:sym typeface="Montserrat"/>
              </a:rPr>
              <a:t>Module Overview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.0.D. </a:t>
            </a:r>
            <a:r>
              <a:rPr lang="en-GB" sz="700">
                <a:solidFill>
                  <a:schemeClr val="lt1"/>
                </a:solidFill>
                <a:latin typeface="Montserrat"/>
                <a:ea typeface="Montserrat"/>
                <a:cs typeface="Montserrat"/>
                <a:sym typeface="Montserrat"/>
              </a:rPr>
              <a:t>Additional Reading</a:t>
            </a:r>
            <a:endParaRPr sz="70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Section 2.1 Defining the </a:t>
            </a:r>
            <a:r>
              <a:rPr lang="en-GB" sz="700" b="1">
                <a:solidFill>
                  <a:srgbClr val="073763"/>
                </a:solidFill>
                <a:latin typeface="Montserrat"/>
                <a:ea typeface="Montserrat"/>
                <a:cs typeface="Montserrat"/>
                <a:sym typeface="Montserrat"/>
              </a:rPr>
              <a:t>Sphere Standards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 Section Overview</a:t>
            </a:r>
            <a:r>
              <a:rPr lang="en-GB" sz="700">
                <a:solidFill>
                  <a:srgbClr val="073763"/>
                </a:solidFill>
                <a:latin typeface="Montserrat"/>
                <a:ea typeface="Montserrat"/>
                <a:cs typeface="Montserrat"/>
                <a:sym typeface="Montserrat"/>
              </a:rPr>
              <a:t>	</a:t>
            </a:r>
            <a:endParaRPr sz="700">
              <a:solidFill>
                <a:srgbClr val="073763"/>
              </a:solidFill>
              <a:highlight>
                <a:srgbClr val="9FC5E8"/>
              </a:highlight>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.1.A. Defin</a:t>
            </a:r>
            <a:r>
              <a:rPr lang="en-GB" sz="700">
                <a:solidFill>
                  <a:srgbClr val="073763"/>
                </a:solidFill>
                <a:latin typeface="Montserrat"/>
                <a:ea typeface="Montserrat"/>
                <a:cs typeface="Montserrat"/>
                <a:sym typeface="Montserrat"/>
              </a:rPr>
              <a:t>ing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.1.B. </a:t>
            </a:r>
            <a:r>
              <a:rPr lang="en-GB" sz="700">
                <a:solidFill>
                  <a:srgbClr val="073763"/>
                </a:solidFill>
                <a:latin typeface="Montserrat"/>
                <a:ea typeface="Montserrat"/>
                <a:cs typeface="Montserrat"/>
                <a:sym typeface="Montserrat"/>
              </a:rPr>
              <a:t>The Sphere Handbook</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.1.C. </a:t>
            </a:r>
            <a:r>
              <a:rPr lang="en-GB" sz="700">
                <a:solidFill>
                  <a:srgbClr val="073763"/>
                </a:solidFill>
                <a:latin typeface="Montserrat"/>
                <a:ea typeface="Montserrat"/>
                <a:cs typeface="Montserrat"/>
                <a:sym typeface="Montserrat"/>
              </a:rPr>
              <a:t>Defining the Sphere Standards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.1.D. </a:t>
            </a:r>
            <a:r>
              <a:rPr lang="en-GB" sz="700">
                <a:solidFill>
                  <a:srgbClr val="073763"/>
                </a:solidFill>
                <a:latin typeface="Montserrat"/>
                <a:ea typeface="Montserrat"/>
                <a:cs typeface="Montserrat"/>
                <a:sym typeface="Montserrat"/>
              </a:rPr>
              <a:t>Meeting Sphere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.1.E. Additional Reading</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Section 2.2 Conceptualising the Sphere Standards in Urban Context</a:t>
            </a:r>
            <a:r>
              <a:rPr lang="en-GB" sz="700" b="1">
                <a:solidFill>
                  <a:srgbClr val="073763"/>
                </a:solidFill>
                <a:latin typeface="Montserrat"/>
                <a:ea typeface="Montserrat"/>
                <a:cs typeface="Montserrat"/>
                <a:sym typeface="Montserrat"/>
              </a:rPr>
              <a: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.2.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.2.A. </a:t>
            </a:r>
            <a:r>
              <a:rPr lang="en-GB" sz="700">
                <a:solidFill>
                  <a:srgbClr val="073763"/>
                </a:solidFill>
                <a:latin typeface="Montserrat"/>
                <a:ea typeface="Montserrat"/>
                <a:cs typeface="Montserrat"/>
                <a:sym typeface="Montserrat"/>
              </a:rPr>
              <a:t>Sphere Standards in Urban Contexts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.2.B. </a:t>
            </a:r>
            <a:r>
              <a:rPr lang="en-GB" sz="700">
                <a:solidFill>
                  <a:srgbClr val="073763"/>
                </a:solidFill>
                <a:latin typeface="Montserrat"/>
                <a:ea typeface="Montserrat"/>
                <a:cs typeface="Montserrat"/>
                <a:sym typeface="Montserrat"/>
              </a:rPr>
              <a:t>Urban Complexity &amp;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.2.C. C</a:t>
            </a:r>
            <a:r>
              <a:rPr lang="en-GB" sz="700">
                <a:solidFill>
                  <a:srgbClr val="073763"/>
                </a:solidFill>
                <a:latin typeface="Montserrat"/>
                <a:ea typeface="Montserrat"/>
                <a:cs typeface="Montserrat"/>
                <a:sym typeface="Montserrat"/>
              </a:rPr>
              <a:t>ase Study: War in Ukraine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.2.D. </a:t>
            </a:r>
            <a:r>
              <a:rPr lang="en-GB" sz="700">
                <a:solidFill>
                  <a:srgbClr val="073763"/>
                </a:solidFill>
                <a:latin typeface="Montserrat"/>
                <a:ea typeface="Montserrat"/>
                <a:cs typeface="Montserrat"/>
                <a:sym typeface="Montserrat"/>
              </a:rPr>
              <a:t>Conceptualising Application</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2.2.E. Adapting Indicators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2.2.F. 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2.3 </a:t>
            </a:r>
            <a:r>
              <a:rPr lang="en-GB" sz="700" b="1">
                <a:solidFill>
                  <a:srgbClr val="073763"/>
                </a:solidFill>
                <a:latin typeface="Montserrat"/>
                <a:ea typeface="Montserrat"/>
                <a:cs typeface="Montserrat"/>
                <a:sym typeface="Montserrat"/>
              </a:rPr>
              <a:t>Applying the Sphere Standards in Urban Contexts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.3.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.3.A. </a:t>
            </a:r>
            <a:r>
              <a:rPr lang="en-GB" sz="700">
                <a:solidFill>
                  <a:srgbClr val="073763"/>
                </a:solidFill>
                <a:latin typeface="Montserrat"/>
                <a:ea typeface="Montserrat"/>
                <a:cs typeface="Montserrat"/>
                <a:sym typeface="Montserrat"/>
              </a:rPr>
              <a:t>Practise Applying the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.3.B. </a:t>
            </a:r>
            <a:r>
              <a:rPr lang="en-GB" sz="700">
                <a:solidFill>
                  <a:srgbClr val="073763"/>
                </a:solidFill>
                <a:latin typeface="Montserrat"/>
                <a:ea typeface="Montserrat"/>
                <a:cs typeface="Montserrat"/>
                <a:sym typeface="Montserrat"/>
              </a:rPr>
              <a:t>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Clr>
                <a:schemeClr val="dk1"/>
              </a:buClr>
              <a:buSzPts val="1100"/>
              <a:buFont typeface="Arial"/>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2.4 </a:t>
            </a:r>
            <a:r>
              <a:rPr lang="en-GB" sz="700" b="1">
                <a:solidFill>
                  <a:srgbClr val="073763"/>
                </a:solidFill>
                <a:latin typeface="Montserrat"/>
                <a:ea typeface="Montserrat"/>
                <a:cs typeface="Montserrat"/>
                <a:sym typeface="Montserrat"/>
              </a:rPr>
              <a:t>Key Considerations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.4.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.4.A.</a:t>
            </a:r>
            <a:r>
              <a:rPr lang="en-GB" sz="700">
                <a:solidFill>
                  <a:srgbClr val="073763"/>
                </a:solidFill>
                <a:latin typeface="Montserrat"/>
                <a:ea typeface="Montserrat"/>
                <a:cs typeface="Montserrat"/>
                <a:sym typeface="Montserrat"/>
              </a:rPr>
              <a:t> Lessons Learned</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.4.B. </a:t>
            </a:r>
            <a:r>
              <a:rPr lang="en-GB" sz="700">
                <a:solidFill>
                  <a:srgbClr val="073763"/>
                </a:solidFill>
                <a:latin typeface="Montserrat"/>
                <a:ea typeface="Montserrat"/>
                <a:cs typeface="Montserrat"/>
                <a:sym typeface="Montserrat"/>
              </a:rPr>
              <a:t>Key Takeaways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700">
                <a:solidFill>
                  <a:srgbClr val="073763"/>
                </a:solidFill>
                <a:latin typeface="Montserrat"/>
                <a:ea typeface="Montserrat"/>
                <a:cs typeface="Montserrat"/>
                <a:sym typeface="Montserrat"/>
              </a:rPr>
              <a:t>2.4.C. 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Section 2.5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.5.A. Module 2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700">
                <a:solidFill>
                  <a:srgbClr val="073763"/>
                </a:solidFill>
                <a:latin typeface="Montserrat"/>
                <a:ea typeface="Montserrat"/>
                <a:cs typeface="Montserrat"/>
                <a:sym typeface="Montserrat"/>
              </a:rPr>
              <a:t>2.5.B. Overview of Module 3. The Capstone Simulation Exercise</a:t>
            </a:r>
            <a:r>
              <a:rPr lang="en-GB" sz="700">
                <a:solidFill>
                  <a:srgbClr val="0C343D"/>
                </a:solidFill>
                <a:latin typeface="Montserrat"/>
                <a:ea typeface="Montserrat"/>
                <a:cs typeface="Montserrat"/>
                <a:sym typeface="Montserrat"/>
              </a:rPr>
              <a:t>	</a:t>
            </a:r>
            <a:endParaRPr sz="700">
              <a:solidFill>
                <a:srgbClr val="0C343D"/>
              </a:solidFill>
              <a:latin typeface="Montserrat"/>
              <a:ea typeface="Montserrat"/>
              <a:cs typeface="Montserrat"/>
              <a:sym typeface="Montserrat"/>
            </a:endParaRPr>
          </a:p>
        </p:txBody>
      </p:sp>
      <p:sp>
        <p:nvSpPr>
          <p:cNvPr id="89" name="Google Shape;89;p17"/>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2.0 </a:t>
            </a:r>
            <a:endParaRPr sz="4040">
              <a:solidFill>
                <a:schemeClr val="lt1"/>
              </a:solidFill>
            </a:endParaRPr>
          </a:p>
          <a:p>
            <a:pPr marL="0" lvl="0" indent="0" algn="l" rtl="0">
              <a:lnSpc>
                <a:spcPct val="115000"/>
              </a:lnSpc>
              <a:spcBef>
                <a:spcPts val="400"/>
              </a:spcBef>
              <a:spcAft>
                <a:spcPts val="400"/>
              </a:spcAft>
              <a:buClr>
                <a:schemeClr val="dk1"/>
              </a:buClr>
              <a:buSzPts val="990"/>
              <a:buFont typeface="Arial"/>
              <a:buNone/>
            </a:pPr>
            <a:r>
              <a:rPr lang="en-GB" sz="2840">
                <a:solidFill>
                  <a:schemeClr val="lt1"/>
                </a:solidFill>
              </a:rPr>
              <a:t>Introduction to Sphere Standards in Urban Contexts</a:t>
            </a:r>
            <a:endParaRPr sz="2840">
              <a:solidFill>
                <a:schemeClr val="lt1"/>
              </a:solidFill>
            </a:endParaRPr>
          </a:p>
        </p:txBody>
      </p:sp>
      <p:sp>
        <p:nvSpPr>
          <p:cNvPr id="90" name="Google Shape;90;p17"/>
          <p:cNvSpPr/>
          <p:nvPr/>
        </p:nvSpPr>
        <p:spPr>
          <a:xfrm>
            <a:off x="4195850" y="0"/>
            <a:ext cx="252300" cy="207600"/>
          </a:xfrm>
          <a:prstGeom prst="rightArrow">
            <a:avLst>
              <a:gd name="adj1" fmla="val 50000"/>
              <a:gd name="adj2" fmla="val 50000"/>
            </a:avLst>
          </a:pr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B4A7D6"/>
              </a:highligh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27"/>
          <p:cNvPicPr preferRelativeResize="0"/>
          <p:nvPr/>
        </p:nvPicPr>
        <p:blipFill rotWithShape="1">
          <a:blip r:embed="rId3" cstate="screen">
            <a:alphaModFix/>
            <a:extLst>
              <a:ext uri="{28A0092B-C50C-407E-A947-70E740481C1C}">
                <a14:useLocalDpi xmlns:a14="http://schemas.microsoft.com/office/drawing/2010/main"/>
              </a:ext>
            </a:extLst>
          </a:blip>
          <a:srcRect t="-23213"/>
          <a:stretch/>
        </p:blipFill>
        <p:spPr>
          <a:xfrm>
            <a:off x="3048000" y="-1204525"/>
            <a:ext cx="6095925" cy="6337551"/>
          </a:xfrm>
          <a:prstGeom prst="rect">
            <a:avLst/>
          </a:prstGeom>
          <a:noFill/>
          <a:ln>
            <a:noFill/>
          </a:ln>
        </p:spPr>
      </p:pic>
      <p:sp>
        <p:nvSpPr>
          <p:cNvPr id="190" name="Google Shape;190;p27"/>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40</a:t>
            </a:fld>
            <a:endParaRPr sz="1300"/>
          </a:p>
        </p:txBody>
      </p:sp>
      <p:sp>
        <p:nvSpPr>
          <p:cNvPr id="191" name="Google Shape;191;p2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40</a:t>
            </a:fld>
            <a:endParaRPr/>
          </a:p>
        </p:txBody>
      </p:sp>
      <p:sp>
        <p:nvSpPr>
          <p:cNvPr id="192" name="Google Shape;192;p27"/>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7"/>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chemeClr val="lt1"/>
                </a:solidFill>
              </a:rPr>
              <a:t>Urban Response Case Study: </a:t>
            </a:r>
            <a:endParaRPr sz="2000" b="1">
              <a:solidFill>
                <a:schemeClr val="lt1"/>
              </a:solidFill>
            </a:endParaRPr>
          </a:p>
          <a:p>
            <a:pPr marL="0" lvl="0" indent="0" algn="l" rtl="0">
              <a:lnSpc>
                <a:spcPct val="100000"/>
              </a:lnSpc>
              <a:spcBef>
                <a:spcPts val="0"/>
              </a:spcBef>
              <a:spcAft>
                <a:spcPts val="0"/>
              </a:spcAft>
              <a:buClr>
                <a:schemeClr val="dk1"/>
              </a:buClr>
              <a:buSzPts val="1100"/>
              <a:buFont typeface="Arial"/>
              <a:buNone/>
            </a:pPr>
            <a:r>
              <a:rPr lang="en-GB" sz="2000">
                <a:solidFill>
                  <a:schemeClr val="lt1"/>
                </a:solidFill>
                <a:latin typeface="Montserrat Black"/>
                <a:ea typeface="Montserrat Black"/>
                <a:cs typeface="Montserrat Black"/>
                <a:sym typeface="Montserrat Black"/>
              </a:rPr>
              <a:t>The War in Ukraine</a:t>
            </a:r>
            <a:endParaRPr sz="2000">
              <a:solidFill>
                <a:schemeClr val="lt1"/>
              </a:solidFill>
              <a:latin typeface="Montserrat Black"/>
              <a:ea typeface="Montserrat Black"/>
              <a:cs typeface="Montserrat Black"/>
              <a:sym typeface="Montserrat Black"/>
            </a:endParaRPr>
          </a:p>
        </p:txBody>
      </p:sp>
      <p:sp>
        <p:nvSpPr>
          <p:cNvPr id="194" name="Google Shape;194;p27"/>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CCCCCC"/>
                </a:solidFill>
              </a:rPr>
              <a:t>Reuters</a:t>
            </a:r>
            <a:endParaRPr sz="600" b="1">
              <a:solidFill>
                <a:srgbClr val="CCCCCC"/>
              </a:solidFill>
            </a:endParaRPr>
          </a:p>
        </p:txBody>
      </p:sp>
      <p:sp>
        <p:nvSpPr>
          <p:cNvPr id="195" name="Google Shape;195;p27"/>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The War in Ukraine | Situation Update 4</a:t>
            </a:r>
            <a:endParaRPr sz="1100" b="1" dirty="0">
              <a:solidFill>
                <a:srgbClr val="43A8A5"/>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br>
              <a:rPr lang="en-GB" sz="1200" b="1" dirty="0">
                <a:solidFill>
                  <a:schemeClr val="lt1"/>
                </a:solidFill>
                <a:latin typeface="Open Sans"/>
                <a:ea typeface="Open Sans"/>
                <a:cs typeface="Open Sans"/>
                <a:sym typeface="Open Sans"/>
              </a:rPr>
            </a:br>
            <a:r>
              <a:rPr lang="en-GB" sz="1200" b="1" dirty="0">
                <a:solidFill>
                  <a:schemeClr val="lt1"/>
                </a:solidFill>
                <a:latin typeface="Open Sans"/>
                <a:ea typeface="Open Sans"/>
                <a:cs typeface="Open Sans"/>
                <a:sym typeface="Open Sans"/>
              </a:rPr>
              <a:t>Complex Situation</a:t>
            </a:r>
            <a:br>
              <a:rPr lang="en-GB" sz="1200" dirty="0">
                <a:solidFill>
                  <a:schemeClr val="lt1"/>
                </a:solidFill>
                <a:latin typeface="Open Sans"/>
                <a:ea typeface="Open Sans"/>
                <a:cs typeface="Open Sans"/>
                <a:sym typeface="Open Sans"/>
              </a:rPr>
            </a:br>
            <a:r>
              <a:rPr lang="en-GB" sz="1200" dirty="0">
                <a:solidFill>
                  <a:schemeClr val="lt1"/>
                </a:solidFill>
                <a:latin typeface="Open Sans"/>
                <a:ea typeface="Open Sans"/>
                <a:cs typeface="Open Sans"/>
                <a:sym typeface="Open Sans"/>
              </a:rPr>
              <a:t>In Ukraine, some of these complexities include:</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914400" lvl="0" indent="-304800" algn="l" rtl="0">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Mariupol is surrounded, with no communications abilities or access to conduct needs assessments.</a:t>
            </a:r>
            <a:endParaRPr sz="1200" dirty="0">
              <a:solidFill>
                <a:schemeClr val="lt1"/>
              </a:solidFill>
              <a:latin typeface="Open Sans"/>
              <a:ea typeface="Open Sans"/>
              <a:cs typeface="Open Sans"/>
              <a:sym typeface="Open Sans"/>
            </a:endParaRPr>
          </a:p>
          <a:p>
            <a:pPr marL="914400" lvl="0" indent="-304800" algn="l" rtl="0">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Residential buildings in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have been destroyed, and people are sheltering in subways (not designed for long-term living).</a:t>
            </a:r>
            <a:endParaRPr sz="1200" dirty="0">
              <a:solidFill>
                <a:schemeClr val="lt1"/>
              </a:solidFill>
              <a:latin typeface="Open Sans"/>
              <a:ea typeface="Open Sans"/>
              <a:cs typeface="Open Sans"/>
              <a:sym typeface="Open Sans"/>
            </a:endParaRPr>
          </a:p>
          <a:p>
            <a:pPr marL="914400" lvl="0" indent="-304800" algn="l" rtl="0">
              <a:spcBef>
                <a:spcPts val="0"/>
              </a:spcBef>
              <a:spcAft>
                <a:spcPts val="0"/>
              </a:spcAft>
              <a:buClr>
                <a:schemeClr val="lt1"/>
              </a:buClr>
              <a:buSzPts val="1200"/>
              <a:buFont typeface="Open Sans"/>
              <a:buChar char="●"/>
            </a:pPr>
            <a:r>
              <a:rPr lang="en-GB" sz="1200" dirty="0">
                <a:solidFill>
                  <a:schemeClr val="lt1"/>
                </a:solidFill>
                <a:latin typeface="Open Sans"/>
                <a:ea typeface="Open Sans"/>
                <a:cs typeface="Open Sans"/>
                <a:sym typeface="Open Sans"/>
              </a:rPr>
              <a:t>Even though </a:t>
            </a:r>
            <a:r>
              <a:rPr lang="en-GB" sz="1200" dirty="0" err="1">
                <a:solidFill>
                  <a:schemeClr val="lt1"/>
                </a:solidFill>
                <a:latin typeface="Open Sans"/>
                <a:ea typeface="Open Sans"/>
                <a:cs typeface="Open Sans"/>
                <a:sym typeface="Open Sans"/>
              </a:rPr>
              <a:t>Lviv</a:t>
            </a:r>
            <a:r>
              <a:rPr lang="en-GB" sz="1200" dirty="0">
                <a:solidFill>
                  <a:schemeClr val="lt1"/>
                </a:solidFill>
                <a:latin typeface="Open Sans"/>
                <a:ea typeface="Open Sans"/>
                <a:cs typeface="Open Sans"/>
                <a:sym typeface="Open Sans"/>
              </a:rPr>
              <a:t> has established infrastructure, the mayor has warned the city is at the limits of its capacity to provide aid.</a:t>
            </a: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r>
              <a:rPr lang="en-GB" sz="1200" dirty="0">
                <a:solidFill>
                  <a:schemeClr val="lt1"/>
                </a:solidFill>
                <a:latin typeface="Open Sans"/>
                <a:ea typeface="Open Sans"/>
                <a:cs typeface="Open Sans"/>
                <a:sym typeface="Open Sans"/>
              </a:rPr>
              <a:t>Identified needs include: shelter for women in </a:t>
            </a:r>
            <a:r>
              <a:rPr lang="en-GB" sz="1200" dirty="0" err="1">
                <a:solidFill>
                  <a:schemeClr val="lt1"/>
                </a:solidFill>
                <a:latin typeface="Open Sans"/>
                <a:ea typeface="Open Sans"/>
                <a:cs typeface="Open Sans"/>
                <a:sym typeface="Open Sans"/>
              </a:rPr>
              <a:t>Lviv</a:t>
            </a:r>
            <a:r>
              <a:rPr lang="en-GB" sz="1200" dirty="0">
                <a:solidFill>
                  <a:schemeClr val="lt1"/>
                </a:solidFill>
                <a:latin typeface="Open Sans"/>
                <a:ea typeface="Open Sans"/>
                <a:cs typeface="Open Sans"/>
                <a:sym typeface="Open Sans"/>
              </a:rPr>
              <a:t>, clean water and appropriate shelter in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and food in Dnipro. In Mariupol, needs are unknown due to the lack of access to conduct needs assessments.</a:t>
            </a: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dirty="0">
              <a:solidFill>
                <a:schemeClr val="lt1"/>
              </a:solidFill>
              <a:latin typeface="Open Sans"/>
              <a:ea typeface="Open Sans"/>
              <a:cs typeface="Open Sans"/>
              <a:sym typeface="Open Sans"/>
            </a:endParaRPr>
          </a:p>
        </p:txBody>
      </p:sp>
      <p:sp>
        <p:nvSpPr>
          <p:cNvPr id="196" name="Google Shape;196;p2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50"/>
          <p:cNvSpPr txBox="1">
            <a:spLocks noGrp="1"/>
          </p:cNvSpPr>
          <p:nvPr>
            <p:ph type="title"/>
          </p:nvPr>
        </p:nvSpPr>
        <p:spPr>
          <a:xfrm>
            <a:off x="0" y="0"/>
            <a:ext cx="91440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2.2 Conceptualising Sphere Standards | D. Conceptualising Application </a:t>
            </a:r>
            <a:endParaRPr sz="1550" b="0" i="1">
              <a:solidFill>
                <a:srgbClr val="0B5394"/>
              </a:solidFill>
            </a:endParaRPr>
          </a:p>
          <a:p>
            <a:pPr marL="0" lvl="0" indent="0" algn="l" rtl="0">
              <a:spcBef>
                <a:spcPts val="0"/>
              </a:spcBef>
              <a:spcAft>
                <a:spcPts val="0"/>
              </a:spcAft>
              <a:buClr>
                <a:schemeClr val="dk1"/>
              </a:buClr>
              <a:buSzPct val="41509"/>
              <a:buFont typeface="Arial"/>
              <a:buNone/>
            </a:pPr>
            <a:r>
              <a:rPr lang="en-GB" sz="2650" i="1">
                <a:solidFill>
                  <a:srgbClr val="0B5394"/>
                </a:solidFill>
              </a:rPr>
              <a:t>How do we use Sphere Standards in Urban Contexts?</a:t>
            </a:r>
            <a:br>
              <a:rPr lang="en-GB" i="1">
                <a:solidFill>
                  <a:srgbClr val="0B5394"/>
                </a:solidFill>
              </a:rPr>
            </a:br>
            <a:br>
              <a:rPr lang="en-GB" i="1">
                <a:solidFill>
                  <a:srgbClr val="0B5394"/>
                </a:solidFill>
              </a:rPr>
            </a:br>
            <a:endParaRPr sz="2750" i="1">
              <a:solidFill>
                <a:srgbClr val="0B5394"/>
              </a:solidFill>
            </a:endParaRPr>
          </a:p>
          <a:p>
            <a:pPr marL="0" lvl="0" indent="0" algn="ctr" rtl="0">
              <a:spcBef>
                <a:spcPts val="0"/>
              </a:spcBef>
              <a:spcAft>
                <a:spcPts val="0"/>
              </a:spcAft>
              <a:buClr>
                <a:schemeClr val="dk1"/>
              </a:buClr>
              <a:buSzPct val="45833"/>
              <a:buFont typeface="Arial"/>
              <a:buNone/>
            </a:pPr>
            <a:endParaRPr sz="2400">
              <a:solidFill>
                <a:srgbClr val="0B5394"/>
              </a:solidFill>
            </a:endParaRPr>
          </a:p>
        </p:txBody>
      </p:sp>
      <p:sp>
        <p:nvSpPr>
          <p:cNvPr id="405" name="Google Shape;405;p5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41</a:t>
            </a:fld>
            <a:endParaRPr/>
          </a:p>
        </p:txBody>
      </p:sp>
      <p:sp>
        <p:nvSpPr>
          <p:cNvPr id="406" name="Google Shape;406;p5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07" name="Google Shape;407;p50"/>
          <p:cNvSpPr txBox="1">
            <a:spLocks noGrp="1"/>
          </p:cNvSpPr>
          <p:nvPr>
            <p:ph type="body" idx="1"/>
          </p:nvPr>
        </p:nvSpPr>
        <p:spPr>
          <a:xfrm>
            <a:off x="311700" y="1381075"/>
            <a:ext cx="85206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sz="1400" b="1">
                <a:solidFill>
                  <a:schemeClr val="dk1"/>
                </a:solidFill>
              </a:rPr>
              <a:t>Remember</a:t>
            </a:r>
            <a:r>
              <a:rPr lang="en-GB" sz="1400">
                <a:solidFill>
                  <a:schemeClr val="dk1"/>
                </a:solidFill>
              </a:rPr>
              <a:t>:</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Urban contexts are complex.</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Standards are universal and applied to all contexts.</a:t>
            </a:r>
            <a:endParaRPr sz="1400">
              <a:solidFill>
                <a:schemeClr val="dk1"/>
              </a:solidFill>
            </a:endParaRPr>
          </a:p>
          <a:p>
            <a:pPr marL="457200" lvl="0" indent="-317500" algn="l" rtl="0">
              <a:lnSpc>
                <a:spcPct val="100000"/>
              </a:lnSpc>
              <a:spcBef>
                <a:spcPts val="0"/>
              </a:spcBef>
              <a:spcAft>
                <a:spcPts val="0"/>
              </a:spcAft>
              <a:buClr>
                <a:schemeClr val="dk1"/>
              </a:buClr>
              <a:buSzPts val="1400"/>
              <a:buChar char="●"/>
            </a:pPr>
            <a:r>
              <a:rPr lang="en-GB" sz="1400">
                <a:solidFill>
                  <a:schemeClr val="dk1"/>
                </a:solidFill>
              </a:rPr>
              <a:t>Indicators are adapted to the specific context.</a:t>
            </a:r>
            <a:endParaRPr sz="1400">
              <a:solidFill>
                <a:schemeClr val="dk1"/>
              </a:solidFill>
            </a:endParaRPr>
          </a:p>
          <a:p>
            <a:pPr marL="0" lvl="0" indent="0" algn="l" rtl="0">
              <a:lnSpc>
                <a:spcPct val="100000"/>
              </a:lnSpc>
              <a:spcBef>
                <a:spcPts val="0"/>
              </a:spcBef>
              <a:spcAft>
                <a:spcPts val="0"/>
              </a:spcAft>
              <a:buNone/>
            </a:pPr>
            <a:endParaRPr sz="1400">
              <a:solidFill>
                <a:schemeClr val="dk1"/>
              </a:solidFill>
            </a:endParaRPr>
          </a:p>
          <a:p>
            <a:pPr marL="0" lvl="0" indent="0" algn="l" rtl="0">
              <a:spcBef>
                <a:spcPts val="0"/>
              </a:spcBef>
              <a:spcAft>
                <a:spcPts val="0"/>
              </a:spcAft>
              <a:buNone/>
            </a:pPr>
            <a:r>
              <a:rPr lang="en-GB" sz="1400" b="1">
                <a:solidFill>
                  <a:schemeClr val="dk1"/>
                </a:solidFill>
              </a:rPr>
              <a:t>Let’s explore an example:</a:t>
            </a:r>
            <a:endParaRPr sz="1400">
              <a:solidFill>
                <a:schemeClr val="dk1"/>
              </a:solidFill>
            </a:endParaRPr>
          </a:p>
        </p:txBody>
      </p:sp>
      <p:pic>
        <p:nvPicPr>
          <p:cNvPr id="408" name="Google Shape;408;p50"/>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0" y="2878075"/>
            <a:ext cx="9144000" cy="1122587"/>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42</a:t>
            </a:fld>
            <a:endParaRPr/>
          </a:p>
        </p:txBody>
      </p:sp>
      <p:sp>
        <p:nvSpPr>
          <p:cNvPr id="414" name="Google Shape;414;p5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15" name="Google Shape;415;p51"/>
          <p:cNvSpPr/>
          <p:nvPr/>
        </p:nvSpPr>
        <p:spPr>
          <a:xfrm>
            <a:off x="0" y="4366800"/>
            <a:ext cx="9144000" cy="776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16" name="Google Shape;416;p51"/>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419161" y="0"/>
            <a:ext cx="4305690" cy="5143500"/>
          </a:xfrm>
          <a:prstGeom prst="rect">
            <a:avLst/>
          </a:prstGeom>
          <a:noFill/>
          <a:ln>
            <a:noFill/>
          </a:ln>
        </p:spPr>
      </p:pic>
      <p:grpSp>
        <p:nvGrpSpPr>
          <p:cNvPr id="417" name="Google Shape;417;p51"/>
          <p:cNvGrpSpPr/>
          <p:nvPr/>
        </p:nvGrpSpPr>
        <p:grpSpPr>
          <a:xfrm>
            <a:off x="642325" y="3205100"/>
            <a:ext cx="7859350" cy="870425"/>
            <a:chOff x="642325" y="3205100"/>
            <a:chExt cx="7859350" cy="870425"/>
          </a:xfrm>
        </p:grpSpPr>
        <p:pic>
          <p:nvPicPr>
            <p:cNvPr id="418" name="Google Shape;418;p51"/>
            <p:cNvPicPr preferRelativeResize="0"/>
            <p:nvPr/>
          </p:nvPicPr>
          <p:blipFill rotWithShape="1">
            <a:blip r:embed="rId4">
              <a:alphaModFix/>
            </a:blip>
            <a:srcRect t="65967" b="24761"/>
            <a:stretch/>
          </p:blipFill>
          <p:spPr>
            <a:xfrm>
              <a:off x="642325" y="3205100"/>
              <a:ext cx="7859350" cy="870425"/>
            </a:xfrm>
            <a:prstGeom prst="rect">
              <a:avLst/>
            </a:prstGeom>
            <a:noFill/>
            <a:ln w="28575" cap="flat" cmpd="sng">
              <a:solidFill>
                <a:srgbClr val="0B5394"/>
              </a:solidFill>
              <a:prstDash val="solid"/>
              <a:round/>
              <a:headEnd type="none" w="sm" len="sm"/>
              <a:tailEnd type="none" w="sm" len="sm"/>
            </a:ln>
          </p:spPr>
        </p:pic>
        <p:sp>
          <p:nvSpPr>
            <p:cNvPr id="419" name="Google Shape;419;p51"/>
            <p:cNvSpPr txBox="1"/>
            <p:nvPr/>
          </p:nvSpPr>
          <p:spPr>
            <a:xfrm>
              <a:off x="5642075" y="3316313"/>
              <a:ext cx="2785200" cy="648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b="1">
                  <a:solidFill>
                    <a:srgbClr val="0B5394"/>
                  </a:solidFill>
                  <a:latin typeface="Montserrat"/>
                  <a:ea typeface="Montserrat"/>
                  <a:cs typeface="Montserrat"/>
                  <a:sym typeface="Montserrat"/>
                </a:rPr>
                <a:t>How do these indicators apply in an urban context?</a:t>
              </a:r>
              <a:endParaRPr>
                <a:solidFill>
                  <a:srgbClr val="0B5394"/>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7"/>
                                        </p:tgtEl>
                                        <p:attrNameLst>
                                          <p:attrName>style.visibility</p:attrName>
                                        </p:attrNameLst>
                                      </p:cBhvr>
                                      <p:to>
                                        <p:strVal val="visible"/>
                                      </p:to>
                                    </p:set>
                                    <p:animEffect transition="in" filter="fade">
                                      <p:cBhvr>
                                        <p:cTn id="7" dur="1000"/>
                                        <p:tgtEl>
                                          <p:spTgt spid="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pic>
        <p:nvPicPr>
          <p:cNvPr id="424" name="Google Shape;424;p52"/>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5585150" y="778125"/>
            <a:ext cx="3400750" cy="4062487"/>
          </a:xfrm>
          <a:prstGeom prst="rect">
            <a:avLst/>
          </a:prstGeom>
          <a:noFill/>
          <a:ln>
            <a:noFill/>
          </a:ln>
        </p:spPr>
      </p:pic>
      <p:sp>
        <p:nvSpPr>
          <p:cNvPr id="425" name="Google Shape;425;p52"/>
          <p:cNvSpPr txBox="1">
            <a:spLocks noGrp="1"/>
          </p:cNvSpPr>
          <p:nvPr>
            <p:ph type="title"/>
          </p:nvPr>
        </p:nvSpPr>
        <p:spPr>
          <a:xfrm>
            <a:off x="0" y="0"/>
            <a:ext cx="91440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dirty="0">
                <a:solidFill>
                  <a:srgbClr val="0B5394"/>
                </a:solidFill>
              </a:rPr>
              <a:t>2.2 Conceptualising Sphere Standards | E. Adapting Indicators</a:t>
            </a:r>
            <a:endParaRPr sz="1550" b="0" i="1" dirty="0">
              <a:solidFill>
                <a:srgbClr val="0B5394"/>
              </a:solidFill>
            </a:endParaRPr>
          </a:p>
          <a:p>
            <a:pPr marL="0" lvl="0" indent="0" algn="l" rtl="0">
              <a:spcBef>
                <a:spcPts val="0"/>
              </a:spcBef>
              <a:spcAft>
                <a:spcPts val="0"/>
              </a:spcAft>
              <a:buClr>
                <a:schemeClr val="dk1"/>
              </a:buClr>
              <a:buSzPct val="41509"/>
              <a:buFont typeface="Arial"/>
              <a:buNone/>
            </a:pPr>
            <a:r>
              <a:rPr lang="en-GB" sz="2650" i="1" dirty="0">
                <a:solidFill>
                  <a:srgbClr val="0B5394"/>
                </a:solidFill>
              </a:rPr>
              <a:t>How do we adapt indicators to context?</a:t>
            </a:r>
            <a:br>
              <a:rPr lang="en-GB" i="1" dirty="0">
                <a:solidFill>
                  <a:srgbClr val="0B5394"/>
                </a:solidFill>
              </a:rPr>
            </a:br>
            <a:br>
              <a:rPr lang="en-GB" i="1" dirty="0">
                <a:solidFill>
                  <a:srgbClr val="0B5394"/>
                </a:solidFill>
              </a:rPr>
            </a:br>
            <a:endParaRPr sz="2750" i="1" dirty="0">
              <a:solidFill>
                <a:srgbClr val="0B5394"/>
              </a:solidFill>
            </a:endParaRPr>
          </a:p>
          <a:p>
            <a:pPr marL="0" lvl="0" indent="0" algn="ctr" rtl="0">
              <a:spcBef>
                <a:spcPts val="0"/>
              </a:spcBef>
              <a:spcAft>
                <a:spcPts val="0"/>
              </a:spcAft>
              <a:buClr>
                <a:schemeClr val="dk1"/>
              </a:buClr>
              <a:buSzPct val="45833"/>
              <a:buFont typeface="Arial"/>
              <a:buNone/>
            </a:pPr>
            <a:endParaRPr sz="2400" dirty="0">
              <a:solidFill>
                <a:srgbClr val="0B5394"/>
              </a:solidFill>
            </a:endParaRPr>
          </a:p>
        </p:txBody>
      </p:sp>
      <p:sp>
        <p:nvSpPr>
          <p:cNvPr id="426" name="Google Shape;426;p5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43</a:t>
            </a:fld>
            <a:endParaRPr/>
          </a:p>
        </p:txBody>
      </p:sp>
      <p:sp>
        <p:nvSpPr>
          <p:cNvPr id="427" name="Google Shape;427;p5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28" name="Google Shape;428;p52"/>
          <p:cNvSpPr txBox="1">
            <a:spLocks noGrp="1"/>
          </p:cNvSpPr>
          <p:nvPr>
            <p:ph type="body" idx="1"/>
          </p:nvPr>
        </p:nvSpPr>
        <p:spPr>
          <a:xfrm>
            <a:off x="311700" y="1920725"/>
            <a:ext cx="8520600" cy="2496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sz="3000" b="1" dirty="0">
                <a:solidFill>
                  <a:schemeClr val="dk1"/>
                </a:solidFill>
              </a:rPr>
              <a:t>Let’s look at some </a:t>
            </a:r>
            <a:br>
              <a:rPr lang="en-GB" sz="3000" b="1" dirty="0">
                <a:solidFill>
                  <a:schemeClr val="dk1"/>
                </a:solidFill>
              </a:rPr>
            </a:br>
            <a:r>
              <a:rPr lang="en-GB" sz="3000" b="1" dirty="0">
                <a:solidFill>
                  <a:schemeClr val="dk1"/>
                </a:solidFill>
              </a:rPr>
              <a:t>other examples…</a:t>
            </a:r>
            <a:endParaRPr sz="3000" b="1" dirty="0">
              <a:solidFill>
                <a:schemeClr val="dk1"/>
              </a:solidFill>
            </a:endParaRPr>
          </a:p>
        </p:txBody>
      </p:sp>
      <p:pic>
        <p:nvPicPr>
          <p:cNvPr id="429" name="Google Shape;429;p52"/>
          <p:cNvPicPr preferRelativeResize="0"/>
          <p:nvPr/>
        </p:nvPicPr>
        <p:blipFill>
          <a:blip r:embed="rId4">
            <a:alphaModFix/>
          </a:blip>
          <a:stretch>
            <a:fillRect/>
          </a:stretch>
        </p:blipFill>
        <p:spPr>
          <a:xfrm>
            <a:off x="4207688" y="1342812"/>
            <a:ext cx="4778211" cy="2341163"/>
          </a:xfrm>
          <a:prstGeom prst="rect">
            <a:avLst/>
          </a:prstGeom>
          <a:noFill/>
          <a:ln w="38100" cap="flat" cmpd="sng">
            <a:solidFill>
              <a:srgbClr val="0B5394"/>
            </a:solidFill>
            <a:prstDash val="solid"/>
            <a:round/>
            <a:headEnd type="none" w="sm" len="sm"/>
            <a:tailEnd type="none" w="sm" len="sm"/>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33"/>
        <p:cNvGrpSpPr/>
        <p:nvPr/>
      </p:nvGrpSpPr>
      <p:grpSpPr>
        <a:xfrm>
          <a:off x="0" y="0"/>
          <a:ext cx="0" cy="0"/>
          <a:chOff x="0" y="0"/>
          <a:chExt cx="0" cy="0"/>
        </a:xfrm>
      </p:grpSpPr>
      <p:pic>
        <p:nvPicPr>
          <p:cNvPr id="434" name="Google Shape;434;p5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05450" y="0"/>
            <a:ext cx="4538550" cy="5143501"/>
          </a:xfrm>
          <a:prstGeom prst="rect">
            <a:avLst/>
          </a:prstGeom>
          <a:noFill/>
          <a:ln>
            <a:noFill/>
          </a:ln>
        </p:spPr>
      </p:pic>
      <p:sp>
        <p:nvSpPr>
          <p:cNvPr id="435" name="Google Shape;435;p5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44</a:t>
            </a:fld>
            <a:endParaRPr/>
          </a:p>
        </p:txBody>
      </p:sp>
      <p:sp>
        <p:nvSpPr>
          <p:cNvPr id="436" name="Google Shape;436;p5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37" name="Google Shape;437;p53"/>
          <p:cNvSpPr txBox="1">
            <a:spLocks noGrp="1"/>
          </p:cNvSpPr>
          <p:nvPr>
            <p:ph type="title"/>
          </p:nvPr>
        </p:nvSpPr>
        <p:spPr>
          <a:xfrm>
            <a:off x="0" y="0"/>
            <a:ext cx="8520600" cy="393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2.2 </a:t>
            </a:r>
            <a:r>
              <a:rPr lang="en-GB" sz="1400" b="0" i="1">
                <a:solidFill>
                  <a:srgbClr val="0B5394"/>
                </a:solidFill>
              </a:rPr>
              <a:t>Conceptualising Sphere Standards</a:t>
            </a:r>
            <a:endParaRPr sz="1400" b="0">
              <a:solidFill>
                <a:srgbClr val="0B5394"/>
              </a:solidFill>
            </a:endParaRPr>
          </a:p>
        </p:txBody>
      </p:sp>
      <p:sp>
        <p:nvSpPr>
          <p:cNvPr id="438" name="Google Shape;438;p53"/>
          <p:cNvSpPr txBox="1">
            <a:spLocks noGrp="1"/>
          </p:cNvSpPr>
          <p:nvPr>
            <p:ph type="subTitle" idx="1"/>
          </p:nvPr>
        </p:nvSpPr>
        <p:spPr>
          <a:xfrm>
            <a:off x="265500" y="2047875"/>
            <a:ext cx="4214700" cy="24168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Clr>
                <a:schemeClr val="dk1"/>
              </a:buClr>
              <a:buSzPts val="1100"/>
              <a:buFont typeface="Arial"/>
              <a:buNone/>
            </a:pPr>
            <a:r>
              <a:rPr lang="en-GB" sz="4450" dirty="0">
                <a:solidFill>
                  <a:srgbClr val="0B5394"/>
                </a:solidFill>
                <a:latin typeface="Montserrat Black"/>
                <a:ea typeface="Montserrat Black"/>
                <a:cs typeface="Montserrat Black"/>
                <a:sym typeface="Montserrat Black"/>
              </a:rPr>
              <a:t>Activity 2.2.2 </a:t>
            </a:r>
            <a:endParaRPr sz="4450" dirty="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dirty="0">
                <a:solidFill>
                  <a:srgbClr val="0B5394"/>
                </a:solidFill>
              </a:rPr>
              <a:t>Adapting Indicators for the Urban Context</a:t>
            </a:r>
            <a:endParaRPr sz="2400" dirty="0">
              <a:solidFill>
                <a:srgbClr val="0B5394"/>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42"/>
        <p:cNvGrpSpPr/>
        <p:nvPr/>
      </p:nvGrpSpPr>
      <p:grpSpPr>
        <a:xfrm>
          <a:off x="0" y="0"/>
          <a:ext cx="0" cy="0"/>
          <a:chOff x="0" y="0"/>
          <a:chExt cx="0" cy="0"/>
        </a:xfrm>
      </p:grpSpPr>
      <p:sp>
        <p:nvSpPr>
          <p:cNvPr id="443" name="Google Shape;443;p54"/>
          <p:cNvSpPr/>
          <p:nvPr/>
        </p:nvSpPr>
        <p:spPr>
          <a:xfrm>
            <a:off x="4571991" y="351907"/>
            <a:ext cx="4572000" cy="997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A0A3"/>
              </a:solidFill>
              <a:highlight>
                <a:srgbClr val="00A0A3"/>
              </a:highlight>
            </a:endParaRPr>
          </a:p>
        </p:txBody>
      </p:sp>
      <p:cxnSp>
        <p:nvCxnSpPr>
          <p:cNvPr id="444" name="Google Shape;444;p54"/>
          <p:cNvCxnSpPr/>
          <p:nvPr/>
        </p:nvCxnSpPr>
        <p:spPr>
          <a:xfrm rot="10800000" flipH="1">
            <a:off x="4578941" y="343349"/>
            <a:ext cx="4603800" cy="11400"/>
          </a:xfrm>
          <a:prstGeom prst="straightConnector1">
            <a:avLst/>
          </a:prstGeom>
          <a:noFill/>
          <a:ln w="19050" cap="flat" cmpd="sng">
            <a:solidFill>
              <a:srgbClr val="00A0A3"/>
            </a:solidFill>
            <a:prstDash val="solid"/>
            <a:round/>
            <a:headEnd type="none" w="med" len="med"/>
            <a:tailEnd type="none" w="med" len="med"/>
          </a:ln>
        </p:spPr>
      </p:cxnSp>
      <p:cxnSp>
        <p:nvCxnSpPr>
          <p:cNvPr id="445" name="Google Shape;445;p54"/>
          <p:cNvCxnSpPr/>
          <p:nvPr/>
        </p:nvCxnSpPr>
        <p:spPr>
          <a:xfrm rot="10800000" flipH="1">
            <a:off x="4568500" y="1349212"/>
            <a:ext cx="4603800" cy="11400"/>
          </a:xfrm>
          <a:prstGeom prst="straightConnector1">
            <a:avLst/>
          </a:prstGeom>
          <a:noFill/>
          <a:ln w="19050" cap="flat" cmpd="sng">
            <a:solidFill>
              <a:srgbClr val="00A0A3"/>
            </a:solidFill>
            <a:prstDash val="solid"/>
            <a:round/>
            <a:headEnd type="none" w="med" len="med"/>
            <a:tailEnd type="none" w="med" len="med"/>
          </a:ln>
        </p:spPr>
      </p:cxnSp>
      <p:sp>
        <p:nvSpPr>
          <p:cNvPr id="446" name="Google Shape;446;p5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45</a:t>
            </a:fld>
            <a:endParaRPr/>
          </a:p>
        </p:txBody>
      </p:sp>
      <p:sp>
        <p:nvSpPr>
          <p:cNvPr id="447" name="Google Shape;447;p5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48" name="Google Shape;448;p54"/>
          <p:cNvSpPr txBox="1">
            <a:spLocks noGrp="1"/>
          </p:cNvSpPr>
          <p:nvPr>
            <p:ph type="subTitle" idx="1"/>
          </p:nvPr>
        </p:nvSpPr>
        <p:spPr>
          <a:xfrm>
            <a:off x="113100" y="1680725"/>
            <a:ext cx="4409400" cy="2160300"/>
          </a:xfrm>
          <a:prstGeom prst="rect">
            <a:avLst/>
          </a:prstGeom>
        </p:spPr>
        <p:txBody>
          <a:bodyPr spcFirstLastPara="1" wrap="square" lIns="91425" tIns="91425" rIns="91425" bIns="91425" anchor="t" anchorCtr="0">
            <a:normAutofit fontScale="92500" lnSpcReduction="20000"/>
          </a:bodyPr>
          <a:lstStyle/>
          <a:p>
            <a:pPr marL="0" lvl="0" indent="0" algn="l" rtl="0">
              <a:lnSpc>
                <a:spcPct val="115000"/>
              </a:lnSpc>
              <a:spcBef>
                <a:spcPts val="0"/>
              </a:spcBef>
              <a:spcAft>
                <a:spcPts val="0"/>
              </a:spcAft>
              <a:buClr>
                <a:schemeClr val="dk1"/>
              </a:buClr>
              <a:buSzPts val="1018"/>
              <a:buFont typeface="Arial"/>
              <a:buNone/>
            </a:pPr>
            <a:r>
              <a:rPr lang="en-GB" sz="4450" dirty="0">
                <a:solidFill>
                  <a:srgbClr val="0B5394"/>
                </a:solidFill>
                <a:latin typeface="Montserrat Black"/>
                <a:ea typeface="Montserrat Black"/>
                <a:cs typeface="Montserrat Black"/>
                <a:sym typeface="Montserrat Black"/>
              </a:rPr>
              <a:t>Step 1.</a:t>
            </a:r>
            <a:endParaRPr sz="4450" dirty="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ct val="45833"/>
              <a:buFont typeface="Arial"/>
              <a:buNone/>
            </a:pPr>
            <a:r>
              <a:rPr lang="en-GB" sz="2400" b="1" dirty="0">
                <a:solidFill>
                  <a:srgbClr val="0B5394"/>
                </a:solidFill>
              </a:rPr>
              <a:t>Adapting Indicators for </a:t>
            </a:r>
            <a:br>
              <a:rPr lang="en-GB" sz="2400" b="1" dirty="0">
                <a:solidFill>
                  <a:srgbClr val="0B5394"/>
                </a:solidFill>
              </a:rPr>
            </a:br>
            <a:r>
              <a:rPr lang="en-GB" sz="2400" b="1" dirty="0">
                <a:solidFill>
                  <a:srgbClr val="0B5394"/>
                </a:solidFill>
              </a:rPr>
              <a:t>Water Supply Standard 2.1</a:t>
            </a:r>
            <a:endParaRPr sz="2400" b="1" dirty="0">
              <a:solidFill>
                <a:srgbClr val="0B5394"/>
              </a:solidFill>
            </a:endParaRPr>
          </a:p>
          <a:p>
            <a:pPr marL="0" lvl="0" indent="0" algn="l" rtl="0">
              <a:lnSpc>
                <a:spcPct val="115000"/>
              </a:lnSpc>
              <a:spcBef>
                <a:spcPts val="0"/>
              </a:spcBef>
              <a:spcAft>
                <a:spcPts val="0"/>
              </a:spcAft>
              <a:buClr>
                <a:schemeClr val="dk1"/>
              </a:buClr>
              <a:buSzPct val="45833"/>
              <a:buFont typeface="Arial"/>
              <a:buNone/>
            </a:pPr>
            <a:endParaRPr sz="2400" b="1" dirty="0">
              <a:solidFill>
                <a:srgbClr val="0B5394"/>
              </a:solidFill>
            </a:endParaRPr>
          </a:p>
          <a:p>
            <a:pPr marL="0" lvl="0" indent="0" algn="l" rtl="0">
              <a:lnSpc>
                <a:spcPct val="115000"/>
              </a:lnSpc>
              <a:spcBef>
                <a:spcPts val="0"/>
              </a:spcBef>
              <a:spcAft>
                <a:spcPts val="0"/>
              </a:spcAft>
              <a:buClr>
                <a:schemeClr val="dk1"/>
              </a:buClr>
              <a:buSzPct val="60837"/>
              <a:buFont typeface="Arial"/>
              <a:buNone/>
            </a:pPr>
            <a:r>
              <a:rPr lang="en-GB" sz="1808" dirty="0"/>
              <a:t>*Designate a group notetaker*</a:t>
            </a:r>
            <a:r>
              <a:rPr lang="en-GB" sz="2400" b="1" dirty="0">
                <a:solidFill>
                  <a:srgbClr val="0B5394"/>
                </a:solidFill>
              </a:rPr>
              <a:t> </a:t>
            </a:r>
            <a:endParaRPr sz="2400" dirty="0">
              <a:solidFill>
                <a:srgbClr val="0B5394"/>
              </a:solidFill>
            </a:endParaRPr>
          </a:p>
        </p:txBody>
      </p:sp>
      <p:sp>
        <p:nvSpPr>
          <p:cNvPr id="449" name="Google Shape;449;p54"/>
          <p:cNvSpPr txBox="1">
            <a:spLocks noGrp="1"/>
          </p:cNvSpPr>
          <p:nvPr>
            <p:ph type="body" idx="2"/>
          </p:nvPr>
        </p:nvSpPr>
        <p:spPr>
          <a:xfrm>
            <a:off x="4800600" y="175686"/>
            <a:ext cx="4081800" cy="4789200"/>
          </a:xfrm>
          <a:prstGeom prst="rect">
            <a:avLst/>
          </a:prstGeom>
        </p:spPr>
        <p:txBody>
          <a:bodyPr spcFirstLastPara="1" wrap="square" lIns="91425" tIns="91425" rIns="91425" bIns="91425" anchor="ctr" anchorCtr="0">
            <a:normAutofit fontScale="92500"/>
          </a:bodyPr>
          <a:lstStyle/>
          <a:p>
            <a:pPr marL="0" lvl="0" indent="0" algn="l" rtl="0">
              <a:spcBef>
                <a:spcPts val="0"/>
              </a:spcBef>
              <a:spcAft>
                <a:spcPts val="0"/>
              </a:spcAft>
              <a:buClr>
                <a:schemeClr val="dk1"/>
              </a:buClr>
              <a:buSzPts val="1100"/>
              <a:buFont typeface="Arial"/>
              <a:buNone/>
            </a:pPr>
            <a:r>
              <a:rPr lang="en-GB" sz="1400" b="1" dirty="0">
                <a:solidFill>
                  <a:srgbClr val="00A0A3"/>
                </a:solidFill>
              </a:rPr>
              <a:t>Water supply standard 2.1:</a:t>
            </a:r>
            <a:br>
              <a:rPr lang="en-GB" sz="1400" b="1" dirty="0">
                <a:solidFill>
                  <a:srgbClr val="00A0A3"/>
                </a:solidFill>
              </a:rPr>
            </a:br>
            <a:r>
              <a:rPr lang="en-GB" sz="1400" b="1" dirty="0">
                <a:solidFill>
                  <a:srgbClr val="00A0A3"/>
                </a:solidFill>
              </a:rPr>
              <a:t>Access and water quantity</a:t>
            </a:r>
            <a:br>
              <a:rPr lang="en-GB" sz="1400" b="1" dirty="0">
                <a:solidFill>
                  <a:srgbClr val="134F5C"/>
                </a:solidFill>
              </a:rPr>
            </a:br>
            <a:r>
              <a:rPr lang="en-GB" sz="1155" dirty="0">
                <a:solidFill>
                  <a:schemeClr val="dk1"/>
                </a:solidFill>
              </a:rPr>
              <a:t>People have equitable and affordable access to a sufficient quantity of safe water to meet their drinking and domestic needs.</a:t>
            </a:r>
            <a:endParaRPr sz="1155" dirty="0">
              <a:solidFill>
                <a:schemeClr val="dk1"/>
              </a:solidFill>
            </a:endParaRPr>
          </a:p>
          <a:p>
            <a:pPr marL="0" lvl="0" indent="0" algn="l" rtl="0">
              <a:spcBef>
                <a:spcPts val="1000"/>
              </a:spcBef>
              <a:spcAft>
                <a:spcPts val="0"/>
              </a:spcAft>
              <a:buClr>
                <a:schemeClr val="dk1"/>
              </a:buClr>
              <a:buSzPts val="1100"/>
              <a:buFont typeface="Arial"/>
              <a:buNone/>
            </a:pPr>
            <a:r>
              <a:rPr lang="en-GB" sz="1400" b="1" dirty="0">
                <a:solidFill>
                  <a:schemeClr val="dk1"/>
                </a:solidFill>
              </a:rPr>
              <a:t>CASE STUDY CHALLENGE 1.</a:t>
            </a:r>
            <a:br>
              <a:rPr lang="en-GB" sz="1400" b="1" dirty="0">
                <a:solidFill>
                  <a:schemeClr val="dk1"/>
                </a:solidFill>
              </a:rPr>
            </a:br>
            <a:r>
              <a:rPr lang="en-GB" sz="1400" dirty="0">
                <a:solidFill>
                  <a:schemeClr val="dk1"/>
                </a:solidFill>
              </a:rPr>
              <a:t>Large amounts of the water pipe infrastructure have been destroyed by bombing in urban areas. Urban areas that are surrounded and lacking water infrastructure are struggling to access any source of safe water. </a:t>
            </a:r>
            <a:endParaRPr sz="1400" dirty="0">
              <a:solidFill>
                <a:schemeClr val="dk1"/>
              </a:solidFill>
            </a:endParaRPr>
          </a:p>
          <a:p>
            <a:pPr marL="0" lvl="0" indent="0" algn="l" rtl="0">
              <a:spcBef>
                <a:spcPts val="1000"/>
              </a:spcBef>
              <a:spcAft>
                <a:spcPts val="0"/>
              </a:spcAft>
              <a:buClr>
                <a:schemeClr val="dk1"/>
              </a:buClr>
              <a:buSzPts val="1100"/>
              <a:buFont typeface="Arial"/>
              <a:buNone/>
            </a:pPr>
            <a:r>
              <a:rPr lang="en-GB" sz="1400" b="1" dirty="0">
                <a:solidFill>
                  <a:schemeClr val="dk1"/>
                </a:solidFill>
              </a:rPr>
              <a:t>Mykolaiv Oblast: </a:t>
            </a:r>
            <a:r>
              <a:rPr lang="en-GB" sz="1400" dirty="0">
                <a:solidFill>
                  <a:schemeClr val="dk1"/>
                </a:solidFill>
              </a:rPr>
              <a:t>only 10L of water per person has been delivered (1 delivery, unclear if that was per day). This is lower than Sphere Water Supply Standard 2 - Indicator.</a:t>
            </a:r>
            <a:endParaRPr sz="1400" dirty="0">
              <a:solidFill>
                <a:schemeClr val="dk1"/>
              </a:solidFill>
            </a:endParaRPr>
          </a:p>
          <a:p>
            <a:pPr marL="0" lvl="0" indent="0" algn="l" rtl="0">
              <a:spcBef>
                <a:spcPts val="1000"/>
              </a:spcBef>
              <a:spcAft>
                <a:spcPts val="1000"/>
              </a:spcAft>
              <a:buClr>
                <a:schemeClr val="dk1"/>
              </a:buClr>
              <a:buSzPts val="1100"/>
              <a:buFont typeface="Arial"/>
              <a:buNone/>
            </a:pPr>
            <a:r>
              <a:rPr lang="en-GB" sz="1400" b="1" dirty="0">
                <a:solidFill>
                  <a:schemeClr val="dk1"/>
                </a:solidFill>
              </a:rPr>
              <a:t>Kharkiv: </a:t>
            </a:r>
            <a:r>
              <a:rPr lang="en-GB" sz="1400" dirty="0">
                <a:solidFill>
                  <a:schemeClr val="dk1"/>
                </a:solidFill>
              </a:rPr>
              <a:t>MSF is delivering water sanitation systems to thousands of people sheltered in subway stations. </a:t>
            </a:r>
            <a:endParaRPr sz="1400" b="1" dirty="0">
              <a:solidFill>
                <a:schemeClr val="dk1"/>
              </a:solidFill>
            </a:endParaRPr>
          </a:p>
        </p:txBody>
      </p:sp>
      <p:sp>
        <p:nvSpPr>
          <p:cNvPr id="450" name="Google Shape;450;p54"/>
          <p:cNvSpPr txBox="1">
            <a:spLocks noGrp="1"/>
          </p:cNvSpPr>
          <p:nvPr>
            <p:ph type="title"/>
          </p:nvPr>
        </p:nvSpPr>
        <p:spPr>
          <a:xfrm>
            <a:off x="0" y="0"/>
            <a:ext cx="8520600" cy="104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dirty="0">
                <a:solidFill>
                  <a:srgbClr val="0B5394"/>
                </a:solidFill>
              </a:rPr>
              <a:t>2.2 </a:t>
            </a:r>
            <a:r>
              <a:rPr lang="en-GB" sz="1400" b="0" i="1" dirty="0">
                <a:solidFill>
                  <a:srgbClr val="0B5394"/>
                </a:solidFill>
              </a:rPr>
              <a:t>Conceptualising Sphere Standards</a:t>
            </a:r>
            <a:br>
              <a:rPr lang="en-GB" sz="1400" b="0" i="1" dirty="0">
                <a:solidFill>
                  <a:srgbClr val="0B5394"/>
                </a:solidFill>
              </a:rPr>
            </a:br>
            <a:r>
              <a:rPr lang="en-GB" sz="1400" i="1" dirty="0">
                <a:solidFill>
                  <a:srgbClr val="0B5394"/>
                </a:solidFill>
              </a:rPr>
              <a:t>Activity 2.2 - Adapting Indicators for the </a:t>
            </a:r>
            <a:br>
              <a:rPr lang="en-GB" sz="1400" i="1" dirty="0">
                <a:solidFill>
                  <a:srgbClr val="0B5394"/>
                </a:solidFill>
              </a:rPr>
            </a:br>
            <a:r>
              <a:rPr lang="en-GB" sz="1400" i="1" dirty="0">
                <a:solidFill>
                  <a:srgbClr val="0B5394"/>
                </a:solidFill>
              </a:rPr>
              <a:t>Urban Context</a:t>
            </a:r>
            <a:endParaRPr sz="1400" i="1" dirty="0">
              <a:solidFill>
                <a:srgbClr val="0B5394"/>
              </a:solidFill>
            </a:endParaRPr>
          </a:p>
          <a:p>
            <a:pPr marL="0" lvl="0" indent="0" algn="l" rtl="0">
              <a:spcBef>
                <a:spcPts val="0"/>
              </a:spcBef>
              <a:spcAft>
                <a:spcPts val="0"/>
              </a:spcAft>
              <a:buClr>
                <a:schemeClr val="dk1"/>
              </a:buClr>
              <a:buSzPts val="1100"/>
              <a:buFont typeface="Arial"/>
              <a:buNone/>
            </a:pPr>
            <a:endParaRPr sz="1400" b="0" i="1" dirty="0">
              <a:solidFill>
                <a:srgbClr val="0B5394"/>
              </a:solidFill>
            </a:endParaRPr>
          </a:p>
          <a:p>
            <a:pPr marL="0" lvl="0" indent="0" algn="l" rtl="0">
              <a:spcBef>
                <a:spcPts val="0"/>
              </a:spcBef>
              <a:spcAft>
                <a:spcPts val="0"/>
              </a:spcAft>
              <a:buClr>
                <a:schemeClr val="dk1"/>
              </a:buClr>
              <a:buSzPts val="1100"/>
              <a:buFont typeface="Arial"/>
              <a:buNone/>
            </a:pPr>
            <a:r>
              <a:rPr lang="en-GB" sz="1400" b="0" i="1" dirty="0">
                <a:solidFill>
                  <a:srgbClr val="0B5394"/>
                </a:solidFill>
              </a:rPr>
              <a:t> </a:t>
            </a:r>
            <a:endParaRPr sz="1400" b="0" dirty="0">
              <a:solidFill>
                <a:srgbClr val="0B5394"/>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54"/>
        <p:cNvGrpSpPr/>
        <p:nvPr/>
      </p:nvGrpSpPr>
      <p:grpSpPr>
        <a:xfrm>
          <a:off x="0" y="0"/>
          <a:ext cx="0" cy="0"/>
          <a:chOff x="0" y="0"/>
          <a:chExt cx="0" cy="0"/>
        </a:xfrm>
      </p:grpSpPr>
      <p:sp>
        <p:nvSpPr>
          <p:cNvPr id="455" name="Google Shape;455;p55"/>
          <p:cNvSpPr txBox="1">
            <a:spLocks noGrp="1"/>
          </p:cNvSpPr>
          <p:nvPr>
            <p:ph type="body" idx="2"/>
          </p:nvPr>
        </p:nvSpPr>
        <p:spPr>
          <a:xfrm>
            <a:off x="4939500" y="393600"/>
            <a:ext cx="3837000" cy="44649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Clr>
                <a:schemeClr val="dk1"/>
              </a:buClr>
              <a:buSzPts val="1100"/>
              <a:buFont typeface="Arial"/>
              <a:buNone/>
            </a:pPr>
            <a:r>
              <a:rPr lang="en-GB" sz="1400" b="1" dirty="0">
                <a:solidFill>
                  <a:schemeClr val="dk1"/>
                </a:solidFill>
              </a:rPr>
              <a:t>How would we adapt the indicator for this urban context?</a:t>
            </a:r>
            <a:endParaRPr sz="1400" b="1" dirty="0">
              <a:solidFill>
                <a:schemeClr val="dk1"/>
              </a:solidFill>
            </a:endParaRPr>
          </a:p>
          <a:p>
            <a:pPr marL="0" lvl="0" indent="0" algn="l" rtl="0">
              <a:spcBef>
                <a:spcPts val="0"/>
              </a:spcBef>
              <a:spcAft>
                <a:spcPts val="0"/>
              </a:spcAft>
              <a:buClr>
                <a:schemeClr val="dk1"/>
              </a:buClr>
              <a:buSzPts val="1100"/>
              <a:buFont typeface="Arial"/>
              <a:buNone/>
            </a:pPr>
            <a:endParaRPr sz="14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400" i="1" dirty="0">
                <a:solidFill>
                  <a:schemeClr val="dk1"/>
                </a:solidFill>
              </a:rPr>
              <a:t>Indicator 1 - Average volume used for drinking water and domestic hygiene</a:t>
            </a:r>
            <a:endParaRPr sz="1400" i="1" dirty="0">
              <a:solidFill>
                <a:schemeClr val="dk1"/>
              </a:solidFill>
            </a:endParaRPr>
          </a:p>
        </p:txBody>
      </p:sp>
      <p:sp>
        <p:nvSpPr>
          <p:cNvPr id="456" name="Google Shape;456;p5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46</a:t>
            </a:fld>
            <a:endParaRPr/>
          </a:p>
        </p:txBody>
      </p:sp>
      <p:sp>
        <p:nvSpPr>
          <p:cNvPr id="457" name="Google Shape;457;p5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58" name="Google Shape;458;p55"/>
          <p:cNvSpPr txBox="1">
            <a:spLocks noGrp="1"/>
          </p:cNvSpPr>
          <p:nvPr>
            <p:ph type="subTitle" idx="1"/>
          </p:nvPr>
        </p:nvSpPr>
        <p:spPr>
          <a:xfrm>
            <a:off x="113100" y="1680725"/>
            <a:ext cx="4409400" cy="21603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Clr>
                <a:schemeClr val="dk1"/>
              </a:buClr>
              <a:buSzPts val="1100"/>
              <a:buFont typeface="Arial"/>
              <a:buNone/>
            </a:pPr>
            <a:r>
              <a:rPr lang="en-GB" sz="4450">
                <a:solidFill>
                  <a:srgbClr val="0B5394"/>
                </a:solidFill>
                <a:latin typeface="Montserrat Black"/>
                <a:ea typeface="Montserrat Black"/>
                <a:cs typeface="Montserrat Black"/>
                <a:sym typeface="Montserrat Black"/>
              </a:rPr>
              <a:t>Step 1.</a:t>
            </a:r>
            <a:endParaRPr sz="445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a:solidFill>
                  <a:srgbClr val="0B5394"/>
                </a:solidFill>
              </a:rPr>
              <a:t>Adapting Indicators for </a:t>
            </a:r>
            <a:br>
              <a:rPr lang="en-GB" sz="2400" b="1">
                <a:solidFill>
                  <a:srgbClr val="0B5394"/>
                </a:solidFill>
              </a:rPr>
            </a:br>
            <a:r>
              <a:rPr lang="en-GB" sz="2400" b="1">
                <a:solidFill>
                  <a:srgbClr val="0B5394"/>
                </a:solidFill>
              </a:rPr>
              <a:t>Water Supply Standard 2.1 </a:t>
            </a:r>
            <a:endParaRPr sz="2400">
              <a:solidFill>
                <a:srgbClr val="0B5394"/>
              </a:solidFill>
            </a:endParaRPr>
          </a:p>
        </p:txBody>
      </p:sp>
      <p:sp>
        <p:nvSpPr>
          <p:cNvPr id="459" name="Google Shape;459;p55"/>
          <p:cNvSpPr txBox="1">
            <a:spLocks noGrp="1"/>
          </p:cNvSpPr>
          <p:nvPr>
            <p:ph type="title"/>
          </p:nvPr>
        </p:nvSpPr>
        <p:spPr>
          <a:xfrm>
            <a:off x="0" y="0"/>
            <a:ext cx="8520600" cy="104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2.2 </a:t>
            </a:r>
            <a:r>
              <a:rPr lang="en-GB" sz="1400" b="0" i="1">
                <a:solidFill>
                  <a:srgbClr val="0B5394"/>
                </a:solidFill>
              </a:rPr>
              <a:t>Conceptualising Sphere Standards</a:t>
            </a:r>
            <a:br>
              <a:rPr lang="en-GB" sz="1400" b="0" i="1">
                <a:solidFill>
                  <a:srgbClr val="0B5394"/>
                </a:solidFill>
              </a:rPr>
            </a:br>
            <a:r>
              <a:rPr lang="en-GB" sz="1400" i="1">
                <a:solidFill>
                  <a:srgbClr val="0B5394"/>
                </a:solidFill>
              </a:rPr>
              <a:t>Activity 2.2 - Adapting Indicators for the </a:t>
            </a:r>
            <a:br>
              <a:rPr lang="en-GB" sz="1400" i="1">
                <a:solidFill>
                  <a:srgbClr val="0B5394"/>
                </a:solidFill>
              </a:rPr>
            </a:br>
            <a:r>
              <a:rPr lang="en-GB" sz="1400" i="1">
                <a:solidFill>
                  <a:srgbClr val="0B5394"/>
                </a:solidFill>
              </a:rPr>
              <a:t>Urban Context</a:t>
            </a:r>
            <a:endParaRPr sz="1400" i="1">
              <a:solidFill>
                <a:srgbClr val="0B5394"/>
              </a:solidFill>
            </a:endParaRPr>
          </a:p>
          <a:p>
            <a:pPr marL="0" lvl="0" indent="0" algn="l" rtl="0">
              <a:spcBef>
                <a:spcPts val="0"/>
              </a:spcBef>
              <a:spcAft>
                <a:spcPts val="0"/>
              </a:spcAft>
              <a:buClr>
                <a:schemeClr val="dk1"/>
              </a:buClr>
              <a:buSzPts val="1100"/>
              <a:buFont typeface="Arial"/>
              <a:buNone/>
            </a:pPr>
            <a:endParaRPr sz="1400" b="0" i="1">
              <a:solidFill>
                <a:srgbClr val="0B5394"/>
              </a:solidFill>
            </a:endParaRPr>
          </a:p>
          <a:p>
            <a:pPr marL="0" lvl="0" indent="0" algn="l" rtl="0">
              <a:spcBef>
                <a:spcPts val="0"/>
              </a:spcBef>
              <a:spcAft>
                <a:spcPts val="0"/>
              </a:spcAft>
              <a:buClr>
                <a:schemeClr val="dk1"/>
              </a:buClr>
              <a:buSzPts val="1100"/>
              <a:buFont typeface="Arial"/>
              <a:buNone/>
            </a:pPr>
            <a:r>
              <a:rPr lang="en-GB" sz="1400" b="0" i="1">
                <a:solidFill>
                  <a:srgbClr val="0B5394"/>
                </a:solidFill>
              </a:rPr>
              <a:t> </a:t>
            </a:r>
            <a:endParaRPr sz="1400" b="0">
              <a:solidFill>
                <a:srgbClr val="0B5394"/>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63"/>
        <p:cNvGrpSpPr/>
        <p:nvPr/>
      </p:nvGrpSpPr>
      <p:grpSpPr>
        <a:xfrm>
          <a:off x="0" y="0"/>
          <a:ext cx="0" cy="0"/>
          <a:chOff x="0" y="0"/>
          <a:chExt cx="0" cy="0"/>
        </a:xfrm>
      </p:grpSpPr>
      <p:sp>
        <p:nvSpPr>
          <p:cNvPr id="464" name="Google Shape;464;p5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47</a:t>
            </a:fld>
            <a:endParaRPr/>
          </a:p>
        </p:txBody>
      </p:sp>
      <p:sp>
        <p:nvSpPr>
          <p:cNvPr id="465" name="Google Shape;465;p5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66" name="Google Shape;466;p56"/>
          <p:cNvSpPr txBox="1">
            <a:spLocks noGrp="1"/>
          </p:cNvSpPr>
          <p:nvPr>
            <p:ph type="subTitle" idx="1"/>
          </p:nvPr>
        </p:nvSpPr>
        <p:spPr>
          <a:xfrm>
            <a:off x="113100" y="1680725"/>
            <a:ext cx="4409400" cy="21603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4450" dirty="0">
                <a:solidFill>
                  <a:srgbClr val="0B5394"/>
                </a:solidFill>
                <a:latin typeface="Montserrat Black"/>
                <a:ea typeface="Montserrat Black"/>
                <a:cs typeface="Montserrat Black"/>
                <a:sym typeface="Montserrat Black"/>
              </a:rPr>
              <a:t>Step 2.</a:t>
            </a:r>
            <a:endParaRPr sz="4450" dirty="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dirty="0">
                <a:solidFill>
                  <a:srgbClr val="0B5394"/>
                </a:solidFill>
              </a:rPr>
              <a:t>Adapting Indicators for </a:t>
            </a:r>
            <a:br>
              <a:rPr lang="en-GB" sz="2400" b="1" dirty="0">
                <a:solidFill>
                  <a:srgbClr val="0B5394"/>
                </a:solidFill>
              </a:rPr>
            </a:br>
            <a:r>
              <a:rPr lang="en-GB" sz="2400" b="1" dirty="0">
                <a:solidFill>
                  <a:srgbClr val="0B5394"/>
                </a:solidFill>
              </a:rPr>
              <a:t>Shelter and Settlement Standard 3. Living Space</a:t>
            </a:r>
            <a:endParaRPr sz="2400" dirty="0">
              <a:solidFill>
                <a:srgbClr val="0B5394"/>
              </a:solidFill>
            </a:endParaRPr>
          </a:p>
        </p:txBody>
      </p:sp>
      <p:sp>
        <p:nvSpPr>
          <p:cNvPr id="467" name="Google Shape;467;p56"/>
          <p:cNvSpPr/>
          <p:nvPr/>
        </p:nvSpPr>
        <p:spPr>
          <a:xfrm>
            <a:off x="4572000" y="220625"/>
            <a:ext cx="4572000" cy="10701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A0A3"/>
              </a:solidFill>
              <a:highlight>
                <a:srgbClr val="00A0A3"/>
              </a:highlight>
            </a:endParaRPr>
          </a:p>
        </p:txBody>
      </p:sp>
      <p:sp>
        <p:nvSpPr>
          <p:cNvPr id="468" name="Google Shape;468;p56"/>
          <p:cNvSpPr txBox="1">
            <a:spLocks noGrp="1"/>
          </p:cNvSpPr>
          <p:nvPr>
            <p:ph type="body" idx="2"/>
          </p:nvPr>
        </p:nvSpPr>
        <p:spPr>
          <a:xfrm>
            <a:off x="4787100" y="107200"/>
            <a:ext cx="4081800" cy="4789200"/>
          </a:xfrm>
          <a:prstGeom prst="rect">
            <a:avLst/>
          </a:prstGeom>
        </p:spPr>
        <p:txBody>
          <a:bodyPr spcFirstLastPara="1" wrap="square" lIns="91425" tIns="91425" rIns="91425" bIns="91425" anchor="ctr" anchorCtr="0">
            <a:normAutofit fontScale="85000" lnSpcReduction="10000"/>
          </a:bodyPr>
          <a:lstStyle/>
          <a:p>
            <a:pPr marL="0" lvl="0" indent="0" algn="l" rtl="0">
              <a:spcBef>
                <a:spcPts val="0"/>
              </a:spcBef>
              <a:spcAft>
                <a:spcPts val="0"/>
              </a:spcAft>
              <a:buClr>
                <a:schemeClr val="dk1"/>
              </a:buClr>
              <a:buSzPct val="78571"/>
              <a:buFont typeface="Arial"/>
              <a:buNone/>
            </a:pPr>
            <a:r>
              <a:rPr lang="en-GB" sz="1400" b="1" dirty="0">
                <a:solidFill>
                  <a:srgbClr val="00A0A3"/>
                </a:solidFill>
              </a:rPr>
              <a:t>Shelter and Settlement Standard 3: </a:t>
            </a:r>
            <a:br>
              <a:rPr lang="en-GB" sz="1400" b="1" dirty="0">
                <a:solidFill>
                  <a:srgbClr val="00A0A3"/>
                </a:solidFill>
              </a:rPr>
            </a:br>
            <a:r>
              <a:rPr lang="en-GB" sz="1400" b="1" dirty="0">
                <a:solidFill>
                  <a:srgbClr val="00A0A3"/>
                </a:solidFill>
              </a:rPr>
              <a:t>Living Space</a:t>
            </a:r>
            <a:r>
              <a:rPr lang="en-GB" sz="1400" b="1" dirty="0">
                <a:solidFill>
                  <a:srgbClr val="134F5C"/>
                </a:solidFill>
              </a:rPr>
              <a:t> </a:t>
            </a:r>
            <a:br>
              <a:rPr lang="en-GB" sz="1400" b="1" dirty="0">
                <a:solidFill>
                  <a:srgbClr val="134F5C"/>
                </a:solidFill>
              </a:rPr>
            </a:br>
            <a:r>
              <a:rPr lang="en-GB" sz="1400" i="1" dirty="0">
                <a:solidFill>
                  <a:srgbClr val="134F5C"/>
                </a:solidFill>
              </a:rPr>
              <a:t>People have access to living spaces that are safe and adequate, enabling essential household and livelihoods activities to be undertaken with dignity.</a:t>
            </a:r>
            <a:endParaRPr sz="1400" i="1" dirty="0">
              <a:solidFill>
                <a:srgbClr val="134F5C"/>
              </a:solidFill>
            </a:endParaRPr>
          </a:p>
          <a:p>
            <a:pPr marL="0" lvl="0" indent="0" algn="l" rtl="0">
              <a:spcBef>
                <a:spcPts val="1000"/>
              </a:spcBef>
              <a:spcAft>
                <a:spcPts val="0"/>
              </a:spcAft>
              <a:buClr>
                <a:schemeClr val="dk1"/>
              </a:buClr>
              <a:buSzPct val="78571"/>
              <a:buFont typeface="Arial"/>
              <a:buNone/>
            </a:pPr>
            <a:r>
              <a:rPr lang="en-GB" sz="1400" b="1" dirty="0">
                <a:solidFill>
                  <a:schemeClr val="dk1"/>
                </a:solidFill>
              </a:rPr>
              <a:t>CASE STUDY CHALLENGE 2.</a:t>
            </a:r>
            <a:br>
              <a:rPr lang="en-GB" sz="1400" b="1" dirty="0">
                <a:solidFill>
                  <a:schemeClr val="dk1"/>
                </a:solidFill>
              </a:rPr>
            </a:br>
            <a:r>
              <a:rPr lang="en-GB" sz="1400" b="1" dirty="0" err="1">
                <a:solidFill>
                  <a:schemeClr val="dk1"/>
                </a:solidFill>
              </a:rPr>
              <a:t>Kharkiv</a:t>
            </a:r>
            <a:r>
              <a:rPr lang="en-GB" sz="1400" b="1" dirty="0">
                <a:solidFill>
                  <a:schemeClr val="dk1"/>
                </a:solidFill>
              </a:rPr>
              <a:t>: </a:t>
            </a:r>
            <a:r>
              <a:rPr lang="en-GB" sz="1400" dirty="0">
                <a:solidFill>
                  <a:schemeClr val="dk1"/>
                </a:solidFill>
              </a:rPr>
              <a:t>Thousands of residents have sheltered in subway stations (30 stations within the city). Using aerial imagery, it is clear the minimum 3.5 square metres of living space per person is not being met (Sphere Shelter Standard 3 - Indicator). </a:t>
            </a:r>
            <a:endParaRPr sz="1400" dirty="0">
              <a:solidFill>
                <a:schemeClr val="dk1"/>
              </a:solidFill>
            </a:endParaRPr>
          </a:p>
          <a:p>
            <a:pPr marL="0" lvl="0" indent="0" algn="l" rtl="0">
              <a:spcBef>
                <a:spcPts val="1000"/>
              </a:spcBef>
              <a:spcAft>
                <a:spcPts val="0"/>
              </a:spcAft>
              <a:buClr>
                <a:schemeClr val="dk1"/>
              </a:buClr>
              <a:buSzPct val="78571"/>
              <a:buFont typeface="Arial"/>
              <a:buNone/>
            </a:pPr>
            <a:r>
              <a:rPr lang="en-GB" sz="1400" dirty="0">
                <a:solidFill>
                  <a:schemeClr val="dk1"/>
                </a:solidFill>
              </a:rPr>
              <a:t>There is minimal space to conduct fundamental activities (Sphere Shelter Standard 3 - Key Action). </a:t>
            </a:r>
            <a:endParaRPr sz="1400" dirty="0">
              <a:solidFill>
                <a:schemeClr val="dk1"/>
              </a:solidFill>
            </a:endParaRPr>
          </a:p>
          <a:p>
            <a:pPr marL="0" lvl="0" indent="0" algn="l" rtl="0">
              <a:spcBef>
                <a:spcPts val="1000"/>
              </a:spcBef>
              <a:spcAft>
                <a:spcPts val="0"/>
              </a:spcAft>
              <a:buClr>
                <a:schemeClr val="dk1"/>
              </a:buClr>
              <a:buSzPct val="78571"/>
              <a:buFont typeface="Arial"/>
              <a:buNone/>
            </a:pPr>
            <a:r>
              <a:rPr lang="en-GB" sz="1400" dirty="0">
                <a:solidFill>
                  <a:schemeClr val="dk1"/>
                </a:solidFill>
              </a:rPr>
              <a:t>It is possible many don't feel safe due to the bombings (Sphere Shelter Standard 3 -  Indicator). </a:t>
            </a:r>
            <a:endParaRPr sz="1400" dirty="0">
              <a:solidFill>
                <a:schemeClr val="dk1"/>
              </a:solidFill>
            </a:endParaRPr>
          </a:p>
          <a:p>
            <a:pPr marL="0" lvl="0" indent="0" algn="l" rtl="0">
              <a:spcBef>
                <a:spcPts val="1000"/>
              </a:spcBef>
              <a:spcAft>
                <a:spcPts val="0"/>
              </a:spcAft>
              <a:buClr>
                <a:schemeClr val="dk1"/>
              </a:buClr>
              <a:buSzPct val="78571"/>
              <a:buFont typeface="Arial"/>
              <a:buNone/>
            </a:pPr>
            <a:r>
              <a:rPr lang="en-GB" sz="1400" dirty="0">
                <a:solidFill>
                  <a:schemeClr val="dk1"/>
                </a:solidFill>
              </a:rPr>
              <a:t>Diseases are spreading due to the lack of sanitation.</a:t>
            </a:r>
            <a:endParaRPr sz="1400" dirty="0">
              <a:solidFill>
                <a:schemeClr val="dk1"/>
              </a:solidFill>
            </a:endParaRPr>
          </a:p>
          <a:p>
            <a:pPr marL="0" lvl="0" indent="0" algn="l" rtl="0">
              <a:spcBef>
                <a:spcPts val="1000"/>
              </a:spcBef>
              <a:spcAft>
                <a:spcPts val="1000"/>
              </a:spcAft>
              <a:buClr>
                <a:schemeClr val="dk1"/>
              </a:buClr>
              <a:buSzPct val="78571"/>
              <a:buFont typeface="Arial"/>
              <a:buNone/>
            </a:pPr>
            <a:r>
              <a:rPr lang="en-GB" sz="1400" dirty="0">
                <a:solidFill>
                  <a:schemeClr val="dk1"/>
                </a:solidFill>
              </a:rPr>
              <a:t>Although some have access to tents, many do not have a private enclosed space.</a:t>
            </a:r>
            <a:endParaRPr sz="1400" dirty="0">
              <a:solidFill>
                <a:schemeClr val="dk1"/>
              </a:solidFill>
            </a:endParaRPr>
          </a:p>
        </p:txBody>
      </p:sp>
      <p:cxnSp>
        <p:nvCxnSpPr>
          <p:cNvPr id="469" name="Google Shape;469;p56"/>
          <p:cNvCxnSpPr/>
          <p:nvPr/>
        </p:nvCxnSpPr>
        <p:spPr>
          <a:xfrm rot="10800000" flipH="1">
            <a:off x="4578950" y="211375"/>
            <a:ext cx="4603800" cy="12300"/>
          </a:xfrm>
          <a:prstGeom prst="straightConnector1">
            <a:avLst/>
          </a:prstGeom>
          <a:noFill/>
          <a:ln w="19050" cap="flat" cmpd="sng">
            <a:solidFill>
              <a:srgbClr val="00A0A3"/>
            </a:solidFill>
            <a:prstDash val="solid"/>
            <a:round/>
            <a:headEnd type="none" w="med" len="med"/>
            <a:tailEnd type="none" w="med" len="med"/>
          </a:ln>
        </p:spPr>
      </p:cxnSp>
      <p:cxnSp>
        <p:nvCxnSpPr>
          <p:cNvPr id="470" name="Google Shape;470;p56"/>
          <p:cNvCxnSpPr/>
          <p:nvPr/>
        </p:nvCxnSpPr>
        <p:spPr>
          <a:xfrm rot="10800000" flipH="1">
            <a:off x="4568509" y="1290725"/>
            <a:ext cx="4603800" cy="12300"/>
          </a:xfrm>
          <a:prstGeom prst="straightConnector1">
            <a:avLst/>
          </a:prstGeom>
          <a:noFill/>
          <a:ln w="19050" cap="flat" cmpd="sng">
            <a:solidFill>
              <a:srgbClr val="00A0A3"/>
            </a:solidFill>
            <a:prstDash val="solid"/>
            <a:round/>
            <a:headEnd type="none" w="med" len="med"/>
            <a:tailEnd type="none" w="med" len="med"/>
          </a:ln>
        </p:spPr>
      </p:cxnSp>
      <p:sp>
        <p:nvSpPr>
          <p:cNvPr id="471" name="Google Shape;471;p56"/>
          <p:cNvSpPr txBox="1">
            <a:spLocks noGrp="1"/>
          </p:cNvSpPr>
          <p:nvPr>
            <p:ph type="title"/>
          </p:nvPr>
        </p:nvSpPr>
        <p:spPr>
          <a:xfrm>
            <a:off x="0" y="0"/>
            <a:ext cx="8520600" cy="104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2.2 </a:t>
            </a:r>
            <a:r>
              <a:rPr lang="en-GB" sz="1400" b="0" i="1">
                <a:solidFill>
                  <a:srgbClr val="0B5394"/>
                </a:solidFill>
              </a:rPr>
              <a:t>Conceptualising Sphere Standards</a:t>
            </a:r>
            <a:br>
              <a:rPr lang="en-GB" sz="1400" b="0" i="1">
                <a:solidFill>
                  <a:srgbClr val="0B5394"/>
                </a:solidFill>
              </a:rPr>
            </a:br>
            <a:r>
              <a:rPr lang="en-GB" sz="1400" i="1">
                <a:solidFill>
                  <a:srgbClr val="0B5394"/>
                </a:solidFill>
              </a:rPr>
              <a:t>Activity 2.2 - Adapting Indicators for the </a:t>
            </a:r>
            <a:br>
              <a:rPr lang="en-GB" sz="1400" i="1">
                <a:solidFill>
                  <a:srgbClr val="0B5394"/>
                </a:solidFill>
              </a:rPr>
            </a:br>
            <a:r>
              <a:rPr lang="en-GB" sz="1400" i="1">
                <a:solidFill>
                  <a:srgbClr val="0B5394"/>
                </a:solidFill>
              </a:rPr>
              <a:t>Urban Context</a:t>
            </a:r>
            <a:endParaRPr sz="1400" i="1">
              <a:solidFill>
                <a:srgbClr val="0B5394"/>
              </a:solidFill>
            </a:endParaRPr>
          </a:p>
          <a:p>
            <a:pPr marL="0" lvl="0" indent="0" algn="l" rtl="0">
              <a:spcBef>
                <a:spcPts val="0"/>
              </a:spcBef>
              <a:spcAft>
                <a:spcPts val="0"/>
              </a:spcAft>
              <a:buClr>
                <a:schemeClr val="dk1"/>
              </a:buClr>
              <a:buSzPts val="1100"/>
              <a:buFont typeface="Arial"/>
              <a:buNone/>
            </a:pPr>
            <a:endParaRPr sz="1400" b="0" i="1">
              <a:solidFill>
                <a:srgbClr val="0B5394"/>
              </a:solidFill>
            </a:endParaRPr>
          </a:p>
          <a:p>
            <a:pPr marL="0" lvl="0" indent="0" algn="l" rtl="0">
              <a:spcBef>
                <a:spcPts val="0"/>
              </a:spcBef>
              <a:spcAft>
                <a:spcPts val="0"/>
              </a:spcAft>
              <a:buClr>
                <a:schemeClr val="dk1"/>
              </a:buClr>
              <a:buSzPts val="1100"/>
              <a:buFont typeface="Arial"/>
              <a:buNone/>
            </a:pPr>
            <a:r>
              <a:rPr lang="en-GB" sz="1400" b="0" i="1">
                <a:solidFill>
                  <a:srgbClr val="0B5394"/>
                </a:solidFill>
              </a:rPr>
              <a:t> </a:t>
            </a:r>
            <a:endParaRPr sz="1400" b="0">
              <a:solidFill>
                <a:srgbClr val="0B5394"/>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75"/>
        <p:cNvGrpSpPr/>
        <p:nvPr/>
      </p:nvGrpSpPr>
      <p:grpSpPr>
        <a:xfrm>
          <a:off x="0" y="0"/>
          <a:ext cx="0" cy="0"/>
          <a:chOff x="0" y="0"/>
          <a:chExt cx="0" cy="0"/>
        </a:xfrm>
      </p:grpSpPr>
      <p:sp>
        <p:nvSpPr>
          <p:cNvPr id="476" name="Google Shape;476;p5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48</a:t>
            </a:fld>
            <a:endParaRPr/>
          </a:p>
        </p:txBody>
      </p:sp>
      <p:sp>
        <p:nvSpPr>
          <p:cNvPr id="477" name="Google Shape;477;p5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78" name="Google Shape;478;p57"/>
          <p:cNvSpPr txBox="1">
            <a:spLocks noGrp="1"/>
          </p:cNvSpPr>
          <p:nvPr>
            <p:ph type="subTitle" idx="1"/>
          </p:nvPr>
        </p:nvSpPr>
        <p:spPr>
          <a:xfrm>
            <a:off x="113100" y="1680725"/>
            <a:ext cx="4409400" cy="21603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4450">
                <a:solidFill>
                  <a:srgbClr val="0B5394"/>
                </a:solidFill>
                <a:latin typeface="Montserrat Black"/>
                <a:ea typeface="Montserrat Black"/>
                <a:cs typeface="Montserrat Black"/>
                <a:sym typeface="Montserrat Black"/>
              </a:rPr>
              <a:t>Step 2.</a:t>
            </a:r>
            <a:endParaRPr sz="445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a:solidFill>
                  <a:srgbClr val="0B5394"/>
                </a:solidFill>
              </a:rPr>
              <a:t>Adapting Indicators for </a:t>
            </a:r>
            <a:br>
              <a:rPr lang="en-GB" sz="2400" b="1">
                <a:solidFill>
                  <a:srgbClr val="0B5394"/>
                </a:solidFill>
              </a:rPr>
            </a:br>
            <a:r>
              <a:rPr lang="en-GB" sz="2400" b="1">
                <a:solidFill>
                  <a:srgbClr val="0B5394"/>
                </a:solidFill>
              </a:rPr>
              <a:t>Shelter and Settlement Standard 3. Living Space</a:t>
            </a:r>
            <a:endParaRPr sz="2400">
              <a:solidFill>
                <a:srgbClr val="0B5394"/>
              </a:solidFill>
            </a:endParaRPr>
          </a:p>
        </p:txBody>
      </p:sp>
      <p:sp>
        <p:nvSpPr>
          <p:cNvPr id="479" name="Google Shape;479;p57"/>
          <p:cNvSpPr txBox="1">
            <a:spLocks noGrp="1"/>
          </p:cNvSpPr>
          <p:nvPr>
            <p:ph type="body" idx="2"/>
          </p:nvPr>
        </p:nvSpPr>
        <p:spPr>
          <a:xfrm>
            <a:off x="4939500" y="393600"/>
            <a:ext cx="3837000" cy="4464900"/>
          </a:xfrm>
          <a:prstGeom prst="rect">
            <a:avLst/>
          </a:prstGeom>
        </p:spPr>
        <p:txBody>
          <a:bodyPr spcFirstLastPara="1" wrap="square" lIns="91425" tIns="91425" rIns="91425" bIns="91425" anchor="ctr" anchorCtr="0">
            <a:normAutofit fontScale="92500" lnSpcReduction="10000"/>
          </a:bodyPr>
          <a:lstStyle/>
          <a:p>
            <a:pPr marL="0" lvl="0" indent="0" algn="l" rtl="0">
              <a:spcBef>
                <a:spcPts val="0"/>
              </a:spcBef>
              <a:spcAft>
                <a:spcPts val="0"/>
              </a:spcAft>
              <a:buClr>
                <a:schemeClr val="dk1"/>
              </a:buClr>
              <a:buSzPct val="78571"/>
              <a:buFont typeface="Arial"/>
              <a:buNone/>
            </a:pPr>
            <a:r>
              <a:rPr lang="en-GB" sz="1400" b="1" dirty="0">
                <a:solidFill>
                  <a:schemeClr val="dk1"/>
                </a:solidFill>
              </a:rPr>
              <a:t>How would you adapt the following indicator?</a:t>
            </a:r>
            <a:endParaRPr sz="1400" b="1" dirty="0">
              <a:solidFill>
                <a:schemeClr val="dk1"/>
              </a:solidFill>
            </a:endParaRPr>
          </a:p>
          <a:p>
            <a:pPr marL="0" lvl="0" indent="0" algn="l" rtl="0">
              <a:spcBef>
                <a:spcPts val="0"/>
              </a:spcBef>
              <a:spcAft>
                <a:spcPts val="0"/>
              </a:spcAft>
              <a:buClr>
                <a:schemeClr val="dk1"/>
              </a:buClr>
              <a:buSzPct val="78571"/>
              <a:buFont typeface="Arial"/>
              <a:buNone/>
            </a:pPr>
            <a:endParaRPr sz="1400" i="1" dirty="0">
              <a:solidFill>
                <a:schemeClr val="dk1"/>
              </a:solidFill>
            </a:endParaRPr>
          </a:p>
          <a:p>
            <a:pPr marL="0" lvl="0" indent="0" algn="l" rtl="0">
              <a:spcBef>
                <a:spcPts val="1000"/>
              </a:spcBef>
              <a:spcAft>
                <a:spcPts val="0"/>
              </a:spcAft>
              <a:buClr>
                <a:schemeClr val="dk1"/>
              </a:buClr>
              <a:buSzPct val="78571"/>
              <a:buFont typeface="Arial"/>
              <a:buNone/>
            </a:pPr>
            <a:r>
              <a:rPr lang="en-GB" sz="1400" b="1" i="1" dirty="0">
                <a:solidFill>
                  <a:schemeClr val="dk1"/>
                </a:solidFill>
              </a:rPr>
              <a:t>Indicator 1. </a:t>
            </a:r>
            <a:r>
              <a:rPr lang="en-GB" sz="1400" i="1" dirty="0">
                <a:solidFill>
                  <a:schemeClr val="dk1"/>
                </a:solidFill>
              </a:rPr>
              <a:t>Percentage of the affected population who have adequate living space in and immediately around their shelters to carry out daily activities</a:t>
            </a:r>
            <a:endParaRPr sz="1400" i="1" dirty="0">
              <a:solidFill>
                <a:schemeClr val="dk1"/>
              </a:solidFill>
            </a:endParaRPr>
          </a:p>
          <a:p>
            <a:pPr marL="457200" lvl="0" indent="-297497" algn="l" rtl="0">
              <a:spcBef>
                <a:spcPts val="1000"/>
              </a:spcBef>
              <a:spcAft>
                <a:spcPts val="0"/>
              </a:spcAft>
              <a:buClr>
                <a:schemeClr val="dk1"/>
              </a:buClr>
              <a:buSzPct val="100000"/>
              <a:buChar char="●"/>
            </a:pPr>
            <a:r>
              <a:rPr lang="en-GB" sz="1400" i="1" dirty="0">
                <a:solidFill>
                  <a:schemeClr val="dk1"/>
                </a:solidFill>
              </a:rPr>
              <a:t>Minimum 3.5 square metres of living space per person, excluding cooking space, bathing area and sanitation facility</a:t>
            </a:r>
            <a:endParaRPr sz="1400" i="1" dirty="0">
              <a:solidFill>
                <a:schemeClr val="dk1"/>
              </a:solidFill>
            </a:endParaRPr>
          </a:p>
          <a:p>
            <a:pPr marL="457200" lvl="0" indent="-297497" algn="l" rtl="0">
              <a:spcBef>
                <a:spcPts val="0"/>
              </a:spcBef>
              <a:spcAft>
                <a:spcPts val="0"/>
              </a:spcAft>
              <a:buClr>
                <a:schemeClr val="dk1"/>
              </a:buClr>
              <a:buSzPct val="100000"/>
              <a:buChar char="●"/>
            </a:pPr>
            <a:r>
              <a:rPr lang="en-GB" sz="1400" i="1" dirty="0">
                <a:solidFill>
                  <a:schemeClr val="dk1"/>
                </a:solidFill>
              </a:rPr>
              <a:t>4.5–5.5 square metres of living space per person in cold climates or urban settings where internal cooking space and bathing and/or sanitation facilities are included</a:t>
            </a:r>
            <a:endParaRPr sz="1400" i="1" dirty="0">
              <a:solidFill>
                <a:schemeClr val="dk1"/>
              </a:solidFill>
            </a:endParaRPr>
          </a:p>
          <a:p>
            <a:pPr marL="457200" lvl="0" indent="-297497" algn="l" rtl="0">
              <a:spcBef>
                <a:spcPts val="0"/>
              </a:spcBef>
              <a:spcAft>
                <a:spcPts val="0"/>
              </a:spcAft>
              <a:buClr>
                <a:schemeClr val="dk1"/>
              </a:buClr>
              <a:buSzPct val="100000"/>
              <a:buChar char="●"/>
            </a:pPr>
            <a:r>
              <a:rPr lang="en-GB" sz="1400" i="1" dirty="0">
                <a:solidFill>
                  <a:schemeClr val="dk1"/>
                </a:solidFill>
              </a:rPr>
              <a:t>Internal floor-to-ceiling height of at least 2 metres (2.6 metres in hot climates) at the highest point</a:t>
            </a:r>
            <a:endParaRPr sz="1400" i="1" dirty="0">
              <a:solidFill>
                <a:schemeClr val="dk1"/>
              </a:solidFill>
            </a:endParaRPr>
          </a:p>
          <a:p>
            <a:pPr marL="0" lvl="0" indent="0" algn="l" rtl="0">
              <a:spcBef>
                <a:spcPts val="1000"/>
              </a:spcBef>
              <a:spcAft>
                <a:spcPts val="1000"/>
              </a:spcAft>
              <a:buClr>
                <a:schemeClr val="dk1"/>
              </a:buClr>
              <a:buSzPct val="78571"/>
              <a:buFont typeface="Arial"/>
              <a:buNone/>
            </a:pPr>
            <a:endParaRPr sz="1400" i="1" dirty="0">
              <a:solidFill>
                <a:schemeClr val="dk1"/>
              </a:solidFill>
            </a:endParaRPr>
          </a:p>
        </p:txBody>
      </p:sp>
      <p:sp>
        <p:nvSpPr>
          <p:cNvPr id="480" name="Google Shape;480;p57"/>
          <p:cNvSpPr txBox="1">
            <a:spLocks noGrp="1"/>
          </p:cNvSpPr>
          <p:nvPr>
            <p:ph type="title"/>
          </p:nvPr>
        </p:nvSpPr>
        <p:spPr>
          <a:xfrm>
            <a:off x="0" y="0"/>
            <a:ext cx="8520600" cy="104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dirty="0">
                <a:solidFill>
                  <a:srgbClr val="0B5394"/>
                </a:solidFill>
              </a:rPr>
              <a:t>2.2 </a:t>
            </a:r>
            <a:r>
              <a:rPr lang="en-GB" sz="1400" b="0" i="1" dirty="0">
                <a:solidFill>
                  <a:srgbClr val="0B5394"/>
                </a:solidFill>
              </a:rPr>
              <a:t>Conceptualising Sphere Standards</a:t>
            </a:r>
            <a:br>
              <a:rPr lang="en-GB" sz="1400" b="0" i="1" dirty="0">
                <a:solidFill>
                  <a:srgbClr val="0B5394"/>
                </a:solidFill>
              </a:rPr>
            </a:br>
            <a:r>
              <a:rPr lang="en-GB" sz="1400" i="1" dirty="0">
                <a:solidFill>
                  <a:srgbClr val="0B5394"/>
                </a:solidFill>
              </a:rPr>
              <a:t>Activity 2.2 - Adapting Indicators for the </a:t>
            </a:r>
            <a:br>
              <a:rPr lang="en-GB" sz="1400" i="1" dirty="0">
                <a:solidFill>
                  <a:srgbClr val="0B5394"/>
                </a:solidFill>
              </a:rPr>
            </a:br>
            <a:r>
              <a:rPr lang="en-GB" sz="1400" i="1" dirty="0">
                <a:solidFill>
                  <a:srgbClr val="0B5394"/>
                </a:solidFill>
              </a:rPr>
              <a:t>Urban Context</a:t>
            </a:r>
            <a:endParaRPr sz="1400" i="1" dirty="0">
              <a:solidFill>
                <a:srgbClr val="0B5394"/>
              </a:solidFill>
            </a:endParaRPr>
          </a:p>
          <a:p>
            <a:pPr marL="0" lvl="0" indent="0" algn="l" rtl="0">
              <a:spcBef>
                <a:spcPts val="0"/>
              </a:spcBef>
              <a:spcAft>
                <a:spcPts val="0"/>
              </a:spcAft>
              <a:buClr>
                <a:schemeClr val="dk1"/>
              </a:buClr>
              <a:buSzPts val="1100"/>
              <a:buFont typeface="Arial"/>
              <a:buNone/>
            </a:pPr>
            <a:endParaRPr sz="1400" b="0" i="1" dirty="0">
              <a:solidFill>
                <a:srgbClr val="0B5394"/>
              </a:solidFill>
            </a:endParaRPr>
          </a:p>
          <a:p>
            <a:pPr marL="0" lvl="0" indent="0" algn="l" rtl="0">
              <a:spcBef>
                <a:spcPts val="0"/>
              </a:spcBef>
              <a:spcAft>
                <a:spcPts val="0"/>
              </a:spcAft>
              <a:buClr>
                <a:schemeClr val="dk1"/>
              </a:buClr>
              <a:buSzPts val="1100"/>
              <a:buFont typeface="Arial"/>
              <a:buNone/>
            </a:pPr>
            <a:r>
              <a:rPr lang="en-GB" sz="1400" b="0" i="1" dirty="0">
                <a:solidFill>
                  <a:srgbClr val="0B5394"/>
                </a:solidFill>
              </a:rPr>
              <a:t> </a:t>
            </a:r>
            <a:endParaRPr sz="1400" b="0" dirty="0">
              <a:solidFill>
                <a:srgbClr val="0B5394"/>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484"/>
        <p:cNvGrpSpPr/>
        <p:nvPr/>
      </p:nvGrpSpPr>
      <p:grpSpPr>
        <a:xfrm>
          <a:off x="0" y="0"/>
          <a:ext cx="0" cy="0"/>
          <a:chOff x="0" y="0"/>
          <a:chExt cx="0" cy="0"/>
        </a:xfrm>
      </p:grpSpPr>
      <p:sp>
        <p:nvSpPr>
          <p:cNvPr id="485" name="Google Shape;485;p5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49</a:t>
            </a:fld>
            <a:endParaRPr/>
          </a:p>
        </p:txBody>
      </p:sp>
      <p:sp>
        <p:nvSpPr>
          <p:cNvPr id="486" name="Google Shape;486;p5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487" name="Google Shape;487;p58"/>
          <p:cNvSpPr txBox="1">
            <a:spLocks noGrp="1"/>
          </p:cNvSpPr>
          <p:nvPr>
            <p:ph type="subTitle" idx="1"/>
          </p:nvPr>
        </p:nvSpPr>
        <p:spPr>
          <a:xfrm>
            <a:off x="113100" y="1680725"/>
            <a:ext cx="4409400" cy="21603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4450">
                <a:solidFill>
                  <a:srgbClr val="0B5394"/>
                </a:solidFill>
                <a:latin typeface="Montserrat Black"/>
                <a:ea typeface="Montserrat Black"/>
                <a:cs typeface="Montserrat Black"/>
                <a:sym typeface="Montserrat Black"/>
              </a:rPr>
              <a:t>Discussion</a:t>
            </a:r>
            <a:endParaRPr sz="2400">
              <a:solidFill>
                <a:srgbClr val="0B5394"/>
              </a:solidFill>
            </a:endParaRPr>
          </a:p>
        </p:txBody>
      </p:sp>
      <p:sp>
        <p:nvSpPr>
          <p:cNvPr id="488" name="Google Shape;488;p58"/>
          <p:cNvSpPr txBox="1">
            <a:spLocks noGrp="1"/>
          </p:cNvSpPr>
          <p:nvPr>
            <p:ph type="body" idx="2"/>
          </p:nvPr>
        </p:nvSpPr>
        <p:spPr>
          <a:xfrm>
            <a:off x="4939500" y="393600"/>
            <a:ext cx="3837000" cy="44649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Clr>
                <a:schemeClr val="dk1"/>
              </a:buClr>
              <a:buSzPts val="1100"/>
              <a:buFont typeface="Arial"/>
              <a:buNone/>
            </a:pPr>
            <a:r>
              <a:rPr lang="en-GB" sz="1400" b="1">
                <a:solidFill>
                  <a:schemeClr val="dk1"/>
                </a:solidFill>
              </a:rPr>
              <a:t>Discuss the following:</a:t>
            </a:r>
            <a:endParaRPr sz="1400" b="1">
              <a:solidFill>
                <a:schemeClr val="dk1"/>
              </a:solidFill>
            </a:endParaRPr>
          </a:p>
          <a:p>
            <a:pPr marL="0" lvl="0" indent="0" algn="l" rtl="0">
              <a:spcBef>
                <a:spcPts val="0"/>
              </a:spcBef>
              <a:spcAft>
                <a:spcPts val="0"/>
              </a:spcAft>
              <a:buClr>
                <a:schemeClr val="dk1"/>
              </a:buClr>
              <a:buSzPts val="1100"/>
              <a:buFont typeface="Arial"/>
              <a:buNone/>
            </a:pPr>
            <a:endParaRPr sz="1400" b="1">
              <a:solidFill>
                <a:schemeClr val="dk1"/>
              </a:solidFill>
            </a:endParaRPr>
          </a:p>
          <a:p>
            <a:pPr marL="0" lvl="0" indent="0" algn="l" rtl="0">
              <a:spcBef>
                <a:spcPts val="0"/>
              </a:spcBef>
              <a:spcAft>
                <a:spcPts val="0"/>
              </a:spcAft>
              <a:buClr>
                <a:schemeClr val="dk1"/>
              </a:buClr>
              <a:buSzPts val="1100"/>
              <a:buFont typeface="Arial"/>
              <a:buNone/>
            </a:pPr>
            <a:r>
              <a:rPr lang="en-GB" sz="1400" i="1">
                <a:solidFill>
                  <a:schemeClr val="dk1"/>
                </a:solidFill>
              </a:rPr>
              <a:t>Describe any instances where indicators could be applied </a:t>
            </a:r>
            <a:r>
              <a:rPr lang="en-GB" sz="1400" i="1" u="sng">
                <a:solidFill>
                  <a:schemeClr val="dk1"/>
                </a:solidFill>
              </a:rPr>
              <a:t>without adapting</a:t>
            </a:r>
            <a:r>
              <a:rPr lang="en-GB" sz="1400" i="1">
                <a:solidFill>
                  <a:schemeClr val="dk1"/>
                </a:solidFill>
              </a:rPr>
              <a:t>, and identify why</a:t>
            </a:r>
            <a:endParaRPr sz="1400" i="1">
              <a:solidFill>
                <a:schemeClr val="dk1"/>
              </a:solidFill>
            </a:endParaRPr>
          </a:p>
          <a:p>
            <a:pPr marL="0" lvl="0" indent="0" algn="l" rtl="0">
              <a:spcBef>
                <a:spcPts val="1000"/>
              </a:spcBef>
              <a:spcAft>
                <a:spcPts val="0"/>
              </a:spcAft>
              <a:buClr>
                <a:schemeClr val="dk1"/>
              </a:buClr>
              <a:buSzPts val="1100"/>
              <a:buFont typeface="Arial"/>
              <a:buNone/>
            </a:pPr>
            <a:r>
              <a:rPr lang="en-GB" sz="1400" i="1">
                <a:solidFill>
                  <a:schemeClr val="dk1"/>
                </a:solidFill>
              </a:rPr>
              <a:t>Describe any instances where </a:t>
            </a:r>
            <a:r>
              <a:rPr lang="en-GB" sz="1400" i="1" u="sng">
                <a:solidFill>
                  <a:schemeClr val="dk1"/>
                </a:solidFill>
              </a:rPr>
              <a:t>indicators needed adapting</a:t>
            </a:r>
            <a:r>
              <a:rPr lang="en-GB" sz="1400" i="1">
                <a:solidFill>
                  <a:schemeClr val="dk1"/>
                </a:solidFill>
              </a:rPr>
              <a:t>, and identify why and how they were adapted</a:t>
            </a:r>
            <a:endParaRPr sz="1400" i="1">
              <a:solidFill>
                <a:schemeClr val="dk1"/>
              </a:solidFill>
            </a:endParaRPr>
          </a:p>
          <a:p>
            <a:pPr marL="0" lvl="0" indent="0" algn="l" rtl="0">
              <a:spcBef>
                <a:spcPts val="1000"/>
              </a:spcBef>
              <a:spcAft>
                <a:spcPts val="0"/>
              </a:spcAft>
              <a:buClr>
                <a:schemeClr val="dk1"/>
              </a:buClr>
              <a:buSzPts val="1100"/>
              <a:buFont typeface="Arial"/>
              <a:buNone/>
            </a:pPr>
            <a:r>
              <a:rPr lang="en-GB" sz="1400" i="1">
                <a:solidFill>
                  <a:schemeClr val="dk1"/>
                </a:solidFill>
              </a:rPr>
              <a:t>Identify any considerations or challenges associated with adapting indicators</a:t>
            </a:r>
            <a:endParaRPr sz="1400" i="1">
              <a:solidFill>
                <a:schemeClr val="dk1"/>
              </a:solidFill>
            </a:endParaRPr>
          </a:p>
          <a:p>
            <a:pPr marL="0" lvl="0" indent="0" algn="l" rtl="0">
              <a:spcBef>
                <a:spcPts val="1000"/>
              </a:spcBef>
              <a:spcAft>
                <a:spcPts val="1000"/>
              </a:spcAft>
              <a:buClr>
                <a:schemeClr val="dk1"/>
              </a:buClr>
              <a:buSzPts val="1100"/>
              <a:buFont typeface="Arial"/>
              <a:buNone/>
            </a:pPr>
            <a:endParaRPr sz="1400" i="1">
              <a:solidFill>
                <a:schemeClr val="dk1"/>
              </a:solidFill>
            </a:endParaRPr>
          </a:p>
        </p:txBody>
      </p:sp>
      <p:sp>
        <p:nvSpPr>
          <p:cNvPr id="489" name="Google Shape;489;p58"/>
          <p:cNvSpPr txBox="1">
            <a:spLocks noGrp="1"/>
          </p:cNvSpPr>
          <p:nvPr>
            <p:ph type="title"/>
          </p:nvPr>
        </p:nvSpPr>
        <p:spPr>
          <a:xfrm>
            <a:off x="0" y="0"/>
            <a:ext cx="8520600" cy="104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2.2 </a:t>
            </a:r>
            <a:r>
              <a:rPr lang="en-GB" sz="1400" b="0" i="1">
                <a:solidFill>
                  <a:srgbClr val="0B5394"/>
                </a:solidFill>
              </a:rPr>
              <a:t>Conceptualising Sphere Standards</a:t>
            </a:r>
            <a:br>
              <a:rPr lang="en-GB" sz="1400" b="0" i="1">
                <a:solidFill>
                  <a:srgbClr val="0B5394"/>
                </a:solidFill>
              </a:rPr>
            </a:br>
            <a:r>
              <a:rPr lang="en-GB" sz="1400" i="1">
                <a:solidFill>
                  <a:srgbClr val="0B5394"/>
                </a:solidFill>
              </a:rPr>
              <a:t>Activity 2.2 - Adapting Indicators for the </a:t>
            </a:r>
            <a:br>
              <a:rPr lang="en-GB" sz="1400" i="1">
                <a:solidFill>
                  <a:srgbClr val="0B5394"/>
                </a:solidFill>
              </a:rPr>
            </a:br>
            <a:r>
              <a:rPr lang="en-GB" sz="1400" i="1">
                <a:solidFill>
                  <a:srgbClr val="0B5394"/>
                </a:solidFill>
              </a:rPr>
              <a:t>Urban Context</a:t>
            </a:r>
            <a:endParaRPr sz="1400" i="1">
              <a:solidFill>
                <a:srgbClr val="0B5394"/>
              </a:solidFill>
            </a:endParaRPr>
          </a:p>
          <a:p>
            <a:pPr marL="0" lvl="0" indent="0" algn="l" rtl="0">
              <a:spcBef>
                <a:spcPts val="0"/>
              </a:spcBef>
              <a:spcAft>
                <a:spcPts val="0"/>
              </a:spcAft>
              <a:buClr>
                <a:schemeClr val="dk1"/>
              </a:buClr>
              <a:buSzPts val="1100"/>
              <a:buFont typeface="Arial"/>
              <a:buNone/>
            </a:pPr>
            <a:endParaRPr sz="1400" b="0" i="1">
              <a:solidFill>
                <a:srgbClr val="0B5394"/>
              </a:solidFill>
            </a:endParaRPr>
          </a:p>
          <a:p>
            <a:pPr marL="0" lvl="0" indent="0" algn="l" rtl="0">
              <a:spcBef>
                <a:spcPts val="0"/>
              </a:spcBef>
              <a:spcAft>
                <a:spcPts val="0"/>
              </a:spcAft>
              <a:buClr>
                <a:schemeClr val="dk1"/>
              </a:buClr>
              <a:buSzPts val="1100"/>
              <a:buFont typeface="Arial"/>
              <a:buNone/>
            </a:pPr>
            <a:r>
              <a:rPr lang="en-GB" sz="1400" b="0" i="1">
                <a:solidFill>
                  <a:srgbClr val="0B5394"/>
                </a:solidFill>
              </a:rPr>
              <a:t> </a:t>
            </a:r>
            <a:endParaRPr sz="1400" b="0">
              <a:solidFill>
                <a:srgbClr val="0B5394"/>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8"/>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0" y="2963725"/>
            <a:ext cx="3276651" cy="2184450"/>
          </a:xfrm>
          <a:prstGeom prst="rect">
            <a:avLst/>
          </a:prstGeom>
          <a:noFill/>
          <a:ln>
            <a:noFill/>
          </a:ln>
        </p:spPr>
      </p:pic>
      <p:sp>
        <p:nvSpPr>
          <p:cNvPr id="96" name="Google Shape;96;p18"/>
          <p:cNvSpPr txBox="1">
            <a:spLocks noGrp="1"/>
          </p:cNvSpPr>
          <p:nvPr>
            <p:ph type="title"/>
          </p:nvPr>
        </p:nvSpPr>
        <p:spPr>
          <a:xfrm>
            <a:off x="1704975" y="-58400"/>
            <a:ext cx="7448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990"/>
              <a:buFont typeface="Arial"/>
              <a:buNone/>
            </a:pPr>
            <a:endParaRPr sz="2400" i="1">
              <a:solidFill>
                <a:srgbClr val="0B5394"/>
              </a:solidFill>
            </a:endParaRPr>
          </a:p>
          <a:p>
            <a:pPr marL="0" lvl="0" indent="0" algn="l" rtl="0">
              <a:spcBef>
                <a:spcPts val="0"/>
              </a:spcBef>
              <a:spcAft>
                <a:spcPts val="0"/>
              </a:spcAft>
              <a:buClr>
                <a:schemeClr val="dk1"/>
              </a:buClr>
              <a:buSzPts val="990"/>
              <a:buFont typeface="Arial"/>
              <a:buNone/>
            </a:pPr>
            <a:r>
              <a:rPr lang="en-GB" sz="2400" i="1">
                <a:solidFill>
                  <a:srgbClr val="0B5394"/>
                </a:solidFill>
              </a:rPr>
              <a:t>How do Needs, Context, &amp; Standards Relate?</a:t>
            </a:r>
            <a:endParaRPr sz="2400" i="1">
              <a:solidFill>
                <a:srgbClr val="0B5394"/>
              </a:solidFill>
            </a:endParaRPr>
          </a:p>
        </p:txBody>
      </p:sp>
      <p:sp>
        <p:nvSpPr>
          <p:cNvPr id="97" name="Google Shape;97;p1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a:t>
            </a:fld>
            <a:endParaRPr/>
          </a:p>
        </p:txBody>
      </p:sp>
      <p:sp>
        <p:nvSpPr>
          <p:cNvPr id="98" name="Google Shape;98;p1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99" name="Google Shape;99;p18"/>
          <p:cNvSpPr txBox="1">
            <a:spLocks noGrp="1"/>
          </p:cNvSpPr>
          <p:nvPr>
            <p:ph type="body" idx="1"/>
          </p:nvPr>
        </p:nvSpPr>
        <p:spPr>
          <a:xfrm>
            <a:off x="3331125" y="748100"/>
            <a:ext cx="5812800" cy="34164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Clr>
                <a:schemeClr val="dk1"/>
              </a:buClr>
              <a:buSzPts val="1100"/>
              <a:buFont typeface="Arial"/>
              <a:buNone/>
            </a:pPr>
            <a:r>
              <a:rPr lang="en-GB" sz="1500" b="1">
                <a:solidFill>
                  <a:schemeClr val="dk1"/>
                </a:solidFill>
              </a:rPr>
              <a:t>To design an effective humanitarian response programme in an urban context we:</a:t>
            </a:r>
            <a:endParaRPr sz="1500" b="1">
              <a:solidFill>
                <a:schemeClr val="dk1"/>
              </a:solidFill>
            </a:endParaRPr>
          </a:p>
          <a:p>
            <a:pPr marL="0" lvl="0" indent="0" algn="l" rtl="0">
              <a:lnSpc>
                <a:spcPct val="80000"/>
              </a:lnSpc>
              <a:spcBef>
                <a:spcPts val="0"/>
              </a:spcBef>
              <a:spcAft>
                <a:spcPts val="0"/>
              </a:spcAft>
              <a:buNone/>
            </a:pPr>
            <a:endParaRPr sz="1500">
              <a:solidFill>
                <a:schemeClr val="dk1"/>
              </a:solidFill>
            </a:endParaRPr>
          </a:p>
          <a:p>
            <a:pPr marL="0" lvl="0" indent="0" algn="l" rtl="0">
              <a:lnSpc>
                <a:spcPct val="80000"/>
              </a:lnSpc>
              <a:spcBef>
                <a:spcPts val="0"/>
              </a:spcBef>
              <a:spcAft>
                <a:spcPts val="0"/>
              </a:spcAft>
              <a:buNone/>
            </a:pPr>
            <a:r>
              <a:rPr lang="en-GB" sz="1500" i="1">
                <a:solidFill>
                  <a:schemeClr val="dk1"/>
                </a:solidFill>
              </a:rPr>
              <a:t>From Module 1</a:t>
            </a:r>
            <a:endParaRPr sz="1500" i="1">
              <a:solidFill>
                <a:schemeClr val="dk1"/>
              </a:solidFill>
            </a:endParaRPr>
          </a:p>
          <a:p>
            <a:pPr marL="457200" lvl="0" indent="-323850" algn="l" rtl="0">
              <a:lnSpc>
                <a:spcPct val="80000"/>
              </a:lnSpc>
              <a:spcBef>
                <a:spcPts val="0"/>
              </a:spcBef>
              <a:spcAft>
                <a:spcPts val="0"/>
              </a:spcAft>
              <a:buClr>
                <a:schemeClr val="dk1"/>
              </a:buClr>
              <a:buSzPts val="1500"/>
              <a:buChar char="✓"/>
            </a:pPr>
            <a:r>
              <a:rPr lang="en-GB" sz="1500">
                <a:solidFill>
                  <a:schemeClr val="dk1"/>
                </a:solidFill>
              </a:rPr>
              <a:t>Identify assets/resources required to meet needs </a:t>
            </a:r>
            <a:br>
              <a:rPr lang="en-GB" sz="1500">
                <a:solidFill>
                  <a:schemeClr val="dk1"/>
                </a:solidFill>
              </a:rPr>
            </a:br>
            <a:r>
              <a:rPr lang="en-GB" sz="1500" b="1">
                <a:solidFill>
                  <a:srgbClr val="00A0A3"/>
                </a:solidFill>
              </a:rPr>
              <a:t>→ Conduct needs analysis through the people-centred approach</a:t>
            </a:r>
            <a:endParaRPr sz="1500" b="1">
              <a:solidFill>
                <a:srgbClr val="00A0A3"/>
              </a:solidFill>
            </a:endParaRPr>
          </a:p>
          <a:p>
            <a:pPr marL="457200" lvl="0" indent="-323850" algn="l" rtl="0">
              <a:lnSpc>
                <a:spcPct val="80000"/>
              </a:lnSpc>
              <a:spcBef>
                <a:spcPts val="0"/>
              </a:spcBef>
              <a:spcAft>
                <a:spcPts val="0"/>
              </a:spcAft>
              <a:buClr>
                <a:schemeClr val="dk1"/>
              </a:buClr>
              <a:buSzPts val="1500"/>
              <a:buChar char="✓"/>
            </a:pPr>
            <a:r>
              <a:rPr lang="en-GB" sz="1500">
                <a:solidFill>
                  <a:schemeClr val="dk1"/>
                </a:solidFill>
              </a:rPr>
              <a:t>Conceptualise the system providing resources and account for complexity associated with service delivery </a:t>
            </a:r>
            <a:br>
              <a:rPr lang="en-GB" sz="1500">
                <a:solidFill>
                  <a:schemeClr val="dk1"/>
                </a:solidFill>
              </a:rPr>
            </a:br>
            <a:r>
              <a:rPr lang="en-GB" sz="1500" b="1">
                <a:solidFill>
                  <a:srgbClr val="00A0A3"/>
                </a:solidFill>
              </a:rPr>
              <a:t>→ Conduct a context analysis through the systems approach</a:t>
            </a:r>
            <a:endParaRPr sz="1500" b="1">
              <a:solidFill>
                <a:srgbClr val="00A0A3"/>
              </a:solidFill>
            </a:endParaRPr>
          </a:p>
          <a:p>
            <a:pPr marL="0" lvl="0" indent="0" algn="l" rtl="0">
              <a:lnSpc>
                <a:spcPct val="80000"/>
              </a:lnSpc>
              <a:spcBef>
                <a:spcPts val="0"/>
              </a:spcBef>
              <a:spcAft>
                <a:spcPts val="0"/>
              </a:spcAft>
              <a:buNone/>
            </a:pPr>
            <a:endParaRPr sz="1500" i="1">
              <a:solidFill>
                <a:schemeClr val="dk1"/>
              </a:solidFill>
            </a:endParaRPr>
          </a:p>
          <a:p>
            <a:pPr marL="0" lvl="0" indent="0" algn="l" rtl="0">
              <a:lnSpc>
                <a:spcPct val="80000"/>
              </a:lnSpc>
              <a:spcBef>
                <a:spcPts val="0"/>
              </a:spcBef>
              <a:spcAft>
                <a:spcPts val="0"/>
              </a:spcAft>
              <a:buNone/>
            </a:pPr>
            <a:r>
              <a:rPr lang="en-GB" sz="1500" i="1">
                <a:solidFill>
                  <a:schemeClr val="dk1"/>
                </a:solidFill>
              </a:rPr>
              <a:t>In Module 2 …</a:t>
            </a:r>
            <a:endParaRPr sz="1500" i="1">
              <a:solidFill>
                <a:schemeClr val="dk1"/>
              </a:solidFill>
            </a:endParaRPr>
          </a:p>
          <a:p>
            <a:pPr marL="457200" lvl="0" indent="-323850" algn="l" rtl="0">
              <a:lnSpc>
                <a:spcPct val="80000"/>
              </a:lnSpc>
              <a:spcBef>
                <a:spcPts val="0"/>
              </a:spcBef>
              <a:spcAft>
                <a:spcPts val="0"/>
              </a:spcAft>
              <a:buClr>
                <a:schemeClr val="dk1"/>
              </a:buClr>
              <a:buSzPts val="1500"/>
              <a:buChar char="❏"/>
            </a:pPr>
            <a:r>
              <a:rPr lang="en-GB" sz="1500">
                <a:solidFill>
                  <a:schemeClr val="dk1"/>
                </a:solidFill>
              </a:rPr>
              <a:t>Ensure needs are met</a:t>
            </a:r>
            <a:br>
              <a:rPr lang="en-GB" sz="1500">
                <a:solidFill>
                  <a:schemeClr val="dk1"/>
                </a:solidFill>
              </a:rPr>
            </a:br>
            <a:r>
              <a:rPr lang="en-GB" sz="1500" b="1">
                <a:solidFill>
                  <a:srgbClr val="CC0000"/>
                </a:solidFill>
              </a:rPr>
              <a:t>→ Apply Standards (Sphere Standards)</a:t>
            </a:r>
            <a:endParaRPr sz="1500" b="1">
              <a:solidFill>
                <a:srgbClr val="CC0000"/>
              </a:solidFill>
            </a:endParaRPr>
          </a:p>
          <a:p>
            <a:pPr marL="0" lvl="0" indent="0" algn="l" rtl="0">
              <a:lnSpc>
                <a:spcPct val="95000"/>
              </a:lnSpc>
              <a:spcBef>
                <a:spcPts val="0"/>
              </a:spcBef>
              <a:spcAft>
                <a:spcPts val="1200"/>
              </a:spcAft>
              <a:buNone/>
            </a:pPr>
            <a:endParaRPr sz="1500"/>
          </a:p>
        </p:txBody>
      </p:sp>
      <p:sp>
        <p:nvSpPr>
          <p:cNvPr id="100" name="Google Shape;100;p18"/>
          <p:cNvSpPr txBox="1"/>
          <p:nvPr/>
        </p:nvSpPr>
        <p:spPr>
          <a:xfrm>
            <a:off x="0" y="0"/>
            <a:ext cx="5518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a:solidFill>
                  <a:srgbClr val="0B5394"/>
                </a:solidFill>
                <a:latin typeface="Montserrat"/>
                <a:ea typeface="Montserrat"/>
                <a:cs typeface="Montserrat"/>
                <a:sym typeface="Montserrat"/>
              </a:rPr>
              <a:t>2.0 Introduction | A. Relating Needs, Context, &amp; Standards</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36"/>
          <p:cNvPicPr preferRelativeResize="0"/>
          <p:nvPr/>
        </p:nvPicPr>
        <p:blipFill rotWithShape="1">
          <a:blip r:embed="rId3" cstate="screen">
            <a:alphaModFix/>
            <a:extLst>
              <a:ext uri="{28A0092B-C50C-407E-A947-70E740481C1C}">
                <a14:useLocalDpi xmlns:a14="http://schemas.microsoft.com/office/drawing/2010/main"/>
              </a:ext>
            </a:extLst>
          </a:blip>
          <a:srcRect t="-23213"/>
          <a:stretch/>
        </p:blipFill>
        <p:spPr>
          <a:xfrm>
            <a:off x="3048000" y="-1204525"/>
            <a:ext cx="6095925" cy="6337551"/>
          </a:xfrm>
          <a:prstGeom prst="rect">
            <a:avLst/>
          </a:prstGeom>
          <a:noFill/>
          <a:ln>
            <a:noFill/>
          </a:ln>
        </p:spPr>
      </p:pic>
      <p:sp>
        <p:nvSpPr>
          <p:cNvPr id="288" name="Google Shape;288;p36"/>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50</a:t>
            </a:fld>
            <a:endParaRPr sz="1300"/>
          </a:p>
        </p:txBody>
      </p:sp>
      <p:sp>
        <p:nvSpPr>
          <p:cNvPr id="289" name="Google Shape;289;p3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50</a:t>
            </a:fld>
            <a:endParaRPr/>
          </a:p>
        </p:txBody>
      </p:sp>
      <p:sp>
        <p:nvSpPr>
          <p:cNvPr id="290" name="Google Shape;290;p36"/>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36"/>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chemeClr val="lt1"/>
                </a:solidFill>
              </a:rPr>
              <a:t>Urban Response Case Study: </a:t>
            </a:r>
            <a:endParaRPr sz="2000" b="1">
              <a:solidFill>
                <a:schemeClr val="lt1"/>
              </a:solidFill>
            </a:endParaRPr>
          </a:p>
          <a:p>
            <a:pPr marL="0" lvl="0" indent="0" algn="l" rtl="0">
              <a:lnSpc>
                <a:spcPct val="100000"/>
              </a:lnSpc>
              <a:spcBef>
                <a:spcPts val="0"/>
              </a:spcBef>
              <a:spcAft>
                <a:spcPts val="0"/>
              </a:spcAft>
              <a:buClr>
                <a:schemeClr val="dk1"/>
              </a:buClr>
              <a:buSzPts val="1100"/>
              <a:buFont typeface="Arial"/>
              <a:buNone/>
            </a:pPr>
            <a:r>
              <a:rPr lang="en-GB" sz="2000">
                <a:solidFill>
                  <a:schemeClr val="lt1"/>
                </a:solidFill>
                <a:latin typeface="Montserrat Black"/>
                <a:ea typeface="Montserrat Black"/>
                <a:cs typeface="Montserrat Black"/>
                <a:sym typeface="Montserrat Black"/>
              </a:rPr>
              <a:t>The War in Ukraine</a:t>
            </a:r>
            <a:endParaRPr sz="2000">
              <a:solidFill>
                <a:schemeClr val="lt1"/>
              </a:solidFill>
              <a:latin typeface="Montserrat Black"/>
              <a:ea typeface="Montserrat Black"/>
              <a:cs typeface="Montserrat Black"/>
              <a:sym typeface="Montserrat Black"/>
            </a:endParaRPr>
          </a:p>
        </p:txBody>
      </p:sp>
      <p:sp>
        <p:nvSpPr>
          <p:cNvPr id="292" name="Google Shape;292;p36"/>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CCCCCC"/>
                </a:solidFill>
              </a:rPr>
              <a:t>Reuters</a:t>
            </a:r>
            <a:endParaRPr sz="600" b="1">
              <a:solidFill>
                <a:srgbClr val="CCCCCC"/>
              </a:solidFill>
            </a:endParaRPr>
          </a:p>
        </p:txBody>
      </p:sp>
      <p:sp>
        <p:nvSpPr>
          <p:cNvPr id="293" name="Google Shape;293;p36"/>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dirty="0">
                <a:solidFill>
                  <a:schemeClr val="lt1"/>
                </a:solidFill>
                <a:latin typeface="Montserrat Black"/>
                <a:ea typeface="Montserrat Black"/>
                <a:cs typeface="Montserrat Black"/>
                <a:sym typeface="Montserrat Black"/>
              </a:rPr>
              <a:t>The War in Ukraine | Situation Update 5</a:t>
            </a:r>
            <a:endParaRPr sz="1100" b="1" dirty="0">
              <a:solidFill>
                <a:srgbClr val="43A8A5"/>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br>
              <a:rPr lang="en-GB" sz="1200" b="1" dirty="0">
                <a:solidFill>
                  <a:schemeClr val="lt1"/>
                </a:solidFill>
                <a:latin typeface="Open Sans"/>
                <a:ea typeface="Open Sans"/>
                <a:cs typeface="Open Sans"/>
                <a:sym typeface="Open Sans"/>
              </a:rPr>
            </a:br>
            <a:r>
              <a:rPr lang="en-GB" sz="1200" b="1" dirty="0">
                <a:solidFill>
                  <a:schemeClr val="lt1"/>
                </a:solidFill>
                <a:latin typeface="Open Sans"/>
                <a:ea typeface="Open Sans"/>
                <a:cs typeface="Open Sans"/>
                <a:sym typeface="Open Sans"/>
              </a:rPr>
              <a:t>Standard Identification</a:t>
            </a:r>
            <a:br>
              <a:rPr lang="en-GB" sz="1200" b="1" dirty="0">
                <a:solidFill>
                  <a:schemeClr val="lt1"/>
                </a:solidFill>
                <a:latin typeface="Open Sans"/>
                <a:ea typeface="Open Sans"/>
                <a:cs typeface="Open Sans"/>
                <a:sym typeface="Open Sans"/>
              </a:rPr>
            </a:br>
            <a:r>
              <a:rPr lang="en-GB" sz="1200" dirty="0">
                <a:solidFill>
                  <a:schemeClr val="lt1"/>
                </a:solidFill>
                <a:latin typeface="Open Sans"/>
                <a:ea typeface="Open Sans"/>
                <a:cs typeface="Open Sans"/>
                <a:sym typeface="Open Sans"/>
              </a:rPr>
              <a:t>In Eastern Ukraine, shortages of drinking water pre-existed the current crisis. But the Russian invasion has worsened this issue: water pipes have been destroyed, and power cuts have stopped water pumps.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Many residents have no access to water due to heavy fighting. In some urban areas, humanitarian aid is restricted due to lack of access.</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In Mariupol, thousands are using unsafe water sources because they have no other options. </a:t>
            </a:r>
            <a:r>
              <a:rPr lang="en-GB" sz="1200" dirty="0" err="1">
                <a:solidFill>
                  <a:schemeClr val="lt1"/>
                </a:solidFill>
                <a:latin typeface="Open Sans"/>
                <a:ea typeface="Open Sans"/>
                <a:cs typeface="Open Sans"/>
                <a:sym typeface="Open Sans"/>
              </a:rPr>
              <a:t>Kharkiv's</a:t>
            </a:r>
            <a:r>
              <a:rPr lang="en-GB" sz="1200" dirty="0">
                <a:solidFill>
                  <a:schemeClr val="lt1"/>
                </a:solidFill>
                <a:latin typeface="Open Sans"/>
                <a:ea typeface="Open Sans"/>
                <a:cs typeface="Open Sans"/>
                <a:sym typeface="Open Sans"/>
              </a:rPr>
              <a:t> water system has also been affected. </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Overall, about 1.4 million people in Ukraine are currently without access to safe water.</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The lack of sanitation in these settings spreads disease and causes additional health needs.</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GB" sz="1200" dirty="0">
                <a:solidFill>
                  <a:schemeClr val="lt1"/>
                </a:solidFill>
                <a:latin typeface="Open Sans"/>
                <a:ea typeface="Open Sans"/>
                <a:cs typeface="Open Sans"/>
                <a:sym typeface="Open Sans"/>
              </a:rPr>
              <a:t>This context makes using the Sphere Standards more complex.</a:t>
            </a:r>
            <a:endParaRPr sz="1200" dirty="0">
              <a:solidFill>
                <a:schemeClr val="lt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dirty="0">
              <a:solidFill>
                <a:schemeClr val="lt1"/>
              </a:solidFill>
              <a:latin typeface="Open Sans"/>
              <a:ea typeface="Open Sans"/>
              <a:cs typeface="Open Sans"/>
              <a:sym typeface="Open Sans"/>
            </a:endParaRPr>
          </a:p>
        </p:txBody>
      </p:sp>
      <p:sp>
        <p:nvSpPr>
          <p:cNvPr id="294" name="Google Shape;294;p3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493"/>
        <p:cNvGrpSpPr/>
        <p:nvPr/>
      </p:nvGrpSpPr>
      <p:grpSpPr>
        <a:xfrm>
          <a:off x="0" y="0"/>
          <a:ext cx="0" cy="0"/>
          <a:chOff x="0" y="0"/>
          <a:chExt cx="0" cy="0"/>
        </a:xfrm>
      </p:grpSpPr>
      <p:sp>
        <p:nvSpPr>
          <p:cNvPr id="494" name="Google Shape;494;p59"/>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2.2 </a:t>
            </a:r>
            <a:r>
              <a:rPr lang="en-GB" sz="1400" b="0" i="1">
                <a:solidFill>
                  <a:srgbClr val="0B5394"/>
                </a:solidFill>
              </a:rPr>
              <a:t>Conceptualising Sphere Standards | F.  Additional Reading</a:t>
            </a:r>
            <a:endParaRPr sz="1400">
              <a:solidFill>
                <a:srgbClr val="0B5394"/>
              </a:solidFill>
            </a:endParaRPr>
          </a:p>
        </p:txBody>
      </p:sp>
      <p:sp>
        <p:nvSpPr>
          <p:cNvPr id="495" name="Google Shape;495;p5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51</a:t>
            </a:fld>
            <a:endParaRPr/>
          </a:p>
        </p:txBody>
      </p:sp>
      <p:sp>
        <p:nvSpPr>
          <p:cNvPr id="496" name="Google Shape;496;p59"/>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3">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r>
              <a:rPr lang="en-GB" sz="900" b="1">
                <a:solidFill>
                  <a:schemeClr val="dk1"/>
                </a:solidFill>
              </a:rPr>
              <a:t>*Specifically Section 10. Checklist for considering Standards in urban contexts*</a:t>
            </a:r>
            <a:endParaRPr sz="900" b="1">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(2018). The Sphere Handbook.</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Downloadable PDF:  </a:t>
            </a:r>
            <a:r>
              <a:rPr lang="en-GB" sz="900" u="sng">
                <a:solidFill>
                  <a:srgbClr val="1155CC"/>
                </a:solidFill>
                <a:hlinkClick r:id="rId4">
                  <a:extLst>
                    <a:ext uri="{A12FA001-AC4F-418D-AE19-62706E023703}">
                      <ahyp:hlinkClr xmlns:ahyp="http://schemas.microsoft.com/office/drawing/2018/hyperlinkcolor" val="tx"/>
                    </a:ext>
                  </a:extLst>
                </a:hlinkClick>
              </a:rPr>
              <a:t>https://spherestandards.org/wp-content/uploads/Sphere-Handbook-2018-EN.pdf</a:t>
            </a:r>
            <a:r>
              <a:rPr lang="en-GB" sz="900">
                <a:solidFill>
                  <a:schemeClr val="dk1"/>
                </a:solidFill>
              </a:rPr>
              <a:t>.</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Interactive Handbook: </a:t>
            </a:r>
            <a:r>
              <a:rPr lang="en-GB" sz="900" u="sng">
                <a:solidFill>
                  <a:srgbClr val="1155CC"/>
                </a:solidFill>
                <a:hlinkClick r:id="rId5">
                  <a:extLst>
                    <a:ext uri="{A12FA001-AC4F-418D-AE19-62706E023703}">
                      <ahyp:hlinkClr xmlns:ahyp="http://schemas.microsoft.com/office/drawing/2018/hyperlinkcolor" val="tx"/>
                    </a:ext>
                  </a:extLst>
                </a:hlinkClick>
              </a:rPr>
              <a:t>https://handbook.hspstandards.org/en/</a:t>
            </a:r>
            <a:r>
              <a:rPr lang="en-GB" sz="900">
                <a:solidFill>
                  <a:schemeClr val="dk1"/>
                </a:solidFill>
              </a:rPr>
              <a:t>. </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Print copies: </a:t>
            </a:r>
            <a:r>
              <a:rPr lang="en-GB" sz="900" u="sng">
                <a:solidFill>
                  <a:srgbClr val="1155CC"/>
                </a:solidFill>
                <a:hlinkClick r:id="rId6">
                  <a:extLst>
                    <a:ext uri="{A12FA001-AC4F-418D-AE19-62706E023703}">
                      <ahyp:hlinkClr xmlns:ahyp="http://schemas.microsoft.com/office/drawing/2018/hyperlinkcolor" val="tx"/>
                    </a:ext>
                  </a:extLst>
                </a:hlinkClick>
              </a:rPr>
              <a:t>https://spherestandards.org/buy/</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(2019). Sphere in action: Applying the Sphere Standards in the Yemen response [video]. </a:t>
            </a:r>
            <a:r>
              <a:rPr lang="en-GB" sz="900" u="sng">
                <a:solidFill>
                  <a:srgbClr val="1155CC"/>
                </a:solidFill>
                <a:hlinkClick r:id="rId7">
                  <a:extLst>
                    <a:ext uri="{A12FA001-AC4F-418D-AE19-62706E023703}">
                      <ahyp:hlinkClr xmlns:ahyp="http://schemas.microsoft.com/office/drawing/2018/hyperlinkcolor" val="tx"/>
                    </a:ext>
                  </a:extLst>
                </a:hlinkClick>
              </a:rPr>
              <a:t>https://www.youtube.com/watch?v=aAADJUoeO8M</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Using the Sphere Standards in Urban Settings - Part 2. </a:t>
            </a:r>
            <a:r>
              <a:rPr lang="en-GB" sz="900" u="sng">
                <a:solidFill>
                  <a:srgbClr val="1155CC"/>
                </a:solidFill>
                <a:hlinkClick r:id="rId8">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(2022). Sphere Online Training Package. </a:t>
            </a:r>
            <a:r>
              <a:rPr lang="en-GB" sz="900" u="sng">
                <a:solidFill>
                  <a:srgbClr val="1155CC"/>
                </a:solidFill>
                <a:hlinkClick r:id="rId9">
                  <a:extLst>
                    <a:ext uri="{A12FA001-AC4F-418D-AE19-62706E023703}">
                      <ahyp:hlinkClr xmlns:ahyp="http://schemas.microsoft.com/office/drawing/2018/hyperlinkcolor" val="tx"/>
                    </a:ext>
                  </a:extLst>
                </a:hlinkClick>
              </a:rPr>
              <a:t>https://www.spherestandards.org/resources/sphere-online-training-package/</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Patel, R.B., Chadhuri, J. Revisiting the Sphere Standards: comparing the revised Sphere Standards to living standards in three urban informal settlements in Nairobi, Kenya. Int J Humanitarian Action 4, 6 (2019). </a:t>
            </a:r>
            <a:r>
              <a:rPr lang="en-GB" sz="900" u="sng">
                <a:solidFill>
                  <a:srgbClr val="1155CC"/>
                </a:solidFill>
                <a:hlinkClick r:id="rId10">
                  <a:extLst>
                    <a:ext uri="{A12FA001-AC4F-418D-AE19-62706E023703}">
                      <ahyp:hlinkClr xmlns:ahyp="http://schemas.microsoft.com/office/drawing/2018/hyperlinkcolor" val="tx"/>
                    </a:ext>
                  </a:extLst>
                </a:hlinkClick>
              </a:rPr>
              <a:t>https://doi.org/10.1186/s41018-019-0054-y</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spcBef>
                <a:spcPts val="0"/>
              </a:spcBef>
              <a:spcAft>
                <a:spcPts val="0"/>
              </a:spcAft>
              <a:buNone/>
            </a:pPr>
            <a:r>
              <a:rPr lang="en-GB" sz="900">
                <a:solidFill>
                  <a:schemeClr val="dk1"/>
                </a:solidFill>
              </a:rPr>
              <a:t>Meaux, A., &amp; Osofisan, W. (2016). A Review of Context Analysis Tools for Urban Humanitarian Response. </a:t>
            </a:r>
            <a:r>
              <a:rPr lang="en-GB" sz="900" u="sng">
                <a:solidFill>
                  <a:srgbClr val="1155CC"/>
                </a:solidFill>
                <a:hlinkClick r:id="rId11">
                  <a:extLst>
                    <a:ext uri="{A12FA001-AC4F-418D-AE19-62706E023703}">
                      <ahyp:hlinkClr xmlns:ahyp="http://schemas.microsoft.com/office/drawing/2018/hyperlinkcolor" val="tx"/>
                    </a:ext>
                  </a:extLst>
                </a:hlinkClick>
              </a:rPr>
              <a:t>https://pubs.iied.org/sites/default/files/pdfs/migrate/10797IIED.pdf</a:t>
            </a:r>
            <a:r>
              <a:rPr lang="en-GB" sz="900">
                <a:solidFill>
                  <a:schemeClr val="dk1"/>
                </a:solidFill>
              </a:rPr>
              <a:t>.</a:t>
            </a:r>
            <a:endParaRPr sz="900">
              <a:solidFill>
                <a:schemeClr val="dk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500"/>
        <p:cNvGrpSpPr/>
        <p:nvPr/>
      </p:nvGrpSpPr>
      <p:grpSpPr>
        <a:xfrm>
          <a:off x="0" y="0"/>
          <a:ext cx="0" cy="0"/>
          <a:chOff x="0" y="0"/>
          <a:chExt cx="0" cy="0"/>
        </a:xfrm>
      </p:grpSpPr>
      <p:sp>
        <p:nvSpPr>
          <p:cNvPr id="501" name="Google Shape;501;p6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52</a:t>
            </a:fld>
            <a:endParaRPr/>
          </a:p>
        </p:txBody>
      </p:sp>
      <p:sp>
        <p:nvSpPr>
          <p:cNvPr id="502" name="Google Shape;502;p60"/>
          <p:cNvSpPr txBox="1"/>
          <p:nvPr/>
        </p:nvSpPr>
        <p:spPr>
          <a:xfrm>
            <a:off x="4545300" y="0"/>
            <a:ext cx="4642200" cy="5143500"/>
          </a:xfrm>
          <a:prstGeom prst="rect">
            <a:avLst/>
          </a:prstGeom>
          <a:solidFill>
            <a:srgbClr val="9FC5E8"/>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2.0. Introduction to Humanitarian Response in Urban Contexts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.0.A. </a:t>
            </a:r>
            <a:r>
              <a:rPr lang="en-GB" sz="700">
                <a:solidFill>
                  <a:srgbClr val="073763"/>
                </a:solidFill>
                <a:latin typeface="Montserrat"/>
                <a:ea typeface="Montserrat"/>
                <a:cs typeface="Montserrat"/>
                <a:sym typeface="Montserrat"/>
              </a:rPr>
              <a:t>Relating Needs, Context, &amp;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.0.B. </a:t>
            </a:r>
            <a:r>
              <a:rPr lang="en-GB" sz="700">
                <a:solidFill>
                  <a:srgbClr val="073763"/>
                </a:solidFill>
                <a:latin typeface="Montserrat"/>
                <a:ea typeface="Montserrat"/>
                <a:cs typeface="Montserrat"/>
                <a:sym typeface="Montserrat"/>
              </a:rPr>
              <a:t>Learning Objectives for Module 2</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.0.C. </a:t>
            </a:r>
            <a:r>
              <a:rPr lang="en-GB" sz="700">
                <a:solidFill>
                  <a:srgbClr val="073763"/>
                </a:solidFill>
                <a:latin typeface="Montserrat"/>
                <a:ea typeface="Montserrat"/>
                <a:cs typeface="Montserrat"/>
                <a:sym typeface="Montserrat"/>
              </a:rPr>
              <a:t>Module Overview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.0.D. </a:t>
            </a:r>
            <a:r>
              <a:rPr lang="en-GB" sz="700">
                <a:solidFill>
                  <a:srgbClr val="073763"/>
                </a:solidFill>
                <a:latin typeface="Montserrat"/>
                <a:ea typeface="Montserrat"/>
                <a:cs typeface="Montserrat"/>
                <a:sym typeface="Montserrat"/>
              </a:rPr>
              <a:t>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Section 2.1 Defining the </a:t>
            </a:r>
            <a:r>
              <a:rPr lang="en-GB" sz="700" b="1">
                <a:solidFill>
                  <a:srgbClr val="073763"/>
                </a:solidFill>
                <a:latin typeface="Montserrat"/>
                <a:ea typeface="Montserrat"/>
                <a:cs typeface="Montserrat"/>
                <a:sym typeface="Montserrat"/>
              </a:rPr>
              <a:t>Sphere Standards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 Section Overview</a:t>
            </a:r>
            <a:r>
              <a:rPr lang="en-GB" sz="700">
                <a:solidFill>
                  <a:srgbClr val="073763"/>
                </a:solidFill>
                <a:latin typeface="Montserrat"/>
                <a:ea typeface="Montserrat"/>
                <a:cs typeface="Montserrat"/>
                <a:sym typeface="Montserrat"/>
              </a:rPr>
              <a:t>	</a:t>
            </a:r>
            <a:endParaRPr sz="700">
              <a:solidFill>
                <a:srgbClr val="073763"/>
              </a:solidFill>
              <a:highlight>
                <a:srgbClr val="9FC5E8"/>
              </a:highlight>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.1.A. Defin</a:t>
            </a:r>
            <a:r>
              <a:rPr lang="en-GB" sz="700">
                <a:solidFill>
                  <a:srgbClr val="073763"/>
                </a:solidFill>
                <a:latin typeface="Montserrat"/>
                <a:ea typeface="Montserrat"/>
                <a:cs typeface="Montserrat"/>
                <a:sym typeface="Montserrat"/>
              </a:rPr>
              <a:t>ing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.1.B. </a:t>
            </a:r>
            <a:r>
              <a:rPr lang="en-GB" sz="700">
                <a:solidFill>
                  <a:srgbClr val="073763"/>
                </a:solidFill>
                <a:latin typeface="Montserrat"/>
                <a:ea typeface="Montserrat"/>
                <a:cs typeface="Montserrat"/>
                <a:sym typeface="Montserrat"/>
              </a:rPr>
              <a:t>The Sphere Handbook</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.1.C. </a:t>
            </a:r>
            <a:r>
              <a:rPr lang="en-GB" sz="700">
                <a:solidFill>
                  <a:srgbClr val="073763"/>
                </a:solidFill>
                <a:latin typeface="Montserrat"/>
                <a:ea typeface="Montserrat"/>
                <a:cs typeface="Montserrat"/>
                <a:sym typeface="Montserrat"/>
              </a:rPr>
              <a:t>Defining the Sphere Standards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.1.D. </a:t>
            </a:r>
            <a:r>
              <a:rPr lang="en-GB" sz="700">
                <a:solidFill>
                  <a:srgbClr val="073763"/>
                </a:solidFill>
                <a:latin typeface="Montserrat"/>
                <a:ea typeface="Montserrat"/>
                <a:cs typeface="Montserrat"/>
                <a:sym typeface="Montserrat"/>
              </a:rPr>
              <a:t>Meeting Sphere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.1.E. Additional Reading</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Section 2.2 Conceptualising the Sphere Standards in Urban Context</a:t>
            </a:r>
            <a:r>
              <a:rPr lang="en-GB" sz="700" b="1">
                <a:solidFill>
                  <a:srgbClr val="073763"/>
                </a:solidFill>
                <a:latin typeface="Montserrat"/>
                <a:ea typeface="Montserrat"/>
                <a:cs typeface="Montserrat"/>
                <a:sym typeface="Montserrat"/>
              </a:rPr>
              <a: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.2.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.2.A. </a:t>
            </a:r>
            <a:r>
              <a:rPr lang="en-GB" sz="700">
                <a:solidFill>
                  <a:srgbClr val="073763"/>
                </a:solidFill>
                <a:latin typeface="Montserrat"/>
                <a:ea typeface="Montserrat"/>
                <a:cs typeface="Montserrat"/>
                <a:sym typeface="Montserrat"/>
              </a:rPr>
              <a:t>Sphere Standards in Urban Contexts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.2.B. </a:t>
            </a:r>
            <a:r>
              <a:rPr lang="en-GB" sz="700">
                <a:solidFill>
                  <a:srgbClr val="073763"/>
                </a:solidFill>
                <a:latin typeface="Montserrat"/>
                <a:ea typeface="Montserrat"/>
                <a:cs typeface="Montserrat"/>
                <a:sym typeface="Montserrat"/>
              </a:rPr>
              <a:t>Urban Complexity &amp;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.2.C. C</a:t>
            </a:r>
            <a:r>
              <a:rPr lang="en-GB" sz="700">
                <a:solidFill>
                  <a:srgbClr val="073763"/>
                </a:solidFill>
                <a:latin typeface="Montserrat"/>
                <a:ea typeface="Montserrat"/>
                <a:cs typeface="Montserrat"/>
                <a:sym typeface="Montserrat"/>
              </a:rPr>
              <a:t>ase Study: War in Ukraine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.2.D. </a:t>
            </a:r>
            <a:r>
              <a:rPr lang="en-GB" sz="700">
                <a:solidFill>
                  <a:srgbClr val="073763"/>
                </a:solidFill>
                <a:latin typeface="Montserrat"/>
                <a:ea typeface="Montserrat"/>
                <a:cs typeface="Montserrat"/>
                <a:sym typeface="Montserrat"/>
              </a:rPr>
              <a:t>Conceptualising Application</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2.2.E. Adapting Indicators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2.2.F. 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chemeClr val="lt1"/>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2.3 </a:t>
            </a:r>
            <a:r>
              <a:rPr lang="en-GB" sz="700" b="1">
                <a:solidFill>
                  <a:schemeClr val="lt1"/>
                </a:solidFill>
                <a:latin typeface="Montserrat"/>
                <a:ea typeface="Montserrat"/>
                <a:cs typeface="Montserrat"/>
                <a:sym typeface="Montserrat"/>
              </a:rPr>
              <a:t>Applying the Sphere Standards in Urban Contexts	</a:t>
            </a:r>
            <a:endParaRPr sz="70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.3. Section Overview</a:t>
            </a:r>
            <a:r>
              <a:rPr lang="en-GB" sz="700">
                <a:solidFill>
                  <a:schemeClr val="lt1"/>
                </a:solidFill>
                <a:latin typeface="Montserrat"/>
                <a:ea typeface="Montserrat"/>
                <a:cs typeface="Montserrat"/>
                <a:sym typeface="Montserrat"/>
              </a:rPr>
              <a:t>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.3.A. </a:t>
            </a:r>
            <a:r>
              <a:rPr lang="en-GB" sz="700">
                <a:solidFill>
                  <a:schemeClr val="lt1"/>
                </a:solidFill>
                <a:latin typeface="Montserrat"/>
                <a:ea typeface="Montserrat"/>
                <a:cs typeface="Montserrat"/>
                <a:sym typeface="Montserrat"/>
              </a:rPr>
              <a:t>Practise Applying the Standards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.3.B. </a:t>
            </a:r>
            <a:r>
              <a:rPr lang="en-GB" sz="700">
                <a:solidFill>
                  <a:schemeClr val="lt1"/>
                </a:solidFill>
                <a:latin typeface="Montserrat"/>
                <a:ea typeface="Montserrat"/>
                <a:cs typeface="Montserrat"/>
                <a:sym typeface="Montserrat"/>
              </a:rPr>
              <a:t>Additional Reading	</a:t>
            </a:r>
            <a:endParaRPr sz="70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2.4 </a:t>
            </a:r>
            <a:r>
              <a:rPr lang="en-GB" sz="700" b="1">
                <a:solidFill>
                  <a:srgbClr val="073763"/>
                </a:solidFill>
                <a:latin typeface="Montserrat"/>
                <a:ea typeface="Montserrat"/>
                <a:cs typeface="Montserrat"/>
                <a:sym typeface="Montserrat"/>
              </a:rPr>
              <a:t>Key Considerations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.4.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.4.A.</a:t>
            </a:r>
            <a:r>
              <a:rPr lang="en-GB" sz="700">
                <a:solidFill>
                  <a:srgbClr val="073763"/>
                </a:solidFill>
                <a:latin typeface="Montserrat"/>
                <a:ea typeface="Montserrat"/>
                <a:cs typeface="Montserrat"/>
                <a:sym typeface="Montserrat"/>
              </a:rPr>
              <a:t> Lessons Learned</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.4.B. </a:t>
            </a:r>
            <a:r>
              <a:rPr lang="en-GB" sz="700">
                <a:solidFill>
                  <a:srgbClr val="073763"/>
                </a:solidFill>
                <a:latin typeface="Montserrat"/>
                <a:ea typeface="Montserrat"/>
                <a:cs typeface="Montserrat"/>
                <a:sym typeface="Montserrat"/>
              </a:rPr>
              <a:t>Key Takeaways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2.4.C. 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Section 2.5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.5.A. Module 2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2.5.B. Overview of Module 3. The Capstone Simulation Exercise	</a:t>
            </a:r>
            <a:endParaRPr sz="700">
              <a:solidFill>
                <a:srgbClr val="073763"/>
              </a:solidFill>
              <a:latin typeface="Montserrat"/>
              <a:ea typeface="Montserrat"/>
              <a:cs typeface="Montserrat"/>
              <a:sym typeface="Montserrat"/>
            </a:endParaRPr>
          </a:p>
        </p:txBody>
      </p:sp>
      <p:sp>
        <p:nvSpPr>
          <p:cNvPr id="503" name="Google Shape;503;p60"/>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2.3</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Applying the Sphere Standards in Urban Contexts</a:t>
            </a:r>
            <a:endParaRPr sz="2840">
              <a:solidFill>
                <a:schemeClr val="lt1"/>
              </a:solidFill>
            </a:endParaRPr>
          </a:p>
        </p:txBody>
      </p:sp>
      <p:sp>
        <p:nvSpPr>
          <p:cNvPr id="504" name="Google Shape;504;p60"/>
          <p:cNvSpPr/>
          <p:nvPr/>
        </p:nvSpPr>
        <p:spPr>
          <a:xfrm>
            <a:off x="4201250" y="3164800"/>
            <a:ext cx="252300" cy="207600"/>
          </a:xfrm>
          <a:prstGeom prst="rightArrow">
            <a:avLst>
              <a:gd name="adj1" fmla="val 50000"/>
              <a:gd name="adj2" fmla="val 50000"/>
            </a:avLst>
          </a:pr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B4A7D6"/>
              </a:highligh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pic>
        <p:nvPicPr>
          <p:cNvPr id="509" name="Google Shape;509;p6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4590364" y="1106600"/>
            <a:ext cx="4553636" cy="2561425"/>
          </a:xfrm>
          <a:prstGeom prst="rect">
            <a:avLst/>
          </a:prstGeom>
          <a:noFill/>
          <a:ln>
            <a:noFill/>
          </a:ln>
        </p:spPr>
      </p:pic>
      <p:sp>
        <p:nvSpPr>
          <p:cNvPr id="510" name="Google Shape;510;p61"/>
          <p:cNvSpPr txBox="1">
            <a:spLocks noGrp="1"/>
          </p:cNvSpPr>
          <p:nvPr>
            <p:ph type="title"/>
          </p:nvPr>
        </p:nvSpPr>
        <p:spPr>
          <a:xfrm>
            <a:off x="0" y="0"/>
            <a:ext cx="8520600" cy="541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solidFill>
                  <a:srgbClr val="0B5394"/>
                </a:solidFill>
              </a:rPr>
              <a:t>2.3 Applying Sphere Standards in Urban Contexts</a:t>
            </a:r>
            <a:endParaRPr sz="1550" b="0" i="1">
              <a:solidFill>
                <a:srgbClr val="0B5394"/>
              </a:solidFill>
            </a:endParaRPr>
          </a:p>
          <a:p>
            <a:pPr marL="0" lvl="0" indent="0" algn="l" rtl="0">
              <a:spcBef>
                <a:spcPts val="0"/>
              </a:spcBef>
              <a:spcAft>
                <a:spcPts val="0"/>
              </a:spcAft>
              <a:buNone/>
            </a:pPr>
            <a:r>
              <a:rPr lang="en-GB" sz="2688" i="1">
                <a:solidFill>
                  <a:srgbClr val="0B5394"/>
                </a:solidFill>
              </a:rPr>
              <a:t>Overview of Section 2.3</a:t>
            </a:r>
            <a:endParaRPr sz="2688" i="1">
              <a:solidFill>
                <a:srgbClr val="0B5394"/>
              </a:solidFill>
            </a:endParaRPr>
          </a:p>
          <a:p>
            <a:pPr marL="0" lvl="0" indent="0" algn="l" rtl="0">
              <a:spcBef>
                <a:spcPts val="0"/>
              </a:spcBef>
              <a:spcAft>
                <a:spcPts val="0"/>
              </a:spcAft>
              <a:buNone/>
            </a:pPr>
            <a:endParaRPr i="1">
              <a:solidFill>
                <a:srgbClr val="0B5394"/>
              </a:solidFill>
            </a:endParaRPr>
          </a:p>
        </p:txBody>
      </p:sp>
      <p:sp>
        <p:nvSpPr>
          <p:cNvPr id="511" name="Google Shape;511;p61"/>
          <p:cNvSpPr txBox="1">
            <a:spLocks noGrp="1"/>
          </p:cNvSpPr>
          <p:nvPr>
            <p:ph type="body" idx="1"/>
          </p:nvPr>
        </p:nvSpPr>
        <p:spPr>
          <a:xfrm>
            <a:off x="0" y="1106600"/>
            <a:ext cx="4848900" cy="2561400"/>
          </a:xfrm>
          <a:prstGeom prst="rect">
            <a:avLst/>
          </a:prstGeom>
          <a:solidFill>
            <a:srgbClr val="6FA8DC"/>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section include:</a:t>
            </a:r>
            <a:endParaRPr sz="1400" b="1">
              <a:solidFill>
                <a:schemeClr val="lt1"/>
              </a:solidFill>
            </a:endParaRPr>
          </a:p>
          <a:p>
            <a:pPr marL="914400" lvl="0" indent="-317500" algn="l" rtl="0">
              <a:lnSpc>
                <a:spcPct val="115000"/>
              </a:lnSpc>
              <a:spcBef>
                <a:spcPts val="600"/>
              </a:spcBef>
              <a:spcAft>
                <a:spcPts val="0"/>
              </a:spcAft>
              <a:buClr>
                <a:schemeClr val="lt1"/>
              </a:buClr>
              <a:buSzPts val="1400"/>
              <a:buAutoNum type="alphaUcPeriod"/>
            </a:pPr>
            <a:r>
              <a:rPr lang="en-GB" sz="1400" b="1">
                <a:solidFill>
                  <a:schemeClr val="lt1"/>
                </a:solidFill>
              </a:rPr>
              <a:t>Practise Applying the Standards</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Additional Reading</a:t>
            </a:r>
            <a:endParaRPr sz="1400" b="1">
              <a:solidFill>
                <a:schemeClr val="lt1"/>
              </a:solidFill>
            </a:endParaRPr>
          </a:p>
        </p:txBody>
      </p:sp>
      <p:sp>
        <p:nvSpPr>
          <p:cNvPr id="512" name="Google Shape;512;p6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53</a:t>
            </a:fld>
            <a:endParaRPr/>
          </a:p>
        </p:txBody>
      </p:sp>
      <p:sp>
        <p:nvSpPr>
          <p:cNvPr id="513" name="Google Shape;513;p6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62"/>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2.3 Applying Sphere Standards in Urban Contexts | A. Practise Applying the Standards</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The SPICE Systems Approach</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519" name="Google Shape;519;p6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54</a:t>
            </a:fld>
            <a:endParaRPr/>
          </a:p>
        </p:txBody>
      </p:sp>
      <p:sp>
        <p:nvSpPr>
          <p:cNvPr id="520" name="Google Shape;520;p6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521" name="Google Shape;521;p62"/>
          <p:cNvSpPr txBox="1">
            <a:spLocks noGrp="1"/>
          </p:cNvSpPr>
          <p:nvPr>
            <p:ph type="body" idx="1"/>
          </p:nvPr>
        </p:nvSpPr>
        <p:spPr>
          <a:xfrm>
            <a:off x="4825500" y="933150"/>
            <a:ext cx="3999900" cy="350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800">
                <a:solidFill>
                  <a:schemeClr val="dk1"/>
                </a:solidFill>
              </a:rPr>
              <a:t>Now that you’ve practised applying a standard and adapting indicators, we will apply the process to a systems map of the urban context.</a:t>
            </a:r>
            <a:endParaRPr sz="1800">
              <a:solidFill>
                <a:schemeClr val="dk1"/>
              </a:solidFill>
            </a:endParaRPr>
          </a:p>
          <a:p>
            <a:pPr marL="0" lvl="0" indent="0" algn="l" rtl="0">
              <a:spcBef>
                <a:spcPts val="1000"/>
              </a:spcBef>
              <a:spcAft>
                <a:spcPts val="1000"/>
              </a:spcAft>
              <a:buNone/>
            </a:pPr>
            <a:r>
              <a:rPr lang="en-GB" sz="1800">
                <a:solidFill>
                  <a:schemeClr val="dk1"/>
                </a:solidFill>
              </a:rPr>
              <a:t>Consider how needs interact, what assets may be mobilised, and how various stakeholders may be impacted by standards being met or unmet.</a:t>
            </a:r>
            <a:endParaRPr sz="1800">
              <a:solidFill>
                <a:schemeClr val="dk1"/>
              </a:solidFill>
            </a:endParaRPr>
          </a:p>
        </p:txBody>
      </p:sp>
      <p:sp>
        <p:nvSpPr>
          <p:cNvPr id="522" name="Google Shape;522;p62"/>
          <p:cNvSpPr txBox="1">
            <a:spLocks noGrp="1"/>
          </p:cNvSpPr>
          <p:nvPr>
            <p:ph type="body" idx="2"/>
          </p:nvPr>
        </p:nvSpPr>
        <p:spPr>
          <a:xfrm>
            <a:off x="209675" y="825213"/>
            <a:ext cx="3999900" cy="3745500"/>
          </a:xfrm>
          <a:prstGeom prst="rect">
            <a:avLst/>
          </a:prstGeom>
          <a:solidFill>
            <a:srgbClr val="CFE2F3"/>
          </a:solidFill>
        </p:spPr>
        <p:txBody>
          <a:bodyPr spcFirstLastPara="1" wrap="square" lIns="360000" tIns="360000" rIns="360000" bIns="432000" anchor="t" anchorCtr="0">
            <a:normAutofit fontScale="85000" lnSpcReduction="20000"/>
          </a:bodyPr>
          <a:lstStyle/>
          <a:p>
            <a:pPr marL="0" lvl="0" indent="0" algn="l" rtl="0">
              <a:spcBef>
                <a:spcPts val="0"/>
              </a:spcBef>
              <a:spcAft>
                <a:spcPts val="0"/>
              </a:spcAft>
              <a:buClr>
                <a:schemeClr val="dk1"/>
              </a:buClr>
              <a:buSzPct val="78571"/>
              <a:buFont typeface="Arial"/>
              <a:buNone/>
            </a:pPr>
            <a:r>
              <a:rPr lang="en-GB" b="1">
                <a:solidFill>
                  <a:schemeClr val="dk1"/>
                </a:solidFill>
              </a:rPr>
              <a:t>Complexities using the SPICE systems approach include:</a:t>
            </a:r>
            <a:endParaRPr>
              <a:solidFill>
                <a:schemeClr val="dk1"/>
              </a:solidFill>
            </a:endParaRPr>
          </a:p>
          <a:p>
            <a:pPr marL="0" lvl="0" indent="0" algn="l" rtl="0">
              <a:spcBef>
                <a:spcPts val="0"/>
              </a:spcBef>
              <a:spcAft>
                <a:spcPts val="0"/>
              </a:spcAft>
              <a:buClr>
                <a:schemeClr val="dk1"/>
              </a:buClr>
              <a:buSzPct val="78571"/>
              <a:buFont typeface="Arial"/>
              <a:buNone/>
            </a:pPr>
            <a:endParaRPr>
              <a:solidFill>
                <a:schemeClr val="dk1"/>
              </a:solidFill>
            </a:endParaRPr>
          </a:p>
          <a:p>
            <a:pPr marL="0" lvl="0" indent="0" algn="l" rtl="0">
              <a:lnSpc>
                <a:spcPct val="100000"/>
              </a:lnSpc>
              <a:spcBef>
                <a:spcPts val="0"/>
              </a:spcBef>
              <a:spcAft>
                <a:spcPts val="0"/>
              </a:spcAft>
              <a:buNone/>
            </a:pPr>
            <a:r>
              <a:rPr lang="en-GB" b="1">
                <a:solidFill>
                  <a:schemeClr val="dk1"/>
                </a:solidFill>
              </a:rPr>
              <a:t>Space and settlements </a:t>
            </a:r>
            <a:r>
              <a:rPr lang="en-GB">
                <a:solidFill>
                  <a:schemeClr val="dk1"/>
                </a:solidFill>
              </a:rPr>
              <a:t>→ overlapping physical boundaries, overlapping  urban public spaces</a:t>
            </a:r>
            <a:endParaRPr>
              <a:solidFill>
                <a:schemeClr val="dk1"/>
              </a:solidFill>
            </a:endParaRPr>
          </a:p>
          <a:p>
            <a:pPr marL="0" lvl="0" indent="0" algn="l" rtl="0">
              <a:lnSpc>
                <a:spcPct val="100000"/>
              </a:lnSpc>
              <a:spcBef>
                <a:spcPts val="1000"/>
              </a:spcBef>
              <a:spcAft>
                <a:spcPts val="0"/>
              </a:spcAft>
              <a:buNone/>
            </a:pPr>
            <a:r>
              <a:rPr lang="en-GB" b="1">
                <a:solidFill>
                  <a:schemeClr val="dk1"/>
                </a:solidFill>
              </a:rPr>
              <a:t>Politics and governance </a:t>
            </a:r>
            <a:r>
              <a:rPr lang="en-GB">
                <a:solidFill>
                  <a:schemeClr val="dk1"/>
                </a:solidFill>
              </a:rPr>
              <a:t>→ leadership and community representation, multi-stakeholder leadership and engagement</a:t>
            </a:r>
            <a:endParaRPr>
              <a:solidFill>
                <a:schemeClr val="dk1"/>
              </a:solidFill>
            </a:endParaRPr>
          </a:p>
          <a:p>
            <a:pPr marL="0" lvl="0" indent="0" algn="l" rtl="0">
              <a:lnSpc>
                <a:spcPct val="100000"/>
              </a:lnSpc>
              <a:spcBef>
                <a:spcPts val="1000"/>
              </a:spcBef>
              <a:spcAft>
                <a:spcPts val="0"/>
              </a:spcAft>
              <a:buNone/>
            </a:pPr>
            <a:r>
              <a:rPr lang="en-GB" b="1">
                <a:solidFill>
                  <a:schemeClr val="dk1"/>
                </a:solidFill>
              </a:rPr>
              <a:t>Infrastructure and services </a:t>
            </a:r>
            <a:r>
              <a:rPr lang="en-GB">
                <a:solidFill>
                  <a:schemeClr val="dk1"/>
                </a:solidFill>
              </a:rPr>
              <a:t>→ varying demands in normal conditions</a:t>
            </a:r>
            <a:endParaRPr>
              <a:solidFill>
                <a:schemeClr val="dk1"/>
              </a:solidFill>
            </a:endParaRPr>
          </a:p>
          <a:p>
            <a:pPr marL="0" lvl="0" indent="0" algn="l" rtl="0">
              <a:lnSpc>
                <a:spcPct val="100000"/>
              </a:lnSpc>
              <a:spcBef>
                <a:spcPts val="1000"/>
              </a:spcBef>
              <a:spcAft>
                <a:spcPts val="0"/>
              </a:spcAft>
              <a:buNone/>
            </a:pPr>
            <a:r>
              <a:rPr lang="en-GB" b="1">
                <a:solidFill>
                  <a:schemeClr val="dk1"/>
                </a:solidFill>
              </a:rPr>
              <a:t>Culture and society </a:t>
            </a:r>
            <a:r>
              <a:rPr lang="en-GB">
                <a:solidFill>
                  <a:schemeClr val="dk1"/>
                </a:solidFill>
              </a:rPr>
              <a:t>→ notion of community, social cohesion</a:t>
            </a:r>
            <a:endParaRPr>
              <a:solidFill>
                <a:schemeClr val="dk1"/>
              </a:solidFill>
            </a:endParaRPr>
          </a:p>
          <a:p>
            <a:pPr marL="0" lvl="0" indent="0" algn="l" rtl="0">
              <a:lnSpc>
                <a:spcPct val="100000"/>
              </a:lnSpc>
              <a:spcBef>
                <a:spcPts val="1000"/>
              </a:spcBef>
              <a:spcAft>
                <a:spcPts val="1000"/>
              </a:spcAft>
              <a:buNone/>
            </a:pPr>
            <a:r>
              <a:rPr lang="en-GB" b="1">
                <a:solidFill>
                  <a:schemeClr val="dk1"/>
                </a:solidFill>
              </a:rPr>
              <a:t>Economy and livelihoods </a:t>
            </a:r>
            <a:r>
              <a:rPr lang="en-GB">
                <a:solidFill>
                  <a:schemeClr val="dk1"/>
                </a:solidFill>
              </a:rPr>
              <a:t>→ marginalisation, access</a:t>
            </a:r>
            <a:endParaRPr>
              <a:solidFill>
                <a:schemeClr val="dk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73"/>
          <p:cNvSpPr txBox="1">
            <a:spLocks noGrp="1"/>
          </p:cNvSpPr>
          <p:nvPr>
            <p:ph type="title"/>
          </p:nvPr>
        </p:nvSpPr>
        <p:spPr>
          <a:xfrm>
            <a:off x="0" y="0"/>
            <a:ext cx="9144000" cy="572700"/>
          </a:xfrm>
          <a:prstGeom prst="rect">
            <a:avLst/>
          </a:prstGeom>
        </p:spPr>
        <p:txBody>
          <a:bodyPr spcFirstLastPara="1" wrap="square" lIns="91425" tIns="91425" rIns="91425" bIns="91425" anchor="t" anchorCtr="0">
            <a:noAutofit/>
          </a:bodyPr>
          <a:lstStyle/>
          <a:p>
            <a:pPr marL="0" lvl="0" indent="0" algn="l" rtl="0">
              <a:lnSpc>
                <a:spcPct val="115000"/>
              </a:lnSpc>
              <a:spcBef>
                <a:spcPts val="400"/>
              </a:spcBef>
              <a:spcAft>
                <a:spcPts val="0"/>
              </a:spcAft>
              <a:buClr>
                <a:schemeClr val="dk1"/>
              </a:buClr>
              <a:buSzPts val="1100"/>
              <a:buFont typeface="Arial"/>
              <a:buNone/>
            </a:pPr>
            <a:r>
              <a:rPr lang="en-GB" sz="1400" b="0" dirty="0"/>
              <a:t>1.2 </a:t>
            </a:r>
            <a:r>
              <a:rPr lang="en-GB" sz="1400" b="0" i="1" dirty="0"/>
              <a:t>Conceptualising the Urban Context | </a:t>
            </a:r>
            <a:r>
              <a:rPr lang="en-GB" sz="1550" b="0" i="1" dirty="0"/>
              <a:t>D. Systems Approaches to Context Analysis </a:t>
            </a:r>
            <a:endParaRPr sz="1400" i="1" dirty="0">
              <a:solidFill>
                <a:srgbClr val="00A0A3"/>
              </a:solidFill>
            </a:endParaRPr>
          </a:p>
          <a:p>
            <a:pPr marL="0" lvl="0" indent="0" algn="l" rtl="0">
              <a:lnSpc>
                <a:spcPct val="115000"/>
              </a:lnSpc>
              <a:spcBef>
                <a:spcPts val="600"/>
              </a:spcBef>
              <a:spcAft>
                <a:spcPts val="0"/>
              </a:spcAft>
              <a:buClr>
                <a:schemeClr val="dk1"/>
              </a:buClr>
              <a:buSzPts val="1100"/>
              <a:buFont typeface="Arial"/>
              <a:buNone/>
            </a:pPr>
            <a:r>
              <a:rPr lang="en-GB" sz="2400" i="1" dirty="0"/>
              <a:t>Urban Context </a:t>
            </a:r>
            <a:r>
              <a:rPr lang="en-GB" sz="2400" i="1" dirty="0">
                <a:solidFill>
                  <a:srgbClr val="00A0A3"/>
                </a:solidFill>
              </a:rPr>
              <a:t>Analysis </a:t>
            </a:r>
            <a:r>
              <a:rPr lang="en-GB" sz="2400" i="1" dirty="0"/>
              <a:t>using</a:t>
            </a:r>
            <a:r>
              <a:rPr lang="en-GB" sz="2400" i="1" dirty="0">
                <a:solidFill>
                  <a:srgbClr val="00A0A3"/>
                </a:solidFill>
              </a:rPr>
              <a:t> the SPICE Approach</a:t>
            </a:r>
            <a:endParaRPr sz="2400" i="1" dirty="0">
              <a:solidFill>
                <a:srgbClr val="00A0A3"/>
              </a:solidFill>
            </a:endParaRPr>
          </a:p>
        </p:txBody>
      </p:sp>
      <p:sp>
        <p:nvSpPr>
          <p:cNvPr id="687" name="Google Shape;687;p73"/>
          <p:cNvSpPr txBox="1">
            <a:spLocks noGrp="1"/>
          </p:cNvSpPr>
          <p:nvPr>
            <p:ph type="body" idx="1"/>
          </p:nvPr>
        </p:nvSpPr>
        <p:spPr>
          <a:xfrm>
            <a:off x="46976" y="1153725"/>
            <a:ext cx="1800000" cy="2394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3600" b="1">
                <a:solidFill>
                  <a:srgbClr val="0B5394"/>
                </a:solidFill>
              </a:rPr>
              <a:t>S</a:t>
            </a:r>
            <a:r>
              <a:rPr lang="en-GB" sz="1400" b="1">
                <a:solidFill>
                  <a:srgbClr val="0B5394"/>
                </a:solidFill>
              </a:rPr>
              <a:t>pace and settlements</a:t>
            </a:r>
            <a:endParaRPr>
              <a:solidFill>
                <a:schemeClr val="dk1"/>
              </a:solidFill>
            </a:endParaRPr>
          </a:p>
          <a:p>
            <a:pPr marL="0" lvl="0" indent="0" algn="l" rtl="0">
              <a:lnSpc>
                <a:spcPct val="100000"/>
              </a:lnSpc>
              <a:spcBef>
                <a:spcPts val="0"/>
              </a:spcBef>
              <a:spcAft>
                <a:spcPts val="0"/>
              </a:spcAft>
              <a:buNone/>
            </a:pPr>
            <a:r>
              <a:rPr lang="en-GB">
                <a:solidFill>
                  <a:schemeClr val="dk1"/>
                </a:solidFill>
              </a:rPr>
              <a:t>including c</a:t>
            </a:r>
            <a:r>
              <a:rPr lang="en-GB" sz="1400">
                <a:solidFill>
                  <a:schemeClr val="dk1"/>
                </a:solidFill>
              </a:rPr>
              <a:t>ity layouts </a:t>
            </a:r>
            <a:r>
              <a:rPr lang="en-GB">
                <a:solidFill>
                  <a:schemeClr val="dk1"/>
                </a:solidFill>
              </a:rPr>
              <a:t>(e.g., </a:t>
            </a:r>
            <a:r>
              <a:rPr lang="en-GB" sz="1400">
                <a:solidFill>
                  <a:schemeClr val="dk1"/>
                </a:solidFill>
              </a:rPr>
              <a:t>streets</a:t>
            </a:r>
            <a:r>
              <a:rPr lang="en-GB">
                <a:solidFill>
                  <a:schemeClr val="dk1"/>
                </a:solidFill>
              </a:rPr>
              <a:t>, squares)</a:t>
            </a:r>
            <a:r>
              <a:rPr lang="en-GB" sz="1400">
                <a:solidFill>
                  <a:schemeClr val="dk1"/>
                </a:solidFill>
              </a:rPr>
              <a:t>, formal and informal settlements, etc.</a:t>
            </a:r>
            <a:endParaRPr/>
          </a:p>
        </p:txBody>
      </p:sp>
      <p:sp>
        <p:nvSpPr>
          <p:cNvPr id="688" name="Google Shape;688;p73"/>
          <p:cNvSpPr txBox="1">
            <a:spLocks noGrp="1"/>
          </p:cNvSpPr>
          <p:nvPr>
            <p:ph type="body" idx="2"/>
          </p:nvPr>
        </p:nvSpPr>
        <p:spPr>
          <a:xfrm>
            <a:off x="3711500" y="1153725"/>
            <a:ext cx="1800000" cy="14619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3600" b="1">
                <a:solidFill>
                  <a:srgbClr val="3D85C6"/>
                </a:solidFill>
              </a:rPr>
              <a:t>I</a:t>
            </a:r>
            <a:r>
              <a:rPr lang="en-GB" sz="1400" b="1">
                <a:solidFill>
                  <a:srgbClr val="3D85C6"/>
                </a:solidFill>
              </a:rPr>
              <a:t>nfrastructure and services</a:t>
            </a:r>
            <a:r>
              <a:rPr lang="en-GB">
                <a:solidFill>
                  <a:srgbClr val="3D85C6"/>
                </a:solidFill>
              </a:rPr>
              <a:t> </a:t>
            </a:r>
            <a:r>
              <a:rPr lang="en-GB">
                <a:solidFill>
                  <a:schemeClr val="dk1"/>
                </a:solidFill>
              </a:rPr>
              <a:t>including</a:t>
            </a:r>
            <a:r>
              <a:rPr lang="en-GB" sz="1400">
                <a:solidFill>
                  <a:schemeClr val="dk1"/>
                </a:solidFill>
              </a:rPr>
              <a:t> water supply, solid waste management, electricity supply, services required by residents</a:t>
            </a:r>
            <a:r>
              <a:rPr lang="en-GB">
                <a:solidFill>
                  <a:schemeClr val="dk1"/>
                </a:solidFill>
              </a:rPr>
              <a:t> and by </a:t>
            </a:r>
            <a:r>
              <a:rPr lang="en-GB" sz="1400">
                <a:solidFill>
                  <a:schemeClr val="dk1"/>
                </a:solidFill>
              </a:rPr>
              <a:t>critical infrastructure sectors</a:t>
            </a:r>
            <a:r>
              <a:rPr lang="en-GB">
                <a:solidFill>
                  <a:schemeClr val="dk1"/>
                </a:solidFill>
              </a:rPr>
              <a:t> (e.g., </a:t>
            </a:r>
            <a:r>
              <a:rPr lang="en-GB" sz="1400">
                <a:solidFill>
                  <a:schemeClr val="dk1"/>
                </a:solidFill>
              </a:rPr>
              <a:t>hospitals, schools</a:t>
            </a:r>
            <a:r>
              <a:rPr lang="en-GB">
                <a:solidFill>
                  <a:schemeClr val="dk1"/>
                </a:solidFill>
              </a:rPr>
              <a:t>, </a:t>
            </a:r>
            <a:r>
              <a:rPr lang="en-GB" sz="1400">
                <a:solidFill>
                  <a:schemeClr val="dk1"/>
                </a:solidFill>
              </a:rPr>
              <a:t>detention centres)</a:t>
            </a:r>
            <a:endParaRPr sz="1400"/>
          </a:p>
        </p:txBody>
      </p:sp>
      <p:sp>
        <p:nvSpPr>
          <p:cNvPr id="689" name="Google Shape;689;p7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55</a:t>
            </a:fld>
            <a:endParaRPr/>
          </a:p>
        </p:txBody>
      </p:sp>
      <p:sp>
        <p:nvSpPr>
          <p:cNvPr id="690" name="Google Shape;690;p73"/>
          <p:cNvSpPr txBox="1"/>
          <p:nvPr/>
        </p:nvSpPr>
        <p:spPr>
          <a:xfrm>
            <a:off x="74700" y="4645075"/>
            <a:ext cx="61638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1. Humanitarian Response in Urban Contexts</a:t>
            </a:r>
            <a:endParaRPr b="1">
              <a:latin typeface="Montserrat"/>
              <a:ea typeface="Montserrat"/>
              <a:cs typeface="Montserrat"/>
              <a:sym typeface="Montserrat"/>
            </a:endParaRPr>
          </a:p>
        </p:txBody>
      </p:sp>
      <p:sp>
        <p:nvSpPr>
          <p:cNvPr id="691" name="Google Shape;691;p73"/>
          <p:cNvSpPr txBox="1">
            <a:spLocks noGrp="1"/>
          </p:cNvSpPr>
          <p:nvPr>
            <p:ph type="body" idx="1"/>
          </p:nvPr>
        </p:nvSpPr>
        <p:spPr>
          <a:xfrm>
            <a:off x="1911490" y="1156575"/>
            <a:ext cx="1800000" cy="2394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3600" b="1">
                <a:solidFill>
                  <a:srgbClr val="FF9900"/>
                </a:solidFill>
              </a:rPr>
              <a:t>P</a:t>
            </a:r>
            <a:r>
              <a:rPr lang="en-GB" sz="1400" b="1">
                <a:solidFill>
                  <a:srgbClr val="FF9900"/>
                </a:solidFill>
              </a:rPr>
              <a:t>olitics and governance</a:t>
            </a:r>
            <a:r>
              <a:rPr lang="en-GB" sz="1400">
                <a:solidFill>
                  <a:schemeClr val="dk1"/>
                </a:solidFill>
              </a:rPr>
              <a:t> </a:t>
            </a:r>
            <a:br>
              <a:rPr lang="en-GB" sz="1400">
                <a:solidFill>
                  <a:schemeClr val="dk1"/>
                </a:solidFill>
              </a:rPr>
            </a:br>
            <a:r>
              <a:rPr lang="en-GB">
                <a:solidFill>
                  <a:schemeClr val="dk1"/>
                </a:solidFill>
              </a:rPr>
              <a:t>including</a:t>
            </a:r>
            <a:r>
              <a:rPr lang="en-GB" sz="1400">
                <a:solidFill>
                  <a:schemeClr val="dk1"/>
                </a:solidFill>
              </a:rPr>
              <a:t> formal and informal power structures, ranging from national and local government to gangs and other gatekeepers</a:t>
            </a:r>
            <a:endParaRPr sz="1400">
              <a:solidFill>
                <a:schemeClr val="dk1"/>
              </a:solidFill>
            </a:endParaRPr>
          </a:p>
          <a:p>
            <a:pPr marL="0" lvl="0" indent="0" algn="l" rtl="0">
              <a:spcBef>
                <a:spcPts val="0"/>
              </a:spcBef>
              <a:spcAft>
                <a:spcPts val="1200"/>
              </a:spcAft>
              <a:buNone/>
            </a:pPr>
            <a:endParaRPr/>
          </a:p>
        </p:txBody>
      </p:sp>
      <p:sp>
        <p:nvSpPr>
          <p:cNvPr id="692" name="Google Shape;692;p73"/>
          <p:cNvSpPr txBox="1"/>
          <p:nvPr/>
        </p:nvSpPr>
        <p:spPr>
          <a:xfrm>
            <a:off x="2709200" y="861988"/>
            <a:ext cx="44973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1">
                <a:solidFill>
                  <a:schemeClr val="dk1"/>
                </a:solidFill>
                <a:latin typeface="Montserrat"/>
                <a:ea typeface="Montserrat"/>
                <a:cs typeface="Montserrat"/>
                <a:sym typeface="Montserrat"/>
              </a:rPr>
              <a:t>The Five Urban Systems:</a:t>
            </a:r>
            <a:endParaRPr/>
          </a:p>
        </p:txBody>
      </p:sp>
      <p:sp>
        <p:nvSpPr>
          <p:cNvPr id="693" name="Google Shape;693;p73"/>
          <p:cNvSpPr txBox="1"/>
          <p:nvPr/>
        </p:nvSpPr>
        <p:spPr>
          <a:xfrm>
            <a:off x="5406492" y="1153725"/>
            <a:ext cx="1800000" cy="2247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600" b="1">
                <a:solidFill>
                  <a:srgbClr val="F1C232"/>
                </a:solidFill>
                <a:latin typeface="Montserrat"/>
                <a:ea typeface="Montserrat"/>
                <a:cs typeface="Montserrat"/>
                <a:sym typeface="Montserrat"/>
              </a:rPr>
              <a:t>C</a:t>
            </a:r>
            <a:r>
              <a:rPr lang="en-GB" b="1">
                <a:solidFill>
                  <a:srgbClr val="F1C232"/>
                </a:solidFill>
                <a:latin typeface="Montserrat"/>
                <a:ea typeface="Montserrat"/>
                <a:cs typeface="Montserrat"/>
                <a:sym typeface="Montserrat"/>
              </a:rPr>
              <a:t>ulture and society</a:t>
            </a:r>
            <a:endParaRPr>
              <a:solidFill>
                <a:srgbClr val="F1C232"/>
              </a:solidFill>
              <a:latin typeface="Montserrat"/>
              <a:ea typeface="Montserrat"/>
              <a:cs typeface="Montserrat"/>
              <a:sym typeface="Montserrat"/>
            </a:endParaRPr>
          </a:p>
          <a:p>
            <a:pPr marL="0" lvl="0" indent="0" algn="l" rtl="0">
              <a:spcBef>
                <a:spcPts val="0"/>
              </a:spcBef>
              <a:spcAft>
                <a:spcPts val="0"/>
              </a:spcAft>
              <a:buNone/>
            </a:pPr>
            <a:r>
              <a:rPr lang="en-GB">
                <a:solidFill>
                  <a:schemeClr val="dk1"/>
                </a:solidFill>
                <a:latin typeface="Montserrat"/>
                <a:ea typeface="Montserrat"/>
                <a:cs typeface="Montserrat"/>
                <a:sym typeface="Montserrat"/>
              </a:rPr>
              <a:t>including social networks, how societies engage with one another, historical landmarks</a:t>
            </a:r>
            <a:endParaRPr/>
          </a:p>
        </p:txBody>
      </p:sp>
      <p:sp>
        <p:nvSpPr>
          <p:cNvPr id="694" name="Google Shape;694;p73"/>
          <p:cNvSpPr txBox="1"/>
          <p:nvPr/>
        </p:nvSpPr>
        <p:spPr>
          <a:xfrm>
            <a:off x="7177888" y="1153725"/>
            <a:ext cx="1800000" cy="203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600" b="1">
                <a:solidFill>
                  <a:srgbClr val="6AA84F"/>
                </a:solidFill>
                <a:latin typeface="Montserrat"/>
                <a:ea typeface="Montserrat"/>
                <a:cs typeface="Montserrat"/>
                <a:sym typeface="Montserrat"/>
              </a:rPr>
              <a:t>E</a:t>
            </a:r>
            <a:r>
              <a:rPr lang="en-GB" b="1">
                <a:solidFill>
                  <a:srgbClr val="6AA84F"/>
                </a:solidFill>
                <a:latin typeface="Montserrat"/>
                <a:ea typeface="Montserrat"/>
                <a:cs typeface="Montserrat"/>
                <a:sym typeface="Montserrat"/>
              </a:rPr>
              <a:t>conomy and livelihoods</a:t>
            </a:r>
            <a:r>
              <a:rPr lang="en-GB" b="1">
                <a:solidFill>
                  <a:schemeClr val="dk1"/>
                </a:solidFill>
                <a:latin typeface="Montserrat"/>
                <a:ea typeface="Montserrat"/>
                <a:cs typeface="Montserrat"/>
                <a:sym typeface="Montserrat"/>
              </a:rPr>
              <a:t> </a:t>
            </a:r>
            <a:r>
              <a:rPr lang="en-GB">
                <a:solidFill>
                  <a:schemeClr val="dk1"/>
                </a:solidFill>
                <a:latin typeface="Montserrat"/>
                <a:ea typeface="Montserrat"/>
                <a:cs typeface="Montserrat"/>
                <a:sym typeface="Montserrat"/>
              </a:rPr>
              <a:t>including formal and informal markets, supply chains, jobs and employment</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26"/>
        <p:cNvGrpSpPr/>
        <p:nvPr/>
      </p:nvGrpSpPr>
      <p:grpSpPr>
        <a:xfrm>
          <a:off x="0" y="0"/>
          <a:ext cx="0" cy="0"/>
          <a:chOff x="0" y="0"/>
          <a:chExt cx="0" cy="0"/>
        </a:xfrm>
      </p:grpSpPr>
      <p:pic>
        <p:nvPicPr>
          <p:cNvPr id="527" name="Google Shape;527;p6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572000" y="0"/>
            <a:ext cx="4572000" cy="5143500"/>
          </a:xfrm>
          <a:prstGeom prst="rect">
            <a:avLst/>
          </a:prstGeom>
          <a:noFill/>
          <a:ln>
            <a:noFill/>
          </a:ln>
        </p:spPr>
      </p:pic>
      <p:sp>
        <p:nvSpPr>
          <p:cNvPr id="528" name="Google Shape;528;p63"/>
          <p:cNvSpPr txBox="1">
            <a:spLocks noGrp="1"/>
          </p:cNvSpPr>
          <p:nvPr>
            <p:ph type="subTitle" idx="1"/>
          </p:nvPr>
        </p:nvSpPr>
        <p:spPr>
          <a:xfrm>
            <a:off x="265500" y="1998825"/>
            <a:ext cx="4045200" cy="1442400"/>
          </a:xfrm>
          <a:prstGeom prst="rect">
            <a:avLst/>
          </a:prstGeom>
        </p:spPr>
        <p:txBody>
          <a:bodyPr spcFirstLastPara="1" wrap="square" lIns="91425" tIns="91425" rIns="91425" bIns="91425" anchor="t" anchorCtr="0">
            <a:normAutofit fontScale="92500" lnSpcReduction="20000"/>
          </a:bodyPr>
          <a:lstStyle/>
          <a:p>
            <a:pPr marL="0" lvl="0" indent="0" algn="l" rtl="0">
              <a:lnSpc>
                <a:spcPct val="115000"/>
              </a:lnSpc>
              <a:spcBef>
                <a:spcPts val="0"/>
              </a:spcBef>
              <a:spcAft>
                <a:spcPts val="0"/>
              </a:spcAft>
              <a:buClr>
                <a:schemeClr val="dk1"/>
              </a:buClr>
              <a:buSzPts val="1018"/>
              <a:buFont typeface="Arial"/>
              <a:buNone/>
            </a:pPr>
            <a:r>
              <a:rPr lang="en-GB" sz="4450" dirty="0">
                <a:solidFill>
                  <a:srgbClr val="0B5394"/>
                </a:solidFill>
                <a:latin typeface="Montserrat Black"/>
                <a:ea typeface="Montserrat Black"/>
                <a:cs typeface="Montserrat Black"/>
                <a:sym typeface="Montserrat Black"/>
              </a:rPr>
              <a:t>Activity 2.3 </a:t>
            </a:r>
            <a:endParaRPr sz="4450" dirty="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ct val="45833"/>
              <a:buFont typeface="Arial"/>
              <a:buNone/>
            </a:pPr>
            <a:r>
              <a:rPr lang="en-GB" sz="2400" b="1" dirty="0">
                <a:solidFill>
                  <a:srgbClr val="0B5394"/>
                </a:solidFill>
              </a:rPr>
              <a:t>Standards, Indicators, &amp; Systems</a:t>
            </a:r>
            <a:endParaRPr sz="2400" dirty="0">
              <a:solidFill>
                <a:srgbClr val="0B5394"/>
              </a:solidFill>
            </a:endParaRPr>
          </a:p>
        </p:txBody>
      </p:sp>
      <p:sp>
        <p:nvSpPr>
          <p:cNvPr id="529" name="Google Shape;529;p6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56</a:t>
            </a:fld>
            <a:endParaRPr/>
          </a:p>
        </p:txBody>
      </p:sp>
      <p:sp>
        <p:nvSpPr>
          <p:cNvPr id="530" name="Google Shape;530;p6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531" name="Google Shape;531;p63"/>
          <p:cNvSpPr txBox="1">
            <a:spLocks noGrp="1"/>
          </p:cNvSpPr>
          <p:nvPr>
            <p:ph type="title"/>
          </p:nvPr>
        </p:nvSpPr>
        <p:spPr>
          <a:xfrm>
            <a:off x="0" y="0"/>
            <a:ext cx="8961000" cy="39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2.3 </a:t>
            </a:r>
            <a:r>
              <a:rPr lang="en-GB" sz="1400" b="0" i="1">
                <a:solidFill>
                  <a:srgbClr val="0B5394"/>
                </a:solidFill>
              </a:rPr>
              <a:t>Applying Sphere Standards in Urban Contexts</a:t>
            </a:r>
            <a:endParaRPr sz="1400" b="0" i="1">
              <a:solidFill>
                <a:srgbClr val="0B5394"/>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35"/>
        <p:cNvGrpSpPr/>
        <p:nvPr/>
      </p:nvGrpSpPr>
      <p:grpSpPr>
        <a:xfrm>
          <a:off x="0" y="0"/>
          <a:ext cx="0" cy="0"/>
          <a:chOff x="0" y="0"/>
          <a:chExt cx="0" cy="0"/>
        </a:xfrm>
      </p:grpSpPr>
      <p:sp>
        <p:nvSpPr>
          <p:cNvPr id="536" name="Google Shape;536;p64"/>
          <p:cNvSpPr txBox="1">
            <a:spLocks noGrp="1"/>
          </p:cNvSpPr>
          <p:nvPr>
            <p:ph type="body" idx="2"/>
          </p:nvPr>
        </p:nvSpPr>
        <p:spPr>
          <a:xfrm>
            <a:off x="4939500" y="393600"/>
            <a:ext cx="3837000" cy="4362600"/>
          </a:xfrm>
          <a:prstGeom prst="rect">
            <a:avLst/>
          </a:prstGeom>
        </p:spPr>
        <p:txBody>
          <a:bodyPr spcFirstLastPara="1" wrap="square" lIns="91425" tIns="91425" rIns="91425" bIns="91425" anchor="ctr" anchorCtr="0">
            <a:normAutofit fontScale="92500" lnSpcReduction="20000"/>
          </a:bodyPr>
          <a:lstStyle/>
          <a:p>
            <a:pPr marL="0" lvl="0" indent="0" algn="l" rtl="0">
              <a:spcBef>
                <a:spcPts val="0"/>
              </a:spcBef>
              <a:spcAft>
                <a:spcPts val="0"/>
              </a:spcAft>
              <a:buClr>
                <a:schemeClr val="dk1"/>
              </a:buClr>
              <a:buSzPts val="1100"/>
              <a:buFont typeface="Arial"/>
              <a:buNone/>
            </a:pPr>
            <a:r>
              <a:rPr lang="en-GB" sz="1400" b="1" dirty="0">
                <a:solidFill>
                  <a:schemeClr val="dk1"/>
                </a:solidFill>
              </a:rPr>
              <a:t>In groups, revisit your systems map through the lens of Standards &amp; Indicators:</a:t>
            </a:r>
            <a:endParaRPr sz="1400" b="1" dirty="0">
              <a:solidFill>
                <a:schemeClr val="dk1"/>
              </a:solidFill>
            </a:endParaRPr>
          </a:p>
          <a:p>
            <a:pPr marL="0" lvl="0" indent="0" algn="l" rtl="0">
              <a:spcBef>
                <a:spcPts val="0"/>
              </a:spcBef>
              <a:spcAft>
                <a:spcPts val="0"/>
              </a:spcAft>
              <a:buClr>
                <a:schemeClr val="dk1"/>
              </a:buClr>
              <a:buSzPts val="1100"/>
              <a:buFont typeface="Arial"/>
              <a:buNone/>
            </a:pPr>
            <a:endParaRPr sz="1400" b="1" dirty="0">
              <a:solidFill>
                <a:schemeClr val="dk1"/>
              </a:solidFill>
            </a:endParaRPr>
          </a:p>
          <a:p>
            <a:pPr marL="0" lvl="0" indent="0" algn="l" rtl="0">
              <a:spcBef>
                <a:spcPts val="0"/>
              </a:spcBef>
              <a:spcAft>
                <a:spcPts val="0"/>
              </a:spcAft>
              <a:buClr>
                <a:schemeClr val="dk1"/>
              </a:buClr>
              <a:buSzPts val="1100"/>
              <a:buFont typeface="Arial"/>
              <a:buNone/>
            </a:pPr>
            <a:r>
              <a:rPr lang="en-US" sz="1400" i="1" u="sng" dirty="0">
                <a:solidFill>
                  <a:schemeClr val="dk1"/>
                </a:solidFill>
              </a:rPr>
              <a:t>Use the following Standard:</a:t>
            </a:r>
          </a:p>
          <a:p>
            <a:pPr marL="114300" indent="0">
              <a:buNone/>
            </a:pPr>
            <a:r>
              <a:rPr lang="en-US" sz="1400" dirty="0">
                <a:solidFill>
                  <a:schemeClr val="dk1"/>
                </a:solidFill>
              </a:rPr>
              <a:t>Excreta management standard 3.2:</a:t>
            </a:r>
          </a:p>
          <a:p>
            <a:pPr marL="114300" indent="0">
              <a:buNone/>
            </a:pPr>
            <a:r>
              <a:rPr lang="en-US" sz="1400" dirty="0">
                <a:solidFill>
                  <a:schemeClr val="dk1"/>
                </a:solidFill>
              </a:rPr>
              <a:t>Access to and use of toilets.</a:t>
            </a:r>
          </a:p>
          <a:p>
            <a:pPr marL="114300" indent="0">
              <a:buNone/>
            </a:pPr>
            <a:endParaRPr lang="en-US" sz="1400" i="1" dirty="0">
              <a:solidFill>
                <a:schemeClr val="dk1"/>
              </a:solidFill>
            </a:endParaRPr>
          </a:p>
          <a:p>
            <a:pPr marL="114300" indent="0">
              <a:buNone/>
            </a:pPr>
            <a:r>
              <a:rPr lang="en-US" sz="1400" i="1" u="sng" dirty="0">
                <a:solidFill>
                  <a:schemeClr val="dk1"/>
                </a:solidFill>
              </a:rPr>
              <a:t>The following Key Actions: </a:t>
            </a:r>
          </a:p>
          <a:p>
            <a:pPr marL="114300" indent="0">
              <a:buNone/>
            </a:pPr>
            <a:r>
              <a:rPr lang="en-US" sz="1400" i="1" dirty="0">
                <a:solidFill>
                  <a:schemeClr val="dk1"/>
                </a:solidFill>
              </a:rPr>
              <a:t>1, 2, 3 </a:t>
            </a:r>
          </a:p>
          <a:p>
            <a:pPr marL="114300" indent="0">
              <a:buNone/>
            </a:pPr>
            <a:endParaRPr lang="en-US" sz="1400" i="1" dirty="0">
              <a:solidFill>
                <a:schemeClr val="dk1"/>
              </a:solidFill>
            </a:endParaRPr>
          </a:p>
          <a:p>
            <a:pPr marL="114300" indent="0">
              <a:buNone/>
            </a:pPr>
            <a:r>
              <a:rPr lang="en-US" sz="1400" i="1" u="sng" dirty="0">
                <a:solidFill>
                  <a:schemeClr val="dk1"/>
                </a:solidFill>
              </a:rPr>
              <a:t>The following Indicators: </a:t>
            </a:r>
          </a:p>
          <a:p>
            <a:r>
              <a:rPr lang="en-US" sz="1400" dirty="0">
                <a:solidFill>
                  <a:schemeClr val="dk1"/>
                </a:solidFill>
              </a:rPr>
              <a:t>Ratio of shared toilets.</a:t>
            </a:r>
          </a:p>
          <a:p>
            <a:r>
              <a:rPr lang="en-US" sz="1400" dirty="0">
                <a:solidFill>
                  <a:schemeClr val="dk1"/>
                </a:solidFill>
              </a:rPr>
              <a:t>Distance between dwelling and shared toilet.</a:t>
            </a:r>
          </a:p>
          <a:p>
            <a:pPr marL="114300" indent="0">
              <a:buNone/>
            </a:pPr>
            <a:endParaRPr lang="en-US" sz="1400" i="1" dirty="0">
              <a:solidFill>
                <a:schemeClr val="dk1"/>
              </a:solidFill>
            </a:endParaRPr>
          </a:p>
          <a:p>
            <a:pPr marL="114300" indent="0">
              <a:buNone/>
            </a:pPr>
            <a:r>
              <a:rPr lang="en-US" sz="1400" i="1" u="sng" dirty="0">
                <a:solidFill>
                  <a:schemeClr val="dk1"/>
                </a:solidFill>
              </a:rPr>
              <a:t>The following Guidance Notes: </a:t>
            </a:r>
          </a:p>
          <a:p>
            <a:r>
              <a:rPr lang="en-US" sz="1400" dirty="0">
                <a:solidFill>
                  <a:schemeClr val="dk1"/>
                </a:solidFill>
              </a:rPr>
              <a:t>What is adequate, appropriate and acceptable?</a:t>
            </a:r>
          </a:p>
          <a:p>
            <a:r>
              <a:rPr lang="en-US" sz="1400" dirty="0">
                <a:solidFill>
                  <a:schemeClr val="dk1"/>
                </a:solidFill>
              </a:rPr>
              <a:t>Accessibility.</a:t>
            </a:r>
          </a:p>
          <a:p>
            <a:r>
              <a:rPr lang="en-US" sz="1400" dirty="0">
                <a:solidFill>
                  <a:schemeClr val="dk1"/>
                </a:solidFill>
              </a:rPr>
              <a:t>Quantifying toilet requirements.</a:t>
            </a:r>
          </a:p>
          <a:p>
            <a:r>
              <a:rPr lang="en-US" sz="1400" dirty="0">
                <a:solidFill>
                  <a:schemeClr val="dk1"/>
                </a:solidFill>
              </a:rPr>
              <a:t>Household, shared or communal.</a:t>
            </a:r>
          </a:p>
          <a:p>
            <a:pPr marL="114300" indent="0">
              <a:buNone/>
            </a:pPr>
            <a:endParaRPr lang="en-US" sz="1400" i="1" dirty="0">
              <a:solidFill>
                <a:schemeClr val="dk1"/>
              </a:solidFill>
            </a:endParaRPr>
          </a:p>
          <a:p>
            <a:pPr marL="0" lvl="0" indent="0" algn="l" rtl="0">
              <a:spcBef>
                <a:spcPts val="0"/>
              </a:spcBef>
              <a:spcAft>
                <a:spcPts val="0"/>
              </a:spcAft>
              <a:buClr>
                <a:schemeClr val="dk1"/>
              </a:buClr>
              <a:buSzPts val="1100"/>
              <a:buFont typeface="Arial"/>
              <a:buNone/>
            </a:pPr>
            <a:endParaRPr sz="1400" i="1" dirty="0">
              <a:solidFill>
                <a:schemeClr val="dk1"/>
              </a:solidFill>
            </a:endParaRPr>
          </a:p>
        </p:txBody>
      </p:sp>
      <p:sp>
        <p:nvSpPr>
          <p:cNvPr id="537" name="Google Shape;537;p64"/>
          <p:cNvSpPr txBox="1">
            <a:spLocks noGrp="1"/>
          </p:cNvSpPr>
          <p:nvPr>
            <p:ph type="subTitle" idx="1"/>
          </p:nvPr>
        </p:nvSpPr>
        <p:spPr>
          <a:xfrm>
            <a:off x="265500" y="1998825"/>
            <a:ext cx="4045200" cy="1682100"/>
          </a:xfrm>
          <a:prstGeom prst="rect">
            <a:avLst/>
          </a:prstGeom>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0"/>
              </a:spcAft>
              <a:buClr>
                <a:schemeClr val="dk1"/>
              </a:buClr>
              <a:buSzPts val="935"/>
              <a:buFont typeface="Arial"/>
              <a:buNone/>
            </a:pPr>
            <a:r>
              <a:rPr lang="en-GB" sz="4685">
                <a:solidFill>
                  <a:srgbClr val="0B5394"/>
                </a:solidFill>
                <a:latin typeface="Montserrat Black"/>
                <a:ea typeface="Montserrat Black"/>
                <a:cs typeface="Montserrat Black"/>
                <a:sym typeface="Montserrat Black"/>
              </a:rPr>
              <a:t>Step 1.</a:t>
            </a:r>
            <a:endParaRPr sz="4685">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ct val="41741"/>
              <a:buFont typeface="Arial"/>
              <a:buNone/>
            </a:pPr>
            <a:r>
              <a:rPr lang="en-GB" sz="2635" b="1">
                <a:solidFill>
                  <a:srgbClr val="0B5394"/>
                </a:solidFill>
              </a:rPr>
              <a:t>Revisit your systems map</a:t>
            </a:r>
            <a:endParaRPr sz="2635" b="1">
              <a:solidFill>
                <a:srgbClr val="0B5394"/>
              </a:solidFill>
            </a:endParaRPr>
          </a:p>
          <a:p>
            <a:pPr marL="0" lvl="0" indent="0" algn="l" rtl="0">
              <a:lnSpc>
                <a:spcPct val="115000"/>
              </a:lnSpc>
              <a:spcBef>
                <a:spcPts val="0"/>
              </a:spcBef>
              <a:spcAft>
                <a:spcPts val="0"/>
              </a:spcAft>
              <a:buClr>
                <a:schemeClr val="dk1"/>
              </a:buClr>
              <a:buSzPct val="45833"/>
              <a:buFont typeface="Arial"/>
              <a:buNone/>
            </a:pPr>
            <a:endParaRPr sz="2400" b="1">
              <a:solidFill>
                <a:srgbClr val="0B5394"/>
              </a:solidFill>
            </a:endParaRPr>
          </a:p>
          <a:p>
            <a:pPr marL="0" lvl="0" indent="0" algn="l" rtl="0">
              <a:lnSpc>
                <a:spcPct val="115000"/>
              </a:lnSpc>
              <a:spcBef>
                <a:spcPts val="0"/>
              </a:spcBef>
              <a:spcAft>
                <a:spcPts val="0"/>
              </a:spcAft>
              <a:buClr>
                <a:schemeClr val="dk1"/>
              </a:buClr>
              <a:buSzPct val="60837"/>
              <a:buFont typeface="Arial"/>
              <a:buNone/>
            </a:pPr>
            <a:r>
              <a:rPr lang="en-GB" sz="1808"/>
              <a:t>*Designate a group notetaker*</a:t>
            </a:r>
            <a:r>
              <a:rPr lang="en-GB" sz="2400" b="1">
                <a:solidFill>
                  <a:srgbClr val="0B5394"/>
                </a:solidFill>
              </a:rPr>
              <a:t>  </a:t>
            </a:r>
            <a:endParaRPr sz="2400">
              <a:solidFill>
                <a:srgbClr val="0B5394"/>
              </a:solidFill>
            </a:endParaRPr>
          </a:p>
        </p:txBody>
      </p:sp>
      <p:sp>
        <p:nvSpPr>
          <p:cNvPr id="538" name="Google Shape;538;p6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57</a:t>
            </a:fld>
            <a:endParaRPr/>
          </a:p>
        </p:txBody>
      </p:sp>
      <p:sp>
        <p:nvSpPr>
          <p:cNvPr id="539" name="Google Shape;539;p6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540" name="Google Shape;540;p64"/>
          <p:cNvSpPr txBox="1">
            <a:spLocks noGrp="1"/>
          </p:cNvSpPr>
          <p:nvPr>
            <p:ph type="title"/>
          </p:nvPr>
        </p:nvSpPr>
        <p:spPr>
          <a:xfrm>
            <a:off x="0" y="0"/>
            <a:ext cx="8961000" cy="39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2.3 </a:t>
            </a:r>
            <a:r>
              <a:rPr lang="en-GB" sz="1400" b="0" i="1">
                <a:solidFill>
                  <a:srgbClr val="0B5394"/>
                </a:solidFill>
              </a:rPr>
              <a:t>Applying Sphere Standards in Urban Contexts</a:t>
            </a:r>
            <a:br>
              <a:rPr lang="en-GB" sz="1400" b="0" i="1">
                <a:solidFill>
                  <a:srgbClr val="0B5394"/>
                </a:solidFill>
              </a:rPr>
            </a:br>
            <a:r>
              <a:rPr lang="en-GB" sz="1400" i="1">
                <a:solidFill>
                  <a:srgbClr val="0B5394"/>
                </a:solidFill>
              </a:rPr>
              <a:t>Activity 2.3 - Standards, Indicators, &amp; Systems</a:t>
            </a:r>
            <a:endParaRPr sz="1400" b="0" i="1">
              <a:solidFill>
                <a:srgbClr val="0B5394"/>
              </a:solidFill>
            </a:endParaRPr>
          </a:p>
        </p:txBody>
      </p:sp>
    </p:spTree>
    <p:extLst>
      <p:ext uri="{BB962C8B-B14F-4D97-AF65-F5344CB8AC3E}">
        <p14:creationId xmlns:p14="http://schemas.microsoft.com/office/powerpoint/2010/main" val="4101028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35"/>
        <p:cNvGrpSpPr/>
        <p:nvPr/>
      </p:nvGrpSpPr>
      <p:grpSpPr>
        <a:xfrm>
          <a:off x="0" y="0"/>
          <a:ext cx="0" cy="0"/>
          <a:chOff x="0" y="0"/>
          <a:chExt cx="0" cy="0"/>
        </a:xfrm>
      </p:grpSpPr>
      <p:sp>
        <p:nvSpPr>
          <p:cNvPr id="536" name="Google Shape;536;p64"/>
          <p:cNvSpPr txBox="1">
            <a:spLocks noGrp="1"/>
          </p:cNvSpPr>
          <p:nvPr>
            <p:ph type="body" idx="2"/>
          </p:nvPr>
        </p:nvSpPr>
        <p:spPr>
          <a:xfrm>
            <a:off x="4939500" y="393600"/>
            <a:ext cx="3837000" cy="43626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Clr>
                <a:schemeClr val="dk1"/>
              </a:buClr>
              <a:buSzPts val="1100"/>
              <a:buFont typeface="Arial"/>
              <a:buNone/>
            </a:pPr>
            <a:r>
              <a:rPr lang="en-GB" sz="1400" b="1" dirty="0">
                <a:solidFill>
                  <a:schemeClr val="dk1"/>
                </a:solidFill>
              </a:rPr>
              <a:t>In groups, revisit your systems map through the lens of Standards &amp; Indicators:</a:t>
            </a:r>
            <a:endParaRPr sz="1400" b="1" dirty="0">
              <a:solidFill>
                <a:schemeClr val="dk1"/>
              </a:solidFill>
            </a:endParaRPr>
          </a:p>
          <a:p>
            <a:pPr marL="0" lvl="0" indent="0" algn="l" rtl="0">
              <a:spcBef>
                <a:spcPts val="0"/>
              </a:spcBef>
              <a:spcAft>
                <a:spcPts val="0"/>
              </a:spcAft>
              <a:buClr>
                <a:schemeClr val="dk1"/>
              </a:buClr>
              <a:buSzPts val="1100"/>
              <a:buFont typeface="Arial"/>
              <a:buNone/>
            </a:pPr>
            <a:endParaRPr sz="1400" b="1" dirty="0">
              <a:solidFill>
                <a:schemeClr val="dk1"/>
              </a:solidFill>
            </a:endParaRPr>
          </a:p>
          <a:p>
            <a:pPr marL="0" indent="0">
              <a:buClr>
                <a:schemeClr val="dk1"/>
              </a:buClr>
              <a:buSzPts val="1100"/>
              <a:buNone/>
            </a:pPr>
            <a:r>
              <a:rPr lang="en-GB" sz="1400" i="1" dirty="0">
                <a:solidFill>
                  <a:schemeClr val="dk1"/>
                </a:solidFill>
              </a:rPr>
              <a:t>Using the </a:t>
            </a:r>
            <a:r>
              <a:rPr lang="en-US" sz="1400" i="1" dirty="0">
                <a:solidFill>
                  <a:schemeClr val="dk1"/>
                </a:solidFill>
              </a:rPr>
              <a:t>a</a:t>
            </a:r>
            <a:r>
              <a:rPr lang="en-US" sz="1400" dirty="0">
                <a:solidFill>
                  <a:schemeClr val="dk1"/>
                </a:solidFill>
              </a:rPr>
              <a:t>ccess to and use of toilets</a:t>
            </a:r>
          </a:p>
          <a:p>
            <a:pPr marL="0" lvl="0" indent="0" algn="l" rtl="0">
              <a:spcBef>
                <a:spcPts val="0"/>
              </a:spcBef>
              <a:spcAft>
                <a:spcPts val="0"/>
              </a:spcAft>
              <a:buClr>
                <a:schemeClr val="dk1"/>
              </a:buClr>
              <a:buSzPts val="1100"/>
              <a:buFont typeface="Arial"/>
              <a:buNone/>
            </a:pPr>
            <a:r>
              <a:rPr lang="en-GB" sz="1400" i="1" dirty="0">
                <a:solidFill>
                  <a:schemeClr val="dk1"/>
                </a:solidFill>
              </a:rPr>
              <a:t>Standard.</a:t>
            </a:r>
          </a:p>
          <a:p>
            <a:pPr marL="0" lvl="0" indent="0" algn="l" rtl="0">
              <a:spcBef>
                <a:spcPts val="0"/>
              </a:spcBef>
              <a:spcAft>
                <a:spcPts val="0"/>
              </a:spcAft>
              <a:buClr>
                <a:schemeClr val="dk1"/>
              </a:buClr>
              <a:buSzPts val="1100"/>
              <a:buFont typeface="Arial"/>
              <a:buNone/>
            </a:pPr>
            <a:endParaRPr lang="en-GB" sz="1400" i="1" dirty="0">
              <a:solidFill>
                <a:schemeClr val="dk1"/>
              </a:solidFill>
            </a:endParaRPr>
          </a:p>
          <a:p>
            <a:pPr marL="457200" lvl="0" indent="-317500" algn="l" rtl="0">
              <a:lnSpc>
                <a:spcPct val="115000"/>
              </a:lnSpc>
              <a:spcBef>
                <a:spcPts val="0"/>
              </a:spcBef>
              <a:spcAft>
                <a:spcPts val="0"/>
              </a:spcAft>
              <a:buClr>
                <a:schemeClr val="dk1"/>
              </a:buClr>
              <a:buSzPts val="1400"/>
              <a:buChar char="●"/>
            </a:pPr>
            <a:r>
              <a:rPr lang="en-GB" sz="1400" dirty="0">
                <a:solidFill>
                  <a:schemeClr val="dk1"/>
                </a:solidFill>
              </a:rPr>
              <a:t>How will you apply this standard and adapt its indicators?</a:t>
            </a:r>
            <a:endParaRPr sz="1400" dirty="0">
              <a:solidFill>
                <a:schemeClr val="dk1"/>
              </a:solidFill>
            </a:endParaRPr>
          </a:p>
          <a:p>
            <a:pPr marL="457200" lvl="0" indent="-317500" algn="l" rtl="0">
              <a:lnSpc>
                <a:spcPct val="115000"/>
              </a:lnSpc>
              <a:spcBef>
                <a:spcPts val="1000"/>
              </a:spcBef>
              <a:spcAft>
                <a:spcPts val="0"/>
              </a:spcAft>
              <a:buClr>
                <a:schemeClr val="dk1"/>
              </a:buClr>
              <a:buSzPts val="1400"/>
              <a:buChar char="●"/>
            </a:pPr>
            <a:r>
              <a:rPr lang="en-GB" sz="1400" dirty="0">
                <a:solidFill>
                  <a:schemeClr val="dk1"/>
                </a:solidFill>
              </a:rPr>
              <a:t>What elements of your system are related to this standard and its indicators?</a:t>
            </a:r>
            <a:endParaRPr sz="1400" dirty="0">
              <a:solidFill>
                <a:schemeClr val="dk1"/>
              </a:solidFill>
            </a:endParaRPr>
          </a:p>
          <a:p>
            <a:pPr marL="457200" lvl="0" indent="-317500" algn="l" rtl="0">
              <a:lnSpc>
                <a:spcPct val="115000"/>
              </a:lnSpc>
              <a:spcBef>
                <a:spcPts val="1000"/>
              </a:spcBef>
              <a:spcAft>
                <a:spcPts val="1000"/>
              </a:spcAft>
              <a:buClr>
                <a:schemeClr val="dk1"/>
              </a:buClr>
              <a:buSzPts val="1400"/>
              <a:buChar char="●"/>
            </a:pPr>
            <a:r>
              <a:rPr lang="en-GB" sz="1400" dirty="0">
                <a:solidFill>
                  <a:schemeClr val="dk1"/>
                </a:solidFill>
              </a:rPr>
              <a:t>What stakeholders and assets will impact applying this standard?</a:t>
            </a:r>
            <a:endParaRPr sz="1400" i="1" dirty="0">
              <a:solidFill>
                <a:schemeClr val="dk1"/>
              </a:solidFill>
            </a:endParaRPr>
          </a:p>
        </p:txBody>
      </p:sp>
      <p:sp>
        <p:nvSpPr>
          <p:cNvPr id="537" name="Google Shape;537;p64"/>
          <p:cNvSpPr txBox="1">
            <a:spLocks noGrp="1"/>
          </p:cNvSpPr>
          <p:nvPr>
            <p:ph type="subTitle" idx="1"/>
          </p:nvPr>
        </p:nvSpPr>
        <p:spPr>
          <a:xfrm>
            <a:off x="265500" y="1998825"/>
            <a:ext cx="4045200" cy="1682100"/>
          </a:xfrm>
          <a:prstGeom prst="rect">
            <a:avLst/>
          </a:prstGeom>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0"/>
              </a:spcAft>
              <a:buClr>
                <a:schemeClr val="dk1"/>
              </a:buClr>
              <a:buSzPts val="935"/>
              <a:buFont typeface="Arial"/>
              <a:buNone/>
            </a:pPr>
            <a:r>
              <a:rPr lang="en-GB" sz="4685">
                <a:solidFill>
                  <a:srgbClr val="0B5394"/>
                </a:solidFill>
                <a:latin typeface="Montserrat Black"/>
                <a:ea typeface="Montserrat Black"/>
                <a:cs typeface="Montserrat Black"/>
                <a:sym typeface="Montserrat Black"/>
              </a:rPr>
              <a:t>Step 1.</a:t>
            </a:r>
            <a:endParaRPr sz="4685">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ct val="41741"/>
              <a:buFont typeface="Arial"/>
              <a:buNone/>
            </a:pPr>
            <a:r>
              <a:rPr lang="en-GB" sz="2635" b="1">
                <a:solidFill>
                  <a:srgbClr val="0B5394"/>
                </a:solidFill>
              </a:rPr>
              <a:t>Revisit your systems map</a:t>
            </a:r>
            <a:endParaRPr sz="2635" b="1">
              <a:solidFill>
                <a:srgbClr val="0B5394"/>
              </a:solidFill>
            </a:endParaRPr>
          </a:p>
          <a:p>
            <a:pPr marL="0" lvl="0" indent="0" algn="l" rtl="0">
              <a:lnSpc>
                <a:spcPct val="115000"/>
              </a:lnSpc>
              <a:spcBef>
                <a:spcPts val="0"/>
              </a:spcBef>
              <a:spcAft>
                <a:spcPts val="0"/>
              </a:spcAft>
              <a:buClr>
                <a:schemeClr val="dk1"/>
              </a:buClr>
              <a:buSzPct val="45833"/>
              <a:buFont typeface="Arial"/>
              <a:buNone/>
            </a:pPr>
            <a:endParaRPr sz="2400" b="1">
              <a:solidFill>
                <a:srgbClr val="0B5394"/>
              </a:solidFill>
            </a:endParaRPr>
          </a:p>
          <a:p>
            <a:pPr marL="0" lvl="0" indent="0" algn="l" rtl="0">
              <a:lnSpc>
                <a:spcPct val="115000"/>
              </a:lnSpc>
              <a:spcBef>
                <a:spcPts val="0"/>
              </a:spcBef>
              <a:spcAft>
                <a:spcPts val="0"/>
              </a:spcAft>
              <a:buClr>
                <a:schemeClr val="dk1"/>
              </a:buClr>
              <a:buSzPct val="60837"/>
              <a:buFont typeface="Arial"/>
              <a:buNone/>
            </a:pPr>
            <a:r>
              <a:rPr lang="en-GB" sz="1808"/>
              <a:t>*Designate a group notetaker*</a:t>
            </a:r>
            <a:r>
              <a:rPr lang="en-GB" sz="2400" b="1">
                <a:solidFill>
                  <a:srgbClr val="0B5394"/>
                </a:solidFill>
              </a:rPr>
              <a:t>  </a:t>
            </a:r>
            <a:endParaRPr sz="2400">
              <a:solidFill>
                <a:srgbClr val="0B5394"/>
              </a:solidFill>
            </a:endParaRPr>
          </a:p>
        </p:txBody>
      </p:sp>
      <p:sp>
        <p:nvSpPr>
          <p:cNvPr id="538" name="Google Shape;538;p6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58</a:t>
            </a:fld>
            <a:endParaRPr/>
          </a:p>
        </p:txBody>
      </p:sp>
      <p:sp>
        <p:nvSpPr>
          <p:cNvPr id="539" name="Google Shape;539;p6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540" name="Google Shape;540;p64"/>
          <p:cNvSpPr txBox="1">
            <a:spLocks noGrp="1"/>
          </p:cNvSpPr>
          <p:nvPr>
            <p:ph type="title"/>
          </p:nvPr>
        </p:nvSpPr>
        <p:spPr>
          <a:xfrm>
            <a:off x="0" y="0"/>
            <a:ext cx="8961000" cy="39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2.3 </a:t>
            </a:r>
            <a:r>
              <a:rPr lang="en-GB" sz="1400" b="0" i="1">
                <a:solidFill>
                  <a:srgbClr val="0B5394"/>
                </a:solidFill>
              </a:rPr>
              <a:t>Applying Sphere Standards in Urban Contexts</a:t>
            </a:r>
            <a:br>
              <a:rPr lang="en-GB" sz="1400" b="0" i="1">
                <a:solidFill>
                  <a:srgbClr val="0B5394"/>
                </a:solidFill>
              </a:rPr>
            </a:br>
            <a:r>
              <a:rPr lang="en-GB" sz="1400" i="1">
                <a:solidFill>
                  <a:srgbClr val="0B5394"/>
                </a:solidFill>
              </a:rPr>
              <a:t>Activity 2.3 - Standards, Indicators, &amp; Systems</a:t>
            </a:r>
            <a:endParaRPr sz="1400" b="0" i="1">
              <a:solidFill>
                <a:srgbClr val="0B5394"/>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44"/>
        <p:cNvGrpSpPr/>
        <p:nvPr/>
      </p:nvGrpSpPr>
      <p:grpSpPr>
        <a:xfrm>
          <a:off x="0" y="0"/>
          <a:ext cx="0" cy="0"/>
          <a:chOff x="0" y="0"/>
          <a:chExt cx="0" cy="0"/>
        </a:xfrm>
      </p:grpSpPr>
      <p:sp>
        <p:nvSpPr>
          <p:cNvPr id="545" name="Google Shape;545;p6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Clr>
                <a:schemeClr val="dk1"/>
              </a:buClr>
              <a:buSzPts val="1100"/>
              <a:buFont typeface="Arial"/>
              <a:buNone/>
            </a:pPr>
            <a:r>
              <a:rPr lang="en-GB" sz="1400" b="1" dirty="0">
                <a:solidFill>
                  <a:schemeClr val="dk1"/>
                </a:solidFill>
              </a:rPr>
              <a:t>In groups, reflect on your personal experiences of applying Sphere Standards in an urban context:</a:t>
            </a:r>
            <a:endParaRPr sz="1400" b="1" dirty="0">
              <a:solidFill>
                <a:schemeClr val="dk1"/>
              </a:solidFill>
            </a:endParaRPr>
          </a:p>
          <a:p>
            <a:pPr marL="0" lvl="0" indent="0" algn="l" rtl="0">
              <a:spcBef>
                <a:spcPts val="0"/>
              </a:spcBef>
              <a:spcAft>
                <a:spcPts val="0"/>
              </a:spcAft>
              <a:buClr>
                <a:schemeClr val="dk1"/>
              </a:buClr>
              <a:buSzPts val="1100"/>
              <a:buFont typeface="Arial"/>
              <a:buNone/>
            </a:pPr>
            <a:endParaRPr sz="1400" dirty="0">
              <a:solidFill>
                <a:schemeClr val="dk1"/>
              </a:solidFill>
            </a:endParaRPr>
          </a:p>
          <a:p>
            <a:pPr marL="457200" lvl="0" indent="-317500" algn="l" rtl="0">
              <a:spcBef>
                <a:spcPts val="0"/>
              </a:spcBef>
              <a:spcAft>
                <a:spcPts val="0"/>
              </a:spcAft>
              <a:buClr>
                <a:schemeClr val="dk1"/>
              </a:buClr>
              <a:buSzPts val="1400"/>
              <a:buChar char="●"/>
            </a:pPr>
            <a:r>
              <a:rPr lang="en-GB" sz="1400" dirty="0">
                <a:solidFill>
                  <a:schemeClr val="dk1"/>
                </a:solidFill>
              </a:rPr>
              <a:t>How did you adapt the indicators?</a:t>
            </a:r>
            <a:endParaRPr sz="1400" dirty="0">
              <a:solidFill>
                <a:schemeClr val="dk1"/>
              </a:solidFill>
            </a:endParaRPr>
          </a:p>
          <a:p>
            <a:pPr marL="457200" lvl="0" indent="0" algn="l" rtl="0">
              <a:spcBef>
                <a:spcPts val="0"/>
              </a:spcBef>
              <a:spcAft>
                <a:spcPts val="0"/>
              </a:spcAft>
              <a:buNone/>
            </a:pPr>
            <a:endParaRPr sz="1400" dirty="0">
              <a:solidFill>
                <a:schemeClr val="dk1"/>
              </a:solidFill>
            </a:endParaRPr>
          </a:p>
          <a:p>
            <a:pPr marL="457200" lvl="0" indent="-317500" algn="l" rtl="0">
              <a:spcBef>
                <a:spcPts val="0"/>
              </a:spcBef>
              <a:spcAft>
                <a:spcPts val="0"/>
              </a:spcAft>
              <a:buClr>
                <a:schemeClr val="dk1"/>
              </a:buClr>
              <a:buSzPts val="1400"/>
              <a:buChar char="●"/>
            </a:pPr>
            <a:r>
              <a:rPr lang="en-GB" sz="1400" dirty="0">
                <a:solidFill>
                  <a:schemeClr val="dk1"/>
                </a:solidFill>
              </a:rPr>
              <a:t>What were the challenges in applying standards?</a:t>
            </a:r>
            <a:endParaRPr sz="1400" dirty="0">
              <a:solidFill>
                <a:schemeClr val="dk1"/>
              </a:solidFill>
            </a:endParaRPr>
          </a:p>
          <a:p>
            <a:pPr marL="0" lvl="0" indent="0" algn="l" rtl="0">
              <a:spcBef>
                <a:spcPts val="0"/>
              </a:spcBef>
              <a:spcAft>
                <a:spcPts val="0"/>
              </a:spcAft>
              <a:buClr>
                <a:schemeClr val="dk1"/>
              </a:buClr>
              <a:buSzPts val="1100"/>
              <a:buFont typeface="Arial"/>
              <a:buNone/>
            </a:pPr>
            <a:endParaRPr sz="1400" dirty="0">
              <a:solidFill>
                <a:schemeClr val="dk1"/>
              </a:solidFill>
            </a:endParaRPr>
          </a:p>
          <a:p>
            <a:pPr marL="0" lvl="0" indent="0" algn="l" rtl="0">
              <a:spcBef>
                <a:spcPts val="0"/>
              </a:spcBef>
              <a:spcAft>
                <a:spcPts val="0"/>
              </a:spcAft>
              <a:buClr>
                <a:schemeClr val="dk1"/>
              </a:buClr>
              <a:buSzPts val="1100"/>
              <a:buFont typeface="Arial"/>
              <a:buNone/>
            </a:pPr>
            <a:endParaRPr sz="1400" dirty="0">
              <a:solidFill>
                <a:schemeClr val="dk1"/>
              </a:solidFill>
            </a:endParaRPr>
          </a:p>
          <a:p>
            <a:pPr marL="0" lvl="0" indent="0" algn="l" rtl="0">
              <a:spcBef>
                <a:spcPts val="0"/>
              </a:spcBef>
              <a:spcAft>
                <a:spcPts val="0"/>
              </a:spcAft>
              <a:buClr>
                <a:schemeClr val="dk1"/>
              </a:buClr>
              <a:buSzPts val="1100"/>
              <a:buFont typeface="Arial"/>
              <a:buNone/>
            </a:pPr>
            <a:endParaRPr sz="1400" dirty="0">
              <a:solidFill>
                <a:schemeClr val="dk1"/>
              </a:solidFill>
            </a:endParaRPr>
          </a:p>
        </p:txBody>
      </p:sp>
      <p:sp>
        <p:nvSpPr>
          <p:cNvPr id="546" name="Google Shape;546;p65"/>
          <p:cNvSpPr txBox="1">
            <a:spLocks noGrp="1"/>
          </p:cNvSpPr>
          <p:nvPr>
            <p:ph type="subTitle" idx="1"/>
          </p:nvPr>
        </p:nvSpPr>
        <p:spPr>
          <a:xfrm>
            <a:off x="265500" y="2047875"/>
            <a:ext cx="4045200" cy="13935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Clr>
                <a:schemeClr val="dk1"/>
              </a:buClr>
              <a:buSzPts val="1100"/>
              <a:buFont typeface="Arial"/>
              <a:buNone/>
            </a:pPr>
            <a:r>
              <a:rPr lang="en-GB" sz="4450">
                <a:solidFill>
                  <a:srgbClr val="0B5394"/>
                </a:solidFill>
                <a:latin typeface="Montserrat Black"/>
                <a:ea typeface="Montserrat Black"/>
                <a:cs typeface="Montserrat Black"/>
                <a:sym typeface="Montserrat Black"/>
              </a:rPr>
              <a:t>Step 2.</a:t>
            </a:r>
            <a:endParaRPr sz="445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a:solidFill>
                  <a:srgbClr val="0B5394"/>
                </a:solidFill>
              </a:rPr>
              <a:t>Personal Reflections</a:t>
            </a:r>
            <a:endParaRPr sz="2400">
              <a:solidFill>
                <a:srgbClr val="0B5394"/>
              </a:solidFill>
            </a:endParaRPr>
          </a:p>
        </p:txBody>
      </p:sp>
      <p:sp>
        <p:nvSpPr>
          <p:cNvPr id="547" name="Google Shape;547;p6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59</a:t>
            </a:fld>
            <a:endParaRPr/>
          </a:p>
        </p:txBody>
      </p:sp>
      <p:sp>
        <p:nvSpPr>
          <p:cNvPr id="548" name="Google Shape;548;p6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549" name="Google Shape;549;p65"/>
          <p:cNvSpPr txBox="1">
            <a:spLocks noGrp="1"/>
          </p:cNvSpPr>
          <p:nvPr>
            <p:ph type="title"/>
          </p:nvPr>
        </p:nvSpPr>
        <p:spPr>
          <a:xfrm>
            <a:off x="0" y="0"/>
            <a:ext cx="8961000" cy="39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2.3 </a:t>
            </a:r>
            <a:r>
              <a:rPr lang="en-GB" sz="1400" b="0" i="1">
                <a:solidFill>
                  <a:srgbClr val="0B5394"/>
                </a:solidFill>
              </a:rPr>
              <a:t>Applying Sphere Standards in Urban Contexts</a:t>
            </a:r>
            <a:br>
              <a:rPr lang="en-GB" sz="1400" b="0" i="1">
                <a:solidFill>
                  <a:srgbClr val="0B5394"/>
                </a:solidFill>
              </a:rPr>
            </a:br>
            <a:r>
              <a:rPr lang="en-GB" sz="1400" i="1">
                <a:solidFill>
                  <a:srgbClr val="0B5394"/>
                </a:solidFill>
              </a:rPr>
              <a:t>Activity 2.3 - Standards, Indicators, &amp; Systems</a:t>
            </a:r>
            <a:endParaRPr sz="1400" b="0" i="1">
              <a:solidFill>
                <a:srgbClr val="0B5394"/>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9"/>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550" b="0" i="1">
                <a:solidFill>
                  <a:srgbClr val="0B5394"/>
                </a:solidFill>
              </a:rPr>
              <a:t>2.0 Introduction | B. Learning Objectives for Module 2</a:t>
            </a:r>
            <a:endParaRPr sz="2650">
              <a:solidFill>
                <a:srgbClr val="0B5394"/>
              </a:solidFill>
            </a:endParaRPr>
          </a:p>
        </p:txBody>
      </p:sp>
      <p:sp>
        <p:nvSpPr>
          <p:cNvPr id="106" name="Google Shape;106;p1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a:t>
            </a:fld>
            <a:endParaRPr/>
          </a:p>
        </p:txBody>
      </p:sp>
      <p:sp>
        <p:nvSpPr>
          <p:cNvPr id="107" name="Google Shape;107;p1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108" name="Google Shape;108;p19"/>
          <p:cNvSpPr txBox="1">
            <a:spLocks noGrp="1"/>
          </p:cNvSpPr>
          <p:nvPr>
            <p:ph type="body" idx="1"/>
          </p:nvPr>
        </p:nvSpPr>
        <p:spPr>
          <a:xfrm>
            <a:off x="311700" y="1152475"/>
            <a:ext cx="58035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sz="1400"/>
              <a:t>By the end of this module learners will be able to:</a:t>
            </a:r>
            <a:endParaRPr sz="1400">
              <a:solidFill>
                <a:schemeClr val="dk1"/>
              </a:solidFill>
            </a:endParaRPr>
          </a:p>
          <a:p>
            <a:pPr marL="457200" lvl="0" indent="-317500" algn="l" rtl="0">
              <a:lnSpc>
                <a:spcPct val="115000"/>
              </a:lnSpc>
              <a:spcBef>
                <a:spcPts val="1200"/>
              </a:spcBef>
              <a:spcAft>
                <a:spcPts val="0"/>
              </a:spcAft>
              <a:buClr>
                <a:schemeClr val="dk1"/>
              </a:buClr>
              <a:buSzPts val="1400"/>
              <a:buFont typeface="Montserrat"/>
              <a:buChar char="❏"/>
            </a:pPr>
            <a:r>
              <a:rPr lang="en-GB" sz="1400">
                <a:solidFill>
                  <a:schemeClr val="dk1"/>
                </a:solidFill>
              </a:rPr>
              <a:t>Explain the purpose of Sphere.</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Define the Sphere Standards and identify how they are structured.</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Distinguish standards versus indicators and describe how to meet standards.</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Describe the challenges associated with applying Sphere Standards in urban contexts in contrast to traditional response contexts.</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Conceptualise how to apply Sphere Standards in the urban context through systems thinking. </a:t>
            </a:r>
            <a:endParaRPr sz="1700">
              <a:solidFill>
                <a:schemeClr val="dk1"/>
              </a:solidFill>
            </a:endParaRPr>
          </a:p>
          <a:p>
            <a:pPr marL="0" lvl="0" indent="0" algn="l" rtl="0">
              <a:spcBef>
                <a:spcPts val="600"/>
              </a:spcBef>
              <a:spcAft>
                <a:spcPts val="1200"/>
              </a:spcAft>
              <a:buNone/>
            </a:pPr>
            <a:endParaRPr sz="1400"/>
          </a:p>
        </p:txBody>
      </p:sp>
      <p:sp>
        <p:nvSpPr>
          <p:cNvPr id="109" name="Google Shape;109;p19"/>
          <p:cNvSpPr txBox="1"/>
          <p:nvPr/>
        </p:nvSpPr>
        <p:spPr>
          <a:xfrm>
            <a:off x="285750" y="685800"/>
            <a:ext cx="4295700" cy="592500"/>
          </a:xfrm>
          <a:prstGeom prst="rect">
            <a:avLst/>
          </a:prstGeom>
          <a:noFill/>
          <a:ln>
            <a:noFill/>
          </a:ln>
        </p:spPr>
        <p:txBody>
          <a:bodyPr spcFirstLastPara="1" wrap="square" lIns="91425" tIns="91425" rIns="91425" bIns="91425" anchor="t" anchorCtr="0">
            <a:spAutoFit/>
          </a:bodyPr>
          <a:lstStyle/>
          <a:p>
            <a:pPr marL="0" lvl="0" indent="0" algn="l" rtl="0">
              <a:spcBef>
                <a:spcPts val="400"/>
              </a:spcBef>
              <a:spcAft>
                <a:spcPts val="0"/>
              </a:spcAft>
              <a:buNone/>
            </a:pPr>
            <a:r>
              <a:rPr lang="en-GB" sz="2650" b="1" i="1">
                <a:solidFill>
                  <a:srgbClr val="0B5394"/>
                </a:solidFill>
                <a:latin typeface="Montserrat"/>
                <a:ea typeface="Montserrat"/>
                <a:cs typeface="Montserrat"/>
                <a:sym typeface="Montserrat"/>
              </a:rPr>
              <a:t>Learning Objectives</a:t>
            </a:r>
            <a:endParaRPr/>
          </a:p>
        </p:txBody>
      </p:sp>
      <p:pic>
        <p:nvPicPr>
          <p:cNvPr id="110" name="Google Shape;110;p19"/>
          <p:cNvPicPr preferRelativeResize="0"/>
          <p:nvPr/>
        </p:nvPicPr>
        <p:blipFill rotWithShape="1">
          <a:blip r:embed="rId3" cstate="screen">
            <a:alphaModFix/>
            <a:extLst>
              <a:ext uri="{28A0092B-C50C-407E-A947-70E740481C1C}">
                <a14:useLocalDpi xmlns:a14="http://schemas.microsoft.com/office/drawing/2010/main"/>
              </a:ext>
            </a:extLst>
          </a:blip>
          <a:srcRect l="-22744" t="-14547"/>
          <a:stretch/>
        </p:blipFill>
        <p:spPr>
          <a:xfrm rot="-6">
            <a:off x="6115200" y="415795"/>
            <a:ext cx="3028800" cy="3932003"/>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352" name="Google Shape;352;p42"/>
          <p:cNvPicPr preferRelativeResize="0"/>
          <p:nvPr/>
        </p:nvPicPr>
        <p:blipFill rotWithShape="1">
          <a:blip r:embed="rId3" cstate="screen">
            <a:alphaModFix/>
            <a:extLst>
              <a:ext uri="{28A0092B-C50C-407E-A947-70E740481C1C}">
                <a14:useLocalDpi xmlns:a14="http://schemas.microsoft.com/office/drawing/2010/main"/>
              </a:ext>
            </a:extLst>
          </a:blip>
          <a:srcRect t="-23213"/>
          <a:stretch/>
        </p:blipFill>
        <p:spPr>
          <a:xfrm>
            <a:off x="3048000" y="-1204525"/>
            <a:ext cx="6095925" cy="6337551"/>
          </a:xfrm>
          <a:prstGeom prst="rect">
            <a:avLst/>
          </a:prstGeom>
          <a:noFill/>
          <a:ln>
            <a:noFill/>
          </a:ln>
        </p:spPr>
      </p:pic>
      <p:sp>
        <p:nvSpPr>
          <p:cNvPr id="353" name="Google Shape;353;p42"/>
          <p:cNvSpPr txBox="1">
            <a:spLocks noGrp="1"/>
          </p:cNvSpPr>
          <p:nvPr>
            <p:ph type="sldNum" idx="4294967295"/>
          </p:nvPr>
        </p:nvSpPr>
        <p:spPr>
          <a:xfrm>
            <a:off x="8472458" y="4663217"/>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sz="1300"/>
              <a:t>60</a:t>
            </a:fld>
            <a:endParaRPr sz="1300"/>
          </a:p>
        </p:txBody>
      </p:sp>
      <p:sp>
        <p:nvSpPr>
          <p:cNvPr id="354" name="Google Shape;354;p4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60</a:t>
            </a:fld>
            <a:endParaRPr/>
          </a:p>
        </p:txBody>
      </p:sp>
      <p:sp>
        <p:nvSpPr>
          <p:cNvPr id="355" name="Google Shape;355;p42"/>
          <p:cNvSpPr/>
          <p:nvPr/>
        </p:nvSpPr>
        <p:spPr>
          <a:xfrm>
            <a:off x="3007175" y="0"/>
            <a:ext cx="3252300" cy="5143500"/>
          </a:xfrm>
          <a:prstGeom prst="rect">
            <a:avLst/>
          </a:prstGeom>
          <a:gradFill>
            <a:gsLst>
              <a:gs pos="0">
                <a:schemeClr val="dk1"/>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42"/>
          <p:cNvSpPr txBox="1">
            <a:spLocks noGrp="1"/>
          </p:cNvSpPr>
          <p:nvPr>
            <p:ph type="subTitle" idx="1"/>
          </p:nvPr>
        </p:nvSpPr>
        <p:spPr>
          <a:xfrm>
            <a:off x="265500" y="2067675"/>
            <a:ext cx="4045200" cy="1235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2000" b="1">
                <a:solidFill>
                  <a:schemeClr val="lt1"/>
                </a:solidFill>
              </a:rPr>
              <a:t>Urban Response Case Study: </a:t>
            </a:r>
            <a:endParaRPr sz="2000" b="1">
              <a:solidFill>
                <a:schemeClr val="lt1"/>
              </a:solidFill>
            </a:endParaRPr>
          </a:p>
          <a:p>
            <a:pPr marL="0" lvl="0" indent="0" algn="l" rtl="0">
              <a:lnSpc>
                <a:spcPct val="100000"/>
              </a:lnSpc>
              <a:spcBef>
                <a:spcPts val="0"/>
              </a:spcBef>
              <a:spcAft>
                <a:spcPts val="0"/>
              </a:spcAft>
              <a:buClr>
                <a:schemeClr val="dk1"/>
              </a:buClr>
              <a:buSzPts val="1100"/>
              <a:buFont typeface="Arial"/>
              <a:buNone/>
            </a:pPr>
            <a:r>
              <a:rPr lang="en-GB" sz="2000">
                <a:solidFill>
                  <a:schemeClr val="lt1"/>
                </a:solidFill>
                <a:latin typeface="Montserrat Black"/>
                <a:ea typeface="Montserrat Black"/>
                <a:cs typeface="Montserrat Black"/>
                <a:sym typeface="Montserrat Black"/>
              </a:rPr>
              <a:t>The War in Ukraine</a:t>
            </a:r>
            <a:endParaRPr sz="2000">
              <a:solidFill>
                <a:schemeClr val="lt1"/>
              </a:solidFill>
              <a:latin typeface="Montserrat Black"/>
              <a:ea typeface="Montserrat Black"/>
              <a:cs typeface="Montserrat Black"/>
              <a:sym typeface="Montserrat Black"/>
            </a:endParaRPr>
          </a:p>
        </p:txBody>
      </p:sp>
      <p:sp>
        <p:nvSpPr>
          <p:cNvPr id="357" name="Google Shape;357;p42"/>
          <p:cNvSpPr txBox="1"/>
          <p:nvPr/>
        </p:nvSpPr>
        <p:spPr>
          <a:xfrm>
            <a:off x="8445225" y="4857375"/>
            <a:ext cx="6987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b="1">
                <a:solidFill>
                  <a:srgbClr val="CCCCCC"/>
                </a:solidFill>
              </a:rPr>
              <a:t>Reuters</a:t>
            </a:r>
            <a:endParaRPr sz="600" b="1">
              <a:solidFill>
                <a:srgbClr val="CCCCCC"/>
              </a:solidFill>
            </a:endParaRPr>
          </a:p>
        </p:txBody>
      </p:sp>
      <p:sp>
        <p:nvSpPr>
          <p:cNvPr id="358" name="Google Shape;358;p42"/>
          <p:cNvSpPr txBox="1">
            <a:spLocks noGrp="1"/>
          </p:cNvSpPr>
          <p:nvPr>
            <p:ph type="subTitle" idx="1"/>
          </p:nvPr>
        </p:nvSpPr>
        <p:spPr>
          <a:xfrm>
            <a:off x="785550" y="364200"/>
            <a:ext cx="7659600" cy="4358700"/>
          </a:xfrm>
          <a:prstGeom prst="rect">
            <a:avLst/>
          </a:prstGeom>
          <a:solidFill>
            <a:schemeClr val="dk1"/>
          </a:solidFill>
          <a:ln w="9525" cap="flat" cmpd="sng">
            <a:solidFill>
              <a:schemeClr val="lt1"/>
            </a:solidFill>
            <a:prstDash val="solid"/>
            <a:round/>
            <a:headEnd type="none" w="sm" len="sm"/>
            <a:tailEnd type="none" w="sm" len="sm"/>
          </a:ln>
        </p:spPr>
        <p:txBody>
          <a:bodyPr spcFirstLastPara="1" wrap="square" lIns="180000" tIns="180000" rIns="180000" bIns="1800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2000">
                <a:solidFill>
                  <a:schemeClr val="lt1"/>
                </a:solidFill>
                <a:latin typeface="Montserrat Black"/>
                <a:ea typeface="Montserrat Black"/>
                <a:cs typeface="Montserrat Black"/>
                <a:sym typeface="Montserrat Black"/>
              </a:rPr>
              <a:t>The War in Ukraine | Situation Update 6</a:t>
            </a:r>
            <a:endParaRPr sz="1100" b="1">
              <a:solidFill>
                <a:srgbClr val="43A8A5"/>
              </a:solidFill>
              <a:latin typeface="Open Sans"/>
              <a:ea typeface="Open Sans"/>
              <a:cs typeface="Open Sans"/>
              <a:sym typeface="Open Sans"/>
            </a:endParaRPr>
          </a:p>
          <a:p>
            <a:pPr marL="0" lvl="0" indent="0" algn="l" rtl="0">
              <a:spcBef>
                <a:spcPts val="0"/>
              </a:spcBef>
              <a:spcAft>
                <a:spcPts val="0"/>
              </a:spcAft>
              <a:buNone/>
            </a:pPr>
            <a:endParaRPr sz="1200" b="1" dirty="0">
              <a:solidFill>
                <a:schemeClr val="lt1"/>
              </a:solidFill>
              <a:latin typeface="Open Sans"/>
              <a:ea typeface="Open Sans"/>
              <a:cs typeface="Open Sans"/>
              <a:sym typeface="Open Sans"/>
            </a:endParaRPr>
          </a:p>
          <a:p>
            <a:pPr marL="0" lvl="0" indent="0" algn="l" rtl="0">
              <a:spcBef>
                <a:spcPts val="0"/>
              </a:spcBef>
              <a:spcAft>
                <a:spcPts val="0"/>
              </a:spcAft>
              <a:buNone/>
            </a:pPr>
            <a:r>
              <a:rPr lang="en-GB" sz="1200" b="1" dirty="0">
                <a:solidFill>
                  <a:schemeClr val="lt1"/>
                </a:solidFill>
                <a:latin typeface="Open Sans"/>
                <a:ea typeface="Open Sans"/>
                <a:cs typeface="Open Sans"/>
                <a:sym typeface="Open Sans"/>
              </a:rPr>
              <a:t>Standards in Context</a:t>
            </a:r>
            <a:endParaRPr sz="1200" b="1" dirty="0">
              <a:solidFill>
                <a:schemeClr val="lt1"/>
              </a:solidFill>
              <a:latin typeface="Open Sans"/>
              <a:ea typeface="Open Sans"/>
              <a:cs typeface="Open Sans"/>
              <a:sym typeface="Open Sans"/>
            </a:endParaRPr>
          </a:p>
          <a:p>
            <a:pPr marL="0" lvl="0" indent="0" algn="l" rtl="0">
              <a:spcBef>
                <a:spcPts val="0"/>
              </a:spcBef>
              <a:spcAft>
                <a:spcPts val="0"/>
              </a:spcAft>
              <a:buNone/>
            </a:pPr>
            <a:r>
              <a:rPr lang="en-GB" sz="1200" dirty="0">
                <a:solidFill>
                  <a:schemeClr val="lt1"/>
                </a:solidFill>
                <a:latin typeface="Open Sans"/>
                <a:ea typeface="Open Sans"/>
                <a:cs typeface="Open Sans"/>
                <a:sym typeface="Open Sans"/>
              </a:rPr>
              <a:t>In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the Ukrainian Red Cross organised a call-centre to collect lists of needs from the population. Volunteers are helping more than 600 people with food and medicine requests → Needs analysis and people-centred approach.</a:t>
            </a: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r>
              <a:rPr lang="en-GB" sz="1200" dirty="0">
                <a:solidFill>
                  <a:schemeClr val="lt1"/>
                </a:solidFill>
                <a:latin typeface="Open Sans"/>
                <a:ea typeface="Open Sans"/>
                <a:cs typeface="Open Sans"/>
                <a:sym typeface="Open Sans"/>
              </a:rPr>
              <a:t>If we think about the larger system, it's not just one organisation but many organisations trying to determine and respond to the needs of the people in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a:t>
            </a: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r>
              <a:rPr lang="en-GB" sz="1200" dirty="0">
                <a:solidFill>
                  <a:schemeClr val="lt1"/>
                </a:solidFill>
                <a:latin typeface="Open Sans"/>
                <a:ea typeface="Open Sans"/>
                <a:cs typeface="Open Sans"/>
                <a:sym typeface="Open Sans"/>
              </a:rPr>
              <a:t>MSF is conducting training for hospitals and setting up water sanitation systems for people living in the subway. </a:t>
            </a:r>
            <a:br>
              <a:rPr lang="en-GB" sz="1200" dirty="0">
                <a:solidFill>
                  <a:schemeClr val="lt1"/>
                </a:solidFill>
                <a:latin typeface="Open Sans"/>
                <a:ea typeface="Open Sans"/>
                <a:cs typeface="Open Sans"/>
                <a:sym typeface="Open Sans"/>
              </a:rPr>
            </a:b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r>
              <a:rPr lang="en-GB" sz="1200" dirty="0">
                <a:solidFill>
                  <a:schemeClr val="lt1"/>
                </a:solidFill>
                <a:latin typeface="Open Sans"/>
                <a:ea typeface="Open Sans"/>
                <a:cs typeface="Open Sans"/>
                <a:sym typeface="Open Sans"/>
              </a:rPr>
              <a:t>Ukrainian volunteers are distributing aid to people who are still living in </a:t>
            </a:r>
            <a:r>
              <a:rPr lang="en-GB" sz="1200" dirty="0" err="1">
                <a:solidFill>
                  <a:schemeClr val="lt1"/>
                </a:solidFill>
                <a:latin typeface="Open Sans"/>
                <a:ea typeface="Open Sans"/>
                <a:cs typeface="Open Sans"/>
                <a:sym typeface="Open Sans"/>
              </a:rPr>
              <a:t>Kharkiv</a:t>
            </a:r>
            <a:r>
              <a:rPr lang="en-GB" sz="1200" dirty="0">
                <a:solidFill>
                  <a:schemeClr val="lt1"/>
                </a:solidFill>
                <a:latin typeface="Open Sans"/>
                <a:ea typeface="Open Sans"/>
                <a:cs typeface="Open Sans"/>
                <a:sym typeface="Open Sans"/>
              </a:rPr>
              <a:t> (particularly, to vulnerable populations such as children, the elderly, the disabled, etc.).</a:t>
            </a: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b="1"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200" dirty="0">
              <a:solidFill>
                <a:schemeClr val="lt1"/>
              </a:solidFill>
              <a:latin typeface="Open Sans"/>
              <a:ea typeface="Open Sans"/>
              <a:cs typeface="Open Sans"/>
              <a:sym typeface="Open Sans"/>
            </a:endParaRPr>
          </a:p>
        </p:txBody>
      </p:sp>
      <p:sp>
        <p:nvSpPr>
          <p:cNvPr id="359" name="Google Shape;359;p4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553"/>
        <p:cNvGrpSpPr/>
        <p:nvPr/>
      </p:nvGrpSpPr>
      <p:grpSpPr>
        <a:xfrm>
          <a:off x="0" y="0"/>
          <a:ext cx="0" cy="0"/>
          <a:chOff x="0" y="0"/>
          <a:chExt cx="0" cy="0"/>
        </a:xfrm>
      </p:grpSpPr>
      <p:sp>
        <p:nvSpPr>
          <p:cNvPr id="554" name="Google Shape;554;p66"/>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b="0">
                <a:solidFill>
                  <a:srgbClr val="0B5394"/>
                </a:solidFill>
              </a:rPr>
              <a:t>2.3 </a:t>
            </a:r>
            <a:r>
              <a:rPr lang="en-GB" sz="1400" b="0" i="1">
                <a:solidFill>
                  <a:srgbClr val="0B5394"/>
                </a:solidFill>
              </a:rPr>
              <a:t>Applying the Sphere Standards in Urban Contexts | B. Additional Reading</a:t>
            </a:r>
            <a:endParaRPr sz="1400">
              <a:solidFill>
                <a:srgbClr val="0B5394"/>
              </a:solidFill>
            </a:endParaRPr>
          </a:p>
        </p:txBody>
      </p:sp>
      <p:sp>
        <p:nvSpPr>
          <p:cNvPr id="555" name="Google Shape;555;p6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61</a:t>
            </a:fld>
            <a:endParaRPr/>
          </a:p>
        </p:txBody>
      </p:sp>
      <p:sp>
        <p:nvSpPr>
          <p:cNvPr id="556" name="Google Shape;556;p66"/>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3">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r>
              <a:rPr lang="en-GB" sz="900" b="1">
                <a:solidFill>
                  <a:schemeClr val="dk1"/>
                </a:solidFill>
              </a:rPr>
              <a:t>*Specifically Section 10. Checklist for considering Standards in urban contexts*</a:t>
            </a:r>
            <a:endParaRPr sz="900" b="1">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900">
                <a:solidFill>
                  <a:schemeClr val="dk1"/>
                </a:solidFill>
              </a:rPr>
              <a:t>Sphere. (2020). Using the Sphere Standards in Urban Settings - Part 2. </a:t>
            </a:r>
            <a:r>
              <a:rPr lang="en-GB" sz="900" u="sng">
                <a:solidFill>
                  <a:srgbClr val="1155CC"/>
                </a:solidFill>
                <a:hlinkClick r:id="rId4">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(2018). The Sphere Handbook.</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Downloadable PDF:  </a:t>
            </a:r>
            <a:r>
              <a:rPr lang="en-GB" sz="900" u="sng">
                <a:solidFill>
                  <a:srgbClr val="1155CC"/>
                </a:solidFill>
                <a:hlinkClick r:id="rId5">
                  <a:extLst>
                    <a:ext uri="{A12FA001-AC4F-418D-AE19-62706E023703}">
                      <ahyp:hlinkClr xmlns:ahyp="http://schemas.microsoft.com/office/drawing/2018/hyperlinkcolor" val="tx"/>
                    </a:ext>
                  </a:extLst>
                </a:hlinkClick>
              </a:rPr>
              <a:t>https://spherestandards.org/wp-content/uploads/Sphere-Handbook-2018-EN.pdf</a:t>
            </a:r>
            <a:r>
              <a:rPr lang="en-GB" sz="900">
                <a:solidFill>
                  <a:schemeClr val="dk1"/>
                </a:solidFill>
              </a:rPr>
              <a:t>.</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Interactive Handbook: </a:t>
            </a:r>
            <a:r>
              <a:rPr lang="en-GB" sz="900" u="sng">
                <a:solidFill>
                  <a:srgbClr val="1155CC"/>
                </a:solidFill>
                <a:hlinkClick r:id="rId6">
                  <a:extLst>
                    <a:ext uri="{A12FA001-AC4F-418D-AE19-62706E023703}">
                      <ahyp:hlinkClr xmlns:ahyp="http://schemas.microsoft.com/office/drawing/2018/hyperlinkcolor" val="tx"/>
                    </a:ext>
                  </a:extLst>
                </a:hlinkClick>
              </a:rPr>
              <a:t>https://handbook.hspstandards.org/en/</a:t>
            </a:r>
            <a:r>
              <a:rPr lang="en-GB" sz="900">
                <a:solidFill>
                  <a:schemeClr val="dk1"/>
                </a:solidFill>
              </a:rPr>
              <a:t>. </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Print copies: </a:t>
            </a:r>
            <a:r>
              <a:rPr lang="en-GB" sz="900" u="sng">
                <a:solidFill>
                  <a:srgbClr val="1155CC"/>
                </a:solidFill>
                <a:hlinkClick r:id="rId7">
                  <a:extLst>
                    <a:ext uri="{A12FA001-AC4F-418D-AE19-62706E023703}">
                      <ahyp:hlinkClr xmlns:ahyp="http://schemas.microsoft.com/office/drawing/2018/hyperlinkcolor" val="tx"/>
                    </a:ext>
                  </a:extLst>
                </a:hlinkClick>
              </a:rPr>
              <a:t>https://spherestandards.org/buy/</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(2022). Sphere Online Training Package. </a:t>
            </a:r>
            <a:r>
              <a:rPr lang="en-GB" sz="900" u="sng">
                <a:solidFill>
                  <a:srgbClr val="1155CC"/>
                </a:solidFill>
                <a:hlinkClick r:id="rId8">
                  <a:extLst>
                    <a:ext uri="{A12FA001-AC4F-418D-AE19-62706E023703}">
                      <ahyp:hlinkClr xmlns:ahyp="http://schemas.microsoft.com/office/drawing/2018/hyperlinkcolor" val="tx"/>
                    </a:ext>
                  </a:extLst>
                </a:hlinkClick>
              </a:rPr>
              <a:t>https://www.spherestandards.org/resources/sphere-online-training-package/</a:t>
            </a:r>
            <a:r>
              <a:rPr lang="en-GB" sz="900">
                <a:solidFill>
                  <a:schemeClr val="dk1"/>
                </a:solidFill>
              </a:rPr>
              <a:t>.</a:t>
            </a:r>
            <a:endParaRPr sz="9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560"/>
        <p:cNvGrpSpPr/>
        <p:nvPr/>
      </p:nvGrpSpPr>
      <p:grpSpPr>
        <a:xfrm>
          <a:off x="0" y="0"/>
          <a:ext cx="0" cy="0"/>
          <a:chOff x="0" y="0"/>
          <a:chExt cx="0" cy="0"/>
        </a:xfrm>
      </p:grpSpPr>
      <p:sp>
        <p:nvSpPr>
          <p:cNvPr id="561" name="Google Shape;561;p6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62</a:t>
            </a:fld>
            <a:endParaRPr/>
          </a:p>
        </p:txBody>
      </p:sp>
      <p:sp>
        <p:nvSpPr>
          <p:cNvPr id="562" name="Google Shape;562;p67"/>
          <p:cNvSpPr txBox="1"/>
          <p:nvPr/>
        </p:nvSpPr>
        <p:spPr>
          <a:xfrm>
            <a:off x="4545300" y="0"/>
            <a:ext cx="4642200" cy="5143500"/>
          </a:xfrm>
          <a:prstGeom prst="rect">
            <a:avLst/>
          </a:prstGeom>
          <a:solidFill>
            <a:srgbClr val="9FC5E8"/>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2.0. Introduction to Humanitarian Response in Urban Contexts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.0.A. </a:t>
            </a:r>
            <a:r>
              <a:rPr lang="en-GB" sz="700">
                <a:solidFill>
                  <a:srgbClr val="073763"/>
                </a:solidFill>
                <a:latin typeface="Montserrat"/>
                <a:ea typeface="Montserrat"/>
                <a:cs typeface="Montserrat"/>
                <a:sym typeface="Montserrat"/>
              </a:rPr>
              <a:t>Relating Needs, Context, &amp;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.0.B. </a:t>
            </a:r>
            <a:r>
              <a:rPr lang="en-GB" sz="700">
                <a:solidFill>
                  <a:srgbClr val="073763"/>
                </a:solidFill>
                <a:latin typeface="Montserrat"/>
                <a:ea typeface="Montserrat"/>
                <a:cs typeface="Montserrat"/>
                <a:sym typeface="Montserrat"/>
              </a:rPr>
              <a:t>Learning Objectives for Module 2</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.0.C. </a:t>
            </a:r>
            <a:r>
              <a:rPr lang="en-GB" sz="700">
                <a:solidFill>
                  <a:srgbClr val="073763"/>
                </a:solidFill>
                <a:latin typeface="Montserrat"/>
                <a:ea typeface="Montserrat"/>
                <a:cs typeface="Montserrat"/>
                <a:sym typeface="Montserrat"/>
              </a:rPr>
              <a:t>Module Overview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.0.D. </a:t>
            </a:r>
            <a:r>
              <a:rPr lang="en-GB" sz="700">
                <a:solidFill>
                  <a:srgbClr val="073763"/>
                </a:solidFill>
                <a:latin typeface="Montserrat"/>
                <a:ea typeface="Montserrat"/>
                <a:cs typeface="Montserrat"/>
                <a:sym typeface="Montserrat"/>
              </a:rPr>
              <a:t>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Section 2.1 Defining the </a:t>
            </a:r>
            <a:r>
              <a:rPr lang="en-GB" sz="700" b="1">
                <a:solidFill>
                  <a:srgbClr val="073763"/>
                </a:solidFill>
                <a:latin typeface="Montserrat"/>
                <a:ea typeface="Montserrat"/>
                <a:cs typeface="Montserrat"/>
                <a:sym typeface="Montserrat"/>
              </a:rPr>
              <a:t>Sphere Standards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 Section Overview</a:t>
            </a:r>
            <a:r>
              <a:rPr lang="en-GB" sz="700">
                <a:solidFill>
                  <a:srgbClr val="073763"/>
                </a:solidFill>
                <a:latin typeface="Montserrat"/>
                <a:ea typeface="Montserrat"/>
                <a:cs typeface="Montserrat"/>
                <a:sym typeface="Montserrat"/>
              </a:rPr>
              <a:t>	</a:t>
            </a:r>
            <a:endParaRPr sz="700">
              <a:solidFill>
                <a:srgbClr val="073763"/>
              </a:solidFill>
              <a:highlight>
                <a:srgbClr val="9FC5E8"/>
              </a:highlight>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.1.A. Defin</a:t>
            </a:r>
            <a:r>
              <a:rPr lang="en-GB" sz="700">
                <a:solidFill>
                  <a:srgbClr val="073763"/>
                </a:solidFill>
                <a:latin typeface="Montserrat"/>
                <a:ea typeface="Montserrat"/>
                <a:cs typeface="Montserrat"/>
                <a:sym typeface="Montserrat"/>
              </a:rPr>
              <a:t>ing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.1.B. </a:t>
            </a:r>
            <a:r>
              <a:rPr lang="en-GB" sz="700">
                <a:solidFill>
                  <a:srgbClr val="073763"/>
                </a:solidFill>
                <a:latin typeface="Montserrat"/>
                <a:ea typeface="Montserrat"/>
                <a:cs typeface="Montserrat"/>
                <a:sym typeface="Montserrat"/>
              </a:rPr>
              <a:t>The Sphere Handbook</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.1.C. </a:t>
            </a:r>
            <a:r>
              <a:rPr lang="en-GB" sz="700">
                <a:solidFill>
                  <a:srgbClr val="073763"/>
                </a:solidFill>
                <a:latin typeface="Montserrat"/>
                <a:ea typeface="Montserrat"/>
                <a:cs typeface="Montserrat"/>
                <a:sym typeface="Montserrat"/>
              </a:rPr>
              <a:t>Defining the Sphere Standards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.1.D. </a:t>
            </a:r>
            <a:r>
              <a:rPr lang="en-GB" sz="700">
                <a:solidFill>
                  <a:srgbClr val="073763"/>
                </a:solidFill>
                <a:latin typeface="Montserrat"/>
                <a:ea typeface="Montserrat"/>
                <a:cs typeface="Montserrat"/>
                <a:sym typeface="Montserrat"/>
              </a:rPr>
              <a:t>Meeting Sphere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.1.E. Additional Reading</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Section 2.2 Conceptualising the Sphere Standards in Urban Context</a:t>
            </a:r>
            <a:r>
              <a:rPr lang="en-GB" sz="700" b="1">
                <a:solidFill>
                  <a:srgbClr val="073763"/>
                </a:solidFill>
                <a:latin typeface="Montserrat"/>
                <a:ea typeface="Montserrat"/>
                <a:cs typeface="Montserrat"/>
                <a:sym typeface="Montserrat"/>
              </a:rPr>
              <a: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.2.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.2.A. </a:t>
            </a:r>
            <a:r>
              <a:rPr lang="en-GB" sz="700">
                <a:solidFill>
                  <a:srgbClr val="073763"/>
                </a:solidFill>
                <a:latin typeface="Montserrat"/>
                <a:ea typeface="Montserrat"/>
                <a:cs typeface="Montserrat"/>
                <a:sym typeface="Montserrat"/>
              </a:rPr>
              <a:t>Sphere Standards in Urban Contexts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.2.B. </a:t>
            </a:r>
            <a:r>
              <a:rPr lang="en-GB" sz="700">
                <a:solidFill>
                  <a:srgbClr val="073763"/>
                </a:solidFill>
                <a:latin typeface="Montserrat"/>
                <a:ea typeface="Montserrat"/>
                <a:cs typeface="Montserrat"/>
                <a:sym typeface="Montserrat"/>
              </a:rPr>
              <a:t>Urban Complexity &amp;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.2.C. C</a:t>
            </a:r>
            <a:r>
              <a:rPr lang="en-GB" sz="700">
                <a:solidFill>
                  <a:srgbClr val="073763"/>
                </a:solidFill>
                <a:latin typeface="Montserrat"/>
                <a:ea typeface="Montserrat"/>
                <a:cs typeface="Montserrat"/>
                <a:sym typeface="Montserrat"/>
              </a:rPr>
              <a:t>ase Study: War in Ukraine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.2.D. </a:t>
            </a:r>
            <a:r>
              <a:rPr lang="en-GB" sz="700">
                <a:solidFill>
                  <a:srgbClr val="073763"/>
                </a:solidFill>
                <a:latin typeface="Montserrat"/>
                <a:ea typeface="Montserrat"/>
                <a:cs typeface="Montserrat"/>
                <a:sym typeface="Montserrat"/>
              </a:rPr>
              <a:t>Conceptualising Application</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2.2.E. Adapting Indicators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2.2.F. 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2.3 </a:t>
            </a:r>
            <a:r>
              <a:rPr lang="en-GB" sz="700" b="1">
                <a:solidFill>
                  <a:srgbClr val="073763"/>
                </a:solidFill>
                <a:latin typeface="Montserrat"/>
                <a:ea typeface="Montserrat"/>
                <a:cs typeface="Montserrat"/>
                <a:sym typeface="Montserrat"/>
              </a:rPr>
              <a:t>Applying the Sphere Standards in Urban Contexts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.3.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.3.A. </a:t>
            </a:r>
            <a:r>
              <a:rPr lang="en-GB" sz="700">
                <a:solidFill>
                  <a:srgbClr val="073763"/>
                </a:solidFill>
                <a:latin typeface="Montserrat"/>
                <a:ea typeface="Montserrat"/>
                <a:cs typeface="Montserrat"/>
                <a:sym typeface="Montserrat"/>
              </a:rPr>
              <a:t>Practise Applying the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.3.B. </a:t>
            </a:r>
            <a:r>
              <a:rPr lang="en-GB" sz="700">
                <a:solidFill>
                  <a:srgbClr val="073763"/>
                </a:solidFill>
                <a:latin typeface="Montserrat"/>
                <a:ea typeface="Montserrat"/>
                <a:cs typeface="Montserrat"/>
                <a:sym typeface="Montserrat"/>
              </a:rPr>
              <a:t>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chemeClr val="lt1"/>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2.4 </a:t>
            </a:r>
            <a:r>
              <a:rPr lang="en-GB" sz="700" b="1">
                <a:solidFill>
                  <a:schemeClr val="lt1"/>
                </a:solidFill>
                <a:latin typeface="Montserrat"/>
                <a:ea typeface="Montserrat"/>
                <a:cs typeface="Montserrat"/>
                <a:sym typeface="Montserrat"/>
              </a:rPr>
              <a:t>Key Considerations	</a:t>
            </a:r>
            <a:endParaRPr sz="70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.4. Section Overview</a:t>
            </a:r>
            <a:r>
              <a:rPr lang="en-GB" sz="700">
                <a:solidFill>
                  <a:schemeClr val="lt1"/>
                </a:solidFill>
                <a:latin typeface="Montserrat"/>
                <a:ea typeface="Montserrat"/>
                <a:cs typeface="Montserrat"/>
                <a:sym typeface="Montserrat"/>
              </a:rPr>
              <a:t>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.4.A.</a:t>
            </a:r>
            <a:r>
              <a:rPr lang="en-GB" sz="700">
                <a:solidFill>
                  <a:schemeClr val="lt1"/>
                </a:solidFill>
                <a:latin typeface="Montserrat"/>
                <a:ea typeface="Montserrat"/>
                <a:cs typeface="Montserrat"/>
                <a:sym typeface="Montserrat"/>
              </a:rPr>
              <a:t> Lessons Learned</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.4.B. </a:t>
            </a:r>
            <a:r>
              <a:rPr lang="en-GB" sz="700">
                <a:solidFill>
                  <a:schemeClr val="lt1"/>
                </a:solidFill>
                <a:latin typeface="Montserrat"/>
                <a:ea typeface="Montserrat"/>
                <a:cs typeface="Montserrat"/>
                <a:sym typeface="Montserrat"/>
              </a:rPr>
              <a:t>Key Takeaways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2.4.C. Additional Reading</a:t>
            </a:r>
            <a:endParaRPr sz="70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Section 2.5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.5.A. Module 2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2.5.B. Overview of Module 3. The Capstone Simulation Exercise	</a:t>
            </a:r>
            <a:endParaRPr sz="700">
              <a:solidFill>
                <a:srgbClr val="073763"/>
              </a:solidFill>
              <a:latin typeface="Montserrat"/>
              <a:ea typeface="Montserrat"/>
              <a:cs typeface="Montserrat"/>
              <a:sym typeface="Montserrat"/>
            </a:endParaRPr>
          </a:p>
        </p:txBody>
      </p:sp>
      <p:sp>
        <p:nvSpPr>
          <p:cNvPr id="563" name="Google Shape;563;p67"/>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2.4</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Key Considerations</a:t>
            </a:r>
            <a:endParaRPr sz="2840">
              <a:solidFill>
                <a:schemeClr val="lt1"/>
              </a:solidFill>
            </a:endParaRPr>
          </a:p>
        </p:txBody>
      </p:sp>
      <p:sp>
        <p:nvSpPr>
          <p:cNvPr id="564" name="Google Shape;564;p67"/>
          <p:cNvSpPr/>
          <p:nvPr/>
        </p:nvSpPr>
        <p:spPr>
          <a:xfrm>
            <a:off x="4201250" y="3833350"/>
            <a:ext cx="252300" cy="207600"/>
          </a:xfrm>
          <a:prstGeom prst="rightArrow">
            <a:avLst>
              <a:gd name="adj1" fmla="val 50000"/>
              <a:gd name="adj2" fmla="val 50000"/>
            </a:avLst>
          </a:pr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B4A7D6"/>
              </a:highlight>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pic>
        <p:nvPicPr>
          <p:cNvPr id="569" name="Google Shape;569;p6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flipH="1">
            <a:off x="4590364" y="1106600"/>
            <a:ext cx="4553636" cy="2561425"/>
          </a:xfrm>
          <a:prstGeom prst="rect">
            <a:avLst/>
          </a:prstGeom>
          <a:noFill/>
          <a:ln>
            <a:noFill/>
          </a:ln>
        </p:spPr>
      </p:pic>
      <p:sp>
        <p:nvSpPr>
          <p:cNvPr id="570" name="Google Shape;570;p68"/>
          <p:cNvSpPr txBox="1">
            <a:spLocks noGrp="1"/>
          </p:cNvSpPr>
          <p:nvPr>
            <p:ph type="title"/>
          </p:nvPr>
        </p:nvSpPr>
        <p:spPr>
          <a:xfrm>
            <a:off x="0" y="0"/>
            <a:ext cx="8520600" cy="541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solidFill>
                  <a:srgbClr val="0B5394"/>
                </a:solidFill>
              </a:rPr>
              <a:t>2.4 Key Considerations</a:t>
            </a:r>
            <a:endParaRPr sz="1550" b="0" i="1">
              <a:solidFill>
                <a:srgbClr val="0B5394"/>
              </a:solidFill>
            </a:endParaRPr>
          </a:p>
          <a:p>
            <a:pPr marL="0" lvl="0" indent="0" algn="l" rtl="0">
              <a:spcBef>
                <a:spcPts val="0"/>
              </a:spcBef>
              <a:spcAft>
                <a:spcPts val="0"/>
              </a:spcAft>
              <a:buNone/>
            </a:pPr>
            <a:r>
              <a:rPr lang="en-GB" sz="2688" i="1">
                <a:solidFill>
                  <a:srgbClr val="0B5394"/>
                </a:solidFill>
              </a:rPr>
              <a:t>Overview of Section 2.4</a:t>
            </a:r>
            <a:endParaRPr sz="2688" i="1">
              <a:solidFill>
                <a:srgbClr val="0B5394"/>
              </a:solidFill>
            </a:endParaRPr>
          </a:p>
          <a:p>
            <a:pPr marL="0" lvl="0" indent="0" algn="l" rtl="0">
              <a:spcBef>
                <a:spcPts val="0"/>
              </a:spcBef>
              <a:spcAft>
                <a:spcPts val="0"/>
              </a:spcAft>
              <a:buNone/>
            </a:pPr>
            <a:endParaRPr i="1">
              <a:solidFill>
                <a:srgbClr val="0B5394"/>
              </a:solidFill>
            </a:endParaRPr>
          </a:p>
        </p:txBody>
      </p:sp>
      <p:sp>
        <p:nvSpPr>
          <p:cNvPr id="571" name="Google Shape;571;p68"/>
          <p:cNvSpPr txBox="1">
            <a:spLocks noGrp="1"/>
          </p:cNvSpPr>
          <p:nvPr>
            <p:ph type="body" idx="1"/>
          </p:nvPr>
        </p:nvSpPr>
        <p:spPr>
          <a:xfrm>
            <a:off x="0" y="1106600"/>
            <a:ext cx="4848900" cy="2561400"/>
          </a:xfrm>
          <a:prstGeom prst="rect">
            <a:avLst/>
          </a:prstGeom>
          <a:solidFill>
            <a:srgbClr val="6FA8DC"/>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section include:</a:t>
            </a:r>
            <a:endParaRPr sz="1400" b="1">
              <a:solidFill>
                <a:schemeClr val="lt1"/>
              </a:solidFill>
            </a:endParaRPr>
          </a:p>
          <a:p>
            <a:pPr marL="914400" lvl="0" indent="-317500" algn="l" rtl="0">
              <a:lnSpc>
                <a:spcPct val="115000"/>
              </a:lnSpc>
              <a:spcBef>
                <a:spcPts val="600"/>
              </a:spcBef>
              <a:spcAft>
                <a:spcPts val="0"/>
              </a:spcAft>
              <a:buClr>
                <a:schemeClr val="lt1"/>
              </a:buClr>
              <a:buSzPts val="1400"/>
              <a:buAutoNum type="alphaUcPeriod"/>
            </a:pPr>
            <a:r>
              <a:rPr lang="en-GB" sz="1400" b="1">
                <a:solidFill>
                  <a:schemeClr val="lt1"/>
                </a:solidFill>
              </a:rPr>
              <a:t>Lessons Learned</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Key Takeaways</a:t>
            </a:r>
            <a:endParaRPr sz="1400" b="1">
              <a:solidFill>
                <a:schemeClr val="lt1"/>
              </a:solidFill>
            </a:endParaRPr>
          </a:p>
          <a:p>
            <a:pPr marL="914400" lvl="0" indent="-317500" algn="l" rtl="0">
              <a:lnSpc>
                <a:spcPct val="115000"/>
              </a:lnSpc>
              <a:spcBef>
                <a:spcPts val="0"/>
              </a:spcBef>
              <a:spcAft>
                <a:spcPts val="0"/>
              </a:spcAft>
              <a:buClr>
                <a:schemeClr val="lt1"/>
              </a:buClr>
              <a:buSzPts val="1400"/>
              <a:buAutoNum type="alphaUcPeriod"/>
            </a:pPr>
            <a:r>
              <a:rPr lang="en-GB" sz="1400" b="1">
                <a:solidFill>
                  <a:schemeClr val="lt1"/>
                </a:solidFill>
              </a:rPr>
              <a:t>Additional Reading</a:t>
            </a:r>
            <a:endParaRPr sz="1400" b="1">
              <a:solidFill>
                <a:schemeClr val="lt1"/>
              </a:solidFill>
            </a:endParaRPr>
          </a:p>
        </p:txBody>
      </p:sp>
      <p:sp>
        <p:nvSpPr>
          <p:cNvPr id="572" name="Google Shape;572;p6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63</a:t>
            </a:fld>
            <a:endParaRPr/>
          </a:p>
        </p:txBody>
      </p:sp>
      <p:sp>
        <p:nvSpPr>
          <p:cNvPr id="573" name="Google Shape;573;p68"/>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77"/>
        <p:cNvGrpSpPr/>
        <p:nvPr/>
      </p:nvGrpSpPr>
      <p:grpSpPr>
        <a:xfrm>
          <a:off x="0" y="0"/>
          <a:ext cx="0" cy="0"/>
          <a:chOff x="0" y="0"/>
          <a:chExt cx="0" cy="0"/>
        </a:xfrm>
      </p:grpSpPr>
      <p:sp>
        <p:nvSpPr>
          <p:cNvPr id="578" name="Google Shape;578;p69"/>
          <p:cNvSpPr txBox="1">
            <a:spLocks noGrp="1"/>
          </p:cNvSpPr>
          <p:nvPr>
            <p:ph type="subTitle" idx="1"/>
          </p:nvPr>
        </p:nvSpPr>
        <p:spPr>
          <a:xfrm>
            <a:off x="265500" y="1806051"/>
            <a:ext cx="4045200" cy="17640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Clr>
                <a:schemeClr val="dk1"/>
              </a:buClr>
              <a:buSzPts val="1100"/>
              <a:buFont typeface="Arial"/>
              <a:buNone/>
            </a:pPr>
            <a:r>
              <a:rPr lang="en-GB" sz="4450">
                <a:solidFill>
                  <a:srgbClr val="0B5394"/>
                </a:solidFill>
                <a:latin typeface="Montserrat Black"/>
                <a:ea typeface="Montserrat Black"/>
                <a:cs typeface="Montserrat Black"/>
                <a:sym typeface="Montserrat Black"/>
              </a:rPr>
              <a:t>Activity 2.4 </a:t>
            </a:r>
            <a:endParaRPr sz="445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a:solidFill>
                  <a:srgbClr val="0B5394"/>
                </a:solidFill>
              </a:rPr>
              <a:t>Peer Learning</a:t>
            </a:r>
            <a:endParaRPr sz="2400">
              <a:solidFill>
                <a:srgbClr val="0B5394"/>
              </a:solidFill>
            </a:endParaRPr>
          </a:p>
        </p:txBody>
      </p:sp>
      <p:sp>
        <p:nvSpPr>
          <p:cNvPr id="579" name="Google Shape;579;p6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64</a:t>
            </a:fld>
            <a:endParaRPr/>
          </a:p>
        </p:txBody>
      </p:sp>
      <p:sp>
        <p:nvSpPr>
          <p:cNvPr id="580" name="Google Shape;580;p69"/>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581" name="Google Shape;581;p69"/>
          <p:cNvSpPr txBox="1">
            <a:spLocks noGrp="1"/>
          </p:cNvSpPr>
          <p:nvPr>
            <p:ph type="body" idx="2"/>
          </p:nvPr>
        </p:nvSpPr>
        <p:spPr>
          <a:xfrm>
            <a:off x="4939500" y="572700"/>
            <a:ext cx="3837000" cy="4072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Clr>
                <a:schemeClr val="dk1"/>
              </a:buClr>
              <a:buSzPts val="1100"/>
              <a:buFont typeface="Arial"/>
              <a:buNone/>
            </a:pPr>
            <a:endParaRPr sz="1400">
              <a:solidFill>
                <a:schemeClr val="dk1"/>
              </a:solidFill>
            </a:endParaRPr>
          </a:p>
        </p:txBody>
      </p:sp>
      <p:sp>
        <p:nvSpPr>
          <p:cNvPr id="582" name="Google Shape;582;p69"/>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2.4 Key Considerations</a:t>
            </a:r>
            <a:endParaRPr sz="1550" b="0" i="1">
              <a:solidFill>
                <a:srgbClr val="0B5394"/>
              </a:solidFill>
            </a:endParaRPr>
          </a:p>
          <a:p>
            <a:pPr marL="0" lvl="0" indent="0" algn="l" rtl="0">
              <a:spcBef>
                <a:spcPts val="0"/>
              </a:spcBef>
              <a:spcAft>
                <a:spcPts val="0"/>
              </a:spcAft>
              <a:buClr>
                <a:schemeClr val="dk1"/>
              </a:buClr>
              <a:buSzPct val="78571"/>
              <a:buFont typeface="Arial"/>
              <a:buNone/>
            </a:pPr>
            <a:r>
              <a:rPr lang="en-GB" sz="1400" i="1">
                <a:solidFill>
                  <a:srgbClr val="0B5394"/>
                </a:solidFill>
              </a:rPr>
              <a:t>Activity 2.4 - Peer Learning</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pic>
        <p:nvPicPr>
          <p:cNvPr id="583" name="Google Shape;583;p69"/>
          <p:cNvPicPr preferRelativeResize="0"/>
          <p:nvPr/>
        </p:nvPicPr>
        <p:blipFill rotWithShape="1">
          <a:blip r:embed="rId3" cstate="email">
            <a:alphaModFix/>
            <a:extLst>
              <a:ext uri="{28A0092B-C50C-407E-A947-70E740481C1C}">
                <a14:useLocalDpi xmlns:a14="http://schemas.microsoft.com/office/drawing/2010/main"/>
              </a:ext>
            </a:extLst>
          </a:blip>
          <a:srcRect b="-1020"/>
          <a:stretch/>
        </p:blipFill>
        <p:spPr>
          <a:xfrm>
            <a:off x="4572000" y="0"/>
            <a:ext cx="4572001" cy="5143501"/>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587"/>
        <p:cNvGrpSpPr/>
        <p:nvPr/>
      </p:nvGrpSpPr>
      <p:grpSpPr>
        <a:xfrm>
          <a:off x="0" y="0"/>
          <a:ext cx="0" cy="0"/>
          <a:chOff x="0" y="0"/>
          <a:chExt cx="0" cy="0"/>
        </a:xfrm>
      </p:grpSpPr>
      <p:sp>
        <p:nvSpPr>
          <p:cNvPr id="588" name="Google Shape;588;p70"/>
          <p:cNvSpPr txBox="1">
            <a:spLocks noGrp="1"/>
          </p:cNvSpPr>
          <p:nvPr>
            <p:ph type="subTitle" idx="1"/>
          </p:nvPr>
        </p:nvSpPr>
        <p:spPr>
          <a:xfrm>
            <a:off x="265500" y="1806051"/>
            <a:ext cx="4045200" cy="1764000"/>
          </a:xfrm>
          <a:prstGeom prst="rect">
            <a:avLst/>
          </a:prstGeom>
        </p:spPr>
        <p:txBody>
          <a:bodyPr spcFirstLastPara="1" wrap="square" lIns="91425" tIns="91425" rIns="91425" bIns="91425" anchor="t" anchorCtr="0">
            <a:normAutofit/>
          </a:bodyPr>
          <a:lstStyle/>
          <a:p>
            <a:pPr marL="0" lvl="0" indent="0" algn="l" rtl="0">
              <a:lnSpc>
                <a:spcPct val="115000"/>
              </a:lnSpc>
              <a:spcBef>
                <a:spcPts val="0"/>
              </a:spcBef>
              <a:spcAft>
                <a:spcPts val="0"/>
              </a:spcAft>
              <a:buClr>
                <a:schemeClr val="dk1"/>
              </a:buClr>
              <a:buSzPts val="1100"/>
              <a:buFont typeface="Arial"/>
              <a:buNone/>
            </a:pPr>
            <a:r>
              <a:rPr lang="en-GB" sz="4450">
                <a:solidFill>
                  <a:srgbClr val="0B5394"/>
                </a:solidFill>
                <a:latin typeface="Montserrat Black"/>
                <a:ea typeface="Montserrat Black"/>
                <a:cs typeface="Montserrat Black"/>
                <a:sym typeface="Montserrat Black"/>
              </a:rPr>
              <a:t>Activity 2.4 </a:t>
            </a:r>
            <a:endParaRPr sz="4450">
              <a:solidFill>
                <a:srgbClr val="0B5394"/>
              </a:solidFill>
              <a:latin typeface="Montserrat Black"/>
              <a:ea typeface="Montserrat Black"/>
              <a:cs typeface="Montserrat Black"/>
              <a:sym typeface="Montserrat Black"/>
            </a:endParaRPr>
          </a:p>
          <a:p>
            <a:pPr marL="0" lvl="0" indent="0" algn="l" rtl="0">
              <a:lnSpc>
                <a:spcPct val="115000"/>
              </a:lnSpc>
              <a:spcBef>
                <a:spcPts val="0"/>
              </a:spcBef>
              <a:spcAft>
                <a:spcPts val="0"/>
              </a:spcAft>
              <a:buClr>
                <a:schemeClr val="dk1"/>
              </a:buClr>
              <a:buSzPts val="1100"/>
              <a:buFont typeface="Arial"/>
              <a:buNone/>
            </a:pPr>
            <a:r>
              <a:rPr lang="en-GB" sz="2400" b="1">
                <a:solidFill>
                  <a:srgbClr val="0B5394"/>
                </a:solidFill>
              </a:rPr>
              <a:t>Peer Learning</a:t>
            </a:r>
            <a:endParaRPr sz="2400">
              <a:solidFill>
                <a:srgbClr val="0B5394"/>
              </a:solidFill>
            </a:endParaRPr>
          </a:p>
        </p:txBody>
      </p:sp>
      <p:sp>
        <p:nvSpPr>
          <p:cNvPr id="589" name="Google Shape;589;p7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65</a:t>
            </a:fld>
            <a:endParaRPr/>
          </a:p>
        </p:txBody>
      </p:sp>
      <p:sp>
        <p:nvSpPr>
          <p:cNvPr id="590" name="Google Shape;590;p7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591" name="Google Shape;591;p70"/>
          <p:cNvSpPr txBox="1">
            <a:spLocks noGrp="1"/>
          </p:cNvSpPr>
          <p:nvPr>
            <p:ph type="body" idx="2"/>
          </p:nvPr>
        </p:nvSpPr>
        <p:spPr>
          <a:xfrm>
            <a:off x="4939500" y="247825"/>
            <a:ext cx="3837000" cy="4834500"/>
          </a:xfrm>
          <a:prstGeom prst="rect">
            <a:avLst/>
          </a:prstGeom>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GB" sz="1200">
                <a:solidFill>
                  <a:schemeClr val="dk1"/>
                </a:solidFill>
              </a:rPr>
              <a:t>Reflect on and share your key learnings about using Sphere Standards in urban contexts:</a:t>
            </a:r>
            <a:endParaRPr sz="1200">
              <a:solidFill>
                <a:schemeClr val="dk1"/>
              </a:solidFill>
            </a:endParaRPr>
          </a:p>
          <a:p>
            <a:pPr marL="0" lvl="0" indent="0" algn="l" rtl="0">
              <a:lnSpc>
                <a:spcPct val="100000"/>
              </a:lnSpc>
              <a:spcBef>
                <a:spcPts val="0"/>
              </a:spcBef>
              <a:spcAft>
                <a:spcPts val="0"/>
              </a:spcAft>
              <a:buNone/>
            </a:pP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GB" sz="1200">
                <a:solidFill>
                  <a:schemeClr val="dk1"/>
                </a:solidFill>
              </a:rPr>
              <a:t>What was a key takeaway from this training?</a:t>
            </a:r>
            <a:endParaRPr sz="1200">
              <a:solidFill>
                <a:schemeClr val="dk1"/>
              </a:solidFill>
            </a:endParaRPr>
          </a:p>
          <a:p>
            <a:pPr marL="457200" lvl="0" indent="-304800" algn="l" rtl="0">
              <a:lnSpc>
                <a:spcPct val="115000"/>
              </a:lnSpc>
              <a:spcBef>
                <a:spcPts val="1000"/>
              </a:spcBef>
              <a:spcAft>
                <a:spcPts val="0"/>
              </a:spcAft>
              <a:buClr>
                <a:schemeClr val="dk1"/>
              </a:buClr>
              <a:buSzPts val="1200"/>
              <a:buChar char="●"/>
            </a:pPr>
            <a:r>
              <a:rPr lang="en-GB" sz="1200">
                <a:solidFill>
                  <a:schemeClr val="dk1"/>
                </a:solidFill>
              </a:rPr>
              <a:t>What standards and indicators have you encountered in this training or in past experiences?</a:t>
            </a:r>
            <a:endParaRPr sz="1200">
              <a:solidFill>
                <a:schemeClr val="dk1"/>
              </a:solidFill>
            </a:endParaRPr>
          </a:p>
          <a:p>
            <a:pPr marL="457200" lvl="0" indent="-304800" algn="l" rtl="0">
              <a:lnSpc>
                <a:spcPct val="115000"/>
              </a:lnSpc>
              <a:spcBef>
                <a:spcPts val="1000"/>
              </a:spcBef>
              <a:spcAft>
                <a:spcPts val="0"/>
              </a:spcAft>
              <a:buClr>
                <a:schemeClr val="dk1"/>
              </a:buClr>
              <a:buSzPts val="1200"/>
              <a:buChar char="●"/>
            </a:pPr>
            <a:r>
              <a:rPr lang="en-GB" sz="1200">
                <a:solidFill>
                  <a:schemeClr val="dk1"/>
                </a:solidFill>
              </a:rPr>
              <a:t>What challenges have you experienced applying standards and adapting indicators?</a:t>
            </a:r>
            <a:endParaRPr sz="1200">
              <a:solidFill>
                <a:schemeClr val="dk1"/>
              </a:solidFill>
            </a:endParaRPr>
          </a:p>
          <a:p>
            <a:pPr marL="457200" lvl="0" indent="-304800" algn="l" rtl="0">
              <a:lnSpc>
                <a:spcPct val="115000"/>
              </a:lnSpc>
              <a:spcBef>
                <a:spcPts val="1000"/>
              </a:spcBef>
              <a:spcAft>
                <a:spcPts val="0"/>
              </a:spcAft>
              <a:buClr>
                <a:schemeClr val="dk1"/>
              </a:buClr>
              <a:buSzPts val="1200"/>
              <a:buChar char="●"/>
            </a:pPr>
            <a:r>
              <a:rPr lang="en-GB" sz="1200">
                <a:solidFill>
                  <a:schemeClr val="dk1"/>
                </a:solidFill>
              </a:rPr>
              <a:t>What insights can you share about applying standards and adapting indicators?</a:t>
            </a:r>
            <a:endParaRPr sz="1200">
              <a:solidFill>
                <a:schemeClr val="dk1"/>
              </a:solidFill>
            </a:endParaRPr>
          </a:p>
          <a:p>
            <a:pPr marL="457200" lvl="0" indent="-304800" algn="l" rtl="0">
              <a:lnSpc>
                <a:spcPct val="115000"/>
              </a:lnSpc>
              <a:spcBef>
                <a:spcPts val="1000"/>
              </a:spcBef>
              <a:spcAft>
                <a:spcPts val="1000"/>
              </a:spcAft>
              <a:buClr>
                <a:schemeClr val="dk1"/>
              </a:buClr>
              <a:buSzPts val="1200"/>
              <a:buChar char="●"/>
            </a:pPr>
            <a:r>
              <a:rPr lang="en-GB" sz="1200">
                <a:solidFill>
                  <a:schemeClr val="dk1"/>
                </a:solidFill>
              </a:rPr>
              <a:t>How will you apply what you’ve learned during this training in the future?</a:t>
            </a:r>
            <a:endParaRPr sz="1200">
              <a:solidFill>
                <a:schemeClr val="dk1"/>
              </a:solidFill>
            </a:endParaRPr>
          </a:p>
        </p:txBody>
      </p:sp>
      <p:sp>
        <p:nvSpPr>
          <p:cNvPr id="592" name="Google Shape;592;p70"/>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2.4 Key Considerations</a:t>
            </a:r>
            <a:endParaRPr sz="1550" b="0" i="1">
              <a:solidFill>
                <a:srgbClr val="0B5394"/>
              </a:solidFill>
            </a:endParaRPr>
          </a:p>
          <a:p>
            <a:pPr marL="0" lvl="0" indent="0" algn="l" rtl="0">
              <a:spcBef>
                <a:spcPts val="0"/>
              </a:spcBef>
              <a:spcAft>
                <a:spcPts val="0"/>
              </a:spcAft>
              <a:buClr>
                <a:schemeClr val="dk1"/>
              </a:buClr>
              <a:buSzPct val="78571"/>
              <a:buFont typeface="Arial"/>
              <a:buNone/>
            </a:pPr>
            <a:r>
              <a:rPr lang="en-GB" sz="1400" i="1">
                <a:solidFill>
                  <a:srgbClr val="0B5394"/>
                </a:solidFill>
              </a:rPr>
              <a:t>Activity 2.4 - Peer Learning</a:t>
            </a:r>
            <a:r>
              <a:rPr lang="en-GB" sz="1550" b="0" i="1">
                <a:solidFill>
                  <a:srgbClr val="0B5394"/>
                </a:solidFill>
              </a:rPr>
              <a:t> </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71"/>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2.4 Key Considerations | A. Lessons Learned</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3 Key Lessons</a:t>
            </a: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598" name="Google Shape;598;p7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66</a:t>
            </a:fld>
            <a:endParaRPr/>
          </a:p>
        </p:txBody>
      </p:sp>
      <p:sp>
        <p:nvSpPr>
          <p:cNvPr id="599" name="Google Shape;599;p71"/>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600" name="Google Shape;600;p71"/>
          <p:cNvSpPr txBox="1">
            <a:spLocks noGrp="1"/>
          </p:cNvSpPr>
          <p:nvPr>
            <p:ph type="body" idx="1"/>
          </p:nvPr>
        </p:nvSpPr>
        <p:spPr>
          <a:xfrm>
            <a:off x="215075" y="988850"/>
            <a:ext cx="2702700" cy="3277200"/>
          </a:xfrm>
          <a:prstGeom prst="rect">
            <a:avLst/>
          </a:prstGeom>
          <a:solidFill>
            <a:srgbClr val="CFE2F3"/>
          </a:solidFill>
        </p:spPr>
        <p:txBody>
          <a:bodyPr spcFirstLastPara="1" wrap="square" lIns="91425" tIns="91425" rIns="91425" bIns="91425" anchor="t" anchorCtr="0">
            <a:noAutofit/>
          </a:bodyPr>
          <a:lstStyle/>
          <a:p>
            <a:pPr marL="0" lvl="0" indent="0" algn="ctr" rtl="0">
              <a:spcBef>
                <a:spcPts val="0"/>
              </a:spcBef>
              <a:spcAft>
                <a:spcPts val="0"/>
              </a:spcAft>
              <a:buNone/>
            </a:pPr>
            <a:r>
              <a:rPr lang="en-GB" sz="1800" b="1">
                <a:solidFill>
                  <a:schemeClr val="dk1"/>
                </a:solidFill>
              </a:rPr>
              <a:t>COLLABORATION </a:t>
            </a:r>
            <a:r>
              <a:rPr lang="en-GB" sz="1800" b="1" baseline="30000">
                <a:solidFill>
                  <a:schemeClr val="dk1"/>
                </a:solidFill>
              </a:rPr>
              <a:t>1 </a:t>
            </a:r>
            <a:endParaRPr sz="1600">
              <a:solidFill>
                <a:schemeClr val="dk1"/>
              </a:solidFill>
            </a:endParaRPr>
          </a:p>
          <a:p>
            <a:pPr marL="0" lvl="0" indent="0" algn="l" rtl="0">
              <a:spcBef>
                <a:spcPts val="1000"/>
              </a:spcBef>
              <a:spcAft>
                <a:spcPts val="0"/>
              </a:spcAft>
              <a:buNone/>
            </a:pPr>
            <a:r>
              <a:rPr lang="en-GB" sz="1600">
                <a:solidFill>
                  <a:schemeClr val="dk1"/>
                </a:solidFill>
              </a:rPr>
              <a:t>→ How can we take a collaborative approach to applying the standards? </a:t>
            </a:r>
            <a:endParaRPr sz="1600">
              <a:solidFill>
                <a:schemeClr val="dk1"/>
              </a:solidFill>
            </a:endParaRPr>
          </a:p>
          <a:p>
            <a:pPr marL="0" lvl="0" indent="0" algn="l" rtl="0">
              <a:spcBef>
                <a:spcPts val="1000"/>
              </a:spcBef>
              <a:spcAft>
                <a:spcPts val="0"/>
              </a:spcAft>
              <a:buNone/>
            </a:pPr>
            <a:r>
              <a:rPr lang="en-GB" sz="1600">
                <a:solidFill>
                  <a:schemeClr val="dk1"/>
                </a:solidFill>
              </a:rPr>
              <a:t>→ Are local and international stakeholders being appropriately engaged?</a:t>
            </a:r>
            <a:endParaRPr sz="1600">
              <a:solidFill>
                <a:schemeClr val="dk1"/>
              </a:solidFill>
            </a:endParaRPr>
          </a:p>
        </p:txBody>
      </p:sp>
      <p:sp>
        <p:nvSpPr>
          <p:cNvPr id="601" name="Google Shape;601;p71"/>
          <p:cNvSpPr txBox="1">
            <a:spLocks noGrp="1"/>
          </p:cNvSpPr>
          <p:nvPr>
            <p:ph type="body" idx="1"/>
          </p:nvPr>
        </p:nvSpPr>
        <p:spPr>
          <a:xfrm>
            <a:off x="6226225" y="933138"/>
            <a:ext cx="2702700" cy="3277200"/>
          </a:xfrm>
          <a:prstGeom prst="rect">
            <a:avLst/>
          </a:prstGeom>
          <a:solidFill>
            <a:srgbClr val="CFE2F3"/>
          </a:solidFill>
        </p:spPr>
        <p:txBody>
          <a:bodyPr spcFirstLastPara="1" wrap="square" lIns="91425" tIns="91425" rIns="91425" bIns="91425" anchor="t" anchorCtr="0">
            <a:noAutofit/>
          </a:bodyPr>
          <a:lstStyle/>
          <a:p>
            <a:pPr marL="0" lvl="0" indent="0" algn="ctr" rtl="0">
              <a:spcBef>
                <a:spcPts val="0"/>
              </a:spcBef>
              <a:spcAft>
                <a:spcPts val="0"/>
              </a:spcAft>
              <a:buNone/>
            </a:pPr>
            <a:r>
              <a:rPr lang="en-GB" sz="1800" b="1">
                <a:solidFill>
                  <a:schemeClr val="dk1"/>
                </a:solidFill>
              </a:rPr>
              <a:t>ADAPTATION </a:t>
            </a:r>
            <a:r>
              <a:rPr lang="en-GB" sz="1800" b="1" baseline="30000">
                <a:solidFill>
                  <a:schemeClr val="dk1"/>
                </a:solidFill>
              </a:rPr>
              <a:t>3</a:t>
            </a:r>
            <a:endParaRPr sz="1600">
              <a:solidFill>
                <a:schemeClr val="dk1"/>
              </a:solidFill>
            </a:endParaRPr>
          </a:p>
          <a:p>
            <a:pPr marL="0" lvl="0" indent="0" algn="l" rtl="0">
              <a:spcBef>
                <a:spcPts val="1000"/>
              </a:spcBef>
              <a:spcAft>
                <a:spcPts val="0"/>
              </a:spcAft>
              <a:buClr>
                <a:schemeClr val="dk1"/>
              </a:buClr>
              <a:buSzPts val="1100"/>
              <a:buFont typeface="Arial"/>
              <a:buNone/>
            </a:pPr>
            <a:r>
              <a:rPr lang="en-GB" sz="1600">
                <a:solidFill>
                  <a:schemeClr val="dk1"/>
                </a:solidFill>
              </a:rPr>
              <a:t>→ How can we build the necessary foundation of trust, contextual knowledge, and technical knowledge to work in an adaptive manner?</a:t>
            </a:r>
            <a:endParaRPr sz="1800" b="1" baseline="30000">
              <a:solidFill>
                <a:schemeClr val="dk1"/>
              </a:solidFill>
            </a:endParaRPr>
          </a:p>
        </p:txBody>
      </p:sp>
      <p:sp>
        <p:nvSpPr>
          <p:cNvPr id="602" name="Google Shape;602;p71"/>
          <p:cNvSpPr txBox="1">
            <a:spLocks noGrp="1"/>
          </p:cNvSpPr>
          <p:nvPr>
            <p:ph type="body" idx="1"/>
          </p:nvPr>
        </p:nvSpPr>
        <p:spPr>
          <a:xfrm>
            <a:off x="3220650" y="951713"/>
            <a:ext cx="2702700" cy="3277200"/>
          </a:xfrm>
          <a:prstGeom prst="rect">
            <a:avLst/>
          </a:prstGeom>
          <a:solidFill>
            <a:srgbClr val="CFE2F3"/>
          </a:solidFill>
        </p:spPr>
        <p:txBody>
          <a:bodyPr spcFirstLastPara="1" wrap="square" lIns="91425" tIns="91425" rIns="91425" bIns="91425" anchor="t" anchorCtr="0">
            <a:noAutofit/>
          </a:bodyPr>
          <a:lstStyle/>
          <a:p>
            <a:pPr marL="0" lvl="0" indent="0" algn="ctr" rtl="0">
              <a:spcBef>
                <a:spcPts val="0"/>
              </a:spcBef>
              <a:spcAft>
                <a:spcPts val="0"/>
              </a:spcAft>
              <a:buNone/>
            </a:pPr>
            <a:r>
              <a:rPr lang="en-GB" sz="1800" b="1">
                <a:solidFill>
                  <a:schemeClr val="dk1"/>
                </a:solidFill>
              </a:rPr>
              <a:t>COORDINATION </a:t>
            </a:r>
            <a:r>
              <a:rPr lang="en-GB" sz="1800" b="1" baseline="30000">
                <a:solidFill>
                  <a:schemeClr val="dk1"/>
                </a:solidFill>
              </a:rPr>
              <a:t>2</a:t>
            </a:r>
            <a:endParaRPr sz="1600">
              <a:solidFill>
                <a:schemeClr val="dk1"/>
              </a:solidFill>
            </a:endParaRPr>
          </a:p>
          <a:p>
            <a:pPr marL="0" lvl="0" indent="0" algn="l" rtl="0">
              <a:spcBef>
                <a:spcPts val="1000"/>
              </a:spcBef>
              <a:spcAft>
                <a:spcPts val="0"/>
              </a:spcAft>
              <a:buNone/>
            </a:pPr>
            <a:r>
              <a:rPr lang="en-GB" sz="1600">
                <a:solidFill>
                  <a:schemeClr val="dk1"/>
                </a:solidFill>
              </a:rPr>
              <a:t>→ How can we best coordinate complex systems and potentially difficult stakeholders? </a:t>
            </a:r>
            <a:endParaRPr sz="1600">
              <a:solidFill>
                <a:schemeClr val="dk1"/>
              </a:solidFill>
            </a:endParaRPr>
          </a:p>
          <a:p>
            <a:pPr marL="0" lvl="0" indent="0" algn="l" rtl="0">
              <a:spcBef>
                <a:spcPts val="1000"/>
              </a:spcBef>
              <a:spcAft>
                <a:spcPts val="0"/>
              </a:spcAft>
              <a:buNone/>
            </a:pPr>
            <a:r>
              <a:rPr lang="en-GB" sz="1600">
                <a:solidFill>
                  <a:schemeClr val="dk1"/>
                </a:solidFill>
              </a:rPr>
              <a:t>→ How can we coordinate with existing institutions for long-term planning?</a:t>
            </a:r>
            <a:endParaRPr sz="1600" b="1" baseline="30000">
              <a:solidFill>
                <a:schemeClr val="dk1"/>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pic>
        <p:nvPicPr>
          <p:cNvPr id="607" name="Google Shape;607;p72"/>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4901200" y="1087400"/>
            <a:ext cx="4242801" cy="2956302"/>
          </a:xfrm>
          <a:prstGeom prst="rect">
            <a:avLst/>
          </a:prstGeom>
          <a:noFill/>
          <a:ln>
            <a:noFill/>
          </a:ln>
        </p:spPr>
      </p:pic>
      <p:sp>
        <p:nvSpPr>
          <p:cNvPr id="608" name="Google Shape;608;p72"/>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70967"/>
              <a:buFont typeface="Arial"/>
              <a:buNone/>
            </a:pPr>
            <a:r>
              <a:rPr lang="en-GB" sz="1550" b="0" i="1">
                <a:solidFill>
                  <a:srgbClr val="0B5394"/>
                </a:solidFill>
              </a:rPr>
              <a:t>2.4 Key Considerations | B. Key Takeaways</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r>
              <a:rPr lang="en-GB" sz="2650" i="1">
                <a:solidFill>
                  <a:srgbClr val="0B5394"/>
                </a:solidFill>
              </a:rPr>
              <a:t>REMEMBER!</a:t>
            </a:r>
            <a:endParaRPr sz="1550" b="0" i="1">
              <a:solidFill>
                <a:srgbClr val="0B5394"/>
              </a:solidFill>
            </a:endParaRPr>
          </a:p>
          <a:p>
            <a:pPr marL="0" lvl="0" indent="0" algn="l" rtl="0">
              <a:lnSpc>
                <a:spcPct val="115000"/>
              </a:lnSpc>
              <a:spcBef>
                <a:spcPts val="0"/>
              </a:spcBef>
              <a:spcAft>
                <a:spcPts val="0"/>
              </a:spcAft>
              <a:buClr>
                <a:schemeClr val="dk1"/>
              </a:buClr>
              <a:buSzPct val="41509"/>
              <a:buFont typeface="Arial"/>
              <a:buNone/>
            </a:pPr>
            <a:endParaRPr sz="2650" b="0" i="1">
              <a:solidFill>
                <a:srgbClr val="0B5394"/>
              </a:solidFill>
            </a:endParaRPr>
          </a:p>
          <a:p>
            <a:pPr marL="0" lvl="0" indent="0" algn="l" rtl="0">
              <a:spcBef>
                <a:spcPts val="0"/>
              </a:spcBef>
              <a:spcAft>
                <a:spcPts val="0"/>
              </a:spcAft>
              <a:buClr>
                <a:schemeClr val="dk1"/>
              </a:buClr>
              <a:buSzPct val="55000"/>
              <a:buFont typeface="Arial"/>
              <a:buNone/>
            </a:pPr>
            <a:endParaRPr sz="2000" b="0" i="1">
              <a:solidFill>
                <a:srgbClr val="0B5394"/>
              </a:solidFill>
            </a:endParaRPr>
          </a:p>
          <a:p>
            <a:pPr marL="0" lvl="0" indent="0" algn="l" rtl="0">
              <a:lnSpc>
                <a:spcPct val="115000"/>
              </a:lnSpc>
              <a:spcBef>
                <a:spcPts val="0"/>
              </a:spcBef>
              <a:spcAft>
                <a:spcPts val="0"/>
              </a:spcAft>
              <a:buClr>
                <a:schemeClr val="dk1"/>
              </a:buClr>
              <a:buSzPct val="55000"/>
              <a:buFont typeface="Arial"/>
              <a:buNone/>
            </a:pPr>
            <a:endParaRPr sz="2000" b="0" i="1">
              <a:solidFill>
                <a:srgbClr val="0B5394"/>
              </a:solidFill>
            </a:endParaRPr>
          </a:p>
        </p:txBody>
      </p:sp>
      <p:sp>
        <p:nvSpPr>
          <p:cNvPr id="609" name="Google Shape;609;p7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67</a:t>
            </a:fld>
            <a:endParaRPr/>
          </a:p>
        </p:txBody>
      </p:sp>
      <p:sp>
        <p:nvSpPr>
          <p:cNvPr id="610" name="Google Shape;610;p72"/>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611" name="Google Shape;611;p72"/>
          <p:cNvSpPr txBox="1">
            <a:spLocks noGrp="1"/>
          </p:cNvSpPr>
          <p:nvPr>
            <p:ph type="body" idx="1"/>
          </p:nvPr>
        </p:nvSpPr>
        <p:spPr>
          <a:xfrm>
            <a:off x="218700" y="811800"/>
            <a:ext cx="4691100" cy="35697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Montserrat"/>
              <a:buChar char="●"/>
            </a:pPr>
            <a:r>
              <a:rPr lang="en-GB" sz="1200">
                <a:solidFill>
                  <a:schemeClr val="dk1"/>
                </a:solidFill>
              </a:rPr>
              <a:t>Standards are universal. Indicators are adapted to the context.</a:t>
            </a:r>
            <a:endParaRPr sz="1200">
              <a:solidFill>
                <a:schemeClr val="dk1"/>
              </a:solidFill>
            </a:endParaRPr>
          </a:p>
          <a:p>
            <a:pPr marL="457200" lvl="0" indent="-304800" algn="l" rtl="0">
              <a:spcBef>
                <a:spcPts val="1000"/>
              </a:spcBef>
              <a:spcAft>
                <a:spcPts val="0"/>
              </a:spcAft>
              <a:buClr>
                <a:schemeClr val="dk1"/>
              </a:buClr>
              <a:buSzPts val="1200"/>
              <a:buFont typeface="Montserrat"/>
              <a:buChar char="●"/>
            </a:pPr>
            <a:r>
              <a:rPr lang="en-GB" sz="1200">
                <a:solidFill>
                  <a:schemeClr val="dk1"/>
                </a:solidFill>
              </a:rPr>
              <a:t>Knowing how Sphere relates to other standards and how it is structured will help you find the information and guidance you need to apply standards in urban contexts.</a:t>
            </a:r>
            <a:endParaRPr sz="1200">
              <a:solidFill>
                <a:schemeClr val="dk1"/>
              </a:solidFill>
            </a:endParaRPr>
          </a:p>
          <a:p>
            <a:pPr marL="457200" lvl="0" indent="-304800" algn="l" rtl="0">
              <a:spcBef>
                <a:spcPts val="1000"/>
              </a:spcBef>
              <a:spcAft>
                <a:spcPts val="0"/>
              </a:spcAft>
              <a:buClr>
                <a:schemeClr val="dk1"/>
              </a:buClr>
              <a:buSzPts val="1200"/>
              <a:buFont typeface="Montserrat"/>
              <a:buChar char="●"/>
            </a:pPr>
            <a:r>
              <a:rPr lang="en-GB" sz="1200">
                <a:solidFill>
                  <a:schemeClr val="dk1"/>
                </a:solidFill>
              </a:rPr>
              <a:t>Urban response should always leverage local knowledge (through stakeholders, mapping, etc.) to maximise effectiveness and minimise redundancy.</a:t>
            </a:r>
            <a:endParaRPr sz="1200">
              <a:solidFill>
                <a:schemeClr val="dk1"/>
              </a:solidFill>
            </a:endParaRPr>
          </a:p>
          <a:p>
            <a:pPr marL="457200" lvl="0" indent="-304800" algn="l" rtl="0">
              <a:spcBef>
                <a:spcPts val="1000"/>
              </a:spcBef>
              <a:spcAft>
                <a:spcPts val="0"/>
              </a:spcAft>
              <a:buClr>
                <a:schemeClr val="dk1"/>
              </a:buClr>
              <a:buSzPts val="1200"/>
              <a:buFont typeface="Montserrat"/>
              <a:buChar char="●"/>
            </a:pPr>
            <a:r>
              <a:rPr lang="en-GB" sz="1200">
                <a:solidFill>
                  <a:schemeClr val="dk1"/>
                </a:solidFill>
              </a:rPr>
              <a:t>In the urban environment, there are many local actors working on the recovery. In many cases, humanitarians play more of a connector or “enabler” role than providing services themselves (a “saviour”).</a:t>
            </a:r>
            <a:endParaRPr sz="1500">
              <a:solidFill>
                <a:schemeClr val="dk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8"/>
                                        </p:tgtEl>
                                        <p:attrNameLst>
                                          <p:attrName>style.visibility</p:attrName>
                                        </p:attrNameLst>
                                      </p:cBhvr>
                                      <p:to>
                                        <p:strVal val="visible"/>
                                      </p:to>
                                    </p:set>
                                    <p:animEffect transition="in" filter="fade">
                                      <p:cBhvr>
                                        <p:cTn id="7" dur="1000"/>
                                        <p:tgtEl>
                                          <p:spTgt spid="608"/>
                                        </p:tgtEl>
                                      </p:cBhvr>
                                    </p:animEffect>
                                  </p:childTnLst>
                                </p:cTn>
                              </p:par>
                              <p:par>
                                <p:cTn id="8" presetID="10" presetClass="entr" presetSubtype="0" fill="hold" nodeType="withEffect">
                                  <p:stCondLst>
                                    <p:cond delay="0"/>
                                  </p:stCondLst>
                                  <p:childTnLst>
                                    <p:set>
                                      <p:cBhvr>
                                        <p:cTn id="9" dur="1" fill="hold">
                                          <p:stCondLst>
                                            <p:cond delay="0"/>
                                          </p:stCondLst>
                                        </p:cTn>
                                        <p:tgtEl>
                                          <p:spTgt spid="609"/>
                                        </p:tgtEl>
                                        <p:attrNameLst>
                                          <p:attrName>style.visibility</p:attrName>
                                        </p:attrNameLst>
                                      </p:cBhvr>
                                      <p:to>
                                        <p:strVal val="visible"/>
                                      </p:to>
                                    </p:set>
                                    <p:animEffect transition="in" filter="fade">
                                      <p:cBhvr>
                                        <p:cTn id="10" dur="1000"/>
                                        <p:tgtEl>
                                          <p:spTgt spid="609"/>
                                        </p:tgtEl>
                                      </p:cBhvr>
                                    </p:animEffect>
                                  </p:childTnLst>
                                </p:cTn>
                              </p:par>
                              <p:par>
                                <p:cTn id="11" presetID="10" presetClass="entr" presetSubtype="0" fill="hold" nodeType="withEffect">
                                  <p:stCondLst>
                                    <p:cond delay="0"/>
                                  </p:stCondLst>
                                  <p:childTnLst>
                                    <p:set>
                                      <p:cBhvr>
                                        <p:cTn id="12" dur="1" fill="hold">
                                          <p:stCondLst>
                                            <p:cond delay="0"/>
                                          </p:stCondLst>
                                        </p:cTn>
                                        <p:tgtEl>
                                          <p:spTgt spid="610"/>
                                        </p:tgtEl>
                                        <p:attrNameLst>
                                          <p:attrName>style.visibility</p:attrName>
                                        </p:attrNameLst>
                                      </p:cBhvr>
                                      <p:to>
                                        <p:strVal val="visible"/>
                                      </p:to>
                                    </p:set>
                                    <p:animEffect transition="in" filter="fade">
                                      <p:cBhvr>
                                        <p:cTn id="13" dur="1000"/>
                                        <p:tgtEl>
                                          <p:spTgt spid="610"/>
                                        </p:tgtEl>
                                      </p:cBhvr>
                                    </p:animEffect>
                                  </p:childTnLst>
                                </p:cTn>
                              </p:par>
                              <p:par>
                                <p:cTn id="14" presetID="10" presetClass="entr" presetSubtype="0" fill="hold" nodeType="withEffect">
                                  <p:stCondLst>
                                    <p:cond delay="0"/>
                                  </p:stCondLst>
                                  <p:childTnLst>
                                    <p:set>
                                      <p:cBhvr>
                                        <p:cTn id="15" dur="1" fill="hold">
                                          <p:stCondLst>
                                            <p:cond delay="0"/>
                                          </p:stCondLst>
                                        </p:cTn>
                                        <p:tgtEl>
                                          <p:spTgt spid="611"/>
                                        </p:tgtEl>
                                        <p:attrNameLst>
                                          <p:attrName>style.visibility</p:attrName>
                                        </p:attrNameLst>
                                      </p:cBhvr>
                                      <p:to>
                                        <p:strVal val="visible"/>
                                      </p:to>
                                    </p:set>
                                    <p:animEffect transition="in" filter="fade">
                                      <p:cBhvr>
                                        <p:cTn id="16" dur="1000"/>
                                        <p:tgtEl>
                                          <p:spTgt spid="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615"/>
        <p:cNvGrpSpPr/>
        <p:nvPr/>
      </p:nvGrpSpPr>
      <p:grpSpPr>
        <a:xfrm>
          <a:off x="0" y="0"/>
          <a:ext cx="0" cy="0"/>
          <a:chOff x="0" y="0"/>
          <a:chExt cx="0" cy="0"/>
        </a:xfrm>
      </p:grpSpPr>
      <p:sp>
        <p:nvSpPr>
          <p:cNvPr id="616" name="Google Shape;616;p73"/>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400" b="0" i="1">
                <a:solidFill>
                  <a:srgbClr val="0B5394"/>
                </a:solidFill>
              </a:rPr>
              <a:t>2.4 Key Considerations | C. Additional Reading</a:t>
            </a:r>
            <a:endParaRPr sz="1400">
              <a:solidFill>
                <a:srgbClr val="0B5394"/>
              </a:solidFill>
            </a:endParaRPr>
          </a:p>
        </p:txBody>
      </p:sp>
      <p:sp>
        <p:nvSpPr>
          <p:cNvPr id="617" name="Google Shape;617;p7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68</a:t>
            </a:fld>
            <a:endParaRPr/>
          </a:p>
        </p:txBody>
      </p:sp>
      <p:sp>
        <p:nvSpPr>
          <p:cNvPr id="618" name="Google Shape;618;p73"/>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900">
                <a:solidFill>
                  <a:schemeClr val="dk1"/>
                </a:solidFill>
              </a:rPr>
              <a:t>Alcanya, T and Al-Murani, F. Urban humanitarian response: why local and international collaboration matters. Briefing. IIED, 2016 </a:t>
            </a: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900" u="sng">
                <a:solidFill>
                  <a:srgbClr val="1155CC"/>
                </a:solidFill>
                <a:hlinkClick r:id="rId3">
                  <a:extLst>
                    <a:ext uri="{A12FA001-AC4F-418D-AE19-62706E023703}">
                      <ahyp:hlinkClr xmlns:ahyp="http://schemas.microsoft.com/office/drawing/2018/hyperlinkcolor" val="tx"/>
                    </a:ext>
                  </a:extLst>
                </a:hlinkClick>
              </a:rPr>
              <a:t>http://pubs.iied.org/17378IIED</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Basedow, C Westrope and Meaux, A Urban Stakeholder Engagement and Coordination: Guidance Note for Humanitarian Practitioners. IIED, 2017 </a:t>
            </a: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900" u="sng">
                <a:solidFill>
                  <a:srgbClr val="1155CC"/>
                </a:solidFill>
                <a:hlinkClick r:id="rId4">
                  <a:extLst>
                    <a:ext uri="{A12FA001-AC4F-418D-AE19-62706E023703}">
                      <ahyp:hlinkClr xmlns:ahyp="http://schemas.microsoft.com/office/drawing/2018/hyperlinkcolor" val="tx"/>
                    </a:ext>
                  </a:extLst>
                </a:hlinkClick>
              </a:rPr>
              <a:t>http://pubs.iied.org/pdfs/10821IIED.pdf</a:t>
            </a:r>
            <a:r>
              <a:rPr lang="en-GB" sz="900">
                <a:solidFill>
                  <a:schemeClr val="dk1"/>
                </a:solidFill>
              </a:rPr>
              <a:t>.</a:t>
            </a:r>
            <a:r>
              <a:rPr lang="en-GB" sz="900">
                <a:solidFill>
                  <a:srgbClr val="1155CC"/>
                </a:solidFill>
              </a:rPr>
              <a:t> </a:t>
            </a:r>
            <a:endParaRPr sz="900">
              <a:solidFill>
                <a:srgbClr val="1155CC"/>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900">
                <a:solidFill>
                  <a:schemeClr val="dk1"/>
                </a:solidFill>
              </a:rPr>
              <a:t>Chambers R and Ramalingam B, Adapting Aid: Lessons from Six Case Studies, IRC and Mercy Corps, 2016</a:t>
            </a:r>
            <a:endParaRPr sz="900">
              <a:solidFill>
                <a:schemeClr val="dk1"/>
              </a:solidFill>
            </a:endParaRPr>
          </a:p>
          <a:p>
            <a:pPr marL="0" lvl="0" indent="0" algn="l" rtl="0">
              <a:lnSpc>
                <a:spcPct val="100000"/>
              </a:lnSpc>
              <a:spcBef>
                <a:spcPts val="0"/>
              </a:spcBef>
              <a:spcAft>
                <a:spcPts val="0"/>
              </a:spcAft>
              <a:buNone/>
            </a:pPr>
            <a:r>
              <a:rPr lang="en-GB" sz="900" u="sng">
                <a:solidFill>
                  <a:srgbClr val="1155CC"/>
                </a:solidFill>
                <a:hlinkClick r:id="rId5">
                  <a:extLst>
                    <a:ext uri="{A12FA001-AC4F-418D-AE19-62706E023703}">
                      <ahyp:hlinkClr xmlns:ahyp="http://schemas.microsoft.com/office/drawing/2018/hyperlinkcolor" val="tx"/>
                    </a:ext>
                  </a:extLst>
                </a:hlinkClick>
              </a:rPr>
              <a:t>https://www.rescue.org/sites/default/files/document/701/adaptingaidreportwithcasestudies.pdf</a:t>
            </a:r>
            <a:r>
              <a:rPr lang="en-GB" sz="900">
                <a:solidFill>
                  <a:schemeClr val="dk1"/>
                </a:solidFill>
              </a:rPr>
              <a:t>.</a:t>
            </a:r>
            <a:r>
              <a:rPr lang="en-GB" sz="900">
                <a:solidFill>
                  <a:srgbClr val="1155CC"/>
                </a:solidFill>
              </a:rPr>
              <a:t>  </a:t>
            </a:r>
            <a:endParaRPr sz="900">
              <a:solidFill>
                <a:srgbClr val="1155CC"/>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endParaRPr sz="900">
              <a:solidFill>
                <a:schemeClr val="dk1"/>
              </a:solidFill>
            </a:endParaRPr>
          </a:p>
          <a:p>
            <a:pPr marL="0" lvl="0" indent="0" algn="l" rtl="0">
              <a:lnSpc>
                <a:spcPct val="100000"/>
              </a:lnSpc>
              <a:spcBef>
                <a:spcPts val="0"/>
              </a:spcBef>
              <a:spcAft>
                <a:spcPts val="0"/>
              </a:spcAft>
              <a:buNone/>
            </a:pPr>
            <a:r>
              <a:rPr lang="en-GB" sz="900" u="sng">
                <a:solidFill>
                  <a:srgbClr val="1155CC"/>
                </a:solidFill>
                <a:hlinkClick r:id="rId6">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r>
              <a:rPr lang="en-GB" sz="900" b="1">
                <a:solidFill>
                  <a:schemeClr val="dk1"/>
                </a:solidFill>
              </a:rPr>
              <a:t>*Specifically Section 10. Checklist for considering Standards in urban contexts*</a:t>
            </a:r>
            <a:endParaRPr sz="900" b="1">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900">
                <a:solidFill>
                  <a:schemeClr val="dk1"/>
                </a:solidFill>
              </a:rPr>
              <a:t>Sphere. (2020). Using the Sphere Standards in Urban Settings - Part 2. </a:t>
            </a:r>
            <a:r>
              <a:rPr lang="en-GB" sz="900" u="sng">
                <a:solidFill>
                  <a:srgbClr val="1155CC"/>
                </a:solidFill>
                <a:hlinkClick r:id="rId7">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(2018). The Sphere Handbook.</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Downloadable PDF:  </a:t>
            </a:r>
            <a:r>
              <a:rPr lang="en-GB" sz="900" u="sng">
                <a:solidFill>
                  <a:srgbClr val="1155CC"/>
                </a:solidFill>
                <a:hlinkClick r:id="rId8">
                  <a:extLst>
                    <a:ext uri="{A12FA001-AC4F-418D-AE19-62706E023703}">
                      <ahyp:hlinkClr xmlns:ahyp="http://schemas.microsoft.com/office/drawing/2018/hyperlinkcolor" val="tx"/>
                    </a:ext>
                  </a:extLst>
                </a:hlinkClick>
              </a:rPr>
              <a:t>https://spherestandards.org/wp-content/uploads/Sphere-Handbook-2018-EN.pdf</a:t>
            </a:r>
            <a:r>
              <a:rPr lang="en-GB" sz="900">
                <a:solidFill>
                  <a:schemeClr val="dk1"/>
                </a:solidFill>
              </a:rPr>
              <a:t>.</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Interactive Handbook: </a:t>
            </a:r>
            <a:r>
              <a:rPr lang="en-GB" sz="900" u="sng">
                <a:solidFill>
                  <a:srgbClr val="1155CC"/>
                </a:solidFill>
                <a:hlinkClick r:id="rId9">
                  <a:extLst>
                    <a:ext uri="{A12FA001-AC4F-418D-AE19-62706E023703}">
                      <ahyp:hlinkClr xmlns:ahyp="http://schemas.microsoft.com/office/drawing/2018/hyperlinkcolor" val="tx"/>
                    </a:ext>
                  </a:extLst>
                </a:hlinkClick>
              </a:rPr>
              <a:t>https://handbook.hspstandards.org/en/</a:t>
            </a:r>
            <a:r>
              <a:rPr lang="en-GB" sz="900">
                <a:solidFill>
                  <a:schemeClr val="dk1"/>
                </a:solidFill>
              </a:rPr>
              <a:t>. </a:t>
            </a:r>
            <a:endParaRPr sz="900">
              <a:solidFill>
                <a:schemeClr val="dk1"/>
              </a:solidFill>
            </a:endParaRPr>
          </a:p>
          <a:p>
            <a:pPr marL="457200" lvl="0" indent="0" algn="l" rtl="0">
              <a:lnSpc>
                <a:spcPct val="100000"/>
              </a:lnSpc>
              <a:spcBef>
                <a:spcPts val="0"/>
              </a:spcBef>
              <a:spcAft>
                <a:spcPts val="0"/>
              </a:spcAft>
              <a:buNone/>
            </a:pPr>
            <a:r>
              <a:rPr lang="en-GB" sz="900">
                <a:solidFill>
                  <a:schemeClr val="dk1"/>
                </a:solidFill>
              </a:rPr>
              <a:t>Print copies: </a:t>
            </a:r>
            <a:r>
              <a:rPr lang="en-GB" sz="900" u="sng">
                <a:solidFill>
                  <a:srgbClr val="1155CC"/>
                </a:solidFill>
                <a:hlinkClick r:id="rId10">
                  <a:extLst>
                    <a:ext uri="{A12FA001-AC4F-418D-AE19-62706E023703}">
                      <ahyp:hlinkClr xmlns:ahyp="http://schemas.microsoft.com/office/drawing/2018/hyperlinkcolor" val="tx"/>
                    </a:ext>
                  </a:extLst>
                </a:hlinkClick>
              </a:rPr>
              <a:t>https://spherestandards.org/buy/</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(2022). Sphere Online Training Package. </a:t>
            </a:r>
            <a:r>
              <a:rPr lang="en-GB" sz="900" u="sng">
                <a:solidFill>
                  <a:srgbClr val="1155CC"/>
                </a:solidFill>
                <a:hlinkClick r:id="rId11">
                  <a:extLst>
                    <a:ext uri="{A12FA001-AC4F-418D-AE19-62706E023703}">
                      <ahyp:hlinkClr xmlns:ahyp="http://schemas.microsoft.com/office/drawing/2018/hyperlinkcolor" val="tx"/>
                    </a:ext>
                  </a:extLst>
                </a:hlinkClick>
              </a:rPr>
              <a:t>https://www.spherestandards.org/resources/sphere-online-training-package/</a:t>
            </a:r>
            <a:r>
              <a:rPr lang="en-GB" sz="900">
                <a:solidFill>
                  <a:schemeClr val="dk1"/>
                </a:solidFill>
              </a:rPr>
              <a:t>.</a:t>
            </a:r>
            <a:endParaRPr sz="9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622"/>
        <p:cNvGrpSpPr/>
        <p:nvPr/>
      </p:nvGrpSpPr>
      <p:grpSpPr>
        <a:xfrm>
          <a:off x="0" y="0"/>
          <a:ext cx="0" cy="0"/>
          <a:chOff x="0" y="0"/>
          <a:chExt cx="0" cy="0"/>
        </a:xfrm>
      </p:grpSpPr>
      <p:sp>
        <p:nvSpPr>
          <p:cNvPr id="623" name="Google Shape;623;p7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69</a:t>
            </a:fld>
            <a:endParaRPr/>
          </a:p>
        </p:txBody>
      </p:sp>
      <p:sp>
        <p:nvSpPr>
          <p:cNvPr id="624" name="Google Shape;624;p74"/>
          <p:cNvSpPr txBox="1"/>
          <p:nvPr/>
        </p:nvSpPr>
        <p:spPr>
          <a:xfrm>
            <a:off x="4545300" y="0"/>
            <a:ext cx="4642200" cy="5143500"/>
          </a:xfrm>
          <a:prstGeom prst="rect">
            <a:avLst/>
          </a:prstGeom>
          <a:solidFill>
            <a:srgbClr val="9FC5E8"/>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2.0. Introduction to Humanitarian Response in Urban Contexts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.0.A. </a:t>
            </a:r>
            <a:r>
              <a:rPr lang="en-GB" sz="700">
                <a:solidFill>
                  <a:srgbClr val="073763"/>
                </a:solidFill>
                <a:latin typeface="Montserrat"/>
                <a:ea typeface="Montserrat"/>
                <a:cs typeface="Montserrat"/>
                <a:sym typeface="Montserrat"/>
              </a:rPr>
              <a:t>Relating Needs, Context, &amp;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.0.B. </a:t>
            </a:r>
            <a:r>
              <a:rPr lang="en-GB" sz="700">
                <a:solidFill>
                  <a:srgbClr val="073763"/>
                </a:solidFill>
                <a:latin typeface="Montserrat"/>
                <a:ea typeface="Montserrat"/>
                <a:cs typeface="Montserrat"/>
                <a:sym typeface="Montserrat"/>
              </a:rPr>
              <a:t>Learning Objectives for Module 2</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.0.C. </a:t>
            </a:r>
            <a:r>
              <a:rPr lang="en-GB" sz="700">
                <a:solidFill>
                  <a:srgbClr val="073763"/>
                </a:solidFill>
                <a:latin typeface="Montserrat"/>
                <a:ea typeface="Montserrat"/>
                <a:cs typeface="Montserrat"/>
                <a:sym typeface="Montserrat"/>
              </a:rPr>
              <a:t>Module Overview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.0.D. </a:t>
            </a:r>
            <a:r>
              <a:rPr lang="en-GB" sz="700">
                <a:solidFill>
                  <a:srgbClr val="073763"/>
                </a:solidFill>
                <a:latin typeface="Montserrat"/>
                <a:ea typeface="Montserrat"/>
                <a:cs typeface="Montserrat"/>
                <a:sym typeface="Montserrat"/>
              </a:rPr>
              <a:t>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Section 2.1 Defining the </a:t>
            </a:r>
            <a:r>
              <a:rPr lang="en-GB" sz="700" b="1">
                <a:solidFill>
                  <a:srgbClr val="073763"/>
                </a:solidFill>
                <a:latin typeface="Montserrat"/>
                <a:ea typeface="Montserrat"/>
                <a:cs typeface="Montserrat"/>
                <a:sym typeface="Montserrat"/>
              </a:rPr>
              <a:t>Sphere Standards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 Section Overview</a:t>
            </a:r>
            <a:r>
              <a:rPr lang="en-GB" sz="700">
                <a:solidFill>
                  <a:srgbClr val="073763"/>
                </a:solidFill>
                <a:latin typeface="Montserrat"/>
                <a:ea typeface="Montserrat"/>
                <a:cs typeface="Montserrat"/>
                <a:sym typeface="Montserrat"/>
              </a:rPr>
              <a:t>	</a:t>
            </a:r>
            <a:endParaRPr sz="700">
              <a:solidFill>
                <a:srgbClr val="073763"/>
              </a:solidFill>
              <a:highlight>
                <a:srgbClr val="9FC5E8"/>
              </a:highlight>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.1.A. Defin</a:t>
            </a:r>
            <a:r>
              <a:rPr lang="en-GB" sz="700">
                <a:solidFill>
                  <a:srgbClr val="073763"/>
                </a:solidFill>
                <a:latin typeface="Montserrat"/>
                <a:ea typeface="Montserrat"/>
                <a:cs typeface="Montserrat"/>
                <a:sym typeface="Montserrat"/>
              </a:rPr>
              <a:t>ing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.1.B. </a:t>
            </a:r>
            <a:r>
              <a:rPr lang="en-GB" sz="700">
                <a:solidFill>
                  <a:srgbClr val="073763"/>
                </a:solidFill>
                <a:latin typeface="Montserrat"/>
                <a:ea typeface="Montserrat"/>
                <a:cs typeface="Montserrat"/>
                <a:sym typeface="Montserrat"/>
              </a:rPr>
              <a:t>The Sphere Handbook</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.1.C. </a:t>
            </a:r>
            <a:r>
              <a:rPr lang="en-GB" sz="700">
                <a:solidFill>
                  <a:srgbClr val="073763"/>
                </a:solidFill>
                <a:latin typeface="Montserrat"/>
                <a:ea typeface="Montserrat"/>
                <a:cs typeface="Montserrat"/>
                <a:sym typeface="Montserrat"/>
              </a:rPr>
              <a:t>Defining the Sphere Standards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.1.D. </a:t>
            </a:r>
            <a:r>
              <a:rPr lang="en-GB" sz="700">
                <a:solidFill>
                  <a:srgbClr val="073763"/>
                </a:solidFill>
                <a:latin typeface="Montserrat"/>
                <a:ea typeface="Montserrat"/>
                <a:cs typeface="Montserrat"/>
                <a:sym typeface="Montserrat"/>
              </a:rPr>
              <a:t>Meeting Sphere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.1.E. Additional Reading</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Section 2.2 Conceptualising the Sphere Standards in Urban Context</a:t>
            </a:r>
            <a:r>
              <a:rPr lang="en-GB" sz="700" b="1">
                <a:solidFill>
                  <a:srgbClr val="073763"/>
                </a:solidFill>
                <a:latin typeface="Montserrat"/>
                <a:ea typeface="Montserrat"/>
                <a:cs typeface="Montserrat"/>
                <a:sym typeface="Montserrat"/>
              </a:rPr>
              <a: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.2.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.2.A. </a:t>
            </a:r>
            <a:r>
              <a:rPr lang="en-GB" sz="700">
                <a:solidFill>
                  <a:srgbClr val="073763"/>
                </a:solidFill>
                <a:latin typeface="Montserrat"/>
                <a:ea typeface="Montserrat"/>
                <a:cs typeface="Montserrat"/>
                <a:sym typeface="Montserrat"/>
              </a:rPr>
              <a:t>Sphere Standards in Urban Contexts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.2.B. </a:t>
            </a:r>
            <a:r>
              <a:rPr lang="en-GB" sz="700">
                <a:solidFill>
                  <a:srgbClr val="073763"/>
                </a:solidFill>
                <a:latin typeface="Montserrat"/>
                <a:ea typeface="Montserrat"/>
                <a:cs typeface="Montserrat"/>
                <a:sym typeface="Montserrat"/>
              </a:rPr>
              <a:t>Urban Complexity &amp;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.2.C. C</a:t>
            </a:r>
            <a:r>
              <a:rPr lang="en-GB" sz="700">
                <a:solidFill>
                  <a:srgbClr val="073763"/>
                </a:solidFill>
                <a:latin typeface="Montserrat"/>
                <a:ea typeface="Montserrat"/>
                <a:cs typeface="Montserrat"/>
                <a:sym typeface="Montserrat"/>
              </a:rPr>
              <a:t>ase Study: War in Ukraine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.2.D. </a:t>
            </a:r>
            <a:r>
              <a:rPr lang="en-GB" sz="700">
                <a:solidFill>
                  <a:srgbClr val="073763"/>
                </a:solidFill>
                <a:latin typeface="Montserrat"/>
                <a:ea typeface="Montserrat"/>
                <a:cs typeface="Montserrat"/>
                <a:sym typeface="Montserrat"/>
              </a:rPr>
              <a:t>Conceptualising Application</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2.2.E. Adapting Indicators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2.2.F. 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2.3 </a:t>
            </a:r>
            <a:r>
              <a:rPr lang="en-GB" sz="700" b="1">
                <a:solidFill>
                  <a:srgbClr val="073763"/>
                </a:solidFill>
                <a:latin typeface="Montserrat"/>
                <a:ea typeface="Montserrat"/>
                <a:cs typeface="Montserrat"/>
                <a:sym typeface="Montserrat"/>
              </a:rPr>
              <a:t>Applying the Sphere Standards in Urban Contexts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.3.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.3.A. </a:t>
            </a:r>
            <a:r>
              <a:rPr lang="en-GB" sz="700">
                <a:solidFill>
                  <a:srgbClr val="073763"/>
                </a:solidFill>
                <a:latin typeface="Montserrat"/>
                <a:ea typeface="Montserrat"/>
                <a:cs typeface="Montserrat"/>
                <a:sym typeface="Montserrat"/>
              </a:rPr>
              <a:t>Practise Applying the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.3.B. </a:t>
            </a:r>
            <a:r>
              <a:rPr lang="en-GB" sz="700">
                <a:solidFill>
                  <a:srgbClr val="073763"/>
                </a:solidFill>
                <a:latin typeface="Montserrat"/>
                <a:ea typeface="Montserrat"/>
                <a:cs typeface="Montserrat"/>
                <a:sym typeface="Montserrat"/>
              </a:rPr>
              <a:t>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2.4 </a:t>
            </a:r>
            <a:r>
              <a:rPr lang="en-GB" sz="700" b="1">
                <a:solidFill>
                  <a:srgbClr val="073763"/>
                </a:solidFill>
                <a:latin typeface="Montserrat"/>
                <a:ea typeface="Montserrat"/>
                <a:cs typeface="Montserrat"/>
                <a:sym typeface="Montserrat"/>
              </a:rPr>
              <a:t>Key Considerations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.4.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.4.A.</a:t>
            </a:r>
            <a:r>
              <a:rPr lang="en-GB" sz="700">
                <a:solidFill>
                  <a:srgbClr val="073763"/>
                </a:solidFill>
                <a:latin typeface="Montserrat"/>
                <a:ea typeface="Montserrat"/>
                <a:cs typeface="Montserrat"/>
                <a:sym typeface="Montserrat"/>
              </a:rPr>
              <a:t> Lessons Learned</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.4.B. </a:t>
            </a:r>
            <a:r>
              <a:rPr lang="en-GB" sz="700">
                <a:solidFill>
                  <a:srgbClr val="073763"/>
                </a:solidFill>
                <a:latin typeface="Montserrat"/>
                <a:ea typeface="Montserrat"/>
                <a:cs typeface="Montserrat"/>
                <a:sym typeface="Montserrat"/>
              </a:rPr>
              <a:t>Key Takeaways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2.4.C. 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chemeClr val="lt1"/>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Section 2.5 Conclusions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.5.A. Module 2 Conclusions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2.5.B. Overview of Module 3. The Capstone Simulation Exercise</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p:txBody>
      </p:sp>
      <p:sp>
        <p:nvSpPr>
          <p:cNvPr id="625" name="Google Shape;625;p74"/>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2.5</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Conclusions</a:t>
            </a:r>
            <a:endParaRPr sz="2840">
              <a:solidFill>
                <a:schemeClr val="lt1"/>
              </a:solidFill>
            </a:endParaRPr>
          </a:p>
        </p:txBody>
      </p:sp>
      <p:sp>
        <p:nvSpPr>
          <p:cNvPr id="626" name="Google Shape;626;p74"/>
          <p:cNvSpPr/>
          <p:nvPr/>
        </p:nvSpPr>
        <p:spPr>
          <a:xfrm>
            <a:off x="4197200" y="4647500"/>
            <a:ext cx="252300" cy="207600"/>
          </a:xfrm>
          <a:prstGeom prst="rightArrow">
            <a:avLst>
              <a:gd name="adj1" fmla="val 50000"/>
              <a:gd name="adj2" fmla="val 50000"/>
            </a:avLst>
          </a:pr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B4A7D6"/>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848900" y="1106600"/>
            <a:ext cx="4295099" cy="2561399"/>
          </a:xfrm>
          <a:prstGeom prst="rect">
            <a:avLst/>
          </a:prstGeom>
          <a:noFill/>
          <a:ln>
            <a:noFill/>
          </a:ln>
        </p:spPr>
      </p:pic>
      <p:sp>
        <p:nvSpPr>
          <p:cNvPr id="116" name="Google Shape;116;p20"/>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solidFill>
                  <a:srgbClr val="0B5394"/>
                </a:solidFill>
              </a:rPr>
              <a:t>2.0 Introduction | C. Module Overview</a:t>
            </a:r>
            <a:endParaRPr sz="1550" b="0" i="1">
              <a:solidFill>
                <a:srgbClr val="0B5394"/>
              </a:solidFill>
            </a:endParaRPr>
          </a:p>
          <a:p>
            <a:pPr marL="0" lvl="0" indent="0" algn="l" rtl="0">
              <a:spcBef>
                <a:spcPts val="0"/>
              </a:spcBef>
              <a:spcAft>
                <a:spcPts val="0"/>
              </a:spcAft>
              <a:buNone/>
            </a:pPr>
            <a:r>
              <a:rPr lang="en-GB" sz="2688" i="1">
                <a:solidFill>
                  <a:srgbClr val="0B5394"/>
                </a:solidFill>
              </a:rPr>
              <a:t>Overview of Module 2</a:t>
            </a:r>
            <a:endParaRPr sz="2688" i="1">
              <a:solidFill>
                <a:srgbClr val="0B5394"/>
              </a:solidFill>
            </a:endParaRPr>
          </a:p>
          <a:p>
            <a:pPr marL="0" lvl="0" indent="0" algn="l" rtl="0">
              <a:spcBef>
                <a:spcPts val="0"/>
              </a:spcBef>
              <a:spcAft>
                <a:spcPts val="0"/>
              </a:spcAft>
              <a:buNone/>
            </a:pPr>
            <a:endParaRPr i="1">
              <a:solidFill>
                <a:srgbClr val="0B5394"/>
              </a:solidFill>
            </a:endParaRPr>
          </a:p>
        </p:txBody>
      </p:sp>
      <p:sp>
        <p:nvSpPr>
          <p:cNvPr id="117" name="Google Shape;117;p20"/>
          <p:cNvSpPr txBox="1">
            <a:spLocks noGrp="1"/>
          </p:cNvSpPr>
          <p:nvPr>
            <p:ph type="body" idx="1"/>
          </p:nvPr>
        </p:nvSpPr>
        <p:spPr>
          <a:xfrm>
            <a:off x="0" y="1106600"/>
            <a:ext cx="4848900" cy="2561400"/>
          </a:xfrm>
          <a:prstGeom prst="rect">
            <a:avLst/>
          </a:prstGeom>
          <a:solidFill>
            <a:srgbClr val="0B5394"/>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module include:</a:t>
            </a:r>
            <a:endParaRPr sz="1400" b="1">
              <a:solidFill>
                <a:schemeClr val="lt1"/>
              </a:solidFill>
            </a:endParaRPr>
          </a:p>
          <a:p>
            <a:pPr marL="907200" lvl="0" indent="-450000" algn="l" rtl="0">
              <a:lnSpc>
                <a:spcPct val="115000"/>
              </a:lnSpc>
              <a:spcBef>
                <a:spcPts val="600"/>
              </a:spcBef>
              <a:spcAft>
                <a:spcPts val="0"/>
              </a:spcAft>
              <a:buNone/>
            </a:pPr>
            <a:r>
              <a:rPr lang="en-GB" sz="1400" b="1">
                <a:solidFill>
                  <a:schemeClr val="lt1"/>
                </a:solidFill>
              </a:rPr>
              <a:t>2.1	Defining the Sphere Standards</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2.2	Conceptualising the Sphere Standards in Urban Contexts</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2.3	Applying the Sphere Standards in Urban Contexts</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2.4	Key Considerations </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2.5	Conclusions</a:t>
            </a:r>
            <a:endParaRPr sz="2100" b="1">
              <a:solidFill>
                <a:schemeClr val="lt1"/>
              </a:solidFill>
            </a:endParaRPr>
          </a:p>
        </p:txBody>
      </p:sp>
      <p:sp>
        <p:nvSpPr>
          <p:cNvPr id="118" name="Google Shape;118;p2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a:t>
            </a:fld>
            <a:endParaRPr/>
          </a:p>
        </p:txBody>
      </p:sp>
      <p:sp>
        <p:nvSpPr>
          <p:cNvPr id="119" name="Google Shape;119;p20"/>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p75"/>
          <p:cNvSpPr txBox="1">
            <a:spLocks noGrp="1"/>
          </p:cNvSpPr>
          <p:nvPr>
            <p:ph type="title"/>
          </p:nvPr>
        </p:nvSpPr>
        <p:spPr>
          <a:xfrm>
            <a:off x="228600" y="31810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a:solidFill>
                  <a:srgbClr val="0B5394"/>
                </a:solidFill>
              </a:rPr>
              <a:t>Module 2 Conclusions</a:t>
            </a:r>
            <a:endParaRPr>
              <a:solidFill>
                <a:srgbClr val="0B5394"/>
              </a:solidFill>
            </a:endParaRPr>
          </a:p>
        </p:txBody>
      </p:sp>
      <p:sp>
        <p:nvSpPr>
          <p:cNvPr id="632" name="Google Shape;632;p7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70</a:t>
            </a:fld>
            <a:endParaRPr/>
          </a:p>
        </p:txBody>
      </p:sp>
      <p:sp>
        <p:nvSpPr>
          <p:cNvPr id="633" name="Google Shape;633;p75"/>
          <p:cNvSpPr txBox="1">
            <a:spLocks noGrp="1"/>
          </p:cNvSpPr>
          <p:nvPr>
            <p:ph type="body" idx="1"/>
          </p:nvPr>
        </p:nvSpPr>
        <p:spPr>
          <a:xfrm>
            <a:off x="368850" y="1022900"/>
            <a:ext cx="55461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1400">
                <a:solidFill>
                  <a:srgbClr val="000000"/>
                </a:solidFill>
              </a:rPr>
              <a:t>A</a:t>
            </a:r>
            <a:r>
              <a:rPr lang="en-GB" sz="1500">
                <a:solidFill>
                  <a:srgbClr val="000000"/>
                </a:solidFill>
              </a:rPr>
              <a:t>fter completing this module, you should be able to:</a:t>
            </a:r>
            <a:endParaRPr sz="1500">
              <a:solidFill>
                <a:srgbClr val="000000"/>
              </a:solidFill>
            </a:endParaRPr>
          </a:p>
          <a:p>
            <a:pPr marL="0" lvl="0" indent="0" algn="l" rtl="0">
              <a:lnSpc>
                <a:spcPct val="100000"/>
              </a:lnSpc>
              <a:spcBef>
                <a:spcPts val="0"/>
              </a:spcBef>
              <a:spcAft>
                <a:spcPts val="0"/>
              </a:spcAft>
              <a:buNone/>
            </a:pPr>
            <a:endParaRPr sz="1500">
              <a:solidFill>
                <a:srgbClr val="000000"/>
              </a:solidFill>
            </a:endParaRPr>
          </a:p>
          <a:p>
            <a:pPr marL="457200" lvl="0" indent="-323850" algn="l" rtl="0">
              <a:lnSpc>
                <a:spcPct val="100000"/>
              </a:lnSpc>
              <a:spcBef>
                <a:spcPts val="0"/>
              </a:spcBef>
              <a:spcAft>
                <a:spcPts val="0"/>
              </a:spcAft>
              <a:buClr>
                <a:srgbClr val="000000"/>
              </a:buClr>
              <a:buSzPts val="1500"/>
              <a:buFont typeface="Montserrat"/>
              <a:buChar char="✓"/>
            </a:pPr>
            <a:r>
              <a:rPr lang="en-GB" sz="1500">
                <a:solidFill>
                  <a:srgbClr val="000000"/>
                </a:solidFill>
              </a:rPr>
              <a:t>Explain the purpose of Sphere.</a:t>
            </a:r>
            <a:endParaRPr sz="1500">
              <a:solidFill>
                <a:srgbClr val="000000"/>
              </a:solidFill>
            </a:endParaRPr>
          </a:p>
          <a:p>
            <a:pPr marL="457200" lvl="0" indent="-323850" algn="l" rtl="0">
              <a:lnSpc>
                <a:spcPct val="100000"/>
              </a:lnSpc>
              <a:spcBef>
                <a:spcPts val="0"/>
              </a:spcBef>
              <a:spcAft>
                <a:spcPts val="0"/>
              </a:spcAft>
              <a:buClr>
                <a:srgbClr val="000000"/>
              </a:buClr>
              <a:buSzPts val="1500"/>
              <a:buFont typeface="Montserrat"/>
              <a:buChar char="✓"/>
            </a:pPr>
            <a:r>
              <a:rPr lang="en-GB" sz="1500">
                <a:solidFill>
                  <a:srgbClr val="000000"/>
                </a:solidFill>
              </a:rPr>
              <a:t>Define the Sphere Standards and identify how they are structured.</a:t>
            </a:r>
            <a:endParaRPr sz="1500">
              <a:solidFill>
                <a:srgbClr val="000000"/>
              </a:solidFill>
            </a:endParaRPr>
          </a:p>
          <a:p>
            <a:pPr marL="457200" lvl="0" indent="-323850" algn="l" rtl="0">
              <a:lnSpc>
                <a:spcPct val="100000"/>
              </a:lnSpc>
              <a:spcBef>
                <a:spcPts val="0"/>
              </a:spcBef>
              <a:spcAft>
                <a:spcPts val="0"/>
              </a:spcAft>
              <a:buClr>
                <a:srgbClr val="000000"/>
              </a:buClr>
              <a:buSzPts val="1500"/>
              <a:buFont typeface="Montserrat"/>
              <a:buChar char="✓"/>
            </a:pPr>
            <a:r>
              <a:rPr lang="en-GB" sz="1500">
                <a:solidFill>
                  <a:srgbClr val="000000"/>
                </a:solidFill>
              </a:rPr>
              <a:t>Distinguish standards versus indicators and describe how to meet standards.</a:t>
            </a:r>
            <a:endParaRPr sz="1500">
              <a:solidFill>
                <a:srgbClr val="000000"/>
              </a:solidFill>
            </a:endParaRPr>
          </a:p>
          <a:p>
            <a:pPr marL="457200" lvl="0" indent="-323850" algn="l" rtl="0">
              <a:lnSpc>
                <a:spcPct val="100000"/>
              </a:lnSpc>
              <a:spcBef>
                <a:spcPts val="0"/>
              </a:spcBef>
              <a:spcAft>
                <a:spcPts val="0"/>
              </a:spcAft>
              <a:buClr>
                <a:srgbClr val="000000"/>
              </a:buClr>
              <a:buSzPts val="1500"/>
              <a:buFont typeface="Montserrat"/>
              <a:buChar char="✓"/>
            </a:pPr>
            <a:r>
              <a:rPr lang="en-GB" sz="1500">
                <a:solidFill>
                  <a:srgbClr val="000000"/>
                </a:solidFill>
              </a:rPr>
              <a:t>Describe the challenges associated with applying Sphere Standards in urban contexts in contrast to traditional response contexts.</a:t>
            </a:r>
            <a:endParaRPr sz="1500">
              <a:solidFill>
                <a:srgbClr val="000000"/>
              </a:solidFill>
            </a:endParaRPr>
          </a:p>
          <a:p>
            <a:pPr marL="457200" lvl="0" indent="-323850" algn="l" rtl="0">
              <a:lnSpc>
                <a:spcPct val="100000"/>
              </a:lnSpc>
              <a:spcBef>
                <a:spcPts val="0"/>
              </a:spcBef>
              <a:spcAft>
                <a:spcPts val="0"/>
              </a:spcAft>
              <a:buClr>
                <a:srgbClr val="000000"/>
              </a:buClr>
              <a:buSzPts val="1500"/>
              <a:buFont typeface="Montserrat"/>
              <a:buChar char="✓"/>
            </a:pPr>
            <a:r>
              <a:rPr lang="en-GB" sz="1500">
                <a:solidFill>
                  <a:srgbClr val="000000"/>
                </a:solidFill>
              </a:rPr>
              <a:t>Conceptualise how to apply Sphere Standards in the urban context through systems thinking. </a:t>
            </a:r>
            <a:endParaRPr sz="1500">
              <a:solidFill>
                <a:srgbClr val="000000"/>
              </a:solidFill>
            </a:endParaRPr>
          </a:p>
        </p:txBody>
      </p:sp>
      <p:sp>
        <p:nvSpPr>
          <p:cNvPr id="634" name="Google Shape;634;p7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Humanitarian Response in Urban Contexts</a:t>
            </a:r>
            <a:endParaRPr b="1">
              <a:latin typeface="Montserrat"/>
              <a:ea typeface="Montserrat"/>
              <a:cs typeface="Montserrat"/>
              <a:sym typeface="Montserra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pic>
        <p:nvPicPr>
          <p:cNvPr id="639" name="Google Shape;639;p76"/>
          <p:cNvPicPr preferRelativeResize="0"/>
          <p:nvPr/>
        </p:nvPicPr>
        <p:blipFill>
          <a:blip r:embed="rId3" cstate="screen">
            <a:alphaModFix amt="32000"/>
            <a:extLst>
              <a:ext uri="{28A0092B-C50C-407E-A947-70E740481C1C}">
                <a14:useLocalDpi xmlns:a14="http://schemas.microsoft.com/office/drawing/2010/main"/>
              </a:ext>
            </a:extLst>
          </a:blip>
          <a:stretch>
            <a:fillRect/>
          </a:stretch>
        </p:blipFill>
        <p:spPr>
          <a:xfrm>
            <a:off x="0" y="0"/>
            <a:ext cx="9144003" cy="5134569"/>
          </a:xfrm>
          <a:prstGeom prst="rect">
            <a:avLst/>
          </a:prstGeom>
          <a:noFill/>
          <a:ln>
            <a:noFill/>
          </a:ln>
        </p:spPr>
      </p:pic>
      <p:sp>
        <p:nvSpPr>
          <p:cNvPr id="640" name="Google Shape;640;p7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71</a:t>
            </a:fld>
            <a:endParaRPr/>
          </a:p>
        </p:txBody>
      </p:sp>
      <p:sp>
        <p:nvSpPr>
          <p:cNvPr id="641" name="Google Shape;641;p76"/>
          <p:cNvSpPr txBox="1"/>
          <p:nvPr/>
        </p:nvSpPr>
        <p:spPr>
          <a:xfrm>
            <a:off x="0" y="0"/>
            <a:ext cx="6024600" cy="56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500" b="1">
                <a:solidFill>
                  <a:srgbClr val="0B5394"/>
                </a:solidFill>
                <a:latin typeface="Montserrat"/>
                <a:ea typeface="Montserrat"/>
                <a:cs typeface="Montserrat"/>
                <a:sym typeface="Montserrat"/>
              </a:rPr>
              <a:t>Overview of Module 3.</a:t>
            </a:r>
            <a:endParaRPr/>
          </a:p>
        </p:txBody>
      </p:sp>
      <p:sp>
        <p:nvSpPr>
          <p:cNvPr id="642" name="Google Shape;642;p76"/>
          <p:cNvSpPr txBox="1"/>
          <p:nvPr/>
        </p:nvSpPr>
        <p:spPr>
          <a:xfrm>
            <a:off x="1313100" y="1458150"/>
            <a:ext cx="6517800" cy="2227200"/>
          </a:xfrm>
          <a:prstGeom prst="rect">
            <a:avLst/>
          </a:prstGeom>
          <a:solidFill>
            <a:schemeClr val="lt1"/>
          </a:solid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1800" b="1">
                <a:solidFill>
                  <a:schemeClr val="dk2"/>
                </a:solidFill>
                <a:latin typeface="Montserrat"/>
                <a:ea typeface="Montserrat"/>
                <a:cs typeface="Montserrat"/>
                <a:sym typeface="Montserrat"/>
              </a:rPr>
              <a:t>The Capstone Simulation Exercise:</a:t>
            </a:r>
            <a:endParaRPr sz="1800" b="1">
              <a:solidFill>
                <a:schemeClr val="dk2"/>
              </a:solidFill>
              <a:latin typeface="Montserrat"/>
              <a:ea typeface="Montserrat"/>
              <a:cs typeface="Montserrat"/>
              <a:sym typeface="Montserrat"/>
            </a:endParaRPr>
          </a:p>
          <a:p>
            <a:pPr marL="457200" lvl="0" indent="-317500" algn="l" rtl="0">
              <a:spcBef>
                <a:spcPts val="1200"/>
              </a:spcBef>
              <a:spcAft>
                <a:spcPts val="0"/>
              </a:spcAft>
              <a:buClr>
                <a:schemeClr val="dk1"/>
              </a:buClr>
              <a:buSzPts val="1400"/>
              <a:buFont typeface="Montserrat"/>
              <a:buChar char="●"/>
            </a:pPr>
            <a:r>
              <a:rPr lang="en-GB">
                <a:solidFill>
                  <a:schemeClr val="dk1"/>
                </a:solidFill>
                <a:latin typeface="Montserrat"/>
                <a:ea typeface="Montserrat"/>
                <a:cs typeface="Montserrat"/>
                <a:sym typeface="Montserrat"/>
              </a:rPr>
              <a:t>An interactive exercise designed to apply what you have learned about the structures and systems of urban contexts and how to apply Sphere Standards.</a:t>
            </a:r>
            <a:endParaRPr>
              <a:solidFill>
                <a:schemeClr val="dk1"/>
              </a:solidFill>
              <a:latin typeface="Montserrat"/>
              <a:ea typeface="Montserrat"/>
              <a:cs typeface="Montserrat"/>
              <a:sym typeface="Montserrat"/>
            </a:endParaRPr>
          </a:p>
          <a:p>
            <a:pPr marL="457200" lvl="0" indent="0" algn="l" rtl="0">
              <a:spcBef>
                <a:spcPts val="0"/>
              </a:spcBef>
              <a:spcAft>
                <a:spcPts val="0"/>
              </a:spcAft>
              <a:buNone/>
            </a:pPr>
            <a:endParaRPr>
              <a:solidFill>
                <a:schemeClr val="dk1"/>
              </a:solidFill>
              <a:latin typeface="Montserrat"/>
              <a:ea typeface="Montserrat"/>
              <a:cs typeface="Montserrat"/>
              <a:sym typeface="Montserrat"/>
            </a:endParaRPr>
          </a:p>
          <a:p>
            <a:pPr marL="457200" lvl="0" indent="-317500" algn="l" rtl="0">
              <a:spcBef>
                <a:spcPts val="0"/>
              </a:spcBef>
              <a:spcAft>
                <a:spcPts val="0"/>
              </a:spcAft>
              <a:buClr>
                <a:schemeClr val="dk1"/>
              </a:buClr>
              <a:buSzPts val="1400"/>
              <a:buFont typeface="Montserrat"/>
              <a:buChar char="●"/>
            </a:pPr>
            <a:r>
              <a:rPr lang="en-GB">
                <a:solidFill>
                  <a:schemeClr val="dk1"/>
                </a:solidFill>
                <a:latin typeface="Montserrat"/>
                <a:ea typeface="Montserrat"/>
                <a:cs typeface="Montserrat"/>
                <a:sym typeface="Montserrat"/>
              </a:rPr>
              <a:t>In this exercise, you will apply your knowledge of using Sphere Standards in urban contexts to the Case Study.</a:t>
            </a:r>
            <a:endParaRPr sz="1800" b="1">
              <a:solidFill>
                <a:schemeClr val="dk2"/>
              </a:solidFill>
              <a:latin typeface="Montserrat"/>
              <a:ea typeface="Montserrat"/>
              <a:cs typeface="Montserrat"/>
              <a:sym typeface="Montserrat"/>
            </a:endParaRPr>
          </a:p>
          <a:p>
            <a:pPr marL="457200" lvl="0" indent="0" algn="l" rtl="0">
              <a:spcBef>
                <a:spcPts val="0"/>
              </a:spcBef>
              <a:spcAft>
                <a:spcPts val="0"/>
              </a:spcAft>
              <a:buNone/>
            </a:pPr>
            <a:endParaRPr sz="1800" b="1">
              <a:solidFill>
                <a:schemeClr val="dk2"/>
              </a:solidFill>
              <a:latin typeface="Montserrat"/>
              <a:ea typeface="Montserrat"/>
              <a:cs typeface="Montserrat"/>
              <a:sym typeface="Montserrat"/>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bg>
      <p:bgPr>
        <a:solidFill>
          <a:srgbClr val="38761D"/>
        </a:solidFill>
        <a:effectLst/>
      </p:bgPr>
    </p:bg>
    <p:spTree>
      <p:nvGrpSpPr>
        <p:cNvPr id="1" name="Shape 646"/>
        <p:cNvGrpSpPr/>
        <p:nvPr/>
      </p:nvGrpSpPr>
      <p:grpSpPr>
        <a:xfrm>
          <a:off x="0" y="0"/>
          <a:ext cx="0" cy="0"/>
          <a:chOff x="0" y="0"/>
          <a:chExt cx="0" cy="0"/>
        </a:xfrm>
      </p:grpSpPr>
      <p:sp>
        <p:nvSpPr>
          <p:cNvPr id="647" name="Google Shape;647;p77"/>
          <p:cNvSpPr txBox="1">
            <a:spLocks noGrp="1"/>
          </p:cNvSpPr>
          <p:nvPr>
            <p:ph type="ctrTitle"/>
          </p:nvPr>
        </p:nvSpPr>
        <p:spPr>
          <a:xfrm>
            <a:off x="311700" y="1923150"/>
            <a:ext cx="8520600" cy="1297200"/>
          </a:xfrm>
          <a:prstGeom prst="rect">
            <a:avLst/>
          </a:prstGeom>
        </p:spPr>
        <p:txBody>
          <a:bodyPr spcFirstLastPara="1" wrap="square" lIns="91425" tIns="91425" rIns="91425" bIns="91425" anchor="ctr" anchorCtr="0">
            <a:normAutofit/>
          </a:bodyPr>
          <a:lstStyle/>
          <a:p>
            <a:pPr marL="0" lvl="0" indent="0" algn="ctr" rtl="0">
              <a:lnSpc>
                <a:spcPct val="115000"/>
              </a:lnSpc>
              <a:spcBef>
                <a:spcPts val="0"/>
              </a:spcBef>
              <a:spcAft>
                <a:spcPts val="0"/>
              </a:spcAft>
              <a:buNone/>
            </a:pPr>
            <a:r>
              <a:rPr lang="en-GB" sz="3250">
                <a:solidFill>
                  <a:srgbClr val="B6D7A8"/>
                </a:solidFill>
              </a:rPr>
              <a:t>TRAINING-EVALUATION</a:t>
            </a:r>
            <a:endParaRPr sz="4200">
              <a:solidFill>
                <a:schemeClr val="lt1"/>
              </a:solidFill>
            </a:endParaRPr>
          </a:p>
        </p:txBody>
      </p:sp>
      <p:sp>
        <p:nvSpPr>
          <p:cNvPr id="648" name="Google Shape;648;p7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72</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bg>
      <p:bgPr>
        <a:solidFill>
          <a:srgbClr val="D9EAD3"/>
        </a:solidFill>
        <a:effectLst/>
      </p:bgPr>
    </p:bg>
    <p:spTree>
      <p:nvGrpSpPr>
        <p:cNvPr id="1" name="Shape 652"/>
        <p:cNvGrpSpPr/>
        <p:nvPr/>
      </p:nvGrpSpPr>
      <p:grpSpPr>
        <a:xfrm>
          <a:off x="0" y="0"/>
          <a:ext cx="0" cy="0"/>
          <a:chOff x="0" y="0"/>
          <a:chExt cx="0" cy="0"/>
        </a:xfrm>
      </p:grpSpPr>
      <p:sp>
        <p:nvSpPr>
          <p:cNvPr id="653" name="Google Shape;653;p78"/>
          <p:cNvSpPr txBox="1">
            <a:spLocks noGrp="1"/>
          </p:cNvSpPr>
          <p:nvPr>
            <p:ph type="ctrTitle"/>
          </p:nvPr>
        </p:nvSpPr>
        <p:spPr>
          <a:xfrm>
            <a:off x="311708" y="1277975"/>
            <a:ext cx="8520600" cy="2052600"/>
          </a:xfrm>
          <a:prstGeom prst="rect">
            <a:avLst/>
          </a:prstGeom>
        </p:spPr>
        <p:txBody>
          <a:bodyPr spcFirstLastPara="1" wrap="square" lIns="91425" tIns="91425" rIns="91425" bIns="91425" anchor="b" anchorCtr="0">
            <a:normAutofit fontScale="90000"/>
          </a:bodyPr>
          <a:lstStyle/>
          <a:p>
            <a:pPr marL="0" lvl="0" indent="0" algn="ctr" rtl="0">
              <a:spcBef>
                <a:spcPts val="0"/>
              </a:spcBef>
              <a:spcAft>
                <a:spcPts val="0"/>
              </a:spcAft>
              <a:buNone/>
            </a:pPr>
            <a:r>
              <a:rPr lang="en-GB"/>
              <a:t>Please complete </a:t>
            </a:r>
            <a:br>
              <a:rPr lang="en-GB"/>
            </a:br>
            <a:r>
              <a:rPr lang="en-GB"/>
              <a:t>our post-assessment survey online</a:t>
            </a:r>
            <a:endParaRPr/>
          </a:p>
        </p:txBody>
      </p:sp>
      <p:sp>
        <p:nvSpPr>
          <p:cNvPr id="654" name="Google Shape;654;p78"/>
          <p:cNvSpPr txBox="1">
            <a:spLocks noGrp="1"/>
          </p:cNvSpPr>
          <p:nvPr>
            <p:ph type="subTitle" idx="1"/>
          </p:nvPr>
        </p:nvSpPr>
        <p:spPr>
          <a:xfrm>
            <a:off x="311700" y="3367525"/>
            <a:ext cx="8520600" cy="7926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u="sng">
                <a:solidFill>
                  <a:schemeClr val="hlink"/>
                </a:solidFill>
                <a:hlinkClick r:id="rId3"/>
              </a:rPr>
              <a:t>https://forms.gle/G8XPBayohDTe9uMMA</a:t>
            </a:r>
            <a:r>
              <a:rPr lang="en-GB"/>
              <a:t> </a:t>
            </a:r>
            <a:endParaRPr/>
          </a:p>
        </p:txBody>
      </p:sp>
      <p:sp>
        <p:nvSpPr>
          <p:cNvPr id="655" name="Google Shape;655;p7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73</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bg>
      <p:bgPr>
        <a:solidFill>
          <a:srgbClr val="0B5394"/>
        </a:solidFill>
        <a:effectLst/>
      </p:bgPr>
    </p:bg>
    <p:spTree>
      <p:nvGrpSpPr>
        <p:cNvPr id="1" name="Shape 659"/>
        <p:cNvGrpSpPr/>
        <p:nvPr/>
      </p:nvGrpSpPr>
      <p:grpSpPr>
        <a:xfrm>
          <a:off x="0" y="0"/>
          <a:ext cx="0" cy="0"/>
          <a:chOff x="0" y="0"/>
          <a:chExt cx="0" cy="0"/>
        </a:xfrm>
      </p:grpSpPr>
      <p:sp>
        <p:nvSpPr>
          <p:cNvPr id="660" name="Google Shape;660;p79"/>
          <p:cNvSpPr txBox="1">
            <a:spLocks noGrp="1"/>
          </p:cNvSpPr>
          <p:nvPr>
            <p:ph type="ctrTitle"/>
          </p:nvPr>
        </p:nvSpPr>
        <p:spPr>
          <a:xfrm>
            <a:off x="311700" y="1770750"/>
            <a:ext cx="8520600" cy="1297200"/>
          </a:xfrm>
          <a:prstGeom prst="rect">
            <a:avLst/>
          </a:prstGeom>
        </p:spPr>
        <p:txBody>
          <a:bodyPr spcFirstLastPara="1" wrap="square" lIns="91425" tIns="91425" rIns="91425" bIns="91425" anchor="b" anchorCtr="0">
            <a:normAutofit fontScale="90000"/>
          </a:bodyPr>
          <a:lstStyle/>
          <a:p>
            <a:pPr marL="0" lvl="0" indent="0" algn="ctr" rtl="0">
              <a:lnSpc>
                <a:spcPct val="115000"/>
              </a:lnSpc>
              <a:spcBef>
                <a:spcPts val="0"/>
              </a:spcBef>
              <a:spcAft>
                <a:spcPts val="0"/>
              </a:spcAft>
              <a:buNone/>
            </a:pPr>
            <a:r>
              <a:rPr lang="en-GB" sz="5583">
                <a:solidFill>
                  <a:schemeClr val="lt1"/>
                </a:solidFill>
              </a:rPr>
              <a:t>Appendix B</a:t>
            </a:r>
            <a:endParaRPr sz="5583">
              <a:solidFill>
                <a:schemeClr val="lt1"/>
              </a:solidFill>
            </a:endParaRPr>
          </a:p>
          <a:p>
            <a:pPr marL="0" lvl="0" indent="0" algn="ctr" rtl="0">
              <a:lnSpc>
                <a:spcPct val="115000"/>
              </a:lnSpc>
              <a:spcBef>
                <a:spcPts val="0"/>
              </a:spcBef>
              <a:spcAft>
                <a:spcPts val="0"/>
              </a:spcAft>
              <a:buNone/>
            </a:pPr>
            <a:r>
              <a:rPr lang="en-GB" sz="3250">
                <a:solidFill>
                  <a:srgbClr val="9FC5E8"/>
                </a:solidFill>
              </a:rPr>
              <a:t>MODULE 2 - Section 2.0</a:t>
            </a:r>
            <a:endParaRPr sz="3250">
              <a:solidFill>
                <a:srgbClr val="9FC5E8"/>
              </a:solidFill>
            </a:endParaRPr>
          </a:p>
          <a:p>
            <a:pPr marL="0" lvl="0" indent="0" algn="ctr" rtl="0">
              <a:lnSpc>
                <a:spcPct val="115000"/>
              </a:lnSpc>
              <a:spcBef>
                <a:spcPts val="0"/>
              </a:spcBef>
              <a:spcAft>
                <a:spcPts val="0"/>
              </a:spcAft>
              <a:buNone/>
            </a:pPr>
            <a:endParaRPr sz="1322">
              <a:solidFill>
                <a:srgbClr val="FFFFFF"/>
              </a:solidFill>
            </a:endParaRPr>
          </a:p>
          <a:p>
            <a:pPr marL="0" lvl="0" indent="0" algn="ctr" rtl="0">
              <a:lnSpc>
                <a:spcPct val="115000"/>
              </a:lnSpc>
              <a:spcBef>
                <a:spcPts val="0"/>
              </a:spcBef>
              <a:spcAft>
                <a:spcPts val="0"/>
              </a:spcAft>
              <a:buClr>
                <a:schemeClr val="dk1"/>
              </a:buClr>
              <a:buSzPct val="83193"/>
              <a:buFont typeface="Arial"/>
              <a:buNone/>
            </a:pPr>
            <a:r>
              <a:rPr lang="en-GB" sz="1322">
                <a:solidFill>
                  <a:srgbClr val="FFFFFF"/>
                </a:solidFill>
              </a:rPr>
              <a:t>CONTENT for MODULE 2 STAND-ALONE Section 2.0</a:t>
            </a:r>
            <a:endParaRPr sz="3472">
              <a:solidFill>
                <a:srgbClr val="9FC5E8"/>
              </a:solidFill>
            </a:endParaRPr>
          </a:p>
        </p:txBody>
      </p:sp>
      <p:sp>
        <p:nvSpPr>
          <p:cNvPr id="661" name="Google Shape;661;p79"/>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74</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bg>
      <p:bgPr>
        <a:solidFill>
          <a:srgbClr val="0B5394"/>
        </a:solidFill>
        <a:effectLst/>
      </p:bgPr>
    </p:bg>
    <p:spTree>
      <p:nvGrpSpPr>
        <p:cNvPr id="1" name="Shape 665"/>
        <p:cNvGrpSpPr/>
        <p:nvPr/>
      </p:nvGrpSpPr>
      <p:grpSpPr>
        <a:xfrm>
          <a:off x="0" y="0"/>
          <a:ext cx="0" cy="0"/>
          <a:chOff x="0" y="0"/>
          <a:chExt cx="0" cy="0"/>
        </a:xfrm>
      </p:grpSpPr>
      <p:sp>
        <p:nvSpPr>
          <p:cNvPr id="666" name="Google Shape;666;p80"/>
          <p:cNvSpPr txBox="1">
            <a:spLocks noGrp="1"/>
          </p:cNvSpPr>
          <p:nvPr>
            <p:ph type="ctrTitle"/>
          </p:nvPr>
        </p:nvSpPr>
        <p:spPr>
          <a:xfrm>
            <a:off x="311700" y="1923150"/>
            <a:ext cx="8520600" cy="1297200"/>
          </a:xfrm>
          <a:prstGeom prst="rect">
            <a:avLst/>
          </a:prstGeom>
        </p:spPr>
        <p:txBody>
          <a:bodyPr spcFirstLastPara="1" wrap="square" lIns="91425" tIns="91425" rIns="91425" bIns="91425" anchor="b" anchorCtr="0">
            <a:normAutofit fontScale="90000"/>
          </a:bodyPr>
          <a:lstStyle/>
          <a:p>
            <a:pPr marL="0" lvl="0" indent="0" algn="ctr" rtl="0">
              <a:lnSpc>
                <a:spcPct val="115000"/>
              </a:lnSpc>
              <a:spcBef>
                <a:spcPts val="0"/>
              </a:spcBef>
              <a:spcAft>
                <a:spcPts val="0"/>
              </a:spcAft>
              <a:buNone/>
            </a:pPr>
            <a:r>
              <a:rPr lang="en-GB" sz="3250">
                <a:solidFill>
                  <a:srgbClr val="9FC5E8"/>
                </a:solidFill>
              </a:rPr>
              <a:t>MODULE 2</a:t>
            </a:r>
            <a:br>
              <a:rPr lang="en-GB" sz="3250">
                <a:solidFill>
                  <a:schemeClr val="lt1"/>
                </a:solidFill>
              </a:rPr>
            </a:br>
            <a:r>
              <a:rPr lang="en-GB" sz="3250">
                <a:solidFill>
                  <a:schemeClr val="lt1"/>
                </a:solidFill>
              </a:rPr>
              <a:t>Sphere Standards</a:t>
            </a:r>
            <a:endParaRPr sz="3250">
              <a:solidFill>
                <a:schemeClr val="lt1"/>
              </a:solidFill>
            </a:endParaRPr>
          </a:p>
          <a:p>
            <a:pPr marL="0" lvl="0" indent="0" algn="ctr" rtl="0">
              <a:lnSpc>
                <a:spcPct val="115000"/>
              </a:lnSpc>
              <a:spcBef>
                <a:spcPts val="0"/>
              </a:spcBef>
              <a:spcAft>
                <a:spcPts val="0"/>
              </a:spcAft>
              <a:buNone/>
            </a:pPr>
            <a:r>
              <a:rPr lang="en-GB" sz="3250">
                <a:solidFill>
                  <a:schemeClr val="lt1"/>
                </a:solidFill>
              </a:rPr>
              <a:t>in Urban Contexts</a:t>
            </a:r>
            <a:endParaRPr sz="4200">
              <a:solidFill>
                <a:schemeClr val="lt1"/>
              </a:solidFill>
            </a:endParaRPr>
          </a:p>
        </p:txBody>
      </p:sp>
      <p:sp>
        <p:nvSpPr>
          <p:cNvPr id="667" name="Google Shape;667;p80"/>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75</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bg>
      <p:bgPr>
        <a:solidFill>
          <a:srgbClr val="6FA8DC"/>
        </a:solidFill>
        <a:effectLst/>
      </p:bgPr>
    </p:bg>
    <p:spTree>
      <p:nvGrpSpPr>
        <p:cNvPr id="1" name="Shape 671"/>
        <p:cNvGrpSpPr/>
        <p:nvPr/>
      </p:nvGrpSpPr>
      <p:grpSpPr>
        <a:xfrm>
          <a:off x="0" y="0"/>
          <a:ext cx="0" cy="0"/>
          <a:chOff x="0" y="0"/>
          <a:chExt cx="0" cy="0"/>
        </a:xfrm>
      </p:grpSpPr>
      <p:sp>
        <p:nvSpPr>
          <p:cNvPr id="672" name="Google Shape;672;p81"/>
          <p:cNvSpPr txBox="1">
            <a:spLocks noGrp="1"/>
          </p:cNvSpPr>
          <p:nvPr>
            <p:ph type="title"/>
          </p:nvPr>
        </p:nvSpPr>
        <p:spPr>
          <a:xfrm>
            <a:off x="596225" y="1764450"/>
            <a:ext cx="80823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2.0 </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Introduction to Sphere Standards in Urban Contexts</a:t>
            </a:r>
            <a:endParaRPr sz="2840">
              <a:solidFill>
                <a:schemeClr val="lt1"/>
              </a:solidFill>
            </a:endParaRPr>
          </a:p>
        </p:txBody>
      </p:sp>
      <p:sp>
        <p:nvSpPr>
          <p:cNvPr id="673" name="Google Shape;673;p8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76</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bg>
      <p:bgPr>
        <a:solidFill>
          <a:srgbClr val="0B5394"/>
        </a:solidFill>
        <a:effectLst/>
      </p:bgPr>
    </p:bg>
    <p:spTree>
      <p:nvGrpSpPr>
        <p:cNvPr id="1" name="Shape 677"/>
        <p:cNvGrpSpPr/>
        <p:nvPr/>
      </p:nvGrpSpPr>
      <p:grpSpPr>
        <a:xfrm>
          <a:off x="0" y="0"/>
          <a:ext cx="0" cy="0"/>
          <a:chOff x="0" y="0"/>
          <a:chExt cx="0" cy="0"/>
        </a:xfrm>
      </p:grpSpPr>
      <p:sp>
        <p:nvSpPr>
          <p:cNvPr id="678" name="Google Shape;678;p8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77</a:t>
            </a:fld>
            <a:endParaRPr/>
          </a:p>
        </p:txBody>
      </p:sp>
      <p:sp>
        <p:nvSpPr>
          <p:cNvPr id="679" name="Google Shape;679;p82"/>
          <p:cNvSpPr txBox="1"/>
          <p:nvPr/>
        </p:nvSpPr>
        <p:spPr>
          <a:xfrm>
            <a:off x="4545300" y="0"/>
            <a:ext cx="4642200" cy="5143500"/>
          </a:xfrm>
          <a:prstGeom prst="rect">
            <a:avLst/>
          </a:prstGeom>
          <a:solidFill>
            <a:srgbClr val="9FC5E8"/>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600" b="1">
                <a:solidFill>
                  <a:schemeClr val="l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2.0. Introduction to Humanitarian Response in Urban Contexts</a:t>
            </a:r>
            <a:endParaRPr sz="600">
              <a:solidFill>
                <a:schemeClr val="lt1"/>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chemeClr val="lt1"/>
                </a:solidFill>
                <a:latin typeface="Montserrat"/>
                <a:ea typeface="Montserrat"/>
                <a:cs typeface="Montserrat"/>
                <a:sym typeface="Montserrat"/>
              </a:rPr>
              <a:t>2.0.A. Identifying Complexities of Urban Contexts</a:t>
            </a:r>
            <a:endParaRPr sz="600">
              <a:solidFill>
                <a:schemeClr val="lt1"/>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chemeClr val="lt1"/>
                </a:solidFill>
                <a:latin typeface="Montserrat"/>
                <a:ea typeface="Montserrat"/>
                <a:cs typeface="Montserrat"/>
                <a:sym typeface="Montserrat"/>
              </a:rPr>
              <a:t>2.0.B. Needs Analysis &amp; Context Analysis</a:t>
            </a:r>
            <a:endParaRPr sz="600">
              <a:solidFill>
                <a:schemeClr val="lt1"/>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chemeClr val="lt1"/>
                </a:solidFill>
                <a:latin typeface="Montserrat"/>
                <a:ea typeface="Montserrat"/>
                <a:cs typeface="Montserrat"/>
                <a:sym typeface="Montserrat"/>
              </a:rPr>
              <a:t>2.0.C. Relating Needs, Context, &amp; Standards</a:t>
            </a:r>
            <a:endParaRPr sz="600">
              <a:solidFill>
                <a:schemeClr val="lt1"/>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chemeClr val="lt1"/>
                </a:solidFill>
                <a:latin typeface="Montserrat"/>
                <a:ea typeface="Montserrat"/>
                <a:cs typeface="Montserrat"/>
                <a:sym typeface="Montserrat"/>
              </a:rPr>
              <a:t>2.0.D. Learning Objectives for Module 2</a:t>
            </a:r>
            <a:endParaRPr sz="600">
              <a:solidFill>
                <a:schemeClr val="lt1"/>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chemeClr val="lt1"/>
                </a:solidFill>
                <a:latin typeface="Montserrat"/>
                <a:ea typeface="Montserrat"/>
                <a:cs typeface="Montserrat"/>
                <a:sym typeface="Montserrat"/>
              </a:rPr>
              <a:t>2.0.E. Module Overview</a:t>
            </a:r>
            <a:endParaRPr sz="600">
              <a:solidFill>
                <a:schemeClr val="lt1"/>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chemeClr val="lt1"/>
                </a:solidFill>
                <a:latin typeface="Montserrat"/>
                <a:ea typeface="Montserrat"/>
                <a:cs typeface="Montserrat"/>
                <a:sym typeface="Montserrat"/>
              </a:rPr>
              <a:t>2.0.F. Additional Reading</a:t>
            </a:r>
            <a:endParaRPr sz="60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600" b="1">
                <a:solidFill>
                  <a:srgbClr val="073763"/>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Section 2.1 Defining the </a:t>
            </a:r>
            <a:r>
              <a:rPr lang="en-GB" sz="600" b="1">
                <a:solidFill>
                  <a:srgbClr val="073763"/>
                </a:solidFill>
                <a:latin typeface="Montserrat"/>
                <a:ea typeface="Montserrat"/>
                <a:cs typeface="Montserrat"/>
                <a:sym typeface="Montserrat"/>
              </a:rPr>
              <a:t>Sphere Standards</a:t>
            </a:r>
            <a:endParaRPr sz="6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.1. Section Overview</a:t>
            </a:r>
            <a:r>
              <a:rPr lang="en-GB" sz="600">
                <a:solidFill>
                  <a:srgbClr val="073763"/>
                </a:solidFill>
                <a:latin typeface="Montserrat"/>
                <a:ea typeface="Montserrat"/>
                <a:cs typeface="Montserrat"/>
                <a:sym typeface="Montserrat"/>
              </a:rPr>
              <a:t>	</a:t>
            </a:r>
            <a:endParaRPr sz="600">
              <a:solidFill>
                <a:srgbClr val="073763"/>
              </a:solidFill>
              <a:highlight>
                <a:srgbClr val="9FC5E8"/>
              </a:highlight>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.1.A. Defin</a:t>
            </a:r>
            <a:r>
              <a:rPr lang="en-GB" sz="600">
                <a:solidFill>
                  <a:srgbClr val="073763"/>
                </a:solidFill>
                <a:latin typeface="Montserrat"/>
                <a:ea typeface="Montserrat"/>
                <a:cs typeface="Montserrat"/>
                <a:sym typeface="Montserrat"/>
              </a:rPr>
              <a:t>ing Sphere	</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.1.B. </a:t>
            </a:r>
            <a:r>
              <a:rPr lang="en-GB" sz="600">
                <a:solidFill>
                  <a:srgbClr val="073763"/>
                </a:solidFill>
                <a:latin typeface="Montserrat"/>
                <a:ea typeface="Montserrat"/>
                <a:cs typeface="Montserrat"/>
                <a:sym typeface="Montserrat"/>
              </a:rPr>
              <a:t>The Sphere Handbook</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.1.C. </a:t>
            </a:r>
            <a:r>
              <a:rPr lang="en-GB" sz="600">
                <a:solidFill>
                  <a:srgbClr val="073763"/>
                </a:solidFill>
                <a:latin typeface="Montserrat"/>
                <a:ea typeface="Montserrat"/>
                <a:cs typeface="Montserrat"/>
                <a:sym typeface="Montserrat"/>
              </a:rPr>
              <a:t>Defining the Sphere Standards	</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.1.D. </a:t>
            </a:r>
            <a:r>
              <a:rPr lang="en-GB" sz="600">
                <a:solidFill>
                  <a:srgbClr val="073763"/>
                </a:solidFill>
                <a:latin typeface="Montserrat"/>
                <a:ea typeface="Montserrat"/>
                <a:cs typeface="Montserrat"/>
                <a:sym typeface="Montserrat"/>
              </a:rPr>
              <a:t>Meeting Sphere Standards</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.1.E. Additional Reading</a:t>
            </a:r>
            <a:r>
              <a:rPr lang="en-GB" sz="600">
                <a:solidFill>
                  <a:srgbClr val="073763"/>
                </a:solidFill>
                <a:latin typeface="Montserrat"/>
                <a:ea typeface="Montserrat"/>
                <a:cs typeface="Montserrat"/>
                <a:sym typeface="Montserrat"/>
              </a:rPr>
              <a:t>	</a:t>
            </a:r>
            <a:endParaRPr sz="6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600" b="1">
                <a:solidFill>
                  <a:srgbClr val="073763"/>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Section 2.2 Conceptualising the Sphere Standards in Urban Context</a:t>
            </a:r>
            <a:r>
              <a:rPr lang="en-GB" sz="600" b="1">
                <a:solidFill>
                  <a:srgbClr val="073763"/>
                </a:solidFill>
                <a:latin typeface="Montserrat"/>
                <a:ea typeface="Montserrat"/>
                <a:cs typeface="Montserrat"/>
                <a:sym typeface="Montserrat"/>
              </a:rPr>
              <a:t>s	</a:t>
            </a:r>
            <a:endParaRPr sz="6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.2. Section Overview</a:t>
            </a:r>
            <a:r>
              <a:rPr lang="en-GB" sz="600">
                <a:solidFill>
                  <a:srgbClr val="073763"/>
                </a:solidFill>
                <a:latin typeface="Montserrat"/>
                <a:ea typeface="Montserrat"/>
                <a:cs typeface="Montserrat"/>
                <a:sym typeface="Montserrat"/>
              </a:rPr>
              <a:t>	</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.2.A. </a:t>
            </a:r>
            <a:r>
              <a:rPr lang="en-GB" sz="600">
                <a:solidFill>
                  <a:srgbClr val="073763"/>
                </a:solidFill>
                <a:latin typeface="Montserrat"/>
                <a:ea typeface="Montserrat"/>
                <a:cs typeface="Montserrat"/>
                <a:sym typeface="Montserrat"/>
              </a:rPr>
              <a:t>Sphere Standards in Urban Contexts</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.2.B. </a:t>
            </a:r>
            <a:r>
              <a:rPr lang="en-GB" sz="600">
                <a:solidFill>
                  <a:srgbClr val="073763"/>
                </a:solidFill>
                <a:latin typeface="Montserrat"/>
                <a:ea typeface="Montserrat"/>
                <a:cs typeface="Montserrat"/>
                <a:sym typeface="Montserrat"/>
              </a:rPr>
              <a:t>Urban Complexity &amp; Sphere	</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.2.C. C</a:t>
            </a:r>
            <a:r>
              <a:rPr lang="en-GB" sz="600">
                <a:solidFill>
                  <a:srgbClr val="073763"/>
                </a:solidFill>
                <a:latin typeface="Montserrat"/>
                <a:ea typeface="Montserrat"/>
                <a:cs typeface="Montserrat"/>
                <a:sym typeface="Montserrat"/>
              </a:rPr>
              <a:t>ase Study: War in Ukraine	</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.2.D. </a:t>
            </a:r>
            <a:r>
              <a:rPr lang="en-GB" sz="600">
                <a:solidFill>
                  <a:srgbClr val="073763"/>
                </a:solidFill>
                <a:latin typeface="Montserrat"/>
                <a:ea typeface="Montserrat"/>
                <a:cs typeface="Montserrat"/>
                <a:sym typeface="Montserrat"/>
              </a:rPr>
              <a:t>Conceptualising Application</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2.2.E. Adapting Indicators</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2.2.F. Additional Reading	</a:t>
            </a:r>
            <a:endParaRPr sz="6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600" b="1">
                <a:solidFill>
                  <a:srgbClr val="073763"/>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Section 2.3 </a:t>
            </a:r>
            <a:r>
              <a:rPr lang="en-GB" sz="600" b="1">
                <a:solidFill>
                  <a:srgbClr val="073763"/>
                </a:solidFill>
                <a:latin typeface="Montserrat"/>
                <a:ea typeface="Montserrat"/>
                <a:cs typeface="Montserrat"/>
                <a:sym typeface="Montserrat"/>
              </a:rPr>
              <a:t>Applying the Sphere Standards in Urban Contexts	</a:t>
            </a:r>
            <a:endParaRPr sz="6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.3. Section Overview</a:t>
            </a:r>
            <a:r>
              <a:rPr lang="en-GB" sz="600">
                <a:solidFill>
                  <a:srgbClr val="073763"/>
                </a:solidFill>
                <a:latin typeface="Montserrat"/>
                <a:ea typeface="Montserrat"/>
                <a:cs typeface="Montserrat"/>
                <a:sym typeface="Montserrat"/>
              </a:rPr>
              <a:t>	</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.3.A. </a:t>
            </a:r>
            <a:r>
              <a:rPr lang="en-GB" sz="600">
                <a:solidFill>
                  <a:srgbClr val="073763"/>
                </a:solidFill>
                <a:latin typeface="Montserrat"/>
                <a:ea typeface="Montserrat"/>
                <a:cs typeface="Montserrat"/>
                <a:sym typeface="Montserrat"/>
              </a:rPr>
              <a:t>Practise Applying the Standards</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.3.B. </a:t>
            </a:r>
            <a:r>
              <a:rPr lang="en-GB" sz="600">
                <a:solidFill>
                  <a:srgbClr val="073763"/>
                </a:solidFill>
                <a:latin typeface="Montserrat"/>
                <a:ea typeface="Montserrat"/>
                <a:cs typeface="Montserrat"/>
                <a:sym typeface="Montserrat"/>
              </a:rPr>
              <a:t>Additional Reading	</a:t>
            </a:r>
            <a:endParaRPr sz="600">
              <a:solidFill>
                <a:srgbClr val="073763"/>
              </a:solidFill>
              <a:latin typeface="Montserrat"/>
              <a:ea typeface="Montserrat"/>
              <a:cs typeface="Montserrat"/>
              <a:sym typeface="Montserrat"/>
            </a:endParaRPr>
          </a:p>
          <a:p>
            <a:pPr marL="0" lvl="0" indent="0" algn="l" rtl="0">
              <a:spcBef>
                <a:spcPts val="1000"/>
              </a:spcBef>
              <a:spcAft>
                <a:spcPts val="0"/>
              </a:spcAft>
              <a:buClr>
                <a:schemeClr val="dk1"/>
              </a:buClr>
              <a:buSzPts val="1100"/>
              <a:buFont typeface="Arial"/>
              <a:buNone/>
            </a:pPr>
            <a:r>
              <a:rPr lang="en-GB" sz="600" b="1">
                <a:solidFill>
                  <a:srgbClr val="073763"/>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Section 2.4 </a:t>
            </a:r>
            <a:r>
              <a:rPr lang="en-GB" sz="600" b="1">
                <a:solidFill>
                  <a:srgbClr val="073763"/>
                </a:solidFill>
                <a:latin typeface="Montserrat"/>
                <a:ea typeface="Montserrat"/>
                <a:cs typeface="Montserrat"/>
                <a:sym typeface="Montserrat"/>
              </a:rPr>
              <a:t>Key Considerations</a:t>
            </a:r>
            <a:endParaRPr sz="600" b="1">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.4. Section Overview</a:t>
            </a:r>
            <a:r>
              <a:rPr lang="en-GB" sz="600">
                <a:solidFill>
                  <a:srgbClr val="073763"/>
                </a:solidFill>
                <a:latin typeface="Montserrat"/>
                <a:ea typeface="Montserrat"/>
                <a:cs typeface="Montserrat"/>
                <a:sym typeface="Montserrat"/>
              </a:rPr>
              <a:t>	</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.4.A.</a:t>
            </a:r>
            <a:r>
              <a:rPr lang="en-GB" sz="600">
                <a:solidFill>
                  <a:srgbClr val="073763"/>
                </a:solidFill>
                <a:latin typeface="Montserrat"/>
                <a:ea typeface="Montserrat"/>
                <a:cs typeface="Montserrat"/>
                <a:sym typeface="Montserrat"/>
              </a:rPr>
              <a:t> Lessons Learned</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.4.B. </a:t>
            </a:r>
            <a:r>
              <a:rPr lang="en-GB" sz="600">
                <a:solidFill>
                  <a:srgbClr val="073763"/>
                </a:solidFill>
                <a:latin typeface="Montserrat"/>
                <a:ea typeface="Montserrat"/>
                <a:cs typeface="Montserrat"/>
                <a:sym typeface="Montserrat"/>
              </a:rPr>
              <a:t>Key Takeaways</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rgbClr val="073763"/>
                </a:solidFill>
                <a:latin typeface="Montserrat"/>
                <a:ea typeface="Montserrat"/>
                <a:cs typeface="Montserrat"/>
                <a:sym typeface="Montserrat"/>
              </a:rPr>
              <a:t>2.4.C. Additional Reading</a:t>
            </a:r>
            <a:endParaRPr sz="6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6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2.5 Conclusions</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600">
                <a:solidFill>
                  <a:srgbClr val="073763"/>
                </a:solidFill>
                <a:latin typeface="Montserrat"/>
                <a:ea typeface="Montserrat"/>
                <a:cs typeface="Montserrat"/>
                <a:sym typeface="Montserrat"/>
              </a:rPr>
              <a:t>2</a:t>
            </a:r>
            <a:r>
              <a:rPr lang="en-GB" sz="6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.5.A. Module 2 Conclusions</a:t>
            </a:r>
            <a:endParaRPr sz="600">
              <a:solidFill>
                <a:srgbClr val="073763"/>
              </a:solidFill>
              <a:latin typeface="Montserrat"/>
              <a:ea typeface="Montserrat"/>
              <a:cs typeface="Montserrat"/>
              <a:sym typeface="Montserrat"/>
            </a:endParaRPr>
          </a:p>
          <a:p>
            <a:pPr marL="228600" lvl="0" indent="0" algn="l" rtl="0">
              <a:spcBef>
                <a:spcPts val="300"/>
              </a:spcBef>
              <a:spcAft>
                <a:spcPts val="0"/>
              </a:spcAft>
              <a:buClr>
                <a:schemeClr val="dk1"/>
              </a:buClr>
              <a:buSzPts val="1100"/>
              <a:buFont typeface="Arial"/>
              <a:buNone/>
            </a:pPr>
            <a:r>
              <a:rPr lang="en-GB" sz="600">
                <a:solidFill>
                  <a:srgbClr val="073763"/>
                </a:solidFill>
                <a:latin typeface="Montserrat"/>
                <a:ea typeface="Montserrat"/>
                <a:cs typeface="Montserrat"/>
                <a:sym typeface="Montserrat"/>
              </a:rPr>
              <a:t>2.5.B. Overview of Module 3. The Capstone Simulation Exercise</a:t>
            </a:r>
            <a:r>
              <a:rPr lang="en-GB" sz="600">
                <a:solidFill>
                  <a:srgbClr val="0C343D"/>
                </a:solidFill>
                <a:latin typeface="Montserrat"/>
                <a:ea typeface="Montserrat"/>
                <a:cs typeface="Montserrat"/>
                <a:sym typeface="Montserrat"/>
              </a:rPr>
              <a:t>	</a:t>
            </a:r>
            <a:endParaRPr sz="600">
              <a:solidFill>
                <a:srgbClr val="0C343D"/>
              </a:solidFill>
              <a:latin typeface="Montserrat"/>
              <a:ea typeface="Montserrat"/>
              <a:cs typeface="Montserrat"/>
              <a:sym typeface="Montserrat"/>
            </a:endParaRPr>
          </a:p>
        </p:txBody>
      </p:sp>
      <p:sp>
        <p:nvSpPr>
          <p:cNvPr id="680" name="Google Shape;680;p82"/>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2.0 </a:t>
            </a:r>
            <a:endParaRPr sz="4040">
              <a:solidFill>
                <a:schemeClr val="lt1"/>
              </a:solidFill>
            </a:endParaRPr>
          </a:p>
          <a:p>
            <a:pPr marL="0" lvl="0" indent="0" algn="l" rtl="0">
              <a:lnSpc>
                <a:spcPct val="115000"/>
              </a:lnSpc>
              <a:spcBef>
                <a:spcPts val="400"/>
              </a:spcBef>
              <a:spcAft>
                <a:spcPts val="400"/>
              </a:spcAft>
              <a:buClr>
                <a:schemeClr val="dk1"/>
              </a:buClr>
              <a:buSzPts val="990"/>
              <a:buFont typeface="Arial"/>
              <a:buNone/>
            </a:pPr>
            <a:r>
              <a:rPr lang="en-GB" sz="2840">
                <a:solidFill>
                  <a:schemeClr val="lt1"/>
                </a:solidFill>
              </a:rPr>
              <a:t>Introduction to Sphere Standards in Urban Contexts</a:t>
            </a:r>
            <a:endParaRPr sz="2840">
              <a:solidFill>
                <a:schemeClr val="lt1"/>
              </a:solidFill>
            </a:endParaRPr>
          </a:p>
        </p:txBody>
      </p:sp>
      <p:sp>
        <p:nvSpPr>
          <p:cNvPr id="681" name="Google Shape;681;p82"/>
          <p:cNvSpPr/>
          <p:nvPr/>
        </p:nvSpPr>
        <p:spPr>
          <a:xfrm>
            <a:off x="4195850" y="93000"/>
            <a:ext cx="252300" cy="207600"/>
          </a:xfrm>
          <a:prstGeom prst="rightArrow">
            <a:avLst>
              <a:gd name="adj1" fmla="val 50000"/>
              <a:gd name="adj2" fmla="val 50000"/>
            </a:avLst>
          </a:pr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B4A7D6"/>
              </a:highlight>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Shape 685"/>
        <p:cNvGrpSpPr/>
        <p:nvPr/>
      </p:nvGrpSpPr>
      <p:grpSpPr>
        <a:xfrm>
          <a:off x="0" y="0"/>
          <a:ext cx="0" cy="0"/>
          <a:chOff x="0" y="0"/>
          <a:chExt cx="0" cy="0"/>
        </a:xfrm>
      </p:grpSpPr>
      <p:sp>
        <p:nvSpPr>
          <p:cNvPr id="686" name="Google Shape;686;p83"/>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78</a:t>
            </a:fld>
            <a:endParaRPr/>
          </a:p>
        </p:txBody>
      </p:sp>
      <p:sp>
        <p:nvSpPr>
          <p:cNvPr id="687" name="Google Shape;687;p83"/>
          <p:cNvSpPr txBox="1">
            <a:spLocks noGrp="1"/>
          </p:cNvSpPr>
          <p:nvPr>
            <p:ph type="body" idx="1"/>
          </p:nvPr>
        </p:nvSpPr>
        <p:spPr>
          <a:xfrm>
            <a:off x="311700" y="1152475"/>
            <a:ext cx="40374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1700" b="1">
                <a:solidFill>
                  <a:schemeClr val="dk1"/>
                </a:solidFill>
              </a:rPr>
              <a:t>TRADITIONAL</a:t>
            </a:r>
            <a:br>
              <a:rPr lang="en-GB" sz="1400">
                <a:solidFill>
                  <a:schemeClr val="dk1"/>
                </a:solidFill>
              </a:rPr>
            </a:br>
            <a:r>
              <a:rPr lang="en-GB" sz="1400">
                <a:solidFill>
                  <a:schemeClr val="dk1"/>
                </a:solidFill>
              </a:rPr>
              <a:t>Often have fewer stakeholders, allowing humanitarian actors to operate mostly independently.</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Direct relationship between humanitarian actors and “beneficiaries”.</a:t>
            </a:r>
            <a:endParaRPr sz="1400">
              <a:solidFill>
                <a:schemeClr val="dk1"/>
              </a:solidFill>
            </a:endParaRPr>
          </a:p>
          <a:p>
            <a:pPr marL="0" lvl="0" indent="0" algn="l" rtl="0">
              <a:lnSpc>
                <a:spcPct val="100000"/>
              </a:lnSpc>
              <a:spcBef>
                <a:spcPts val="1000"/>
              </a:spcBef>
              <a:spcAft>
                <a:spcPts val="1000"/>
              </a:spcAft>
              <a:buClr>
                <a:schemeClr val="dk1"/>
              </a:buClr>
              <a:buSzPts val="1100"/>
              <a:buFont typeface="Arial"/>
              <a:buNone/>
            </a:pPr>
            <a:r>
              <a:rPr lang="en-GB" sz="1400">
                <a:solidFill>
                  <a:schemeClr val="dk1"/>
                </a:solidFill>
              </a:rPr>
              <a:t>Programming is often designed to reflect humanitarian actors’ understanding of crises and needs, rather than the affected communities’.</a:t>
            </a:r>
            <a:endParaRPr sz="1400">
              <a:solidFill>
                <a:schemeClr val="dk1"/>
              </a:solidFill>
            </a:endParaRPr>
          </a:p>
        </p:txBody>
      </p:sp>
      <p:sp>
        <p:nvSpPr>
          <p:cNvPr id="688" name="Google Shape;688;p83"/>
          <p:cNvSpPr txBox="1">
            <a:spLocks noGrp="1"/>
          </p:cNvSpPr>
          <p:nvPr>
            <p:ph type="title"/>
          </p:nvPr>
        </p:nvSpPr>
        <p:spPr>
          <a:xfrm>
            <a:off x="74700" y="534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solidFill>
                  <a:srgbClr val="0B5394"/>
                </a:solidFill>
              </a:rPr>
              <a:t>2.0 Introduction |  A. Identifying Complexities of Urban Contexts</a:t>
            </a:r>
            <a:endParaRPr sz="1550" b="0" i="1">
              <a:solidFill>
                <a:srgbClr val="0B5394"/>
              </a:solidFill>
            </a:endParaRPr>
          </a:p>
          <a:p>
            <a:pPr marL="0" lvl="0" indent="0" algn="l" rtl="0">
              <a:spcBef>
                <a:spcPts val="0"/>
              </a:spcBef>
              <a:spcAft>
                <a:spcPts val="0"/>
              </a:spcAft>
              <a:buNone/>
            </a:pPr>
            <a:r>
              <a:rPr lang="en-GB" sz="2638" i="1">
                <a:solidFill>
                  <a:srgbClr val="0B5394"/>
                </a:solidFill>
              </a:rPr>
              <a:t>Traditional &amp; Urban Response Contexts</a:t>
            </a:r>
            <a:endParaRPr sz="2638" i="1">
              <a:solidFill>
                <a:srgbClr val="0B5394"/>
              </a:solidFill>
            </a:endParaRPr>
          </a:p>
        </p:txBody>
      </p:sp>
      <p:sp>
        <p:nvSpPr>
          <p:cNvPr id="689" name="Google Shape;689;p83"/>
          <p:cNvSpPr txBox="1">
            <a:spLocks noGrp="1"/>
          </p:cNvSpPr>
          <p:nvPr>
            <p:ph type="body" idx="1"/>
          </p:nvPr>
        </p:nvSpPr>
        <p:spPr>
          <a:xfrm>
            <a:off x="4572000" y="1152475"/>
            <a:ext cx="42603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en-GB" b="1">
                <a:solidFill>
                  <a:schemeClr val="dk1"/>
                </a:solidFill>
              </a:rPr>
              <a:t>URBAN</a:t>
            </a:r>
            <a:br>
              <a:rPr lang="en-GB" sz="1400">
                <a:solidFill>
                  <a:schemeClr val="dk1"/>
                </a:solidFill>
              </a:rPr>
            </a:br>
            <a:r>
              <a:rPr lang="en-GB" sz="1400">
                <a:solidFill>
                  <a:schemeClr val="dk1"/>
                </a:solidFill>
              </a:rPr>
              <a:t>Infrastructure systems (e.g., sewer and water systems, food distribution, education, communications);</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Complex economies (e.g., informal markets, higher commodity prices, rental housing);</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Heavy focus on livelihoods, shelter, and cash support;</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Complex social networks;</a:t>
            </a:r>
            <a:endParaRPr sz="1400">
              <a:solidFill>
                <a:schemeClr val="dk1"/>
              </a:solidFill>
            </a:endParaRPr>
          </a:p>
          <a:p>
            <a:pPr marL="0" lvl="0" indent="0" algn="l" rtl="0">
              <a:lnSpc>
                <a:spcPct val="100000"/>
              </a:lnSpc>
              <a:spcBef>
                <a:spcPts val="1000"/>
              </a:spcBef>
              <a:spcAft>
                <a:spcPts val="0"/>
              </a:spcAft>
              <a:buClr>
                <a:schemeClr val="dk1"/>
              </a:buClr>
              <a:buSzPts val="1100"/>
              <a:buFont typeface="Arial"/>
              <a:buNone/>
            </a:pPr>
            <a:r>
              <a:rPr lang="en-GB" sz="1400">
                <a:solidFill>
                  <a:schemeClr val="dk1"/>
                </a:solidFill>
              </a:rPr>
              <a:t>Established governance institutions;</a:t>
            </a:r>
            <a:endParaRPr sz="1400">
              <a:solidFill>
                <a:schemeClr val="dk1"/>
              </a:solidFill>
            </a:endParaRPr>
          </a:p>
          <a:p>
            <a:pPr marL="0" lvl="0" indent="0" algn="l" rtl="0">
              <a:lnSpc>
                <a:spcPct val="100000"/>
              </a:lnSpc>
              <a:spcBef>
                <a:spcPts val="1000"/>
              </a:spcBef>
              <a:spcAft>
                <a:spcPts val="1000"/>
              </a:spcAft>
              <a:buClr>
                <a:schemeClr val="dk1"/>
              </a:buClr>
              <a:buSzPts val="1100"/>
              <a:buFont typeface="Arial"/>
              <a:buNone/>
            </a:pPr>
            <a:r>
              <a:rPr lang="en-GB" sz="1400">
                <a:solidFill>
                  <a:schemeClr val="dk1"/>
                </a:solidFill>
              </a:rPr>
              <a:t>Every city is different.</a:t>
            </a:r>
            <a:endParaRPr sz="1400">
              <a:solidFill>
                <a:schemeClr val="dk1"/>
              </a:solidFill>
            </a:endParaRPr>
          </a:p>
        </p:txBody>
      </p:sp>
      <p:sp>
        <p:nvSpPr>
          <p:cNvPr id="690" name="Google Shape;690;p83"/>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Humanitarian Response in Urban Contexts</a:t>
            </a:r>
            <a:endParaRPr b="1">
              <a:latin typeface="Montserrat"/>
              <a:ea typeface="Montserrat"/>
              <a:cs typeface="Montserrat"/>
              <a:sym typeface="Montserrat"/>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Shape 694"/>
        <p:cNvGrpSpPr/>
        <p:nvPr/>
      </p:nvGrpSpPr>
      <p:grpSpPr>
        <a:xfrm>
          <a:off x="0" y="0"/>
          <a:ext cx="0" cy="0"/>
          <a:chOff x="0" y="0"/>
          <a:chExt cx="0" cy="0"/>
        </a:xfrm>
      </p:grpSpPr>
      <p:sp>
        <p:nvSpPr>
          <p:cNvPr id="695" name="Google Shape;695;p84"/>
          <p:cNvSpPr txBox="1">
            <a:spLocks noGrp="1"/>
          </p:cNvSpPr>
          <p:nvPr>
            <p:ph type="title"/>
          </p:nvPr>
        </p:nvSpPr>
        <p:spPr>
          <a:xfrm>
            <a:off x="0"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b="0">
                <a:solidFill>
                  <a:srgbClr val="0B5394"/>
                </a:solidFill>
              </a:rPr>
              <a:t>2.0 Introduction </a:t>
            </a:r>
            <a:r>
              <a:rPr lang="en-GB" sz="1400" b="0" i="1">
                <a:solidFill>
                  <a:srgbClr val="0B5394"/>
                </a:solidFill>
              </a:rPr>
              <a:t>| B. Needs Analysis &amp; Context Analysis</a:t>
            </a:r>
            <a:endParaRPr sz="1400" b="0" i="1">
              <a:solidFill>
                <a:srgbClr val="0B5394"/>
              </a:solidFill>
            </a:endParaRPr>
          </a:p>
          <a:p>
            <a:pPr marL="0" lvl="0" indent="0" algn="l" rtl="0">
              <a:lnSpc>
                <a:spcPct val="115000"/>
              </a:lnSpc>
              <a:spcBef>
                <a:spcPts val="0"/>
              </a:spcBef>
              <a:spcAft>
                <a:spcPts val="0"/>
              </a:spcAft>
              <a:buNone/>
            </a:pPr>
            <a:r>
              <a:rPr lang="en-GB" sz="2400" i="1">
                <a:solidFill>
                  <a:srgbClr val="0B5394"/>
                </a:solidFill>
              </a:rPr>
              <a:t>People-Centred Approach &amp; Systems Approach</a:t>
            </a:r>
            <a:endParaRPr sz="2400" i="1">
              <a:solidFill>
                <a:srgbClr val="0B5394"/>
              </a:solidFill>
            </a:endParaRPr>
          </a:p>
        </p:txBody>
      </p:sp>
      <p:sp>
        <p:nvSpPr>
          <p:cNvPr id="696" name="Google Shape;696;p84"/>
          <p:cNvSpPr txBox="1">
            <a:spLocks noGrp="1"/>
          </p:cNvSpPr>
          <p:nvPr>
            <p:ph type="body" idx="1"/>
          </p:nvPr>
        </p:nvSpPr>
        <p:spPr>
          <a:xfrm>
            <a:off x="311700" y="1132375"/>
            <a:ext cx="8520600" cy="34164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GB" sz="1400">
                <a:solidFill>
                  <a:schemeClr val="dk1"/>
                </a:solidFill>
              </a:rPr>
              <a:t>How do we design a humanitarian programme for the urban context? </a:t>
            </a:r>
            <a:endParaRPr sz="1400">
              <a:solidFill>
                <a:schemeClr val="dk1"/>
              </a:solidFill>
            </a:endParaRPr>
          </a:p>
          <a:p>
            <a:pPr marL="0" lvl="0" indent="0" algn="l" rtl="0">
              <a:spcBef>
                <a:spcPts val="0"/>
              </a:spcBef>
              <a:spcAft>
                <a:spcPts val="0"/>
              </a:spcAft>
              <a:buNone/>
            </a:pPr>
            <a:endParaRPr sz="1400">
              <a:solidFill>
                <a:schemeClr val="dk1"/>
              </a:solidFill>
            </a:endParaRPr>
          </a:p>
          <a:p>
            <a:pPr marL="457200" lvl="0" indent="-317500" algn="l" rtl="0">
              <a:spcBef>
                <a:spcPts val="0"/>
              </a:spcBef>
              <a:spcAft>
                <a:spcPts val="0"/>
              </a:spcAft>
              <a:buClr>
                <a:schemeClr val="dk1"/>
              </a:buClr>
              <a:buSzPts val="1400"/>
              <a:buAutoNum type="arabicPeriod"/>
            </a:pPr>
            <a:r>
              <a:rPr lang="en-GB" sz="1400" b="1">
                <a:solidFill>
                  <a:schemeClr val="dk1"/>
                </a:solidFill>
              </a:rPr>
              <a:t>CONSULT AFFECTED POPULATIONS</a:t>
            </a:r>
            <a:endParaRPr sz="1400" b="1">
              <a:solidFill>
                <a:schemeClr val="dk1"/>
              </a:solidFill>
            </a:endParaRPr>
          </a:p>
          <a:p>
            <a:pPr marL="457200" lvl="0" indent="0" algn="l" rtl="0">
              <a:spcBef>
                <a:spcPts val="0"/>
              </a:spcBef>
              <a:spcAft>
                <a:spcPts val="0"/>
              </a:spcAft>
              <a:buNone/>
            </a:pPr>
            <a:r>
              <a:rPr lang="en-GB" sz="1400">
                <a:solidFill>
                  <a:schemeClr val="dk1"/>
                </a:solidFill>
              </a:rPr>
              <a:t>Identify and consult with communities and stakeholders. Recall, each community has different exposure levels.</a:t>
            </a:r>
            <a:endParaRPr sz="1400">
              <a:solidFill>
                <a:schemeClr val="dk1"/>
              </a:solidFill>
            </a:endParaRPr>
          </a:p>
          <a:p>
            <a:pPr marL="0" lvl="0" indent="0" algn="l" rtl="0">
              <a:spcBef>
                <a:spcPts val="0"/>
              </a:spcBef>
              <a:spcAft>
                <a:spcPts val="0"/>
              </a:spcAft>
              <a:buNone/>
            </a:pPr>
            <a:endParaRPr sz="1400">
              <a:solidFill>
                <a:schemeClr val="dk1"/>
              </a:solidFill>
            </a:endParaRPr>
          </a:p>
          <a:p>
            <a:pPr marL="457200" lvl="0" indent="-317500" algn="l" rtl="0">
              <a:spcBef>
                <a:spcPts val="0"/>
              </a:spcBef>
              <a:spcAft>
                <a:spcPts val="0"/>
              </a:spcAft>
              <a:buClr>
                <a:schemeClr val="dk1"/>
              </a:buClr>
              <a:buSzPts val="1400"/>
              <a:buAutoNum type="arabicPeriod"/>
            </a:pPr>
            <a:r>
              <a:rPr lang="en-GB" sz="1400" b="1">
                <a:solidFill>
                  <a:schemeClr val="dk1"/>
                </a:solidFill>
              </a:rPr>
              <a:t>IDENTIFY NEEDS</a:t>
            </a:r>
            <a:br>
              <a:rPr lang="en-GB" sz="1400" b="1">
                <a:solidFill>
                  <a:schemeClr val="dk1"/>
                </a:solidFill>
              </a:rPr>
            </a:br>
            <a:r>
              <a:rPr lang="en-GB" sz="1400">
                <a:solidFill>
                  <a:schemeClr val="dk1"/>
                </a:solidFill>
              </a:rPr>
              <a:t>Identify the </a:t>
            </a:r>
            <a:r>
              <a:rPr lang="en-GB" sz="1400" b="1">
                <a:solidFill>
                  <a:schemeClr val="dk1"/>
                </a:solidFill>
              </a:rPr>
              <a:t>needs</a:t>
            </a:r>
            <a:r>
              <a:rPr lang="en-GB" sz="1400">
                <a:solidFill>
                  <a:schemeClr val="dk1"/>
                </a:solidFill>
              </a:rPr>
              <a:t> of the affected population and the </a:t>
            </a:r>
            <a:r>
              <a:rPr lang="en-GB" sz="1400" b="1">
                <a:solidFill>
                  <a:schemeClr val="dk1"/>
                </a:solidFill>
              </a:rPr>
              <a:t>assets/resources</a:t>
            </a:r>
            <a:r>
              <a:rPr lang="en-GB" sz="1400">
                <a:solidFill>
                  <a:schemeClr val="dk1"/>
                </a:solidFill>
              </a:rPr>
              <a:t> that they use to meet those needs </a:t>
            </a:r>
            <a:br>
              <a:rPr lang="en-GB" sz="1400">
                <a:solidFill>
                  <a:schemeClr val="dk1"/>
                </a:solidFill>
              </a:rPr>
            </a:br>
            <a:r>
              <a:rPr lang="en-GB" sz="1400">
                <a:solidFill>
                  <a:schemeClr val="dk1"/>
                </a:solidFill>
              </a:rPr>
              <a:t>→ </a:t>
            </a:r>
            <a:r>
              <a:rPr lang="en-GB" sz="1400" b="1">
                <a:solidFill>
                  <a:srgbClr val="CC0000"/>
                </a:solidFill>
              </a:rPr>
              <a:t>Needs analysis</a:t>
            </a:r>
            <a:r>
              <a:rPr lang="en-GB" sz="1400">
                <a:solidFill>
                  <a:schemeClr val="dk1"/>
                </a:solidFill>
              </a:rPr>
              <a:t> using a </a:t>
            </a:r>
            <a:r>
              <a:rPr lang="en-GB" sz="1400" b="1">
                <a:solidFill>
                  <a:schemeClr val="dk1"/>
                </a:solidFill>
              </a:rPr>
              <a:t>people-centred approach</a:t>
            </a:r>
            <a:r>
              <a:rPr lang="en-GB" sz="1400">
                <a:solidFill>
                  <a:schemeClr val="dk1"/>
                </a:solidFill>
              </a:rPr>
              <a:t>.</a:t>
            </a:r>
            <a:br>
              <a:rPr lang="en-GB" sz="1400">
                <a:solidFill>
                  <a:schemeClr val="dk1"/>
                </a:solidFill>
              </a:rPr>
            </a:br>
            <a:endParaRPr sz="1400">
              <a:solidFill>
                <a:schemeClr val="dk1"/>
              </a:solidFill>
            </a:endParaRPr>
          </a:p>
          <a:p>
            <a:pPr marL="457200" lvl="0" indent="-317500" algn="l" rtl="0">
              <a:spcBef>
                <a:spcPts val="0"/>
              </a:spcBef>
              <a:spcAft>
                <a:spcPts val="0"/>
              </a:spcAft>
              <a:buClr>
                <a:schemeClr val="dk1"/>
              </a:buClr>
              <a:buSzPts val="1400"/>
              <a:buAutoNum type="arabicPeriod"/>
            </a:pPr>
            <a:r>
              <a:rPr lang="en-GB" sz="1400" b="1">
                <a:solidFill>
                  <a:schemeClr val="dk1"/>
                </a:solidFill>
              </a:rPr>
              <a:t>UNDERSTAND CONTEXT</a:t>
            </a:r>
            <a:br>
              <a:rPr lang="en-GB" sz="1400" b="1">
                <a:solidFill>
                  <a:schemeClr val="dk1"/>
                </a:solidFill>
              </a:rPr>
            </a:br>
            <a:r>
              <a:rPr lang="en-GB" sz="1400">
                <a:solidFill>
                  <a:schemeClr val="dk1"/>
                </a:solidFill>
              </a:rPr>
              <a:t>Conceptualise the </a:t>
            </a:r>
            <a:r>
              <a:rPr lang="en-GB" sz="1400" b="1">
                <a:solidFill>
                  <a:schemeClr val="dk1"/>
                </a:solidFill>
              </a:rPr>
              <a:t>context</a:t>
            </a:r>
            <a:r>
              <a:rPr lang="en-GB" sz="1400">
                <a:solidFill>
                  <a:schemeClr val="dk1"/>
                </a:solidFill>
              </a:rPr>
              <a:t> that must provide the </a:t>
            </a:r>
            <a:r>
              <a:rPr lang="en-GB" sz="1400" b="1">
                <a:solidFill>
                  <a:schemeClr val="dk1"/>
                </a:solidFill>
              </a:rPr>
              <a:t>assets/resources </a:t>
            </a:r>
            <a:r>
              <a:rPr lang="en-GB" sz="1400">
                <a:solidFill>
                  <a:schemeClr val="dk1"/>
                </a:solidFill>
              </a:rPr>
              <a:t>to meet those needs</a:t>
            </a:r>
            <a:br>
              <a:rPr lang="en-GB" sz="1400">
                <a:solidFill>
                  <a:schemeClr val="dk1"/>
                </a:solidFill>
              </a:rPr>
            </a:br>
            <a:r>
              <a:rPr lang="en-GB" sz="1400">
                <a:solidFill>
                  <a:schemeClr val="dk1"/>
                </a:solidFill>
              </a:rPr>
              <a:t>→ </a:t>
            </a:r>
            <a:r>
              <a:rPr lang="en-GB" sz="1400" b="1">
                <a:solidFill>
                  <a:srgbClr val="CC0000"/>
                </a:solidFill>
              </a:rPr>
              <a:t>Context analysis</a:t>
            </a:r>
            <a:r>
              <a:rPr lang="en-GB" sz="1400">
                <a:solidFill>
                  <a:schemeClr val="dk1"/>
                </a:solidFill>
              </a:rPr>
              <a:t> using </a:t>
            </a:r>
            <a:r>
              <a:rPr lang="en-GB" sz="1400" b="1">
                <a:solidFill>
                  <a:schemeClr val="dk1"/>
                </a:solidFill>
              </a:rPr>
              <a:t>a systems approach.</a:t>
            </a:r>
            <a:endParaRPr sz="1400">
              <a:solidFill>
                <a:schemeClr val="dk1"/>
              </a:solidFill>
            </a:endParaRPr>
          </a:p>
          <a:p>
            <a:pPr marL="0" lvl="0" indent="0" algn="l" rtl="0">
              <a:spcBef>
                <a:spcPts val="0"/>
              </a:spcBef>
              <a:spcAft>
                <a:spcPts val="1200"/>
              </a:spcAft>
              <a:buNone/>
            </a:pPr>
            <a:endParaRPr sz="1400"/>
          </a:p>
        </p:txBody>
      </p:sp>
      <p:sp>
        <p:nvSpPr>
          <p:cNvPr id="697" name="Google Shape;697;p84"/>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79</a:t>
            </a:fld>
            <a:endParaRPr/>
          </a:p>
        </p:txBody>
      </p:sp>
      <p:sp>
        <p:nvSpPr>
          <p:cNvPr id="698" name="Google Shape;698;p84"/>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Humanitarian Response in Urban Contexts</a:t>
            </a:r>
            <a:endParaRPr b="1">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23"/>
        <p:cNvGrpSpPr/>
        <p:nvPr/>
      </p:nvGrpSpPr>
      <p:grpSpPr>
        <a:xfrm>
          <a:off x="0" y="0"/>
          <a:ext cx="0" cy="0"/>
          <a:chOff x="0" y="0"/>
          <a:chExt cx="0" cy="0"/>
        </a:xfrm>
      </p:grpSpPr>
      <p:sp>
        <p:nvSpPr>
          <p:cNvPr id="124" name="Google Shape;124;p21"/>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ct val="70967"/>
              <a:buFont typeface="Arial"/>
              <a:buNone/>
            </a:pPr>
            <a:r>
              <a:rPr lang="en-GB" sz="1550" b="0" i="1">
                <a:solidFill>
                  <a:srgbClr val="0B5394"/>
                </a:solidFill>
              </a:rPr>
              <a:t>2.0 Introduction | D. Additional Reading</a:t>
            </a:r>
            <a:endParaRPr sz="2650">
              <a:solidFill>
                <a:srgbClr val="0B5394"/>
              </a:solidFill>
            </a:endParaRPr>
          </a:p>
          <a:p>
            <a:pPr marL="0" lvl="0" indent="0" algn="l" rtl="0">
              <a:spcBef>
                <a:spcPts val="0"/>
              </a:spcBef>
              <a:spcAft>
                <a:spcPts val="0"/>
              </a:spcAft>
              <a:buNone/>
            </a:pPr>
            <a:endParaRPr>
              <a:solidFill>
                <a:srgbClr val="0B5394"/>
              </a:solidFill>
            </a:endParaRPr>
          </a:p>
        </p:txBody>
      </p:sp>
      <p:sp>
        <p:nvSpPr>
          <p:cNvPr id="125" name="Google Shape;125;p21"/>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3">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Defying the myth: Why Sphere Standards are also applicable in urban settings.</a:t>
            </a:r>
            <a:r>
              <a:rPr lang="en-GB" sz="900" u="sng">
                <a:solidFill>
                  <a:srgbClr val="1155CC"/>
                </a:solidFill>
                <a:hlinkClick r:id="rId4">
                  <a:extLst>
                    <a:ext uri="{A12FA001-AC4F-418D-AE19-62706E023703}">
                      <ahyp:hlinkClr xmlns:ahyp="http://schemas.microsoft.com/office/drawing/2018/hyperlinkcolor" val="tx"/>
                    </a:ext>
                  </a:extLst>
                </a:hlinkClick>
              </a:rPr>
              <a:t> https://spherestandards.org/event/sphere-standards-urban-settings-webinar/</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Using the Sphere Standards in Urban Settings - Part 2. </a:t>
            </a:r>
            <a:r>
              <a:rPr lang="en-GB" sz="900" u="sng">
                <a:solidFill>
                  <a:srgbClr val="1155CC"/>
                </a:solidFill>
                <a:hlinkClick r:id="rId5">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p>
          <a:p>
            <a:pPr marL="0" lvl="0" indent="0" algn="l" rtl="0">
              <a:lnSpc>
                <a:spcPct val="100000"/>
              </a:lnSpc>
              <a:spcBef>
                <a:spcPts val="0"/>
              </a:spcBef>
              <a:spcAft>
                <a:spcPts val="0"/>
              </a:spcAft>
              <a:buNone/>
            </a:pPr>
            <a:r>
              <a:rPr lang="en-GB" sz="900">
                <a:solidFill>
                  <a:schemeClr val="dk1"/>
                </a:solidFill>
              </a:rPr>
              <a:t>German Red Cross. (2019).</a:t>
            </a:r>
            <a:r>
              <a:rPr lang="en-GB" sz="900" b="1">
                <a:solidFill>
                  <a:schemeClr val="dk1"/>
                </a:solidFill>
              </a:rPr>
              <a:t> </a:t>
            </a:r>
            <a:r>
              <a:rPr lang="en-GB" sz="900">
                <a:solidFill>
                  <a:schemeClr val="dk1"/>
                </a:solidFill>
              </a:rPr>
              <a:t>German Red Cross Scoping Study: Humanitarian Assistance in the Urban Context. </a:t>
            </a:r>
            <a:r>
              <a:rPr lang="en-GB" sz="900" u="sng">
                <a:solidFill>
                  <a:srgbClr val="1155CC"/>
                </a:solidFill>
                <a:hlinkClick r:id="rId6">
                  <a:extLst>
                    <a:ext uri="{A12FA001-AC4F-418D-AE19-62706E023703}">
                      <ahyp:hlinkClr xmlns:ahyp="http://schemas.microsoft.com/office/drawing/2018/hyperlinkcolor" val="tx"/>
                    </a:ext>
                  </a:extLst>
                </a:hlinkClick>
              </a:rPr>
              <a:t>https://preparecenter.org/wp-content/uploads/2020/04/annex1_phase1_urbanmappinganalysis-1.pdf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German Red Cross. (2019). German Red Cross Scoping Study: Humanitarian Assistance in the Urban Context Final Report. </a:t>
            </a:r>
            <a:r>
              <a:rPr lang="en-GB" sz="900" u="sng">
                <a:solidFill>
                  <a:srgbClr val="1155CC"/>
                </a:solidFill>
                <a:hlinkClick r:id="rId7">
                  <a:extLst>
                    <a:ext uri="{A12FA001-AC4F-418D-AE19-62706E023703}">
                      <ahyp:hlinkClr xmlns:ahyp="http://schemas.microsoft.com/office/drawing/2018/hyperlinkcolor" val="tx"/>
                    </a:ext>
                  </a:extLst>
                </a:hlinkClick>
              </a:rPr>
              <a:t>https://preparecenter.org/wp-content/uploads/2020/09/GRC_UrbanHumanitarianScopingStudy_final-report_updated.pdf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ALNAP, ODI, &amp; HPN. (2019). Urban Humanitarian Response. </a:t>
            </a:r>
            <a:r>
              <a:rPr lang="en-GB" sz="900" u="sng">
                <a:solidFill>
                  <a:srgbClr val="1155CC"/>
                </a:solidFill>
                <a:hlinkClick r:id="rId8">
                  <a:extLst>
                    <a:ext uri="{A12FA001-AC4F-418D-AE19-62706E023703}">
                      <ahyp:hlinkClr xmlns:ahyp="http://schemas.microsoft.com/office/drawing/2018/hyperlinkcolor" val="tx"/>
                    </a:ext>
                  </a:extLst>
                </a:hlinkClick>
              </a:rPr>
              <a:t>https://odihpn.org/wp-content/uploads/2019/03/GPR-12-2019-web-string.pdf</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European Commission Directorate-General for European Civil Protection and Humanitarian Aid Operations (ECHO). (2018).</a:t>
            </a:r>
            <a:r>
              <a:rPr lang="en-GB" sz="900">
                <a:solidFill>
                  <a:srgbClr val="3C4043"/>
                </a:solidFill>
              </a:rPr>
              <a:t>The Urban Amplifier: Adapting to Urban Specificities, Report on Humanitarian Action in Urban Crises. </a:t>
            </a:r>
            <a:r>
              <a:rPr lang="en-GB" sz="900">
                <a:solidFill>
                  <a:schemeClr val="dk1"/>
                </a:solidFill>
              </a:rPr>
              <a:t> </a:t>
            </a:r>
            <a:r>
              <a:rPr lang="en-GB" sz="900" u="sng">
                <a:solidFill>
                  <a:srgbClr val="1155CC"/>
                </a:solidFill>
                <a:hlinkClick r:id="rId9">
                  <a:extLst>
                    <a:ext uri="{A12FA001-AC4F-418D-AE19-62706E023703}">
                      <ahyp:hlinkClr xmlns:ahyp="http://schemas.microsoft.com/office/drawing/2018/hyperlinkcolor" val="tx"/>
                    </a:ext>
                  </a:extLst>
                </a:hlinkClick>
              </a:rPr>
              <a:t>https://ec.europa.eu/echo/files/aid/factsheet/Urban_Report_final_version_printed.pdf</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Archer, Diane. (2017). The future of humanitarian crises is urban. </a:t>
            </a:r>
            <a:r>
              <a:rPr lang="en-GB" sz="900" u="sng">
                <a:solidFill>
                  <a:srgbClr val="1155CC"/>
                </a:solidFill>
                <a:hlinkClick r:id="rId10">
                  <a:extLst>
                    <a:ext uri="{A12FA001-AC4F-418D-AE19-62706E023703}">
                      <ahyp:hlinkClr xmlns:ahyp="http://schemas.microsoft.com/office/drawing/2018/hyperlinkcolor" val="tx"/>
                    </a:ext>
                  </a:extLst>
                </a:hlinkClick>
              </a:rPr>
              <a:t>https://www.iied.org/future-humanitarian-crises-urban</a:t>
            </a:r>
            <a:r>
              <a:rPr lang="en-GB" sz="900">
                <a:solidFill>
                  <a:schemeClr val="dk1"/>
                </a:solidFill>
              </a:rPr>
              <a:t>. </a:t>
            </a:r>
            <a:endParaRPr sz="900">
              <a:solidFill>
                <a:schemeClr val="dk1"/>
              </a:solidFill>
            </a:endParaRPr>
          </a:p>
        </p:txBody>
      </p:sp>
      <p:sp>
        <p:nvSpPr>
          <p:cNvPr id="126" name="Google Shape;126;p21"/>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Shape 702"/>
        <p:cNvGrpSpPr/>
        <p:nvPr/>
      </p:nvGrpSpPr>
      <p:grpSpPr>
        <a:xfrm>
          <a:off x="0" y="0"/>
          <a:ext cx="0" cy="0"/>
          <a:chOff x="0" y="0"/>
          <a:chExt cx="0" cy="0"/>
        </a:xfrm>
      </p:grpSpPr>
      <p:pic>
        <p:nvPicPr>
          <p:cNvPr id="703" name="Google Shape;703;p85"/>
          <p:cNvPicPr preferRelativeResize="0"/>
          <p:nvPr/>
        </p:nvPicPr>
        <p:blipFill>
          <a:blip r:embed="rId3">
            <a:alphaModFix/>
          </a:blip>
          <a:stretch>
            <a:fillRect/>
          </a:stretch>
        </p:blipFill>
        <p:spPr>
          <a:xfrm>
            <a:off x="0" y="2963725"/>
            <a:ext cx="3276651" cy="2184450"/>
          </a:xfrm>
          <a:prstGeom prst="rect">
            <a:avLst/>
          </a:prstGeom>
          <a:noFill/>
          <a:ln>
            <a:noFill/>
          </a:ln>
        </p:spPr>
      </p:pic>
      <p:sp>
        <p:nvSpPr>
          <p:cNvPr id="704" name="Google Shape;704;p85"/>
          <p:cNvSpPr txBox="1">
            <a:spLocks noGrp="1"/>
          </p:cNvSpPr>
          <p:nvPr>
            <p:ph type="title"/>
          </p:nvPr>
        </p:nvSpPr>
        <p:spPr>
          <a:xfrm>
            <a:off x="1704975" y="-58400"/>
            <a:ext cx="7448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990"/>
              <a:buFont typeface="Arial"/>
              <a:buNone/>
            </a:pPr>
            <a:endParaRPr sz="2400" i="1">
              <a:solidFill>
                <a:srgbClr val="0B5394"/>
              </a:solidFill>
            </a:endParaRPr>
          </a:p>
          <a:p>
            <a:pPr marL="0" lvl="0" indent="0" algn="l" rtl="0">
              <a:spcBef>
                <a:spcPts val="0"/>
              </a:spcBef>
              <a:spcAft>
                <a:spcPts val="0"/>
              </a:spcAft>
              <a:buClr>
                <a:schemeClr val="dk1"/>
              </a:buClr>
              <a:buSzPts val="990"/>
              <a:buFont typeface="Arial"/>
              <a:buNone/>
            </a:pPr>
            <a:r>
              <a:rPr lang="en-GB" sz="2400" i="1">
                <a:solidFill>
                  <a:srgbClr val="0B5394"/>
                </a:solidFill>
              </a:rPr>
              <a:t>How do Needs, Context, &amp; Standards Relate?</a:t>
            </a:r>
            <a:endParaRPr sz="2400" i="1">
              <a:solidFill>
                <a:srgbClr val="0B5394"/>
              </a:solidFill>
            </a:endParaRPr>
          </a:p>
        </p:txBody>
      </p:sp>
      <p:sp>
        <p:nvSpPr>
          <p:cNvPr id="705" name="Google Shape;705;p85"/>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80</a:t>
            </a:fld>
            <a:endParaRPr/>
          </a:p>
        </p:txBody>
      </p:sp>
      <p:sp>
        <p:nvSpPr>
          <p:cNvPr id="706" name="Google Shape;706;p85"/>
          <p:cNvSpPr txBox="1">
            <a:spLocks noGrp="1"/>
          </p:cNvSpPr>
          <p:nvPr>
            <p:ph type="body" idx="1"/>
          </p:nvPr>
        </p:nvSpPr>
        <p:spPr>
          <a:xfrm>
            <a:off x="3331125" y="748100"/>
            <a:ext cx="5812800" cy="34164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Clr>
                <a:schemeClr val="dk1"/>
              </a:buClr>
              <a:buSzPts val="1100"/>
              <a:buFont typeface="Arial"/>
              <a:buNone/>
            </a:pPr>
            <a:r>
              <a:rPr lang="en-GB" sz="1500" b="1">
                <a:solidFill>
                  <a:schemeClr val="dk1"/>
                </a:solidFill>
              </a:rPr>
              <a:t>To design an effective humanitarian response programme in an urban context we:</a:t>
            </a:r>
            <a:endParaRPr sz="1500" b="1">
              <a:solidFill>
                <a:schemeClr val="dk1"/>
              </a:solidFill>
            </a:endParaRPr>
          </a:p>
          <a:p>
            <a:pPr marL="0" lvl="0" indent="0" algn="l" rtl="0">
              <a:lnSpc>
                <a:spcPct val="80000"/>
              </a:lnSpc>
              <a:spcBef>
                <a:spcPts val="0"/>
              </a:spcBef>
              <a:spcAft>
                <a:spcPts val="0"/>
              </a:spcAft>
              <a:buNone/>
            </a:pPr>
            <a:endParaRPr sz="1500" i="1">
              <a:solidFill>
                <a:schemeClr val="dk1"/>
              </a:solidFill>
            </a:endParaRPr>
          </a:p>
          <a:p>
            <a:pPr marL="457200" lvl="0" indent="-323850" algn="l" rtl="0">
              <a:lnSpc>
                <a:spcPct val="80000"/>
              </a:lnSpc>
              <a:spcBef>
                <a:spcPts val="0"/>
              </a:spcBef>
              <a:spcAft>
                <a:spcPts val="0"/>
              </a:spcAft>
              <a:buClr>
                <a:schemeClr val="dk1"/>
              </a:buClr>
              <a:buSzPts val="1500"/>
              <a:buChar char="✓"/>
            </a:pPr>
            <a:r>
              <a:rPr lang="en-GB" sz="1500">
                <a:solidFill>
                  <a:schemeClr val="dk1"/>
                </a:solidFill>
              </a:rPr>
              <a:t>Identify assets/resources required to meet needs </a:t>
            </a:r>
            <a:br>
              <a:rPr lang="en-GB" sz="1500">
                <a:solidFill>
                  <a:schemeClr val="dk1"/>
                </a:solidFill>
              </a:rPr>
            </a:br>
            <a:r>
              <a:rPr lang="en-GB" sz="1500" b="1">
                <a:solidFill>
                  <a:srgbClr val="00A0A3"/>
                </a:solidFill>
              </a:rPr>
              <a:t>→ Conduct needs analysis through the people-centred approach</a:t>
            </a:r>
            <a:endParaRPr sz="1500" b="1">
              <a:solidFill>
                <a:srgbClr val="00A0A3"/>
              </a:solidFill>
            </a:endParaRPr>
          </a:p>
          <a:p>
            <a:pPr marL="457200" lvl="0" indent="-323850" algn="l" rtl="0">
              <a:lnSpc>
                <a:spcPct val="80000"/>
              </a:lnSpc>
              <a:spcBef>
                <a:spcPts val="0"/>
              </a:spcBef>
              <a:spcAft>
                <a:spcPts val="0"/>
              </a:spcAft>
              <a:buClr>
                <a:schemeClr val="dk1"/>
              </a:buClr>
              <a:buSzPts val="1500"/>
              <a:buChar char="✓"/>
            </a:pPr>
            <a:r>
              <a:rPr lang="en-GB" sz="1500">
                <a:solidFill>
                  <a:schemeClr val="dk1"/>
                </a:solidFill>
              </a:rPr>
              <a:t>Conceptualise the system providing resources and account for complexity associated with service delivery </a:t>
            </a:r>
            <a:br>
              <a:rPr lang="en-GB" sz="1500">
                <a:solidFill>
                  <a:schemeClr val="dk1"/>
                </a:solidFill>
              </a:rPr>
            </a:br>
            <a:r>
              <a:rPr lang="en-GB" sz="1500" b="1">
                <a:solidFill>
                  <a:srgbClr val="00A0A3"/>
                </a:solidFill>
              </a:rPr>
              <a:t>→ Conduct a context analysis through the systems approach</a:t>
            </a:r>
            <a:endParaRPr sz="1500">
              <a:solidFill>
                <a:schemeClr val="dk1"/>
              </a:solidFill>
            </a:endParaRPr>
          </a:p>
          <a:p>
            <a:pPr marL="0" lvl="0" indent="0" algn="l" rtl="0">
              <a:lnSpc>
                <a:spcPct val="80000"/>
              </a:lnSpc>
              <a:spcBef>
                <a:spcPts val="0"/>
              </a:spcBef>
              <a:spcAft>
                <a:spcPts val="0"/>
              </a:spcAft>
              <a:buNone/>
            </a:pPr>
            <a:endParaRPr sz="1500" i="1">
              <a:solidFill>
                <a:schemeClr val="dk1"/>
              </a:solidFill>
            </a:endParaRPr>
          </a:p>
          <a:p>
            <a:pPr marL="457200" lvl="0" indent="-323850" algn="l" rtl="0">
              <a:lnSpc>
                <a:spcPct val="80000"/>
              </a:lnSpc>
              <a:spcBef>
                <a:spcPts val="0"/>
              </a:spcBef>
              <a:spcAft>
                <a:spcPts val="0"/>
              </a:spcAft>
              <a:buClr>
                <a:schemeClr val="dk1"/>
              </a:buClr>
              <a:buSzPts val="1500"/>
              <a:buChar char="❏"/>
            </a:pPr>
            <a:r>
              <a:rPr lang="en-GB" sz="1500">
                <a:solidFill>
                  <a:schemeClr val="dk1"/>
                </a:solidFill>
              </a:rPr>
              <a:t>Ensure needs are met</a:t>
            </a:r>
            <a:br>
              <a:rPr lang="en-GB" sz="1500">
                <a:solidFill>
                  <a:schemeClr val="dk1"/>
                </a:solidFill>
              </a:rPr>
            </a:br>
            <a:r>
              <a:rPr lang="en-GB" sz="1500" b="1">
                <a:solidFill>
                  <a:srgbClr val="CC0000"/>
                </a:solidFill>
              </a:rPr>
              <a:t>→ Apply Standards (Sphere Standards)</a:t>
            </a:r>
            <a:endParaRPr sz="1500" b="1">
              <a:solidFill>
                <a:srgbClr val="CC0000"/>
              </a:solidFill>
            </a:endParaRPr>
          </a:p>
          <a:p>
            <a:pPr marL="0" lvl="0" indent="0" algn="l" rtl="0">
              <a:lnSpc>
                <a:spcPct val="95000"/>
              </a:lnSpc>
              <a:spcBef>
                <a:spcPts val="0"/>
              </a:spcBef>
              <a:spcAft>
                <a:spcPts val="1200"/>
              </a:spcAft>
              <a:buNone/>
            </a:pPr>
            <a:endParaRPr sz="1500"/>
          </a:p>
        </p:txBody>
      </p:sp>
      <p:sp>
        <p:nvSpPr>
          <p:cNvPr id="707" name="Google Shape;707;p85"/>
          <p:cNvSpPr txBox="1"/>
          <p:nvPr/>
        </p:nvSpPr>
        <p:spPr>
          <a:xfrm>
            <a:off x="0" y="0"/>
            <a:ext cx="5518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i="1">
                <a:solidFill>
                  <a:srgbClr val="0B5394"/>
                </a:solidFill>
                <a:latin typeface="Montserrat"/>
                <a:ea typeface="Montserrat"/>
                <a:cs typeface="Montserrat"/>
                <a:sym typeface="Montserrat"/>
              </a:rPr>
              <a:t>2.0 Introduction | C. Relating Needs, Context, &amp; Standards</a:t>
            </a:r>
            <a:endParaRPr/>
          </a:p>
        </p:txBody>
      </p:sp>
      <p:sp>
        <p:nvSpPr>
          <p:cNvPr id="708" name="Google Shape;708;p85"/>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Humanitarian Response in Urban Contexts</a:t>
            </a:r>
            <a:endParaRPr b="1">
              <a:latin typeface="Montserrat"/>
              <a:ea typeface="Montserrat"/>
              <a:cs typeface="Montserrat"/>
              <a:sym typeface="Montserra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Shape 712"/>
        <p:cNvGrpSpPr/>
        <p:nvPr/>
      </p:nvGrpSpPr>
      <p:grpSpPr>
        <a:xfrm>
          <a:off x="0" y="0"/>
          <a:ext cx="0" cy="0"/>
          <a:chOff x="0" y="0"/>
          <a:chExt cx="0" cy="0"/>
        </a:xfrm>
      </p:grpSpPr>
      <p:sp>
        <p:nvSpPr>
          <p:cNvPr id="713" name="Google Shape;713;p86"/>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GB" sz="1550" b="0" i="1">
                <a:solidFill>
                  <a:srgbClr val="0B5394"/>
                </a:solidFill>
              </a:rPr>
              <a:t>2.0 Introduction | D. Learning Objectives for Module 2</a:t>
            </a:r>
            <a:endParaRPr sz="2650">
              <a:solidFill>
                <a:srgbClr val="0B5394"/>
              </a:solidFill>
            </a:endParaRPr>
          </a:p>
        </p:txBody>
      </p:sp>
      <p:sp>
        <p:nvSpPr>
          <p:cNvPr id="714" name="Google Shape;714;p86"/>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81</a:t>
            </a:fld>
            <a:endParaRPr/>
          </a:p>
        </p:txBody>
      </p:sp>
      <p:sp>
        <p:nvSpPr>
          <p:cNvPr id="715" name="Google Shape;715;p86"/>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
        <p:nvSpPr>
          <p:cNvPr id="716" name="Google Shape;716;p86"/>
          <p:cNvSpPr txBox="1">
            <a:spLocks noGrp="1"/>
          </p:cNvSpPr>
          <p:nvPr>
            <p:ph type="body" idx="1"/>
          </p:nvPr>
        </p:nvSpPr>
        <p:spPr>
          <a:xfrm>
            <a:off x="311700" y="1152475"/>
            <a:ext cx="58035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sz="1400"/>
              <a:t>By the end of this module learners will be able to:</a:t>
            </a:r>
            <a:endParaRPr sz="1400">
              <a:solidFill>
                <a:schemeClr val="dk1"/>
              </a:solidFill>
            </a:endParaRPr>
          </a:p>
          <a:p>
            <a:pPr marL="457200" lvl="0" indent="-317500" algn="l" rtl="0">
              <a:lnSpc>
                <a:spcPct val="115000"/>
              </a:lnSpc>
              <a:spcBef>
                <a:spcPts val="1200"/>
              </a:spcBef>
              <a:spcAft>
                <a:spcPts val="0"/>
              </a:spcAft>
              <a:buClr>
                <a:schemeClr val="dk1"/>
              </a:buClr>
              <a:buSzPts val="1400"/>
              <a:buFont typeface="Montserrat"/>
              <a:buChar char="❏"/>
            </a:pPr>
            <a:r>
              <a:rPr lang="en-GB" sz="1400">
                <a:solidFill>
                  <a:schemeClr val="dk1"/>
                </a:solidFill>
              </a:rPr>
              <a:t>Explain the purpose of Sphere.</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Define the Sphere Standards and identify how they are structured.</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Distinguish standards versus indicators and describe how to meet standards.</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Describe the challenges associated with applying Sphere Standards in urban contexts in contrast to traditional response contexts.</a:t>
            </a:r>
            <a:endParaRPr sz="1400">
              <a:solidFill>
                <a:schemeClr val="dk1"/>
              </a:solidFill>
            </a:endParaRPr>
          </a:p>
          <a:p>
            <a:pPr marL="457200" lvl="0" indent="-317500" algn="l" rtl="0">
              <a:lnSpc>
                <a:spcPct val="115000"/>
              </a:lnSpc>
              <a:spcBef>
                <a:spcPts val="600"/>
              </a:spcBef>
              <a:spcAft>
                <a:spcPts val="0"/>
              </a:spcAft>
              <a:buClr>
                <a:schemeClr val="dk1"/>
              </a:buClr>
              <a:buSzPts val="1400"/>
              <a:buFont typeface="Montserrat"/>
              <a:buChar char="❏"/>
            </a:pPr>
            <a:r>
              <a:rPr lang="en-GB" sz="1400">
                <a:solidFill>
                  <a:schemeClr val="dk1"/>
                </a:solidFill>
              </a:rPr>
              <a:t>Conceptualise how to apply Sphere Standards in the urban context through systems thinking. </a:t>
            </a:r>
            <a:endParaRPr sz="1700">
              <a:solidFill>
                <a:schemeClr val="dk1"/>
              </a:solidFill>
            </a:endParaRPr>
          </a:p>
          <a:p>
            <a:pPr marL="0" lvl="0" indent="0" algn="l" rtl="0">
              <a:spcBef>
                <a:spcPts val="600"/>
              </a:spcBef>
              <a:spcAft>
                <a:spcPts val="1200"/>
              </a:spcAft>
              <a:buNone/>
            </a:pPr>
            <a:endParaRPr sz="1400"/>
          </a:p>
        </p:txBody>
      </p:sp>
      <p:sp>
        <p:nvSpPr>
          <p:cNvPr id="717" name="Google Shape;717;p86"/>
          <p:cNvSpPr txBox="1"/>
          <p:nvPr/>
        </p:nvSpPr>
        <p:spPr>
          <a:xfrm>
            <a:off x="285750" y="685800"/>
            <a:ext cx="4295700" cy="592500"/>
          </a:xfrm>
          <a:prstGeom prst="rect">
            <a:avLst/>
          </a:prstGeom>
          <a:noFill/>
          <a:ln>
            <a:noFill/>
          </a:ln>
        </p:spPr>
        <p:txBody>
          <a:bodyPr spcFirstLastPara="1" wrap="square" lIns="91425" tIns="91425" rIns="91425" bIns="91425" anchor="t" anchorCtr="0">
            <a:spAutoFit/>
          </a:bodyPr>
          <a:lstStyle/>
          <a:p>
            <a:pPr marL="0" lvl="0" indent="0" algn="l" rtl="0">
              <a:spcBef>
                <a:spcPts val="400"/>
              </a:spcBef>
              <a:spcAft>
                <a:spcPts val="0"/>
              </a:spcAft>
              <a:buNone/>
            </a:pPr>
            <a:r>
              <a:rPr lang="en-GB" sz="2650" b="1" i="1">
                <a:solidFill>
                  <a:srgbClr val="0B5394"/>
                </a:solidFill>
                <a:latin typeface="Montserrat"/>
                <a:ea typeface="Montserrat"/>
                <a:cs typeface="Montserrat"/>
                <a:sym typeface="Montserrat"/>
              </a:rPr>
              <a:t>Learning Objectives</a:t>
            </a:r>
            <a:endParaRPr/>
          </a:p>
        </p:txBody>
      </p:sp>
      <p:pic>
        <p:nvPicPr>
          <p:cNvPr id="718" name="Google Shape;718;p86"/>
          <p:cNvPicPr preferRelativeResize="0"/>
          <p:nvPr/>
        </p:nvPicPr>
        <p:blipFill rotWithShape="1">
          <a:blip r:embed="rId3" cstate="screen">
            <a:alphaModFix/>
            <a:extLst>
              <a:ext uri="{28A0092B-C50C-407E-A947-70E740481C1C}">
                <a14:useLocalDpi xmlns:a14="http://schemas.microsoft.com/office/drawing/2010/main"/>
              </a:ext>
            </a:extLst>
          </a:blip>
          <a:srcRect l="-22744" t="-14547"/>
          <a:stretch/>
        </p:blipFill>
        <p:spPr>
          <a:xfrm rot="-6">
            <a:off x="6115200" y="415795"/>
            <a:ext cx="3028800" cy="3932003"/>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Shape 722"/>
        <p:cNvGrpSpPr/>
        <p:nvPr/>
      </p:nvGrpSpPr>
      <p:grpSpPr>
        <a:xfrm>
          <a:off x="0" y="0"/>
          <a:ext cx="0" cy="0"/>
          <a:chOff x="0" y="0"/>
          <a:chExt cx="0" cy="0"/>
        </a:xfrm>
      </p:grpSpPr>
      <p:pic>
        <p:nvPicPr>
          <p:cNvPr id="723" name="Google Shape;723;p8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848900" y="1106600"/>
            <a:ext cx="4295099" cy="2561399"/>
          </a:xfrm>
          <a:prstGeom prst="rect">
            <a:avLst/>
          </a:prstGeom>
          <a:noFill/>
          <a:ln>
            <a:noFill/>
          </a:ln>
        </p:spPr>
      </p:pic>
      <p:sp>
        <p:nvSpPr>
          <p:cNvPr id="724" name="Google Shape;724;p87"/>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sz="1550" b="0" i="1">
                <a:solidFill>
                  <a:srgbClr val="0B5394"/>
                </a:solidFill>
              </a:rPr>
              <a:t>2.0 Introduction | E. Module Overview</a:t>
            </a:r>
            <a:endParaRPr sz="1550" b="0" i="1">
              <a:solidFill>
                <a:srgbClr val="0B5394"/>
              </a:solidFill>
            </a:endParaRPr>
          </a:p>
          <a:p>
            <a:pPr marL="0" lvl="0" indent="0" algn="l" rtl="0">
              <a:spcBef>
                <a:spcPts val="0"/>
              </a:spcBef>
              <a:spcAft>
                <a:spcPts val="0"/>
              </a:spcAft>
              <a:buNone/>
            </a:pPr>
            <a:r>
              <a:rPr lang="en-GB" sz="2688" i="1">
                <a:solidFill>
                  <a:srgbClr val="0B5394"/>
                </a:solidFill>
              </a:rPr>
              <a:t>Overview of Module 2</a:t>
            </a:r>
            <a:endParaRPr sz="2688" i="1">
              <a:solidFill>
                <a:srgbClr val="0B5394"/>
              </a:solidFill>
            </a:endParaRPr>
          </a:p>
          <a:p>
            <a:pPr marL="0" lvl="0" indent="0" algn="l" rtl="0">
              <a:spcBef>
                <a:spcPts val="0"/>
              </a:spcBef>
              <a:spcAft>
                <a:spcPts val="0"/>
              </a:spcAft>
              <a:buNone/>
            </a:pPr>
            <a:endParaRPr i="1">
              <a:solidFill>
                <a:srgbClr val="0B5394"/>
              </a:solidFill>
            </a:endParaRPr>
          </a:p>
        </p:txBody>
      </p:sp>
      <p:sp>
        <p:nvSpPr>
          <p:cNvPr id="725" name="Google Shape;725;p87"/>
          <p:cNvSpPr txBox="1">
            <a:spLocks noGrp="1"/>
          </p:cNvSpPr>
          <p:nvPr>
            <p:ph type="body" idx="1"/>
          </p:nvPr>
        </p:nvSpPr>
        <p:spPr>
          <a:xfrm>
            <a:off x="0" y="1106600"/>
            <a:ext cx="4848900" cy="2561400"/>
          </a:xfrm>
          <a:prstGeom prst="rect">
            <a:avLst/>
          </a:prstGeom>
          <a:solidFill>
            <a:srgbClr val="0B5394"/>
          </a:solidFill>
        </p:spPr>
        <p:txBody>
          <a:bodyPr spcFirstLastPara="1" wrap="square" lIns="91425" tIns="91425" rIns="91425" bIns="91425" anchor="ctr" anchorCtr="0">
            <a:normAutofit/>
          </a:bodyPr>
          <a:lstStyle/>
          <a:p>
            <a:pPr marL="0" lvl="0" indent="0" algn="l" rtl="0">
              <a:lnSpc>
                <a:spcPct val="115000"/>
              </a:lnSpc>
              <a:spcBef>
                <a:spcPts val="0"/>
              </a:spcBef>
              <a:spcAft>
                <a:spcPts val="0"/>
              </a:spcAft>
              <a:buClr>
                <a:schemeClr val="dk1"/>
              </a:buClr>
              <a:buSzPts val="1100"/>
              <a:buFont typeface="Arial"/>
              <a:buNone/>
            </a:pPr>
            <a:r>
              <a:rPr lang="en-GB" sz="1400" b="1">
                <a:solidFill>
                  <a:schemeClr val="lt1"/>
                </a:solidFill>
              </a:rPr>
              <a:t>Topics covered in this module include:</a:t>
            </a:r>
            <a:endParaRPr sz="1400" b="1">
              <a:solidFill>
                <a:schemeClr val="lt1"/>
              </a:solidFill>
            </a:endParaRPr>
          </a:p>
          <a:p>
            <a:pPr marL="907200" lvl="0" indent="-450000" algn="l" rtl="0">
              <a:lnSpc>
                <a:spcPct val="115000"/>
              </a:lnSpc>
              <a:spcBef>
                <a:spcPts val="600"/>
              </a:spcBef>
              <a:spcAft>
                <a:spcPts val="0"/>
              </a:spcAft>
              <a:buNone/>
            </a:pPr>
            <a:r>
              <a:rPr lang="en-GB" sz="1400" b="1">
                <a:solidFill>
                  <a:schemeClr val="lt1"/>
                </a:solidFill>
              </a:rPr>
              <a:t>2.1	Defining the Sphere Standards</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2.2	Conceptualising the Sphere Standards in Urban Contexts</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2.3	Applying the Sphere Standards in Urban Contexts</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2.4	Key Considerations </a:t>
            </a:r>
            <a:endParaRPr sz="1400" b="1">
              <a:solidFill>
                <a:schemeClr val="lt1"/>
              </a:solidFill>
            </a:endParaRPr>
          </a:p>
          <a:p>
            <a:pPr marL="907200" lvl="0" indent="-450000" algn="l" rtl="0">
              <a:lnSpc>
                <a:spcPct val="115000"/>
              </a:lnSpc>
              <a:spcBef>
                <a:spcPts val="0"/>
              </a:spcBef>
              <a:spcAft>
                <a:spcPts val="0"/>
              </a:spcAft>
              <a:buNone/>
            </a:pPr>
            <a:r>
              <a:rPr lang="en-GB" sz="1400" b="1">
                <a:solidFill>
                  <a:schemeClr val="lt1"/>
                </a:solidFill>
              </a:rPr>
              <a:t>2.5	Conclusions</a:t>
            </a:r>
            <a:endParaRPr sz="2100" b="1">
              <a:solidFill>
                <a:schemeClr val="lt1"/>
              </a:solidFill>
            </a:endParaRPr>
          </a:p>
        </p:txBody>
      </p:sp>
      <p:sp>
        <p:nvSpPr>
          <p:cNvPr id="726" name="Google Shape;726;p87"/>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82</a:t>
            </a:fld>
            <a:endParaRPr/>
          </a:p>
        </p:txBody>
      </p:sp>
      <p:sp>
        <p:nvSpPr>
          <p:cNvPr id="727" name="Google Shape;727;p87"/>
          <p:cNvSpPr txBox="1"/>
          <p:nvPr/>
        </p:nvSpPr>
        <p:spPr>
          <a:xfrm>
            <a:off x="74700" y="4645075"/>
            <a:ext cx="6139500" cy="43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20">
                <a:solidFill>
                  <a:srgbClr val="999999"/>
                </a:solidFill>
              </a:rPr>
              <a:t>USING SPHERE STANDARDS IN URBAN CONTEXTS</a:t>
            </a:r>
            <a:br>
              <a:rPr lang="en-GB" sz="820">
                <a:solidFill>
                  <a:srgbClr val="999999"/>
                </a:solidFill>
              </a:rPr>
            </a:br>
            <a:r>
              <a:rPr lang="en-GB" sz="820" b="1">
                <a:solidFill>
                  <a:srgbClr val="999999"/>
                </a:solidFill>
              </a:rPr>
              <a:t>Module 2. Sphere Standards in Urban Contexts</a:t>
            </a:r>
            <a:endParaRPr b="1">
              <a:latin typeface="Montserrat"/>
              <a:ea typeface="Montserrat"/>
              <a:cs typeface="Montserrat"/>
              <a:sym typeface="Montserrat"/>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bg>
      <p:bgPr>
        <a:solidFill>
          <a:srgbClr val="EFEFEF"/>
        </a:solidFill>
        <a:effectLst/>
      </p:bgPr>
    </p:bg>
    <p:spTree>
      <p:nvGrpSpPr>
        <p:cNvPr id="1" name="Shape 731"/>
        <p:cNvGrpSpPr/>
        <p:nvPr/>
      </p:nvGrpSpPr>
      <p:grpSpPr>
        <a:xfrm>
          <a:off x="0" y="0"/>
          <a:ext cx="0" cy="0"/>
          <a:chOff x="0" y="0"/>
          <a:chExt cx="0" cy="0"/>
        </a:xfrm>
      </p:grpSpPr>
      <p:sp>
        <p:nvSpPr>
          <p:cNvPr id="732" name="Google Shape;732;p88"/>
          <p:cNvSpPr txBox="1">
            <a:spLocks noGrp="1"/>
          </p:cNvSpPr>
          <p:nvPr>
            <p:ph type="title"/>
          </p:nvPr>
        </p:nvSpPr>
        <p:spPr>
          <a:xfrm>
            <a:off x="0" y="0"/>
            <a:ext cx="85206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ct val="70967"/>
              <a:buFont typeface="Arial"/>
              <a:buNone/>
            </a:pPr>
            <a:r>
              <a:rPr lang="en-GB" sz="1550" b="0" i="1">
                <a:solidFill>
                  <a:srgbClr val="0B5394"/>
                </a:solidFill>
              </a:rPr>
              <a:t>2.0 Introduction | F. Additional Reading</a:t>
            </a:r>
            <a:endParaRPr sz="2650">
              <a:solidFill>
                <a:srgbClr val="0B5394"/>
              </a:solidFill>
            </a:endParaRPr>
          </a:p>
          <a:p>
            <a:pPr marL="0" lvl="0" indent="0" algn="l" rtl="0">
              <a:spcBef>
                <a:spcPts val="0"/>
              </a:spcBef>
              <a:spcAft>
                <a:spcPts val="0"/>
              </a:spcAft>
              <a:buNone/>
            </a:pPr>
            <a:endParaRPr>
              <a:solidFill>
                <a:srgbClr val="0B5394"/>
              </a:solidFill>
            </a:endParaRPr>
          </a:p>
        </p:txBody>
      </p:sp>
      <p:sp>
        <p:nvSpPr>
          <p:cNvPr id="733" name="Google Shape;733;p88"/>
          <p:cNvSpPr txBox="1">
            <a:spLocks noGrp="1"/>
          </p:cNvSpPr>
          <p:nvPr>
            <p:ph type="body" idx="1"/>
          </p:nvPr>
        </p:nvSpPr>
        <p:spPr>
          <a:xfrm>
            <a:off x="311700" y="847675"/>
            <a:ext cx="8520600" cy="34164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GB" sz="900">
                <a:solidFill>
                  <a:schemeClr val="dk1"/>
                </a:solidFill>
              </a:rPr>
              <a:t>Sphere. (2016). Using the Sphere Standards in Urban Settings - Part 1. </a:t>
            </a:r>
            <a:r>
              <a:rPr lang="en-GB" sz="900" u="sng">
                <a:solidFill>
                  <a:srgbClr val="1155CC"/>
                </a:solidFill>
                <a:hlinkClick r:id="rId3">
                  <a:extLst>
                    <a:ext uri="{A12FA001-AC4F-418D-AE19-62706E023703}">
                      <ahyp:hlinkClr xmlns:ahyp="http://schemas.microsoft.com/office/drawing/2018/hyperlinkcolor" val="tx"/>
                    </a:ext>
                  </a:extLst>
                </a:hlinkClick>
              </a:rPr>
              <a:t>https://www.spherestandards.org/resources/using-the-sphere-standards-in-urban-settings/</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Defying the myth: Why Sphere Standards are also applicable in urban settings.</a:t>
            </a:r>
            <a:r>
              <a:rPr lang="en-GB" sz="900" u="sng">
                <a:solidFill>
                  <a:srgbClr val="1155CC"/>
                </a:solidFill>
                <a:hlinkClick r:id="rId4">
                  <a:extLst>
                    <a:ext uri="{A12FA001-AC4F-418D-AE19-62706E023703}">
                      <ahyp:hlinkClr xmlns:ahyp="http://schemas.microsoft.com/office/drawing/2018/hyperlinkcolor" val="tx"/>
                    </a:ext>
                  </a:extLst>
                </a:hlinkClick>
              </a:rPr>
              <a:t> https://spherestandards.org/event/sphere-standards-urban-settings-webinar/</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Sphere. (2020). Using the Sphere Standards in Urban Settings - Part 2. </a:t>
            </a:r>
            <a:r>
              <a:rPr lang="en-GB" sz="900" u="sng">
                <a:solidFill>
                  <a:srgbClr val="1155CC"/>
                </a:solidFill>
                <a:hlinkClick r:id="rId5">
                  <a:extLst>
                    <a:ext uri="{A12FA001-AC4F-418D-AE19-62706E023703}">
                      <ahyp:hlinkClr xmlns:ahyp="http://schemas.microsoft.com/office/drawing/2018/hyperlinkcolor" val="tx"/>
                    </a:ext>
                  </a:extLst>
                </a:hlinkClick>
              </a:rPr>
              <a:t>https://spherestandards.org/resources/unpacked-guide-urban-settings-2020/</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p>
          <a:p>
            <a:pPr marL="0" lvl="0" indent="0" algn="l" rtl="0">
              <a:lnSpc>
                <a:spcPct val="100000"/>
              </a:lnSpc>
              <a:spcBef>
                <a:spcPts val="0"/>
              </a:spcBef>
              <a:spcAft>
                <a:spcPts val="0"/>
              </a:spcAft>
              <a:buNone/>
            </a:pPr>
            <a:r>
              <a:rPr lang="en-GB" sz="900">
                <a:solidFill>
                  <a:schemeClr val="dk1"/>
                </a:solidFill>
              </a:rPr>
              <a:t>German Red Cross. (2019).</a:t>
            </a:r>
            <a:r>
              <a:rPr lang="en-GB" sz="900" b="1">
                <a:solidFill>
                  <a:schemeClr val="dk1"/>
                </a:solidFill>
              </a:rPr>
              <a:t> </a:t>
            </a:r>
            <a:r>
              <a:rPr lang="en-GB" sz="900">
                <a:solidFill>
                  <a:schemeClr val="dk1"/>
                </a:solidFill>
              </a:rPr>
              <a:t>German Red Cross Scoping Study: Humanitarian Assistance in the Urban Context. </a:t>
            </a:r>
            <a:r>
              <a:rPr lang="en-GB" sz="900" u="sng">
                <a:solidFill>
                  <a:srgbClr val="1155CC"/>
                </a:solidFill>
                <a:hlinkClick r:id="rId6">
                  <a:extLst>
                    <a:ext uri="{A12FA001-AC4F-418D-AE19-62706E023703}">
                      <ahyp:hlinkClr xmlns:ahyp="http://schemas.microsoft.com/office/drawing/2018/hyperlinkcolor" val="tx"/>
                    </a:ext>
                  </a:extLst>
                </a:hlinkClick>
              </a:rPr>
              <a:t>https://preparecenter.org/wp-content/uploads/2020/04/annex1_phase1_urbanmappinganalysis-1.pdf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German Red Cross. (2019). German Red Cross Scoping Study: Humanitarian Assistance in the Urban Context Final Report. </a:t>
            </a:r>
            <a:r>
              <a:rPr lang="en-GB" sz="900" u="sng">
                <a:solidFill>
                  <a:srgbClr val="1155CC"/>
                </a:solidFill>
                <a:hlinkClick r:id="rId7">
                  <a:extLst>
                    <a:ext uri="{A12FA001-AC4F-418D-AE19-62706E023703}">
                      <ahyp:hlinkClr xmlns:ahyp="http://schemas.microsoft.com/office/drawing/2018/hyperlinkcolor" val="tx"/>
                    </a:ext>
                  </a:extLst>
                </a:hlinkClick>
              </a:rPr>
              <a:t>https://preparecenter.org/wp-content/uploads/2020/09/GRC_UrbanHumanitarianScopingStudy_final-report_updated.pdf</a:t>
            </a:r>
            <a:r>
              <a:rPr lang="en-GB" sz="900">
                <a:solidFill>
                  <a:schemeClr val="dk1"/>
                </a:solidFill>
              </a:rPr>
              <a:t>. </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ALNAP, ODI, &amp; HPN. (2019). Urban Humanitarian Response. </a:t>
            </a:r>
            <a:r>
              <a:rPr lang="en-GB" sz="900" u="sng">
                <a:solidFill>
                  <a:srgbClr val="1155CC"/>
                </a:solidFill>
                <a:hlinkClick r:id="rId8">
                  <a:extLst>
                    <a:ext uri="{A12FA001-AC4F-418D-AE19-62706E023703}">
                      <ahyp:hlinkClr xmlns:ahyp="http://schemas.microsoft.com/office/drawing/2018/hyperlinkcolor" val="tx"/>
                    </a:ext>
                  </a:extLst>
                </a:hlinkClick>
              </a:rPr>
              <a:t>https://odihpn.org/wp-content/uploads/2019/03/GPR-12-2019-web-string.pdf</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European Commission Directorate-General for European Civil Protection and Humanitarian Aid Operations (ECHO). (2018).</a:t>
            </a:r>
            <a:r>
              <a:rPr lang="en-GB" sz="900">
                <a:solidFill>
                  <a:srgbClr val="3C4043"/>
                </a:solidFill>
              </a:rPr>
              <a:t>The Urban Amplifier: Adapting to Urban Specificities, Report on Humanitarian Action in Urban Crises. </a:t>
            </a:r>
            <a:r>
              <a:rPr lang="en-GB" sz="900">
                <a:solidFill>
                  <a:schemeClr val="dk1"/>
                </a:solidFill>
              </a:rPr>
              <a:t> </a:t>
            </a:r>
            <a:r>
              <a:rPr lang="en-GB" sz="900" u="sng">
                <a:solidFill>
                  <a:srgbClr val="1155CC"/>
                </a:solidFill>
                <a:hlinkClick r:id="rId9">
                  <a:extLst>
                    <a:ext uri="{A12FA001-AC4F-418D-AE19-62706E023703}">
                      <ahyp:hlinkClr xmlns:ahyp="http://schemas.microsoft.com/office/drawing/2018/hyperlinkcolor" val="tx"/>
                    </a:ext>
                  </a:extLst>
                </a:hlinkClick>
              </a:rPr>
              <a:t>https://ec.europa.eu/echo/files/aid/factsheet/Urban_Report_final_version_printed.pdf</a:t>
            </a:r>
            <a:r>
              <a:rPr lang="en-GB" sz="900">
                <a:solidFill>
                  <a:schemeClr val="dk1"/>
                </a:solidFill>
              </a:rPr>
              <a:t>.</a:t>
            </a:r>
            <a:endParaRPr sz="900">
              <a:solidFill>
                <a:schemeClr val="dk1"/>
              </a:solidFill>
            </a:endParaRPr>
          </a:p>
          <a:p>
            <a:pPr marL="0" lvl="0" indent="0" algn="l" rtl="0">
              <a:lnSpc>
                <a:spcPct val="100000"/>
              </a:lnSpc>
              <a:spcBef>
                <a:spcPts val="0"/>
              </a:spcBef>
              <a:spcAft>
                <a:spcPts val="0"/>
              </a:spcAft>
              <a:buNone/>
            </a:pPr>
            <a:endParaRPr sz="900">
              <a:solidFill>
                <a:schemeClr val="dk1"/>
              </a:solidFill>
            </a:endParaRPr>
          </a:p>
          <a:p>
            <a:pPr marL="0" lvl="0" indent="0" algn="l" rtl="0">
              <a:lnSpc>
                <a:spcPct val="100000"/>
              </a:lnSpc>
              <a:spcBef>
                <a:spcPts val="0"/>
              </a:spcBef>
              <a:spcAft>
                <a:spcPts val="0"/>
              </a:spcAft>
              <a:buNone/>
            </a:pPr>
            <a:r>
              <a:rPr lang="en-GB" sz="900">
                <a:solidFill>
                  <a:schemeClr val="dk1"/>
                </a:solidFill>
              </a:rPr>
              <a:t>Archer, Diane. (2017). The future of humanitarian crises is urban. </a:t>
            </a:r>
            <a:r>
              <a:rPr lang="en-GB" sz="900" u="sng">
                <a:solidFill>
                  <a:srgbClr val="1155CC"/>
                </a:solidFill>
                <a:hlinkClick r:id="rId10">
                  <a:extLst>
                    <a:ext uri="{A12FA001-AC4F-418D-AE19-62706E023703}">
                      <ahyp:hlinkClr xmlns:ahyp="http://schemas.microsoft.com/office/drawing/2018/hyperlinkcolor" val="tx"/>
                    </a:ext>
                  </a:extLst>
                </a:hlinkClick>
              </a:rPr>
              <a:t>https://www.iied.org/future-humanitarian-crises-urban</a:t>
            </a:r>
            <a:r>
              <a:rPr lang="en-GB" sz="900">
                <a:solidFill>
                  <a:schemeClr val="dk1"/>
                </a:solidFill>
              </a:rPr>
              <a:t>. </a:t>
            </a:r>
            <a:endParaRPr sz="900">
              <a:solidFill>
                <a:schemeClr val="dk1"/>
              </a:solidFill>
            </a:endParaRPr>
          </a:p>
        </p:txBody>
      </p:sp>
      <p:sp>
        <p:nvSpPr>
          <p:cNvPr id="734" name="Google Shape;734;p88"/>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83</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130"/>
        <p:cNvGrpSpPr/>
        <p:nvPr/>
      </p:nvGrpSpPr>
      <p:grpSpPr>
        <a:xfrm>
          <a:off x="0" y="0"/>
          <a:ext cx="0" cy="0"/>
          <a:chOff x="0" y="0"/>
          <a:chExt cx="0" cy="0"/>
        </a:xfrm>
      </p:grpSpPr>
      <p:sp>
        <p:nvSpPr>
          <p:cNvPr id="131" name="Google Shape;131;p22"/>
          <p:cNvSpPr txBox="1">
            <a:spLocks noGrp="1"/>
          </p:cNvSpPr>
          <p:nvPr>
            <p:ph type="sldNum" idx="12"/>
          </p:nvPr>
        </p:nvSpPr>
        <p:spPr>
          <a:xfrm>
            <a:off x="8595309" y="1"/>
            <a:ext cx="548700" cy="3936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GB"/>
              <a:t>9</a:t>
            </a:fld>
            <a:endParaRPr/>
          </a:p>
        </p:txBody>
      </p:sp>
      <p:sp>
        <p:nvSpPr>
          <p:cNvPr id="132" name="Google Shape;132;p22"/>
          <p:cNvSpPr txBox="1"/>
          <p:nvPr/>
        </p:nvSpPr>
        <p:spPr>
          <a:xfrm>
            <a:off x="4545300" y="0"/>
            <a:ext cx="4642200" cy="5143500"/>
          </a:xfrm>
          <a:prstGeom prst="rect">
            <a:avLst/>
          </a:prstGeom>
          <a:solidFill>
            <a:srgbClr val="9FC5E8"/>
          </a:solidFill>
          <a:ln>
            <a:noFill/>
          </a:ln>
        </p:spPr>
        <p:txBody>
          <a:bodyPr spcFirstLastPara="1" wrap="square" lIns="91425" tIns="91425" rIns="91425" bIns="91425" anchor="ctr" anchorCtr="0">
            <a:noAutofit/>
          </a:bodyPr>
          <a:lstStyle/>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Section 2.0. Introduction to Humanitarian Response in Urban Contexts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.0.A. </a:t>
            </a:r>
            <a:r>
              <a:rPr lang="en-GB" sz="700">
                <a:solidFill>
                  <a:srgbClr val="073763"/>
                </a:solidFill>
                <a:latin typeface="Montserrat"/>
                <a:ea typeface="Montserrat"/>
                <a:cs typeface="Montserrat"/>
                <a:sym typeface="Montserrat"/>
              </a:rPr>
              <a:t>Relating Needs, Context, &amp;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.0.B. </a:t>
            </a:r>
            <a:r>
              <a:rPr lang="en-GB" sz="700">
                <a:solidFill>
                  <a:srgbClr val="073763"/>
                </a:solidFill>
                <a:latin typeface="Montserrat"/>
                <a:ea typeface="Montserrat"/>
                <a:cs typeface="Montserrat"/>
                <a:sym typeface="Montserrat"/>
              </a:rPr>
              <a:t>Learning Objectives for Module 2</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6">
                  <a:extLst>
                    <a:ext uri="{A12FA001-AC4F-418D-AE19-62706E023703}">
                      <ahyp:hlinkClr xmlns:ahyp="http://schemas.microsoft.com/office/drawing/2018/hyperlinkcolor" val="tx"/>
                    </a:ext>
                  </a:extLst>
                </a:hlinkClick>
              </a:rPr>
              <a:t>.0.C. </a:t>
            </a:r>
            <a:r>
              <a:rPr lang="en-GB" sz="700">
                <a:solidFill>
                  <a:srgbClr val="073763"/>
                </a:solidFill>
                <a:latin typeface="Montserrat"/>
                <a:ea typeface="Montserrat"/>
                <a:cs typeface="Montserrat"/>
                <a:sym typeface="Montserrat"/>
              </a:rPr>
              <a:t>Module Overview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7">
                  <a:extLst>
                    <a:ext uri="{A12FA001-AC4F-418D-AE19-62706E023703}">
                      <ahyp:hlinkClr xmlns:ahyp="http://schemas.microsoft.com/office/drawing/2018/hyperlinkcolor" val="tx"/>
                    </a:ext>
                  </a:extLst>
                </a:hlinkClick>
              </a:rPr>
              <a:t>.0.D. </a:t>
            </a:r>
            <a:r>
              <a:rPr lang="en-GB" sz="700">
                <a:solidFill>
                  <a:srgbClr val="073763"/>
                </a:solidFill>
                <a:latin typeface="Montserrat"/>
                <a:ea typeface="Montserrat"/>
                <a:cs typeface="Montserrat"/>
                <a:sym typeface="Montserrat"/>
              </a:rPr>
              <a:t>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chemeClr val="lt1"/>
                </a:solidFill>
                <a:uFill>
                  <a:noFill/>
                </a:uFill>
                <a:latin typeface="Montserrat"/>
                <a:ea typeface="Montserrat"/>
                <a:cs typeface="Montserrat"/>
                <a:sym typeface="Montserrat"/>
                <a:hlinkClick r:id="rId8">
                  <a:extLst>
                    <a:ext uri="{A12FA001-AC4F-418D-AE19-62706E023703}">
                      <ahyp:hlinkClr xmlns:ahyp="http://schemas.microsoft.com/office/drawing/2018/hyperlinkcolor" val="tx"/>
                    </a:ext>
                  </a:extLst>
                </a:hlinkClick>
              </a:rPr>
              <a:t>Section 2.1 Defining the </a:t>
            </a:r>
            <a:r>
              <a:rPr lang="en-GB" sz="700" b="1">
                <a:solidFill>
                  <a:schemeClr val="lt1"/>
                </a:solidFill>
                <a:latin typeface="Montserrat"/>
                <a:ea typeface="Montserrat"/>
                <a:cs typeface="Montserrat"/>
                <a:sym typeface="Montserrat"/>
              </a:rPr>
              <a:t>Sphere Standards</a:t>
            </a:r>
            <a:endParaRPr sz="700" b="1">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9">
                  <a:extLst>
                    <a:ext uri="{A12FA001-AC4F-418D-AE19-62706E023703}">
                      <ahyp:hlinkClr xmlns:ahyp="http://schemas.microsoft.com/office/drawing/2018/hyperlinkcolor" val="tx"/>
                    </a:ext>
                  </a:extLst>
                </a:hlinkClick>
              </a:rPr>
              <a:t>.1. Section Overview</a:t>
            </a:r>
            <a:r>
              <a:rPr lang="en-GB" sz="700">
                <a:solidFill>
                  <a:schemeClr val="lt1"/>
                </a:solidFill>
                <a:latin typeface="Montserrat"/>
                <a:ea typeface="Montserrat"/>
                <a:cs typeface="Montserrat"/>
                <a:sym typeface="Montserrat"/>
              </a:rPr>
              <a:t>	</a:t>
            </a:r>
            <a:endParaRPr sz="700">
              <a:solidFill>
                <a:schemeClr val="lt1"/>
              </a:solidFill>
              <a:highlight>
                <a:srgbClr val="9FC5E8"/>
              </a:highlight>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0">
                  <a:extLst>
                    <a:ext uri="{A12FA001-AC4F-418D-AE19-62706E023703}">
                      <ahyp:hlinkClr xmlns:ahyp="http://schemas.microsoft.com/office/drawing/2018/hyperlinkcolor" val="tx"/>
                    </a:ext>
                  </a:extLst>
                </a:hlinkClick>
              </a:rPr>
              <a:t>.1.A. Defin</a:t>
            </a:r>
            <a:r>
              <a:rPr lang="en-GB" sz="700">
                <a:solidFill>
                  <a:schemeClr val="lt1"/>
                </a:solidFill>
                <a:latin typeface="Montserrat"/>
                <a:ea typeface="Montserrat"/>
                <a:cs typeface="Montserrat"/>
                <a:sym typeface="Montserrat"/>
              </a:rPr>
              <a:t>ing Sphere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1">
                  <a:extLst>
                    <a:ext uri="{A12FA001-AC4F-418D-AE19-62706E023703}">
                      <ahyp:hlinkClr xmlns:ahyp="http://schemas.microsoft.com/office/drawing/2018/hyperlinkcolor" val="tx"/>
                    </a:ext>
                  </a:extLst>
                </a:hlinkClick>
              </a:rPr>
              <a:t>.1.B. </a:t>
            </a:r>
            <a:r>
              <a:rPr lang="en-GB" sz="700">
                <a:solidFill>
                  <a:schemeClr val="lt1"/>
                </a:solidFill>
                <a:latin typeface="Montserrat"/>
                <a:ea typeface="Montserrat"/>
                <a:cs typeface="Montserrat"/>
                <a:sym typeface="Montserrat"/>
              </a:rPr>
              <a:t>The Sphere Handbook</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2">
                  <a:extLst>
                    <a:ext uri="{A12FA001-AC4F-418D-AE19-62706E023703}">
                      <ahyp:hlinkClr xmlns:ahyp="http://schemas.microsoft.com/office/drawing/2018/hyperlinkcolor" val="tx"/>
                    </a:ext>
                  </a:extLst>
                </a:hlinkClick>
              </a:rPr>
              <a:t>.1.C. </a:t>
            </a:r>
            <a:r>
              <a:rPr lang="en-GB" sz="700">
                <a:solidFill>
                  <a:schemeClr val="lt1"/>
                </a:solidFill>
                <a:latin typeface="Montserrat"/>
                <a:ea typeface="Montserrat"/>
                <a:cs typeface="Montserrat"/>
                <a:sym typeface="Montserrat"/>
              </a:rPr>
              <a:t>Defining the Sphere Standards	</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3">
                  <a:extLst>
                    <a:ext uri="{A12FA001-AC4F-418D-AE19-62706E023703}">
                      <ahyp:hlinkClr xmlns:ahyp="http://schemas.microsoft.com/office/drawing/2018/hyperlinkcolor" val="tx"/>
                    </a:ext>
                  </a:extLst>
                </a:hlinkClick>
              </a:rPr>
              <a:t>.1.D. </a:t>
            </a:r>
            <a:r>
              <a:rPr lang="en-GB" sz="700">
                <a:solidFill>
                  <a:schemeClr val="lt1"/>
                </a:solidFill>
                <a:latin typeface="Montserrat"/>
                <a:ea typeface="Montserrat"/>
                <a:cs typeface="Montserrat"/>
                <a:sym typeface="Montserrat"/>
              </a:rPr>
              <a:t>Meeting Sphere Standards</a:t>
            </a:r>
            <a:endParaRPr sz="700">
              <a:solidFill>
                <a:schemeClr val="lt1"/>
              </a:solidFill>
              <a:latin typeface="Montserrat"/>
              <a:ea typeface="Montserrat"/>
              <a:cs typeface="Montserrat"/>
              <a:sym typeface="Montserrat"/>
            </a:endParaRPr>
          </a:p>
          <a:p>
            <a:pPr marL="228600" lvl="0" indent="0" algn="l" rtl="0">
              <a:spcBef>
                <a:spcPts val="300"/>
              </a:spcBef>
              <a:spcAft>
                <a:spcPts val="0"/>
              </a:spcAft>
              <a:buNone/>
            </a:pPr>
            <a:r>
              <a:rPr lang="en-GB" sz="700">
                <a:solidFill>
                  <a:schemeClr val="lt1"/>
                </a:solidFill>
                <a:latin typeface="Montserrat"/>
                <a:ea typeface="Montserrat"/>
                <a:cs typeface="Montserrat"/>
                <a:sym typeface="Montserrat"/>
              </a:rPr>
              <a:t>2</a:t>
            </a:r>
            <a:r>
              <a:rPr lang="en-GB" sz="700">
                <a:solidFill>
                  <a:schemeClr val="lt1"/>
                </a:solidFill>
                <a:uFill>
                  <a:noFill/>
                </a:uFill>
                <a:latin typeface="Montserrat"/>
                <a:ea typeface="Montserrat"/>
                <a:cs typeface="Montserrat"/>
                <a:sym typeface="Montserrat"/>
                <a:hlinkClick r:id="rId14">
                  <a:extLst>
                    <a:ext uri="{A12FA001-AC4F-418D-AE19-62706E023703}">
                      <ahyp:hlinkClr xmlns:ahyp="http://schemas.microsoft.com/office/drawing/2018/hyperlinkcolor" val="tx"/>
                    </a:ext>
                  </a:extLst>
                </a:hlinkClick>
              </a:rPr>
              <a:t>.1.E. Additional Reading</a:t>
            </a:r>
            <a:r>
              <a:rPr lang="en-GB" sz="700">
                <a:solidFill>
                  <a:schemeClr val="lt1"/>
                </a:solidFill>
                <a:latin typeface="Montserrat"/>
                <a:ea typeface="Montserrat"/>
                <a:cs typeface="Montserrat"/>
                <a:sym typeface="Montserrat"/>
              </a:rPr>
              <a:t>	</a:t>
            </a:r>
            <a:endParaRPr sz="700">
              <a:solidFill>
                <a:schemeClr val="lt1"/>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15">
                  <a:extLst>
                    <a:ext uri="{A12FA001-AC4F-418D-AE19-62706E023703}">
                      <ahyp:hlinkClr xmlns:ahyp="http://schemas.microsoft.com/office/drawing/2018/hyperlinkcolor" val="tx"/>
                    </a:ext>
                  </a:extLst>
                </a:hlinkClick>
              </a:rPr>
              <a:t>Section 2.2 Conceptualising the Sphere Standards in Urban Context</a:t>
            </a:r>
            <a:r>
              <a:rPr lang="en-GB" sz="700" b="1">
                <a:solidFill>
                  <a:srgbClr val="073763"/>
                </a:solidFill>
                <a:latin typeface="Montserrat"/>
                <a:ea typeface="Montserrat"/>
                <a:cs typeface="Montserrat"/>
                <a:sym typeface="Montserrat"/>
              </a:rPr>
              <a: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6">
                  <a:extLst>
                    <a:ext uri="{A12FA001-AC4F-418D-AE19-62706E023703}">
                      <ahyp:hlinkClr xmlns:ahyp="http://schemas.microsoft.com/office/drawing/2018/hyperlinkcolor" val="tx"/>
                    </a:ext>
                  </a:extLst>
                </a:hlinkClick>
              </a:rPr>
              <a:t>.2.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7">
                  <a:extLst>
                    <a:ext uri="{A12FA001-AC4F-418D-AE19-62706E023703}">
                      <ahyp:hlinkClr xmlns:ahyp="http://schemas.microsoft.com/office/drawing/2018/hyperlinkcolor" val="tx"/>
                    </a:ext>
                  </a:extLst>
                </a:hlinkClick>
              </a:rPr>
              <a:t>.2.A. </a:t>
            </a:r>
            <a:r>
              <a:rPr lang="en-GB" sz="700">
                <a:solidFill>
                  <a:srgbClr val="073763"/>
                </a:solidFill>
                <a:latin typeface="Montserrat"/>
                <a:ea typeface="Montserrat"/>
                <a:cs typeface="Montserrat"/>
                <a:sym typeface="Montserrat"/>
              </a:rPr>
              <a:t>Sphere Standards in Urban Contexts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8">
                  <a:extLst>
                    <a:ext uri="{A12FA001-AC4F-418D-AE19-62706E023703}">
                      <ahyp:hlinkClr xmlns:ahyp="http://schemas.microsoft.com/office/drawing/2018/hyperlinkcolor" val="tx"/>
                    </a:ext>
                  </a:extLst>
                </a:hlinkClick>
              </a:rPr>
              <a:t>.2.B. </a:t>
            </a:r>
            <a:r>
              <a:rPr lang="en-GB" sz="700">
                <a:solidFill>
                  <a:srgbClr val="073763"/>
                </a:solidFill>
                <a:latin typeface="Montserrat"/>
                <a:ea typeface="Montserrat"/>
                <a:cs typeface="Montserrat"/>
                <a:sym typeface="Montserrat"/>
              </a:rPr>
              <a:t>Urban Complexity &amp; Sphere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19">
                  <a:extLst>
                    <a:ext uri="{A12FA001-AC4F-418D-AE19-62706E023703}">
                      <ahyp:hlinkClr xmlns:ahyp="http://schemas.microsoft.com/office/drawing/2018/hyperlinkcolor" val="tx"/>
                    </a:ext>
                  </a:extLst>
                </a:hlinkClick>
              </a:rPr>
              <a:t>.2.C. C</a:t>
            </a:r>
            <a:r>
              <a:rPr lang="en-GB" sz="700">
                <a:solidFill>
                  <a:srgbClr val="073763"/>
                </a:solidFill>
                <a:latin typeface="Montserrat"/>
                <a:ea typeface="Montserrat"/>
                <a:cs typeface="Montserrat"/>
                <a:sym typeface="Montserrat"/>
              </a:rPr>
              <a:t>ase Study: War in Ukraine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0">
                  <a:extLst>
                    <a:ext uri="{A12FA001-AC4F-418D-AE19-62706E023703}">
                      <ahyp:hlinkClr xmlns:ahyp="http://schemas.microsoft.com/office/drawing/2018/hyperlinkcolor" val="tx"/>
                    </a:ext>
                  </a:extLst>
                </a:hlinkClick>
              </a:rPr>
              <a:t>.2.D. </a:t>
            </a:r>
            <a:r>
              <a:rPr lang="en-GB" sz="700">
                <a:solidFill>
                  <a:srgbClr val="073763"/>
                </a:solidFill>
                <a:latin typeface="Montserrat"/>
                <a:ea typeface="Montserrat"/>
                <a:cs typeface="Montserrat"/>
                <a:sym typeface="Montserrat"/>
              </a:rPr>
              <a:t>Conceptualising Application</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2.2.E. Adapting Indicators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2.2.F. 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2.3 </a:t>
            </a:r>
            <a:r>
              <a:rPr lang="en-GB" sz="700" b="1">
                <a:solidFill>
                  <a:srgbClr val="073763"/>
                </a:solidFill>
                <a:latin typeface="Montserrat"/>
                <a:ea typeface="Montserrat"/>
                <a:cs typeface="Montserrat"/>
                <a:sym typeface="Montserrat"/>
              </a:rPr>
              <a:t>Applying the Sphere Standards in Urban Contexts	</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.3.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.3.A. </a:t>
            </a:r>
            <a:r>
              <a:rPr lang="en-GB" sz="700">
                <a:solidFill>
                  <a:srgbClr val="073763"/>
                </a:solidFill>
                <a:latin typeface="Montserrat"/>
                <a:ea typeface="Montserrat"/>
                <a:cs typeface="Montserrat"/>
                <a:sym typeface="Montserrat"/>
              </a:rPr>
              <a:t>Practise Applying the Standards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.3.B. </a:t>
            </a:r>
            <a:r>
              <a:rPr lang="en-GB" sz="700">
                <a:solidFill>
                  <a:srgbClr val="073763"/>
                </a:solidFill>
                <a:latin typeface="Montserrat"/>
                <a:ea typeface="Montserrat"/>
                <a:cs typeface="Montserrat"/>
                <a:sym typeface="Montserrat"/>
              </a:rPr>
              <a:t>Additional Reading	</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1">
                  <a:extLst>
                    <a:ext uri="{A12FA001-AC4F-418D-AE19-62706E023703}">
                      <ahyp:hlinkClr xmlns:ahyp="http://schemas.microsoft.com/office/drawing/2018/hyperlinkcolor" val="tx"/>
                    </a:ext>
                  </a:extLst>
                </a:hlinkClick>
              </a:rPr>
              <a:t>Section 2.4 </a:t>
            </a:r>
            <a:r>
              <a:rPr lang="en-GB" sz="700" b="1">
                <a:solidFill>
                  <a:srgbClr val="073763"/>
                </a:solidFill>
                <a:latin typeface="Montserrat"/>
                <a:ea typeface="Montserrat"/>
                <a:cs typeface="Montserrat"/>
                <a:sym typeface="Montserrat"/>
              </a:rPr>
              <a:t>Key Considerations</a:t>
            </a:r>
            <a:endParaRPr sz="700" b="1">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.4. Section Overview</a:t>
            </a:r>
            <a:r>
              <a:rPr lang="en-GB" sz="700">
                <a:solidFill>
                  <a:srgbClr val="073763"/>
                </a:solidFill>
                <a:latin typeface="Montserrat"/>
                <a:ea typeface="Montserrat"/>
                <a:cs typeface="Montserrat"/>
                <a:sym typeface="Montserrat"/>
              </a:rPr>
              <a:t>	</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3">
                  <a:extLst>
                    <a:ext uri="{A12FA001-AC4F-418D-AE19-62706E023703}">
                      <ahyp:hlinkClr xmlns:ahyp="http://schemas.microsoft.com/office/drawing/2018/hyperlinkcolor" val="tx"/>
                    </a:ext>
                  </a:extLst>
                </a:hlinkClick>
              </a:rPr>
              <a:t>.4.A.</a:t>
            </a:r>
            <a:r>
              <a:rPr lang="en-GB" sz="700">
                <a:solidFill>
                  <a:srgbClr val="073763"/>
                </a:solidFill>
                <a:latin typeface="Montserrat"/>
                <a:ea typeface="Montserrat"/>
                <a:cs typeface="Montserrat"/>
                <a:sym typeface="Montserrat"/>
              </a:rPr>
              <a:t> Lessons Learned</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4">
                  <a:extLst>
                    <a:ext uri="{A12FA001-AC4F-418D-AE19-62706E023703}">
                      <ahyp:hlinkClr xmlns:ahyp="http://schemas.microsoft.com/office/drawing/2018/hyperlinkcolor" val="tx"/>
                    </a:ext>
                  </a:extLst>
                </a:hlinkClick>
              </a:rPr>
              <a:t>.4.B. </a:t>
            </a:r>
            <a:r>
              <a:rPr lang="en-GB" sz="700">
                <a:solidFill>
                  <a:srgbClr val="073763"/>
                </a:solidFill>
                <a:latin typeface="Montserrat"/>
                <a:ea typeface="Montserrat"/>
                <a:cs typeface="Montserrat"/>
                <a:sym typeface="Montserrat"/>
              </a:rPr>
              <a:t>Key Takeaways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2.4.C. Additional Reading</a:t>
            </a:r>
            <a:endParaRPr sz="700">
              <a:solidFill>
                <a:srgbClr val="073763"/>
              </a:solidFill>
              <a:latin typeface="Montserrat"/>
              <a:ea typeface="Montserrat"/>
              <a:cs typeface="Montserrat"/>
              <a:sym typeface="Montserrat"/>
            </a:endParaRPr>
          </a:p>
          <a:p>
            <a:pPr marL="0" lvl="0" indent="0" algn="l" rtl="0">
              <a:spcBef>
                <a:spcPts val="1000"/>
              </a:spcBef>
              <a:spcAft>
                <a:spcPts val="0"/>
              </a:spcAft>
              <a:buNone/>
            </a:pPr>
            <a:r>
              <a:rPr lang="en-GB" sz="700" b="1">
                <a:solidFill>
                  <a:srgbClr val="073763"/>
                </a:solidFill>
                <a:uFill>
                  <a:noFill/>
                </a:uFill>
                <a:latin typeface="Montserrat"/>
                <a:ea typeface="Montserrat"/>
                <a:cs typeface="Montserrat"/>
                <a:sym typeface="Montserrat"/>
                <a:hlinkClick r:id="rId25">
                  <a:extLst>
                    <a:ext uri="{A12FA001-AC4F-418D-AE19-62706E023703}">
                      <ahyp:hlinkClr xmlns:ahyp="http://schemas.microsoft.com/office/drawing/2018/hyperlinkcolor" val="tx"/>
                    </a:ext>
                  </a:extLst>
                </a:hlinkClick>
              </a:rPr>
              <a:t>Section 2.5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a:t>
            </a:r>
            <a:r>
              <a:rPr lang="en-GB" sz="700">
                <a:solidFill>
                  <a:srgbClr val="073763"/>
                </a:solidFill>
                <a:uFill>
                  <a:noFill/>
                </a:uFill>
                <a:latin typeface="Montserrat"/>
                <a:ea typeface="Montserrat"/>
                <a:cs typeface="Montserrat"/>
                <a:sym typeface="Montserrat"/>
                <a:hlinkClick r:id="rId22">
                  <a:extLst>
                    <a:ext uri="{A12FA001-AC4F-418D-AE19-62706E023703}">
                      <ahyp:hlinkClr xmlns:ahyp="http://schemas.microsoft.com/office/drawing/2018/hyperlinkcolor" val="tx"/>
                    </a:ext>
                  </a:extLst>
                </a:hlinkClick>
              </a:rPr>
              <a:t>.5.A. Module 2 Conclusions</a:t>
            </a:r>
            <a:endParaRPr sz="700">
              <a:solidFill>
                <a:srgbClr val="073763"/>
              </a:solidFill>
              <a:latin typeface="Montserrat"/>
              <a:ea typeface="Montserrat"/>
              <a:cs typeface="Montserrat"/>
              <a:sym typeface="Montserrat"/>
            </a:endParaRPr>
          </a:p>
          <a:p>
            <a:pPr marL="228600" lvl="0" indent="0" algn="l" rtl="0">
              <a:spcBef>
                <a:spcPts val="300"/>
              </a:spcBef>
              <a:spcAft>
                <a:spcPts val="0"/>
              </a:spcAft>
              <a:buNone/>
            </a:pPr>
            <a:r>
              <a:rPr lang="en-GB" sz="700">
                <a:solidFill>
                  <a:srgbClr val="073763"/>
                </a:solidFill>
                <a:latin typeface="Montserrat"/>
                <a:ea typeface="Montserrat"/>
                <a:cs typeface="Montserrat"/>
                <a:sym typeface="Montserrat"/>
              </a:rPr>
              <a:t>2.5.B. Overview of Module 3. The Capstone Simulation Exercise	</a:t>
            </a:r>
            <a:endParaRPr sz="700">
              <a:solidFill>
                <a:srgbClr val="073763"/>
              </a:solidFill>
              <a:latin typeface="Montserrat"/>
              <a:ea typeface="Montserrat"/>
              <a:cs typeface="Montserrat"/>
              <a:sym typeface="Montserrat"/>
            </a:endParaRPr>
          </a:p>
        </p:txBody>
      </p:sp>
      <p:sp>
        <p:nvSpPr>
          <p:cNvPr id="133" name="Google Shape;133;p22"/>
          <p:cNvSpPr txBox="1">
            <a:spLocks noGrp="1"/>
          </p:cNvSpPr>
          <p:nvPr>
            <p:ph type="title"/>
          </p:nvPr>
        </p:nvSpPr>
        <p:spPr>
          <a:xfrm>
            <a:off x="135900" y="1660625"/>
            <a:ext cx="4419900" cy="1614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SzPts val="990"/>
              <a:buNone/>
            </a:pPr>
            <a:r>
              <a:rPr lang="en-GB" sz="4040">
                <a:solidFill>
                  <a:schemeClr val="lt1"/>
                </a:solidFill>
              </a:rPr>
              <a:t>2.1 </a:t>
            </a:r>
            <a:endParaRPr sz="4040">
              <a:solidFill>
                <a:schemeClr val="lt1"/>
              </a:solidFill>
            </a:endParaRPr>
          </a:p>
          <a:p>
            <a:pPr marL="0" lvl="0" indent="0" algn="l" rtl="0">
              <a:lnSpc>
                <a:spcPct val="115000"/>
              </a:lnSpc>
              <a:spcBef>
                <a:spcPts val="400"/>
              </a:spcBef>
              <a:spcAft>
                <a:spcPts val="400"/>
              </a:spcAft>
              <a:buSzPts val="990"/>
              <a:buNone/>
            </a:pPr>
            <a:r>
              <a:rPr lang="en-GB" sz="2840">
                <a:solidFill>
                  <a:schemeClr val="lt1"/>
                </a:solidFill>
              </a:rPr>
              <a:t>Defining the Sphere Standards</a:t>
            </a:r>
            <a:endParaRPr sz="2840">
              <a:solidFill>
                <a:schemeClr val="lt1"/>
              </a:solidFill>
            </a:endParaRPr>
          </a:p>
        </p:txBody>
      </p:sp>
      <p:sp>
        <p:nvSpPr>
          <p:cNvPr id="134" name="Google Shape;134;p22"/>
          <p:cNvSpPr/>
          <p:nvPr/>
        </p:nvSpPr>
        <p:spPr>
          <a:xfrm>
            <a:off x="4201250" y="819500"/>
            <a:ext cx="252300" cy="207600"/>
          </a:xfrm>
          <a:prstGeom prst="rightArrow">
            <a:avLst>
              <a:gd name="adj1" fmla="val 50000"/>
              <a:gd name="adj2" fmla="val 50000"/>
            </a:avLst>
          </a:pr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B4A7D6"/>
              </a:highlight>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AEF1F2"/>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7" ma:contentTypeDescription="Create a new document." ma:contentTypeScope="" ma:versionID="27943c6b80f0f39d6ddcdeaead66d061">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0d10aba7434b7a129700691a02125503"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c2c48a7-3976-43da-8c19-cb30e3e77c6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403d0eb-ff5c-4829-9fc3-59ef669ebb52}" ma:internalName="TaxCatchAll" ma:showField="CatchAllData" ma:web="9051fefc-2ea4-4620-a82b-61f19e316b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C10CF3-769F-4BD5-8B72-C33ED71D4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C032BD-EA1D-44CA-B516-784A22429D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2792</TotalTime>
  <Words>14513</Words>
  <Application>Microsoft Office PowerPoint</Application>
  <PresentationFormat>On-screen Show (16:9)</PresentationFormat>
  <Paragraphs>1533</Paragraphs>
  <Slides>83</Slides>
  <Notes>83</Notes>
  <HiddenSlides>12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83</vt:i4>
      </vt:variant>
    </vt:vector>
  </HeadingPairs>
  <TitlesOfParts>
    <vt:vector size="89" baseType="lpstr">
      <vt:lpstr>Montserrat ExtraBold</vt:lpstr>
      <vt:lpstr>Montserrat</vt:lpstr>
      <vt:lpstr>Open Sans</vt:lpstr>
      <vt:lpstr>Arial</vt:lpstr>
      <vt:lpstr>Montserrat Black</vt:lpstr>
      <vt:lpstr>Simple Light</vt:lpstr>
      <vt:lpstr>Using Sphere Standards in Urban Contexts</vt:lpstr>
      <vt:lpstr>This training was created by:  Sphere and the German Red Cross,  with the support of Humanitarian Partners International (HPI)  and Lessons Learned Simulations &amp; Training (LLST).         We are grateful for the broad community of humanitarian experts and professionals who provided their input and experiences to inform the content of this module.   If you have any questions, please contact [name@organization.com]</vt:lpstr>
      <vt:lpstr>MODULE 2 Sphere Standards in Urban Contexts</vt:lpstr>
      <vt:lpstr>2.0  Introduction to Sphere Standards in Urban Contexts</vt:lpstr>
      <vt:lpstr> How do Needs, Context, &amp; Standards Relate?</vt:lpstr>
      <vt:lpstr>2.0 Introduction | B. Learning Objectives for Module 2</vt:lpstr>
      <vt:lpstr>2.0 Introduction | C. Module Overview Overview of Module 2 </vt:lpstr>
      <vt:lpstr>2.0 Introduction | D. Additional Reading </vt:lpstr>
      <vt:lpstr>2.1  Defining the Sphere Standards</vt:lpstr>
      <vt:lpstr>2.1 Defining the Sphere Standards  Overview of Section 2.1 </vt:lpstr>
      <vt:lpstr>2.1 Defining the Sphere Standards  | A. Defining Sphere What is Sphere?</vt:lpstr>
      <vt:lpstr>2.1 Defining the Sphere Standards  | A. Defining Sphere Stakeholders  </vt:lpstr>
      <vt:lpstr>2.1 Defining the Sphere Standards  | A. Defining Sphere Sphere &amp; The Humanitarian  Standards Partnership (HSP) </vt:lpstr>
      <vt:lpstr>2.1 Defining the Sphere Standards  | B. The Sphere Handbook The Sphere Handbook  </vt:lpstr>
      <vt:lpstr>2.1 Defining the Sphere Standards  | B. The Sphere Handbook The Sphere Handbook Structure  </vt:lpstr>
      <vt:lpstr>2.1 Defining the Sphere Standards  | C. Defining Sphere Standards  What are the Sphere Standards?   </vt:lpstr>
      <vt:lpstr>2.1 Defining the Sphere Standards  | C. Defining Sphere Standards Structure of Standards  </vt:lpstr>
      <vt:lpstr>2.1 Defining the Sphere Standards  | C. Defining Sphere Standards Example Standard </vt:lpstr>
      <vt:lpstr>2.1 Defining the Sphere Standards  | C. Defining Sphere Standards Key Indicators  </vt:lpstr>
      <vt:lpstr>2.1 Defining the Sphere Standards  | D. Meeting Sphere Standards Standards Versus Indicators  </vt:lpstr>
      <vt:lpstr>2.1 Defining the Sphere Standards  | D. Meeting Sphere Standards Standards Versus Indicators   </vt:lpstr>
      <vt:lpstr>2.1 Defining the Sphere Standards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2.1 Defining the Sphere Standards  | D. Meeting Sphere Standards Meeting the Standards  </vt:lpstr>
      <vt:lpstr>2.1 Defining the Sphere Standards | E. Additional Reading</vt:lpstr>
      <vt:lpstr>2.2  Conceptualising the Sphere Standards in Urban Contexts</vt:lpstr>
      <vt:lpstr>2.2 Conceptualising the Sphere Standards in Urban Contexts Overview of Section 2.2 </vt:lpstr>
      <vt:lpstr>Why are the Sphere Standards Important in Urban Contexts?</vt:lpstr>
      <vt:lpstr>Urban Complexity &amp; Sphere</vt:lpstr>
      <vt:lpstr>PowerPoint Presentation</vt:lpstr>
      <vt:lpstr>PowerPoint Presentation</vt:lpstr>
      <vt:lpstr>PowerPoint Presentation</vt:lpstr>
      <vt:lpstr>PowerPoint Presentation</vt:lpstr>
      <vt:lpstr>PowerPoint Presentation</vt:lpstr>
      <vt:lpstr>2.2 Conceptualising Sphere Standards | D. Conceptualising Application  How do we use Sphere Standards in Urban Contexts?   </vt:lpstr>
      <vt:lpstr>PowerPoint Presentation</vt:lpstr>
      <vt:lpstr>2.2 Conceptualising Sphere Standards | E. Adapting Indicators How do we adapt indicators to context?   </vt:lpstr>
      <vt:lpstr>2.2 Conceptualising Sphere Standards</vt:lpstr>
      <vt:lpstr>2.2 Conceptualising Sphere Standards Activity 2.2 - Adapting Indicators for the  Urban Context   </vt:lpstr>
      <vt:lpstr>2.2 Conceptualising Sphere Standards Activity 2.2 - Adapting Indicators for the  Urban Context   </vt:lpstr>
      <vt:lpstr>2.2 Conceptualising Sphere Standards Activity 2.2 - Adapting Indicators for the  Urban Context   </vt:lpstr>
      <vt:lpstr>2.2 Conceptualising Sphere Standards Activity 2.2 - Adapting Indicators for the  Urban Context   </vt:lpstr>
      <vt:lpstr>2.2 Conceptualising Sphere Standards Activity 2.2 - Adapting Indicators for the  Urban Context   </vt:lpstr>
      <vt:lpstr>PowerPoint Presentation</vt:lpstr>
      <vt:lpstr>2.2 Conceptualising Sphere Standards | F.  Additional Reading</vt:lpstr>
      <vt:lpstr>2.3 Applying the Sphere Standards in Urban Contexts</vt:lpstr>
      <vt:lpstr>2.3 Applying Sphere Standards in Urban Contexts Overview of Section 2.3 </vt:lpstr>
      <vt:lpstr>2.3 Applying Sphere Standards in Urban Contexts | A. Practise Applying the Standards The SPICE Systems Approach   </vt:lpstr>
      <vt:lpstr>1.2 Conceptualising the Urban Context | D. Systems Approaches to Context Analysis  Urban Context Analysis using the SPICE Approach</vt:lpstr>
      <vt:lpstr>2.3 Applying Sphere Standards in Urban Contexts</vt:lpstr>
      <vt:lpstr>2.3 Applying Sphere Standards in Urban Contexts Activity 2.3 - Standards, Indicators, &amp; Systems</vt:lpstr>
      <vt:lpstr>2.3 Applying Sphere Standards in Urban Contexts Activity 2.3 - Standards, Indicators, &amp; Systems</vt:lpstr>
      <vt:lpstr>2.3 Applying Sphere Standards in Urban Contexts Activity 2.3 - Standards, Indicators, &amp; Systems</vt:lpstr>
      <vt:lpstr>PowerPoint Presentation</vt:lpstr>
      <vt:lpstr>2.3 Applying the Sphere Standards in Urban Contexts | B. Additional Reading</vt:lpstr>
      <vt:lpstr>2.4 Key Considerations</vt:lpstr>
      <vt:lpstr>2.4 Key Considerations Overview of Section 2.4 </vt:lpstr>
      <vt:lpstr>2.4 Key Considerations Activity 2.4 - Peer Learning  </vt:lpstr>
      <vt:lpstr>2.4 Key Considerations Activity 2.4 - Peer Learning   </vt:lpstr>
      <vt:lpstr>2.4 Key Considerations | A. Lessons Learned 3 Key Lessons  </vt:lpstr>
      <vt:lpstr>2.4 Key Considerations | B. Key Takeaways REMEMBER!   </vt:lpstr>
      <vt:lpstr>2.4 Key Considerations | C. Additional Reading</vt:lpstr>
      <vt:lpstr>2.5 Conclusions</vt:lpstr>
      <vt:lpstr>Module 2 Conclusions</vt:lpstr>
      <vt:lpstr>PowerPoint Presentation</vt:lpstr>
      <vt:lpstr>TRAINING-EVALUATION</vt:lpstr>
      <vt:lpstr>Please complete  our post-assessment survey online</vt:lpstr>
      <vt:lpstr>Appendix B MODULE 2 - Section 2.0  CONTENT for MODULE 2 STAND-ALONE Section 2.0</vt:lpstr>
      <vt:lpstr>MODULE 2 Sphere Standards in Urban Contexts</vt:lpstr>
      <vt:lpstr>2.0  Introduction to Sphere Standards in Urban Contexts</vt:lpstr>
      <vt:lpstr>2.0  Introduction to Sphere Standards in Urban Contexts</vt:lpstr>
      <vt:lpstr>2.0 Introduction |  A. Identifying Complexities of Urban Contexts Traditional &amp; Urban Response Contexts</vt:lpstr>
      <vt:lpstr>2.0 Introduction | B. Needs Analysis &amp; Context Analysis People-Centred Approach &amp; Systems Approach</vt:lpstr>
      <vt:lpstr> How do Needs, Context, &amp; Standards Relate?</vt:lpstr>
      <vt:lpstr>2.0 Introduction | D. Learning Objectives for Module 2</vt:lpstr>
      <vt:lpstr>2.0 Introduction | E. Module Overview Overview of Module 2 </vt:lpstr>
      <vt:lpstr>2.0 Introduction | F. Additional Reading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Sphere Standards in Urban Contexts</dc:title>
  <cp:lastModifiedBy>Tristan Hale</cp:lastModifiedBy>
  <cp:revision>28</cp:revision>
  <dcterms:modified xsi:type="dcterms:W3CDTF">2023-06-05T07:38:28Z</dcterms:modified>
</cp:coreProperties>
</file>