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3"/>
  </p:sldMasterIdLst>
  <p:notesMasterIdLst>
    <p:notesMasterId r:id="rId8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343"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342" r:id="rId40"/>
    <p:sldId id="292" r:id="rId41"/>
    <p:sldId id="293" r:id="rId42"/>
    <p:sldId id="294" r:id="rId43"/>
    <p:sldId id="295" r:id="rId44"/>
    <p:sldId id="296" r:id="rId45"/>
    <p:sldId id="297" r:id="rId46"/>
    <p:sldId id="298" r:id="rId47"/>
    <p:sldId id="299" r:id="rId48"/>
    <p:sldId id="338" r:id="rId49"/>
    <p:sldId id="339" r:id="rId50"/>
    <p:sldId id="340" r:id="rId51"/>
    <p:sldId id="300" r:id="rId52"/>
    <p:sldId id="301" r:id="rId53"/>
    <p:sldId id="302" r:id="rId54"/>
    <p:sldId id="303" r:id="rId55"/>
    <p:sldId id="304" r:id="rId56"/>
    <p:sldId id="305" r:id="rId57"/>
    <p:sldId id="312" r:id="rId58"/>
    <p:sldId id="313" r:id="rId59"/>
    <p:sldId id="314" r:id="rId60"/>
    <p:sldId id="315" r:id="rId61"/>
    <p:sldId id="316" r:id="rId62"/>
    <p:sldId id="317" r:id="rId63"/>
    <p:sldId id="318" r:id="rId64"/>
    <p:sldId id="319" r:id="rId65"/>
    <p:sldId id="320" r:id="rId66"/>
    <p:sldId id="321" r:id="rId67"/>
    <p:sldId id="322" r:id="rId68"/>
    <p:sldId id="341" r:id="rId69"/>
    <p:sldId id="345"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Lst>
  <p:sldSz cx="9144000" cy="5143500" type="screen16x9"/>
  <p:notesSz cx="6858000" cy="9144000"/>
  <p:embeddedFontLst>
    <p:embeddedFont>
      <p:font typeface="Helvetica" panose="020B0604020202020204" pitchFamily="34" charset="0"/>
      <p:regular r:id="rId87"/>
      <p:bold r:id="rId88"/>
      <p:italic r:id="rId89"/>
      <p:boldItalic r:id="rId90"/>
    </p:embeddedFont>
    <p:embeddedFont>
      <p:font typeface="Montserrat" panose="00000500000000000000" pitchFamily="50" charset="0"/>
      <p:regular r:id="rId91"/>
      <p:bold r:id="rId92"/>
      <p:italic r:id="rId93"/>
      <p:boldItalic r:id="rId94"/>
    </p:embeddedFont>
    <p:embeddedFont>
      <p:font typeface="Montserrat Black" panose="00000A00000000000000" pitchFamily="2" charset="0"/>
      <p:bold r:id="rId95"/>
      <p:italic r:id="rId96"/>
      <p:boldItalic r:id="rId97"/>
    </p:embeddedFont>
    <p:embeddedFont>
      <p:font typeface="Montserrat ExtraBold" panose="00000900000000000000" pitchFamily="2" charset="0"/>
      <p:bold r:id="rId98"/>
      <p:italic r:id="rId99"/>
      <p:boldItalic r:id="rId100"/>
    </p:embeddedFont>
    <p:embeddedFont>
      <p:font typeface="Open Sans" panose="020B0606030504020204" pitchFamily="34" charset="0"/>
      <p:regular r:id="rId101"/>
      <p:bold r:id="rId102"/>
      <p:italic r:id="rId103"/>
      <p:boldItalic r:id="rId10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pos="2976">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134E7C1-2D76-4765-84C2-48C4270F5AD3}" v="42" dt="2023-06-05T07:28:38.7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03"/>
    <p:restoredTop sz="71972"/>
  </p:normalViewPr>
  <p:slideViewPr>
    <p:cSldViewPr snapToGrid="0">
      <p:cViewPr varScale="1">
        <p:scale>
          <a:sx n="78" d="100"/>
          <a:sy n="78" d="100"/>
        </p:scale>
        <p:origin x="1426" y="67"/>
      </p:cViewPr>
      <p:guideLst>
        <p:guide orient="horz" pos="1620"/>
        <p:guide pos="2880"/>
        <p:guide pos="297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font" Target="fonts/font3.fntdata"/><Relationship Id="rId16" Type="http://schemas.openxmlformats.org/officeDocument/2006/relationships/slide" Target="slides/slide13.xml"/><Relationship Id="rId107" Type="http://schemas.openxmlformats.org/officeDocument/2006/relationships/theme" Target="theme/theme1.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font" Target="fonts/font16.fntdata"/><Relationship Id="rId5" Type="http://schemas.openxmlformats.org/officeDocument/2006/relationships/slide" Target="slides/slide2.xml"/><Relationship Id="rId90" Type="http://schemas.openxmlformats.org/officeDocument/2006/relationships/font" Target="fonts/font4.fntdata"/><Relationship Id="rId95" Type="http://schemas.openxmlformats.org/officeDocument/2006/relationships/font" Target="fonts/font9.fntdata"/><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font" Target="fonts/font17.fntdata"/><Relationship Id="rId108" Type="http://schemas.openxmlformats.org/officeDocument/2006/relationships/tableStyles" Target="tableStyles.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font" Target="fonts/font5.fntdata"/><Relationship Id="rId96" Type="http://schemas.openxmlformats.org/officeDocument/2006/relationships/font" Target="fonts/font10.fntdata"/><Relationship Id="rId1" Type="http://schemas.openxmlformats.org/officeDocument/2006/relationships/customXml" Target="../customXml/item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viewProps" Target="viewProp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notesMaster" Target="notesMasters/notesMaster1.xml"/><Relationship Id="rId94" Type="http://schemas.openxmlformats.org/officeDocument/2006/relationships/font" Target="fonts/font8.fntdata"/><Relationship Id="rId99" Type="http://schemas.openxmlformats.org/officeDocument/2006/relationships/font" Target="fonts/font13.fntdata"/><Relationship Id="rId101" Type="http://schemas.openxmlformats.org/officeDocument/2006/relationships/font" Target="fonts/font15.fntdata"/><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microsoft.com/office/2015/10/relationships/revisionInfo" Target="revisionInfo.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font" Target="fonts/font11.fntdata"/><Relationship Id="rId104" Type="http://schemas.openxmlformats.org/officeDocument/2006/relationships/font" Target="fonts/font18.fntdata"/><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font" Target="fonts/font6.fntdata"/><Relationship Id="rId2" Type="http://schemas.openxmlformats.org/officeDocument/2006/relationships/customXml" Target="../customXml/item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font" Target="fonts/font1.fntdata"/><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font" Target="fonts/font14.fntdata"/><Relationship Id="rId105"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font" Target="fonts/font7.fntdata"/><Relationship Id="rId98" Type="http://schemas.openxmlformats.org/officeDocument/2006/relationships/font" Target="fonts/font12.fntdata"/><Relationship Id="rId3" Type="http://schemas.openxmlformats.org/officeDocument/2006/relationships/slideMaster" Target="slideMasters/slideMaster1.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font" Target="fonts/font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s3.reutersmedia.net/resources/r/?m=02&amp;d=20220408&amp;t=2&amp;i=1596772091&amp;w=780&amp;fh=&amp;fw=&amp;ll=&amp;pl=&amp;sq=&amp;r=2022-04-08T175320Z_18298_MRPRC2QFT9A07VK_RTRMADP_0_UKRAINE-CRISIS-MARIUPOL"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docs.google.com/document/d/1lak-b_tHpuiN-4J4LxqmIfHpm7nkL1_SQCgm9KHIZWs/edit?mode=html#heading=h.evbwc71w9qe"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flickr.com/photos/b-tal/116220689"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www.flickr.com/"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unsplash.com/@olloweb"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unsplash.com/photos/Z2ImfOCafFk"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unsplash.com/@cloneyusiang?utm_source=unsplash&amp;utm_medium=referral&amp;utm_content=creditCopyText"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unsplash.com/photos/4hhmoO2pXLk" TargetMode="Externa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unsplash.com/@cloneyusiang?utm_source=unsplash&amp;utm_medium=referral&amp;utm_content=creditCopyText"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unsplash.com/photos/4hhmoO2pXLk"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docs.google.com/document/d/1lak-b_tHpuiN-4J4LxqmIfHpm7nkL1_SQCgm9KHIZWs/edit?mode=html#heading=h.evbwc71w9qe" TargetMode="External"/><Relationship Id="rId2" Type="http://schemas.openxmlformats.org/officeDocument/2006/relationships/slide" Target="../slides/slide20.xml"/><Relationship Id="rId1" Type="http://schemas.openxmlformats.org/officeDocument/2006/relationships/notesMaster" Target="../notesMasters/notesMaster1.xml"/><Relationship Id="rId5" Type="http://schemas.openxmlformats.org/officeDocument/2006/relationships/hyperlink" Target="https://pixabay.com/images/id-3500953/" TargetMode="External"/><Relationship Id="rId4" Type="http://schemas.openxmlformats.org/officeDocument/2006/relationships/hyperlink" Target="https://pixabay.com/users/graphicalbrain-836567/"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unsplash.com/es/@jricard?utm_source=unsplash&amp;utm_medium=referral&amp;utm_content=creditCopyText" TargetMode="External"/><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hyperlink" Target="https://unsplash.com/s/photos/refugee-camp?utm_source=unsplash&amp;utm_medium=referral&amp;utm_content=creditCopyText" TargetMode="Externa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docs.google.com/document/d/1lak-b_tHpuiN-4J4LxqmIfHpm7nkL1_SQCgm9KHIZWs/edit?mode=html#heading=h.evbwc71w9qe"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docs.google.com/document/d/1lak-b_tHpuiN-4J4LxqmIfHpm7nkL1_SQCgm9KHIZWs/edit?mode=html#heading=h.evbwc71w9qe" TargetMode="External"/><Relationship Id="rId2" Type="http://schemas.openxmlformats.org/officeDocument/2006/relationships/slide" Target="../slides/slide24.xml"/><Relationship Id="rId1" Type="http://schemas.openxmlformats.org/officeDocument/2006/relationships/notesMaster" Target="../notesMasters/notesMaster1.xml"/><Relationship Id="rId5" Type="http://schemas.openxmlformats.org/officeDocument/2006/relationships/hyperlink" Target="https://pixabay.com/images/id-1576418/" TargetMode="External"/><Relationship Id="rId4" Type="http://schemas.openxmlformats.org/officeDocument/2006/relationships/hyperlink" Target="https://pixabay.com/users/tiburi-2851152/" TargetMode="Externa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docs.google.com/document/d/1lak-b_tHpuiN-4J4LxqmIfHpm7nkL1_SQCgm9KHIZWs/edit?mode=html#heading=h.evbwc71w9qe" TargetMode="External"/><Relationship Id="rId2" Type="http://schemas.openxmlformats.org/officeDocument/2006/relationships/slide" Target="../slides/slide25.xml"/><Relationship Id="rId1" Type="http://schemas.openxmlformats.org/officeDocument/2006/relationships/notesMaster" Target="../notesMasters/notesMaster1.xml"/><Relationship Id="rId5" Type="http://schemas.openxmlformats.org/officeDocument/2006/relationships/hyperlink" Target="https://unsplash.com/photos/T1C9zpFpky4" TargetMode="External"/><Relationship Id="rId4" Type="http://schemas.openxmlformats.org/officeDocument/2006/relationships/hyperlink" Target="https://unsplash.com/@lmg2231?utm_source=unsplash&amp;utm_medium=referral&amp;utm_content=creditCopyText" TargetMode="Externa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docs.google.com/document/d/1lak-b_tHpuiN-4J4LxqmIfHpm7nkL1_SQCgm9KHIZWs/edit?mode=html#heading=h.evbwc71w9qe" TargetMode="External"/><Relationship Id="rId2" Type="http://schemas.openxmlformats.org/officeDocument/2006/relationships/slide" Target="../slides/slide26.xml"/><Relationship Id="rId1" Type="http://schemas.openxmlformats.org/officeDocument/2006/relationships/notesMaster" Target="../notesMasters/notesMaster1.xml"/><Relationship Id="rId5" Type="http://schemas.openxmlformats.org/officeDocument/2006/relationships/hyperlink" Target="https://unsplash.com/collections/0C6cnNHQjrs/urban-sphere?utm_source=unsplash&amp;utm_medium=referral&amp;utm_content=creditCopyText" TargetMode="External"/><Relationship Id="rId4" Type="http://schemas.openxmlformats.org/officeDocument/2006/relationships/hyperlink" Target="https://unsplash.com/@rhidabels?utm_source=unsplash&amp;utm_medium=referral&amp;utm_content=creditCopyText"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unsplash.com/@olloweb"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https://unsplash.com/photos/Z2ImfOCafFk"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docs.google.com/document/d/1lak-b_tHpuiN-4J4LxqmIfHpm7nkL1_SQCgm9KHIZWs/edit?mode=html#heading=h.evbwc71w9qe"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unsplash.com/@bakutroo?utm_source=unsplash&amp;utm_medium=referral&amp;utm_content=creditCopyText" TargetMode="External"/><Relationship Id="rId2" Type="http://schemas.openxmlformats.org/officeDocument/2006/relationships/slide" Target="../slides/slide31.xml"/><Relationship Id="rId1" Type="http://schemas.openxmlformats.org/officeDocument/2006/relationships/notesMaster" Target="../notesMasters/notesMaster1.xml"/><Relationship Id="rId4" Type="http://schemas.openxmlformats.org/officeDocument/2006/relationships/hyperlink" Target="https://unsplash.com/s/photos/help?utm_source=unsplash&amp;utm_medium=referral&amp;utm_content=creditCopyText" TargetMode="Externa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unsplash.com/@sanjoycreations?utm_source=unsplash&amp;utm_medium=referral&amp;utm_content=creditCopyText" TargetMode="External"/><Relationship Id="rId2" Type="http://schemas.openxmlformats.org/officeDocument/2006/relationships/slide" Target="../slides/slide32.xml"/><Relationship Id="rId1" Type="http://schemas.openxmlformats.org/officeDocument/2006/relationships/notesMaster" Target="../notesMasters/notesMaster1.xml"/><Relationship Id="rId4" Type="http://schemas.openxmlformats.org/officeDocument/2006/relationships/hyperlink" Target="https://unsplash.com/s/photos/basic-needs?utm_source=unsplash&amp;utm_medium=referral&amp;utm_content=creditCopyText" TargetMode="Externa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docs.google.com/document/d/1lak-b_tHpuiN-4J4LxqmIfHpm7nkL1_SQCgm9KHIZWs/edit?mode=html#heading=h.evbwc71w9qe" TargetMode="External"/><Relationship Id="rId2" Type="http://schemas.openxmlformats.org/officeDocument/2006/relationships/slide" Target="../slides/slide33.xml"/><Relationship Id="rId1" Type="http://schemas.openxmlformats.org/officeDocument/2006/relationships/notesMaster" Target="../notesMasters/notesMaster1.xml"/><Relationship Id="rId5" Type="http://schemas.openxmlformats.org/officeDocument/2006/relationships/hyperlink" Target="https://www.shutterstock.com/video/clip-1044686584-smart-city-communication-network-concept-5g-lpwa" TargetMode="External"/><Relationship Id="rId4" Type="http://schemas.openxmlformats.org/officeDocument/2006/relationships/hyperlink" Target="https://www.shutterstock.com/g/metamorworks/video" TargetMode="Externa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unsplash.com/@jonfordphotos?utm_source=unsplash&amp;utm_medium=referral&amp;utm_content=creditCopyText" TargetMode="External"/><Relationship Id="rId2" Type="http://schemas.openxmlformats.org/officeDocument/2006/relationships/slide" Target="../slides/slide34.xml"/><Relationship Id="rId1" Type="http://schemas.openxmlformats.org/officeDocument/2006/relationships/notesMaster" Target="../notesMasters/notesMaster1.xml"/><Relationship Id="rId4" Type="http://schemas.openxmlformats.org/officeDocument/2006/relationships/hyperlink" Target="https://unsplash.com/s/photos/disaster?utm_source=unsplash&amp;utm_medium=referral&amp;utm_content=creditCopyText" TargetMode="Externa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www.flickr.com/photos/bcgovphotos/43190818135"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nyphotographic.com/" TargetMode="External"/><Relationship Id="rId2" Type="http://schemas.openxmlformats.org/officeDocument/2006/relationships/slide" Target="../slides/slide38.xml"/><Relationship Id="rId1" Type="http://schemas.openxmlformats.org/officeDocument/2006/relationships/notesMaster" Target="../notesMasters/notesMaster1.xml"/><Relationship Id="rId4" Type="http://schemas.openxmlformats.org/officeDocument/2006/relationships/hyperlink" Target="http://alphastockimages.com/" TargetMode="Externa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docs.google.com/document/d/1lak-b_tHpuiN-4J4LxqmIfHpm7nkL1_SQCgm9KHIZWs/edit?mode=html#heading=h.evbwc71w9qe" TargetMode="External"/><Relationship Id="rId2" Type="http://schemas.openxmlformats.org/officeDocument/2006/relationships/slide" Target="../slides/slide39.xml"/><Relationship Id="rId1" Type="http://schemas.openxmlformats.org/officeDocument/2006/relationships/notesMaster" Target="../notesMasters/notesMaster1.xml"/><Relationship Id="rId5" Type="http://schemas.openxmlformats.org/officeDocument/2006/relationships/hyperlink" Target="https://commons.wikimedia.org/wiki/File:Philadelphia_Neighborhood_Map.svg" TargetMode="External"/><Relationship Id="rId4" Type="http://schemas.openxmlformats.org/officeDocument/2006/relationships/hyperlink" Target="https://commons.wikimedia.org/wiki/User:Citypeek"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unsplash.com/@chanphoto?utm_source=unsplash&amp;utm_medium=referral&amp;utm_content=creditCopyText" TargetMode="External"/><Relationship Id="rId2" Type="http://schemas.openxmlformats.org/officeDocument/2006/relationships/slide" Target="../slides/slide40.xml"/><Relationship Id="rId1" Type="http://schemas.openxmlformats.org/officeDocument/2006/relationships/notesMaster" Target="../notesMasters/notesMaster1.xml"/><Relationship Id="rId4" Type="http://schemas.openxmlformats.org/officeDocument/2006/relationships/hyperlink" Target="https://unsplash.com/s/photos/disaster?utm_source=unsplash&amp;utm_medium=referral&amp;utm_content=creditCopyText" TargetMode="Externa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docs.google.com/document/d/1lak-b_tHpuiN-4J4LxqmIfHpm7nkL1_SQCgm9KHIZWs/edit?mode=html#heading=h.evbwc71w9qe"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bbc.com/news/world-europe-27308526"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medium.com/@meganmcfadden/systems-thinking-for-21st-century-cities-a-beginners-introduction-part-2-f4c1278a2d7e"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www.sloww.co/thinking-in-systems-book/"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unsplash.com/@shanerounce?utm_source=unsplash&amp;utm_medium=referral&amp;utm_content=creditCopyText" TargetMode="External"/><Relationship Id="rId2" Type="http://schemas.openxmlformats.org/officeDocument/2006/relationships/slide" Target="../slides/slide53.xml"/><Relationship Id="rId1" Type="http://schemas.openxmlformats.org/officeDocument/2006/relationships/notesMaster" Target="../notesMasters/notesMaster1.xml"/><Relationship Id="rId4" Type="http://schemas.openxmlformats.org/officeDocument/2006/relationships/hyperlink" Target="https://unsplash.com/s/photos/leader?utm_source=unsplash&amp;utm_medium=referral&amp;utm_content=creditCopyText" TargetMode="Externa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unsplash.com/@nci?utm_source=unsplash&amp;utm_medium=referral&amp;utm_content=creditCopyText" TargetMode="External"/><Relationship Id="rId2" Type="http://schemas.openxmlformats.org/officeDocument/2006/relationships/slide" Target="../slides/slide54.xml"/><Relationship Id="rId1" Type="http://schemas.openxmlformats.org/officeDocument/2006/relationships/notesMaster" Target="../notesMasters/notesMaster1.xml"/><Relationship Id="rId4" Type="http://schemas.openxmlformats.org/officeDocument/2006/relationships/hyperlink" Target="https://unsplash.com/s/photos/health-system?utm_source=unsplash&amp;utm_medium=referral&amp;utm_content=creditCopyText" TargetMode="Externa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docs.google.com/document/d/1lak-b_tHpuiN-4J4LxqmIfHpm7nkL1_SQCgm9KHIZWs/edit?mode=html#heading=h.evbwc71w9qe" TargetMode="External"/><Relationship Id="rId2" Type="http://schemas.openxmlformats.org/officeDocument/2006/relationships/slide" Target="../slides/slide55.xml"/><Relationship Id="rId1" Type="http://schemas.openxmlformats.org/officeDocument/2006/relationships/notesMaster" Target="../notesMasters/notesMaster1.xml"/><Relationship Id="rId6" Type="http://schemas.openxmlformats.org/officeDocument/2006/relationships/hyperlink" Target="https://unsplash.com/s/photos/brainstorming?utm_source=unsplash&amp;utm_medium=referral&amp;utm_content=creditCopyText" TargetMode="External"/><Relationship Id="rId5" Type="http://schemas.openxmlformats.org/officeDocument/2006/relationships/hyperlink" Target="https://unsplash.com/@perloov?utm_source=unsplash&amp;utm_medium=referral&amp;utm_content=creditCopyText" TargetMode="External"/><Relationship Id="rId4" Type="http://schemas.openxmlformats.org/officeDocument/2006/relationships/hyperlink" Target="https://higuide.elrha.org/toolkits/recognition/initial-impressions/identify-trends/" TargetMode="Externa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s://www.alnap.org/help-library/stepping-back-understanding-cities-and-their-systems"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s://unsplash.com/@soymeraki?utm_source=unsplash&amp;utm_medium=referral&amp;utm_content=creditCopyText" TargetMode="External"/><Relationship Id="rId2" Type="http://schemas.openxmlformats.org/officeDocument/2006/relationships/slide" Target="../slides/slide57.xml"/><Relationship Id="rId1" Type="http://schemas.openxmlformats.org/officeDocument/2006/relationships/notesMaster" Target="../notesMasters/notesMaster1.xml"/><Relationship Id="rId4" Type="http://schemas.openxmlformats.org/officeDocument/2006/relationships/hyperlink" Target="https://unsplash.com/s/photos/choices?utm_source=unsplash&amp;utm_medium=referral&amp;utm_content=creditCopyText" TargetMode="Externa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unsplash.com/@jasongoodman_youxventures?utm_source=unsplash&amp;utm_medium=referral&amp;utm_content=creditCopyText" TargetMode="External"/><Relationship Id="rId2" Type="http://schemas.openxmlformats.org/officeDocument/2006/relationships/slide" Target="../slides/slide59.xml"/><Relationship Id="rId1" Type="http://schemas.openxmlformats.org/officeDocument/2006/relationships/notesMaster" Target="../notesMasters/notesMaster1.xml"/><Relationship Id="rId4" Type="http://schemas.openxmlformats.org/officeDocument/2006/relationships/hyperlink" Target="https://unsplash.com/s/photos/whiteboard?utm_source=unsplash&amp;utm_medium=referral&amp;utm_content=creditCopyText"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docs.google.com/document/d/1lak-b_tHpuiN-4J4LxqmIfHpm7nkL1_SQCgm9KHIZWs/edit?mode=html#heading=h.evbwc71w9qe"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wired.com/story/mariupol-ukraine-war/"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s://unsplash.com/@olloweb" TargetMode="External"/><Relationship Id="rId2" Type="http://schemas.openxmlformats.org/officeDocument/2006/relationships/slide" Target="../slides/slide70.xml"/><Relationship Id="rId1" Type="http://schemas.openxmlformats.org/officeDocument/2006/relationships/notesMaster" Target="../notesMasters/notesMaster1.xml"/><Relationship Id="rId4" Type="http://schemas.openxmlformats.org/officeDocument/2006/relationships/hyperlink" Target="https://unsplash.com/photos/Z2ImfOCafFk" TargetMode="Externa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s://docs.google.com/document/d/1lak-b_tHpuiN-4J4LxqmIfHpm7nkL1_SQCgm9KHIZWs/edit?mode=html#heading=h.evbwc71w9qe"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s://unsplash.com/@simmerdownjpg?utm_source=unsplash&amp;utm_medium=referral&amp;utm_content=creditCopyText" TargetMode="External"/><Relationship Id="rId2" Type="http://schemas.openxmlformats.org/officeDocument/2006/relationships/slide" Target="../slides/slide72.xml"/><Relationship Id="rId1" Type="http://schemas.openxmlformats.org/officeDocument/2006/relationships/notesMaster" Target="../notesMasters/notesMaster1.xml"/><Relationship Id="rId4" Type="http://schemas.openxmlformats.org/officeDocument/2006/relationships/hyperlink" Target="https://unsplash.com/s/photos/complex?utm_source=unsplash&amp;utm_medium=referral&amp;utm_content=creditCopyText" TargetMode="Externa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www.nyphotographic.com/" TargetMode="External"/><Relationship Id="rId2" Type="http://schemas.openxmlformats.org/officeDocument/2006/relationships/slide" Target="../slides/slide73.xml"/><Relationship Id="rId1" Type="http://schemas.openxmlformats.org/officeDocument/2006/relationships/notesMaster" Target="../notesMasters/notesMaster1.xml"/><Relationship Id="rId4" Type="http://schemas.openxmlformats.org/officeDocument/2006/relationships/hyperlink" Target="http://alphastockimages.com" TargetMode="Externa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s://docs.google.com/document/d/1lak-b_tHpuiN-4J4LxqmIfHpm7nkL1_SQCgm9KHIZWs/edit?mode=html#heading=h.evbwc71w9qe" TargetMode="External"/><Relationship Id="rId2" Type="http://schemas.openxmlformats.org/officeDocument/2006/relationships/slide" Target="../slides/slide74.xml"/><Relationship Id="rId1" Type="http://schemas.openxmlformats.org/officeDocument/2006/relationships/notesMaster" Target="../notesMasters/notesMaster1.xml"/><Relationship Id="rId5" Type="http://schemas.openxmlformats.org/officeDocument/2006/relationships/hyperlink" Target="https://unsplash.com/s/photos/notes?utm_source=unsplash&amp;utm_medium=referral&amp;utm_content=creditCopyText" TargetMode="External"/><Relationship Id="rId4" Type="http://schemas.openxmlformats.org/officeDocument/2006/relationships/hyperlink" Target="https://unsplash.com/es/@glenncarstenspeters?utm_source=unsplash&amp;utm_medium=referral&amp;utm_content=creditCopyText" TargetMode="Externa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s://docs.google.com/document/d/1lak-b_tHpuiN-4J4LxqmIfHpm7nkL1_SQCgm9KHIZWs/edit?mode=html#heading=h.evbwc71w9qe" TargetMode="External"/><Relationship Id="rId2" Type="http://schemas.openxmlformats.org/officeDocument/2006/relationships/slide" Target="../slides/slide75.xml"/><Relationship Id="rId1" Type="http://schemas.openxmlformats.org/officeDocument/2006/relationships/notesMaster" Target="../notesMasters/notesMaster1.xml"/><Relationship Id="rId5" Type="http://schemas.openxmlformats.org/officeDocument/2006/relationships/hyperlink" Target="https://pixabay.com/images/id-2470307/" TargetMode="External"/><Relationship Id="rId4" Type="http://schemas.openxmlformats.org/officeDocument/2006/relationships/hyperlink" Target="https://pixabay.com/users/geralt-9301/" TargetMode="Externa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s://unsplash.com/@cdd20?utm_source=unsplash&amp;utm_medium=referral&amp;utm_content=creditCopyText" TargetMode="External"/><Relationship Id="rId2" Type="http://schemas.openxmlformats.org/officeDocument/2006/relationships/slide" Target="../slides/slide76.xml"/><Relationship Id="rId1" Type="http://schemas.openxmlformats.org/officeDocument/2006/relationships/notesMaster" Target="../notesMasters/notesMaster1.xml"/><Relationship Id="rId4" Type="http://schemas.openxmlformats.org/officeDocument/2006/relationships/hyperlink" Target="https://unsplash.com/s/photos/confused?utm_source=unsplash&amp;utm_medium=referral&amp;utm_content=creditCopyText" TargetMode="Externa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https://forms.gle/G8XPBayohDTe9uMMA"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docs.google.com/document/d/1lak-b_tHpuiN-4J4LxqmIfHpm7nkL1_SQCgm9KHIZWs/edit?mode=html#heading=h.evbwc71w9qe" TargetMode="External"/><Relationship Id="rId2" Type="http://schemas.openxmlformats.org/officeDocument/2006/relationships/slide" Target="../slides/slide9.xml"/><Relationship Id="rId1" Type="http://schemas.openxmlformats.org/officeDocument/2006/relationships/notesMaster" Target="../notesMasters/notesMaster1.xml"/><Relationship Id="rId5" Type="http://schemas.openxmlformats.org/officeDocument/2006/relationships/hyperlink" Target="https://unsplash.com/s/photos/panama-city?utm_source=unsplash&amp;utm_medium=referral&amp;utm_content=creditCopyText" TargetMode="External"/><Relationship Id="rId4" Type="http://schemas.openxmlformats.org/officeDocument/2006/relationships/hyperlink" Target="https://unsplash.com/@mbrunacr?utm_source=unsplash&amp;utm_medium=referral&amp;utm_content=creditCopyText"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1285356fcb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1285356fcb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rPr>
              <a:t>IMG SOURCE: An aerial view shows residential buildings that were damaged in the southern port city of Mariupol, Ukraine April 3. </a:t>
            </a:r>
            <a:r>
              <a:rPr lang="en-GB" u="sng">
                <a:solidFill>
                  <a:schemeClr val="hlink"/>
                </a:solidFill>
                <a:hlinkClick r:id="rId3"/>
              </a:rPr>
              <a:t>REUTERS/Pavel Klimov</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165d575ae16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165d575ae16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Talking Points</a:t>
            </a:r>
            <a:endParaRPr>
              <a:solidFill>
                <a:srgbClr val="00A0A3"/>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In order to respond and/or develop a humanitarian programme for the urban environment that is tailored to the needs of those most affected, we must understand the urban context.</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Provide a </a:t>
            </a:r>
            <a:r>
              <a:rPr lang="en-GB" b="1">
                <a:solidFill>
                  <a:schemeClr val="dk1"/>
                </a:solidFill>
                <a:latin typeface="Open Sans"/>
                <a:ea typeface="Open Sans"/>
                <a:cs typeface="Open Sans"/>
                <a:sym typeface="Open Sans"/>
              </a:rPr>
              <a:t>brief overview of systems thinking, </a:t>
            </a:r>
            <a:r>
              <a:rPr lang="en-GB">
                <a:solidFill>
                  <a:schemeClr val="dk1"/>
                </a:solidFill>
                <a:latin typeface="Open Sans"/>
                <a:ea typeface="Open Sans"/>
                <a:cs typeface="Open Sans"/>
                <a:sym typeface="Open Sans"/>
              </a:rPr>
              <a:t>explaining that this is a suite of analysis tools which have been successfully applied to humanitarian assistance in urban contexts.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Emphasises interconnectedness and complexity of contexts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Explores how distinct “systems” interrelate</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Compare community vs. urban resilience:</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This image depicts the lack of ownership urban communities have with regards to public and social services → coalition building and stakeholder analyses are critically important.</a:t>
            </a: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The Story:</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story starts with the image on the left, which depicts how a small rural community might respond to a flood that damages the pump that provides water to the community. The flood occurs, knocking out the pump. The community is concerned, but they understand the problem. They are able to repair the pump with spare parts, and water is restored tot he community.</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story in the image on the right depicts the same scenario in an urban context. In this case, the flood damages three pumps, affecting more people and two distinct communities (represented by orange and multi-colour icons). In this case, when the pumps break, the communities and people are not alarmed; they are confused. The pumps are not located near them (see the intermediary pumps) and do not know what is wrong. The urban communities have no agency to fix the problem. Instead, multiple government and private sector agents must coordinate to do so. In this example, the electrical company, government officials, water service company, and deployed workers must all coordinate to fix the pumps. </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When private sector agents respond, they may be only able to fix one pump (the pump on the far right). This pump supplies one community with water. However, a separate community (multi-colour) does not have clean water, which results in a disease outbreak. The inequality between communities (perceived or real) creates anger (social unrest), and the lack of water available to the community also begins to cause a drought and subsequent food shortages.</a:t>
            </a:r>
            <a:endParaRPr>
              <a:solidFill>
                <a:schemeClr val="dk1"/>
              </a:solidFill>
              <a:latin typeface="Open Sans"/>
              <a:ea typeface="Open Sans"/>
              <a:cs typeface="Open Sans"/>
              <a:sym typeface="Open Sans"/>
            </a:endParaRPr>
          </a:p>
          <a:p>
            <a:pPr marL="45720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All of this to illustrate that: </a:t>
            </a: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a) even when simplified, urban contexts can be complex; </a:t>
            </a: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b) understanding the context is key to programming.</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eVCA is one toolbox we have that can help us understand context.</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 the next slides, we will look at a) &lt;optional content&gt; community selection methodologies and b) some of the eVCA tools and how they need to be adapted to urban contexts.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spcBef>
                <a:spcPts val="0"/>
              </a:spcBef>
              <a:spcAft>
                <a:spcPts val="0"/>
              </a:spcAft>
              <a:buNone/>
            </a:pPr>
            <a:r>
              <a:rPr lang="en-GB" b="1">
                <a:solidFill>
                  <a:srgbClr val="FF9900"/>
                </a:solidFill>
                <a:latin typeface="Open Sans"/>
                <a:ea typeface="Open Sans"/>
                <a:cs typeface="Open Sans"/>
                <a:sym typeface="Open Sans"/>
              </a:rPr>
              <a:t>See case study notes in </a:t>
            </a:r>
            <a:r>
              <a:rPr lang="en-GB" b="1" u="sng">
                <a:solidFill>
                  <a:schemeClr val="hlink"/>
                </a:solidFill>
                <a:latin typeface="Open Sans"/>
                <a:ea typeface="Open Sans"/>
                <a:cs typeface="Open Sans"/>
                <a:sym typeface="Open Sans"/>
                <a:hlinkClick r:id="rId3"/>
              </a:rPr>
              <a:t>Instructor Guide</a:t>
            </a:r>
            <a:r>
              <a:rPr lang="en-GB" b="1">
                <a:solidFill>
                  <a:srgbClr val="FF9900"/>
                </a:solidFill>
                <a:latin typeface="Open Sans"/>
                <a:ea typeface="Open Sans"/>
                <a:cs typeface="Open Sans"/>
                <a:sym typeface="Open Sans"/>
              </a:rPr>
              <a:t> for urban scenario/inject</a:t>
            </a:r>
            <a:endParaRPr b="1">
              <a:solidFill>
                <a:srgbClr val="FF9900"/>
              </a:solidFill>
              <a:latin typeface="Open Sans"/>
              <a:ea typeface="Open Sans"/>
              <a:cs typeface="Open Sans"/>
              <a:sym typeface="Open Sans"/>
            </a:endParaRPr>
          </a:p>
          <a:p>
            <a:pPr marL="0" lvl="0" indent="0" algn="l" rtl="0">
              <a:spcBef>
                <a:spcPts val="0"/>
              </a:spcBef>
              <a:spcAft>
                <a:spcPts val="0"/>
              </a:spcAft>
              <a:buNone/>
            </a:pPr>
            <a:endParaRPr b="1">
              <a:solidFill>
                <a:srgbClr val="FF9900"/>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If the question comes up </a:t>
            </a:r>
            <a:r>
              <a:rPr lang="en-GB" i="1">
                <a:solidFill>
                  <a:schemeClr val="dk1"/>
                </a:solidFill>
                <a:latin typeface="Open Sans"/>
                <a:ea typeface="Open Sans"/>
                <a:cs typeface="Open Sans"/>
                <a:sym typeface="Open Sans"/>
              </a:rPr>
              <a:t>“how does systems thinking relate to systems approach?”</a:t>
            </a:r>
            <a:r>
              <a:rPr lang="en-GB">
                <a:solidFill>
                  <a:schemeClr val="dk1"/>
                </a:solidFill>
                <a:latin typeface="Open Sans"/>
                <a:ea typeface="Open Sans"/>
                <a:cs typeface="Open Sans"/>
                <a:sym typeface="Open Sans"/>
              </a:rPr>
              <a:t> Systems thinking is a mindset, systems approach refers to the tools/methods that we use when we apply systems thinking. </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p>
          <a:p>
            <a:pPr marL="0" lvl="0" indent="0" algn="l" rtl="0">
              <a:spcBef>
                <a:spcPts val="0"/>
              </a:spcBef>
              <a:spcAft>
                <a:spcPts val="0"/>
              </a:spcAft>
              <a:buNone/>
            </a:pPr>
            <a:r>
              <a:rPr lang="en-GB">
                <a:latin typeface="Open Sans"/>
                <a:ea typeface="Open Sans"/>
                <a:cs typeface="Open Sans"/>
                <a:sym typeface="Open Sans"/>
              </a:rPr>
              <a:t>IMAGE SOURCE: Jeff Woods, Red Cross + Jennie Phillips, Humanitarian Partners International</a:t>
            </a:r>
            <a:endParaRPr>
              <a:latin typeface="Open Sans"/>
              <a:ea typeface="Open Sans"/>
              <a:cs typeface="Open Sans"/>
              <a:sym typeface="Open San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12eb9474198_0_5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12eb9474198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Talking Points</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Review Learning Objectives for Module 1.</a:t>
            </a:r>
            <a:endParaRPr>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11fdd333b7b_1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11fdd333b7b_1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0A0A3"/>
                </a:solidFill>
                <a:latin typeface="Open Sans"/>
                <a:ea typeface="Open Sans"/>
                <a:cs typeface="Open Sans"/>
                <a:sym typeface="Open Sans"/>
              </a:rPr>
              <a:t>Talking Points</a:t>
            </a:r>
            <a:endParaRPr>
              <a:solidFill>
                <a:srgbClr val="00A0A3"/>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Prepare the students for the Module.</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sz="1800" b="1">
                <a:solidFill>
                  <a:srgbClr val="FFFFFF"/>
                </a:solidFill>
                <a:latin typeface="Open Sans"/>
                <a:ea typeface="Open Sans"/>
                <a:cs typeface="Open Sans"/>
                <a:sym typeface="Open Sans"/>
              </a:rPr>
              <a:t>🔃</a:t>
            </a:r>
            <a:r>
              <a:rPr lang="en-GB" b="1">
                <a:solidFill>
                  <a:schemeClr val="dk1"/>
                </a:solidFill>
                <a:latin typeface="Open Sans"/>
                <a:ea typeface="Open Sans"/>
                <a:cs typeface="Open Sans"/>
                <a:sym typeface="Open Sans"/>
              </a:rPr>
              <a:t>Note: Section 1.3 Complexity in Urban Contexts is optional content for a more advanced or extended training.</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Image by </a:t>
            </a:r>
            <a:r>
              <a:rPr lang="en-GB" u="sng">
                <a:solidFill>
                  <a:schemeClr val="hlink"/>
                </a:solidFill>
                <a:latin typeface="Open Sans"/>
                <a:ea typeface="Open Sans"/>
                <a:cs typeface="Open Sans"/>
                <a:sym typeface="Open Sans"/>
                <a:hlinkClick r:id="rId3"/>
              </a:rPr>
              <a:t>Brian Talbot</a:t>
            </a:r>
            <a:r>
              <a:rPr lang="en-GB">
                <a:solidFill>
                  <a:schemeClr val="dk1"/>
                </a:solidFill>
                <a:latin typeface="Open Sans"/>
                <a:ea typeface="Open Sans"/>
                <a:cs typeface="Open Sans"/>
                <a:sym typeface="Open Sans"/>
              </a:rPr>
              <a:t> on </a:t>
            </a:r>
            <a:r>
              <a:rPr lang="en-GB" u="sng">
                <a:solidFill>
                  <a:schemeClr val="hlink"/>
                </a:solidFill>
                <a:latin typeface="Open Sans"/>
                <a:ea typeface="Open Sans"/>
                <a:cs typeface="Open Sans"/>
                <a:sym typeface="Open Sans"/>
                <a:hlinkClick r:id="rId4"/>
              </a:rPr>
              <a:t>Flickr</a:t>
            </a:r>
            <a:endParaRPr>
              <a:latin typeface="Open Sans"/>
              <a:ea typeface="Open Sans"/>
              <a:cs typeface="Open Sans"/>
              <a:sym typeface="Open San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1316087752d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1316087752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167bb103a64_0_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167bb103a64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11fdd333b7b_1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11fdd333b7b_1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0A0A3"/>
                </a:solidFill>
                <a:latin typeface="Open Sans"/>
                <a:ea typeface="Open Sans"/>
                <a:cs typeface="Open Sans"/>
                <a:sym typeface="Open Sans"/>
              </a:rPr>
              <a:t>Talking Points</a:t>
            </a:r>
            <a:endParaRPr>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Provide an overview of topics covered in this section.</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IMAGE SOURCE: Image by </a:t>
            </a:r>
            <a:r>
              <a:rPr lang="en-GB" u="sng">
                <a:solidFill>
                  <a:schemeClr val="hlink"/>
                </a:solidFill>
                <a:latin typeface="Open Sans"/>
                <a:ea typeface="Open Sans"/>
                <a:cs typeface="Open Sans"/>
                <a:sym typeface="Open Sans"/>
                <a:hlinkClick r:id="rId3"/>
              </a:rPr>
              <a:t>Agence Olloweb</a:t>
            </a:r>
            <a:r>
              <a:rPr lang="en-GB">
                <a:solidFill>
                  <a:schemeClr val="dk1"/>
                </a:solidFill>
                <a:latin typeface="Open Sans"/>
                <a:ea typeface="Open Sans"/>
                <a:cs typeface="Open Sans"/>
                <a:sym typeface="Open Sans"/>
              </a:rPr>
              <a:t> on </a:t>
            </a:r>
            <a:r>
              <a:rPr lang="en-GB" u="sng">
                <a:solidFill>
                  <a:schemeClr val="hlink"/>
                </a:solidFill>
                <a:latin typeface="Open Sans"/>
                <a:ea typeface="Open Sans"/>
                <a:cs typeface="Open Sans"/>
                <a:sym typeface="Open Sans"/>
                <a:hlinkClick r:id="rId4"/>
              </a:rPr>
              <a:t>Unsplash</a:t>
            </a:r>
            <a:r>
              <a:rPr lang="en-GB">
                <a:solidFill>
                  <a:schemeClr val="dk1"/>
                </a:solidFill>
                <a:latin typeface="Open Sans"/>
                <a:ea typeface="Open Sans"/>
                <a:cs typeface="Open Sans"/>
                <a:sym typeface="Open Sans"/>
              </a:rPr>
              <a:t>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13367cec468_1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13367cec468_1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Activity (Required)</a:t>
            </a:r>
            <a:endParaRPr b="1">
              <a:solidFill>
                <a:srgbClr val="00A0A3"/>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In this two-part group ideation activity (one required, one optional), participants will collaborate to develop a group definition of the urban context, consider the challenges of formulating a definition, and critically reflect on the complexities of urban contexts.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See </a:t>
            </a:r>
            <a:r>
              <a:rPr lang="en-GB" b="1">
                <a:solidFill>
                  <a:schemeClr val="dk1"/>
                </a:solidFill>
                <a:latin typeface="Open Sans"/>
                <a:ea typeface="Open Sans"/>
                <a:cs typeface="Open Sans"/>
                <a:sym typeface="Open Sans"/>
              </a:rPr>
              <a:t>Activity 1.1. Part 1 - Define the Urban Context</a:t>
            </a:r>
            <a:r>
              <a:rPr lang="en-GB">
                <a:solidFill>
                  <a:schemeClr val="dk1"/>
                </a:solidFill>
                <a:latin typeface="Open Sans"/>
                <a:ea typeface="Open Sans"/>
                <a:cs typeface="Open Sans"/>
                <a:sym typeface="Open Sans"/>
              </a:rPr>
              <a:t> in the Instructor Guide for detailed instructions.</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IMAGE SOURCE: Image by</a:t>
            </a:r>
            <a:r>
              <a:rPr lang="en-GB">
                <a:solidFill>
                  <a:schemeClr val="dk1"/>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3"/>
              </a:rPr>
              <a:t>Yu Siang Teo</a:t>
            </a:r>
            <a:r>
              <a:rPr lang="en-GB">
                <a:solidFill>
                  <a:schemeClr val="dk1"/>
                </a:solidFill>
                <a:latin typeface="Open Sans"/>
                <a:ea typeface="Open Sans"/>
                <a:cs typeface="Open Sans"/>
                <a:sym typeface="Open Sans"/>
              </a:rPr>
              <a:t> on</a:t>
            </a:r>
            <a:r>
              <a:rPr lang="en-GB">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4"/>
              </a:rPr>
              <a:t>Unsplash</a:t>
            </a:r>
            <a:endParaRPr>
              <a:solidFill>
                <a:schemeClr val="dk1"/>
              </a:solidFill>
              <a:latin typeface="Open Sans"/>
              <a:ea typeface="Open Sans"/>
              <a:cs typeface="Open Sans"/>
              <a:sym typeface="Open San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13367cec468_1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13367cec468_1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Activity (Required)</a:t>
            </a:r>
            <a:endParaRPr b="1">
              <a:solidFill>
                <a:srgbClr val="00A0A3"/>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In this two-part group ideation activity (one required, one optional), participants will collaborate to develop a group definition of the urban context, consider the challenges of formulating a definition, and critically reflect on the complexities of urban contexts.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See </a:t>
            </a:r>
            <a:r>
              <a:rPr lang="en-GB" b="1">
                <a:solidFill>
                  <a:schemeClr val="dk1"/>
                </a:solidFill>
                <a:latin typeface="Open Sans"/>
                <a:ea typeface="Open Sans"/>
                <a:cs typeface="Open Sans"/>
                <a:sym typeface="Open Sans"/>
              </a:rPr>
              <a:t>Activity 1.1. Part 1 - Define the Urban Context</a:t>
            </a:r>
            <a:r>
              <a:rPr lang="en-GB">
                <a:solidFill>
                  <a:schemeClr val="dk1"/>
                </a:solidFill>
                <a:latin typeface="Open Sans"/>
                <a:ea typeface="Open Sans"/>
                <a:cs typeface="Open Sans"/>
                <a:sym typeface="Open Sans"/>
              </a:rPr>
              <a:t> in the Instructor Guide for detailed instructions.</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IMAGE SOURCE: Image by</a:t>
            </a:r>
            <a:r>
              <a:rPr lang="en-GB">
                <a:solidFill>
                  <a:schemeClr val="dk1"/>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3"/>
              </a:rPr>
              <a:t>Yu Siang Teo</a:t>
            </a:r>
            <a:r>
              <a:rPr lang="en-GB">
                <a:solidFill>
                  <a:schemeClr val="dk1"/>
                </a:solidFill>
                <a:latin typeface="Open Sans"/>
                <a:ea typeface="Open Sans"/>
                <a:cs typeface="Open Sans"/>
                <a:sym typeface="Open Sans"/>
              </a:rPr>
              <a:t> on</a:t>
            </a:r>
            <a:r>
              <a:rPr lang="en-GB">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4"/>
              </a:rPr>
              <a:t>Unsplash</a:t>
            </a:r>
            <a:endParaRPr>
              <a:solidFill>
                <a:schemeClr val="dk1"/>
              </a:solidFill>
              <a:latin typeface="Open Sans"/>
              <a:ea typeface="Open Sans"/>
              <a:cs typeface="Open Sans"/>
              <a:sym typeface="Open Sans"/>
            </a:endParaRPr>
          </a:p>
        </p:txBody>
      </p:sp>
    </p:spTree>
    <p:extLst>
      <p:ext uri="{BB962C8B-B14F-4D97-AF65-F5344CB8AC3E}">
        <p14:creationId xmlns:p14="http://schemas.microsoft.com/office/powerpoint/2010/main" val="28958402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1314942ba8d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1314942ba8d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0A0A3"/>
                </a:solidFill>
                <a:latin typeface="Open Sans"/>
                <a:ea typeface="Open Sans"/>
                <a:cs typeface="Open Sans"/>
                <a:sym typeface="Open Sans"/>
              </a:rPr>
              <a:t>Talking Points</a:t>
            </a:r>
            <a:endParaRPr b="1">
              <a:solidFill>
                <a:srgbClr val="6AA84F"/>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From ALNAP - Conceptualisations of a City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All of these are central to this training!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b="1">
                <a:solidFill>
                  <a:schemeClr val="dk1"/>
                </a:solidFill>
                <a:latin typeface="Open Sans"/>
                <a:ea typeface="Open Sans"/>
                <a:cs typeface="Open Sans"/>
                <a:sym typeface="Open Sans"/>
              </a:rPr>
              <a:t>“The physical city” </a:t>
            </a:r>
            <a:r>
              <a:rPr lang="en-GB">
                <a:solidFill>
                  <a:schemeClr val="dk1"/>
                </a:solidFill>
                <a:latin typeface="Open Sans"/>
                <a:ea typeface="Open Sans"/>
                <a:cs typeface="Open Sans"/>
                <a:sym typeface="Open Sans"/>
              </a:rPr>
              <a:t>includes, for example: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Buildings, roads, infrastructure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Homes, businesses, governments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Transport hubs, financial hubs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Public spaces, cultural spaces.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(I.e., the geographic approach, physical environment, or political designation)</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b="1">
                <a:solidFill>
                  <a:schemeClr val="dk1"/>
                </a:solidFill>
                <a:latin typeface="Open Sans"/>
                <a:ea typeface="Open Sans"/>
                <a:cs typeface="Open Sans"/>
                <a:sym typeface="Open Sans"/>
              </a:rPr>
              <a:t>“The city as a series of systems”:</a:t>
            </a:r>
            <a:endParaRPr b="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Emphasises that urban areas are a complex network of interconnected systems;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For example, public safety is often described in terms of systems consisting of police, cyber security, community watch, urban design, etc.</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b="1">
                <a:solidFill>
                  <a:schemeClr val="dk1"/>
                </a:solidFill>
                <a:latin typeface="Open Sans"/>
                <a:ea typeface="Open Sans"/>
                <a:cs typeface="Open Sans"/>
                <a:sym typeface="Open Sans"/>
              </a:rPr>
              <a:t>“The people-centred city”</a:t>
            </a:r>
            <a:r>
              <a:rPr lang="en-GB">
                <a:solidFill>
                  <a:schemeClr val="dk1"/>
                </a:solidFill>
                <a:latin typeface="Open Sans"/>
                <a:ea typeface="Open Sans"/>
                <a:cs typeface="Open Sans"/>
                <a:sym typeface="Open Sans"/>
              </a:rPr>
              <a:t> includes, for example: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People’s interests, assets, and resources (e.g., physical, economic, social, human, political, and natural);</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“[P]eople’s lives and livelihoods: how they access resources (and what gets in the way); how resources are controlled”; and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How people “use resources to meet basic needs and build assets to withstand threats, including shocks (such as rapid-onset disasters) and stresses (such as escalating violence).”</a:t>
            </a:r>
            <a:endParaRPr>
              <a:solidFill>
                <a:schemeClr val="dk1"/>
              </a:solidFill>
              <a:latin typeface="Open Sans"/>
              <a:ea typeface="Open Sans"/>
              <a:cs typeface="Open Sans"/>
              <a:sym typeface="Open San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f4098fd273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f4098fd273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0A0A3"/>
                </a:solidFill>
                <a:latin typeface="Open Sans"/>
                <a:ea typeface="Open Sans"/>
                <a:cs typeface="Open Sans"/>
                <a:sym typeface="Open Sans"/>
              </a:rPr>
              <a:t>Talking Points</a:t>
            </a:r>
            <a:endParaRPr b="1">
              <a:solidFill>
                <a:srgbClr val="6AA84F"/>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From Sphere (2020)</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Sphere defines cities in terms of:</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density (of infrastructure and people),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diversity (of people, incomes etc.) and</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dynamics (how rapidly things change).</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This is quite succinct!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Complex, multi-stakeholder systems with many overlapping levels.	</a:t>
            </a:r>
            <a:endParaRPr>
              <a:solidFill>
                <a:schemeClr val="dk1"/>
              </a:solidFill>
              <a:latin typeface="Open Sans"/>
              <a:ea typeface="Open Sans"/>
              <a:cs typeface="Open Sans"/>
              <a:sym typeface="Open Sans"/>
            </a:endParaRPr>
          </a:p>
          <a:p>
            <a:pPr marL="914400" lvl="1"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Languages, cultures, economic classes, etc.</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b="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Note: </a:t>
            </a:r>
            <a:r>
              <a:rPr lang="en-GB">
                <a:solidFill>
                  <a:schemeClr val="dk1"/>
                </a:solidFill>
                <a:latin typeface="Open Sans"/>
                <a:ea typeface="Open Sans"/>
                <a:cs typeface="Open Sans"/>
                <a:sym typeface="Open Sans"/>
              </a:rPr>
              <a:t>systems and people-centred approaches are later used in this training to conceptualise response in urban contexts.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latin typeface="Open Sans"/>
              <a:ea typeface="Open Sans"/>
              <a:cs typeface="Open Sans"/>
              <a:sym typeface="Open Sans"/>
            </a:endParaRPr>
          </a:p>
          <a:p>
            <a:pPr marL="0" lvl="0" indent="0" algn="l" rtl="0">
              <a:spcBef>
                <a:spcPts val="0"/>
              </a:spcBef>
              <a:spcAft>
                <a:spcPts val="0"/>
              </a:spcAft>
              <a:buNone/>
            </a:pPr>
            <a:r>
              <a:rPr lang="en-GB" b="1">
                <a:solidFill>
                  <a:srgbClr val="00A0A3"/>
                </a:solidFill>
                <a:latin typeface="Open Sans"/>
                <a:ea typeface="Open Sans"/>
                <a:cs typeface="Open Sans"/>
                <a:sym typeface="Open Sans"/>
              </a:rPr>
              <a:t>Activity (Optional)</a:t>
            </a:r>
            <a:endParaRPr b="1">
              <a:solidFill>
                <a:srgbClr val="00A0A3"/>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In this second part of the two-part group ideation activity, participants will collaborate to develop a group definition of the urban context, consider the challenges of formulating a definition, and critically reflect on the complexities of urban contexts.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See </a:t>
            </a:r>
            <a:r>
              <a:rPr lang="en-GB" b="1">
                <a:solidFill>
                  <a:schemeClr val="dk1"/>
                </a:solidFill>
                <a:latin typeface="Open Sans"/>
                <a:ea typeface="Open Sans"/>
                <a:cs typeface="Open Sans"/>
                <a:sym typeface="Open Sans"/>
              </a:rPr>
              <a:t>Activity 1.1. Part 2 - Group Definition of the Urban Context </a:t>
            </a:r>
            <a:r>
              <a:rPr lang="en-GB">
                <a:solidFill>
                  <a:schemeClr val="dk1"/>
                </a:solidFill>
                <a:latin typeface="Open Sans"/>
                <a:ea typeface="Open Sans"/>
                <a:cs typeface="Open Sans"/>
                <a:sym typeface="Open Sans"/>
              </a:rPr>
              <a:t>in the Instructor Guide for instructions.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1285356fcb0_1_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1285356fcb0_1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f4098fd273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f4098fd273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Talking Points</a:t>
            </a:r>
            <a:endParaRPr b="1">
              <a:solidFill>
                <a:srgbClr val="6AA84F"/>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The Sphere definition of urban spaces: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Prosperous suburbs (low population density and good service provision);</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Well-established urban areas (higher population density and relatively good service provision)</a:t>
            </a:r>
            <a:endParaRPr>
              <a:solidFill>
                <a:schemeClr val="dk1"/>
              </a:solidFill>
              <a:latin typeface="Open Sans"/>
              <a:ea typeface="Open Sans"/>
              <a:cs typeface="Open Sans"/>
              <a:sym typeface="Open Sans"/>
            </a:endParaRPr>
          </a:p>
          <a:p>
            <a:pPr marL="914400" lvl="1"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Services provided include: “health, waste management and education”; and</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“peri-urban areas on the fringes of towns and small towns in otherwise rural areas” </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Informal urban areas → For Sphere, the term “urban” also includes informal urban areas: “informal settlements and slums, such as the favelas of Brazil, the shanty towns around big Indian cities such as Mumbai or the satellite townships around Nairobi”.</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These different types of urban spaces often involve different stakeholders and different levels of access to resources, services, and assets.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Note:</a:t>
            </a:r>
            <a:r>
              <a:rPr lang="en-GB">
                <a:solidFill>
                  <a:schemeClr val="dk1"/>
                </a:solidFill>
                <a:latin typeface="Open Sans"/>
                <a:ea typeface="Open Sans"/>
                <a:cs typeface="Open Sans"/>
                <a:sym typeface="Open Sans"/>
              </a:rPr>
              <a:t> Urban spaces are not necessarily distinct from rural spaces. The strategies and approaches highlighted in this training may be useful in other contexts as well.</a:t>
            </a:r>
            <a:endParaRPr>
              <a:solidFill>
                <a:schemeClr val="dk1"/>
              </a:solidFill>
              <a:latin typeface="Open Sans"/>
              <a:ea typeface="Open Sans"/>
              <a:cs typeface="Open Sans"/>
              <a:sym typeface="Open Sans"/>
            </a:endParaRPr>
          </a:p>
          <a:p>
            <a:pPr marL="45720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spcBef>
                <a:spcPts val="0"/>
              </a:spcBef>
              <a:spcAft>
                <a:spcPts val="0"/>
              </a:spcAft>
              <a:buNone/>
            </a:pPr>
            <a:r>
              <a:rPr lang="en-GB" b="1">
                <a:solidFill>
                  <a:srgbClr val="FF9900"/>
                </a:solidFill>
                <a:latin typeface="Open Sans"/>
                <a:ea typeface="Open Sans"/>
                <a:cs typeface="Open Sans"/>
                <a:sym typeface="Open Sans"/>
              </a:rPr>
              <a:t>See case study notes in </a:t>
            </a:r>
            <a:r>
              <a:rPr lang="en-GB" b="1" u="sng">
                <a:solidFill>
                  <a:schemeClr val="hlink"/>
                </a:solidFill>
                <a:latin typeface="Open Sans"/>
                <a:ea typeface="Open Sans"/>
                <a:cs typeface="Open Sans"/>
                <a:sym typeface="Open Sans"/>
                <a:hlinkClick r:id="rId3"/>
              </a:rPr>
              <a:t>Instructor Guide</a:t>
            </a:r>
            <a:r>
              <a:rPr lang="en-GB" b="1">
                <a:solidFill>
                  <a:srgbClr val="FF9900"/>
                </a:solidFill>
                <a:latin typeface="Open Sans"/>
                <a:ea typeface="Open Sans"/>
                <a:cs typeface="Open Sans"/>
                <a:sym typeface="Open Sans"/>
              </a:rPr>
              <a:t> for urban scenario/inject</a:t>
            </a:r>
            <a:endParaRPr b="1">
              <a:solidFill>
                <a:srgbClr val="FF9900"/>
              </a:solidFill>
              <a:latin typeface="Open Sans"/>
              <a:ea typeface="Open Sans"/>
              <a:cs typeface="Open Sans"/>
              <a:sym typeface="Open Sans"/>
            </a:endParaRPr>
          </a:p>
          <a:p>
            <a:pPr marL="0" lvl="0" indent="0" algn="l" rtl="0">
              <a:spcBef>
                <a:spcPts val="0"/>
              </a:spcBef>
              <a:spcAft>
                <a:spcPts val="0"/>
              </a:spcAft>
              <a:buNone/>
            </a:pPr>
            <a:endParaRPr b="1">
              <a:solidFill>
                <a:srgbClr val="FF9900"/>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Indicate that the next slide will describe informal urban areas in more detail.</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Image by </a:t>
            </a:r>
            <a:r>
              <a:rPr lang="en-GB" u="sng">
                <a:solidFill>
                  <a:schemeClr val="hlink"/>
                </a:solidFill>
                <a:latin typeface="Open Sans"/>
                <a:ea typeface="Open Sans"/>
                <a:cs typeface="Open Sans"/>
                <a:sym typeface="Open Sans"/>
                <a:hlinkClick r:id="rId4"/>
              </a:rPr>
              <a:t>GraphicalBrain</a:t>
            </a:r>
            <a:r>
              <a:rPr lang="en-GB">
                <a:solidFill>
                  <a:schemeClr val="dk1"/>
                </a:solidFill>
                <a:latin typeface="Open Sans"/>
                <a:ea typeface="Open Sans"/>
                <a:cs typeface="Open Sans"/>
                <a:sym typeface="Open Sans"/>
              </a:rPr>
              <a:t> on </a:t>
            </a:r>
            <a:r>
              <a:rPr lang="en-GB" u="sng">
                <a:solidFill>
                  <a:schemeClr val="hlink"/>
                </a:solidFill>
                <a:latin typeface="Open Sans"/>
                <a:ea typeface="Open Sans"/>
                <a:cs typeface="Open Sans"/>
                <a:sym typeface="Open Sans"/>
                <a:hlinkClick r:id="rId5"/>
              </a:rPr>
              <a:t>PixaBay</a:t>
            </a:r>
            <a:r>
              <a:rPr lang="en-GB">
                <a:solidFill>
                  <a:schemeClr val="dk1"/>
                </a:solidFill>
                <a:latin typeface="Open Sans"/>
                <a:ea typeface="Open Sans"/>
                <a:cs typeface="Open Sans"/>
                <a:sym typeface="Open Sans"/>
              </a:rPr>
              <a:t>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f4098fd273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gf4098fd273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0A0A3"/>
                </a:solidFill>
                <a:latin typeface="Open Sans"/>
                <a:ea typeface="Open Sans"/>
                <a:cs typeface="Open Sans"/>
                <a:sym typeface="Open Sans"/>
              </a:rPr>
              <a:t>Talking Points</a:t>
            </a:r>
            <a:endParaRPr b="1">
              <a:solidFill>
                <a:srgbClr val="6AA84F"/>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Informal urban areas:</a:t>
            </a:r>
            <a:endParaRPr b="1">
              <a:solidFill>
                <a:srgbClr val="00A0A3"/>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Informal settlements and slums (higher population density and low levels of service provision)</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Other types of urban areas (e.g., peri-urban areas)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In some contexts, refugee camps can be semi-urban or even fully urban:</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for example, Palestinian camps administered by UNRWA in Jordan and Lebanon are fully incorporated into the urban environment despite operating under a different system of governance than the surrounding cities.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There are many diverse ways to define the terms “rural”, “semi-urban”, camp, etc.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These areas are as diverse and intricate as urban spaces! If you are interested in learning more, see the Additional Reading list.</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For this training, we are focusing on definitions of “urban”, while acknowledging that sometimes these terms will overlap and that you may want to apply the concepts from this course to other contexts where appropriate.</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Highlight the complexity of space and settlements in urban contexts: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 e.g.,  overlapping physical boundaries, overlapping urban spaces.</a:t>
            </a:r>
            <a:endParaRPr>
              <a:solidFill>
                <a:schemeClr val="dk1"/>
              </a:solidFill>
              <a:latin typeface="Open Sans"/>
              <a:ea typeface="Open Sans"/>
              <a:cs typeface="Open Sans"/>
              <a:sym typeface="Open San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f4098fd273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f4098fd273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Talking Points</a:t>
            </a:r>
            <a:endParaRPr b="1">
              <a:solidFill>
                <a:srgbClr val="6AA84F"/>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What are the similarities and differences of traditional and urban humanitarian response contexts?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What typifies a traditional humanitarian response context?</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Traditional response contexts could be anywhere, including but not limited to: rural areas, semi-rural villages, refugee camps, etc.</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They could also be areas in a city.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Remember: urban and rural spaces are not opposites!</a:t>
            </a:r>
            <a:endParaRPr>
              <a:solidFill>
                <a:schemeClr val="dk1"/>
              </a:solidFill>
              <a:latin typeface="Open Sans"/>
              <a:ea typeface="Open Sans"/>
              <a:cs typeface="Open Sans"/>
              <a:sym typeface="Open Sans"/>
            </a:endParaRPr>
          </a:p>
          <a:p>
            <a:pPr marL="45720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Activity (Optional)</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In groups, draw a mind map or another visual diagram to identify characteristics of traditional response contexts (actors, resources available, etc.).</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Image by</a:t>
            </a:r>
            <a:r>
              <a:rPr lang="en-GB">
                <a:solidFill>
                  <a:schemeClr val="dk1"/>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3"/>
              </a:rPr>
              <a:t>Julie Ricard</a:t>
            </a:r>
            <a:r>
              <a:rPr lang="en-GB">
                <a:solidFill>
                  <a:schemeClr val="dk1"/>
                </a:solidFill>
                <a:latin typeface="Open Sans"/>
                <a:ea typeface="Open Sans"/>
                <a:cs typeface="Open Sans"/>
                <a:sym typeface="Open Sans"/>
              </a:rPr>
              <a:t> on</a:t>
            </a:r>
            <a:r>
              <a:rPr lang="en-GB">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4"/>
              </a:rPr>
              <a:t>Unsplash</a:t>
            </a:r>
            <a:endParaRPr>
              <a:solidFill>
                <a:schemeClr val="dk1"/>
              </a:solidFill>
              <a:latin typeface="Open Sans"/>
              <a:ea typeface="Open Sans"/>
              <a:cs typeface="Open Sans"/>
              <a:sym typeface="Open San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1314942ba8d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8" name="Google Shape;328;g1314942ba8d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Talking Points</a:t>
            </a:r>
            <a:endParaRPr b="1">
              <a:solidFill>
                <a:srgbClr val="6AA84F"/>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Often, </a:t>
            </a:r>
            <a:r>
              <a:rPr lang="en-GB" b="1">
                <a:solidFill>
                  <a:schemeClr val="dk1"/>
                </a:solidFill>
                <a:latin typeface="Open Sans"/>
                <a:ea typeface="Open Sans"/>
                <a:cs typeface="Open Sans"/>
                <a:sym typeface="Open Sans"/>
              </a:rPr>
              <a:t>traditional response contexts </a:t>
            </a:r>
            <a:r>
              <a:rPr lang="en-GB">
                <a:solidFill>
                  <a:schemeClr val="dk1"/>
                </a:solidFill>
                <a:latin typeface="Open Sans"/>
                <a:ea typeface="Open Sans"/>
                <a:cs typeface="Open Sans"/>
                <a:sym typeface="Open Sans"/>
              </a:rPr>
              <a:t>are simpler with fewer stakeholders, allowing humanitarian actors to implement programming largely independently.</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Characteristics of traditional response contexts include: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Direct relationship between humanitarian actors and affected communities.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Programming is often designed to reflect humanitarian actors’ understanding of crises and needs, rather than the affected communities’.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Common qualities of the</a:t>
            </a:r>
            <a:r>
              <a:rPr lang="en-GB" b="1">
                <a:solidFill>
                  <a:schemeClr val="dk1"/>
                </a:solidFill>
                <a:latin typeface="Open Sans"/>
                <a:ea typeface="Open Sans"/>
                <a:cs typeface="Open Sans"/>
                <a:sym typeface="Open Sans"/>
              </a:rPr>
              <a:t> urban response context</a:t>
            </a:r>
            <a:r>
              <a:rPr lang="en-GB">
                <a:solidFill>
                  <a:schemeClr val="dk1"/>
                </a:solidFill>
                <a:latin typeface="Open Sans"/>
                <a:ea typeface="Open Sans"/>
                <a:cs typeface="Open Sans"/>
                <a:sym typeface="Open Sans"/>
              </a:rPr>
              <a:t> include:</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Infrastructure</a:t>
            </a:r>
            <a:r>
              <a:rPr lang="en-GB">
                <a:solidFill>
                  <a:schemeClr val="dk1"/>
                </a:solidFill>
                <a:latin typeface="Open Sans"/>
                <a:ea typeface="Open Sans"/>
                <a:cs typeface="Open Sans"/>
                <a:sym typeface="Open Sans"/>
              </a:rPr>
              <a:t>: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Health care (including mental health care)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Sewers and running water</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Housing</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Education</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Complex distribution systems (for food and needed items)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Security</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Char char="●"/>
            </a:pPr>
            <a:r>
              <a:rPr lang="en-GB">
                <a:solidFill>
                  <a:schemeClr val="dk1"/>
                </a:solidFill>
                <a:latin typeface="Open Sans"/>
                <a:ea typeface="Open Sans"/>
                <a:cs typeface="Open Sans"/>
                <a:sym typeface="Open Sans"/>
              </a:rPr>
              <a:t>Transportation</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This infrastructure is tied together by </a:t>
            </a:r>
            <a:r>
              <a:rPr lang="en-GB" b="1">
                <a:solidFill>
                  <a:schemeClr val="dk1"/>
                </a:solidFill>
                <a:latin typeface="Open Sans"/>
                <a:ea typeface="Open Sans"/>
                <a:cs typeface="Open Sans"/>
                <a:sym typeface="Open Sans"/>
              </a:rPr>
              <a:t>complex economies</a:t>
            </a:r>
            <a:r>
              <a:rPr lang="en-GB">
                <a:solidFill>
                  <a:schemeClr val="dk1"/>
                </a:solidFill>
                <a:latin typeface="Open Sans"/>
                <a:ea typeface="Open Sans"/>
                <a:cs typeface="Open Sans"/>
                <a:sym typeface="Open Sans"/>
              </a:rPr>
              <a:t> (i.e., urban residents rely more on interdependent systems).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Homes to rent or purchase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Food to buy</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Businesses that provide goods and services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And, of course, economies to exercise livelihoods in</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Because of this, urban responses typically involve a heavy focus on</a:t>
            </a:r>
            <a:r>
              <a:rPr lang="en-GB" b="1">
                <a:solidFill>
                  <a:schemeClr val="dk1"/>
                </a:solidFill>
                <a:latin typeface="Open Sans"/>
                <a:ea typeface="Open Sans"/>
                <a:cs typeface="Open Sans"/>
                <a:sym typeface="Open Sans"/>
              </a:rPr>
              <a:t> livelihoods, shelter, and cash support</a:t>
            </a:r>
            <a:endParaRPr b="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People work to pay rent, buy food, etc.</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Is work a basic need? Is it typically covered by humanitarian action?</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Cities also include </a:t>
            </a:r>
            <a:r>
              <a:rPr lang="en-GB" b="1">
                <a:solidFill>
                  <a:schemeClr val="dk1"/>
                </a:solidFill>
                <a:latin typeface="Open Sans"/>
                <a:ea typeface="Open Sans"/>
                <a:cs typeface="Open Sans"/>
                <a:sym typeface="Open Sans"/>
              </a:rPr>
              <a:t>complex social networks</a:t>
            </a:r>
            <a:r>
              <a:rPr lang="en-GB">
                <a:solidFill>
                  <a:schemeClr val="dk1"/>
                </a:solidFill>
                <a:latin typeface="Open Sans"/>
                <a:ea typeface="Open Sans"/>
                <a:cs typeface="Open Sans"/>
                <a:sym typeface="Open Sans"/>
              </a:rPr>
              <a:t>!</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Formal and informal social security nets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Inequity → communities have different exposures to the same risk. For example, some may be well off and/or better protected. Some may not have resources to mitigate risk or recover.</a:t>
            </a:r>
            <a:endParaRPr>
              <a:solidFill>
                <a:schemeClr val="dk1"/>
              </a:solidFill>
              <a:latin typeface="Open Sans"/>
              <a:ea typeface="Open Sans"/>
              <a:cs typeface="Open Sans"/>
              <a:sym typeface="Open Sans"/>
            </a:endParaRPr>
          </a:p>
          <a:p>
            <a:pPr marL="45720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Cities are governed by established </a:t>
            </a:r>
            <a:r>
              <a:rPr lang="en-GB" b="1">
                <a:solidFill>
                  <a:schemeClr val="dk1"/>
                </a:solidFill>
                <a:latin typeface="Open Sans"/>
                <a:ea typeface="Open Sans"/>
                <a:cs typeface="Open Sans"/>
                <a:sym typeface="Open Sans"/>
              </a:rPr>
              <a:t>institutions</a:t>
            </a:r>
            <a:endParaRPr b="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This sounds obvious, but it can often be surprising to humanitarians who are used to operating in environments without such structures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Char char="●"/>
            </a:pPr>
            <a:r>
              <a:rPr lang="en-GB">
                <a:solidFill>
                  <a:schemeClr val="dk1"/>
                </a:solidFill>
                <a:latin typeface="Open Sans"/>
                <a:ea typeface="Open Sans"/>
                <a:cs typeface="Open Sans"/>
                <a:sym typeface="Open Sans"/>
              </a:rPr>
              <a:t>Urban contexts often have complex systems of politics and governance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 cities, we typically do not have the free hand to act that we are often granted in other spaces.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And, of course, much like every emergency, every response is different →  </a:t>
            </a:r>
            <a:r>
              <a:rPr lang="en-GB" b="1">
                <a:solidFill>
                  <a:schemeClr val="dk1"/>
                </a:solidFill>
                <a:latin typeface="Open Sans"/>
                <a:ea typeface="Open Sans"/>
                <a:cs typeface="Open Sans"/>
                <a:sym typeface="Open Sans"/>
              </a:rPr>
              <a:t>every city is different.</a:t>
            </a:r>
            <a:endParaRPr b="1">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Elements, systems, structures, resources, stakeholders, and risks that may exist in one city may not be found in another!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FF9900"/>
                </a:solidFill>
                <a:latin typeface="Open Sans"/>
                <a:ea typeface="Open Sans"/>
                <a:cs typeface="Open Sans"/>
                <a:sym typeface="Open Sans"/>
              </a:rPr>
              <a:t>See case study notes in </a:t>
            </a:r>
            <a:r>
              <a:rPr lang="en-GB" b="1" u="sng">
                <a:solidFill>
                  <a:schemeClr val="hlink"/>
                </a:solidFill>
                <a:latin typeface="Open Sans"/>
                <a:ea typeface="Open Sans"/>
                <a:cs typeface="Open Sans"/>
                <a:sym typeface="Open Sans"/>
                <a:hlinkClick r:id="rId3"/>
              </a:rPr>
              <a:t>Instructor Guide</a:t>
            </a:r>
            <a:r>
              <a:rPr lang="en-GB" b="1">
                <a:solidFill>
                  <a:srgbClr val="FF9900"/>
                </a:solidFill>
                <a:latin typeface="Open Sans"/>
                <a:ea typeface="Open Sans"/>
                <a:cs typeface="Open Sans"/>
                <a:sym typeface="Open Sans"/>
              </a:rPr>
              <a:t> for urban scenario/inject</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Activity (Optional)</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In groups, draw a system model of a traditional response context.</a:t>
            </a:r>
            <a:endParaRPr>
              <a:solidFill>
                <a:schemeClr val="dk1"/>
              </a:solidFill>
              <a:latin typeface="Open Sans"/>
              <a:ea typeface="Open Sans"/>
              <a:cs typeface="Open Sans"/>
              <a:sym typeface="Open San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f4098fd273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7" name="Google Shape;337;gf4098fd273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Talking Points</a:t>
            </a:r>
            <a:endParaRPr b="1">
              <a:solidFill>
                <a:srgbClr val="6AA84F"/>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Recall: no matter who you are or where you are, </a:t>
            </a:r>
            <a:r>
              <a:rPr lang="en-GB" b="1">
                <a:solidFill>
                  <a:schemeClr val="dk1"/>
                </a:solidFill>
                <a:latin typeface="Open Sans"/>
                <a:ea typeface="Open Sans"/>
                <a:cs typeface="Open Sans"/>
                <a:sym typeface="Open Sans"/>
              </a:rPr>
              <a:t>human needs are standard</a:t>
            </a:r>
            <a:r>
              <a:rPr lang="en-GB">
                <a:solidFill>
                  <a:schemeClr val="dk1"/>
                </a:solidFill>
                <a:latin typeface="Open Sans"/>
                <a:ea typeface="Open Sans"/>
                <a:cs typeface="Open Sans"/>
                <a:sym typeface="Open Sans"/>
              </a:rPr>
              <a:t>. Human needs do not change from person to person or context to context.</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Many human needs are defined in the Sphere Standards.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These tend to relate to basic needs: what we need to preserve bare life (food, water, shelter, etc.).</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The Core Humanitarian Standard and the Sphere Standards outline humanitarian approaches to meeting human needs.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We recognise that enabling people to live a life with </a:t>
            </a:r>
            <a:r>
              <a:rPr lang="en-GB" i="1">
                <a:solidFill>
                  <a:schemeClr val="dk1"/>
                </a:solidFill>
                <a:latin typeface="Open Sans"/>
                <a:ea typeface="Open Sans"/>
                <a:cs typeface="Open Sans"/>
                <a:sym typeface="Open Sans"/>
              </a:rPr>
              <a:t>dignity </a:t>
            </a:r>
            <a:r>
              <a:rPr lang="en-GB">
                <a:solidFill>
                  <a:schemeClr val="dk1"/>
                </a:solidFill>
                <a:latin typeface="Open Sans"/>
                <a:ea typeface="Open Sans"/>
                <a:cs typeface="Open Sans"/>
                <a:sym typeface="Open Sans"/>
              </a:rPr>
              <a:t>is an important part of humanitarian response.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Core Humanitarian Standard emphasises the right to dignity.</a:t>
            </a:r>
            <a:endParaRPr>
              <a:solidFill>
                <a:schemeClr val="dk1"/>
              </a:solidFill>
              <a:latin typeface="Open Sans"/>
              <a:ea typeface="Open Sans"/>
              <a:cs typeface="Open Sans"/>
              <a:sym typeface="Open Sans"/>
            </a:endParaRPr>
          </a:p>
          <a:p>
            <a:pPr marL="45720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However, different contexts do feature different sets of </a:t>
            </a:r>
            <a:r>
              <a:rPr lang="en-GB" b="1">
                <a:solidFill>
                  <a:schemeClr val="dk1"/>
                </a:solidFill>
                <a:latin typeface="Open Sans"/>
                <a:ea typeface="Open Sans"/>
                <a:cs typeface="Open Sans"/>
                <a:sym typeface="Open Sans"/>
              </a:rPr>
              <a:t>unmet needs.</a:t>
            </a:r>
            <a:endParaRPr b="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Differences in unmet needs in different contexts stem from what </a:t>
            </a:r>
            <a:r>
              <a:rPr lang="en-GB" b="1">
                <a:solidFill>
                  <a:schemeClr val="dk1"/>
                </a:solidFill>
                <a:latin typeface="Open Sans"/>
                <a:ea typeface="Open Sans"/>
                <a:cs typeface="Open Sans"/>
                <a:sym typeface="Open Sans"/>
              </a:rPr>
              <a:t>systems </a:t>
            </a:r>
            <a:r>
              <a:rPr lang="en-GB">
                <a:solidFill>
                  <a:schemeClr val="dk1"/>
                </a:solidFill>
                <a:latin typeface="Open Sans"/>
                <a:ea typeface="Open Sans"/>
                <a:cs typeface="Open Sans"/>
                <a:sym typeface="Open Sans"/>
              </a:rPr>
              <a:t>are in place that enable different kinds of self-support or modalities of external support.</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b="1">
                <a:solidFill>
                  <a:schemeClr val="dk1"/>
                </a:solidFill>
                <a:latin typeface="Open Sans"/>
                <a:ea typeface="Open Sans"/>
                <a:cs typeface="Open Sans"/>
                <a:sym typeface="Open Sans"/>
              </a:rPr>
              <a:t>Note:</a:t>
            </a:r>
            <a:r>
              <a:rPr lang="en-GB">
                <a:solidFill>
                  <a:schemeClr val="dk1"/>
                </a:solidFill>
                <a:latin typeface="Open Sans"/>
                <a:ea typeface="Open Sans"/>
                <a:cs typeface="Open Sans"/>
                <a:sym typeface="Open Sans"/>
              </a:rPr>
              <a:t> This relates to a </a:t>
            </a:r>
            <a:r>
              <a:rPr lang="en-GB" b="1">
                <a:solidFill>
                  <a:schemeClr val="dk1"/>
                </a:solidFill>
                <a:latin typeface="Open Sans"/>
                <a:ea typeface="Open Sans"/>
                <a:cs typeface="Open Sans"/>
                <a:sym typeface="Open Sans"/>
              </a:rPr>
              <a:t>people-centred approach, </a:t>
            </a:r>
            <a:r>
              <a:rPr lang="en-GB">
                <a:solidFill>
                  <a:schemeClr val="dk1"/>
                </a:solidFill>
                <a:latin typeface="Open Sans"/>
                <a:ea typeface="Open Sans"/>
                <a:cs typeface="Open Sans"/>
                <a:sym typeface="Open Sans"/>
              </a:rPr>
              <a:t>which is discussed in more detail later in this Module. </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b="1">
              <a:solidFill>
                <a:schemeClr val="dk1"/>
              </a:solidFill>
              <a:latin typeface="Open Sans"/>
              <a:ea typeface="Open Sans"/>
              <a:cs typeface="Open Sans"/>
              <a:sym typeface="Open Sans"/>
            </a:endParaRPr>
          </a:p>
          <a:p>
            <a:pPr marL="0" lvl="0" indent="0" algn="l" rtl="0">
              <a:spcBef>
                <a:spcPts val="0"/>
              </a:spcBef>
              <a:spcAft>
                <a:spcPts val="0"/>
              </a:spcAft>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spcBef>
                <a:spcPts val="0"/>
              </a:spcBef>
              <a:spcAft>
                <a:spcPts val="0"/>
              </a:spcAft>
              <a:buNone/>
            </a:pPr>
            <a:r>
              <a:rPr lang="en-GB" b="1">
                <a:solidFill>
                  <a:srgbClr val="FF9900"/>
                </a:solidFill>
                <a:latin typeface="Open Sans"/>
                <a:ea typeface="Open Sans"/>
                <a:cs typeface="Open Sans"/>
                <a:sym typeface="Open Sans"/>
              </a:rPr>
              <a:t>See case study notes in </a:t>
            </a:r>
            <a:r>
              <a:rPr lang="en-GB" b="1" u="sng">
                <a:solidFill>
                  <a:schemeClr val="hlink"/>
                </a:solidFill>
                <a:latin typeface="Open Sans"/>
                <a:ea typeface="Open Sans"/>
                <a:cs typeface="Open Sans"/>
                <a:sym typeface="Open Sans"/>
                <a:hlinkClick r:id="rId3"/>
              </a:rPr>
              <a:t>Instructor Guide</a:t>
            </a:r>
            <a:r>
              <a:rPr lang="en-GB" b="1">
                <a:solidFill>
                  <a:srgbClr val="FF9900"/>
                </a:solidFill>
                <a:latin typeface="Open Sans"/>
                <a:ea typeface="Open Sans"/>
                <a:cs typeface="Open Sans"/>
                <a:sym typeface="Open Sans"/>
              </a:rPr>
              <a:t> for urban scenario/inject</a:t>
            </a:r>
            <a:endParaRPr b="1">
              <a:solidFill>
                <a:srgbClr val="FF9900"/>
              </a:solidFill>
              <a:latin typeface="Open Sans"/>
              <a:ea typeface="Open Sans"/>
              <a:cs typeface="Open Sans"/>
              <a:sym typeface="Open Sans"/>
            </a:endParaRPr>
          </a:p>
          <a:p>
            <a:pPr marL="0" lvl="0" indent="0" algn="l" rtl="0">
              <a:spcBef>
                <a:spcPts val="0"/>
              </a:spcBef>
              <a:spcAft>
                <a:spcPts val="0"/>
              </a:spcAft>
              <a:buNone/>
            </a:pPr>
            <a:endParaRPr b="1">
              <a:solidFill>
                <a:srgbClr val="FF9900"/>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In this discussion, emphasise that Sphere believes that human rights are universal, but needs differ. This is why indicators need to be contextualised: "Not all people have equal control of power and resources. Individuals and groups within a population have different capacities, needs and vulnerabilities" (Sphere Handbook, Understanding vulnerabilities and capacities, p. 10).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As humanitarians, we often focus primarily on the task of addressing “</a:t>
            </a:r>
            <a:r>
              <a:rPr lang="en-GB" b="1">
                <a:solidFill>
                  <a:schemeClr val="dk1"/>
                </a:solidFill>
                <a:latin typeface="Open Sans"/>
                <a:ea typeface="Open Sans"/>
                <a:cs typeface="Open Sans"/>
                <a:sym typeface="Open Sans"/>
              </a:rPr>
              <a:t>basic human needs</a:t>
            </a:r>
            <a:r>
              <a:rPr lang="en-GB">
                <a:solidFill>
                  <a:schemeClr val="dk1"/>
                </a:solidFill>
                <a:latin typeface="Open Sans"/>
                <a:ea typeface="Open Sans"/>
                <a:cs typeface="Open Sans"/>
                <a:sym typeface="Open Sans"/>
              </a:rPr>
              <a:t>”.</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However, we all have needs beyond basic human needs. Increasingly we recognise the importance of dignity to a fulfilling life. </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Needs are also becoming more complex: consider the role of cellphones in the life of a displaced person, for example. </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Increasingly, humanitarian responders are beginning to look beyond basic needs. Consider the Humanitarian Charter or the “humanitarian development nexus”.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Emphasise that life (both basic life and dignified living) requires more or less the same things, no matter who or where you are, but that in any context people are meeting many of their own needs--our job as humanitarians is determining what needs people are struggling to meet and helping to close that gap.</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b="1">
                <a:solidFill>
                  <a:srgbClr val="00A0A3"/>
                </a:solidFill>
                <a:latin typeface="Open Sans"/>
                <a:ea typeface="Open Sans"/>
                <a:cs typeface="Open Sans"/>
                <a:sym typeface="Open Sans"/>
              </a:rPr>
              <a:t>Discussion (Optional)</a:t>
            </a:r>
            <a:endParaRPr b="1">
              <a:solidFill>
                <a:srgbClr val="00A0A3"/>
              </a:solidFill>
              <a:latin typeface="Open Sans"/>
              <a:ea typeface="Open Sans"/>
              <a:cs typeface="Open Sans"/>
              <a:sym typeface="Open Sans"/>
            </a:endParaRPr>
          </a:p>
          <a:p>
            <a:pPr marL="0" lvl="0" indent="0" algn="l" rtl="0">
              <a:spcBef>
                <a:spcPts val="0"/>
              </a:spcBef>
              <a:spcAft>
                <a:spcPts val="0"/>
              </a:spcAft>
              <a:buNone/>
            </a:pPr>
            <a:r>
              <a:rPr lang="en-GB">
                <a:latin typeface="Open Sans"/>
                <a:ea typeface="Open Sans"/>
                <a:cs typeface="Open Sans"/>
                <a:sym typeface="Open Sans"/>
              </a:rPr>
              <a:t>Brainstorm and categorise types of needs. </a:t>
            </a:r>
            <a:endParaRPr>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GB">
                <a:latin typeface="Open Sans"/>
                <a:ea typeface="Open Sans"/>
                <a:cs typeface="Open Sans"/>
                <a:sym typeface="Open Sans"/>
              </a:rPr>
              <a:t>Identify needs that are addressed by humanitarian response and needs that are addressed by other actors.</a:t>
            </a:r>
            <a:endParaRPr>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GB">
                <a:latin typeface="Open Sans"/>
                <a:ea typeface="Open Sans"/>
                <a:cs typeface="Open Sans"/>
                <a:sym typeface="Open Sans"/>
              </a:rPr>
              <a:t>Who might these other actors be?</a:t>
            </a: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a:p>
            <a:pPr marL="0" lvl="0" indent="0" algn="l" rtl="0">
              <a:spcBef>
                <a:spcPts val="0"/>
              </a:spcBef>
              <a:spcAft>
                <a:spcPts val="0"/>
              </a:spcAft>
              <a:buNone/>
            </a:pPr>
            <a:r>
              <a:rPr lang="en-GB">
                <a:latin typeface="Open Sans"/>
                <a:ea typeface="Open Sans"/>
                <a:cs typeface="Open Sans"/>
                <a:sym typeface="Open Sans"/>
              </a:rPr>
              <a:t>IMAGE SOURCE: Image by </a:t>
            </a:r>
            <a:r>
              <a:rPr lang="en-GB" u="sng">
                <a:solidFill>
                  <a:schemeClr val="hlink"/>
                </a:solidFill>
                <a:latin typeface="Open Sans"/>
                <a:ea typeface="Open Sans"/>
                <a:cs typeface="Open Sans"/>
                <a:sym typeface="Open Sans"/>
                <a:hlinkClick r:id="rId4"/>
              </a:rPr>
              <a:t>tiburi</a:t>
            </a:r>
            <a:r>
              <a:rPr lang="en-GB">
                <a:latin typeface="Open Sans"/>
                <a:ea typeface="Open Sans"/>
                <a:cs typeface="Open Sans"/>
                <a:sym typeface="Open Sans"/>
              </a:rPr>
              <a:t> on </a:t>
            </a:r>
            <a:r>
              <a:rPr lang="en-GB" u="sng">
                <a:solidFill>
                  <a:schemeClr val="hlink"/>
                </a:solidFill>
                <a:latin typeface="Open Sans"/>
                <a:ea typeface="Open Sans"/>
                <a:cs typeface="Open Sans"/>
                <a:sym typeface="Open Sans"/>
                <a:hlinkClick r:id="rId5"/>
              </a:rPr>
              <a:t>PixaBay</a:t>
            </a:r>
            <a:r>
              <a:rPr lang="en-GB">
                <a:latin typeface="Open Sans"/>
                <a:ea typeface="Open Sans"/>
                <a:cs typeface="Open Sans"/>
                <a:sym typeface="Open Sans"/>
              </a:rPr>
              <a:t> </a:t>
            </a:r>
            <a:endParaRPr b="1">
              <a:solidFill>
                <a:schemeClr val="dk1"/>
              </a:solidFill>
              <a:latin typeface="Open Sans"/>
              <a:ea typeface="Open Sans"/>
              <a:cs typeface="Open Sans"/>
              <a:sym typeface="Open San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f4098fd273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7" name="Google Shape;347;gf4098fd273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Talking Points</a:t>
            </a:r>
            <a:endParaRPr b="1">
              <a:solidFill>
                <a:srgbClr val="6AA84F"/>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We often focus on the challenges of operating in cities.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These are important to be aware of and mitigate.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However, it is really important to focus on the opportunities that cities offer!</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Features of urban contexts that present opportunities for humanitarian response include:</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Economies </a:t>
            </a:r>
            <a:r>
              <a:rPr lang="en-GB">
                <a:solidFill>
                  <a:schemeClr val="dk1"/>
                </a:solidFill>
                <a:latin typeface="Open Sans"/>
                <a:ea typeface="Open Sans"/>
                <a:cs typeface="Open Sans"/>
                <a:sym typeface="Open Sans"/>
              </a:rPr>
              <a:t>(including informal economies). We are quickly learning to capitalise on these existing systems: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Livelihoods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Market-based goods, distribution networks, logistics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Banks and other cash-distribution systems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→Leveraging/supporting the existing economies enables more effective distribution of goods, assets, and resources to meet the needs of affected communities and help to support recovery.</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Infrastructure</a:t>
            </a:r>
            <a:r>
              <a:rPr lang="en-GB">
                <a:solidFill>
                  <a:schemeClr val="dk1"/>
                </a:solidFill>
                <a:latin typeface="Open Sans"/>
                <a:ea typeface="Open Sans"/>
                <a:cs typeface="Open Sans"/>
                <a:sym typeface="Open Sans"/>
              </a:rPr>
              <a:t>: the goods and services provided by most UN clusters have analogues in cities. Examples: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WASH - water and sewer, government offices, infrastructure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Shelter - housing boards, rental companies, property owners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Education - education board or municipal education ministry, schools, universities, informal and non-formal education</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Nutrition and food security - markets, supermarkets, food distribution</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Health</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Protection</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Recovery (and preparedness, emergency response, etc.)</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Logistics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Communications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Transportation</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 Leveraging/supporting existing infrastructure enables faster, more efficient humanitarian response because existing services can be easily accessed, adapted as needed, and made operational more quickly than starting from scratch.</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Stakeholders</a:t>
            </a:r>
            <a:endParaRPr b="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Diverse stakeholders can support in providing for human needs, if we are aware enough to listen and humble enough to consider different ways of working.</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Governments - </a:t>
            </a:r>
            <a:r>
              <a:rPr lang="en-GB" b="1">
                <a:solidFill>
                  <a:schemeClr val="dk1"/>
                </a:solidFill>
                <a:latin typeface="Open Sans"/>
                <a:ea typeface="Open Sans"/>
                <a:cs typeface="Open Sans"/>
                <a:sym typeface="Open Sans"/>
              </a:rPr>
              <a:t>municipal,</a:t>
            </a:r>
            <a:r>
              <a:rPr lang="en-GB">
                <a:solidFill>
                  <a:schemeClr val="dk1"/>
                </a:solidFill>
                <a:latin typeface="Open Sans"/>
                <a:ea typeface="Open Sans"/>
                <a:cs typeface="Open Sans"/>
                <a:sym typeface="Open Sans"/>
              </a:rPr>
              <a:t> provincial, federal. Recall that municipal governments are those that typically have the most impact on day-to-day life.</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 Working with local stakeholders shifts the burden from humanitarians addressing needs to enabling the affected population to meet their own needs and encourages a faster, more sustainable recovery.</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Normalcy. Dignity. Social fabric. </a:t>
            </a:r>
            <a:r>
              <a:rPr lang="en-GB">
                <a:solidFill>
                  <a:schemeClr val="dk1"/>
                </a:solidFill>
                <a:latin typeface="Open Sans"/>
                <a:ea typeface="Open Sans"/>
                <a:cs typeface="Open Sans"/>
                <a:sym typeface="Open Sans"/>
              </a:rPr>
              <a:t>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This is what often draws people to cities!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People in camps refer to lives being “on pause”, and temporary emergency measures can become permanent ways of living.</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→As opposed to the segregation from society often caused by camp settings, urban areas can provide a sense of normalcy, routine, participation in society, and independence (all of which contribute to individual and community recovery).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→And it helps people to not be defined by crisis (which supports self-determination, dignified living, etc.).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spcBef>
                <a:spcPts val="0"/>
              </a:spcBef>
              <a:spcAft>
                <a:spcPts val="0"/>
              </a:spcAft>
              <a:buNone/>
            </a:pPr>
            <a:r>
              <a:rPr lang="en-GB" b="1">
                <a:solidFill>
                  <a:srgbClr val="FF9900"/>
                </a:solidFill>
                <a:latin typeface="Open Sans"/>
                <a:ea typeface="Open Sans"/>
                <a:cs typeface="Open Sans"/>
                <a:sym typeface="Open Sans"/>
              </a:rPr>
              <a:t>See case study notes in </a:t>
            </a:r>
            <a:r>
              <a:rPr lang="en-GB" b="1" u="sng">
                <a:solidFill>
                  <a:schemeClr val="hlink"/>
                </a:solidFill>
                <a:latin typeface="Open Sans"/>
                <a:ea typeface="Open Sans"/>
                <a:cs typeface="Open Sans"/>
                <a:sym typeface="Open Sans"/>
                <a:hlinkClick r:id="rId3"/>
              </a:rPr>
              <a:t>Instructor Guide</a:t>
            </a:r>
            <a:r>
              <a:rPr lang="en-GB" b="1">
                <a:solidFill>
                  <a:srgbClr val="FF9900"/>
                </a:solidFill>
                <a:latin typeface="Open Sans"/>
                <a:ea typeface="Open Sans"/>
                <a:cs typeface="Open Sans"/>
                <a:sym typeface="Open Sans"/>
              </a:rPr>
              <a:t> for urban scenario/inject</a:t>
            </a:r>
            <a:endParaRPr b="1">
              <a:solidFill>
                <a:srgbClr val="FF9900"/>
              </a:solidFill>
              <a:latin typeface="Open Sans"/>
              <a:ea typeface="Open Sans"/>
              <a:cs typeface="Open Sans"/>
              <a:sym typeface="Open Sans"/>
            </a:endParaRPr>
          </a:p>
          <a:p>
            <a:pPr marL="0" lvl="0" indent="0" algn="l" rtl="0">
              <a:spcBef>
                <a:spcPts val="0"/>
              </a:spcBef>
              <a:spcAft>
                <a:spcPts val="0"/>
              </a:spcAft>
              <a:buNone/>
            </a:pPr>
            <a:endParaRPr b="1">
              <a:solidFill>
                <a:srgbClr val="FF9900"/>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Prior to identifying the opportunities associated with living in cities (and showing the contents of this slide), use the associated discussion </a:t>
            </a:r>
            <a:r>
              <a:rPr lang="en-GB" i="1">
                <a:solidFill>
                  <a:schemeClr val="dk1"/>
                </a:solidFill>
                <a:latin typeface="Open Sans"/>
                <a:ea typeface="Open Sans"/>
                <a:cs typeface="Open Sans"/>
                <a:sym typeface="Open Sans"/>
              </a:rPr>
              <a:t>What did a city ever do for me</a:t>
            </a:r>
            <a:r>
              <a:rPr lang="en-GB">
                <a:solidFill>
                  <a:schemeClr val="dk1"/>
                </a:solidFill>
                <a:latin typeface="Open Sans"/>
                <a:ea typeface="Open Sans"/>
                <a:cs typeface="Open Sans"/>
                <a:sym typeface="Open Sans"/>
              </a:rPr>
              <a:t>? to brainstorm opportunities.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Discussion (Optional)</a:t>
            </a:r>
            <a:endParaRPr b="1">
              <a:solidFill>
                <a:srgbClr val="00A0A3"/>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i="1">
                <a:solidFill>
                  <a:schemeClr val="dk1"/>
                </a:solidFill>
                <a:latin typeface="Open Sans"/>
                <a:ea typeface="Open Sans"/>
                <a:cs typeface="Open Sans"/>
                <a:sym typeface="Open Sans"/>
              </a:rPr>
              <a:t>What did a city ever do for me</a:t>
            </a:r>
            <a:r>
              <a:rPr lang="en-GB">
                <a:solidFill>
                  <a:schemeClr val="dk1"/>
                </a:solidFill>
                <a:latin typeface="Open Sans"/>
                <a:ea typeface="Open Sans"/>
                <a:cs typeface="Open Sans"/>
                <a:sym typeface="Open Sans"/>
              </a:rPr>
              <a:t>?</a:t>
            </a:r>
            <a:r>
              <a:rPr lang="en-GB" i="1">
                <a:solidFill>
                  <a:schemeClr val="dk1"/>
                </a:solidFill>
                <a:latin typeface="Open Sans"/>
                <a:ea typeface="Open Sans"/>
                <a:cs typeface="Open Sans"/>
                <a:sym typeface="Open Sans"/>
              </a:rPr>
              <a:t> </a:t>
            </a:r>
            <a:r>
              <a:rPr lang="en-GB">
                <a:solidFill>
                  <a:schemeClr val="dk1"/>
                </a:solidFill>
                <a:latin typeface="Open Sans"/>
                <a:ea typeface="Open Sans"/>
                <a:cs typeface="Open Sans"/>
                <a:sym typeface="Open Sans"/>
              </a:rPr>
              <a:t>Ask participants to discuss their experiences and favourite aspects of living in a city, whether in their home country or elsewhere.</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Q: What do you like about living in a city?</a:t>
            </a:r>
            <a:endParaRPr>
              <a:solidFill>
                <a:schemeClr val="dk1"/>
              </a:solidFill>
              <a:latin typeface="Open Sans"/>
              <a:ea typeface="Open Sans"/>
              <a:cs typeface="Open Sans"/>
              <a:sym typeface="Open Sans"/>
            </a:endParaRPr>
          </a:p>
          <a:p>
            <a:pPr marL="28575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Emphasise: these things exist in cities all over the world and are enjoyed by people from every part of the world. This includes disaster-affected people.</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Q: If you typically live in a city, how would you feel if you were forced to move to a rural area?</a:t>
            </a:r>
            <a:endParaRPr i="1">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IMAGE SOURCE: Image by</a:t>
            </a:r>
            <a:r>
              <a:rPr lang="en-GB">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4"/>
              </a:rPr>
              <a:t>Lalithmalhaar Gudi</a:t>
            </a:r>
            <a:r>
              <a:rPr lang="en-GB">
                <a:solidFill>
                  <a:schemeClr val="dk1"/>
                </a:solidFill>
                <a:latin typeface="Open Sans"/>
                <a:ea typeface="Open Sans"/>
                <a:cs typeface="Open Sans"/>
                <a:sym typeface="Open Sans"/>
              </a:rPr>
              <a:t> on</a:t>
            </a:r>
            <a:r>
              <a:rPr lang="en-GB">
                <a:solidFill>
                  <a:schemeClr val="dk1"/>
                </a:solidFill>
                <a:uFill>
                  <a:noFill/>
                </a:u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5"/>
              </a:rPr>
              <a:t>Unsplash</a:t>
            </a:r>
            <a:endParaRPr>
              <a:solidFill>
                <a:schemeClr val="dk1"/>
              </a:solidFill>
              <a:latin typeface="Open Sans"/>
              <a:ea typeface="Open Sans"/>
              <a:cs typeface="Open Sans"/>
              <a:sym typeface="Open San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f4098fd273_0_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6" name="Google Shape;356;gf4098fd273_0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Talking Points</a:t>
            </a:r>
            <a:endParaRPr b="1">
              <a:solidFill>
                <a:srgbClr val="6AA84F"/>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Challenges</a:t>
            </a:r>
            <a:r>
              <a:rPr lang="en-GB">
                <a:solidFill>
                  <a:schemeClr val="dk1"/>
                </a:solidFill>
                <a:latin typeface="Open Sans"/>
                <a:ea typeface="Open Sans"/>
                <a:cs typeface="Open Sans"/>
                <a:sym typeface="Open Sans"/>
              </a:rPr>
              <a:t>: As we have said, humanitarian workers sometimes focus on the difficulties of operating in cities.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Many of the things we typically do are more difficult in this context!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However, these challenges often arise from a conceptual framing: working “in” a city rather than working “with” a city! → Trying to do things our way instead of being flexible and adaptable.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When we do not situate ourselves as one actor within urban systems, contributing to humanitarian outcomes alongside other actors, outcomes are often unnecessarily limited.</a:t>
            </a:r>
            <a:endParaRPr b="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b="1">
              <a:solidFill>
                <a:schemeClr val="dk1"/>
              </a:solidFill>
              <a:latin typeface="Open Sans"/>
              <a:ea typeface="Open Sans"/>
              <a:cs typeface="Open Sans"/>
              <a:sym typeface="Open Sans"/>
            </a:endParaRPr>
          </a:p>
          <a:p>
            <a:pPr marL="0" lvl="0" indent="0" algn="l" rtl="0">
              <a:spcBef>
                <a:spcPts val="0"/>
              </a:spcBef>
              <a:spcAft>
                <a:spcPts val="0"/>
              </a:spcAft>
              <a:buNone/>
            </a:pPr>
            <a:r>
              <a:rPr lang="en-GB" b="1">
                <a:solidFill>
                  <a:schemeClr val="dk1"/>
                </a:solidFill>
                <a:latin typeface="Open Sans"/>
                <a:ea typeface="Open Sans"/>
                <a:cs typeface="Open Sans"/>
                <a:sym typeface="Open Sans"/>
              </a:rPr>
              <a:t>Characteristics of urban contexts</a:t>
            </a:r>
            <a:r>
              <a:rPr lang="en-GB">
                <a:solidFill>
                  <a:schemeClr val="dk1"/>
                </a:solidFill>
                <a:latin typeface="Open Sans"/>
                <a:ea typeface="Open Sans"/>
                <a:cs typeface="Open Sans"/>
                <a:sym typeface="Open Sans"/>
              </a:rPr>
              <a:t> that can lead to challenges include:</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Diversity of the population</a:t>
            </a:r>
            <a:endParaRPr b="1">
              <a:solidFill>
                <a:schemeClr val="dk1"/>
              </a:solidFill>
              <a:latin typeface="Open Sans"/>
              <a:ea typeface="Open Sans"/>
              <a:cs typeface="Open Sans"/>
              <a:sym typeface="Open Sans"/>
            </a:endParaRPr>
          </a:p>
          <a:p>
            <a:pPr marL="457200" lvl="0" indent="-35560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Complex communities and complex social cohesion dynamics, for example tensions between refugee and host communities</a:t>
            </a:r>
            <a:endParaRPr>
              <a:solidFill>
                <a:schemeClr val="dk1"/>
              </a:solidFill>
              <a:latin typeface="Open Sans"/>
              <a:ea typeface="Open Sans"/>
              <a:cs typeface="Open Sans"/>
              <a:sym typeface="Open Sans"/>
            </a:endParaRPr>
          </a:p>
          <a:p>
            <a:pPr marL="457200" lvl="0" indent="-35560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Existing dynamics between and among different populations within affected communities can be difficult to navigate during response activities.</a:t>
            </a:r>
            <a:endParaRPr>
              <a:solidFill>
                <a:schemeClr val="dk1"/>
              </a:solidFill>
              <a:latin typeface="Open Sans"/>
              <a:ea typeface="Open Sans"/>
              <a:cs typeface="Open Sans"/>
              <a:sym typeface="Open Sans"/>
            </a:endParaRPr>
          </a:p>
          <a:p>
            <a:pPr marL="45720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Informality</a:t>
            </a:r>
            <a:endParaRPr b="1">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How do we interface with informal systems? </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What if informal systems do not meet the humanitarian standard?</a:t>
            </a:r>
            <a:endParaRPr>
              <a:solidFill>
                <a:schemeClr val="dk1"/>
              </a:solidFill>
              <a:latin typeface="Open Sans"/>
              <a:ea typeface="Open Sans"/>
              <a:cs typeface="Open Sans"/>
              <a:sym typeface="Open Sans"/>
            </a:endParaRPr>
          </a:p>
          <a:p>
            <a:pPr marL="45720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Unfamiliar systems</a:t>
            </a:r>
            <a:endParaRPr b="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Interdependent systems and stakeholders demand a more engaged, better resourced response with an emphasis on preparedness and resilience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Char char="●"/>
            </a:pPr>
            <a:r>
              <a:rPr lang="en-GB">
                <a:solidFill>
                  <a:schemeClr val="dk1"/>
                </a:solidFill>
                <a:latin typeface="Open Sans"/>
                <a:ea typeface="Open Sans"/>
                <a:cs typeface="Open Sans"/>
                <a:sym typeface="Open Sans"/>
              </a:rPr>
              <a:t>How do we interface with existing formal systems and comply with</a:t>
            </a:r>
            <a:r>
              <a:rPr lang="en-GB">
                <a:solidFill>
                  <a:srgbClr val="3C4043"/>
                </a:solidFill>
                <a:latin typeface="Open Sans"/>
                <a:ea typeface="Open Sans"/>
                <a:cs typeface="Open Sans"/>
                <a:sym typeface="Open Sans"/>
              </a:rPr>
              <a:t> local regulations, laws, and policies?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Cities demand flexibility, and by the nature of our work we are a very cautious, conservative bunch.</a:t>
            </a:r>
            <a:endParaRPr>
              <a:solidFill>
                <a:schemeClr val="dk1"/>
              </a:solidFill>
              <a:latin typeface="Open Sans"/>
              <a:ea typeface="Open Sans"/>
              <a:cs typeface="Open Sans"/>
              <a:sym typeface="Open Sans"/>
            </a:endParaRPr>
          </a:p>
          <a:p>
            <a:pPr marL="45720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Complex physical, social, and economic </a:t>
            </a:r>
            <a:r>
              <a:rPr lang="en-GB" b="1">
                <a:solidFill>
                  <a:schemeClr val="dk1"/>
                </a:solidFill>
                <a:latin typeface="Open Sans"/>
                <a:ea typeface="Open Sans"/>
                <a:cs typeface="Open Sans"/>
                <a:sym typeface="Open Sans"/>
              </a:rPr>
              <a:t>vulnerabilities and risks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Including both inherent risks associated with day-to-day life in urban contexts and all-hazards risks associated with crisis events (e.g., natural, human-made, technological, economic).</a:t>
            </a:r>
            <a:endParaRPr>
              <a:solidFill>
                <a:schemeClr val="dk1"/>
              </a:solidFill>
              <a:latin typeface="Open Sans"/>
              <a:ea typeface="Open Sans"/>
              <a:cs typeface="Open Sans"/>
              <a:sym typeface="Open Sans"/>
            </a:endParaRPr>
          </a:p>
          <a:p>
            <a:pPr marL="45720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Diverse stakeholders with conflicting motivations</a:t>
            </a:r>
            <a:endParaRPr b="1">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Multiple levels of government, government agencies with competing agendas, and different levels of funding and capacity.</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Actors who may not have humanitarian goals or even act contrary to human good (“Spoilers”).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Actors who may have humanitarian goals but who assess need or target aid according to a different metric (e.g., definition of “refugee” and the rights accorded to that definition).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As a result, </a:t>
            </a:r>
            <a:r>
              <a:rPr lang="en-GB" b="1">
                <a:solidFill>
                  <a:schemeClr val="dk1"/>
                </a:solidFill>
                <a:latin typeface="Open Sans"/>
                <a:ea typeface="Open Sans"/>
                <a:cs typeface="Open Sans"/>
                <a:sym typeface="Open Sans"/>
              </a:rPr>
              <a:t>challenges in urban contexts include</a:t>
            </a:r>
            <a:r>
              <a:rPr lang="en-GB">
                <a:solidFill>
                  <a:schemeClr val="dk1"/>
                </a:solidFill>
                <a:latin typeface="Open Sans"/>
                <a:ea typeface="Open Sans"/>
                <a:cs typeface="Open Sans"/>
                <a:sym typeface="Open Sans"/>
              </a:rPr>
              <a:t>: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Needs Assessments</a:t>
            </a:r>
            <a:endParaRPr b="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Identifying communities and their most vulnerable, finding and counting people, etc.</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Understanding needs in their market economy.</a:t>
            </a:r>
            <a:endParaRPr>
              <a:solidFill>
                <a:schemeClr val="dk1"/>
              </a:solidFill>
              <a:latin typeface="Open Sans"/>
              <a:ea typeface="Open Sans"/>
              <a:cs typeface="Open Sans"/>
              <a:sym typeface="Open Sans"/>
            </a:endParaRPr>
          </a:p>
          <a:p>
            <a:pPr marL="45720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Monitoring and Evaluation</a:t>
            </a:r>
            <a:endParaRPr b="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If we can’t find or count people, how do we measure progress?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Complicated systems can obfuscate outcomes: in cities, it’s often not as simple as saying “delivered 5000 NFI kits”. How do we know people are getting enough to eat?</a:t>
            </a:r>
            <a:endParaRPr>
              <a:solidFill>
                <a:schemeClr val="dk1"/>
              </a:solidFill>
              <a:latin typeface="Open Sans"/>
              <a:ea typeface="Open Sans"/>
              <a:cs typeface="Open Sans"/>
              <a:sym typeface="Open Sans"/>
            </a:endParaRPr>
          </a:p>
          <a:p>
            <a:pPr marL="45720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We have </a:t>
            </a:r>
            <a:r>
              <a:rPr lang="en-GB" b="1">
                <a:solidFill>
                  <a:schemeClr val="dk1"/>
                </a:solidFill>
                <a:latin typeface="Open Sans"/>
                <a:ea typeface="Open Sans"/>
                <a:cs typeface="Open Sans"/>
                <a:sym typeface="Open Sans"/>
              </a:rPr>
              <a:t>less control</a:t>
            </a:r>
            <a:r>
              <a:rPr lang="en-GB">
                <a:solidFill>
                  <a:schemeClr val="dk1"/>
                </a:solidFill>
                <a:latin typeface="Open Sans"/>
                <a:ea typeface="Open Sans"/>
                <a:cs typeface="Open Sans"/>
                <a:sym typeface="Open Sans"/>
              </a:rPr>
              <a:t> over the response effort in cities than we do in traditional contexts. Where do we situate ourselves if we are not leading the response? This can include: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Respecting that other actors may be leading the overall effort or specific aspects of response, such as the government (mayors, heads of ministries, schools/universities, private entities, informal citizens’ groups, etc.).</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We often “don’t play well with others”. It’s not easy to respond quickly and to coordinate effectively with unfamiliar actors.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How can we be more collaborative in these contexts?</a:t>
            </a:r>
            <a:endParaRPr>
              <a:solidFill>
                <a:schemeClr val="dk1"/>
              </a:solidFill>
              <a:latin typeface="Open Sans"/>
              <a:ea typeface="Open Sans"/>
              <a:cs typeface="Open Sans"/>
              <a:sym typeface="Open Sans"/>
            </a:endParaRPr>
          </a:p>
          <a:p>
            <a:pPr marL="45720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Working against opportunities</a:t>
            </a:r>
            <a:endParaRPr b="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We must be careful not to work against the opportunities, for example:</a:t>
            </a:r>
            <a:endParaRPr>
              <a:solidFill>
                <a:schemeClr val="dk1"/>
              </a:solidFill>
              <a:latin typeface="Open Sans"/>
              <a:ea typeface="Open Sans"/>
              <a:cs typeface="Open Sans"/>
              <a:sym typeface="Open Sans"/>
            </a:endParaRPr>
          </a:p>
          <a:p>
            <a:pPr marL="914400" lvl="1"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Duplication of systems (including logistics systems)</a:t>
            </a:r>
            <a:endParaRPr>
              <a:solidFill>
                <a:schemeClr val="dk1"/>
              </a:solidFill>
              <a:latin typeface="Open Sans"/>
              <a:ea typeface="Open Sans"/>
              <a:cs typeface="Open Sans"/>
              <a:sym typeface="Open Sans"/>
            </a:endParaRPr>
          </a:p>
          <a:p>
            <a:pPr marL="914400" lvl="1"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Stakeholder alienation.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Remember</a:t>
            </a:r>
            <a:r>
              <a:rPr lang="en-GB">
                <a:solidFill>
                  <a:schemeClr val="dk1"/>
                </a:solidFill>
                <a:latin typeface="Open Sans"/>
                <a:ea typeface="Open Sans"/>
                <a:cs typeface="Open Sans"/>
                <a:sym typeface="Open Sans"/>
              </a:rPr>
              <a:t>: we must “work with the city” in urban contexts!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Collaboration in urban contexts includes: coalition building, preparedness, and resilience prior to a disaster.</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Every city is different!</a:t>
            </a:r>
            <a:endParaRPr b="1">
              <a:solidFill>
                <a:schemeClr val="dk1"/>
              </a:solidFill>
              <a:latin typeface="Open Sans"/>
              <a:ea typeface="Open Sans"/>
              <a:cs typeface="Open Sans"/>
              <a:sym typeface="Open Sans"/>
            </a:endParaRPr>
          </a:p>
          <a:p>
            <a:pPr marL="0" lvl="0" indent="0" algn="l" rtl="0">
              <a:spcBef>
                <a:spcPts val="0"/>
              </a:spcBef>
              <a:spcAft>
                <a:spcPts val="0"/>
              </a:spcAft>
              <a:buNone/>
            </a:pPr>
            <a:endParaRPr b="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FF9900"/>
                </a:solidFill>
                <a:latin typeface="Open Sans"/>
                <a:ea typeface="Open Sans"/>
                <a:cs typeface="Open Sans"/>
                <a:sym typeface="Open Sans"/>
              </a:rPr>
              <a:t>See case study notes in </a:t>
            </a:r>
            <a:r>
              <a:rPr lang="en-GB" b="1" u="sng">
                <a:solidFill>
                  <a:schemeClr val="hlink"/>
                </a:solidFill>
                <a:latin typeface="Open Sans"/>
                <a:ea typeface="Open Sans"/>
                <a:cs typeface="Open Sans"/>
                <a:sym typeface="Open Sans"/>
                <a:hlinkClick r:id="rId3"/>
              </a:rPr>
              <a:t>Instructor Guide</a:t>
            </a:r>
            <a:r>
              <a:rPr lang="en-GB" b="1">
                <a:solidFill>
                  <a:srgbClr val="FF9900"/>
                </a:solidFill>
                <a:latin typeface="Open Sans"/>
                <a:ea typeface="Open Sans"/>
                <a:cs typeface="Open Sans"/>
                <a:sym typeface="Open Sans"/>
              </a:rPr>
              <a:t> for urban scenario/inject</a:t>
            </a:r>
            <a:endParaRPr b="1">
              <a:solidFill>
                <a:srgbClr val="FF9900"/>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b="1">
              <a:solidFill>
                <a:srgbClr val="FF9900"/>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rgbClr val="3C4043"/>
                </a:solidFill>
                <a:latin typeface="Open Sans"/>
                <a:ea typeface="Open Sans"/>
                <a:cs typeface="Open Sans"/>
                <a:sym typeface="Open Sans"/>
              </a:rPr>
              <a:t>Prior to listing all the challenges on the slide, use discussion to prompt participants to identify challenges.</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For discussion of social cohesion challenges in urban contexts, see the additional readings: </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World Vision International, Social cohesion between Syrian Refugees and Urban Host Communities in Lebanon and Jordan (e.g., page 10).</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Sphere Handbook (e.g., pages 240–241, 285).</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Discussion (Optional)</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Option A.</a:t>
            </a:r>
            <a:r>
              <a:rPr lang="en-GB" i="1">
                <a:solidFill>
                  <a:schemeClr val="dk1"/>
                </a:solidFill>
                <a:latin typeface="Open Sans"/>
                <a:ea typeface="Open Sans"/>
                <a:cs typeface="Open Sans"/>
                <a:sym typeface="Open Sans"/>
              </a:rPr>
              <a:t> What did a city ever do for me? </a:t>
            </a:r>
            <a:r>
              <a:rPr lang="en-GB">
                <a:solidFill>
                  <a:schemeClr val="dk1"/>
                </a:solidFill>
                <a:latin typeface="Open Sans"/>
                <a:ea typeface="Open Sans"/>
                <a:cs typeface="Open Sans"/>
                <a:sym typeface="Open Sans"/>
              </a:rPr>
              <a:t>(cont.)</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Continue the discussion from the previous slide.</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Q: What do you dislike about living in a city?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Option B. Reflect on challenges and lessons learned from the case study.</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Image by</a:t>
            </a:r>
            <a:r>
              <a:rPr lang="en-GB">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4"/>
              </a:rPr>
              <a:t>Rids</a:t>
            </a:r>
            <a:r>
              <a:rPr lang="en-GB">
                <a:solidFill>
                  <a:schemeClr val="dk1"/>
                </a:solidFill>
                <a:latin typeface="Open Sans"/>
                <a:ea typeface="Open Sans"/>
                <a:cs typeface="Open Sans"/>
                <a:sym typeface="Open Sans"/>
              </a:rPr>
              <a:t> on</a:t>
            </a:r>
            <a:r>
              <a:rPr lang="en-GB">
                <a:solidFill>
                  <a:schemeClr val="dk1"/>
                </a:solidFill>
                <a:uFill>
                  <a:noFill/>
                </a:u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5"/>
              </a:rPr>
              <a:t>Unsplash</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130dd0a995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130dd0a995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167bb103a64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2" name="Google Shape;372;g167bb103a64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g11fdd333b7b_1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0" name="Google Shape;380;g11fdd333b7b_1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0A0A3"/>
                </a:solidFill>
                <a:latin typeface="Open Sans"/>
                <a:ea typeface="Open Sans"/>
                <a:cs typeface="Open Sans"/>
                <a:sym typeface="Open Sans"/>
              </a:rPr>
              <a:t>Talking Points</a:t>
            </a:r>
            <a:endParaRPr>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Provide an overview of topics covered in this section.</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Image by </a:t>
            </a:r>
            <a:r>
              <a:rPr lang="en-GB" u="sng">
                <a:solidFill>
                  <a:schemeClr val="hlink"/>
                </a:solidFill>
                <a:latin typeface="Open Sans"/>
                <a:ea typeface="Open Sans"/>
                <a:cs typeface="Open Sans"/>
                <a:sym typeface="Open Sans"/>
                <a:hlinkClick r:id="rId3"/>
              </a:rPr>
              <a:t>Agence Olloweb</a:t>
            </a:r>
            <a:r>
              <a:rPr lang="en-GB">
                <a:solidFill>
                  <a:schemeClr val="dk1"/>
                </a:solidFill>
                <a:latin typeface="Open Sans"/>
                <a:ea typeface="Open Sans"/>
                <a:cs typeface="Open Sans"/>
                <a:sym typeface="Open Sans"/>
              </a:rPr>
              <a:t> on </a:t>
            </a:r>
            <a:r>
              <a:rPr lang="en-GB" u="sng">
                <a:solidFill>
                  <a:schemeClr val="hlink"/>
                </a:solidFill>
                <a:latin typeface="Open Sans"/>
                <a:ea typeface="Open Sans"/>
                <a:cs typeface="Open Sans"/>
                <a:sym typeface="Open Sans"/>
                <a:hlinkClick r:id="rId4"/>
              </a:rPr>
              <a:t>Unsplash</a:t>
            </a:r>
            <a:r>
              <a:rPr lang="en-GB">
                <a:solidFill>
                  <a:schemeClr val="dk1"/>
                </a:solidFill>
                <a:latin typeface="Open Sans"/>
                <a:ea typeface="Open Sans"/>
                <a:cs typeface="Open Sans"/>
                <a:sym typeface="Open Sans"/>
              </a:rPr>
              <a:t>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12eb9474198_0_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12eb9474198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f4098fd273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 name="Google Shape;389;gf4098fd273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0A0A3"/>
                </a:solidFill>
                <a:latin typeface="Open Sans"/>
                <a:ea typeface="Open Sans"/>
                <a:cs typeface="Open Sans"/>
                <a:sym typeface="Open Sans"/>
              </a:rPr>
              <a:t>Talking Points</a:t>
            </a:r>
            <a:endParaRPr b="1">
              <a:solidFill>
                <a:srgbClr val="6AA84F"/>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How do we design a humanitarian response programme for the urban context?</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Approach</a:t>
            </a:r>
            <a:r>
              <a:rPr lang="en-GB">
                <a:solidFill>
                  <a:schemeClr val="dk1"/>
                </a:solidFill>
                <a:latin typeface="Open Sans"/>
                <a:ea typeface="Open Sans"/>
                <a:cs typeface="Open Sans"/>
                <a:sym typeface="Open Sans"/>
              </a:rPr>
              <a:t>: In order to design a humanitarian programme that is based on accurate needs and is capable of providing support to fulfil those needs we must:</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b="1">
                <a:solidFill>
                  <a:schemeClr val="dk1"/>
                </a:solidFill>
                <a:latin typeface="Open Sans"/>
                <a:ea typeface="Open Sans"/>
                <a:cs typeface="Open Sans"/>
                <a:sym typeface="Open Sans"/>
              </a:rPr>
              <a:t>Identify and Consult Affected Populations</a:t>
            </a:r>
            <a:r>
              <a:rPr lang="en-GB">
                <a:solidFill>
                  <a:schemeClr val="dk1"/>
                </a:solidFill>
                <a:latin typeface="Open Sans"/>
                <a:ea typeface="Open Sans"/>
                <a:cs typeface="Open Sans"/>
                <a:sym typeface="Open Sans"/>
              </a:rPr>
              <a:t> – Multiple overlapping, disparate, and fluid communities can be difficult to identify. Recall, each community will have different exposure to the disaster. We will discuss this more in the Stakeholder Analysis section.</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b="1">
                <a:solidFill>
                  <a:schemeClr val="dk1"/>
                </a:solidFill>
                <a:latin typeface="Open Sans"/>
                <a:ea typeface="Open Sans"/>
                <a:cs typeface="Open Sans"/>
                <a:sym typeface="Open Sans"/>
              </a:rPr>
              <a:t>Conduct a Needs Analysis</a:t>
            </a:r>
            <a:r>
              <a:rPr lang="en-GB">
                <a:solidFill>
                  <a:schemeClr val="dk1"/>
                </a:solidFill>
                <a:latin typeface="Open Sans"/>
                <a:ea typeface="Open Sans"/>
                <a:cs typeface="Open Sans"/>
                <a:sym typeface="Open Sans"/>
              </a:rPr>
              <a:t> – Identify the needs and assets required for the proportion of the population that is most affected and most vulnerable through a</a:t>
            </a:r>
            <a:r>
              <a:rPr lang="en-GB" b="1">
                <a:solidFill>
                  <a:schemeClr val="dk1"/>
                </a:solidFill>
                <a:latin typeface="Open Sans"/>
                <a:ea typeface="Open Sans"/>
                <a:cs typeface="Open Sans"/>
                <a:sym typeface="Open Sans"/>
              </a:rPr>
              <a:t> </a:t>
            </a:r>
            <a:r>
              <a:rPr lang="en-GB" i="1">
                <a:solidFill>
                  <a:schemeClr val="dk1"/>
                </a:solidFill>
                <a:latin typeface="Open Sans"/>
                <a:ea typeface="Open Sans"/>
                <a:cs typeface="Open Sans"/>
                <a:sym typeface="Open Sans"/>
              </a:rPr>
              <a:t>people-centred approach.</a:t>
            </a:r>
            <a:endParaRPr i="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b="1">
                <a:solidFill>
                  <a:schemeClr val="dk1"/>
                </a:solidFill>
                <a:latin typeface="Open Sans"/>
                <a:ea typeface="Open Sans"/>
                <a:cs typeface="Open Sans"/>
                <a:sym typeface="Open Sans"/>
              </a:rPr>
              <a:t>Conduct a Context Analysis</a:t>
            </a:r>
            <a:r>
              <a:rPr lang="en-GB">
                <a:solidFill>
                  <a:schemeClr val="dk1"/>
                </a:solidFill>
                <a:latin typeface="Open Sans"/>
                <a:ea typeface="Open Sans"/>
                <a:cs typeface="Open Sans"/>
                <a:sym typeface="Open Sans"/>
              </a:rPr>
              <a:t> – Identify how to best meet those needs and restore enabling assets by understanding the urban context that the affected population relies on and/or has influence on to provide these assets. Understanding urban contexts is essential to “doing no harm” with programming.</a:t>
            </a:r>
            <a:endParaRPr i="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The remainder of this section will outline this approach in more detail, using the following high-level structure: the approach will first be described, and then the process will be outlined for each step of the approach.</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FF9900"/>
                </a:solidFill>
                <a:latin typeface="Open Sans"/>
                <a:ea typeface="Open Sans"/>
                <a:cs typeface="Open Sans"/>
                <a:sym typeface="Open Sans"/>
              </a:rPr>
              <a:t>See case study notes in </a:t>
            </a:r>
            <a:r>
              <a:rPr lang="en-GB" b="1" u="sng">
                <a:solidFill>
                  <a:schemeClr val="hlink"/>
                </a:solidFill>
                <a:latin typeface="Open Sans"/>
                <a:ea typeface="Open Sans"/>
                <a:cs typeface="Open Sans"/>
                <a:sym typeface="Open Sans"/>
                <a:hlinkClick r:id="rId3"/>
              </a:rPr>
              <a:t>Instructor Guide</a:t>
            </a:r>
            <a:r>
              <a:rPr lang="en-GB" b="1">
                <a:solidFill>
                  <a:srgbClr val="FF9900"/>
                </a:solidFill>
                <a:latin typeface="Open Sans"/>
                <a:ea typeface="Open Sans"/>
                <a:cs typeface="Open Sans"/>
                <a:sym typeface="Open Sans"/>
              </a:rPr>
              <a:t> for urban scenario/inject</a:t>
            </a:r>
            <a:endParaRPr b="1">
              <a:solidFill>
                <a:srgbClr val="FF9900"/>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Context analysis - "Context analysis aims to 'help humanitarian actors have a better understanding of the dynamics in a given setting'. Sphere notes that 'a context analysis in urban environments should look at the existing resources and opportunities'" (from Sphere Unpacked Part 2, p. 8).</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i="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As in other response contexts, to meet the needs of the affected population in urban response, we must understand the needs of the local population, the proportion of the population most in need, the assets they rely on to survive and recover, and how the provision of these assets connects with the larger system. </a:t>
            </a:r>
            <a:endParaRPr>
              <a:solidFill>
                <a:schemeClr val="dk1"/>
              </a:solidFill>
              <a:latin typeface="Open Sans"/>
              <a:ea typeface="Open Sans"/>
              <a:cs typeface="Open Sans"/>
              <a:sym typeface="Open San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f4098fd273_0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7" name="Google Shape;397;gf4098fd273_0_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Talking Points</a:t>
            </a:r>
            <a:endParaRPr b="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In order to identify what needs exist and how people meet these needs, we recommend using the people-centred approach.</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What is the people-centred approach?</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This needs-based approach is used to design and implement humanitarian programmes that aim to meet basic human </a:t>
            </a:r>
            <a:r>
              <a:rPr lang="en-GB" b="1">
                <a:solidFill>
                  <a:schemeClr val="dk1"/>
                </a:solidFill>
                <a:latin typeface="Open Sans"/>
                <a:ea typeface="Open Sans"/>
                <a:cs typeface="Open Sans"/>
                <a:sym typeface="Open Sans"/>
              </a:rPr>
              <a:t>needs</a:t>
            </a:r>
            <a:r>
              <a:rPr lang="en-GB">
                <a:solidFill>
                  <a:schemeClr val="dk1"/>
                </a:solidFill>
                <a:latin typeface="Open Sans"/>
                <a:ea typeface="Open Sans"/>
                <a:cs typeface="Open Sans"/>
                <a:sym typeface="Open Sans"/>
              </a:rPr>
              <a:t> and help provide</a:t>
            </a:r>
            <a:r>
              <a:rPr lang="en-GB" b="1">
                <a:solidFill>
                  <a:schemeClr val="dk1"/>
                </a:solidFill>
                <a:latin typeface="Open Sans"/>
                <a:ea typeface="Open Sans"/>
                <a:cs typeface="Open Sans"/>
                <a:sym typeface="Open Sans"/>
              </a:rPr>
              <a:t> assets</a:t>
            </a:r>
            <a:r>
              <a:rPr lang="en-GB">
                <a:solidFill>
                  <a:schemeClr val="dk1"/>
                </a:solidFill>
                <a:latin typeface="Open Sans"/>
                <a:ea typeface="Open Sans"/>
                <a:cs typeface="Open Sans"/>
                <a:sym typeface="Open Sans"/>
              </a:rPr>
              <a:t> to meet those needs to be able to recover as quickly as possible after a disaster or cope during protracted crises.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people-centred approach is driven by the affected populations themselves.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Community engagement and accountability are key!</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Key: Identifies Needs and Assets</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b="1">
                <a:solidFill>
                  <a:srgbClr val="00A0A3"/>
                </a:solidFill>
                <a:latin typeface="Open Sans"/>
                <a:ea typeface="Open Sans"/>
                <a:cs typeface="Open Sans"/>
                <a:sym typeface="Open Sans"/>
              </a:rPr>
              <a:t>Discussion (Optional)</a:t>
            </a:r>
            <a:endParaRPr>
              <a:solidFill>
                <a:srgbClr val="00A0A3"/>
              </a:solidFill>
              <a:latin typeface="Open Sans"/>
              <a:ea typeface="Open Sans"/>
              <a:cs typeface="Open Sans"/>
              <a:sym typeface="Open Sans"/>
            </a:endParaRPr>
          </a:p>
          <a:p>
            <a:pPr marL="0" lvl="0" indent="0" algn="l" rtl="0">
              <a:spcBef>
                <a:spcPts val="0"/>
              </a:spcBef>
              <a:spcAft>
                <a:spcPts val="0"/>
              </a:spcAft>
              <a:buNone/>
            </a:pPr>
            <a:r>
              <a:rPr lang="en-GB">
                <a:latin typeface="Open Sans"/>
                <a:ea typeface="Open Sans"/>
                <a:cs typeface="Open Sans"/>
                <a:sym typeface="Open Sans"/>
              </a:rPr>
              <a:t>Q: Who can meet all these needs? </a:t>
            </a:r>
            <a:br>
              <a:rPr lang="en-GB">
                <a:latin typeface="Open Sans"/>
                <a:ea typeface="Open Sans"/>
                <a:cs typeface="Open Sans"/>
                <a:sym typeface="Open Sans"/>
              </a:rPr>
            </a:br>
            <a:r>
              <a:rPr lang="en-GB">
                <a:latin typeface="Open Sans"/>
                <a:ea typeface="Open Sans"/>
                <a:cs typeface="Open Sans"/>
                <a:sym typeface="Open Sans"/>
              </a:rPr>
              <a:t>A: Nobody! We work together, and MOST needs are going to be met by affected people themselves.</a:t>
            </a: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a:p>
            <a:pPr marL="0" lvl="0" indent="0" algn="l" rtl="0">
              <a:spcBef>
                <a:spcPts val="0"/>
              </a:spcBef>
              <a:spcAft>
                <a:spcPts val="0"/>
              </a:spcAft>
              <a:buNone/>
            </a:pPr>
            <a:r>
              <a:rPr lang="en-GB">
                <a:latin typeface="Open Sans"/>
                <a:ea typeface="Open Sans"/>
                <a:cs typeface="Open Sans"/>
                <a:sym typeface="Open Sans"/>
              </a:rPr>
              <a:t>IMAGE SOURCE: </a:t>
            </a:r>
            <a:r>
              <a:rPr lang="en-GB">
                <a:solidFill>
                  <a:schemeClr val="dk1"/>
                </a:solidFill>
                <a:latin typeface="Open Sans"/>
                <a:ea typeface="Open Sans"/>
                <a:cs typeface="Open Sans"/>
                <a:sym typeface="Open Sans"/>
              </a:rPr>
              <a:t>Photo by</a:t>
            </a:r>
            <a:r>
              <a:rPr lang="en-GB">
                <a:solidFill>
                  <a:schemeClr val="dk1"/>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3"/>
              </a:rPr>
              <a:t>JW</a:t>
            </a:r>
            <a:r>
              <a:rPr lang="en-GB">
                <a:solidFill>
                  <a:schemeClr val="dk1"/>
                </a:solidFill>
                <a:latin typeface="Open Sans"/>
                <a:ea typeface="Open Sans"/>
                <a:cs typeface="Open Sans"/>
                <a:sym typeface="Open Sans"/>
              </a:rPr>
              <a:t> on</a:t>
            </a:r>
            <a:r>
              <a:rPr lang="en-GB">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4"/>
              </a:rPr>
              <a:t>Unsplash</a:t>
            </a:r>
            <a:endParaRPr>
              <a:solidFill>
                <a:schemeClr val="dk1"/>
              </a:solidFill>
              <a:latin typeface="Open Sans"/>
              <a:ea typeface="Open Sans"/>
              <a:cs typeface="Open Sans"/>
              <a:sym typeface="Open San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f4098fd273_0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6" name="Google Shape;406;gf4098fd273_0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Talking Points</a:t>
            </a:r>
            <a:endParaRPr b="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Recall we introduced the idea of needs and basic needs earlier in the training.</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What are </a:t>
            </a:r>
            <a:r>
              <a:rPr lang="en-GB" b="1">
                <a:solidFill>
                  <a:schemeClr val="dk1"/>
                </a:solidFill>
                <a:latin typeface="Open Sans"/>
                <a:ea typeface="Open Sans"/>
                <a:cs typeface="Open Sans"/>
                <a:sym typeface="Open Sans"/>
              </a:rPr>
              <a:t>basic needs</a:t>
            </a:r>
            <a:r>
              <a:rPr lang="en-GB">
                <a:solidFill>
                  <a:schemeClr val="dk1"/>
                </a:solidFill>
                <a:latin typeface="Open Sans"/>
                <a:ea typeface="Open Sans"/>
                <a:cs typeface="Open Sans"/>
                <a:sym typeface="Open Sans"/>
              </a:rPr>
              <a:t>?</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Food</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Water</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Shelter</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Health</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The needs above are not exclusive. There are higher-order needs including: information, security, safety, education, social acceptance, personal fulfilment, etc.</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things that make life fulfilling! </a:t>
            </a:r>
            <a:endParaRPr>
              <a:solidFill>
                <a:schemeClr val="dk1"/>
              </a:solidFill>
              <a:latin typeface="Open Sans"/>
              <a:ea typeface="Open Sans"/>
              <a:cs typeface="Open Sans"/>
              <a:sym typeface="Open Sans"/>
            </a:endParaRPr>
          </a:p>
          <a:p>
            <a:pPr marL="45720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The 4 categories of needs here are drawn from the 4 types of Sphere Standards. Introduce needs through these 4 categories, which we’ll use throughout the training, but emphasise there are many other types of needs. Provide brief examples, and highlight that these will be covered in more depth at the end of the module.</a:t>
            </a:r>
            <a:endParaRPr>
              <a:solidFill>
                <a:schemeClr val="dk1"/>
              </a:solidFill>
              <a:latin typeface="Open Sans"/>
              <a:ea typeface="Open Sans"/>
              <a:cs typeface="Open Sans"/>
              <a:sym typeface="Open Sans"/>
            </a:endParaRPr>
          </a:p>
          <a:p>
            <a:pPr marL="179025"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Discussion (Optional)</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Brainstorm with participants on the following questions: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Can you think of other categories of basic needs?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What other types of needs exist?</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Image by</a:t>
            </a:r>
            <a:r>
              <a:rPr lang="en-GB">
                <a:solidFill>
                  <a:schemeClr val="dk1"/>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3"/>
              </a:rPr>
              <a:t>Sanjoy Sadhukhan</a:t>
            </a:r>
            <a:r>
              <a:rPr lang="en-GB">
                <a:solidFill>
                  <a:schemeClr val="dk1"/>
                </a:solidFill>
                <a:latin typeface="Open Sans"/>
                <a:ea typeface="Open Sans"/>
                <a:cs typeface="Open Sans"/>
                <a:sym typeface="Open Sans"/>
              </a:rPr>
              <a:t> on</a:t>
            </a:r>
            <a:r>
              <a:rPr lang="en-GB">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4"/>
              </a:rPr>
              <a:t>Unsplash</a:t>
            </a:r>
            <a:r>
              <a:rPr lang="en-GB">
                <a:solidFill>
                  <a:schemeClr val="dk1"/>
                </a:solidFill>
                <a:latin typeface="Open Sans"/>
                <a:ea typeface="Open Sans"/>
                <a:cs typeface="Open Sans"/>
                <a:sym typeface="Open Sans"/>
              </a:rPr>
              <a:t> </a:t>
            </a:r>
            <a:endParaRPr>
              <a:solidFill>
                <a:schemeClr val="dk1"/>
              </a:solidFill>
              <a:latin typeface="Open Sans"/>
              <a:ea typeface="Open Sans"/>
              <a:cs typeface="Open Sans"/>
              <a:sym typeface="Open San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f4098fd273_0_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f4098fd273_0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Talking Points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What are </a:t>
            </a:r>
            <a:r>
              <a:rPr lang="en-GB" b="1">
                <a:solidFill>
                  <a:schemeClr val="dk1"/>
                </a:solidFill>
                <a:latin typeface="Open Sans"/>
                <a:ea typeface="Open Sans"/>
                <a:cs typeface="Open Sans"/>
                <a:sym typeface="Open Sans"/>
              </a:rPr>
              <a:t>assets</a:t>
            </a:r>
            <a:r>
              <a:rPr lang="en-GB">
                <a:solidFill>
                  <a:schemeClr val="dk1"/>
                </a:solidFill>
                <a:latin typeface="Open Sans"/>
                <a:ea typeface="Open Sans"/>
                <a:cs typeface="Open Sans"/>
                <a:sym typeface="Open Sans"/>
              </a:rPr>
              <a:t>? The enabling hard and soft resources required to meet needs.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The IFRC categorises </a:t>
            </a:r>
            <a:r>
              <a:rPr lang="en-GB" b="1">
                <a:solidFill>
                  <a:schemeClr val="dk1"/>
                </a:solidFill>
                <a:latin typeface="Open Sans"/>
                <a:ea typeface="Open Sans"/>
                <a:cs typeface="Open Sans"/>
                <a:sym typeface="Open Sans"/>
              </a:rPr>
              <a:t>assets </a:t>
            </a:r>
            <a:r>
              <a:rPr lang="en-GB">
                <a:solidFill>
                  <a:schemeClr val="dk1"/>
                </a:solidFill>
                <a:latin typeface="Open Sans"/>
                <a:ea typeface="Open Sans"/>
                <a:cs typeface="Open Sans"/>
                <a:sym typeface="Open Sans"/>
              </a:rPr>
              <a:t>into 5 types of capital:</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Infrastructure: transport, shelter, water, energy, communication</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Natural: land, water, wildlife, biodiversity, environment</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Char char="●"/>
            </a:pPr>
            <a:r>
              <a:rPr lang="en-GB">
                <a:solidFill>
                  <a:schemeClr val="dk1"/>
                </a:solidFill>
                <a:latin typeface="Open Sans"/>
                <a:ea typeface="Open Sans"/>
                <a:cs typeface="Open Sans"/>
                <a:sym typeface="Open Sans"/>
              </a:rPr>
              <a:t>Social: networks, groups, trust, access to services, participation</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Financial: savings, credit, wages and pensions, remittances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Human: skills, education, knowledge, information, capacity to work, health</a:t>
            </a:r>
            <a:endParaRPr>
              <a:solidFill>
                <a:schemeClr val="dk1"/>
              </a:solidFill>
              <a:latin typeface="Open Sans"/>
              <a:ea typeface="Open Sans"/>
              <a:cs typeface="Open Sans"/>
              <a:sym typeface="Open Sans"/>
            </a:endParaRPr>
          </a:p>
          <a:p>
            <a:pPr marL="171450" lvl="0" indent="-5715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Note that assets can meet basic needs OR higher-order needs.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Other examples of assets include: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Political - preservation of human rights, order, peace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Cyber - Information and telecommunications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FF9900"/>
                </a:solidFill>
                <a:latin typeface="Open Sans"/>
                <a:ea typeface="Open Sans"/>
                <a:cs typeface="Open Sans"/>
                <a:sym typeface="Open Sans"/>
              </a:rPr>
              <a:t>See case study notes in </a:t>
            </a:r>
            <a:r>
              <a:rPr lang="en-GB" b="1" u="sng">
                <a:solidFill>
                  <a:schemeClr val="hlink"/>
                </a:solidFill>
                <a:latin typeface="Open Sans"/>
                <a:ea typeface="Open Sans"/>
                <a:cs typeface="Open Sans"/>
                <a:sym typeface="Open Sans"/>
                <a:hlinkClick r:id="rId3"/>
              </a:rPr>
              <a:t>Instructor Guide</a:t>
            </a:r>
            <a:r>
              <a:rPr lang="en-GB" b="1">
                <a:solidFill>
                  <a:srgbClr val="FF9900"/>
                </a:solidFill>
                <a:latin typeface="Open Sans"/>
                <a:ea typeface="Open Sans"/>
                <a:cs typeface="Open Sans"/>
                <a:sym typeface="Open Sans"/>
              </a:rPr>
              <a:t> for urban scenario/inject</a:t>
            </a:r>
            <a:endParaRPr b="1">
              <a:solidFill>
                <a:srgbClr val="FF9900"/>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b="1">
              <a:solidFill>
                <a:srgbClr val="FF9900"/>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See the additional reading: Using the Sphere Standards in Urban Settings - Part 2 (2020), page 6.</a:t>
            </a:r>
            <a:endParaRPr b="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b="1">
              <a:solidFill>
                <a:srgbClr val="6AA84F"/>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Discussion (Optional)</a:t>
            </a:r>
            <a:endParaRPr>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Ask participants to think of examples for each category and/or to identify other categories.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Image by </a:t>
            </a:r>
            <a:r>
              <a:rPr lang="en-GB" u="sng">
                <a:solidFill>
                  <a:schemeClr val="hlink"/>
                </a:solidFill>
                <a:latin typeface="Open Sans"/>
                <a:ea typeface="Open Sans"/>
                <a:cs typeface="Open Sans"/>
                <a:sym typeface="Open Sans"/>
                <a:hlinkClick r:id="rId4"/>
              </a:rPr>
              <a:t>metamorworks</a:t>
            </a:r>
            <a:r>
              <a:rPr lang="en-GB">
                <a:solidFill>
                  <a:schemeClr val="dk1"/>
                </a:solidFill>
                <a:latin typeface="Open Sans"/>
                <a:ea typeface="Open Sans"/>
                <a:cs typeface="Open Sans"/>
                <a:sym typeface="Open Sans"/>
              </a:rPr>
              <a:t> on </a:t>
            </a:r>
            <a:r>
              <a:rPr lang="en-GB" u="sng">
                <a:solidFill>
                  <a:schemeClr val="hlink"/>
                </a:solidFill>
                <a:latin typeface="Open Sans"/>
                <a:ea typeface="Open Sans"/>
                <a:cs typeface="Open Sans"/>
                <a:sym typeface="Open Sans"/>
                <a:hlinkClick r:id="rId5"/>
              </a:rPr>
              <a:t>Shutterstock</a:t>
            </a:r>
            <a:endParaRPr>
              <a:solidFill>
                <a:schemeClr val="dk1"/>
              </a:solidFill>
              <a:latin typeface="Open Sans"/>
              <a:ea typeface="Open Sans"/>
              <a:cs typeface="Open Sans"/>
              <a:sym typeface="Open San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g15ecd14884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4" name="Google Shape;424;g15ecd14884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Talking Points</a:t>
            </a:r>
            <a:endParaRPr b="1">
              <a:solidFill>
                <a:srgbClr val="6AA84F"/>
              </a:solidFill>
              <a:latin typeface="Open Sans"/>
              <a:ea typeface="Open Sans"/>
              <a:cs typeface="Open Sans"/>
              <a:sym typeface="Open Sans"/>
            </a:endParaRPr>
          </a:p>
          <a:p>
            <a:pPr marL="0" lvl="0" indent="0" algn="l" rtl="0">
              <a:lnSpc>
                <a:spcPct val="115000"/>
              </a:lnSpc>
              <a:spcBef>
                <a:spcPts val="0"/>
              </a:spcBef>
              <a:spcAft>
                <a:spcPts val="0"/>
              </a:spcAft>
              <a:buNone/>
            </a:pPr>
            <a:r>
              <a:rPr lang="en-GB" b="1">
                <a:solidFill>
                  <a:schemeClr val="dk1"/>
                </a:solidFill>
                <a:latin typeface="Open Sans"/>
                <a:ea typeface="Open Sans"/>
                <a:cs typeface="Open Sans"/>
                <a:sym typeface="Open Sans"/>
              </a:rPr>
              <a:t>How do we use a people-centred approach? </a:t>
            </a:r>
            <a:endParaRPr b="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To establish the purpose, scope, and priorities of a humanitarian programme, we must understand the following:</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What are the needs of the affected population?</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Whose needs are not being met? Of this population, who is most in need and/or most vulnerable?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What do they rely on to be able to meet these needs? (assets)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Which assets are currently being impacted, unavailable, or otherwise in need of support?</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Char char="●"/>
            </a:pPr>
            <a:r>
              <a:rPr lang="en-GB">
                <a:solidFill>
                  <a:schemeClr val="dk1"/>
                </a:solidFill>
                <a:latin typeface="Open Sans"/>
                <a:ea typeface="Open Sans"/>
                <a:cs typeface="Open Sans"/>
                <a:sym typeface="Open Sans"/>
              </a:rPr>
              <a:t>Who can support access to or provide resources and assets to meet needs?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latin typeface="Open Sans"/>
              <a:ea typeface="Open Sans"/>
              <a:cs typeface="Open Sans"/>
              <a:sym typeface="Open Sans"/>
            </a:endParaRPr>
          </a:p>
          <a:p>
            <a:pPr marL="0" lvl="0" indent="0" algn="l" rtl="0">
              <a:lnSpc>
                <a:spcPct val="115000"/>
              </a:lnSpc>
              <a:spcBef>
                <a:spcPts val="0"/>
              </a:spcBef>
              <a:spcAft>
                <a:spcPts val="0"/>
              </a:spcAft>
              <a:buNone/>
            </a:pPr>
            <a:r>
              <a:rPr lang="en-GB">
                <a:latin typeface="Open Sans"/>
                <a:ea typeface="Open Sans"/>
                <a:cs typeface="Open Sans"/>
                <a:sym typeface="Open Sans"/>
              </a:rPr>
              <a:t>IMAGE SOURCE: </a:t>
            </a:r>
            <a:r>
              <a:rPr lang="en-GB">
                <a:solidFill>
                  <a:schemeClr val="dk1"/>
                </a:solidFill>
                <a:latin typeface="Open Sans"/>
                <a:ea typeface="Open Sans"/>
                <a:cs typeface="Open Sans"/>
                <a:sym typeface="Open Sans"/>
              </a:rPr>
              <a:t>Image by</a:t>
            </a:r>
            <a:r>
              <a:rPr lang="en-GB">
                <a:solidFill>
                  <a:schemeClr val="dk1"/>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3"/>
              </a:rPr>
              <a:t>Jonathan Ford</a:t>
            </a:r>
            <a:r>
              <a:rPr lang="en-GB">
                <a:solidFill>
                  <a:schemeClr val="dk1"/>
                </a:solidFill>
                <a:latin typeface="Open Sans"/>
                <a:ea typeface="Open Sans"/>
                <a:cs typeface="Open Sans"/>
                <a:sym typeface="Open Sans"/>
              </a:rPr>
              <a:t> on</a:t>
            </a:r>
            <a:r>
              <a:rPr lang="en-GB">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4"/>
              </a:rPr>
              <a:t>Unsplash</a:t>
            </a:r>
            <a:endParaRPr>
              <a:latin typeface="Open Sans"/>
              <a:ea typeface="Open Sans"/>
              <a:cs typeface="Open Sans"/>
              <a:sym typeface="Open San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1301a8a3e32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3" name="Google Shape;433;g1301a8a3e32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0A0A3"/>
                </a:solidFill>
                <a:latin typeface="Open Sans"/>
                <a:ea typeface="Open Sans"/>
                <a:cs typeface="Open Sans"/>
                <a:sym typeface="Open Sans"/>
              </a:rPr>
              <a:t>Talking Points</a:t>
            </a:r>
            <a:endParaRPr b="1">
              <a:solidFill>
                <a:srgbClr val="3C404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3C4043"/>
                </a:solidFill>
                <a:latin typeface="Open Sans"/>
                <a:ea typeface="Open Sans"/>
                <a:cs typeface="Open Sans"/>
                <a:sym typeface="Open Sans"/>
              </a:rPr>
              <a:t>A people-centred approach and stakeholder analysis are complementary.</a:t>
            </a:r>
            <a:endParaRPr b="1">
              <a:solidFill>
                <a:srgbClr val="3C404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b="1">
              <a:solidFill>
                <a:srgbClr val="3C404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3C4043"/>
                </a:solidFill>
                <a:latin typeface="Open Sans"/>
                <a:ea typeface="Open Sans"/>
                <a:cs typeface="Open Sans"/>
                <a:sym typeface="Open Sans"/>
              </a:rPr>
              <a:t>Stakeholder analysis</a:t>
            </a:r>
            <a:r>
              <a:rPr lang="en-GB">
                <a:solidFill>
                  <a:srgbClr val="3C4043"/>
                </a:solidFill>
                <a:latin typeface="Open Sans"/>
                <a:ea typeface="Open Sans"/>
                <a:cs typeface="Open Sans"/>
                <a:sym typeface="Open Sans"/>
              </a:rPr>
              <a:t> involves identifying affected and target populations, potential beneficiaries, as well as key actors, and defining how they relate to one another.</a:t>
            </a:r>
            <a:endParaRPr>
              <a:solidFill>
                <a:srgbClr val="3C404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rgbClr val="3C4043"/>
                </a:solidFill>
                <a:latin typeface="Open Sans"/>
                <a:ea typeface="Open Sans"/>
                <a:cs typeface="Open Sans"/>
                <a:sym typeface="Open Sans"/>
              </a:rPr>
              <a:t>Stakeholder analysis supports a people-centred approach by identifying: </a:t>
            </a:r>
            <a:endParaRPr>
              <a:solidFill>
                <a:srgbClr val="3C4043"/>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the affected, target, and beneficiary populations (those in need in affected communities) </a:t>
            </a:r>
            <a:endParaRPr>
              <a:solidFill>
                <a:srgbClr val="3C4043"/>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the key actors in the response (those that provide and/or have influence on the delivery of assets/resources to communities and individuals in need).</a:t>
            </a:r>
            <a:endParaRPr>
              <a:solidFill>
                <a:srgbClr val="3C404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rgbClr val="3C404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3C4043"/>
                </a:solidFill>
                <a:latin typeface="Open Sans"/>
                <a:ea typeface="Open Sans"/>
                <a:cs typeface="Open Sans"/>
                <a:sym typeface="Open Sans"/>
              </a:rPr>
              <a:t>Note</a:t>
            </a:r>
            <a:r>
              <a:rPr lang="en-GB">
                <a:solidFill>
                  <a:srgbClr val="3C4043"/>
                </a:solidFill>
                <a:latin typeface="Open Sans"/>
                <a:ea typeface="Open Sans"/>
                <a:cs typeface="Open Sans"/>
                <a:sym typeface="Open Sans"/>
              </a:rPr>
              <a:t>: In this training, we frame the individuals and communities that are in need of help/support as follows:</a:t>
            </a:r>
            <a:endParaRPr>
              <a:solidFill>
                <a:srgbClr val="3C4043"/>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Affected population - the entire population that is affected (i.e., we cannot serve the entire population),</a:t>
            </a:r>
            <a:endParaRPr>
              <a:solidFill>
                <a:srgbClr val="3C4043"/>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Target population - a proportion of the affected population to receive help that is evaluated based on need,</a:t>
            </a:r>
            <a:endParaRPr>
              <a:solidFill>
                <a:srgbClr val="3C4043"/>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Beneficiaries - the proportion of the target population that will receive care/support.</a:t>
            </a:r>
            <a:endParaRPr>
              <a:solidFill>
                <a:srgbClr val="3C4043"/>
              </a:solidFill>
              <a:latin typeface="Open Sans"/>
              <a:ea typeface="Open Sans"/>
              <a:cs typeface="Open Sans"/>
              <a:sym typeface="Open Sans"/>
            </a:endParaRPr>
          </a:p>
          <a:p>
            <a:pPr marL="457200" lvl="0" indent="0" algn="l" rtl="0">
              <a:spcBef>
                <a:spcPts val="0"/>
              </a:spcBef>
              <a:spcAft>
                <a:spcPts val="0"/>
              </a:spcAft>
              <a:buNone/>
            </a:pPr>
            <a:endParaRPr>
              <a:solidFill>
                <a:srgbClr val="3C404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3C4043"/>
                </a:solidFill>
                <a:latin typeface="Open Sans"/>
                <a:ea typeface="Open Sans"/>
                <a:cs typeface="Open Sans"/>
                <a:sym typeface="Open Sans"/>
              </a:rPr>
              <a:t>Note</a:t>
            </a:r>
            <a:r>
              <a:rPr lang="en-GB">
                <a:solidFill>
                  <a:srgbClr val="3C4043"/>
                </a:solidFill>
                <a:latin typeface="Open Sans"/>
                <a:ea typeface="Open Sans"/>
                <a:cs typeface="Open Sans"/>
                <a:sym typeface="Open Sans"/>
              </a:rPr>
              <a:t>: Stakeholders are considered those that have “stake” or involvement in the response. They may include actors who are not targeted by the response, such as affected populations not receiving aid.</a:t>
            </a:r>
            <a:endParaRPr>
              <a:solidFill>
                <a:srgbClr val="3C404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rgbClr val="3C404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rgbClr val="3C4043"/>
                </a:solidFill>
                <a:latin typeface="Open Sans"/>
                <a:ea typeface="Open Sans"/>
                <a:cs typeface="Open Sans"/>
                <a:sym typeface="Open Sans"/>
              </a:rPr>
              <a:t>People-centred approach focuses on beneficiaries (i.e., those that need help/support).</a:t>
            </a:r>
            <a:endParaRPr>
              <a:solidFill>
                <a:srgbClr val="3C404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rgbClr val="3C404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3C4043"/>
                </a:solidFill>
                <a:latin typeface="Open Sans"/>
                <a:ea typeface="Open Sans"/>
                <a:cs typeface="Open Sans"/>
                <a:sym typeface="Open Sans"/>
              </a:rPr>
              <a:t>Note</a:t>
            </a:r>
            <a:r>
              <a:rPr lang="en-GB">
                <a:solidFill>
                  <a:srgbClr val="3C4043"/>
                </a:solidFill>
                <a:latin typeface="Open Sans"/>
                <a:ea typeface="Open Sans"/>
                <a:cs typeface="Open Sans"/>
                <a:sym typeface="Open Sans"/>
              </a:rPr>
              <a:t>: The terms “stakeholder” and “beneficiary” may mean different things to different people and organisations; this is the framing we will use in the training.</a:t>
            </a:r>
            <a:endParaRPr>
              <a:solidFill>
                <a:srgbClr val="3C404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b="1">
              <a:solidFill>
                <a:srgbClr val="3C4043"/>
              </a:solidFill>
              <a:latin typeface="Open Sans"/>
              <a:ea typeface="Open Sans"/>
              <a:cs typeface="Open Sans"/>
              <a:sym typeface="Open Sans"/>
            </a:endParaRPr>
          </a:p>
          <a:p>
            <a:pPr marL="0" lvl="0" indent="0" algn="l" rtl="0">
              <a:spcBef>
                <a:spcPts val="0"/>
              </a:spcBef>
              <a:spcAft>
                <a:spcPts val="0"/>
              </a:spcAft>
              <a:buNone/>
            </a:pPr>
            <a:r>
              <a:rPr lang="en-GB">
                <a:solidFill>
                  <a:srgbClr val="3C4043"/>
                </a:solidFill>
                <a:latin typeface="Open Sans"/>
                <a:ea typeface="Open Sans"/>
                <a:cs typeface="Open Sans"/>
                <a:sym typeface="Open Sans"/>
              </a:rPr>
              <a:t>IMAGE SOURCE: Image by Province of British Columbia on </a:t>
            </a:r>
            <a:r>
              <a:rPr lang="en-GB" u="sng">
                <a:solidFill>
                  <a:schemeClr val="hlink"/>
                </a:solidFill>
                <a:latin typeface="Open Sans"/>
                <a:ea typeface="Open Sans"/>
                <a:cs typeface="Open Sans"/>
                <a:sym typeface="Open Sans"/>
                <a:hlinkClick r:id="rId3"/>
              </a:rPr>
              <a:t>FLICKR</a:t>
            </a:r>
            <a:endParaRPr>
              <a:solidFill>
                <a:srgbClr val="3C4043"/>
              </a:solidFill>
              <a:latin typeface="Open Sans"/>
              <a:ea typeface="Open Sans"/>
              <a:cs typeface="Open Sans"/>
              <a:sym typeface="Open San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130bba9633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2" name="Google Shape;442;g130bba9633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0A0A3"/>
                </a:solidFill>
                <a:latin typeface="Open Sans"/>
                <a:ea typeface="Open Sans"/>
                <a:cs typeface="Open Sans"/>
                <a:sym typeface="Open Sans"/>
              </a:rPr>
              <a:t>Talking Points</a:t>
            </a:r>
            <a:endParaRPr>
              <a:solidFill>
                <a:srgbClr val="3C404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rgbClr val="3C4043"/>
                </a:solidFill>
                <a:latin typeface="Open Sans"/>
                <a:ea typeface="Open Sans"/>
                <a:cs typeface="Open Sans"/>
                <a:sym typeface="Open Sans"/>
              </a:rPr>
              <a:t>Stakeholder analysis can be done by mapping key actors and their relationships to one another</a:t>
            </a:r>
            <a:endParaRPr b="1">
              <a:solidFill>
                <a:srgbClr val="3C404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rgbClr val="3C404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rgbClr val="3C4043"/>
                </a:solidFill>
                <a:latin typeface="Open Sans"/>
                <a:ea typeface="Open Sans"/>
                <a:cs typeface="Open Sans"/>
                <a:sym typeface="Open Sans"/>
              </a:rPr>
              <a:t>The example provided is a rough overview of the different actors that would be involved in a Humanitarian Aid Network. As depicted here, these include:</a:t>
            </a:r>
            <a:endParaRPr>
              <a:solidFill>
                <a:srgbClr val="3C4043"/>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Government</a:t>
            </a:r>
            <a:endParaRPr>
              <a:solidFill>
                <a:srgbClr val="3C4043"/>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Donors</a:t>
            </a:r>
            <a:endParaRPr>
              <a:solidFill>
                <a:srgbClr val="3C4043"/>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Local Population</a:t>
            </a:r>
            <a:endParaRPr>
              <a:solidFill>
                <a:srgbClr val="3C4043"/>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Commercial and Private Sector</a:t>
            </a:r>
            <a:endParaRPr>
              <a:solidFill>
                <a:srgbClr val="3C4043"/>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Media</a:t>
            </a:r>
            <a:endParaRPr>
              <a:solidFill>
                <a:srgbClr val="3C4043"/>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National Police and Armed Forces</a:t>
            </a:r>
            <a:endParaRPr>
              <a:solidFill>
                <a:srgbClr val="3C4043"/>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NGOs</a:t>
            </a:r>
            <a:endParaRPr>
              <a:solidFill>
                <a:srgbClr val="3C4043"/>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Intergovernmental Organisations</a:t>
            </a:r>
            <a:endParaRPr>
              <a:solidFill>
                <a:srgbClr val="3C4043"/>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etc.</a:t>
            </a:r>
            <a:endParaRPr>
              <a:solidFill>
                <a:srgbClr val="3C4043"/>
              </a:solidFill>
              <a:latin typeface="Open Sans"/>
              <a:ea typeface="Open Sans"/>
              <a:cs typeface="Open Sans"/>
              <a:sym typeface="Open Sans"/>
            </a:endParaRPr>
          </a:p>
          <a:p>
            <a:pPr marL="0" lvl="0" indent="0" algn="l" rtl="0">
              <a:spcBef>
                <a:spcPts val="0"/>
              </a:spcBef>
              <a:spcAft>
                <a:spcPts val="0"/>
              </a:spcAft>
              <a:buNone/>
            </a:pPr>
            <a:endParaRPr>
              <a:solidFill>
                <a:srgbClr val="3C4043"/>
              </a:solidFill>
              <a:latin typeface="Open Sans"/>
              <a:ea typeface="Open Sans"/>
              <a:cs typeface="Open Sans"/>
              <a:sym typeface="Open Sans"/>
            </a:endParaRPr>
          </a:p>
          <a:p>
            <a:pPr marL="0" lvl="0" indent="0" algn="l" rtl="0">
              <a:spcBef>
                <a:spcPts val="0"/>
              </a:spcBef>
              <a:spcAft>
                <a:spcPts val="0"/>
              </a:spcAft>
              <a:buNone/>
            </a:pPr>
            <a:endParaRPr>
              <a:solidFill>
                <a:srgbClr val="3C4043"/>
              </a:solidFill>
              <a:latin typeface="Open Sans"/>
              <a:ea typeface="Open Sans"/>
              <a:cs typeface="Open Sans"/>
              <a:sym typeface="Open Sans"/>
            </a:endParaRPr>
          </a:p>
          <a:p>
            <a:pPr marL="0" lvl="0" indent="0" algn="l" rtl="0">
              <a:lnSpc>
                <a:spcPct val="115000"/>
              </a:lnSpc>
              <a:spcBef>
                <a:spcPts val="0"/>
              </a:spcBef>
              <a:spcAft>
                <a:spcPts val="0"/>
              </a:spcAft>
              <a:buNone/>
            </a:pPr>
            <a:r>
              <a:rPr lang="en-GB" b="1">
                <a:solidFill>
                  <a:srgbClr val="00A0A3"/>
                </a:solidFill>
                <a:latin typeface="Open Sans"/>
                <a:ea typeface="Open Sans"/>
                <a:cs typeface="Open Sans"/>
                <a:sym typeface="Open Sans"/>
              </a:rPr>
              <a:t>Discussion (Optional)</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rgbClr val="3C4043"/>
                </a:solidFill>
                <a:latin typeface="Open Sans"/>
                <a:ea typeface="Open Sans"/>
                <a:cs typeface="Open Sans"/>
                <a:sym typeface="Open Sans"/>
              </a:rPr>
              <a:t>Ask participants if they can identify other groups not included in the stakeholder analysis diagram.</a:t>
            </a:r>
            <a:endParaRPr>
              <a:solidFill>
                <a:srgbClr val="3C4043"/>
              </a:solidFill>
              <a:latin typeface="Open Sans"/>
              <a:ea typeface="Open Sans"/>
              <a:cs typeface="Open Sans"/>
              <a:sym typeface="Open Sans"/>
            </a:endParaRPr>
          </a:p>
          <a:p>
            <a:pPr marL="0" lvl="0" indent="0" algn="l" rtl="0">
              <a:spcBef>
                <a:spcPts val="0"/>
              </a:spcBef>
              <a:spcAft>
                <a:spcPts val="0"/>
              </a:spcAft>
              <a:buNone/>
            </a:pPr>
            <a:endParaRPr>
              <a:solidFill>
                <a:srgbClr val="3C4043"/>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Ihttps://ecampusontario.pressbooks.pub/globalvaluechain/chapter/9-5-learning-objective-4/#fig9.6</a:t>
            </a:r>
            <a:endParaRPr>
              <a:solidFill>
                <a:srgbClr val="3C4043"/>
              </a:solidFill>
              <a:latin typeface="Open Sans"/>
              <a:ea typeface="Open Sans"/>
              <a:cs typeface="Open Sans"/>
              <a:sym typeface="Open San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g130bba9633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1" name="Google Shape;381;g130bba9633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0A0A3"/>
                </a:solidFill>
                <a:latin typeface="Open Sans"/>
                <a:ea typeface="Open Sans"/>
                <a:cs typeface="Open Sans"/>
                <a:sym typeface="Open Sans"/>
              </a:rPr>
              <a:t>Talking Points</a:t>
            </a:r>
            <a:endParaRPr>
              <a:solidFill>
                <a:srgbClr val="3C4043"/>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Stakeholder analysis can be done in the form of mapping the key actors and their relationships to one another</a:t>
            </a:r>
            <a:endParaRPr b="1">
              <a:solidFill>
                <a:srgbClr val="3C4043"/>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The example provided is a map of stakeholders identified in Sierra Leone</a:t>
            </a:r>
            <a:endParaRPr>
              <a:solidFill>
                <a:srgbClr val="3C4043"/>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Interesting observations about this example:</a:t>
            </a:r>
            <a:endParaRPr>
              <a:solidFill>
                <a:srgbClr val="3C4043"/>
              </a:solidFill>
              <a:latin typeface="Open Sans"/>
              <a:ea typeface="Open Sans"/>
              <a:cs typeface="Open Sans"/>
              <a:sym typeface="Open Sans"/>
            </a:endParaRPr>
          </a:p>
          <a:p>
            <a:pPr marL="914400" lvl="1"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the diverse range of stakeholders which must be considered</a:t>
            </a:r>
            <a:endParaRPr>
              <a:solidFill>
                <a:srgbClr val="3C4043"/>
              </a:solidFill>
              <a:latin typeface="Open Sans"/>
              <a:ea typeface="Open Sans"/>
              <a:cs typeface="Open Sans"/>
              <a:sym typeface="Open Sans"/>
            </a:endParaRPr>
          </a:p>
          <a:p>
            <a:pPr marL="914400" lvl="1"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the complex series of relationships between these stakeholders.</a:t>
            </a:r>
            <a:endParaRPr>
              <a:solidFill>
                <a:srgbClr val="3C4043"/>
              </a:solidFill>
              <a:latin typeface="Open Sans"/>
              <a:ea typeface="Open Sans"/>
              <a:cs typeface="Open Sans"/>
              <a:sym typeface="Open Sans"/>
            </a:endParaRPr>
          </a:p>
          <a:p>
            <a:pPr marL="914400" lvl="1"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directional arrows indicate mutual or one-way relationship</a:t>
            </a:r>
            <a:endParaRPr>
              <a:solidFill>
                <a:srgbClr val="3C4043"/>
              </a:solidFill>
              <a:latin typeface="Open Sans"/>
              <a:ea typeface="Open Sans"/>
              <a:cs typeface="Open Sans"/>
              <a:sym typeface="Open Sans"/>
            </a:endParaRPr>
          </a:p>
          <a:p>
            <a:pPr marL="914400" lvl="1"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colour of arrow to indicate type of relationship</a:t>
            </a:r>
            <a:endParaRPr>
              <a:solidFill>
                <a:srgbClr val="3C4043"/>
              </a:solidFill>
              <a:latin typeface="Open Sans"/>
              <a:ea typeface="Open Sans"/>
              <a:cs typeface="Open Sans"/>
              <a:sym typeface="Open Sans"/>
            </a:endParaRPr>
          </a:p>
          <a:p>
            <a:pPr marL="914400" lvl="1"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type of arrow to indicate strength of relationship, etc.</a:t>
            </a:r>
            <a:endParaRPr>
              <a:solidFill>
                <a:srgbClr val="3C4043"/>
              </a:solidFill>
              <a:latin typeface="Open Sans"/>
              <a:ea typeface="Open Sans"/>
              <a:cs typeface="Open Sans"/>
              <a:sym typeface="Open Sans"/>
            </a:endParaRPr>
          </a:p>
          <a:p>
            <a:pPr marL="0" lvl="0" indent="0" algn="l" rtl="0">
              <a:spcBef>
                <a:spcPts val="0"/>
              </a:spcBef>
              <a:spcAft>
                <a:spcPts val="0"/>
              </a:spcAft>
              <a:buNone/>
            </a:pPr>
            <a:endParaRPr>
              <a:solidFill>
                <a:srgbClr val="3C4043"/>
              </a:solidFill>
              <a:latin typeface="Open Sans"/>
              <a:ea typeface="Open Sans"/>
              <a:cs typeface="Open Sans"/>
              <a:sym typeface="Open Sans"/>
            </a:endParaRPr>
          </a:p>
          <a:p>
            <a:pPr marL="0" lvl="0" indent="0" algn="l" rtl="0">
              <a:lnSpc>
                <a:spcPct val="115000"/>
              </a:lnSpc>
              <a:spcBef>
                <a:spcPts val="0"/>
              </a:spcBef>
              <a:spcAft>
                <a:spcPts val="0"/>
              </a:spcAft>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spcBef>
                <a:spcPts val="0"/>
              </a:spcBef>
              <a:spcAft>
                <a:spcPts val="0"/>
              </a:spcAft>
              <a:buNone/>
            </a:pPr>
            <a:r>
              <a:rPr lang="en-GB">
                <a:solidFill>
                  <a:srgbClr val="3C4043"/>
                </a:solidFill>
                <a:latin typeface="Open Sans"/>
                <a:ea typeface="Open Sans"/>
                <a:cs typeface="Open Sans"/>
                <a:sym typeface="Open Sans"/>
              </a:rPr>
              <a:t>See the additional reading: Using the Sphere Standards in Urban Settings - Part 2 (2020), page 10.</a:t>
            </a:r>
            <a:endParaRPr>
              <a:solidFill>
                <a:srgbClr val="3C4043"/>
              </a:solidFill>
              <a:latin typeface="Open Sans"/>
              <a:ea typeface="Open Sans"/>
              <a:cs typeface="Open Sans"/>
              <a:sym typeface="Open Sans"/>
            </a:endParaRPr>
          </a:p>
          <a:p>
            <a:pPr marL="0" lvl="0" indent="0" algn="l" rtl="0">
              <a:spcBef>
                <a:spcPts val="0"/>
              </a:spcBef>
              <a:spcAft>
                <a:spcPts val="0"/>
              </a:spcAft>
              <a:buNone/>
            </a:pPr>
            <a:endParaRPr>
              <a:solidFill>
                <a:srgbClr val="3C4043"/>
              </a:solidFill>
              <a:latin typeface="Open Sans"/>
              <a:ea typeface="Open Sans"/>
              <a:cs typeface="Open Sans"/>
              <a:sym typeface="Open Sans"/>
            </a:endParaRPr>
          </a:p>
          <a:p>
            <a:pPr marL="0" lvl="0" indent="0" algn="l" rtl="0">
              <a:lnSpc>
                <a:spcPct val="115000"/>
              </a:lnSpc>
              <a:spcBef>
                <a:spcPts val="0"/>
              </a:spcBef>
              <a:spcAft>
                <a:spcPts val="0"/>
              </a:spcAft>
              <a:buNone/>
            </a:pPr>
            <a:r>
              <a:rPr lang="en-GB" b="1">
                <a:solidFill>
                  <a:srgbClr val="00A0A3"/>
                </a:solidFill>
                <a:latin typeface="Open Sans"/>
                <a:ea typeface="Open Sans"/>
                <a:cs typeface="Open Sans"/>
                <a:sym typeface="Open Sans"/>
              </a:rPr>
              <a:t>Discussion (optional)</a:t>
            </a:r>
            <a:endParaRPr b="1">
              <a:solidFill>
                <a:srgbClr val="00A0A3"/>
              </a:solidFill>
              <a:latin typeface="Open Sans"/>
              <a:ea typeface="Open Sans"/>
              <a:cs typeface="Open Sans"/>
              <a:sym typeface="Open Sans"/>
            </a:endParaRPr>
          </a:p>
          <a:p>
            <a:pPr marL="0" lvl="0" indent="0" algn="l" rtl="0">
              <a:spcBef>
                <a:spcPts val="0"/>
              </a:spcBef>
              <a:spcAft>
                <a:spcPts val="0"/>
              </a:spcAft>
              <a:buNone/>
            </a:pPr>
            <a:r>
              <a:rPr lang="en-GB">
                <a:solidFill>
                  <a:srgbClr val="3C4043"/>
                </a:solidFill>
                <a:latin typeface="Open Sans"/>
                <a:ea typeface="Open Sans"/>
                <a:cs typeface="Open Sans"/>
                <a:sym typeface="Open Sans"/>
              </a:rPr>
              <a:t>Collectively review the example provided to make observations about the stakeholder map. Specifically, get participants to identify the observations identified in the talking points.</a:t>
            </a:r>
            <a:endParaRPr>
              <a:solidFill>
                <a:srgbClr val="3C4043"/>
              </a:solidFill>
              <a:latin typeface="Open Sans"/>
              <a:ea typeface="Open Sans"/>
              <a:cs typeface="Open Sans"/>
              <a:sym typeface="Open Sans"/>
            </a:endParaRPr>
          </a:p>
          <a:p>
            <a:pPr marL="0" lvl="0" indent="0" algn="l" rtl="0">
              <a:spcBef>
                <a:spcPts val="0"/>
              </a:spcBef>
              <a:spcAft>
                <a:spcPts val="0"/>
              </a:spcAft>
              <a:buNone/>
            </a:pPr>
            <a:endParaRPr>
              <a:solidFill>
                <a:srgbClr val="3C4043"/>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Image from SPHERE 2018. Sphere standards in Urban settings, Part 2. Page 10</a:t>
            </a:r>
            <a:endParaRPr>
              <a:solidFill>
                <a:srgbClr val="3C4043"/>
              </a:solidFill>
              <a:latin typeface="Open Sans"/>
              <a:ea typeface="Open Sans"/>
              <a:cs typeface="Open Sans"/>
              <a:sym typeface="Open San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gf4098fd273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8" name="Google Shape;448;gf4098fd273_0_1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Talking Points</a:t>
            </a:r>
            <a:br>
              <a:rPr lang="en-GB" b="1">
                <a:solidFill>
                  <a:schemeClr val="dk1"/>
                </a:solidFill>
                <a:latin typeface="Open Sans"/>
                <a:ea typeface="Open Sans"/>
                <a:cs typeface="Open Sans"/>
                <a:sym typeface="Open Sans"/>
              </a:rPr>
            </a:br>
            <a:r>
              <a:rPr lang="en-GB" b="1">
                <a:solidFill>
                  <a:schemeClr val="dk1"/>
                </a:solidFill>
                <a:latin typeface="Open Sans"/>
                <a:ea typeface="Open Sans"/>
                <a:cs typeface="Open Sans"/>
                <a:sym typeface="Open Sans"/>
              </a:rPr>
              <a:t>Assessments</a:t>
            </a:r>
            <a:r>
              <a:rPr lang="en-GB">
                <a:solidFill>
                  <a:schemeClr val="dk1"/>
                </a:solidFill>
                <a:latin typeface="Open Sans"/>
                <a:ea typeface="Open Sans"/>
                <a:cs typeface="Open Sans"/>
                <a:sym typeface="Open Sans"/>
              </a:rPr>
              <a:t> are used to identify individuals and/or populations in need and provide specific information about their needs (asset requirements).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Assessments </a:t>
            </a:r>
            <a:r>
              <a:rPr lang="en-GB">
                <a:solidFill>
                  <a:schemeClr val="dk1"/>
                </a:solidFill>
                <a:latin typeface="Open Sans"/>
                <a:ea typeface="Open Sans"/>
                <a:cs typeface="Open Sans"/>
                <a:sym typeface="Open Sans"/>
              </a:rPr>
              <a:t>help target the distribution of limited resources to those most in need of assistance.</a:t>
            </a:r>
            <a:endParaRPr b="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Image by </a:t>
            </a:r>
            <a:r>
              <a:rPr lang="en-GB" u="sng">
                <a:solidFill>
                  <a:schemeClr val="hlink"/>
                </a:solidFill>
                <a:latin typeface="Open Sans"/>
                <a:ea typeface="Open Sans"/>
                <a:cs typeface="Open Sans"/>
                <a:sym typeface="Open Sans"/>
                <a:hlinkClick r:id="rId3"/>
              </a:rPr>
              <a:t>Nick Youngson</a:t>
            </a:r>
            <a:r>
              <a:rPr lang="en-GB">
                <a:solidFill>
                  <a:schemeClr val="dk1"/>
                </a:solidFill>
                <a:latin typeface="Open Sans"/>
                <a:ea typeface="Open Sans"/>
                <a:cs typeface="Open Sans"/>
                <a:sym typeface="Open Sans"/>
              </a:rPr>
              <a:t> on </a:t>
            </a:r>
            <a:r>
              <a:rPr lang="en-GB" u="sng">
                <a:solidFill>
                  <a:schemeClr val="hlink"/>
                </a:solidFill>
                <a:latin typeface="Open Sans"/>
                <a:ea typeface="Open Sans"/>
                <a:cs typeface="Open Sans"/>
                <a:sym typeface="Open Sans"/>
                <a:hlinkClick r:id="rId4"/>
              </a:rPr>
              <a:t>Alpha Stock Images</a:t>
            </a:r>
            <a:endParaRPr>
              <a:solidFill>
                <a:schemeClr val="dk1"/>
              </a:solidFill>
              <a:latin typeface="Open Sans"/>
              <a:ea typeface="Open Sans"/>
              <a:cs typeface="Open Sans"/>
              <a:sym typeface="Open San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gf4098fd273_0_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7" name="Google Shape;457;gf4098fd273_0_1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Talking Points</a:t>
            </a:r>
            <a:endParaRPr b="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Types of assessments: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Selective Assessments</a:t>
            </a:r>
            <a:r>
              <a:rPr lang="en-GB">
                <a:solidFill>
                  <a:schemeClr val="dk1"/>
                </a:solidFill>
                <a:latin typeface="Open Sans"/>
                <a:ea typeface="Open Sans"/>
                <a:cs typeface="Open Sans"/>
                <a:sym typeface="Open Sans"/>
              </a:rPr>
              <a:t> - Segment of the population, within a specific area or distributed across areas</a:t>
            </a:r>
            <a:endParaRPr b="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i="1">
                <a:solidFill>
                  <a:schemeClr val="dk1"/>
                </a:solidFill>
                <a:latin typeface="Open Sans"/>
                <a:ea typeface="Open Sans"/>
                <a:cs typeface="Open Sans"/>
                <a:sym typeface="Open Sans"/>
              </a:rPr>
              <a:t>Profiling</a:t>
            </a:r>
            <a:endParaRPr i="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Individuals/groups identified are based on status of being internally displaced (IDPs).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i="1">
                <a:solidFill>
                  <a:schemeClr val="dk1"/>
                </a:solidFill>
                <a:latin typeface="Open Sans"/>
                <a:ea typeface="Open Sans"/>
                <a:cs typeface="Open Sans"/>
                <a:sym typeface="Open Sans"/>
              </a:rPr>
              <a:t>Targeting</a:t>
            </a:r>
            <a:endParaRPr i="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Individuals groups are identified based on needs and vulnerabilities.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Area-Based Assessments</a:t>
            </a:r>
            <a:r>
              <a:rPr lang="en-GB">
                <a:solidFill>
                  <a:schemeClr val="dk1"/>
                </a:solidFill>
                <a:latin typeface="Open Sans"/>
                <a:ea typeface="Open Sans"/>
                <a:cs typeface="Open Sans"/>
                <a:sym typeface="Open Sans"/>
              </a:rPr>
              <a:t> - a specific section of a geographical area, region, or city is selected for humanitarian assessment.</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i="1">
                <a:solidFill>
                  <a:schemeClr val="dk1"/>
                </a:solidFill>
                <a:latin typeface="Open Sans"/>
                <a:ea typeface="Open Sans"/>
                <a:cs typeface="Open Sans"/>
                <a:sym typeface="Open Sans"/>
              </a:rPr>
              <a:t>Area-based approach (ABA)</a:t>
            </a:r>
            <a:endParaRPr i="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whole population within a selected area are assessed for support</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Stakeholders and beneficiaries are diverse (i.e., multi-stakeholder and multi-sectoral support is provided)</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Area-based approaches include: neighbourhood approaches, place-based approaches (e.g., floodplain), settlements approaches, etc.</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See Figure 5, Sphere (2020).</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Comparing both types: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Area-Based Assessments have been identified as more inclusive and help to promote social inclusivity.</a:t>
            </a:r>
            <a:endParaRPr>
              <a:solidFill>
                <a:schemeClr val="dk1"/>
              </a:solidFill>
              <a:latin typeface="Open Sans"/>
              <a:ea typeface="Open Sans"/>
              <a:cs typeface="Open Sans"/>
              <a:sym typeface="Open Sans"/>
            </a:endParaRPr>
          </a:p>
          <a:p>
            <a:pPr marL="45720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 More appropriate for the people-centred approach.</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Selective assessments may appear more efficient from a resource perspective but can lead to division within communities or neighbourhoods.</a:t>
            </a:r>
            <a:endParaRPr>
              <a:solidFill>
                <a:schemeClr val="dk1"/>
              </a:solidFill>
              <a:latin typeface="Open Sans"/>
              <a:ea typeface="Open Sans"/>
              <a:cs typeface="Open Sans"/>
              <a:sym typeface="Open Sans"/>
            </a:endParaRPr>
          </a:p>
          <a:p>
            <a:pPr marL="45720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FF9900"/>
                </a:solidFill>
                <a:latin typeface="Open Sans"/>
                <a:ea typeface="Open Sans"/>
                <a:cs typeface="Open Sans"/>
                <a:sym typeface="Open Sans"/>
              </a:rPr>
              <a:t>See case study notes in </a:t>
            </a:r>
            <a:r>
              <a:rPr lang="en-GB" b="1" u="sng">
                <a:solidFill>
                  <a:schemeClr val="hlink"/>
                </a:solidFill>
                <a:latin typeface="Open Sans"/>
                <a:ea typeface="Open Sans"/>
                <a:cs typeface="Open Sans"/>
                <a:sym typeface="Open Sans"/>
                <a:hlinkClick r:id="rId3"/>
              </a:rPr>
              <a:t>Instructor Guide</a:t>
            </a:r>
            <a:r>
              <a:rPr lang="en-GB" b="1">
                <a:solidFill>
                  <a:srgbClr val="FF9900"/>
                </a:solidFill>
                <a:latin typeface="Open Sans"/>
                <a:ea typeface="Open Sans"/>
                <a:cs typeface="Open Sans"/>
                <a:sym typeface="Open Sans"/>
              </a:rPr>
              <a:t> for urban scenario/inject</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See the additional reading: Urban Profiling for Better Responses to Humanitarian Crises.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IMAGE SOURCE: Image by </a:t>
            </a:r>
            <a:r>
              <a:rPr lang="en-GB" u="sng">
                <a:solidFill>
                  <a:schemeClr val="hlink"/>
                </a:solidFill>
                <a:latin typeface="Open Sans"/>
                <a:ea typeface="Open Sans"/>
                <a:cs typeface="Open Sans"/>
                <a:sym typeface="Open Sans"/>
                <a:hlinkClick r:id="rId4"/>
              </a:rPr>
              <a:t>Citypeek</a:t>
            </a:r>
            <a:r>
              <a:rPr lang="en-GB">
                <a:solidFill>
                  <a:schemeClr val="dk1"/>
                </a:solidFill>
                <a:latin typeface="Open Sans"/>
                <a:ea typeface="Open Sans"/>
                <a:cs typeface="Open Sans"/>
                <a:sym typeface="Open Sans"/>
              </a:rPr>
              <a:t> on </a:t>
            </a:r>
            <a:r>
              <a:rPr lang="en-GB" u="sng">
                <a:solidFill>
                  <a:schemeClr val="hlink"/>
                </a:solidFill>
                <a:latin typeface="Open Sans"/>
                <a:ea typeface="Open Sans"/>
                <a:cs typeface="Open Sans"/>
                <a:sym typeface="Open Sans"/>
                <a:hlinkClick r:id="rId5"/>
              </a:rPr>
              <a:t>Wikimedia Commons</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g167bb103a64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 name="Google Shape;85;g167bb103a6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f4098fd273_0_1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f4098fd273_0_1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Activity (Required)</a:t>
            </a:r>
            <a:endParaRPr b="1">
              <a:solidFill>
                <a:srgbClr val="00A0A3"/>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In this step-by-step activity, participants will consider the humanitarian response in the Case Study and identify affected communities, stakeholders, needs, and assets using a people-centred approach. </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See </a:t>
            </a:r>
            <a:r>
              <a:rPr lang="en-GB" b="1">
                <a:solidFill>
                  <a:schemeClr val="dk1"/>
                </a:solidFill>
                <a:latin typeface="Open Sans"/>
                <a:ea typeface="Open Sans"/>
                <a:cs typeface="Open Sans"/>
                <a:sym typeface="Open Sans"/>
              </a:rPr>
              <a:t>Activity 1.2. Part 1 - Needs Analysis Using a People-Centred Approach</a:t>
            </a:r>
            <a:r>
              <a:rPr lang="en-GB">
                <a:solidFill>
                  <a:schemeClr val="dk1"/>
                </a:solidFill>
                <a:latin typeface="Open Sans"/>
                <a:ea typeface="Open Sans"/>
                <a:cs typeface="Open Sans"/>
                <a:sym typeface="Open Sans"/>
              </a:rPr>
              <a:t> in the Instructor Guide for detailed instructions.</a:t>
            </a:r>
            <a:endParaRPr b="1">
              <a:solidFill>
                <a:srgbClr val="00A0A3"/>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IMAGE SOURCE: Image by</a:t>
            </a:r>
            <a:r>
              <a:rPr lang="en-GB">
                <a:solidFill>
                  <a:schemeClr val="dk1"/>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3"/>
              </a:rPr>
              <a:t>Chandler Cruttenden</a:t>
            </a:r>
            <a:r>
              <a:rPr lang="en-GB">
                <a:solidFill>
                  <a:schemeClr val="dk1"/>
                </a:solidFill>
                <a:latin typeface="Open Sans"/>
                <a:ea typeface="Open Sans"/>
                <a:cs typeface="Open Sans"/>
                <a:sym typeface="Open Sans"/>
              </a:rPr>
              <a:t> on</a:t>
            </a:r>
            <a:r>
              <a:rPr lang="en-GB">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4"/>
              </a:rPr>
              <a:t>Unsplash</a:t>
            </a:r>
            <a:r>
              <a:rPr lang="en-GB">
                <a:solidFill>
                  <a:schemeClr val="dk1"/>
                </a:solidFill>
                <a:latin typeface="Open Sans"/>
                <a:ea typeface="Open Sans"/>
                <a:cs typeface="Open Sans"/>
                <a:sym typeface="Open Sans"/>
              </a:rPr>
              <a:t> </a:t>
            </a:r>
            <a:endParaRPr>
              <a:solidFill>
                <a:schemeClr val="dk1"/>
              </a:solidFill>
              <a:latin typeface="Open Sans"/>
              <a:ea typeface="Open Sans"/>
              <a:cs typeface="Open Sans"/>
              <a:sym typeface="Open San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g131dac3146e_1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9" name="Google Shape;499;g131dac3146e_1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Clr>
                <a:schemeClr val="dk1"/>
              </a:buClr>
              <a:buSzPts val="1100"/>
              <a:buFont typeface="Open Sans"/>
              <a:buChar char="●"/>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g131dac3146e_1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8" name="Google Shape;508;g131dac3146e_1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Clr>
                <a:schemeClr val="dk1"/>
              </a:buClr>
              <a:buSzPts val="1100"/>
              <a:buFont typeface="Open Sans"/>
              <a:buChar char="●"/>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g13367cec468_1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7" name="Google Shape;517;g13367cec468_1_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Clr>
                <a:schemeClr val="dk1"/>
              </a:buClr>
              <a:buSzPts val="1100"/>
              <a:buFont typeface="Open Sans"/>
              <a:buChar char="●"/>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g135067fda13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6" name="Google Shape;526;g135067fda13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Clr>
                <a:schemeClr val="dk1"/>
              </a:buClr>
              <a:buSzPts val="1100"/>
              <a:buFont typeface="Open Sans"/>
              <a:buChar char="●"/>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g135067fda13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5" name="Google Shape;535;g135067fda13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Clr>
                <a:schemeClr val="dk1"/>
              </a:buClr>
              <a:buSzPts val="1100"/>
              <a:buFont typeface="Open Sans"/>
              <a:buChar char="●"/>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16cc237ec8f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16cc237ec8f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16f13365f2c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16f13365f2c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16f13365f2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 name="Google Shape;271;g16f13365f2c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gf4098fd273_0_1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3" name="Google Shape;543;gf4098fd273_0_1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0A0A3"/>
                </a:solidFill>
                <a:latin typeface="Open Sans"/>
                <a:ea typeface="Open Sans"/>
                <a:cs typeface="Open Sans"/>
                <a:sym typeface="Open Sans"/>
              </a:rPr>
              <a:t>Talking Points</a:t>
            </a:r>
            <a:endParaRPr b="1">
              <a:solidFill>
                <a:srgbClr val="6AA84F"/>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As humanitarians, we need to </a:t>
            </a:r>
            <a:r>
              <a:rPr lang="en-GB" u="sng">
                <a:solidFill>
                  <a:schemeClr val="dk1"/>
                </a:solidFill>
                <a:latin typeface="Open Sans"/>
                <a:ea typeface="Open Sans"/>
                <a:cs typeface="Open Sans"/>
                <a:sym typeface="Open Sans"/>
              </a:rPr>
              <a:t>work with and support local actors</a:t>
            </a:r>
            <a:r>
              <a:rPr lang="en-GB">
                <a:solidFill>
                  <a:schemeClr val="dk1"/>
                </a:solidFill>
                <a:latin typeface="Open Sans"/>
                <a:ea typeface="Open Sans"/>
                <a:cs typeface="Open Sans"/>
                <a:sym typeface="Open Sans"/>
              </a:rPr>
              <a:t> and local resources as much as possible, not work in parallel.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To be effective, we strive for synergy between humanitarian and local response efforts → combined efforts are greater than the sum of their parts.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We must truly understand the context of local actors, service provision, and resources to enable assets for those in need.</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We understand the context by conducting a context analysis.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And we conduct a context analysis using a systems approach.</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FF9900"/>
                </a:solidFill>
                <a:latin typeface="Open Sans"/>
                <a:ea typeface="Open Sans"/>
                <a:cs typeface="Open Sans"/>
                <a:sym typeface="Open Sans"/>
              </a:rPr>
              <a:t>See case study notes in </a:t>
            </a:r>
            <a:r>
              <a:rPr lang="en-GB" b="1" u="sng">
                <a:solidFill>
                  <a:schemeClr val="hlink"/>
                </a:solidFill>
                <a:latin typeface="Open Sans"/>
                <a:ea typeface="Open Sans"/>
                <a:cs typeface="Open Sans"/>
                <a:sym typeface="Open Sans"/>
                <a:hlinkClick r:id="rId3"/>
              </a:rPr>
              <a:t>Instructor Guide</a:t>
            </a:r>
            <a:r>
              <a:rPr lang="en-GB" b="1">
                <a:solidFill>
                  <a:srgbClr val="FF9900"/>
                </a:solidFill>
                <a:latin typeface="Open Sans"/>
                <a:ea typeface="Open Sans"/>
                <a:cs typeface="Open Sans"/>
                <a:sym typeface="Open Sans"/>
              </a:rPr>
              <a:t> for urban scenario/inject</a:t>
            </a:r>
            <a:endParaRPr>
              <a:solidFill>
                <a:schemeClr val="dk1"/>
              </a:solidFill>
              <a:latin typeface="Open Sans"/>
              <a:ea typeface="Open Sans"/>
              <a:cs typeface="Open Sans"/>
              <a:sym typeface="Open San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12eb9474198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12eb9474198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0A0A3"/>
                </a:solidFill>
                <a:latin typeface="Open Sans"/>
                <a:ea typeface="Open Sans"/>
                <a:cs typeface="Open Sans"/>
                <a:sym typeface="Open Sans"/>
              </a:rPr>
              <a:t>Talking Points</a:t>
            </a:r>
            <a:endParaRPr>
              <a:solidFill>
                <a:srgbClr val="00A0A3"/>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What is the urban context? And how do humanitarians fit into this context? → Throughout this training we will discuss the War in Ukraine as a case study to explore concepts related to humanitarian response in urban contexts.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Use this introductory slide to establish that the War in Ukraine will be used as a case study throughout the training. Transition to the next slide to provide details about the case study and “set the scene” for the training.</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*Note on Case Study:</a:t>
            </a:r>
            <a:r>
              <a:rPr lang="en-GB">
                <a:solidFill>
                  <a:schemeClr val="dk1"/>
                </a:solidFill>
                <a:latin typeface="Open Sans"/>
                <a:ea typeface="Open Sans"/>
                <a:cs typeface="Open Sans"/>
                <a:sym typeface="Open Sans"/>
              </a:rPr>
              <a:t> The Urban Response Case Study: War in Ukraine has been used for this Instructor Guide; however, facilitators may replace this case study with a different case study of their choice (e.g., more relevant to specific training needs or context).</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*Note on tense used in the Case Study: </a:t>
            </a:r>
            <a:r>
              <a:rPr lang="en-GB">
                <a:solidFill>
                  <a:schemeClr val="dk1"/>
                </a:solidFill>
                <a:latin typeface="Open Sans"/>
                <a:ea typeface="Open Sans"/>
                <a:cs typeface="Open Sans"/>
                <a:sym typeface="Open Sans"/>
              </a:rPr>
              <a:t>For the purposes of this training, the present tense has been used throughout the Case Study descriptions. It has been treated as current data to make the study more immersive for participants and to emphasise the changing context. Since this training was created, many of the statistics and situation reports will have changed and may no longer be current.</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*Note on Terminology: </a:t>
            </a:r>
            <a:r>
              <a:rPr lang="en-GB">
                <a:solidFill>
                  <a:schemeClr val="dk1"/>
                </a:solidFill>
                <a:latin typeface="Open Sans"/>
                <a:ea typeface="Open Sans"/>
                <a:cs typeface="Open Sans"/>
                <a:sym typeface="Open Sans"/>
              </a:rPr>
              <a:t>The title “War in Ukraine” has been adopted in this training to identify the case study based on its usage in international media reporting, government and state documentation, and humanitarian and international non-governmental organisation coverage of the conflict. This title can be substituted if needed, and at the discretion of the instructor, to reflect the complexities of these terms (e.g., war, conflict, invasion, war on Ukraine, Russia-Ukraine war).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*Note on Terminology: </a:t>
            </a:r>
            <a:r>
              <a:rPr lang="en-GB">
                <a:solidFill>
                  <a:schemeClr val="dk1"/>
                </a:solidFill>
                <a:latin typeface="Open Sans"/>
                <a:ea typeface="Open Sans"/>
                <a:cs typeface="Open Sans"/>
                <a:sym typeface="Open Sans"/>
              </a:rPr>
              <a:t>The title “War in Ukraine” has been adopted in this training to identify the case study based on its usage in international media reporting, government and state documentation, and humanitarian and international non-governmental organisation coverage of the conflict. This title can be substituted if needed, and at the discretion of the instructor, to reflect the complexities of these terms (e.g., war, conflict, invasion, war on Ukraine, Russia-Ukraine war).  </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a:p>
            <a:pPr marL="0" lvl="0" indent="0" algn="l" rtl="0">
              <a:spcBef>
                <a:spcPts val="0"/>
              </a:spcBef>
              <a:spcAft>
                <a:spcPts val="0"/>
              </a:spcAft>
              <a:buNone/>
            </a:pPr>
            <a:r>
              <a:rPr lang="en-GB">
                <a:latin typeface="Open Sans"/>
                <a:ea typeface="Open Sans"/>
                <a:cs typeface="Open Sans"/>
                <a:sym typeface="Open Sans"/>
              </a:rPr>
              <a:t>IMAGE SOURCE: Image on </a:t>
            </a:r>
            <a:r>
              <a:rPr lang="en-GB" u="sng">
                <a:solidFill>
                  <a:schemeClr val="hlink"/>
                </a:solidFill>
                <a:latin typeface="Open Sans"/>
                <a:ea typeface="Open Sans"/>
                <a:cs typeface="Open Sans"/>
                <a:sym typeface="Open Sans"/>
                <a:hlinkClick r:id="rId3"/>
              </a:rPr>
              <a:t>BBC News/Reuters</a:t>
            </a:r>
            <a:endParaRPr>
              <a:latin typeface="Open Sans"/>
              <a:ea typeface="Open Sans"/>
              <a:cs typeface="Open Sans"/>
              <a:sym typeface="Open San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Google Shape;550;gf4098fd273_0_1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1" name="Google Shape;551;gf4098fd273_0_1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0A0A3"/>
                </a:solidFill>
                <a:latin typeface="Open Sans"/>
                <a:ea typeface="Open Sans"/>
                <a:cs typeface="Open Sans"/>
                <a:sym typeface="Open Sans"/>
              </a:rPr>
              <a:t>Talking Points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Systems thinking enables us to better understand complexity, specifically the urban context, including relevant stakeholders and associated risks to humanitarian operations.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Systems thinkers think in terms of:</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Relationships and interconnectedness;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influence of one part of a system on another;</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Understanding is not developed in isolation but in connection with the bigger picture.</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IMAGE SOURCE: </a:t>
            </a:r>
            <a:r>
              <a:rPr lang="en-GB" b="1">
                <a:solidFill>
                  <a:schemeClr val="dk1"/>
                </a:solidFill>
                <a:latin typeface="Open Sans"/>
                <a:ea typeface="Open Sans"/>
                <a:cs typeface="Open Sans"/>
                <a:sym typeface="Open Sans"/>
              </a:rPr>
              <a:t>Image by </a:t>
            </a:r>
            <a:r>
              <a:rPr lang="en-GB" b="1" u="sng">
                <a:solidFill>
                  <a:schemeClr val="hlink"/>
                </a:solidFill>
                <a:latin typeface="Open Sans"/>
                <a:ea typeface="Open Sans"/>
                <a:cs typeface="Open Sans"/>
                <a:sym typeface="Open Sans"/>
                <a:hlinkClick r:id="rId3"/>
              </a:rPr>
              <a:t>Meghan McFadden on Medium</a:t>
            </a:r>
            <a:r>
              <a:rPr lang="en-GB" b="1">
                <a:solidFill>
                  <a:schemeClr val="dk1"/>
                </a:solidFill>
                <a:latin typeface="Open Sans"/>
                <a:ea typeface="Open Sans"/>
                <a:cs typeface="Open Sans"/>
                <a:sym typeface="Open Sans"/>
              </a:rPr>
              <a:t> → </a:t>
            </a:r>
            <a:r>
              <a:rPr lang="en-GB">
                <a:solidFill>
                  <a:schemeClr val="dk1"/>
                </a:solidFill>
                <a:latin typeface="Open Sans"/>
                <a:ea typeface="Open Sans"/>
                <a:cs typeface="Open Sans"/>
                <a:sym typeface="Open Sans"/>
              </a:rPr>
              <a:t>(SMB: Small to Medium-sized Business)</a:t>
            </a:r>
            <a:endParaRPr>
              <a:solidFill>
                <a:schemeClr val="dk1"/>
              </a:solidFill>
              <a:latin typeface="Open Sans"/>
              <a:ea typeface="Open Sans"/>
              <a:cs typeface="Open Sans"/>
              <a:sym typeface="Open Sans"/>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8"/>
        <p:cNvGrpSpPr/>
        <p:nvPr/>
      </p:nvGrpSpPr>
      <p:grpSpPr>
        <a:xfrm>
          <a:off x="0" y="0"/>
          <a:ext cx="0" cy="0"/>
          <a:chOff x="0" y="0"/>
          <a:chExt cx="0" cy="0"/>
        </a:xfrm>
      </p:grpSpPr>
      <p:sp>
        <p:nvSpPr>
          <p:cNvPr id="559" name="Google Shape;559;g131dac3146e_1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0" name="Google Shape;560;g131dac3146e_1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0A0A3"/>
                </a:solidFill>
                <a:latin typeface="Open Sans"/>
                <a:ea typeface="Open Sans"/>
                <a:cs typeface="Open Sans"/>
                <a:sym typeface="Open Sans"/>
              </a:rPr>
              <a:t>Talking Points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This definition is from Donella Meadow’s “Thinking in Systems” - an essential read for any systems thinker.</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Definition:</a:t>
            </a:r>
            <a:r>
              <a:rPr lang="en-GB">
                <a:solidFill>
                  <a:schemeClr val="dk1"/>
                </a:solidFill>
                <a:latin typeface="Open Sans"/>
                <a:ea typeface="Open Sans"/>
                <a:cs typeface="Open Sans"/>
                <a:sym typeface="Open Sans"/>
              </a:rPr>
              <a:t> “an interconnected set of elements that is coherently organized in a way that achieves something … A system must consist of three kinds of things: elements, interconnections and a function or purpose” (Meadows, 11).</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Elements:</a:t>
            </a:r>
            <a:r>
              <a:rPr lang="en-GB">
                <a:solidFill>
                  <a:schemeClr val="dk1"/>
                </a:solidFill>
                <a:latin typeface="Open Sans"/>
                <a:ea typeface="Open Sans"/>
                <a:cs typeface="Open Sans"/>
                <a:sym typeface="Open Sans"/>
              </a:rPr>
              <a:t> parts or entities in a system</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An entity can be an individual, a bank, a public utility company, a hospital, but it can also be a community, a shopping centre composed of stores, a first response network.</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Interconnections</a:t>
            </a:r>
            <a:r>
              <a:rPr lang="en-GB">
                <a:solidFill>
                  <a:schemeClr val="dk1"/>
                </a:solidFill>
                <a:latin typeface="Open Sans"/>
                <a:ea typeface="Open Sans"/>
                <a:cs typeface="Open Sans"/>
                <a:sym typeface="Open Sans"/>
              </a:rPr>
              <a:t>: interdependence and relationships between elements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Relationships can be physical (e.g., telecommunications or power lines)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Relationships can be virtual (e.g., social relationships between family or community members, economic ties, religious ties within a church group)</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Char char="●"/>
            </a:pPr>
            <a:r>
              <a:rPr lang="en-GB">
                <a:solidFill>
                  <a:schemeClr val="dk1"/>
                </a:solidFill>
                <a:latin typeface="Open Sans"/>
                <a:ea typeface="Open Sans"/>
                <a:cs typeface="Open Sans"/>
                <a:sym typeface="Open Sans"/>
              </a:rPr>
              <a:t>Relationships can be dependent or mutually reinforcing.</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Purpose: </a:t>
            </a:r>
            <a:r>
              <a:rPr lang="en-GB">
                <a:solidFill>
                  <a:schemeClr val="dk1"/>
                </a:solidFill>
                <a:latin typeface="Open Sans"/>
                <a:ea typeface="Open Sans"/>
                <a:cs typeface="Open Sans"/>
                <a:sym typeface="Open Sans"/>
              </a:rPr>
              <a:t>what the system seeks to achieve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Parts of a system combine to produce different effects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Purpose determines system behaviour.</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b="1">
                <a:solidFill>
                  <a:srgbClr val="00A0A3"/>
                </a:solidFill>
                <a:latin typeface="Open Sans"/>
                <a:ea typeface="Open Sans"/>
                <a:cs typeface="Open Sans"/>
                <a:sym typeface="Open Sans"/>
              </a:rPr>
              <a:t>Instructor Notes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Additional notes about </a:t>
            </a:r>
            <a:r>
              <a:rPr lang="en-GB" b="1">
                <a:solidFill>
                  <a:schemeClr val="dk1"/>
                </a:solidFill>
                <a:latin typeface="Open Sans"/>
                <a:ea typeface="Open Sans"/>
                <a:cs typeface="Open Sans"/>
                <a:sym typeface="Open Sans"/>
              </a:rPr>
              <a:t>purpose </a:t>
            </a:r>
            <a:r>
              <a:rPr lang="en-GB">
                <a:solidFill>
                  <a:schemeClr val="dk1"/>
                </a:solidFill>
                <a:latin typeface="Open Sans"/>
                <a:ea typeface="Open Sans"/>
                <a:cs typeface="Open Sans"/>
                <a:sym typeface="Open Sans"/>
              </a:rPr>
              <a:t>(from </a:t>
            </a:r>
            <a:r>
              <a:rPr lang="en-GB" u="sng">
                <a:solidFill>
                  <a:srgbClr val="2200CC"/>
                </a:solid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summary</a:t>
            </a:r>
            <a:r>
              <a:rPr lang="en-GB">
                <a:solidFill>
                  <a:schemeClr val="dk1"/>
                </a:solidFill>
                <a:latin typeface="Open Sans"/>
                <a:ea typeface="Open Sans"/>
                <a:cs typeface="Open Sans"/>
                <a:sym typeface="Open Sans"/>
              </a:rPr>
              <a:t> of Donella Meadows “Thinking in Systems”):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“A system’s function or purpose is not necessarily spoken, written, or expressed explicitly, except through the operation of the system. The best way to deduce the system’s purpose is to watch for a while to see how the system behaves.“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word function is generally used for a nonhuman system, the word purpose for a human one, but the distinction is not absolute, since so many systems have both human and nonhuman elements.”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“An important function of almost every system is to ensure its own perpetuation.“</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“Systems can be nested within systems. Therefore, there can be purposes within purposes.”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“Keeping sub-purposes and overall system purposes in harmony is an essential function of successful systems.”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“A change in purpose changes a system profoundly, even if every element and interconnection remains the same.”</a:t>
            </a:r>
            <a:endParaRPr>
              <a:solidFill>
                <a:schemeClr val="dk1"/>
              </a:solidFill>
              <a:latin typeface="Open Sans"/>
              <a:ea typeface="Open Sans"/>
              <a:cs typeface="Open Sans"/>
              <a:sym typeface="Open Sans"/>
            </a:endParaRPr>
          </a:p>
          <a:p>
            <a:pPr marL="45720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g1630a789dad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7" name="Google Shape;577;g1630a789dad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dirty="0">
                <a:solidFill>
                  <a:srgbClr val="00A0A3"/>
                </a:solidFill>
                <a:latin typeface="Open Sans"/>
                <a:ea typeface="Open Sans"/>
                <a:cs typeface="Open Sans"/>
                <a:sym typeface="Open Sans"/>
              </a:rPr>
              <a:t>Instructor Notes:</a:t>
            </a:r>
            <a:endParaRPr b="1" dirty="0">
              <a:solidFill>
                <a:srgbClr val="00A0A3"/>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dirty="0" err="1">
                <a:solidFill>
                  <a:schemeClr val="dk1"/>
                </a:solidFill>
                <a:latin typeface="Open Sans"/>
                <a:ea typeface="Open Sans"/>
                <a:cs typeface="Open Sans"/>
                <a:sym typeface="Open Sans"/>
              </a:rPr>
              <a:t>Youtube</a:t>
            </a:r>
            <a:r>
              <a:rPr lang="en-GB" dirty="0">
                <a:solidFill>
                  <a:schemeClr val="dk1"/>
                </a:solidFill>
                <a:latin typeface="Open Sans"/>
                <a:ea typeface="Open Sans"/>
                <a:cs typeface="Open Sans"/>
                <a:sym typeface="Open Sans"/>
              </a:rPr>
              <a:t> Video:</a:t>
            </a:r>
            <a:endParaRPr dirty="0">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dirty="0">
                <a:solidFill>
                  <a:schemeClr val="dk1"/>
                </a:solidFill>
                <a:latin typeface="Open Sans"/>
                <a:ea typeface="Open Sans"/>
                <a:cs typeface="Open Sans"/>
                <a:sym typeface="Open Sans"/>
              </a:rPr>
              <a:t>ICRC - Urban services during protracted armed conflict |  https://</a:t>
            </a:r>
            <a:r>
              <a:rPr lang="en-GB" dirty="0" err="1">
                <a:solidFill>
                  <a:schemeClr val="dk1"/>
                </a:solidFill>
                <a:latin typeface="Open Sans"/>
                <a:ea typeface="Open Sans"/>
                <a:cs typeface="Open Sans"/>
                <a:sym typeface="Open Sans"/>
              </a:rPr>
              <a:t>youtu.be</a:t>
            </a:r>
            <a:r>
              <a:rPr lang="en-GB" dirty="0">
                <a:solidFill>
                  <a:schemeClr val="dk1"/>
                </a:solidFill>
                <a:latin typeface="Open Sans"/>
                <a:ea typeface="Open Sans"/>
                <a:cs typeface="Open Sans"/>
                <a:sym typeface="Open Sans"/>
              </a:rPr>
              <a:t>/</a:t>
            </a:r>
            <a:r>
              <a:rPr lang="en-GB" dirty="0" err="1">
                <a:solidFill>
                  <a:schemeClr val="dk1"/>
                </a:solidFill>
                <a:latin typeface="Open Sans"/>
                <a:ea typeface="Open Sans"/>
                <a:cs typeface="Open Sans"/>
                <a:sym typeface="Open Sans"/>
              </a:rPr>
              <a:t>eVCkzbZiYRw</a:t>
            </a:r>
            <a:r>
              <a:rPr lang="en-GB" dirty="0">
                <a:solidFill>
                  <a:schemeClr val="dk1"/>
                </a:solidFill>
                <a:latin typeface="Open Sans"/>
                <a:ea typeface="Open Sans"/>
                <a:cs typeface="Open Sans"/>
                <a:sym typeface="Open Sans"/>
              </a:rPr>
              <a:t> </a:t>
            </a:r>
            <a:endParaRPr dirty="0">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dirty="0">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dirty="0">
                <a:solidFill>
                  <a:schemeClr val="dk1"/>
                </a:solidFill>
                <a:latin typeface="Open Sans"/>
                <a:ea typeface="Open Sans"/>
                <a:cs typeface="Open Sans"/>
                <a:sym typeface="Open Sans"/>
              </a:rPr>
              <a:t>Use this video to demonstrate the different components of a system, as discussed in the previous slide.</a:t>
            </a:r>
          </a:p>
          <a:p>
            <a:pPr marL="0" marR="0" lvl="0" indent="0" algn="l" defTabSz="914400" rtl="0" eaLnBrk="1" fontAlgn="auto" latinLnBrk="0" hangingPunct="1">
              <a:lnSpc>
                <a:spcPct val="115000"/>
              </a:lnSpc>
              <a:spcBef>
                <a:spcPts val="0"/>
              </a:spcBef>
              <a:spcAft>
                <a:spcPts val="0"/>
              </a:spcAft>
              <a:buClr>
                <a:schemeClr val="dk1"/>
              </a:buClr>
              <a:buSzPts val="1100"/>
              <a:buFont typeface="Arial"/>
              <a:buNone/>
              <a:tabLst/>
              <a:defRPr/>
            </a:pPr>
            <a:r>
              <a:rPr lang="en-GB" sz="1800" dirty="0">
                <a:effectLst/>
                <a:latin typeface="Open Sans" panose="020B0606030504020204" pitchFamily="34" charset="0"/>
                <a:ea typeface="Open Sans" panose="020B0606030504020204" pitchFamily="34" charset="0"/>
              </a:rPr>
              <a:t>Note: Show the video and allow for sufficient time for a discussion </a:t>
            </a:r>
            <a:endParaRPr lang="en-TR" sz="1800" dirty="0">
              <a:effectLst/>
              <a:latin typeface="Open Sans" panose="020B0606030504020204" pitchFamily="34" charset="0"/>
              <a:ea typeface="Open Sans" panose="020B0606030504020204" pitchFamily="34" charset="0"/>
            </a:endParaRPr>
          </a:p>
          <a:p>
            <a:pPr marL="0" lvl="0" indent="0" algn="l" rtl="0">
              <a:lnSpc>
                <a:spcPct val="115000"/>
              </a:lnSpc>
              <a:spcBef>
                <a:spcPts val="0"/>
              </a:spcBef>
              <a:spcAft>
                <a:spcPts val="0"/>
              </a:spcAft>
              <a:buClr>
                <a:schemeClr val="dk1"/>
              </a:buClr>
              <a:buSzPts val="1100"/>
              <a:buFont typeface="Arial"/>
              <a:buNone/>
            </a:pPr>
            <a:endParaRPr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0"/>
        <p:cNvGrpSpPr/>
        <p:nvPr/>
      </p:nvGrpSpPr>
      <p:grpSpPr>
        <a:xfrm>
          <a:off x="0" y="0"/>
          <a:ext cx="0" cy="0"/>
          <a:chOff x="0" y="0"/>
          <a:chExt cx="0" cy="0"/>
        </a:xfrm>
      </p:grpSpPr>
      <p:sp>
        <p:nvSpPr>
          <p:cNvPr id="581" name="Google Shape;581;g15743090c6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2" name="Google Shape;582;g15743090c6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Talking Points</a:t>
            </a:r>
            <a:endParaRPr b="1">
              <a:solidFill>
                <a:srgbClr val="6AA84F"/>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All stakeholders in a crisis can be considered as elements in a system.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Much like systems are interrelated and interdependent, stakeholders (elements) can be part of multiple systems – an idea we will discuss in more detail later on.</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Conducting a stakeholder analysis is one of the first steps when defining a system.</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Note</a:t>
            </a:r>
            <a:r>
              <a:rPr lang="en-GB">
                <a:solidFill>
                  <a:schemeClr val="dk1"/>
                </a:solidFill>
                <a:latin typeface="Open Sans"/>
                <a:ea typeface="Open Sans"/>
                <a:cs typeface="Open Sans"/>
                <a:sym typeface="Open Sans"/>
              </a:rPr>
              <a:t>: The landscape of stakeholders involved in an urban context can be much more complex than a rural or camp environment.</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Key considerations include:</a:t>
            </a:r>
            <a:endParaRPr b="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i="1">
                <a:solidFill>
                  <a:schemeClr val="dk1"/>
                </a:solidFill>
                <a:latin typeface="Open Sans"/>
                <a:ea typeface="Open Sans"/>
                <a:cs typeface="Open Sans"/>
                <a:sym typeface="Open Sans"/>
              </a:rPr>
              <a:t>The scale (number) and scope (diversity) of stakeholders is greater</a:t>
            </a:r>
            <a:endParaRPr i="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Actors from different government levels may be involved, plus private sector, civil society and non-government actors, community organisations, faith-based groups, pressure groups, etc.</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 large scale disasters, other international organisations, INGOs/NPOs may also be present.</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i="1">
                <a:solidFill>
                  <a:schemeClr val="dk1"/>
                </a:solidFill>
                <a:latin typeface="Open Sans"/>
                <a:ea typeface="Open Sans"/>
                <a:cs typeface="Open Sans"/>
                <a:sym typeface="Open Sans"/>
              </a:rPr>
              <a:t>Unclear responsibilities and overlapping mandates</a:t>
            </a:r>
            <a:endParaRPr i="1">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Various stakeholders (formal/informal) operate within undefined boundaries.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Governments, agencies, and line ministries may have parallel/overlapping responsibilities. </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Different levels of government (national, municipal, and district) may be involved → Multiple departments may hold responsibility for various </a:t>
            </a:r>
            <a:r>
              <a:rPr lang="en-GB" u="sng">
                <a:solidFill>
                  <a:schemeClr val="dk1"/>
                </a:solidFill>
                <a:latin typeface="Open Sans"/>
                <a:ea typeface="Open Sans"/>
                <a:cs typeface="Open Sans"/>
                <a:sym typeface="Open Sans"/>
              </a:rPr>
              <a:t>sectors,</a:t>
            </a:r>
            <a:r>
              <a:rPr lang="en-GB">
                <a:solidFill>
                  <a:schemeClr val="dk1"/>
                </a:solidFill>
                <a:latin typeface="Open Sans"/>
                <a:ea typeface="Open Sans"/>
                <a:cs typeface="Open Sans"/>
                <a:sym typeface="Open Sans"/>
              </a:rPr>
              <a:t> meanwhile local authorities may have mandates that cover specific</a:t>
            </a:r>
            <a:r>
              <a:rPr lang="en-GB" u="sng">
                <a:solidFill>
                  <a:schemeClr val="dk1"/>
                </a:solidFill>
                <a:latin typeface="Open Sans"/>
                <a:ea typeface="Open Sans"/>
                <a:cs typeface="Open Sans"/>
                <a:sym typeface="Open Sans"/>
              </a:rPr>
              <a:t> geographic</a:t>
            </a:r>
            <a:r>
              <a:rPr lang="en-GB">
                <a:solidFill>
                  <a:schemeClr val="dk1"/>
                </a:solidFill>
                <a:latin typeface="Open Sans"/>
                <a:ea typeface="Open Sans"/>
                <a:cs typeface="Open Sans"/>
                <a:sym typeface="Open Sans"/>
              </a:rPr>
              <a:t> areas.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Now that we understand important elements of a system, the question arises - how do we apply the systems approach to understand an urban context?</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Instructor Notes</a:t>
            </a:r>
            <a:endParaRPr>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Note: it is important to remember that not all elements are stakeholders! Elements can include more abstract ideas like unifying concepts, beliefs, social trends, etc.</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See the additional reading: Using the Sphere Standards in Urban Settings - Part 1 (2016), page 8.</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Image by</a:t>
            </a:r>
            <a:r>
              <a:rPr lang="en-GB">
                <a:solidFill>
                  <a:schemeClr val="dk1"/>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 </a:t>
            </a:r>
            <a:r>
              <a:rPr lang="en-GB" u="sng">
                <a:solidFill>
                  <a:schemeClr val="dk1"/>
                </a:solid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Shane Rounce</a:t>
            </a:r>
            <a:r>
              <a:rPr lang="en-GB">
                <a:solidFill>
                  <a:schemeClr val="dk1"/>
                </a:solidFill>
                <a:latin typeface="Open Sans"/>
                <a:ea typeface="Open Sans"/>
                <a:cs typeface="Open Sans"/>
                <a:sym typeface="Open Sans"/>
              </a:rPr>
              <a:t> on</a:t>
            </a:r>
            <a:r>
              <a:rPr lang="en-GB">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a:t>
            </a:r>
            <a:r>
              <a:rPr lang="en-GB" u="sng">
                <a:solidFill>
                  <a:schemeClr val="dk1"/>
                </a:solid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Unsplash</a:t>
            </a:r>
            <a:endParaRPr>
              <a:latin typeface="Open Sans"/>
              <a:ea typeface="Open Sans"/>
              <a:cs typeface="Open Sans"/>
              <a:sym typeface="Open Sans"/>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Google Shape;593;gf4098fd273_0_1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4" name="Google Shape;594;gf4098fd273_0_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0A0A3"/>
                </a:solidFill>
                <a:latin typeface="Open Sans"/>
                <a:ea typeface="Open Sans"/>
                <a:cs typeface="Open Sans"/>
                <a:sym typeface="Open Sans"/>
              </a:rPr>
              <a:t>Talking Points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All systems are, arguably, infinite → therefore, the first step of analysing a system is </a:t>
            </a:r>
            <a:r>
              <a:rPr lang="en-GB" b="1">
                <a:solidFill>
                  <a:schemeClr val="dk1"/>
                </a:solidFill>
                <a:latin typeface="Open Sans"/>
                <a:ea typeface="Open Sans"/>
                <a:cs typeface="Open Sans"/>
                <a:sym typeface="Open Sans"/>
              </a:rPr>
              <a:t>bounding the system</a:t>
            </a:r>
            <a:r>
              <a:rPr lang="en-GB">
                <a:solidFill>
                  <a:schemeClr val="dk1"/>
                </a:solidFill>
                <a:latin typeface="Open Sans"/>
                <a:ea typeface="Open Sans"/>
                <a:cs typeface="Open Sans"/>
                <a:sym typeface="Open Sans"/>
              </a:rPr>
              <a:t> that we seek to understand. This is defined as identifying what amount of analysis and understanding is “good enough”.</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Recall</a:t>
            </a:r>
            <a:r>
              <a:rPr lang="en-GB">
                <a:solidFill>
                  <a:schemeClr val="dk1"/>
                </a:solidFill>
                <a:latin typeface="Open Sans"/>
                <a:ea typeface="Open Sans"/>
                <a:cs typeface="Open Sans"/>
                <a:sym typeface="Open Sans"/>
              </a:rPr>
              <a:t>: profiling, targeting, and/or area-based approaches → these are examples of ways to bound a system.</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Example 1</a:t>
            </a:r>
            <a:r>
              <a:rPr lang="en-GB">
                <a:solidFill>
                  <a:schemeClr val="dk1"/>
                </a:solidFill>
                <a:latin typeface="Open Sans"/>
                <a:ea typeface="Open Sans"/>
                <a:cs typeface="Open Sans"/>
                <a:sym typeface="Open Sans"/>
              </a:rPr>
              <a:t>: An earthquake affected community</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This community consists of families, religious groups, social groups, etc., that are affected and trying to respond to the immediate aftermath of the disaster.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This community is also connected with the larger district, regional, or city-wide community coordinating to support that community (e.g., broader first response networks, political powers, etc.).</a:t>
            </a:r>
            <a:endParaRPr>
              <a:solidFill>
                <a:schemeClr val="dk1"/>
              </a:solidFill>
              <a:latin typeface="Open Sans"/>
              <a:ea typeface="Open Sans"/>
              <a:cs typeface="Open Sans"/>
              <a:sym typeface="Open Sans"/>
            </a:endParaRPr>
          </a:p>
          <a:p>
            <a:pPr marL="45720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Example 2:</a:t>
            </a:r>
            <a:r>
              <a:rPr lang="en-GB">
                <a:solidFill>
                  <a:schemeClr val="dk1"/>
                </a:solidFill>
                <a:latin typeface="Open Sans"/>
                <a:ea typeface="Open Sans"/>
                <a:cs typeface="Open Sans"/>
                <a:sym typeface="Open Sans"/>
              </a:rPr>
              <a:t> An urban health system</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health system is both an internal system and an external system.</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External - the national health department, international health standards, etc.</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Internal - First responder system → which has fire, police and paramedic subsystems; Hospitals → which have internal departmental subsystems and external regulatory body systems; Pharmaceutical supply → which have their own internal systems (e.g., an individual pharmacy, external supply chain networks).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b="1">
                <a:solidFill>
                  <a:srgbClr val="00A0A3"/>
                </a:solidFill>
                <a:latin typeface="Open Sans"/>
                <a:ea typeface="Open Sans"/>
                <a:cs typeface="Open Sans"/>
                <a:sym typeface="Open Sans"/>
              </a:rPr>
              <a:t>Discussion (Required)</a:t>
            </a:r>
            <a:endParaRPr b="1">
              <a:solidFill>
                <a:srgbClr val="00A0A3"/>
              </a:solidFill>
              <a:latin typeface="Open Sans"/>
              <a:ea typeface="Open Sans"/>
              <a:cs typeface="Open Sans"/>
              <a:sym typeface="Open Sans"/>
            </a:endParaRPr>
          </a:p>
          <a:p>
            <a:pPr marL="0" lvl="0" indent="0" algn="l" rtl="0">
              <a:lnSpc>
                <a:spcPct val="115000"/>
              </a:lnSpc>
              <a:spcBef>
                <a:spcPts val="0"/>
              </a:spcBef>
              <a:spcAft>
                <a:spcPts val="0"/>
              </a:spcAft>
              <a:buNone/>
            </a:pPr>
            <a:r>
              <a:rPr lang="en-GB">
                <a:latin typeface="Open Sans"/>
                <a:ea typeface="Open Sans"/>
                <a:cs typeface="Open Sans"/>
                <a:sym typeface="Open Sans"/>
              </a:rPr>
              <a:t>Q: Beyond the health system, what are other examples of systems and systems of systems in urban contexts?</a:t>
            </a:r>
            <a:endParaRPr>
              <a:latin typeface="Open Sans"/>
              <a:ea typeface="Open Sans"/>
              <a:cs typeface="Open Sans"/>
              <a:sym typeface="Open Sans"/>
            </a:endParaRPr>
          </a:p>
          <a:p>
            <a:pPr marL="0" lvl="0" indent="0" algn="l" rtl="0">
              <a:lnSpc>
                <a:spcPct val="115000"/>
              </a:lnSpc>
              <a:spcBef>
                <a:spcPts val="0"/>
              </a:spcBef>
              <a:spcAft>
                <a:spcPts val="0"/>
              </a:spcAft>
              <a:buNone/>
            </a:pPr>
            <a:r>
              <a:rPr lang="en-GB">
                <a:latin typeface="Open Sans"/>
                <a:ea typeface="Open Sans"/>
                <a:cs typeface="Open Sans"/>
                <a:sym typeface="Open Sans"/>
              </a:rPr>
              <a:t>A: Examples include:</a:t>
            </a:r>
            <a:endParaRPr>
              <a:latin typeface="Open Sans"/>
              <a:ea typeface="Open Sans"/>
              <a:cs typeface="Open Sans"/>
              <a:sym typeface="Open Sans"/>
            </a:endParaRPr>
          </a:p>
          <a:p>
            <a:pPr marL="457200" lvl="0" indent="-298450" algn="l" rtl="0">
              <a:lnSpc>
                <a:spcPct val="115000"/>
              </a:lnSpc>
              <a:spcBef>
                <a:spcPts val="0"/>
              </a:spcBef>
              <a:spcAft>
                <a:spcPts val="0"/>
              </a:spcAft>
              <a:buSzPts val="1100"/>
              <a:buFont typeface="Open Sans"/>
              <a:buChar char="●"/>
            </a:pPr>
            <a:r>
              <a:rPr lang="en-GB">
                <a:latin typeface="Open Sans"/>
                <a:ea typeface="Open Sans"/>
                <a:cs typeface="Open Sans"/>
                <a:sym typeface="Open Sans"/>
              </a:rPr>
              <a:t>Camp/rural components of the system</a:t>
            </a:r>
            <a:endParaRPr>
              <a:latin typeface="Open Sans"/>
              <a:ea typeface="Open Sans"/>
              <a:cs typeface="Open Sans"/>
              <a:sym typeface="Open Sans"/>
            </a:endParaRPr>
          </a:p>
          <a:p>
            <a:pPr marL="457200" lvl="0" indent="-298450" algn="l" rtl="0">
              <a:lnSpc>
                <a:spcPct val="115000"/>
              </a:lnSpc>
              <a:spcBef>
                <a:spcPts val="0"/>
              </a:spcBef>
              <a:spcAft>
                <a:spcPts val="0"/>
              </a:spcAft>
              <a:buSzPts val="1100"/>
              <a:buFont typeface="Open Sans"/>
              <a:buChar char="●"/>
            </a:pPr>
            <a:r>
              <a:rPr lang="en-GB">
                <a:latin typeface="Open Sans"/>
                <a:ea typeface="Open Sans"/>
                <a:cs typeface="Open Sans"/>
                <a:sym typeface="Open Sans"/>
              </a:rPr>
              <a:t>Water and sanitation</a:t>
            </a:r>
            <a:endParaRPr>
              <a:latin typeface="Open Sans"/>
              <a:ea typeface="Open Sans"/>
              <a:cs typeface="Open Sans"/>
              <a:sym typeface="Open Sans"/>
            </a:endParaRPr>
          </a:p>
          <a:p>
            <a:pPr marL="457200" lvl="0" indent="-298450" algn="l" rtl="0">
              <a:lnSpc>
                <a:spcPct val="115000"/>
              </a:lnSpc>
              <a:spcBef>
                <a:spcPts val="0"/>
              </a:spcBef>
              <a:spcAft>
                <a:spcPts val="0"/>
              </a:spcAft>
              <a:buSzPts val="1100"/>
              <a:buFont typeface="Open Sans"/>
              <a:buChar char="●"/>
            </a:pPr>
            <a:r>
              <a:rPr lang="en-GB">
                <a:latin typeface="Open Sans"/>
                <a:ea typeface="Open Sans"/>
                <a:cs typeface="Open Sans"/>
                <a:sym typeface="Open Sans"/>
              </a:rPr>
              <a:t>Security and protection</a:t>
            </a:r>
            <a:endParaRPr>
              <a:latin typeface="Open Sans"/>
              <a:ea typeface="Open Sans"/>
              <a:cs typeface="Open Sans"/>
              <a:sym typeface="Open Sans"/>
            </a:endParaRPr>
          </a:p>
          <a:p>
            <a:pPr marL="457200" lvl="0" indent="-298450" algn="l" rtl="0">
              <a:lnSpc>
                <a:spcPct val="115000"/>
              </a:lnSpc>
              <a:spcBef>
                <a:spcPts val="0"/>
              </a:spcBef>
              <a:spcAft>
                <a:spcPts val="0"/>
              </a:spcAft>
              <a:buSzPts val="1100"/>
              <a:buFont typeface="Open Sans"/>
              <a:buChar char="●"/>
            </a:pPr>
            <a:r>
              <a:rPr lang="en-GB">
                <a:latin typeface="Open Sans"/>
                <a:ea typeface="Open Sans"/>
                <a:cs typeface="Open Sans"/>
                <a:sym typeface="Open Sans"/>
              </a:rPr>
              <a:t>Education</a:t>
            </a:r>
            <a:endParaRPr>
              <a:latin typeface="Open Sans"/>
              <a:ea typeface="Open Sans"/>
              <a:cs typeface="Open Sans"/>
              <a:sym typeface="Open Sans"/>
            </a:endParaRPr>
          </a:p>
          <a:p>
            <a:pPr marL="457200" lvl="0" indent="-298450" algn="l" rtl="0">
              <a:lnSpc>
                <a:spcPct val="115000"/>
              </a:lnSpc>
              <a:spcBef>
                <a:spcPts val="0"/>
              </a:spcBef>
              <a:spcAft>
                <a:spcPts val="0"/>
              </a:spcAft>
              <a:buSzPts val="1100"/>
              <a:buFont typeface="Open Sans"/>
              <a:buChar char="●"/>
            </a:pPr>
            <a:r>
              <a:rPr lang="en-GB">
                <a:latin typeface="Open Sans"/>
                <a:ea typeface="Open Sans"/>
                <a:cs typeface="Open Sans"/>
                <a:sym typeface="Open Sans"/>
              </a:rPr>
              <a:t>Economic</a:t>
            </a:r>
            <a:endParaRPr>
              <a:latin typeface="Open Sans"/>
              <a:ea typeface="Open Sans"/>
              <a:cs typeface="Open Sans"/>
              <a:sym typeface="Open Sans"/>
            </a:endParaRPr>
          </a:p>
          <a:p>
            <a:pPr marL="457200" lvl="0" indent="-298450" algn="l" rtl="0">
              <a:lnSpc>
                <a:spcPct val="115000"/>
              </a:lnSpc>
              <a:spcBef>
                <a:spcPts val="0"/>
              </a:spcBef>
              <a:spcAft>
                <a:spcPts val="0"/>
              </a:spcAft>
              <a:buSzPts val="1100"/>
              <a:buFont typeface="Open Sans"/>
              <a:buChar char="●"/>
            </a:pPr>
            <a:r>
              <a:rPr lang="en-GB">
                <a:latin typeface="Open Sans"/>
                <a:ea typeface="Open Sans"/>
                <a:cs typeface="Open Sans"/>
                <a:sym typeface="Open Sans"/>
              </a:rPr>
              <a:t>Telecommunications</a:t>
            </a:r>
            <a:endParaRPr b="1">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IMAGE SOURCE: Image by</a:t>
            </a:r>
            <a:r>
              <a:rPr lang="en-GB">
                <a:solidFill>
                  <a:schemeClr val="dk1"/>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3"/>
              </a:rPr>
              <a:t>National Cancer Institute</a:t>
            </a:r>
            <a:r>
              <a:rPr lang="en-GB">
                <a:solidFill>
                  <a:schemeClr val="dk1"/>
                </a:solidFill>
                <a:latin typeface="Open Sans"/>
                <a:ea typeface="Open Sans"/>
                <a:cs typeface="Open Sans"/>
                <a:sym typeface="Open Sans"/>
              </a:rPr>
              <a:t> on</a:t>
            </a:r>
            <a:r>
              <a:rPr lang="en-GB">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4"/>
              </a:rPr>
              <a:t>Unsplash</a:t>
            </a:r>
            <a:endParaRPr>
              <a:solidFill>
                <a:schemeClr val="dk1"/>
              </a:solidFill>
              <a:latin typeface="Open Sans"/>
              <a:ea typeface="Open Sans"/>
              <a:cs typeface="Open Sans"/>
              <a:sym typeface="Open Sans"/>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7"/>
        <p:cNvGrpSpPr/>
        <p:nvPr/>
      </p:nvGrpSpPr>
      <p:grpSpPr>
        <a:xfrm>
          <a:off x="0" y="0"/>
          <a:ext cx="0" cy="0"/>
          <a:chOff x="0" y="0"/>
          <a:chExt cx="0" cy="0"/>
        </a:xfrm>
      </p:grpSpPr>
      <p:sp>
        <p:nvSpPr>
          <p:cNvPr id="658" name="Google Shape;658;gf4098fd273_0_2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9" name="Google Shape;659;gf4098fd273_0_2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0A0A3"/>
                </a:solidFill>
                <a:latin typeface="Open Sans"/>
                <a:ea typeface="Open Sans"/>
                <a:cs typeface="Open Sans"/>
                <a:sym typeface="Open Sans"/>
              </a:rPr>
              <a:t>Talking Points</a:t>
            </a:r>
            <a:endParaRPr b="1">
              <a:solidFill>
                <a:srgbClr val="6AA84F"/>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There are many different approaches to modelling a system:</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b="1">
                <a:solidFill>
                  <a:schemeClr val="dk1"/>
                </a:solidFill>
                <a:latin typeface="Open Sans"/>
                <a:ea typeface="Open Sans"/>
                <a:cs typeface="Open Sans"/>
                <a:sym typeface="Open Sans"/>
              </a:rPr>
              <a:t>The PESTLE Approach</a:t>
            </a:r>
            <a:r>
              <a:rPr lang="en-GB">
                <a:solidFill>
                  <a:schemeClr val="dk1"/>
                </a:solidFill>
                <a:latin typeface="Open Sans"/>
                <a:ea typeface="Open Sans"/>
                <a:cs typeface="Open Sans"/>
                <a:sym typeface="Open Sans"/>
              </a:rPr>
              <a:t> (or STEEPLE Approach): uses six different categories to create a system model (Political, Economic, Social, Technological, Legal, and Environmental).</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b="1">
                <a:solidFill>
                  <a:schemeClr val="dk1"/>
                </a:solidFill>
                <a:latin typeface="Open Sans"/>
                <a:ea typeface="Open Sans"/>
                <a:cs typeface="Open Sans"/>
                <a:sym typeface="Open Sans"/>
              </a:rPr>
              <a:t>The Systems and Stressors Approach</a:t>
            </a:r>
            <a:r>
              <a:rPr lang="en-GB">
                <a:solidFill>
                  <a:schemeClr val="dk1"/>
                </a:solidFill>
                <a:latin typeface="Open Sans"/>
                <a:ea typeface="Open Sans"/>
                <a:cs typeface="Open Sans"/>
                <a:sym typeface="Open Sans"/>
              </a:rPr>
              <a:t>: maps segments of society and corresponding stressors. </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b="1">
                <a:solidFill>
                  <a:schemeClr val="dk1"/>
                </a:solidFill>
                <a:latin typeface="Open Sans"/>
                <a:ea typeface="Open Sans"/>
                <a:cs typeface="Open Sans"/>
                <a:sym typeface="Open Sans"/>
              </a:rPr>
              <a:t>The Five Urban Systems Approach</a:t>
            </a:r>
            <a:r>
              <a:rPr lang="en-GB">
                <a:solidFill>
                  <a:schemeClr val="dk1"/>
                </a:solidFill>
                <a:latin typeface="Open Sans"/>
                <a:ea typeface="Open Sans"/>
                <a:cs typeface="Open Sans"/>
                <a:sym typeface="Open Sans"/>
              </a:rPr>
              <a:t>: for the purposes of this training, we will use this approach because the five systems can be used to model the complex dynamics of urban contexts.</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FF9900"/>
                </a:solidFill>
                <a:latin typeface="Open Sans"/>
                <a:ea typeface="Open Sans"/>
                <a:cs typeface="Open Sans"/>
                <a:sym typeface="Open Sans"/>
              </a:rPr>
              <a:t>See case study notes in </a:t>
            </a:r>
            <a:r>
              <a:rPr lang="en-GB" b="1" u="sng">
                <a:solidFill>
                  <a:schemeClr val="hlink"/>
                </a:solidFill>
                <a:latin typeface="Open Sans"/>
                <a:ea typeface="Open Sans"/>
                <a:cs typeface="Open Sans"/>
                <a:sym typeface="Open Sans"/>
                <a:hlinkClick r:id="rId3"/>
              </a:rPr>
              <a:t>Instructor Guide</a:t>
            </a:r>
            <a:r>
              <a:rPr lang="en-GB" b="1">
                <a:solidFill>
                  <a:srgbClr val="FF9900"/>
                </a:solidFill>
                <a:latin typeface="Open Sans"/>
                <a:ea typeface="Open Sans"/>
                <a:cs typeface="Open Sans"/>
                <a:sym typeface="Open Sans"/>
              </a:rPr>
              <a:t> for urban scenario/inject</a:t>
            </a:r>
            <a:endParaRPr b="1">
              <a:solidFill>
                <a:srgbClr val="FF9900"/>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b="1">
              <a:solidFill>
                <a:srgbClr val="FF9900"/>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See the additional readings on context analysis from Using the Sphere Standards in Urban Settings - Part 2 (2020), Appendix 2.</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For more information about these alternative approaches, refer participants to the additional readings and resources: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UN Habitat. Recommendations of Actions for Resilience and Sustainability.</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PESTLE - </a:t>
            </a:r>
            <a:r>
              <a:rPr lang="en-GB" u="sng">
                <a:solidFill>
                  <a:srgbClr val="1155CC"/>
                </a:solid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Identify trends | Humanitarian Innovation Guide</a:t>
            </a:r>
            <a:r>
              <a:rPr lang="en-GB">
                <a:solidFill>
                  <a:schemeClr val="dk1"/>
                </a:solidFill>
                <a:latin typeface="Open Sans"/>
                <a:ea typeface="Open Sans"/>
                <a:cs typeface="Open Sans"/>
                <a:sym typeface="Open Sans"/>
              </a:rPr>
              <a:t>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IMAGE SOURCE: Image by</a:t>
            </a:r>
            <a:r>
              <a:rPr lang="en-GB">
                <a:solidFill>
                  <a:schemeClr val="dk1"/>
                </a:solidFill>
                <a:uFill>
                  <a:noFill/>
                </a:u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5"/>
              </a:rPr>
              <a:t>Per Lööv</a:t>
            </a:r>
            <a:r>
              <a:rPr lang="en-GB">
                <a:solidFill>
                  <a:schemeClr val="dk1"/>
                </a:solidFill>
                <a:latin typeface="Open Sans"/>
                <a:ea typeface="Open Sans"/>
                <a:cs typeface="Open Sans"/>
                <a:sym typeface="Open Sans"/>
              </a:rPr>
              <a:t> on</a:t>
            </a:r>
            <a:r>
              <a:rPr lang="en-GB">
                <a:solidFill>
                  <a:schemeClr val="dk1"/>
                </a:solidFill>
                <a:uFill>
                  <a:noFill/>
                </a:uFill>
                <a:latin typeface="Open Sans"/>
                <a:ea typeface="Open Sans"/>
                <a:cs typeface="Open Sans"/>
                <a:sym typeface="Open Sans"/>
                <a:hlinkClick r:id="rId6">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6"/>
              </a:rPr>
              <a:t>Unsplash</a:t>
            </a:r>
            <a:endParaRPr>
              <a:solidFill>
                <a:schemeClr val="dk1"/>
              </a:solidFill>
              <a:latin typeface="Open Sans"/>
              <a:ea typeface="Open Sans"/>
              <a:cs typeface="Open Sans"/>
              <a:sym typeface="Open Sans"/>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gf4098fd273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8" name="Google Shape;668;gf4098fd273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0A0A3"/>
                </a:solidFill>
                <a:latin typeface="Open Sans"/>
                <a:ea typeface="Open Sans"/>
                <a:cs typeface="Open Sans"/>
                <a:sym typeface="Open Sans"/>
              </a:rPr>
              <a:t>Talking Points</a:t>
            </a:r>
            <a:endParaRPr b="1">
              <a:solidFill>
                <a:srgbClr val="FF9900"/>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The SPICE Approach - Five major urban systems are illustrated in Figure 1, which seeks to represent the overlapping and dynamic nature of systems. The five systems are: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Space and settlements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Politics and governance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Infrastructure and services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Culture and society</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Economy and livelihoods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Each of these systems is explained in the next section.</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Instructor Notes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The Five Urban Systems Approach or SPICE Approach, developed by Leah Campbell of ALNAP and adopted by Sphere, uses five urban systems to model complex dynamics within systems.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Framework Source: Campbell, L. (2016) Stepping back: understanding cities and their systems. ALNAP Working Paper</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Image from SPHERE 2018. Sphere standards in Urban settings, Part 2. (p4) - Image from Campbell, L. (2016). Stepping back: understanding cities and their systems. ALNAP Working Paper. London, UK: ALNAP/ODI. Retrieved from </a:t>
            </a:r>
            <a:r>
              <a:rPr lang="en-GB" u="sng">
                <a:solidFill>
                  <a:schemeClr val="hlink"/>
                </a:solidFill>
                <a:latin typeface="Open Sans"/>
                <a:ea typeface="Open Sans"/>
                <a:cs typeface="Open Sans"/>
                <a:sym typeface="Open Sans"/>
                <a:hlinkClick r:id="rId3"/>
              </a:rPr>
              <a:t>https://www.alnap.org/help-library/stepping-back-understanding-cities-and-their-systems</a:t>
            </a:r>
            <a:r>
              <a:rPr lang="en-GB">
                <a:solidFill>
                  <a:schemeClr val="dk1"/>
                </a:solidFill>
                <a:latin typeface="Open Sans"/>
                <a:ea typeface="Open Sans"/>
                <a:cs typeface="Open Sans"/>
                <a:sym typeface="Open Sans"/>
              </a:rPr>
              <a:t>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gf4098fd273_0_2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5" name="Google Shape;675;gf4098fd273_0_2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Talking Points</a:t>
            </a:r>
            <a:endParaRPr>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Beyond the approach you choose, it’s important to acknowledge that:</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There is no one-size-fits-all approach or model → no model is complete. One approach or model may be effective in one context and ineffective in another.</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A model must be adapted over time →  while an existing model may be useful as a starting point, you will always need to be prepared to expand or contract your model in a new or changing context.</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A model needs to be “good enough” →  we can’t ever fully understand a system that is perpetually changing and highly complex. We need to know “enough” to be effective!</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See the “Good Enough Context Analysis for Rapid Response” (GECARR) Tool in the additional readings list.</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Image by</a:t>
            </a:r>
            <a:r>
              <a:rPr lang="en-GB">
                <a:solidFill>
                  <a:schemeClr val="dk1"/>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 </a:t>
            </a:r>
            <a:r>
              <a:rPr lang="en-GB" u="sng">
                <a:solidFill>
                  <a:schemeClr val="dk1"/>
                </a:solid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Javier Allegue Barros</a:t>
            </a:r>
            <a:r>
              <a:rPr lang="en-GB">
                <a:solidFill>
                  <a:schemeClr val="dk1"/>
                </a:solidFill>
                <a:latin typeface="Open Sans"/>
                <a:ea typeface="Open Sans"/>
                <a:cs typeface="Open Sans"/>
                <a:sym typeface="Open Sans"/>
              </a:rPr>
              <a:t> on</a:t>
            </a:r>
            <a:r>
              <a:rPr lang="en-GB">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a:t>
            </a:r>
            <a:r>
              <a:rPr lang="en-GB" u="sng">
                <a:solidFill>
                  <a:schemeClr val="dk1"/>
                </a:solid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Unsplash</a:t>
            </a:r>
            <a:endParaRPr>
              <a:solidFill>
                <a:schemeClr val="dk1"/>
              </a:solidFill>
              <a:latin typeface="Open Sans"/>
              <a:ea typeface="Open Sans"/>
              <a:cs typeface="Open Sans"/>
              <a:sym typeface="Open Sans"/>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2"/>
        <p:cNvGrpSpPr/>
        <p:nvPr/>
      </p:nvGrpSpPr>
      <p:grpSpPr>
        <a:xfrm>
          <a:off x="0" y="0"/>
          <a:ext cx="0" cy="0"/>
          <a:chOff x="0" y="0"/>
          <a:chExt cx="0" cy="0"/>
        </a:xfrm>
      </p:grpSpPr>
      <p:sp>
        <p:nvSpPr>
          <p:cNvPr id="683" name="Google Shape;683;gf4098fd273_0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4" name="Google Shape;684;gf4098fd273_0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Talking Points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The Five Urban Systems are: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Space and settlements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Politics and governance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Infrastructure and services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Culture and society</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Economy and livelihoods.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So, let’s actually do a context analysis!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Instructor Notes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Through lecture and group discussion, explain each of the five systems in more depth to ensure participants understand each system and the differences between them.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Reiterate that this approach will be used in the training. Participants will apply this approach in the next activity to begin mapping urban systems.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Image from SPHERE 2018. Sphere standards in Urban settings, Part 2. page 5</a:t>
            </a:r>
            <a:endParaRPr>
              <a:solidFill>
                <a:schemeClr val="dk1"/>
              </a:solidFill>
              <a:latin typeface="Open Sans"/>
              <a:ea typeface="Open Sans"/>
              <a:cs typeface="Open Sans"/>
              <a:sym typeface="Open Sans"/>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5"/>
        <p:cNvGrpSpPr/>
        <p:nvPr/>
      </p:nvGrpSpPr>
      <p:grpSpPr>
        <a:xfrm>
          <a:off x="0" y="0"/>
          <a:ext cx="0" cy="0"/>
          <a:chOff x="0" y="0"/>
          <a:chExt cx="0" cy="0"/>
        </a:xfrm>
      </p:grpSpPr>
      <p:sp>
        <p:nvSpPr>
          <p:cNvPr id="696" name="Google Shape;696;gf4098fd273_0_2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7" name="Google Shape;697;gf4098fd273_0_2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Activity (Required)</a:t>
            </a:r>
            <a:endParaRPr b="1">
              <a:solidFill>
                <a:srgbClr val="00A0A3"/>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Referring to the systems map produced in Activity 1.2. Part 2, participants will apply the Five Urban Systems approach to identify the relationships between systems, the subsystems and stakeholders within systems, and their ability to influence outcomes related to assets and needs.  </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See </a:t>
            </a:r>
            <a:r>
              <a:rPr lang="en-GB" b="1">
                <a:solidFill>
                  <a:schemeClr val="dk1"/>
                </a:solidFill>
                <a:latin typeface="Open Sans"/>
                <a:ea typeface="Open Sans"/>
                <a:cs typeface="Open Sans"/>
                <a:sym typeface="Open Sans"/>
              </a:rPr>
              <a:t>Activity 1.2. Part 3 - Systems Modelling Using the Five Urban Systems Approach </a:t>
            </a:r>
            <a:r>
              <a:rPr lang="en-GB">
                <a:solidFill>
                  <a:schemeClr val="dk1"/>
                </a:solidFill>
                <a:latin typeface="Open Sans"/>
                <a:ea typeface="Open Sans"/>
                <a:cs typeface="Open Sans"/>
                <a:sym typeface="Open Sans"/>
              </a:rPr>
              <a:t>in the Instructor Guide for detailed instructions.</a:t>
            </a:r>
            <a:endParaRPr b="1">
              <a:solidFill>
                <a:srgbClr val="00A0A3"/>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IMAGE SOURCE: Image by</a:t>
            </a:r>
            <a:r>
              <a:rPr lang="en-GB">
                <a:solidFill>
                  <a:schemeClr val="dk1"/>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3"/>
              </a:rPr>
              <a:t>Jason Goodman</a:t>
            </a:r>
            <a:r>
              <a:rPr lang="en-GB">
                <a:solidFill>
                  <a:schemeClr val="dk1"/>
                </a:solidFill>
                <a:latin typeface="Open Sans"/>
                <a:ea typeface="Open Sans"/>
                <a:cs typeface="Open Sans"/>
                <a:sym typeface="Open Sans"/>
              </a:rPr>
              <a:t> on</a:t>
            </a:r>
            <a:r>
              <a:rPr lang="en-GB">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4"/>
              </a:rPr>
              <a:t>Unsplash</a:t>
            </a:r>
            <a:r>
              <a:rPr lang="en-GB">
                <a:solidFill>
                  <a:schemeClr val="dk1"/>
                </a:solidFill>
                <a:latin typeface="Open Sans"/>
                <a:ea typeface="Open Sans"/>
                <a:cs typeface="Open Sans"/>
                <a:sym typeface="Open Sans"/>
              </a:rPr>
              <a:t> </a:t>
            </a:r>
            <a:endParaRPr>
              <a:solidFill>
                <a:schemeClr val="dk1"/>
              </a:solidFill>
              <a:latin typeface="Open Sans"/>
              <a:ea typeface="Open Sans"/>
              <a:cs typeface="Open Sans"/>
              <a:sym typeface="Open San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13367cec468_1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13367cec468_1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0A0A3"/>
                </a:solidFill>
                <a:latin typeface="Open Sans"/>
                <a:ea typeface="Open Sans"/>
                <a:cs typeface="Open Sans"/>
                <a:sym typeface="Open Sans"/>
              </a:rPr>
              <a:t>Talking Points</a:t>
            </a:r>
            <a:endParaRPr>
              <a:solidFill>
                <a:srgbClr val="00A0A3"/>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Provide the situation report for the War in Ukraine to establish context for the training.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FF9900"/>
                </a:solidFill>
                <a:latin typeface="Open Sans"/>
                <a:ea typeface="Open Sans"/>
                <a:cs typeface="Open Sans"/>
                <a:sym typeface="Open Sans"/>
              </a:rPr>
              <a:t>See case study notes in </a:t>
            </a:r>
            <a:r>
              <a:rPr lang="en-GB" b="1" u="sng">
                <a:solidFill>
                  <a:schemeClr val="hlink"/>
                </a:solidFill>
                <a:latin typeface="Open Sans"/>
                <a:ea typeface="Open Sans"/>
                <a:cs typeface="Open Sans"/>
                <a:sym typeface="Open Sans"/>
                <a:hlinkClick r:id="rId3"/>
              </a:rPr>
              <a:t>Instructor Guide</a:t>
            </a:r>
            <a:r>
              <a:rPr lang="en-GB" b="1">
                <a:solidFill>
                  <a:srgbClr val="FF9900"/>
                </a:solidFill>
                <a:latin typeface="Open Sans"/>
                <a:ea typeface="Open Sans"/>
                <a:cs typeface="Open Sans"/>
                <a:sym typeface="Open Sans"/>
              </a:rPr>
              <a:t> for urban scenario/inject</a:t>
            </a:r>
            <a:endParaRPr b="1">
              <a:solidFill>
                <a:srgbClr val="FF9900"/>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b="1">
              <a:solidFill>
                <a:srgbClr val="FF9900"/>
              </a:solidFill>
              <a:latin typeface="Open Sans"/>
              <a:ea typeface="Open Sans"/>
              <a:cs typeface="Open Sans"/>
              <a:sym typeface="Open Sans"/>
            </a:endParaRPr>
          </a:p>
          <a:p>
            <a:pPr marL="0" lvl="0" indent="0" algn="l" rtl="0">
              <a:lnSpc>
                <a:spcPct val="115000"/>
              </a:lnSpc>
              <a:spcBef>
                <a:spcPts val="0"/>
              </a:spcBef>
              <a:spcAft>
                <a:spcPts val="0"/>
              </a:spcAft>
              <a:buNone/>
            </a:pPr>
            <a:r>
              <a:rPr lang="en-GB" b="1">
                <a:solidFill>
                  <a:schemeClr val="dk1"/>
                </a:solidFill>
                <a:latin typeface="Open Sans"/>
                <a:ea typeface="Open Sans"/>
                <a:cs typeface="Open Sans"/>
                <a:sym typeface="Open Sans"/>
              </a:rPr>
              <a:t>Reinforce that:</a:t>
            </a:r>
            <a:endParaRPr b="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This case study will be used throughout the training to help participants situate their learning in an urban context.</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Activities will use the case study.</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case study will be developed throughout the training, as additional information is shared as it relates to the learning content.</a:t>
            </a:r>
            <a:endParaRPr>
              <a:solidFill>
                <a:schemeClr val="dk1"/>
              </a:solidFill>
              <a:latin typeface="Open Sans"/>
              <a:ea typeface="Open Sans"/>
              <a:cs typeface="Open Sans"/>
              <a:sym typeface="Open Sans"/>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5"/>
        <p:cNvGrpSpPr/>
        <p:nvPr/>
      </p:nvGrpSpPr>
      <p:grpSpPr>
        <a:xfrm>
          <a:off x="0" y="0"/>
          <a:ext cx="0" cy="0"/>
          <a:chOff x="0" y="0"/>
          <a:chExt cx="0" cy="0"/>
        </a:xfrm>
      </p:grpSpPr>
      <p:sp>
        <p:nvSpPr>
          <p:cNvPr id="706" name="Google Shape;706;g13367cec468_1_2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7" name="Google Shape;707;g13367cec468_1_2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0" algn="l" rtl="0">
              <a:lnSpc>
                <a:spcPct val="115000"/>
              </a:lnSpc>
              <a:spcBef>
                <a:spcPts val="0"/>
              </a:spcBef>
              <a:spcAft>
                <a:spcPts val="0"/>
              </a:spcAft>
              <a:buNone/>
            </a:pP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p:cNvGrpSpPr/>
        <p:nvPr/>
      </p:nvGrpSpPr>
      <p:grpSpPr>
        <a:xfrm>
          <a:off x="0" y="0"/>
          <a:ext cx="0" cy="0"/>
          <a:chOff x="0" y="0"/>
          <a:chExt cx="0" cy="0"/>
        </a:xfrm>
      </p:grpSpPr>
      <p:sp>
        <p:nvSpPr>
          <p:cNvPr id="715" name="Google Shape;715;g135191286d4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6" name="Google Shape;716;g135191286d4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0" algn="l" rtl="0">
              <a:lnSpc>
                <a:spcPct val="115000"/>
              </a:lnSpc>
              <a:spcBef>
                <a:spcPts val="0"/>
              </a:spcBef>
              <a:spcAft>
                <a:spcPts val="0"/>
              </a:spcAft>
              <a:buNone/>
            </a:pP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3"/>
        <p:cNvGrpSpPr/>
        <p:nvPr/>
      </p:nvGrpSpPr>
      <p:grpSpPr>
        <a:xfrm>
          <a:off x="0" y="0"/>
          <a:ext cx="0" cy="0"/>
          <a:chOff x="0" y="0"/>
          <a:chExt cx="0" cy="0"/>
        </a:xfrm>
      </p:grpSpPr>
      <p:sp>
        <p:nvSpPr>
          <p:cNvPr id="724" name="Google Shape;724;g135191286d4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5" name="Google Shape;725;g135191286d4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0" algn="l" rtl="0">
              <a:lnSpc>
                <a:spcPct val="115000"/>
              </a:lnSpc>
              <a:spcBef>
                <a:spcPts val="0"/>
              </a:spcBef>
              <a:spcAft>
                <a:spcPts val="0"/>
              </a:spcAft>
              <a:buNone/>
            </a:pP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g135191286d4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4" name="Google Shape;734;g135191286d4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0" algn="l" rtl="0">
              <a:lnSpc>
                <a:spcPct val="115000"/>
              </a:lnSpc>
              <a:spcBef>
                <a:spcPts val="0"/>
              </a:spcBef>
              <a:spcAft>
                <a:spcPts val="0"/>
              </a:spcAft>
              <a:buNone/>
            </a:pP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1"/>
        <p:cNvGrpSpPr/>
        <p:nvPr/>
      </p:nvGrpSpPr>
      <p:grpSpPr>
        <a:xfrm>
          <a:off x="0" y="0"/>
          <a:ext cx="0" cy="0"/>
          <a:chOff x="0" y="0"/>
          <a:chExt cx="0" cy="0"/>
        </a:xfrm>
      </p:grpSpPr>
      <p:sp>
        <p:nvSpPr>
          <p:cNvPr id="742" name="Google Shape;742;g135191286d4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3" name="Google Shape;743;g135191286d4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0" algn="l" rtl="0">
              <a:lnSpc>
                <a:spcPct val="115000"/>
              </a:lnSpc>
              <a:spcBef>
                <a:spcPts val="0"/>
              </a:spcBef>
              <a:spcAft>
                <a:spcPts val="0"/>
              </a:spcAft>
              <a:buNone/>
            </a:pP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0"/>
        <p:cNvGrpSpPr/>
        <p:nvPr/>
      </p:nvGrpSpPr>
      <p:grpSpPr>
        <a:xfrm>
          <a:off x="0" y="0"/>
          <a:ext cx="0" cy="0"/>
          <a:chOff x="0" y="0"/>
          <a:chExt cx="0" cy="0"/>
        </a:xfrm>
      </p:grpSpPr>
      <p:sp>
        <p:nvSpPr>
          <p:cNvPr id="751" name="Google Shape;751;g135191286d4_0_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2" name="Google Shape;752;g135191286d4_0_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0" algn="l" rtl="0">
              <a:lnSpc>
                <a:spcPct val="115000"/>
              </a:lnSpc>
              <a:spcBef>
                <a:spcPts val="0"/>
              </a:spcBef>
              <a:spcAft>
                <a:spcPts val="0"/>
              </a:spcAft>
              <a:buNone/>
            </a:pP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g16f13365f2c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4" name="Google Shape;464;g16f13365f2c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gf4098fd273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8" name="Google Shape;668;gf4098fd273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endParaRPr dirty="0">
              <a:solidFill>
                <a:schemeClr val="dk1"/>
              </a:solidFill>
              <a:latin typeface="Open Sans"/>
              <a:ea typeface="Open Sans"/>
              <a:cs typeface="Open Sans"/>
              <a:sym typeface="Open Sans"/>
            </a:endParaRPr>
          </a:p>
          <a:p>
            <a:pPr marL="0" marR="0" lvl="0" indent="0" algn="l" defTabSz="914400" rtl="0" eaLnBrk="1" fontAlgn="auto" latinLnBrk="0" hangingPunct="1">
              <a:lnSpc>
                <a:spcPct val="115000"/>
              </a:lnSpc>
              <a:spcBef>
                <a:spcPts val="0"/>
              </a:spcBef>
              <a:spcAft>
                <a:spcPts val="0"/>
              </a:spcAft>
              <a:buClr>
                <a:schemeClr val="dk1"/>
              </a:buClr>
              <a:buSzPts val="1100"/>
              <a:buFont typeface="Arial"/>
              <a:buNone/>
              <a:tabLst/>
              <a:defRPr/>
            </a:pPr>
            <a:r>
              <a:rPr lang="en-US" dirty="0">
                <a:solidFill>
                  <a:schemeClr val="dk1"/>
                </a:solidFill>
                <a:latin typeface="Open Sans"/>
                <a:ea typeface="Open Sans"/>
                <a:cs typeface="Open Sans"/>
                <a:sym typeface="Open Sans"/>
              </a:rPr>
              <a:t>Present the example taken from the groupwork activity in pilot 1. The group mapped stakeholders, needs and assets under </a:t>
            </a:r>
            <a:r>
              <a:rPr lang="en-US">
                <a:solidFill>
                  <a:schemeClr val="dk1"/>
                </a:solidFill>
                <a:latin typeface="Open Sans"/>
                <a:ea typeface="Open Sans"/>
                <a:cs typeface="Open Sans"/>
                <a:sym typeface="Open Sans"/>
              </a:rPr>
              <a:t>the </a:t>
            </a:r>
            <a:r>
              <a:rPr lang="en-US">
                <a:solidFill>
                  <a:srgbClr val="00A1A4"/>
                </a:solidFill>
                <a:effectLst/>
                <a:latin typeface="Helvetica" pitchFamily="2" charset="0"/>
                <a:ea typeface="Open Sans"/>
                <a:cs typeface="Open Sans"/>
                <a:sym typeface="Open Sans"/>
              </a:rPr>
              <a:t>s</a:t>
            </a:r>
            <a:r>
              <a:rPr lang="en-US">
                <a:solidFill>
                  <a:srgbClr val="00A1A4"/>
                </a:solidFill>
                <a:effectLst/>
                <a:latin typeface="Helvetica" pitchFamily="2" charset="0"/>
              </a:rPr>
              <a:t>pace and settlements</a:t>
            </a:r>
          </a:p>
          <a:p>
            <a:pPr marL="0" marR="0" lvl="0" indent="0" algn="l" defTabSz="914400" rtl="0" eaLnBrk="1" fontAlgn="auto" latinLnBrk="0" hangingPunct="1">
              <a:lnSpc>
                <a:spcPct val="115000"/>
              </a:lnSpc>
              <a:spcBef>
                <a:spcPts val="0"/>
              </a:spcBef>
              <a:spcAft>
                <a:spcPts val="0"/>
              </a:spcAft>
              <a:buClr>
                <a:schemeClr val="dk1"/>
              </a:buClr>
              <a:buSzPts val="1100"/>
              <a:buFont typeface="Arial"/>
              <a:buNone/>
              <a:tabLst/>
              <a:defRPr/>
            </a:pPr>
            <a:r>
              <a:rPr lang="en-US" dirty="0">
                <a:solidFill>
                  <a:schemeClr val="dk1"/>
                </a:solidFill>
                <a:effectLst/>
                <a:latin typeface="Open Sans"/>
                <a:ea typeface="Open Sans"/>
                <a:cs typeface="Open Sans"/>
                <a:sym typeface="Open Sans"/>
              </a:rPr>
              <a:t>theme. </a:t>
            </a:r>
            <a:endParaRPr lang="en-US" dirty="0">
              <a:solidFill>
                <a:srgbClr val="00A1A4"/>
              </a:solidFill>
              <a:effectLst/>
              <a:latin typeface="Helvetica" pitchFamily="2" charset="0"/>
            </a:endParaRPr>
          </a:p>
          <a:p>
            <a:pPr marL="0" lvl="0" indent="0" algn="l" rtl="0">
              <a:lnSpc>
                <a:spcPct val="115000"/>
              </a:lnSpc>
              <a:spcBef>
                <a:spcPts val="0"/>
              </a:spcBef>
              <a:spcAft>
                <a:spcPts val="0"/>
              </a:spcAft>
              <a:buClr>
                <a:schemeClr val="dk1"/>
              </a:buClr>
              <a:buSzPts val="1100"/>
              <a:buFont typeface="Arial"/>
              <a:buNone/>
            </a:pPr>
            <a:endParaRPr dirty="0">
              <a:solidFill>
                <a:schemeClr val="dk1"/>
              </a:solidFill>
              <a:latin typeface="Open Sans"/>
              <a:ea typeface="Open Sans"/>
              <a:cs typeface="Open Sans"/>
              <a:sym typeface="Open Sans"/>
            </a:endParaRPr>
          </a:p>
        </p:txBody>
      </p:sp>
    </p:spTree>
    <p:extLst>
      <p:ext uri="{BB962C8B-B14F-4D97-AF65-F5344CB8AC3E}">
        <p14:creationId xmlns:p14="http://schemas.microsoft.com/office/powerpoint/2010/main" val="119706231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8"/>
        <p:cNvGrpSpPr/>
        <p:nvPr/>
      </p:nvGrpSpPr>
      <p:grpSpPr>
        <a:xfrm>
          <a:off x="0" y="0"/>
          <a:ext cx="0" cy="0"/>
          <a:chOff x="0" y="0"/>
          <a:chExt cx="0" cy="0"/>
        </a:xfrm>
      </p:grpSpPr>
      <p:sp>
        <p:nvSpPr>
          <p:cNvPr id="759" name="Google Shape;759;g130dd0a9958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0" name="Google Shape;760;g130dd0a9958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5"/>
        <p:cNvGrpSpPr/>
        <p:nvPr/>
      </p:nvGrpSpPr>
      <p:grpSpPr>
        <a:xfrm>
          <a:off x="0" y="0"/>
          <a:ext cx="0" cy="0"/>
          <a:chOff x="0" y="0"/>
          <a:chExt cx="0" cy="0"/>
        </a:xfrm>
      </p:grpSpPr>
      <p:sp>
        <p:nvSpPr>
          <p:cNvPr id="766" name="Google Shape;766;g167bb103a64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7" name="Google Shape;767;g167bb103a64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130fb0f8f6d_0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130fb0f8f6d_0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Activity (Required)</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Participants brainstorm initial perceptions of the urban context using the Ukraine Case Study.</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See </a:t>
            </a:r>
            <a:r>
              <a:rPr lang="en-GB" b="1">
                <a:solidFill>
                  <a:schemeClr val="dk1"/>
                </a:solidFill>
                <a:latin typeface="Open Sans"/>
                <a:ea typeface="Open Sans"/>
                <a:cs typeface="Open Sans"/>
                <a:sym typeface="Open Sans"/>
              </a:rPr>
              <a:t>Activity 1.0. Introducing the Urban Context</a:t>
            </a:r>
            <a:r>
              <a:rPr lang="en-GB">
                <a:solidFill>
                  <a:schemeClr val="dk1"/>
                </a:solidFill>
                <a:latin typeface="Open Sans"/>
                <a:ea typeface="Open Sans"/>
                <a:cs typeface="Open Sans"/>
                <a:sym typeface="Open Sans"/>
              </a:rPr>
              <a:t> in the Instructor Guide for detailed instructions.</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IMAGE SOURCE: </a:t>
            </a:r>
            <a:r>
              <a:rPr lang="en-GB">
                <a:solidFill>
                  <a:schemeClr val="dk1"/>
                </a:solidFill>
                <a:highlight>
                  <a:srgbClr val="FFFFFF"/>
                </a:highlight>
                <a:latin typeface="Open Sans"/>
                <a:ea typeface="Open Sans"/>
                <a:cs typeface="Open Sans"/>
                <a:sym typeface="Open Sans"/>
              </a:rPr>
              <a:t>Image by Alexey Kudenko on </a:t>
            </a:r>
            <a:r>
              <a:rPr lang="en-GB" u="sng">
                <a:solidFill>
                  <a:schemeClr val="hlink"/>
                </a:solidFill>
                <a:highlight>
                  <a:srgbClr val="FFFFFF"/>
                </a:highlight>
                <a:latin typeface="Open Sans"/>
                <a:ea typeface="Open Sans"/>
                <a:cs typeface="Open Sans"/>
                <a:sym typeface="Open Sans"/>
                <a:hlinkClick r:id="rId3"/>
              </a:rPr>
              <a:t>WIRED</a:t>
            </a:r>
            <a:r>
              <a:rPr lang="en-GB">
                <a:solidFill>
                  <a:schemeClr val="dk1"/>
                </a:solidFill>
                <a:highlight>
                  <a:srgbClr val="FFFFFF"/>
                </a:highlight>
                <a:latin typeface="Open Sans"/>
                <a:ea typeface="Open Sans"/>
                <a:cs typeface="Open Sans"/>
                <a:sym typeface="Open Sans"/>
              </a:rPr>
              <a:t> </a:t>
            </a:r>
            <a:endParaRPr>
              <a:solidFill>
                <a:schemeClr val="dk1"/>
              </a:solidFill>
              <a:highlight>
                <a:srgbClr val="FFFFFF"/>
              </a:highlight>
              <a:latin typeface="Open Sans"/>
              <a:ea typeface="Open Sans"/>
              <a:cs typeface="Open Sans"/>
              <a:sym typeface="Open Sans"/>
            </a:endParaRPr>
          </a:p>
          <a:p>
            <a:pPr marL="0" lvl="0" indent="0" algn="l" rtl="0">
              <a:spcBef>
                <a:spcPts val="0"/>
              </a:spcBef>
              <a:spcAft>
                <a:spcPts val="0"/>
              </a:spcAft>
              <a:buNone/>
            </a:pPr>
            <a:endParaRPr sz="850">
              <a:solidFill>
                <a:schemeClr val="dk1"/>
              </a:solidFill>
              <a:highlight>
                <a:srgbClr val="FFFFFF"/>
              </a:highlight>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4"/>
        <p:cNvGrpSpPr/>
        <p:nvPr/>
      </p:nvGrpSpPr>
      <p:grpSpPr>
        <a:xfrm>
          <a:off x="0" y="0"/>
          <a:ext cx="0" cy="0"/>
          <a:chOff x="0" y="0"/>
          <a:chExt cx="0" cy="0"/>
        </a:xfrm>
      </p:grpSpPr>
      <p:sp>
        <p:nvSpPr>
          <p:cNvPr id="775" name="Google Shape;775;g11fdd333b7b_1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6" name="Google Shape;776;g11fdd333b7b_1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0A0A3"/>
                </a:solidFill>
                <a:latin typeface="Open Sans"/>
                <a:ea typeface="Open Sans"/>
                <a:cs typeface="Open Sans"/>
                <a:sym typeface="Open Sans"/>
              </a:rPr>
              <a:t>Talking Points</a:t>
            </a:r>
            <a:endParaRPr>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Provide an overview of topics covered in this section.</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Image by </a:t>
            </a:r>
            <a:r>
              <a:rPr lang="en-GB" u="sng">
                <a:solidFill>
                  <a:schemeClr val="hlink"/>
                </a:solidFill>
                <a:latin typeface="Open Sans"/>
                <a:ea typeface="Open Sans"/>
                <a:cs typeface="Open Sans"/>
                <a:sym typeface="Open Sans"/>
                <a:hlinkClick r:id="rId3"/>
              </a:rPr>
              <a:t>Agence Olloweb</a:t>
            </a:r>
            <a:r>
              <a:rPr lang="en-GB">
                <a:solidFill>
                  <a:schemeClr val="dk1"/>
                </a:solidFill>
                <a:latin typeface="Open Sans"/>
                <a:ea typeface="Open Sans"/>
                <a:cs typeface="Open Sans"/>
                <a:sym typeface="Open Sans"/>
              </a:rPr>
              <a:t> on </a:t>
            </a:r>
            <a:r>
              <a:rPr lang="en-GB" u="sng">
                <a:solidFill>
                  <a:schemeClr val="hlink"/>
                </a:solidFill>
                <a:latin typeface="Open Sans"/>
                <a:ea typeface="Open Sans"/>
                <a:cs typeface="Open Sans"/>
                <a:sym typeface="Open Sans"/>
                <a:hlinkClick r:id="rId4"/>
              </a:rPr>
              <a:t>Unsplash</a:t>
            </a:r>
            <a:r>
              <a:rPr lang="en-GB">
                <a:solidFill>
                  <a:schemeClr val="dk1"/>
                </a:solidFill>
                <a:latin typeface="Open Sans"/>
                <a:ea typeface="Open Sans"/>
                <a:cs typeface="Open Sans"/>
                <a:sym typeface="Open Sans"/>
              </a:rPr>
              <a:t>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3"/>
        <p:cNvGrpSpPr/>
        <p:nvPr/>
      </p:nvGrpSpPr>
      <p:grpSpPr>
        <a:xfrm>
          <a:off x="0" y="0"/>
          <a:ext cx="0" cy="0"/>
          <a:chOff x="0" y="0"/>
          <a:chExt cx="0" cy="0"/>
        </a:xfrm>
      </p:grpSpPr>
      <p:sp>
        <p:nvSpPr>
          <p:cNvPr id="784" name="Google Shape;784;gf4098fd273_0_2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5" name="Google Shape;785;gf4098fd273_0_2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Talking Points</a:t>
            </a:r>
            <a:endParaRPr b="1">
              <a:solidFill>
                <a:srgbClr val="6AA84F"/>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Examples of </a:t>
            </a:r>
            <a:r>
              <a:rPr lang="en-GB" b="1">
                <a:solidFill>
                  <a:schemeClr val="dk1"/>
                </a:solidFill>
                <a:latin typeface="Open Sans"/>
                <a:ea typeface="Open Sans"/>
                <a:cs typeface="Open Sans"/>
                <a:sym typeface="Open Sans"/>
              </a:rPr>
              <a:t>urban complexities</a:t>
            </a:r>
            <a:r>
              <a:rPr lang="en-GB">
                <a:solidFill>
                  <a:schemeClr val="dk1"/>
                </a:solidFill>
                <a:latin typeface="Open Sans"/>
                <a:ea typeface="Open Sans"/>
                <a:cs typeface="Open Sans"/>
                <a:sym typeface="Open Sans"/>
              </a:rPr>
              <a:t> include:</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b="1">
                <a:solidFill>
                  <a:schemeClr val="dk1"/>
                </a:solidFill>
                <a:latin typeface="Open Sans"/>
                <a:ea typeface="Open Sans"/>
                <a:cs typeface="Open Sans"/>
                <a:sym typeface="Open Sans"/>
              </a:rPr>
              <a:t>Space and settlements</a:t>
            </a:r>
            <a:r>
              <a:rPr lang="en-GB">
                <a:solidFill>
                  <a:schemeClr val="dk1"/>
                </a:solidFill>
                <a:latin typeface="Open Sans"/>
                <a:ea typeface="Open Sans"/>
                <a:cs typeface="Open Sans"/>
                <a:sym typeface="Open Sans"/>
              </a:rPr>
              <a:t> → overlapping physical boundaries, overlapping urban public spaces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b="1">
                <a:solidFill>
                  <a:schemeClr val="dk1"/>
                </a:solidFill>
                <a:latin typeface="Open Sans"/>
                <a:ea typeface="Open Sans"/>
                <a:cs typeface="Open Sans"/>
                <a:sym typeface="Open Sans"/>
              </a:rPr>
              <a:t>Politics and governance</a:t>
            </a:r>
            <a:r>
              <a:rPr lang="en-GB">
                <a:solidFill>
                  <a:schemeClr val="dk1"/>
                </a:solidFill>
                <a:latin typeface="Open Sans"/>
                <a:ea typeface="Open Sans"/>
                <a:cs typeface="Open Sans"/>
                <a:sym typeface="Open Sans"/>
              </a:rPr>
              <a:t> → leadership and community representation, multi-stakeholder leadership and engagement</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b="1">
                <a:solidFill>
                  <a:schemeClr val="dk1"/>
                </a:solidFill>
                <a:latin typeface="Open Sans"/>
                <a:ea typeface="Open Sans"/>
                <a:cs typeface="Open Sans"/>
                <a:sym typeface="Open Sans"/>
              </a:rPr>
              <a:t>Infrastructure and services </a:t>
            </a:r>
            <a:r>
              <a:rPr lang="en-GB">
                <a:solidFill>
                  <a:schemeClr val="dk1"/>
                </a:solidFill>
                <a:latin typeface="Open Sans"/>
                <a:ea typeface="Open Sans"/>
                <a:cs typeface="Open Sans"/>
                <a:sym typeface="Open Sans"/>
              </a:rPr>
              <a:t>→ varying demands and stressors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b="1">
                <a:solidFill>
                  <a:schemeClr val="dk1"/>
                </a:solidFill>
                <a:latin typeface="Open Sans"/>
                <a:ea typeface="Open Sans"/>
                <a:cs typeface="Open Sans"/>
                <a:sym typeface="Open Sans"/>
              </a:rPr>
              <a:t>Culture and society</a:t>
            </a:r>
            <a:r>
              <a:rPr lang="en-GB">
                <a:solidFill>
                  <a:schemeClr val="dk1"/>
                </a:solidFill>
                <a:latin typeface="Open Sans"/>
                <a:ea typeface="Open Sans"/>
                <a:cs typeface="Open Sans"/>
                <a:sym typeface="Open Sans"/>
              </a:rPr>
              <a:t> → community, social cohesion</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b="1">
                <a:solidFill>
                  <a:schemeClr val="dk1"/>
                </a:solidFill>
                <a:latin typeface="Open Sans"/>
                <a:ea typeface="Open Sans"/>
                <a:cs typeface="Open Sans"/>
                <a:sym typeface="Open Sans"/>
              </a:rPr>
              <a:t>Economy and livelihoods</a:t>
            </a:r>
            <a:r>
              <a:rPr lang="en-GB">
                <a:solidFill>
                  <a:schemeClr val="dk1"/>
                </a:solidFill>
                <a:latin typeface="Open Sans"/>
                <a:ea typeface="Open Sans"/>
                <a:cs typeface="Open Sans"/>
                <a:sym typeface="Open Sans"/>
              </a:rPr>
              <a:t> → marginalisation, access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In this section, we will take a more in-depth look at urban complexities, their causes, and their effects.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FF9900"/>
                </a:solidFill>
                <a:latin typeface="Open Sans"/>
                <a:ea typeface="Open Sans"/>
                <a:cs typeface="Open Sans"/>
                <a:sym typeface="Open Sans"/>
              </a:rPr>
              <a:t>See case study notes in </a:t>
            </a:r>
            <a:r>
              <a:rPr lang="en-GB" b="1" u="sng">
                <a:solidFill>
                  <a:schemeClr val="hlink"/>
                </a:solidFill>
                <a:latin typeface="Open Sans"/>
                <a:ea typeface="Open Sans"/>
                <a:cs typeface="Open Sans"/>
                <a:sym typeface="Open Sans"/>
                <a:hlinkClick r:id="rId3"/>
              </a:rPr>
              <a:t>Instructor Guide</a:t>
            </a:r>
            <a:r>
              <a:rPr lang="en-GB" b="1">
                <a:solidFill>
                  <a:srgbClr val="FF9900"/>
                </a:solidFill>
                <a:latin typeface="Open Sans"/>
                <a:ea typeface="Open Sans"/>
                <a:cs typeface="Open Sans"/>
                <a:sym typeface="Open Sans"/>
              </a:rPr>
              <a:t> for urban scenario/inject</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Additional topics for consideration include:</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Complexities that impact entire systems, such as: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Temporal dimension → Situations can have both acute and chronic elements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Cascading events → one emergency can often lead to many more.</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Complexities of stakeholder analysis: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Increased regulatory and legal obligations</a:t>
            </a:r>
            <a:endParaRPr>
              <a:solidFill>
                <a:srgbClr val="3C4043"/>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Increased presence of government authorities and control may imply increased need for compliance to local regulations, laws, and policies</a:t>
            </a:r>
            <a:endParaRPr>
              <a:solidFill>
                <a:srgbClr val="3C4043"/>
              </a:solidFill>
              <a:latin typeface="Open Sans"/>
              <a:ea typeface="Open Sans"/>
              <a:cs typeface="Open Sans"/>
              <a:sym typeface="Open Sans"/>
            </a:endParaRPr>
          </a:p>
          <a:p>
            <a:pPr marL="457200" lvl="0" indent="0" algn="l" rtl="0">
              <a:spcBef>
                <a:spcPts val="0"/>
              </a:spcBef>
              <a:spcAft>
                <a:spcPts val="0"/>
              </a:spcAft>
              <a:buClr>
                <a:schemeClr val="dk1"/>
              </a:buClr>
              <a:buSzPts val="1100"/>
              <a:buFont typeface="Arial"/>
              <a:buNone/>
            </a:pPr>
            <a:r>
              <a:rPr lang="en-GB">
                <a:solidFill>
                  <a:srgbClr val="3C4043"/>
                </a:solidFill>
                <a:latin typeface="Open Sans"/>
                <a:ea typeface="Open Sans"/>
                <a:cs typeface="Open Sans"/>
                <a:sym typeface="Open Sans"/>
              </a:rPr>
              <a:t>→ Example: Some settlement areas may not be recognised by authorities (who may passively or actively resist humanitarian support in these areas)</a:t>
            </a:r>
            <a:endParaRPr>
              <a:solidFill>
                <a:srgbClr val="3C4043"/>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More capacity to self-recover</a:t>
            </a:r>
            <a:endParaRPr>
              <a:solidFill>
                <a:srgbClr val="3C4043"/>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Social capital/capacity to recover is higher → much of the community/urban context may be leading an effective response prior to humanitarian arrival</a:t>
            </a:r>
            <a:endParaRPr>
              <a:solidFill>
                <a:srgbClr val="3C4043"/>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Lower humanitarian influence</a:t>
            </a:r>
            <a:endParaRPr>
              <a:solidFill>
                <a:srgbClr val="3C4043"/>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Humanitarian budgets may be less than municipal actors</a:t>
            </a:r>
            <a:endParaRPr>
              <a:solidFill>
                <a:srgbClr val="3C4043"/>
              </a:solidFill>
              <a:latin typeface="Open Sans"/>
              <a:ea typeface="Open Sans"/>
              <a:cs typeface="Open Sans"/>
              <a:sym typeface="Open Sans"/>
            </a:endParaRPr>
          </a:p>
          <a:p>
            <a:pPr marL="457200" lvl="0" indent="-298450" algn="l" rtl="0">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The urban community often takes the lead, and the humanitarian role becomes more of a support/connector role than service provider role.</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rgbClr val="3C404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rgbClr val="3C4043"/>
                </a:solidFill>
                <a:latin typeface="Open Sans"/>
                <a:ea typeface="Open Sans"/>
                <a:cs typeface="Open Sans"/>
                <a:sym typeface="Open Sans"/>
              </a:rPr>
              <a:t>See the additional reading: The Urban Amplifier: Adapting to Urban Specificities, Report on Humanitarian Action in Urban Crises, especially Section 4.2 Urban Settings: Complex Environments.</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Discussion (Required)</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Q: What are some of the complexities you faced when conceptualising your system?</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Building on the examples provided in the Talking Points, prompt participants to identify examples they encountered in the activity.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Highlight any examples from the Talking Points that are not identified through discussion.</a:t>
            </a:r>
            <a:endParaRPr>
              <a:solidFill>
                <a:schemeClr val="dk1"/>
              </a:solidFill>
              <a:latin typeface="Open Sans"/>
              <a:ea typeface="Open Sans"/>
              <a:cs typeface="Open Sans"/>
              <a:sym typeface="Open Sans"/>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3"/>
        <p:cNvGrpSpPr/>
        <p:nvPr/>
      </p:nvGrpSpPr>
      <p:grpSpPr>
        <a:xfrm>
          <a:off x="0" y="0"/>
          <a:ext cx="0" cy="0"/>
          <a:chOff x="0" y="0"/>
          <a:chExt cx="0" cy="0"/>
        </a:xfrm>
      </p:grpSpPr>
      <p:sp>
        <p:nvSpPr>
          <p:cNvPr id="794" name="Google Shape;794;gf4098fd273_0_3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5" name="Google Shape;795;gf4098fd273_0_3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0A0A3"/>
                </a:solidFill>
                <a:latin typeface="Open Sans"/>
                <a:ea typeface="Open Sans"/>
                <a:cs typeface="Open Sans"/>
                <a:sym typeface="Open Sans"/>
              </a:rPr>
              <a:t>Talking Points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Complexities emerge from the complex series of interactions within a system, between elements, between systems, and between subsystems.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To gain deeper understanding of systems, we consider the relationships between systems and elements: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 Example: Multi-stakeholder leadership - this complexity, highlighted as one of the complexities that emerged when designing systems, is caused by the relationships or interactions between entities and by overlapping/competing purposes or motivations.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Complexities can also include:</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Risk management</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Communications and Information Management</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The remainder of this section will explore the urban context through these two considerations.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Additional notes if needed: </a:t>
            </a: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To understand complexities, we must understand:</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individual subsystems within a larger system,</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relationships between the subsystems and how they interact, and</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relationship of individual subsystems to the larger system as a whole.</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For further information on complexity, see  Johnson, Steven (2001). Emergence: The Connected Lives of Ants, Brains, Cities. New York: Scribner. p. 19. ISBN 978-3411040742.</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IMAGE SOURCE: Image by</a:t>
            </a:r>
            <a:r>
              <a:rPr lang="en-GB">
                <a:solidFill>
                  <a:schemeClr val="dk1"/>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3"/>
              </a:rPr>
              <a:t>Jackson Simmer</a:t>
            </a:r>
            <a:r>
              <a:rPr lang="en-GB">
                <a:solidFill>
                  <a:schemeClr val="dk1"/>
                </a:solidFill>
                <a:latin typeface="Open Sans"/>
                <a:ea typeface="Open Sans"/>
                <a:cs typeface="Open Sans"/>
                <a:sym typeface="Open Sans"/>
              </a:rPr>
              <a:t> on</a:t>
            </a:r>
            <a:r>
              <a:rPr lang="en-GB">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4"/>
              </a:rPr>
              <a:t>Unsplash</a:t>
            </a:r>
            <a:endParaRPr>
              <a:solidFill>
                <a:schemeClr val="dk1"/>
              </a:solidFill>
              <a:latin typeface="Open Sans"/>
              <a:ea typeface="Open Sans"/>
              <a:cs typeface="Open Sans"/>
              <a:sym typeface="Open Sans"/>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2"/>
        <p:cNvGrpSpPr/>
        <p:nvPr/>
      </p:nvGrpSpPr>
      <p:grpSpPr>
        <a:xfrm>
          <a:off x="0" y="0"/>
          <a:ext cx="0" cy="0"/>
          <a:chOff x="0" y="0"/>
          <a:chExt cx="0" cy="0"/>
        </a:xfrm>
      </p:grpSpPr>
      <p:sp>
        <p:nvSpPr>
          <p:cNvPr id="803" name="Google Shape;803;gf4098fd273_0_3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4" name="Google Shape;804;gf4098fd273_0_3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0A0A3"/>
                </a:solidFill>
                <a:latin typeface="Open Sans"/>
                <a:ea typeface="Open Sans"/>
                <a:cs typeface="Open Sans"/>
                <a:sym typeface="Open Sans"/>
              </a:rPr>
              <a:t>Talking Points</a:t>
            </a: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Much like a system is understood through relationships, in an urban setting, many risks are closely tied with other risks. </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For example: </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Some areas may be in both chronic and acute states of emergency at the same time (e.g., values for standard indicators linked to health and food security may be at levels that would constitute an emergency elsewhere but are considered normal in the host context)</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Some areas may experience overlapping crises (pre-existing and emergent).</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Scale the content on the slide at your discretion: cover all, some, or identify emergent complex risks specific to the context.</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See the additional readings: </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Using the Sphere Standards in Urban Settings - Part 1 (2016), pages 7–8.</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Humanitarian Evidence Programme. What practices are used to identify and prioritize vulnerable populations affected by urban humanitarian emergencies? (2017).</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Activity (Optional)</a:t>
            </a:r>
            <a:endParaRPr b="1">
              <a:solidFill>
                <a:srgbClr val="00A0A3"/>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Participants will explore risk and vulnerability through their system maps and conduct a simple risk and vulnerability analysis.</a:t>
            </a:r>
            <a:endParaRPr b="1">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See </a:t>
            </a:r>
            <a:r>
              <a:rPr lang="en-GB" b="1">
                <a:solidFill>
                  <a:schemeClr val="dk1"/>
                </a:solidFill>
                <a:latin typeface="Open Sans"/>
                <a:ea typeface="Open Sans"/>
                <a:cs typeface="Open Sans"/>
                <a:sym typeface="Open Sans"/>
              </a:rPr>
              <a:t>Activity 1.3. Conceptualising Risk and Vulnerability</a:t>
            </a:r>
            <a:r>
              <a:rPr lang="en-GB">
                <a:solidFill>
                  <a:schemeClr val="dk1"/>
                </a:solidFill>
                <a:latin typeface="Open Sans"/>
                <a:ea typeface="Open Sans"/>
                <a:cs typeface="Open Sans"/>
                <a:sym typeface="Open Sans"/>
              </a:rPr>
              <a:t> in the Instructor Guide for detailed instructions.</a:t>
            </a:r>
            <a:endParaRPr b="1">
              <a:solidFill>
                <a:srgbClr val="00A0A3"/>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IMAGE SOURCE: Image by </a:t>
            </a:r>
            <a:r>
              <a:rPr lang="en-GB" u="sng">
                <a:solidFill>
                  <a:schemeClr val="hlink"/>
                </a:solidFill>
                <a:latin typeface="Open Sans"/>
                <a:ea typeface="Open Sans"/>
                <a:cs typeface="Open Sans"/>
                <a:sym typeface="Open Sans"/>
                <a:hlinkClick r:id="rId3"/>
              </a:rPr>
              <a:t>Nick Youngson</a:t>
            </a:r>
            <a:r>
              <a:rPr lang="en-GB">
                <a:solidFill>
                  <a:schemeClr val="dk1"/>
                </a:solidFill>
                <a:latin typeface="Open Sans"/>
                <a:ea typeface="Open Sans"/>
                <a:cs typeface="Open Sans"/>
                <a:sym typeface="Open Sans"/>
              </a:rPr>
              <a:t> on </a:t>
            </a:r>
            <a:r>
              <a:rPr lang="en-GB" u="sng">
                <a:solidFill>
                  <a:schemeClr val="hlink"/>
                </a:solidFill>
                <a:latin typeface="Open Sans"/>
                <a:ea typeface="Open Sans"/>
                <a:cs typeface="Open Sans"/>
                <a:sym typeface="Open Sans"/>
                <a:hlinkClick r:id="rId4"/>
              </a:rPr>
              <a:t>Alpha Stock Images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1"/>
        <p:cNvGrpSpPr/>
        <p:nvPr/>
      </p:nvGrpSpPr>
      <p:grpSpPr>
        <a:xfrm>
          <a:off x="0" y="0"/>
          <a:ext cx="0" cy="0"/>
          <a:chOff x="0" y="0"/>
          <a:chExt cx="0" cy="0"/>
        </a:xfrm>
      </p:grpSpPr>
      <p:sp>
        <p:nvSpPr>
          <p:cNvPr id="812" name="Google Shape;812;gf4098fd273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3" name="Google Shape;813;gf4098fd273_0_3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Talking Points</a:t>
            </a: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When assessing risk in urban contexts, consider:</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b="1">
                <a:solidFill>
                  <a:schemeClr val="dk1"/>
                </a:solidFill>
                <a:latin typeface="Open Sans"/>
                <a:ea typeface="Open Sans"/>
                <a:cs typeface="Open Sans"/>
                <a:sym typeface="Open Sans"/>
              </a:rPr>
              <a:t>Risk vs. Vulnerability</a:t>
            </a:r>
            <a:endParaRPr b="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Vulnerability - areas exposed to harm</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Example: Consider social vulnerabilities</a:t>
            </a:r>
            <a:endParaRPr>
              <a:solidFill>
                <a:schemeClr val="dk1"/>
              </a:solidFill>
              <a:latin typeface="Open Sans"/>
              <a:ea typeface="Open Sans"/>
              <a:cs typeface="Open Sans"/>
              <a:sym typeface="Open Sans"/>
            </a:endParaRPr>
          </a:p>
          <a:p>
            <a:pPr marL="914400" lvl="1"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Communities that may be marginalised due to gender, age, religion, etc. </a:t>
            </a:r>
            <a:endParaRPr>
              <a:solidFill>
                <a:schemeClr val="dk1"/>
              </a:solidFill>
              <a:latin typeface="Open Sans"/>
              <a:ea typeface="Open Sans"/>
              <a:cs typeface="Open Sans"/>
              <a:sym typeface="Open Sans"/>
            </a:endParaRPr>
          </a:p>
          <a:p>
            <a:pPr marL="914400" lvl="1"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Communities that have poor access to clean water, health care, etc.</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Risk - the potential for harm</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Example: A marginalised community may be at higher risk to the spread of epidemics.</a:t>
            </a:r>
            <a:endParaRPr b="1">
              <a:solidFill>
                <a:schemeClr val="dk1"/>
              </a:solidFill>
              <a:latin typeface="Open Sans"/>
              <a:ea typeface="Open Sans"/>
              <a:cs typeface="Open Sans"/>
              <a:sym typeface="Open Sans"/>
            </a:endParaRPr>
          </a:p>
          <a:p>
            <a:pPr marL="0" lvl="0" indent="0" algn="l" rtl="0">
              <a:spcBef>
                <a:spcPts val="0"/>
              </a:spcBef>
              <a:spcAft>
                <a:spcPts val="0"/>
              </a:spcAft>
              <a:buNone/>
            </a:pPr>
            <a:endParaRPr b="1">
              <a:solidFill>
                <a:schemeClr val="dk1"/>
              </a:solidFill>
              <a:latin typeface="Open Sans"/>
              <a:ea typeface="Open Sans"/>
              <a:cs typeface="Open Sans"/>
              <a:sym typeface="Open Sans"/>
            </a:endParaRPr>
          </a:p>
          <a:p>
            <a:pPr marL="0" lvl="0" indent="0" algn="l" rtl="0">
              <a:spcBef>
                <a:spcPts val="0"/>
              </a:spcBef>
              <a:spcAft>
                <a:spcPts val="0"/>
              </a:spcAft>
              <a:buNone/>
            </a:pPr>
            <a:r>
              <a:rPr lang="en-GB" b="1">
                <a:solidFill>
                  <a:schemeClr val="dk1"/>
                </a:solidFill>
                <a:latin typeface="Open Sans"/>
                <a:ea typeface="Open Sans"/>
                <a:cs typeface="Open Sans"/>
                <a:sym typeface="Open Sans"/>
              </a:rPr>
              <a:t>Origins of Risk</a:t>
            </a:r>
            <a:endParaRPr b="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Inherent Risks - risks associated with day-to-day life in the urban context (normal operations)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Example: Unreliable critical infrastructure (e.g., power failure)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Char char="●"/>
            </a:pPr>
            <a:r>
              <a:rPr lang="en-GB">
                <a:solidFill>
                  <a:schemeClr val="dk1"/>
                </a:solidFill>
                <a:latin typeface="Open Sans"/>
                <a:ea typeface="Open Sans"/>
                <a:cs typeface="Open Sans"/>
                <a:sym typeface="Open Sans"/>
              </a:rPr>
              <a:t>Example: Risk on the humanitarian actor's side → what are you going to do with all the information you receive? how are you going to manage it?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All-hazards Risks - risks linked to crisis events (i.e., events that pose potential for harm beyond normal day-to-day life)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Natural, human-made, and technological events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Example: natural disasters like earthquakes or floods.</a:t>
            </a:r>
            <a:endParaRPr b="1">
              <a:solidFill>
                <a:schemeClr val="dk1"/>
              </a:solidFill>
              <a:latin typeface="Open Sans"/>
              <a:ea typeface="Open Sans"/>
              <a:cs typeface="Open Sans"/>
              <a:sym typeface="Open Sans"/>
            </a:endParaRPr>
          </a:p>
          <a:p>
            <a:pPr marL="0" lvl="0" indent="0" algn="l" rtl="0">
              <a:spcBef>
                <a:spcPts val="0"/>
              </a:spcBef>
              <a:spcAft>
                <a:spcPts val="0"/>
              </a:spcAft>
              <a:buNone/>
            </a:pPr>
            <a:endParaRPr b="1">
              <a:solidFill>
                <a:schemeClr val="dk1"/>
              </a:solidFill>
              <a:latin typeface="Open Sans"/>
              <a:ea typeface="Open Sans"/>
              <a:cs typeface="Open Sans"/>
              <a:sym typeface="Open Sans"/>
            </a:endParaRPr>
          </a:p>
          <a:p>
            <a:pPr marL="0" lvl="0" indent="0" algn="l" rtl="0">
              <a:spcBef>
                <a:spcPts val="0"/>
              </a:spcBef>
              <a:spcAft>
                <a:spcPts val="0"/>
              </a:spcAft>
              <a:buNone/>
            </a:pPr>
            <a:r>
              <a:rPr lang="en-GB" b="1">
                <a:solidFill>
                  <a:schemeClr val="dk1"/>
                </a:solidFill>
                <a:latin typeface="Open Sans"/>
                <a:ea typeface="Open Sans"/>
                <a:cs typeface="Open Sans"/>
                <a:sym typeface="Open Sans"/>
              </a:rPr>
              <a:t>Cascading events</a:t>
            </a:r>
            <a:endParaRPr b="1">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In many cases, one crisis event spawns a series of other events (which may be much worse than the original event)</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Example: An earthquake displaces a community to an area with poor water access which leads to a cholera outbreak.</a:t>
            </a:r>
            <a:endParaRPr b="1">
              <a:solidFill>
                <a:schemeClr val="dk1"/>
              </a:solidFill>
              <a:latin typeface="Open Sans"/>
              <a:ea typeface="Open Sans"/>
              <a:cs typeface="Open Sans"/>
              <a:sym typeface="Open Sans"/>
            </a:endParaRPr>
          </a:p>
          <a:p>
            <a:pPr marL="0" lvl="0" indent="0" algn="l" rtl="0">
              <a:spcBef>
                <a:spcPts val="0"/>
              </a:spcBef>
              <a:spcAft>
                <a:spcPts val="0"/>
              </a:spcAft>
              <a:buNone/>
            </a:pPr>
            <a:endParaRPr b="1">
              <a:solidFill>
                <a:schemeClr val="dk1"/>
              </a:solidFill>
              <a:latin typeface="Open Sans"/>
              <a:ea typeface="Open Sans"/>
              <a:cs typeface="Open Sans"/>
              <a:sym typeface="Open Sans"/>
            </a:endParaRPr>
          </a:p>
          <a:p>
            <a:pPr marL="0" lvl="0" indent="0" algn="l" rtl="0">
              <a:spcBef>
                <a:spcPts val="0"/>
              </a:spcBef>
              <a:spcAft>
                <a:spcPts val="0"/>
              </a:spcAft>
              <a:buNone/>
            </a:pPr>
            <a:r>
              <a:rPr lang="en-GB" b="1">
                <a:solidFill>
                  <a:schemeClr val="dk1"/>
                </a:solidFill>
                <a:latin typeface="Open Sans"/>
                <a:ea typeface="Open Sans"/>
                <a:cs typeface="Open Sans"/>
                <a:sym typeface="Open Sans"/>
              </a:rPr>
              <a:t>Dependencies / Systemic Risks</a:t>
            </a:r>
            <a:endParaRPr b="1">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People and assets depend on resources within and across systems to function → understanding these dependencies helps to identify the vulnerabilities in a system (i.e., what it depends on may be unreliable or unstable, which means it is likely to fail or become overloaded and this failure would impact many resources across systems).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Example: A densely populated district on the outskirts of a city has non-potable water. Residents purchase bottled water from a single local supplier who imports their water from overseas. This supplier also provides bottled water to 4 other communities in the city. With rising gas prices, the supplier experiences supply shortages and higher pricing. The vulnerability experienced by the supplier (i.e., rising fuel prices) is passed on to residents in the form of limited availability of water and higher prices.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spcBef>
                <a:spcPts val="0"/>
              </a:spcBef>
              <a:spcAft>
                <a:spcPts val="0"/>
              </a:spcAft>
              <a:buNone/>
            </a:pPr>
            <a:r>
              <a:rPr lang="en-GB" b="1">
                <a:solidFill>
                  <a:srgbClr val="FF9900"/>
                </a:solidFill>
                <a:latin typeface="Open Sans"/>
                <a:ea typeface="Open Sans"/>
                <a:cs typeface="Open Sans"/>
                <a:sym typeface="Open Sans"/>
              </a:rPr>
              <a:t>See case study notes in </a:t>
            </a:r>
            <a:r>
              <a:rPr lang="en-GB" b="1" u="sng">
                <a:solidFill>
                  <a:schemeClr val="hlink"/>
                </a:solidFill>
                <a:latin typeface="Open Sans"/>
                <a:ea typeface="Open Sans"/>
                <a:cs typeface="Open Sans"/>
                <a:sym typeface="Open Sans"/>
                <a:hlinkClick r:id="rId3"/>
              </a:rPr>
              <a:t>Instructor Guide</a:t>
            </a:r>
            <a:r>
              <a:rPr lang="en-GB" b="1">
                <a:solidFill>
                  <a:srgbClr val="FF9900"/>
                </a:solidFill>
                <a:latin typeface="Open Sans"/>
                <a:ea typeface="Open Sans"/>
                <a:cs typeface="Open Sans"/>
                <a:sym typeface="Open Sans"/>
              </a:rPr>
              <a:t> for urban scenario/inject</a:t>
            </a:r>
            <a:endParaRPr b="1">
              <a:solidFill>
                <a:srgbClr val="FF9900"/>
              </a:solidFill>
              <a:latin typeface="Open Sans"/>
              <a:ea typeface="Open Sans"/>
              <a:cs typeface="Open Sans"/>
              <a:sym typeface="Open Sans"/>
            </a:endParaRPr>
          </a:p>
          <a:p>
            <a:pPr marL="0" lvl="0" indent="0" algn="l" rtl="0">
              <a:spcBef>
                <a:spcPts val="0"/>
              </a:spcBef>
              <a:spcAft>
                <a:spcPts val="0"/>
              </a:spcAft>
              <a:buNone/>
            </a:pPr>
            <a:endParaRPr b="1">
              <a:solidFill>
                <a:srgbClr val="FF9900"/>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rgbClr val="3C4043"/>
                </a:solidFill>
                <a:latin typeface="Open Sans"/>
                <a:ea typeface="Open Sans"/>
                <a:cs typeface="Open Sans"/>
                <a:sym typeface="Open Sans"/>
              </a:rPr>
              <a:t>For this section, it is recommended to provide examples that are relevant to the context of the participants.</a:t>
            </a:r>
            <a:endParaRPr>
              <a:solidFill>
                <a:srgbClr val="3C4043"/>
              </a:solidFill>
              <a:latin typeface="Open Sans"/>
              <a:ea typeface="Open Sans"/>
              <a:cs typeface="Open Sans"/>
              <a:sym typeface="Open Sans"/>
            </a:endParaRPr>
          </a:p>
          <a:p>
            <a:pPr marL="457200" lvl="0" indent="-298450" algn="l" rtl="0">
              <a:lnSpc>
                <a:spcPct val="115000"/>
              </a:lnSpc>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Delivery can consist of covering each of these risk considerations or selecting examples that are specifically relevant to participants and/or fit the time available.</a:t>
            </a:r>
            <a:endParaRPr>
              <a:solidFill>
                <a:srgbClr val="3C4043"/>
              </a:solidFill>
              <a:latin typeface="Open Sans"/>
              <a:ea typeface="Open Sans"/>
              <a:cs typeface="Open Sans"/>
              <a:sym typeface="Open Sans"/>
            </a:endParaRPr>
          </a:p>
          <a:p>
            <a:pPr marL="457200" lvl="0" indent="-298450" algn="l" rtl="0">
              <a:lnSpc>
                <a:spcPct val="115000"/>
              </a:lnSpc>
              <a:spcBef>
                <a:spcPts val="0"/>
              </a:spcBef>
              <a:spcAft>
                <a:spcPts val="0"/>
              </a:spcAft>
              <a:buClr>
                <a:srgbClr val="3C4043"/>
              </a:buClr>
              <a:buSzPts val="1100"/>
              <a:buFont typeface="Open Sans"/>
              <a:buChar char="●"/>
            </a:pPr>
            <a:r>
              <a:rPr lang="en-GB">
                <a:solidFill>
                  <a:srgbClr val="3C4043"/>
                </a:solidFill>
                <a:latin typeface="Open Sans"/>
                <a:ea typeface="Open Sans"/>
                <a:cs typeface="Open Sans"/>
                <a:sym typeface="Open Sans"/>
              </a:rPr>
              <a:t>Be sure to highlight that each of these considerations implies considering relationships/interdependencies.</a:t>
            </a:r>
            <a:endParaRPr>
              <a:solidFill>
                <a:srgbClr val="3C4043"/>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rgbClr val="3C4043"/>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rgbClr val="3C4043"/>
                </a:solidFill>
                <a:latin typeface="Open Sans"/>
                <a:ea typeface="Open Sans"/>
                <a:cs typeface="Open Sans"/>
                <a:sym typeface="Open Sans"/>
              </a:rPr>
              <a:t>See the additional reading: </a:t>
            </a:r>
            <a:r>
              <a:rPr lang="en-GB">
                <a:solidFill>
                  <a:schemeClr val="dk1"/>
                </a:solidFill>
                <a:latin typeface="Open Sans"/>
                <a:ea typeface="Open Sans"/>
                <a:cs typeface="Open Sans"/>
                <a:sym typeface="Open Sans"/>
              </a:rPr>
              <a:t>Breaking Cycles of Risk Accumulation in African Cities, pages 10-22.</a:t>
            </a:r>
            <a:endParaRPr>
              <a:solidFill>
                <a:srgbClr val="3C4043"/>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  </a:t>
            </a:r>
            <a:r>
              <a:rPr lang="en-GB">
                <a:solidFill>
                  <a:srgbClr val="3C4043"/>
                </a:solidFill>
                <a:latin typeface="Open Sans"/>
                <a:ea typeface="Open Sans"/>
                <a:cs typeface="Open Sans"/>
                <a:sym typeface="Open Sans"/>
              </a:rPr>
              <a:t> </a:t>
            </a:r>
            <a:endParaRPr>
              <a:solidFill>
                <a:srgbClr val="3C4043"/>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rgbClr val="3C4043"/>
                </a:solidFill>
                <a:latin typeface="Open Sans"/>
                <a:ea typeface="Open Sans"/>
                <a:cs typeface="Open Sans"/>
                <a:sym typeface="Open Sans"/>
              </a:rPr>
              <a:t>IMAGE SOURCE: </a:t>
            </a:r>
            <a:r>
              <a:rPr lang="en-GB">
                <a:solidFill>
                  <a:schemeClr val="dk1"/>
                </a:solidFill>
              </a:rPr>
              <a:t>Photo by</a:t>
            </a:r>
            <a:r>
              <a:rPr lang="en-GB">
                <a:solidFill>
                  <a:schemeClr val="dk1"/>
                </a:solidFill>
                <a:uFill>
                  <a:noFill/>
                </a:uFill>
                <a:hlinkClick r:id="rId4">
                  <a:extLst>
                    <a:ext uri="{A12FA001-AC4F-418D-AE19-62706E023703}">
                      <ahyp:hlinkClr xmlns:ahyp="http://schemas.microsoft.com/office/drawing/2018/hyperlinkcolor" val="tx"/>
                    </a:ext>
                  </a:extLst>
                </a:hlinkClick>
              </a:rPr>
              <a:t> </a:t>
            </a:r>
            <a:r>
              <a:rPr lang="en-GB" u="sng">
                <a:solidFill>
                  <a:schemeClr val="hlink"/>
                </a:solidFill>
                <a:hlinkClick r:id="rId4"/>
              </a:rPr>
              <a:t>Glenn Carstens-Peters</a:t>
            </a:r>
            <a:r>
              <a:rPr lang="en-GB">
                <a:solidFill>
                  <a:schemeClr val="dk1"/>
                </a:solidFill>
              </a:rPr>
              <a:t> on</a:t>
            </a:r>
            <a:r>
              <a:rPr lang="en-GB">
                <a:solidFill>
                  <a:schemeClr val="dk1"/>
                </a:solidFill>
                <a:uFill>
                  <a:noFill/>
                </a:uFill>
                <a:hlinkClick r:id="rId5">
                  <a:extLst>
                    <a:ext uri="{A12FA001-AC4F-418D-AE19-62706E023703}">
                      <ahyp:hlinkClr xmlns:ahyp="http://schemas.microsoft.com/office/drawing/2018/hyperlinkcolor" val="tx"/>
                    </a:ext>
                  </a:extLst>
                </a:hlinkClick>
              </a:rPr>
              <a:t> </a:t>
            </a:r>
            <a:r>
              <a:rPr lang="en-GB" u="sng">
                <a:solidFill>
                  <a:schemeClr val="hlink"/>
                </a:solidFill>
                <a:hlinkClick r:id="rId5"/>
              </a:rPr>
              <a:t>Unsplash</a:t>
            </a:r>
            <a:endParaRPr>
              <a:solidFill>
                <a:srgbClr val="3C4043"/>
              </a:solidFill>
              <a:latin typeface="Open Sans"/>
              <a:ea typeface="Open Sans"/>
              <a:cs typeface="Open Sans"/>
              <a:sym typeface="Open Sans"/>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0"/>
        <p:cNvGrpSpPr/>
        <p:nvPr/>
      </p:nvGrpSpPr>
      <p:grpSpPr>
        <a:xfrm>
          <a:off x="0" y="0"/>
          <a:ext cx="0" cy="0"/>
          <a:chOff x="0" y="0"/>
          <a:chExt cx="0" cy="0"/>
        </a:xfrm>
      </p:grpSpPr>
      <p:sp>
        <p:nvSpPr>
          <p:cNvPr id="821" name="Google Shape;821;gf4098fd273_0_3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2" name="Google Shape;822;gf4098fd273_0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Talking Points</a:t>
            </a:r>
            <a:endParaRPr>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Assessing and addressing risk with different communities requires careful consideration of communication and information management requirements.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Key considerations for analysing communications, information management, and information sharing in the urban context include:</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Mechanisms of communication</a:t>
            </a:r>
            <a:endParaRPr b="1">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Communication mechanisms of local authorities and service providers</a:t>
            </a:r>
            <a:endParaRPr>
              <a:solidFill>
                <a:schemeClr val="dk1"/>
              </a:solidFill>
              <a:latin typeface="Open Sans"/>
              <a:ea typeface="Open Sans"/>
              <a:cs typeface="Open Sans"/>
              <a:sym typeface="Open Sans"/>
            </a:endParaRPr>
          </a:p>
          <a:p>
            <a:pPr marL="914400" lvl="1"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Two-way (bi-directional communication)</a:t>
            </a:r>
            <a:endParaRPr>
              <a:solidFill>
                <a:schemeClr val="dk1"/>
              </a:solidFill>
              <a:latin typeface="Open Sans"/>
              <a:ea typeface="Open Sans"/>
              <a:cs typeface="Open Sans"/>
              <a:sym typeface="Open Sans"/>
            </a:endParaRPr>
          </a:p>
          <a:p>
            <a:pPr marL="914400" lvl="1"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One-way (broadcasting, information sharing)</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Communication mechanisms used by the population</a:t>
            </a:r>
            <a:endParaRPr>
              <a:solidFill>
                <a:schemeClr val="dk1"/>
              </a:solidFill>
              <a:latin typeface="Open Sans"/>
              <a:ea typeface="Open Sans"/>
              <a:cs typeface="Open Sans"/>
              <a:sym typeface="Open Sans"/>
            </a:endParaRPr>
          </a:p>
          <a:p>
            <a:pPr marL="914400" lvl="1"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Bottom-up communications (e.g., social media use, mobile penetration, etc.).</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Communications Risk</a:t>
            </a:r>
            <a:endParaRPr b="1">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Privacy and surveillance</a:t>
            </a:r>
            <a:endParaRPr>
              <a:solidFill>
                <a:schemeClr val="dk1"/>
              </a:solidFill>
              <a:latin typeface="Open Sans"/>
              <a:ea typeface="Open Sans"/>
              <a:cs typeface="Open Sans"/>
              <a:sym typeface="Open Sans"/>
            </a:endParaRPr>
          </a:p>
          <a:p>
            <a:pPr marL="914400" lvl="1"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Use of surveillance technologies</a:t>
            </a:r>
            <a:endParaRPr>
              <a:solidFill>
                <a:schemeClr val="dk1"/>
              </a:solidFill>
              <a:latin typeface="Open Sans"/>
              <a:ea typeface="Open Sans"/>
              <a:cs typeface="Open Sans"/>
              <a:sym typeface="Open Sans"/>
            </a:endParaRPr>
          </a:p>
          <a:p>
            <a:pPr marL="914400" lvl="1"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Social vulnerability online (vulnerable actors)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Suppression of speech and misinformation</a:t>
            </a:r>
            <a:endParaRPr>
              <a:solidFill>
                <a:schemeClr val="dk1"/>
              </a:solidFill>
              <a:latin typeface="Open Sans"/>
              <a:ea typeface="Open Sans"/>
              <a:cs typeface="Open Sans"/>
              <a:sym typeface="Open Sans"/>
            </a:endParaRPr>
          </a:p>
          <a:p>
            <a:pPr marL="914400" lvl="1"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Social media shut down/internet shutdown</a:t>
            </a:r>
            <a:endParaRPr>
              <a:solidFill>
                <a:schemeClr val="dk1"/>
              </a:solidFill>
              <a:latin typeface="Open Sans"/>
              <a:ea typeface="Open Sans"/>
              <a:cs typeface="Open Sans"/>
              <a:sym typeface="Open Sans"/>
            </a:endParaRPr>
          </a:p>
          <a:p>
            <a:pPr marL="914400" lvl="1"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Use of misinformation</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Big data and data analytics</a:t>
            </a:r>
            <a:endParaRPr b="1">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Data sources for big data analysis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Char char="●"/>
            </a:pPr>
            <a:r>
              <a:rPr lang="en-GB">
                <a:solidFill>
                  <a:schemeClr val="dk1"/>
                </a:solidFill>
                <a:latin typeface="Open Sans"/>
                <a:ea typeface="Open Sans"/>
                <a:cs typeface="Open Sans"/>
                <a:sym typeface="Open Sans"/>
              </a:rPr>
              <a:t>More complex and diverse scope and scale of data</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Digital literacy and mobile/internet penetration</a:t>
            </a:r>
            <a:endParaRPr b="1">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Literacy and penetration may be higher in the urban context, but may still be low in certain segments within the city (e.g., in settlement areas, poor areas, etc.)</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Online tools for information management</a:t>
            </a:r>
            <a:endParaRPr b="1">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German Red Cross and urban response on Data Exploration and Exchange Platform (DEEP)</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Kobo Toolbox</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latin typeface="Open Sans"/>
              <a:ea typeface="Open Sans"/>
              <a:cs typeface="Open Sans"/>
              <a:sym typeface="Open Sans"/>
            </a:endParaRPr>
          </a:p>
          <a:p>
            <a:pPr marL="0" lvl="0" indent="0" algn="l" rtl="0">
              <a:spcBef>
                <a:spcPts val="0"/>
              </a:spcBef>
              <a:spcAft>
                <a:spcPts val="0"/>
              </a:spcAft>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spcBef>
                <a:spcPts val="0"/>
              </a:spcBef>
              <a:spcAft>
                <a:spcPts val="0"/>
              </a:spcAft>
              <a:buNone/>
            </a:pPr>
            <a:r>
              <a:rPr lang="en-GB" b="1">
                <a:solidFill>
                  <a:srgbClr val="FF9900"/>
                </a:solidFill>
                <a:latin typeface="Open Sans"/>
                <a:ea typeface="Open Sans"/>
                <a:cs typeface="Open Sans"/>
                <a:sym typeface="Open Sans"/>
              </a:rPr>
              <a:t>See case study notes in </a:t>
            </a:r>
            <a:r>
              <a:rPr lang="en-GB" b="1" u="sng">
                <a:solidFill>
                  <a:schemeClr val="hlink"/>
                </a:solidFill>
                <a:latin typeface="Open Sans"/>
                <a:ea typeface="Open Sans"/>
                <a:cs typeface="Open Sans"/>
                <a:sym typeface="Open Sans"/>
                <a:hlinkClick r:id="rId3"/>
              </a:rPr>
              <a:t>Instructor Guide</a:t>
            </a:r>
            <a:r>
              <a:rPr lang="en-GB" b="1">
                <a:solidFill>
                  <a:srgbClr val="FF9900"/>
                </a:solidFill>
                <a:latin typeface="Open Sans"/>
                <a:ea typeface="Open Sans"/>
                <a:cs typeface="Open Sans"/>
                <a:sym typeface="Open Sans"/>
              </a:rPr>
              <a:t> for urban scenario/inject</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b="1">
              <a:solidFill>
                <a:srgbClr val="00A0A3"/>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Additional topics for consideration include characteristics of communications and information in urban contexts, such as:</a:t>
            </a:r>
            <a:endParaRPr>
              <a:solidFill>
                <a:schemeClr val="dk1"/>
              </a:solidFill>
              <a:latin typeface="Open Sans"/>
              <a:ea typeface="Open Sans"/>
              <a:cs typeface="Open Sans"/>
              <a:sym typeface="Open Sans"/>
            </a:endParaRPr>
          </a:p>
          <a:p>
            <a:pPr marL="457200" lvl="0" indent="-292100" algn="l" rtl="0">
              <a:spcBef>
                <a:spcPts val="0"/>
              </a:spcBef>
              <a:spcAft>
                <a:spcPts val="0"/>
              </a:spcAft>
              <a:buClr>
                <a:schemeClr val="dk1"/>
              </a:buClr>
              <a:buSzPts val="1000"/>
              <a:buFont typeface="Open Sans"/>
              <a:buChar char="●"/>
            </a:pPr>
            <a:r>
              <a:rPr lang="en-GB">
                <a:solidFill>
                  <a:schemeClr val="dk1"/>
                </a:solidFill>
                <a:latin typeface="Open Sans"/>
                <a:ea typeface="Open Sans"/>
                <a:cs typeface="Open Sans"/>
                <a:sym typeface="Open Sans"/>
              </a:rPr>
              <a:t>Pre-existing communications and information infrastructure</a:t>
            </a:r>
            <a:endParaRPr>
              <a:solidFill>
                <a:schemeClr val="dk1"/>
              </a:solidFill>
              <a:latin typeface="Open Sans"/>
              <a:ea typeface="Open Sans"/>
              <a:cs typeface="Open Sans"/>
              <a:sym typeface="Open Sans"/>
            </a:endParaRPr>
          </a:p>
          <a:p>
            <a:pPr marL="457200" lvl="0" indent="-292100" algn="l" rtl="0">
              <a:spcBef>
                <a:spcPts val="0"/>
              </a:spcBef>
              <a:spcAft>
                <a:spcPts val="0"/>
              </a:spcAft>
              <a:buClr>
                <a:schemeClr val="dk1"/>
              </a:buClr>
              <a:buSzPts val="1000"/>
              <a:buFont typeface="Open Sans"/>
              <a:buChar char="●"/>
            </a:pPr>
            <a:r>
              <a:rPr lang="en-GB">
                <a:solidFill>
                  <a:schemeClr val="dk1"/>
                </a:solidFill>
                <a:latin typeface="Open Sans"/>
                <a:ea typeface="Open Sans"/>
                <a:cs typeface="Open Sans"/>
                <a:sym typeface="Open Sans"/>
              </a:rPr>
              <a:t>Increased access to and dependency on telecommunications services (e.g., internet, data, mobile devices)</a:t>
            </a:r>
            <a:endParaRPr>
              <a:solidFill>
                <a:schemeClr val="dk1"/>
              </a:solidFill>
              <a:latin typeface="Open Sans"/>
              <a:ea typeface="Open Sans"/>
              <a:cs typeface="Open Sans"/>
              <a:sym typeface="Open Sans"/>
            </a:endParaRPr>
          </a:p>
          <a:p>
            <a:pPr marL="457200" lvl="0" indent="-292100" algn="l" rtl="0">
              <a:spcBef>
                <a:spcPts val="0"/>
              </a:spcBef>
              <a:spcAft>
                <a:spcPts val="0"/>
              </a:spcAft>
              <a:buClr>
                <a:schemeClr val="dk1"/>
              </a:buClr>
              <a:buSzPts val="1000"/>
              <a:buFont typeface="Open Sans"/>
              <a:buChar char="●"/>
            </a:pPr>
            <a:r>
              <a:rPr lang="en-GB">
                <a:solidFill>
                  <a:schemeClr val="dk1"/>
                </a:solidFill>
                <a:latin typeface="Open Sans"/>
                <a:ea typeface="Open Sans"/>
                <a:cs typeface="Open Sans"/>
                <a:sym typeface="Open Sans"/>
              </a:rPr>
              <a:t>More diverse communications options and service providers</a:t>
            </a:r>
            <a:endParaRPr>
              <a:solidFill>
                <a:schemeClr val="dk1"/>
              </a:solidFill>
              <a:latin typeface="Open Sans"/>
              <a:ea typeface="Open Sans"/>
              <a:cs typeface="Open Sans"/>
              <a:sym typeface="Open Sans"/>
            </a:endParaRPr>
          </a:p>
          <a:p>
            <a:pPr marL="457200" lvl="0" indent="-292100" algn="l" rtl="0">
              <a:spcBef>
                <a:spcPts val="0"/>
              </a:spcBef>
              <a:spcAft>
                <a:spcPts val="0"/>
              </a:spcAft>
              <a:buClr>
                <a:schemeClr val="dk1"/>
              </a:buClr>
              <a:buSzPts val="1000"/>
              <a:buFont typeface="Open Sans"/>
              <a:buChar char="●"/>
            </a:pPr>
            <a:r>
              <a:rPr lang="en-GB">
                <a:solidFill>
                  <a:schemeClr val="dk1"/>
                </a:solidFill>
                <a:latin typeface="Open Sans"/>
                <a:ea typeface="Open Sans"/>
                <a:cs typeface="Open Sans"/>
                <a:sym typeface="Open Sans"/>
              </a:rPr>
              <a:t>Higher levels of communications and information risks</a:t>
            </a:r>
            <a:endParaRPr>
              <a:solidFill>
                <a:schemeClr val="dk1"/>
              </a:solidFill>
              <a:latin typeface="Open Sans"/>
              <a:ea typeface="Open Sans"/>
              <a:cs typeface="Open Sans"/>
              <a:sym typeface="Open Sans"/>
            </a:endParaRPr>
          </a:p>
          <a:p>
            <a:pPr marL="457200" lvl="0" indent="-292100" algn="l" rtl="0">
              <a:spcBef>
                <a:spcPts val="0"/>
              </a:spcBef>
              <a:spcAft>
                <a:spcPts val="0"/>
              </a:spcAft>
              <a:buClr>
                <a:schemeClr val="dk1"/>
              </a:buClr>
              <a:buSzPts val="1000"/>
              <a:buFont typeface="Open Sans"/>
              <a:buChar char="●"/>
            </a:pPr>
            <a:r>
              <a:rPr lang="en-GB">
                <a:solidFill>
                  <a:schemeClr val="dk1"/>
                </a:solidFill>
                <a:latin typeface="Open Sans"/>
                <a:ea typeface="Open Sans"/>
                <a:cs typeface="Open Sans"/>
                <a:sym typeface="Open Sans"/>
              </a:rPr>
              <a:t>Diverse levels of digital literacy among the population</a:t>
            </a:r>
            <a:endParaRPr>
              <a:solidFill>
                <a:schemeClr val="dk1"/>
              </a:solidFill>
              <a:latin typeface="Open Sans"/>
              <a:ea typeface="Open Sans"/>
              <a:cs typeface="Open Sans"/>
              <a:sym typeface="Open Sans"/>
            </a:endParaRPr>
          </a:p>
          <a:p>
            <a:pPr marL="457200" lvl="0" indent="-292100" algn="l" rtl="0">
              <a:spcBef>
                <a:spcPts val="0"/>
              </a:spcBef>
              <a:spcAft>
                <a:spcPts val="0"/>
              </a:spcAft>
              <a:buClr>
                <a:schemeClr val="dk1"/>
              </a:buClr>
              <a:buSzPts val="1000"/>
              <a:buFont typeface="Open Sans"/>
              <a:buChar char="●"/>
            </a:pPr>
            <a:r>
              <a:rPr lang="en-GB">
                <a:solidFill>
                  <a:schemeClr val="dk1"/>
                </a:solidFill>
                <a:latin typeface="Open Sans"/>
                <a:ea typeface="Open Sans"/>
                <a:cs typeface="Open Sans"/>
                <a:sym typeface="Open Sans"/>
              </a:rPr>
              <a:t>Established communications and information management capacities of local response (e.g., established warning systems, dissemination targets</a:t>
            </a:r>
            <a:r>
              <a:rPr lang="en-GB" sz="1400">
                <a:solidFill>
                  <a:schemeClr val="dk1"/>
                </a:solidFill>
                <a:latin typeface="Montserrat"/>
                <a:ea typeface="Montserrat"/>
                <a:cs typeface="Montserrat"/>
                <a:sym typeface="Montserrat"/>
              </a:rPr>
              <a:t>). </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sz="1400">
              <a:solidFill>
                <a:schemeClr val="dk1"/>
              </a:solidFill>
              <a:latin typeface="Montserrat"/>
              <a:ea typeface="Montserrat"/>
              <a:cs typeface="Montserrat"/>
              <a:sym typeface="Montserrat"/>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Discussion (Optional)</a:t>
            </a:r>
            <a:endParaRPr>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Instead of showing this list of characteristics to the participants, ask participants to think about how communications and information management may be different in an urban context.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Q: What aspects of communications and information management are more complex?</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a:p>
            <a:pPr marL="0" lvl="0" indent="0" algn="l" rtl="0">
              <a:spcBef>
                <a:spcPts val="0"/>
              </a:spcBef>
              <a:spcAft>
                <a:spcPts val="0"/>
              </a:spcAft>
              <a:buNone/>
            </a:pPr>
            <a:r>
              <a:rPr lang="en-GB">
                <a:latin typeface="Open Sans"/>
                <a:ea typeface="Open Sans"/>
                <a:cs typeface="Open Sans"/>
                <a:sym typeface="Open Sans"/>
              </a:rPr>
              <a:t>IMAGE SOURCE: Image by </a:t>
            </a:r>
            <a:r>
              <a:rPr lang="en-GB" u="sng">
                <a:solidFill>
                  <a:schemeClr val="hlink"/>
                </a:solidFill>
                <a:latin typeface="Open Sans"/>
                <a:ea typeface="Open Sans"/>
                <a:cs typeface="Open Sans"/>
                <a:sym typeface="Open Sans"/>
                <a:hlinkClick r:id="rId4"/>
              </a:rPr>
              <a:t>Geralt</a:t>
            </a:r>
            <a:r>
              <a:rPr lang="en-GB">
                <a:latin typeface="Open Sans"/>
                <a:ea typeface="Open Sans"/>
                <a:cs typeface="Open Sans"/>
                <a:sym typeface="Open Sans"/>
              </a:rPr>
              <a:t> on </a:t>
            </a:r>
            <a:r>
              <a:rPr lang="en-GB" u="sng">
                <a:solidFill>
                  <a:schemeClr val="hlink"/>
                </a:solidFill>
                <a:latin typeface="Open Sans"/>
                <a:ea typeface="Open Sans"/>
                <a:cs typeface="Open Sans"/>
                <a:sym typeface="Open Sans"/>
                <a:hlinkClick r:id="rId5"/>
              </a:rPr>
              <a:t>PixaBay </a:t>
            </a:r>
            <a:endParaRPr>
              <a:latin typeface="Open Sans"/>
              <a:ea typeface="Open Sans"/>
              <a:cs typeface="Open Sans"/>
              <a:sym typeface="Open Sans"/>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9"/>
        <p:cNvGrpSpPr/>
        <p:nvPr/>
      </p:nvGrpSpPr>
      <p:grpSpPr>
        <a:xfrm>
          <a:off x="0" y="0"/>
          <a:ext cx="0" cy="0"/>
          <a:chOff x="0" y="0"/>
          <a:chExt cx="0" cy="0"/>
        </a:xfrm>
      </p:grpSpPr>
      <p:sp>
        <p:nvSpPr>
          <p:cNvPr id="830" name="Google Shape;830;g135191286d4_0_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1" name="Google Shape;831;g135191286d4_0_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Activity (Recommended)</a:t>
            </a:r>
            <a:endParaRPr b="1">
              <a:solidFill>
                <a:srgbClr val="00A0A3"/>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Participants will identify and reflect on complexities they encountered when mapping their system, in relation to risk and communications and information management, and generate insights and considerations for designing humanitarian response programmes in urban contexts.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See </a:t>
            </a:r>
            <a:r>
              <a:rPr lang="en-GB" b="1">
                <a:solidFill>
                  <a:schemeClr val="dk1"/>
                </a:solidFill>
                <a:latin typeface="Open Sans"/>
                <a:ea typeface="Open Sans"/>
                <a:cs typeface="Open Sans"/>
                <a:sym typeface="Open Sans"/>
              </a:rPr>
              <a:t>Activity 1.3. Exploring Complexity in the Urban Context </a:t>
            </a:r>
            <a:r>
              <a:rPr lang="en-GB">
                <a:solidFill>
                  <a:schemeClr val="dk1"/>
                </a:solidFill>
                <a:latin typeface="Open Sans"/>
                <a:ea typeface="Open Sans"/>
                <a:cs typeface="Open Sans"/>
                <a:sym typeface="Open Sans"/>
              </a:rPr>
              <a:t>in the Instructor Guide for detailed instructions.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IMAGE SOURCE: Photo by</a:t>
            </a:r>
            <a:r>
              <a:rPr lang="en-GB">
                <a:solidFill>
                  <a:schemeClr val="dk1"/>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3"/>
              </a:rPr>
              <a:t>愚木混株 cdd20</a:t>
            </a:r>
            <a:r>
              <a:rPr lang="en-GB">
                <a:solidFill>
                  <a:schemeClr val="dk1"/>
                </a:solidFill>
                <a:latin typeface="Open Sans"/>
                <a:ea typeface="Open Sans"/>
                <a:cs typeface="Open Sans"/>
                <a:sym typeface="Open Sans"/>
              </a:rPr>
              <a:t> on</a:t>
            </a:r>
            <a:r>
              <a:rPr lang="en-GB">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4"/>
              </a:rPr>
              <a:t>Unsplash</a:t>
            </a:r>
            <a:endParaRPr>
              <a:solidFill>
                <a:schemeClr val="dk1"/>
              </a:solidFill>
              <a:latin typeface="Open Sans"/>
              <a:ea typeface="Open Sans"/>
              <a:cs typeface="Open Sans"/>
              <a:sym typeface="Open Sans"/>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9"/>
        <p:cNvGrpSpPr/>
        <p:nvPr/>
      </p:nvGrpSpPr>
      <p:grpSpPr>
        <a:xfrm>
          <a:off x="0" y="0"/>
          <a:ext cx="0" cy="0"/>
          <a:chOff x="0" y="0"/>
          <a:chExt cx="0" cy="0"/>
        </a:xfrm>
      </p:grpSpPr>
      <p:sp>
        <p:nvSpPr>
          <p:cNvPr id="840" name="Google Shape;840;g135191286d4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1" name="Google Shape;841;g135191286d4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9"/>
        <p:cNvGrpSpPr/>
        <p:nvPr/>
      </p:nvGrpSpPr>
      <p:grpSpPr>
        <a:xfrm>
          <a:off x="0" y="0"/>
          <a:ext cx="0" cy="0"/>
          <a:chOff x="0" y="0"/>
          <a:chExt cx="0" cy="0"/>
        </a:xfrm>
      </p:grpSpPr>
      <p:sp>
        <p:nvSpPr>
          <p:cNvPr id="850" name="Google Shape;850;g130dd0a9958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1" name="Google Shape;851;g130dd0a9958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6"/>
        <p:cNvGrpSpPr/>
        <p:nvPr/>
      </p:nvGrpSpPr>
      <p:grpSpPr>
        <a:xfrm>
          <a:off x="0" y="0"/>
          <a:ext cx="0" cy="0"/>
          <a:chOff x="0" y="0"/>
          <a:chExt cx="0" cy="0"/>
        </a:xfrm>
      </p:grpSpPr>
      <p:sp>
        <p:nvSpPr>
          <p:cNvPr id="857" name="Google Shape;857;g167bb103a64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8" name="Google Shape;858;g167bb103a64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13367cec468_1_6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13367cec468_1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4"/>
        <p:cNvGrpSpPr/>
        <p:nvPr/>
      </p:nvGrpSpPr>
      <p:grpSpPr>
        <a:xfrm>
          <a:off x="0" y="0"/>
          <a:ext cx="0" cy="0"/>
          <a:chOff x="0" y="0"/>
          <a:chExt cx="0" cy="0"/>
        </a:xfrm>
      </p:grpSpPr>
      <p:sp>
        <p:nvSpPr>
          <p:cNvPr id="865" name="Google Shape;865;gf4098fd273_0_3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6" name="Google Shape;866;gf4098fd273_0_3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If this module is delivered with Module 2, highlight in this discussion:</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 Now that we understand humanitarian response in an urban context, we need to understand how to apply standards, specifically SPHERE Standards, to ensure that service delivery provides the resources and support needed by affected communities to recover and that they are treated with dignity and respect.</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Discussion (Optional)</a:t>
            </a:r>
            <a:endParaRPr b="1">
              <a:solidFill>
                <a:srgbClr val="00A0A3"/>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Invite participants to recall and share key takeaways from the module for each of the learning objectives.</a:t>
            </a:r>
            <a:endParaRPr>
              <a:solidFill>
                <a:schemeClr val="dk1"/>
              </a:solidFill>
              <a:latin typeface="Open Sans"/>
              <a:ea typeface="Open Sans"/>
              <a:cs typeface="Open Sans"/>
              <a:sym typeface="Open Sans"/>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2"/>
        <p:cNvGrpSpPr/>
        <p:nvPr/>
      </p:nvGrpSpPr>
      <p:grpSpPr>
        <a:xfrm>
          <a:off x="0" y="0"/>
          <a:ext cx="0" cy="0"/>
          <a:chOff x="0" y="0"/>
          <a:chExt cx="0" cy="0"/>
        </a:xfrm>
      </p:grpSpPr>
      <p:sp>
        <p:nvSpPr>
          <p:cNvPr id="873" name="Google Shape;873;gf4972a70d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4" name="Google Shape;874;gf4972a70d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38761D"/>
                </a:solidFill>
                <a:latin typeface="Open Sans"/>
                <a:ea typeface="Open Sans"/>
                <a:cs typeface="Open Sans"/>
                <a:sym typeface="Open Sans"/>
              </a:rPr>
              <a:t>Instructor Notes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chemeClr val="dk1"/>
                </a:solidFill>
              </a:rPr>
              <a:t>*Use this slide and next if this module is delivered standalone*</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8"/>
        <p:cNvGrpSpPr/>
        <p:nvPr/>
      </p:nvGrpSpPr>
      <p:grpSpPr>
        <a:xfrm>
          <a:off x="0" y="0"/>
          <a:ext cx="0" cy="0"/>
          <a:chOff x="0" y="0"/>
          <a:chExt cx="0" cy="0"/>
        </a:xfrm>
      </p:grpSpPr>
      <p:sp>
        <p:nvSpPr>
          <p:cNvPr id="879" name="Google Shape;879;g139edecca81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0" name="Google Shape;880;g139edecca81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38761D"/>
                </a:solidFill>
                <a:latin typeface="Open Sans"/>
                <a:ea typeface="Open Sans"/>
                <a:cs typeface="Open Sans"/>
                <a:sym typeface="Open Sans"/>
              </a:rPr>
              <a:t>Instructor Notes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chemeClr val="dk1"/>
                </a:solidFill>
              </a:rPr>
              <a:t>*Use this slide and next if this module is delivered standalone*</a:t>
            </a:r>
            <a:endParaRPr b="1">
              <a:solidFill>
                <a:srgbClr val="38761D"/>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b="1">
              <a:solidFill>
                <a:srgbClr val="38761D"/>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Share the online Post-Assessment Survey with participants: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i="1">
                <a:solidFill>
                  <a:srgbClr val="6AA84F"/>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https://forms.gle/G8XPBayohDTe9uMMA</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2eb9474198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2eb9474198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b="1">
                <a:solidFill>
                  <a:srgbClr val="00A0A3"/>
                </a:solidFill>
                <a:latin typeface="Open Sans"/>
                <a:ea typeface="Open Sans"/>
                <a:cs typeface="Open Sans"/>
                <a:sym typeface="Open Sans"/>
              </a:rPr>
              <a:t>Talking Points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Introduce the importance of urban contexts in contemporary humanitarian response.</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(Note: address selected points based on time available)</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Globally, people are increasingly living in urban areas: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 1970 (50 years ago), approximately 35% of the world’s population lived in cities (World Bank).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Today, more than half of the world’s population lives in cities.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Char char="●"/>
            </a:pPr>
            <a:r>
              <a:rPr lang="en-GB">
                <a:solidFill>
                  <a:schemeClr val="dk1"/>
                </a:solidFill>
                <a:latin typeface="Open Sans"/>
                <a:ea typeface="Open Sans"/>
                <a:cs typeface="Open Sans"/>
                <a:sym typeface="Open Sans"/>
              </a:rPr>
              <a:t>Climate change, migration, and conflict will have an increasingly large impact on cities.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Char char="●"/>
            </a:pPr>
            <a:r>
              <a:rPr lang="en-GB">
                <a:solidFill>
                  <a:schemeClr val="dk1"/>
                </a:solidFill>
                <a:latin typeface="Open Sans"/>
                <a:ea typeface="Open Sans"/>
                <a:cs typeface="Open Sans"/>
                <a:sym typeface="Open Sans"/>
              </a:rPr>
              <a:t>Climate change will increase the frequency, intensity, and types of hazards for cities. For example, cities that faced few major storms in the past may now face heavy precipitation multiple times a year.</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Char char="●"/>
            </a:pPr>
            <a:r>
              <a:rPr lang="en-GB">
                <a:solidFill>
                  <a:schemeClr val="dk1"/>
                </a:solidFill>
                <a:latin typeface="Open Sans"/>
                <a:ea typeface="Open Sans"/>
                <a:cs typeface="Open Sans"/>
                <a:sym typeface="Open Sans"/>
              </a:rPr>
              <a:t>Rural to urban migration will continue to increase for a variety of reasons including: livelihoods and economic opportunity, changing agricultural viability, and conflict.</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Char char="●"/>
            </a:pPr>
            <a:r>
              <a:rPr lang="en-GB">
                <a:solidFill>
                  <a:schemeClr val="dk1"/>
                </a:solidFill>
                <a:latin typeface="Open Sans"/>
                <a:ea typeface="Open Sans"/>
                <a:cs typeface="Open Sans"/>
                <a:sym typeface="Open Sans"/>
              </a:rPr>
              <a:t>As we see in our case study, as well as other recent conflicts, cities are often the focus of military campaigns causing widespread damage and suffering. Additionally, non-city targets can drastically affect urban areas. For example, remote water reservoirs, pumping stations, and power generation.</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Effective humanitarian response in urban areas requires new ways of working, distinct from rural, semi-rural, or camp-based responses, including:</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Respectful, equitable collaboration with multiple stakeholders, including local authorities and organisations at all levels.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Willingness to adapt to local governance structures, rather than expecting local actors to conform to international humanitarian systems and “ways of knowing”. </a:t>
            </a:r>
            <a:endParaRPr>
              <a:solidFill>
                <a:schemeClr val="dk1"/>
              </a:solidFill>
              <a:latin typeface="Open Sans"/>
              <a:ea typeface="Open Sans"/>
              <a:cs typeface="Open Sans"/>
              <a:sym typeface="Open Sans"/>
            </a:endParaRPr>
          </a:p>
          <a:p>
            <a:pPr marL="914400" lvl="1"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Often, urban contexts demand a willingness to question “who is in the lead” and allow other stakeholders to lead response while humanitarians take a supporting role based on unmet capacities.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Willingness to take on a role of coordination and advise if required (rather than implementation).</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Widening targeting of activities to improve the lives of all members of many communities, rather than individuals from a particular background.</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Awareness that large groups of people live “under the radar” in cities, often as undocumented migrants. These people may be refugees, IDPs, other migrants, or other local community members. They also may wish to stay away from authorities because of their liminal status.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Note:</a:t>
            </a:r>
            <a:r>
              <a:rPr lang="en-GB">
                <a:solidFill>
                  <a:schemeClr val="dk1"/>
                </a:solidFill>
                <a:latin typeface="Open Sans"/>
                <a:ea typeface="Open Sans"/>
                <a:cs typeface="Open Sans"/>
                <a:sym typeface="Open Sans"/>
              </a:rPr>
              <a:t> Urban and rural contexts should be seen as complementary and interdependent, rather than opposites!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b="1">
                <a:solidFill>
                  <a:srgbClr val="00A0A3"/>
                </a:solidFill>
                <a:latin typeface="Open Sans"/>
                <a:ea typeface="Open Sans"/>
                <a:cs typeface="Open Sans"/>
                <a:sym typeface="Open Sans"/>
              </a:rPr>
              <a:t>Instructor Notes</a:t>
            </a:r>
            <a:endParaRPr b="1">
              <a:solidFill>
                <a:srgbClr val="00A0A3"/>
              </a:solidFill>
              <a:latin typeface="Open Sans"/>
              <a:ea typeface="Open Sans"/>
              <a:cs typeface="Open Sans"/>
              <a:sym typeface="Open Sans"/>
            </a:endParaRPr>
          </a:p>
          <a:p>
            <a:pPr marL="0" lvl="0" indent="0" algn="l" rtl="0">
              <a:spcBef>
                <a:spcPts val="0"/>
              </a:spcBef>
              <a:spcAft>
                <a:spcPts val="0"/>
              </a:spcAft>
              <a:buNone/>
            </a:pPr>
            <a:r>
              <a:rPr lang="en-GB" b="1">
                <a:solidFill>
                  <a:srgbClr val="FF9900"/>
                </a:solidFill>
                <a:latin typeface="Open Sans"/>
                <a:ea typeface="Open Sans"/>
                <a:cs typeface="Open Sans"/>
                <a:sym typeface="Open Sans"/>
              </a:rPr>
              <a:t>See case study notes in </a:t>
            </a:r>
            <a:r>
              <a:rPr lang="en-GB" b="1" u="sng">
                <a:solidFill>
                  <a:schemeClr val="hlink"/>
                </a:solidFill>
                <a:latin typeface="Open Sans"/>
                <a:ea typeface="Open Sans"/>
                <a:cs typeface="Open Sans"/>
                <a:sym typeface="Open Sans"/>
                <a:hlinkClick r:id="rId3"/>
              </a:rPr>
              <a:t>Instructor Guide</a:t>
            </a:r>
            <a:r>
              <a:rPr lang="en-GB" b="1">
                <a:solidFill>
                  <a:srgbClr val="FF9900"/>
                </a:solidFill>
                <a:latin typeface="Open Sans"/>
                <a:ea typeface="Open Sans"/>
                <a:cs typeface="Open Sans"/>
                <a:sym typeface="Open Sans"/>
              </a:rPr>
              <a:t> for urban scenario/inject</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b="1">
              <a:solidFill>
                <a:srgbClr val="00A0A3"/>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Supporting material:</a:t>
            </a:r>
            <a:endParaRPr b="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i="1">
                <a:solidFill>
                  <a:schemeClr val="dk1"/>
                </a:solidFill>
                <a:latin typeface="Open Sans"/>
                <a:ea typeface="Open Sans"/>
                <a:cs typeface="Open Sans"/>
                <a:sym typeface="Open Sans"/>
              </a:rPr>
              <a:t>“Today, over half of the world’s population lives in urban areas. Cities are currently growing by around 1.5 million people per week, with about 90% of that growth occurring in Asia and Africa. Latin America, Caribbean and Pacific Island Countries are also experiencing urban growth. By 2050, an additional 2.5 billion people are expected to be living in cities. The number of urban slum dwellers, currently close to one billion, is expected to double by 2050” (Sphere 2020).</a:t>
            </a:r>
            <a:endParaRPr i="1">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More than 50% of refugees now live in urban areas and NOT in rural areas or camps (UNHCR).</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i="1">
                <a:solidFill>
                  <a:schemeClr val="dk1"/>
                </a:solidFill>
                <a:latin typeface="Open Sans"/>
                <a:ea typeface="Open Sans"/>
                <a:cs typeface="Open Sans"/>
                <a:sym typeface="Open Sans"/>
              </a:rPr>
              <a:t>“The number of weather-related disasters to hit the world has increased five-fold over the past 50 years”</a:t>
            </a:r>
            <a:r>
              <a:rPr lang="en-GB">
                <a:solidFill>
                  <a:schemeClr val="dk1"/>
                </a:solidFill>
                <a:latin typeface="Open Sans"/>
                <a:ea typeface="Open Sans"/>
                <a:cs typeface="Open Sans"/>
                <a:sym typeface="Open Sans"/>
              </a:rPr>
              <a:t> (World Meteorological Organization, source: BBC).</a:t>
            </a:r>
            <a:endParaRPr i="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0A0A3"/>
                </a:solidFill>
                <a:latin typeface="Open Sans"/>
                <a:ea typeface="Open Sans"/>
                <a:cs typeface="Open Sans"/>
                <a:sym typeface="Open Sans"/>
              </a:rPr>
              <a:t>Activity (Optional)</a:t>
            </a:r>
            <a:endParaRPr b="1">
              <a:solidFill>
                <a:srgbClr val="00A0A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Complete an ideation activity, such as a dot-voting exercise.</a:t>
            </a:r>
            <a:endParaRPr>
              <a:solidFill>
                <a:schemeClr val="dk1"/>
              </a:solidFill>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GB">
                <a:solidFill>
                  <a:schemeClr val="dk1"/>
                </a:solidFill>
                <a:latin typeface="Open Sans"/>
                <a:ea typeface="Open Sans"/>
                <a:cs typeface="Open Sans"/>
                <a:sym typeface="Open Sans"/>
              </a:rPr>
              <a:t>See </a:t>
            </a:r>
            <a:r>
              <a:rPr lang="en-GB" b="1">
                <a:solidFill>
                  <a:schemeClr val="dk1"/>
                </a:solidFill>
                <a:latin typeface="Open Sans"/>
                <a:ea typeface="Open Sans"/>
                <a:cs typeface="Open Sans"/>
                <a:sym typeface="Open Sans"/>
              </a:rPr>
              <a:t>Activity 1.0. Why Are Urban Contexts Important?</a:t>
            </a:r>
            <a:r>
              <a:rPr lang="en-GB">
                <a:solidFill>
                  <a:schemeClr val="dk1"/>
                </a:solidFill>
                <a:latin typeface="Open Sans"/>
                <a:ea typeface="Open Sans"/>
                <a:cs typeface="Open Sans"/>
                <a:sym typeface="Open Sans"/>
              </a:rPr>
              <a:t> in the Instructor Guide for detailed instructions.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Image by</a:t>
            </a:r>
            <a:r>
              <a:rPr lang="en-GB">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4"/>
              </a:rPr>
              <a:t>Miguel Bruna</a:t>
            </a:r>
            <a:r>
              <a:rPr lang="en-GB">
                <a:solidFill>
                  <a:schemeClr val="dk1"/>
                </a:solidFill>
                <a:latin typeface="Open Sans"/>
                <a:ea typeface="Open Sans"/>
                <a:cs typeface="Open Sans"/>
                <a:sym typeface="Open Sans"/>
              </a:rPr>
              <a:t> on</a:t>
            </a:r>
            <a:r>
              <a:rPr lang="en-GB">
                <a:solidFill>
                  <a:schemeClr val="dk1"/>
                </a:solidFill>
                <a:uFill>
                  <a:noFill/>
                </a:u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5"/>
              </a:rPr>
              <a:t>Unsplash</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ustom Layout 1">
  <p:cSld name="CUSTOM">
    <p:spTree>
      <p:nvGrpSpPr>
        <p:cNvPr id="1" name="Shape 11"/>
        <p:cNvGrpSpPr/>
        <p:nvPr/>
      </p:nvGrpSpPr>
      <p:grpSpPr>
        <a:xfrm>
          <a:off x="0" y="0"/>
          <a:ext cx="0" cy="0"/>
          <a:chOff x="0" y="0"/>
          <a:chExt cx="0" cy="0"/>
        </a:xfrm>
      </p:grpSpPr>
      <p:sp>
        <p:nvSpPr>
          <p:cNvPr id="12" name="Google Shape;12;p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3" name="Google Shape;13;p2"/>
          <p:cNvSpPr txBox="1">
            <a:spLocks noGrp="1"/>
          </p:cNvSpPr>
          <p:nvPr>
            <p:ph type="sldNum" idx="12"/>
          </p:nvPr>
        </p:nvSpPr>
        <p:spPr>
          <a:xfrm>
            <a:off x="8549734" y="51426"/>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8"/>
        <p:cNvGrpSpPr/>
        <p:nvPr/>
      </p:nvGrpSpPr>
      <p:grpSpPr>
        <a:xfrm>
          <a:off x="0" y="0"/>
          <a:ext cx="0" cy="0"/>
          <a:chOff x="0" y="0"/>
          <a:chExt cx="0" cy="0"/>
        </a:xfrm>
      </p:grpSpPr>
      <p:sp>
        <p:nvSpPr>
          <p:cNvPr id="49" name="Google Shape;49;p11"/>
          <p:cNvSpPr txBox="1">
            <a:spLocks noGrp="1"/>
          </p:cNvSpPr>
          <p:nvPr>
            <p:ph type="body" idx="1"/>
          </p:nvPr>
        </p:nvSpPr>
        <p:spPr>
          <a:xfrm>
            <a:off x="293025" y="4587025"/>
            <a:ext cx="6602400" cy="3936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50" name="Google Shape;50;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51" name="Google Shape;51;p11"/>
          <p:cNvSpPr txBox="1">
            <a:spLocks noGrp="1"/>
          </p:cNvSpPr>
          <p:nvPr>
            <p:ph type="sldNum" idx="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2"/>
        <p:cNvGrpSpPr/>
        <p:nvPr/>
      </p:nvGrpSpPr>
      <p:grpSpPr>
        <a:xfrm>
          <a:off x="0" y="0"/>
          <a:ext cx="0" cy="0"/>
          <a:chOff x="0" y="0"/>
          <a:chExt cx="0" cy="0"/>
        </a:xfrm>
      </p:grpSpPr>
      <p:sp>
        <p:nvSpPr>
          <p:cNvPr id="53" name="Google Shape;53;p12"/>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4" name="Google Shape;54;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55" name="Google Shape;55;p12"/>
          <p:cNvSpPr txBox="1">
            <a:spLocks noGrp="1"/>
          </p:cNvSpPr>
          <p:nvPr>
            <p:ph type="sldNum" idx="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1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58" name="Google Shape;58;p13"/>
          <p:cNvSpPr txBox="1">
            <a:spLocks noGrp="1"/>
          </p:cNvSpPr>
          <p:nvPr>
            <p:ph type="sldNum" idx="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6" name="Google Shape;16;p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7" name="Google Shape;17;p3"/>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
        <p:cNvGrpSpPr/>
        <p:nvPr/>
      </p:nvGrpSpPr>
      <p:grpSpPr>
        <a:xfrm>
          <a:off x="0" y="0"/>
          <a:ext cx="0" cy="0"/>
          <a:chOff x="0" y="0"/>
          <a:chExt cx="0" cy="0"/>
        </a:xfrm>
      </p:grpSpPr>
      <p:sp>
        <p:nvSpPr>
          <p:cNvPr id="19" name="Google Shape;19;p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20" name="Google Shape;20;p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
        <p:cNvGrpSpPr/>
        <p:nvPr/>
      </p:nvGrpSpPr>
      <p:grpSpPr>
        <a:xfrm>
          <a:off x="0" y="0"/>
          <a:ext cx="0" cy="0"/>
          <a:chOff x="0" y="0"/>
          <a:chExt cx="0" cy="0"/>
        </a:xfrm>
      </p:grpSpPr>
      <p:sp>
        <p:nvSpPr>
          <p:cNvPr id="22" name="Google Shape;22;p5"/>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a:endParaRPr/>
          </a:p>
        </p:txBody>
      </p:sp>
      <p:sp>
        <p:nvSpPr>
          <p:cNvPr id="23" name="Google Shape;23;p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24" name="Google Shape;24;p5"/>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500"/>
              <a:buNone/>
              <a:defRPr sz="25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8" name="Google Shape;28;p6"/>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9" name="Google Shape;29;p6"/>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lvl1pPr lvl="0">
              <a:buNone/>
              <a:defRPr sz="900"/>
            </a:lvl1pPr>
            <a:lvl2pPr lvl="1">
              <a:buNone/>
              <a:defRPr sz="900"/>
            </a:lvl2pPr>
            <a:lvl3pPr lvl="2">
              <a:buNone/>
              <a:defRPr sz="900"/>
            </a:lvl3pPr>
            <a:lvl4pPr lvl="3">
              <a:buNone/>
              <a:defRPr sz="900"/>
            </a:lvl4pPr>
            <a:lvl5pPr lvl="4">
              <a:buNone/>
              <a:defRPr sz="900"/>
            </a:lvl5pPr>
            <a:lvl6pPr lvl="5">
              <a:buNone/>
              <a:defRPr sz="900"/>
            </a:lvl6pPr>
            <a:lvl7pPr lvl="6">
              <a:buNone/>
              <a:defRPr sz="900"/>
            </a:lvl7pPr>
            <a:lvl8pPr lvl="7">
              <a:buNone/>
              <a:defRPr sz="900"/>
            </a:lvl8pPr>
            <a:lvl9pPr lvl="8">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0"/>
        <p:cNvGrpSpPr/>
        <p:nvPr/>
      </p:nvGrpSpPr>
      <p:grpSpPr>
        <a:xfrm>
          <a:off x="0" y="0"/>
          <a:ext cx="0" cy="0"/>
          <a:chOff x="0" y="0"/>
          <a:chExt cx="0" cy="0"/>
        </a:xfrm>
      </p:grpSpPr>
      <p:sp>
        <p:nvSpPr>
          <p:cNvPr id="31" name="Google Shape;31;p7"/>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a:endParaRPr/>
          </a:p>
        </p:txBody>
      </p:sp>
      <p:sp>
        <p:nvSpPr>
          <p:cNvPr id="32" name="Google Shape;32;p7"/>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3"/>
        <p:cNvGrpSpPr/>
        <p:nvPr/>
      </p:nvGrpSpPr>
      <p:grpSpPr>
        <a:xfrm>
          <a:off x="0" y="0"/>
          <a:ext cx="0" cy="0"/>
          <a:chOff x="0" y="0"/>
          <a:chExt cx="0" cy="0"/>
        </a:xfrm>
      </p:grpSpPr>
      <p:sp>
        <p:nvSpPr>
          <p:cNvPr id="34" name="Google Shape;34;p8"/>
          <p:cNvSpPr txBox="1">
            <a:spLocks noGrp="1"/>
          </p:cNvSpPr>
          <p:nvPr>
            <p:ph type="title"/>
          </p:nvPr>
        </p:nvSpPr>
        <p:spPr>
          <a:xfrm>
            <a:off x="0" y="-29100"/>
            <a:ext cx="5805000" cy="5931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5" name="Google Shape;35;p8"/>
          <p:cNvSpPr txBox="1">
            <a:spLocks noGrp="1"/>
          </p:cNvSpPr>
          <p:nvPr>
            <p:ph type="body" idx="1"/>
          </p:nvPr>
        </p:nvSpPr>
        <p:spPr>
          <a:xfrm>
            <a:off x="311700" y="1389600"/>
            <a:ext cx="40662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6" name="Google Shape;36;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37" name="Google Shape;37;p8"/>
          <p:cNvSpPr txBox="1">
            <a:spLocks noGrp="1"/>
          </p:cNvSpPr>
          <p:nvPr>
            <p:ph type="sldNum" idx="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8"/>
        <p:cNvGrpSpPr/>
        <p:nvPr/>
      </p:nvGrpSpPr>
      <p:grpSpPr>
        <a:xfrm>
          <a:off x="0" y="0"/>
          <a:ext cx="0" cy="0"/>
          <a:chOff x="0" y="0"/>
          <a:chExt cx="0" cy="0"/>
        </a:xfrm>
      </p:grpSpPr>
      <p:sp>
        <p:nvSpPr>
          <p:cNvPr id="39" name="Google Shape;39;p9"/>
          <p:cNvSpPr txBox="1">
            <a:spLocks noGrp="1"/>
          </p:cNvSpPr>
          <p:nvPr>
            <p:ph type="title"/>
          </p:nvPr>
        </p:nvSpPr>
        <p:spPr>
          <a:xfrm>
            <a:off x="635500" y="450150"/>
            <a:ext cx="68667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41" name="Google Shape;41;p9"/>
          <p:cNvSpPr txBox="1">
            <a:spLocks noGrp="1"/>
          </p:cNvSpPr>
          <p:nvPr>
            <p:ph type="sldNum" idx="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2"/>
        <p:cNvGrpSpPr/>
        <p:nvPr/>
      </p:nvGrpSpPr>
      <p:grpSpPr>
        <a:xfrm>
          <a:off x="0" y="0"/>
          <a:ext cx="0" cy="0"/>
          <a:chOff x="0" y="0"/>
          <a:chExt cx="0" cy="0"/>
        </a:xfrm>
      </p:grpSpPr>
      <p:sp>
        <p:nvSpPr>
          <p:cNvPr id="43" name="Google Shape;43;p10"/>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10"/>
          <p:cNvSpPr txBox="1">
            <a:spLocks noGrp="1"/>
          </p:cNvSpPr>
          <p:nvPr>
            <p:ph type="title"/>
          </p:nvPr>
        </p:nvSpPr>
        <p:spPr>
          <a:xfrm>
            <a:off x="265500" y="1691250"/>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45" name="Google Shape;45;p10"/>
          <p:cNvSpPr txBox="1">
            <a:spLocks noGrp="1"/>
          </p:cNvSpPr>
          <p:nvPr>
            <p:ph type="subTitle" idx="1"/>
          </p:nvPr>
        </p:nvSpPr>
        <p:spPr>
          <a:xfrm>
            <a:off x="265500" y="3261150"/>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46" name="Google Shape;46;p10"/>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7" name="Google Shape;47;p10"/>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1pPr>
            <a:lvl2pPr lvl="1">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2pPr>
            <a:lvl3pPr lvl="2">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3pPr>
            <a:lvl4pPr lvl="3">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4pPr>
            <a:lvl5pPr lvl="4">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5pPr>
            <a:lvl6pPr lvl="5">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6pPr>
            <a:lvl7pPr lvl="6">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7pPr>
            <a:lvl8pPr lvl="7">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8pPr>
            <a:lvl9pPr lvl="8">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pic>
        <p:nvPicPr>
          <p:cNvPr id="8" name="Google Shape;8;p1"/>
          <p:cNvPicPr preferRelativeResize="0"/>
          <p:nvPr/>
        </p:nvPicPr>
        <p:blipFill>
          <a:blip r:embed="rId14">
            <a:alphaModFix/>
          </a:blip>
          <a:stretch>
            <a:fillRect/>
          </a:stretch>
        </p:blipFill>
        <p:spPr>
          <a:xfrm>
            <a:off x="8043204" y="4568875"/>
            <a:ext cx="995296" cy="461150"/>
          </a:xfrm>
          <a:prstGeom prst="rect">
            <a:avLst/>
          </a:prstGeom>
          <a:noFill/>
          <a:ln>
            <a:noFill/>
          </a:ln>
        </p:spPr>
      </p:pic>
      <p:pic>
        <p:nvPicPr>
          <p:cNvPr id="9" name="Google Shape;9;p1"/>
          <p:cNvPicPr preferRelativeResize="0"/>
          <p:nvPr/>
        </p:nvPicPr>
        <p:blipFill>
          <a:blip r:embed="rId15">
            <a:alphaModFix/>
          </a:blip>
          <a:stretch>
            <a:fillRect/>
          </a:stretch>
        </p:blipFill>
        <p:spPr>
          <a:xfrm>
            <a:off x="6893300" y="4627988"/>
            <a:ext cx="1085225" cy="342925"/>
          </a:xfrm>
          <a:prstGeom prst="rect">
            <a:avLst/>
          </a:prstGeom>
          <a:noFill/>
          <a:ln>
            <a:noFill/>
          </a:ln>
        </p:spPr>
      </p:pic>
      <p:sp>
        <p:nvSpPr>
          <p:cNvPr id="10" name="Google Shape;10;p1"/>
          <p:cNvSpPr txBox="1">
            <a:spLocks noGrp="1"/>
          </p:cNvSpPr>
          <p:nvPr>
            <p:ph type="sldNum" idx="12"/>
          </p:nvPr>
        </p:nvSpPr>
        <p:spPr>
          <a:xfrm>
            <a:off x="8549734" y="51426"/>
            <a:ext cx="548700" cy="393600"/>
          </a:xfrm>
          <a:prstGeom prst="rect">
            <a:avLst/>
          </a:prstGeom>
          <a:noFill/>
          <a:ln>
            <a:noFill/>
          </a:ln>
        </p:spPr>
        <p:txBody>
          <a:bodyPr spcFirstLastPara="1" wrap="square" lIns="91425" tIns="91425" rIns="91425" bIns="91425" anchor="t" anchorCtr="0">
            <a:noAutofit/>
          </a:bodyPr>
          <a:lstStyle>
            <a:lvl1pPr lvl="0" algn="r">
              <a:buNone/>
              <a:defRPr sz="1300">
                <a:solidFill>
                  <a:schemeClr val="dk2"/>
                </a:solidFill>
                <a:latin typeface="Montserrat"/>
                <a:ea typeface="Montserrat"/>
                <a:cs typeface="Montserrat"/>
                <a:sym typeface="Montserrat"/>
              </a:defRPr>
            </a:lvl1pPr>
            <a:lvl2pPr lvl="1" algn="r">
              <a:buNone/>
              <a:defRPr sz="1300">
                <a:solidFill>
                  <a:schemeClr val="dk2"/>
                </a:solidFill>
                <a:latin typeface="Montserrat"/>
                <a:ea typeface="Montserrat"/>
                <a:cs typeface="Montserrat"/>
                <a:sym typeface="Montserrat"/>
              </a:defRPr>
            </a:lvl2pPr>
            <a:lvl3pPr lvl="2" algn="r">
              <a:buNone/>
              <a:defRPr sz="1300">
                <a:solidFill>
                  <a:schemeClr val="dk2"/>
                </a:solidFill>
                <a:latin typeface="Montserrat"/>
                <a:ea typeface="Montserrat"/>
                <a:cs typeface="Montserrat"/>
                <a:sym typeface="Montserrat"/>
              </a:defRPr>
            </a:lvl3pPr>
            <a:lvl4pPr lvl="3" algn="r">
              <a:buNone/>
              <a:defRPr sz="1300">
                <a:solidFill>
                  <a:schemeClr val="dk2"/>
                </a:solidFill>
                <a:latin typeface="Montserrat"/>
                <a:ea typeface="Montserrat"/>
                <a:cs typeface="Montserrat"/>
                <a:sym typeface="Montserrat"/>
              </a:defRPr>
            </a:lvl4pPr>
            <a:lvl5pPr lvl="4" algn="r">
              <a:buNone/>
              <a:defRPr sz="1300">
                <a:solidFill>
                  <a:schemeClr val="dk2"/>
                </a:solidFill>
                <a:latin typeface="Montserrat"/>
                <a:ea typeface="Montserrat"/>
                <a:cs typeface="Montserrat"/>
                <a:sym typeface="Montserrat"/>
              </a:defRPr>
            </a:lvl5pPr>
            <a:lvl6pPr lvl="5" algn="r">
              <a:buNone/>
              <a:defRPr sz="1300">
                <a:solidFill>
                  <a:schemeClr val="dk2"/>
                </a:solidFill>
                <a:latin typeface="Montserrat"/>
                <a:ea typeface="Montserrat"/>
                <a:cs typeface="Montserrat"/>
                <a:sym typeface="Montserrat"/>
              </a:defRPr>
            </a:lvl6pPr>
            <a:lvl7pPr lvl="6" algn="r">
              <a:buNone/>
              <a:defRPr sz="1300">
                <a:solidFill>
                  <a:schemeClr val="dk2"/>
                </a:solidFill>
                <a:latin typeface="Montserrat"/>
                <a:ea typeface="Montserrat"/>
                <a:cs typeface="Montserrat"/>
                <a:sym typeface="Montserrat"/>
              </a:defRPr>
            </a:lvl7pPr>
            <a:lvl8pPr lvl="7" algn="r">
              <a:buNone/>
              <a:defRPr sz="1300">
                <a:solidFill>
                  <a:schemeClr val="dk2"/>
                </a:solidFill>
                <a:latin typeface="Montserrat"/>
                <a:ea typeface="Montserrat"/>
                <a:cs typeface="Montserrat"/>
                <a:sym typeface="Montserrat"/>
              </a:defRPr>
            </a:lvl8pPr>
            <a:lvl9pPr lvl="8" algn="r">
              <a:buNone/>
              <a:defRPr sz="1300">
                <a:solidFill>
                  <a:schemeClr val="dk2"/>
                </a:solidFill>
                <a:latin typeface="Montserrat"/>
                <a:ea typeface="Montserrat"/>
                <a:cs typeface="Montserrat"/>
                <a:sym typeface="Montserrat"/>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hyperlink" Target="https://odihpn.org/wp-content/uploads/2019/03/GPR-12-2019-web-string.pdf" TargetMode="External"/><Relationship Id="rId3" Type="http://schemas.openxmlformats.org/officeDocument/2006/relationships/hyperlink" Target="https://cms.emergency.unhcr.org/documents/11982/45535/UNHCR+-+Policy+on+alternatives+to+camps/005c0217-7d1e-47c9-865a-c0098cfdda62#:~:text=UnHcr's%20Policy%20on%20Alternatives%20to,%2C%20importantly%2C%20self%2Dreliance" TargetMode="External"/><Relationship Id="rId7" Type="http://schemas.openxmlformats.org/officeDocument/2006/relationships/hyperlink" Target="https://spherestandards.org/resources/unpacked-guide-urban-settings-2020/" TargetMode="External"/><Relationship Id="rId12" Type="http://schemas.openxmlformats.org/officeDocument/2006/relationships/hyperlink" Target="https://medium.com/bending-the-arc/when-and-how-do-you-use-systems-thinking-part-2-f121c835ea70"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hyperlink" Target="https://www.spherestandards.org/resources/using-the-sphere-standards-in-urban-settings/" TargetMode="External"/><Relationship Id="rId11" Type="http://schemas.openxmlformats.org/officeDocument/2006/relationships/hyperlink" Target="https://medium.com/bending-the-arc/part-one-humanitarian-innovation-needs-systems-thinking-89a0256fca7" TargetMode="External"/><Relationship Id="rId5" Type="http://schemas.openxmlformats.org/officeDocument/2006/relationships/hyperlink" Target="https://preparecenter.org/wp-content/uploads/2020/09/GRC_UrbanHumanitarianScopingStudy_final-report_updated.pdf" TargetMode="External"/><Relationship Id="rId10" Type="http://schemas.openxmlformats.org/officeDocument/2006/relationships/hyperlink" Target="https://data.worldbank.org/indicator/SP.URB.TOTL.IN.ZS" TargetMode="External"/><Relationship Id="rId4" Type="http://schemas.openxmlformats.org/officeDocument/2006/relationships/hyperlink" Target="https://preparecenter.org/wp-content/uploads/2020/04/annex1_phase1_urbanmappinganalysis-1.pdf" TargetMode="External"/><Relationship Id="rId9" Type="http://schemas.openxmlformats.org/officeDocument/2006/relationships/hyperlink" Target="http://urbancrises.org/"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s://docs.google.com/document/d/1Zc3cSW714Fdh716QE0kXqc_BbSayDdwPAnlMoP70UU8/edit?mode=html#heading=h.ds1vw2wuf50t" TargetMode="External"/><Relationship Id="rId13" Type="http://schemas.openxmlformats.org/officeDocument/2006/relationships/hyperlink" Target="https://docs.google.com/document/d/1Zc3cSW714Fdh716QE0kXqc_BbSayDdwPAnlMoP70UU8/edit?mode=html#heading=h.v1x4iprectky" TargetMode="External"/><Relationship Id="rId18" Type="http://schemas.openxmlformats.org/officeDocument/2006/relationships/hyperlink" Target="https://docs.google.com/document/d/1Zc3cSW714Fdh716QE0kXqc_BbSayDdwPAnlMoP70UU8/edit?mode=html#heading=h.3rn6ztqlehlr" TargetMode="External"/><Relationship Id="rId26" Type="http://schemas.openxmlformats.org/officeDocument/2006/relationships/hyperlink" Target="https://docs.google.com/document/d/1Zc3cSW714Fdh716QE0kXqc_BbSayDdwPAnlMoP70UU8/edit?mode=html#heading=h.f1t2zpgszu73" TargetMode="External"/><Relationship Id="rId3" Type="http://schemas.openxmlformats.org/officeDocument/2006/relationships/hyperlink" Target="https://docs.google.com/document/d/1Zc3cSW714Fdh716QE0kXqc_BbSayDdwPAnlMoP70UU8/edit?mode=html#heading=h.hljw15tvtp4n" TargetMode="External"/><Relationship Id="rId21" Type="http://schemas.openxmlformats.org/officeDocument/2006/relationships/hyperlink" Target="https://docs.google.com/document/d/1Zc3cSW714Fdh716QE0kXqc_BbSayDdwPAnlMoP70UU8/edit?mode=html#heading=h.o64yl2yzvzz4" TargetMode="External"/><Relationship Id="rId7" Type="http://schemas.openxmlformats.org/officeDocument/2006/relationships/hyperlink" Target="https://docs.google.com/document/d/1Zc3cSW714Fdh716QE0kXqc_BbSayDdwPAnlMoP70UU8/edit?mode=html#heading=h.y1ixodzcsgdc" TargetMode="External"/><Relationship Id="rId12" Type="http://schemas.openxmlformats.org/officeDocument/2006/relationships/hyperlink" Target="https://docs.google.com/document/d/1Zc3cSW714Fdh716QE0kXqc_BbSayDdwPAnlMoP70UU8/edit?mode=html#heading=h.bt8a3djujoii" TargetMode="External"/><Relationship Id="rId17" Type="http://schemas.openxmlformats.org/officeDocument/2006/relationships/hyperlink" Target="https://docs.google.com/document/d/1Zc3cSW714Fdh716QE0kXqc_BbSayDdwPAnlMoP70UU8/edit?mode=html#heading=h.5rw25csq0dsp" TargetMode="External"/><Relationship Id="rId25" Type="http://schemas.openxmlformats.org/officeDocument/2006/relationships/hyperlink" Target="https://docs.google.com/document/d/1Zc3cSW714Fdh716QE0kXqc_BbSayDdwPAnlMoP70UU8/edit?mode=html#heading=h.ybypojjhdi7" TargetMode="External"/><Relationship Id="rId2" Type="http://schemas.openxmlformats.org/officeDocument/2006/relationships/notesSlide" Target="../notesSlides/notesSlide14.xml"/><Relationship Id="rId16" Type="http://schemas.openxmlformats.org/officeDocument/2006/relationships/hyperlink" Target="https://docs.google.com/document/d/1Zc3cSW714Fdh716QE0kXqc_BbSayDdwPAnlMoP70UU8/edit?mode=html#heading=h.juzz7yz1789" TargetMode="External"/><Relationship Id="rId20" Type="http://schemas.openxmlformats.org/officeDocument/2006/relationships/hyperlink" Target="https://docs.google.com/document/d/1Zc3cSW714Fdh716QE0kXqc_BbSayDdwPAnlMoP70UU8/edit?mode=html#heading=h.tatlv58z9sv5" TargetMode="External"/><Relationship Id="rId29" Type="http://schemas.openxmlformats.org/officeDocument/2006/relationships/hyperlink" Target="https://docs.google.com/document/d/1Zc3cSW714Fdh716QE0kXqc_BbSayDdwPAnlMoP70UU8/edit?mode=html#heading=h.ydtep89ufcep" TargetMode="External"/><Relationship Id="rId1" Type="http://schemas.openxmlformats.org/officeDocument/2006/relationships/slideLayout" Target="../slideLayouts/slideLayout3.xml"/><Relationship Id="rId6" Type="http://schemas.openxmlformats.org/officeDocument/2006/relationships/hyperlink" Target="https://docs.google.com/document/d/1Zc3cSW714Fdh716QE0kXqc_BbSayDdwPAnlMoP70UU8/edit?mode=html#heading=h.bziaffbnidi1" TargetMode="External"/><Relationship Id="rId11" Type="http://schemas.openxmlformats.org/officeDocument/2006/relationships/hyperlink" Target="https://docs.google.com/document/d/1Zc3cSW714Fdh716QE0kXqc_BbSayDdwPAnlMoP70UU8/edit?mode=html#heading=h.z02zs5gyct8i" TargetMode="External"/><Relationship Id="rId24" Type="http://schemas.openxmlformats.org/officeDocument/2006/relationships/hyperlink" Target="https://docs.google.com/document/d/1Zc3cSW714Fdh716QE0kXqc_BbSayDdwPAnlMoP70UU8/edit?mode=html#heading=h.j1ricxynzcor" TargetMode="External"/><Relationship Id="rId5" Type="http://schemas.openxmlformats.org/officeDocument/2006/relationships/hyperlink" Target="https://docs.google.com/document/d/1Zc3cSW714Fdh716QE0kXqc_BbSayDdwPAnlMoP70UU8/edit?mode=html#heading=h.q4di6ximea5q" TargetMode="External"/><Relationship Id="rId15" Type="http://schemas.openxmlformats.org/officeDocument/2006/relationships/hyperlink" Target="https://docs.google.com/document/d/1Zc3cSW714Fdh716QE0kXqc_BbSayDdwPAnlMoP70UU8/edit?mode=html#heading=h.2nc0fm10bdi5" TargetMode="External"/><Relationship Id="rId23" Type="http://schemas.openxmlformats.org/officeDocument/2006/relationships/hyperlink" Target="https://docs.google.com/document/d/1Zc3cSW714Fdh716QE0kXqc_BbSayDdwPAnlMoP70UU8/edit?mode=html#heading=h.9osvscpkkqbu" TargetMode="External"/><Relationship Id="rId28" Type="http://schemas.openxmlformats.org/officeDocument/2006/relationships/hyperlink" Target="https://docs.google.com/document/d/1Zc3cSW714Fdh716QE0kXqc_BbSayDdwPAnlMoP70UU8/edit?mode=html#heading=h.yossoku5yhw4" TargetMode="External"/><Relationship Id="rId10" Type="http://schemas.openxmlformats.org/officeDocument/2006/relationships/hyperlink" Target="https://docs.google.com/document/d/1Zc3cSW714Fdh716QE0kXqc_BbSayDdwPAnlMoP70UU8/edit?mode=html#heading=h.uyk6b2kgvfre" TargetMode="External"/><Relationship Id="rId19" Type="http://schemas.openxmlformats.org/officeDocument/2006/relationships/hyperlink" Target="https://docs.google.com/document/d/1Zc3cSW714Fdh716QE0kXqc_BbSayDdwPAnlMoP70UU8/edit?mode=html#heading=h.clx820995onm" TargetMode="External"/><Relationship Id="rId4" Type="http://schemas.openxmlformats.org/officeDocument/2006/relationships/hyperlink" Target="https://docs.google.com/document/d/1Zc3cSW714Fdh716QE0kXqc_BbSayDdwPAnlMoP70UU8/edit?mode=html#heading=h.z6iychybfv1" TargetMode="External"/><Relationship Id="rId9" Type="http://schemas.openxmlformats.org/officeDocument/2006/relationships/hyperlink" Target="https://docs.google.com/document/d/1Zc3cSW714Fdh716QE0kXqc_BbSayDdwPAnlMoP70UU8/edit?mode=html#heading=h.vyopmbfi8hfd" TargetMode="External"/><Relationship Id="rId14" Type="http://schemas.openxmlformats.org/officeDocument/2006/relationships/hyperlink" Target="https://docs.google.com/document/d/1Zc3cSW714Fdh716QE0kXqc_BbSayDdwPAnlMoP70UU8/edit?mode=html#heading=h.bm3mqsv1pzru" TargetMode="External"/><Relationship Id="rId22" Type="http://schemas.openxmlformats.org/officeDocument/2006/relationships/hyperlink" Target="https://docs.google.com/document/d/1Zc3cSW714Fdh716QE0kXqc_BbSayDdwPAnlMoP70UU8/edit?mode=html#heading=h.1vsajzc78l9e" TargetMode="External"/><Relationship Id="rId27" Type="http://schemas.openxmlformats.org/officeDocument/2006/relationships/hyperlink" Target="https://docs.google.com/document/d/1Zc3cSW714Fdh716QE0kXqc_BbSayDdwPAnlMoP70UU8/edit?mode=html#heading=h.lhj96jc2kwng"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8" Type="http://schemas.openxmlformats.org/officeDocument/2006/relationships/hyperlink" Target="https://www.simplypsychology.org/maslow.html" TargetMode="External"/><Relationship Id="rId13" Type="http://schemas.openxmlformats.org/officeDocument/2006/relationships/hyperlink" Target="https://spherestandards.org/wp-content/uploads/Sphere-Handbook-2018-EN.pdf" TargetMode="External"/><Relationship Id="rId3" Type="http://schemas.openxmlformats.org/officeDocument/2006/relationships/hyperlink" Target="https://preparecenter.org/wp-content/uploads/2021/03/Book_English_screen.pdf" TargetMode="External"/><Relationship Id="rId7" Type="http://schemas.openxmlformats.org/officeDocument/2006/relationships/hyperlink" Target="https://www.humanitarianresponse.info/en/coordination/clusters/what-cluster-approach" TargetMode="External"/><Relationship Id="rId12" Type="http://schemas.openxmlformats.org/officeDocument/2006/relationships/hyperlink" Target="https://www.cardiff.ac.uk/__data/assets/pdf_file/0003/1231914/urban-refugee-economies.pdf" TargetMode="External"/><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hyperlink" Target="http://blogs.worldbank.org/sustainablecities/how-do-we-define-cities-towns-and-rural-areas" TargetMode="External"/><Relationship Id="rId11" Type="http://schemas.openxmlformats.org/officeDocument/2006/relationships/hyperlink" Target="https://www.wvi.org/sites/default/files/Defining%20urban%20contexts%2012.11.17.pdf" TargetMode="External"/><Relationship Id="rId5" Type="http://schemas.openxmlformats.org/officeDocument/2006/relationships/hyperlink" Target="https://odihpn.org/wp-content/uploads/2019/03/GPR-12-2019-web-string.pdf" TargetMode="External"/><Relationship Id="rId10" Type="http://schemas.openxmlformats.org/officeDocument/2006/relationships/hyperlink" Target="https://www.wvi.org/sites/default/files/Making%20Sense%20of%20the%20City-Revised-FINAL.pdf" TargetMode="External"/><Relationship Id="rId4" Type="http://schemas.openxmlformats.org/officeDocument/2006/relationships/hyperlink" Target="https://www.unhcr.org/protection/hcdialogue%20/4ab356ab6/unhcr-policy-refugee-protection-solutions-urban-areas.html" TargetMode="External"/><Relationship Id="rId9" Type="http://schemas.openxmlformats.org/officeDocument/2006/relationships/hyperlink" Target="https://www.wvi.org/sites/default/files/World%20Vision%20International%20DM2020%20Social%20Cohesion%20Report.pdf" TargetMode="External"/><Relationship Id="rId14" Type="http://schemas.openxmlformats.org/officeDocument/2006/relationships/hyperlink" Target="https://www.rescue-uk.org/sites/default/files/document/917/urbanprinciples6blackweb.pdf"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s://docs.google.com/document/d/1Zc3cSW714Fdh716QE0kXqc_BbSayDdwPAnlMoP70UU8/edit?mode=html#heading=h.ds1vw2wuf50t" TargetMode="External"/><Relationship Id="rId13" Type="http://schemas.openxmlformats.org/officeDocument/2006/relationships/hyperlink" Target="https://docs.google.com/document/d/1Zc3cSW714Fdh716QE0kXqc_BbSayDdwPAnlMoP70UU8/edit?mode=html#heading=h.v1x4iprectky" TargetMode="External"/><Relationship Id="rId18" Type="http://schemas.openxmlformats.org/officeDocument/2006/relationships/hyperlink" Target="https://docs.google.com/document/d/1Zc3cSW714Fdh716QE0kXqc_BbSayDdwPAnlMoP70UU8/edit?mode=html#heading=h.3rn6ztqlehlr" TargetMode="External"/><Relationship Id="rId26" Type="http://schemas.openxmlformats.org/officeDocument/2006/relationships/hyperlink" Target="https://docs.google.com/document/d/1Zc3cSW714Fdh716QE0kXqc_BbSayDdwPAnlMoP70UU8/edit?mode=html#heading=h.f1t2zpgszu73" TargetMode="External"/><Relationship Id="rId3" Type="http://schemas.openxmlformats.org/officeDocument/2006/relationships/hyperlink" Target="https://docs.google.com/document/d/1Zc3cSW714Fdh716QE0kXqc_BbSayDdwPAnlMoP70UU8/edit?mode=html#heading=h.hljw15tvtp4n" TargetMode="External"/><Relationship Id="rId21" Type="http://schemas.openxmlformats.org/officeDocument/2006/relationships/hyperlink" Target="https://docs.google.com/document/d/1Zc3cSW714Fdh716QE0kXqc_BbSayDdwPAnlMoP70UU8/edit?mode=html#heading=h.o64yl2yzvzz4" TargetMode="External"/><Relationship Id="rId7" Type="http://schemas.openxmlformats.org/officeDocument/2006/relationships/hyperlink" Target="https://docs.google.com/document/d/1Zc3cSW714Fdh716QE0kXqc_BbSayDdwPAnlMoP70UU8/edit?mode=html#heading=h.y1ixodzcsgdc" TargetMode="External"/><Relationship Id="rId12" Type="http://schemas.openxmlformats.org/officeDocument/2006/relationships/hyperlink" Target="https://docs.google.com/document/d/1Zc3cSW714Fdh716QE0kXqc_BbSayDdwPAnlMoP70UU8/edit?mode=html#heading=h.bt8a3djujoii" TargetMode="External"/><Relationship Id="rId17" Type="http://schemas.openxmlformats.org/officeDocument/2006/relationships/hyperlink" Target="https://docs.google.com/document/d/1Zc3cSW714Fdh716QE0kXqc_BbSayDdwPAnlMoP70UU8/edit?mode=html#heading=h.5rw25csq0dsp" TargetMode="External"/><Relationship Id="rId25" Type="http://schemas.openxmlformats.org/officeDocument/2006/relationships/hyperlink" Target="https://docs.google.com/document/d/1Zc3cSW714Fdh716QE0kXqc_BbSayDdwPAnlMoP70UU8/edit?mode=html#heading=h.ybypojjhdi7" TargetMode="External"/><Relationship Id="rId2" Type="http://schemas.openxmlformats.org/officeDocument/2006/relationships/notesSlide" Target="../notesSlides/notesSlide28.xml"/><Relationship Id="rId16" Type="http://schemas.openxmlformats.org/officeDocument/2006/relationships/hyperlink" Target="https://docs.google.com/document/d/1Zc3cSW714Fdh716QE0kXqc_BbSayDdwPAnlMoP70UU8/edit?mode=html#heading=h.juzz7yz1789" TargetMode="External"/><Relationship Id="rId20" Type="http://schemas.openxmlformats.org/officeDocument/2006/relationships/hyperlink" Target="https://docs.google.com/document/d/1Zc3cSW714Fdh716QE0kXqc_BbSayDdwPAnlMoP70UU8/edit?mode=html#heading=h.tatlv58z9sv5" TargetMode="External"/><Relationship Id="rId29" Type="http://schemas.openxmlformats.org/officeDocument/2006/relationships/hyperlink" Target="https://docs.google.com/document/d/1Zc3cSW714Fdh716QE0kXqc_BbSayDdwPAnlMoP70UU8/edit?mode=html#heading=h.ydtep89ufcep" TargetMode="External"/><Relationship Id="rId1" Type="http://schemas.openxmlformats.org/officeDocument/2006/relationships/slideLayout" Target="../slideLayouts/slideLayout3.xml"/><Relationship Id="rId6" Type="http://schemas.openxmlformats.org/officeDocument/2006/relationships/hyperlink" Target="https://docs.google.com/document/d/1Zc3cSW714Fdh716QE0kXqc_BbSayDdwPAnlMoP70UU8/edit?mode=html#heading=h.bziaffbnidi1" TargetMode="External"/><Relationship Id="rId11" Type="http://schemas.openxmlformats.org/officeDocument/2006/relationships/hyperlink" Target="https://docs.google.com/document/d/1Zc3cSW714Fdh716QE0kXqc_BbSayDdwPAnlMoP70UU8/edit?mode=html#heading=h.z02zs5gyct8i" TargetMode="External"/><Relationship Id="rId24" Type="http://schemas.openxmlformats.org/officeDocument/2006/relationships/hyperlink" Target="https://docs.google.com/document/d/1Zc3cSW714Fdh716QE0kXqc_BbSayDdwPAnlMoP70UU8/edit?mode=html#heading=h.j1ricxynzcor" TargetMode="External"/><Relationship Id="rId5" Type="http://schemas.openxmlformats.org/officeDocument/2006/relationships/hyperlink" Target="https://docs.google.com/document/d/1Zc3cSW714Fdh716QE0kXqc_BbSayDdwPAnlMoP70UU8/edit?mode=html#heading=h.q4di6ximea5q" TargetMode="External"/><Relationship Id="rId15" Type="http://schemas.openxmlformats.org/officeDocument/2006/relationships/hyperlink" Target="https://docs.google.com/document/d/1Zc3cSW714Fdh716QE0kXqc_BbSayDdwPAnlMoP70UU8/edit?mode=html#heading=h.2nc0fm10bdi5" TargetMode="External"/><Relationship Id="rId23" Type="http://schemas.openxmlformats.org/officeDocument/2006/relationships/hyperlink" Target="https://docs.google.com/document/d/1Zc3cSW714Fdh716QE0kXqc_BbSayDdwPAnlMoP70UU8/edit?mode=html#heading=h.9osvscpkkqbu" TargetMode="External"/><Relationship Id="rId28" Type="http://schemas.openxmlformats.org/officeDocument/2006/relationships/hyperlink" Target="https://docs.google.com/document/d/1Zc3cSW714Fdh716QE0kXqc_BbSayDdwPAnlMoP70UU8/edit?mode=html#heading=h.yossoku5yhw4" TargetMode="External"/><Relationship Id="rId10" Type="http://schemas.openxmlformats.org/officeDocument/2006/relationships/hyperlink" Target="https://docs.google.com/document/d/1Zc3cSW714Fdh716QE0kXqc_BbSayDdwPAnlMoP70UU8/edit?mode=html#heading=h.uyk6b2kgvfre" TargetMode="External"/><Relationship Id="rId19" Type="http://schemas.openxmlformats.org/officeDocument/2006/relationships/hyperlink" Target="https://docs.google.com/document/d/1Zc3cSW714Fdh716QE0kXqc_BbSayDdwPAnlMoP70UU8/edit?mode=html#heading=h.clx820995onm" TargetMode="External"/><Relationship Id="rId4" Type="http://schemas.openxmlformats.org/officeDocument/2006/relationships/hyperlink" Target="https://docs.google.com/document/d/1Zc3cSW714Fdh716QE0kXqc_BbSayDdwPAnlMoP70UU8/edit?mode=html#heading=h.z6iychybfv1" TargetMode="External"/><Relationship Id="rId9" Type="http://schemas.openxmlformats.org/officeDocument/2006/relationships/hyperlink" Target="https://docs.google.com/document/d/1Zc3cSW714Fdh716QE0kXqc_BbSayDdwPAnlMoP70UU8/edit?mode=html#heading=h.vyopmbfi8hfd" TargetMode="External"/><Relationship Id="rId14" Type="http://schemas.openxmlformats.org/officeDocument/2006/relationships/hyperlink" Target="https://docs.google.com/document/d/1Zc3cSW714Fdh716QE0kXqc_BbSayDdwPAnlMoP70UU8/edit?mode=html#heading=h.bm3mqsv1pzru" TargetMode="External"/><Relationship Id="rId22" Type="http://schemas.openxmlformats.org/officeDocument/2006/relationships/hyperlink" Target="https://docs.google.com/document/d/1Zc3cSW714Fdh716QE0kXqc_BbSayDdwPAnlMoP70UU8/edit?mode=html#heading=h.1vsajzc78l9e" TargetMode="External"/><Relationship Id="rId27" Type="http://schemas.openxmlformats.org/officeDocument/2006/relationships/hyperlink" Target="https://docs.google.com/document/d/1Zc3cSW714Fdh716QE0kXqc_BbSayDdwPAnlMoP70UU8/edit?mode=html#heading=h.lhj96jc2kwng"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hyperlink" Target="https://docs.google.com/document/d/1Zc3cSW714Fdh716QE0kXqc_BbSayDdwPAnlMoP70UU8/edit?mode=html#heading=h.ds1vw2wuf50t" TargetMode="External"/><Relationship Id="rId13" Type="http://schemas.openxmlformats.org/officeDocument/2006/relationships/hyperlink" Target="https://docs.google.com/document/d/1Zc3cSW714Fdh716QE0kXqc_BbSayDdwPAnlMoP70UU8/edit?mode=html#heading=h.v1x4iprectky" TargetMode="External"/><Relationship Id="rId18" Type="http://schemas.openxmlformats.org/officeDocument/2006/relationships/hyperlink" Target="https://docs.google.com/document/d/1Zc3cSW714Fdh716QE0kXqc_BbSayDdwPAnlMoP70UU8/edit?mode=html#heading=h.3rn6ztqlehlr" TargetMode="External"/><Relationship Id="rId26" Type="http://schemas.openxmlformats.org/officeDocument/2006/relationships/hyperlink" Target="https://docs.google.com/document/d/1Zc3cSW714Fdh716QE0kXqc_BbSayDdwPAnlMoP70UU8/edit?mode=html#heading=h.f1t2zpgszu73" TargetMode="External"/><Relationship Id="rId3" Type="http://schemas.openxmlformats.org/officeDocument/2006/relationships/hyperlink" Target="https://docs.google.com/document/d/1Zc3cSW714Fdh716QE0kXqc_BbSayDdwPAnlMoP70UU8/edit?mode=html#heading=h.hljw15tvtp4n" TargetMode="External"/><Relationship Id="rId21" Type="http://schemas.openxmlformats.org/officeDocument/2006/relationships/hyperlink" Target="https://docs.google.com/document/d/1Zc3cSW714Fdh716QE0kXqc_BbSayDdwPAnlMoP70UU8/edit?mode=html#heading=h.o64yl2yzvzz4" TargetMode="External"/><Relationship Id="rId7" Type="http://schemas.openxmlformats.org/officeDocument/2006/relationships/hyperlink" Target="https://docs.google.com/document/d/1Zc3cSW714Fdh716QE0kXqc_BbSayDdwPAnlMoP70UU8/edit?mode=html#heading=h.y1ixodzcsgdc" TargetMode="External"/><Relationship Id="rId12" Type="http://schemas.openxmlformats.org/officeDocument/2006/relationships/hyperlink" Target="https://docs.google.com/document/d/1Zc3cSW714Fdh716QE0kXqc_BbSayDdwPAnlMoP70UU8/edit?mode=html#heading=h.bt8a3djujoii" TargetMode="External"/><Relationship Id="rId17" Type="http://schemas.openxmlformats.org/officeDocument/2006/relationships/hyperlink" Target="https://docs.google.com/document/d/1Zc3cSW714Fdh716QE0kXqc_BbSayDdwPAnlMoP70UU8/edit?mode=html#heading=h.5rw25csq0dsp" TargetMode="External"/><Relationship Id="rId25" Type="http://schemas.openxmlformats.org/officeDocument/2006/relationships/hyperlink" Target="https://docs.google.com/document/d/1Zc3cSW714Fdh716QE0kXqc_BbSayDdwPAnlMoP70UU8/edit?mode=html#heading=h.ybypojjhdi7" TargetMode="External"/><Relationship Id="rId2" Type="http://schemas.openxmlformats.org/officeDocument/2006/relationships/notesSlide" Target="../notesSlides/notesSlide4.xml"/><Relationship Id="rId16" Type="http://schemas.openxmlformats.org/officeDocument/2006/relationships/hyperlink" Target="https://docs.google.com/document/d/1Zc3cSW714Fdh716QE0kXqc_BbSayDdwPAnlMoP70UU8/edit?mode=html#heading=h.juzz7yz1789" TargetMode="External"/><Relationship Id="rId20" Type="http://schemas.openxmlformats.org/officeDocument/2006/relationships/hyperlink" Target="https://docs.google.com/document/d/1Zc3cSW714Fdh716QE0kXqc_BbSayDdwPAnlMoP70UU8/edit?mode=html#heading=h.tatlv58z9sv5" TargetMode="External"/><Relationship Id="rId29" Type="http://schemas.openxmlformats.org/officeDocument/2006/relationships/hyperlink" Target="https://docs.google.com/document/d/1Zc3cSW714Fdh716QE0kXqc_BbSayDdwPAnlMoP70UU8/edit?mode=html#heading=h.ydtep89ufcep" TargetMode="External"/><Relationship Id="rId1" Type="http://schemas.openxmlformats.org/officeDocument/2006/relationships/slideLayout" Target="../slideLayouts/slideLayout3.xml"/><Relationship Id="rId6" Type="http://schemas.openxmlformats.org/officeDocument/2006/relationships/hyperlink" Target="https://docs.google.com/document/d/1Zc3cSW714Fdh716QE0kXqc_BbSayDdwPAnlMoP70UU8/edit?mode=html#heading=h.bziaffbnidi1" TargetMode="External"/><Relationship Id="rId11" Type="http://schemas.openxmlformats.org/officeDocument/2006/relationships/hyperlink" Target="https://docs.google.com/document/d/1Zc3cSW714Fdh716QE0kXqc_BbSayDdwPAnlMoP70UU8/edit?mode=html#heading=h.z02zs5gyct8i" TargetMode="External"/><Relationship Id="rId24" Type="http://schemas.openxmlformats.org/officeDocument/2006/relationships/hyperlink" Target="https://docs.google.com/document/d/1Zc3cSW714Fdh716QE0kXqc_BbSayDdwPAnlMoP70UU8/edit?mode=html#heading=h.j1ricxynzcor" TargetMode="External"/><Relationship Id="rId5" Type="http://schemas.openxmlformats.org/officeDocument/2006/relationships/hyperlink" Target="https://docs.google.com/document/d/1Zc3cSW714Fdh716QE0kXqc_BbSayDdwPAnlMoP70UU8/edit?mode=html#heading=h.q4di6ximea5q" TargetMode="External"/><Relationship Id="rId15" Type="http://schemas.openxmlformats.org/officeDocument/2006/relationships/hyperlink" Target="https://docs.google.com/document/d/1Zc3cSW714Fdh716QE0kXqc_BbSayDdwPAnlMoP70UU8/edit?mode=html#heading=h.2nc0fm10bdi5" TargetMode="External"/><Relationship Id="rId23" Type="http://schemas.openxmlformats.org/officeDocument/2006/relationships/hyperlink" Target="https://docs.google.com/document/d/1Zc3cSW714Fdh716QE0kXqc_BbSayDdwPAnlMoP70UU8/edit?mode=html#heading=h.9osvscpkkqbu" TargetMode="External"/><Relationship Id="rId28" Type="http://schemas.openxmlformats.org/officeDocument/2006/relationships/hyperlink" Target="https://docs.google.com/document/d/1Zc3cSW714Fdh716QE0kXqc_BbSayDdwPAnlMoP70UU8/edit?mode=html#heading=h.yossoku5yhw4" TargetMode="External"/><Relationship Id="rId10" Type="http://schemas.openxmlformats.org/officeDocument/2006/relationships/hyperlink" Target="https://docs.google.com/document/d/1Zc3cSW714Fdh716QE0kXqc_BbSayDdwPAnlMoP70UU8/edit?mode=html#heading=h.uyk6b2kgvfre" TargetMode="External"/><Relationship Id="rId19" Type="http://schemas.openxmlformats.org/officeDocument/2006/relationships/hyperlink" Target="https://docs.google.com/document/d/1Zc3cSW714Fdh716QE0kXqc_BbSayDdwPAnlMoP70UU8/edit?mode=html#heading=h.clx820995onm" TargetMode="External"/><Relationship Id="rId4" Type="http://schemas.openxmlformats.org/officeDocument/2006/relationships/hyperlink" Target="https://docs.google.com/document/d/1Zc3cSW714Fdh716QE0kXqc_BbSayDdwPAnlMoP70UU8/edit?mode=html#heading=h.z6iychybfv1" TargetMode="External"/><Relationship Id="rId9" Type="http://schemas.openxmlformats.org/officeDocument/2006/relationships/hyperlink" Target="https://docs.google.com/document/d/1Zc3cSW714Fdh716QE0kXqc_BbSayDdwPAnlMoP70UU8/edit?mode=html#heading=h.vyopmbfi8hfd" TargetMode="External"/><Relationship Id="rId14" Type="http://schemas.openxmlformats.org/officeDocument/2006/relationships/hyperlink" Target="https://docs.google.com/document/d/1Zc3cSW714Fdh716QE0kXqc_BbSayDdwPAnlMoP70UU8/edit?mode=html#heading=h.bm3mqsv1pzru" TargetMode="External"/><Relationship Id="rId22" Type="http://schemas.openxmlformats.org/officeDocument/2006/relationships/hyperlink" Target="https://docs.google.com/document/d/1Zc3cSW714Fdh716QE0kXqc_BbSayDdwPAnlMoP70UU8/edit?mode=html#heading=h.1vsajzc78l9e" TargetMode="External"/><Relationship Id="rId27" Type="http://schemas.openxmlformats.org/officeDocument/2006/relationships/hyperlink" Target="https://docs.google.com/document/d/1Zc3cSW714Fdh716QE0kXqc_BbSayDdwPAnlMoP70UU8/edit?mode=html#heading=h.lhj96jc2kwng"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hyperlink" Target="https://youtu.be/eVCkzbZiYRw" TargetMode="External"/><Relationship Id="rId2" Type="http://schemas.openxmlformats.org/officeDocument/2006/relationships/notesSlide" Target="../notesSlides/notesSlide52.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5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5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4.xml"/><Relationship Id="rId1" Type="http://schemas.openxmlformats.org/officeDocument/2006/relationships/slideLayout" Target="../slideLayouts/slideLayout4.xml"/><Relationship Id="rId4" Type="http://schemas.openxmlformats.org/officeDocument/2006/relationships/image" Target="../media/image34.jpeg"/></Relationships>
</file>

<file path=ppt/slides/_rels/slide5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8" Type="http://schemas.openxmlformats.org/officeDocument/2006/relationships/hyperlink" Target="https://www.nytimes.com/live/2022/04/18/world/ukraine-russia-war-news#:~:text=The%20Lviv%20attack%20followed%20300,country%20known%20as%20the%20Donbas." TargetMode="External"/><Relationship Id="rId3" Type="http://schemas.openxmlformats.org/officeDocument/2006/relationships/image" Target="../media/image7.jpeg"/><Relationship Id="rId7" Type="http://schemas.openxmlformats.org/officeDocument/2006/relationships/hyperlink" Target="https://www.aljazeera.com/news/2022/4/16/russia-renews-attacks-on-ukraine-kyivkyiv-mayor-warns-returnees-to-stay-away-amid-renewed-russia-fire" TargetMode="External"/><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hyperlink" Target="https://www.nytimes.com/article/ukraine-cities.html" TargetMode="External"/><Relationship Id="rId5" Type="http://schemas.openxmlformats.org/officeDocument/2006/relationships/hyperlink" Target="https://news.un.org/en/story/2022/05/1118772#:~:text=In%202022%2C%20the%20war%20in,million%20to%20leave%20the%20nation." TargetMode="External"/><Relationship Id="rId4" Type="http://schemas.openxmlformats.org/officeDocument/2006/relationships/hyperlink" Target="https://www.ohchr.org/en/news/2022/05/ukraine-civilian-casualty-update-20-may-2022" TargetMode="Externa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6.xml"/><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8" Type="http://schemas.openxmlformats.org/officeDocument/2006/relationships/hyperlink" Target="http://pubs.iied.org/10819IIED" TargetMode="External"/><Relationship Id="rId13" Type="http://schemas.openxmlformats.org/officeDocument/2006/relationships/hyperlink" Target="https://www.wvi.org/sites/default/files/GECARR-Design-Final-A4.pdf" TargetMode="External"/><Relationship Id="rId3" Type="http://schemas.openxmlformats.org/officeDocument/2006/relationships/hyperlink" Target="https://www.spherestandards.org/resources/using-the-sphere-standards-in-urban-settings/" TargetMode="External"/><Relationship Id="rId7" Type="http://schemas.openxmlformats.org/officeDocument/2006/relationships/hyperlink" Target="https://pubs.iied.org/sites/default/files/pdfs/migrate/10797IIED.pdf" TargetMode="External"/><Relationship Id="rId12" Type="http://schemas.openxmlformats.org/officeDocument/2006/relationships/hyperlink" Target="https://reliefweb.int/attachments/b9709dd1-c221-3d27-ae9b-5d9e308f4cc3/201905013_urban_compendium.pdf" TargetMode="External"/><Relationship Id="rId2" Type="http://schemas.openxmlformats.org/officeDocument/2006/relationships/notesSlide" Target="../notesSlides/notesSlide68.xml"/><Relationship Id="rId1" Type="http://schemas.openxmlformats.org/officeDocument/2006/relationships/slideLayout" Target="../slideLayouts/slideLayout4.xml"/><Relationship Id="rId6" Type="http://schemas.openxmlformats.org/officeDocument/2006/relationships/hyperlink" Target="https://www.uclg.org/sites/default/files/cities_in_crisis.pdf" TargetMode="External"/><Relationship Id="rId11" Type="http://schemas.openxmlformats.org/officeDocument/2006/relationships/hyperlink" Target="https://urbanresiliencehub.org/wp-content/uploads/2020/05/EN-Executive-Summary-Recommendations-of-Actions-for-Resilience-and-Sustainability-Maputo-Online.pdf" TargetMode="External"/><Relationship Id="rId5" Type="http://schemas.openxmlformats.org/officeDocument/2006/relationships/hyperlink" Target="https://www.alnap.org/help-library/whats-missing-adding-context-to-the-urban-response-toolbox" TargetMode="External"/><Relationship Id="rId10" Type="http://schemas.openxmlformats.org/officeDocument/2006/relationships/hyperlink" Target="https://preparecenter.org/wp-content/uploads/2020/09/GRC_UrbanHumanitarianScopingStudy_final-report_updated.pdf" TargetMode="External"/><Relationship Id="rId4" Type="http://schemas.openxmlformats.org/officeDocument/2006/relationships/hyperlink" Target="https://spherestandards.org/resources/unpacked-guide-urban-settings-2020/" TargetMode="External"/><Relationship Id="rId9" Type="http://schemas.openxmlformats.org/officeDocument/2006/relationships/hyperlink" Target="https://preparecenter.org/wp-content/uploads/2020/04/annex1_phase1_urbanmappinganalysis-1.pdf" TargetMode="External"/><Relationship Id="rId14" Type="http://schemas.openxmlformats.org/officeDocument/2006/relationships/hyperlink" Target="https://www.preventionweb.net/files/63918_1.urbanprofilingforbetterresponsest.pdf" TargetMode="External"/></Relationships>
</file>

<file path=ppt/slides/_rels/slide69.xml.rels><?xml version="1.0" encoding="UTF-8" standalone="yes"?>
<Relationships xmlns="http://schemas.openxmlformats.org/package/2006/relationships"><Relationship Id="rId8" Type="http://schemas.openxmlformats.org/officeDocument/2006/relationships/hyperlink" Target="https://docs.google.com/document/d/1Zc3cSW714Fdh716QE0kXqc_BbSayDdwPAnlMoP70UU8/edit?mode=html#heading=h.ds1vw2wuf50t" TargetMode="External"/><Relationship Id="rId13" Type="http://schemas.openxmlformats.org/officeDocument/2006/relationships/hyperlink" Target="https://docs.google.com/document/d/1Zc3cSW714Fdh716QE0kXqc_BbSayDdwPAnlMoP70UU8/edit?mode=html#heading=h.v1x4iprectky" TargetMode="External"/><Relationship Id="rId18" Type="http://schemas.openxmlformats.org/officeDocument/2006/relationships/hyperlink" Target="https://docs.google.com/document/d/1Zc3cSW714Fdh716QE0kXqc_BbSayDdwPAnlMoP70UU8/edit?mode=html#heading=h.3rn6ztqlehlr" TargetMode="External"/><Relationship Id="rId26" Type="http://schemas.openxmlformats.org/officeDocument/2006/relationships/hyperlink" Target="https://docs.google.com/document/d/1Zc3cSW714Fdh716QE0kXqc_BbSayDdwPAnlMoP70UU8/edit?mode=html#heading=h.f1t2zpgszu73" TargetMode="External"/><Relationship Id="rId3" Type="http://schemas.openxmlformats.org/officeDocument/2006/relationships/hyperlink" Target="https://docs.google.com/document/d/1Zc3cSW714Fdh716QE0kXqc_BbSayDdwPAnlMoP70UU8/edit?mode=html#heading=h.hljw15tvtp4n" TargetMode="External"/><Relationship Id="rId21" Type="http://schemas.openxmlformats.org/officeDocument/2006/relationships/hyperlink" Target="https://docs.google.com/document/d/1Zc3cSW714Fdh716QE0kXqc_BbSayDdwPAnlMoP70UU8/edit?mode=html#heading=h.o64yl2yzvzz4" TargetMode="External"/><Relationship Id="rId7" Type="http://schemas.openxmlformats.org/officeDocument/2006/relationships/hyperlink" Target="https://docs.google.com/document/d/1Zc3cSW714Fdh716QE0kXqc_BbSayDdwPAnlMoP70UU8/edit?mode=html#heading=h.y1ixodzcsgdc" TargetMode="External"/><Relationship Id="rId12" Type="http://schemas.openxmlformats.org/officeDocument/2006/relationships/hyperlink" Target="https://docs.google.com/document/d/1Zc3cSW714Fdh716QE0kXqc_BbSayDdwPAnlMoP70UU8/edit?mode=html#heading=h.bt8a3djujoii" TargetMode="External"/><Relationship Id="rId17" Type="http://schemas.openxmlformats.org/officeDocument/2006/relationships/hyperlink" Target="https://docs.google.com/document/d/1Zc3cSW714Fdh716QE0kXqc_BbSayDdwPAnlMoP70UU8/edit?mode=html#heading=h.5rw25csq0dsp" TargetMode="External"/><Relationship Id="rId25" Type="http://schemas.openxmlformats.org/officeDocument/2006/relationships/hyperlink" Target="https://docs.google.com/document/d/1Zc3cSW714Fdh716QE0kXqc_BbSayDdwPAnlMoP70UU8/edit?mode=html#heading=h.ybypojjhdi7" TargetMode="External"/><Relationship Id="rId2" Type="http://schemas.openxmlformats.org/officeDocument/2006/relationships/notesSlide" Target="../notesSlides/notesSlide69.xml"/><Relationship Id="rId16" Type="http://schemas.openxmlformats.org/officeDocument/2006/relationships/hyperlink" Target="https://docs.google.com/document/d/1Zc3cSW714Fdh716QE0kXqc_BbSayDdwPAnlMoP70UU8/edit?mode=html#heading=h.juzz7yz1789" TargetMode="External"/><Relationship Id="rId20" Type="http://schemas.openxmlformats.org/officeDocument/2006/relationships/hyperlink" Target="https://docs.google.com/document/d/1Zc3cSW714Fdh716QE0kXqc_BbSayDdwPAnlMoP70UU8/edit?mode=html#heading=h.tatlv58z9sv5" TargetMode="External"/><Relationship Id="rId29" Type="http://schemas.openxmlformats.org/officeDocument/2006/relationships/hyperlink" Target="https://docs.google.com/document/d/1Zc3cSW714Fdh716QE0kXqc_BbSayDdwPAnlMoP70UU8/edit?mode=html#heading=h.ydtep89ufcep" TargetMode="External"/><Relationship Id="rId1" Type="http://schemas.openxmlformats.org/officeDocument/2006/relationships/slideLayout" Target="../slideLayouts/slideLayout3.xml"/><Relationship Id="rId6" Type="http://schemas.openxmlformats.org/officeDocument/2006/relationships/hyperlink" Target="https://docs.google.com/document/d/1Zc3cSW714Fdh716QE0kXqc_BbSayDdwPAnlMoP70UU8/edit?mode=html#heading=h.bziaffbnidi1" TargetMode="External"/><Relationship Id="rId11" Type="http://schemas.openxmlformats.org/officeDocument/2006/relationships/hyperlink" Target="https://docs.google.com/document/d/1Zc3cSW714Fdh716QE0kXqc_BbSayDdwPAnlMoP70UU8/edit?mode=html#heading=h.z02zs5gyct8i" TargetMode="External"/><Relationship Id="rId24" Type="http://schemas.openxmlformats.org/officeDocument/2006/relationships/hyperlink" Target="https://docs.google.com/document/d/1Zc3cSW714Fdh716QE0kXqc_BbSayDdwPAnlMoP70UU8/edit?mode=html#heading=h.j1ricxynzcor" TargetMode="External"/><Relationship Id="rId5" Type="http://schemas.openxmlformats.org/officeDocument/2006/relationships/hyperlink" Target="https://docs.google.com/document/d/1Zc3cSW714Fdh716QE0kXqc_BbSayDdwPAnlMoP70UU8/edit?mode=html#heading=h.q4di6ximea5q" TargetMode="External"/><Relationship Id="rId15" Type="http://schemas.openxmlformats.org/officeDocument/2006/relationships/hyperlink" Target="https://docs.google.com/document/d/1Zc3cSW714Fdh716QE0kXqc_BbSayDdwPAnlMoP70UU8/edit?mode=html#heading=h.2nc0fm10bdi5" TargetMode="External"/><Relationship Id="rId23" Type="http://schemas.openxmlformats.org/officeDocument/2006/relationships/hyperlink" Target="https://docs.google.com/document/d/1Zc3cSW714Fdh716QE0kXqc_BbSayDdwPAnlMoP70UU8/edit?mode=html#heading=h.9osvscpkkqbu" TargetMode="External"/><Relationship Id="rId28" Type="http://schemas.openxmlformats.org/officeDocument/2006/relationships/hyperlink" Target="https://docs.google.com/document/d/1Zc3cSW714Fdh716QE0kXqc_BbSayDdwPAnlMoP70UU8/edit?mode=html#heading=h.yossoku5yhw4" TargetMode="External"/><Relationship Id="rId10" Type="http://schemas.openxmlformats.org/officeDocument/2006/relationships/hyperlink" Target="https://docs.google.com/document/d/1Zc3cSW714Fdh716QE0kXqc_BbSayDdwPAnlMoP70UU8/edit?mode=html#heading=h.uyk6b2kgvfre" TargetMode="External"/><Relationship Id="rId19" Type="http://schemas.openxmlformats.org/officeDocument/2006/relationships/hyperlink" Target="https://docs.google.com/document/d/1Zc3cSW714Fdh716QE0kXqc_BbSayDdwPAnlMoP70UU8/edit?mode=html#heading=h.clx820995onm" TargetMode="External"/><Relationship Id="rId4" Type="http://schemas.openxmlformats.org/officeDocument/2006/relationships/hyperlink" Target="https://docs.google.com/document/d/1Zc3cSW714Fdh716QE0kXqc_BbSayDdwPAnlMoP70UU8/edit?mode=html#heading=h.z6iychybfv1" TargetMode="External"/><Relationship Id="rId9" Type="http://schemas.openxmlformats.org/officeDocument/2006/relationships/hyperlink" Target="https://docs.google.com/document/d/1Zc3cSW714Fdh716QE0kXqc_BbSayDdwPAnlMoP70UU8/edit?mode=html#heading=h.vyopmbfi8hfd" TargetMode="External"/><Relationship Id="rId14" Type="http://schemas.openxmlformats.org/officeDocument/2006/relationships/hyperlink" Target="https://docs.google.com/document/d/1Zc3cSW714Fdh716QE0kXqc_BbSayDdwPAnlMoP70UU8/edit?mode=html#heading=h.bm3mqsv1pzru" TargetMode="External"/><Relationship Id="rId22" Type="http://schemas.openxmlformats.org/officeDocument/2006/relationships/hyperlink" Target="https://docs.google.com/document/d/1Zc3cSW714Fdh716QE0kXqc_BbSayDdwPAnlMoP70UU8/edit?mode=html#heading=h.1vsajzc78l9e" TargetMode="External"/><Relationship Id="rId27" Type="http://schemas.openxmlformats.org/officeDocument/2006/relationships/hyperlink" Target="https://docs.google.com/document/d/1Zc3cSW714Fdh716QE0kXqc_BbSayDdwPAnlMoP70UU8/edit?mode=html#heading=h.lhj96jc2kwn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76.xml"/><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8" Type="http://schemas.openxmlformats.org/officeDocument/2006/relationships/hyperlink" Target="https://www.urbanark.org/sites/default/files/resources/UN%20Report%202019%20eBook%20HIGH.pdf" TargetMode="External"/><Relationship Id="rId3" Type="http://schemas.openxmlformats.org/officeDocument/2006/relationships/hyperlink" Target="https://www.spherestandards.org/resources/using-the-sphere-standards-in-urban-settings/" TargetMode="External"/><Relationship Id="rId7" Type="http://schemas.openxmlformats.org/officeDocument/2006/relationships/hyperlink" Target="https://www.iied.org/future-humanitarian-crises-urban" TargetMode="External"/><Relationship Id="rId2" Type="http://schemas.openxmlformats.org/officeDocument/2006/relationships/notesSlide" Target="../notesSlides/notesSlide78.xml"/><Relationship Id="rId1" Type="http://schemas.openxmlformats.org/officeDocument/2006/relationships/slideLayout" Target="../slideLayouts/slideLayout4.xml"/><Relationship Id="rId6" Type="http://schemas.openxmlformats.org/officeDocument/2006/relationships/hyperlink" Target="https://ec.europa.eu/echo/files/aid/factsheet/Urban_Report_final_version_printed.pdf" TargetMode="External"/><Relationship Id="rId11" Type="http://schemas.openxmlformats.org/officeDocument/2006/relationships/hyperlink" Target="https://reliefweb.int/attachments/2acd4388-5cac-3e5d-aecd-4b4a8af8642e/Learning%20from%20the%20City%20%282012%29.pdf" TargetMode="External"/><Relationship Id="rId5" Type="http://schemas.openxmlformats.org/officeDocument/2006/relationships/hyperlink" Target="https://policy-practice.oxfam.org/resources/what-practices-are-used-to-identify-and-prioritize-vulnerable-populations-affec-620190/" TargetMode="External"/><Relationship Id="rId10" Type="http://schemas.openxmlformats.org/officeDocument/2006/relationships/hyperlink" Target="https://www.internal-displacement.org/sites/default/files/publications/documents/IDMC_AnalyticalFramework_final.pdf" TargetMode="External"/><Relationship Id="rId4" Type="http://schemas.openxmlformats.org/officeDocument/2006/relationships/hyperlink" Target="https://spherestandards.org/resources/unpacked-guide-urban-settings-2020/" TargetMode="External"/><Relationship Id="rId9" Type="http://schemas.openxmlformats.org/officeDocument/2006/relationships/hyperlink" Target="https://www.oecd.org/development/humanitarian-donors/docs/urban_crises_oecd.pdf" TargetMode="External"/></Relationships>
</file>

<file path=ppt/slides/_rels/slide79.xml.rels><?xml version="1.0" encoding="UTF-8" standalone="yes"?>
<Relationships xmlns="http://schemas.openxmlformats.org/package/2006/relationships"><Relationship Id="rId8" Type="http://schemas.openxmlformats.org/officeDocument/2006/relationships/hyperlink" Target="https://docs.google.com/document/d/1Zc3cSW714Fdh716QE0kXqc_BbSayDdwPAnlMoP70UU8/edit?mode=html#heading=h.ds1vw2wuf50t" TargetMode="External"/><Relationship Id="rId13" Type="http://schemas.openxmlformats.org/officeDocument/2006/relationships/hyperlink" Target="https://docs.google.com/document/d/1Zc3cSW714Fdh716QE0kXqc_BbSayDdwPAnlMoP70UU8/edit?mode=html#heading=h.v1x4iprectky" TargetMode="External"/><Relationship Id="rId18" Type="http://schemas.openxmlformats.org/officeDocument/2006/relationships/hyperlink" Target="https://docs.google.com/document/d/1Zc3cSW714Fdh716QE0kXqc_BbSayDdwPAnlMoP70UU8/edit?mode=html#heading=h.3rn6ztqlehlr" TargetMode="External"/><Relationship Id="rId26" Type="http://schemas.openxmlformats.org/officeDocument/2006/relationships/hyperlink" Target="https://docs.google.com/document/d/1Zc3cSW714Fdh716QE0kXqc_BbSayDdwPAnlMoP70UU8/edit?mode=html#heading=h.f1t2zpgszu73" TargetMode="External"/><Relationship Id="rId3" Type="http://schemas.openxmlformats.org/officeDocument/2006/relationships/hyperlink" Target="https://docs.google.com/document/d/1Zc3cSW714Fdh716QE0kXqc_BbSayDdwPAnlMoP70UU8/edit?mode=html#heading=h.hljw15tvtp4n" TargetMode="External"/><Relationship Id="rId21" Type="http://schemas.openxmlformats.org/officeDocument/2006/relationships/hyperlink" Target="https://docs.google.com/document/d/1Zc3cSW714Fdh716QE0kXqc_BbSayDdwPAnlMoP70UU8/edit?mode=html#heading=h.o64yl2yzvzz4" TargetMode="External"/><Relationship Id="rId7" Type="http://schemas.openxmlformats.org/officeDocument/2006/relationships/hyperlink" Target="https://docs.google.com/document/d/1Zc3cSW714Fdh716QE0kXqc_BbSayDdwPAnlMoP70UU8/edit?mode=html#heading=h.y1ixodzcsgdc" TargetMode="External"/><Relationship Id="rId12" Type="http://schemas.openxmlformats.org/officeDocument/2006/relationships/hyperlink" Target="https://docs.google.com/document/d/1Zc3cSW714Fdh716QE0kXqc_BbSayDdwPAnlMoP70UU8/edit?mode=html#heading=h.bt8a3djujoii" TargetMode="External"/><Relationship Id="rId17" Type="http://schemas.openxmlformats.org/officeDocument/2006/relationships/hyperlink" Target="https://docs.google.com/document/d/1Zc3cSW714Fdh716QE0kXqc_BbSayDdwPAnlMoP70UU8/edit?mode=html#heading=h.5rw25csq0dsp" TargetMode="External"/><Relationship Id="rId25" Type="http://schemas.openxmlformats.org/officeDocument/2006/relationships/hyperlink" Target="https://docs.google.com/document/d/1Zc3cSW714Fdh716QE0kXqc_BbSayDdwPAnlMoP70UU8/edit?mode=html#heading=h.ybypojjhdi7" TargetMode="External"/><Relationship Id="rId2" Type="http://schemas.openxmlformats.org/officeDocument/2006/relationships/notesSlide" Target="../notesSlides/notesSlide79.xml"/><Relationship Id="rId16" Type="http://schemas.openxmlformats.org/officeDocument/2006/relationships/hyperlink" Target="https://docs.google.com/document/d/1Zc3cSW714Fdh716QE0kXqc_BbSayDdwPAnlMoP70UU8/edit?mode=html#heading=h.juzz7yz1789" TargetMode="External"/><Relationship Id="rId20" Type="http://schemas.openxmlformats.org/officeDocument/2006/relationships/hyperlink" Target="https://docs.google.com/document/d/1Zc3cSW714Fdh716QE0kXqc_BbSayDdwPAnlMoP70UU8/edit?mode=html#heading=h.tatlv58z9sv5" TargetMode="External"/><Relationship Id="rId29" Type="http://schemas.openxmlformats.org/officeDocument/2006/relationships/hyperlink" Target="https://docs.google.com/document/d/1Zc3cSW714Fdh716QE0kXqc_BbSayDdwPAnlMoP70UU8/edit?mode=html#heading=h.ydtep89ufcep" TargetMode="External"/><Relationship Id="rId1" Type="http://schemas.openxmlformats.org/officeDocument/2006/relationships/slideLayout" Target="../slideLayouts/slideLayout3.xml"/><Relationship Id="rId6" Type="http://schemas.openxmlformats.org/officeDocument/2006/relationships/hyperlink" Target="https://docs.google.com/document/d/1Zc3cSW714Fdh716QE0kXqc_BbSayDdwPAnlMoP70UU8/edit?mode=html#heading=h.bziaffbnidi1" TargetMode="External"/><Relationship Id="rId11" Type="http://schemas.openxmlformats.org/officeDocument/2006/relationships/hyperlink" Target="https://docs.google.com/document/d/1Zc3cSW714Fdh716QE0kXqc_BbSayDdwPAnlMoP70UU8/edit?mode=html#heading=h.z02zs5gyct8i" TargetMode="External"/><Relationship Id="rId24" Type="http://schemas.openxmlformats.org/officeDocument/2006/relationships/hyperlink" Target="https://docs.google.com/document/d/1Zc3cSW714Fdh716QE0kXqc_BbSayDdwPAnlMoP70UU8/edit?mode=html#heading=h.j1ricxynzcor" TargetMode="External"/><Relationship Id="rId5" Type="http://schemas.openxmlformats.org/officeDocument/2006/relationships/hyperlink" Target="https://docs.google.com/document/d/1Zc3cSW714Fdh716QE0kXqc_BbSayDdwPAnlMoP70UU8/edit?mode=html#heading=h.q4di6ximea5q" TargetMode="External"/><Relationship Id="rId15" Type="http://schemas.openxmlformats.org/officeDocument/2006/relationships/hyperlink" Target="https://docs.google.com/document/d/1Zc3cSW714Fdh716QE0kXqc_BbSayDdwPAnlMoP70UU8/edit?mode=html#heading=h.2nc0fm10bdi5" TargetMode="External"/><Relationship Id="rId23" Type="http://schemas.openxmlformats.org/officeDocument/2006/relationships/hyperlink" Target="https://docs.google.com/document/d/1Zc3cSW714Fdh716QE0kXqc_BbSayDdwPAnlMoP70UU8/edit?mode=html#heading=h.9osvscpkkqbu" TargetMode="External"/><Relationship Id="rId28" Type="http://schemas.openxmlformats.org/officeDocument/2006/relationships/hyperlink" Target="https://docs.google.com/document/d/1Zc3cSW714Fdh716QE0kXqc_BbSayDdwPAnlMoP70UU8/edit?mode=html#heading=h.yossoku5yhw4" TargetMode="External"/><Relationship Id="rId10" Type="http://schemas.openxmlformats.org/officeDocument/2006/relationships/hyperlink" Target="https://docs.google.com/document/d/1Zc3cSW714Fdh716QE0kXqc_BbSayDdwPAnlMoP70UU8/edit?mode=html#heading=h.uyk6b2kgvfre" TargetMode="External"/><Relationship Id="rId19" Type="http://schemas.openxmlformats.org/officeDocument/2006/relationships/hyperlink" Target="https://docs.google.com/document/d/1Zc3cSW714Fdh716QE0kXqc_BbSayDdwPAnlMoP70UU8/edit?mode=html#heading=h.clx820995onm" TargetMode="External"/><Relationship Id="rId4" Type="http://schemas.openxmlformats.org/officeDocument/2006/relationships/hyperlink" Target="https://docs.google.com/document/d/1Zc3cSW714Fdh716QE0kXqc_BbSayDdwPAnlMoP70UU8/edit?mode=html#heading=h.z6iychybfv1" TargetMode="External"/><Relationship Id="rId9" Type="http://schemas.openxmlformats.org/officeDocument/2006/relationships/hyperlink" Target="https://docs.google.com/document/d/1Zc3cSW714Fdh716QE0kXqc_BbSayDdwPAnlMoP70UU8/edit?mode=html#heading=h.vyopmbfi8hfd" TargetMode="External"/><Relationship Id="rId14" Type="http://schemas.openxmlformats.org/officeDocument/2006/relationships/hyperlink" Target="https://docs.google.com/document/d/1Zc3cSW714Fdh716QE0kXqc_BbSayDdwPAnlMoP70UU8/edit?mode=html#heading=h.bm3mqsv1pzru" TargetMode="External"/><Relationship Id="rId22" Type="http://schemas.openxmlformats.org/officeDocument/2006/relationships/hyperlink" Target="https://docs.google.com/document/d/1Zc3cSW714Fdh716QE0kXqc_BbSayDdwPAnlMoP70UU8/edit?mode=html#heading=h.1vsajzc78l9e" TargetMode="External"/><Relationship Id="rId27" Type="http://schemas.openxmlformats.org/officeDocument/2006/relationships/hyperlink" Target="https://docs.google.com/document/d/1Zc3cSW714Fdh716QE0kXqc_BbSayDdwPAnlMoP70UU8/edit?mode=html#heading=h.lhj96jc2kwng"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hyperlink" Target="https://forms.gle/Vy8ThM8N1F55Vxzm8" TargetMode="External"/><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pic>
        <p:nvPicPr>
          <p:cNvPr id="63" name="Google Shape;63;p14"/>
          <p:cNvPicPr preferRelativeResize="0"/>
          <p:nvPr/>
        </p:nvPicPr>
        <p:blipFill>
          <a:blip r:embed="rId3" cstate="screen">
            <a:alphaModFix amt="32000"/>
            <a:extLst>
              <a:ext uri="{28A0092B-C50C-407E-A947-70E740481C1C}">
                <a14:useLocalDpi xmlns:a14="http://schemas.microsoft.com/office/drawing/2010/main"/>
              </a:ext>
            </a:extLst>
          </a:blip>
          <a:stretch>
            <a:fillRect/>
          </a:stretch>
        </p:blipFill>
        <p:spPr>
          <a:xfrm>
            <a:off x="0" y="0"/>
            <a:ext cx="9144003" cy="5134569"/>
          </a:xfrm>
          <a:prstGeom prst="rect">
            <a:avLst/>
          </a:prstGeom>
          <a:noFill/>
          <a:ln>
            <a:noFill/>
          </a:ln>
        </p:spPr>
      </p:pic>
      <p:sp>
        <p:nvSpPr>
          <p:cNvPr id="64" name="Google Shape;64;p14"/>
          <p:cNvSpPr txBox="1">
            <a:spLocks noGrp="1"/>
          </p:cNvSpPr>
          <p:nvPr>
            <p:ph type="ctrTitle"/>
          </p:nvPr>
        </p:nvSpPr>
        <p:spPr>
          <a:xfrm>
            <a:off x="678750" y="1012050"/>
            <a:ext cx="8032500" cy="20526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GB" sz="4800" b="0">
                <a:solidFill>
                  <a:srgbClr val="015052"/>
                </a:solidFill>
                <a:latin typeface="Montserrat ExtraBold"/>
                <a:ea typeface="Montserrat ExtraBold"/>
                <a:cs typeface="Montserrat ExtraBold"/>
                <a:sym typeface="Montserrat ExtraBold"/>
              </a:rPr>
              <a:t>Using Sphere Standards in Urban Contexts</a:t>
            </a:r>
            <a:endParaRPr b="0">
              <a:solidFill>
                <a:srgbClr val="015052"/>
              </a:solidFill>
              <a:latin typeface="Montserrat ExtraBold"/>
              <a:ea typeface="Montserrat ExtraBold"/>
              <a:cs typeface="Montserrat ExtraBold"/>
              <a:sym typeface="Montserrat ExtraBold"/>
            </a:endParaRPr>
          </a:p>
        </p:txBody>
      </p:sp>
      <p:sp>
        <p:nvSpPr>
          <p:cNvPr id="65" name="Google Shape;65;p14"/>
          <p:cNvSpPr txBox="1"/>
          <p:nvPr/>
        </p:nvSpPr>
        <p:spPr>
          <a:xfrm>
            <a:off x="670500" y="2887975"/>
            <a:ext cx="7940100" cy="661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100">
                <a:solidFill>
                  <a:srgbClr val="015052"/>
                </a:solidFill>
                <a:latin typeface="Montserrat"/>
                <a:ea typeface="Montserrat"/>
                <a:cs typeface="Montserrat"/>
                <a:sym typeface="Montserrat"/>
              </a:rPr>
              <a:t>Training for Humanitarian Responders</a:t>
            </a:r>
            <a:endParaRPr sz="100">
              <a:latin typeface="Montserrat"/>
              <a:ea typeface="Montserrat"/>
              <a:cs typeface="Montserrat"/>
              <a:sym typeface="Montserrat"/>
            </a:endParaRPr>
          </a:p>
        </p:txBody>
      </p:sp>
      <p:sp>
        <p:nvSpPr>
          <p:cNvPr id="66" name="Google Shape;66;p1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3"/>
          <p:cNvSpPr txBox="1">
            <a:spLocks noGrp="1"/>
          </p:cNvSpPr>
          <p:nvPr>
            <p:ph type="body" idx="1"/>
          </p:nvPr>
        </p:nvSpPr>
        <p:spPr>
          <a:xfrm>
            <a:off x="153950" y="706875"/>
            <a:ext cx="8520600" cy="572700"/>
          </a:xfrm>
          <a:prstGeom prst="rect">
            <a:avLst/>
          </a:prstGeom>
        </p:spPr>
        <p:txBody>
          <a:bodyPr spcFirstLastPara="1" wrap="square" lIns="91425" tIns="91425" rIns="91425" bIns="91425" anchor="t" anchorCtr="0">
            <a:noAutofit/>
          </a:bodyPr>
          <a:lstStyle/>
          <a:p>
            <a:pPr marL="0" lvl="0" indent="0" algn="l" rtl="0">
              <a:lnSpc>
                <a:spcPct val="95000"/>
              </a:lnSpc>
              <a:spcBef>
                <a:spcPts val="0"/>
              </a:spcBef>
              <a:spcAft>
                <a:spcPts val="0"/>
              </a:spcAft>
              <a:buSzPts val="1018"/>
              <a:buNone/>
            </a:pPr>
            <a:r>
              <a:rPr lang="en-GB" sz="1300" dirty="0">
                <a:solidFill>
                  <a:schemeClr val="dk1"/>
                </a:solidFill>
              </a:rPr>
              <a:t>The urban context can be understood as a </a:t>
            </a:r>
            <a:r>
              <a:rPr lang="en-GB" sz="1300" b="1" dirty="0">
                <a:solidFill>
                  <a:schemeClr val="dk1"/>
                </a:solidFill>
              </a:rPr>
              <a:t>complex system</a:t>
            </a:r>
            <a:r>
              <a:rPr lang="en-GB" sz="1300" dirty="0">
                <a:solidFill>
                  <a:schemeClr val="dk1"/>
                </a:solidFill>
              </a:rPr>
              <a:t>, and </a:t>
            </a:r>
            <a:r>
              <a:rPr lang="en-GB" sz="1300" b="1" dirty="0">
                <a:solidFill>
                  <a:schemeClr val="dk1"/>
                </a:solidFill>
              </a:rPr>
              <a:t>systems thinking</a:t>
            </a:r>
            <a:r>
              <a:rPr lang="en-GB" sz="1300" dirty="0">
                <a:solidFill>
                  <a:schemeClr val="dk1"/>
                </a:solidFill>
              </a:rPr>
              <a:t> can be used to understand complex systems.</a:t>
            </a:r>
            <a:endParaRPr sz="1300" dirty="0">
              <a:solidFill>
                <a:schemeClr val="dk1"/>
              </a:solidFill>
              <a:highlight>
                <a:srgbClr val="FFFF00"/>
              </a:highlight>
            </a:endParaRPr>
          </a:p>
          <a:p>
            <a:pPr marL="0" lvl="0" indent="0" algn="l" rtl="0">
              <a:lnSpc>
                <a:spcPct val="95000"/>
              </a:lnSpc>
              <a:spcBef>
                <a:spcPts val="0"/>
              </a:spcBef>
              <a:spcAft>
                <a:spcPts val="0"/>
              </a:spcAft>
              <a:buSzPts val="1018"/>
              <a:buNone/>
            </a:pPr>
            <a:endParaRPr sz="1300" dirty="0">
              <a:solidFill>
                <a:schemeClr val="dk1"/>
              </a:solidFill>
            </a:endParaRPr>
          </a:p>
          <a:p>
            <a:pPr marL="0" lvl="0" indent="0" algn="l" rtl="0">
              <a:lnSpc>
                <a:spcPct val="95000"/>
              </a:lnSpc>
              <a:spcBef>
                <a:spcPts val="0"/>
              </a:spcBef>
              <a:spcAft>
                <a:spcPts val="0"/>
              </a:spcAft>
              <a:buSzPts val="1018"/>
              <a:buNone/>
            </a:pPr>
            <a:endParaRPr sz="1300" dirty="0">
              <a:solidFill>
                <a:schemeClr val="dk1"/>
              </a:solidFill>
            </a:endParaRPr>
          </a:p>
          <a:p>
            <a:pPr marL="0" lvl="0" indent="0" algn="l" rtl="0">
              <a:lnSpc>
                <a:spcPct val="80000"/>
              </a:lnSpc>
              <a:spcBef>
                <a:spcPts val="0"/>
              </a:spcBef>
              <a:spcAft>
                <a:spcPts val="0"/>
              </a:spcAft>
              <a:buSzPts val="1018"/>
              <a:buNone/>
            </a:pPr>
            <a:endParaRPr sz="1300" dirty="0">
              <a:solidFill>
                <a:schemeClr val="dk1"/>
              </a:solidFill>
            </a:endParaRPr>
          </a:p>
          <a:p>
            <a:pPr marL="0" lvl="0" indent="0" algn="l" rtl="0">
              <a:lnSpc>
                <a:spcPct val="95000"/>
              </a:lnSpc>
              <a:spcBef>
                <a:spcPts val="0"/>
              </a:spcBef>
              <a:spcAft>
                <a:spcPts val="0"/>
              </a:spcAft>
              <a:buClr>
                <a:schemeClr val="dk1"/>
              </a:buClr>
              <a:buSzPts val="1018"/>
              <a:buFont typeface="Arial"/>
              <a:buNone/>
            </a:pPr>
            <a:endParaRPr sz="1300" dirty="0">
              <a:solidFill>
                <a:schemeClr val="dk1"/>
              </a:solidFill>
            </a:endParaRPr>
          </a:p>
        </p:txBody>
      </p:sp>
      <p:sp>
        <p:nvSpPr>
          <p:cNvPr id="149" name="Google Shape;149;p23"/>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10</a:t>
            </a:fld>
            <a:endParaRPr/>
          </a:p>
        </p:txBody>
      </p:sp>
      <p:sp>
        <p:nvSpPr>
          <p:cNvPr id="150" name="Google Shape;150;p23"/>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151" name="Google Shape;151;p23"/>
          <p:cNvSpPr txBox="1">
            <a:spLocks noGrp="1"/>
          </p:cNvSpPr>
          <p:nvPr>
            <p:ph type="title"/>
          </p:nvPr>
        </p:nvSpPr>
        <p:spPr>
          <a:xfrm>
            <a:off x="74700" y="5347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sz="1550" b="0"/>
              <a:t>1.0 </a:t>
            </a:r>
            <a:r>
              <a:rPr lang="en-GB" sz="1550" b="0" i="1"/>
              <a:t>Introduction | C. Framing Urban Contexts Through Systems Thinking </a:t>
            </a:r>
            <a:br>
              <a:rPr lang="en-GB" i="1"/>
            </a:br>
            <a:r>
              <a:rPr lang="en-GB" sz="2638" i="1"/>
              <a:t>How do we understand urban contexts?</a:t>
            </a:r>
            <a:endParaRPr sz="2638" i="1"/>
          </a:p>
        </p:txBody>
      </p:sp>
      <p:pic>
        <p:nvPicPr>
          <p:cNvPr id="3" name="Picture 2" descr="Diagram&#10;&#10;Description automatically generated">
            <a:extLst>
              <a:ext uri="{FF2B5EF4-FFF2-40B4-BE49-F238E27FC236}">
                <a16:creationId xmlns:a16="http://schemas.microsoft.com/office/drawing/2014/main" id="{760991A3-6E0D-CF24-EFB2-C9096CEB11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33928" y="1178717"/>
            <a:ext cx="6248837" cy="352809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24"/>
          <p:cNvSpPr txBox="1">
            <a:spLocks noGrp="1"/>
          </p:cNvSpPr>
          <p:nvPr>
            <p:ph type="body" idx="1"/>
          </p:nvPr>
        </p:nvSpPr>
        <p:spPr>
          <a:xfrm>
            <a:off x="503550" y="1136975"/>
            <a:ext cx="8136900" cy="3059100"/>
          </a:xfrm>
          <a:prstGeom prst="rect">
            <a:avLst/>
          </a:prstGeom>
        </p:spPr>
        <p:txBody>
          <a:bodyPr spcFirstLastPara="1" wrap="square" lIns="91425" tIns="91425" rIns="91425" bIns="91425" anchor="t" anchorCtr="0">
            <a:noAutofit/>
          </a:bodyPr>
          <a:lstStyle/>
          <a:p>
            <a:pPr marL="0" lvl="0" indent="0" algn="l" rtl="0">
              <a:lnSpc>
                <a:spcPct val="100000"/>
              </a:lnSpc>
              <a:spcBef>
                <a:spcPts val="400"/>
              </a:spcBef>
              <a:spcAft>
                <a:spcPts val="0"/>
              </a:spcAft>
              <a:buNone/>
            </a:pPr>
            <a:r>
              <a:rPr lang="en-GB" sz="1400">
                <a:solidFill>
                  <a:srgbClr val="000000"/>
                </a:solidFill>
              </a:rPr>
              <a:t>By the end of this module learners will be able to:</a:t>
            </a:r>
            <a:endParaRPr sz="1400">
              <a:solidFill>
                <a:srgbClr val="000000"/>
              </a:solidFill>
            </a:endParaRPr>
          </a:p>
          <a:p>
            <a:pPr marL="457200" lvl="0" indent="-317500" algn="l" rtl="0">
              <a:lnSpc>
                <a:spcPct val="100000"/>
              </a:lnSpc>
              <a:spcBef>
                <a:spcPts val="600"/>
              </a:spcBef>
              <a:spcAft>
                <a:spcPts val="0"/>
              </a:spcAft>
              <a:buClr>
                <a:srgbClr val="000000"/>
              </a:buClr>
              <a:buSzPts val="1400"/>
              <a:buFont typeface="Montserrat"/>
              <a:buChar char="❏"/>
            </a:pPr>
            <a:r>
              <a:rPr lang="en-GB" sz="1400">
                <a:solidFill>
                  <a:srgbClr val="000000"/>
                </a:solidFill>
              </a:rPr>
              <a:t>Define urban contexts.</a:t>
            </a:r>
            <a:endParaRPr sz="1400">
              <a:solidFill>
                <a:srgbClr val="000000"/>
              </a:solidFill>
            </a:endParaRPr>
          </a:p>
          <a:p>
            <a:pPr marL="457200" lvl="0" indent="-317500" algn="l" rtl="0">
              <a:lnSpc>
                <a:spcPct val="100000"/>
              </a:lnSpc>
              <a:spcBef>
                <a:spcPts val="600"/>
              </a:spcBef>
              <a:spcAft>
                <a:spcPts val="0"/>
              </a:spcAft>
              <a:buClr>
                <a:srgbClr val="000000"/>
              </a:buClr>
              <a:buSzPts val="1400"/>
              <a:buFont typeface="Montserrat"/>
              <a:buChar char="❏"/>
            </a:pPr>
            <a:r>
              <a:rPr lang="en-GB" sz="1400">
                <a:solidFill>
                  <a:srgbClr val="000000"/>
                </a:solidFill>
              </a:rPr>
              <a:t>Explain why urban contexts are important in humanitarian response.</a:t>
            </a:r>
            <a:endParaRPr sz="1400">
              <a:solidFill>
                <a:srgbClr val="000000"/>
              </a:solidFill>
            </a:endParaRPr>
          </a:p>
          <a:p>
            <a:pPr marL="457200" lvl="0" indent="-317500" algn="l" rtl="0">
              <a:lnSpc>
                <a:spcPct val="100000"/>
              </a:lnSpc>
              <a:spcBef>
                <a:spcPts val="600"/>
              </a:spcBef>
              <a:spcAft>
                <a:spcPts val="0"/>
              </a:spcAft>
              <a:buClr>
                <a:srgbClr val="000000"/>
              </a:buClr>
              <a:buSzPts val="1400"/>
              <a:buFont typeface="Montserrat"/>
              <a:buChar char="❏"/>
            </a:pPr>
            <a:r>
              <a:rPr lang="en-GB" sz="1400">
                <a:solidFill>
                  <a:srgbClr val="000000"/>
                </a:solidFill>
              </a:rPr>
              <a:t>Identify and compare key characteristics of humanitarian response in urban contexts and rural/camp contexts.</a:t>
            </a:r>
            <a:endParaRPr sz="1400">
              <a:solidFill>
                <a:srgbClr val="000000"/>
              </a:solidFill>
            </a:endParaRPr>
          </a:p>
          <a:p>
            <a:pPr marL="457200" lvl="0" indent="-317500" algn="l" rtl="0">
              <a:lnSpc>
                <a:spcPct val="100000"/>
              </a:lnSpc>
              <a:spcBef>
                <a:spcPts val="600"/>
              </a:spcBef>
              <a:spcAft>
                <a:spcPts val="0"/>
              </a:spcAft>
              <a:buClr>
                <a:srgbClr val="000000"/>
              </a:buClr>
              <a:buSzPts val="1400"/>
              <a:buFont typeface="Montserrat"/>
              <a:buChar char="❏"/>
            </a:pPr>
            <a:r>
              <a:rPr lang="en-GB" sz="1400">
                <a:solidFill>
                  <a:srgbClr val="000000"/>
                </a:solidFill>
              </a:rPr>
              <a:t>Conduct a needs analysis in urban contexts using a people-centred approach.</a:t>
            </a:r>
            <a:endParaRPr sz="1400">
              <a:solidFill>
                <a:srgbClr val="000000"/>
              </a:solidFill>
            </a:endParaRPr>
          </a:p>
          <a:p>
            <a:pPr marL="457200" lvl="0" indent="-317500" algn="l" rtl="0">
              <a:lnSpc>
                <a:spcPct val="100000"/>
              </a:lnSpc>
              <a:spcBef>
                <a:spcPts val="600"/>
              </a:spcBef>
              <a:spcAft>
                <a:spcPts val="0"/>
              </a:spcAft>
              <a:buClr>
                <a:srgbClr val="000000"/>
              </a:buClr>
              <a:buSzPts val="1400"/>
              <a:buFont typeface="Montserrat"/>
              <a:buChar char="❏"/>
            </a:pPr>
            <a:r>
              <a:rPr lang="en-GB" sz="1400">
                <a:solidFill>
                  <a:srgbClr val="000000"/>
                </a:solidFill>
              </a:rPr>
              <a:t>Conceptualise urban contexts using a systems approach.</a:t>
            </a:r>
            <a:endParaRPr sz="1400">
              <a:solidFill>
                <a:srgbClr val="000000"/>
              </a:solidFill>
            </a:endParaRPr>
          </a:p>
          <a:p>
            <a:pPr marL="457200" lvl="0" indent="-317500" algn="l" rtl="0">
              <a:lnSpc>
                <a:spcPct val="100000"/>
              </a:lnSpc>
              <a:spcBef>
                <a:spcPts val="600"/>
              </a:spcBef>
              <a:spcAft>
                <a:spcPts val="0"/>
              </a:spcAft>
              <a:buClr>
                <a:srgbClr val="000000"/>
              </a:buClr>
              <a:buSzPts val="1400"/>
              <a:buFont typeface="Montserrat"/>
              <a:buChar char="❏"/>
            </a:pPr>
            <a:r>
              <a:rPr lang="en-GB" sz="1400">
                <a:solidFill>
                  <a:srgbClr val="000000"/>
                </a:solidFill>
              </a:rPr>
              <a:t>Identify key complexities to consider when responding in urban contexts.</a:t>
            </a:r>
            <a:endParaRPr sz="1400">
              <a:solidFill>
                <a:srgbClr val="000000"/>
              </a:solidFill>
            </a:endParaRPr>
          </a:p>
          <a:p>
            <a:pPr marL="0" lvl="0" indent="0" algn="l" rtl="0">
              <a:lnSpc>
                <a:spcPct val="100000"/>
              </a:lnSpc>
              <a:spcBef>
                <a:spcPts val="600"/>
              </a:spcBef>
              <a:spcAft>
                <a:spcPts val="600"/>
              </a:spcAft>
              <a:buNone/>
            </a:pPr>
            <a:endParaRPr sz="1400"/>
          </a:p>
        </p:txBody>
      </p:sp>
      <p:sp>
        <p:nvSpPr>
          <p:cNvPr id="220" name="Google Shape;220;p2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11</a:t>
            </a:fld>
            <a:endParaRPr/>
          </a:p>
        </p:txBody>
      </p:sp>
      <p:sp>
        <p:nvSpPr>
          <p:cNvPr id="221" name="Google Shape;221;p24"/>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222" name="Google Shape;222;p24"/>
          <p:cNvSpPr txBox="1">
            <a:spLocks noGrp="1"/>
          </p:cNvSpPr>
          <p:nvPr>
            <p:ph type="title"/>
          </p:nvPr>
        </p:nvSpPr>
        <p:spPr>
          <a:xfrm>
            <a:off x="74700" y="53475"/>
            <a:ext cx="8520600" cy="6345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sz="1550" b="0"/>
              <a:t>1.0 </a:t>
            </a:r>
            <a:r>
              <a:rPr lang="en-GB" sz="1550" b="0" i="1"/>
              <a:t>Introduction | D. Learning Objectives for Module 1</a:t>
            </a:r>
            <a:endParaRPr sz="1550" b="0" i="1"/>
          </a:p>
          <a:p>
            <a:pPr marL="0" lvl="0" indent="0" algn="l" rtl="0">
              <a:spcBef>
                <a:spcPts val="0"/>
              </a:spcBef>
              <a:spcAft>
                <a:spcPts val="0"/>
              </a:spcAft>
              <a:buNone/>
            </a:pPr>
            <a:r>
              <a:rPr lang="en-GB" sz="2650" i="1"/>
              <a:t>Learning Objectives</a:t>
            </a:r>
            <a:endParaRPr sz="2650" i="1"/>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25"/>
          <p:cNvSpPr txBox="1">
            <a:spLocks noGrp="1"/>
          </p:cNvSpPr>
          <p:nvPr>
            <p:ph type="body" idx="1"/>
          </p:nvPr>
        </p:nvSpPr>
        <p:spPr>
          <a:xfrm>
            <a:off x="0" y="1106600"/>
            <a:ext cx="4848900" cy="2561400"/>
          </a:xfrm>
          <a:prstGeom prst="rect">
            <a:avLst/>
          </a:prstGeom>
          <a:solidFill>
            <a:srgbClr val="015052"/>
          </a:solidFill>
        </p:spPr>
        <p:txBody>
          <a:bodyPr spcFirstLastPara="1" wrap="square" lIns="91425" tIns="91425" rIns="91425" bIns="91425" anchor="ctr" anchorCtr="0">
            <a:normAutofit/>
          </a:bodyPr>
          <a:lstStyle/>
          <a:p>
            <a:pPr marL="0" lvl="0" indent="0" algn="l" rtl="0">
              <a:lnSpc>
                <a:spcPct val="115000"/>
              </a:lnSpc>
              <a:spcBef>
                <a:spcPts val="0"/>
              </a:spcBef>
              <a:spcAft>
                <a:spcPts val="0"/>
              </a:spcAft>
              <a:buClr>
                <a:schemeClr val="dk1"/>
              </a:buClr>
              <a:buSzPts val="1100"/>
              <a:buFont typeface="Arial"/>
              <a:buNone/>
            </a:pPr>
            <a:r>
              <a:rPr lang="en-GB" sz="1400" b="1">
                <a:solidFill>
                  <a:schemeClr val="lt1"/>
                </a:solidFill>
              </a:rPr>
              <a:t>Topics covered in this Module include:</a:t>
            </a:r>
            <a:endParaRPr sz="1400" b="1">
              <a:solidFill>
                <a:schemeClr val="lt1"/>
              </a:solidFill>
            </a:endParaRPr>
          </a:p>
          <a:p>
            <a:pPr marL="457200" lvl="0" indent="0" algn="l" rtl="0">
              <a:lnSpc>
                <a:spcPct val="115000"/>
              </a:lnSpc>
              <a:spcBef>
                <a:spcPts val="600"/>
              </a:spcBef>
              <a:spcAft>
                <a:spcPts val="0"/>
              </a:spcAft>
              <a:buNone/>
            </a:pPr>
            <a:r>
              <a:rPr lang="en-GB" sz="1400" b="1">
                <a:solidFill>
                  <a:schemeClr val="lt1"/>
                </a:solidFill>
              </a:rPr>
              <a:t>1.1	Defining the Urban Context</a:t>
            </a:r>
            <a:endParaRPr sz="1400" b="1">
              <a:solidFill>
                <a:schemeClr val="lt1"/>
              </a:solidFill>
            </a:endParaRPr>
          </a:p>
          <a:p>
            <a:pPr marL="457200" lvl="0" indent="0" algn="l" rtl="0">
              <a:lnSpc>
                <a:spcPct val="115000"/>
              </a:lnSpc>
              <a:spcBef>
                <a:spcPts val="0"/>
              </a:spcBef>
              <a:spcAft>
                <a:spcPts val="0"/>
              </a:spcAft>
              <a:buNone/>
            </a:pPr>
            <a:r>
              <a:rPr lang="en-GB" sz="1400" b="1">
                <a:solidFill>
                  <a:schemeClr val="lt1"/>
                </a:solidFill>
              </a:rPr>
              <a:t>1.2 	Conceptualising the Urban Context</a:t>
            </a:r>
            <a:endParaRPr sz="1400" b="1">
              <a:solidFill>
                <a:schemeClr val="lt1"/>
              </a:solidFill>
            </a:endParaRPr>
          </a:p>
          <a:p>
            <a:pPr marL="457200" lvl="0" indent="0" algn="l" rtl="0">
              <a:lnSpc>
                <a:spcPct val="115000"/>
              </a:lnSpc>
              <a:spcBef>
                <a:spcPts val="0"/>
              </a:spcBef>
              <a:spcAft>
                <a:spcPts val="0"/>
              </a:spcAft>
              <a:buNone/>
            </a:pPr>
            <a:r>
              <a:rPr lang="en-GB" sz="1400" b="1">
                <a:solidFill>
                  <a:schemeClr val="lt1"/>
                </a:solidFill>
              </a:rPr>
              <a:t>1.3	Complexity in Urban Contexts </a:t>
            </a:r>
            <a:r>
              <a:rPr lang="en-GB" sz="2200" b="1">
                <a:solidFill>
                  <a:schemeClr val="lt1"/>
                </a:solidFill>
                <a:latin typeface="Open Sans"/>
                <a:ea typeface="Open Sans"/>
                <a:cs typeface="Open Sans"/>
                <a:sym typeface="Open Sans"/>
              </a:rPr>
              <a:t>🔃</a:t>
            </a:r>
            <a:r>
              <a:rPr lang="en-GB" sz="800" b="1">
                <a:solidFill>
                  <a:schemeClr val="lt1"/>
                </a:solidFill>
                <a:latin typeface="Open Sans"/>
                <a:ea typeface="Open Sans"/>
                <a:cs typeface="Open Sans"/>
                <a:sym typeface="Open Sans"/>
              </a:rPr>
              <a:t> </a:t>
            </a:r>
            <a:endParaRPr sz="100" b="1">
              <a:solidFill>
                <a:schemeClr val="lt1"/>
              </a:solidFill>
            </a:endParaRPr>
          </a:p>
          <a:p>
            <a:pPr marL="457200" lvl="0" indent="0" algn="l" rtl="0">
              <a:lnSpc>
                <a:spcPct val="115000"/>
              </a:lnSpc>
              <a:spcBef>
                <a:spcPts val="0"/>
              </a:spcBef>
              <a:spcAft>
                <a:spcPts val="0"/>
              </a:spcAft>
              <a:buNone/>
            </a:pPr>
            <a:r>
              <a:rPr lang="en-GB" sz="1400" b="1">
                <a:solidFill>
                  <a:schemeClr val="lt1"/>
                </a:solidFill>
              </a:rPr>
              <a:t>1.4 	Conclusions</a:t>
            </a:r>
            <a:endParaRPr sz="2100" b="1">
              <a:solidFill>
                <a:schemeClr val="lt1"/>
              </a:solidFill>
            </a:endParaRPr>
          </a:p>
        </p:txBody>
      </p:sp>
      <p:sp>
        <p:nvSpPr>
          <p:cNvPr id="228" name="Google Shape;228;p25"/>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12</a:t>
            </a:fld>
            <a:endParaRPr/>
          </a:p>
        </p:txBody>
      </p:sp>
      <p:sp>
        <p:nvSpPr>
          <p:cNvPr id="229" name="Google Shape;229;p25"/>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pic>
        <p:nvPicPr>
          <p:cNvPr id="230" name="Google Shape;230;p2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848900" y="1106600"/>
            <a:ext cx="4295099" cy="2561399"/>
          </a:xfrm>
          <a:prstGeom prst="rect">
            <a:avLst/>
          </a:prstGeom>
          <a:noFill/>
          <a:ln>
            <a:noFill/>
          </a:ln>
        </p:spPr>
      </p:pic>
      <p:sp>
        <p:nvSpPr>
          <p:cNvPr id="231" name="Google Shape;231;p25"/>
          <p:cNvSpPr txBox="1">
            <a:spLocks noGrp="1"/>
          </p:cNvSpPr>
          <p:nvPr>
            <p:ph type="title"/>
          </p:nvPr>
        </p:nvSpPr>
        <p:spPr>
          <a:xfrm>
            <a:off x="74700" y="53475"/>
            <a:ext cx="8520600" cy="6345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sz="1550" b="0"/>
              <a:t>1.0 </a:t>
            </a:r>
            <a:r>
              <a:rPr lang="en-GB" sz="1550" b="0" i="1"/>
              <a:t>Introduction | E. Module Overview</a:t>
            </a:r>
            <a:endParaRPr sz="1550" b="0" i="1"/>
          </a:p>
          <a:p>
            <a:pPr marL="0" lvl="0" indent="0" algn="l" rtl="0">
              <a:spcBef>
                <a:spcPts val="0"/>
              </a:spcBef>
              <a:spcAft>
                <a:spcPts val="0"/>
              </a:spcAft>
              <a:buNone/>
            </a:pPr>
            <a:r>
              <a:rPr lang="en-GB" sz="2650" i="1"/>
              <a:t>Overview of Module 1</a:t>
            </a:r>
            <a:endParaRPr sz="2650" i="1"/>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235"/>
        <p:cNvGrpSpPr/>
        <p:nvPr/>
      </p:nvGrpSpPr>
      <p:grpSpPr>
        <a:xfrm>
          <a:off x="0" y="0"/>
          <a:ext cx="0" cy="0"/>
          <a:chOff x="0" y="0"/>
          <a:chExt cx="0" cy="0"/>
        </a:xfrm>
      </p:grpSpPr>
      <p:sp>
        <p:nvSpPr>
          <p:cNvPr id="236" name="Google Shape;236;p26"/>
          <p:cNvSpPr txBox="1">
            <a:spLocks noGrp="1"/>
          </p:cNvSpPr>
          <p:nvPr>
            <p:ph type="body" idx="1"/>
          </p:nvPr>
        </p:nvSpPr>
        <p:spPr>
          <a:xfrm>
            <a:off x="311700" y="532302"/>
            <a:ext cx="8520600" cy="39222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900">
                <a:solidFill>
                  <a:schemeClr val="dk1"/>
                </a:solidFill>
              </a:rPr>
              <a:t>UNHCR. UNHCR Policy on Alternatives to Camps. </a:t>
            </a:r>
            <a:r>
              <a:rPr lang="en-GB" sz="900" u="sng">
                <a:solidFill>
                  <a:srgbClr val="1155CC"/>
                </a:solidFill>
                <a:hlinkClick r:id="rId3">
                  <a:extLst>
                    <a:ext uri="{A12FA001-AC4F-418D-AE19-62706E023703}">
                      <ahyp:hlinkClr xmlns:ahyp="http://schemas.microsoft.com/office/drawing/2018/hyperlinkcolor" val="tx"/>
                    </a:ext>
                  </a:extLst>
                </a:hlinkClick>
              </a:rPr>
              <a:t>https://cms.emergency.unhcr.org/documents/11982/45535/UNHCR+-+Policy+on+alternatives+to+camps/005c0217-7d1e-47c9-865a-c0098cfdda62#:~:text=UnHcr's%20Policy%20on%20Alternatives%20to,%2C%20importantly%2C%20self%2Dreliance</a:t>
            </a:r>
            <a:r>
              <a:rPr lang="en-GB" sz="900">
                <a:solidFill>
                  <a:schemeClr val="dk1"/>
                </a:solidFill>
              </a:rPr>
              <a:t>. </a:t>
            </a:r>
            <a:endParaRPr sz="900">
              <a:solidFill>
                <a:schemeClr val="dk1"/>
              </a:solidFill>
            </a:endParaRPr>
          </a:p>
          <a:p>
            <a:pPr marL="0" lvl="0" indent="0" algn="l" rtl="0">
              <a:lnSpc>
                <a:spcPct val="100000"/>
              </a:lnSpc>
              <a:spcBef>
                <a:spcPts val="1000"/>
              </a:spcBef>
              <a:spcAft>
                <a:spcPts val="0"/>
              </a:spcAft>
              <a:buNone/>
            </a:pPr>
            <a:r>
              <a:rPr lang="en-GB" sz="900">
                <a:solidFill>
                  <a:schemeClr val="dk1"/>
                </a:solidFill>
              </a:rPr>
              <a:t>German Red Cross. (2019).</a:t>
            </a:r>
            <a:r>
              <a:rPr lang="en-GB" sz="900" b="1">
                <a:solidFill>
                  <a:schemeClr val="dk1"/>
                </a:solidFill>
              </a:rPr>
              <a:t> </a:t>
            </a:r>
            <a:r>
              <a:rPr lang="en-GB" sz="900">
                <a:solidFill>
                  <a:schemeClr val="dk1"/>
                </a:solidFill>
              </a:rPr>
              <a:t>German Red Cross Scoping Study: Humanitarian Assistance in the Urban Context. </a:t>
            </a:r>
            <a:r>
              <a:rPr lang="en-GB" sz="900" u="sng">
                <a:solidFill>
                  <a:srgbClr val="1155CC"/>
                </a:solidFill>
                <a:hlinkClick r:id="rId4">
                  <a:extLst>
                    <a:ext uri="{A12FA001-AC4F-418D-AE19-62706E023703}">
                      <ahyp:hlinkClr xmlns:ahyp="http://schemas.microsoft.com/office/drawing/2018/hyperlinkcolor" val="tx"/>
                    </a:ext>
                  </a:extLst>
                </a:hlinkClick>
              </a:rPr>
              <a:t>https://preparecenter.org/wp-content/uploads/2020/04/annex1_phase1_urbanmappinganalysis-1.pdf</a:t>
            </a:r>
            <a:r>
              <a:rPr lang="en-GB" sz="900">
                <a:solidFill>
                  <a:schemeClr val="dk1"/>
                </a:solidFill>
              </a:rPr>
              <a:t>. </a:t>
            </a:r>
            <a:endParaRPr sz="900">
              <a:solidFill>
                <a:schemeClr val="dk1"/>
              </a:solidFill>
            </a:endParaRPr>
          </a:p>
          <a:p>
            <a:pPr marL="0" lvl="0" indent="0" algn="l" rtl="0">
              <a:lnSpc>
                <a:spcPct val="100000"/>
              </a:lnSpc>
              <a:spcBef>
                <a:spcPts val="1000"/>
              </a:spcBef>
              <a:spcAft>
                <a:spcPts val="0"/>
              </a:spcAft>
              <a:buNone/>
            </a:pPr>
            <a:r>
              <a:rPr lang="en-GB" sz="900">
                <a:solidFill>
                  <a:schemeClr val="dk1"/>
                </a:solidFill>
              </a:rPr>
              <a:t>German Red Cross. (2019). German Red Cross Scoping Study: Humanitarian Assistance in the Urban Context Final Report. </a:t>
            </a:r>
            <a:r>
              <a:rPr lang="en-GB" sz="900" u="sng">
                <a:solidFill>
                  <a:srgbClr val="1155CC"/>
                </a:solidFill>
                <a:hlinkClick r:id="rId5">
                  <a:extLst>
                    <a:ext uri="{A12FA001-AC4F-418D-AE19-62706E023703}">
                      <ahyp:hlinkClr xmlns:ahyp="http://schemas.microsoft.com/office/drawing/2018/hyperlinkcolor" val="tx"/>
                    </a:ext>
                  </a:extLst>
                </a:hlinkClick>
              </a:rPr>
              <a:t>https://preparecenter.org/wp-content/uploads/2020/09/GRC_UrbanHumanitarianScopingStudy_final-report_updated.pdf</a:t>
            </a:r>
            <a:r>
              <a:rPr lang="en-GB" sz="900">
                <a:solidFill>
                  <a:schemeClr val="dk1"/>
                </a:solidFill>
              </a:rPr>
              <a:t>.  </a:t>
            </a:r>
            <a:r>
              <a:rPr lang="en-GB" sz="900" u="sng">
                <a:solidFill>
                  <a:srgbClr val="1155CC"/>
                </a:solidFill>
                <a:hlinkClick r:id="rId4">
                  <a:extLst>
                    <a:ext uri="{A12FA001-AC4F-418D-AE19-62706E023703}">
                      <ahyp:hlinkClr xmlns:ahyp="http://schemas.microsoft.com/office/drawing/2018/hyperlinkcolor" val="tx"/>
                    </a:ext>
                  </a:extLst>
                </a:hlinkClick>
              </a:rPr>
              <a:t> </a:t>
            </a:r>
            <a:r>
              <a:rPr lang="en-GB" sz="900">
                <a:solidFill>
                  <a:schemeClr val="dk1"/>
                </a:solidFill>
              </a:rPr>
              <a:t> </a:t>
            </a:r>
            <a:endParaRPr sz="900">
              <a:solidFill>
                <a:schemeClr val="dk1"/>
              </a:solidFill>
            </a:endParaRPr>
          </a:p>
          <a:p>
            <a:pPr marL="0" lvl="0" indent="0" algn="l" rtl="0">
              <a:lnSpc>
                <a:spcPct val="100000"/>
              </a:lnSpc>
              <a:spcBef>
                <a:spcPts val="1000"/>
              </a:spcBef>
              <a:spcAft>
                <a:spcPts val="0"/>
              </a:spcAft>
              <a:buNone/>
            </a:pPr>
            <a:r>
              <a:rPr lang="en-GB" sz="900">
                <a:solidFill>
                  <a:schemeClr val="dk1"/>
                </a:solidFill>
              </a:rPr>
              <a:t>Sphere. (2016). Using the Sphere Standards in Urban Settings - Part 1. </a:t>
            </a:r>
            <a:r>
              <a:rPr lang="en-GB" sz="900" u="sng">
                <a:solidFill>
                  <a:srgbClr val="1155CC"/>
                </a:solidFill>
                <a:hlinkClick r:id="rId6">
                  <a:extLst>
                    <a:ext uri="{A12FA001-AC4F-418D-AE19-62706E023703}">
                      <ahyp:hlinkClr xmlns:ahyp="http://schemas.microsoft.com/office/drawing/2018/hyperlinkcolor" val="tx"/>
                    </a:ext>
                  </a:extLst>
                </a:hlinkClick>
              </a:rPr>
              <a:t>https://www.spherestandards.org/resources/using-the-sphere-standards-in-urban-settings/</a:t>
            </a:r>
            <a:r>
              <a:rPr lang="en-GB" sz="900">
                <a:solidFill>
                  <a:schemeClr val="dk1"/>
                </a:solidFill>
              </a:rPr>
              <a:t>. </a:t>
            </a:r>
            <a:endParaRPr sz="900">
              <a:solidFill>
                <a:schemeClr val="dk1"/>
              </a:solidFill>
            </a:endParaRPr>
          </a:p>
          <a:p>
            <a:pPr marL="0" lvl="0" indent="0" algn="l" rtl="0">
              <a:lnSpc>
                <a:spcPct val="100000"/>
              </a:lnSpc>
              <a:spcBef>
                <a:spcPts val="1000"/>
              </a:spcBef>
              <a:spcAft>
                <a:spcPts val="0"/>
              </a:spcAft>
              <a:buNone/>
            </a:pPr>
            <a:r>
              <a:rPr lang="en-GB" sz="900">
                <a:solidFill>
                  <a:schemeClr val="dk1"/>
                </a:solidFill>
              </a:rPr>
              <a:t>Sphere. (2020). Using the Sphere Standards in Urban Settings - Part 2. </a:t>
            </a:r>
            <a:r>
              <a:rPr lang="en-GB" sz="900" u="sng">
                <a:solidFill>
                  <a:srgbClr val="1155CC"/>
                </a:solidFill>
                <a:hlinkClick r:id="rId7">
                  <a:extLst>
                    <a:ext uri="{A12FA001-AC4F-418D-AE19-62706E023703}">
                      <ahyp:hlinkClr xmlns:ahyp="http://schemas.microsoft.com/office/drawing/2018/hyperlinkcolor" val="tx"/>
                    </a:ext>
                  </a:extLst>
                </a:hlinkClick>
              </a:rPr>
              <a:t>https://spherestandards.org/resources/unpacked-guide-urban-settings-2020/</a:t>
            </a:r>
            <a:r>
              <a:rPr lang="en-GB" sz="900">
                <a:solidFill>
                  <a:schemeClr val="dk1"/>
                </a:solidFill>
              </a:rPr>
              <a:t>.</a:t>
            </a:r>
            <a:endParaRPr sz="900">
              <a:solidFill>
                <a:schemeClr val="dk1"/>
              </a:solidFill>
            </a:endParaRPr>
          </a:p>
          <a:p>
            <a:pPr marL="0" lvl="0" indent="0" algn="l" rtl="0">
              <a:lnSpc>
                <a:spcPct val="100000"/>
              </a:lnSpc>
              <a:spcBef>
                <a:spcPts val="1000"/>
              </a:spcBef>
              <a:spcAft>
                <a:spcPts val="0"/>
              </a:spcAft>
              <a:buNone/>
            </a:pPr>
            <a:r>
              <a:rPr lang="en-GB" sz="900">
                <a:solidFill>
                  <a:schemeClr val="dk1"/>
                </a:solidFill>
              </a:rPr>
              <a:t>ALNAP, ODI, &amp; HPN. (2019). Urban Humanitarian Response. </a:t>
            </a:r>
            <a:r>
              <a:rPr lang="en-GB" sz="900" u="sng">
                <a:solidFill>
                  <a:srgbClr val="1155CC"/>
                </a:solidFill>
                <a:hlinkClick r:id="rId8">
                  <a:extLst>
                    <a:ext uri="{A12FA001-AC4F-418D-AE19-62706E023703}">
                      <ahyp:hlinkClr xmlns:ahyp="http://schemas.microsoft.com/office/drawing/2018/hyperlinkcolor" val="tx"/>
                    </a:ext>
                  </a:extLst>
                </a:hlinkClick>
              </a:rPr>
              <a:t>https://odihpn.org/wp-content/uploads/2019/03/GPR-12-2019-web-string.pdf</a:t>
            </a:r>
            <a:r>
              <a:rPr lang="en-GB" sz="900">
                <a:solidFill>
                  <a:schemeClr val="dk1"/>
                </a:solidFill>
              </a:rPr>
              <a:t>. </a:t>
            </a:r>
            <a:endParaRPr sz="900">
              <a:solidFill>
                <a:schemeClr val="dk1"/>
              </a:solidFill>
            </a:endParaRPr>
          </a:p>
          <a:p>
            <a:pPr marL="0" lvl="0" indent="0" algn="l" rtl="0">
              <a:lnSpc>
                <a:spcPct val="100000"/>
              </a:lnSpc>
              <a:spcBef>
                <a:spcPts val="1000"/>
              </a:spcBef>
              <a:spcAft>
                <a:spcPts val="0"/>
              </a:spcAft>
              <a:buNone/>
            </a:pPr>
            <a:r>
              <a:rPr lang="en-GB" sz="900">
                <a:solidFill>
                  <a:schemeClr val="dk1"/>
                </a:solidFill>
              </a:rPr>
              <a:t>Global Alliance for Urban Crises (GAUC).</a:t>
            </a:r>
            <a:r>
              <a:rPr lang="en-GB" sz="900" b="1">
                <a:solidFill>
                  <a:schemeClr val="dk1"/>
                </a:solidFill>
              </a:rPr>
              <a:t> </a:t>
            </a:r>
            <a:r>
              <a:rPr lang="en-GB" sz="900">
                <a:solidFill>
                  <a:schemeClr val="dk1"/>
                </a:solidFill>
              </a:rPr>
              <a:t>Global Alliance for Urban Crises (GAUC) Website. </a:t>
            </a:r>
            <a:r>
              <a:rPr lang="en-GB" sz="900" u="sng">
                <a:solidFill>
                  <a:srgbClr val="1155CC"/>
                </a:solidFill>
                <a:hlinkClick r:id="rId9">
                  <a:extLst>
                    <a:ext uri="{A12FA001-AC4F-418D-AE19-62706E023703}">
                      <ahyp:hlinkClr xmlns:ahyp="http://schemas.microsoft.com/office/drawing/2018/hyperlinkcolor" val="tx"/>
                    </a:ext>
                  </a:extLst>
                </a:hlinkClick>
              </a:rPr>
              <a:t>http://urbancrises.org/</a:t>
            </a:r>
            <a:r>
              <a:rPr lang="en-GB" sz="900" b="1">
                <a:solidFill>
                  <a:schemeClr val="dk1"/>
                </a:solidFill>
              </a:rPr>
              <a:t>. </a:t>
            </a:r>
            <a:endParaRPr sz="900">
              <a:solidFill>
                <a:schemeClr val="dk1"/>
              </a:solidFill>
            </a:endParaRPr>
          </a:p>
          <a:p>
            <a:pPr marL="0" lvl="0" indent="0" algn="l" rtl="0">
              <a:lnSpc>
                <a:spcPct val="100000"/>
              </a:lnSpc>
              <a:spcBef>
                <a:spcPts val="1000"/>
              </a:spcBef>
              <a:spcAft>
                <a:spcPts val="0"/>
              </a:spcAft>
              <a:buNone/>
            </a:pPr>
            <a:r>
              <a:rPr lang="en-GB" sz="900">
                <a:solidFill>
                  <a:schemeClr val="dk1"/>
                </a:solidFill>
              </a:rPr>
              <a:t>The World Bank: Data. Urban Population. </a:t>
            </a:r>
            <a:r>
              <a:rPr lang="en-GB" sz="900" u="sng">
                <a:solidFill>
                  <a:srgbClr val="1155CC"/>
                </a:solidFill>
                <a:hlinkClick r:id="rId10">
                  <a:extLst>
                    <a:ext uri="{A12FA001-AC4F-418D-AE19-62706E023703}">
                      <ahyp:hlinkClr xmlns:ahyp="http://schemas.microsoft.com/office/drawing/2018/hyperlinkcolor" val="tx"/>
                    </a:ext>
                  </a:extLst>
                </a:hlinkClick>
              </a:rPr>
              <a:t>https://data.worldbank.org/indicator/SP.URB.TOTL.IN.ZS</a:t>
            </a:r>
            <a:r>
              <a:rPr lang="en-GB" sz="900">
                <a:solidFill>
                  <a:schemeClr val="dk1"/>
                </a:solidFill>
              </a:rPr>
              <a:t>. </a:t>
            </a:r>
            <a:endParaRPr sz="900">
              <a:solidFill>
                <a:schemeClr val="dk1"/>
              </a:solidFill>
            </a:endParaRPr>
          </a:p>
          <a:p>
            <a:pPr marL="0" lvl="0" indent="0" algn="l" rtl="0">
              <a:lnSpc>
                <a:spcPct val="100000"/>
              </a:lnSpc>
              <a:spcBef>
                <a:spcPts val="1000"/>
              </a:spcBef>
              <a:spcAft>
                <a:spcPts val="0"/>
              </a:spcAft>
              <a:buNone/>
            </a:pPr>
            <a:r>
              <a:rPr lang="en-GB" sz="900">
                <a:solidFill>
                  <a:schemeClr val="dk1"/>
                </a:solidFill>
              </a:rPr>
              <a:t>UNHCR  Innovation Service. (2020).</a:t>
            </a:r>
            <a:r>
              <a:rPr lang="en-GB" sz="900" b="1">
                <a:solidFill>
                  <a:schemeClr val="dk1"/>
                </a:solidFill>
              </a:rPr>
              <a:t> </a:t>
            </a:r>
            <a:r>
              <a:rPr lang="en-GB" sz="900">
                <a:solidFill>
                  <a:schemeClr val="dk1"/>
                </a:solidFill>
              </a:rPr>
              <a:t>Humanitarian Innovation Needs Systems Thinking – Part 1. </a:t>
            </a:r>
            <a:r>
              <a:rPr lang="en-GB" sz="900" u="sng">
                <a:solidFill>
                  <a:srgbClr val="1155CC"/>
                </a:solidFill>
                <a:hlinkClick r:id="rId11">
                  <a:extLst>
                    <a:ext uri="{A12FA001-AC4F-418D-AE19-62706E023703}">
                      <ahyp:hlinkClr xmlns:ahyp="http://schemas.microsoft.com/office/drawing/2018/hyperlinkcolor" val="tx"/>
                    </a:ext>
                  </a:extLst>
                </a:hlinkClick>
              </a:rPr>
              <a:t>https://medium.com/bending-the-arc/part-one-humanitarian-innovation-needs-systems-thinking-89a0256fca7</a:t>
            </a:r>
            <a:r>
              <a:rPr lang="en-GB" sz="900">
                <a:solidFill>
                  <a:schemeClr val="dk1"/>
                </a:solidFill>
              </a:rPr>
              <a:t>. </a:t>
            </a:r>
            <a:br>
              <a:rPr lang="en-GB" sz="900" b="1">
                <a:solidFill>
                  <a:schemeClr val="dk1"/>
                </a:solidFill>
              </a:rPr>
            </a:br>
            <a:r>
              <a:rPr lang="en-GB" sz="900">
                <a:solidFill>
                  <a:schemeClr val="dk1"/>
                </a:solidFill>
              </a:rPr>
              <a:t>(See also the list of further reading and resources included at the end of the article)</a:t>
            </a:r>
            <a:endParaRPr sz="900" b="1">
              <a:solidFill>
                <a:schemeClr val="dk1"/>
              </a:solidFill>
            </a:endParaRPr>
          </a:p>
          <a:p>
            <a:pPr marL="0" lvl="0" indent="0" algn="l" rtl="0">
              <a:lnSpc>
                <a:spcPct val="100000"/>
              </a:lnSpc>
              <a:spcBef>
                <a:spcPts val="1000"/>
              </a:spcBef>
              <a:spcAft>
                <a:spcPts val="1000"/>
              </a:spcAft>
              <a:buNone/>
            </a:pPr>
            <a:r>
              <a:rPr lang="en-GB" sz="900">
                <a:solidFill>
                  <a:schemeClr val="dk1"/>
                </a:solidFill>
              </a:rPr>
              <a:t>UNHCR Innovation Service. (2020). When and How Do You Use Systems Thinking? – Part 2. </a:t>
            </a:r>
            <a:r>
              <a:rPr lang="en-GB" sz="900" u="sng">
                <a:solidFill>
                  <a:srgbClr val="1155CC"/>
                </a:solidFill>
                <a:hlinkClick r:id="rId12">
                  <a:extLst>
                    <a:ext uri="{A12FA001-AC4F-418D-AE19-62706E023703}">
                      <ahyp:hlinkClr xmlns:ahyp="http://schemas.microsoft.com/office/drawing/2018/hyperlinkcolor" val="tx"/>
                    </a:ext>
                  </a:extLst>
                </a:hlinkClick>
              </a:rPr>
              <a:t>https://medium.com/bending-the-arc/when-and-how-do-you-use-systems-thinking-part-2-f121c835ea70</a:t>
            </a:r>
            <a:r>
              <a:rPr lang="en-GB" sz="900">
                <a:solidFill>
                  <a:schemeClr val="dk1"/>
                </a:solidFill>
              </a:rPr>
              <a:t>. </a:t>
            </a:r>
            <a:endParaRPr sz="900">
              <a:solidFill>
                <a:schemeClr val="dk1"/>
              </a:solidFill>
            </a:endParaRPr>
          </a:p>
        </p:txBody>
      </p:sp>
      <p:sp>
        <p:nvSpPr>
          <p:cNvPr id="237" name="Google Shape;237;p26"/>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13</a:t>
            </a:fld>
            <a:endParaRPr/>
          </a:p>
        </p:txBody>
      </p:sp>
      <p:sp>
        <p:nvSpPr>
          <p:cNvPr id="238" name="Google Shape;238;p26"/>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239" name="Google Shape;239;p26"/>
          <p:cNvSpPr txBox="1">
            <a:spLocks noGrp="1"/>
          </p:cNvSpPr>
          <p:nvPr>
            <p:ph type="title"/>
          </p:nvPr>
        </p:nvSpPr>
        <p:spPr>
          <a:xfrm>
            <a:off x="74700" y="53475"/>
            <a:ext cx="8520600" cy="572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SzPts val="990"/>
              <a:buNone/>
            </a:pPr>
            <a:r>
              <a:rPr lang="en-GB" sz="1400" b="0"/>
              <a:t>1.0 </a:t>
            </a:r>
            <a:r>
              <a:rPr lang="en-GB" sz="1400" b="0" i="1"/>
              <a:t>Introduction | F. Additional Reading</a:t>
            </a:r>
            <a:endParaRPr sz="1975" i="1"/>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A0A3">
            <a:alpha val="45510"/>
          </a:srgbClr>
        </a:solidFill>
        <a:effectLst/>
      </p:bgPr>
    </p:bg>
    <p:spTree>
      <p:nvGrpSpPr>
        <p:cNvPr id="1" name="Shape 243"/>
        <p:cNvGrpSpPr/>
        <p:nvPr/>
      </p:nvGrpSpPr>
      <p:grpSpPr>
        <a:xfrm>
          <a:off x="0" y="0"/>
          <a:ext cx="0" cy="0"/>
          <a:chOff x="0" y="0"/>
          <a:chExt cx="0" cy="0"/>
        </a:xfrm>
      </p:grpSpPr>
      <p:sp>
        <p:nvSpPr>
          <p:cNvPr id="244" name="Google Shape;244;p27"/>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14</a:t>
            </a:fld>
            <a:endParaRPr/>
          </a:p>
        </p:txBody>
      </p:sp>
      <p:sp>
        <p:nvSpPr>
          <p:cNvPr id="245" name="Google Shape;245;p27"/>
          <p:cNvSpPr txBox="1"/>
          <p:nvPr/>
        </p:nvSpPr>
        <p:spPr>
          <a:xfrm>
            <a:off x="4545300" y="0"/>
            <a:ext cx="4572000" cy="5143500"/>
          </a:xfrm>
          <a:prstGeom prst="rect">
            <a:avLst/>
          </a:prstGeom>
          <a:solidFill>
            <a:srgbClr val="00A0A3"/>
          </a:solidFill>
          <a:ln>
            <a:noFill/>
          </a:ln>
        </p:spPr>
        <p:txBody>
          <a:bodyPr spcFirstLastPara="1" wrap="square" lIns="91425" tIns="91425" rIns="91425" bIns="91425" anchor="ctr" anchorCtr="0">
            <a:noAutofit/>
          </a:bodyPr>
          <a:lstStyle/>
          <a:p>
            <a:pPr marL="0" lvl="0" indent="0" algn="l" rtl="0">
              <a:spcBef>
                <a:spcPts val="1000"/>
              </a:spcBef>
              <a:spcAft>
                <a:spcPts val="0"/>
              </a:spcAft>
              <a:buNone/>
            </a:pPr>
            <a:r>
              <a:rPr lang="en-GB" sz="850" b="1">
                <a:solidFill>
                  <a:srgbClr val="0C343D"/>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Section 1.0. Introduction to Humanitarian Response in Urban Contexts</a:t>
            </a:r>
            <a:endParaRPr sz="850" b="1">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1.0.A. Case Study: War in Ukraine</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5">
                  <a:extLst>
                    <a:ext uri="{A12FA001-AC4F-418D-AE19-62706E023703}">
                      <ahyp:hlinkClr xmlns:ahyp="http://schemas.microsoft.com/office/drawing/2018/hyperlinkcolor" val="tx"/>
                    </a:ext>
                  </a:extLst>
                </a:hlinkClick>
              </a:rPr>
              <a:t>1.0.B. Key Features of Urban Contexts</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6">
                  <a:extLst>
                    <a:ext uri="{A12FA001-AC4F-418D-AE19-62706E023703}">
                      <ahyp:hlinkClr xmlns:ahyp="http://schemas.microsoft.com/office/drawing/2018/hyperlinkcolor" val="tx"/>
                    </a:ext>
                  </a:extLst>
                </a:hlinkClick>
              </a:rPr>
              <a:t>1.0.C. Framing Urban Contexts Through Systems Thinking</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7">
                  <a:extLst>
                    <a:ext uri="{A12FA001-AC4F-418D-AE19-62706E023703}">
                      <ahyp:hlinkClr xmlns:ahyp="http://schemas.microsoft.com/office/drawing/2018/hyperlinkcolor" val="tx"/>
                    </a:ext>
                  </a:extLst>
                </a:hlinkClick>
              </a:rPr>
              <a:t>1.0.D. Learning Objectives for Module 1</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8">
                  <a:extLst>
                    <a:ext uri="{A12FA001-AC4F-418D-AE19-62706E023703}">
                      <ahyp:hlinkClr xmlns:ahyp="http://schemas.microsoft.com/office/drawing/2018/hyperlinkcolor" val="tx"/>
                    </a:ext>
                  </a:extLst>
                </a:hlinkClick>
              </a:rPr>
              <a:t>1.0.E. Module Overview</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9">
                  <a:extLst>
                    <a:ext uri="{A12FA001-AC4F-418D-AE19-62706E023703}">
                      <ahyp:hlinkClr xmlns:ahyp="http://schemas.microsoft.com/office/drawing/2018/hyperlinkcolor" val="tx"/>
                    </a:ext>
                  </a:extLst>
                </a:hlinkClick>
              </a:rPr>
              <a:t>1.0.F. Additional Reading</a:t>
            </a:r>
            <a:endParaRPr sz="850">
              <a:solidFill>
                <a:srgbClr val="0C343D"/>
              </a:solidFill>
              <a:latin typeface="Montserrat"/>
              <a:ea typeface="Montserrat"/>
              <a:cs typeface="Montserrat"/>
              <a:sym typeface="Montserrat"/>
            </a:endParaRPr>
          </a:p>
          <a:p>
            <a:pPr marL="0" lvl="0" indent="0" algn="l" rtl="0">
              <a:spcBef>
                <a:spcPts val="1000"/>
              </a:spcBef>
              <a:spcAft>
                <a:spcPts val="0"/>
              </a:spcAft>
              <a:buNone/>
            </a:pPr>
            <a:r>
              <a:rPr lang="en-GB" sz="850" b="1">
                <a:solidFill>
                  <a:schemeClr val="lt1"/>
                </a:solidFill>
                <a:uFill>
                  <a:noFill/>
                </a:uFill>
                <a:latin typeface="Montserrat"/>
                <a:ea typeface="Montserrat"/>
                <a:cs typeface="Montserrat"/>
                <a:sym typeface="Montserrat"/>
                <a:hlinkClick r:id="rId10">
                  <a:extLst>
                    <a:ext uri="{A12FA001-AC4F-418D-AE19-62706E023703}">
                      <ahyp:hlinkClr xmlns:ahyp="http://schemas.microsoft.com/office/drawing/2018/hyperlinkcolor" val="tx"/>
                    </a:ext>
                  </a:extLst>
                </a:hlinkClick>
              </a:rPr>
              <a:t>Section 1.1 Defining the Urban Context</a:t>
            </a:r>
            <a:r>
              <a:rPr lang="en-GB" sz="850" b="1">
                <a:solidFill>
                  <a:schemeClr val="lt1"/>
                </a:solidFill>
                <a:latin typeface="Montserrat"/>
                <a:ea typeface="Montserrat"/>
                <a:cs typeface="Montserrat"/>
                <a:sym typeface="Montserrat"/>
              </a:rPr>
              <a:t>	</a:t>
            </a:r>
            <a:endParaRPr sz="850" b="1">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11">
                  <a:extLst>
                    <a:ext uri="{A12FA001-AC4F-418D-AE19-62706E023703}">
                      <ahyp:hlinkClr xmlns:ahyp="http://schemas.microsoft.com/office/drawing/2018/hyperlinkcolor" val="tx"/>
                    </a:ext>
                  </a:extLst>
                </a:hlinkClick>
              </a:rPr>
              <a:t>1.1. Section Overview</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12">
                  <a:extLst>
                    <a:ext uri="{A12FA001-AC4F-418D-AE19-62706E023703}">
                      <ahyp:hlinkClr xmlns:ahyp="http://schemas.microsoft.com/office/drawing/2018/hyperlinkcolor" val="tx"/>
                    </a:ext>
                  </a:extLst>
                </a:hlinkClick>
              </a:rPr>
              <a:t>1.1.A. Definitions of Urban Contexts</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13">
                  <a:extLst>
                    <a:ext uri="{A12FA001-AC4F-418D-AE19-62706E023703}">
                      <ahyp:hlinkClr xmlns:ahyp="http://schemas.microsoft.com/office/drawing/2018/hyperlinkcolor" val="tx"/>
                    </a:ext>
                  </a:extLst>
                </a:hlinkClick>
              </a:rPr>
              <a:t>1.1.B. Comparing Contexts</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14">
                  <a:extLst>
                    <a:ext uri="{A12FA001-AC4F-418D-AE19-62706E023703}">
                      <ahyp:hlinkClr xmlns:ahyp="http://schemas.microsoft.com/office/drawing/2018/hyperlinkcolor" val="tx"/>
                    </a:ext>
                  </a:extLst>
                </a:hlinkClick>
              </a:rPr>
              <a:t>1.1.C. Identifying Opportunities</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15">
                  <a:extLst>
                    <a:ext uri="{A12FA001-AC4F-418D-AE19-62706E023703}">
                      <ahyp:hlinkClr xmlns:ahyp="http://schemas.microsoft.com/office/drawing/2018/hyperlinkcolor" val="tx"/>
                    </a:ext>
                  </a:extLst>
                </a:hlinkClick>
              </a:rPr>
              <a:t>1.1.D. Identifying Challenges</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16">
                  <a:extLst>
                    <a:ext uri="{A12FA001-AC4F-418D-AE19-62706E023703}">
                      <ahyp:hlinkClr xmlns:ahyp="http://schemas.microsoft.com/office/drawing/2018/hyperlinkcolor" val="tx"/>
                    </a:ext>
                  </a:extLst>
                </a:hlinkClick>
              </a:rPr>
              <a:t>1.1.E. Additional Reading</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0" lvl="0" indent="0" algn="l" rtl="0">
              <a:spcBef>
                <a:spcPts val="1000"/>
              </a:spcBef>
              <a:spcAft>
                <a:spcPts val="0"/>
              </a:spcAft>
              <a:buNone/>
            </a:pPr>
            <a:r>
              <a:rPr lang="en-GB" sz="850" b="1">
                <a:solidFill>
                  <a:srgbClr val="0C343D"/>
                </a:solidFill>
                <a:uFill>
                  <a:noFill/>
                </a:uFill>
                <a:latin typeface="Montserrat"/>
                <a:ea typeface="Montserrat"/>
                <a:cs typeface="Montserrat"/>
                <a:sym typeface="Montserrat"/>
                <a:hlinkClick r:id="rId17">
                  <a:extLst>
                    <a:ext uri="{A12FA001-AC4F-418D-AE19-62706E023703}">
                      <ahyp:hlinkClr xmlns:ahyp="http://schemas.microsoft.com/office/drawing/2018/hyperlinkcolor" val="tx"/>
                    </a:ext>
                  </a:extLst>
                </a:hlinkClick>
              </a:rPr>
              <a:t>Section 1.2 Conceptualising the Urban Context</a:t>
            </a:r>
            <a:r>
              <a:rPr lang="en-GB" sz="850" b="1">
                <a:solidFill>
                  <a:srgbClr val="0C343D"/>
                </a:solidFill>
                <a:latin typeface="Montserrat"/>
                <a:ea typeface="Montserrat"/>
                <a:cs typeface="Montserrat"/>
                <a:sym typeface="Montserrat"/>
              </a:rPr>
              <a:t>	</a:t>
            </a:r>
            <a:endParaRPr sz="850" b="1">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18">
                  <a:extLst>
                    <a:ext uri="{A12FA001-AC4F-418D-AE19-62706E023703}">
                      <ahyp:hlinkClr xmlns:ahyp="http://schemas.microsoft.com/office/drawing/2018/hyperlinkcolor" val="tx"/>
                    </a:ext>
                  </a:extLst>
                </a:hlinkClick>
              </a:rPr>
              <a:t>1.2. Section Overview</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19">
                  <a:extLst>
                    <a:ext uri="{A12FA001-AC4F-418D-AE19-62706E023703}">
                      <ahyp:hlinkClr xmlns:ahyp="http://schemas.microsoft.com/office/drawing/2018/hyperlinkcolor" val="tx"/>
                    </a:ext>
                  </a:extLst>
                </a:hlinkClick>
              </a:rPr>
              <a:t>1.2.A. Conceptualising Urban Response</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20">
                  <a:extLst>
                    <a:ext uri="{A12FA001-AC4F-418D-AE19-62706E023703}">
                      <ahyp:hlinkClr xmlns:ahyp="http://schemas.microsoft.com/office/drawing/2018/hyperlinkcolor" val="tx"/>
                    </a:ext>
                  </a:extLst>
                </a:hlinkClick>
              </a:rPr>
              <a:t>1.2.B. Needs Analysis using a People-Centred Approach</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21">
                  <a:extLst>
                    <a:ext uri="{A12FA001-AC4F-418D-AE19-62706E023703}">
                      <ahyp:hlinkClr xmlns:ahyp="http://schemas.microsoft.com/office/drawing/2018/hyperlinkcolor" val="tx"/>
                    </a:ext>
                  </a:extLst>
                </a:hlinkClick>
              </a:rPr>
              <a:t>1.2.C. Context Analysis using a Systems Approach</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22">
                  <a:extLst>
                    <a:ext uri="{A12FA001-AC4F-418D-AE19-62706E023703}">
                      <ahyp:hlinkClr xmlns:ahyp="http://schemas.microsoft.com/office/drawing/2018/hyperlinkcolor" val="tx"/>
                    </a:ext>
                  </a:extLst>
                </a:hlinkClick>
              </a:rPr>
              <a:t>1.2.D. </a:t>
            </a:r>
            <a:r>
              <a:rPr lang="en-GB" sz="850">
                <a:solidFill>
                  <a:srgbClr val="0C343D"/>
                </a:solidFill>
                <a:latin typeface="Montserrat"/>
                <a:ea typeface="Montserrat"/>
                <a:cs typeface="Montserrat"/>
                <a:sym typeface="Montserrat"/>
              </a:rPr>
              <a:t>Systems Approaches to Context Analysis</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latin typeface="Montserrat"/>
                <a:ea typeface="Montserrat"/>
                <a:cs typeface="Montserrat"/>
                <a:sym typeface="Montserrat"/>
              </a:rPr>
              <a:t>1.2.E. Additional Reading	</a:t>
            </a:r>
            <a:endParaRPr sz="850">
              <a:solidFill>
                <a:srgbClr val="0C343D"/>
              </a:solidFill>
              <a:latin typeface="Montserrat"/>
              <a:ea typeface="Montserrat"/>
              <a:cs typeface="Montserrat"/>
              <a:sym typeface="Montserrat"/>
            </a:endParaRPr>
          </a:p>
          <a:p>
            <a:pPr marL="0" lvl="0" indent="0" algn="l" rtl="0">
              <a:spcBef>
                <a:spcPts val="1000"/>
              </a:spcBef>
              <a:spcAft>
                <a:spcPts val="0"/>
              </a:spcAft>
              <a:buNone/>
            </a:pPr>
            <a:r>
              <a:rPr lang="en-GB" sz="850" b="1">
                <a:solidFill>
                  <a:srgbClr val="0C343D"/>
                </a:solidFill>
                <a:uFill>
                  <a:noFill/>
                </a:uFill>
                <a:latin typeface="Montserrat"/>
                <a:ea typeface="Montserrat"/>
                <a:cs typeface="Montserrat"/>
                <a:sym typeface="Montserrat"/>
                <a:hlinkClick r:id="rId23">
                  <a:extLst>
                    <a:ext uri="{A12FA001-AC4F-418D-AE19-62706E023703}">
                      <ahyp:hlinkClr xmlns:ahyp="http://schemas.microsoft.com/office/drawing/2018/hyperlinkcolor" val="tx"/>
                    </a:ext>
                  </a:extLst>
                </a:hlinkClick>
              </a:rPr>
              <a:t>Section 1.3 Complexity in Urban Contexts</a:t>
            </a:r>
            <a:r>
              <a:rPr lang="en-GB" sz="850" b="1">
                <a:solidFill>
                  <a:srgbClr val="0C343D"/>
                </a:solidFill>
                <a:latin typeface="Montserrat"/>
                <a:ea typeface="Montserrat"/>
                <a:cs typeface="Montserrat"/>
                <a:sym typeface="Montserrat"/>
              </a:rPr>
              <a:t> (OPTIONAL)	</a:t>
            </a:r>
            <a:endParaRPr sz="850" b="1">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24">
                  <a:extLst>
                    <a:ext uri="{A12FA001-AC4F-418D-AE19-62706E023703}">
                      <ahyp:hlinkClr xmlns:ahyp="http://schemas.microsoft.com/office/drawing/2018/hyperlinkcolor" val="tx"/>
                    </a:ext>
                  </a:extLst>
                </a:hlinkClick>
              </a:rPr>
              <a:t>1.3. Section Overview</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25">
                  <a:extLst>
                    <a:ext uri="{A12FA001-AC4F-418D-AE19-62706E023703}">
                      <ahyp:hlinkClr xmlns:ahyp="http://schemas.microsoft.com/office/drawing/2018/hyperlinkcolor" val="tx"/>
                    </a:ext>
                  </a:extLst>
                </a:hlinkClick>
              </a:rPr>
              <a:t>1.3.A. Origins of Complexity</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26">
                  <a:extLst>
                    <a:ext uri="{A12FA001-AC4F-418D-AE19-62706E023703}">
                      <ahyp:hlinkClr xmlns:ahyp="http://schemas.microsoft.com/office/drawing/2018/hyperlinkcolor" val="tx"/>
                    </a:ext>
                  </a:extLst>
                </a:hlinkClick>
              </a:rPr>
              <a:t>1.3.B. Urban Risk and Vulnerability</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27">
                  <a:extLst>
                    <a:ext uri="{A12FA001-AC4F-418D-AE19-62706E023703}">
                      <ahyp:hlinkClr xmlns:ahyp="http://schemas.microsoft.com/office/drawing/2018/hyperlinkcolor" val="tx"/>
                    </a:ext>
                  </a:extLst>
                </a:hlinkClick>
              </a:rPr>
              <a:t>1.3.C. Urban Communications &amp; Information Management</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28">
                  <a:extLst>
                    <a:ext uri="{A12FA001-AC4F-418D-AE19-62706E023703}">
                      <ahyp:hlinkClr xmlns:ahyp="http://schemas.microsoft.com/office/drawing/2018/hyperlinkcolor" val="tx"/>
                    </a:ext>
                  </a:extLst>
                </a:hlinkClick>
              </a:rPr>
              <a:t>1.3.D. Additional Reading</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0" lvl="0" indent="0" algn="l" rtl="0">
              <a:spcBef>
                <a:spcPts val="1000"/>
              </a:spcBef>
              <a:spcAft>
                <a:spcPts val="0"/>
              </a:spcAft>
              <a:buNone/>
            </a:pPr>
            <a:r>
              <a:rPr lang="en-GB" sz="850" b="1">
                <a:solidFill>
                  <a:srgbClr val="0C343D"/>
                </a:solidFill>
                <a:uFill>
                  <a:noFill/>
                </a:uFill>
                <a:latin typeface="Montserrat"/>
                <a:ea typeface="Montserrat"/>
                <a:cs typeface="Montserrat"/>
                <a:sym typeface="Montserrat"/>
                <a:hlinkClick r:id="rId29">
                  <a:extLst>
                    <a:ext uri="{A12FA001-AC4F-418D-AE19-62706E023703}">
                      <ahyp:hlinkClr xmlns:ahyp="http://schemas.microsoft.com/office/drawing/2018/hyperlinkcolor" val="tx"/>
                    </a:ext>
                  </a:extLst>
                </a:hlinkClick>
              </a:rPr>
              <a:t>Section 1.4 Conclusions</a:t>
            </a:r>
            <a:endParaRPr sz="850">
              <a:solidFill>
                <a:srgbClr val="0C343D"/>
              </a:solidFill>
              <a:latin typeface="Montserrat"/>
              <a:ea typeface="Montserrat"/>
              <a:cs typeface="Montserrat"/>
              <a:sym typeface="Montserrat"/>
            </a:endParaRPr>
          </a:p>
        </p:txBody>
      </p:sp>
      <p:sp>
        <p:nvSpPr>
          <p:cNvPr id="246" name="Google Shape;246;p27"/>
          <p:cNvSpPr txBox="1">
            <a:spLocks noGrp="1"/>
          </p:cNvSpPr>
          <p:nvPr>
            <p:ph type="title"/>
          </p:nvPr>
        </p:nvSpPr>
        <p:spPr>
          <a:xfrm>
            <a:off x="135900" y="1660625"/>
            <a:ext cx="4419900" cy="1614600"/>
          </a:xfrm>
          <a:prstGeom prst="rect">
            <a:avLst/>
          </a:prstGeom>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990"/>
              <a:buNone/>
            </a:pPr>
            <a:r>
              <a:rPr lang="en-GB" sz="4040">
                <a:solidFill>
                  <a:schemeClr val="lt1"/>
                </a:solidFill>
              </a:rPr>
              <a:t>1.1</a:t>
            </a:r>
            <a:endParaRPr sz="4040">
              <a:solidFill>
                <a:schemeClr val="lt1"/>
              </a:solidFill>
            </a:endParaRPr>
          </a:p>
          <a:p>
            <a:pPr marL="0" lvl="0" indent="0" algn="l" rtl="0">
              <a:lnSpc>
                <a:spcPct val="115000"/>
              </a:lnSpc>
              <a:spcBef>
                <a:spcPts val="400"/>
              </a:spcBef>
              <a:spcAft>
                <a:spcPts val="400"/>
              </a:spcAft>
              <a:buSzPts val="990"/>
              <a:buNone/>
            </a:pPr>
            <a:r>
              <a:rPr lang="en-GB" sz="2840">
                <a:solidFill>
                  <a:schemeClr val="lt1"/>
                </a:solidFill>
              </a:rPr>
              <a:t>Defining the Urban Context</a:t>
            </a:r>
            <a:endParaRPr sz="2840">
              <a:solidFill>
                <a:schemeClr val="lt1"/>
              </a:solidFill>
            </a:endParaRPr>
          </a:p>
        </p:txBody>
      </p:sp>
      <p:sp>
        <p:nvSpPr>
          <p:cNvPr id="247" name="Google Shape;247;p27"/>
          <p:cNvSpPr/>
          <p:nvPr/>
        </p:nvSpPr>
        <p:spPr>
          <a:xfrm>
            <a:off x="4200700" y="1283725"/>
            <a:ext cx="252300" cy="207600"/>
          </a:xfrm>
          <a:prstGeom prst="rightArrow">
            <a:avLst>
              <a:gd name="adj1" fmla="val 50000"/>
              <a:gd name="adj2" fmla="val 50000"/>
            </a:avLst>
          </a:prstGeom>
          <a:solidFill>
            <a:srgbClr val="00A0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pic>
        <p:nvPicPr>
          <p:cNvPr id="252" name="Google Shape;252;p2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flipH="1">
            <a:off x="4590364" y="1106600"/>
            <a:ext cx="4553636" cy="2561425"/>
          </a:xfrm>
          <a:prstGeom prst="rect">
            <a:avLst/>
          </a:prstGeom>
          <a:noFill/>
          <a:ln>
            <a:noFill/>
          </a:ln>
        </p:spPr>
      </p:pic>
      <p:sp>
        <p:nvSpPr>
          <p:cNvPr id="253" name="Google Shape;253;p28"/>
          <p:cNvSpPr txBox="1">
            <a:spLocks noGrp="1"/>
          </p:cNvSpPr>
          <p:nvPr>
            <p:ph type="body" idx="1"/>
          </p:nvPr>
        </p:nvSpPr>
        <p:spPr>
          <a:xfrm>
            <a:off x="0" y="1106600"/>
            <a:ext cx="4848900" cy="2561400"/>
          </a:xfrm>
          <a:prstGeom prst="rect">
            <a:avLst/>
          </a:prstGeom>
          <a:solidFill>
            <a:srgbClr val="00A0A3"/>
          </a:solidFill>
        </p:spPr>
        <p:txBody>
          <a:bodyPr spcFirstLastPara="1" wrap="square" lIns="91425" tIns="91425" rIns="91425" bIns="91425" anchor="ctr" anchorCtr="0">
            <a:normAutofit/>
          </a:bodyPr>
          <a:lstStyle/>
          <a:p>
            <a:pPr marL="0" lvl="0" indent="0" algn="l" rtl="0">
              <a:lnSpc>
                <a:spcPct val="115000"/>
              </a:lnSpc>
              <a:spcBef>
                <a:spcPts val="0"/>
              </a:spcBef>
              <a:spcAft>
                <a:spcPts val="0"/>
              </a:spcAft>
              <a:buClr>
                <a:schemeClr val="dk1"/>
              </a:buClr>
              <a:buSzPts val="1100"/>
              <a:buFont typeface="Arial"/>
              <a:buNone/>
            </a:pPr>
            <a:r>
              <a:rPr lang="en-GB" sz="1400" b="1">
                <a:solidFill>
                  <a:schemeClr val="lt1"/>
                </a:solidFill>
              </a:rPr>
              <a:t>Topics covered in this section include:</a:t>
            </a:r>
            <a:endParaRPr sz="1400" b="1">
              <a:solidFill>
                <a:schemeClr val="lt1"/>
              </a:solidFill>
            </a:endParaRPr>
          </a:p>
          <a:p>
            <a:pPr marL="914400" lvl="0" indent="-317500" algn="l" rtl="0">
              <a:lnSpc>
                <a:spcPct val="115000"/>
              </a:lnSpc>
              <a:spcBef>
                <a:spcPts val="600"/>
              </a:spcBef>
              <a:spcAft>
                <a:spcPts val="0"/>
              </a:spcAft>
              <a:buClr>
                <a:schemeClr val="lt1"/>
              </a:buClr>
              <a:buSzPts val="1400"/>
              <a:buAutoNum type="alphaUcPeriod"/>
            </a:pPr>
            <a:r>
              <a:rPr lang="en-GB" sz="1400" b="1">
                <a:solidFill>
                  <a:schemeClr val="lt1"/>
                </a:solidFill>
              </a:rPr>
              <a:t>Definitions of Urban Contexts</a:t>
            </a:r>
            <a:endParaRPr sz="1400" b="1">
              <a:solidFill>
                <a:schemeClr val="lt1"/>
              </a:solidFill>
            </a:endParaRPr>
          </a:p>
          <a:p>
            <a:pPr marL="914400" lvl="0" indent="-317500" algn="l" rtl="0">
              <a:lnSpc>
                <a:spcPct val="115000"/>
              </a:lnSpc>
              <a:spcBef>
                <a:spcPts val="0"/>
              </a:spcBef>
              <a:spcAft>
                <a:spcPts val="0"/>
              </a:spcAft>
              <a:buClr>
                <a:schemeClr val="lt1"/>
              </a:buClr>
              <a:buSzPts val="1400"/>
              <a:buAutoNum type="alphaUcPeriod"/>
            </a:pPr>
            <a:r>
              <a:rPr lang="en-GB" sz="1400" b="1">
                <a:solidFill>
                  <a:schemeClr val="lt1"/>
                </a:solidFill>
              </a:rPr>
              <a:t>Comparing Contexts (Traditional &amp; Urban)</a:t>
            </a:r>
            <a:endParaRPr sz="1400" b="1">
              <a:solidFill>
                <a:schemeClr val="lt1"/>
              </a:solidFill>
            </a:endParaRPr>
          </a:p>
          <a:p>
            <a:pPr marL="914400" lvl="0" indent="-317500" algn="l" rtl="0">
              <a:lnSpc>
                <a:spcPct val="115000"/>
              </a:lnSpc>
              <a:spcBef>
                <a:spcPts val="0"/>
              </a:spcBef>
              <a:spcAft>
                <a:spcPts val="0"/>
              </a:spcAft>
              <a:buClr>
                <a:schemeClr val="lt1"/>
              </a:buClr>
              <a:buSzPts val="1400"/>
              <a:buAutoNum type="alphaUcPeriod"/>
            </a:pPr>
            <a:r>
              <a:rPr lang="en-GB" sz="1400" b="1">
                <a:solidFill>
                  <a:schemeClr val="lt1"/>
                </a:solidFill>
              </a:rPr>
              <a:t>Identifying Opportunities</a:t>
            </a:r>
            <a:endParaRPr sz="1400" b="1">
              <a:solidFill>
                <a:schemeClr val="lt1"/>
              </a:solidFill>
            </a:endParaRPr>
          </a:p>
          <a:p>
            <a:pPr marL="914400" lvl="0" indent="-317500" algn="l" rtl="0">
              <a:lnSpc>
                <a:spcPct val="115000"/>
              </a:lnSpc>
              <a:spcBef>
                <a:spcPts val="0"/>
              </a:spcBef>
              <a:spcAft>
                <a:spcPts val="0"/>
              </a:spcAft>
              <a:buClr>
                <a:schemeClr val="lt1"/>
              </a:buClr>
              <a:buSzPts val="1400"/>
              <a:buAutoNum type="alphaUcPeriod"/>
            </a:pPr>
            <a:r>
              <a:rPr lang="en-GB" sz="1400" b="1">
                <a:solidFill>
                  <a:schemeClr val="lt1"/>
                </a:solidFill>
              </a:rPr>
              <a:t>Identifying Challenges</a:t>
            </a:r>
            <a:endParaRPr sz="1400" b="1">
              <a:solidFill>
                <a:schemeClr val="lt1"/>
              </a:solidFill>
            </a:endParaRPr>
          </a:p>
          <a:p>
            <a:pPr marL="914400" lvl="0" indent="-317500" algn="l" rtl="0">
              <a:lnSpc>
                <a:spcPct val="115000"/>
              </a:lnSpc>
              <a:spcBef>
                <a:spcPts val="0"/>
              </a:spcBef>
              <a:spcAft>
                <a:spcPts val="0"/>
              </a:spcAft>
              <a:buClr>
                <a:schemeClr val="lt1"/>
              </a:buClr>
              <a:buSzPts val="1400"/>
              <a:buAutoNum type="alphaUcPeriod"/>
            </a:pPr>
            <a:r>
              <a:rPr lang="en-GB" sz="1400" b="1">
                <a:solidFill>
                  <a:schemeClr val="lt1"/>
                </a:solidFill>
              </a:rPr>
              <a:t>Additional Reading</a:t>
            </a:r>
            <a:endParaRPr sz="1400" b="1">
              <a:solidFill>
                <a:schemeClr val="lt1"/>
              </a:solidFill>
            </a:endParaRPr>
          </a:p>
        </p:txBody>
      </p:sp>
      <p:sp>
        <p:nvSpPr>
          <p:cNvPr id="254" name="Google Shape;254;p28"/>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15</a:t>
            </a:fld>
            <a:endParaRPr/>
          </a:p>
        </p:txBody>
      </p:sp>
      <p:sp>
        <p:nvSpPr>
          <p:cNvPr id="255" name="Google Shape;255;p28"/>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256" name="Google Shape;256;p28"/>
          <p:cNvSpPr txBox="1">
            <a:spLocks noGrp="1"/>
          </p:cNvSpPr>
          <p:nvPr>
            <p:ph type="title"/>
          </p:nvPr>
        </p:nvSpPr>
        <p:spPr>
          <a:xfrm>
            <a:off x="74700" y="5347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sz="1550" b="0"/>
              <a:t>1.1 </a:t>
            </a:r>
            <a:r>
              <a:rPr lang="en-GB" sz="1550" b="0" i="1"/>
              <a:t>Defining the Urban Context</a:t>
            </a:r>
            <a:br>
              <a:rPr lang="en-GB" i="1"/>
            </a:br>
            <a:r>
              <a:rPr lang="en-GB" sz="2650" i="1"/>
              <a:t>Overview of Section 1.1.</a:t>
            </a:r>
            <a:endParaRPr sz="2650" i="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260"/>
        <p:cNvGrpSpPr/>
        <p:nvPr/>
      </p:nvGrpSpPr>
      <p:grpSpPr>
        <a:xfrm>
          <a:off x="0" y="0"/>
          <a:ext cx="0" cy="0"/>
          <a:chOff x="0" y="0"/>
          <a:chExt cx="0" cy="0"/>
        </a:xfrm>
      </p:grpSpPr>
      <p:sp>
        <p:nvSpPr>
          <p:cNvPr id="261" name="Google Shape;261;p2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endParaRPr/>
          </a:p>
        </p:txBody>
      </p:sp>
      <p:sp>
        <p:nvSpPr>
          <p:cNvPr id="262" name="Google Shape;262;p29"/>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16</a:t>
            </a:fld>
            <a:endParaRPr/>
          </a:p>
        </p:txBody>
      </p:sp>
      <p:pic>
        <p:nvPicPr>
          <p:cNvPr id="263" name="Google Shape;263;p2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572000" y="-32400"/>
            <a:ext cx="4572002" cy="5175900"/>
          </a:xfrm>
          <a:prstGeom prst="rect">
            <a:avLst/>
          </a:prstGeom>
          <a:noFill/>
          <a:ln>
            <a:noFill/>
          </a:ln>
        </p:spPr>
      </p:pic>
      <p:sp>
        <p:nvSpPr>
          <p:cNvPr id="264" name="Google Shape;264;p29"/>
          <p:cNvSpPr txBox="1">
            <a:spLocks noGrp="1"/>
          </p:cNvSpPr>
          <p:nvPr>
            <p:ph type="subTitle" idx="1"/>
          </p:nvPr>
        </p:nvSpPr>
        <p:spPr>
          <a:xfrm>
            <a:off x="265500" y="25753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2300" b="1" dirty="0">
                <a:solidFill>
                  <a:srgbClr val="00A0A3"/>
                </a:solidFill>
              </a:rPr>
              <a:t>Define the Urban Context</a:t>
            </a:r>
            <a:endParaRPr sz="2300" b="1" dirty="0">
              <a:solidFill>
                <a:srgbClr val="00A0A3"/>
              </a:solidFill>
            </a:endParaRPr>
          </a:p>
        </p:txBody>
      </p:sp>
      <p:sp>
        <p:nvSpPr>
          <p:cNvPr id="265" name="Google Shape;265;p29"/>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266" name="Google Shape;266;p29"/>
          <p:cNvSpPr txBox="1">
            <a:spLocks noGrp="1"/>
          </p:cNvSpPr>
          <p:nvPr>
            <p:ph type="subTitle" idx="1"/>
          </p:nvPr>
        </p:nvSpPr>
        <p:spPr>
          <a:xfrm>
            <a:off x="265500" y="1937100"/>
            <a:ext cx="4045200" cy="68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800">
                <a:solidFill>
                  <a:srgbClr val="00A0A3"/>
                </a:solidFill>
                <a:latin typeface="Montserrat Black"/>
                <a:ea typeface="Montserrat Black"/>
                <a:cs typeface="Montserrat Black"/>
                <a:sym typeface="Montserrat Black"/>
              </a:rPr>
              <a:t>Activity 1.1</a:t>
            </a:r>
            <a:endParaRPr sz="3800" b="1">
              <a:solidFill>
                <a:srgbClr val="00A0A3"/>
              </a:solidFill>
            </a:endParaRPr>
          </a:p>
        </p:txBody>
      </p:sp>
      <p:sp>
        <p:nvSpPr>
          <p:cNvPr id="267" name="Google Shape;267;p29"/>
          <p:cNvSpPr txBox="1"/>
          <p:nvPr/>
        </p:nvSpPr>
        <p:spPr>
          <a:xfrm>
            <a:off x="0" y="0"/>
            <a:ext cx="4045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1.1 </a:t>
            </a:r>
            <a:r>
              <a:rPr lang="en-GB" i="1">
                <a:solidFill>
                  <a:srgbClr val="00A0A3"/>
                </a:solidFill>
                <a:latin typeface="Montserrat"/>
                <a:ea typeface="Montserrat"/>
                <a:cs typeface="Montserrat"/>
                <a:sym typeface="Montserrat"/>
              </a:rPr>
              <a:t>Defining the Urban Context</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260"/>
        <p:cNvGrpSpPr/>
        <p:nvPr/>
      </p:nvGrpSpPr>
      <p:grpSpPr>
        <a:xfrm>
          <a:off x="0" y="0"/>
          <a:ext cx="0" cy="0"/>
          <a:chOff x="0" y="0"/>
          <a:chExt cx="0" cy="0"/>
        </a:xfrm>
      </p:grpSpPr>
      <p:sp>
        <p:nvSpPr>
          <p:cNvPr id="262" name="Google Shape;262;p29"/>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17</a:t>
            </a:fld>
            <a:endParaRPr/>
          </a:p>
        </p:txBody>
      </p:sp>
      <p:sp>
        <p:nvSpPr>
          <p:cNvPr id="264" name="Google Shape;264;p29"/>
          <p:cNvSpPr txBox="1">
            <a:spLocks noGrp="1"/>
          </p:cNvSpPr>
          <p:nvPr>
            <p:ph type="subTitle" idx="1"/>
          </p:nvPr>
        </p:nvSpPr>
        <p:spPr>
          <a:xfrm>
            <a:off x="265500" y="25753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2300" b="1" dirty="0">
                <a:solidFill>
                  <a:srgbClr val="00A0A3"/>
                </a:solidFill>
              </a:rPr>
              <a:t>Define the Urban Context</a:t>
            </a:r>
            <a:endParaRPr sz="2300" b="1" dirty="0">
              <a:solidFill>
                <a:srgbClr val="00A0A3"/>
              </a:solidFill>
            </a:endParaRPr>
          </a:p>
        </p:txBody>
      </p:sp>
      <p:sp>
        <p:nvSpPr>
          <p:cNvPr id="265" name="Google Shape;265;p29"/>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266" name="Google Shape;266;p29"/>
          <p:cNvSpPr txBox="1">
            <a:spLocks noGrp="1"/>
          </p:cNvSpPr>
          <p:nvPr>
            <p:ph type="subTitle" idx="1"/>
          </p:nvPr>
        </p:nvSpPr>
        <p:spPr>
          <a:xfrm>
            <a:off x="265500" y="1937100"/>
            <a:ext cx="4045200" cy="68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800">
                <a:solidFill>
                  <a:srgbClr val="00A0A3"/>
                </a:solidFill>
                <a:latin typeface="Montserrat Black"/>
                <a:ea typeface="Montserrat Black"/>
                <a:cs typeface="Montserrat Black"/>
                <a:sym typeface="Montserrat Black"/>
              </a:rPr>
              <a:t>Activity 1.1</a:t>
            </a:r>
            <a:endParaRPr sz="3800" b="1">
              <a:solidFill>
                <a:srgbClr val="00A0A3"/>
              </a:solidFill>
            </a:endParaRPr>
          </a:p>
        </p:txBody>
      </p:sp>
      <p:sp>
        <p:nvSpPr>
          <p:cNvPr id="267" name="Google Shape;267;p29"/>
          <p:cNvSpPr txBox="1"/>
          <p:nvPr/>
        </p:nvSpPr>
        <p:spPr>
          <a:xfrm>
            <a:off x="0" y="0"/>
            <a:ext cx="4045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1.1 </a:t>
            </a:r>
            <a:r>
              <a:rPr lang="en-GB" i="1">
                <a:solidFill>
                  <a:srgbClr val="00A0A3"/>
                </a:solidFill>
                <a:latin typeface="Montserrat"/>
                <a:ea typeface="Montserrat"/>
                <a:cs typeface="Montserrat"/>
                <a:sym typeface="Montserrat"/>
              </a:rPr>
              <a:t>Defining the Urban Context</a:t>
            </a:r>
            <a:endParaRPr/>
          </a:p>
        </p:txBody>
      </p:sp>
      <p:sp>
        <p:nvSpPr>
          <p:cNvPr id="2" name="Google Shape;272;p30">
            <a:extLst>
              <a:ext uri="{FF2B5EF4-FFF2-40B4-BE49-F238E27FC236}">
                <a16:creationId xmlns:a16="http://schemas.microsoft.com/office/drawing/2014/main" id="{3307380D-E1C0-5CF4-19AE-09EE55DB137A}"/>
              </a:ext>
            </a:extLst>
          </p:cNvPr>
          <p:cNvSpPr txBox="1">
            <a:spLocks/>
          </p:cNvSpPr>
          <p:nvPr/>
        </p:nvSpPr>
        <p:spPr>
          <a:xfrm>
            <a:off x="5091900" y="876475"/>
            <a:ext cx="3837000" cy="36951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15000"/>
              </a:lnSpc>
              <a:spcBef>
                <a:spcPts val="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15000"/>
              </a:lnSpc>
              <a:spcBef>
                <a:spcPts val="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15000"/>
              </a:lnSpc>
              <a:spcBef>
                <a:spcPts val="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15000"/>
              </a:lnSpc>
              <a:spcBef>
                <a:spcPts val="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15000"/>
              </a:lnSpc>
              <a:spcBef>
                <a:spcPts val="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15000"/>
              </a:lnSpc>
              <a:spcBef>
                <a:spcPts val="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15000"/>
              </a:lnSpc>
              <a:spcBef>
                <a:spcPts val="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15000"/>
              </a:lnSpc>
              <a:spcBef>
                <a:spcPts val="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pPr>
              <a:buFont typeface="Montserrat"/>
              <a:buAutoNum type="arabicPeriod"/>
            </a:pPr>
            <a:r>
              <a:rPr lang="en-GB"/>
              <a:t>In groups of 4,  brainstorm different definitions of “urban contexts” </a:t>
            </a:r>
          </a:p>
          <a:p>
            <a:pPr indent="0">
              <a:spcBef>
                <a:spcPts val="1200"/>
              </a:spcBef>
              <a:buFont typeface="Montserrat"/>
              <a:buNone/>
            </a:pPr>
            <a:endParaRPr lang="en-GB"/>
          </a:p>
          <a:p>
            <a:pPr>
              <a:spcBef>
                <a:spcPts val="1200"/>
              </a:spcBef>
              <a:buFont typeface="Montserrat"/>
              <a:buAutoNum type="arabicPeriod"/>
            </a:pPr>
            <a:r>
              <a:rPr lang="en-GB"/>
              <a:t>As a group, write a one-sentence definition of “urban contexts” </a:t>
            </a:r>
            <a:endParaRPr lang="en-GB" dirty="0"/>
          </a:p>
        </p:txBody>
      </p:sp>
      <p:sp>
        <p:nvSpPr>
          <p:cNvPr id="3" name="Google Shape;278;p30">
            <a:extLst>
              <a:ext uri="{FF2B5EF4-FFF2-40B4-BE49-F238E27FC236}">
                <a16:creationId xmlns:a16="http://schemas.microsoft.com/office/drawing/2014/main" id="{E0C05485-774A-25AF-424F-20B2073BAF52}"/>
              </a:ext>
            </a:extLst>
          </p:cNvPr>
          <p:cNvSpPr txBox="1"/>
          <p:nvPr/>
        </p:nvSpPr>
        <p:spPr>
          <a:xfrm>
            <a:off x="494050" y="3949100"/>
            <a:ext cx="3492300" cy="4464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1200"/>
              </a:spcAft>
              <a:buNone/>
            </a:pPr>
            <a:r>
              <a:rPr lang="en-GB" sz="1700" dirty="0">
                <a:solidFill>
                  <a:schemeClr val="dk2"/>
                </a:solidFill>
                <a:latin typeface="Montserrat"/>
                <a:ea typeface="Montserrat"/>
                <a:cs typeface="Montserrat"/>
                <a:sym typeface="Montserrat"/>
              </a:rPr>
              <a:t>*Designate a group notetaker*</a:t>
            </a:r>
            <a:endParaRPr sz="1300" dirty="0">
              <a:latin typeface="Montserrat"/>
              <a:ea typeface="Montserrat"/>
              <a:cs typeface="Montserrat"/>
              <a:sym typeface="Montserrat"/>
            </a:endParaRPr>
          </a:p>
        </p:txBody>
      </p:sp>
    </p:spTree>
    <p:extLst>
      <p:ext uri="{BB962C8B-B14F-4D97-AF65-F5344CB8AC3E}">
        <p14:creationId xmlns:p14="http://schemas.microsoft.com/office/powerpoint/2010/main" val="10054339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31"/>
          <p:cNvSpPr txBox="1">
            <a:spLocks noGrp="1"/>
          </p:cNvSpPr>
          <p:nvPr>
            <p:ph type="body" idx="1"/>
          </p:nvPr>
        </p:nvSpPr>
        <p:spPr>
          <a:xfrm>
            <a:off x="311700" y="927425"/>
            <a:ext cx="8283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chemeClr val="dk1"/>
                </a:solidFill>
              </a:rPr>
              <a:t>HPN / ALNAP</a:t>
            </a:r>
            <a:r>
              <a:rPr lang="en-GB">
                <a:solidFill>
                  <a:schemeClr val="dk1"/>
                </a:solidFill>
              </a:rPr>
              <a:t>:  “[T]hree interrelated and overlapping ways of describing the city” </a:t>
            </a:r>
            <a:endParaRPr>
              <a:solidFill>
                <a:schemeClr val="dk1"/>
              </a:solidFill>
            </a:endParaRPr>
          </a:p>
          <a:p>
            <a:pPr marL="0" lvl="0" indent="0" algn="l" rtl="0">
              <a:spcBef>
                <a:spcPts val="0"/>
              </a:spcBef>
              <a:spcAft>
                <a:spcPts val="0"/>
              </a:spcAft>
              <a:buClr>
                <a:schemeClr val="dk1"/>
              </a:buClr>
              <a:buSzPts val="1100"/>
              <a:buFont typeface="Arial"/>
              <a:buNone/>
            </a:pPr>
            <a:r>
              <a:rPr lang="en-GB" sz="1000" i="1">
                <a:solidFill>
                  <a:srgbClr val="999999"/>
                </a:solidFill>
              </a:rPr>
              <a:t>(Good Practice Review 12: Urban humanitarian response, 2019).</a:t>
            </a:r>
            <a:endParaRPr>
              <a:solidFill>
                <a:schemeClr val="dk1"/>
              </a:solidFill>
            </a:endParaRPr>
          </a:p>
        </p:txBody>
      </p:sp>
      <p:sp>
        <p:nvSpPr>
          <p:cNvPr id="284" name="Google Shape;284;p31"/>
          <p:cNvSpPr txBox="1">
            <a:spLocks noGrp="1"/>
          </p:cNvSpPr>
          <p:nvPr>
            <p:ph type="body" idx="2"/>
          </p:nvPr>
        </p:nvSpPr>
        <p:spPr>
          <a:xfrm>
            <a:off x="5518525" y="1662050"/>
            <a:ext cx="30219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200" b="1">
                <a:solidFill>
                  <a:srgbClr val="CC0000"/>
                </a:solidFill>
              </a:rPr>
              <a:t>“The people-centred city”</a:t>
            </a:r>
            <a:endParaRPr sz="1200">
              <a:solidFill>
                <a:srgbClr val="CC0000"/>
              </a:solidFill>
            </a:endParaRPr>
          </a:p>
          <a:p>
            <a:pPr marL="179999" marR="0" lvl="0" indent="-153499" algn="l" rtl="0">
              <a:lnSpc>
                <a:spcPct val="115000"/>
              </a:lnSpc>
              <a:spcBef>
                <a:spcPts val="0"/>
              </a:spcBef>
              <a:spcAft>
                <a:spcPts val="0"/>
              </a:spcAft>
              <a:buClr>
                <a:schemeClr val="dk1"/>
              </a:buClr>
              <a:buSzPts val="1000"/>
              <a:buFont typeface="Montserrat"/>
              <a:buChar char="●"/>
            </a:pPr>
            <a:r>
              <a:rPr lang="en-GB" sz="1000">
                <a:solidFill>
                  <a:schemeClr val="dk1"/>
                </a:solidFill>
              </a:rPr>
              <a:t>People’s </a:t>
            </a:r>
            <a:r>
              <a:rPr lang="en-GB" sz="1000" i="1">
                <a:solidFill>
                  <a:schemeClr val="dk1"/>
                </a:solidFill>
              </a:rPr>
              <a:t>interests, assets, and resources</a:t>
            </a:r>
            <a:r>
              <a:rPr lang="en-GB" sz="1000">
                <a:solidFill>
                  <a:schemeClr val="dk1"/>
                </a:solidFill>
              </a:rPr>
              <a:t> (e.g., physical, economic, social, human, political, and natural);</a:t>
            </a:r>
            <a:endParaRPr sz="1000">
              <a:solidFill>
                <a:schemeClr val="dk1"/>
              </a:solidFill>
            </a:endParaRPr>
          </a:p>
          <a:p>
            <a:pPr marL="179999" marR="0" lvl="0" indent="-153499" algn="l" rtl="0">
              <a:lnSpc>
                <a:spcPct val="115000"/>
              </a:lnSpc>
              <a:spcBef>
                <a:spcPts val="0"/>
              </a:spcBef>
              <a:spcAft>
                <a:spcPts val="0"/>
              </a:spcAft>
              <a:buClr>
                <a:schemeClr val="dk1"/>
              </a:buClr>
              <a:buSzPts val="1000"/>
              <a:buFont typeface="Montserrat"/>
              <a:buChar char="●"/>
            </a:pPr>
            <a:r>
              <a:rPr lang="en-GB" sz="1000">
                <a:solidFill>
                  <a:schemeClr val="dk1"/>
                </a:solidFill>
              </a:rPr>
              <a:t>“[P]eople’s </a:t>
            </a:r>
            <a:r>
              <a:rPr lang="en-GB" sz="1000" i="1">
                <a:solidFill>
                  <a:schemeClr val="dk1"/>
                </a:solidFill>
              </a:rPr>
              <a:t>lives and livelihoods</a:t>
            </a:r>
            <a:r>
              <a:rPr lang="en-GB" sz="1000">
                <a:solidFill>
                  <a:schemeClr val="dk1"/>
                </a:solidFill>
              </a:rPr>
              <a:t>: how they access resources (and what gets in the way); how resources are controlled”; and</a:t>
            </a:r>
            <a:endParaRPr sz="1000">
              <a:solidFill>
                <a:schemeClr val="dk1"/>
              </a:solidFill>
            </a:endParaRPr>
          </a:p>
          <a:p>
            <a:pPr marL="179999" marR="0" lvl="0" indent="-153499" algn="l" rtl="0">
              <a:lnSpc>
                <a:spcPct val="115000"/>
              </a:lnSpc>
              <a:spcBef>
                <a:spcPts val="0"/>
              </a:spcBef>
              <a:spcAft>
                <a:spcPts val="0"/>
              </a:spcAft>
              <a:buClr>
                <a:schemeClr val="dk1"/>
              </a:buClr>
              <a:buSzPts val="1000"/>
              <a:buFont typeface="Montserrat"/>
              <a:buChar char="●"/>
            </a:pPr>
            <a:r>
              <a:rPr lang="en-GB" sz="1000">
                <a:solidFill>
                  <a:schemeClr val="dk1"/>
                </a:solidFill>
              </a:rPr>
              <a:t>How people “use resources to meet basic needs and build assets to withstand threats, including shocks (such as rapid-onset disasters) and stresses (such as escalating violence)”.</a:t>
            </a:r>
            <a:endParaRPr sz="800"/>
          </a:p>
        </p:txBody>
      </p:sp>
      <p:sp>
        <p:nvSpPr>
          <p:cNvPr id="285" name="Google Shape;285;p31"/>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18</a:t>
            </a:fld>
            <a:endParaRPr/>
          </a:p>
        </p:txBody>
      </p:sp>
      <p:sp>
        <p:nvSpPr>
          <p:cNvPr id="286" name="Google Shape;286;p31"/>
          <p:cNvSpPr txBox="1">
            <a:spLocks noGrp="1"/>
          </p:cNvSpPr>
          <p:nvPr>
            <p:ph type="title"/>
          </p:nvPr>
        </p:nvSpPr>
        <p:spPr>
          <a:xfrm>
            <a:off x="74700" y="5347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sz="1550" b="0"/>
              <a:t>1.1 </a:t>
            </a:r>
            <a:r>
              <a:rPr lang="en-GB" sz="1550" b="0" i="1"/>
              <a:t>Defining the Urban Context | A. Definitions of Urban Contexts</a:t>
            </a:r>
            <a:br>
              <a:rPr lang="en-GB" i="1"/>
            </a:br>
            <a:r>
              <a:rPr lang="en-GB" sz="2650" i="1"/>
              <a:t>Urban Definitions</a:t>
            </a:r>
            <a:endParaRPr sz="2650" i="1"/>
          </a:p>
        </p:txBody>
      </p:sp>
      <p:sp>
        <p:nvSpPr>
          <p:cNvPr id="287" name="Google Shape;287;p31"/>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288" name="Google Shape;288;p31"/>
          <p:cNvSpPr txBox="1"/>
          <p:nvPr/>
        </p:nvSpPr>
        <p:spPr>
          <a:xfrm>
            <a:off x="311700" y="1662050"/>
            <a:ext cx="2308800" cy="1259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1200" b="1">
                <a:solidFill>
                  <a:srgbClr val="CC0000"/>
                </a:solidFill>
                <a:latin typeface="Montserrat"/>
                <a:ea typeface="Montserrat"/>
                <a:cs typeface="Montserrat"/>
                <a:sym typeface="Montserrat"/>
              </a:rPr>
              <a:t>“The physical city” </a:t>
            </a:r>
            <a:endParaRPr sz="1200">
              <a:solidFill>
                <a:srgbClr val="CC0000"/>
              </a:solidFill>
              <a:latin typeface="Montserrat"/>
              <a:ea typeface="Montserrat"/>
              <a:cs typeface="Montserrat"/>
              <a:sym typeface="Montserrat"/>
            </a:endParaRPr>
          </a:p>
          <a:p>
            <a:pPr marL="179999" lvl="0" indent="-153499" algn="l" rtl="0">
              <a:lnSpc>
                <a:spcPct val="115000"/>
              </a:lnSpc>
              <a:spcBef>
                <a:spcPts val="0"/>
              </a:spcBef>
              <a:spcAft>
                <a:spcPts val="0"/>
              </a:spcAft>
              <a:buClr>
                <a:schemeClr val="dk1"/>
              </a:buClr>
              <a:buSzPts val="1000"/>
              <a:buFont typeface="Montserrat"/>
              <a:buChar char="●"/>
            </a:pPr>
            <a:r>
              <a:rPr lang="en-GB" sz="1000">
                <a:solidFill>
                  <a:schemeClr val="dk1"/>
                </a:solidFill>
                <a:latin typeface="Montserrat"/>
                <a:ea typeface="Montserrat"/>
                <a:cs typeface="Montserrat"/>
                <a:sym typeface="Montserrat"/>
              </a:rPr>
              <a:t>Buildings, roads, infrastructure</a:t>
            </a:r>
            <a:endParaRPr sz="1000">
              <a:solidFill>
                <a:schemeClr val="dk1"/>
              </a:solidFill>
              <a:latin typeface="Montserrat"/>
              <a:ea typeface="Montserrat"/>
              <a:cs typeface="Montserrat"/>
              <a:sym typeface="Montserrat"/>
            </a:endParaRPr>
          </a:p>
          <a:p>
            <a:pPr marL="179999" lvl="0" indent="-153499" algn="l" rtl="0">
              <a:lnSpc>
                <a:spcPct val="115000"/>
              </a:lnSpc>
              <a:spcBef>
                <a:spcPts val="0"/>
              </a:spcBef>
              <a:spcAft>
                <a:spcPts val="0"/>
              </a:spcAft>
              <a:buClr>
                <a:schemeClr val="dk1"/>
              </a:buClr>
              <a:buSzPts val="1000"/>
              <a:buFont typeface="Montserrat"/>
              <a:buChar char="●"/>
            </a:pPr>
            <a:r>
              <a:rPr lang="en-GB" sz="1000">
                <a:solidFill>
                  <a:schemeClr val="dk1"/>
                </a:solidFill>
                <a:latin typeface="Montserrat"/>
                <a:ea typeface="Montserrat"/>
                <a:cs typeface="Montserrat"/>
                <a:sym typeface="Montserrat"/>
              </a:rPr>
              <a:t>Homes, businesses, governments</a:t>
            </a:r>
            <a:endParaRPr sz="1000">
              <a:solidFill>
                <a:schemeClr val="dk1"/>
              </a:solidFill>
              <a:latin typeface="Montserrat"/>
              <a:ea typeface="Montserrat"/>
              <a:cs typeface="Montserrat"/>
              <a:sym typeface="Montserrat"/>
            </a:endParaRPr>
          </a:p>
          <a:p>
            <a:pPr marL="179999" lvl="0" indent="-153499" algn="l" rtl="0">
              <a:lnSpc>
                <a:spcPct val="115000"/>
              </a:lnSpc>
              <a:spcBef>
                <a:spcPts val="0"/>
              </a:spcBef>
              <a:spcAft>
                <a:spcPts val="0"/>
              </a:spcAft>
              <a:buClr>
                <a:schemeClr val="dk1"/>
              </a:buClr>
              <a:buSzPts val="1000"/>
              <a:buFont typeface="Montserrat"/>
              <a:buChar char="●"/>
            </a:pPr>
            <a:r>
              <a:rPr lang="en-GB" sz="1000">
                <a:solidFill>
                  <a:schemeClr val="dk1"/>
                </a:solidFill>
                <a:latin typeface="Montserrat"/>
                <a:ea typeface="Montserrat"/>
                <a:cs typeface="Montserrat"/>
                <a:sym typeface="Montserrat"/>
              </a:rPr>
              <a:t>Transport hubs, financial hubs </a:t>
            </a:r>
            <a:endParaRPr sz="1000">
              <a:solidFill>
                <a:schemeClr val="dk1"/>
              </a:solidFill>
              <a:latin typeface="Montserrat"/>
              <a:ea typeface="Montserrat"/>
              <a:cs typeface="Montserrat"/>
              <a:sym typeface="Montserrat"/>
            </a:endParaRPr>
          </a:p>
          <a:p>
            <a:pPr marL="179999" lvl="0" indent="-153499" algn="l" rtl="0">
              <a:lnSpc>
                <a:spcPct val="115000"/>
              </a:lnSpc>
              <a:spcBef>
                <a:spcPts val="0"/>
              </a:spcBef>
              <a:spcAft>
                <a:spcPts val="0"/>
              </a:spcAft>
              <a:buClr>
                <a:schemeClr val="dk1"/>
              </a:buClr>
              <a:buSzPts val="1000"/>
              <a:buFont typeface="Montserrat"/>
              <a:buChar char="●"/>
            </a:pPr>
            <a:r>
              <a:rPr lang="en-GB" sz="1000">
                <a:solidFill>
                  <a:schemeClr val="dk1"/>
                </a:solidFill>
                <a:latin typeface="Montserrat"/>
                <a:ea typeface="Montserrat"/>
                <a:cs typeface="Montserrat"/>
                <a:sym typeface="Montserrat"/>
              </a:rPr>
              <a:t>Public spaces, cultural spaces</a:t>
            </a:r>
            <a:endParaRPr sz="1000"/>
          </a:p>
        </p:txBody>
      </p:sp>
      <p:sp>
        <p:nvSpPr>
          <p:cNvPr id="289" name="Google Shape;289;p31"/>
          <p:cNvSpPr txBox="1"/>
          <p:nvPr/>
        </p:nvSpPr>
        <p:spPr>
          <a:xfrm>
            <a:off x="2734350" y="1662050"/>
            <a:ext cx="2670300" cy="940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1200" b="1">
                <a:solidFill>
                  <a:srgbClr val="CC0000"/>
                </a:solidFill>
                <a:latin typeface="Montserrat"/>
                <a:ea typeface="Montserrat"/>
                <a:cs typeface="Montserrat"/>
                <a:sym typeface="Montserrat"/>
              </a:rPr>
              <a:t>“The city as a series of systems”</a:t>
            </a:r>
            <a:endParaRPr sz="1200">
              <a:solidFill>
                <a:srgbClr val="CC0000"/>
              </a:solidFill>
              <a:latin typeface="Montserrat"/>
              <a:ea typeface="Montserrat"/>
              <a:cs typeface="Montserrat"/>
              <a:sym typeface="Montserrat"/>
            </a:endParaRPr>
          </a:p>
          <a:p>
            <a:pPr marL="179999" marR="0" lvl="0" indent="-153499" algn="l" rtl="0">
              <a:lnSpc>
                <a:spcPct val="115000"/>
              </a:lnSpc>
              <a:spcBef>
                <a:spcPts val="0"/>
              </a:spcBef>
              <a:spcAft>
                <a:spcPts val="0"/>
              </a:spcAft>
              <a:buClr>
                <a:schemeClr val="dk1"/>
              </a:buClr>
              <a:buSzPts val="1000"/>
              <a:buFont typeface="Montserrat"/>
              <a:buChar char="●"/>
            </a:pPr>
            <a:r>
              <a:rPr lang="en-GB" sz="1000">
                <a:solidFill>
                  <a:schemeClr val="dk1"/>
                </a:solidFill>
                <a:latin typeface="Montserrat"/>
                <a:ea typeface="Montserrat"/>
                <a:cs typeface="Montserrat"/>
                <a:sym typeface="Montserrat"/>
              </a:rPr>
              <a:t>Urban areas are a </a:t>
            </a:r>
            <a:r>
              <a:rPr lang="en-GB" sz="1000" i="1">
                <a:solidFill>
                  <a:schemeClr val="dk1"/>
                </a:solidFill>
                <a:latin typeface="Montserrat"/>
                <a:ea typeface="Montserrat"/>
                <a:cs typeface="Montserrat"/>
                <a:sym typeface="Montserrat"/>
              </a:rPr>
              <a:t>complex network of interconnected systems </a:t>
            </a:r>
            <a:endParaRPr sz="1000" i="1"/>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32"/>
          <p:cNvSpPr txBox="1">
            <a:spLocks noGrp="1"/>
          </p:cNvSpPr>
          <p:nvPr>
            <p:ph type="body" idx="1"/>
          </p:nvPr>
        </p:nvSpPr>
        <p:spPr>
          <a:xfrm>
            <a:off x="364050" y="1152475"/>
            <a:ext cx="8433000" cy="27423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b="1">
                <a:solidFill>
                  <a:schemeClr val="dk1"/>
                </a:solidFill>
              </a:rPr>
              <a:t>Sphere</a:t>
            </a:r>
            <a:r>
              <a:rPr lang="en-GB">
                <a:solidFill>
                  <a:schemeClr val="dk1"/>
                </a:solidFill>
              </a:rPr>
              <a:t>: “There are many different ways to describe urban settings. Sphere describes the city in terms of:</a:t>
            </a:r>
            <a:endParaRPr>
              <a:solidFill>
                <a:schemeClr val="dk1"/>
              </a:solidFill>
            </a:endParaRPr>
          </a:p>
          <a:p>
            <a:pPr marL="914400" lvl="1" indent="-317500" algn="l" rtl="0">
              <a:spcBef>
                <a:spcPts val="0"/>
              </a:spcBef>
              <a:spcAft>
                <a:spcPts val="0"/>
              </a:spcAft>
              <a:buClr>
                <a:schemeClr val="dk1"/>
              </a:buClr>
              <a:buSzPts val="1400"/>
              <a:buFont typeface="Open Sans"/>
              <a:buChar char="○"/>
            </a:pPr>
            <a:r>
              <a:rPr lang="en-GB" sz="1400" b="1">
                <a:solidFill>
                  <a:srgbClr val="CC0000"/>
                </a:solidFill>
              </a:rPr>
              <a:t>density</a:t>
            </a:r>
            <a:r>
              <a:rPr lang="en-GB" sz="1400" b="1">
                <a:solidFill>
                  <a:schemeClr val="dk1"/>
                </a:solidFill>
              </a:rPr>
              <a:t> </a:t>
            </a:r>
            <a:r>
              <a:rPr lang="en-GB" sz="1400">
                <a:solidFill>
                  <a:schemeClr val="dk1"/>
                </a:solidFill>
              </a:rPr>
              <a:t>(of infrastructure and people),</a:t>
            </a:r>
            <a:endParaRPr sz="1400">
              <a:solidFill>
                <a:schemeClr val="dk1"/>
              </a:solidFill>
            </a:endParaRPr>
          </a:p>
          <a:p>
            <a:pPr marL="914400" lvl="1" indent="-317500" algn="l" rtl="0">
              <a:spcBef>
                <a:spcPts val="0"/>
              </a:spcBef>
              <a:spcAft>
                <a:spcPts val="0"/>
              </a:spcAft>
              <a:buClr>
                <a:schemeClr val="dk1"/>
              </a:buClr>
              <a:buSzPts val="1400"/>
              <a:buFont typeface="Open Sans"/>
              <a:buChar char="○"/>
            </a:pPr>
            <a:r>
              <a:rPr lang="en-GB" sz="1400" b="1">
                <a:solidFill>
                  <a:srgbClr val="CC0000"/>
                </a:solidFill>
              </a:rPr>
              <a:t>diversity</a:t>
            </a:r>
            <a:r>
              <a:rPr lang="en-GB" sz="1400" b="1">
                <a:solidFill>
                  <a:schemeClr val="dk1"/>
                </a:solidFill>
              </a:rPr>
              <a:t> </a:t>
            </a:r>
            <a:r>
              <a:rPr lang="en-GB" sz="1400">
                <a:solidFill>
                  <a:schemeClr val="dk1"/>
                </a:solidFill>
              </a:rPr>
              <a:t>(of people, incomes etc.) and</a:t>
            </a:r>
            <a:endParaRPr sz="1400">
              <a:solidFill>
                <a:schemeClr val="dk1"/>
              </a:solidFill>
            </a:endParaRPr>
          </a:p>
          <a:p>
            <a:pPr marL="914400" lvl="1" indent="-317500" algn="l" rtl="0">
              <a:spcBef>
                <a:spcPts val="0"/>
              </a:spcBef>
              <a:spcAft>
                <a:spcPts val="0"/>
              </a:spcAft>
              <a:buClr>
                <a:schemeClr val="dk1"/>
              </a:buClr>
              <a:buSzPts val="1400"/>
              <a:buFont typeface="Open Sans"/>
              <a:buChar char="○"/>
            </a:pPr>
            <a:r>
              <a:rPr lang="en-GB" sz="1400" b="1">
                <a:solidFill>
                  <a:srgbClr val="CC0000"/>
                </a:solidFill>
              </a:rPr>
              <a:t>dynamics</a:t>
            </a:r>
            <a:r>
              <a:rPr lang="en-GB" sz="1400" b="1">
                <a:solidFill>
                  <a:schemeClr val="dk1"/>
                </a:solidFill>
              </a:rPr>
              <a:t> </a:t>
            </a:r>
            <a:r>
              <a:rPr lang="en-GB" sz="1400">
                <a:solidFill>
                  <a:schemeClr val="dk1"/>
                </a:solidFill>
              </a:rPr>
              <a:t>(how rapidly things change).”</a:t>
            </a:r>
            <a:endParaRPr sz="1400">
              <a:solidFill>
                <a:schemeClr val="dk1"/>
              </a:solidFill>
            </a:endParaRPr>
          </a:p>
          <a:p>
            <a:pPr marL="0" lvl="0" indent="0" algn="l" rtl="0">
              <a:spcBef>
                <a:spcPts val="0"/>
              </a:spcBef>
              <a:spcAft>
                <a:spcPts val="0"/>
              </a:spcAft>
              <a:buNone/>
            </a:pPr>
            <a:endParaRPr/>
          </a:p>
        </p:txBody>
      </p:sp>
      <p:sp>
        <p:nvSpPr>
          <p:cNvPr id="295" name="Google Shape;295;p32"/>
          <p:cNvSpPr txBox="1">
            <a:spLocks noGrp="1"/>
          </p:cNvSpPr>
          <p:nvPr>
            <p:ph type="body" idx="2"/>
          </p:nvPr>
        </p:nvSpPr>
        <p:spPr>
          <a:xfrm>
            <a:off x="321900" y="2633350"/>
            <a:ext cx="8581500" cy="2656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400">
                <a:solidFill>
                  <a:schemeClr val="dk1"/>
                </a:solidFill>
              </a:rPr>
              <a:t>Sphere uses two complementary frameworks to describe cities:</a:t>
            </a:r>
            <a:endParaRPr sz="1400">
              <a:solidFill>
                <a:schemeClr val="dk1"/>
              </a:solidFill>
            </a:endParaRPr>
          </a:p>
          <a:p>
            <a:pPr marL="457200" lvl="0" indent="-317500" algn="l" rtl="0">
              <a:spcBef>
                <a:spcPts val="0"/>
              </a:spcBef>
              <a:spcAft>
                <a:spcPts val="0"/>
              </a:spcAft>
              <a:buClr>
                <a:schemeClr val="dk1"/>
              </a:buClr>
              <a:buSzPts val="1400"/>
              <a:buAutoNum type="arabicPeriod"/>
            </a:pPr>
            <a:r>
              <a:rPr lang="en-GB" b="1">
                <a:solidFill>
                  <a:srgbClr val="CC0000"/>
                </a:solidFill>
              </a:rPr>
              <a:t>Systems</a:t>
            </a:r>
            <a:r>
              <a:rPr lang="en-GB" sz="1400">
                <a:solidFill>
                  <a:schemeClr val="dk1"/>
                </a:solidFill>
              </a:rPr>
              <a:t> </a:t>
            </a:r>
            <a:r>
              <a:rPr lang="en-GB" b="1">
                <a:solidFill>
                  <a:srgbClr val="CC0000"/>
                </a:solidFill>
              </a:rPr>
              <a:t>approaches</a:t>
            </a:r>
            <a:r>
              <a:rPr lang="en-GB" b="1">
                <a:solidFill>
                  <a:schemeClr val="dk1"/>
                </a:solidFill>
              </a:rPr>
              <a:t> → </a:t>
            </a:r>
            <a:r>
              <a:rPr lang="en-GB" sz="1400">
                <a:solidFill>
                  <a:schemeClr val="dk1"/>
                </a:solidFill>
              </a:rPr>
              <a:t>emphasi</a:t>
            </a:r>
            <a:r>
              <a:rPr lang="en-GB">
                <a:solidFill>
                  <a:schemeClr val="dk1"/>
                </a:solidFill>
              </a:rPr>
              <a:t>s</a:t>
            </a:r>
            <a:r>
              <a:rPr lang="en-GB" sz="1400">
                <a:solidFill>
                  <a:schemeClr val="dk1"/>
                </a:solidFill>
              </a:rPr>
              <a:t>es the interconnected and complex nature of city life </a:t>
            </a:r>
            <a:endParaRPr>
              <a:solidFill>
                <a:schemeClr val="dk1"/>
              </a:solidFill>
            </a:endParaRPr>
          </a:p>
          <a:p>
            <a:pPr marL="457200" lvl="0" indent="-317500" algn="l" rtl="0">
              <a:spcBef>
                <a:spcPts val="0"/>
              </a:spcBef>
              <a:spcAft>
                <a:spcPts val="0"/>
              </a:spcAft>
              <a:buClr>
                <a:schemeClr val="dk1"/>
              </a:buClr>
              <a:buSzPts val="1400"/>
              <a:buAutoNum type="arabicPeriod"/>
            </a:pPr>
            <a:r>
              <a:rPr lang="en-GB" b="1">
                <a:solidFill>
                  <a:srgbClr val="CC0000"/>
                </a:solidFill>
              </a:rPr>
              <a:t>People-centred approaches</a:t>
            </a:r>
            <a:r>
              <a:rPr lang="en-GB" sz="1400">
                <a:solidFill>
                  <a:schemeClr val="dk1"/>
                </a:solidFill>
              </a:rPr>
              <a:t> → reinforces humanitarian action primarily aims to assist individuals in need</a:t>
            </a:r>
            <a:endParaRPr sz="1400">
              <a:solidFill>
                <a:schemeClr val="dk1"/>
              </a:solidFill>
            </a:endParaRPr>
          </a:p>
          <a:p>
            <a:pPr marL="0" lvl="0" indent="0" algn="l" rtl="0">
              <a:spcBef>
                <a:spcPts val="0"/>
              </a:spcBef>
              <a:spcAft>
                <a:spcPts val="0"/>
              </a:spcAft>
              <a:buNone/>
            </a:pPr>
            <a:endParaRPr sz="1400"/>
          </a:p>
          <a:p>
            <a:pPr marL="0" lvl="0" indent="0" algn="l" rtl="0">
              <a:spcBef>
                <a:spcPts val="0"/>
              </a:spcBef>
              <a:spcAft>
                <a:spcPts val="1200"/>
              </a:spcAft>
              <a:buNone/>
            </a:pPr>
            <a:endParaRPr/>
          </a:p>
        </p:txBody>
      </p:sp>
      <p:sp>
        <p:nvSpPr>
          <p:cNvPr id="296" name="Google Shape;296;p32"/>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19</a:t>
            </a:fld>
            <a:endParaRPr/>
          </a:p>
        </p:txBody>
      </p:sp>
      <p:sp>
        <p:nvSpPr>
          <p:cNvPr id="297" name="Google Shape;297;p32"/>
          <p:cNvSpPr txBox="1"/>
          <p:nvPr/>
        </p:nvSpPr>
        <p:spPr>
          <a:xfrm>
            <a:off x="287850" y="3691050"/>
            <a:ext cx="6226800" cy="338700"/>
          </a:xfrm>
          <a:prstGeom prst="rect">
            <a:avLst/>
          </a:prstGeom>
          <a:noFill/>
          <a:ln>
            <a:noFill/>
          </a:ln>
        </p:spPr>
        <p:txBody>
          <a:bodyPr spcFirstLastPara="1" wrap="square" lIns="91425" tIns="91425" rIns="91425" bIns="91425" anchor="ctr" anchorCtr="0">
            <a:spAutoFit/>
          </a:bodyPr>
          <a:lstStyle/>
          <a:p>
            <a:pPr marL="0" marR="0" lvl="0" indent="0" algn="l" rtl="0">
              <a:lnSpc>
                <a:spcPct val="115000"/>
              </a:lnSpc>
              <a:spcBef>
                <a:spcPts val="0"/>
              </a:spcBef>
              <a:spcAft>
                <a:spcPts val="0"/>
              </a:spcAft>
              <a:buNone/>
            </a:pPr>
            <a:r>
              <a:rPr lang="en-GB" sz="1000" i="1">
                <a:solidFill>
                  <a:srgbClr val="999999"/>
                </a:solidFill>
                <a:latin typeface="Montserrat"/>
                <a:ea typeface="Montserrat"/>
                <a:cs typeface="Montserrat"/>
                <a:sym typeface="Montserrat"/>
              </a:rPr>
              <a:t>(Using the Sphere Standards in Urban Settings: Part Two, 2020)</a:t>
            </a:r>
            <a:endParaRPr sz="1000" i="1">
              <a:solidFill>
                <a:srgbClr val="999999"/>
              </a:solidFill>
              <a:latin typeface="Montserrat"/>
              <a:ea typeface="Montserrat"/>
              <a:cs typeface="Montserrat"/>
              <a:sym typeface="Montserrat"/>
            </a:endParaRPr>
          </a:p>
        </p:txBody>
      </p:sp>
      <p:sp>
        <p:nvSpPr>
          <p:cNvPr id="298" name="Google Shape;298;p32"/>
          <p:cNvSpPr txBox="1">
            <a:spLocks noGrp="1"/>
          </p:cNvSpPr>
          <p:nvPr>
            <p:ph type="title"/>
          </p:nvPr>
        </p:nvSpPr>
        <p:spPr>
          <a:xfrm>
            <a:off x="74700" y="5347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sz="1550" b="0"/>
              <a:t>1.1 </a:t>
            </a:r>
            <a:r>
              <a:rPr lang="en-GB" sz="1550" b="0" i="1"/>
              <a:t>Defining the Urban Context | A. Definitions of Urban Contexts</a:t>
            </a:r>
            <a:br>
              <a:rPr lang="en-GB" i="1"/>
            </a:br>
            <a:r>
              <a:rPr lang="en-GB" sz="2650" i="1"/>
              <a:t>Urban Definitions (cont.)</a:t>
            </a:r>
            <a:endParaRPr sz="2650" i="1"/>
          </a:p>
        </p:txBody>
      </p:sp>
      <p:sp>
        <p:nvSpPr>
          <p:cNvPr id="299" name="Google Shape;299;p32"/>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15"/>
          <p:cNvSpPr txBox="1">
            <a:spLocks noGrp="1"/>
          </p:cNvSpPr>
          <p:nvPr>
            <p:ph type="title"/>
          </p:nvPr>
        </p:nvSpPr>
        <p:spPr>
          <a:xfrm>
            <a:off x="493650" y="537350"/>
            <a:ext cx="8327100" cy="3590700"/>
          </a:xfrm>
          <a:prstGeom prst="rect">
            <a:avLst/>
          </a:prstGeom>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990"/>
              <a:buNone/>
            </a:pPr>
            <a:r>
              <a:rPr lang="en-GB" sz="1340">
                <a:solidFill>
                  <a:srgbClr val="00A0A3"/>
                </a:solidFill>
              </a:rPr>
              <a:t>This training was created by:</a:t>
            </a:r>
            <a:r>
              <a:rPr lang="en-GB" sz="1340" b="0">
                <a:solidFill>
                  <a:srgbClr val="00A0A3"/>
                </a:solidFill>
              </a:rPr>
              <a:t> </a:t>
            </a:r>
            <a:endParaRPr sz="1340" b="0">
              <a:solidFill>
                <a:srgbClr val="00A0A3"/>
              </a:solidFill>
            </a:endParaRPr>
          </a:p>
          <a:p>
            <a:pPr marL="457200" lvl="0" indent="0" algn="l" rtl="0">
              <a:spcBef>
                <a:spcPts val="600"/>
              </a:spcBef>
              <a:spcAft>
                <a:spcPts val="0"/>
              </a:spcAft>
              <a:buSzPts val="990"/>
              <a:buNone/>
            </a:pPr>
            <a:r>
              <a:rPr lang="en-GB" sz="2040">
                <a:solidFill>
                  <a:srgbClr val="00A0A3"/>
                </a:solidFill>
              </a:rPr>
              <a:t>Sphere and the German Red Cross, </a:t>
            </a:r>
            <a:endParaRPr sz="2040">
              <a:solidFill>
                <a:srgbClr val="00A0A3"/>
              </a:solidFill>
            </a:endParaRPr>
          </a:p>
          <a:p>
            <a:pPr marL="457200" lvl="0" indent="0" algn="l" rtl="0">
              <a:spcBef>
                <a:spcPts val="0"/>
              </a:spcBef>
              <a:spcAft>
                <a:spcPts val="0"/>
              </a:spcAft>
              <a:buSzPts val="990"/>
              <a:buNone/>
            </a:pPr>
            <a:r>
              <a:rPr lang="en-GB" sz="1840">
                <a:solidFill>
                  <a:srgbClr val="00A0A3"/>
                </a:solidFill>
              </a:rPr>
              <a:t>with the support of Humanitarian Partners International (HPI) </a:t>
            </a:r>
            <a:endParaRPr sz="1840">
              <a:solidFill>
                <a:srgbClr val="00A0A3"/>
              </a:solidFill>
            </a:endParaRPr>
          </a:p>
          <a:p>
            <a:pPr marL="457200" lvl="0" indent="0" algn="l" rtl="0">
              <a:spcBef>
                <a:spcPts val="0"/>
              </a:spcBef>
              <a:spcAft>
                <a:spcPts val="0"/>
              </a:spcAft>
              <a:buSzPts val="990"/>
              <a:buNone/>
            </a:pPr>
            <a:r>
              <a:rPr lang="en-GB" sz="1840">
                <a:solidFill>
                  <a:srgbClr val="00A0A3"/>
                </a:solidFill>
              </a:rPr>
              <a:t>and Lessons Learned Simulations &amp; Training (LLST). </a:t>
            </a:r>
            <a:endParaRPr sz="1840">
              <a:solidFill>
                <a:srgbClr val="00A0A3"/>
              </a:solidFill>
            </a:endParaRPr>
          </a:p>
          <a:p>
            <a:pPr marL="457200" lvl="0" indent="0" algn="l" rtl="0">
              <a:spcBef>
                <a:spcPts val="0"/>
              </a:spcBef>
              <a:spcAft>
                <a:spcPts val="0"/>
              </a:spcAft>
              <a:buSzPts val="990"/>
              <a:buNone/>
            </a:pPr>
            <a:endParaRPr sz="1840"/>
          </a:p>
          <a:p>
            <a:pPr marL="457200" lvl="0" indent="0" algn="l" rtl="0">
              <a:spcBef>
                <a:spcPts val="0"/>
              </a:spcBef>
              <a:spcAft>
                <a:spcPts val="0"/>
              </a:spcAft>
              <a:buSzPts val="990"/>
              <a:buNone/>
            </a:pPr>
            <a:endParaRPr sz="1840"/>
          </a:p>
          <a:p>
            <a:pPr marL="0" lvl="0" indent="0" algn="ctr" rtl="0">
              <a:spcBef>
                <a:spcPts val="0"/>
              </a:spcBef>
              <a:spcAft>
                <a:spcPts val="0"/>
              </a:spcAft>
              <a:buSzPts val="990"/>
              <a:buNone/>
            </a:pPr>
            <a:endParaRPr sz="1940"/>
          </a:p>
          <a:p>
            <a:pPr marL="0" lvl="0" indent="0" algn="ctr" rtl="0">
              <a:spcBef>
                <a:spcPts val="0"/>
              </a:spcBef>
              <a:spcAft>
                <a:spcPts val="0"/>
              </a:spcAft>
              <a:buSzPts val="990"/>
              <a:buNone/>
            </a:pPr>
            <a:endParaRPr sz="1940"/>
          </a:p>
          <a:p>
            <a:pPr marL="0" lvl="0" indent="0" algn="ctr" rtl="0">
              <a:spcBef>
                <a:spcPts val="0"/>
              </a:spcBef>
              <a:spcAft>
                <a:spcPts val="0"/>
              </a:spcAft>
              <a:buSzPts val="990"/>
              <a:buNone/>
            </a:pPr>
            <a:endParaRPr sz="1940"/>
          </a:p>
          <a:p>
            <a:pPr marL="0" lvl="0" indent="0" algn="l" rtl="0">
              <a:spcBef>
                <a:spcPts val="0"/>
              </a:spcBef>
              <a:spcAft>
                <a:spcPts val="0"/>
              </a:spcAft>
              <a:buSzPts val="990"/>
              <a:buNone/>
            </a:pPr>
            <a:endParaRPr sz="1440" b="0">
              <a:solidFill>
                <a:schemeClr val="dk1"/>
              </a:solidFill>
            </a:endParaRPr>
          </a:p>
          <a:p>
            <a:pPr marL="457200" lvl="0" indent="0" algn="l" rtl="0">
              <a:spcBef>
                <a:spcPts val="0"/>
              </a:spcBef>
              <a:spcAft>
                <a:spcPts val="0"/>
              </a:spcAft>
              <a:buSzPts val="990"/>
              <a:buNone/>
            </a:pPr>
            <a:endParaRPr sz="1340" b="0">
              <a:solidFill>
                <a:schemeClr val="dk1"/>
              </a:solidFill>
            </a:endParaRPr>
          </a:p>
          <a:p>
            <a:pPr marL="457200" lvl="0" indent="0" algn="l" rtl="0">
              <a:spcBef>
                <a:spcPts val="0"/>
              </a:spcBef>
              <a:spcAft>
                <a:spcPts val="0"/>
              </a:spcAft>
              <a:buSzPts val="990"/>
              <a:buNone/>
            </a:pPr>
            <a:r>
              <a:rPr lang="en-GB" sz="1340" b="0">
                <a:solidFill>
                  <a:schemeClr val="dk1"/>
                </a:solidFill>
              </a:rPr>
              <a:t>We are grateful for the broad community of humanitarian experts and professionals who provided their input and experiences to inform the content of this module. </a:t>
            </a:r>
            <a:endParaRPr sz="1340" b="0">
              <a:solidFill>
                <a:schemeClr val="dk1"/>
              </a:solidFill>
            </a:endParaRPr>
          </a:p>
          <a:p>
            <a:pPr marL="457200" lvl="0" indent="0" algn="l" rtl="0">
              <a:spcBef>
                <a:spcPts val="0"/>
              </a:spcBef>
              <a:spcAft>
                <a:spcPts val="0"/>
              </a:spcAft>
              <a:buSzPts val="990"/>
              <a:buNone/>
            </a:pPr>
            <a:endParaRPr sz="740" b="0">
              <a:solidFill>
                <a:schemeClr val="dk1"/>
              </a:solidFill>
            </a:endParaRPr>
          </a:p>
          <a:p>
            <a:pPr marL="457200" lvl="0" indent="0" algn="l" rtl="0">
              <a:spcBef>
                <a:spcPts val="0"/>
              </a:spcBef>
              <a:spcAft>
                <a:spcPts val="0"/>
              </a:spcAft>
              <a:buSzPts val="990"/>
              <a:buNone/>
            </a:pPr>
            <a:r>
              <a:rPr lang="en-GB" sz="1340" b="0">
                <a:solidFill>
                  <a:schemeClr val="dk1"/>
                </a:solidFill>
              </a:rPr>
              <a:t>If you have any questions, please contact [name@organization.com]</a:t>
            </a:r>
            <a:endParaRPr sz="1340" b="0">
              <a:solidFill>
                <a:schemeClr val="dk1"/>
              </a:solidFill>
            </a:endParaRPr>
          </a:p>
        </p:txBody>
      </p:sp>
      <p:pic>
        <p:nvPicPr>
          <p:cNvPr id="72" name="Google Shape;72;p15"/>
          <p:cNvPicPr preferRelativeResize="0"/>
          <p:nvPr/>
        </p:nvPicPr>
        <p:blipFill>
          <a:blip r:embed="rId3">
            <a:alphaModFix/>
          </a:blip>
          <a:stretch>
            <a:fillRect/>
          </a:stretch>
        </p:blipFill>
        <p:spPr>
          <a:xfrm>
            <a:off x="1076400" y="2775113"/>
            <a:ext cx="3047202" cy="589250"/>
          </a:xfrm>
          <a:prstGeom prst="rect">
            <a:avLst/>
          </a:prstGeom>
          <a:noFill/>
          <a:ln>
            <a:noFill/>
          </a:ln>
        </p:spPr>
      </p:pic>
      <p:pic>
        <p:nvPicPr>
          <p:cNvPr id="73" name="Google Shape;73;p15"/>
          <p:cNvPicPr preferRelativeResize="0"/>
          <p:nvPr/>
        </p:nvPicPr>
        <p:blipFill>
          <a:blip r:embed="rId4">
            <a:alphaModFix/>
          </a:blip>
          <a:stretch>
            <a:fillRect/>
          </a:stretch>
        </p:blipFill>
        <p:spPr>
          <a:xfrm>
            <a:off x="4400925" y="2821787"/>
            <a:ext cx="3666673" cy="495931"/>
          </a:xfrm>
          <a:prstGeom prst="rect">
            <a:avLst/>
          </a:prstGeom>
          <a:noFill/>
          <a:ln>
            <a:noFill/>
          </a:ln>
        </p:spPr>
      </p:pic>
      <p:sp>
        <p:nvSpPr>
          <p:cNvPr id="74" name="Google Shape;74;p15"/>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a:t>
            </a:fld>
            <a:endParaRPr/>
          </a:p>
        </p:txBody>
      </p:sp>
      <p:sp>
        <p:nvSpPr>
          <p:cNvPr id="75" name="Google Shape;75;p15"/>
          <p:cNvSpPr/>
          <p:nvPr/>
        </p:nvSpPr>
        <p:spPr>
          <a:xfrm>
            <a:off x="220525" y="4311150"/>
            <a:ext cx="8923500" cy="832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6" name="Google Shape;76;p15"/>
          <p:cNvPicPr preferRelativeResize="0"/>
          <p:nvPr/>
        </p:nvPicPr>
        <p:blipFill rotWithShape="1">
          <a:blip r:embed="rId5">
            <a:alphaModFix/>
          </a:blip>
          <a:srcRect t="13631" b="15667"/>
          <a:stretch/>
        </p:blipFill>
        <p:spPr>
          <a:xfrm>
            <a:off x="1875025" y="1754012"/>
            <a:ext cx="4789801" cy="10049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33"/>
          <p:cNvSpPr txBox="1"/>
          <p:nvPr/>
        </p:nvSpPr>
        <p:spPr>
          <a:xfrm>
            <a:off x="74700" y="4645075"/>
            <a:ext cx="8987100" cy="437100"/>
          </a:xfrm>
          <a:prstGeom prst="rect">
            <a:avLst/>
          </a:prstGeom>
          <a:solidFill>
            <a:schemeClr val="lt1"/>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pic>
        <p:nvPicPr>
          <p:cNvPr id="305" name="Google Shape;305;p33"/>
          <p:cNvPicPr preferRelativeResize="0"/>
          <p:nvPr/>
        </p:nvPicPr>
        <p:blipFill rotWithShape="1">
          <a:blip r:embed="rId3" cstate="screen">
            <a:alphaModFix amt="60000"/>
            <a:extLst>
              <a:ext uri="{28A0092B-C50C-407E-A947-70E740481C1C}">
                <a14:useLocalDpi xmlns:a14="http://schemas.microsoft.com/office/drawing/2010/main"/>
              </a:ext>
            </a:extLst>
          </a:blip>
          <a:srcRect/>
          <a:stretch/>
        </p:blipFill>
        <p:spPr>
          <a:xfrm>
            <a:off x="3395650" y="0"/>
            <a:ext cx="5748349" cy="5143500"/>
          </a:xfrm>
          <a:prstGeom prst="rect">
            <a:avLst/>
          </a:prstGeom>
          <a:noFill/>
          <a:ln>
            <a:noFill/>
          </a:ln>
        </p:spPr>
      </p:pic>
      <p:sp>
        <p:nvSpPr>
          <p:cNvPr id="306" name="Google Shape;306;p33"/>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20</a:t>
            </a:fld>
            <a:endParaRPr/>
          </a:p>
        </p:txBody>
      </p:sp>
      <p:sp>
        <p:nvSpPr>
          <p:cNvPr id="307" name="Google Shape;307;p33"/>
          <p:cNvSpPr/>
          <p:nvPr/>
        </p:nvSpPr>
        <p:spPr>
          <a:xfrm>
            <a:off x="3395650" y="0"/>
            <a:ext cx="4479300" cy="5143500"/>
          </a:xfrm>
          <a:prstGeom prst="rect">
            <a:avLst/>
          </a:prstGeom>
          <a:gradFill>
            <a:gsLst>
              <a:gs pos="0">
                <a:schemeClr val="lt1"/>
              </a:gs>
              <a:gs pos="7000">
                <a:srgbClr val="FFFFFF"/>
              </a:gs>
              <a:gs pos="100000">
                <a:srgbClr val="FFFFFF">
                  <a:alpha val="0"/>
                </a:srgbClr>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33"/>
          <p:cNvSpPr txBox="1">
            <a:spLocks noGrp="1"/>
          </p:cNvSpPr>
          <p:nvPr>
            <p:ph type="body" idx="1"/>
          </p:nvPr>
        </p:nvSpPr>
        <p:spPr>
          <a:xfrm>
            <a:off x="311700" y="1076275"/>
            <a:ext cx="51495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rPr>
              <a:t>“Urban” includes the following types of spaces:</a:t>
            </a:r>
            <a:endParaRPr>
              <a:solidFill>
                <a:schemeClr val="dk1"/>
              </a:solidFill>
            </a:endParaRPr>
          </a:p>
          <a:p>
            <a:pPr marL="0" lvl="0" indent="0" algn="l" rtl="0">
              <a:spcBef>
                <a:spcPts val="0"/>
              </a:spcBef>
              <a:spcAft>
                <a:spcPts val="0"/>
              </a:spcAft>
              <a:buNone/>
            </a:pPr>
            <a:br>
              <a:rPr lang="en-GB" b="1">
                <a:solidFill>
                  <a:schemeClr val="dk1"/>
                </a:solidFill>
              </a:rPr>
            </a:br>
            <a:r>
              <a:rPr lang="en-GB" b="1">
                <a:solidFill>
                  <a:schemeClr val="dk1"/>
                </a:solidFill>
              </a:rPr>
              <a:t>prosperous suburbs</a:t>
            </a:r>
            <a:r>
              <a:rPr lang="en-GB">
                <a:solidFill>
                  <a:schemeClr val="dk1"/>
                </a:solidFill>
              </a:rPr>
              <a:t> (low population density, great service provision)</a:t>
            </a:r>
            <a:endParaRPr>
              <a:solidFill>
                <a:schemeClr val="dk1"/>
              </a:solidFill>
            </a:endParaRPr>
          </a:p>
          <a:p>
            <a:pPr marL="0" lvl="0" indent="0" algn="l" rtl="0">
              <a:spcBef>
                <a:spcPts val="0"/>
              </a:spcBef>
              <a:spcAft>
                <a:spcPts val="0"/>
              </a:spcAft>
              <a:buNone/>
            </a:pPr>
            <a:r>
              <a:rPr lang="en-GB" b="1">
                <a:solidFill>
                  <a:schemeClr val="dk1"/>
                </a:solidFill>
              </a:rPr>
              <a:t>well-established urban areas</a:t>
            </a:r>
            <a:r>
              <a:rPr lang="en-GB">
                <a:solidFill>
                  <a:schemeClr val="dk1"/>
                </a:solidFill>
              </a:rPr>
              <a:t> (higher population density, good service provision)</a:t>
            </a:r>
            <a:endParaRPr>
              <a:solidFill>
                <a:schemeClr val="dk1"/>
              </a:solidFill>
            </a:endParaRPr>
          </a:p>
          <a:p>
            <a:pPr marL="0" lvl="0" indent="0" algn="l" rtl="0">
              <a:spcBef>
                <a:spcPts val="0"/>
              </a:spcBef>
              <a:spcAft>
                <a:spcPts val="0"/>
              </a:spcAft>
              <a:buNone/>
            </a:pPr>
            <a:r>
              <a:rPr lang="en-GB" b="1">
                <a:solidFill>
                  <a:schemeClr val="dk1"/>
                </a:solidFill>
              </a:rPr>
              <a:t>peri-urban areas</a:t>
            </a:r>
            <a:r>
              <a:rPr lang="en-GB">
                <a:solidFill>
                  <a:schemeClr val="dk1"/>
                </a:solidFill>
              </a:rPr>
              <a:t> (fringes of towns and small towns in otherwise rural areas) </a:t>
            </a:r>
            <a:endParaRPr>
              <a:solidFill>
                <a:schemeClr val="dk1"/>
              </a:solidFill>
            </a:endParaRPr>
          </a:p>
          <a:p>
            <a:pPr marL="0" lvl="0" indent="0" algn="l" rtl="0">
              <a:spcBef>
                <a:spcPts val="0"/>
              </a:spcBef>
              <a:spcAft>
                <a:spcPts val="0"/>
              </a:spcAft>
              <a:buNone/>
            </a:pPr>
            <a:r>
              <a:rPr lang="en-GB" b="1">
                <a:solidFill>
                  <a:schemeClr val="dk1"/>
                </a:solidFill>
              </a:rPr>
              <a:t>informal urban areas</a:t>
            </a:r>
            <a:r>
              <a:rPr lang="en-GB">
                <a:solidFill>
                  <a:schemeClr val="dk1"/>
                </a:solidFill>
              </a:rPr>
              <a:t> (informal settlements and slums, e.g., favelas of Brazil)</a:t>
            </a:r>
            <a:br>
              <a:rPr lang="en-GB">
                <a:solidFill>
                  <a:schemeClr val="dk1"/>
                </a:solidFill>
              </a:rPr>
            </a:br>
            <a:br>
              <a:rPr lang="en-GB">
                <a:solidFill>
                  <a:schemeClr val="dk1"/>
                </a:solidFill>
              </a:rPr>
            </a:br>
            <a:r>
              <a:rPr lang="en-GB" sz="1000" i="1">
                <a:solidFill>
                  <a:srgbClr val="B7B7B7"/>
                </a:solidFill>
              </a:rPr>
              <a:t>(Using Sphere Standards in Urban Settings, Pt 1).</a:t>
            </a:r>
            <a:endParaRPr sz="1000" i="1">
              <a:solidFill>
                <a:srgbClr val="B7B7B7"/>
              </a:solidFill>
            </a:endParaRPr>
          </a:p>
          <a:p>
            <a:pPr marL="0" lvl="0" indent="0" algn="l" rtl="0">
              <a:spcBef>
                <a:spcPts val="0"/>
              </a:spcBef>
              <a:spcAft>
                <a:spcPts val="1200"/>
              </a:spcAft>
              <a:buNone/>
            </a:pPr>
            <a:endParaRPr/>
          </a:p>
        </p:txBody>
      </p:sp>
      <p:sp>
        <p:nvSpPr>
          <p:cNvPr id="309" name="Google Shape;309;p33"/>
          <p:cNvSpPr txBox="1">
            <a:spLocks noGrp="1"/>
          </p:cNvSpPr>
          <p:nvPr>
            <p:ph type="title"/>
          </p:nvPr>
        </p:nvSpPr>
        <p:spPr>
          <a:xfrm>
            <a:off x="74700" y="5347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sz="1550" b="0"/>
              <a:t>1.1 </a:t>
            </a:r>
            <a:r>
              <a:rPr lang="en-GB" sz="1550" b="0" i="1"/>
              <a:t>Defining the Urban Context | A. Definitions of Urban Contexts</a:t>
            </a:r>
            <a:br>
              <a:rPr lang="en-GB" i="1"/>
            </a:br>
            <a:r>
              <a:rPr lang="en-GB" sz="2638" i="1"/>
              <a:t>Types of Urban Spaces</a:t>
            </a:r>
            <a:endParaRPr sz="2638" i="1"/>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pic>
        <p:nvPicPr>
          <p:cNvPr id="314" name="Google Shape;314;p34"/>
          <p:cNvPicPr preferRelativeResize="0"/>
          <p:nvPr/>
        </p:nvPicPr>
        <p:blipFill>
          <a:blip r:embed="rId3">
            <a:alphaModFix amt="15000"/>
          </a:blip>
          <a:stretch>
            <a:fillRect/>
          </a:stretch>
        </p:blipFill>
        <p:spPr>
          <a:xfrm>
            <a:off x="0" y="-21025"/>
            <a:ext cx="9144001" cy="5185554"/>
          </a:xfrm>
          <a:prstGeom prst="rect">
            <a:avLst/>
          </a:prstGeom>
          <a:noFill/>
          <a:ln>
            <a:noFill/>
          </a:ln>
        </p:spPr>
      </p:pic>
      <p:sp>
        <p:nvSpPr>
          <p:cNvPr id="315" name="Google Shape;315;p34"/>
          <p:cNvSpPr txBox="1">
            <a:spLocks noGrp="1"/>
          </p:cNvSpPr>
          <p:nvPr>
            <p:ph type="body" idx="2"/>
          </p:nvPr>
        </p:nvSpPr>
        <p:spPr>
          <a:xfrm>
            <a:off x="946650" y="1218600"/>
            <a:ext cx="7688100" cy="2374500"/>
          </a:xfrm>
          <a:prstGeom prst="rect">
            <a:avLst/>
          </a:prstGeom>
          <a:solidFill>
            <a:srgbClr val="CAE8E8"/>
          </a:solidFill>
          <a:ln w="9525" cap="flat" cmpd="sng">
            <a:solidFill>
              <a:srgbClr val="D9D9D9"/>
            </a:solidFill>
            <a:prstDash val="solid"/>
            <a:round/>
            <a:headEnd type="none" w="sm" len="sm"/>
            <a:tailEnd type="none" w="sm" len="sm"/>
          </a:ln>
        </p:spPr>
        <p:txBody>
          <a:bodyPr spcFirstLastPara="1" wrap="square" lIns="162000" tIns="162000" rIns="162000" bIns="162000"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rPr>
              <a:t>Characteristics of </a:t>
            </a:r>
            <a:r>
              <a:rPr lang="en-GB" b="1">
                <a:solidFill>
                  <a:schemeClr val="dk1"/>
                </a:solidFill>
              </a:rPr>
              <a:t>informal urban areas </a:t>
            </a:r>
            <a:r>
              <a:rPr lang="en-GB">
                <a:solidFill>
                  <a:schemeClr val="dk1"/>
                </a:solidFill>
              </a:rPr>
              <a:t>often include:</a:t>
            </a:r>
            <a:endParaRPr>
              <a:solidFill>
                <a:schemeClr val="dk1"/>
              </a:solidFill>
            </a:endParaRPr>
          </a:p>
          <a:p>
            <a:pPr marL="457200" lvl="0" indent="-317500" algn="l" rtl="0">
              <a:spcBef>
                <a:spcPts val="0"/>
              </a:spcBef>
              <a:spcAft>
                <a:spcPts val="0"/>
              </a:spcAft>
              <a:buClr>
                <a:schemeClr val="dk1"/>
              </a:buClr>
              <a:buSzPts val="1400"/>
              <a:buChar char="●"/>
            </a:pPr>
            <a:r>
              <a:rPr lang="en-GB">
                <a:solidFill>
                  <a:schemeClr val="dk1"/>
                </a:solidFill>
              </a:rPr>
              <a:t>A “weaker infrastructure and higher population density combined with low levels of service provision”;</a:t>
            </a:r>
            <a:endParaRPr>
              <a:solidFill>
                <a:schemeClr val="dk1"/>
              </a:solidFill>
            </a:endParaRPr>
          </a:p>
          <a:p>
            <a:pPr marL="457200" lvl="0" indent="-317500" algn="l" rtl="0">
              <a:spcBef>
                <a:spcPts val="0"/>
              </a:spcBef>
              <a:spcAft>
                <a:spcPts val="0"/>
              </a:spcAft>
              <a:buClr>
                <a:schemeClr val="dk1"/>
              </a:buClr>
              <a:buSzPts val="1400"/>
              <a:buChar char="●"/>
            </a:pPr>
            <a:r>
              <a:rPr lang="en-GB">
                <a:solidFill>
                  <a:schemeClr val="dk1"/>
                </a:solidFill>
              </a:rPr>
              <a:t>They “may be newly settled or well established”;</a:t>
            </a:r>
            <a:endParaRPr>
              <a:solidFill>
                <a:schemeClr val="dk1"/>
              </a:solidFill>
            </a:endParaRPr>
          </a:p>
          <a:p>
            <a:pPr marL="457200" lvl="0" indent="-317500" algn="l" rtl="0">
              <a:spcBef>
                <a:spcPts val="0"/>
              </a:spcBef>
              <a:spcAft>
                <a:spcPts val="0"/>
              </a:spcAft>
              <a:buClr>
                <a:schemeClr val="dk1"/>
              </a:buClr>
              <a:buSzPts val="1400"/>
              <a:buChar char="●"/>
            </a:pPr>
            <a:r>
              <a:rPr lang="en-GB">
                <a:solidFill>
                  <a:schemeClr val="dk1"/>
                </a:solidFill>
              </a:rPr>
              <a:t>“[T]hey may be informal but recognised by the authorities or they may be illegal”; and </a:t>
            </a:r>
            <a:endParaRPr>
              <a:solidFill>
                <a:schemeClr val="dk1"/>
              </a:solidFill>
            </a:endParaRPr>
          </a:p>
          <a:p>
            <a:pPr marL="457200" lvl="0" indent="-317500" algn="l" rtl="0">
              <a:spcBef>
                <a:spcPts val="0"/>
              </a:spcBef>
              <a:spcAft>
                <a:spcPts val="0"/>
              </a:spcAft>
              <a:buClr>
                <a:schemeClr val="dk1"/>
              </a:buClr>
              <a:buSzPts val="1400"/>
              <a:buChar char="●"/>
            </a:pPr>
            <a:r>
              <a:rPr lang="en-GB">
                <a:solidFill>
                  <a:schemeClr val="dk1"/>
                </a:solidFill>
              </a:rPr>
              <a:t>“Land tenure and ownership is often contested and the security situation is often poor”” (Using Sphere Standards in Urban Settings, Pt 1).</a:t>
            </a:r>
            <a:endParaRPr/>
          </a:p>
        </p:txBody>
      </p:sp>
      <p:sp>
        <p:nvSpPr>
          <p:cNvPr id="316" name="Google Shape;316;p3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pic>
        <p:nvPicPr>
          <p:cNvPr id="321" name="Google Shape;321;p35"/>
          <p:cNvPicPr preferRelativeResize="0"/>
          <p:nvPr/>
        </p:nvPicPr>
        <p:blipFill rotWithShape="1">
          <a:blip r:embed="rId3" cstate="screen">
            <a:alphaModFix amt="38000"/>
            <a:extLst>
              <a:ext uri="{28A0092B-C50C-407E-A947-70E740481C1C}">
                <a14:useLocalDpi xmlns:a14="http://schemas.microsoft.com/office/drawing/2010/main"/>
              </a:ext>
            </a:extLst>
          </a:blip>
          <a:srcRect/>
          <a:stretch/>
        </p:blipFill>
        <p:spPr>
          <a:xfrm>
            <a:off x="0" y="0"/>
            <a:ext cx="9144003" cy="5143501"/>
          </a:xfrm>
          <a:prstGeom prst="rect">
            <a:avLst/>
          </a:prstGeom>
          <a:noFill/>
          <a:ln>
            <a:noFill/>
          </a:ln>
        </p:spPr>
      </p:pic>
      <p:sp>
        <p:nvSpPr>
          <p:cNvPr id="322" name="Google Shape;322;p35"/>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22</a:t>
            </a:fld>
            <a:endParaRPr/>
          </a:p>
        </p:txBody>
      </p:sp>
      <p:sp>
        <p:nvSpPr>
          <p:cNvPr id="323" name="Google Shape;323;p35"/>
          <p:cNvSpPr txBox="1">
            <a:spLocks noGrp="1"/>
          </p:cNvSpPr>
          <p:nvPr>
            <p:ph type="body" idx="1"/>
          </p:nvPr>
        </p:nvSpPr>
        <p:spPr>
          <a:xfrm>
            <a:off x="1244400" y="2716750"/>
            <a:ext cx="7899600" cy="3368100"/>
          </a:xfrm>
          <a:prstGeom prst="rect">
            <a:avLst/>
          </a:prstGeom>
        </p:spPr>
        <p:txBody>
          <a:bodyPr spcFirstLastPara="1" wrap="square" lIns="91425" tIns="91425" rIns="91425" bIns="91425" anchor="t" anchorCtr="0">
            <a:normAutofit/>
          </a:bodyPr>
          <a:lstStyle/>
          <a:p>
            <a:pPr marL="0" lvl="0" indent="0" algn="r" rtl="0">
              <a:lnSpc>
                <a:spcPct val="100000"/>
              </a:lnSpc>
              <a:spcBef>
                <a:spcPts val="0"/>
              </a:spcBef>
              <a:spcAft>
                <a:spcPts val="0"/>
              </a:spcAft>
              <a:buNone/>
            </a:pPr>
            <a:r>
              <a:rPr lang="en-GB" sz="1700" b="1">
                <a:solidFill>
                  <a:schemeClr val="dk1"/>
                </a:solidFill>
              </a:rPr>
              <a:t>TRADITIONAL </a:t>
            </a:r>
            <a:br>
              <a:rPr lang="en-GB" sz="1700" b="1">
                <a:solidFill>
                  <a:schemeClr val="dk1"/>
                </a:solidFill>
              </a:rPr>
            </a:br>
            <a:r>
              <a:rPr lang="en-GB" sz="1700">
                <a:solidFill>
                  <a:schemeClr val="dk1"/>
                </a:solidFill>
              </a:rPr>
              <a:t>HUMANITARIAN RESPONSE CONTEXT</a:t>
            </a:r>
            <a:endParaRPr sz="1700">
              <a:solidFill>
                <a:schemeClr val="dk1"/>
              </a:solidFill>
            </a:endParaRPr>
          </a:p>
          <a:p>
            <a:pPr marL="0" lvl="0" indent="0" algn="r" rtl="0">
              <a:spcBef>
                <a:spcPts val="1000"/>
              </a:spcBef>
              <a:spcAft>
                <a:spcPts val="0"/>
              </a:spcAft>
              <a:buNone/>
            </a:pPr>
            <a:r>
              <a:rPr lang="en-GB" sz="1400">
                <a:solidFill>
                  <a:schemeClr val="dk1"/>
                </a:solidFill>
                <a:latin typeface="Open Sans"/>
                <a:ea typeface="Open Sans"/>
                <a:cs typeface="Open Sans"/>
                <a:sym typeface="Open Sans"/>
              </a:rPr>
              <a:t>Rural areas, semi-rural villages, refugee camps, etc.</a:t>
            </a:r>
            <a:endParaRPr sz="1400">
              <a:solidFill>
                <a:schemeClr val="dk1"/>
              </a:solidFill>
              <a:latin typeface="Open Sans"/>
              <a:ea typeface="Open Sans"/>
              <a:cs typeface="Open Sans"/>
              <a:sym typeface="Open Sans"/>
            </a:endParaRPr>
          </a:p>
          <a:p>
            <a:pPr marL="0" lvl="0" indent="0" algn="r" rtl="0">
              <a:spcBef>
                <a:spcPts val="0"/>
              </a:spcBef>
              <a:spcAft>
                <a:spcPts val="0"/>
              </a:spcAft>
              <a:buNone/>
            </a:pPr>
            <a:r>
              <a:rPr lang="en-GB" sz="1400">
                <a:solidFill>
                  <a:schemeClr val="dk1"/>
                </a:solidFill>
                <a:latin typeface="Open Sans"/>
                <a:ea typeface="Open Sans"/>
                <a:cs typeface="Open Sans"/>
                <a:sym typeface="Open Sans"/>
              </a:rPr>
              <a:t>They may or may not be within a city</a:t>
            </a:r>
            <a:endParaRPr sz="1400">
              <a:solidFill>
                <a:schemeClr val="dk1"/>
              </a:solidFill>
              <a:latin typeface="Open Sans"/>
              <a:ea typeface="Open Sans"/>
              <a:cs typeface="Open Sans"/>
              <a:sym typeface="Open Sans"/>
            </a:endParaRPr>
          </a:p>
          <a:p>
            <a:pPr marL="0" lvl="0" indent="0" algn="r" rtl="0">
              <a:spcBef>
                <a:spcPts val="0"/>
              </a:spcBef>
              <a:spcAft>
                <a:spcPts val="0"/>
              </a:spcAft>
              <a:buNone/>
            </a:pPr>
            <a:endParaRPr sz="1400">
              <a:solidFill>
                <a:schemeClr val="dk1"/>
              </a:solidFill>
              <a:latin typeface="Open Sans"/>
              <a:ea typeface="Open Sans"/>
              <a:cs typeface="Open Sans"/>
              <a:sym typeface="Open Sans"/>
            </a:endParaRPr>
          </a:p>
          <a:p>
            <a:pPr marL="0" lvl="0" indent="0" algn="r" rtl="0">
              <a:spcBef>
                <a:spcPts val="0"/>
              </a:spcBef>
              <a:spcAft>
                <a:spcPts val="0"/>
              </a:spcAft>
              <a:buNone/>
            </a:pPr>
            <a:r>
              <a:rPr lang="en-GB" sz="1400">
                <a:solidFill>
                  <a:schemeClr val="dk1"/>
                </a:solidFill>
                <a:latin typeface="Open Sans"/>
                <a:ea typeface="Open Sans"/>
                <a:cs typeface="Open Sans"/>
                <a:sym typeface="Open Sans"/>
              </a:rPr>
              <a:t>Remember that urban and rural spaces are not opposites! </a:t>
            </a:r>
            <a:endParaRPr sz="1400">
              <a:solidFill>
                <a:schemeClr val="dk1"/>
              </a:solidFill>
              <a:latin typeface="Open Sans"/>
              <a:ea typeface="Open Sans"/>
              <a:cs typeface="Open Sans"/>
              <a:sym typeface="Open Sans"/>
            </a:endParaRPr>
          </a:p>
          <a:p>
            <a:pPr marL="0" lvl="0" indent="0" algn="r" rtl="0">
              <a:lnSpc>
                <a:spcPct val="100000"/>
              </a:lnSpc>
              <a:spcBef>
                <a:spcPts val="0"/>
              </a:spcBef>
              <a:spcAft>
                <a:spcPts val="1000"/>
              </a:spcAft>
              <a:buNone/>
            </a:pPr>
            <a:r>
              <a:rPr lang="en-GB" sz="1400">
                <a:solidFill>
                  <a:schemeClr val="dk1"/>
                </a:solidFill>
              </a:rPr>
              <a:t> </a:t>
            </a:r>
            <a:endParaRPr sz="1400"/>
          </a:p>
        </p:txBody>
      </p:sp>
      <p:sp>
        <p:nvSpPr>
          <p:cNvPr id="324" name="Google Shape;324;p35"/>
          <p:cNvSpPr txBox="1">
            <a:spLocks noGrp="1"/>
          </p:cNvSpPr>
          <p:nvPr>
            <p:ph type="title"/>
          </p:nvPr>
        </p:nvSpPr>
        <p:spPr>
          <a:xfrm>
            <a:off x="74700" y="5347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sz="1550" b="0"/>
              <a:t>1.1 </a:t>
            </a:r>
            <a:r>
              <a:rPr lang="en-GB" sz="1550" b="0" i="1"/>
              <a:t>Defining the Urban Context | B. Comparing Contexts</a:t>
            </a:r>
            <a:endParaRPr sz="1550" b="0" i="1"/>
          </a:p>
          <a:p>
            <a:pPr marL="0" lvl="0" indent="0" algn="l" rtl="0">
              <a:spcBef>
                <a:spcPts val="0"/>
              </a:spcBef>
              <a:spcAft>
                <a:spcPts val="0"/>
              </a:spcAft>
              <a:buNone/>
            </a:pPr>
            <a:r>
              <a:rPr lang="en-GB" sz="2638" i="1"/>
              <a:t>Traditional &amp; Urban Response Contexts</a:t>
            </a:r>
            <a:endParaRPr sz="2638" i="1"/>
          </a:p>
        </p:txBody>
      </p:sp>
      <p:sp>
        <p:nvSpPr>
          <p:cNvPr id="325" name="Google Shape;325;p35"/>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36"/>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23</a:t>
            </a:fld>
            <a:endParaRPr/>
          </a:p>
        </p:txBody>
      </p:sp>
      <p:sp>
        <p:nvSpPr>
          <p:cNvPr id="331" name="Google Shape;331;p36"/>
          <p:cNvSpPr txBox="1">
            <a:spLocks noGrp="1"/>
          </p:cNvSpPr>
          <p:nvPr>
            <p:ph type="body" idx="1"/>
          </p:nvPr>
        </p:nvSpPr>
        <p:spPr>
          <a:xfrm>
            <a:off x="311700" y="1152475"/>
            <a:ext cx="4037400" cy="34164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None/>
            </a:pPr>
            <a:r>
              <a:rPr lang="en-GB" sz="1700" b="1">
                <a:solidFill>
                  <a:schemeClr val="dk1"/>
                </a:solidFill>
              </a:rPr>
              <a:t>TRADITIONAL</a:t>
            </a:r>
            <a:br>
              <a:rPr lang="en-GB" sz="1400">
                <a:solidFill>
                  <a:schemeClr val="dk1"/>
                </a:solidFill>
              </a:rPr>
            </a:br>
            <a:r>
              <a:rPr lang="en-GB" sz="1400">
                <a:solidFill>
                  <a:schemeClr val="dk1"/>
                </a:solidFill>
              </a:rPr>
              <a:t>Often have fewer stakeholders, allowing humanitarian actors to operate mostly independently.</a:t>
            </a:r>
            <a:endParaRPr sz="1400">
              <a:solidFill>
                <a:schemeClr val="dk1"/>
              </a:solidFill>
            </a:endParaRPr>
          </a:p>
          <a:p>
            <a:pPr marL="0" lvl="0" indent="0" algn="l" rtl="0">
              <a:lnSpc>
                <a:spcPct val="100000"/>
              </a:lnSpc>
              <a:spcBef>
                <a:spcPts val="1000"/>
              </a:spcBef>
              <a:spcAft>
                <a:spcPts val="0"/>
              </a:spcAft>
              <a:buNone/>
            </a:pPr>
            <a:r>
              <a:rPr lang="en-GB" sz="1400">
                <a:solidFill>
                  <a:schemeClr val="dk1"/>
                </a:solidFill>
              </a:rPr>
              <a:t>Direct relationship between humanitarian actors and “beneficiaries”.</a:t>
            </a:r>
            <a:endParaRPr sz="1400">
              <a:solidFill>
                <a:schemeClr val="dk1"/>
              </a:solidFill>
            </a:endParaRPr>
          </a:p>
          <a:p>
            <a:pPr marL="0" lvl="0" indent="0" algn="l" rtl="0">
              <a:lnSpc>
                <a:spcPct val="100000"/>
              </a:lnSpc>
              <a:spcBef>
                <a:spcPts val="1000"/>
              </a:spcBef>
              <a:spcAft>
                <a:spcPts val="1000"/>
              </a:spcAft>
              <a:buNone/>
            </a:pPr>
            <a:r>
              <a:rPr lang="en-GB" sz="1400">
                <a:solidFill>
                  <a:schemeClr val="dk1"/>
                </a:solidFill>
              </a:rPr>
              <a:t>Programming is often designed to reflect humanitarian actors’ understanding of crises and needs, rather than the affected communities’.</a:t>
            </a:r>
            <a:endParaRPr sz="1400"/>
          </a:p>
        </p:txBody>
      </p:sp>
      <p:sp>
        <p:nvSpPr>
          <p:cNvPr id="332" name="Google Shape;332;p36"/>
          <p:cNvSpPr txBox="1">
            <a:spLocks noGrp="1"/>
          </p:cNvSpPr>
          <p:nvPr>
            <p:ph type="title"/>
          </p:nvPr>
        </p:nvSpPr>
        <p:spPr>
          <a:xfrm>
            <a:off x="74700" y="5347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sz="1550" b="0"/>
              <a:t>1.1 </a:t>
            </a:r>
            <a:r>
              <a:rPr lang="en-GB" sz="1550" b="0" i="1"/>
              <a:t>Defining the Urban Context | B. Comparing Contexts</a:t>
            </a:r>
            <a:endParaRPr sz="1550" b="0" i="1"/>
          </a:p>
          <a:p>
            <a:pPr marL="0" lvl="0" indent="0" algn="l" rtl="0">
              <a:spcBef>
                <a:spcPts val="0"/>
              </a:spcBef>
              <a:spcAft>
                <a:spcPts val="0"/>
              </a:spcAft>
              <a:buNone/>
            </a:pPr>
            <a:r>
              <a:rPr lang="en-GB" sz="2638" i="1"/>
              <a:t>Comparing Traditional &amp; Urban Response Contexts</a:t>
            </a:r>
            <a:endParaRPr sz="2638" i="1"/>
          </a:p>
        </p:txBody>
      </p:sp>
      <p:sp>
        <p:nvSpPr>
          <p:cNvPr id="333" name="Google Shape;333;p36"/>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334" name="Google Shape;334;p36"/>
          <p:cNvSpPr txBox="1">
            <a:spLocks noGrp="1"/>
          </p:cNvSpPr>
          <p:nvPr>
            <p:ph type="body" idx="1"/>
          </p:nvPr>
        </p:nvSpPr>
        <p:spPr>
          <a:xfrm>
            <a:off x="4572000" y="1152475"/>
            <a:ext cx="4260300" cy="34164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Clr>
                <a:schemeClr val="dk1"/>
              </a:buClr>
              <a:buSzPts val="1100"/>
              <a:buFont typeface="Arial"/>
              <a:buNone/>
            </a:pPr>
            <a:r>
              <a:rPr lang="en-GB" b="1">
                <a:solidFill>
                  <a:schemeClr val="dk1"/>
                </a:solidFill>
              </a:rPr>
              <a:t>URBAN</a:t>
            </a:r>
            <a:br>
              <a:rPr lang="en-GB" sz="1400">
                <a:solidFill>
                  <a:schemeClr val="dk1"/>
                </a:solidFill>
              </a:rPr>
            </a:br>
            <a:r>
              <a:rPr lang="en-GB" sz="1400">
                <a:solidFill>
                  <a:schemeClr val="dk1"/>
                </a:solidFill>
              </a:rPr>
              <a:t>Infrastructure systems (e.g., sewer and water systems, food distribution, education, communications);</a:t>
            </a:r>
            <a:endParaRPr sz="1400">
              <a:solidFill>
                <a:schemeClr val="dk1"/>
              </a:solidFill>
            </a:endParaRPr>
          </a:p>
          <a:p>
            <a:pPr marL="0" lvl="0" indent="0" algn="l" rtl="0">
              <a:lnSpc>
                <a:spcPct val="100000"/>
              </a:lnSpc>
              <a:spcBef>
                <a:spcPts val="1000"/>
              </a:spcBef>
              <a:spcAft>
                <a:spcPts val="0"/>
              </a:spcAft>
              <a:buClr>
                <a:schemeClr val="dk1"/>
              </a:buClr>
              <a:buSzPts val="1100"/>
              <a:buFont typeface="Arial"/>
              <a:buNone/>
            </a:pPr>
            <a:r>
              <a:rPr lang="en-GB" sz="1400">
                <a:solidFill>
                  <a:schemeClr val="dk1"/>
                </a:solidFill>
              </a:rPr>
              <a:t>Complex economies (e.g., informal markets, higher commodity prices, rental housing);</a:t>
            </a:r>
            <a:endParaRPr sz="1400">
              <a:solidFill>
                <a:schemeClr val="dk1"/>
              </a:solidFill>
            </a:endParaRPr>
          </a:p>
          <a:p>
            <a:pPr marL="0" lvl="0" indent="0" algn="l" rtl="0">
              <a:lnSpc>
                <a:spcPct val="100000"/>
              </a:lnSpc>
              <a:spcBef>
                <a:spcPts val="1000"/>
              </a:spcBef>
              <a:spcAft>
                <a:spcPts val="0"/>
              </a:spcAft>
              <a:buClr>
                <a:schemeClr val="dk1"/>
              </a:buClr>
              <a:buSzPts val="1100"/>
              <a:buFont typeface="Arial"/>
              <a:buNone/>
            </a:pPr>
            <a:r>
              <a:rPr lang="en-GB" sz="1400">
                <a:solidFill>
                  <a:schemeClr val="dk1"/>
                </a:solidFill>
              </a:rPr>
              <a:t>Heavy focus on livelihoods, shelter, and cash support;</a:t>
            </a:r>
            <a:endParaRPr sz="1400">
              <a:solidFill>
                <a:schemeClr val="dk1"/>
              </a:solidFill>
            </a:endParaRPr>
          </a:p>
          <a:p>
            <a:pPr marL="0" lvl="0" indent="0" algn="l" rtl="0">
              <a:lnSpc>
                <a:spcPct val="100000"/>
              </a:lnSpc>
              <a:spcBef>
                <a:spcPts val="1000"/>
              </a:spcBef>
              <a:spcAft>
                <a:spcPts val="0"/>
              </a:spcAft>
              <a:buClr>
                <a:schemeClr val="dk1"/>
              </a:buClr>
              <a:buSzPts val="1100"/>
              <a:buFont typeface="Arial"/>
              <a:buNone/>
            </a:pPr>
            <a:r>
              <a:rPr lang="en-GB" sz="1400">
                <a:solidFill>
                  <a:schemeClr val="dk1"/>
                </a:solidFill>
              </a:rPr>
              <a:t>Complex social networks;</a:t>
            </a:r>
            <a:endParaRPr sz="1400">
              <a:solidFill>
                <a:schemeClr val="dk1"/>
              </a:solidFill>
            </a:endParaRPr>
          </a:p>
          <a:p>
            <a:pPr marL="0" lvl="0" indent="0" algn="l" rtl="0">
              <a:lnSpc>
                <a:spcPct val="100000"/>
              </a:lnSpc>
              <a:spcBef>
                <a:spcPts val="1000"/>
              </a:spcBef>
              <a:spcAft>
                <a:spcPts val="0"/>
              </a:spcAft>
              <a:buClr>
                <a:schemeClr val="dk1"/>
              </a:buClr>
              <a:buSzPts val="1100"/>
              <a:buFont typeface="Arial"/>
              <a:buNone/>
            </a:pPr>
            <a:r>
              <a:rPr lang="en-GB" sz="1400">
                <a:solidFill>
                  <a:schemeClr val="dk1"/>
                </a:solidFill>
              </a:rPr>
              <a:t>Established governance institutions;</a:t>
            </a:r>
            <a:endParaRPr sz="1400">
              <a:solidFill>
                <a:schemeClr val="dk1"/>
              </a:solidFill>
            </a:endParaRPr>
          </a:p>
          <a:p>
            <a:pPr marL="0" lvl="0" indent="0" algn="l" rtl="0">
              <a:lnSpc>
                <a:spcPct val="100000"/>
              </a:lnSpc>
              <a:spcBef>
                <a:spcPts val="1000"/>
              </a:spcBef>
              <a:spcAft>
                <a:spcPts val="1000"/>
              </a:spcAft>
              <a:buClr>
                <a:schemeClr val="dk1"/>
              </a:buClr>
              <a:buSzPts val="1100"/>
              <a:buFont typeface="Arial"/>
              <a:buNone/>
            </a:pPr>
            <a:r>
              <a:rPr lang="en-GB" sz="1400">
                <a:solidFill>
                  <a:schemeClr val="dk1"/>
                </a:solidFill>
              </a:rPr>
              <a:t>Every city is different.</a:t>
            </a:r>
            <a:endParaRPr sz="14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pic>
        <p:nvPicPr>
          <p:cNvPr id="339" name="Google Shape;339;p3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flipH="1">
            <a:off x="5876749" y="0"/>
            <a:ext cx="3419651" cy="5143499"/>
          </a:xfrm>
          <a:prstGeom prst="rect">
            <a:avLst/>
          </a:prstGeom>
          <a:noFill/>
          <a:ln>
            <a:noFill/>
          </a:ln>
        </p:spPr>
      </p:pic>
      <p:sp>
        <p:nvSpPr>
          <p:cNvPr id="340" name="Google Shape;340;p37"/>
          <p:cNvSpPr txBox="1">
            <a:spLocks noGrp="1"/>
          </p:cNvSpPr>
          <p:nvPr>
            <p:ph type="body" idx="1"/>
          </p:nvPr>
        </p:nvSpPr>
        <p:spPr>
          <a:xfrm>
            <a:off x="311700" y="1164225"/>
            <a:ext cx="5169300" cy="30237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1400" b="1">
                <a:solidFill>
                  <a:schemeClr val="dk1"/>
                </a:solidFill>
              </a:rPr>
              <a:t>Needs</a:t>
            </a:r>
            <a:r>
              <a:rPr lang="en-GB" sz="1400">
                <a:solidFill>
                  <a:schemeClr val="dk1"/>
                </a:solidFill>
              </a:rPr>
              <a:t> e.g. food, WASH, shelter, health, are </a:t>
            </a:r>
            <a:r>
              <a:rPr lang="en-GB" sz="1400" b="1">
                <a:solidFill>
                  <a:srgbClr val="CC0000"/>
                </a:solidFill>
              </a:rPr>
              <a:t>universal</a:t>
            </a:r>
            <a:r>
              <a:rPr lang="en-GB" sz="1400">
                <a:solidFill>
                  <a:schemeClr val="dk1"/>
                </a:solidFill>
              </a:rPr>
              <a:t>, i.e. they apply in all contexts</a:t>
            </a:r>
            <a:endParaRPr sz="1400">
              <a:solidFill>
                <a:schemeClr val="dk1"/>
              </a:solidFill>
            </a:endParaRPr>
          </a:p>
          <a:p>
            <a:pPr marL="0" lvl="0" indent="0" algn="l" rtl="0">
              <a:lnSpc>
                <a:spcPct val="100000"/>
              </a:lnSpc>
              <a:spcBef>
                <a:spcPts val="0"/>
              </a:spcBef>
              <a:spcAft>
                <a:spcPts val="0"/>
              </a:spcAft>
              <a:buNone/>
            </a:pPr>
            <a:endParaRPr sz="1400">
              <a:solidFill>
                <a:schemeClr val="dk1"/>
              </a:solidFill>
            </a:endParaRPr>
          </a:p>
          <a:p>
            <a:pPr marL="0" lvl="0" indent="0" algn="l" rtl="0">
              <a:lnSpc>
                <a:spcPct val="100000"/>
              </a:lnSpc>
              <a:spcBef>
                <a:spcPts val="0"/>
              </a:spcBef>
              <a:spcAft>
                <a:spcPts val="0"/>
              </a:spcAft>
              <a:buNone/>
            </a:pPr>
            <a:r>
              <a:rPr lang="en-GB" sz="1400" b="1">
                <a:solidFill>
                  <a:schemeClr val="dk1"/>
                </a:solidFill>
              </a:rPr>
              <a:t>Severity of unmet needs</a:t>
            </a:r>
            <a:r>
              <a:rPr lang="en-GB" sz="1400">
                <a:solidFill>
                  <a:schemeClr val="dk1"/>
                </a:solidFill>
              </a:rPr>
              <a:t> are </a:t>
            </a:r>
            <a:r>
              <a:rPr lang="en-GB" sz="1400" b="1">
                <a:solidFill>
                  <a:srgbClr val="CC0000"/>
                </a:solidFill>
              </a:rPr>
              <a:t>context-specific</a:t>
            </a:r>
            <a:r>
              <a:rPr lang="en-GB" sz="1400">
                <a:solidFill>
                  <a:schemeClr val="dk1"/>
                </a:solidFill>
              </a:rPr>
              <a:t>, i.e. they vary from person to person and between contexts.</a:t>
            </a:r>
            <a:endParaRPr sz="1400">
              <a:solidFill>
                <a:schemeClr val="dk1"/>
              </a:solidFill>
            </a:endParaRPr>
          </a:p>
          <a:p>
            <a:pPr marL="0" lvl="0" indent="0" algn="l" rtl="0">
              <a:lnSpc>
                <a:spcPct val="100000"/>
              </a:lnSpc>
              <a:spcBef>
                <a:spcPts val="0"/>
              </a:spcBef>
              <a:spcAft>
                <a:spcPts val="0"/>
              </a:spcAft>
              <a:buNone/>
            </a:pPr>
            <a:endParaRPr sz="1400">
              <a:solidFill>
                <a:schemeClr val="dk1"/>
              </a:solidFill>
            </a:endParaRPr>
          </a:p>
          <a:p>
            <a:pPr marL="0" lvl="0" indent="0" algn="l" rtl="0">
              <a:lnSpc>
                <a:spcPct val="100000"/>
              </a:lnSpc>
              <a:spcBef>
                <a:spcPts val="0"/>
              </a:spcBef>
              <a:spcAft>
                <a:spcPts val="0"/>
              </a:spcAft>
              <a:buNone/>
            </a:pPr>
            <a:r>
              <a:rPr lang="en-GB" sz="1400" b="1">
                <a:solidFill>
                  <a:schemeClr val="dk1"/>
                </a:solidFill>
              </a:rPr>
              <a:t>EXAMPLE:</a:t>
            </a:r>
            <a:endParaRPr sz="1400" b="1">
              <a:solidFill>
                <a:schemeClr val="dk1"/>
              </a:solidFill>
            </a:endParaRPr>
          </a:p>
          <a:p>
            <a:pPr marL="0" lvl="0" indent="0" algn="l" rtl="0">
              <a:lnSpc>
                <a:spcPct val="100000"/>
              </a:lnSpc>
              <a:spcBef>
                <a:spcPts val="0"/>
              </a:spcBef>
              <a:spcAft>
                <a:spcPts val="0"/>
              </a:spcAft>
              <a:buNone/>
            </a:pPr>
            <a:r>
              <a:rPr lang="en-GB" sz="1400" i="1">
                <a:solidFill>
                  <a:schemeClr val="dk1"/>
                </a:solidFill>
              </a:rPr>
              <a:t>Sphere Standards apply in both urban and traditional contexts BUT the differences between these contexts will impact the discrepancy between need fulfilment and the standards → indicators must be contextualised</a:t>
            </a:r>
            <a:endParaRPr sz="1400" i="1"/>
          </a:p>
        </p:txBody>
      </p:sp>
      <p:sp>
        <p:nvSpPr>
          <p:cNvPr id="341" name="Google Shape;341;p37"/>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24</a:t>
            </a:fld>
            <a:endParaRPr/>
          </a:p>
        </p:txBody>
      </p:sp>
      <p:sp>
        <p:nvSpPr>
          <p:cNvPr id="342" name="Google Shape;342;p37"/>
          <p:cNvSpPr txBox="1">
            <a:spLocks noGrp="1"/>
          </p:cNvSpPr>
          <p:nvPr>
            <p:ph type="title"/>
          </p:nvPr>
        </p:nvSpPr>
        <p:spPr>
          <a:xfrm>
            <a:off x="74700" y="5347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sz="1550" b="0"/>
              <a:t>1.1 </a:t>
            </a:r>
            <a:r>
              <a:rPr lang="en-GB" sz="1550" b="0" i="1"/>
              <a:t>Defining the Urban Context | B. Comparing Contexts</a:t>
            </a:r>
            <a:br>
              <a:rPr lang="en-GB" i="1"/>
            </a:br>
            <a:r>
              <a:rPr lang="en-GB" sz="2638" i="1"/>
              <a:t>Do Needs Differ Between Contexts?</a:t>
            </a:r>
            <a:endParaRPr sz="2638" i="1"/>
          </a:p>
        </p:txBody>
      </p:sp>
      <p:sp>
        <p:nvSpPr>
          <p:cNvPr id="343" name="Google Shape;343;p37"/>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344" name="Google Shape;344;p37"/>
          <p:cNvSpPr txBox="1"/>
          <p:nvPr/>
        </p:nvSpPr>
        <p:spPr>
          <a:xfrm>
            <a:off x="253900" y="3787725"/>
            <a:ext cx="5830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a:solidFill>
                  <a:srgbClr val="CC0000"/>
                </a:solidFill>
                <a:latin typeface="Montserrat"/>
                <a:ea typeface="Montserrat"/>
                <a:cs typeface="Montserrat"/>
                <a:sym typeface="Montserrat"/>
              </a:rPr>
              <a:t>*Humanitarian actors focus on </a:t>
            </a:r>
            <a:r>
              <a:rPr lang="en-GB" b="1" u="sng">
                <a:solidFill>
                  <a:srgbClr val="CC0000"/>
                </a:solidFill>
                <a:latin typeface="Montserrat"/>
                <a:ea typeface="Montserrat"/>
                <a:cs typeface="Montserrat"/>
                <a:sym typeface="Montserrat"/>
              </a:rPr>
              <a:t>Basic</a:t>
            </a:r>
            <a:r>
              <a:rPr lang="en-GB" b="1">
                <a:solidFill>
                  <a:srgbClr val="CC0000"/>
                </a:solidFill>
                <a:latin typeface="Montserrat"/>
                <a:ea typeface="Montserrat"/>
                <a:cs typeface="Montserrat"/>
                <a:sym typeface="Montserrat"/>
              </a:rPr>
              <a:t> Human Needs*</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pic>
        <p:nvPicPr>
          <p:cNvPr id="349" name="Google Shape;349;p38"/>
          <p:cNvPicPr preferRelativeResize="0"/>
          <p:nvPr/>
        </p:nvPicPr>
        <p:blipFill>
          <a:blip r:embed="rId3" cstate="screen">
            <a:alphaModFix amt="50000"/>
            <a:extLst>
              <a:ext uri="{28A0092B-C50C-407E-A947-70E740481C1C}">
                <a14:useLocalDpi xmlns:a14="http://schemas.microsoft.com/office/drawing/2010/main"/>
              </a:ext>
            </a:extLst>
          </a:blip>
          <a:stretch>
            <a:fillRect/>
          </a:stretch>
        </p:blipFill>
        <p:spPr>
          <a:xfrm>
            <a:off x="5674977" y="-61325"/>
            <a:ext cx="3469025" cy="5204823"/>
          </a:xfrm>
          <a:prstGeom prst="rect">
            <a:avLst/>
          </a:prstGeom>
          <a:noFill/>
          <a:ln>
            <a:noFill/>
          </a:ln>
        </p:spPr>
      </p:pic>
      <p:sp>
        <p:nvSpPr>
          <p:cNvPr id="350" name="Google Shape;350;p38"/>
          <p:cNvSpPr txBox="1">
            <a:spLocks noGrp="1"/>
          </p:cNvSpPr>
          <p:nvPr>
            <p:ph type="body" idx="1"/>
          </p:nvPr>
        </p:nvSpPr>
        <p:spPr>
          <a:xfrm>
            <a:off x="445300" y="896325"/>
            <a:ext cx="4728600" cy="31455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Clr>
                <a:schemeClr val="dk1"/>
              </a:buClr>
              <a:buSzPts val="1100"/>
              <a:buFont typeface="Arial"/>
              <a:buNone/>
            </a:pP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Diverse economies (livelihoods, market-based goods, banks);</a:t>
            </a: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Existing infrastructure (WASH, Shelter, Education, Food Security, Health, Protection);</a:t>
            </a: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Diverse stakeholders;</a:t>
            </a: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Complex social networks and diverse communities;</a:t>
            </a: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Increased local capacity and established response systems;</a:t>
            </a: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Self-determination, self-sufficiency, and dignity.</a:t>
            </a:r>
            <a:endParaRPr sz="1400"/>
          </a:p>
        </p:txBody>
      </p:sp>
      <p:sp>
        <p:nvSpPr>
          <p:cNvPr id="351" name="Google Shape;351;p38"/>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25</a:t>
            </a:fld>
            <a:endParaRPr/>
          </a:p>
        </p:txBody>
      </p:sp>
      <p:sp>
        <p:nvSpPr>
          <p:cNvPr id="352" name="Google Shape;352;p38"/>
          <p:cNvSpPr txBox="1">
            <a:spLocks noGrp="1"/>
          </p:cNvSpPr>
          <p:nvPr>
            <p:ph type="title"/>
          </p:nvPr>
        </p:nvSpPr>
        <p:spPr>
          <a:xfrm>
            <a:off x="74700" y="5347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sz="1550" b="0"/>
              <a:t>1.1 </a:t>
            </a:r>
            <a:r>
              <a:rPr lang="en-GB" sz="1550" b="0" i="1"/>
              <a:t>Defining the Urban Context | C. Identifying Opportunities</a:t>
            </a:r>
            <a:br>
              <a:rPr lang="en-GB" i="1"/>
            </a:br>
            <a:r>
              <a:rPr lang="en-GB" sz="2638" i="1"/>
              <a:t>Opportunities in Urban Contexts</a:t>
            </a:r>
            <a:endParaRPr sz="2638" i="1"/>
          </a:p>
        </p:txBody>
      </p:sp>
      <p:sp>
        <p:nvSpPr>
          <p:cNvPr id="353" name="Google Shape;353;p38"/>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39"/>
          <p:cNvSpPr txBox="1">
            <a:spLocks noGrp="1"/>
          </p:cNvSpPr>
          <p:nvPr>
            <p:ph type="body" idx="1"/>
          </p:nvPr>
        </p:nvSpPr>
        <p:spPr>
          <a:xfrm>
            <a:off x="3294075" y="837500"/>
            <a:ext cx="5626500" cy="31599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1400" b="1">
                <a:solidFill>
                  <a:schemeClr val="dk1"/>
                </a:solidFill>
              </a:rPr>
              <a:t>Characteristics of urban contexts</a:t>
            </a:r>
            <a:r>
              <a:rPr lang="en-GB" sz="1400">
                <a:solidFill>
                  <a:schemeClr val="dk1"/>
                </a:solidFill>
              </a:rPr>
              <a:t> include:</a:t>
            </a:r>
            <a:endParaRPr sz="1400">
              <a:solidFill>
                <a:schemeClr val="dk1"/>
              </a:solidFill>
            </a:endParaRPr>
          </a:p>
          <a:p>
            <a:pPr marL="360000" lvl="0" indent="-317500" algn="l" rtl="0">
              <a:lnSpc>
                <a:spcPct val="80000"/>
              </a:lnSpc>
              <a:spcBef>
                <a:spcPts val="0"/>
              </a:spcBef>
              <a:spcAft>
                <a:spcPts val="0"/>
              </a:spcAft>
              <a:buClr>
                <a:schemeClr val="dk1"/>
              </a:buClr>
              <a:buSzPts val="1400"/>
              <a:buChar char="●"/>
            </a:pPr>
            <a:r>
              <a:rPr lang="en-GB" sz="1400">
                <a:solidFill>
                  <a:schemeClr val="dk1"/>
                </a:solidFill>
              </a:rPr>
              <a:t>Diversity of the population, complex communities, and social cohesion</a:t>
            </a:r>
            <a:endParaRPr sz="1400">
              <a:solidFill>
                <a:schemeClr val="dk1"/>
              </a:solidFill>
            </a:endParaRPr>
          </a:p>
          <a:p>
            <a:pPr marL="360000" lvl="0" indent="-317500" algn="l" rtl="0">
              <a:lnSpc>
                <a:spcPct val="80000"/>
              </a:lnSpc>
              <a:spcBef>
                <a:spcPts val="0"/>
              </a:spcBef>
              <a:spcAft>
                <a:spcPts val="0"/>
              </a:spcAft>
              <a:buClr>
                <a:schemeClr val="dk1"/>
              </a:buClr>
              <a:buSzPts val="1400"/>
              <a:buChar char="●"/>
            </a:pPr>
            <a:r>
              <a:rPr lang="en-GB" sz="1400">
                <a:solidFill>
                  <a:schemeClr val="dk1"/>
                </a:solidFill>
              </a:rPr>
              <a:t>Informal systems, including shelter, livelihoods, etc.</a:t>
            </a:r>
            <a:endParaRPr sz="1400">
              <a:solidFill>
                <a:schemeClr val="dk1"/>
              </a:solidFill>
            </a:endParaRPr>
          </a:p>
          <a:p>
            <a:pPr marL="360000" lvl="0" indent="-317500" algn="l" rtl="0">
              <a:lnSpc>
                <a:spcPct val="80000"/>
              </a:lnSpc>
              <a:spcBef>
                <a:spcPts val="0"/>
              </a:spcBef>
              <a:spcAft>
                <a:spcPts val="0"/>
              </a:spcAft>
              <a:buClr>
                <a:schemeClr val="dk1"/>
              </a:buClr>
              <a:buSzPts val="1400"/>
              <a:buChar char="●"/>
            </a:pPr>
            <a:r>
              <a:rPr lang="en-GB" sz="1400">
                <a:solidFill>
                  <a:schemeClr val="dk1"/>
                </a:solidFill>
              </a:rPr>
              <a:t>Unfamiliar systems</a:t>
            </a:r>
            <a:endParaRPr sz="1400">
              <a:solidFill>
                <a:schemeClr val="dk1"/>
              </a:solidFill>
            </a:endParaRPr>
          </a:p>
          <a:p>
            <a:pPr marL="360000" lvl="0" indent="-317500" algn="l" rtl="0">
              <a:lnSpc>
                <a:spcPct val="80000"/>
              </a:lnSpc>
              <a:spcBef>
                <a:spcPts val="0"/>
              </a:spcBef>
              <a:spcAft>
                <a:spcPts val="0"/>
              </a:spcAft>
              <a:buClr>
                <a:schemeClr val="dk1"/>
              </a:buClr>
              <a:buSzPts val="1400"/>
              <a:buChar char="●"/>
            </a:pPr>
            <a:r>
              <a:rPr lang="en-GB" sz="1400">
                <a:solidFill>
                  <a:schemeClr val="dk1"/>
                </a:solidFill>
              </a:rPr>
              <a:t>Complex risks and vulnerabilities</a:t>
            </a:r>
            <a:endParaRPr sz="1400">
              <a:solidFill>
                <a:schemeClr val="dk1"/>
              </a:solidFill>
            </a:endParaRPr>
          </a:p>
          <a:p>
            <a:pPr marL="360000" lvl="0" indent="-317500" algn="l" rtl="0">
              <a:lnSpc>
                <a:spcPct val="80000"/>
              </a:lnSpc>
              <a:spcBef>
                <a:spcPts val="0"/>
              </a:spcBef>
              <a:spcAft>
                <a:spcPts val="0"/>
              </a:spcAft>
              <a:buClr>
                <a:schemeClr val="dk1"/>
              </a:buClr>
              <a:buSzPts val="1400"/>
              <a:buChar char="●"/>
            </a:pPr>
            <a:r>
              <a:rPr lang="en-GB" sz="1400">
                <a:solidFill>
                  <a:schemeClr val="dk1"/>
                </a:solidFill>
              </a:rPr>
              <a:t>Diverse stakeholders with different and/or conflicting motivations, responsibilities, and mandates (e.g., actors who may not have humanitarian goals).</a:t>
            </a:r>
            <a:endParaRPr sz="1400">
              <a:solidFill>
                <a:schemeClr val="dk1"/>
              </a:solidFill>
            </a:endParaRPr>
          </a:p>
          <a:p>
            <a:pPr marL="360000" lvl="0" indent="0" algn="l" rtl="0">
              <a:lnSpc>
                <a:spcPct val="80000"/>
              </a:lnSpc>
              <a:spcBef>
                <a:spcPts val="0"/>
              </a:spcBef>
              <a:spcAft>
                <a:spcPts val="0"/>
              </a:spcAft>
              <a:buNone/>
            </a:pPr>
            <a:endParaRPr sz="1400">
              <a:solidFill>
                <a:schemeClr val="dk1"/>
              </a:solidFill>
            </a:endParaRPr>
          </a:p>
          <a:p>
            <a:pPr marL="0" lvl="0" indent="0" algn="l" rtl="0">
              <a:lnSpc>
                <a:spcPct val="100000"/>
              </a:lnSpc>
              <a:spcBef>
                <a:spcPts val="0"/>
              </a:spcBef>
              <a:spcAft>
                <a:spcPts val="0"/>
              </a:spcAft>
              <a:buNone/>
            </a:pPr>
            <a:r>
              <a:rPr lang="en-GB" sz="1400">
                <a:solidFill>
                  <a:schemeClr val="dk1"/>
                </a:solidFill>
              </a:rPr>
              <a:t>As a result, </a:t>
            </a:r>
            <a:r>
              <a:rPr lang="en-GB" sz="1400" b="1">
                <a:solidFill>
                  <a:schemeClr val="dk1"/>
                </a:solidFill>
              </a:rPr>
              <a:t>challenges in urban contexts include</a:t>
            </a:r>
            <a:r>
              <a:rPr lang="en-GB" sz="1400">
                <a:solidFill>
                  <a:schemeClr val="dk1"/>
                </a:solidFill>
              </a:rPr>
              <a:t>: </a:t>
            </a:r>
            <a:endParaRPr sz="1400">
              <a:solidFill>
                <a:schemeClr val="dk1"/>
              </a:solidFill>
            </a:endParaRPr>
          </a:p>
          <a:p>
            <a:pPr marL="360000" lvl="0" indent="-317500" algn="l" rtl="0">
              <a:lnSpc>
                <a:spcPct val="80000"/>
              </a:lnSpc>
              <a:spcBef>
                <a:spcPts val="0"/>
              </a:spcBef>
              <a:spcAft>
                <a:spcPts val="0"/>
              </a:spcAft>
              <a:buClr>
                <a:schemeClr val="dk1"/>
              </a:buClr>
              <a:buSzPts val="1400"/>
              <a:buChar char="●"/>
            </a:pPr>
            <a:r>
              <a:rPr lang="en-GB" sz="1400">
                <a:solidFill>
                  <a:schemeClr val="dk1"/>
                </a:solidFill>
              </a:rPr>
              <a:t>Difficulties conducting needs assessments due to population density, mobility, transient communities, etc.</a:t>
            </a:r>
            <a:endParaRPr sz="1400">
              <a:solidFill>
                <a:schemeClr val="dk1"/>
              </a:solidFill>
            </a:endParaRPr>
          </a:p>
          <a:p>
            <a:pPr marL="360000" lvl="0" indent="-317500" algn="l" rtl="0">
              <a:lnSpc>
                <a:spcPct val="80000"/>
              </a:lnSpc>
              <a:spcBef>
                <a:spcPts val="0"/>
              </a:spcBef>
              <a:spcAft>
                <a:spcPts val="0"/>
              </a:spcAft>
              <a:buClr>
                <a:schemeClr val="dk1"/>
              </a:buClr>
              <a:buSzPts val="1400"/>
              <a:buChar char="●"/>
            </a:pPr>
            <a:r>
              <a:rPr lang="en-GB" sz="1400">
                <a:solidFill>
                  <a:schemeClr val="dk1"/>
                </a:solidFill>
              </a:rPr>
              <a:t>Complications for monitoring and evaluation, such as measuring progress and outcomes</a:t>
            </a:r>
            <a:endParaRPr sz="1400">
              <a:solidFill>
                <a:schemeClr val="dk1"/>
              </a:solidFill>
            </a:endParaRPr>
          </a:p>
          <a:p>
            <a:pPr marL="360000" lvl="0" indent="-317500" algn="l" rtl="0">
              <a:lnSpc>
                <a:spcPct val="80000"/>
              </a:lnSpc>
              <a:spcBef>
                <a:spcPts val="0"/>
              </a:spcBef>
              <a:spcAft>
                <a:spcPts val="0"/>
              </a:spcAft>
              <a:buClr>
                <a:schemeClr val="dk1"/>
              </a:buClr>
              <a:buSzPts val="1400"/>
              <a:buChar char="●"/>
            </a:pPr>
            <a:r>
              <a:rPr lang="en-GB" sz="1400">
                <a:solidFill>
                  <a:schemeClr val="dk1"/>
                </a:solidFill>
              </a:rPr>
              <a:t>Less control over response activities</a:t>
            </a:r>
            <a:endParaRPr sz="1400">
              <a:solidFill>
                <a:schemeClr val="dk1"/>
              </a:solidFill>
            </a:endParaRPr>
          </a:p>
          <a:p>
            <a:pPr marL="360000" lvl="0" indent="-317500" algn="l" rtl="0">
              <a:lnSpc>
                <a:spcPct val="80000"/>
              </a:lnSpc>
              <a:spcBef>
                <a:spcPts val="0"/>
              </a:spcBef>
              <a:spcAft>
                <a:spcPts val="0"/>
              </a:spcAft>
              <a:buClr>
                <a:schemeClr val="dk1"/>
              </a:buClr>
              <a:buSzPts val="1400"/>
              <a:buChar char="●"/>
            </a:pPr>
            <a:r>
              <a:rPr lang="en-GB" sz="1400">
                <a:solidFill>
                  <a:schemeClr val="dk1"/>
                </a:solidFill>
              </a:rPr>
              <a:t>Working against the opportunities.</a:t>
            </a:r>
            <a:endParaRPr sz="1400">
              <a:solidFill>
                <a:schemeClr val="dk1"/>
              </a:solidFill>
            </a:endParaRPr>
          </a:p>
          <a:p>
            <a:pPr marL="0" lvl="0" indent="0" algn="l" rtl="0">
              <a:lnSpc>
                <a:spcPct val="80000"/>
              </a:lnSpc>
              <a:spcBef>
                <a:spcPts val="0"/>
              </a:spcBef>
              <a:spcAft>
                <a:spcPts val="0"/>
              </a:spcAft>
              <a:buClr>
                <a:schemeClr val="dk1"/>
              </a:buClr>
              <a:buSzPts val="1100"/>
              <a:buFont typeface="Arial"/>
              <a:buNone/>
            </a:pPr>
            <a:endParaRPr sz="1400">
              <a:solidFill>
                <a:schemeClr val="dk1"/>
              </a:solidFill>
            </a:endParaRPr>
          </a:p>
          <a:p>
            <a:pPr marL="0" lvl="0" indent="0" algn="l" rtl="0">
              <a:lnSpc>
                <a:spcPct val="80000"/>
              </a:lnSpc>
              <a:spcBef>
                <a:spcPts val="0"/>
              </a:spcBef>
              <a:spcAft>
                <a:spcPts val="0"/>
              </a:spcAft>
              <a:buClr>
                <a:schemeClr val="dk1"/>
              </a:buClr>
              <a:buSzPts val="1100"/>
              <a:buFont typeface="Arial"/>
              <a:buNone/>
            </a:pPr>
            <a:r>
              <a:rPr lang="en-GB" sz="1400">
                <a:solidFill>
                  <a:schemeClr val="dk1"/>
                </a:solidFill>
              </a:rPr>
              <a:t>Every city is different.</a:t>
            </a:r>
            <a:endParaRPr sz="1400">
              <a:solidFill>
                <a:schemeClr val="dk1"/>
              </a:solidFill>
            </a:endParaRPr>
          </a:p>
          <a:p>
            <a:pPr marL="0" lvl="0" indent="0" algn="l" rtl="0">
              <a:lnSpc>
                <a:spcPct val="95000"/>
              </a:lnSpc>
              <a:spcBef>
                <a:spcPts val="0"/>
              </a:spcBef>
              <a:spcAft>
                <a:spcPts val="1200"/>
              </a:spcAft>
              <a:buNone/>
            </a:pPr>
            <a:endParaRPr sz="1400"/>
          </a:p>
        </p:txBody>
      </p:sp>
      <p:sp>
        <p:nvSpPr>
          <p:cNvPr id="359" name="Google Shape;359;p39"/>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26</a:t>
            </a:fld>
            <a:endParaRPr/>
          </a:p>
        </p:txBody>
      </p:sp>
      <p:sp>
        <p:nvSpPr>
          <p:cNvPr id="360" name="Google Shape;360;p39"/>
          <p:cNvSpPr txBox="1">
            <a:spLocks noGrp="1"/>
          </p:cNvSpPr>
          <p:nvPr>
            <p:ph type="title"/>
          </p:nvPr>
        </p:nvSpPr>
        <p:spPr>
          <a:xfrm>
            <a:off x="74700" y="5347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sz="1550" b="0"/>
              <a:t>1.1 </a:t>
            </a:r>
            <a:r>
              <a:rPr lang="en-GB" sz="1550" b="0" i="1"/>
              <a:t>Defining the Urban Context | D. Identifying Challenges</a:t>
            </a:r>
            <a:br>
              <a:rPr lang="en-GB" i="1"/>
            </a:br>
            <a:r>
              <a:rPr lang="en-GB" sz="2638" i="1"/>
              <a:t>Challenges in Urban Contexts</a:t>
            </a:r>
            <a:endParaRPr sz="2638" i="1"/>
          </a:p>
        </p:txBody>
      </p:sp>
      <p:sp>
        <p:nvSpPr>
          <p:cNvPr id="361" name="Google Shape;361;p39"/>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pic>
        <p:nvPicPr>
          <p:cNvPr id="362" name="Google Shape;362;p39"/>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49625" y="837500"/>
            <a:ext cx="3229501" cy="4306002"/>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366"/>
        <p:cNvGrpSpPr/>
        <p:nvPr/>
      </p:nvGrpSpPr>
      <p:grpSpPr>
        <a:xfrm>
          <a:off x="0" y="0"/>
          <a:ext cx="0" cy="0"/>
          <a:chOff x="0" y="0"/>
          <a:chExt cx="0" cy="0"/>
        </a:xfrm>
      </p:grpSpPr>
      <p:sp>
        <p:nvSpPr>
          <p:cNvPr id="367" name="Google Shape;367;p40"/>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1400" b="0"/>
              <a:t>1.1 </a:t>
            </a:r>
            <a:r>
              <a:rPr lang="en-GB" sz="1400" b="0" i="1"/>
              <a:t>Defining the Urban Context | E. Additional Reading</a:t>
            </a:r>
            <a:endParaRPr sz="1400"/>
          </a:p>
        </p:txBody>
      </p:sp>
      <p:sp>
        <p:nvSpPr>
          <p:cNvPr id="368" name="Google Shape;368;p40"/>
          <p:cNvSpPr txBox="1">
            <a:spLocks noGrp="1"/>
          </p:cNvSpPr>
          <p:nvPr>
            <p:ph type="body" idx="1"/>
          </p:nvPr>
        </p:nvSpPr>
        <p:spPr>
          <a:xfrm>
            <a:off x="311700" y="466675"/>
            <a:ext cx="8520600" cy="43281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900">
                <a:solidFill>
                  <a:schemeClr val="dk1"/>
                </a:solidFill>
              </a:rPr>
              <a:t>Global Disaster Preparedness Center &amp; IFRC. The Urban Action Kit. </a:t>
            </a:r>
            <a:r>
              <a:rPr lang="en-GB" sz="900" u="sng">
                <a:solidFill>
                  <a:srgbClr val="1155CC"/>
                </a:solidFill>
                <a:hlinkClick r:id="rId3">
                  <a:extLst>
                    <a:ext uri="{A12FA001-AC4F-418D-AE19-62706E023703}">
                      <ahyp:hlinkClr xmlns:ahyp="http://schemas.microsoft.com/office/drawing/2018/hyperlinkcolor" val="tx"/>
                    </a:ext>
                  </a:extLst>
                </a:hlinkClick>
              </a:rPr>
              <a:t>https://preparecenter.org/wp-content/uploads/2021/03/Book_English_screen.pdf</a:t>
            </a:r>
            <a:r>
              <a:rPr lang="en-GB" sz="900">
                <a:solidFill>
                  <a:schemeClr val="dk1"/>
                </a:solidFill>
              </a:rPr>
              <a:t>. </a:t>
            </a:r>
            <a:endParaRPr sz="900">
              <a:solidFill>
                <a:schemeClr val="dk1"/>
              </a:solidFill>
            </a:endParaRPr>
          </a:p>
          <a:p>
            <a:pPr marL="0" lvl="0" indent="0" algn="l" rtl="0">
              <a:lnSpc>
                <a:spcPct val="100000"/>
              </a:lnSpc>
              <a:spcBef>
                <a:spcPts val="1000"/>
              </a:spcBef>
              <a:spcAft>
                <a:spcPts val="0"/>
              </a:spcAft>
              <a:buNone/>
            </a:pPr>
            <a:r>
              <a:rPr lang="en-GB" sz="900">
                <a:solidFill>
                  <a:schemeClr val="dk1"/>
                </a:solidFill>
              </a:rPr>
              <a:t>UNHCR. (2009). UNHCR policy on refugee protection and solutions in urban areas. </a:t>
            </a:r>
            <a:r>
              <a:rPr lang="en-GB" sz="900" u="sng">
                <a:solidFill>
                  <a:srgbClr val="1155CC"/>
                </a:solidFill>
                <a:hlinkClick r:id="rId4">
                  <a:extLst>
                    <a:ext uri="{A12FA001-AC4F-418D-AE19-62706E023703}">
                      <ahyp:hlinkClr xmlns:ahyp="http://schemas.microsoft.com/office/drawing/2018/hyperlinkcolor" val="tx"/>
                    </a:ext>
                  </a:extLst>
                </a:hlinkClick>
              </a:rPr>
              <a:t>https://www.unhcr.org/protection/hcdialogue%20/4ab356ab6/unhcr-policy-refugee-protection-solutions-urban-areas.html</a:t>
            </a:r>
            <a:r>
              <a:rPr lang="en-GB" sz="900">
                <a:solidFill>
                  <a:schemeClr val="dk1"/>
                </a:solidFill>
              </a:rPr>
              <a:t>.   </a:t>
            </a:r>
            <a:endParaRPr sz="900">
              <a:solidFill>
                <a:schemeClr val="dk1"/>
              </a:solidFill>
            </a:endParaRPr>
          </a:p>
          <a:p>
            <a:pPr marL="0" lvl="0" indent="0" algn="l" rtl="0">
              <a:lnSpc>
                <a:spcPct val="100000"/>
              </a:lnSpc>
              <a:spcBef>
                <a:spcPts val="1000"/>
              </a:spcBef>
              <a:spcAft>
                <a:spcPts val="0"/>
              </a:spcAft>
              <a:buNone/>
            </a:pPr>
            <a:r>
              <a:rPr lang="en-GB" sz="900">
                <a:solidFill>
                  <a:schemeClr val="dk1"/>
                </a:solidFill>
              </a:rPr>
              <a:t>ALNAP, ODI, &amp; HPN. (2019). Urban Humanitarian Response, Chapter 1. </a:t>
            </a:r>
            <a:r>
              <a:rPr lang="en-GB" sz="900" u="sng">
                <a:solidFill>
                  <a:srgbClr val="1155CC"/>
                </a:solidFill>
                <a:hlinkClick r:id="rId5">
                  <a:extLst>
                    <a:ext uri="{A12FA001-AC4F-418D-AE19-62706E023703}">
                      <ahyp:hlinkClr xmlns:ahyp="http://schemas.microsoft.com/office/drawing/2018/hyperlinkcolor" val="tx"/>
                    </a:ext>
                  </a:extLst>
                </a:hlinkClick>
              </a:rPr>
              <a:t>https://odihpn.org/wp-content/uploads/2019/03/GPR-12-2019-web-string.pdf</a:t>
            </a:r>
            <a:r>
              <a:rPr lang="en-GB" sz="900">
                <a:solidFill>
                  <a:schemeClr val="dk1"/>
                </a:solidFill>
              </a:rPr>
              <a:t>. </a:t>
            </a:r>
            <a:endParaRPr sz="900">
              <a:solidFill>
                <a:schemeClr val="dk1"/>
              </a:solidFill>
            </a:endParaRPr>
          </a:p>
          <a:p>
            <a:pPr marL="0" lvl="0" indent="0" algn="l" rtl="0">
              <a:lnSpc>
                <a:spcPct val="100000"/>
              </a:lnSpc>
              <a:spcBef>
                <a:spcPts val="1000"/>
              </a:spcBef>
              <a:spcAft>
                <a:spcPts val="0"/>
              </a:spcAft>
              <a:buNone/>
            </a:pPr>
            <a:r>
              <a:rPr lang="en-GB" sz="900">
                <a:solidFill>
                  <a:schemeClr val="dk1"/>
                </a:solidFill>
              </a:rPr>
              <a:t>World Bank Blogs. (2020). How do we define cities, towns, and rural areas?</a:t>
            </a:r>
            <a:r>
              <a:rPr lang="en-GB" sz="900" u="sng">
                <a:solidFill>
                  <a:srgbClr val="1155CC"/>
                </a:solidFill>
                <a:hlinkClick r:id="rId6">
                  <a:extLst>
                    <a:ext uri="{A12FA001-AC4F-418D-AE19-62706E023703}">
                      <ahyp:hlinkClr xmlns:ahyp="http://schemas.microsoft.com/office/drawing/2018/hyperlinkcolor" val="tx"/>
                    </a:ext>
                  </a:extLst>
                </a:hlinkClick>
              </a:rPr>
              <a:t> http://blogs.worldbank.org/sustainablecities/how-do-we-define-cities-towns-and-rural-areas.  </a:t>
            </a:r>
            <a:endParaRPr sz="900">
              <a:solidFill>
                <a:schemeClr val="dk1"/>
              </a:solidFill>
            </a:endParaRPr>
          </a:p>
          <a:p>
            <a:pPr marL="0" lvl="0" indent="0" algn="l" rtl="0">
              <a:lnSpc>
                <a:spcPct val="100000"/>
              </a:lnSpc>
              <a:spcBef>
                <a:spcPts val="1000"/>
              </a:spcBef>
              <a:spcAft>
                <a:spcPts val="0"/>
              </a:spcAft>
              <a:buNone/>
            </a:pPr>
            <a:r>
              <a:rPr lang="en-GB" sz="900">
                <a:solidFill>
                  <a:schemeClr val="dk1"/>
                </a:solidFill>
              </a:rPr>
              <a:t>Humanitarian Response, OCHA Services. (2020). What is the Cluster Approach? </a:t>
            </a:r>
            <a:r>
              <a:rPr lang="en-GB" sz="900" u="sng">
                <a:solidFill>
                  <a:srgbClr val="1155CC"/>
                </a:solidFill>
                <a:hlinkClick r:id="rId7">
                  <a:extLst>
                    <a:ext uri="{A12FA001-AC4F-418D-AE19-62706E023703}">
                      <ahyp:hlinkClr xmlns:ahyp="http://schemas.microsoft.com/office/drawing/2018/hyperlinkcolor" val="tx"/>
                    </a:ext>
                  </a:extLst>
                </a:hlinkClick>
              </a:rPr>
              <a:t>https://www.humanitarianresponse.info/en/coordination/clusters/what-cluster-approach</a:t>
            </a:r>
            <a:r>
              <a:rPr lang="en-GB" sz="900">
                <a:solidFill>
                  <a:schemeClr val="dk1"/>
                </a:solidFill>
              </a:rPr>
              <a:t>. </a:t>
            </a:r>
            <a:endParaRPr sz="900">
              <a:solidFill>
                <a:schemeClr val="dk1"/>
              </a:solidFill>
            </a:endParaRPr>
          </a:p>
          <a:p>
            <a:pPr marL="0" lvl="0" indent="0" algn="l" rtl="0">
              <a:lnSpc>
                <a:spcPct val="100000"/>
              </a:lnSpc>
              <a:spcBef>
                <a:spcPts val="1000"/>
              </a:spcBef>
              <a:spcAft>
                <a:spcPts val="0"/>
              </a:spcAft>
              <a:buNone/>
            </a:pPr>
            <a:r>
              <a:rPr lang="en-GB" sz="900">
                <a:solidFill>
                  <a:schemeClr val="dk1"/>
                </a:solidFill>
              </a:rPr>
              <a:t>Mcleod, Saul. (2022). Maslow’s Hierarchy of Needs. </a:t>
            </a:r>
            <a:r>
              <a:rPr lang="en-GB" sz="900" u="sng">
                <a:solidFill>
                  <a:srgbClr val="1155CC"/>
                </a:solidFill>
                <a:hlinkClick r:id="rId8">
                  <a:extLst>
                    <a:ext uri="{A12FA001-AC4F-418D-AE19-62706E023703}">
                      <ahyp:hlinkClr xmlns:ahyp="http://schemas.microsoft.com/office/drawing/2018/hyperlinkcolor" val="tx"/>
                    </a:ext>
                  </a:extLst>
                </a:hlinkClick>
              </a:rPr>
              <a:t>https://www.simplypsychology.org/maslow.html</a:t>
            </a:r>
            <a:r>
              <a:rPr lang="en-GB" sz="900">
                <a:solidFill>
                  <a:schemeClr val="dk1"/>
                </a:solidFill>
              </a:rPr>
              <a:t>. </a:t>
            </a:r>
            <a:endParaRPr sz="900">
              <a:solidFill>
                <a:schemeClr val="dk1"/>
              </a:solidFill>
            </a:endParaRPr>
          </a:p>
          <a:p>
            <a:pPr marL="0" lvl="0" indent="0" algn="l" rtl="0">
              <a:lnSpc>
                <a:spcPct val="100000"/>
              </a:lnSpc>
              <a:spcBef>
                <a:spcPts val="1000"/>
              </a:spcBef>
              <a:spcAft>
                <a:spcPts val="0"/>
              </a:spcAft>
              <a:buNone/>
            </a:pPr>
            <a:r>
              <a:rPr lang="en-GB" sz="900">
                <a:solidFill>
                  <a:schemeClr val="dk1"/>
                </a:solidFill>
              </a:rPr>
              <a:t>World Vision International. (2015). Social cohesion between Syrian Refugees and Urban Host Communities in Lebanon and Jordan. </a:t>
            </a:r>
            <a:r>
              <a:rPr lang="en-GB" sz="900" u="sng">
                <a:solidFill>
                  <a:srgbClr val="1155CC"/>
                </a:solidFill>
                <a:hlinkClick r:id="rId9">
                  <a:extLst>
                    <a:ext uri="{A12FA001-AC4F-418D-AE19-62706E023703}">
                      <ahyp:hlinkClr xmlns:ahyp="http://schemas.microsoft.com/office/drawing/2018/hyperlinkcolor" val="tx"/>
                    </a:ext>
                  </a:extLst>
                </a:hlinkClick>
              </a:rPr>
              <a:t>https://www.wvi.org/sites/default/files/World%20Vision%20International%20DM2020%20Social%20Cohesion%20Report.pdf</a:t>
            </a:r>
            <a:r>
              <a:rPr lang="en-GB" sz="900">
                <a:solidFill>
                  <a:schemeClr val="dk1"/>
                </a:solidFill>
              </a:rPr>
              <a:t>.  </a:t>
            </a:r>
            <a:endParaRPr sz="900">
              <a:solidFill>
                <a:schemeClr val="dk1"/>
              </a:solidFill>
            </a:endParaRPr>
          </a:p>
          <a:p>
            <a:pPr marL="0" lvl="0" indent="0" algn="l" rtl="0">
              <a:lnSpc>
                <a:spcPct val="100000"/>
              </a:lnSpc>
              <a:spcBef>
                <a:spcPts val="1000"/>
              </a:spcBef>
              <a:spcAft>
                <a:spcPts val="0"/>
              </a:spcAft>
              <a:buNone/>
            </a:pPr>
            <a:r>
              <a:rPr lang="en-GB" sz="900">
                <a:solidFill>
                  <a:schemeClr val="dk1"/>
                </a:solidFill>
              </a:rPr>
              <a:t>World Vision International. (2016). Making Sense of the City: Developing evidence through action research and learning (Revised edition). </a:t>
            </a:r>
            <a:r>
              <a:rPr lang="en-GB" sz="900" u="sng">
                <a:solidFill>
                  <a:srgbClr val="1155CC"/>
                </a:solidFill>
                <a:hlinkClick r:id="rId10">
                  <a:extLst>
                    <a:ext uri="{A12FA001-AC4F-418D-AE19-62706E023703}">
                      <ahyp:hlinkClr xmlns:ahyp="http://schemas.microsoft.com/office/drawing/2018/hyperlinkcolor" val="tx"/>
                    </a:ext>
                  </a:extLst>
                </a:hlinkClick>
              </a:rPr>
              <a:t>https://www.wvi.org/sites/default/files/Making%20Sense%20of%20the%20City-Revised-FINAL.pdf</a:t>
            </a:r>
            <a:r>
              <a:rPr lang="en-GB" sz="900">
                <a:solidFill>
                  <a:schemeClr val="dk1"/>
                </a:solidFill>
              </a:rPr>
              <a:t>.  </a:t>
            </a:r>
            <a:r>
              <a:rPr lang="en-GB" sz="900" b="1">
                <a:solidFill>
                  <a:schemeClr val="dk1"/>
                </a:solidFill>
              </a:rPr>
              <a:t> </a:t>
            </a:r>
            <a:endParaRPr sz="900" b="1">
              <a:solidFill>
                <a:schemeClr val="dk1"/>
              </a:solidFill>
            </a:endParaRPr>
          </a:p>
          <a:p>
            <a:pPr marL="0" lvl="0" indent="0" algn="l" rtl="0">
              <a:lnSpc>
                <a:spcPct val="100000"/>
              </a:lnSpc>
              <a:spcBef>
                <a:spcPts val="1000"/>
              </a:spcBef>
              <a:spcAft>
                <a:spcPts val="0"/>
              </a:spcAft>
              <a:buNone/>
            </a:pPr>
            <a:r>
              <a:rPr lang="en-GB" sz="900">
                <a:solidFill>
                  <a:schemeClr val="dk1"/>
                </a:solidFill>
              </a:rPr>
              <a:t>World Vision International. (2016). Defining urban contexts. </a:t>
            </a:r>
            <a:r>
              <a:rPr lang="en-GB" sz="900" u="sng">
                <a:solidFill>
                  <a:srgbClr val="1155CC"/>
                </a:solidFill>
                <a:hlinkClick r:id="rId11">
                  <a:extLst>
                    <a:ext uri="{A12FA001-AC4F-418D-AE19-62706E023703}">
                      <ahyp:hlinkClr xmlns:ahyp="http://schemas.microsoft.com/office/drawing/2018/hyperlinkcolor" val="tx"/>
                    </a:ext>
                  </a:extLst>
                </a:hlinkClick>
              </a:rPr>
              <a:t>https://www.wvi.org/sites/default/files/Defining%20urban%20contexts%2012.11.17.pdf</a:t>
            </a:r>
            <a:r>
              <a:rPr lang="en-GB" sz="900">
                <a:solidFill>
                  <a:schemeClr val="dk1"/>
                </a:solidFill>
              </a:rPr>
              <a:t>. </a:t>
            </a:r>
            <a:endParaRPr sz="900">
              <a:solidFill>
                <a:schemeClr val="dk1"/>
              </a:solidFill>
            </a:endParaRPr>
          </a:p>
          <a:p>
            <a:pPr marL="0" lvl="0" indent="0" algn="l" rtl="0">
              <a:lnSpc>
                <a:spcPct val="100000"/>
              </a:lnSpc>
              <a:spcBef>
                <a:spcPts val="1000"/>
              </a:spcBef>
              <a:spcAft>
                <a:spcPts val="0"/>
              </a:spcAft>
              <a:buNone/>
            </a:pPr>
            <a:r>
              <a:rPr lang="en-GB" sz="900">
                <a:solidFill>
                  <a:schemeClr val="dk1"/>
                </a:solidFill>
              </a:rPr>
              <a:t>Brown, A.,Mackie, P., and Dickenson, K. (2017). Urban Refugee Economies: Addis Ababa, Ethiopia. </a:t>
            </a:r>
            <a:r>
              <a:rPr lang="en-GB" sz="900" u="sng">
                <a:solidFill>
                  <a:srgbClr val="1155CC"/>
                </a:solidFill>
                <a:hlinkClick r:id="rId12">
                  <a:extLst>
                    <a:ext uri="{A12FA001-AC4F-418D-AE19-62706E023703}">
                      <ahyp:hlinkClr xmlns:ahyp="http://schemas.microsoft.com/office/drawing/2018/hyperlinkcolor" val="tx"/>
                    </a:ext>
                  </a:extLst>
                </a:hlinkClick>
              </a:rPr>
              <a:t>https://www.cardiff.ac.uk/__data/assets/pdf_file/0003/1231914/urban-refugee-economies.pdf.</a:t>
            </a:r>
            <a:endParaRPr sz="900"/>
          </a:p>
          <a:p>
            <a:pPr marL="0" lvl="0" indent="0" algn="l" rtl="0">
              <a:lnSpc>
                <a:spcPct val="100000"/>
              </a:lnSpc>
              <a:spcBef>
                <a:spcPts val="1000"/>
              </a:spcBef>
              <a:spcAft>
                <a:spcPts val="0"/>
              </a:spcAft>
              <a:buNone/>
            </a:pPr>
            <a:r>
              <a:rPr lang="en-GB" sz="900">
                <a:solidFill>
                  <a:schemeClr val="dk1"/>
                </a:solidFill>
              </a:rPr>
              <a:t>Sphere. (2018). The Sphere Handbook. </a:t>
            </a:r>
            <a:r>
              <a:rPr lang="en-GB" sz="900" u="sng">
                <a:solidFill>
                  <a:srgbClr val="1155CC"/>
                </a:solidFill>
                <a:hlinkClick r:id="rId13">
                  <a:extLst>
                    <a:ext uri="{A12FA001-AC4F-418D-AE19-62706E023703}">
                      <ahyp:hlinkClr xmlns:ahyp="http://schemas.microsoft.com/office/drawing/2018/hyperlinkcolor" val="tx"/>
                    </a:ext>
                  </a:extLst>
                </a:hlinkClick>
              </a:rPr>
              <a:t>https://spherestandards.org/wp-content/uploads/Sphere-Handbook-2018-EN.pdf</a:t>
            </a:r>
            <a:r>
              <a:rPr lang="en-GB" sz="900">
                <a:solidFill>
                  <a:schemeClr val="dk1"/>
                </a:solidFill>
              </a:rPr>
              <a:t>.</a:t>
            </a:r>
            <a:r>
              <a:rPr lang="en-GB" sz="900" u="sng">
                <a:solidFill>
                  <a:srgbClr val="1155CC"/>
                </a:solidFill>
                <a:hlinkClick r:id="rId12">
                  <a:extLst>
                    <a:ext uri="{A12FA001-AC4F-418D-AE19-62706E023703}">
                      <ahyp:hlinkClr xmlns:ahyp="http://schemas.microsoft.com/office/drawing/2018/hyperlinkcolor" val="tx"/>
                    </a:ext>
                  </a:extLst>
                </a:hlinkClick>
              </a:rPr>
              <a:t> </a:t>
            </a:r>
            <a:endParaRPr/>
          </a:p>
          <a:p>
            <a:pPr marL="0" lvl="0" indent="0" algn="l" rtl="0">
              <a:lnSpc>
                <a:spcPct val="100000"/>
              </a:lnSpc>
              <a:spcBef>
                <a:spcPts val="1000"/>
              </a:spcBef>
              <a:spcAft>
                <a:spcPts val="1000"/>
              </a:spcAft>
              <a:buNone/>
            </a:pPr>
            <a:r>
              <a:rPr lang="en-GB" sz="900">
                <a:solidFill>
                  <a:schemeClr val="dk1"/>
                </a:solidFill>
              </a:rPr>
              <a:t>International Rescue Committee. (2016). Humanitarian Action in an Urban World: The IRC’s role in Improving Urban Crisis Response. </a:t>
            </a:r>
            <a:r>
              <a:rPr lang="en-GB" sz="900" u="sng">
                <a:solidFill>
                  <a:srgbClr val="1155CC"/>
                </a:solidFill>
                <a:hlinkClick r:id="rId14">
                  <a:extLst>
                    <a:ext uri="{A12FA001-AC4F-418D-AE19-62706E023703}">
                      <ahyp:hlinkClr xmlns:ahyp="http://schemas.microsoft.com/office/drawing/2018/hyperlinkcolor" val="tx"/>
                    </a:ext>
                  </a:extLst>
                </a:hlinkClick>
              </a:rPr>
              <a:t>https://www.rescue-uk.org/sites/default/files/document/917/urbanprinciples6blackweb.pdf</a:t>
            </a:r>
            <a:r>
              <a:rPr lang="en-GB" sz="900">
                <a:solidFill>
                  <a:schemeClr val="dk1"/>
                </a:solidFill>
              </a:rPr>
              <a:t>. </a:t>
            </a:r>
            <a:r>
              <a:rPr lang="en-GB" sz="900" u="sng">
                <a:solidFill>
                  <a:srgbClr val="1155CC"/>
                </a:solidFill>
                <a:hlinkClick r:id="rId12">
                  <a:extLst>
                    <a:ext uri="{A12FA001-AC4F-418D-AE19-62706E023703}">
                      <ahyp:hlinkClr xmlns:ahyp="http://schemas.microsoft.com/office/drawing/2018/hyperlinkcolor" val="tx"/>
                    </a:ext>
                  </a:extLst>
                </a:hlinkClick>
              </a:rPr>
              <a:t> </a:t>
            </a:r>
            <a:endParaRPr sz="900">
              <a:solidFill>
                <a:schemeClr val="dk1"/>
              </a:solidFill>
            </a:endParaRPr>
          </a:p>
        </p:txBody>
      </p:sp>
      <p:sp>
        <p:nvSpPr>
          <p:cNvPr id="369" name="Google Shape;369;p40"/>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27</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A0A3">
            <a:alpha val="45510"/>
          </a:srgbClr>
        </a:solidFill>
        <a:effectLst/>
      </p:bgPr>
    </p:bg>
    <p:spTree>
      <p:nvGrpSpPr>
        <p:cNvPr id="1" name="Shape 373"/>
        <p:cNvGrpSpPr/>
        <p:nvPr/>
      </p:nvGrpSpPr>
      <p:grpSpPr>
        <a:xfrm>
          <a:off x="0" y="0"/>
          <a:ext cx="0" cy="0"/>
          <a:chOff x="0" y="0"/>
          <a:chExt cx="0" cy="0"/>
        </a:xfrm>
      </p:grpSpPr>
      <p:sp>
        <p:nvSpPr>
          <p:cNvPr id="374" name="Google Shape;374;p41"/>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28</a:t>
            </a:fld>
            <a:endParaRPr/>
          </a:p>
        </p:txBody>
      </p:sp>
      <p:sp>
        <p:nvSpPr>
          <p:cNvPr id="375" name="Google Shape;375;p41"/>
          <p:cNvSpPr txBox="1"/>
          <p:nvPr/>
        </p:nvSpPr>
        <p:spPr>
          <a:xfrm>
            <a:off x="4545300" y="0"/>
            <a:ext cx="4572000" cy="5143500"/>
          </a:xfrm>
          <a:prstGeom prst="rect">
            <a:avLst/>
          </a:prstGeom>
          <a:solidFill>
            <a:srgbClr val="00A0A3"/>
          </a:solidFill>
          <a:ln>
            <a:noFill/>
          </a:ln>
        </p:spPr>
        <p:txBody>
          <a:bodyPr spcFirstLastPara="1" wrap="square" lIns="91425" tIns="91425" rIns="91425" bIns="91425" anchor="ctr" anchorCtr="0">
            <a:noAutofit/>
          </a:bodyPr>
          <a:lstStyle/>
          <a:p>
            <a:pPr marL="0" lvl="0" indent="0" algn="l" rtl="0">
              <a:spcBef>
                <a:spcPts val="1000"/>
              </a:spcBef>
              <a:spcAft>
                <a:spcPts val="0"/>
              </a:spcAft>
              <a:buNone/>
            </a:pPr>
            <a:r>
              <a:rPr lang="en-GB" sz="850" b="1">
                <a:solidFill>
                  <a:srgbClr val="274E13"/>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Section 1.0. Introduction to Humanitarian Response in Urban Contexts</a:t>
            </a:r>
            <a:endParaRPr sz="850" b="1">
              <a:solidFill>
                <a:srgbClr val="274E13"/>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274E13"/>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1.0.A. Case Study: War in Ukraine</a:t>
            </a:r>
            <a:r>
              <a:rPr lang="en-GB" sz="850">
                <a:solidFill>
                  <a:srgbClr val="274E13"/>
                </a:solidFill>
                <a:latin typeface="Montserrat"/>
                <a:ea typeface="Montserrat"/>
                <a:cs typeface="Montserrat"/>
                <a:sym typeface="Montserrat"/>
              </a:rPr>
              <a:t>	</a:t>
            </a:r>
            <a:endParaRPr sz="850">
              <a:solidFill>
                <a:srgbClr val="274E13"/>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274E13"/>
                </a:solidFill>
                <a:uFill>
                  <a:noFill/>
                </a:uFill>
                <a:latin typeface="Montserrat"/>
                <a:ea typeface="Montserrat"/>
                <a:cs typeface="Montserrat"/>
                <a:sym typeface="Montserrat"/>
                <a:hlinkClick r:id="rId5">
                  <a:extLst>
                    <a:ext uri="{A12FA001-AC4F-418D-AE19-62706E023703}">
                      <ahyp:hlinkClr xmlns:ahyp="http://schemas.microsoft.com/office/drawing/2018/hyperlinkcolor" val="tx"/>
                    </a:ext>
                  </a:extLst>
                </a:hlinkClick>
              </a:rPr>
              <a:t>1.0.B. Key Features of Urban Contexts</a:t>
            </a:r>
            <a:r>
              <a:rPr lang="en-GB" sz="850">
                <a:solidFill>
                  <a:srgbClr val="274E13"/>
                </a:solidFill>
                <a:latin typeface="Montserrat"/>
                <a:ea typeface="Montserrat"/>
                <a:cs typeface="Montserrat"/>
                <a:sym typeface="Montserrat"/>
              </a:rPr>
              <a:t>	</a:t>
            </a:r>
            <a:endParaRPr sz="850">
              <a:solidFill>
                <a:srgbClr val="274E13"/>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274E13"/>
                </a:solidFill>
                <a:uFill>
                  <a:noFill/>
                </a:uFill>
                <a:latin typeface="Montserrat"/>
                <a:ea typeface="Montserrat"/>
                <a:cs typeface="Montserrat"/>
                <a:sym typeface="Montserrat"/>
                <a:hlinkClick r:id="rId6">
                  <a:extLst>
                    <a:ext uri="{A12FA001-AC4F-418D-AE19-62706E023703}">
                      <ahyp:hlinkClr xmlns:ahyp="http://schemas.microsoft.com/office/drawing/2018/hyperlinkcolor" val="tx"/>
                    </a:ext>
                  </a:extLst>
                </a:hlinkClick>
              </a:rPr>
              <a:t>1.0.C. Framing Urban Contexts Through Systems Thinking</a:t>
            </a:r>
            <a:r>
              <a:rPr lang="en-GB" sz="850">
                <a:solidFill>
                  <a:srgbClr val="274E13"/>
                </a:solidFill>
                <a:latin typeface="Montserrat"/>
                <a:ea typeface="Montserrat"/>
                <a:cs typeface="Montserrat"/>
                <a:sym typeface="Montserrat"/>
              </a:rPr>
              <a:t>	</a:t>
            </a:r>
            <a:endParaRPr sz="850">
              <a:solidFill>
                <a:srgbClr val="274E13"/>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274E13"/>
                </a:solidFill>
                <a:uFill>
                  <a:noFill/>
                </a:uFill>
                <a:latin typeface="Montserrat"/>
                <a:ea typeface="Montserrat"/>
                <a:cs typeface="Montserrat"/>
                <a:sym typeface="Montserrat"/>
                <a:hlinkClick r:id="rId7">
                  <a:extLst>
                    <a:ext uri="{A12FA001-AC4F-418D-AE19-62706E023703}">
                      <ahyp:hlinkClr xmlns:ahyp="http://schemas.microsoft.com/office/drawing/2018/hyperlinkcolor" val="tx"/>
                    </a:ext>
                  </a:extLst>
                </a:hlinkClick>
              </a:rPr>
              <a:t>1.0.D. Learning Objectives for Module 1</a:t>
            </a:r>
            <a:endParaRPr sz="850">
              <a:solidFill>
                <a:srgbClr val="274E13"/>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274E13"/>
                </a:solidFill>
                <a:uFill>
                  <a:noFill/>
                </a:uFill>
                <a:latin typeface="Montserrat"/>
                <a:ea typeface="Montserrat"/>
                <a:cs typeface="Montserrat"/>
                <a:sym typeface="Montserrat"/>
                <a:hlinkClick r:id="rId8">
                  <a:extLst>
                    <a:ext uri="{A12FA001-AC4F-418D-AE19-62706E023703}">
                      <ahyp:hlinkClr xmlns:ahyp="http://schemas.microsoft.com/office/drawing/2018/hyperlinkcolor" val="tx"/>
                    </a:ext>
                  </a:extLst>
                </a:hlinkClick>
              </a:rPr>
              <a:t>1.0.E. Module Overview</a:t>
            </a:r>
            <a:endParaRPr sz="850">
              <a:solidFill>
                <a:srgbClr val="274E13"/>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274E13"/>
                </a:solidFill>
                <a:uFill>
                  <a:noFill/>
                </a:uFill>
                <a:latin typeface="Montserrat"/>
                <a:ea typeface="Montserrat"/>
                <a:cs typeface="Montserrat"/>
                <a:sym typeface="Montserrat"/>
                <a:hlinkClick r:id="rId9">
                  <a:extLst>
                    <a:ext uri="{A12FA001-AC4F-418D-AE19-62706E023703}">
                      <ahyp:hlinkClr xmlns:ahyp="http://schemas.microsoft.com/office/drawing/2018/hyperlinkcolor" val="tx"/>
                    </a:ext>
                  </a:extLst>
                </a:hlinkClick>
              </a:rPr>
              <a:t>1.0.F. Additional Reading</a:t>
            </a:r>
            <a:endParaRPr sz="850">
              <a:solidFill>
                <a:srgbClr val="274E13"/>
              </a:solidFill>
              <a:latin typeface="Montserrat"/>
              <a:ea typeface="Montserrat"/>
              <a:cs typeface="Montserrat"/>
              <a:sym typeface="Montserrat"/>
            </a:endParaRPr>
          </a:p>
          <a:p>
            <a:pPr marL="0" lvl="0" indent="0" algn="l" rtl="0">
              <a:spcBef>
                <a:spcPts val="1000"/>
              </a:spcBef>
              <a:spcAft>
                <a:spcPts val="0"/>
              </a:spcAft>
              <a:buNone/>
            </a:pPr>
            <a:r>
              <a:rPr lang="en-GB" sz="850" b="1">
                <a:solidFill>
                  <a:srgbClr val="274E13"/>
                </a:solidFill>
                <a:uFill>
                  <a:noFill/>
                </a:uFill>
                <a:latin typeface="Montserrat"/>
                <a:ea typeface="Montserrat"/>
                <a:cs typeface="Montserrat"/>
                <a:sym typeface="Montserrat"/>
                <a:hlinkClick r:id="rId10">
                  <a:extLst>
                    <a:ext uri="{A12FA001-AC4F-418D-AE19-62706E023703}">
                      <ahyp:hlinkClr xmlns:ahyp="http://schemas.microsoft.com/office/drawing/2018/hyperlinkcolor" val="tx"/>
                    </a:ext>
                  </a:extLst>
                </a:hlinkClick>
              </a:rPr>
              <a:t>Section 1.1 Defining the Urban Context</a:t>
            </a:r>
            <a:r>
              <a:rPr lang="en-GB" sz="850" b="1">
                <a:solidFill>
                  <a:srgbClr val="274E13"/>
                </a:solidFill>
                <a:latin typeface="Montserrat"/>
                <a:ea typeface="Montserrat"/>
                <a:cs typeface="Montserrat"/>
                <a:sym typeface="Montserrat"/>
              </a:rPr>
              <a:t>	</a:t>
            </a:r>
            <a:endParaRPr sz="850" b="1">
              <a:solidFill>
                <a:srgbClr val="274E13"/>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274E13"/>
                </a:solidFill>
                <a:uFill>
                  <a:noFill/>
                </a:uFill>
                <a:latin typeface="Montserrat"/>
                <a:ea typeface="Montserrat"/>
                <a:cs typeface="Montserrat"/>
                <a:sym typeface="Montserrat"/>
                <a:hlinkClick r:id="rId11">
                  <a:extLst>
                    <a:ext uri="{A12FA001-AC4F-418D-AE19-62706E023703}">
                      <ahyp:hlinkClr xmlns:ahyp="http://schemas.microsoft.com/office/drawing/2018/hyperlinkcolor" val="tx"/>
                    </a:ext>
                  </a:extLst>
                </a:hlinkClick>
              </a:rPr>
              <a:t>1.1. Section Overview</a:t>
            </a:r>
            <a:r>
              <a:rPr lang="en-GB" sz="850">
                <a:solidFill>
                  <a:srgbClr val="274E13"/>
                </a:solidFill>
                <a:latin typeface="Montserrat"/>
                <a:ea typeface="Montserrat"/>
                <a:cs typeface="Montserrat"/>
                <a:sym typeface="Montserrat"/>
              </a:rPr>
              <a:t>	</a:t>
            </a:r>
            <a:endParaRPr sz="850">
              <a:solidFill>
                <a:srgbClr val="274E13"/>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274E13"/>
                </a:solidFill>
                <a:uFill>
                  <a:noFill/>
                </a:uFill>
                <a:latin typeface="Montserrat"/>
                <a:ea typeface="Montserrat"/>
                <a:cs typeface="Montserrat"/>
                <a:sym typeface="Montserrat"/>
                <a:hlinkClick r:id="rId12">
                  <a:extLst>
                    <a:ext uri="{A12FA001-AC4F-418D-AE19-62706E023703}">
                      <ahyp:hlinkClr xmlns:ahyp="http://schemas.microsoft.com/office/drawing/2018/hyperlinkcolor" val="tx"/>
                    </a:ext>
                  </a:extLst>
                </a:hlinkClick>
              </a:rPr>
              <a:t>1.1.A. Definitions of Urban Contexts</a:t>
            </a:r>
            <a:r>
              <a:rPr lang="en-GB" sz="850">
                <a:solidFill>
                  <a:srgbClr val="274E13"/>
                </a:solidFill>
                <a:latin typeface="Montserrat"/>
                <a:ea typeface="Montserrat"/>
                <a:cs typeface="Montserrat"/>
                <a:sym typeface="Montserrat"/>
              </a:rPr>
              <a:t>	</a:t>
            </a:r>
            <a:endParaRPr sz="850">
              <a:solidFill>
                <a:srgbClr val="274E13"/>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274E13"/>
                </a:solidFill>
                <a:uFill>
                  <a:noFill/>
                </a:uFill>
                <a:latin typeface="Montserrat"/>
                <a:ea typeface="Montserrat"/>
                <a:cs typeface="Montserrat"/>
                <a:sym typeface="Montserrat"/>
                <a:hlinkClick r:id="rId13">
                  <a:extLst>
                    <a:ext uri="{A12FA001-AC4F-418D-AE19-62706E023703}">
                      <ahyp:hlinkClr xmlns:ahyp="http://schemas.microsoft.com/office/drawing/2018/hyperlinkcolor" val="tx"/>
                    </a:ext>
                  </a:extLst>
                </a:hlinkClick>
              </a:rPr>
              <a:t>1.1.B. Comparing Contexts</a:t>
            </a:r>
            <a:r>
              <a:rPr lang="en-GB" sz="850">
                <a:solidFill>
                  <a:srgbClr val="274E13"/>
                </a:solidFill>
                <a:latin typeface="Montserrat"/>
                <a:ea typeface="Montserrat"/>
                <a:cs typeface="Montserrat"/>
                <a:sym typeface="Montserrat"/>
              </a:rPr>
              <a:t>	</a:t>
            </a:r>
            <a:endParaRPr sz="850">
              <a:solidFill>
                <a:srgbClr val="274E13"/>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274E13"/>
                </a:solidFill>
                <a:uFill>
                  <a:noFill/>
                </a:uFill>
                <a:latin typeface="Montserrat"/>
                <a:ea typeface="Montserrat"/>
                <a:cs typeface="Montserrat"/>
                <a:sym typeface="Montserrat"/>
                <a:hlinkClick r:id="rId14">
                  <a:extLst>
                    <a:ext uri="{A12FA001-AC4F-418D-AE19-62706E023703}">
                      <ahyp:hlinkClr xmlns:ahyp="http://schemas.microsoft.com/office/drawing/2018/hyperlinkcolor" val="tx"/>
                    </a:ext>
                  </a:extLst>
                </a:hlinkClick>
              </a:rPr>
              <a:t>1.1.C. Identifying Opportunities</a:t>
            </a:r>
            <a:r>
              <a:rPr lang="en-GB" sz="850">
                <a:solidFill>
                  <a:srgbClr val="274E13"/>
                </a:solidFill>
                <a:latin typeface="Montserrat"/>
                <a:ea typeface="Montserrat"/>
                <a:cs typeface="Montserrat"/>
                <a:sym typeface="Montserrat"/>
              </a:rPr>
              <a:t>	</a:t>
            </a:r>
            <a:endParaRPr sz="850">
              <a:solidFill>
                <a:srgbClr val="274E13"/>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274E13"/>
                </a:solidFill>
                <a:uFill>
                  <a:noFill/>
                </a:uFill>
                <a:latin typeface="Montserrat"/>
                <a:ea typeface="Montserrat"/>
                <a:cs typeface="Montserrat"/>
                <a:sym typeface="Montserrat"/>
                <a:hlinkClick r:id="rId15">
                  <a:extLst>
                    <a:ext uri="{A12FA001-AC4F-418D-AE19-62706E023703}">
                      <ahyp:hlinkClr xmlns:ahyp="http://schemas.microsoft.com/office/drawing/2018/hyperlinkcolor" val="tx"/>
                    </a:ext>
                  </a:extLst>
                </a:hlinkClick>
              </a:rPr>
              <a:t>1.1.D. Identifying Challenges</a:t>
            </a:r>
            <a:r>
              <a:rPr lang="en-GB" sz="850">
                <a:solidFill>
                  <a:srgbClr val="274E13"/>
                </a:solidFill>
                <a:latin typeface="Montserrat"/>
                <a:ea typeface="Montserrat"/>
                <a:cs typeface="Montserrat"/>
                <a:sym typeface="Montserrat"/>
              </a:rPr>
              <a:t>	</a:t>
            </a:r>
            <a:endParaRPr sz="850">
              <a:solidFill>
                <a:srgbClr val="274E13"/>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274E13"/>
                </a:solidFill>
                <a:uFill>
                  <a:noFill/>
                </a:uFill>
                <a:latin typeface="Montserrat"/>
                <a:ea typeface="Montserrat"/>
                <a:cs typeface="Montserrat"/>
                <a:sym typeface="Montserrat"/>
                <a:hlinkClick r:id="rId16">
                  <a:extLst>
                    <a:ext uri="{A12FA001-AC4F-418D-AE19-62706E023703}">
                      <ahyp:hlinkClr xmlns:ahyp="http://schemas.microsoft.com/office/drawing/2018/hyperlinkcolor" val="tx"/>
                    </a:ext>
                  </a:extLst>
                </a:hlinkClick>
              </a:rPr>
              <a:t>1.1.E. Additional Reading</a:t>
            </a:r>
            <a:r>
              <a:rPr lang="en-GB" sz="850">
                <a:solidFill>
                  <a:srgbClr val="274E13"/>
                </a:solidFill>
                <a:latin typeface="Montserrat"/>
                <a:ea typeface="Montserrat"/>
                <a:cs typeface="Montserrat"/>
                <a:sym typeface="Montserrat"/>
              </a:rPr>
              <a:t>	</a:t>
            </a:r>
            <a:endParaRPr sz="850">
              <a:solidFill>
                <a:srgbClr val="274E13"/>
              </a:solidFill>
              <a:latin typeface="Montserrat"/>
              <a:ea typeface="Montserrat"/>
              <a:cs typeface="Montserrat"/>
              <a:sym typeface="Montserrat"/>
            </a:endParaRPr>
          </a:p>
          <a:p>
            <a:pPr marL="0" lvl="0" indent="0" algn="l" rtl="0">
              <a:spcBef>
                <a:spcPts val="1000"/>
              </a:spcBef>
              <a:spcAft>
                <a:spcPts val="0"/>
              </a:spcAft>
              <a:buNone/>
            </a:pPr>
            <a:r>
              <a:rPr lang="en-GB" sz="850" b="1">
                <a:solidFill>
                  <a:schemeClr val="lt1"/>
                </a:solidFill>
                <a:uFill>
                  <a:noFill/>
                </a:uFill>
                <a:latin typeface="Montserrat"/>
                <a:ea typeface="Montserrat"/>
                <a:cs typeface="Montserrat"/>
                <a:sym typeface="Montserrat"/>
                <a:hlinkClick r:id="rId17">
                  <a:extLst>
                    <a:ext uri="{A12FA001-AC4F-418D-AE19-62706E023703}">
                      <ahyp:hlinkClr xmlns:ahyp="http://schemas.microsoft.com/office/drawing/2018/hyperlinkcolor" val="tx"/>
                    </a:ext>
                  </a:extLst>
                </a:hlinkClick>
              </a:rPr>
              <a:t>Section 1.2 Conceptualising the Urban Context</a:t>
            </a:r>
            <a:r>
              <a:rPr lang="en-GB" sz="850" b="1">
                <a:solidFill>
                  <a:schemeClr val="lt1"/>
                </a:solidFill>
                <a:latin typeface="Montserrat"/>
                <a:ea typeface="Montserrat"/>
                <a:cs typeface="Montserrat"/>
                <a:sym typeface="Montserrat"/>
              </a:rPr>
              <a:t>	</a:t>
            </a:r>
            <a:endParaRPr sz="850" b="1">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18">
                  <a:extLst>
                    <a:ext uri="{A12FA001-AC4F-418D-AE19-62706E023703}">
                      <ahyp:hlinkClr xmlns:ahyp="http://schemas.microsoft.com/office/drawing/2018/hyperlinkcolor" val="tx"/>
                    </a:ext>
                  </a:extLst>
                </a:hlinkClick>
              </a:rPr>
              <a:t>1.2. Section Overview</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19">
                  <a:extLst>
                    <a:ext uri="{A12FA001-AC4F-418D-AE19-62706E023703}">
                      <ahyp:hlinkClr xmlns:ahyp="http://schemas.microsoft.com/office/drawing/2018/hyperlinkcolor" val="tx"/>
                    </a:ext>
                  </a:extLst>
                </a:hlinkClick>
              </a:rPr>
              <a:t>1.2.A. Conceptualising Urban Response</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20">
                  <a:extLst>
                    <a:ext uri="{A12FA001-AC4F-418D-AE19-62706E023703}">
                      <ahyp:hlinkClr xmlns:ahyp="http://schemas.microsoft.com/office/drawing/2018/hyperlinkcolor" val="tx"/>
                    </a:ext>
                  </a:extLst>
                </a:hlinkClick>
              </a:rPr>
              <a:t>1.2.B. Needs Analysis using a People-Centred Approach</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21">
                  <a:extLst>
                    <a:ext uri="{A12FA001-AC4F-418D-AE19-62706E023703}">
                      <ahyp:hlinkClr xmlns:ahyp="http://schemas.microsoft.com/office/drawing/2018/hyperlinkcolor" val="tx"/>
                    </a:ext>
                  </a:extLst>
                </a:hlinkClick>
              </a:rPr>
              <a:t>1.2.C. Context Analysis using a Systems Approach</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22">
                  <a:extLst>
                    <a:ext uri="{A12FA001-AC4F-418D-AE19-62706E023703}">
                      <ahyp:hlinkClr xmlns:ahyp="http://schemas.microsoft.com/office/drawing/2018/hyperlinkcolor" val="tx"/>
                    </a:ext>
                  </a:extLst>
                </a:hlinkClick>
              </a:rPr>
              <a:t>1.2.D. </a:t>
            </a:r>
            <a:r>
              <a:rPr lang="en-GB" sz="850">
                <a:solidFill>
                  <a:schemeClr val="lt1"/>
                </a:solidFill>
                <a:latin typeface="Montserrat"/>
                <a:ea typeface="Montserrat"/>
                <a:cs typeface="Montserrat"/>
                <a:sym typeface="Montserrat"/>
              </a:rPr>
              <a:t>Systems Approaches to Context Analysis</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latin typeface="Montserrat"/>
                <a:ea typeface="Montserrat"/>
                <a:cs typeface="Montserrat"/>
                <a:sym typeface="Montserrat"/>
              </a:rPr>
              <a:t>1.2.E. Additional Reading	</a:t>
            </a:r>
            <a:endParaRPr sz="850">
              <a:solidFill>
                <a:schemeClr val="lt1"/>
              </a:solidFill>
              <a:latin typeface="Montserrat"/>
              <a:ea typeface="Montserrat"/>
              <a:cs typeface="Montserrat"/>
              <a:sym typeface="Montserrat"/>
            </a:endParaRPr>
          </a:p>
          <a:p>
            <a:pPr marL="0" lvl="0" indent="0" algn="l" rtl="0">
              <a:spcBef>
                <a:spcPts val="1000"/>
              </a:spcBef>
              <a:spcAft>
                <a:spcPts val="0"/>
              </a:spcAft>
              <a:buNone/>
            </a:pPr>
            <a:r>
              <a:rPr lang="en-GB" sz="850" b="1">
                <a:solidFill>
                  <a:srgbClr val="274E13"/>
                </a:solidFill>
                <a:uFill>
                  <a:noFill/>
                </a:uFill>
                <a:latin typeface="Montserrat"/>
                <a:ea typeface="Montserrat"/>
                <a:cs typeface="Montserrat"/>
                <a:sym typeface="Montserrat"/>
                <a:hlinkClick r:id="rId23">
                  <a:extLst>
                    <a:ext uri="{A12FA001-AC4F-418D-AE19-62706E023703}">
                      <ahyp:hlinkClr xmlns:ahyp="http://schemas.microsoft.com/office/drawing/2018/hyperlinkcolor" val="tx"/>
                    </a:ext>
                  </a:extLst>
                </a:hlinkClick>
              </a:rPr>
              <a:t>Section 1.3 Complexity in Urban Contexts</a:t>
            </a:r>
            <a:r>
              <a:rPr lang="en-GB" sz="850" b="1">
                <a:solidFill>
                  <a:srgbClr val="274E13"/>
                </a:solidFill>
                <a:latin typeface="Montserrat"/>
                <a:ea typeface="Montserrat"/>
                <a:cs typeface="Montserrat"/>
                <a:sym typeface="Montserrat"/>
              </a:rPr>
              <a:t> (OPTIONAL)	</a:t>
            </a:r>
            <a:endParaRPr sz="850" b="1">
              <a:solidFill>
                <a:srgbClr val="274E13"/>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274E13"/>
                </a:solidFill>
                <a:uFill>
                  <a:noFill/>
                </a:uFill>
                <a:latin typeface="Montserrat"/>
                <a:ea typeface="Montserrat"/>
                <a:cs typeface="Montserrat"/>
                <a:sym typeface="Montserrat"/>
                <a:hlinkClick r:id="rId24">
                  <a:extLst>
                    <a:ext uri="{A12FA001-AC4F-418D-AE19-62706E023703}">
                      <ahyp:hlinkClr xmlns:ahyp="http://schemas.microsoft.com/office/drawing/2018/hyperlinkcolor" val="tx"/>
                    </a:ext>
                  </a:extLst>
                </a:hlinkClick>
              </a:rPr>
              <a:t>1.3. Section Overview</a:t>
            </a:r>
            <a:r>
              <a:rPr lang="en-GB" sz="850">
                <a:solidFill>
                  <a:srgbClr val="274E13"/>
                </a:solidFill>
                <a:latin typeface="Montserrat"/>
                <a:ea typeface="Montserrat"/>
                <a:cs typeface="Montserrat"/>
                <a:sym typeface="Montserrat"/>
              </a:rPr>
              <a:t>	</a:t>
            </a:r>
            <a:endParaRPr sz="850">
              <a:solidFill>
                <a:srgbClr val="274E13"/>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274E13"/>
                </a:solidFill>
                <a:uFill>
                  <a:noFill/>
                </a:uFill>
                <a:latin typeface="Montserrat"/>
                <a:ea typeface="Montserrat"/>
                <a:cs typeface="Montserrat"/>
                <a:sym typeface="Montserrat"/>
                <a:hlinkClick r:id="rId25">
                  <a:extLst>
                    <a:ext uri="{A12FA001-AC4F-418D-AE19-62706E023703}">
                      <ahyp:hlinkClr xmlns:ahyp="http://schemas.microsoft.com/office/drawing/2018/hyperlinkcolor" val="tx"/>
                    </a:ext>
                  </a:extLst>
                </a:hlinkClick>
              </a:rPr>
              <a:t>1.3.A. Origins of Complexity</a:t>
            </a:r>
            <a:r>
              <a:rPr lang="en-GB" sz="850">
                <a:solidFill>
                  <a:srgbClr val="274E13"/>
                </a:solidFill>
                <a:latin typeface="Montserrat"/>
                <a:ea typeface="Montserrat"/>
                <a:cs typeface="Montserrat"/>
                <a:sym typeface="Montserrat"/>
              </a:rPr>
              <a:t>	</a:t>
            </a:r>
            <a:endParaRPr sz="850">
              <a:solidFill>
                <a:srgbClr val="274E13"/>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274E13"/>
                </a:solidFill>
                <a:uFill>
                  <a:noFill/>
                </a:uFill>
                <a:latin typeface="Montserrat"/>
                <a:ea typeface="Montserrat"/>
                <a:cs typeface="Montserrat"/>
                <a:sym typeface="Montserrat"/>
                <a:hlinkClick r:id="rId26">
                  <a:extLst>
                    <a:ext uri="{A12FA001-AC4F-418D-AE19-62706E023703}">
                      <ahyp:hlinkClr xmlns:ahyp="http://schemas.microsoft.com/office/drawing/2018/hyperlinkcolor" val="tx"/>
                    </a:ext>
                  </a:extLst>
                </a:hlinkClick>
              </a:rPr>
              <a:t>1.3.B. Urban Risk and Vulnerability</a:t>
            </a:r>
            <a:endParaRPr sz="850">
              <a:solidFill>
                <a:srgbClr val="274E13"/>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274E13"/>
                </a:solidFill>
                <a:uFill>
                  <a:noFill/>
                </a:uFill>
                <a:latin typeface="Montserrat"/>
                <a:ea typeface="Montserrat"/>
                <a:cs typeface="Montserrat"/>
                <a:sym typeface="Montserrat"/>
                <a:hlinkClick r:id="rId27">
                  <a:extLst>
                    <a:ext uri="{A12FA001-AC4F-418D-AE19-62706E023703}">
                      <ahyp:hlinkClr xmlns:ahyp="http://schemas.microsoft.com/office/drawing/2018/hyperlinkcolor" val="tx"/>
                    </a:ext>
                  </a:extLst>
                </a:hlinkClick>
              </a:rPr>
              <a:t>1.3.C. Urban Communications &amp; Information Management</a:t>
            </a:r>
            <a:endParaRPr sz="850">
              <a:solidFill>
                <a:srgbClr val="274E13"/>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274E13"/>
                </a:solidFill>
                <a:uFill>
                  <a:noFill/>
                </a:uFill>
                <a:latin typeface="Montserrat"/>
                <a:ea typeface="Montserrat"/>
                <a:cs typeface="Montserrat"/>
                <a:sym typeface="Montserrat"/>
                <a:hlinkClick r:id="rId28">
                  <a:extLst>
                    <a:ext uri="{A12FA001-AC4F-418D-AE19-62706E023703}">
                      <ahyp:hlinkClr xmlns:ahyp="http://schemas.microsoft.com/office/drawing/2018/hyperlinkcolor" val="tx"/>
                    </a:ext>
                  </a:extLst>
                </a:hlinkClick>
              </a:rPr>
              <a:t>1.3.D. Additional Reading</a:t>
            </a:r>
            <a:r>
              <a:rPr lang="en-GB" sz="850">
                <a:solidFill>
                  <a:srgbClr val="274E13"/>
                </a:solidFill>
                <a:latin typeface="Montserrat"/>
                <a:ea typeface="Montserrat"/>
                <a:cs typeface="Montserrat"/>
                <a:sym typeface="Montserrat"/>
              </a:rPr>
              <a:t>	</a:t>
            </a:r>
            <a:endParaRPr sz="850">
              <a:solidFill>
                <a:srgbClr val="274E13"/>
              </a:solidFill>
              <a:latin typeface="Montserrat"/>
              <a:ea typeface="Montserrat"/>
              <a:cs typeface="Montserrat"/>
              <a:sym typeface="Montserrat"/>
            </a:endParaRPr>
          </a:p>
          <a:p>
            <a:pPr marL="0" lvl="0" indent="0" algn="l" rtl="0">
              <a:spcBef>
                <a:spcPts val="1000"/>
              </a:spcBef>
              <a:spcAft>
                <a:spcPts val="0"/>
              </a:spcAft>
              <a:buNone/>
            </a:pPr>
            <a:r>
              <a:rPr lang="en-GB" sz="850" b="1">
                <a:solidFill>
                  <a:srgbClr val="274E13"/>
                </a:solidFill>
                <a:uFill>
                  <a:noFill/>
                </a:uFill>
                <a:latin typeface="Montserrat"/>
                <a:ea typeface="Montserrat"/>
                <a:cs typeface="Montserrat"/>
                <a:sym typeface="Montserrat"/>
                <a:hlinkClick r:id="rId29">
                  <a:extLst>
                    <a:ext uri="{A12FA001-AC4F-418D-AE19-62706E023703}">
                      <ahyp:hlinkClr xmlns:ahyp="http://schemas.microsoft.com/office/drawing/2018/hyperlinkcolor" val="tx"/>
                    </a:ext>
                  </a:extLst>
                </a:hlinkClick>
              </a:rPr>
              <a:t>Section 1.4 Conclusions</a:t>
            </a:r>
            <a:endParaRPr sz="850">
              <a:solidFill>
                <a:srgbClr val="274E13"/>
              </a:solidFill>
              <a:latin typeface="Montserrat"/>
              <a:ea typeface="Montserrat"/>
              <a:cs typeface="Montserrat"/>
              <a:sym typeface="Montserrat"/>
            </a:endParaRPr>
          </a:p>
        </p:txBody>
      </p:sp>
      <p:sp>
        <p:nvSpPr>
          <p:cNvPr id="376" name="Google Shape;376;p41"/>
          <p:cNvSpPr txBox="1">
            <a:spLocks noGrp="1"/>
          </p:cNvSpPr>
          <p:nvPr>
            <p:ph type="title"/>
          </p:nvPr>
        </p:nvSpPr>
        <p:spPr>
          <a:xfrm>
            <a:off x="135900" y="1660625"/>
            <a:ext cx="4419900" cy="1614600"/>
          </a:xfrm>
          <a:prstGeom prst="rect">
            <a:avLst/>
          </a:prstGeom>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990"/>
              <a:buNone/>
            </a:pPr>
            <a:r>
              <a:rPr lang="en-GB" sz="4040">
                <a:solidFill>
                  <a:schemeClr val="lt1"/>
                </a:solidFill>
              </a:rPr>
              <a:t>1.2</a:t>
            </a:r>
            <a:endParaRPr sz="4040">
              <a:solidFill>
                <a:schemeClr val="lt1"/>
              </a:solidFill>
            </a:endParaRPr>
          </a:p>
          <a:p>
            <a:pPr marL="0" lvl="0" indent="0" algn="l" rtl="0">
              <a:lnSpc>
                <a:spcPct val="115000"/>
              </a:lnSpc>
              <a:spcBef>
                <a:spcPts val="400"/>
              </a:spcBef>
              <a:spcAft>
                <a:spcPts val="400"/>
              </a:spcAft>
              <a:buSzPts val="990"/>
              <a:buNone/>
            </a:pPr>
            <a:r>
              <a:rPr lang="en-GB" sz="2840">
                <a:solidFill>
                  <a:schemeClr val="lt1"/>
                </a:solidFill>
              </a:rPr>
              <a:t>Conceptualising the Urban Context</a:t>
            </a:r>
            <a:endParaRPr sz="2840">
              <a:solidFill>
                <a:schemeClr val="lt1"/>
              </a:solidFill>
            </a:endParaRPr>
          </a:p>
        </p:txBody>
      </p:sp>
      <p:sp>
        <p:nvSpPr>
          <p:cNvPr id="377" name="Google Shape;377;p41"/>
          <p:cNvSpPr/>
          <p:nvPr/>
        </p:nvSpPr>
        <p:spPr>
          <a:xfrm>
            <a:off x="4200675" y="2544150"/>
            <a:ext cx="252300" cy="207600"/>
          </a:xfrm>
          <a:prstGeom prst="rightArrow">
            <a:avLst>
              <a:gd name="adj1" fmla="val 50000"/>
              <a:gd name="adj2" fmla="val 50000"/>
            </a:avLst>
          </a:prstGeom>
          <a:solidFill>
            <a:srgbClr val="00A0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pic>
        <p:nvPicPr>
          <p:cNvPr id="382" name="Google Shape;382;p4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flipH="1">
            <a:off x="4590364" y="1106600"/>
            <a:ext cx="4553636" cy="2561425"/>
          </a:xfrm>
          <a:prstGeom prst="rect">
            <a:avLst/>
          </a:prstGeom>
          <a:noFill/>
          <a:ln>
            <a:noFill/>
          </a:ln>
        </p:spPr>
      </p:pic>
      <p:sp>
        <p:nvSpPr>
          <p:cNvPr id="383" name="Google Shape;383;p42"/>
          <p:cNvSpPr txBox="1">
            <a:spLocks noGrp="1"/>
          </p:cNvSpPr>
          <p:nvPr>
            <p:ph type="title"/>
          </p:nvPr>
        </p:nvSpPr>
        <p:spPr>
          <a:xfrm>
            <a:off x="0" y="0"/>
            <a:ext cx="8520600" cy="5415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sz="1550" b="0" i="1"/>
              <a:t>1.2 Conceptualising the Urban Context </a:t>
            </a:r>
            <a:endParaRPr sz="1550" b="0" i="1"/>
          </a:p>
          <a:p>
            <a:pPr marL="0" lvl="0" indent="0" algn="l" rtl="0">
              <a:spcBef>
                <a:spcPts val="0"/>
              </a:spcBef>
              <a:spcAft>
                <a:spcPts val="0"/>
              </a:spcAft>
              <a:buNone/>
            </a:pPr>
            <a:r>
              <a:rPr lang="en-GB" sz="2688" i="1"/>
              <a:t>Overview of Section 1.2</a:t>
            </a:r>
            <a:endParaRPr sz="2688" i="1"/>
          </a:p>
          <a:p>
            <a:pPr marL="0" lvl="0" indent="0" algn="l" rtl="0">
              <a:spcBef>
                <a:spcPts val="0"/>
              </a:spcBef>
              <a:spcAft>
                <a:spcPts val="0"/>
              </a:spcAft>
              <a:buNone/>
            </a:pPr>
            <a:endParaRPr i="1"/>
          </a:p>
        </p:txBody>
      </p:sp>
      <p:sp>
        <p:nvSpPr>
          <p:cNvPr id="384" name="Google Shape;384;p42"/>
          <p:cNvSpPr txBox="1">
            <a:spLocks noGrp="1"/>
          </p:cNvSpPr>
          <p:nvPr>
            <p:ph type="body" idx="1"/>
          </p:nvPr>
        </p:nvSpPr>
        <p:spPr>
          <a:xfrm>
            <a:off x="0" y="1106600"/>
            <a:ext cx="4848900" cy="2561400"/>
          </a:xfrm>
          <a:prstGeom prst="rect">
            <a:avLst/>
          </a:prstGeom>
          <a:solidFill>
            <a:srgbClr val="00A0A3"/>
          </a:solidFill>
        </p:spPr>
        <p:txBody>
          <a:bodyPr spcFirstLastPara="1" wrap="square" lIns="91425" tIns="91425" rIns="91425" bIns="91425" anchor="ctr" anchorCtr="0">
            <a:normAutofit/>
          </a:bodyPr>
          <a:lstStyle/>
          <a:p>
            <a:pPr marL="0" lvl="0" indent="0" algn="l" rtl="0">
              <a:lnSpc>
                <a:spcPct val="115000"/>
              </a:lnSpc>
              <a:spcBef>
                <a:spcPts val="0"/>
              </a:spcBef>
              <a:spcAft>
                <a:spcPts val="0"/>
              </a:spcAft>
              <a:buClr>
                <a:schemeClr val="dk1"/>
              </a:buClr>
              <a:buSzPts val="1100"/>
              <a:buFont typeface="Arial"/>
              <a:buNone/>
            </a:pPr>
            <a:r>
              <a:rPr lang="en-GB" sz="1400" b="1">
                <a:solidFill>
                  <a:schemeClr val="lt1"/>
                </a:solidFill>
              </a:rPr>
              <a:t>Topics covered in this section include:</a:t>
            </a:r>
            <a:endParaRPr sz="1400" b="1">
              <a:solidFill>
                <a:schemeClr val="lt1"/>
              </a:solidFill>
            </a:endParaRPr>
          </a:p>
          <a:p>
            <a:pPr marL="914400" lvl="0" indent="-317500" algn="l" rtl="0">
              <a:lnSpc>
                <a:spcPct val="115000"/>
              </a:lnSpc>
              <a:spcBef>
                <a:spcPts val="600"/>
              </a:spcBef>
              <a:spcAft>
                <a:spcPts val="0"/>
              </a:spcAft>
              <a:buClr>
                <a:schemeClr val="lt1"/>
              </a:buClr>
              <a:buSzPts val="1400"/>
              <a:buAutoNum type="alphaUcPeriod"/>
            </a:pPr>
            <a:r>
              <a:rPr lang="en-GB" sz="1400" b="1">
                <a:solidFill>
                  <a:schemeClr val="lt1"/>
                </a:solidFill>
              </a:rPr>
              <a:t>Conceptualising Urban Response</a:t>
            </a:r>
            <a:endParaRPr sz="1400" b="1">
              <a:solidFill>
                <a:schemeClr val="lt1"/>
              </a:solidFill>
            </a:endParaRPr>
          </a:p>
          <a:p>
            <a:pPr marL="914400" marR="0" lvl="0" indent="-317500" algn="l" rtl="0">
              <a:lnSpc>
                <a:spcPct val="115000"/>
              </a:lnSpc>
              <a:spcBef>
                <a:spcPts val="0"/>
              </a:spcBef>
              <a:spcAft>
                <a:spcPts val="0"/>
              </a:spcAft>
              <a:buClr>
                <a:schemeClr val="lt1"/>
              </a:buClr>
              <a:buSzPts val="1400"/>
              <a:buAutoNum type="alphaUcPeriod"/>
            </a:pPr>
            <a:r>
              <a:rPr lang="en-GB" sz="1400" b="1">
                <a:solidFill>
                  <a:schemeClr val="lt1"/>
                </a:solidFill>
              </a:rPr>
              <a:t>Needs Analysis Using a People-Centred Approach</a:t>
            </a:r>
            <a:endParaRPr sz="1400" b="1">
              <a:solidFill>
                <a:schemeClr val="lt1"/>
              </a:solidFill>
            </a:endParaRPr>
          </a:p>
          <a:p>
            <a:pPr marL="914400" marR="0" lvl="0" indent="-317500" algn="l" rtl="0">
              <a:lnSpc>
                <a:spcPct val="115000"/>
              </a:lnSpc>
              <a:spcBef>
                <a:spcPts val="0"/>
              </a:spcBef>
              <a:spcAft>
                <a:spcPts val="0"/>
              </a:spcAft>
              <a:buClr>
                <a:schemeClr val="lt1"/>
              </a:buClr>
              <a:buSzPts val="1400"/>
              <a:buAutoNum type="alphaUcPeriod"/>
            </a:pPr>
            <a:r>
              <a:rPr lang="en-GB" sz="1400" b="1">
                <a:solidFill>
                  <a:schemeClr val="lt1"/>
                </a:solidFill>
              </a:rPr>
              <a:t>Context Analysis Using a Systems Approach</a:t>
            </a:r>
            <a:endParaRPr sz="1400" b="1">
              <a:solidFill>
                <a:schemeClr val="lt1"/>
              </a:solidFill>
            </a:endParaRPr>
          </a:p>
          <a:p>
            <a:pPr marL="914400" lvl="0" indent="-317500" algn="l" rtl="0">
              <a:spcBef>
                <a:spcPts val="0"/>
              </a:spcBef>
              <a:spcAft>
                <a:spcPts val="0"/>
              </a:spcAft>
              <a:buClr>
                <a:schemeClr val="lt1"/>
              </a:buClr>
              <a:buSzPts val="1400"/>
              <a:buAutoNum type="alphaUcPeriod"/>
            </a:pPr>
            <a:r>
              <a:rPr lang="en-GB" sz="1400" b="1">
                <a:solidFill>
                  <a:schemeClr val="lt1"/>
                </a:solidFill>
              </a:rPr>
              <a:t>Systems Approaches to Context Analysis</a:t>
            </a:r>
            <a:endParaRPr sz="1400" b="1">
              <a:solidFill>
                <a:schemeClr val="lt1"/>
              </a:solidFill>
            </a:endParaRPr>
          </a:p>
          <a:p>
            <a:pPr marL="914400" marR="0" lvl="0" indent="-317500" algn="l" rtl="0">
              <a:lnSpc>
                <a:spcPct val="115000"/>
              </a:lnSpc>
              <a:spcBef>
                <a:spcPts val="0"/>
              </a:spcBef>
              <a:spcAft>
                <a:spcPts val="0"/>
              </a:spcAft>
              <a:buClr>
                <a:schemeClr val="lt1"/>
              </a:buClr>
              <a:buSzPts val="1400"/>
              <a:buAutoNum type="alphaUcPeriod"/>
            </a:pPr>
            <a:r>
              <a:rPr lang="en-GB" sz="1400" b="1">
                <a:solidFill>
                  <a:schemeClr val="lt1"/>
                </a:solidFill>
              </a:rPr>
              <a:t>Additional Reading</a:t>
            </a:r>
            <a:endParaRPr sz="1400" b="1">
              <a:solidFill>
                <a:schemeClr val="lt1"/>
              </a:solidFill>
            </a:endParaRPr>
          </a:p>
        </p:txBody>
      </p:sp>
      <p:sp>
        <p:nvSpPr>
          <p:cNvPr id="385" name="Google Shape;385;p42"/>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29</a:t>
            </a:fld>
            <a:endParaRPr/>
          </a:p>
        </p:txBody>
      </p:sp>
      <p:sp>
        <p:nvSpPr>
          <p:cNvPr id="386" name="Google Shape;386;p42"/>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A0A3"/>
        </a:solidFill>
        <a:effectLst/>
      </p:bgPr>
    </p:bg>
    <p:spTree>
      <p:nvGrpSpPr>
        <p:cNvPr id="1" name="Shape 80"/>
        <p:cNvGrpSpPr/>
        <p:nvPr/>
      </p:nvGrpSpPr>
      <p:grpSpPr>
        <a:xfrm>
          <a:off x="0" y="0"/>
          <a:ext cx="0" cy="0"/>
          <a:chOff x="0" y="0"/>
          <a:chExt cx="0" cy="0"/>
        </a:xfrm>
      </p:grpSpPr>
      <p:sp>
        <p:nvSpPr>
          <p:cNvPr id="81" name="Google Shape;81;p16"/>
          <p:cNvSpPr txBox="1">
            <a:spLocks noGrp="1"/>
          </p:cNvSpPr>
          <p:nvPr>
            <p:ph type="ctrTitle"/>
          </p:nvPr>
        </p:nvSpPr>
        <p:spPr>
          <a:xfrm>
            <a:off x="311700" y="1923150"/>
            <a:ext cx="8520600" cy="1297200"/>
          </a:xfrm>
          <a:prstGeom prst="rect">
            <a:avLst/>
          </a:prstGeom>
        </p:spPr>
        <p:txBody>
          <a:bodyPr spcFirstLastPara="1" wrap="square" lIns="91425" tIns="91425" rIns="91425" bIns="91425" anchor="b" anchorCtr="0">
            <a:normAutofit fontScale="90000"/>
          </a:bodyPr>
          <a:lstStyle/>
          <a:p>
            <a:pPr marL="0" lvl="0" indent="0" algn="ctr" rtl="0">
              <a:lnSpc>
                <a:spcPct val="115000"/>
              </a:lnSpc>
              <a:spcBef>
                <a:spcPts val="0"/>
              </a:spcBef>
              <a:spcAft>
                <a:spcPts val="0"/>
              </a:spcAft>
              <a:buNone/>
            </a:pPr>
            <a:r>
              <a:rPr lang="en-GB" sz="3250">
                <a:solidFill>
                  <a:srgbClr val="AEF1F2"/>
                </a:solidFill>
              </a:rPr>
              <a:t>MODULE 1</a:t>
            </a:r>
            <a:br>
              <a:rPr lang="en-GB" sz="3250">
                <a:solidFill>
                  <a:schemeClr val="lt1"/>
                </a:solidFill>
              </a:rPr>
            </a:br>
            <a:r>
              <a:rPr lang="en-GB" sz="3250">
                <a:solidFill>
                  <a:schemeClr val="lt1"/>
                </a:solidFill>
              </a:rPr>
              <a:t>Humanitarian Response </a:t>
            </a:r>
            <a:endParaRPr sz="3250">
              <a:solidFill>
                <a:schemeClr val="lt1"/>
              </a:solidFill>
            </a:endParaRPr>
          </a:p>
          <a:p>
            <a:pPr marL="0" lvl="0" indent="0" algn="ctr" rtl="0">
              <a:lnSpc>
                <a:spcPct val="115000"/>
              </a:lnSpc>
              <a:spcBef>
                <a:spcPts val="0"/>
              </a:spcBef>
              <a:spcAft>
                <a:spcPts val="0"/>
              </a:spcAft>
              <a:buNone/>
            </a:pPr>
            <a:r>
              <a:rPr lang="en-GB" sz="3250">
                <a:solidFill>
                  <a:schemeClr val="lt1"/>
                </a:solidFill>
              </a:rPr>
              <a:t>in Urban Contexts</a:t>
            </a:r>
            <a:endParaRPr sz="4200">
              <a:solidFill>
                <a:schemeClr val="lt1"/>
              </a:solidFill>
            </a:endParaRPr>
          </a:p>
        </p:txBody>
      </p:sp>
      <p:sp>
        <p:nvSpPr>
          <p:cNvPr id="82" name="Google Shape;82;p16"/>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43"/>
          <p:cNvSpPr txBox="1">
            <a:spLocks noGrp="1"/>
          </p:cNvSpPr>
          <p:nvPr>
            <p:ph type="title"/>
          </p:nvPr>
        </p:nvSpPr>
        <p:spPr>
          <a:xfrm>
            <a:off x="0" y="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400" b="0"/>
              <a:t>1.2 </a:t>
            </a:r>
            <a:r>
              <a:rPr lang="en-GB" sz="1400" b="0" i="1"/>
              <a:t>Conceptualising the Urban Context | A. Conceptualising Urban Response</a:t>
            </a:r>
            <a:endParaRPr sz="1400" b="0" i="1">
              <a:solidFill>
                <a:srgbClr val="00A0A3"/>
              </a:solidFill>
            </a:endParaRPr>
          </a:p>
          <a:p>
            <a:pPr marL="0" lvl="0" indent="0" algn="l" rtl="0">
              <a:lnSpc>
                <a:spcPct val="115000"/>
              </a:lnSpc>
              <a:spcBef>
                <a:spcPts val="0"/>
              </a:spcBef>
              <a:spcAft>
                <a:spcPts val="0"/>
              </a:spcAft>
              <a:buNone/>
            </a:pPr>
            <a:r>
              <a:rPr lang="en-GB" sz="2400" i="1"/>
              <a:t>Urban </a:t>
            </a:r>
            <a:r>
              <a:rPr lang="en-GB" sz="2400" i="1">
                <a:solidFill>
                  <a:srgbClr val="00A0A3"/>
                </a:solidFill>
              </a:rPr>
              <a:t>Humanitarian Programme</a:t>
            </a:r>
            <a:r>
              <a:rPr lang="en-GB" sz="2400" i="1"/>
              <a:t> Design</a:t>
            </a:r>
            <a:endParaRPr sz="2400" i="1">
              <a:solidFill>
                <a:srgbClr val="00A0A3"/>
              </a:solidFill>
            </a:endParaRPr>
          </a:p>
        </p:txBody>
      </p:sp>
      <p:sp>
        <p:nvSpPr>
          <p:cNvPr id="392" name="Google Shape;392;p43"/>
          <p:cNvSpPr txBox="1">
            <a:spLocks noGrp="1"/>
          </p:cNvSpPr>
          <p:nvPr>
            <p:ph type="body" idx="1"/>
          </p:nvPr>
        </p:nvSpPr>
        <p:spPr>
          <a:xfrm>
            <a:off x="311700" y="1132375"/>
            <a:ext cx="8520600" cy="34164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Clr>
                <a:schemeClr val="dk1"/>
              </a:buClr>
              <a:buSzPts val="1100"/>
              <a:buFont typeface="Arial"/>
              <a:buNone/>
            </a:pPr>
            <a:r>
              <a:rPr lang="en-GB" sz="1400">
                <a:solidFill>
                  <a:schemeClr val="dk1"/>
                </a:solidFill>
              </a:rPr>
              <a:t>How do we design a humanitarian programme for the urban context? </a:t>
            </a:r>
            <a:endParaRPr sz="1400">
              <a:solidFill>
                <a:schemeClr val="dk1"/>
              </a:solidFill>
            </a:endParaRPr>
          </a:p>
          <a:p>
            <a:pPr marL="0" lvl="0" indent="0" algn="l" rtl="0">
              <a:spcBef>
                <a:spcPts val="0"/>
              </a:spcBef>
              <a:spcAft>
                <a:spcPts val="0"/>
              </a:spcAft>
              <a:buClr>
                <a:schemeClr val="dk1"/>
              </a:buClr>
              <a:buSzPts val="1100"/>
              <a:buFont typeface="Arial"/>
              <a:buNone/>
            </a:pPr>
            <a:endParaRPr sz="1400">
              <a:solidFill>
                <a:schemeClr val="dk1"/>
              </a:solidFill>
            </a:endParaRPr>
          </a:p>
          <a:p>
            <a:pPr marL="457200" lvl="0" indent="-317500" algn="l" rtl="0">
              <a:spcBef>
                <a:spcPts val="0"/>
              </a:spcBef>
              <a:spcAft>
                <a:spcPts val="0"/>
              </a:spcAft>
              <a:buClr>
                <a:schemeClr val="dk1"/>
              </a:buClr>
              <a:buSzPts val="1400"/>
              <a:buAutoNum type="arabicPeriod"/>
            </a:pPr>
            <a:r>
              <a:rPr lang="en-GB" sz="1400" b="1">
                <a:solidFill>
                  <a:schemeClr val="dk1"/>
                </a:solidFill>
              </a:rPr>
              <a:t>CONSULT AFFECTED POPULATIONS</a:t>
            </a:r>
            <a:endParaRPr sz="1400" b="1">
              <a:solidFill>
                <a:schemeClr val="dk1"/>
              </a:solidFill>
            </a:endParaRPr>
          </a:p>
          <a:p>
            <a:pPr marL="457200" lvl="0" indent="0" algn="l" rtl="0">
              <a:spcBef>
                <a:spcPts val="0"/>
              </a:spcBef>
              <a:spcAft>
                <a:spcPts val="0"/>
              </a:spcAft>
              <a:buNone/>
            </a:pPr>
            <a:r>
              <a:rPr lang="en-GB" sz="1400">
                <a:solidFill>
                  <a:schemeClr val="dk1"/>
                </a:solidFill>
              </a:rPr>
              <a:t>Identify and consult with communities and stakeholders. Recall, each community has different exposure levels.</a:t>
            </a:r>
            <a:endParaRPr sz="1400">
              <a:solidFill>
                <a:schemeClr val="dk1"/>
              </a:solidFill>
            </a:endParaRPr>
          </a:p>
          <a:p>
            <a:pPr marL="0" lvl="0" indent="0" algn="l" rtl="0">
              <a:spcBef>
                <a:spcPts val="0"/>
              </a:spcBef>
              <a:spcAft>
                <a:spcPts val="0"/>
              </a:spcAft>
              <a:buNone/>
            </a:pPr>
            <a:endParaRPr sz="1400">
              <a:solidFill>
                <a:schemeClr val="dk1"/>
              </a:solidFill>
            </a:endParaRPr>
          </a:p>
          <a:p>
            <a:pPr marL="457200" lvl="0" indent="-317500" algn="l" rtl="0">
              <a:spcBef>
                <a:spcPts val="0"/>
              </a:spcBef>
              <a:spcAft>
                <a:spcPts val="0"/>
              </a:spcAft>
              <a:buClr>
                <a:schemeClr val="dk1"/>
              </a:buClr>
              <a:buSzPts val="1400"/>
              <a:buAutoNum type="arabicPeriod"/>
            </a:pPr>
            <a:r>
              <a:rPr lang="en-GB" sz="1400" b="1">
                <a:solidFill>
                  <a:schemeClr val="dk1"/>
                </a:solidFill>
              </a:rPr>
              <a:t>IDENTIFY NEEDS</a:t>
            </a:r>
            <a:br>
              <a:rPr lang="en-GB" sz="1400" b="1">
                <a:solidFill>
                  <a:schemeClr val="dk1"/>
                </a:solidFill>
              </a:rPr>
            </a:br>
            <a:r>
              <a:rPr lang="en-GB" sz="1400">
                <a:solidFill>
                  <a:schemeClr val="dk1"/>
                </a:solidFill>
              </a:rPr>
              <a:t>Identify the </a:t>
            </a:r>
            <a:r>
              <a:rPr lang="en-GB" sz="1400" b="1">
                <a:solidFill>
                  <a:schemeClr val="dk1"/>
                </a:solidFill>
              </a:rPr>
              <a:t>needs</a:t>
            </a:r>
            <a:r>
              <a:rPr lang="en-GB" sz="1400">
                <a:solidFill>
                  <a:schemeClr val="dk1"/>
                </a:solidFill>
              </a:rPr>
              <a:t> of the affected population and the </a:t>
            </a:r>
            <a:r>
              <a:rPr lang="en-GB" sz="1400" b="1">
                <a:solidFill>
                  <a:schemeClr val="dk1"/>
                </a:solidFill>
              </a:rPr>
              <a:t>assets/resources</a:t>
            </a:r>
            <a:r>
              <a:rPr lang="en-GB" sz="1400">
                <a:solidFill>
                  <a:schemeClr val="dk1"/>
                </a:solidFill>
              </a:rPr>
              <a:t> that they use to meet those needs </a:t>
            </a:r>
            <a:br>
              <a:rPr lang="en-GB" sz="1400">
                <a:solidFill>
                  <a:schemeClr val="dk1"/>
                </a:solidFill>
              </a:rPr>
            </a:br>
            <a:r>
              <a:rPr lang="en-GB" sz="1400">
                <a:solidFill>
                  <a:schemeClr val="dk1"/>
                </a:solidFill>
              </a:rPr>
              <a:t>→ </a:t>
            </a:r>
            <a:r>
              <a:rPr lang="en-GB" sz="1400" b="1">
                <a:solidFill>
                  <a:srgbClr val="CC0000"/>
                </a:solidFill>
              </a:rPr>
              <a:t>Needs analysis</a:t>
            </a:r>
            <a:r>
              <a:rPr lang="en-GB" sz="1400">
                <a:solidFill>
                  <a:schemeClr val="dk1"/>
                </a:solidFill>
              </a:rPr>
              <a:t> using a </a:t>
            </a:r>
            <a:r>
              <a:rPr lang="en-GB" sz="1400" b="1">
                <a:solidFill>
                  <a:schemeClr val="dk1"/>
                </a:solidFill>
              </a:rPr>
              <a:t>people-centred approach</a:t>
            </a:r>
            <a:r>
              <a:rPr lang="en-GB" sz="1400">
                <a:solidFill>
                  <a:schemeClr val="dk1"/>
                </a:solidFill>
              </a:rPr>
              <a:t>.</a:t>
            </a:r>
            <a:br>
              <a:rPr lang="en-GB" sz="1400">
                <a:solidFill>
                  <a:schemeClr val="dk1"/>
                </a:solidFill>
              </a:rPr>
            </a:br>
            <a:endParaRPr sz="1400">
              <a:solidFill>
                <a:schemeClr val="dk1"/>
              </a:solidFill>
            </a:endParaRPr>
          </a:p>
          <a:p>
            <a:pPr marL="457200" lvl="0" indent="-317500" algn="l" rtl="0">
              <a:spcBef>
                <a:spcPts val="0"/>
              </a:spcBef>
              <a:spcAft>
                <a:spcPts val="0"/>
              </a:spcAft>
              <a:buClr>
                <a:schemeClr val="dk1"/>
              </a:buClr>
              <a:buSzPts val="1400"/>
              <a:buAutoNum type="arabicPeriod"/>
            </a:pPr>
            <a:r>
              <a:rPr lang="en-GB" sz="1400" b="1">
                <a:solidFill>
                  <a:schemeClr val="dk1"/>
                </a:solidFill>
              </a:rPr>
              <a:t>UNDERSTAND CONTEXT</a:t>
            </a:r>
            <a:br>
              <a:rPr lang="en-GB" sz="1400" b="1">
                <a:solidFill>
                  <a:schemeClr val="dk1"/>
                </a:solidFill>
              </a:rPr>
            </a:br>
            <a:r>
              <a:rPr lang="en-GB" sz="1400">
                <a:solidFill>
                  <a:schemeClr val="dk1"/>
                </a:solidFill>
              </a:rPr>
              <a:t>Conceptualise the </a:t>
            </a:r>
            <a:r>
              <a:rPr lang="en-GB" sz="1400" b="1">
                <a:solidFill>
                  <a:schemeClr val="dk1"/>
                </a:solidFill>
              </a:rPr>
              <a:t>context</a:t>
            </a:r>
            <a:r>
              <a:rPr lang="en-GB" sz="1400">
                <a:solidFill>
                  <a:schemeClr val="dk1"/>
                </a:solidFill>
              </a:rPr>
              <a:t> that must provide the </a:t>
            </a:r>
            <a:r>
              <a:rPr lang="en-GB" sz="1400" b="1">
                <a:solidFill>
                  <a:schemeClr val="dk1"/>
                </a:solidFill>
              </a:rPr>
              <a:t>assets/resources </a:t>
            </a:r>
            <a:r>
              <a:rPr lang="en-GB" sz="1400">
                <a:solidFill>
                  <a:schemeClr val="dk1"/>
                </a:solidFill>
              </a:rPr>
              <a:t>to meet those needs</a:t>
            </a:r>
            <a:br>
              <a:rPr lang="en-GB" sz="1400">
                <a:solidFill>
                  <a:schemeClr val="dk1"/>
                </a:solidFill>
              </a:rPr>
            </a:br>
            <a:r>
              <a:rPr lang="en-GB" sz="1400">
                <a:solidFill>
                  <a:schemeClr val="dk1"/>
                </a:solidFill>
              </a:rPr>
              <a:t>→ </a:t>
            </a:r>
            <a:r>
              <a:rPr lang="en-GB" sz="1400" b="1">
                <a:solidFill>
                  <a:srgbClr val="CC0000"/>
                </a:solidFill>
              </a:rPr>
              <a:t>Context analysis</a:t>
            </a:r>
            <a:r>
              <a:rPr lang="en-GB" sz="1400">
                <a:solidFill>
                  <a:schemeClr val="dk1"/>
                </a:solidFill>
              </a:rPr>
              <a:t> using </a:t>
            </a:r>
            <a:r>
              <a:rPr lang="en-GB" sz="1400" b="1">
                <a:solidFill>
                  <a:schemeClr val="dk1"/>
                </a:solidFill>
              </a:rPr>
              <a:t>a systems approach.</a:t>
            </a:r>
            <a:endParaRPr sz="1400" b="1">
              <a:solidFill>
                <a:schemeClr val="dk1"/>
              </a:solidFill>
            </a:endParaRPr>
          </a:p>
          <a:p>
            <a:pPr marL="0" lvl="0" indent="0" algn="l" rtl="0">
              <a:spcBef>
                <a:spcPts val="0"/>
              </a:spcBef>
              <a:spcAft>
                <a:spcPts val="1200"/>
              </a:spcAft>
              <a:buNone/>
            </a:pPr>
            <a:endParaRPr sz="1400"/>
          </a:p>
        </p:txBody>
      </p:sp>
      <p:sp>
        <p:nvSpPr>
          <p:cNvPr id="393" name="Google Shape;393;p43"/>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30</a:t>
            </a:fld>
            <a:endParaRPr/>
          </a:p>
        </p:txBody>
      </p:sp>
      <p:sp>
        <p:nvSpPr>
          <p:cNvPr id="394" name="Google Shape;394;p43"/>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44"/>
          <p:cNvSpPr txBox="1">
            <a:spLocks noGrp="1"/>
          </p:cNvSpPr>
          <p:nvPr>
            <p:ph type="title"/>
          </p:nvPr>
        </p:nvSpPr>
        <p:spPr>
          <a:xfrm>
            <a:off x="0" y="0"/>
            <a:ext cx="8645400" cy="5727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990"/>
              <a:buNone/>
            </a:pPr>
            <a:r>
              <a:rPr lang="en-GB" sz="1400" b="0"/>
              <a:t>1.2 </a:t>
            </a:r>
            <a:r>
              <a:rPr lang="en-GB" sz="1400" b="0" i="1"/>
              <a:t>Conceptualising the Urban Context | B. Needs Analysis Using a People-Centred Approach</a:t>
            </a:r>
            <a:endParaRPr sz="1400" i="1">
              <a:solidFill>
                <a:srgbClr val="00A0A3"/>
              </a:solidFill>
            </a:endParaRPr>
          </a:p>
          <a:p>
            <a:pPr marL="0" lvl="0" indent="0" algn="l" rtl="0">
              <a:lnSpc>
                <a:spcPct val="115000"/>
              </a:lnSpc>
              <a:spcBef>
                <a:spcPts val="0"/>
              </a:spcBef>
              <a:spcAft>
                <a:spcPts val="0"/>
              </a:spcAft>
              <a:buClr>
                <a:schemeClr val="dk1"/>
              </a:buClr>
              <a:buSzPts val="990"/>
              <a:buFont typeface="Arial"/>
              <a:buNone/>
            </a:pPr>
            <a:r>
              <a:rPr lang="en-GB" sz="2085" i="1">
                <a:solidFill>
                  <a:srgbClr val="00A0A3"/>
                </a:solidFill>
              </a:rPr>
              <a:t>The People-Centred Approach</a:t>
            </a:r>
            <a:endParaRPr sz="2085" i="1">
              <a:solidFill>
                <a:srgbClr val="00A0A3"/>
              </a:solidFill>
            </a:endParaRPr>
          </a:p>
        </p:txBody>
      </p:sp>
      <p:sp>
        <p:nvSpPr>
          <p:cNvPr id="400" name="Google Shape;400;p4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31</a:t>
            </a:fld>
            <a:endParaRPr/>
          </a:p>
        </p:txBody>
      </p:sp>
      <p:sp>
        <p:nvSpPr>
          <p:cNvPr id="401" name="Google Shape;401;p44"/>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pic>
        <p:nvPicPr>
          <p:cNvPr id="402" name="Google Shape;402;p4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728038"/>
            <a:ext cx="9144000" cy="3816062"/>
          </a:xfrm>
          <a:prstGeom prst="rect">
            <a:avLst/>
          </a:prstGeom>
          <a:noFill/>
          <a:ln>
            <a:noFill/>
          </a:ln>
        </p:spPr>
      </p:pic>
      <p:sp>
        <p:nvSpPr>
          <p:cNvPr id="403" name="Google Shape;403;p44"/>
          <p:cNvSpPr txBox="1"/>
          <p:nvPr/>
        </p:nvSpPr>
        <p:spPr>
          <a:xfrm>
            <a:off x="328300" y="1547025"/>
            <a:ext cx="3134700" cy="1644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1200">
                <a:solidFill>
                  <a:schemeClr val="lt1"/>
                </a:solidFill>
                <a:latin typeface="Open Sans"/>
                <a:ea typeface="Open Sans"/>
                <a:cs typeface="Open Sans"/>
                <a:sym typeface="Open Sans"/>
              </a:rPr>
              <a:t>This </a:t>
            </a:r>
            <a:r>
              <a:rPr lang="en-GB" sz="1200" b="1">
                <a:solidFill>
                  <a:schemeClr val="lt1"/>
                </a:solidFill>
                <a:latin typeface="Open Sans"/>
                <a:ea typeface="Open Sans"/>
                <a:cs typeface="Open Sans"/>
                <a:sym typeface="Open Sans"/>
              </a:rPr>
              <a:t>needs-based approach</a:t>
            </a:r>
            <a:r>
              <a:rPr lang="en-GB" sz="1200">
                <a:solidFill>
                  <a:schemeClr val="lt1"/>
                </a:solidFill>
                <a:latin typeface="Open Sans"/>
                <a:ea typeface="Open Sans"/>
                <a:cs typeface="Open Sans"/>
                <a:sym typeface="Open Sans"/>
              </a:rPr>
              <a:t> is used to design and implement humanitarian programmes that aim to meet basic human </a:t>
            </a:r>
            <a:r>
              <a:rPr lang="en-GB" sz="1200" b="1">
                <a:solidFill>
                  <a:schemeClr val="lt1"/>
                </a:solidFill>
                <a:latin typeface="Open Sans"/>
                <a:ea typeface="Open Sans"/>
                <a:cs typeface="Open Sans"/>
                <a:sym typeface="Open Sans"/>
              </a:rPr>
              <a:t>needs</a:t>
            </a:r>
            <a:r>
              <a:rPr lang="en-GB" sz="1200">
                <a:solidFill>
                  <a:schemeClr val="lt1"/>
                </a:solidFill>
                <a:latin typeface="Open Sans"/>
                <a:ea typeface="Open Sans"/>
                <a:cs typeface="Open Sans"/>
                <a:sym typeface="Open Sans"/>
              </a:rPr>
              <a:t> and help provide</a:t>
            </a:r>
            <a:r>
              <a:rPr lang="en-GB" sz="1200" b="1">
                <a:solidFill>
                  <a:schemeClr val="lt1"/>
                </a:solidFill>
                <a:latin typeface="Open Sans"/>
                <a:ea typeface="Open Sans"/>
                <a:cs typeface="Open Sans"/>
                <a:sym typeface="Open Sans"/>
              </a:rPr>
              <a:t> assets</a:t>
            </a:r>
            <a:r>
              <a:rPr lang="en-GB" sz="1200">
                <a:solidFill>
                  <a:schemeClr val="lt1"/>
                </a:solidFill>
                <a:latin typeface="Open Sans"/>
                <a:ea typeface="Open Sans"/>
                <a:cs typeface="Open Sans"/>
                <a:sym typeface="Open Sans"/>
              </a:rPr>
              <a:t> to meet those needs to be able to recover as quickly as possible after a disaster or cope during protracted crises</a:t>
            </a:r>
            <a:endParaRPr sz="1500">
              <a:solidFill>
                <a:schemeClr val="lt1"/>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45"/>
          <p:cNvSpPr txBox="1">
            <a:spLocks noGrp="1"/>
          </p:cNvSpPr>
          <p:nvPr>
            <p:ph type="title"/>
          </p:nvPr>
        </p:nvSpPr>
        <p:spPr>
          <a:xfrm>
            <a:off x="0" y="0"/>
            <a:ext cx="8871300" cy="572700"/>
          </a:xfrm>
          <a:prstGeom prst="rect">
            <a:avLst/>
          </a:prstGeom>
        </p:spPr>
        <p:txBody>
          <a:bodyPr spcFirstLastPara="1" wrap="square" lIns="91425" tIns="91425" rIns="91425" bIns="91425" anchor="t" anchorCtr="0">
            <a:normAutofit fontScale="90000"/>
          </a:bodyPr>
          <a:lstStyle/>
          <a:p>
            <a:pPr marL="0" lvl="0" indent="0" algn="l" rtl="0">
              <a:lnSpc>
                <a:spcPct val="115000"/>
              </a:lnSpc>
              <a:spcBef>
                <a:spcPts val="0"/>
              </a:spcBef>
              <a:spcAft>
                <a:spcPts val="0"/>
              </a:spcAft>
              <a:buNone/>
            </a:pPr>
            <a:r>
              <a:rPr lang="en-GB" sz="1555" b="0"/>
              <a:t>1.2 </a:t>
            </a:r>
            <a:r>
              <a:rPr lang="en-GB" sz="1555" b="0" i="1"/>
              <a:t>Conceptualising the Urban Context | B. Needs Analysis Using a People-Centred Approach</a:t>
            </a:r>
            <a:endParaRPr sz="2055">
              <a:solidFill>
                <a:srgbClr val="00A0A3"/>
              </a:solidFill>
            </a:endParaRPr>
          </a:p>
          <a:p>
            <a:pPr marL="0" lvl="0" indent="0" algn="l" rtl="0">
              <a:lnSpc>
                <a:spcPct val="115000"/>
              </a:lnSpc>
              <a:spcBef>
                <a:spcPts val="0"/>
              </a:spcBef>
              <a:spcAft>
                <a:spcPts val="0"/>
              </a:spcAft>
              <a:buClr>
                <a:schemeClr val="dk1"/>
              </a:buClr>
              <a:buSzPct val="41509"/>
              <a:buFont typeface="Arial"/>
              <a:buNone/>
            </a:pPr>
            <a:r>
              <a:rPr lang="en-GB" sz="2650" i="1">
                <a:solidFill>
                  <a:srgbClr val="00A0A3"/>
                </a:solidFill>
              </a:rPr>
              <a:t>What Are Basic Needs?</a:t>
            </a:r>
            <a:endParaRPr sz="2650" i="1">
              <a:solidFill>
                <a:srgbClr val="00A0A3"/>
              </a:solidFill>
            </a:endParaRPr>
          </a:p>
        </p:txBody>
      </p:sp>
      <p:sp>
        <p:nvSpPr>
          <p:cNvPr id="409" name="Google Shape;409;p45"/>
          <p:cNvSpPr txBox="1">
            <a:spLocks noGrp="1"/>
          </p:cNvSpPr>
          <p:nvPr>
            <p:ph type="body" idx="1"/>
          </p:nvPr>
        </p:nvSpPr>
        <p:spPr>
          <a:xfrm>
            <a:off x="273675" y="1000950"/>
            <a:ext cx="4298400" cy="3316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1400" b="1">
                <a:solidFill>
                  <a:schemeClr val="dk1"/>
                </a:solidFill>
              </a:rPr>
              <a:t>Basic needs</a:t>
            </a:r>
            <a:r>
              <a:rPr lang="en-GB" sz="1400">
                <a:solidFill>
                  <a:schemeClr val="dk1"/>
                </a:solidFill>
              </a:rPr>
              <a:t>: the basic requirements for survival and restoring livelihoods. </a:t>
            </a:r>
            <a:endParaRPr sz="1400">
              <a:solidFill>
                <a:schemeClr val="dk1"/>
              </a:solidFill>
            </a:endParaRPr>
          </a:p>
          <a:p>
            <a:pPr marL="0" lvl="0" indent="0" algn="l" rtl="0">
              <a:spcBef>
                <a:spcPts val="0"/>
              </a:spcBef>
              <a:spcAft>
                <a:spcPts val="0"/>
              </a:spcAft>
              <a:buClr>
                <a:schemeClr val="dk1"/>
              </a:buClr>
              <a:buSzPts val="1100"/>
              <a:buFont typeface="Arial"/>
              <a:buNone/>
            </a:pPr>
            <a:endParaRPr sz="1400">
              <a:solidFill>
                <a:schemeClr val="dk1"/>
              </a:solidFill>
            </a:endParaRPr>
          </a:p>
          <a:p>
            <a:pPr marL="0" lvl="0" indent="0" algn="l" rtl="0">
              <a:spcBef>
                <a:spcPts val="0"/>
              </a:spcBef>
              <a:spcAft>
                <a:spcPts val="0"/>
              </a:spcAft>
              <a:buClr>
                <a:schemeClr val="dk1"/>
              </a:buClr>
              <a:buSzPts val="1100"/>
              <a:buFont typeface="Arial"/>
              <a:buNone/>
            </a:pPr>
            <a:r>
              <a:rPr lang="en-GB" sz="1400">
                <a:solidFill>
                  <a:schemeClr val="dk1"/>
                </a:solidFill>
              </a:rPr>
              <a:t>Four categories of </a:t>
            </a:r>
            <a:r>
              <a:rPr lang="en-GB" sz="1400" b="1">
                <a:solidFill>
                  <a:schemeClr val="dk1"/>
                </a:solidFill>
              </a:rPr>
              <a:t>basic needs</a:t>
            </a:r>
            <a:r>
              <a:rPr lang="en-GB" sz="1400">
                <a:solidFill>
                  <a:schemeClr val="dk1"/>
                </a:solidFill>
              </a:rPr>
              <a:t>:</a:t>
            </a:r>
            <a:endParaRPr sz="1400">
              <a:solidFill>
                <a:schemeClr val="dk1"/>
              </a:solidFill>
            </a:endParaRPr>
          </a:p>
          <a:p>
            <a:pPr marL="457200" lvl="0" indent="-317500" algn="l" rtl="0">
              <a:spcBef>
                <a:spcPts val="0"/>
              </a:spcBef>
              <a:spcAft>
                <a:spcPts val="0"/>
              </a:spcAft>
              <a:buClr>
                <a:schemeClr val="dk1"/>
              </a:buClr>
              <a:buSzPts val="1400"/>
              <a:buChar char="●"/>
            </a:pPr>
            <a:r>
              <a:rPr lang="en-GB" sz="1400">
                <a:solidFill>
                  <a:schemeClr val="dk1"/>
                </a:solidFill>
              </a:rPr>
              <a:t>Food</a:t>
            </a:r>
            <a:endParaRPr sz="1400">
              <a:solidFill>
                <a:schemeClr val="dk1"/>
              </a:solidFill>
            </a:endParaRPr>
          </a:p>
          <a:p>
            <a:pPr marL="457200" lvl="0" indent="-317500" algn="l" rtl="0">
              <a:spcBef>
                <a:spcPts val="0"/>
              </a:spcBef>
              <a:spcAft>
                <a:spcPts val="0"/>
              </a:spcAft>
              <a:buClr>
                <a:schemeClr val="dk1"/>
              </a:buClr>
              <a:buSzPts val="1400"/>
              <a:buChar char="●"/>
            </a:pPr>
            <a:r>
              <a:rPr lang="en-GB" sz="1400">
                <a:solidFill>
                  <a:schemeClr val="dk1"/>
                </a:solidFill>
              </a:rPr>
              <a:t>Water</a:t>
            </a:r>
            <a:endParaRPr sz="1400">
              <a:solidFill>
                <a:schemeClr val="dk1"/>
              </a:solidFill>
            </a:endParaRPr>
          </a:p>
          <a:p>
            <a:pPr marL="457200" lvl="0" indent="-317500" algn="l" rtl="0">
              <a:spcBef>
                <a:spcPts val="0"/>
              </a:spcBef>
              <a:spcAft>
                <a:spcPts val="0"/>
              </a:spcAft>
              <a:buClr>
                <a:schemeClr val="dk1"/>
              </a:buClr>
              <a:buSzPts val="1400"/>
              <a:buChar char="●"/>
            </a:pPr>
            <a:r>
              <a:rPr lang="en-GB" sz="1400">
                <a:solidFill>
                  <a:schemeClr val="dk1"/>
                </a:solidFill>
              </a:rPr>
              <a:t>Shelter</a:t>
            </a:r>
            <a:endParaRPr sz="1400">
              <a:solidFill>
                <a:schemeClr val="dk1"/>
              </a:solidFill>
            </a:endParaRPr>
          </a:p>
          <a:p>
            <a:pPr marL="457200" lvl="0" indent="-317500" algn="l" rtl="0">
              <a:spcBef>
                <a:spcPts val="0"/>
              </a:spcBef>
              <a:spcAft>
                <a:spcPts val="0"/>
              </a:spcAft>
              <a:buClr>
                <a:schemeClr val="dk1"/>
              </a:buClr>
              <a:buSzPts val="1400"/>
              <a:buChar char="●"/>
            </a:pPr>
            <a:r>
              <a:rPr lang="en-GB" sz="1400">
                <a:solidFill>
                  <a:schemeClr val="dk1"/>
                </a:solidFill>
              </a:rPr>
              <a:t>Health</a:t>
            </a:r>
            <a:endParaRPr sz="1400">
              <a:solidFill>
                <a:schemeClr val="dk1"/>
              </a:solidFill>
            </a:endParaRPr>
          </a:p>
          <a:p>
            <a:pPr marL="0" lvl="0" indent="0" algn="l" rtl="0">
              <a:spcBef>
                <a:spcPts val="0"/>
              </a:spcBef>
              <a:spcAft>
                <a:spcPts val="0"/>
              </a:spcAft>
              <a:buNone/>
            </a:pPr>
            <a:endParaRPr sz="1400">
              <a:solidFill>
                <a:schemeClr val="dk1"/>
              </a:solidFill>
            </a:endParaRPr>
          </a:p>
          <a:p>
            <a:pPr marL="0" lvl="0" indent="0" algn="l" rtl="0">
              <a:spcBef>
                <a:spcPts val="0"/>
              </a:spcBef>
              <a:spcAft>
                <a:spcPts val="0"/>
              </a:spcAft>
              <a:buNone/>
            </a:pPr>
            <a:r>
              <a:rPr lang="en-GB" sz="1400">
                <a:solidFill>
                  <a:schemeClr val="dk1"/>
                </a:solidFill>
              </a:rPr>
              <a:t>Beyond basic needs, needs vary with context</a:t>
            </a:r>
            <a:endParaRPr sz="1400">
              <a:solidFill>
                <a:schemeClr val="dk1"/>
              </a:solidFill>
            </a:endParaRPr>
          </a:p>
        </p:txBody>
      </p:sp>
      <p:sp>
        <p:nvSpPr>
          <p:cNvPr id="410" name="Google Shape;410;p45"/>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32</a:t>
            </a:fld>
            <a:endParaRPr/>
          </a:p>
        </p:txBody>
      </p:sp>
      <p:sp>
        <p:nvSpPr>
          <p:cNvPr id="411" name="Google Shape;411;p45"/>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pic>
        <p:nvPicPr>
          <p:cNvPr id="412" name="Google Shape;412;p4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724400" y="448975"/>
            <a:ext cx="4419599" cy="4704446"/>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p46"/>
          <p:cNvSpPr txBox="1">
            <a:spLocks noGrp="1"/>
          </p:cNvSpPr>
          <p:nvPr>
            <p:ph type="title"/>
          </p:nvPr>
        </p:nvSpPr>
        <p:spPr>
          <a:xfrm>
            <a:off x="0" y="0"/>
            <a:ext cx="8700300" cy="572700"/>
          </a:xfrm>
          <a:prstGeom prst="rect">
            <a:avLst/>
          </a:prstGeom>
        </p:spPr>
        <p:txBody>
          <a:bodyPr spcFirstLastPara="1" wrap="square" lIns="91425" tIns="91425" rIns="91425" bIns="91425" anchor="t" anchorCtr="0">
            <a:normAutofit fontScale="90000"/>
          </a:bodyPr>
          <a:lstStyle/>
          <a:p>
            <a:pPr marL="0" lvl="0" indent="0" algn="l" rtl="0">
              <a:lnSpc>
                <a:spcPct val="115000"/>
              </a:lnSpc>
              <a:spcBef>
                <a:spcPts val="0"/>
              </a:spcBef>
              <a:spcAft>
                <a:spcPts val="0"/>
              </a:spcAft>
              <a:buClr>
                <a:schemeClr val="dk1"/>
              </a:buClr>
              <a:buSzPct val="70714"/>
              <a:buFont typeface="Arial"/>
              <a:buNone/>
            </a:pPr>
            <a:r>
              <a:rPr lang="en-GB" sz="1555" b="0"/>
              <a:t>1.2 </a:t>
            </a:r>
            <a:r>
              <a:rPr lang="en-GB" sz="1555" b="0" i="1"/>
              <a:t>Conceptualising the Urban Context | B. Needs Analysis Using a People-Centred Approach</a:t>
            </a:r>
            <a:r>
              <a:rPr lang="en-GB" sz="2000" b="0" i="1"/>
              <a:t> </a:t>
            </a:r>
            <a:endParaRPr>
              <a:solidFill>
                <a:srgbClr val="00A0A3"/>
              </a:solidFill>
            </a:endParaRPr>
          </a:p>
          <a:p>
            <a:pPr marL="0" lvl="0" indent="0" algn="l" rtl="0">
              <a:lnSpc>
                <a:spcPct val="115000"/>
              </a:lnSpc>
              <a:spcBef>
                <a:spcPts val="0"/>
              </a:spcBef>
              <a:spcAft>
                <a:spcPts val="0"/>
              </a:spcAft>
              <a:buClr>
                <a:schemeClr val="dk1"/>
              </a:buClr>
              <a:buSzPct val="41509"/>
              <a:buFont typeface="Arial"/>
              <a:buNone/>
            </a:pPr>
            <a:r>
              <a:rPr lang="en-GB" sz="2650" i="1">
                <a:solidFill>
                  <a:srgbClr val="00A0A3"/>
                </a:solidFill>
              </a:rPr>
              <a:t>What Are Assets?</a:t>
            </a:r>
            <a:endParaRPr sz="2650" i="1">
              <a:solidFill>
                <a:srgbClr val="00A0A3"/>
              </a:solidFill>
            </a:endParaRPr>
          </a:p>
        </p:txBody>
      </p:sp>
      <p:sp>
        <p:nvSpPr>
          <p:cNvPr id="418" name="Google Shape;418;p46"/>
          <p:cNvSpPr txBox="1">
            <a:spLocks noGrp="1"/>
          </p:cNvSpPr>
          <p:nvPr>
            <p:ph type="body" idx="1"/>
          </p:nvPr>
        </p:nvSpPr>
        <p:spPr>
          <a:xfrm>
            <a:off x="4488850" y="1081050"/>
            <a:ext cx="4563000" cy="34116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Clr>
                <a:schemeClr val="dk1"/>
              </a:buClr>
              <a:buSzPts val="1100"/>
              <a:buFont typeface="Arial"/>
              <a:buNone/>
            </a:pPr>
            <a:r>
              <a:rPr lang="en-GB" sz="1400" b="1">
                <a:solidFill>
                  <a:schemeClr val="dk1"/>
                </a:solidFill>
              </a:rPr>
              <a:t>Assets</a:t>
            </a:r>
            <a:r>
              <a:rPr lang="en-GB" sz="1400">
                <a:solidFill>
                  <a:schemeClr val="dk1"/>
                </a:solidFill>
              </a:rPr>
              <a:t>: the enabling hard and soft </a:t>
            </a:r>
            <a:r>
              <a:rPr lang="en-GB" sz="1400" b="1">
                <a:solidFill>
                  <a:srgbClr val="CC0000"/>
                </a:solidFill>
              </a:rPr>
              <a:t>resources</a:t>
            </a:r>
            <a:r>
              <a:rPr lang="en-GB" sz="1400">
                <a:solidFill>
                  <a:schemeClr val="dk1"/>
                </a:solidFill>
              </a:rPr>
              <a:t> required to meet needs.</a:t>
            </a:r>
            <a:endParaRPr sz="1400">
              <a:solidFill>
                <a:schemeClr val="dk1"/>
              </a:solidFill>
            </a:endParaRPr>
          </a:p>
          <a:p>
            <a:pPr marL="0" lvl="0" indent="0" algn="l" rtl="0">
              <a:spcBef>
                <a:spcPts val="0"/>
              </a:spcBef>
              <a:spcAft>
                <a:spcPts val="0"/>
              </a:spcAft>
              <a:buClr>
                <a:schemeClr val="dk1"/>
              </a:buClr>
              <a:buSzPts val="1100"/>
              <a:buFont typeface="Arial"/>
              <a:buNone/>
            </a:pPr>
            <a:endParaRPr sz="1400">
              <a:solidFill>
                <a:schemeClr val="dk1"/>
              </a:solidFill>
            </a:endParaRPr>
          </a:p>
          <a:p>
            <a:pPr marL="0" lvl="0" indent="0" algn="l" rtl="0">
              <a:spcBef>
                <a:spcPts val="0"/>
              </a:spcBef>
              <a:spcAft>
                <a:spcPts val="0"/>
              </a:spcAft>
              <a:buClr>
                <a:schemeClr val="dk1"/>
              </a:buClr>
              <a:buSzPts val="1100"/>
              <a:buFont typeface="Arial"/>
              <a:buNone/>
            </a:pPr>
            <a:r>
              <a:rPr lang="en-GB" sz="1400">
                <a:solidFill>
                  <a:schemeClr val="dk1"/>
                </a:solidFill>
              </a:rPr>
              <a:t>Examples of types of </a:t>
            </a:r>
            <a:r>
              <a:rPr lang="en-GB" sz="1400" b="1">
                <a:solidFill>
                  <a:schemeClr val="dk1"/>
                </a:solidFill>
              </a:rPr>
              <a:t>assets</a:t>
            </a:r>
            <a:r>
              <a:rPr lang="en-GB" sz="1400">
                <a:solidFill>
                  <a:schemeClr val="dk1"/>
                </a:solidFill>
              </a:rPr>
              <a:t>:</a:t>
            </a:r>
            <a:endParaRPr sz="1400">
              <a:solidFill>
                <a:schemeClr val="dk1"/>
              </a:solidFill>
            </a:endParaRPr>
          </a:p>
          <a:p>
            <a:pPr marL="457200" lvl="0" indent="-317500" algn="l" rtl="0">
              <a:spcBef>
                <a:spcPts val="0"/>
              </a:spcBef>
              <a:spcAft>
                <a:spcPts val="0"/>
              </a:spcAft>
              <a:buClr>
                <a:schemeClr val="dk1"/>
              </a:buClr>
              <a:buSzPts val="1400"/>
              <a:buChar char="●"/>
            </a:pPr>
            <a:r>
              <a:rPr lang="en-GB" sz="1400" b="1">
                <a:solidFill>
                  <a:schemeClr val="dk1"/>
                </a:solidFill>
              </a:rPr>
              <a:t>Infrastructure</a:t>
            </a:r>
            <a:r>
              <a:rPr lang="en-GB" sz="1400">
                <a:solidFill>
                  <a:schemeClr val="dk1"/>
                </a:solidFill>
              </a:rPr>
              <a:t>: transport, shelter, water, energy, communication</a:t>
            </a:r>
            <a:endParaRPr sz="1400">
              <a:solidFill>
                <a:schemeClr val="dk1"/>
              </a:solidFill>
            </a:endParaRPr>
          </a:p>
          <a:p>
            <a:pPr marL="457200" lvl="0" indent="-317500" algn="l" rtl="0">
              <a:spcBef>
                <a:spcPts val="0"/>
              </a:spcBef>
              <a:spcAft>
                <a:spcPts val="0"/>
              </a:spcAft>
              <a:buClr>
                <a:schemeClr val="dk1"/>
              </a:buClr>
              <a:buSzPts val="1400"/>
              <a:buChar char="●"/>
            </a:pPr>
            <a:r>
              <a:rPr lang="en-GB" sz="1400" b="1">
                <a:solidFill>
                  <a:schemeClr val="dk1"/>
                </a:solidFill>
              </a:rPr>
              <a:t>Natural</a:t>
            </a:r>
            <a:r>
              <a:rPr lang="en-GB" sz="1400">
                <a:solidFill>
                  <a:schemeClr val="dk1"/>
                </a:solidFill>
              </a:rPr>
              <a:t>: land, water, wildlife, biodiversity, environment</a:t>
            </a:r>
            <a:endParaRPr sz="1400">
              <a:solidFill>
                <a:schemeClr val="dk1"/>
              </a:solidFill>
            </a:endParaRPr>
          </a:p>
          <a:p>
            <a:pPr marL="457200" lvl="0" indent="-317500" algn="l" rtl="0">
              <a:spcBef>
                <a:spcPts val="0"/>
              </a:spcBef>
              <a:spcAft>
                <a:spcPts val="0"/>
              </a:spcAft>
              <a:buClr>
                <a:schemeClr val="dk1"/>
              </a:buClr>
              <a:buSzPts val="1400"/>
              <a:buChar char="●"/>
            </a:pPr>
            <a:r>
              <a:rPr lang="en-GB" sz="1400" b="1">
                <a:solidFill>
                  <a:schemeClr val="dk1"/>
                </a:solidFill>
              </a:rPr>
              <a:t>Social</a:t>
            </a:r>
            <a:r>
              <a:rPr lang="en-GB" sz="1400">
                <a:solidFill>
                  <a:schemeClr val="dk1"/>
                </a:solidFill>
              </a:rPr>
              <a:t>: networks, groups, trust, access to services, participation</a:t>
            </a:r>
            <a:endParaRPr sz="1400">
              <a:solidFill>
                <a:schemeClr val="dk1"/>
              </a:solidFill>
            </a:endParaRPr>
          </a:p>
          <a:p>
            <a:pPr marL="457200" lvl="0" indent="-317500" algn="l" rtl="0">
              <a:spcBef>
                <a:spcPts val="0"/>
              </a:spcBef>
              <a:spcAft>
                <a:spcPts val="0"/>
              </a:spcAft>
              <a:buClr>
                <a:schemeClr val="dk1"/>
              </a:buClr>
              <a:buSzPts val="1400"/>
              <a:buChar char="●"/>
            </a:pPr>
            <a:r>
              <a:rPr lang="en-GB" sz="1400" b="1">
                <a:solidFill>
                  <a:schemeClr val="dk1"/>
                </a:solidFill>
              </a:rPr>
              <a:t>Financial</a:t>
            </a:r>
            <a:r>
              <a:rPr lang="en-GB" sz="1400">
                <a:solidFill>
                  <a:schemeClr val="dk1"/>
                </a:solidFill>
              </a:rPr>
              <a:t>: savings, credit, wages and pensions, remittances</a:t>
            </a:r>
            <a:endParaRPr sz="1400">
              <a:solidFill>
                <a:schemeClr val="dk1"/>
              </a:solidFill>
            </a:endParaRPr>
          </a:p>
          <a:p>
            <a:pPr marL="457200" lvl="0" indent="-317500" algn="l" rtl="0">
              <a:spcBef>
                <a:spcPts val="0"/>
              </a:spcBef>
              <a:spcAft>
                <a:spcPts val="0"/>
              </a:spcAft>
              <a:buClr>
                <a:schemeClr val="dk1"/>
              </a:buClr>
              <a:buSzPts val="1400"/>
              <a:buChar char="●"/>
            </a:pPr>
            <a:r>
              <a:rPr lang="en-GB" sz="1400" b="1">
                <a:solidFill>
                  <a:schemeClr val="dk1"/>
                </a:solidFill>
              </a:rPr>
              <a:t>Human</a:t>
            </a:r>
            <a:r>
              <a:rPr lang="en-GB" sz="1400">
                <a:solidFill>
                  <a:schemeClr val="dk1"/>
                </a:solidFill>
              </a:rPr>
              <a:t>: skills, education, knowledge, information, capacity to work, health</a:t>
            </a:r>
            <a:endParaRPr sz="1400"/>
          </a:p>
        </p:txBody>
      </p:sp>
      <p:sp>
        <p:nvSpPr>
          <p:cNvPr id="419" name="Google Shape;419;p46"/>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33</a:t>
            </a:fld>
            <a:endParaRPr/>
          </a:p>
        </p:txBody>
      </p:sp>
      <p:sp>
        <p:nvSpPr>
          <p:cNvPr id="420" name="Google Shape;420;p46"/>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pic>
        <p:nvPicPr>
          <p:cNvPr id="421" name="Google Shape;421;p46"/>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2" y="1221175"/>
            <a:ext cx="4411426" cy="2483100"/>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p47"/>
          <p:cNvSpPr txBox="1">
            <a:spLocks noGrp="1"/>
          </p:cNvSpPr>
          <p:nvPr>
            <p:ph type="title"/>
          </p:nvPr>
        </p:nvSpPr>
        <p:spPr>
          <a:xfrm>
            <a:off x="0" y="0"/>
            <a:ext cx="8520600" cy="5727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1400" b="0"/>
              <a:t>1.2 </a:t>
            </a:r>
            <a:r>
              <a:rPr lang="en-GB" sz="1400" b="0" i="1"/>
              <a:t>Conceptualising the Urban Context | B. Needs Analysis Using a People-Centred Approach</a:t>
            </a:r>
            <a:endParaRPr sz="1400" i="1">
              <a:solidFill>
                <a:srgbClr val="00A0A3"/>
              </a:solidFill>
            </a:endParaRPr>
          </a:p>
          <a:p>
            <a:pPr marL="0" lvl="0" indent="0" algn="l" rtl="0">
              <a:lnSpc>
                <a:spcPct val="115000"/>
              </a:lnSpc>
              <a:spcBef>
                <a:spcPts val="0"/>
              </a:spcBef>
              <a:spcAft>
                <a:spcPts val="0"/>
              </a:spcAft>
              <a:buClr>
                <a:schemeClr val="dk1"/>
              </a:buClr>
              <a:buSzPts val="1100"/>
              <a:buFont typeface="Arial"/>
              <a:buNone/>
            </a:pPr>
            <a:r>
              <a:rPr lang="en-GB" sz="2400" i="1">
                <a:solidFill>
                  <a:srgbClr val="00A0A3"/>
                </a:solidFill>
              </a:rPr>
              <a:t>Conducting a People-Centred Needs Analysis </a:t>
            </a:r>
            <a:endParaRPr sz="2400" i="1">
              <a:solidFill>
                <a:srgbClr val="00A0A3"/>
              </a:solidFill>
            </a:endParaRPr>
          </a:p>
        </p:txBody>
      </p:sp>
      <p:sp>
        <p:nvSpPr>
          <p:cNvPr id="427" name="Google Shape;427;p47"/>
          <p:cNvSpPr txBox="1">
            <a:spLocks noGrp="1"/>
          </p:cNvSpPr>
          <p:nvPr>
            <p:ph type="body" idx="1"/>
          </p:nvPr>
        </p:nvSpPr>
        <p:spPr>
          <a:xfrm>
            <a:off x="4469725" y="981025"/>
            <a:ext cx="4459200" cy="34164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Clr>
                <a:schemeClr val="dk1"/>
              </a:buClr>
              <a:buSzPts val="1100"/>
              <a:buFont typeface="Arial"/>
              <a:buNone/>
            </a:pPr>
            <a:r>
              <a:rPr lang="en-GB" sz="1400">
                <a:solidFill>
                  <a:schemeClr val="dk1"/>
                </a:solidFill>
              </a:rPr>
              <a:t>A </a:t>
            </a:r>
            <a:r>
              <a:rPr lang="en-GB" sz="1400" b="1">
                <a:solidFill>
                  <a:schemeClr val="dk1"/>
                </a:solidFill>
              </a:rPr>
              <a:t>People-Centred Approach</a:t>
            </a:r>
            <a:r>
              <a:rPr lang="en-GB" sz="1400">
                <a:solidFill>
                  <a:schemeClr val="dk1"/>
                </a:solidFill>
              </a:rPr>
              <a:t> is based on the following questions:</a:t>
            </a:r>
            <a:endParaRPr sz="1400">
              <a:solidFill>
                <a:schemeClr val="dk1"/>
              </a:solidFill>
            </a:endParaRPr>
          </a:p>
          <a:p>
            <a:pPr marL="457200" lvl="0" indent="-317500" algn="l" rtl="0">
              <a:spcBef>
                <a:spcPts val="0"/>
              </a:spcBef>
              <a:spcAft>
                <a:spcPts val="0"/>
              </a:spcAft>
              <a:buClr>
                <a:schemeClr val="dk1"/>
              </a:buClr>
              <a:buSzPts val="1400"/>
              <a:buChar char="●"/>
            </a:pPr>
            <a:r>
              <a:rPr lang="en-GB" sz="1400">
                <a:solidFill>
                  <a:schemeClr val="dk1"/>
                </a:solidFill>
              </a:rPr>
              <a:t>What are the needs of the affected population?</a:t>
            </a:r>
            <a:endParaRPr sz="1400">
              <a:solidFill>
                <a:schemeClr val="dk1"/>
              </a:solidFill>
            </a:endParaRPr>
          </a:p>
          <a:p>
            <a:pPr marL="457200" lvl="0" indent="-317500" algn="l" rtl="0">
              <a:spcBef>
                <a:spcPts val="0"/>
              </a:spcBef>
              <a:spcAft>
                <a:spcPts val="0"/>
              </a:spcAft>
              <a:buClr>
                <a:schemeClr val="dk1"/>
              </a:buClr>
              <a:buSzPts val="1400"/>
              <a:buChar char="●"/>
            </a:pPr>
            <a:r>
              <a:rPr lang="en-GB" sz="1400">
                <a:solidFill>
                  <a:schemeClr val="dk1"/>
                </a:solidFill>
              </a:rPr>
              <a:t>Whose needs are not being met?</a:t>
            </a:r>
            <a:endParaRPr sz="1400">
              <a:solidFill>
                <a:schemeClr val="dk1"/>
              </a:solidFill>
            </a:endParaRPr>
          </a:p>
          <a:p>
            <a:pPr marL="914400" lvl="1" indent="-317500" algn="l" rtl="0">
              <a:spcBef>
                <a:spcPts val="0"/>
              </a:spcBef>
              <a:spcAft>
                <a:spcPts val="0"/>
              </a:spcAft>
              <a:buClr>
                <a:schemeClr val="dk1"/>
              </a:buClr>
              <a:buSzPts val="1400"/>
              <a:buChar char="○"/>
            </a:pPr>
            <a:r>
              <a:rPr lang="en-GB">
                <a:solidFill>
                  <a:schemeClr val="dk1"/>
                </a:solidFill>
              </a:rPr>
              <a:t> Of this population, who is most in need and/or most vulnerable?</a:t>
            </a:r>
            <a:endParaRPr>
              <a:solidFill>
                <a:schemeClr val="dk1"/>
              </a:solidFill>
            </a:endParaRPr>
          </a:p>
          <a:p>
            <a:pPr marL="457200" lvl="0" indent="-317500" algn="l" rtl="0">
              <a:spcBef>
                <a:spcPts val="0"/>
              </a:spcBef>
              <a:spcAft>
                <a:spcPts val="0"/>
              </a:spcAft>
              <a:buClr>
                <a:schemeClr val="dk1"/>
              </a:buClr>
              <a:buSzPts val="1400"/>
              <a:buChar char="●"/>
            </a:pPr>
            <a:r>
              <a:rPr lang="en-GB" sz="1400">
                <a:solidFill>
                  <a:schemeClr val="dk1"/>
                </a:solidFill>
              </a:rPr>
              <a:t>What assets does the affected population rely on to meet these needs?</a:t>
            </a:r>
            <a:endParaRPr sz="1400">
              <a:solidFill>
                <a:schemeClr val="dk1"/>
              </a:solidFill>
            </a:endParaRPr>
          </a:p>
          <a:p>
            <a:pPr marL="457200" lvl="0" indent="-317500" algn="l" rtl="0">
              <a:spcBef>
                <a:spcPts val="0"/>
              </a:spcBef>
              <a:spcAft>
                <a:spcPts val="0"/>
              </a:spcAft>
              <a:buClr>
                <a:schemeClr val="dk1"/>
              </a:buClr>
              <a:buSzPts val="1400"/>
              <a:buChar char="●"/>
            </a:pPr>
            <a:r>
              <a:rPr lang="en-GB" sz="1400">
                <a:solidFill>
                  <a:schemeClr val="dk1"/>
                </a:solidFill>
              </a:rPr>
              <a:t>Which assets are currently impacted, unavailable, or otherwise in need of support?</a:t>
            </a:r>
            <a:endParaRPr sz="1400">
              <a:solidFill>
                <a:schemeClr val="dk1"/>
              </a:solidFill>
            </a:endParaRPr>
          </a:p>
          <a:p>
            <a:pPr marL="457200" lvl="0" indent="-317500" algn="l" rtl="0">
              <a:spcBef>
                <a:spcPts val="0"/>
              </a:spcBef>
              <a:spcAft>
                <a:spcPts val="0"/>
              </a:spcAft>
              <a:buClr>
                <a:schemeClr val="dk1"/>
              </a:buClr>
              <a:buSzPts val="1400"/>
              <a:buChar char="●"/>
            </a:pPr>
            <a:r>
              <a:rPr lang="en-GB" sz="1400">
                <a:solidFill>
                  <a:schemeClr val="dk1"/>
                </a:solidFill>
              </a:rPr>
              <a:t>Who can support access to or provide resources and assets to meet needs?</a:t>
            </a:r>
            <a:endParaRPr sz="1400">
              <a:solidFill>
                <a:schemeClr val="dk1"/>
              </a:solidFill>
            </a:endParaRPr>
          </a:p>
        </p:txBody>
      </p:sp>
      <p:sp>
        <p:nvSpPr>
          <p:cNvPr id="428" name="Google Shape;428;p47"/>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34</a:t>
            </a:fld>
            <a:endParaRPr/>
          </a:p>
        </p:txBody>
      </p:sp>
      <p:sp>
        <p:nvSpPr>
          <p:cNvPr id="429" name="Google Shape;429;p47"/>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pic>
        <p:nvPicPr>
          <p:cNvPr id="430" name="Google Shape;430;p47"/>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rot="-344239">
            <a:off x="-850725" y="1017700"/>
            <a:ext cx="5260901" cy="3501276"/>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pic>
        <p:nvPicPr>
          <p:cNvPr id="435" name="Google Shape;435;p48"/>
          <p:cNvPicPr preferRelativeResize="0"/>
          <p:nvPr/>
        </p:nvPicPr>
        <p:blipFill rotWithShape="1">
          <a:blip r:embed="rId3" cstate="email">
            <a:alphaModFix amt="36000"/>
            <a:extLst>
              <a:ext uri="{28A0092B-C50C-407E-A947-70E740481C1C}">
                <a14:useLocalDpi xmlns:a14="http://schemas.microsoft.com/office/drawing/2010/main"/>
              </a:ext>
            </a:extLst>
          </a:blip>
          <a:srcRect/>
          <a:stretch/>
        </p:blipFill>
        <p:spPr>
          <a:xfrm>
            <a:off x="0" y="930900"/>
            <a:ext cx="9144000" cy="3573425"/>
          </a:xfrm>
          <a:prstGeom prst="rect">
            <a:avLst/>
          </a:prstGeom>
          <a:noFill/>
          <a:ln>
            <a:noFill/>
          </a:ln>
        </p:spPr>
      </p:pic>
      <p:sp>
        <p:nvSpPr>
          <p:cNvPr id="436" name="Google Shape;436;p48"/>
          <p:cNvSpPr txBox="1">
            <a:spLocks noGrp="1"/>
          </p:cNvSpPr>
          <p:nvPr>
            <p:ph type="title"/>
          </p:nvPr>
        </p:nvSpPr>
        <p:spPr>
          <a:xfrm>
            <a:off x="0" y="0"/>
            <a:ext cx="9067500" cy="9309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1400" b="0"/>
              <a:t>1.2 </a:t>
            </a:r>
            <a:r>
              <a:rPr lang="en-GB" sz="1400" b="0" i="1"/>
              <a:t>Conceptualising the Urban Context | B. Needs Analysis Using a People-Centred Approach </a:t>
            </a:r>
            <a:endParaRPr sz="1400" b="0" i="1">
              <a:solidFill>
                <a:srgbClr val="00A0A3"/>
              </a:solidFill>
            </a:endParaRPr>
          </a:p>
          <a:p>
            <a:pPr marL="0" lvl="0" indent="0" algn="l" rtl="0">
              <a:spcBef>
                <a:spcPts val="0"/>
              </a:spcBef>
              <a:spcAft>
                <a:spcPts val="0"/>
              </a:spcAft>
              <a:buNone/>
            </a:pPr>
            <a:r>
              <a:rPr lang="en-GB" sz="2300" i="1"/>
              <a:t>People-Centred Approach &amp; Stakeholder Analysis</a:t>
            </a:r>
            <a:endParaRPr sz="2300" i="1">
              <a:solidFill>
                <a:srgbClr val="00A0A3"/>
              </a:solidFill>
            </a:endParaRPr>
          </a:p>
          <a:p>
            <a:pPr marL="0" lvl="0" indent="0" algn="l" rtl="0">
              <a:spcBef>
                <a:spcPts val="0"/>
              </a:spcBef>
              <a:spcAft>
                <a:spcPts val="0"/>
              </a:spcAft>
              <a:buClr>
                <a:schemeClr val="dk1"/>
              </a:buClr>
              <a:buSzPts val="1100"/>
              <a:buFont typeface="Arial"/>
              <a:buNone/>
            </a:pPr>
            <a:endParaRPr sz="1000" i="1">
              <a:solidFill>
                <a:srgbClr val="00A0A3"/>
              </a:solidFill>
            </a:endParaRPr>
          </a:p>
        </p:txBody>
      </p:sp>
      <p:sp>
        <p:nvSpPr>
          <p:cNvPr id="437" name="Google Shape;437;p48"/>
          <p:cNvSpPr txBox="1">
            <a:spLocks noGrp="1"/>
          </p:cNvSpPr>
          <p:nvPr>
            <p:ph type="body" idx="1"/>
          </p:nvPr>
        </p:nvSpPr>
        <p:spPr>
          <a:xfrm>
            <a:off x="166100" y="1446025"/>
            <a:ext cx="4761600" cy="29157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Clr>
                <a:schemeClr val="dk1"/>
              </a:buClr>
              <a:buSzPts val="1100"/>
              <a:buFont typeface="Arial"/>
              <a:buNone/>
            </a:pPr>
            <a:endParaRPr sz="1400" dirty="0">
              <a:solidFill>
                <a:srgbClr val="3C4043"/>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GB" sz="1400" dirty="0">
                <a:solidFill>
                  <a:srgbClr val="3C4043"/>
                </a:solidFill>
                <a:latin typeface="Open Sans"/>
                <a:ea typeface="Open Sans"/>
                <a:cs typeface="Open Sans"/>
                <a:sym typeface="Open Sans"/>
              </a:rPr>
              <a:t>A people-centred approach and stakeholder analysis are </a:t>
            </a:r>
            <a:r>
              <a:rPr lang="en-GB" sz="1400" b="1" dirty="0">
                <a:solidFill>
                  <a:srgbClr val="3C4043"/>
                </a:solidFill>
                <a:latin typeface="Open Sans"/>
                <a:ea typeface="Open Sans"/>
                <a:cs typeface="Open Sans"/>
                <a:sym typeface="Open Sans"/>
              </a:rPr>
              <a:t>complementary</a:t>
            </a:r>
            <a:r>
              <a:rPr lang="en-GB" sz="1400" dirty="0">
                <a:solidFill>
                  <a:srgbClr val="3C4043"/>
                </a:solidFill>
                <a:latin typeface="Open Sans"/>
                <a:ea typeface="Open Sans"/>
                <a:cs typeface="Open Sans"/>
                <a:sym typeface="Open Sans"/>
              </a:rPr>
              <a:t>. </a:t>
            </a:r>
            <a:endParaRPr sz="1400" dirty="0">
              <a:solidFill>
                <a:srgbClr val="3C4043"/>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endParaRPr sz="1400" dirty="0">
              <a:solidFill>
                <a:srgbClr val="3C4043"/>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GB" sz="1400" b="1" dirty="0">
                <a:solidFill>
                  <a:srgbClr val="3C4043"/>
                </a:solidFill>
                <a:latin typeface="Open Sans"/>
                <a:ea typeface="Open Sans"/>
                <a:cs typeface="Open Sans"/>
                <a:sym typeface="Open Sans"/>
              </a:rPr>
              <a:t>Stakeholder analysis</a:t>
            </a:r>
            <a:r>
              <a:rPr lang="en-GB" sz="1400" dirty="0">
                <a:solidFill>
                  <a:srgbClr val="3C4043"/>
                </a:solidFill>
                <a:latin typeface="Open Sans"/>
                <a:ea typeface="Open Sans"/>
                <a:cs typeface="Open Sans"/>
                <a:sym typeface="Open Sans"/>
              </a:rPr>
              <a:t> involves identifying: </a:t>
            </a:r>
            <a:endParaRPr sz="1400" dirty="0">
              <a:solidFill>
                <a:srgbClr val="3C4043"/>
              </a:solidFill>
              <a:latin typeface="Open Sans"/>
              <a:ea typeface="Open Sans"/>
              <a:cs typeface="Open Sans"/>
              <a:sym typeface="Open Sans"/>
            </a:endParaRPr>
          </a:p>
          <a:p>
            <a:pPr marL="719999" lvl="0" indent="-268899" algn="l" rtl="0">
              <a:lnSpc>
                <a:spcPct val="100000"/>
              </a:lnSpc>
              <a:spcBef>
                <a:spcPts val="0"/>
              </a:spcBef>
              <a:spcAft>
                <a:spcPts val="0"/>
              </a:spcAft>
              <a:buClr>
                <a:srgbClr val="3C4043"/>
              </a:buClr>
              <a:buSzPts val="1400"/>
              <a:buFont typeface="Open Sans"/>
              <a:buChar char="●"/>
            </a:pPr>
            <a:r>
              <a:rPr lang="en-GB" sz="1400" dirty="0">
                <a:solidFill>
                  <a:srgbClr val="3C4043"/>
                </a:solidFill>
                <a:latin typeface="Open Sans"/>
                <a:ea typeface="Open Sans"/>
                <a:cs typeface="Open Sans"/>
                <a:sym typeface="Open Sans"/>
              </a:rPr>
              <a:t>affected and target populations</a:t>
            </a:r>
            <a:endParaRPr sz="1400" dirty="0">
              <a:solidFill>
                <a:srgbClr val="3C4043"/>
              </a:solidFill>
              <a:latin typeface="Open Sans"/>
              <a:ea typeface="Open Sans"/>
              <a:cs typeface="Open Sans"/>
              <a:sym typeface="Open Sans"/>
            </a:endParaRPr>
          </a:p>
          <a:p>
            <a:pPr marL="719999" lvl="0" indent="-268899" algn="l" rtl="0">
              <a:lnSpc>
                <a:spcPct val="100000"/>
              </a:lnSpc>
              <a:spcBef>
                <a:spcPts val="0"/>
              </a:spcBef>
              <a:spcAft>
                <a:spcPts val="0"/>
              </a:spcAft>
              <a:buClr>
                <a:srgbClr val="3C4043"/>
              </a:buClr>
              <a:buSzPts val="1400"/>
              <a:buFont typeface="Open Sans"/>
              <a:buChar char="●"/>
            </a:pPr>
            <a:r>
              <a:rPr lang="en-GB" sz="1400" dirty="0">
                <a:solidFill>
                  <a:srgbClr val="3C4043"/>
                </a:solidFill>
                <a:latin typeface="Open Sans"/>
                <a:ea typeface="Open Sans"/>
                <a:cs typeface="Open Sans"/>
                <a:sym typeface="Open Sans"/>
              </a:rPr>
              <a:t>potential beneficiaries</a:t>
            </a:r>
            <a:endParaRPr sz="1400" dirty="0">
              <a:solidFill>
                <a:srgbClr val="3C4043"/>
              </a:solidFill>
              <a:latin typeface="Open Sans"/>
              <a:ea typeface="Open Sans"/>
              <a:cs typeface="Open Sans"/>
              <a:sym typeface="Open Sans"/>
            </a:endParaRPr>
          </a:p>
          <a:p>
            <a:pPr marL="719999" lvl="0" indent="-268899" algn="l" rtl="0">
              <a:lnSpc>
                <a:spcPct val="100000"/>
              </a:lnSpc>
              <a:spcBef>
                <a:spcPts val="0"/>
              </a:spcBef>
              <a:spcAft>
                <a:spcPts val="0"/>
              </a:spcAft>
              <a:buClr>
                <a:srgbClr val="3C4043"/>
              </a:buClr>
              <a:buSzPts val="1400"/>
              <a:buFont typeface="Open Sans"/>
              <a:buChar char="●"/>
            </a:pPr>
            <a:r>
              <a:rPr lang="en-GB" sz="1400" dirty="0">
                <a:solidFill>
                  <a:srgbClr val="3C4043"/>
                </a:solidFill>
                <a:latin typeface="Open Sans"/>
                <a:ea typeface="Open Sans"/>
                <a:cs typeface="Open Sans"/>
                <a:sym typeface="Open Sans"/>
              </a:rPr>
              <a:t>key actors</a:t>
            </a:r>
            <a:endParaRPr sz="1400" dirty="0">
              <a:solidFill>
                <a:srgbClr val="3C4043"/>
              </a:solidFill>
              <a:latin typeface="Open Sans"/>
              <a:ea typeface="Open Sans"/>
              <a:cs typeface="Open Sans"/>
              <a:sym typeface="Open Sans"/>
            </a:endParaRPr>
          </a:p>
          <a:p>
            <a:pPr marL="0" lvl="0" indent="0" algn="l" rtl="0">
              <a:lnSpc>
                <a:spcPct val="100000"/>
              </a:lnSpc>
              <a:spcBef>
                <a:spcPts val="0"/>
              </a:spcBef>
              <a:spcAft>
                <a:spcPts val="0"/>
              </a:spcAft>
              <a:buNone/>
            </a:pPr>
            <a:r>
              <a:rPr lang="en-GB" sz="1400" dirty="0">
                <a:solidFill>
                  <a:srgbClr val="3C4043"/>
                </a:solidFill>
                <a:latin typeface="Open Sans"/>
                <a:ea typeface="Open Sans"/>
                <a:cs typeface="Open Sans"/>
                <a:sym typeface="Open Sans"/>
              </a:rPr>
              <a:t>AND defining how they relate to one another.</a:t>
            </a:r>
            <a:endParaRPr sz="1400" dirty="0">
              <a:solidFill>
                <a:schemeClr val="dk1"/>
              </a:solidFill>
              <a:highlight>
                <a:srgbClr val="FFFF00"/>
              </a:highlight>
              <a:latin typeface="Open Sans"/>
              <a:ea typeface="Open Sans"/>
              <a:cs typeface="Open Sans"/>
              <a:sym typeface="Open Sans"/>
            </a:endParaRPr>
          </a:p>
        </p:txBody>
      </p:sp>
      <p:sp>
        <p:nvSpPr>
          <p:cNvPr id="438" name="Google Shape;438;p48"/>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35</a:t>
            </a:fld>
            <a:endParaRPr/>
          </a:p>
        </p:txBody>
      </p:sp>
      <p:sp>
        <p:nvSpPr>
          <p:cNvPr id="439" name="Google Shape;439;p48"/>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p49"/>
          <p:cNvSpPr txBox="1">
            <a:spLocks noGrp="1"/>
          </p:cNvSpPr>
          <p:nvPr>
            <p:ph type="body" idx="1"/>
          </p:nvPr>
        </p:nvSpPr>
        <p:spPr>
          <a:xfrm>
            <a:off x="166100" y="1446025"/>
            <a:ext cx="4761600" cy="29157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Clr>
                <a:schemeClr val="dk1"/>
              </a:buClr>
              <a:buSzPts val="1100"/>
              <a:buFont typeface="Arial"/>
              <a:buNone/>
            </a:pPr>
            <a:r>
              <a:rPr lang="en-GB" sz="1100" b="1" dirty="0">
                <a:solidFill>
                  <a:srgbClr val="3C4043"/>
                </a:solidFill>
                <a:latin typeface="Open Sans"/>
                <a:ea typeface="Open Sans"/>
                <a:cs typeface="Open Sans"/>
                <a:sym typeface="Open Sans"/>
              </a:rPr>
              <a:t>Example 1: Stakeholder Analysis </a:t>
            </a:r>
            <a:br>
              <a:rPr lang="en-GB" sz="1100" dirty="0">
                <a:solidFill>
                  <a:srgbClr val="3C4043"/>
                </a:solidFill>
                <a:latin typeface="Open Sans"/>
                <a:ea typeface="Open Sans"/>
                <a:cs typeface="Open Sans"/>
                <a:sym typeface="Open Sans"/>
              </a:rPr>
            </a:br>
            <a:r>
              <a:rPr lang="en-GB" sz="900" dirty="0">
                <a:solidFill>
                  <a:srgbClr val="3C4043"/>
                </a:solidFill>
                <a:latin typeface="Open Sans"/>
                <a:ea typeface="Open Sans"/>
                <a:cs typeface="Open Sans"/>
                <a:sym typeface="Open Sans"/>
              </a:rPr>
              <a:t>From Paciarotti, et al., 2021, p. 556. CC BY 4.0</a:t>
            </a:r>
            <a:endParaRPr sz="900" b="1" dirty="0">
              <a:solidFill>
                <a:schemeClr val="dk1"/>
              </a:solidFill>
              <a:highlight>
                <a:srgbClr val="FFFF00"/>
              </a:highlight>
              <a:latin typeface="Open Sans"/>
              <a:ea typeface="Open Sans"/>
              <a:cs typeface="Open Sans"/>
              <a:sym typeface="Open Sans"/>
            </a:endParaRPr>
          </a:p>
        </p:txBody>
      </p:sp>
      <p:pic>
        <p:nvPicPr>
          <p:cNvPr id="445" name="Google Shape;445;p49"/>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806325" y="181350"/>
            <a:ext cx="8169673" cy="4773901"/>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pic>
        <p:nvPicPr>
          <p:cNvPr id="383" name="Google Shape;383;p50"/>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2616425" y="0"/>
            <a:ext cx="3794590" cy="5143501"/>
          </a:xfrm>
          <a:prstGeom prst="rect">
            <a:avLst/>
          </a:prstGeom>
          <a:noFill/>
          <a:ln>
            <a:noFill/>
          </a:ln>
        </p:spPr>
      </p:pic>
      <p:sp>
        <p:nvSpPr>
          <p:cNvPr id="384" name="Google Shape;384;p50"/>
          <p:cNvSpPr txBox="1">
            <a:spLocks noGrp="1"/>
          </p:cNvSpPr>
          <p:nvPr>
            <p:ph type="body" idx="1"/>
          </p:nvPr>
        </p:nvSpPr>
        <p:spPr>
          <a:xfrm>
            <a:off x="166100" y="1446025"/>
            <a:ext cx="4761600" cy="29157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Clr>
                <a:schemeClr val="dk1"/>
              </a:buClr>
              <a:buSzPts val="1100"/>
              <a:buFont typeface="Arial"/>
              <a:buNone/>
            </a:pPr>
            <a:r>
              <a:rPr lang="en-GB" sz="1100" b="1" dirty="0">
                <a:solidFill>
                  <a:srgbClr val="3C4043"/>
                </a:solidFill>
                <a:latin typeface="Open Sans"/>
                <a:ea typeface="Open Sans"/>
                <a:cs typeface="Open Sans"/>
                <a:sym typeface="Open Sans"/>
              </a:rPr>
              <a:t>Example 2: Stakeholder Analysis </a:t>
            </a:r>
            <a:br>
              <a:rPr lang="en-GB" sz="1100" dirty="0">
                <a:solidFill>
                  <a:srgbClr val="3C4043"/>
                </a:solidFill>
                <a:latin typeface="Open Sans"/>
                <a:ea typeface="Open Sans"/>
                <a:cs typeface="Open Sans"/>
                <a:sym typeface="Open Sans"/>
              </a:rPr>
            </a:br>
            <a:r>
              <a:rPr lang="en-GB" sz="1100" dirty="0">
                <a:solidFill>
                  <a:srgbClr val="3C4043"/>
                </a:solidFill>
                <a:latin typeface="Open Sans"/>
                <a:ea typeface="Open Sans"/>
                <a:cs typeface="Open Sans"/>
                <a:sym typeface="Open Sans"/>
              </a:rPr>
              <a:t>(Sphere, 2018)</a:t>
            </a:r>
            <a:endParaRPr sz="1100" b="1" dirty="0">
              <a:solidFill>
                <a:schemeClr val="dk1"/>
              </a:solidFill>
              <a:highlight>
                <a:srgbClr val="FFFF00"/>
              </a:highlight>
              <a:latin typeface="Open Sans"/>
              <a:ea typeface="Open Sans"/>
              <a:cs typeface="Open Sans"/>
              <a:sym typeface="Open San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pic>
        <p:nvPicPr>
          <p:cNvPr id="450" name="Google Shape;450;p50"/>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2" y="1850225"/>
            <a:ext cx="4939899" cy="3293276"/>
          </a:xfrm>
          <a:prstGeom prst="rect">
            <a:avLst/>
          </a:prstGeom>
          <a:noFill/>
          <a:ln>
            <a:noFill/>
          </a:ln>
        </p:spPr>
      </p:pic>
      <p:sp>
        <p:nvSpPr>
          <p:cNvPr id="451" name="Google Shape;451;p50"/>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lnSpc>
                <a:spcPct val="115000"/>
              </a:lnSpc>
              <a:spcBef>
                <a:spcPts val="0"/>
              </a:spcBef>
              <a:spcAft>
                <a:spcPts val="0"/>
              </a:spcAft>
              <a:buClr>
                <a:schemeClr val="dk1"/>
              </a:buClr>
              <a:buSzPct val="70967"/>
              <a:buFont typeface="Arial"/>
              <a:buNone/>
            </a:pPr>
            <a:r>
              <a:rPr lang="en-GB" sz="1550" b="0"/>
              <a:t>1.2 </a:t>
            </a:r>
            <a:r>
              <a:rPr lang="en-GB" sz="1550" b="0" i="1"/>
              <a:t>Conceptualising the Urban Context | B. Needs Analysis Using a People-Centred Approach</a:t>
            </a:r>
            <a:endParaRPr sz="1550"/>
          </a:p>
          <a:p>
            <a:pPr marL="0" lvl="0" indent="0" algn="l" rtl="0">
              <a:lnSpc>
                <a:spcPct val="115000"/>
              </a:lnSpc>
              <a:spcBef>
                <a:spcPts val="0"/>
              </a:spcBef>
              <a:spcAft>
                <a:spcPts val="0"/>
              </a:spcAft>
              <a:buClr>
                <a:schemeClr val="dk1"/>
              </a:buClr>
              <a:buSzPct val="41509"/>
              <a:buFont typeface="Arial"/>
              <a:buNone/>
            </a:pPr>
            <a:r>
              <a:rPr lang="en-GB" sz="2650" i="1">
                <a:solidFill>
                  <a:srgbClr val="00A0A3"/>
                </a:solidFill>
              </a:rPr>
              <a:t>Assessments</a:t>
            </a:r>
            <a:endParaRPr sz="2650" i="1">
              <a:solidFill>
                <a:srgbClr val="00A0A3"/>
              </a:solidFill>
            </a:endParaRPr>
          </a:p>
        </p:txBody>
      </p:sp>
      <p:sp>
        <p:nvSpPr>
          <p:cNvPr id="452" name="Google Shape;452;p50"/>
          <p:cNvSpPr txBox="1">
            <a:spLocks noGrp="1"/>
          </p:cNvSpPr>
          <p:nvPr>
            <p:ph type="body" idx="1"/>
          </p:nvPr>
        </p:nvSpPr>
        <p:spPr>
          <a:xfrm>
            <a:off x="4908900" y="931225"/>
            <a:ext cx="42351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1400">
                <a:solidFill>
                  <a:schemeClr val="dk1"/>
                </a:solidFill>
              </a:rPr>
              <a:t>We understand needs through </a:t>
            </a:r>
            <a:r>
              <a:rPr lang="en-GB" sz="1400" b="1">
                <a:solidFill>
                  <a:schemeClr val="dk1"/>
                </a:solidFill>
              </a:rPr>
              <a:t>Assessments.</a:t>
            </a:r>
            <a:r>
              <a:rPr lang="en-GB" sz="1400">
                <a:solidFill>
                  <a:schemeClr val="dk1"/>
                </a:solidFill>
              </a:rPr>
              <a:t> </a:t>
            </a:r>
            <a:endParaRPr sz="1400">
              <a:solidFill>
                <a:schemeClr val="dk1"/>
              </a:solidFill>
            </a:endParaRPr>
          </a:p>
          <a:p>
            <a:pPr marL="457200" lvl="0" indent="-317500" algn="l" rtl="0">
              <a:spcBef>
                <a:spcPts val="0"/>
              </a:spcBef>
              <a:spcAft>
                <a:spcPts val="0"/>
              </a:spcAft>
              <a:buClr>
                <a:schemeClr val="dk1"/>
              </a:buClr>
              <a:buSzPts val="1400"/>
              <a:buChar char="●"/>
            </a:pPr>
            <a:r>
              <a:rPr lang="en-GB" sz="1400">
                <a:solidFill>
                  <a:schemeClr val="dk1"/>
                </a:solidFill>
              </a:rPr>
              <a:t>Assessments identify individuals or populations in need and provide specific information about needs (asset requirements). </a:t>
            </a:r>
            <a:endParaRPr sz="1400">
              <a:solidFill>
                <a:schemeClr val="dk1"/>
              </a:solidFill>
            </a:endParaRPr>
          </a:p>
          <a:p>
            <a:pPr marL="457200" lvl="0" indent="-317500" algn="l" rtl="0">
              <a:spcBef>
                <a:spcPts val="0"/>
              </a:spcBef>
              <a:spcAft>
                <a:spcPts val="0"/>
              </a:spcAft>
              <a:buClr>
                <a:schemeClr val="dk1"/>
              </a:buClr>
              <a:buSzPts val="1400"/>
              <a:buChar char="●"/>
            </a:pPr>
            <a:r>
              <a:rPr lang="en-GB" sz="1400">
                <a:solidFill>
                  <a:schemeClr val="dk1"/>
                </a:solidFill>
              </a:rPr>
              <a:t>Assessments help target the distribution of limited resources to those most in need.</a:t>
            </a:r>
            <a:endParaRPr sz="1400">
              <a:solidFill>
                <a:schemeClr val="dk1"/>
              </a:solidFill>
            </a:endParaRPr>
          </a:p>
          <a:p>
            <a:pPr marL="0" lvl="0" indent="0" algn="l" rtl="0">
              <a:spcBef>
                <a:spcPts val="0"/>
              </a:spcBef>
              <a:spcAft>
                <a:spcPts val="1200"/>
              </a:spcAft>
              <a:buNone/>
            </a:pPr>
            <a:endParaRPr sz="1400"/>
          </a:p>
        </p:txBody>
      </p:sp>
      <p:sp>
        <p:nvSpPr>
          <p:cNvPr id="453" name="Google Shape;453;p50"/>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38</a:t>
            </a:fld>
            <a:endParaRPr/>
          </a:p>
        </p:txBody>
      </p:sp>
      <p:sp>
        <p:nvSpPr>
          <p:cNvPr id="454" name="Google Shape;454;p50"/>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p51"/>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lnSpc>
                <a:spcPct val="115000"/>
              </a:lnSpc>
              <a:spcBef>
                <a:spcPts val="0"/>
              </a:spcBef>
              <a:spcAft>
                <a:spcPts val="0"/>
              </a:spcAft>
              <a:buClr>
                <a:schemeClr val="dk1"/>
              </a:buClr>
              <a:buSzPct val="70967"/>
              <a:buFont typeface="Arial"/>
              <a:buNone/>
            </a:pPr>
            <a:r>
              <a:rPr lang="en-GB" sz="1550" b="0"/>
              <a:t>1.2 </a:t>
            </a:r>
            <a:r>
              <a:rPr lang="en-GB" sz="1550" b="0" i="1"/>
              <a:t>Conceptualising the Urban Context | B. Needs Analysis Using a People-Centred Approach</a:t>
            </a:r>
            <a:endParaRPr sz="1550"/>
          </a:p>
          <a:p>
            <a:pPr marL="0" lvl="0" indent="0" algn="l" rtl="0">
              <a:lnSpc>
                <a:spcPct val="115000"/>
              </a:lnSpc>
              <a:spcBef>
                <a:spcPts val="0"/>
              </a:spcBef>
              <a:spcAft>
                <a:spcPts val="0"/>
              </a:spcAft>
              <a:buClr>
                <a:schemeClr val="dk1"/>
              </a:buClr>
              <a:buSzPct val="41509"/>
              <a:buFont typeface="Arial"/>
              <a:buNone/>
            </a:pPr>
            <a:r>
              <a:rPr lang="en-GB" sz="2650" i="1">
                <a:solidFill>
                  <a:srgbClr val="00A0A3"/>
                </a:solidFill>
              </a:rPr>
              <a:t>Types of Assessments</a:t>
            </a:r>
            <a:endParaRPr sz="2650" i="1">
              <a:solidFill>
                <a:srgbClr val="00A0A3"/>
              </a:solidFill>
            </a:endParaRPr>
          </a:p>
        </p:txBody>
      </p:sp>
      <p:sp>
        <p:nvSpPr>
          <p:cNvPr id="460" name="Google Shape;460;p51"/>
          <p:cNvSpPr txBox="1">
            <a:spLocks noGrp="1"/>
          </p:cNvSpPr>
          <p:nvPr>
            <p:ph type="body" idx="1"/>
          </p:nvPr>
        </p:nvSpPr>
        <p:spPr>
          <a:xfrm>
            <a:off x="311700" y="1533475"/>
            <a:ext cx="37593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b="1">
                <a:solidFill>
                  <a:schemeClr val="dk1"/>
                </a:solidFill>
              </a:rPr>
              <a:t>Selective Assessments</a:t>
            </a:r>
            <a:endParaRPr>
              <a:solidFill>
                <a:schemeClr val="dk1"/>
              </a:solidFill>
            </a:endParaRPr>
          </a:p>
          <a:p>
            <a:pPr marL="0" lvl="0" indent="0" algn="l" rtl="0">
              <a:spcBef>
                <a:spcPts val="0"/>
              </a:spcBef>
              <a:spcAft>
                <a:spcPts val="0"/>
              </a:spcAft>
              <a:buClr>
                <a:schemeClr val="dk1"/>
              </a:buClr>
              <a:buSzPts val="1100"/>
              <a:buFont typeface="Arial"/>
              <a:buNone/>
            </a:pPr>
            <a:r>
              <a:rPr lang="en-GB">
                <a:solidFill>
                  <a:schemeClr val="dk1"/>
                </a:solidFill>
              </a:rPr>
              <a:t>Identifying a segment of the population.</a:t>
            </a:r>
            <a:endParaRPr>
              <a:solidFill>
                <a:schemeClr val="dk1"/>
              </a:solidFill>
            </a:endParaRPr>
          </a:p>
          <a:p>
            <a:pPr marL="457200" lvl="0" indent="-317500" algn="l" rtl="0">
              <a:spcBef>
                <a:spcPts val="0"/>
              </a:spcBef>
              <a:spcAft>
                <a:spcPts val="0"/>
              </a:spcAft>
              <a:buClr>
                <a:schemeClr val="dk1"/>
              </a:buClr>
              <a:buSzPts val="1400"/>
              <a:buChar char="●"/>
            </a:pPr>
            <a:r>
              <a:rPr lang="en-GB">
                <a:solidFill>
                  <a:schemeClr val="dk1"/>
                </a:solidFill>
              </a:rPr>
              <a:t>Approaches include: </a:t>
            </a:r>
            <a:endParaRPr>
              <a:solidFill>
                <a:schemeClr val="dk1"/>
              </a:solidFill>
            </a:endParaRPr>
          </a:p>
          <a:p>
            <a:pPr marL="914400" lvl="1" indent="-317500" algn="l" rtl="0">
              <a:spcBef>
                <a:spcPts val="0"/>
              </a:spcBef>
              <a:spcAft>
                <a:spcPts val="0"/>
              </a:spcAft>
              <a:buClr>
                <a:schemeClr val="dk1"/>
              </a:buClr>
              <a:buSzPts val="1400"/>
              <a:buChar char="○"/>
            </a:pPr>
            <a:r>
              <a:rPr lang="en-GB" sz="1400">
                <a:solidFill>
                  <a:schemeClr val="dk1"/>
                </a:solidFill>
              </a:rPr>
              <a:t>Profiling</a:t>
            </a:r>
            <a:endParaRPr sz="1400">
              <a:solidFill>
                <a:schemeClr val="dk1"/>
              </a:solidFill>
            </a:endParaRPr>
          </a:p>
          <a:p>
            <a:pPr marL="914400" lvl="1" indent="-317500" algn="l" rtl="0">
              <a:spcBef>
                <a:spcPts val="0"/>
              </a:spcBef>
              <a:spcAft>
                <a:spcPts val="0"/>
              </a:spcAft>
              <a:buClr>
                <a:schemeClr val="dk1"/>
              </a:buClr>
              <a:buSzPts val="1400"/>
              <a:buChar char="○"/>
            </a:pPr>
            <a:r>
              <a:rPr lang="en-GB" sz="1400">
                <a:solidFill>
                  <a:schemeClr val="dk1"/>
                </a:solidFill>
              </a:rPr>
              <a:t>Targeting.</a:t>
            </a:r>
            <a:endParaRPr sz="1400">
              <a:solidFill>
                <a:schemeClr val="dk1"/>
              </a:solidFill>
            </a:endParaRPr>
          </a:p>
          <a:p>
            <a:pPr marL="457200" lvl="0" indent="-317500" algn="l" rtl="0">
              <a:spcBef>
                <a:spcPts val="0"/>
              </a:spcBef>
              <a:spcAft>
                <a:spcPts val="0"/>
              </a:spcAft>
              <a:buClr>
                <a:schemeClr val="dk1"/>
              </a:buClr>
              <a:buSzPts val="1400"/>
              <a:buChar char="●"/>
            </a:pPr>
            <a:r>
              <a:rPr lang="en-GB">
                <a:solidFill>
                  <a:schemeClr val="dk1"/>
                </a:solidFill>
              </a:rPr>
              <a:t>Pros: can be more efficient from a resource perspective.</a:t>
            </a:r>
            <a:endParaRPr>
              <a:solidFill>
                <a:schemeClr val="dk1"/>
              </a:solidFill>
            </a:endParaRPr>
          </a:p>
          <a:p>
            <a:pPr marL="457200" lvl="0" indent="-317500" algn="l" rtl="0">
              <a:spcBef>
                <a:spcPts val="0"/>
              </a:spcBef>
              <a:spcAft>
                <a:spcPts val="0"/>
              </a:spcAft>
              <a:buClr>
                <a:schemeClr val="dk1"/>
              </a:buClr>
              <a:buSzPts val="1400"/>
              <a:buChar char="●"/>
            </a:pPr>
            <a:r>
              <a:rPr lang="en-GB">
                <a:solidFill>
                  <a:schemeClr val="dk1"/>
                </a:solidFill>
              </a:rPr>
              <a:t>Cons: can cause division within communities.</a:t>
            </a:r>
            <a:endParaRPr/>
          </a:p>
        </p:txBody>
      </p:sp>
      <p:sp>
        <p:nvSpPr>
          <p:cNvPr id="461" name="Google Shape;461;p51"/>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39</a:t>
            </a:fld>
            <a:endParaRPr/>
          </a:p>
        </p:txBody>
      </p:sp>
      <p:sp>
        <p:nvSpPr>
          <p:cNvPr id="462" name="Google Shape;462;p51"/>
          <p:cNvSpPr txBox="1">
            <a:spLocks noGrp="1"/>
          </p:cNvSpPr>
          <p:nvPr>
            <p:ph type="body" idx="2"/>
          </p:nvPr>
        </p:nvSpPr>
        <p:spPr>
          <a:xfrm>
            <a:off x="4069700" y="1457275"/>
            <a:ext cx="48267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b="1">
                <a:solidFill>
                  <a:schemeClr val="dk1"/>
                </a:solidFill>
              </a:rPr>
              <a:t>Area-Based Assessments</a:t>
            </a:r>
            <a:endParaRPr b="1">
              <a:solidFill>
                <a:schemeClr val="dk1"/>
              </a:solidFill>
            </a:endParaRPr>
          </a:p>
          <a:p>
            <a:pPr marL="0" lvl="0" indent="0" algn="l" rtl="0">
              <a:spcBef>
                <a:spcPts val="0"/>
              </a:spcBef>
              <a:spcAft>
                <a:spcPts val="0"/>
              </a:spcAft>
              <a:buClr>
                <a:schemeClr val="dk1"/>
              </a:buClr>
              <a:buSzPts val="1100"/>
              <a:buFont typeface="Arial"/>
              <a:buNone/>
            </a:pPr>
            <a:r>
              <a:rPr lang="en-GB">
                <a:solidFill>
                  <a:schemeClr val="dk1"/>
                </a:solidFill>
              </a:rPr>
              <a:t>Selecting a section of a city.</a:t>
            </a:r>
            <a:endParaRPr>
              <a:solidFill>
                <a:schemeClr val="dk1"/>
              </a:solidFill>
            </a:endParaRPr>
          </a:p>
          <a:p>
            <a:pPr marL="457200" lvl="0" indent="-317500" algn="l" rtl="0">
              <a:spcBef>
                <a:spcPts val="0"/>
              </a:spcBef>
              <a:spcAft>
                <a:spcPts val="0"/>
              </a:spcAft>
              <a:buClr>
                <a:schemeClr val="dk1"/>
              </a:buClr>
              <a:buSzPts val="1400"/>
              <a:buChar char="●"/>
            </a:pPr>
            <a:r>
              <a:rPr lang="en-GB">
                <a:solidFill>
                  <a:schemeClr val="dk1"/>
                </a:solidFill>
              </a:rPr>
              <a:t>Area-Based Approaches (ABA) include:</a:t>
            </a:r>
            <a:endParaRPr>
              <a:solidFill>
                <a:schemeClr val="dk1"/>
              </a:solidFill>
            </a:endParaRPr>
          </a:p>
          <a:p>
            <a:pPr marL="914400" lvl="1" indent="-317500" algn="l" rtl="0">
              <a:spcBef>
                <a:spcPts val="0"/>
              </a:spcBef>
              <a:spcAft>
                <a:spcPts val="0"/>
              </a:spcAft>
              <a:buClr>
                <a:schemeClr val="dk1"/>
              </a:buClr>
              <a:buSzPts val="1400"/>
              <a:buChar char="○"/>
            </a:pPr>
            <a:r>
              <a:rPr lang="en-GB" sz="1400">
                <a:solidFill>
                  <a:schemeClr val="dk1"/>
                </a:solidFill>
              </a:rPr>
              <a:t>Neighbourhood approaches</a:t>
            </a:r>
            <a:endParaRPr sz="1400">
              <a:solidFill>
                <a:schemeClr val="dk1"/>
              </a:solidFill>
            </a:endParaRPr>
          </a:p>
          <a:p>
            <a:pPr marL="914400" lvl="1" indent="-317500" algn="l" rtl="0">
              <a:spcBef>
                <a:spcPts val="0"/>
              </a:spcBef>
              <a:spcAft>
                <a:spcPts val="0"/>
              </a:spcAft>
              <a:buClr>
                <a:schemeClr val="dk1"/>
              </a:buClr>
              <a:buSzPts val="1400"/>
              <a:buChar char="○"/>
            </a:pPr>
            <a:r>
              <a:rPr lang="en-GB" sz="1400">
                <a:solidFill>
                  <a:schemeClr val="dk1"/>
                </a:solidFill>
              </a:rPr>
              <a:t>Place-Based approaches</a:t>
            </a:r>
            <a:endParaRPr sz="1400">
              <a:solidFill>
                <a:schemeClr val="dk1"/>
              </a:solidFill>
            </a:endParaRPr>
          </a:p>
          <a:p>
            <a:pPr marL="914400" lvl="1" indent="-317500" algn="l" rtl="0">
              <a:spcBef>
                <a:spcPts val="0"/>
              </a:spcBef>
              <a:spcAft>
                <a:spcPts val="0"/>
              </a:spcAft>
              <a:buClr>
                <a:schemeClr val="dk1"/>
              </a:buClr>
              <a:buSzPts val="1400"/>
              <a:buChar char="○"/>
            </a:pPr>
            <a:r>
              <a:rPr lang="en-GB" sz="1400">
                <a:solidFill>
                  <a:schemeClr val="dk1"/>
                </a:solidFill>
              </a:rPr>
              <a:t>Settlements approaches</a:t>
            </a:r>
            <a:endParaRPr sz="1400">
              <a:solidFill>
                <a:schemeClr val="dk1"/>
              </a:solidFill>
            </a:endParaRPr>
          </a:p>
          <a:p>
            <a:pPr marL="457200" lvl="0" indent="-317500" algn="l" rtl="0">
              <a:spcBef>
                <a:spcPts val="0"/>
              </a:spcBef>
              <a:spcAft>
                <a:spcPts val="0"/>
              </a:spcAft>
              <a:buClr>
                <a:schemeClr val="dk1"/>
              </a:buClr>
              <a:buSzPts val="1400"/>
              <a:buChar char="●"/>
            </a:pPr>
            <a:r>
              <a:rPr lang="en-GB">
                <a:solidFill>
                  <a:schemeClr val="dk1"/>
                </a:solidFill>
              </a:rPr>
              <a:t>Pros: more inclusive and more appropriate for a people-centred approach.</a:t>
            </a:r>
            <a:endParaRPr>
              <a:solidFill>
                <a:schemeClr val="dk1"/>
              </a:solidFill>
            </a:endParaRPr>
          </a:p>
          <a:p>
            <a:pPr marL="457200" lvl="0" indent="-317500" algn="l" rtl="0">
              <a:spcBef>
                <a:spcPts val="0"/>
              </a:spcBef>
              <a:spcAft>
                <a:spcPts val="0"/>
              </a:spcAft>
              <a:buClr>
                <a:schemeClr val="dk1"/>
              </a:buClr>
              <a:buSzPts val="1400"/>
              <a:buChar char="●"/>
            </a:pPr>
            <a:r>
              <a:rPr lang="en-GB">
                <a:solidFill>
                  <a:schemeClr val="dk1"/>
                </a:solidFill>
              </a:rPr>
              <a:t>Cons: can be complex in urban areas and requires multi-sectoral and multi-stakeholder coordination.</a:t>
            </a:r>
            <a:endParaRPr/>
          </a:p>
        </p:txBody>
      </p:sp>
      <p:sp>
        <p:nvSpPr>
          <p:cNvPr id="463" name="Google Shape;463;p51"/>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464" name="Google Shape;464;p51"/>
          <p:cNvSpPr/>
          <p:nvPr/>
        </p:nvSpPr>
        <p:spPr>
          <a:xfrm>
            <a:off x="1008000" y="826150"/>
            <a:ext cx="56100" cy="56100"/>
          </a:xfrm>
          <a:prstGeom prst="flowChartConnector">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51"/>
          <p:cNvSpPr/>
          <p:nvPr/>
        </p:nvSpPr>
        <p:spPr>
          <a:xfrm>
            <a:off x="1160400" y="978550"/>
            <a:ext cx="56100" cy="56100"/>
          </a:xfrm>
          <a:prstGeom prst="flowChartConnector">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1"/>
          <p:cNvSpPr/>
          <p:nvPr/>
        </p:nvSpPr>
        <p:spPr>
          <a:xfrm>
            <a:off x="1312800" y="1130950"/>
            <a:ext cx="56100" cy="56100"/>
          </a:xfrm>
          <a:prstGeom prst="flowChartConnector">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1"/>
          <p:cNvSpPr/>
          <p:nvPr/>
        </p:nvSpPr>
        <p:spPr>
          <a:xfrm>
            <a:off x="1465200" y="1283350"/>
            <a:ext cx="56100" cy="56100"/>
          </a:xfrm>
          <a:prstGeom prst="flowChartConnector">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51"/>
          <p:cNvSpPr/>
          <p:nvPr/>
        </p:nvSpPr>
        <p:spPr>
          <a:xfrm rot="2414181">
            <a:off x="1086070" y="860112"/>
            <a:ext cx="56197" cy="56197"/>
          </a:xfrm>
          <a:prstGeom prst="flowChartConnector">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51"/>
          <p:cNvSpPr/>
          <p:nvPr/>
        </p:nvSpPr>
        <p:spPr>
          <a:xfrm rot="2414181">
            <a:off x="1104212" y="1074874"/>
            <a:ext cx="56197" cy="56197"/>
          </a:xfrm>
          <a:prstGeom prst="flowChartConnector">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51"/>
          <p:cNvSpPr/>
          <p:nvPr/>
        </p:nvSpPr>
        <p:spPr>
          <a:xfrm rot="2414181">
            <a:off x="1122355" y="1289635"/>
            <a:ext cx="56197" cy="56197"/>
          </a:xfrm>
          <a:prstGeom prst="flowChartConnector">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51"/>
          <p:cNvSpPr/>
          <p:nvPr/>
        </p:nvSpPr>
        <p:spPr>
          <a:xfrm>
            <a:off x="985700" y="1045813"/>
            <a:ext cx="56100" cy="56100"/>
          </a:xfrm>
          <a:prstGeom prst="flowChartConnector">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51"/>
          <p:cNvSpPr/>
          <p:nvPr/>
        </p:nvSpPr>
        <p:spPr>
          <a:xfrm>
            <a:off x="1138100" y="1198213"/>
            <a:ext cx="56100" cy="56100"/>
          </a:xfrm>
          <a:prstGeom prst="flowChartConnector">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51"/>
          <p:cNvSpPr/>
          <p:nvPr/>
        </p:nvSpPr>
        <p:spPr>
          <a:xfrm>
            <a:off x="1290500" y="1350613"/>
            <a:ext cx="56100" cy="56100"/>
          </a:xfrm>
          <a:prstGeom prst="flowChartConnector">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51"/>
          <p:cNvSpPr/>
          <p:nvPr/>
        </p:nvSpPr>
        <p:spPr>
          <a:xfrm rot="2414181">
            <a:off x="929512" y="1142136"/>
            <a:ext cx="56197" cy="56197"/>
          </a:xfrm>
          <a:prstGeom prst="flowChartConnector">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51"/>
          <p:cNvSpPr/>
          <p:nvPr/>
        </p:nvSpPr>
        <p:spPr>
          <a:xfrm rot="2414181">
            <a:off x="947655" y="1356897"/>
            <a:ext cx="56197" cy="56197"/>
          </a:xfrm>
          <a:prstGeom prst="flowChartConnector">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51"/>
          <p:cNvSpPr/>
          <p:nvPr/>
        </p:nvSpPr>
        <p:spPr>
          <a:xfrm rot="4259062">
            <a:off x="1557107" y="1163411"/>
            <a:ext cx="56165" cy="56165"/>
          </a:xfrm>
          <a:prstGeom prst="flowChartConnector">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51"/>
          <p:cNvSpPr/>
          <p:nvPr/>
        </p:nvSpPr>
        <p:spPr>
          <a:xfrm rot="4259062">
            <a:off x="1462634" y="1357128"/>
            <a:ext cx="56165" cy="56165"/>
          </a:xfrm>
          <a:prstGeom prst="flowChartConnector">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51"/>
          <p:cNvSpPr/>
          <p:nvPr/>
        </p:nvSpPr>
        <p:spPr>
          <a:xfrm rot="6674082">
            <a:off x="1644708" y="1054541"/>
            <a:ext cx="56324" cy="56324"/>
          </a:xfrm>
          <a:prstGeom prst="flowChartConnector">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51"/>
          <p:cNvSpPr/>
          <p:nvPr/>
        </p:nvSpPr>
        <p:spPr>
          <a:xfrm rot="6674082">
            <a:off x="1447557" y="1141621"/>
            <a:ext cx="56324" cy="56324"/>
          </a:xfrm>
          <a:prstGeom prst="flowChartConnector">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51"/>
          <p:cNvSpPr/>
          <p:nvPr/>
        </p:nvSpPr>
        <p:spPr>
          <a:xfrm rot="6674082">
            <a:off x="1250406" y="1228702"/>
            <a:ext cx="56324" cy="56324"/>
          </a:xfrm>
          <a:prstGeom prst="flowChartConnector">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51"/>
          <p:cNvSpPr/>
          <p:nvPr/>
        </p:nvSpPr>
        <p:spPr>
          <a:xfrm rot="4259062">
            <a:off x="1436627" y="1020132"/>
            <a:ext cx="56165" cy="56165"/>
          </a:xfrm>
          <a:prstGeom prst="flowChartConnector">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51"/>
          <p:cNvSpPr/>
          <p:nvPr/>
        </p:nvSpPr>
        <p:spPr>
          <a:xfrm rot="4259062">
            <a:off x="1342154" y="1213849"/>
            <a:ext cx="56165" cy="56165"/>
          </a:xfrm>
          <a:prstGeom prst="flowChartConnector">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51"/>
          <p:cNvSpPr/>
          <p:nvPr/>
        </p:nvSpPr>
        <p:spPr>
          <a:xfrm rot="6674082">
            <a:off x="1327077" y="998342"/>
            <a:ext cx="56324" cy="56324"/>
          </a:xfrm>
          <a:prstGeom prst="flowChartConnector">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51"/>
          <p:cNvSpPr/>
          <p:nvPr/>
        </p:nvSpPr>
        <p:spPr>
          <a:xfrm>
            <a:off x="767200" y="770150"/>
            <a:ext cx="514200" cy="484200"/>
          </a:xfrm>
          <a:prstGeom prst="flowChartConnector">
            <a:avLst/>
          </a:prstGeom>
          <a:noFill/>
          <a:ln w="38100"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85" name="Google Shape;485;p51"/>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flipH="1">
            <a:off x="7212450" y="252725"/>
            <a:ext cx="1535250" cy="19471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A0A3">
            <a:alpha val="45510"/>
          </a:srgbClr>
        </a:solidFill>
        <a:effectLst/>
      </p:bgPr>
    </p:bg>
    <p:spTree>
      <p:nvGrpSpPr>
        <p:cNvPr id="1" name="Shape 86"/>
        <p:cNvGrpSpPr/>
        <p:nvPr/>
      </p:nvGrpSpPr>
      <p:grpSpPr>
        <a:xfrm>
          <a:off x="0" y="0"/>
          <a:ext cx="0" cy="0"/>
          <a:chOff x="0" y="0"/>
          <a:chExt cx="0" cy="0"/>
        </a:xfrm>
      </p:grpSpPr>
      <p:sp>
        <p:nvSpPr>
          <p:cNvPr id="87" name="Google Shape;87;p17"/>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4</a:t>
            </a:fld>
            <a:endParaRPr/>
          </a:p>
        </p:txBody>
      </p:sp>
      <p:sp>
        <p:nvSpPr>
          <p:cNvPr id="88" name="Google Shape;88;p17"/>
          <p:cNvSpPr txBox="1"/>
          <p:nvPr/>
        </p:nvSpPr>
        <p:spPr>
          <a:xfrm>
            <a:off x="4545300" y="0"/>
            <a:ext cx="4629900" cy="5143500"/>
          </a:xfrm>
          <a:prstGeom prst="rect">
            <a:avLst/>
          </a:prstGeom>
          <a:solidFill>
            <a:srgbClr val="00A0A3"/>
          </a:solidFill>
          <a:ln>
            <a:noFill/>
          </a:ln>
        </p:spPr>
        <p:txBody>
          <a:bodyPr spcFirstLastPara="1" wrap="square" lIns="91425" tIns="91425" rIns="91425" bIns="91425" anchor="ctr" anchorCtr="0">
            <a:noAutofit/>
          </a:bodyPr>
          <a:lstStyle/>
          <a:p>
            <a:pPr marL="0" lvl="0" indent="0" algn="l" rtl="0">
              <a:spcBef>
                <a:spcPts val="1000"/>
              </a:spcBef>
              <a:spcAft>
                <a:spcPts val="0"/>
              </a:spcAft>
              <a:buNone/>
            </a:pPr>
            <a:r>
              <a:rPr lang="en-GB" sz="850" b="1">
                <a:solidFill>
                  <a:schemeClr val="l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Section 1.0. Introduction to Humanitarian Response in Urban Contexts</a:t>
            </a:r>
            <a:endParaRPr sz="850" b="1">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1.0.A. Case Study: War in Ukraine</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5">
                  <a:extLst>
                    <a:ext uri="{A12FA001-AC4F-418D-AE19-62706E023703}">
                      <ahyp:hlinkClr xmlns:ahyp="http://schemas.microsoft.com/office/drawing/2018/hyperlinkcolor" val="tx"/>
                    </a:ext>
                  </a:extLst>
                </a:hlinkClick>
              </a:rPr>
              <a:t>1.0.B. Key Features of Urban Contexts</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6">
                  <a:extLst>
                    <a:ext uri="{A12FA001-AC4F-418D-AE19-62706E023703}">
                      <ahyp:hlinkClr xmlns:ahyp="http://schemas.microsoft.com/office/drawing/2018/hyperlinkcolor" val="tx"/>
                    </a:ext>
                  </a:extLst>
                </a:hlinkClick>
              </a:rPr>
              <a:t>1.0.C. Framing Urban Contexts Through Systems Thinking</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7">
                  <a:extLst>
                    <a:ext uri="{A12FA001-AC4F-418D-AE19-62706E023703}">
                      <ahyp:hlinkClr xmlns:ahyp="http://schemas.microsoft.com/office/drawing/2018/hyperlinkcolor" val="tx"/>
                    </a:ext>
                  </a:extLst>
                </a:hlinkClick>
              </a:rPr>
              <a:t>1.0.D. Learning Objectives for Module 1</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8">
                  <a:extLst>
                    <a:ext uri="{A12FA001-AC4F-418D-AE19-62706E023703}">
                      <ahyp:hlinkClr xmlns:ahyp="http://schemas.microsoft.com/office/drawing/2018/hyperlinkcolor" val="tx"/>
                    </a:ext>
                  </a:extLst>
                </a:hlinkClick>
              </a:rPr>
              <a:t>1.0.E. Module Overview</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9">
                  <a:extLst>
                    <a:ext uri="{A12FA001-AC4F-418D-AE19-62706E023703}">
                      <ahyp:hlinkClr xmlns:ahyp="http://schemas.microsoft.com/office/drawing/2018/hyperlinkcolor" val="tx"/>
                    </a:ext>
                  </a:extLst>
                </a:hlinkClick>
              </a:rPr>
              <a:t>1.0.F. Additional Reading</a:t>
            </a:r>
            <a:endParaRPr sz="850">
              <a:solidFill>
                <a:schemeClr val="lt1"/>
              </a:solidFill>
              <a:latin typeface="Montserrat"/>
              <a:ea typeface="Montserrat"/>
              <a:cs typeface="Montserrat"/>
              <a:sym typeface="Montserrat"/>
            </a:endParaRPr>
          </a:p>
          <a:p>
            <a:pPr marL="0" lvl="0" indent="0" algn="l" rtl="0">
              <a:spcBef>
                <a:spcPts val="1000"/>
              </a:spcBef>
              <a:spcAft>
                <a:spcPts val="0"/>
              </a:spcAft>
              <a:buNone/>
            </a:pPr>
            <a:r>
              <a:rPr lang="en-GB" sz="850" b="1">
                <a:solidFill>
                  <a:srgbClr val="0C343D"/>
                </a:solidFill>
                <a:uFill>
                  <a:noFill/>
                </a:uFill>
                <a:latin typeface="Montserrat"/>
                <a:ea typeface="Montserrat"/>
                <a:cs typeface="Montserrat"/>
                <a:sym typeface="Montserrat"/>
                <a:hlinkClick r:id="rId10">
                  <a:extLst>
                    <a:ext uri="{A12FA001-AC4F-418D-AE19-62706E023703}">
                      <ahyp:hlinkClr xmlns:ahyp="http://schemas.microsoft.com/office/drawing/2018/hyperlinkcolor" val="tx"/>
                    </a:ext>
                  </a:extLst>
                </a:hlinkClick>
              </a:rPr>
              <a:t>Section 1.1 Defining the Urban Context</a:t>
            </a:r>
            <a:r>
              <a:rPr lang="en-GB" sz="850" b="1">
                <a:solidFill>
                  <a:srgbClr val="0C343D"/>
                </a:solidFill>
                <a:latin typeface="Montserrat"/>
                <a:ea typeface="Montserrat"/>
                <a:cs typeface="Montserrat"/>
                <a:sym typeface="Montserrat"/>
              </a:rPr>
              <a:t>	</a:t>
            </a:r>
            <a:endParaRPr sz="850" b="1">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11">
                  <a:extLst>
                    <a:ext uri="{A12FA001-AC4F-418D-AE19-62706E023703}">
                      <ahyp:hlinkClr xmlns:ahyp="http://schemas.microsoft.com/office/drawing/2018/hyperlinkcolor" val="tx"/>
                    </a:ext>
                  </a:extLst>
                </a:hlinkClick>
              </a:rPr>
              <a:t>1.1. Section Overview</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12">
                  <a:extLst>
                    <a:ext uri="{A12FA001-AC4F-418D-AE19-62706E023703}">
                      <ahyp:hlinkClr xmlns:ahyp="http://schemas.microsoft.com/office/drawing/2018/hyperlinkcolor" val="tx"/>
                    </a:ext>
                  </a:extLst>
                </a:hlinkClick>
              </a:rPr>
              <a:t>1.1.A. Definitions of Urban Contexts</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13">
                  <a:extLst>
                    <a:ext uri="{A12FA001-AC4F-418D-AE19-62706E023703}">
                      <ahyp:hlinkClr xmlns:ahyp="http://schemas.microsoft.com/office/drawing/2018/hyperlinkcolor" val="tx"/>
                    </a:ext>
                  </a:extLst>
                </a:hlinkClick>
              </a:rPr>
              <a:t>1.1.B. Comparing Contexts</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14">
                  <a:extLst>
                    <a:ext uri="{A12FA001-AC4F-418D-AE19-62706E023703}">
                      <ahyp:hlinkClr xmlns:ahyp="http://schemas.microsoft.com/office/drawing/2018/hyperlinkcolor" val="tx"/>
                    </a:ext>
                  </a:extLst>
                </a:hlinkClick>
              </a:rPr>
              <a:t>1.1.C. Identifying Opportunities</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15">
                  <a:extLst>
                    <a:ext uri="{A12FA001-AC4F-418D-AE19-62706E023703}">
                      <ahyp:hlinkClr xmlns:ahyp="http://schemas.microsoft.com/office/drawing/2018/hyperlinkcolor" val="tx"/>
                    </a:ext>
                  </a:extLst>
                </a:hlinkClick>
              </a:rPr>
              <a:t>1.1.D. Identifying Challenges</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16">
                  <a:extLst>
                    <a:ext uri="{A12FA001-AC4F-418D-AE19-62706E023703}">
                      <ahyp:hlinkClr xmlns:ahyp="http://schemas.microsoft.com/office/drawing/2018/hyperlinkcolor" val="tx"/>
                    </a:ext>
                  </a:extLst>
                </a:hlinkClick>
              </a:rPr>
              <a:t>1.1.E. Additional Reading</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0" lvl="0" indent="0" algn="l" rtl="0">
              <a:spcBef>
                <a:spcPts val="1000"/>
              </a:spcBef>
              <a:spcAft>
                <a:spcPts val="0"/>
              </a:spcAft>
              <a:buNone/>
            </a:pPr>
            <a:r>
              <a:rPr lang="en-GB" sz="850" b="1">
                <a:solidFill>
                  <a:srgbClr val="0C343D"/>
                </a:solidFill>
                <a:uFill>
                  <a:noFill/>
                </a:uFill>
                <a:latin typeface="Montserrat"/>
                <a:ea typeface="Montserrat"/>
                <a:cs typeface="Montserrat"/>
                <a:sym typeface="Montserrat"/>
                <a:hlinkClick r:id="rId17">
                  <a:extLst>
                    <a:ext uri="{A12FA001-AC4F-418D-AE19-62706E023703}">
                      <ahyp:hlinkClr xmlns:ahyp="http://schemas.microsoft.com/office/drawing/2018/hyperlinkcolor" val="tx"/>
                    </a:ext>
                  </a:extLst>
                </a:hlinkClick>
              </a:rPr>
              <a:t>Section 1.2 Conceptualising the Urban Context</a:t>
            </a:r>
            <a:r>
              <a:rPr lang="en-GB" sz="850" b="1">
                <a:solidFill>
                  <a:srgbClr val="0C343D"/>
                </a:solidFill>
                <a:latin typeface="Montserrat"/>
                <a:ea typeface="Montserrat"/>
                <a:cs typeface="Montserrat"/>
                <a:sym typeface="Montserrat"/>
              </a:rPr>
              <a:t>	</a:t>
            </a:r>
            <a:endParaRPr sz="850" b="1">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18">
                  <a:extLst>
                    <a:ext uri="{A12FA001-AC4F-418D-AE19-62706E023703}">
                      <ahyp:hlinkClr xmlns:ahyp="http://schemas.microsoft.com/office/drawing/2018/hyperlinkcolor" val="tx"/>
                    </a:ext>
                  </a:extLst>
                </a:hlinkClick>
              </a:rPr>
              <a:t>1.2. Section Overview</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19">
                  <a:extLst>
                    <a:ext uri="{A12FA001-AC4F-418D-AE19-62706E023703}">
                      <ahyp:hlinkClr xmlns:ahyp="http://schemas.microsoft.com/office/drawing/2018/hyperlinkcolor" val="tx"/>
                    </a:ext>
                  </a:extLst>
                </a:hlinkClick>
              </a:rPr>
              <a:t>1.2.A. Conceptualising Urban Response</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20">
                  <a:extLst>
                    <a:ext uri="{A12FA001-AC4F-418D-AE19-62706E023703}">
                      <ahyp:hlinkClr xmlns:ahyp="http://schemas.microsoft.com/office/drawing/2018/hyperlinkcolor" val="tx"/>
                    </a:ext>
                  </a:extLst>
                </a:hlinkClick>
              </a:rPr>
              <a:t>1.2.B. Needs Analysis using a People-Centred Approach</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21">
                  <a:extLst>
                    <a:ext uri="{A12FA001-AC4F-418D-AE19-62706E023703}">
                      <ahyp:hlinkClr xmlns:ahyp="http://schemas.microsoft.com/office/drawing/2018/hyperlinkcolor" val="tx"/>
                    </a:ext>
                  </a:extLst>
                </a:hlinkClick>
              </a:rPr>
              <a:t>1.2.C. Context Analysis using a Systems Approach</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22">
                  <a:extLst>
                    <a:ext uri="{A12FA001-AC4F-418D-AE19-62706E023703}">
                      <ahyp:hlinkClr xmlns:ahyp="http://schemas.microsoft.com/office/drawing/2018/hyperlinkcolor" val="tx"/>
                    </a:ext>
                  </a:extLst>
                </a:hlinkClick>
              </a:rPr>
              <a:t>1.2.D. </a:t>
            </a:r>
            <a:r>
              <a:rPr lang="en-GB" sz="850">
                <a:solidFill>
                  <a:srgbClr val="0C343D"/>
                </a:solidFill>
                <a:latin typeface="Montserrat"/>
                <a:ea typeface="Montserrat"/>
                <a:cs typeface="Montserrat"/>
                <a:sym typeface="Montserrat"/>
              </a:rPr>
              <a:t>Systems Approaches to Context Analysis</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latin typeface="Montserrat"/>
                <a:ea typeface="Montserrat"/>
                <a:cs typeface="Montserrat"/>
                <a:sym typeface="Montserrat"/>
              </a:rPr>
              <a:t>1.2.E. Additional Reading	</a:t>
            </a:r>
            <a:endParaRPr sz="850">
              <a:solidFill>
                <a:srgbClr val="0C343D"/>
              </a:solidFill>
              <a:latin typeface="Montserrat"/>
              <a:ea typeface="Montserrat"/>
              <a:cs typeface="Montserrat"/>
              <a:sym typeface="Montserrat"/>
            </a:endParaRPr>
          </a:p>
          <a:p>
            <a:pPr marL="0" lvl="0" indent="0" algn="l" rtl="0">
              <a:spcBef>
                <a:spcPts val="1000"/>
              </a:spcBef>
              <a:spcAft>
                <a:spcPts val="0"/>
              </a:spcAft>
              <a:buNone/>
            </a:pPr>
            <a:r>
              <a:rPr lang="en-GB" sz="850" b="1">
                <a:solidFill>
                  <a:srgbClr val="0C343D"/>
                </a:solidFill>
                <a:uFill>
                  <a:noFill/>
                </a:uFill>
                <a:latin typeface="Montserrat"/>
                <a:ea typeface="Montserrat"/>
                <a:cs typeface="Montserrat"/>
                <a:sym typeface="Montserrat"/>
                <a:hlinkClick r:id="rId23">
                  <a:extLst>
                    <a:ext uri="{A12FA001-AC4F-418D-AE19-62706E023703}">
                      <ahyp:hlinkClr xmlns:ahyp="http://schemas.microsoft.com/office/drawing/2018/hyperlinkcolor" val="tx"/>
                    </a:ext>
                  </a:extLst>
                </a:hlinkClick>
              </a:rPr>
              <a:t>Section 1.3 Complexity in Urban Contexts</a:t>
            </a:r>
            <a:r>
              <a:rPr lang="en-GB" sz="850" b="1">
                <a:solidFill>
                  <a:srgbClr val="0C343D"/>
                </a:solidFill>
                <a:latin typeface="Montserrat"/>
                <a:ea typeface="Montserrat"/>
                <a:cs typeface="Montserrat"/>
                <a:sym typeface="Montserrat"/>
              </a:rPr>
              <a:t> (OPTIONAL)	</a:t>
            </a:r>
            <a:endParaRPr sz="850" b="1">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24">
                  <a:extLst>
                    <a:ext uri="{A12FA001-AC4F-418D-AE19-62706E023703}">
                      <ahyp:hlinkClr xmlns:ahyp="http://schemas.microsoft.com/office/drawing/2018/hyperlinkcolor" val="tx"/>
                    </a:ext>
                  </a:extLst>
                </a:hlinkClick>
              </a:rPr>
              <a:t>1.3. Section Overview</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25">
                  <a:extLst>
                    <a:ext uri="{A12FA001-AC4F-418D-AE19-62706E023703}">
                      <ahyp:hlinkClr xmlns:ahyp="http://schemas.microsoft.com/office/drawing/2018/hyperlinkcolor" val="tx"/>
                    </a:ext>
                  </a:extLst>
                </a:hlinkClick>
              </a:rPr>
              <a:t>1.3.A. Origins of Complexity</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26">
                  <a:extLst>
                    <a:ext uri="{A12FA001-AC4F-418D-AE19-62706E023703}">
                      <ahyp:hlinkClr xmlns:ahyp="http://schemas.microsoft.com/office/drawing/2018/hyperlinkcolor" val="tx"/>
                    </a:ext>
                  </a:extLst>
                </a:hlinkClick>
              </a:rPr>
              <a:t>1.3.B. Urban Risk and Vulnerability</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27">
                  <a:extLst>
                    <a:ext uri="{A12FA001-AC4F-418D-AE19-62706E023703}">
                      <ahyp:hlinkClr xmlns:ahyp="http://schemas.microsoft.com/office/drawing/2018/hyperlinkcolor" val="tx"/>
                    </a:ext>
                  </a:extLst>
                </a:hlinkClick>
              </a:rPr>
              <a:t>1.3.C. Urban Communications &amp; Information Management</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28">
                  <a:extLst>
                    <a:ext uri="{A12FA001-AC4F-418D-AE19-62706E023703}">
                      <ahyp:hlinkClr xmlns:ahyp="http://schemas.microsoft.com/office/drawing/2018/hyperlinkcolor" val="tx"/>
                    </a:ext>
                  </a:extLst>
                </a:hlinkClick>
              </a:rPr>
              <a:t>1.3.D. Additional Reading</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0" lvl="0" indent="0" algn="l" rtl="0">
              <a:spcBef>
                <a:spcPts val="1000"/>
              </a:spcBef>
              <a:spcAft>
                <a:spcPts val="0"/>
              </a:spcAft>
              <a:buNone/>
            </a:pPr>
            <a:r>
              <a:rPr lang="en-GB" sz="850" b="1">
                <a:solidFill>
                  <a:srgbClr val="0C343D"/>
                </a:solidFill>
                <a:uFill>
                  <a:noFill/>
                </a:uFill>
                <a:latin typeface="Montserrat"/>
                <a:ea typeface="Montserrat"/>
                <a:cs typeface="Montserrat"/>
                <a:sym typeface="Montserrat"/>
                <a:hlinkClick r:id="rId29">
                  <a:extLst>
                    <a:ext uri="{A12FA001-AC4F-418D-AE19-62706E023703}">
                      <ahyp:hlinkClr xmlns:ahyp="http://schemas.microsoft.com/office/drawing/2018/hyperlinkcolor" val="tx"/>
                    </a:ext>
                  </a:extLst>
                </a:hlinkClick>
              </a:rPr>
              <a:t>Section 1.4 Conclusions</a:t>
            </a:r>
            <a:endParaRPr sz="850">
              <a:solidFill>
                <a:srgbClr val="0C343D"/>
              </a:solidFill>
              <a:latin typeface="Montserrat"/>
              <a:ea typeface="Montserrat"/>
              <a:cs typeface="Montserrat"/>
              <a:sym typeface="Montserrat"/>
            </a:endParaRPr>
          </a:p>
        </p:txBody>
      </p:sp>
      <p:sp>
        <p:nvSpPr>
          <p:cNvPr id="89" name="Google Shape;89;p17"/>
          <p:cNvSpPr txBox="1">
            <a:spLocks noGrp="1"/>
          </p:cNvSpPr>
          <p:nvPr>
            <p:ph type="title"/>
          </p:nvPr>
        </p:nvSpPr>
        <p:spPr>
          <a:xfrm>
            <a:off x="135900" y="1660625"/>
            <a:ext cx="4419900" cy="1614600"/>
          </a:xfrm>
          <a:prstGeom prst="rect">
            <a:avLst/>
          </a:prstGeom>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990"/>
              <a:buNone/>
            </a:pPr>
            <a:r>
              <a:rPr lang="en-GB" sz="4040">
                <a:solidFill>
                  <a:schemeClr val="lt1"/>
                </a:solidFill>
              </a:rPr>
              <a:t>1.0 </a:t>
            </a:r>
            <a:endParaRPr sz="4040">
              <a:solidFill>
                <a:schemeClr val="lt1"/>
              </a:solidFill>
            </a:endParaRPr>
          </a:p>
          <a:p>
            <a:pPr marL="0" lvl="0" indent="0" algn="l" rtl="0">
              <a:lnSpc>
                <a:spcPct val="115000"/>
              </a:lnSpc>
              <a:spcBef>
                <a:spcPts val="400"/>
              </a:spcBef>
              <a:spcAft>
                <a:spcPts val="400"/>
              </a:spcAft>
              <a:buSzPts val="990"/>
              <a:buNone/>
            </a:pPr>
            <a:r>
              <a:rPr lang="en-GB" sz="2840">
                <a:solidFill>
                  <a:schemeClr val="lt1"/>
                </a:solidFill>
              </a:rPr>
              <a:t>Introduction to Humanitarian Response in Urban Contexts</a:t>
            </a:r>
            <a:endParaRPr sz="2840">
              <a:solidFill>
                <a:schemeClr val="lt1"/>
              </a:solidFill>
            </a:endParaRPr>
          </a:p>
        </p:txBody>
      </p:sp>
      <p:sp>
        <p:nvSpPr>
          <p:cNvPr id="90" name="Google Shape;90;p17"/>
          <p:cNvSpPr/>
          <p:nvPr/>
        </p:nvSpPr>
        <p:spPr>
          <a:xfrm>
            <a:off x="4202700" y="26325"/>
            <a:ext cx="252300" cy="207600"/>
          </a:xfrm>
          <a:prstGeom prst="rightArrow">
            <a:avLst>
              <a:gd name="adj1" fmla="val 50000"/>
              <a:gd name="adj2" fmla="val 50000"/>
            </a:avLst>
          </a:prstGeom>
          <a:solidFill>
            <a:srgbClr val="00A0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489"/>
        <p:cNvGrpSpPr/>
        <p:nvPr/>
      </p:nvGrpSpPr>
      <p:grpSpPr>
        <a:xfrm>
          <a:off x="0" y="0"/>
          <a:ext cx="0" cy="0"/>
          <a:chOff x="0" y="0"/>
          <a:chExt cx="0" cy="0"/>
        </a:xfrm>
      </p:grpSpPr>
      <p:sp>
        <p:nvSpPr>
          <p:cNvPr id="490" name="Google Shape;490;p52"/>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p>
            <a:pPr marL="0" lvl="0" indent="0" algn="l" rtl="0">
              <a:spcBef>
                <a:spcPts val="0"/>
              </a:spcBef>
              <a:spcAft>
                <a:spcPts val="1200"/>
              </a:spcAft>
              <a:buNone/>
            </a:pPr>
            <a:r>
              <a:rPr lang="en-GB">
                <a:highlight>
                  <a:srgbClr val="FFFF00"/>
                </a:highlight>
              </a:rPr>
              <a:t>[IMAGE?]</a:t>
            </a:r>
            <a:endParaRPr>
              <a:highlight>
                <a:srgbClr val="FFFF00"/>
              </a:highlight>
            </a:endParaRPr>
          </a:p>
        </p:txBody>
      </p:sp>
      <p:sp>
        <p:nvSpPr>
          <p:cNvPr id="491" name="Google Shape;491;p52"/>
          <p:cNvSpPr txBox="1">
            <a:spLocks noGrp="1"/>
          </p:cNvSpPr>
          <p:nvPr>
            <p:ph type="subTitle" idx="1"/>
          </p:nvPr>
        </p:nvSpPr>
        <p:spPr>
          <a:xfrm>
            <a:off x="265500" y="24229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2300" b="1">
                <a:solidFill>
                  <a:srgbClr val="00A0A3"/>
                </a:solidFill>
              </a:rPr>
              <a:t>Part 1 - Needs Analysis Using a People-Centred Approach</a:t>
            </a:r>
            <a:endParaRPr sz="2300" b="1">
              <a:solidFill>
                <a:srgbClr val="00A0A3"/>
              </a:solidFill>
            </a:endParaRPr>
          </a:p>
        </p:txBody>
      </p:sp>
      <p:sp>
        <p:nvSpPr>
          <p:cNvPr id="492" name="Google Shape;492;p52"/>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40</a:t>
            </a:fld>
            <a:endParaRPr/>
          </a:p>
        </p:txBody>
      </p:sp>
      <p:sp>
        <p:nvSpPr>
          <p:cNvPr id="493" name="Google Shape;493;p52"/>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pic>
        <p:nvPicPr>
          <p:cNvPr id="494" name="Google Shape;494;p5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572000" y="-125"/>
            <a:ext cx="4571999" cy="5143501"/>
          </a:xfrm>
          <a:prstGeom prst="rect">
            <a:avLst/>
          </a:prstGeom>
          <a:noFill/>
          <a:ln>
            <a:noFill/>
          </a:ln>
        </p:spPr>
      </p:pic>
      <p:sp>
        <p:nvSpPr>
          <p:cNvPr id="495" name="Google Shape;495;p52"/>
          <p:cNvSpPr txBox="1">
            <a:spLocks noGrp="1"/>
          </p:cNvSpPr>
          <p:nvPr>
            <p:ph type="subTitle" idx="1"/>
          </p:nvPr>
        </p:nvSpPr>
        <p:spPr>
          <a:xfrm>
            <a:off x="265500" y="1340250"/>
            <a:ext cx="4045200" cy="1235100"/>
          </a:xfrm>
          <a:prstGeom prst="rect">
            <a:avLst/>
          </a:prstGeom>
        </p:spPr>
        <p:txBody>
          <a:bodyPr spcFirstLastPara="1" wrap="square" lIns="91425" tIns="91425" rIns="91425" bIns="91425" anchor="b" anchorCtr="0">
            <a:noAutofit/>
          </a:bodyPr>
          <a:lstStyle/>
          <a:p>
            <a:pPr marL="0" marR="0" lvl="0" indent="0" algn="l" rtl="0">
              <a:lnSpc>
                <a:spcPct val="100000"/>
              </a:lnSpc>
              <a:spcBef>
                <a:spcPts val="0"/>
              </a:spcBef>
              <a:spcAft>
                <a:spcPts val="0"/>
              </a:spcAft>
              <a:buNone/>
            </a:pPr>
            <a:r>
              <a:rPr lang="en-GB" sz="3800">
                <a:solidFill>
                  <a:srgbClr val="00A0A3"/>
                </a:solidFill>
                <a:latin typeface="Montserrat Black"/>
                <a:ea typeface="Montserrat Black"/>
                <a:cs typeface="Montserrat Black"/>
                <a:sym typeface="Montserrat Black"/>
              </a:rPr>
              <a:t>Activity 1.2</a:t>
            </a:r>
            <a:endParaRPr sz="3800" b="1">
              <a:solidFill>
                <a:srgbClr val="00A0A3"/>
              </a:solidFill>
            </a:endParaRPr>
          </a:p>
        </p:txBody>
      </p:sp>
      <p:sp>
        <p:nvSpPr>
          <p:cNvPr id="496" name="Google Shape;496;p52"/>
          <p:cNvSpPr txBox="1"/>
          <p:nvPr/>
        </p:nvSpPr>
        <p:spPr>
          <a:xfrm>
            <a:off x="0" y="0"/>
            <a:ext cx="4045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1.2 </a:t>
            </a:r>
            <a:r>
              <a:rPr lang="en-GB" i="1">
                <a:solidFill>
                  <a:srgbClr val="00A0A3"/>
                </a:solidFill>
                <a:latin typeface="Montserrat"/>
                <a:ea typeface="Montserrat"/>
                <a:cs typeface="Montserrat"/>
                <a:sym typeface="Montserrat"/>
              </a:rPr>
              <a:t>Conceptualising the Urban Context </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500"/>
        <p:cNvGrpSpPr/>
        <p:nvPr/>
      </p:nvGrpSpPr>
      <p:grpSpPr>
        <a:xfrm>
          <a:off x="0" y="0"/>
          <a:ext cx="0" cy="0"/>
          <a:chOff x="0" y="0"/>
          <a:chExt cx="0" cy="0"/>
        </a:xfrm>
      </p:grpSpPr>
      <p:sp>
        <p:nvSpPr>
          <p:cNvPr id="501" name="Google Shape;501;p53"/>
          <p:cNvSpPr txBox="1">
            <a:spLocks noGrp="1"/>
          </p:cNvSpPr>
          <p:nvPr>
            <p:ph type="title"/>
          </p:nvPr>
        </p:nvSpPr>
        <p:spPr>
          <a:xfrm>
            <a:off x="265500" y="1691250"/>
            <a:ext cx="4045200" cy="1482300"/>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en-GB"/>
              <a:t>Step 1</a:t>
            </a:r>
            <a:br>
              <a:rPr lang="en-GB"/>
            </a:br>
            <a:r>
              <a:rPr lang="en-GB" b="0"/>
              <a:t>Stakeholder Identification</a:t>
            </a:r>
            <a:endParaRPr b="0"/>
          </a:p>
        </p:txBody>
      </p:sp>
      <p:sp>
        <p:nvSpPr>
          <p:cNvPr id="502" name="Google Shape;502;p53"/>
          <p:cNvSpPr txBox="1">
            <a:spLocks noGrp="1"/>
          </p:cNvSpPr>
          <p:nvPr>
            <p:ph type="subTitle" idx="1"/>
          </p:nvPr>
        </p:nvSpPr>
        <p:spPr>
          <a:xfrm>
            <a:off x="265500" y="3261150"/>
            <a:ext cx="4045200" cy="14823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None/>
            </a:pPr>
            <a:r>
              <a:rPr lang="en-GB"/>
              <a:t>Identify and Map Stakeholders</a:t>
            </a:r>
            <a:endParaRPr/>
          </a:p>
          <a:p>
            <a:pPr marL="0" lvl="0" indent="0" algn="l" rtl="0">
              <a:lnSpc>
                <a:spcPct val="115000"/>
              </a:lnSpc>
              <a:spcBef>
                <a:spcPts val="0"/>
              </a:spcBef>
              <a:spcAft>
                <a:spcPts val="0"/>
              </a:spcAft>
              <a:buNone/>
            </a:pPr>
            <a:endParaRPr sz="1700"/>
          </a:p>
          <a:p>
            <a:pPr marL="0" lvl="0" indent="0" algn="l" rtl="0">
              <a:lnSpc>
                <a:spcPct val="115000"/>
              </a:lnSpc>
              <a:spcBef>
                <a:spcPts val="1200"/>
              </a:spcBef>
              <a:spcAft>
                <a:spcPts val="0"/>
              </a:spcAft>
              <a:buClr>
                <a:schemeClr val="dk1"/>
              </a:buClr>
              <a:buSzPct val="60837"/>
              <a:buFont typeface="Arial"/>
              <a:buNone/>
            </a:pPr>
            <a:r>
              <a:rPr lang="en-GB" sz="1808"/>
              <a:t>*Designate a group notetaker*</a:t>
            </a:r>
            <a:endParaRPr sz="1408">
              <a:solidFill>
                <a:schemeClr val="dk1"/>
              </a:solidFill>
            </a:endParaRPr>
          </a:p>
          <a:p>
            <a:pPr marL="0" lvl="0" indent="0" algn="l" rtl="0">
              <a:spcBef>
                <a:spcPts val="1200"/>
              </a:spcBef>
              <a:spcAft>
                <a:spcPts val="0"/>
              </a:spcAft>
              <a:buNone/>
            </a:pPr>
            <a:endParaRPr/>
          </a:p>
        </p:txBody>
      </p:sp>
      <p:sp>
        <p:nvSpPr>
          <p:cNvPr id="503" name="Google Shape;503;p53"/>
          <p:cNvSpPr txBox="1">
            <a:spLocks noGrp="1"/>
          </p:cNvSpPr>
          <p:nvPr>
            <p:ph type="body" idx="2"/>
          </p:nvPr>
        </p:nvSpPr>
        <p:spPr>
          <a:xfrm>
            <a:off x="4939500" y="724075"/>
            <a:ext cx="3837000" cy="4007700"/>
          </a:xfrm>
          <a:prstGeom prst="rect">
            <a:avLst/>
          </a:prstGeom>
        </p:spPr>
        <p:txBody>
          <a:bodyPr spcFirstLastPara="1" wrap="square" lIns="91425" tIns="91425" rIns="91425" bIns="91425" anchor="ctr" anchorCtr="0">
            <a:normAutofit lnSpcReduction="10000"/>
          </a:bodyPr>
          <a:lstStyle/>
          <a:p>
            <a:pPr marL="0" lvl="0" indent="0" algn="l" rtl="0">
              <a:spcBef>
                <a:spcPts val="0"/>
              </a:spcBef>
              <a:spcAft>
                <a:spcPts val="0"/>
              </a:spcAft>
              <a:buNone/>
            </a:pPr>
            <a:r>
              <a:rPr lang="en-GB" b="1" dirty="0"/>
              <a:t>1. Who are the stakeholders in this context?</a:t>
            </a:r>
            <a:br>
              <a:rPr lang="en-GB" b="1" dirty="0"/>
            </a:br>
            <a:r>
              <a:rPr lang="en-GB" sz="1200" dirty="0"/>
              <a:t>Consider:</a:t>
            </a:r>
            <a:endParaRPr sz="1200" dirty="0"/>
          </a:p>
          <a:p>
            <a:pPr marL="457200" lvl="0" indent="-304800" algn="l" rtl="0">
              <a:spcBef>
                <a:spcPts val="0"/>
              </a:spcBef>
              <a:spcAft>
                <a:spcPts val="0"/>
              </a:spcAft>
              <a:buSzPts val="1200"/>
              <a:buChar char="❏"/>
            </a:pPr>
            <a:r>
              <a:rPr lang="en-GB" sz="1200" dirty="0"/>
              <a:t>People in need</a:t>
            </a:r>
            <a:endParaRPr sz="1200" dirty="0"/>
          </a:p>
          <a:p>
            <a:pPr marL="457200" lvl="0" indent="-304800" algn="l" rtl="0">
              <a:spcBef>
                <a:spcPts val="0"/>
              </a:spcBef>
              <a:spcAft>
                <a:spcPts val="0"/>
              </a:spcAft>
              <a:buSzPts val="1200"/>
              <a:buChar char="❏"/>
            </a:pPr>
            <a:r>
              <a:rPr lang="en-GB" sz="1200" dirty="0"/>
              <a:t>People who have the ability to contribute to humanitarian response</a:t>
            </a:r>
            <a:endParaRPr sz="1200" dirty="0"/>
          </a:p>
          <a:p>
            <a:pPr marL="457200" lvl="0" indent="-304800" algn="l" rtl="0">
              <a:spcBef>
                <a:spcPts val="0"/>
              </a:spcBef>
              <a:spcAft>
                <a:spcPts val="0"/>
              </a:spcAft>
              <a:buSzPts val="1200"/>
              <a:buChar char="❏"/>
            </a:pPr>
            <a:r>
              <a:rPr lang="en-GB" sz="1200" dirty="0"/>
              <a:t>People who can supply assets to meet needs</a:t>
            </a:r>
            <a:endParaRPr sz="1200" dirty="0"/>
          </a:p>
          <a:p>
            <a:pPr marL="0" lvl="0" indent="0" algn="l" rtl="0">
              <a:spcBef>
                <a:spcPts val="1200"/>
              </a:spcBef>
              <a:spcAft>
                <a:spcPts val="0"/>
              </a:spcAft>
              <a:buNone/>
            </a:pPr>
            <a:r>
              <a:rPr lang="en-GB" b="1" dirty="0"/>
              <a:t>2. Who should be targeted in a humanitarian response?</a:t>
            </a:r>
            <a:br>
              <a:rPr lang="en-GB" b="1" dirty="0"/>
            </a:br>
            <a:r>
              <a:rPr lang="en-GB" sz="1200" dirty="0"/>
              <a:t>Consider:</a:t>
            </a:r>
            <a:endParaRPr sz="1200" dirty="0"/>
          </a:p>
          <a:p>
            <a:pPr marL="457200" lvl="0" indent="-304800" algn="l" rtl="0">
              <a:spcBef>
                <a:spcPts val="0"/>
              </a:spcBef>
              <a:spcAft>
                <a:spcPts val="0"/>
              </a:spcAft>
              <a:buSzPts val="1200"/>
              <a:buChar char="❏"/>
            </a:pPr>
            <a:r>
              <a:rPr lang="en-GB" sz="1200" dirty="0"/>
              <a:t>Who is </a:t>
            </a:r>
            <a:r>
              <a:rPr lang="en-GB" sz="1200" u="sng" dirty="0"/>
              <a:t>most</a:t>
            </a:r>
            <a:r>
              <a:rPr lang="en-GB" sz="1200" dirty="0"/>
              <a:t> in need</a:t>
            </a:r>
            <a:endParaRPr sz="1200" dirty="0"/>
          </a:p>
          <a:p>
            <a:pPr marL="457200" lvl="0" indent="-304800" algn="l" rtl="0">
              <a:spcBef>
                <a:spcPts val="0"/>
              </a:spcBef>
              <a:spcAft>
                <a:spcPts val="0"/>
              </a:spcAft>
              <a:buSzPts val="1200"/>
              <a:buChar char="❏"/>
            </a:pPr>
            <a:r>
              <a:rPr lang="en-GB" sz="1200" dirty="0"/>
              <a:t>Who is in a position to make the most impact</a:t>
            </a:r>
            <a:endParaRPr sz="1200" dirty="0"/>
          </a:p>
          <a:p>
            <a:pPr marL="457200" lvl="0" indent="-304800" algn="l" rtl="0">
              <a:spcBef>
                <a:spcPts val="0"/>
              </a:spcBef>
              <a:spcAft>
                <a:spcPts val="0"/>
              </a:spcAft>
              <a:buSzPts val="1200"/>
              <a:buChar char="❏"/>
            </a:pPr>
            <a:r>
              <a:rPr lang="en-GB" sz="1200" dirty="0"/>
              <a:t>Who might be in danger of being excluded from response efforts</a:t>
            </a:r>
            <a:endParaRPr sz="1200" dirty="0"/>
          </a:p>
          <a:p>
            <a:pPr marL="0" lvl="0" indent="0" algn="l" rtl="0">
              <a:spcBef>
                <a:spcPts val="1200"/>
              </a:spcBef>
              <a:spcAft>
                <a:spcPts val="1200"/>
              </a:spcAft>
              <a:buNone/>
            </a:pPr>
            <a:endParaRPr dirty="0"/>
          </a:p>
        </p:txBody>
      </p:sp>
      <p:sp>
        <p:nvSpPr>
          <p:cNvPr id="504" name="Google Shape;504;p53"/>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41</a:t>
            </a:fld>
            <a:endParaRPr/>
          </a:p>
        </p:txBody>
      </p:sp>
      <p:sp>
        <p:nvSpPr>
          <p:cNvPr id="505" name="Google Shape;505;p53"/>
          <p:cNvSpPr txBox="1"/>
          <p:nvPr/>
        </p:nvSpPr>
        <p:spPr>
          <a:xfrm>
            <a:off x="0" y="0"/>
            <a:ext cx="7172400" cy="895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1.2 </a:t>
            </a:r>
            <a:r>
              <a:rPr lang="en-GB" i="1">
                <a:solidFill>
                  <a:srgbClr val="00A0A3"/>
                </a:solidFill>
                <a:latin typeface="Montserrat"/>
                <a:ea typeface="Montserrat"/>
                <a:cs typeface="Montserrat"/>
                <a:sym typeface="Montserrat"/>
              </a:rPr>
              <a:t>Conceptualising the Urban Context</a:t>
            </a:r>
            <a:br>
              <a:rPr lang="en-GB" i="1">
                <a:solidFill>
                  <a:srgbClr val="00A0A3"/>
                </a:solidFill>
                <a:latin typeface="Montserrat"/>
                <a:ea typeface="Montserrat"/>
                <a:cs typeface="Montserrat"/>
                <a:sym typeface="Montserrat"/>
              </a:rPr>
            </a:br>
            <a:r>
              <a:rPr lang="en-GB" b="1" i="1">
                <a:solidFill>
                  <a:srgbClr val="00A0A3"/>
                </a:solidFill>
                <a:latin typeface="Montserrat"/>
                <a:ea typeface="Montserrat"/>
                <a:cs typeface="Montserrat"/>
                <a:sym typeface="Montserrat"/>
              </a:rPr>
              <a:t>Activity 1.2. Part 1 - Needs Analysis Using a </a:t>
            </a:r>
            <a:br>
              <a:rPr lang="en-GB" b="1" i="1">
                <a:solidFill>
                  <a:srgbClr val="00A0A3"/>
                </a:solidFill>
                <a:latin typeface="Montserrat"/>
                <a:ea typeface="Montserrat"/>
                <a:cs typeface="Montserrat"/>
                <a:sym typeface="Montserrat"/>
              </a:rPr>
            </a:br>
            <a:r>
              <a:rPr lang="en-GB" b="1" i="1">
                <a:solidFill>
                  <a:srgbClr val="00A0A3"/>
                </a:solidFill>
                <a:latin typeface="Montserrat"/>
                <a:ea typeface="Montserrat"/>
                <a:cs typeface="Montserrat"/>
                <a:sym typeface="Montserrat"/>
              </a:rPr>
              <a:t>People-Centred Approach</a:t>
            </a:r>
            <a:endParaRPr b="1" i="1">
              <a:solidFill>
                <a:srgbClr val="00A0A3"/>
              </a:solidFill>
              <a:latin typeface="Montserrat"/>
              <a:ea typeface="Montserrat"/>
              <a:cs typeface="Montserrat"/>
              <a:sym typeface="Montserrat"/>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509"/>
        <p:cNvGrpSpPr/>
        <p:nvPr/>
      </p:nvGrpSpPr>
      <p:grpSpPr>
        <a:xfrm>
          <a:off x="0" y="0"/>
          <a:ext cx="0" cy="0"/>
          <a:chOff x="0" y="0"/>
          <a:chExt cx="0" cy="0"/>
        </a:xfrm>
      </p:grpSpPr>
      <p:sp>
        <p:nvSpPr>
          <p:cNvPr id="510" name="Google Shape;510;p54"/>
          <p:cNvSpPr txBox="1">
            <a:spLocks noGrp="1"/>
          </p:cNvSpPr>
          <p:nvPr>
            <p:ph type="title"/>
          </p:nvPr>
        </p:nvSpPr>
        <p:spPr>
          <a:xfrm>
            <a:off x="265500" y="1691250"/>
            <a:ext cx="4045200" cy="1482300"/>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en-GB"/>
              <a:t>Step 2</a:t>
            </a:r>
            <a:endParaRPr/>
          </a:p>
          <a:p>
            <a:pPr marL="0" lvl="0" indent="0" algn="l" rtl="0">
              <a:spcBef>
                <a:spcPts val="0"/>
              </a:spcBef>
              <a:spcAft>
                <a:spcPts val="0"/>
              </a:spcAft>
              <a:buNone/>
            </a:pPr>
            <a:r>
              <a:rPr lang="en-GB" b="0"/>
              <a:t>Needs Identification</a:t>
            </a:r>
            <a:endParaRPr b="0"/>
          </a:p>
        </p:txBody>
      </p:sp>
      <p:sp>
        <p:nvSpPr>
          <p:cNvPr id="511" name="Google Shape;511;p54"/>
          <p:cNvSpPr txBox="1">
            <a:spLocks noGrp="1"/>
          </p:cNvSpPr>
          <p:nvPr>
            <p:ph type="subTitle" idx="1"/>
          </p:nvPr>
        </p:nvSpPr>
        <p:spPr>
          <a:xfrm>
            <a:off x="265500" y="32611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a:t>Identify and Map Needs</a:t>
            </a:r>
            <a:endParaRPr/>
          </a:p>
        </p:txBody>
      </p:sp>
      <p:sp>
        <p:nvSpPr>
          <p:cNvPr id="512" name="Google Shape;512;p54"/>
          <p:cNvSpPr txBox="1">
            <a:spLocks noGrp="1"/>
          </p:cNvSpPr>
          <p:nvPr>
            <p:ph type="body" idx="2"/>
          </p:nvPr>
        </p:nvSpPr>
        <p:spPr>
          <a:xfrm>
            <a:off x="4939500" y="724075"/>
            <a:ext cx="3837000" cy="40077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GB" b="1" dirty="0"/>
              <a:t>1. What unmet needs exist?</a:t>
            </a:r>
            <a:br>
              <a:rPr lang="en-GB" b="1" dirty="0"/>
            </a:br>
            <a:endParaRPr sz="1200" dirty="0"/>
          </a:p>
          <a:p>
            <a:pPr marL="0" lvl="0" indent="0" algn="l" rtl="0">
              <a:spcBef>
                <a:spcPts val="0"/>
              </a:spcBef>
              <a:spcAft>
                <a:spcPts val="0"/>
              </a:spcAft>
              <a:buNone/>
            </a:pPr>
            <a:r>
              <a:rPr lang="en-GB" b="1" dirty="0"/>
              <a:t>2. How can needs be grouped into categories?</a:t>
            </a:r>
            <a:endParaRPr b="1" dirty="0"/>
          </a:p>
          <a:p>
            <a:pPr marL="0" lvl="0" indent="0" algn="l" rtl="0">
              <a:spcBef>
                <a:spcPts val="0"/>
              </a:spcBef>
              <a:spcAft>
                <a:spcPts val="0"/>
              </a:spcAft>
              <a:buNone/>
            </a:pPr>
            <a:endParaRPr b="1" dirty="0"/>
          </a:p>
          <a:p>
            <a:pPr marL="0" lvl="0" indent="0" algn="l" rtl="0">
              <a:spcBef>
                <a:spcPts val="0"/>
              </a:spcBef>
              <a:spcAft>
                <a:spcPts val="1200"/>
              </a:spcAft>
              <a:buNone/>
            </a:pPr>
            <a:r>
              <a:rPr lang="en-GB" b="1" dirty="0"/>
              <a:t>3. Which stakeholders experience these needs? </a:t>
            </a:r>
            <a:endParaRPr dirty="0"/>
          </a:p>
        </p:txBody>
      </p:sp>
      <p:sp>
        <p:nvSpPr>
          <p:cNvPr id="513" name="Google Shape;513;p5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42</a:t>
            </a:fld>
            <a:endParaRPr/>
          </a:p>
        </p:txBody>
      </p:sp>
      <p:sp>
        <p:nvSpPr>
          <p:cNvPr id="514" name="Google Shape;514;p54"/>
          <p:cNvSpPr txBox="1"/>
          <p:nvPr/>
        </p:nvSpPr>
        <p:spPr>
          <a:xfrm>
            <a:off x="0" y="0"/>
            <a:ext cx="7172400" cy="895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1.2 </a:t>
            </a:r>
            <a:r>
              <a:rPr lang="en-GB" i="1">
                <a:solidFill>
                  <a:srgbClr val="00A0A3"/>
                </a:solidFill>
                <a:latin typeface="Montserrat"/>
                <a:ea typeface="Montserrat"/>
                <a:cs typeface="Montserrat"/>
                <a:sym typeface="Montserrat"/>
              </a:rPr>
              <a:t>Conceptualising the Urban Context</a:t>
            </a:r>
            <a:br>
              <a:rPr lang="en-GB" i="1">
                <a:solidFill>
                  <a:srgbClr val="00A0A3"/>
                </a:solidFill>
                <a:latin typeface="Montserrat"/>
                <a:ea typeface="Montserrat"/>
                <a:cs typeface="Montserrat"/>
                <a:sym typeface="Montserrat"/>
              </a:rPr>
            </a:br>
            <a:r>
              <a:rPr lang="en-GB" b="1" i="1">
                <a:solidFill>
                  <a:srgbClr val="00A0A3"/>
                </a:solidFill>
                <a:latin typeface="Montserrat"/>
                <a:ea typeface="Montserrat"/>
                <a:cs typeface="Montserrat"/>
                <a:sym typeface="Montserrat"/>
              </a:rPr>
              <a:t>Activity 1.2. Part 1 - Needs Analysis Using a </a:t>
            </a:r>
            <a:br>
              <a:rPr lang="en-GB" b="1" i="1">
                <a:solidFill>
                  <a:srgbClr val="00A0A3"/>
                </a:solidFill>
                <a:latin typeface="Montserrat"/>
                <a:ea typeface="Montserrat"/>
                <a:cs typeface="Montserrat"/>
                <a:sym typeface="Montserrat"/>
              </a:rPr>
            </a:br>
            <a:r>
              <a:rPr lang="en-GB" b="1" i="1">
                <a:solidFill>
                  <a:srgbClr val="00A0A3"/>
                </a:solidFill>
                <a:latin typeface="Montserrat"/>
                <a:ea typeface="Montserrat"/>
                <a:cs typeface="Montserrat"/>
                <a:sym typeface="Montserrat"/>
              </a:rPr>
              <a:t>People-Centred Approach</a:t>
            </a:r>
            <a:endParaRPr b="1" i="1">
              <a:solidFill>
                <a:srgbClr val="00A0A3"/>
              </a:solidFill>
              <a:latin typeface="Montserrat"/>
              <a:ea typeface="Montserrat"/>
              <a:cs typeface="Montserrat"/>
              <a:sym typeface="Montserrat"/>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518"/>
        <p:cNvGrpSpPr/>
        <p:nvPr/>
      </p:nvGrpSpPr>
      <p:grpSpPr>
        <a:xfrm>
          <a:off x="0" y="0"/>
          <a:ext cx="0" cy="0"/>
          <a:chOff x="0" y="0"/>
          <a:chExt cx="0" cy="0"/>
        </a:xfrm>
      </p:grpSpPr>
      <p:sp>
        <p:nvSpPr>
          <p:cNvPr id="519" name="Google Shape;519;p55"/>
          <p:cNvSpPr txBox="1">
            <a:spLocks noGrp="1"/>
          </p:cNvSpPr>
          <p:nvPr>
            <p:ph type="title"/>
          </p:nvPr>
        </p:nvSpPr>
        <p:spPr>
          <a:xfrm>
            <a:off x="265500" y="1691250"/>
            <a:ext cx="4045200" cy="1482300"/>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en-GB"/>
              <a:t>Step 3</a:t>
            </a:r>
            <a:endParaRPr/>
          </a:p>
          <a:p>
            <a:pPr marL="0" lvl="0" indent="0" algn="l" rtl="0">
              <a:spcBef>
                <a:spcPts val="0"/>
              </a:spcBef>
              <a:spcAft>
                <a:spcPts val="0"/>
              </a:spcAft>
              <a:buNone/>
            </a:pPr>
            <a:r>
              <a:rPr lang="en-GB" b="0"/>
              <a:t>Asset Identification</a:t>
            </a:r>
            <a:endParaRPr b="0"/>
          </a:p>
        </p:txBody>
      </p:sp>
      <p:sp>
        <p:nvSpPr>
          <p:cNvPr id="520" name="Google Shape;520;p55"/>
          <p:cNvSpPr txBox="1">
            <a:spLocks noGrp="1"/>
          </p:cNvSpPr>
          <p:nvPr>
            <p:ph type="subTitle" idx="1"/>
          </p:nvPr>
        </p:nvSpPr>
        <p:spPr>
          <a:xfrm>
            <a:off x="265500" y="32611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a:t>Identify and Map Assets</a:t>
            </a:r>
            <a:endParaRPr/>
          </a:p>
        </p:txBody>
      </p:sp>
      <p:sp>
        <p:nvSpPr>
          <p:cNvPr id="521" name="Google Shape;521;p55"/>
          <p:cNvSpPr txBox="1">
            <a:spLocks noGrp="1"/>
          </p:cNvSpPr>
          <p:nvPr>
            <p:ph type="body" idx="2"/>
          </p:nvPr>
        </p:nvSpPr>
        <p:spPr>
          <a:xfrm>
            <a:off x="4939500" y="724075"/>
            <a:ext cx="3837000" cy="40077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GB" b="1" dirty="0"/>
              <a:t>1. What assets are available?</a:t>
            </a:r>
            <a:endParaRPr b="1" dirty="0"/>
          </a:p>
          <a:p>
            <a:pPr marL="0" lvl="0" indent="0" algn="l" rtl="0">
              <a:spcBef>
                <a:spcPts val="0"/>
              </a:spcBef>
              <a:spcAft>
                <a:spcPts val="0"/>
              </a:spcAft>
              <a:buNone/>
            </a:pPr>
            <a:endParaRPr b="1" dirty="0"/>
          </a:p>
          <a:p>
            <a:pPr marL="0" lvl="0" indent="0" algn="l" rtl="0">
              <a:spcBef>
                <a:spcPts val="0"/>
              </a:spcBef>
              <a:spcAft>
                <a:spcPts val="0"/>
              </a:spcAft>
              <a:buNone/>
            </a:pPr>
            <a:r>
              <a:rPr lang="en-GB" b="1" dirty="0"/>
              <a:t>2. What needs do these assets help to address?</a:t>
            </a:r>
            <a:endParaRPr dirty="0"/>
          </a:p>
        </p:txBody>
      </p:sp>
      <p:sp>
        <p:nvSpPr>
          <p:cNvPr id="522" name="Google Shape;522;p55"/>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43</a:t>
            </a:fld>
            <a:endParaRPr/>
          </a:p>
        </p:txBody>
      </p:sp>
      <p:sp>
        <p:nvSpPr>
          <p:cNvPr id="523" name="Google Shape;523;p55"/>
          <p:cNvSpPr txBox="1"/>
          <p:nvPr/>
        </p:nvSpPr>
        <p:spPr>
          <a:xfrm>
            <a:off x="0" y="0"/>
            <a:ext cx="7172400" cy="895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1.2 </a:t>
            </a:r>
            <a:r>
              <a:rPr lang="en-GB" i="1">
                <a:solidFill>
                  <a:srgbClr val="00A0A3"/>
                </a:solidFill>
                <a:latin typeface="Montserrat"/>
                <a:ea typeface="Montserrat"/>
                <a:cs typeface="Montserrat"/>
                <a:sym typeface="Montserrat"/>
              </a:rPr>
              <a:t>Conceptualising the Urban Context</a:t>
            </a:r>
            <a:br>
              <a:rPr lang="en-GB" i="1">
                <a:solidFill>
                  <a:srgbClr val="00A0A3"/>
                </a:solidFill>
                <a:latin typeface="Montserrat"/>
                <a:ea typeface="Montserrat"/>
                <a:cs typeface="Montserrat"/>
                <a:sym typeface="Montserrat"/>
              </a:rPr>
            </a:br>
            <a:r>
              <a:rPr lang="en-GB" b="1" i="1">
                <a:solidFill>
                  <a:srgbClr val="00A0A3"/>
                </a:solidFill>
                <a:latin typeface="Montserrat"/>
                <a:ea typeface="Montserrat"/>
                <a:cs typeface="Montserrat"/>
                <a:sym typeface="Montserrat"/>
              </a:rPr>
              <a:t>Activity 1.2. Part 1 - Needs Analysis Using a </a:t>
            </a:r>
            <a:br>
              <a:rPr lang="en-GB" b="1" i="1">
                <a:solidFill>
                  <a:srgbClr val="00A0A3"/>
                </a:solidFill>
                <a:latin typeface="Montserrat"/>
                <a:ea typeface="Montserrat"/>
                <a:cs typeface="Montserrat"/>
                <a:sym typeface="Montserrat"/>
              </a:rPr>
            </a:br>
            <a:r>
              <a:rPr lang="en-GB" b="1" i="1">
                <a:solidFill>
                  <a:srgbClr val="00A0A3"/>
                </a:solidFill>
                <a:latin typeface="Montserrat"/>
                <a:ea typeface="Montserrat"/>
                <a:cs typeface="Montserrat"/>
                <a:sym typeface="Montserrat"/>
              </a:rPr>
              <a:t>People-Centred Approach</a:t>
            </a:r>
            <a:endParaRPr b="1" i="1">
              <a:solidFill>
                <a:srgbClr val="00A0A3"/>
              </a:solidFill>
              <a:latin typeface="Montserrat"/>
              <a:ea typeface="Montserrat"/>
              <a:cs typeface="Montserrat"/>
              <a:sym typeface="Montserrat"/>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527"/>
        <p:cNvGrpSpPr/>
        <p:nvPr/>
      </p:nvGrpSpPr>
      <p:grpSpPr>
        <a:xfrm>
          <a:off x="0" y="0"/>
          <a:ext cx="0" cy="0"/>
          <a:chOff x="0" y="0"/>
          <a:chExt cx="0" cy="0"/>
        </a:xfrm>
      </p:grpSpPr>
      <p:sp>
        <p:nvSpPr>
          <p:cNvPr id="528" name="Google Shape;528;p56"/>
          <p:cNvSpPr txBox="1">
            <a:spLocks noGrp="1"/>
          </p:cNvSpPr>
          <p:nvPr>
            <p:ph type="title"/>
          </p:nvPr>
        </p:nvSpPr>
        <p:spPr>
          <a:xfrm>
            <a:off x="265500" y="1538850"/>
            <a:ext cx="4045200" cy="14823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GB"/>
              <a:t>Discussion</a:t>
            </a:r>
            <a:endParaRPr/>
          </a:p>
        </p:txBody>
      </p:sp>
      <p:sp>
        <p:nvSpPr>
          <p:cNvPr id="529" name="Google Shape;529;p56"/>
          <p:cNvSpPr txBox="1">
            <a:spLocks noGrp="1"/>
          </p:cNvSpPr>
          <p:nvPr>
            <p:ph type="subTitle" idx="1"/>
          </p:nvPr>
        </p:nvSpPr>
        <p:spPr>
          <a:xfrm>
            <a:off x="265500" y="30325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a:t>Share needs analysis maps</a:t>
            </a:r>
            <a:endParaRPr/>
          </a:p>
        </p:txBody>
      </p:sp>
      <p:sp>
        <p:nvSpPr>
          <p:cNvPr id="530" name="Google Shape;530;p56"/>
          <p:cNvSpPr txBox="1">
            <a:spLocks noGrp="1"/>
          </p:cNvSpPr>
          <p:nvPr>
            <p:ph type="body" idx="2"/>
          </p:nvPr>
        </p:nvSpPr>
        <p:spPr>
          <a:xfrm>
            <a:off x="4939500" y="724075"/>
            <a:ext cx="3837000" cy="40077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GB" b="1"/>
              <a:t>Identify key considerations</a:t>
            </a:r>
            <a:endParaRPr/>
          </a:p>
        </p:txBody>
      </p:sp>
      <p:sp>
        <p:nvSpPr>
          <p:cNvPr id="531" name="Google Shape;531;p56"/>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44</a:t>
            </a:fld>
            <a:endParaRPr/>
          </a:p>
        </p:txBody>
      </p:sp>
      <p:sp>
        <p:nvSpPr>
          <p:cNvPr id="532" name="Google Shape;532;p56"/>
          <p:cNvSpPr txBox="1"/>
          <p:nvPr/>
        </p:nvSpPr>
        <p:spPr>
          <a:xfrm>
            <a:off x="0" y="0"/>
            <a:ext cx="7172400" cy="895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1.2 </a:t>
            </a:r>
            <a:r>
              <a:rPr lang="en-GB" i="1">
                <a:solidFill>
                  <a:srgbClr val="00A0A3"/>
                </a:solidFill>
                <a:latin typeface="Montserrat"/>
                <a:ea typeface="Montserrat"/>
                <a:cs typeface="Montserrat"/>
                <a:sym typeface="Montserrat"/>
              </a:rPr>
              <a:t>Conceptualising the Urban Context</a:t>
            </a:r>
            <a:br>
              <a:rPr lang="en-GB" i="1">
                <a:solidFill>
                  <a:srgbClr val="00A0A3"/>
                </a:solidFill>
                <a:latin typeface="Montserrat"/>
                <a:ea typeface="Montserrat"/>
                <a:cs typeface="Montserrat"/>
                <a:sym typeface="Montserrat"/>
              </a:rPr>
            </a:br>
            <a:r>
              <a:rPr lang="en-GB" b="1" i="1">
                <a:solidFill>
                  <a:srgbClr val="00A0A3"/>
                </a:solidFill>
                <a:latin typeface="Montserrat"/>
                <a:ea typeface="Montserrat"/>
                <a:cs typeface="Montserrat"/>
                <a:sym typeface="Montserrat"/>
              </a:rPr>
              <a:t>Activity 1.2. Part 1 - Needs Analysis Using a </a:t>
            </a:r>
            <a:br>
              <a:rPr lang="en-GB" b="1" i="1">
                <a:solidFill>
                  <a:srgbClr val="00A0A3"/>
                </a:solidFill>
                <a:latin typeface="Montserrat"/>
                <a:ea typeface="Montserrat"/>
                <a:cs typeface="Montserrat"/>
                <a:sym typeface="Montserrat"/>
              </a:rPr>
            </a:br>
            <a:r>
              <a:rPr lang="en-GB" b="1" i="1">
                <a:solidFill>
                  <a:srgbClr val="00A0A3"/>
                </a:solidFill>
                <a:latin typeface="Montserrat"/>
                <a:ea typeface="Montserrat"/>
                <a:cs typeface="Montserrat"/>
                <a:sym typeface="Montserrat"/>
              </a:rPr>
              <a:t>People-Centred Approach</a:t>
            </a:r>
            <a:endParaRPr b="1" i="1">
              <a:solidFill>
                <a:srgbClr val="00A0A3"/>
              </a:solidFill>
              <a:latin typeface="Montserrat"/>
              <a:ea typeface="Montserrat"/>
              <a:cs typeface="Montserrat"/>
              <a:sym typeface="Montserrat"/>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536"/>
        <p:cNvGrpSpPr/>
        <p:nvPr/>
      </p:nvGrpSpPr>
      <p:grpSpPr>
        <a:xfrm>
          <a:off x="0" y="0"/>
          <a:ext cx="0" cy="0"/>
          <a:chOff x="0" y="0"/>
          <a:chExt cx="0" cy="0"/>
        </a:xfrm>
      </p:grpSpPr>
      <p:sp>
        <p:nvSpPr>
          <p:cNvPr id="537" name="Google Shape;537;p57"/>
          <p:cNvSpPr txBox="1">
            <a:spLocks noGrp="1"/>
          </p:cNvSpPr>
          <p:nvPr>
            <p:ph type="title"/>
          </p:nvPr>
        </p:nvSpPr>
        <p:spPr>
          <a:xfrm>
            <a:off x="265500" y="1919850"/>
            <a:ext cx="4045200" cy="14823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GB"/>
              <a:t>Activity</a:t>
            </a:r>
            <a:endParaRPr/>
          </a:p>
          <a:p>
            <a:pPr marL="0" lvl="0" indent="0" algn="l" rtl="0">
              <a:spcBef>
                <a:spcPts val="0"/>
              </a:spcBef>
              <a:spcAft>
                <a:spcPts val="0"/>
              </a:spcAft>
              <a:buNone/>
            </a:pPr>
            <a:r>
              <a:rPr lang="en-GB"/>
              <a:t>Wrap-up</a:t>
            </a:r>
            <a:endParaRPr/>
          </a:p>
        </p:txBody>
      </p:sp>
      <p:sp>
        <p:nvSpPr>
          <p:cNvPr id="538" name="Google Shape;538;p57"/>
          <p:cNvSpPr txBox="1">
            <a:spLocks noGrp="1"/>
          </p:cNvSpPr>
          <p:nvPr>
            <p:ph type="body" idx="2"/>
          </p:nvPr>
        </p:nvSpPr>
        <p:spPr>
          <a:xfrm>
            <a:off x="4939500" y="724075"/>
            <a:ext cx="3837000" cy="4007700"/>
          </a:xfrm>
          <a:prstGeom prst="rect">
            <a:avLst/>
          </a:prstGeom>
        </p:spPr>
        <p:txBody>
          <a:bodyPr spcFirstLastPara="1" wrap="square" lIns="91425" tIns="91425" rIns="91425" bIns="91425" anchor="ctr" anchorCtr="0">
            <a:normAutofit/>
          </a:bodyPr>
          <a:lstStyle/>
          <a:p>
            <a:pPr marL="457200" lvl="0" indent="-342900" algn="l" rtl="0">
              <a:spcBef>
                <a:spcPts val="0"/>
              </a:spcBef>
              <a:spcAft>
                <a:spcPts val="0"/>
              </a:spcAft>
              <a:buSzPts val="1800"/>
              <a:buAutoNum type="arabicPeriod"/>
            </a:pPr>
            <a:r>
              <a:rPr lang="en-GB" b="1"/>
              <a:t>What stakeholders are present in this context?</a:t>
            </a:r>
            <a:br>
              <a:rPr lang="en-GB" b="1"/>
            </a:br>
            <a:endParaRPr b="1"/>
          </a:p>
          <a:p>
            <a:pPr marL="457200" lvl="0" indent="-342900" algn="l" rtl="0">
              <a:spcBef>
                <a:spcPts val="0"/>
              </a:spcBef>
              <a:spcAft>
                <a:spcPts val="0"/>
              </a:spcAft>
              <a:buSzPts val="1800"/>
              <a:buAutoNum type="arabicPeriod"/>
            </a:pPr>
            <a:r>
              <a:rPr lang="en-GB" b="1"/>
              <a:t>How are stakeholders related?</a:t>
            </a:r>
            <a:br>
              <a:rPr lang="en-GB" b="1"/>
            </a:br>
            <a:endParaRPr b="1"/>
          </a:p>
          <a:p>
            <a:pPr marL="457200" lvl="0" indent="-342900" algn="l" rtl="0">
              <a:spcBef>
                <a:spcPts val="0"/>
              </a:spcBef>
              <a:spcAft>
                <a:spcPts val="0"/>
              </a:spcAft>
              <a:buSzPts val="1800"/>
              <a:buAutoNum type="arabicPeriod"/>
            </a:pPr>
            <a:r>
              <a:rPr lang="en-GB" b="1"/>
              <a:t>What social vulnerability exists?</a:t>
            </a:r>
            <a:endParaRPr b="1"/>
          </a:p>
        </p:txBody>
      </p:sp>
      <p:sp>
        <p:nvSpPr>
          <p:cNvPr id="539" name="Google Shape;539;p57"/>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45</a:t>
            </a:fld>
            <a:endParaRPr/>
          </a:p>
        </p:txBody>
      </p:sp>
      <p:sp>
        <p:nvSpPr>
          <p:cNvPr id="540" name="Google Shape;540;p57"/>
          <p:cNvSpPr txBox="1"/>
          <p:nvPr/>
        </p:nvSpPr>
        <p:spPr>
          <a:xfrm>
            <a:off x="0" y="0"/>
            <a:ext cx="7172400" cy="895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1.2 </a:t>
            </a:r>
            <a:r>
              <a:rPr lang="en-GB" i="1">
                <a:solidFill>
                  <a:srgbClr val="00A0A3"/>
                </a:solidFill>
                <a:latin typeface="Montserrat"/>
                <a:ea typeface="Montserrat"/>
                <a:cs typeface="Montserrat"/>
                <a:sym typeface="Montserrat"/>
              </a:rPr>
              <a:t>Conceptualising the Urban Context</a:t>
            </a:r>
            <a:br>
              <a:rPr lang="en-GB" i="1">
                <a:solidFill>
                  <a:srgbClr val="00A0A3"/>
                </a:solidFill>
                <a:latin typeface="Montserrat"/>
                <a:ea typeface="Montserrat"/>
                <a:cs typeface="Montserrat"/>
                <a:sym typeface="Montserrat"/>
              </a:rPr>
            </a:br>
            <a:r>
              <a:rPr lang="en-GB" b="1" i="1">
                <a:solidFill>
                  <a:srgbClr val="00A0A3"/>
                </a:solidFill>
                <a:latin typeface="Montserrat"/>
                <a:ea typeface="Montserrat"/>
                <a:cs typeface="Montserrat"/>
                <a:sym typeface="Montserrat"/>
              </a:rPr>
              <a:t>Activity 1.2. Part 1 - Needs Analysis Using a </a:t>
            </a:r>
            <a:br>
              <a:rPr lang="en-GB" b="1" i="1">
                <a:solidFill>
                  <a:srgbClr val="00A0A3"/>
                </a:solidFill>
                <a:latin typeface="Montserrat"/>
                <a:ea typeface="Montserrat"/>
                <a:cs typeface="Montserrat"/>
                <a:sym typeface="Montserrat"/>
              </a:rPr>
            </a:br>
            <a:r>
              <a:rPr lang="en-GB" b="1" i="1">
                <a:solidFill>
                  <a:srgbClr val="00A0A3"/>
                </a:solidFill>
                <a:latin typeface="Montserrat"/>
                <a:ea typeface="Montserrat"/>
                <a:cs typeface="Montserrat"/>
                <a:sym typeface="Montserrat"/>
              </a:rPr>
              <a:t>People-Centred Approach</a:t>
            </a:r>
            <a:endParaRPr b="1" i="1">
              <a:solidFill>
                <a:srgbClr val="00A0A3"/>
              </a:solidFill>
              <a:latin typeface="Montserrat"/>
              <a:ea typeface="Montserrat"/>
              <a:cs typeface="Montserrat"/>
              <a:sym typeface="Montserrat"/>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2"/>
          <p:cNvSpPr txBox="1">
            <a:spLocks noGrp="1"/>
          </p:cNvSpPr>
          <p:nvPr>
            <p:ph type="sldNum" idx="4294967295"/>
          </p:nvPr>
        </p:nvSpPr>
        <p:spPr>
          <a:xfrm>
            <a:off x="8472458" y="4663217"/>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sz="1300"/>
              <a:t>46</a:t>
            </a:fld>
            <a:endParaRPr sz="1300"/>
          </a:p>
        </p:txBody>
      </p:sp>
      <p:sp>
        <p:nvSpPr>
          <p:cNvPr id="250" name="Google Shape;250;p32"/>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46</a:t>
            </a:fld>
            <a:endParaRPr/>
          </a:p>
        </p:txBody>
      </p:sp>
      <p:pic>
        <p:nvPicPr>
          <p:cNvPr id="251" name="Google Shape;251;p3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039742" y="0"/>
            <a:ext cx="6067308" cy="5143500"/>
          </a:xfrm>
          <a:prstGeom prst="rect">
            <a:avLst/>
          </a:prstGeom>
          <a:noFill/>
          <a:ln>
            <a:noFill/>
          </a:ln>
        </p:spPr>
      </p:pic>
      <p:sp>
        <p:nvSpPr>
          <p:cNvPr id="252" name="Google Shape;252;p32"/>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666666"/>
                </a:solidFill>
              </a:rPr>
              <a:t>USING SPHERE STANDARDS IN URBAN CONTEXTS</a:t>
            </a:r>
            <a:br>
              <a:rPr lang="en-GB" sz="820">
                <a:solidFill>
                  <a:srgbClr val="666666"/>
                </a:solidFill>
              </a:rPr>
            </a:br>
            <a:r>
              <a:rPr lang="en-GB" sz="820" b="1">
                <a:solidFill>
                  <a:srgbClr val="666666"/>
                </a:solidFill>
              </a:rPr>
              <a:t>Module 1. Humanitarian Response in Urban Contexts</a:t>
            </a:r>
            <a:endParaRPr b="1">
              <a:solidFill>
                <a:srgbClr val="666666"/>
              </a:solidFill>
              <a:latin typeface="Montserrat"/>
              <a:ea typeface="Montserrat"/>
              <a:cs typeface="Montserrat"/>
              <a:sym typeface="Montserrat"/>
            </a:endParaRPr>
          </a:p>
        </p:txBody>
      </p:sp>
      <p:sp>
        <p:nvSpPr>
          <p:cNvPr id="253" name="Google Shape;253;p32"/>
          <p:cNvSpPr/>
          <p:nvPr/>
        </p:nvSpPr>
        <p:spPr>
          <a:xfrm>
            <a:off x="3007175" y="0"/>
            <a:ext cx="3252300" cy="5143500"/>
          </a:xfrm>
          <a:prstGeom prst="rect">
            <a:avLst/>
          </a:prstGeom>
          <a:gradFill>
            <a:gsLst>
              <a:gs pos="0">
                <a:schemeClr val="dk1"/>
              </a:gs>
              <a:gs pos="100000">
                <a:srgbClr val="FFFFFF">
                  <a:alpha val="0"/>
                </a:srgbClr>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32"/>
          <p:cNvSpPr txBox="1">
            <a:spLocks noGrp="1"/>
          </p:cNvSpPr>
          <p:nvPr>
            <p:ph type="subTitle" idx="1"/>
          </p:nvPr>
        </p:nvSpPr>
        <p:spPr>
          <a:xfrm>
            <a:off x="265500" y="2067675"/>
            <a:ext cx="4045200" cy="12351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2000" b="1">
                <a:solidFill>
                  <a:srgbClr val="666666"/>
                </a:solidFill>
              </a:rPr>
              <a:t>Urban Response Case Study: </a:t>
            </a:r>
            <a:endParaRPr sz="2000" b="1">
              <a:solidFill>
                <a:srgbClr val="666666"/>
              </a:solidFill>
            </a:endParaRPr>
          </a:p>
          <a:p>
            <a:pPr marL="0" lvl="0" indent="0" algn="l" rtl="0">
              <a:lnSpc>
                <a:spcPct val="100000"/>
              </a:lnSpc>
              <a:spcBef>
                <a:spcPts val="0"/>
              </a:spcBef>
              <a:spcAft>
                <a:spcPts val="0"/>
              </a:spcAft>
              <a:buClr>
                <a:schemeClr val="dk1"/>
              </a:buClr>
              <a:buSzPts val="1100"/>
              <a:buFont typeface="Arial"/>
              <a:buNone/>
            </a:pPr>
            <a:r>
              <a:rPr lang="en-GB" sz="2000">
                <a:solidFill>
                  <a:srgbClr val="666666"/>
                </a:solidFill>
                <a:latin typeface="Montserrat Black"/>
                <a:ea typeface="Montserrat Black"/>
                <a:cs typeface="Montserrat Black"/>
                <a:sym typeface="Montserrat Black"/>
              </a:rPr>
              <a:t>The War in Ukraine</a:t>
            </a:r>
            <a:endParaRPr sz="2000">
              <a:solidFill>
                <a:srgbClr val="666666"/>
              </a:solidFill>
              <a:latin typeface="Montserrat Black"/>
              <a:ea typeface="Montserrat Black"/>
              <a:cs typeface="Montserrat Black"/>
              <a:sym typeface="Montserrat Black"/>
            </a:endParaRPr>
          </a:p>
        </p:txBody>
      </p:sp>
      <p:sp>
        <p:nvSpPr>
          <p:cNvPr id="255" name="Google Shape;255;p32"/>
          <p:cNvSpPr txBox="1"/>
          <p:nvPr/>
        </p:nvSpPr>
        <p:spPr>
          <a:xfrm>
            <a:off x="8445225" y="4857375"/>
            <a:ext cx="6987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b="1">
                <a:solidFill>
                  <a:srgbClr val="666666"/>
                </a:solidFill>
              </a:rPr>
              <a:t>Reuters</a:t>
            </a:r>
            <a:endParaRPr sz="600" b="1">
              <a:solidFill>
                <a:srgbClr val="666666"/>
              </a:solidFill>
            </a:endParaRPr>
          </a:p>
        </p:txBody>
      </p:sp>
      <p:sp>
        <p:nvSpPr>
          <p:cNvPr id="256" name="Google Shape;256;p32"/>
          <p:cNvSpPr txBox="1">
            <a:spLocks noGrp="1"/>
          </p:cNvSpPr>
          <p:nvPr>
            <p:ph type="subTitle" idx="1"/>
          </p:nvPr>
        </p:nvSpPr>
        <p:spPr>
          <a:xfrm>
            <a:off x="785550" y="364200"/>
            <a:ext cx="7659600" cy="4358700"/>
          </a:xfrm>
          <a:prstGeom prst="rect">
            <a:avLst/>
          </a:prstGeom>
          <a:solidFill>
            <a:schemeClr val="dk1"/>
          </a:solidFill>
          <a:ln w="9525" cap="flat" cmpd="sng">
            <a:solidFill>
              <a:schemeClr val="lt1"/>
            </a:solidFill>
            <a:prstDash val="solid"/>
            <a:round/>
            <a:headEnd type="none" w="sm" len="sm"/>
            <a:tailEnd type="none" w="sm" len="sm"/>
          </a:ln>
        </p:spPr>
        <p:txBody>
          <a:bodyPr spcFirstLastPara="1" wrap="square" lIns="180000" tIns="180000" rIns="180000" bIns="180000"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2000" dirty="0">
                <a:solidFill>
                  <a:schemeClr val="lt1"/>
                </a:solidFill>
                <a:latin typeface="Montserrat Black"/>
                <a:ea typeface="Montserrat Black"/>
                <a:cs typeface="Montserrat Black"/>
                <a:sym typeface="Montserrat Black"/>
              </a:rPr>
              <a:t>War in Ukraine | Situation Update 2</a:t>
            </a:r>
            <a:endParaRPr sz="2000" dirty="0">
              <a:solidFill>
                <a:schemeClr val="lt1"/>
              </a:solidFill>
              <a:latin typeface="Montserrat Black"/>
              <a:ea typeface="Montserrat Black"/>
              <a:cs typeface="Montserrat Black"/>
              <a:sym typeface="Montserrat Black"/>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b="1" dirty="0">
                <a:solidFill>
                  <a:schemeClr val="lt1"/>
                </a:solidFill>
                <a:latin typeface="Open Sans"/>
                <a:ea typeface="Open Sans"/>
                <a:cs typeface="Open Sans"/>
                <a:sym typeface="Open Sans"/>
              </a:rPr>
              <a:t>The Situation is Complex</a:t>
            </a:r>
            <a:endParaRPr sz="1200" b="1"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1) </a:t>
            </a:r>
            <a:r>
              <a:rPr lang="en-GB" sz="1200" dirty="0" err="1">
                <a:solidFill>
                  <a:schemeClr val="lt1"/>
                </a:solidFill>
                <a:latin typeface="Open Sans"/>
                <a:ea typeface="Open Sans"/>
                <a:cs typeface="Open Sans"/>
                <a:sym typeface="Open Sans"/>
              </a:rPr>
              <a:t>Kharkiv</a:t>
            </a:r>
            <a:r>
              <a:rPr lang="en-GB" sz="1200" dirty="0">
                <a:solidFill>
                  <a:schemeClr val="lt1"/>
                </a:solidFill>
                <a:latin typeface="Open Sans"/>
                <a:ea typeface="Open Sans"/>
                <a:cs typeface="Open Sans"/>
                <a:sym typeface="Open Sans"/>
              </a:rPr>
              <a:t> - its essential infrastructure has been destroyed, so local capacity is limited. Access to the area is limited, impeding needs assessments and impacting the delivery of aid to civilians. Hundreds of buildings have been destroyed, and it is unsafe to shelter above ground, forcing people to seek shelter in underground subways and bomb shelters. The lack of sanitation in these settings spreads disease and causes additional health needs. Pregnant women are unable to get the health care they need. Evacuating civilians (and vulnerable groups such as pregnant women) is a challenge because humanitarian routes have not been guaranteed safety, and landmines and other obstacles have been planted in roads.</a:t>
            </a:r>
            <a:br>
              <a:rPr lang="en-GB" sz="1200" dirty="0">
                <a:solidFill>
                  <a:schemeClr val="lt1"/>
                </a:solidFill>
                <a:latin typeface="Open Sans"/>
                <a:ea typeface="Open Sans"/>
                <a:cs typeface="Open Sans"/>
                <a:sym typeface="Open Sans"/>
              </a:rPr>
            </a:b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2) The ICRC has helped facilitate the evacuation of more than 10,000 civilians in Sumy and Mariupol to other locations (e.g., western regions). Yet, </a:t>
            </a:r>
            <a:r>
              <a:rPr lang="en-GB" sz="1200" dirty="0" err="1">
                <a:solidFill>
                  <a:schemeClr val="lt1"/>
                </a:solidFill>
                <a:latin typeface="Open Sans"/>
                <a:ea typeface="Open Sans"/>
                <a:cs typeface="Open Sans"/>
                <a:sym typeface="Open Sans"/>
              </a:rPr>
              <a:t>Lviv</a:t>
            </a:r>
            <a:r>
              <a:rPr lang="en-GB" sz="1200" dirty="0">
                <a:solidFill>
                  <a:schemeClr val="lt1"/>
                </a:solidFill>
                <a:latin typeface="Open Sans"/>
                <a:ea typeface="Open Sans"/>
                <a:cs typeface="Open Sans"/>
                <a:sym typeface="Open Sans"/>
              </a:rPr>
              <a:t> and other areas are reaching the limits of their capacity to provide aid, in terms of resources and infrastructure.</a:t>
            </a:r>
            <a:endParaRPr sz="1200" dirty="0">
              <a:solidFill>
                <a:schemeClr val="lt1"/>
              </a:solidFill>
              <a:latin typeface="Open Sans"/>
              <a:ea typeface="Open Sans"/>
              <a:cs typeface="Open Sans"/>
              <a:sym typeface="Open Sans"/>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33"/>
          <p:cNvSpPr txBox="1">
            <a:spLocks noGrp="1"/>
          </p:cNvSpPr>
          <p:nvPr>
            <p:ph type="sldNum" idx="4294967295"/>
          </p:nvPr>
        </p:nvSpPr>
        <p:spPr>
          <a:xfrm>
            <a:off x="8472458" y="4663217"/>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sz="1300"/>
              <a:t>47</a:t>
            </a:fld>
            <a:endParaRPr sz="1300"/>
          </a:p>
        </p:txBody>
      </p:sp>
      <p:sp>
        <p:nvSpPr>
          <p:cNvPr id="262" name="Google Shape;262;p33"/>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47</a:t>
            </a:fld>
            <a:endParaRPr/>
          </a:p>
        </p:txBody>
      </p:sp>
      <p:pic>
        <p:nvPicPr>
          <p:cNvPr id="263" name="Google Shape;263;p33"/>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039742" y="0"/>
            <a:ext cx="6067308" cy="5143500"/>
          </a:xfrm>
          <a:prstGeom prst="rect">
            <a:avLst/>
          </a:prstGeom>
          <a:noFill/>
          <a:ln>
            <a:noFill/>
          </a:ln>
        </p:spPr>
      </p:pic>
      <p:sp>
        <p:nvSpPr>
          <p:cNvPr id="264" name="Google Shape;264;p33"/>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666666"/>
                </a:solidFill>
              </a:rPr>
              <a:t>USING SPHERE STANDARDS IN URBAN CONTEXTS</a:t>
            </a:r>
            <a:br>
              <a:rPr lang="en-GB" sz="820">
                <a:solidFill>
                  <a:srgbClr val="666666"/>
                </a:solidFill>
              </a:rPr>
            </a:br>
            <a:r>
              <a:rPr lang="en-GB" sz="820" b="1">
                <a:solidFill>
                  <a:srgbClr val="666666"/>
                </a:solidFill>
              </a:rPr>
              <a:t>Module 1. Humanitarian Response in Urban Contexts</a:t>
            </a:r>
            <a:endParaRPr b="1">
              <a:solidFill>
                <a:srgbClr val="666666"/>
              </a:solidFill>
              <a:latin typeface="Montserrat"/>
              <a:ea typeface="Montserrat"/>
              <a:cs typeface="Montserrat"/>
              <a:sym typeface="Montserrat"/>
            </a:endParaRPr>
          </a:p>
        </p:txBody>
      </p:sp>
      <p:sp>
        <p:nvSpPr>
          <p:cNvPr id="265" name="Google Shape;265;p33"/>
          <p:cNvSpPr/>
          <p:nvPr/>
        </p:nvSpPr>
        <p:spPr>
          <a:xfrm>
            <a:off x="3007175" y="0"/>
            <a:ext cx="3252300" cy="5143500"/>
          </a:xfrm>
          <a:prstGeom prst="rect">
            <a:avLst/>
          </a:prstGeom>
          <a:gradFill>
            <a:gsLst>
              <a:gs pos="0">
                <a:schemeClr val="dk1"/>
              </a:gs>
              <a:gs pos="100000">
                <a:srgbClr val="FFFFFF">
                  <a:alpha val="0"/>
                </a:srgbClr>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33"/>
          <p:cNvSpPr txBox="1">
            <a:spLocks noGrp="1"/>
          </p:cNvSpPr>
          <p:nvPr>
            <p:ph type="subTitle" idx="1"/>
          </p:nvPr>
        </p:nvSpPr>
        <p:spPr>
          <a:xfrm>
            <a:off x="265500" y="2067675"/>
            <a:ext cx="4045200" cy="12351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2000" b="1">
                <a:solidFill>
                  <a:srgbClr val="666666"/>
                </a:solidFill>
              </a:rPr>
              <a:t>Urban Response Case Study: </a:t>
            </a:r>
            <a:endParaRPr sz="2000" b="1">
              <a:solidFill>
                <a:srgbClr val="666666"/>
              </a:solidFill>
            </a:endParaRPr>
          </a:p>
          <a:p>
            <a:pPr marL="0" lvl="0" indent="0" algn="l" rtl="0">
              <a:lnSpc>
                <a:spcPct val="100000"/>
              </a:lnSpc>
              <a:spcBef>
                <a:spcPts val="0"/>
              </a:spcBef>
              <a:spcAft>
                <a:spcPts val="0"/>
              </a:spcAft>
              <a:buClr>
                <a:schemeClr val="dk1"/>
              </a:buClr>
              <a:buSzPts val="1100"/>
              <a:buFont typeface="Arial"/>
              <a:buNone/>
            </a:pPr>
            <a:r>
              <a:rPr lang="en-GB" sz="2000">
                <a:solidFill>
                  <a:srgbClr val="666666"/>
                </a:solidFill>
                <a:latin typeface="Montserrat Black"/>
                <a:ea typeface="Montserrat Black"/>
                <a:cs typeface="Montserrat Black"/>
                <a:sym typeface="Montserrat Black"/>
              </a:rPr>
              <a:t>The War in Ukraine</a:t>
            </a:r>
            <a:endParaRPr sz="2000">
              <a:solidFill>
                <a:srgbClr val="666666"/>
              </a:solidFill>
              <a:latin typeface="Montserrat Black"/>
              <a:ea typeface="Montserrat Black"/>
              <a:cs typeface="Montserrat Black"/>
              <a:sym typeface="Montserrat Black"/>
            </a:endParaRPr>
          </a:p>
        </p:txBody>
      </p:sp>
      <p:sp>
        <p:nvSpPr>
          <p:cNvPr id="267" name="Google Shape;267;p33"/>
          <p:cNvSpPr txBox="1"/>
          <p:nvPr/>
        </p:nvSpPr>
        <p:spPr>
          <a:xfrm>
            <a:off x="8445225" y="4857375"/>
            <a:ext cx="6987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b="1">
                <a:solidFill>
                  <a:srgbClr val="666666"/>
                </a:solidFill>
              </a:rPr>
              <a:t>Reuters</a:t>
            </a:r>
            <a:endParaRPr sz="600" b="1">
              <a:solidFill>
                <a:srgbClr val="666666"/>
              </a:solidFill>
            </a:endParaRPr>
          </a:p>
        </p:txBody>
      </p:sp>
      <p:sp>
        <p:nvSpPr>
          <p:cNvPr id="268" name="Google Shape;268;p33"/>
          <p:cNvSpPr txBox="1">
            <a:spLocks noGrp="1"/>
          </p:cNvSpPr>
          <p:nvPr>
            <p:ph type="subTitle" idx="1"/>
          </p:nvPr>
        </p:nvSpPr>
        <p:spPr>
          <a:xfrm>
            <a:off x="785550" y="364200"/>
            <a:ext cx="7659600" cy="4358700"/>
          </a:xfrm>
          <a:prstGeom prst="rect">
            <a:avLst/>
          </a:prstGeom>
          <a:solidFill>
            <a:schemeClr val="dk1"/>
          </a:solidFill>
          <a:ln w="9525" cap="flat" cmpd="sng">
            <a:solidFill>
              <a:schemeClr val="lt1"/>
            </a:solidFill>
            <a:prstDash val="solid"/>
            <a:round/>
            <a:headEnd type="none" w="sm" len="sm"/>
            <a:tailEnd type="none" w="sm" len="sm"/>
          </a:ln>
        </p:spPr>
        <p:txBody>
          <a:bodyPr spcFirstLastPara="1" wrap="square" lIns="180000" tIns="180000" rIns="180000" bIns="180000"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2000" dirty="0">
                <a:solidFill>
                  <a:schemeClr val="lt1"/>
                </a:solidFill>
                <a:latin typeface="Montserrat Black"/>
                <a:ea typeface="Montserrat Black"/>
                <a:cs typeface="Montserrat Black"/>
                <a:sym typeface="Montserrat Black"/>
              </a:rPr>
              <a:t>War in Ukraine | Situation Update 2</a:t>
            </a:r>
            <a:endParaRPr sz="2000" dirty="0">
              <a:solidFill>
                <a:schemeClr val="lt1"/>
              </a:solidFill>
              <a:latin typeface="Montserrat Black"/>
              <a:ea typeface="Montserrat Black"/>
              <a:cs typeface="Montserrat Black"/>
              <a:sym typeface="Montserrat Black"/>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b="1" dirty="0">
                <a:solidFill>
                  <a:schemeClr val="lt1"/>
                </a:solidFill>
                <a:latin typeface="Open Sans"/>
                <a:ea typeface="Open Sans"/>
                <a:cs typeface="Open Sans"/>
                <a:sym typeface="Open Sans"/>
              </a:rPr>
              <a:t>Assets in Need</a:t>
            </a:r>
            <a:endParaRPr sz="1200" b="1"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In </a:t>
            </a:r>
            <a:r>
              <a:rPr lang="en-GB" sz="1200" dirty="0" err="1">
                <a:solidFill>
                  <a:schemeClr val="lt1"/>
                </a:solidFill>
                <a:latin typeface="Open Sans"/>
                <a:ea typeface="Open Sans"/>
                <a:cs typeface="Open Sans"/>
                <a:sym typeface="Open Sans"/>
              </a:rPr>
              <a:t>Kharkiv</a:t>
            </a:r>
            <a:r>
              <a:rPr lang="en-GB" sz="1200" dirty="0">
                <a:solidFill>
                  <a:schemeClr val="lt1"/>
                </a:solidFill>
                <a:latin typeface="Open Sans"/>
                <a:ea typeface="Open Sans"/>
                <a:cs typeface="Open Sans"/>
                <a:sym typeface="Open Sans"/>
              </a:rPr>
              <a:t>, the Ukrainian Red Cross organised a call-centre to collect lists of needs from the population. Volunteers are helping more than 600 people with food and medicine requests. This is an example of applying a people-centred approach to needs and assets:</a:t>
            </a:r>
            <a:br>
              <a:rPr lang="en-GB" sz="1200" dirty="0">
                <a:solidFill>
                  <a:schemeClr val="lt1"/>
                </a:solidFill>
                <a:latin typeface="Open Sans"/>
                <a:ea typeface="Open Sans"/>
                <a:cs typeface="Open Sans"/>
                <a:sym typeface="Open Sans"/>
              </a:rPr>
            </a:br>
            <a:endParaRPr sz="1200" dirty="0">
              <a:solidFill>
                <a:schemeClr val="lt1"/>
              </a:solidFill>
              <a:latin typeface="Open Sans"/>
              <a:ea typeface="Open Sans"/>
              <a:cs typeface="Open Sans"/>
              <a:sym typeface="Open Sans"/>
            </a:endParaRPr>
          </a:p>
          <a:p>
            <a:pPr marL="457200" marR="0" lvl="0" indent="-304800" algn="l" rtl="0">
              <a:lnSpc>
                <a:spcPct val="100000"/>
              </a:lnSpc>
              <a:spcBef>
                <a:spcPts val="0"/>
              </a:spcBef>
              <a:spcAft>
                <a:spcPts val="0"/>
              </a:spcAft>
              <a:buClr>
                <a:schemeClr val="lt1"/>
              </a:buClr>
              <a:buSzPts val="1200"/>
              <a:buFont typeface="Open Sans"/>
              <a:buChar char="●"/>
            </a:pPr>
            <a:r>
              <a:rPr lang="en-GB" sz="1200" dirty="0">
                <a:solidFill>
                  <a:schemeClr val="lt1"/>
                </a:solidFill>
                <a:latin typeface="Open Sans"/>
                <a:ea typeface="Open Sans"/>
                <a:cs typeface="Open Sans"/>
                <a:sym typeface="Open Sans"/>
              </a:rPr>
              <a:t>people-centred approach → a call-centre; </a:t>
            </a:r>
            <a:endParaRPr sz="1200" dirty="0">
              <a:solidFill>
                <a:schemeClr val="lt1"/>
              </a:solidFill>
              <a:latin typeface="Open Sans"/>
              <a:ea typeface="Open Sans"/>
              <a:cs typeface="Open Sans"/>
              <a:sym typeface="Open Sans"/>
            </a:endParaRPr>
          </a:p>
          <a:p>
            <a:pPr marL="457200" marR="0" lvl="0" indent="-304800" algn="l" rtl="0">
              <a:lnSpc>
                <a:spcPct val="100000"/>
              </a:lnSpc>
              <a:spcBef>
                <a:spcPts val="0"/>
              </a:spcBef>
              <a:spcAft>
                <a:spcPts val="0"/>
              </a:spcAft>
              <a:buClr>
                <a:schemeClr val="lt1"/>
              </a:buClr>
              <a:buSzPts val="1200"/>
              <a:buFont typeface="Open Sans"/>
              <a:buChar char="●"/>
            </a:pPr>
            <a:r>
              <a:rPr lang="en-GB" sz="1200" dirty="0">
                <a:solidFill>
                  <a:schemeClr val="lt1"/>
                </a:solidFill>
                <a:latin typeface="Open Sans"/>
                <a:ea typeface="Open Sans"/>
                <a:cs typeface="Open Sans"/>
                <a:sym typeface="Open Sans"/>
              </a:rPr>
              <a:t>basic needs addressed → food and health; </a:t>
            </a:r>
            <a:endParaRPr sz="1200" dirty="0">
              <a:solidFill>
                <a:schemeClr val="lt1"/>
              </a:solidFill>
              <a:latin typeface="Open Sans"/>
              <a:ea typeface="Open Sans"/>
              <a:cs typeface="Open Sans"/>
              <a:sym typeface="Open Sans"/>
            </a:endParaRPr>
          </a:p>
          <a:p>
            <a:pPr marL="457200" marR="0" lvl="0" indent="-304800" algn="l" rtl="0">
              <a:lnSpc>
                <a:spcPct val="100000"/>
              </a:lnSpc>
              <a:spcBef>
                <a:spcPts val="0"/>
              </a:spcBef>
              <a:spcAft>
                <a:spcPts val="0"/>
              </a:spcAft>
              <a:buClr>
                <a:schemeClr val="lt1"/>
              </a:buClr>
              <a:buSzPts val="1200"/>
              <a:buFont typeface="Open Sans"/>
              <a:buChar char="●"/>
            </a:pPr>
            <a:r>
              <a:rPr lang="en-GB" sz="1200" dirty="0">
                <a:solidFill>
                  <a:schemeClr val="lt1"/>
                </a:solidFill>
                <a:latin typeface="Open Sans"/>
                <a:ea typeface="Open Sans"/>
                <a:cs typeface="Open Sans"/>
                <a:sym typeface="Open Sans"/>
              </a:rPr>
              <a:t>assets being provided → food and medicine.</a:t>
            </a: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But what about the consideration of higher order needs? Some organisations expand beyond considering just basic needs. For instance, UNICEF's response programme in Ukraine includes: child protection, education, social protection, and influencing social behaviour/providing information on services. OCHA's Situation Report outlines the following areas of response programming: camp coordination and camp management, education, emergency telecommunications, food security and livelihoods, health, logistics, nutrition, protection, shelter and non-food items, WASH, and multipurpose cash.</a:t>
            </a: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 </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4"/>
          <p:cNvSpPr txBox="1">
            <a:spLocks noGrp="1"/>
          </p:cNvSpPr>
          <p:nvPr>
            <p:ph type="sldNum" idx="4294967295"/>
          </p:nvPr>
        </p:nvSpPr>
        <p:spPr>
          <a:xfrm>
            <a:off x="8472458" y="4663217"/>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sz="1300"/>
              <a:t>48</a:t>
            </a:fld>
            <a:endParaRPr sz="1300"/>
          </a:p>
        </p:txBody>
      </p:sp>
      <p:sp>
        <p:nvSpPr>
          <p:cNvPr id="274" name="Google Shape;274;p3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48</a:t>
            </a:fld>
            <a:endParaRPr/>
          </a:p>
        </p:txBody>
      </p:sp>
      <p:pic>
        <p:nvPicPr>
          <p:cNvPr id="275" name="Google Shape;275;p3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039742" y="0"/>
            <a:ext cx="6067308" cy="5143500"/>
          </a:xfrm>
          <a:prstGeom prst="rect">
            <a:avLst/>
          </a:prstGeom>
          <a:noFill/>
          <a:ln>
            <a:noFill/>
          </a:ln>
        </p:spPr>
      </p:pic>
      <p:sp>
        <p:nvSpPr>
          <p:cNvPr id="276" name="Google Shape;276;p34"/>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666666"/>
                </a:solidFill>
              </a:rPr>
              <a:t>USING SPHERE STANDARDS IN URBAN CONTEXTS</a:t>
            </a:r>
            <a:br>
              <a:rPr lang="en-GB" sz="820">
                <a:solidFill>
                  <a:srgbClr val="666666"/>
                </a:solidFill>
              </a:rPr>
            </a:br>
            <a:r>
              <a:rPr lang="en-GB" sz="820" b="1">
                <a:solidFill>
                  <a:srgbClr val="666666"/>
                </a:solidFill>
              </a:rPr>
              <a:t>Module 1. Humanitarian Response in Urban Contexts</a:t>
            </a:r>
            <a:endParaRPr b="1">
              <a:solidFill>
                <a:srgbClr val="666666"/>
              </a:solidFill>
              <a:latin typeface="Montserrat"/>
              <a:ea typeface="Montserrat"/>
              <a:cs typeface="Montserrat"/>
              <a:sym typeface="Montserrat"/>
            </a:endParaRPr>
          </a:p>
        </p:txBody>
      </p:sp>
      <p:sp>
        <p:nvSpPr>
          <p:cNvPr id="277" name="Google Shape;277;p34"/>
          <p:cNvSpPr/>
          <p:nvPr/>
        </p:nvSpPr>
        <p:spPr>
          <a:xfrm>
            <a:off x="3007175" y="0"/>
            <a:ext cx="3252300" cy="5143500"/>
          </a:xfrm>
          <a:prstGeom prst="rect">
            <a:avLst/>
          </a:prstGeom>
          <a:gradFill>
            <a:gsLst>
              <a:gs pos="0">
                <a:schemeClr val="dk1"/>
              </a:gs>
              <a:gs pos="100000">
                <a:srgbClr val="FFFFFF">
                  <a:alpha val="0"/>
                </a:srgbClr>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34"/>
          <p:cNvSpPr txBox="1">
            <a:spLocks noGrp="1"/>
          </p:cNvSpPr>
          <p:nvPr>
            <p:ph type="subTitle" idx="1"/>
          </p:nvPr>
        </p:nvSpPr>
        <p:spPr>
          <a:xfrm>
            <a:off x="265500" y="2067675"/>
            <a:ext cx="4045200" cy="12351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2000" b="1">
                <a:solidFill>
                  <a:srgbClr val="666666"/>
                </a:solidFill>
              </a:rPr>
              <a:t>Urban Response Case Study: </a:t>
            </a:r>
            <a:endParaRPr sz="2000" b="1">
              <a:solidFill>
                <a:srgbClr val="666666"/>
              </a:solidFill>
            </a:endParaRPr>
          </a:p>
          <a:p>
            <a:pPr marL="0" lvl="0" indent="0" algn="l" rtl="0">
              <a:lnSpc>
                <a:spcPct val="100000"/>
              </a:lnSpc>
              <a:spcBef>
                <a:spcPts val="0"/>
              </a:spcBef>
              <a:spcAft>
                <a:spcPts val="0"/>
              </a:spcAft>
              <a:buClr>
                <a:schemeClr val="dk1"/>
              </a:buClr>
              <a:buSzPts val="1100"/>
              <a:buFont typeface="Arial"/>
              <a:buNone/>
            </a:pPr>
            <a:r>
              <a:rPr lang="en-GB" sz="2000">
                <a:solidFill>
                  <a:srgbClr val="666666"/>
                </a:solidFill>
                <a:latin typeface="Montserrat Black"/>
                <a:ea typeface="Montserrat Black"/>
                <a:cs typeface="Montserrat Black"/>
                <a:sym typeface="Montserrat Black"/>
              </a:rPr>
              <a:t>The War in Ukraine</a:t>
            </a:r>
            <a:endParaRPr sz="2000">
              <a:solidFill>
                <a:srgbClr val="666666"/>
              </a:solidFill>
              <a:latin typeface="Montserrat Black"/>
              <a:ea typeface="Montserrat Black"/>
              <a:cs typeface="Montserrat Black"/>
              <a:sym typeface="Montserrat Black"/>
            </a:endParaRPr>
          </a:p>
        </p:txBody>
      </p:sp>
      <p:sp>
        <p:nvSpPr>
          <p:cNvPr id="279" name="Google Shape;279;p34"/>
          <p:cNvSpPr txBox="1"/>
          <p:nvPr/>
        </p:nvSpPr>
        <p:spPr>
          <a:xfrm>
            <a:off x="8445225" y="4857375"/>
            <a:ext cx="6987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b="1">
                <a:solidFill>
                  <a:srgbClr val="666666"/>
                </a:solidFill>
              </a:rPr>
              <a:t>Reuters</a:t>
            </a:r>
            <a:endParaRPr sz="600" b="1">
              <a:solidFill>
                <a:srgbClr val="666666"/>
              </a:solidFill>
            </a:endParaRPr>
          </a:p>
        </p:txBody>
      </p:sp>
      <p:sp>
        <p:nvSpPr>
          <p:cNvPr id="280" name="Google Shape;280;p34"/>
          <p:cNvSpPr txBox="1">
            <a:spLocks noGrp="1"/>
          </p:cNvSpPr>
          <p:nvPr>
            <p:ph type="subTitle" idx="1"/>
          </p:nvPr>
        </p:nvSpPr>
        <p:spPr>
          <a:xfrm>
            <a:off x="785550" y="364200"/>
            <a:ext cx="7659600" cy="4358700"/>
          </a:xfrm>
          <a:prstGeom prst="rect">
            <a:avLst/>
          </a:prstGeom>
          <a:solidFill>
            <a:schemeClr val="dk1"/>
          </a:solidFill>
          <a:ln w="9525" cap="flat" cmpd="sng">
            <a:solidFill>
              <a:schemeClr val="lt1"/>
            </a:solidFill>
            <a:prstDash val="solid"/>
            <a:round/>
            <a:headEnd type="none" w="sm" len="sm"/>
            <a:tailEnd type="none" w="sm" len="sm"/>
          </a:ln>
        </p:spPr>
        <p:txBody>
          <a:bodyPr spcFirstLastPara="1" wrap="square" lIns="180000" tIns="180000" rIns="180000" bIns="180000"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2000" dirty="0">
                <a:solidFill>
                  <a:schemeClr val="lt1"/>
                </a:solidFill>
                <a:latin typeface="Montserrat Black"/>
                <a:ea typeface="Montserrat Black"/>
                <a:cs typeface="Montserrat Black"/>
                <a:sym typeface="Montserrat Black"/>
              </a:rPr>
              <a:t>War in Ukraine | Situation Update 2</a:t>
            </a:r>
            <a:endParaRPr sz="2000" dirty="0">
              <a:solidFill>
                <a:schemeClr val="lt1"/>
              </a:solidFill>
              <a:latin typeface="Montserrat Black"/>
              <a:ea typeface="Montserrat Black"/>
              <a:cs typeface="Montserrat Black"/>
              <a:sym typeface="Montserrat Black"/>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b="1" dirty="0">
                <a:solidFill>
                  <a:schemeClr val="lt1"/>
                </a:solidFill>
                <a:latin typeface="Open Sans"/>
                <a:ea typeface="Open Sans"/>
                <a:cs typeface="Open Sans"/>
                <a:sym typeface="Open Sans"/>
              </a:rPr>
              <a:t>Assessments in Progress</a:t>
            </a:r>
            <a:endParaRPr sz="1200" b="1"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In Ukraine, rapid assessments of the specific needs and situation of women have been conducted. This is a selective assessment approach. UN Women Ukraine conducted an assessment of the situation and needs of women’s civil society organisations. UN Women and CARE also conducted a rapid gender analysis to determine the needs of women and provide recommendations for humanitarian agencies to improve their response. </a:t>
            </a: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What are the pros and cons of this type of assessment?</a:t>
            </a: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On the other hand, area-based assessments, such as neighbourhood-based approaches, have been challenging to conduct in cities like </a:t>
            </a:r>
            <a:r>
              <a:rPr lang="en-GB" sz="1200" dirty="0" err="1">
                <a:solidFill>
                  <a:schemeClr val="lt1"/>
                </a:solidFill>
                <a:latin typeface="Open Sans"/>
                <a:ea typeface="Open Sans"/>
                <a:cs typeface="Open Sans"/>
                <a:sym typeface="Open Sans"/>
              </a:rPr>
              <a:t>Kharkiv</a:t>
            </a:r>
            <a:r>
              <a:rPr lang="en-GB" sz="1200" dirty="0">
                <a:solidFill>
                  <a:schemeClr val="lt1"/>
                </a:solidFill>
                <a:latin typeface="Open Sans"/>
                <a:ea typeface="Open Sans"/>
                <a:cs typeface="Open Sans"/>
                <a:sym typeface="Open Sans"/>
              </a:rPr>
              <a:t>, Sumy, or Mariupol due to lack of access. As a result, the response in these areas has to be more generalised.</a:t>
            </a: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 </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sp>
        <p:nvSpPr>
          <p:cNvPr id="545" name="Google Shape;545;p58"/>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lnSpc>
                <a:spcPct val="115000"/>
              </a:lnSpc>
              <a:spcBef>
                <a:spcPts val="400"/>
              </a:spcBef>
              <a:spcAft>
                <a:spcPts val="0"/>
              </a:spcAft>
              <a:buNone/>
            </a:pPr>
            <a:r>
              <a:rPr lang="en-GB" sz="1550" b="0"/>
              <a:t>1.2 </a:t>
            </a:r>
            <a:r>
              <a:rPr lang="en-GB" sz="1550" b="0" i="1"/>
              <a:t>Conceptualising the Urban Context | C. Context Analysis Using a Systems Approach</a:t>
            </a:r>
            <a:endParaRPr sz="1550" i="1">
              <a:solidFill>
                <a:srgbClr val="00A0A3"/>
              </a:solidFill>
            </a:endParaRPr>
          </a:p>
          <a:p>
            <a:pPr marL="0" lvl="0" indent="0" algn="l" rtl="0">
              <a:lnSpc>
                <a:spcPct val="115000"/>
              </a:lnSpc>
              <a:spcBef>
                <a:spcPts val="600"/>
              </a:spcBef>
              <a:spcAft>
                <a:spcPts val="600"/>
              </a:spcAft>
              <a:buNone/>
            </a:pPr>
            <a:r>
              <a:rPr lang="en-GB" sz="2650" i="1"/>
              <a:t>Situating Needs in</a:t>
            </a:r>
            <a:r>
              <a:rPr lang="en-GB" sz="2650" i="1">
                <a:solidFill>
                  <a:srgbClr val="00A0A3"/>
                </a:solidFill>
              </a:rPr>
              <a:t> Context</a:t>
            </a:r>
            <a:endParaRPr sz="2650" i="1">
              <a:solidFill>
                <a:srgbClr val="00A0A3"/>
              </a:solidFill>
            </a:endParaRPr>
          </a:p>
        </p:txBody>
      </p:sp>
      <p:sp>
        <p:nvSpPr>
          <p:cNvPr id="546" name="Google Shape;546;p58"/>
          <p:cNvSpPr txBox="1">
            <a:spLocks noGrp="1"/>
          </p:cNvSpPr>
          <p:nvPr>
            <p:ph type="body" idx="1"/>
          </p:nvPr>
        </p:nvSpPr>
        <p:spPr>
          <a:xfrm>
            <a:off x="311700" y="11920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1400">
                <a:solidFill>
                  <a:schemeClr val="dk1"/>
                </a:solidFill>
              </a:rPr>
              <a:t>Humanitarian programming provides, enables, and/or supports the assets required to meet the needs of affected populations.</a:t>
            </a:r>
            <a:endParaRPr sz="1400">
              <a:solidFill>
                <a:schemeClr val="dk1"/>
              </a:solidFill>
            </a:endParaRPr>
          </a:p>
          <a:p>
            <a:pPr marL="0" lvl="0" indent="0" algn="l" rtl="0">
              <a:spcBef>
                <a:spcPts val="0"/>
              </a:spcBef>
              <a:spcAft>
                <a:spcPts val="0"/>
              </a:spcAft>
              <a:buClr>
                <a:schemeClr val="dk1"/>
              </a:buClr>
              <a:buSzPts val="1100"/>
              <a:buFont typeface="Arial"/>
              <a:buNone/>
            </a:pPr>
            <a:endParaRPr sz="1400">
              <a:solidFill>
                <a:schemeClr val="dk1"/>
              </a:solidFill>
            </a:endParaRPr>
          </a:p>
          <a:p>
            <a:pPr marL="0" lvl="0" indent="0" algn="l" rtl="0">
              <a:spcBef>
                <a:spcPts val="0"/>
              </a:spcBef>
              <a:spcAft>
                <a:spcPts val="0"/>
              </a:spcAft>
              <a:buClr>
                <a:schemeClr val="dk1"/>
              </a:buClr>
              <a:buSzPts val="1100"/>
              <a:buFont typeface="Arial"/>
              <a:buNone/>
            </a:pPr>
            <a:r>
              <a:rPr lang="en-GB" sz="1400">
                <a:solidFill>
                  <a:schemeClr val="dk1"/>
                </a:solidFill>
              </a:rPr>
              <a:t>To be effective, we must identify how we can </a:t>
            </a:r>
            <a:r>
              <a:rPr lang="en-GB" sz="1400" b="1">
                <a:solidFill>
                  <a:schemeClr val="dk1"/>
                </a:solidFill>
              </a:rPr>
              <a:t>work with</a:t>
            </a:r>
            <a:r>
              <a:rPr lang="en-GB" sz="1400">
                <a:solidFill>
                  <a:schemeClr val="dk1"/>
                </a:solidFill>
              </a:rPr>
              <a:t> local actors, existing efforts, and resources, not work in parallel. </a:t>
            </a:r>
            <a:endParaRPr sz="1400">
              <a:solidFill>
                <a:schemeClr val="dk1"/>
              </a:solidFill>
            </a:endParaRPr>
          </a:p>
          <a:p>
            <a:pPr marL="0" lvl="0" indent="0" algn="l" rtl="0">
              <a:spcBef>
                <a:spcPts val="0"/>
              </a:spcBef>
              <a:spcAft>
                <a:spcPts val="0"/>
              </a:spcAft>
              <a:buClr>
                <a:schemeClr val="dk1"/>
              </a:buClr>
              <a:buSzPts val="1100"/>
              <a:buFont typeface="Arial"/>
              <a:buNone/>
            </a:pPr>
            <a:br>
              <a:rPr lang="en-GB" sz="1400">
                <a:solidFill>
                  <a:schemeClr val="dk1"/>
                </a:solidFill>
              </a:rPr>
            </a:br>
            <a:r>
              <a:rPr lang="en-GB" sz="1400">
                <a:solidFill>
                  <a:schemeClr val="dk1"/>
                </a:solidFill>
              </a:rPr>
              <a:t>→ This requires an </a:t>
            </a:r>
            <a:r>
              <a:rPr lang="en-GB" sz="1400" b="1">
                <a:solidFill>
                  <a:schemeClr val="dk1"/>
                </a:solidFill>
              </a:rPr>
              <a:t>understanding of the context</a:t>
            </a:r>
            <a:r>
              <a:rPr lang="en-GB" sz="1400">
                <a:solidFill>
                  <a:schemeClr val="dk1"/>
                </a:solidFill>
              </a:rPr>
              <a:t>.</a:t>
            </a:r>
            <a:endParaRPr sz="1400">
              <a:solidFill>
                <a:schemeClr val="dk1"/>
              </a:solidFill>
            </a:endParaRPr>
          </a:p>
          <a:p>
            <a:pPr marL="0" lvl="0" indent="0" algn="l" rtl="0">
              <a:spcBef>
                <a:spcPts val="0"/>
              </a:spcBef>
              <a:spcAft>
                <a:spcPts val="0"/>
              </a:spcAft>
              <a:buClr>
                <a:schemeClr val="dk1"/>
              </a:buClr>
              <a:buSzPts val="1100"/>
              <a:buFont typeface="Arial"/>
              <a:buNone/>
            </a:pPr>
            <a:endParaRPr sz="1400">
              <a:solidFill>
                <a:schemeClr val="dk1"/>
              </a:solidFill>
            </a:endParaRPr>
          </a:p>
          <a:p>
            <a:pPr marL="0" lvl="0" indent="0" algn="l" rtl="0">
              <a:spcBef>
                <a:spcPts val="0"/>
              </a:spcBef>
              <a:spcAft>
                <a:spcPts val="0"/>
              </a:spcAft>
              <a:buClr>
                <a:schemeClr val="dk1"/>
              </a:buClr>
              <a:buSzPts val="1100"/>
              <a:buFont typeface="Arial"/>
              <a:buNone/>
            </a:pPr>
            <a:r>
              <a:rPr lang="en-GB" sz="1400">
                <a:solidFill>
                  <a:schemeClr val="dk1"/>
                </a:solidFill>
              </a:rPr>
              <a:t>→ To understand the context, we conduct a </a:t>
            </a:r>
            <a:r>
              <a:rPr lang="en-GB" sz="1400" b="1">
                <a:solidFill>
                  <a:schemeClr val="dk1"/>
                </a:solidFill>
              </a:rPr>
              <a:t>context analysis</a:t>
            </a:r>
            <a:r>
              <a:rPr lang="en-GB" sz="1400">
                <a:solidFill>
                  <a:schemeClr val="dk1"/>
                </a:solidFill>
              </a:rPr>
              <a:t> using a </a:t>
            </a:r>
            <a:r>
              <a:rPr lang="en-GB" sz="1400" b="1">
                <a:solidFill>
                  <a:srgbClr val="CC0000"/>
                </a:solidFill>
              </a:rPr>
              <a:t>systems approach.</a:t>
            </a:r>
            <a:endParaRPr sz="1400" b="1">
              <a:solidFill>
                <a:srgbClr val="CC0000"/>
              </a:solidFill>
            </a:endParaRPr>
          </a:p>
          <a:p>
            <a:pPr marL="0" lvl="0" indent="0" algn="l" rtl="0">
              <a:spcBef>
                <a:spcPts val="0"/>
              </a:spcBef>
              <a:spcAft>
                <a:spcPts val="1200"/>
              </a:spcAft>
              <a:buNone/>
            </a:pPr>
            <a:endParaRPr sz="1400"/>
          </a:p>
        </p:txBody>
      </p:sp>
      <p:sp>
        <p:nvSpPr>
          <p:cNvPr id="547" name="Google Shape;547;p58"/>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sz="900"/>
              <a:t>49</a:t>
            </a:fld>
            <a:endParaRPr sz="900"/>
          </a:p>
        </p:txBody>
      </p:sp>
      <p:sp>
        <p:nvSpPr>
          <p:cNvPr id="548" name="Google Shape;548;p58"/>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94"/>
        <p:cNvGrpSpPr/>
        <p:nvPr/>
      </p:nvGrpSpPr>
      <p:grpSpPr>
        <a:xfrm>
          <a:off x="0" y="0"/>
          <a:ext cx="0" cy="0"/>
          <a:chOff x="0" y="0"/>
          <a:chExt cx="0" cy="0"/>
        </a:xfrm>
      </p:grpSpPr>
      <p:sp>
        <p:nvSpPr>
          <p:cNvPr id="95" name="Google Shape;95;p18"/>
          <p:cNvSpPr txBox="1">
            <a:spLocks noGrp="1"/>
          </p:cNvSpPr>
          <p:nvPr>
            <p:ph type="sldNum" idx="4294967295"/>
          </p:nvPr>
        </p:nvSpPr>
        <p:spPr>
          <a:xfrm>
            <a:off x="8472458" y="4663217"/>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sz="1300"/>
              <a:t>5</a:t>
            </a:fld>
            <a:endParaRPr sz="1300"/>
          </a:p>
        </p:txBody>
      </p:sp>
      <p:sp>
        <p:nvSpPr>
          <p:cNvPr id="96" name="Google Shape;96;p18"/>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5</a:t>
            </a:fld>
            <a:endParaRPr/>
          </a:p>
        </p:txBody>
      </p:sp>
      <p:pic>
        <p:nvPicPr>
          <p:cNvPr id="97" name="Google Shape;97;p1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039742" y="0"/>
            <a:ext cx="6067308" cy="5143500"/>
          </a:xfrm>
          <a:prstGeom prst="rect">
            <a:avLst/>
          </a:prstGeom>
          <a:noFill/>
          <a:ln>
            <a:noFill/>
          </a:ln>
        </p:spPr>
      </p:pic>
      <p:sp>
        <p:nvSpPr>
          <p:cNvPr id="98" name="Google Shape;98;p18"/>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99" name="Google Shape;99;p18"/>
          <p:cNvSpPr/>
          <p:nvPr/>
        </p:nvSpPr>
        <p:spPr>
          <a:xfrm>
            <a:off x="3007175" y="0"/>
            <a:ext cx="3252300" cy="5143500"/>
          </a:xfrm>
          <a:prstGeom prst="rect">
            <a:avLst/>
          </a:prstGeom>
          <a:gradFill>
            <a:gsLst>
              <a:gs pos="0">
                <a:schemeClr val="dk1"/>
              </a:gs>
              <a:gs pos="100000">
                <a:srgbClr val="FFFFFF">
                  <a:alpha val="0"/>
                </a:srgbClr>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18"/>
          <p:cNvSpPr txBox="1">
            <a:spLocks noGrp="1"/>
          </p:cNvSpPr>
          <p:nvPr>
            <p:ph type="subTitle" idx="1"/>
          </p:nvPr>
        </p:nvSpPr>
        <p:spPr>
          <a:xfrm>
            <a:off x="265500" y="2067675"/>
            <a:ext cx="4045200" cy="12351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2000" b="1">
                <a:solidFill>
                  <a:schemeClr val="lt1"/>
                </a:solidFill>
              </a:rPr>
              <a:t>Urban Response Case Study: </a:t>
            </a:r>
            <a:endParaRPr sz="2000" b="1">
              <a:solidFill>
                <a:schemeClr val="lt1"/>
              </a:solidFill>
            </a:endParaRPr>
          </a:p>
          <a:p>
            <a:pPr marL="0" lvl="0" indent="0" algn="l" rtl="0">
              <a:lnSpc>
                <a:spcPct val="100000"/>
              </a:lnSpc>
              <a:spcBef>
                <a:spcPts val="0"/>
              </a:spcBef>
              <a:spcAft>
                <a:spcPts val="0"/>
              </a:spcAft>
              <a:buClr>
                <a:schemeClr val="dk1"/>
              </a:buClr>
              <a:buSzPts val="1100"/>
              <a:buFont typeface="Arial"/>
              <a:buNone/>
            </a:pPr>
            <a:r>
              <a:rPr lang="en-GB" sz="2000">
                <a:solidFill>
                  <a:schemeClr val="lt1"/>
                </a:solidFill>
                <a:latin typeface="Montserrat Black"/>
                <a:ea typeface="Montserrat Black"/>
                <a:cs typeface="Montserrat Black"/>
                <a:sym typeface="Montserrat Black"/>
              </a:rPr>
              <a:t>The War in Ukraine</a:t>
            </a:r>
            <a:endParaRPr sz="2000">
              <a:solidFill>
                <a:schemeClr val="lt1"/>
              </a:solidFill>
              <a:latin typeface="Montserrat Black"/>
              <a:ea typeface="Montserrat Black"/>
              <a:cs typeface="Montserrat Black"/>
              <a:sym typeface="Montserrat Black"/>
            </a:endParaRPr>
          </a:p>
        </p:txBody>
      </p:sp>
      <p:sp>
        <p:nvSpPr>
          <p:cNvPr id="101" name="Google Shape;101;p18"/>
          <p:cNvSpPr txBox="1"/>
          <p:nvPr/>
        </p:nvSpPr>
        <p:spPr>
          <a:xfrm>
            <a:off x="8445225" y="4857375"/>
            <a:ext cx="6987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b="1">
                <a:solidFill>
                  <a:srgbClr val="CCCCCC"/>
                </a:solidFill>
              </a:rPr>
              <a:t>Reuters</a:t>
            </a:r>
            <a:endParaRPr sz="600" b="1">
              <a:solidFill>
                <a:srgbClr val="CCCCCC"/>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pic>
        <p:nvPicPr>
          <p:cNvPr id="553" name="Google Shape;553;p59"/>
          <p:cNvPicPr preferRelativeResize="0"/>
          <p:nvPr/>
        </p:nvPicPr>
        <p:blipFill rotWithShape="1">
          <a:blip r:embed="rId3">
            <a:alphaModFix/>
          </a:blip>
          <a:srcRect l="39795"/>
          <a:stretch/>
        </p:blipFill>
        <p:spPr>
          <a:xfrm>
            <a:off x="3896050" y="572700"/>
            <a:ext cx="4712356" cy="3913525"/>
          </a:xfrm>
          <a:prstGeom prst="rect">
            <a:avLst/>
          </a:prstGeom>
          <a:noFill/>
          <a:ln>
            <a:noFill/>
          </a:ln>
        </p:spPr>
      </p:pic>
      <p:sp>
        <p:nvSpPr>
          <p:cNvPr id="554" name="Google Shape;554;p59"/>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lnSpc>
                <a:spcPct val="115000"/>
              </a:lnSpc>
              <a:spcBef>
                <a:spcPts val="400"/>
              </a:spcBef>
              <a:spcAft>
                <a:spcPts val="0"/>
              </a:spcAft>
              <a:buClr>
                <a:schemeClr val="dk1"/>
              </a:buClr>
              <a:buSzPct val="70967"/>
              <a:buFont typeface="Arial"/>
              <a:buNone/>
            </a:pPr>
            <a:r>
              <a:rPr lang="en-GB" sz="1550" b="0"/>
              <a:t>1.2 </a:t>
            </a:r>
            <a:r>
              <a:rPr lang="en-GB" sz="1550" b="0" i="1"/>
              <a:t>Conceptualising the Urban Context | C. Context Analysis Using a Systems Approach</a:t>
            </a:r>
            <a:endParaRPr sz="1550" i="1">
              <a:solidFill>
                <a:srgbClr val="00A0A3"/>
              </a:solidFill>
            </a:endParaRPr>
          </a:p>
          <a:p>
            <a:pPr marL="0" lvl="0" indent="0" algn="l" rtl="0">
              <a:lnSpc>
                <a:spcPct val="115000"/>
              </a:lnSpc>
              <a:spcBef>
                <a:spcPts val="600"/>
              </a:spcBef>
              <a:spcAft>
                <a:spcPts val="0"/>
              </a:spcAft>
              <a:buClr>
                <a:schemeClr val="dk1"/>
              </a:buClr>
              <a:buSzPct val="41509"/>
              <a:buFont typeface="Arial"/>
              <a:buNone/>
            </a:pPr>
            <a:r>
              <a:rPr lang="en-GB" sz="2650" i="1"/>
              <a:t>The </a:t>
            </a:r>
            <a:r>
              <a:rPr lang="en-GB" sz="2650" i="1">
                <a:solidFill>
                  <a:srgbClr val="00A0A3"/>
                </a:solidFill>
              </a:rPr>
              <a:t>Systems Approach</a:t>
            </a:r>
            <a:endParaRPr sz="2650" i="1">
              <a:solidFill>
                <a:srgbClr val="00A0A3"/>
              </a:solidFill>
            </a:endParaRPr>
          </a:p>
        </p:txBody>
      </p:sp>
      <p:sp>
        <p:nvSpPr>
          <p:cNvPr id="555" name="Google Shape;555;p59"/>
          <p:cNvSpPr txBox="1">
            <a:spLocks noGrp="1"/>
          </p:cNvSpPr>
          <p:nvPr>
            <p:ph type="body" idx="1"/>
          </p:nvPr>
        </p:nvSpPr>
        <p:spPr>
          <a:xfrm>
            <a:off x="168450" y="1000075"/>
            <a:ext cx="42561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sz="1400">
                <a:solidFill>
                  <a:schemeClr val="dk1"/>
                </a:solidFill>
              </a:rPr>
              <a:t>What is</a:t>
            </a:r>
            <a:r>
              <a:rPr lang="en-GB" sz="1400" b="1">
                <a:solidFill>
                  <a:schemeClr val="dk1"/>
                </a:solidFill>
              </a:rPr>
              <a:t> “systems thinking”?</a:t>
            </a:r>
            <a:endParaRPr sz="1400">
              <a:solidFill>
                <a:schemeClr val="dk1"/>
              </a:solidFill>
            </a:endParaRPr>
          </a:p>
          <a:p>
            <a:pPr marL="0" lvl="0" indent="0" algn="l" rtl="0">
              <a:spcBef>
                <a:spcPts val="0"/>
              </a:spcBef>
              <a:spcAft>
                <a:spcPts val="0"/>
              </a:spcAft>
              <a:buNone/>
            </a:pPr>
            <a:br>
              <a:rPr lang="en-GB" sz="1400">
                <a:solidFill>
                  <a:schemeClr val="dk1"/>
                </a:solidFill>
              </a:rPr>
            </a:br>
            <a:r>
              <a:rPr lang="en-GB" sz="1400">
                <a:solidFill>
                  <a:schemeClr val="dk1"/>
                </a:solidFill>
              </a:rPr>
              <a:t>…also known as the</a:t>
            </a:r>
            <a:br>
              <a:rPr lang="en-GB" sz="1400">
                <a:solidFill>
                  <a:schemeClr val="dk1"/>
                </a:solidFill>
              </a:rPr>
            </a:br>
            <a:r>
              <a:rPr lang="en-GB" sz="1400" b="1">
                <a:solidFill>
                  <a:schemeClr val="dk1"/>
                </a:solidFill>
              </a:rPr>
              <a:t>“systems approach”?</a:t>
            </a:r>
            <a:endParaRPr sz="1400" b="1">
              <a:solidFill>
                <a:schemeClr val="dk1"/>
              </a:solidFill>
            </a:endParaRPr>
          </a:p>
          <a:p>
            <a:pPr marL="0" lvl="0" indent="0" algn="l" rtl="0">
              <a:spcBef>
                <a:spcPts val="0"/>
              </a:spcBef>
              <a:spcAft>
                <a:spcPts val="0"/>
              </a:spcAft>
              <a:buNone/>
            </a:pPr>
            <a:endParaRPr sz="1400">
              <a:solidFill>
                <a:schemeClr val="dk1"/>
              </a:solidFill>
            </a:endParaRPr>
          </a:p>
          <a:p>
            <a:pPr marL="0" lvl="0" indent="0" algn="l" rtl="0">
              <a:spcBef>
                <a:spcPts val="0"/>
              </a:spcBef>
              <a:spcAft>
                <a:spcPts val="1200"/>
              </a:spcAft>
              <a:buNone/>
            </a:pPr>
            <a:endParaRPr sz="1400"/>
          </a:p>
        </p:txBody>
      </p:sp>
      <p:sp>
        <p:nvSpPr>
          <p:cNvPr id="556" name="Google Shape;556;p59"/>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50</a:t>
            </a:fld>
            <a:endParaRPr/>
          </a:p>
        </p:txBody>
      </p:sp>
      <p:sp>
        <p:nvSpPr>
          <p:cNvPr id="557" name="Google Shape;557;p59"/>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sp>
        <p:nvSpPr>
          <p:cNvPr id="562" name="Google Shape;562;p60"/>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lnSpc>
                <a:spcPct val="115000"/>
              </a:lnSpc>
              <a:spcBef>
                <a:spcPts val="400"/>
              </a:spcBef>
              <a:spcAft>
                <a:spcPts val="0"/>
              </a:spcAft>
              <a:buClr>
                <a:schemeClr val="dk1"/>
              </a:buClr>
              <a:buSzPct val="70967"/>
              <a:buFont typeface="Arial"/>
              <a:buNone/>
            </a:pPr>
            <a:r>
              <a:rPr lang="en-GB" sz="1550" b="0"/>
              <a:t>1.2 </a:t>
            </a:r>
            <a:r>
              <a:rPr lang="en-GB" sz="1550" b="0" i="1"/>
              <a:t>Conceptualising the Urban Context | C. Context Analysis Using a Systems Approach</a:t>
            </a:r>
            <a:endParaRPr sz="1550" i="1"/>
          </a:p>
          <a:p>
            <a:pPr marL="0" lvl="0" indent="0" algn="l" rtl="0">
              <a:spcBef>
                <a:spcPts val="600"/>
              </a:spcBef>
              <a:spcAft>
                <a:spcPts val="0"/>
              </a:spcAft>
              <a:buClr>
                <a:schemeClr val="dk1"/>
              </a:buClr>
              <a:buSzPct val="40408"/>
              <a:buFont typeface="Arial"/>
              <a:buNone/>
            </a:pPr>
            <a:r>
              <a:rPr lang="en-GB" sz="2722" i="1"/>
              <a:t>Defining a System</a:t>
            </a:r>
            <a:endParaRPr sz="2722" i="1">
              <a:solidFill>
                <a:srgbClr val="00A0A3"/>
              </a:solidFill>
            </a:endParaRPr>
          </a:p>
        </p:txBody>
      </p:sp>
      <p:sp>
        <p:nvSpPr>
          <p:cNvPr id="563" name="Google Shape;563;p60"/>
          <p:cNvSpPr txBox="1">
            <a:spLocks noGrp="1"/>
          </p:cNvSpPr>
          <p:nvPr>
            <p:ph type="body" idx="1"/>
          </p:nvPr>
        </p:nvSpPr>
        <p:spPr>
          <a:xfrm>
            <a:off x="174500" y="824488"/>
            <a:ext cx="3999900" cy="34164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Clr>
                <a:schemeClr val="dk1"/>
              </a:buClr>
              <a:buSzPts val="1100"/>
              <a:buFont typeface="Arial"/>
              <a:buNone/>
            </a:pPr>
            <a:r>
              <a:rPr lang="en-GB" sz="2100" b="1">
                <a:solidFill>
                  <a:schemeClr val="dk1"/>
                </a:solidFill>
              </a:rPr>
              <a:t>What is a system?</a:t>
            </a:r>
            <a:endParaRPr sz="2100" b="1">
              <a:solidFill>
                <a:schemeClr val="dk1"/>
              </a:solidFill>
            </a:endParaRPr>
          </a:p>
          <a:p>
            <a:pPr marL="0" lvl="0" indent="0" algn="l" rtl="0">
              <a:lnSpc>
                <a:spcPct val="100000"/>
              </a:lnSpc>
              <a:spcBef>
                <a:spcPts val="0"/>
              </a:spcBef>
              <a:spcAft>
                <a:spcPts val="0"/>
              </a:spcAft>
              <a:buClr>
                <a:schemeClr val="dk1"/>
              </a:buClr>
              <a:buSzPts val="1100"/>
              <a:buFont typeface="Arial"/>
              <a:buNone/>
            </a:pPr>
            <a:br>
              <a:rPr lang="en-GB">
                <a:solidFill>
                  <a:schemeClr val="dk1"/>
                </a:solidFill>
              </a:rPr>
            </a:br>
            <a:r>
              <a:rPr lang="en-GB">
                <a:solidFill>
                  <a:schemeClr val="dk1"/>
                </a:solidFill>
              </a:rPr>
              <a:t>“an </a:t>
            </a:r>
            <a:r>
              <a:rPr lang="en-GB" b="1">
                <a:solidFill>
                  <a:schemeClr val="dk1"/>
                </a:solidFill>
              </a:rPr>
              <a:t>interconnected</a:t>
            </a:r>
            <a:r>
              <a:rPr lang="en-GB">
                <a:solidFill>
                  <a:schemeClr val="dk1"/>
                </a:solidFill>
              </a:rPr>
              <a:t> set of </a:t>
            </a:r>
            <a:r>
              <a:rPr lang="en-GB" b="1">
                <a:solidFill>
                  <a:schemeClr val="dk1"/>
                </a:solidFill>
              </a:rPr>
              <a:t>elements</a:t>
            </a:r>
            <a:r>
              <a:rPr lang="en-GB">
                <a:solidFill>
                  <a:schemeClr val="dk1"/>
                </a:solidFill>
              </a:rPr>
              <a:t> that is coherently organized in a way that </a:t>
            </a:r>
            <a:r>
              <a:rPr lang="en-GB" b="1">
                <a:solidFill>
                  <a:schemeClr val="dk1"/>
                </a:solidFill>
              </a:rPr>
              <a:t>achieves something</a:t>
            </a:r>
            <a:r>
              <a:rPr lang="en-GB">
                <a:solidFill>
                  <a:schemeClr val="dk1"/>
                </a:solidFill>
              </a:rPr>
              <a:t>… A system must consist of three kinds of things: elements, interconnections and a function or purpose” (Meadows, 11).</a:t>
            </a:r>
            <a:endParaRPr b="1" i="1"/>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endParaRPr sz="1400"/>
          </a:p>
        </p:txBody>
      </p:sp>
      <p:sp>
        <p:nvSpPr>
          <p:cNvPr id="564" name="Google Shape;564;p60"/>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51</a:t>
            </a:fld>
            <a:endParaRPr/>
          </a:p>
        </p:txBody>
      </p:sp>
      <p:sp>
        <p:nvSpPr>
          <p:cNvPr id="565" name="Google Shape;565;p60"/>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566" name="Google Shape;566;p60"/>
          <p:cNvSpPr txBox="1"/>
          <p:nvPr/>
        </p:nvSpPr>
        <p:spPr>
          <a:xfrm>
            <a:off x="4840425" y="2678600"/>
            <a:ext cx="3754800" cy="13914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b="1">
                <a:solidFill>
                  <a:schemeClr val="dk1"/>
                </a:solidFill>
                <a:latin typeface="Montserrat"/>
                <a:ea typeface="Montserrat"/>
                <a:cs typeface="Montserrat"/>
                <a:sym typeface="Montserrat"/>
              </a:rPr>
              <a:t>Interconnections - </a:t>
            </a:r>
            <a:r>
              <a:rPr lang="en-GB">
                <a:solidFill>
                  <a:schemeClr val="dk1"/>
                </a:solidFill>
                <a:latin typeface="Montserrat"/>
                <a:ea typeface="Montserrat"/>
                <a:cs typeface="Montserrat"/>
                <a:sym typeface="Montserrat"/>
              </a:rPr>
              <a:t>interdependence and relationships between elements </a:t>
            </a:r>
            <a:endParaRPr>
              <a:solidFill>
                <a:schemeClr val="dk1"/>
              </a:solidFill>
              <a:latin typeface="Montserrat"/>
              <a:ea typeface="Montserrat"/>
              <a:cs typeface="Montserrat"/>
              <a:sym typeface="Montserrat"/>
            </a:endParaRPr>
          </a:p>
          <a:p>
            <a:pPr marL="0" lvl="0" indent="0" algn="l" rtl="0">
              <a:lnSpc>
                <a:spcPct val="115000"/>
              </a:lnSpc>
              <a:spcBef>
                <a:spcPts val="0"/>
              </a:spcBef>
              <a:spcAft>
                <a:spcPts val="0"/>
              </a:spcAft>
              <a:buNone/>
            </a:pPr>
            <a:r>
              <a:rPr lang="en-GB" i="1">
                <a:solidFill>
                  <a:srgbClr val="B45F06"/>
                </a:solidFill>
                <a:latin typeface="Montserrat"/>
                <a:ea typeface="Montserrat"/>
                <a:cs typeface="Montserrat"/>
                <a:sym typeface="Montserrat"/>
              </a:rPr>
              <a:t>E.g., social relationships, roads between cities, power lines between power plants, economic ties</a:t>
            </a:r>
            <a:endParaRPr>
              <a:solidFill>
                <a:srgbClr val="B45F06"/>
              </a:solidFill>
            </a:endParaRPr>
          </a:p>
        </p:txBody>
      </p:sp>
      <p:sp>
        <p:nvSpPr>
          <p:cNvPr id="567" name="Google Shape;567;p60"/>
          <p:cNvSpPr txBox="1"/>
          <p:nvPr/>
        </p:nvSpPr>
        <p:spPr>
          <a:xfrm>
            <a:off x="4906800" y="1619325"/>
            <a:ext cx="3475800" cy="1143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b="1">
                <a:solidFill>
                  <a:schemeClr val="dk1"/>
                </a:solidFill>
                <a:latin typeface="Montserrat"/>
                <a:ea typeface="Montserrat"/>
                <a:cs typeface="Montserrat"/>
                <a:sym typeface="Montserrat"/>
              </a:rPr>
              <a:t>Elements </a:t>
            </a:r>
            <a:r>
              <a:rPr lang="en-GB">
                <a:solidFill>
                  <a:schemeClr val="dk1"/>
                </a:solidFill>
                <a:latin typeface="Montserrat"/>
                <a:ea typeface="Montserrat"/>
                <a:cs typeface="Montserrat"/>
                <a:sym typeface="Montserrat"/>
              </a:rPr>
              <a:t>- parts/entities of a system </a:t>
            </a:r>
            <a:endParaRPr>
              <a:solidFill>
                <a:schemeClr val="dk1"/>
              </a:solidFill>
              <a:latin typeface="Montserrat"/>
              <a:ea typeface="Montserrat"/>
              <a:cs typeface="Montserrat"/>
              <a:sym typeface="Montserrat"/>
            </a:endParaRPr>
          </a:p>
          <a:p>
            <a:pPr marL="0" lvl="0" indent="0" algn="l" rtl="0">
              <a:lnSpc>
                <a:spcPct val="115000"/>
              </a:lnSpc>
              <a:spcBef>
                <a:spcPts val="0"/>
              </a:spcBef>
              <a:spcAft>
                <a:spcPts val="0"/>
              </a:spcAft>
              <a:buNone/>
            </a:pPr>
            <a:r>
              <a:rPr lang="en-GB" i="1">
                <a:solidFill>
                  <a:srgbClr val="B45F06"/>
                </a:solidFill>
                <a:latin typeface="Montserrat"/>
                <a:ea typeface="Montserrat"/>
                <a:cs typeface="Montserrat"/>
                <a:sym typeface="Montserrat"/>
              </a:rPr>
              <a:t>E.g., individual, community, company, hospital, response network</a:t>
            </a:r>
            <a:endParaRPr>
              <a:solidFill>
                <a:srgbClr val="B45F06"/>
              </a:solidFill>
            </a:endParaRPr>
          </a:p>
        </p:txBody>
      </p:sp>
      <p:sp>
        <p:nvSpPr>
          <p:cNvPr id="568" name="Google Shape;568;p60"/>
          <p:cNvSpPr/>
          <p:nvPr/>
        </p:nvSpPr>
        <p:spPr>
          <a:xfrm>
            <a:off x="2979450" y="2038275"/>
            <a:ext cx="1069500" cy="305700"/>
          </a:xfrm>
          <a:prstGeom prst="ellipse">
            <a:avLst/>
          </a:prstGeom>
          <a:noFill/>
          <a:ln w="38100"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60"/>
          <p:cNvSpPr/>
          <p:nvPr/>
        </p:nvSpPr>
        <p:spPr>
          <a:xfrm>
            <a:off x="150900" y="2258005"/>
            <a:ext cx="1748700" cy="305700"/>
          </a:xfrm>
          <a:prstGeom prst="ellipse">
            <a:avLst/>
          </a:prstGeom>
          <a:noFill/>
          <a:ln w="38100"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70" name="Google Shape;570;p60"/>
          <p:cNvCxnSpPr>
            <a:stCxn id="568" idx="6"/>
          </p:cNvCxnSpPr>
          <p:nvPr/>
        </p:nvCxnSpPr>
        <p:spPr>
          <a:xfrm rot="10800000" flipH="1">
            <a:off x="4048950" y="1808925"/>
            <a:ext cx="921600" cy="382200"/>
          </a:xfrm>
          <a:prstGeom prst="straightConnector1">
            <a:avLst/>
          </a:prstGeom>
          <a:noFill/>
          <a:ln w="38100" cap="flat" cmpd="sng">
            <a:solidFill>
              <a:srgbClr val="CC0000"/>
            </a:solidFill>
            <a:prstDash val="solid"/>
            <a:round/>
            <a:headEnd type="none" w="med" len="med"/>
            <a:tailEnd type="triangle" w="med" len="med"/>
          </a:ln>
        </p:spPr>
      </p:cxnSp>
      <p:cxnSp>
        <p:nvCxnSpPr>
          <p:cNvPr id="571" name="Google Shape;571;p60"/>
          <p:cNvCxnSpPr>
            <a:stCxn id="569" idx="6"/>
          </p:cNvCxnSpPr>
          <p:nvPr/>
        </p:nvCxnSpPr>
        <p:spPr>
          <a:xfrm>
            <a:off x="1899600" y="2410855"/>
            <a:ext cx="2877300" cy="351000"/>
          </a:xfrm>
          <a:prstGeom prst="straightConnector1">
            <a:avLst/>
          </a:prstGeom>
          <a:noFill/>
          <a:ln w="38100" cap="flat" cmpd="sng">
            <a:solidFill>
              <a:srgbClr val="CC0000"/>
            </a:solidFill>
            <a:prstDash val="solid"/>
            <a:round/>
            <a:headEnd type="none" w="med" len="med"/>
            <a:tailEnd type="triangle" w="med" len="med"/>
          </a:ln>
        </p:spPr>
      </p:cxnSp>
      <p:sp>
        <p:nvSpPr>
          <p:cNvPr id="572" name="Google Shape;572;p60"/>
          <p:cNvSpPr/>
          <p:nvPr/>
        </p:nvSpPr>
        <p:spPr>
          <a:xfrm>
            <a:off x="99974" y="2503795"/>
            <a:ext cx="1069500" cy="305700"/>
          </a:xfrm>
          <a:prstGeom prst="ellipse">
            <a:avLst/>
          </a:prstGeom>
          <a:noFill/>
          <a:ln w="38100"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60"/>
          <p:cNvSpPr txBox="1"/>
          <p:nvPr/>
        </p:nvSpPr>
        <p:spPr>
          <a:xfrm>
            <a:off x="1110400" y="2872675"/>
            <a:ext cx="3475800" cy="1639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b="1">
                <a:solidFill>
                  <a:schemeClr val="dk1"/>
                </a:solidFill>
                <a:latin typeface="Montserrat"/>
                <a:ea typeface="Montserrat"/>
                <a:cs typeface="Montserrat"/>
                <a:sym typeface="Montserrat"/>
              </a:rPr>
              <a:t>purpose - </a:t>
            </a:r>
            <a:r>
              <a:rPr lang="en-GB">
                <a:solidFill>
                  <a:schemeClr val="dk1"/>
                </a:solidFill>
                <a:latin typeface="Montserrat"/>
                <a:ea typeface="Montserrat"/>
                <a:cs typeface="Montserrat"/>
                <a:sym typeface="Montserrat"/>
              </a:rPr>
              <a:t>what the system seeks to achieve; parts of a system combine to produce an effect different than their own</a:t>
            </a:r>
            <a:endParaRPr>
              <a:solidFill>
                <a:schemeClr val="dk1"/>
              </a:solidFill>
              <a:latin typeface="Montserrat"/>
              <a:ea typeface="Montserrat"/>
              <a:cs typeface="Montserrat"/>
              <a:sym typeface="Montserrat"/>
            </a:endParaRPr>
          </a:p>
          <a:p>
            <a:pPr marL="0" lvl="0" indent="0" algn="l" rtl="0">
              <a:lnSpc>
                <a:spcPct val="115000"/>
              </a:lnSpc>
              <a:spcBef>
                <a:spcPts val="0"/>
              </a:spcBef>
              <a:spcAft>
                <a:spcPts val="0"/>
              </a:spcAft>
              <a:buNone/>
            </a:pPr>
            <a:r>
              <a:rPr lang="en-GB" i="1">
                <a:solidFill>
                  <a:srgbClr val="B45F06"/>
                </a:solidFill>
                <a:latin typeface="Montserrat"/>
                <a:ea typeface="Montserrat"/>
                <a:cs typeface="Montserrat"/>
                <a:sym typeface="Montserrat"/>
              </a:rPr>
              <a:t>E.g., community survival, deliver healthcare</a:t>
            </a:r>
            <a:endParaRPr>
              <a:solidFill>
                <a:srgbClr val="B45F06"/>
              </a:solidFill>
            </a:endParaRPr>
          </a:p>
        </p:txBody>
      </p:sp>
      <p:cxnSp>
        <p:nvCxnSpPr>
          <p:cNvPr id="574" name="Google Shape;574;p60"/>
          <p:cNvCxnSpPr>
            <a:stCxn id="572" idx="4"/>
          </p:cNvCxnSpPr>
          <p:nvPr/>
        </p:nvCxnSpPr>
        <p:spPr>
          <a:xfrm>
            <a:off x="634724" y="2809495"/>
            <a:ext cx="485700" cy="354000"/>
          </a:xfrm>
          <a:prstGeom prst="straightConnector1">
            <a:avLst/>
          </a:prstGeom>
          <a:noFill/>
          <a:ln w="38100" cap="flat" cmpd="sng">
            <a:solidFill>
              <a:srgbClr val="CC0000"/>
            </a:solidFill>
            <a:prstDash val="solid"/>
            <a:round/>
            <a:headEnd type="none" w="med" len="med"/>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68"/>
                                        </p:tgtEl>
                                        <p:attrNameLst>
                                          <p:attrName>style.visibility</p:attrName>
                                        </p:attrNameLst>
                                      </p:cBhvr>
                                      <p:to>
                                        <p:strVal val="visible"/>
                                      </p:to>
                                    </p:set>
                                    <p:animEffect transition="in" filter="fade">
                                      <p:cBhvr>
                                        <p:cTn id="7" dur="1000"/>
                                        <p:tgtEl>
                                          <p:spTgt spid="568"/>
                                        </p:tgtEl>
                                      </p:cBhvr>
                                    </p:animEffect>
                                  </p:childTnLst>
                                </p:cTn>
                              </p:par>
                              <p:par>
                                <p:cTn id="8" presetID="10" presetClass="entr" presetSubtype="0" fill="hold" nodeType="withEffect">
                                  <p:stCondLst>
                                    <p:cond delay="0"/>
                                  </p:stCondLst>
                                  <p:childTnLst>
                                    <p:set>
                                      <p:cBhvr>
                                        <p:cTn id="9" dur="1" fill="hold">
                                          <p:stCondLst>
                                            <p:cond delay="0"/>
                                          </p:stCondLst>
                                        </p:cTn>
                                        <p:tgtEl>
                                          <p:spTgt spid="570"/>
                                        </p:tgtEl>
                                        <p:attrNameLst>
                                          <p:attrName>style.visibility</p:attrName>
                                        </p:attrNameLst>
                                      </p:cBhvr>
                                      <p:to>
                                        <p:strVal val="visible"/>
                                      </p:to>
                                    </p:set>
                                    <p:animEffect transition="in" filter="fade">
                                      <p:cBhvr>
                                        <p:cTn id="10" dur="1000"/>
                                        <p:tgtEl>
                                          <p:spTgt spid="570"/>
                                        </p:tgtEl>
                                      </p:cBhvr>
                                    </p:animEffect>
                                  </p:childTnLst>
                                </p:cTn>
                              </p:par>
                              <p:par>
                                <p:cTn id="11" presetID="10" presetClass="entr" presetSubtype="0" fill="hold" nodeType="withEffect">
                                  <p:stCondLst>
                                    <p:cond delay="0"/>
                                  </p:stCondLst>
                                  <p:childTnLst>
                                    <p:set>
                                      <p:cBhvr>
                                        <p:cTn id="12" dur="1" fill="hold">
                                          <p:stCondLst>
                                            <p:cond delay="0"/>
                                          </p:stCondLst>
                                        </p:cTn>
                                        <p:tgtEl>
                                          <p:spTgt spid="567"/>
                                        </p:tgtEl>
                                        <p:attrNameLst>
                                          <p:attrName>style.visibility</p:attrName>
                                        </p:attrNameLst>
                                      </p:cBhvr>
                                      <p:to>
                                        <p:strVal val="visible"/>
                                      </p:to>
                                    </p:set>
                                    <p:animEffect transition="in" filter="fade">
                                      <p:cBhvr>
                                        <p:cTn id="13" dur="1000"/>
                                        <p:tgtEl>
                                          <p:spTgt spid="56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69"/>
                                        </p:tgtEl>
                                        <p:attrNameLst>
                                          <p:attrName>style.visibility</p:attrName>
                                        </p:attrNameLst>
                                      </p:cBhvr>
                                      <p:to>
                                        <p:strVal val="visible"/>
                                      </p:to>
                                    </p:set>
                                    <p:animEffect transition="in" filter="fade">
                                      <p:cBhvr>
                                        <p:cTn id="18" dur="1000"/>
                                        <p:tgtEl>
                                          <p:spTgt spid="569"/>
                                        </p:tgtEl>
                                      </p:cBhvr>
                                    </p:animEffect>
                                  </p:childTnLst>
                                </p:cTn>
                              </p:par>
                              <p:par>
                                <p:cTn id="19" presetID="10" presetClass="entr" presetSubtype="0" fill="hold" nodeType="withEffect">
                                  <p:stCondLst>
                                    <p:cond delay="0"/>
                                  </p:stCondLst>
                                  <p:childTnLst>
                                    <p:set>
                                      <p:cBhvr>
                                        <p:cTn id="20" dur="1" fill="hold">
                                          <p:stCondLst>
                                            <p:cond delay="0"/>
                                          </p:stCondLst>
                                        </p:cTn>
                                        <p:tgtEl>
                                          <p:spTgt spid="571"/>
                                        </p:tgtEl>
                                        <p:attrNameLst>
                                          <p:attrName>style.visibility</p:attrName>
                                        </p:attrNameLst>
                                      </p:cBhvr>
                                      <p:to>
                                        <p:strVal val="visible"/>
                                      </p:to>
                                    </p:set>
                                    <p:animEffect transition="in" filter="fade">
                                      <p:cBhvr>
                                        <p:cTn id="21" dur="1000"/>
                                        <p:tgtEl>
                                          <p:spTgt spid="571"/>
                                        </p:tgtEl>
                                      </p:cBhvr>
                                    </p:animEffect>
                                  </p:childTnLst>
                                </p:cTn>
                              </p:par>
                              <p:par>
                                <p:cTn id="22" presetID="10" presetClass="entr" presetSubtype="0" fill="hold" nodeType="withEffect">
                                  <p:stCondLst>
                                    <p:cond delay="0"/>
                                  </p:stCondLst>
                                  <p:childTnLst>
                                    <p:set>
                                      <p:cBhvr>
                                        <p:cTn id="23" dur="1" fill="hold">
                                          <p:stCondLst>
                                            <p:cond delay="0"/>
                                          </p:stCondLst>
                                        </p:cTn>
                                        <p:tgtEl>
                                          <p:spTgt spid="566"/>
                                        </p:tgtEl>
                                        <p:attrNameLst>
                                          <p:attrName>style.visibility</p:attrName>
                                        </p:attrNameLst>
                                      </p:cBhvr>
                                      <p:to>
                                        <p:strVal val="visible"/>
                                      </p:to>
                                    </p:set>
                                    <p:animEffect transition="in" filter="fade">
                                      <p:cBhvr>
                                        <p:cTn id="24" dur="1000"/>
                                        <p:tgtEl>
                                          <p:spTgt spid="56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572"/>
                                        </p:tgtEl>
                                        <p:attrNameLst>
                                          <p:attrName>style.visibility</p:attrName>
                                        </p:attrNameLst>
                                      </p:cBhvr>
                                      <p:to>
                                        <p:strVal val="visible"/>
                                      </p:to>
                                    </p:set>
                                    <p:animEffect transition="in" filter="fade">
                                      <p:cBhvr>
                                        <p:cTn id="29" dur="1000"/>
                                        <p:tgtEl>
                                          <p:spTgt spid="572"/>
                                        </p:tgtEl>
                                      </p:cBhvr>
                                    </p:animEffect>
                                  </p:childTnLst>
                                </p:cTn>
                              </p:par>
                              <p:par>
                                <p:cTn id="30" presetID="10" presetClass="entr" presetSubtype="0" fill="hold" nodeType="withEffect">
                                  <p:stCondLst>
                                    <p:cond delay="0"/>
                                  </p:stCondLst>
                                  <p:childTnLst>
                                    <p:set>
                                      <p:cBhvr>
                                        <p:cTn id="31" dur="1" fill="hold">
                                          <p:stCondLst>
                                            <p:cond delay="0"/>
                                          </p:stCondLst>
                                        </p:cTn>
                                        <p:tgtEl>
                                          <p:spTgt spid="574"/>
                                        </p:tgtEl>
                                        <p:attrNameLst>
                                          <p:attrName>style.visibility</p:attrName>
                                        </p:attrNameLst>
                                      </p:cBhvr>
                                      <p:to>
                                        <p:strVal val="visible"/>
                                      </p:to>
                                    </p:set>
                                    <p:animEffect transition="in" filter="fade">
                                      <p:cBhvr>
                                        <p:cTn id="32" dur="1000"/>
                                        <p:tgtEl>
                                          <p:spTgt spid="574"/>
                                        </p:tgtEl>
                                      </p:cBhvr>
                                    </p:animEffect>
                                  </p:childTnLst>
                                </p:cTn>
                              </p:par>
                              <p:par>
                                <p:cTn id="33" presetID="10" presetClass="entr" presetSubtype="0" fill="hold" nodeType="withEffect">
                                  <p:stCondLst>
                                    <p:cond delay="0"/>
                                  </p:stCondLst>
                                  <p:childTnLst>
                                    <p:set>
                                      <p:cBhvr>
                                        <p:cTn id="34" dur="1" fill="hold">
                                          <p:stCondLst>
                                            <p:cond delay="0"/>
                                          </p:stCondLst>
                                        </p:cTn>
                                        <p:tgtEl>
                                          <p:spTgt spid="573"/>
                                        </p:tgtEl>
                                        <p:attrNameLst>
                                          <p:attrName>style.visibility</p:attrName>
                                        </p:attrNameLst>
                                      </p:cBhvr>
                                      <p:to>
                                        <p:strVal val="visible"/>
                                      </p:to>
                                    </p:set>
                                    <p:animEffect transition="in" filter="fade">
                                      <p:cBhvr>
                                        <p:cTn id="35" dur="1000"/>
                                        <p:tgtEl>
                                          <p:spTgt spid="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pic>
        <p:nvPicPr>
          <p:cNvPr id="579" name="Google Shape;579;p61">
            <a:hlinkClick r:id="rId3"/>
          </p:cNvPr>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152400" y="76200"/>
            <a:ext cx="8928192" cy="4991100"/>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83"/>
        <p:cNvGrpSpPr/>
        <p:nvPr/>
      </p:nvGrpSpPr>
      <p:grpSpPr>
        <a:xfrm>
          <a:off x="0" y="0"/>
          <a:ext cx="0" cy="0"/>
          <a:chOff x="0" y="0"/>
          <a:chExt cx="0" cy="0"/>
        </a:xfrm>
      </p:grpSpPr>
      <p:sp>
        <p:nvSpPr>
          <p:cNvPr id="584" name="Google Shape;584;p62"/>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lnSpc>
                <a:spcPct val="115000"/>
              </a:lnSpc>
              <a:spcBef>
                <a:spcPts val="400"/>
              </a:spcBef>
              <a:spcAft>
                <a:spcPts val="0"/>
              </a:spcAft>
              <a:buClr>
                <a:schemeClr val="dk1"/>
              </a:buClr>
              <a:buSzPct val="70967"/>
              <a:buFont typeface="Arial"/>
              <a:buNone/>
            </a:pPr>
            <a:r>
              <a:rPr lang="en-GB" sz="1550" b="0"/>
              <a:t>1.2 </a:t>
            </a:r>
            <a:r>
              <a:rPr lang="en-GB" sz="1550" b="0" i="1"/>
              <a:t>Conceptualising the Urban Context | C. Context Analysis Using a Systems Approach</a:t>
            </a:r>
            <a:endParaRPr sz="1550" i="1"/>
          </a:p>
          <a:p>
            <a:pPr marL="0" lvl="0" indent="0" algn="l" rtl="0">
              <a:lnSpc>
                <a:spcPct val="115000"/>
              </a:lnSpc>
              <a:spcBef>
                <a:spcPts val="600"/>
              </a:spcBef>
              <a:spcAft>
                <a:spcPts val="0"/>
              </a:spcAft>
              <a:buClr>
                <a:schemeClr val="dk1"/>
              </a:buClr>
              <a:buSzPct val="41509"/>
              <a:buFont typeface="Arial"/>
              <a:buNone/>
            </a:pPr>
            <a:r>
              <a:rPr lang="en-GB" sz="2650" i="1">
                <a:solidFill>
                  <a:srgbClr val="00A0A3"/>
                </a:solidFill>
              </a:rPr>
              <a:t>Defining a System</a:t>
            </a:r>
            <a:r>
              <a:rPr lang="en-GB" sz="2650" i="1"/>
              <a:t>: Stakeholders</a:t>
            </a:r>
            <a:endParaRPr sz="2650" i="1">
              <a:solidFill>
                <a:srgbClr val="00A0A3"/>
              </a:solidFill>
            </a:endParaRPr>
          </a:p>
        </p:txBody>
      </p:sp>
      <p:sp>
        <p:nvSpPr>
          <p:cNvPr id="585" name="Google Shape;585;p62"/>
          <p:cNvSpPr txBox="1">
            <a:spLocks noGrp="1"/>
          </p:cNvSpPr>
          <p:nvPr>
            <p:ph type="body" idx="1"/>
          </p:nvPr>
        </p:nvSpPr>
        <p:spPr>
          <a:xfrm>
            <a:off x="2811200" y="1457275"/>
            <a:ext cx="6021000" cy="3416400"/>
          </a:xfrm>
          <a:prstGeom prst="rect">
            <a:avLst/>
          </a:prstGeom>
        </p:spPr>
        <p:txBody>
          <a:bodyPr spcFirstLastPara="1" wrap="square" lIns="91425" tIns="91425" rIns="91425" bIns="91425" anchor="t" anchorCtr="0">
            <a:normAutofit/>
          </a:bodyPr>
          <a:lstStyle/>
          <a:p>
            <a:pPr marL="457200" lvl="0" indent="-317500" algn="l" rtl="0">
              <a:spcBef>
                <a:spcPts val="0"/>
              </a:spcBef>
              <a:spcAft>
                <a:spcPts val="0"/>
              </a:spcAft>
              <a:buClr>
                <a:schemeClr val="dk1"/>
              </a:buClr>
              <a:buSzPts val="1400"/>
              <a:buChar char="●"/>
            </a:pPr>
            <a:r>
              <a:rPr lang="en-GB" sz="1400">
                <a:solidFill>
                  <a:schemeClr val="dk1"/>
                </a:solidFill>
              </a:rPr>
              <a:t>All stakeholders are elements within systems.</a:t>
            </a:r>
            <a:endParaRPr sz="1400">
              <a:solidFill>
                <a:schemeClr val="dk1"/>
              </a:solidFill>
            </a:endParaRPr>
          </a:p>
          <a:p>
            <a:pPr marL="457200" lvl="0" indent="-317500" algn="l" rtl="0">
              <a:spcBef>
                <a:spcPts val="0"/>
              </a:spcBef>
              <a:spcAft>
                <a:spcPts val="0"/>
              </a:spcAft>
              <a:buClr>
                <a:schemeClr val="dk1"/>
              </a:buClr>
              <a:buSzPts val="1400"/>
              <a:buChar char="●"/>
            </a:pPr>
            <a:r>
              <a:rPr lang="en-GB" sz="1400">
                <a:solidFill>
                  <a:schemeClr val="dk1"/>
                </a:solidFill>
              </a:rPr>
              <a:t>Stakeholder analyses are integral to systems mapping.</a:t>
            </a: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Note: the scale (number) and scope (diversity) of stakeholders is greater in urban areas than in rural and camp contexts.</a:t>
            </a: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Networks of stakeholders in urban contexts are complex and operate across multiple subsystems.</a:t>
            </a:r>
            <a:endParaRPr sz="1400"/>
          </a:p>
        </p:txBody>
      </p:sp>
      <p:sp>
        <p:nvSpPr>
          <p:cNvPr id="586" name="Google Shape;586;p62"/>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53</a:t>
            </a:fld>
            <a:endParaRPr/>
          </a:p>
        </p:txBody>
      </p:sp>
      <p:sp>
        <p:nvSpPr>
          <p:cNvPr id="587" name="Google Shape;587;p62"/>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pic>
        <p:nvPicPr>
          <p:cNvPr id="588" name="Google Shape;588;p62"/>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0" y="785050"/>
            <a:ext cx="2556920" cy="3860025"/>
          </a:xfrm>
          <a:prstGeom prst="rect">
            <a:avLst/>
          </a:prstGeom>
          <a:noFill/>
          <a:ln>
            <a:noFill/>
          </a:ln>
        </p:spPr>
      </p:pic>
      <p:sp>
        <p:nvSpPr>
          <p:cNvPr id="589" name="Google Shape;589;p62"/>
          <p:cNvSpPr txBox="1"/>
          <p:nvPr/>
        </p:nvSpPr>
        <p:spPr>
          <a:xfrm>
            <a:off x="2862150" y="870775"/>
            <a:ext cx="4715700" cy="507900"/>
          </a:xfrm>
          <a:prstGeom prst="rect">
            <a:avLst/>
          </a:prstGeom>
          <a:noFill/>
          <a:ln>
            <a:noFill/>
          </a:ln>
        </p:spPr>
        <p:txBody>
          <a:bodyPr spcFirstLastPara="1" wrap="square" lIns="91425" tIns="91425" rIns="91425" bIns="91425" anchor="ctr" anchorCtr="0">
            <a:spAutoFit/>
          </a:bodyPr>
          <a:lstStyle/>
          <a:p>
            <a:pPr marL="0" lvl="0" indent="0" algn="l" rtl="0">
              <a:lnSpc>
                <a:spcPct val="115000"/>
              </a:lnSpc>
              <a:spcBef>
                <a:spcPts val="0"/>
              </a:spcBef>
              <a:spcAft>
                <a:spcPts val="0"/>
              </a:spcAft>
              <a:buNone/>
            </a:pPr>
            <a:r>
              <a:rPr lang="en-GB" sz="2100" b="1">
                <a:solidFill>
                  <a:schemeClr val="dk1"/>
                </a:solidFill>
                <a:latin typeface="Montserrat"/>
                <a:ea typeface="Montserrat"/>
                <a:cs typeface="Montserrat"/>
                <a:sym typeface="Montserrat"/>
              </a:rPr>
              <a:t>Elements as Stakeholders</a:t>
            </a:r>
            <a:endParaRPr/>
          </a:p>
        </p:txBody>
      </p:sp>
      <p:sp>
        <p:nvSpPr>
          <p:cNvPr id="590" name="Google Shape;590;p62"/>
          <p:cNvSpPr txBox="1"/>
          <p:nvPr/>
        </p:nvSpPr>
        <p:spPr>
          <a:xfrm>
            <a:off x="3945825" y="3509550"/>
            <a:ext cx="4416300" cy="67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600" b="1">
                <a:solidFill>
                  <a:srgbClr val="FF9900"/>
                </a:solidFill>
                <a:latin typeface="Open Sans"/>
                <a:ea typeface="Open Sans"/>
                <a:cs typeface="Open Sans"/>
                <a:sym typeface="Open Sans"/>
              </a:rPr>
              <a:t>Stakeholder analysis is often one of the first steps when defining a system.</a:t>
            </a:r>
            <a:endParaRPr sz="1900" b="1">
              <a:solidFill>
                <a:srgbClr val="FF9900"/>
              </a:solidFill>
            </a:endParaRPr>
          </a:p>
        </p:txBody>
      </p:sp>
      <p:pic>
        <p:nvPicPr>
          <p:cNvPr id="591" name="Google Shape;591;p62"/>
          <p:cNvPicPr preferRelativeResize="0"/>
          <p:nvPr/>
        </p:nvPicPr>
        <p:blipFill>
          <a:blip r:embed="rId4">
            <a:alphaModFix/>
          </a:blip>
          <a:stretch>
            <a:fillRect/>
          </a:stretch>
        </p:blipFill>
        <p:spPr>
          <a:xfrm>
            <a:off x="3005924" y="3340049"/>
            <a:ext cx="1016100" cy="1016100"/>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95"/>
        <p:cNvGrpSpPr/>
        <p:nvPr/>
      </p:nvGrpSpPr>
      <p:grpSpPr>
        <a:xfrm>
          <a:off x="0" y="0"/>
          <a:ext cx="0" cy="0"/>
          <a:chOff x="0" y="0"/>
          <a:chExt cx="0" cy="0"/>
        </a:xfrm>
      </p:grpSpPr>
      <p:pic>
        <p:nvPicPr>
          <p:cNvPr id="596" name="Google Shape;596;p63"/>
          <p:cNvPicPr preferRelativeResize="0"/>
          <p:nvPr/>
        </p:nvPicPr>
        <p:blipFill>
          <a:blip r:embed="rId3">
            <a:alphaModFix/>
          </a:blip>
          <a:stretch>
            <a:fillRect/>
          </a:stretch>
        </p:blipFill>
        <p:spPr>
          <a:xfrm>
            <a:off x="47324" y="3002624"/>
            <a:ext cx="1016100" cy="1016100"/>
          </a:xfrm>
          <a:prstGeom prst="rect">
            <a:avLst/>
          </a:prstGeom>
          <a:noFill/>
          <a:ln>
            <a:noFill/>
          </a:ln>
        </p:spPr>
      </p:pic>
      <p:sp>
        <p:nvSpPr>
          <p:cNvPr id="597" name="Google Shape;597;p63"/>
          <p:cNvSpPr txBox="1">
            <a:spLocks noGrp="1"/>
          </p:cNvSpPr>
          <p:nvPr>
            <p:ph type="body" idx="1"/>
          </p:nvPr>
        </p:nvSpPr>
        <p:spPr>
          <a:xfrm>
            <a:off x="125625" y="1125925"/>
            <a:ext cx="5109600" cy="19200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None/>
            </a:pPr>
            <a:r>
              <a:rPr lang="en-GB" sz="2200" b="1">
                <a:solidFill>
                  <a:schemeClr val="dk1"/>
                </a:solidFill>
              </a:rPr>
              <a:t>Systems are infinite</a:t>
            </a:r>
            <a:endParaRPr sz="2200" b="1">
              <a:solidFill>
                <a:schemeClr val="dk1"/>
              </a:solidFill>
            </a:endParaRPr>
          </a:p>
          <a:p>
            <a:pPr marL="0" lvl="0" indent="0" algn="l" rtl="0">
              <a:spcBef>
                <a:spcPts val="0"/>
              </a:spcBef>
              <a:spcAft>
                <a:spcPts val="0"/>
              </a:spcAft>
              <a:buNone/>
            </a:pPr>
            <a:endParaRPr sz="1400">
              <a:solidFill>
                <a:schemeClr val="dk1"/>
              </a:solidFill>
            </a:endParaRPr>
          </a:p>
          <a:p>
            <a:pPr marL="0" lvl="0" indent="0" algn="l" rtl="0">
              <a:spcBef>
                <a:spcPts val="0"/>
              </a:spcBef>
              <a:spcAft>
                <a:spcPts val="0"/>
              </a:spcAft>
              <a:buNone/>
            </a:pPr>
            <a:r>
              <a:rPr lang="en-GB" sz="1400">
                <a:solidFill>
                  <a:schemeClr val="dk1"/>
                </a:solidFill>
              </a:rPr>
              <a:t>Every system is </a:t>
            </a:r>
            <a:r>
              <a:rPr lang="en-GB" sz="1400" b="1">
                <a:solidFill>
                  <a:srgbClr val="CC0000"/>
                </a:solidFill>
              </a:rPr>
              <a:t>connected to larger/external systems.</a:t>
            </a:r>
            <a:endParaRPr sz="1400">
              <a:solidFill>
                <a:schemeClr val="dk1"/>
              </a:solidFill>
            </a:endParaRPr>
          </a:p>
          <a:p>
            <a:pPr marL="0" lvl="0" indent="0" algn="l" rtl="0">
              <a:spcBef>
                <a:spcPts val="0"/>
              </a:spcBef>
              <a:spcAft>
                <a:spcPts val="0"/>
              </a:spcAft>
              <a:buNone/>
            </a:pPr>
            <a:r>
              <a:rPr lang="en-GB" sz="1400">
                <a:solidFill>
                  <a:schemeClr val="dk1"/>
                </a:solidFill>
              </a:rPr>
              <a:t>A system </a:t>
            </a:r>
            <a:r>
              <a:rPr lang="en-GB" sz="1400" b="1">
                <a:solidFill>
                  <a:srgbClr val="CC0000"/>
                </a:solidFill>
              </a:rPr>
              <a:t>contains internal subsystems </a:t>
            </a:r>
            <a:r>
              <a:rPr lang="en-GB" sz="1400">
                <a:solidFill>
                  <a:schemeClr val="dk1"/>
                </a:solidFill>
              </a:rPr>
              <a:t>that are connected through a complex series of relationships.</a:t>
            </a:r>
            <a:endParaRPr sz="1400">
              <a:solidFill>
                <a:schemeClr val="dk1"/>
              </a:solidFill>
            </a:endParaRPr>
          </a:p>
          <a:p>
            <a:pPr marL="0" lvl="0" indent="0" algn="l" rtl="0">
              <a:spcBef>
                <a:spcPts val="0"/>
              </a:spcBef>
              <a:spcAft>
                <a:spcPts val="0"/>
              </a:spcAft>
              <a:buClr>
                <a:schemeClr val="dk1"/>
              </a:buClr>
              <a:buSzPts val="1100"/>
              <a:buFont typeface="Arial"/>
              <a:buNone/>
            </a:pPr>
            <a:r>
              <a:rPr lang="en-GB" sz="1400" i="1">
                <a:solidFill>
                  <a:srgbClr val="B45F06"/>
                </a:solidFill>
              </a:rPr>
              <a:t>E.g.,</a:t>
            </a:r>
            <a:r>
              <a:rPr lang="en-GB" sz="1400" b="1" i="1">
                <a:solidFill>
                  <a:srgbClr val="B45F06"/>
                </a:solidFill>
              </a:rPr>
              <a:t> </a:t>
            </a:r>
            <a:r>
              <a:rPr lang="en-GB" sz="1400" i="1">
                <a:solidFill>
                  <a:srgbClr val="B45F06"/>
                </a:solidFill>
              </a:rPr>
              <a:t>The healthcare system within a city</a:t>
            </a:r>
            <a:endParaRPr sz="1400"/>
          </a:p>
        </p:txBody>
      </p:sp>
      <p:sp>
        <p:nvSpPr>
          <p:cNvPr id="598" name="Google Shape;598;p63"/>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54</a:t>
            </a:fld>
            <a:endParaRPr/>
          </a:p>
        </p:txBody>
      </p:sp>
      <p:sp>
        <p:nvSpPr>
          <p:cNvPr id="599" name="Google Shape;599;p63"/>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pic>
        <p:nvPicPr>
          <p:cNvPr id="600" name="Google Shape;600;p63"/>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rot="357789">
            <a:off x="5505576" y="936787"/>
            <a:ext cx="3699527" cy="3699527"/>
          </a:xfrm>
          <a:prstGeom prst="rect">
            <a:avLst/>
          </a:prstGeom>
          <a:noFill/>
          <a:ln>
            <a:noFill/>
          </a:ln>
          <a:effectLst>
            <a:outerShdw blurRad="114300" dist="142875" dir="9840000" algn="bl" rotWithShape="0">
              <a:srgbClr val="000000">
                <a:alpha val="50000"/>
              </a:srgbClr>
            </a:outerShdw>
          </a:effectLst>
        </p:spPr>
      </p:pic>
      <p:sp>
        <p:nvSpPr>
          <p:cNvPr id="601" name="Google Shape;601;p63"/>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lnSpc>
                <a:spcPct val="115000"/>
              </a:lnSpc>
              <a:spcBef>
                <a:spcPts val="400"/>
              </a:spcBef>
              <a:spcAft>
                <a:spcPts val="0"/>
              </a:spcAft>
              <a:buClr>
                <a:schemeClr val="dk1"/>
              </a:buClr>
              <a:buSzPct val="70967"/>
              <a:buFont typeface="Arial"/>
              <a:buNone/>
            </a:pPr>
            <a:r>
              <a:rPr lang="en-GB" sz="1550" b="0"/>
              <a:t>1.2 </a:t>
            </a:r>
            <a:r>
              <a:rPr lang="en-GB" sz="1550" b="0" i="1"/>
              <a:t>Conceptualising the Urban Context | C. Context Analysis Using a Systems Approach</a:t>
            </a:r>
            <a:endParaRPr sz="1550" i="1"/>
          </a:p>
          <a:p>
            <a:pPr marL="0" lvl="0" indent="0" algn="l" rtl="0">
              <a:lnSpc>
                <a:spcPct val="115000"/>
              </a:lnSpc>
              <a:spcBef>
                <a:spcPts val="600"/>
              </a:spcBef>
              <a:spcAft>
                <a:spcPts val="0"/>
              </a:spcAft>
              <a:buClr>
                <a:schemeClr val="dk1"/>
              </a:buClr>
              <a:buSzPct val="41509"/>
              <a:buFont typeface="Arial"/>
              <a:buNone/>
            </a:pPr>
            <a:r>
              <a:rPr lang="en-GB" sz="2650" i="1">
                <a:solidFill>
                  <a:srgbClr val="00A0A3"/>
                </a:solidFill>
              </a:rPr>
              <a:t>Defining a System</a:t>
            </a:r>
            <a:r>
              <a:rPr lang="en-GB" sz="2650" i="1"/>
              <a:t>: Bounding a System</a:t>
            </a:r>
            <a:endParaRPr sz="2650" i="1">
              <a:solidFill>
                <a:srgbClr val="00A0A3"/>
              </a:solidFill>
            </a:endParaRPr>
          </a:p>
        </p:txBody>
      </p:sp>
      <p:sp>
        <p:nvSpPr>
          <p:cNvPr id="602" name="Google Shape;602;p63"/>
          <p:cNvSpPr txBox="1"/>
          <p:nvPr/>
        </p:nvSpPr>
        <p:spPr>
          <a:xfrm>
            <a:off x="997425" y="3002625"/>
            <a:ext cx="4171800" cy="13914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b="1">
                <a:solidFill>
                  <a:srgbClr val="FF9900"/>
                </a:solidFill>
                <a:latin typeface="Montserrat"/>
                <a:ea typeface="Montserrat"/>
                <a:cs typeface="Montserrat"/>
                <a:sym typeface="Montserrat"/>
              </a:rPr>
              <a:t>To analyse a system, we must </a:t>
            </a:r>
            <a:r>
              <a:rPr lang="en-GB" b="1" u="sng">
                <a:solidFill>
                  <a:srgbClr val="FF9900"/>
                </a:solidFill>
                <a:latin typeface="Montserrat"/>
                <a:ea typeface="Montserrat"/>
                <a:cs typeface="Montserrat"/>
                <a:sym typeface="Montserrat"/>
              </a:rPr>
              <a:t>bound</a:t>
            </a:r>
            <a:r>
              <a:rPr lang="en-GB" b="1">
                <a:solidFill>
                  <a:srgbClr val="FF9900"/>
                </a:solidFill>
                <a:latin typeface="Montserrat"/>
                <a:ea typeface="Montserrat"/>
                <a:cs typeface="Montserrat"/>
                <a:sym typeface="Montserrat"/>
              </a:rPr>
              <a:t> the system →  isolate the specific area or population that needs assistance</a:t>
            </a:r>
            <a:endParaRPr b="1">
              <a:solidFill>
                <a:srgbClr val="FF9900"/>
              </a:solidFill>
              <a:latin typeface="Montserrat"/>
              <a:ea typeface="Montserrat"/>
              <a:cs typeface="Montserrat"/>
              <a:sym typeface="Montserrat"/>
            </a:endParaRPr>
          </a:p>
          <a:p>
            <a:pPr marL="0" lvl="0" indent="0" algn="l" rtl="0">
              <a:lnSpc>
                <a:spcPct val="115000"/>
              </a:lnSpc>
              <a:spcBef>
                <a:spcPts val="0"/>
              </a:spcBef>
              <a:spcAft>
                <a:spcPts val="0"/>
              </a:spcAft>
              <a:buNone/>
            </a:pPr>
            <a:r>
              <a:rPr lang="en-GB" i="1">
                <a:solidFill>
                  <a:srgbClr val="FF9900"/>
                </a:solidFill>
                <a:latin typeface="Montserrat"/>
                <a:ea typeface="Montserrat"/>
                <a:cs typeface="Montserrat"/>
                <a:sym typeface="Montserrat"/>
              </a:rPr>
              <a:t>E.g., Profiling, Targeting, and/or Area-Based Approaches</a:t>
            </a:r>
            <a:endParaRPr>
              <a:solidFill>
                <a:srgbClr val="FF9900"/>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60"/>
        <p:cNvGrpSpPr/>
        <p:nvPr/>
      </p:nvGrpSpPr>
      <p:grpSpPr>
        <a:xfrm>
          <a:off x="0" y="0"/>
          <a:ext cx="0" cy="0"/>
          <a:chOff x="0" y="0"/>
          <a:chExt cx="0" cy="0"/>
        </a:xfrm>
      </p:grpSpPr>
      <p:sp>
        <p:nvSpPr>
          <p:cNvPr id="661" name="Google Shape;661;p70"/>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lnSpc>
                <a:spcPct val="115000"/>
              </a:lnSpc>
              <a:spcBef>
                <a:spcPts val="400"/>
              </a:spcBef>
              <a:spcAft>
                <a:spcPts val="600"/>
              </a:spcAft>
              <a:buClr>
                <a:schemeClr val="dk1"/>
              </a:buClr>
              <a:buSzPct val="70967"/>
              <a:buFont typeface="Arial"/>
              <a:buNone/>
            </a:pPr>
            <a:r>
              <a:rPr lang="en-GB" sz="1550" b="0"/>
              <a:t>1.2 </a:t>
            </a:r>
            <a:r>
              <a:rPr lang="en-GB" sz="1550" b="0" i="1"/>
              <a:t>Conceptualising the Urban Context | D. Systems Approaches to Context Analysis </a:t>
            </a:r>
            <a:r>
              <a:rPr lang="en-GB" sz="2650" i="1">
                <a:solidFill>
                  <a:srgbClr val="00A0A3"/>
                </a:solidFill>
              </a:rPr>
              <a:t>Examples of Systems Approaches</a:t>
            </a:r>
            <a:endParaRPr sz="2650" i="1">
              <a:solidFill>
                <a:srgbClr val="00A0A3"/>
              </a:solidFill>
            </a:endParaRPr>
          </a:p>
        </p:txBody>
      </p:sp>
      <p:sp>
        <p:nvSpPr>
          <p:cNvPr id="662" name="Google Shape;662;p70"/>
          <p:cNvSpPr txBox="1">
            <a:spLocks noGrp="1"/>
          </p:cNvSpPr>
          <p:nvPr>
            <p:ph type="body" idx="1"/>
          </p:nvPr>
        </p:nvSpPr>
        <p:spPr>
          <a:xfrm>
            <a:off x="4572475" y="1507900"/>
            <a:ext cx="4613100" cy="25416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Clr>
                <a:schemeClr val="dk1"/>
              </a:buClr>
              <a:buSzPts val="1100"/>
              <a:buFont typeface="Arial"/>
              <a:buNone/>
            </a:pPr>
            <a:r>
              <a:rPr lang="en-GB" sz="1400">
                <a:solidFill>
                  <a:schemeClr val="dk1"/>
                </a:solidFill>
              </a:rPr>
              <a:t>There are many approaches to modelling a system:</a:t>
            </a: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The </a:t>
            </a:r>
            <a:r>
              <a:rPr lang="en-GB" sz="1400" b="1">
                <a:solidFill>
                  <a:schemeClr val="dk1"/>
                </a:solidFill>
              </a:rPr>
              <a:t>PESTLE </a:t>
            </a:r>
            <a:r>
              <a:rPr lang="en-GB" sz="1400">
                <a:solidFill>
                  <a:schemeClr val="dk1"/>
                </a:solidFill>
              </a:rPr>
              <a:t>Approach</a:t>
            </a:r>
            <a:endParaRPr b="1">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The </a:t>
            </a:r>
            <a:r>
              <a:rPr lang="en-GB" sz="1400" b="1">
                <a:solidFill>
                  <a:schemeClr val="dk1"/>
                </a:solidFill>
              </a:rPr>
              <a:t>Society &amp; Stressors </a:t>
            </a:r>
            <a:r>
              <a:rPr lang="en-GB" sz="1400">
                <a:solidFill>
                  <a:schemeClr val="dk1"/>
                </a:solidFill>
              </a:rPr>
              <a:t>Approach</a:t>
            </a: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The </a:t>
            </a:r>
            <a:r>
              <a:rPr lang="en-GB" sz="1400" b="1">
                <a:solidFill>
                  <a:schemeClr val="dk1"/>
                </a:solidFill>
              </a:rPr>
              <a:t>Five Urban Systems</a:t>
            </a:r>
            <a:r>
              <a:rPr lang="en-GB" sz="1400">
                <a:solidFill>
                  <a:schemeClr val="dk1"/>
                </a:solidFill>
              </a:rPr>
              <a:t> Approach</a:t>
            </a:r>
            <a:endParaRPr sz="1400">
              <a:solidFill>
                <a:schemeClr val="dk1"/>
              </a:solidFill>
            </a:endParaRPr>
          </a:p>
          <a:p>
            <a:pPr marL="0" lvl="0" indent="0" algn="l" rtl="0">
              <a:spcBef>
                <a:spcPts val="0"/>
              </a:spcBef>
              <a:spcAft>
                <a:spcPts val="1200"/>
              </a:spcAft>
              <a:buNone/>
            </a:pPr>
            <a:endParaRPr sz="1400">
              <a:solidFill>
                <a:schemeClr val="dk1"/>
              </a:solidFill>
            </a:endParaRPr>
          </a:p>
        </p:txBody>
      </p:sp>
      <p:sp>
        <p:nvSpPr>
          <p:cNvPr id="663" name="Google Shape;663;p70"/>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55</a:t>
            </a:fld>
            <a:endParaRPr/>
          </a:p>
        </p:txBody>
      </p:sp>
      <p:sp>
        <p:nvSpPr>
          <p:cNvPr id="664" name="Google Shape;664;p70"/>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pic>
        <p:nvPicPr>
          <p:cNvPr id="665" name="Google Shape;665;p70"/>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809325"/>
            <a:ext cx="4311974" cy="3599125"/>
          </a:xfrm>
          <a:prstGeom prst="rect">
            <a:avLst/>
          </a:prstGeom>
          <a:noFill/>
          <a:ln>
            <a:noFill/>
          </a:ln>
          <a:effectLst>
            <a:outerShdw blurRad="142875" dist="219075" dir="2460000" algn="bl" rotWithShape="0">
              <a:srgbClr val="000000">
                <a:alpha val="50000"/>
              </a:srgbClr>
            </a:outerShdw>
          </a:effec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69"/>
        <p:cNvGrpSpPr/>
        <p:nvPr/>
      </p:nvGrpSpPr>
      <p:grpSpPr>
        <a:xfrm>
          <a:off x="0" y="0"/>
          <a:ext cx="0" cy="0"/>
          <a:chOff x="0" y="0"/>
          <a:chExt cx="0" cy="0"/>
        </a:xfrm>
      </p:grpSpPr>
      <p:sp>
        <p:nvSpPr>
          <p:cNvPr id="670" name="Google Shape;670;p71"/>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56</a:t>
            </a:fld>
            <a:endParaRPr/>
          </a:p>
        </p:txBody>
      </p:sp>
      <p:sp>
        <p:nvSpPr>
          <p:cNvPr id="671" name="Google Shape;671;p71"/>
          <p:cNvSpPr txBox="1"/>
          <p:nvPr/>
        </p:nvSpPr>
        <p:spPr>
          <a:xfrm>
            <a:off x="0" y="1942100"/>
            <a:ext cx="9144000" cy="507900"/>
          </a:xfrm>
          <a:prstGeom prst="rect">
            <a:avLst/>
          </a:prstGeom>
          <a:solidFill>
            <a:srgbClr val="660000"/>
          </a:solid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2100" b="1">
                <a:solidFill>
                  <a:schemeClr val="lt1"/>
                </a:solidFill>
                <a:latin typeface="Open Sans"/>
                <a:ea typeface="Open Sans"/>
                <a:cs typeface="Open Sans"/>
                <a:sym typeface="Open Sans"/>
              </a:rPr>
              <a:t>The SPICE Approach</a:t>
            </a:r>
            <a:endParaRPr sz="2400" b="1">
              <a:solidFill>
                <a:schemeClr val="lt1"/>
              </a:solidFill>
            </a:endParaRPr>
          </a:p>
        </p:txBody>
      </p:sp>
      <p:pic>
        <p:nvPicPr>
          <p:cNvPr id="672" name="Google Shape;672;p71"/>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2895826" y="0"/>
            <a:ext cx="3968987" cy="5143500"/>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76"/>
        <p:cNvGrpSpPr/>
        <p:nvPr/>
      </p:nvGrpSpPr>
      <p:grpSpPr>
        <a:xfrm>
          <a:off x="0" y="0"/>
          <a:ext cx="0" cy="0"/>
          <a:chOff x="0" y="0"/>
          <a:chExt cx="0" cy="0"/>
        </a:xfrm>
      </p:grpSpPr>
      <p:pic>
        <p:nvPicPr>
          <p:cNvPr id="677" name="Google Shape;677;p7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4700" y="1035375"/>
            <a:ext cx="9144000" cy="3416400"/>
          </a:xfrm>
          <a:prstGeom prst="rect">
            <a:avLst/>
          </a:prstGeom>
          <a:noFill/>
          <a:ln>
            <a:noFill/>
          </a:ln>
        </p:spPr>
      </p:pic>
      <p:sp>
        <p:nvSpPr>
          <p:cNvPr id="678" name="Google Shape;678;p72"/>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lnSpc>
                <a:spcPct val="115000"/>
              </a:lnSpc>
              <a:spcBef>
                <a:spcPts val="400"/>
              </a:spcBef>
              <a:spcAft>
                <a:spcPts val="0"/>
              </a:spcAft>
              <a:buClr>
                <a:schemeClr val="dk1"/>
              </a:buClr>
              <a:buSzPct val="70967"/>
              <a:buFont typeface="Arial"/>
              <a:buNone/>
            </a:pPr>
            <a:r>
              <a:rPr lang="en-GB" sz="1550" b="0"/>
              <a:t>1.2 </a:t>
            </a:r>
            <a:r>
              <a:rPr lang="en-GB" sz="1550" b="0" i="1"/>
              <a:t>Conceptualising the Urban Context | D. Systems Approaches to Context Analysis </a:t>
            </a:r>
            <a:endParaRPr sz="1550" i="1"/>
          </a:p>
          <a:p>
            <a:pPr marL="0" lvl="0" indent="0" algn="l" rtl="0">
              <a:spcBef>
                <a:spcPts val="600"/>
              </a:spcBef>
              <a:spcAft>
                <a:spcPts val="0"/>
              </a:spcAft>
              <a:buClr>
                <a:schemeClr val="dk1"/>
              </a:buClr>
              <a:buSzPct val="41509"/>
              <a:buFont typeface="Arial"/>
              <a:buNone/>
            </a:pPr>
            <a:r>
              <a:rPr lang="en-GB" sz="2650" i="1">
                <a:solidFill>
                  <a:srgbClr val="00A0A3"/>
                </a:solidFill>
              </a:rPr>
              <a:t>Caution with Systems Approaches &amp; Models</a:t>
            </a:r>
            <a:endParaRPr sz="2650" i="1">
              <a:solidFill>
                <a:srgbClr val="00A0A3"/>
              </a:solidFill>
            </a:endParaRPr>
          </a:p>
        </p:txBody>
      </p:sp>
      <p:sp>
        <p:nvSpPr>
          <p:cNvPr id="679" name="Google Shape;679;p72"/>
          <p:cNvSpPr txBox="1">
            <a:spLocks noGrp="1"/>
          </p:cNvSpPr>
          <p:nvPr>
            <p:ph type="body" idx="1"/>
          </p:nvPr>
        </p:nvSpPr>
        <p:spPr>
          <a:xfrm>
            <a:off x="311700" y="1914475"/>
            <a:ext cx="47847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1600">
                <a:solidFill>
                  <a:schemeClr val="lt1"/>
                </a:solidFill>
              </a:rPr>
              <a:t>IMPORTANT!:</a:t>
            </a:r>
            <a:endParaRPr sz="1600">
              <a:solidFill>
                <a:schemeClr val="lt1"/>
              </a:solidFill>
            </a:endParaRPr>
          </a:p>
          <a:p>
            <a:pPr marL="457200" lvl="0" indent="-330200" algn="l" rtl="0">
              <a:spcBef>
                <a:spcPts val="0"/>
              </a:spcBef>
              <a:spcAft>
                <a:spcPts val="0"/>
              </a:spcAft>
              <a:buClr>
                <a:schemeClr val="lt1"/>
              </a:buClr>
              <a:buSzPts val="1600"/>
              <a:buFont typeface="Open Sans"/>
              <a:buChar char="●"/>
            </a:pPr>
            <a:r>
              <a:rPr lang="en-GB" sz="1600">
                <a:solidFill>
                  <a:schemeClr val="lt1"/>
                </a:solidFill>
              </a:rPr>
              <a:t>There is</a:t>
            </a:r>
            <a:r>
              <a:rPr lang="en-GB" sz="1600" b="1">
                <a:solidFill>
                  <a:schemeClr val="lt1"/>
                </a:solidFill>
              </a:rPr>
              <a:t> no one-size-fits-all approach</a:t>
            </a:r>
            <a:r>
              <a:rPr lang="en-GB" sz="1600">
                <a:solidFill>
                  <a:schemeClr val="lt1"/>
                </a:solidFill>
              </a:rPr>
              <a:t>.</a:t>
            </a:r>
            <a:endParaRPr sz="1600">
              <a:solidFill>
                <a:schemeClr val="lt1"/>
              </a:solidFill>
            </a:endParaRPr>
          </a:p>
          <a:p>
            <a:pPr marL="457200" lvl="0" indent="-330200" algn="l" rtl="0">
              <a:spcBef>
                <a:spcPts val="0"/>
              </a:spcBef>
              <a:spcAft>
                <a:spcPts val="0"/>
              </a:spcAft>
              <a:buClr>
                <a:schemeClr val="lt1"/>
              </a:buClr>
              <a:buSzPts val="1600"/>
              <a:buFont typeface="Open Sans"/>
              <a:buChar char="●"/>
            </a:pPr>
            <a:r>
              <a:rPr lang="en-GB" sz="1600">
                <a:solidFill>
                  <a:schemeClr val="lt1"/>
                </a:solidFill>
              </a:rPr>
              <a:t>There is </a:t>
            </a:r>
            <a:r>
              <a:rPr lang="en-GB" sz="1600" b="1">
                <a:solidFill>
                  <a:schemeClr val="lt1"/>
                </a:solidFill>
              </a:rPr>
              <a:t>no one-size-fits-all model</a:t>
            </a:r>
            <a:r>
              <a:rPr lang="en-GB" sz="1600">
                <a:solidFill>
                  <a:schemeClr val="lt1"/>
                </a:solidFill>
              </a:rPr>
              <a:t>.</a:t>
            </a:r>
            <a:endParaRPr sz="1600">
              <a:solidFill>
                <a:schemeClr val="lt1"/>
              </a:solidFill>
            </a:endParaRPr>
          </a:p>
          <a:p>
            <a:pPr marL="457200" lvl="0" indent="-330200" algn="l" rtl="0">
              <a:spcBef>
                <a:spcPts val="0"/>
              </a:spcBef>
              <a:spcAft>
                <a:spcPts val="0"/>
              </a:spcAft>
              <a:buClr>
                <a:schemeClr val="lt1"/>
              </a:buClr>
              <a:buSzPts val="1600"/>
              <a:buFont typeface="Open Sans"/>
              <a:buChar char="●"/>
            </a:pPr>
            <a:r>
              <a:rPr lang="en-GB" sz="1600">
                <a:solidFill>
                  <a:schemeClr val="lt1"/>
                </a:solidFill>
              </a:rPr>
              <a:t>A model must be </a:t>
            </a:r>
            <a:r>
              <a:rPr lang="en-GB" sz="1600" b="1">
                <a:solidFill>
                  <a:schemeClr val="lt1"/>
                </a:solidFill>
              </a:rPr>
              <a:t>adapted</a:t>
            </a:r>
            <a:r>
              <a:rPr lang="en-GB" sz="1600">
                <a:solidFill>
                  <a:schemeClr val="lt1"/>
                </a:solidFill>
              </a:rPr>
              <a:t> over time.</a:t>
            </a:r>
            <a:endParaRPr sz="1600">
              <a:solidFill>
                <a:schemeClr val="lt1"/>
              </a:solidFill>
            </a:endParaRPr>
          </a:p>
          <a:p>
            <a:pPr marL="457200" lvl="0" indent="-330200" algn="l" rtl="0">
              <a:spcBef>
                <a:spcPts val="0"/>
              </a:spcBef>
              <a:spcAft>
                <a:spcPts val="0"/>
              </a:spcAft>
              <a:buClr>
                <a:schemeClr val="lt1"/>
              </a:buClr>
              <a:buSzPts val="1600"/>
              <a:buFont typeface="Open Sans"/>
              <a:buChar char="●"/>
            </a:pPr>
            <a:r>
              <a:rPr lang="en-GB" sz="1600">
                <a:solidFill>
                  <a:schemeClr val="lt1"/>
                </a:solidFill>
              </a:rPr>
              <a:t>A model needs to be </a:t>
            </a:r>
            <a:r>
              <a:rPr lang="en-GB" sz="1600" b="1">
                <a:solidFill>
                  <a:schemeClr val="lt1"/>
                </a:solidFill>
              </a:rPr>
              <a:t>“good enough”.</a:t>
            </a:r>
            <a:r>
              <a:rPr lang="en-GB" sz="1600">
                <a:solidFill>
                  <a:schemeClr val="lt1"/>
                </a:solidFill>
              </a:rPr>
              <a:t> </a:t>
            </a:r>
            <a:endParaRPr sz="1600">
              <a:solidFill>
                <a:schemeClr val="lt1"/>
              </a:solidFill>
            </a:endParaRPr>
          </a:p>
        </p:txBody>
      </p:sp>
      <p:sp>
        <p:nvSpPr>
          <p:cNvPr id="680" name="Google Shape;680;p72"/>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57</a:t>
            </a:fld>
            <a:endParaRPr/>
          </a:p>
        </p:txBody>
      </p:sp>
      <p:sp>
        <p:nvSpPr>
          <p:cNvPr id="681" name="Google Shape;681;p72"/>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sp>
        <p:nvSpPr>
          <p:cNvPr id="686" name="Google Shape;686;p73"/>
          <p:cNvSpPr txBox="1">
            <a:spLocks noGrp="1"/>
          </p:cNvSpPr>
          <p:nvPr>
            <p:ph type="title"/>
          </p:nvPr>
        </p:nvSpPr>
        <p:spPr>
          <a:xfrm>
            <a:off x="0" y="0"/>
            <a:ext cx="9144000" cy="572700"/>
          </a:xfrm>
          <a:prstGeom prst="rect">
            <a:avLst/>
          </a:prstGeom>
        </p:spPr>
        <p:txBody>
          <a:bodyPr spcFirstLastPara="1" wrap="square" lIns="91425" tIns="91425" rIns="91425" bIns="91425" anchor="t" anchorCtr="0">
            <a:noAutofit/>
          </a:bodyPr>
          <a:lstStyle/>
          <a:p>
            <a:pPr marL="0" lvl="0" indent="0" algn="l" rtl="0">
              <a:lnSpc>
                <a:spcPct val="115000"/>
              </a:lnSpc>
              <a:spcBef>
                <a:spcPts val="400"/>
              </a:spcBef>
              <a:spcAft>
                <a:spcPts val="0"/>
              </a:spcAft>
              <a:buClr>
                <a:schemeClr val="dk1"/>
              </a:buClr>
              <a:buSzPts val="1100"/>
              <a:buFont typeface="Arial"/>
              <a:buNone/>
            </a:pPr>
            <a:r>
              <a:rPr lang="en-GB" sz="1400" b="0" dirty="0"/>
              <a:t>1.2 </a:t>
            </a:r>
            <a:r>
              <a:rPr lang="en-GB" sz="1400" b="0" i="1" dirty="0"/>
              <a:t>Conceptualising the Urban Context | </a:t>
            </a:r>
            <a:r>
              <a:rPr lang="en-GB" sz="1550" b="0" i="1" dirty="0"/>
              <a:t>D. Systems Approaches to Context Analysis </a:t>
            </a:r>
            <a:endParaRPr sz="1400" i="1" dirty="0">
              <a:solidFill>
                <a:srgbClr val="00A0A3"/>
              </a:solidFill>
            </a:endParaRPr>
          </a:p>
          <a:p>
            <a:pPr marL="0" lvl="0" indent="0" algn="l" rtl="0">
              <a:lnSpc>
                <a:spcPct val="115000"/>
              </a:lnSpc>
              <a:spcBef>
                <a:spcPts val="600"/>
              </a:spcBef>
              <a:spcAft>
                <a:spcPts val="0"/>
              </a:spcAft>
              <a:buClr>
                <a:schemeClr val="dk1"/>
              </a:buClr>
              <a:buSzPts val="1100"/>
              <a:buFont typeface="Arial"/>
              <a:buNone/>
            </a:pPr>
            <a:r>
              <a:rPr lang="en-GB" sz="2400" i="1" dirty="0"/>
              <a:t>Urban Context </a:t>
            </a:r>
            <a:r>
              <a:rPr lang="en-GB" sz="2400" i="1" dirty="0">
                <a:solidFill>
                  <a:srgbClr val="00A0A3"/>
                </a:solidFill>
              </a:rPr>
              <a:t>Analysis </a:t>
            </a:r>
            <a:r>
              <a:rPr lang="en-GB" sz="2400" i="1" dirty="0"/>
              <a:t>using</a:t>
            </a:r>
            <a:r>
              <a:rPr lang="en-GB" sz="2400" i="1" dirty="0">
                <a:solidFill>
                  <a:srgbClr val="00A0A3"/>
                </a:solidFill>
              </a:rPr>
              <a:t> the SPICE Approach</a:t>
            </a:r>
            <a:endParaRPr sz="2400" i="1" dirty="0">
              <a:solidFill>
                <a:srgbClr val="00A0A3"/>
              </a:solidFill>
            </a:endParaRPr>
          </a:p>
        </p:txBody>
      </p:sp>
      <p:sp>
        <p:nvSpPr>
          <p:cNvPr id="687" name="Google Shape;687;p73"/>
          <p:cNvSpPr txBox="1">
            <a:spLocks noGrp="1"/>
          </p:cNvSpPr>
          <p:nvPr>
            <p:ph type="body" idx="1"/>
          </p:nvPr>
        </p:nvSpPr>
        <p:spPr>
          <a:xfrm>
            <a:off x="46976" y="1153725"/>
            <a:ext cx="1800000" cy="23940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3600" b="1">
                <a:solidFill>
                  <a:srgbClr val="0B5394"/>
                </a:solidFill>
              </a:rPr>
              <a:t>S</a:t>
            </a:r>
            <a:r>
              <a:rPr lang="en-GB" sz="1400" b="1">
                <a:solidFill>
                  <a:srgbClr val="0B5394"/>
                </a:solidFill>
              </a:rPr>
              <a:t>pace and settlements</a:t>
            </a:r>
            <a:endParaRPr>
              <a:solidFill>
                <a:schemeClr val="dk1"/>
              </a:solidFill>
            </a:endParaRPr>
          </a:p>
          <a:p>
            <a:pPr marL="0" lvl="0" indent="0" algn="l" rtl="0">
              <a:lnSpc>
                <a:spcPct val="100000"/>
              </a:lnSpc>
              <a:spcBef>
                <a:spcPts val="0"/>
              </a:spcBef>
              <a:spcAft>
                <a:spcPts val="0"/>
              </a:spcAft>
              <a:buNone/>
            </a:pPr>
            <a:r>
              <a:rPr lang="en-GB">
                <a:solidFill>
                  <a:schemeClr val="dk1"/>
                </a:solidFill>
              </a:rPr>
              <a:t>including c</a:t>
            </a:r>
            <a:r>
              <a:rPr lang="en-GB" sz="1400">
                <a:solidFill>
                  <a:schemeClr val="dk1"/>
                </a:solidFill>
              </a:rPr>
              <a:t>ity layouts </a:t>
            </a:r>
            <a:r>
              <a:rPr lang="en-GB">
                <a:solidFill>
                  <a:schemeClr val="dk1"/>
                </a:solidFill>
              </a:rPr>
              <a:t>(e.g., </a:t>
            </a:r>
            <a:r>
              <a:rPr lang="en-GB" sz="1400">
                <a:solidFill>
                  <a:schemeClr val="dk1"/>
                </a:solidFill>
              </a:rPr>
              <a:t>streets</a:t>
            </a:r>
            <a:r>
              <a:rPr lang="en-GB">
                <a:solidFill>
                  <a:schemeClr val="dk1"/>
                </a:solidFill>
              </a:rPr>
              <a:t>, squares)</a:t>
            </a:r>
            <a:r>
              <a:rPr lang="en-GB" sz="1400">
                <a:solidFill>
                  <a:schemeClr val="dk1"/>
                </a:solidFill>
              </a:rPr>
              <a:t>, formal and informal settlements, etc.</a:t>
            </a:r>
            <a:endParaRPr/>
          </a:p>
        </p:txBody>
      </p:sp>
      <p:sp>
        <p:nvSpPr>
          <p:cNvPr id="688" name="Google Shape;688;p73"/>
          <p:cNvSpPr txBox="1">
            <a:spLocks noGrp="1"/>
          </p:cNvSpPr>
          <p:nvPr>
            <p:ph type="body" idx="2"/>
          </p:nvPr>
        </p:nvSpPr>
        <p:spPr>
          <a:xfrm>
            <a:off x="3711500" y="1153725"/>
            <a:ext cx="1800000" cy="14619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3600" b="1">
                <a:solidFill>
                  <a:srgbClr val="3D85C6"/>
                </a:solidFill>
              </a:rPr>
              <a:t>I</a:t>
            </a:r>
            <a:r>
              <a:rPr lang="en-GB" sz="1400" b="1">
                <a:solidFill>
                  <a:srgbClr val="3D85C6"/>
                </a:solidFill>
              </a:rPr>
              <a:t>nfrastructure and services</a:t>
            </a:r>
            <a:r>
              <a:rPr lang="en-GB">
                <a:solidFill>
                  <a:srgbClr val="3D85C6"/>
                </a:solidFill>
              </a:rPr>
              <a:t> </a:t>
            </a:r>
            <a:r>
              <a:rPr lang="en-GB">
                <a:solidFill>
                  <a:schemeClr val="dk1"/>
                </a:solidFill>
              </a:rPr>
              <a:t>including</a:t>
            </a:r>
            <a:r>
              <a:rPr lang="en-GB" sz="1400">
                <a:solidFill>
                  <a:schemeClr val="dk1"/>
                </a:solidFill>
              </a:rPr>
              <a:t> water supply, solid waste management, electricity supply, services required by residents</a:t>
            </a:r>
            <a:r>
              <a:rPr lang="en-GB">
                <a:solidFill>
                  <a:schemeClr val="dk1"/>
                </a:solidFill>
              </a:rPr>
              <a:t> and by </a:t>
            </a:r>
            <a:r>
              <a:rPr lang="en-GB" sz="1400">
                <a:solidFill>
                  <a:schemeClr val="dk1"/>
                </a:solidFill>
              </a:rPr>
              <a:t>critical infrastructure sectors</a:t>
            </a:r>
            <a:r>
              <a:rPr lang="en-GB">
                <a:solidFill>
                  <a:schemeClr val="dk1"/>
                </a:solidFill>
              </a:rPr>
              <a:t> (e.g., </a:t>
            </a:r>
            <a:r>
              <a:rPr lang="en-GB" sz="1400">
                <a:solidFill>
                  <a:schemeClr val="dk1"/>
                </a:solidFill>
              </a:rPr>
              <a:t>hospitals, schools</a:t>
            </a:r>
            <a:r>
              <a:rPr lang="en-GB">
                <a:solidFill>
                  <a:schemeClr val="dk1"/>
                </a:solidFill>
              </a:rPr>
              <a:t>, </a:t>
            </a:r>
            <a:r>
              <a:rPr lang="en-GB" sz="1400">
                <a:solidFill>
                  <a:schemeClr val="dk1"/>
                </a:solidFill>
              </a:rPr>
              <a:t>detention centres)</a:t>
            </a:r>
            <a:endParaRPr sz="1400"/>
          </a:p>
        </p:txBody>
      </p:sp>
      <p:sp>
        <p:nvSpPr>
          <p:cNvPr id="689" name="Google Shape;689;p73"/>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58</a:t>
            </a:fld>
            <a:endParaRPr/>
          </a:p>
        </p:txBody>
      </p:sp>
      <p:sp>
        <p:nvSpPr>
          <p:cNvPr id="690" name="Google Shape;690;p73"/>
          <p:cNvSpPr txBox="1"/>
          <p:nvPr/>
        </p:nvSpPr>
        <p:spPr>
          <a:xfrm>
            <a:off x="74700" y="4645075"/>
            <a:ext cx="61638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691" name="Google Shape;691;p73"/>
          <p:cNvSpPr txBox="1">
            <a:spLocks noGrp="1"/>
          </p:cNvSpPr>
          <p:nvPr>
            <p:ph type="body" idx="1"/>
          </p:nvPr>
        </p:nvSpPr>
        <p:spPr>
          <a:xfrm>
            <a:off x="1911490" y="1156575"/>
            <a:ext cx="1800000" cy="23940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3600" b="1">
                <a:solidFill>
                  <a:srgbClr val="FF9900"/>
                </a:solidFill>
              </a:rPr>
              <a:t>P</a:t>
            </a:r>
            <a:r>
              <a:rPr lang="en-GB" sz="1400" b="1">
                <a:solidFill>
                  <a:srgbClr val="FF9900"/>
                </a:solidFill>
              </a:rPr>
              <a:t>olitics and governance</a:t>
            </a:r>
            <a:r>
              <a:rPr lang="en-GB" sz="1400">
                <a:solidFill>
                  <a:schemeClr val="dk1"/>
                </a:solidFill>
              </a:rPr>
              <a:t> </a:t>
            </a:r>
            <a:br>
              <a:rPr lang="en-GB" sz="1400">
                <a:solidFill>
                  <a:schemeClr val="dk1"/>
                </a:solidFill>
              </a:rPr>
            </a:br>
            <a:r>
              <a:rPr lang="en-GB">
                <a:solidFill>
                  <a:schemeClr val="dk1"/>
                </a:solidFill>
              </a:rPr>
              <a:t>including</a:t>
            </a:r>
            <a:r>
              <a:rPr lang="en-GB" sz="1400">
                <a:solidFill>
                  <a:schemeClr val="dk1"/>
                </a:solidFill>
              </a:rPr>
              <a:t> formal and informal power structures, ranging from national and local government to gangs and other gatekeepers</a:t>
            </a:r>
            <a:endParaRPr sz="1400">
              <a:solidFill>
                <a:schemeClr val="dk1"/>
              </a:solidFill>
            </a:endParaRPr>
          </a:p>
          <a:p>
            <a:pPr marL="0" lvl="0" indent="0" algn="l" rtl="0">
              <a:spcBef>
                <a:spcPts val="0"/>
              </a:spcBef>
              <a:spcAft>
                <a:spcPts val="1200"/>
              </a:spcAft>
              <a:buNone/>
            </a:pPr>
            <a:endParaRPr/>
          </a:p>
        </p:txBody>
      </p:sp>
      <p:sp>
        <p:nvSpPr>
          <p:cNvPr id="692" name="Google Shape;692;p73"/>
          <p:cNvSpPr txBox="1"/>
          <p:nvPr/>
        </p:nvSpPr>
        <p:spPr>
          <a:xfrm>
            <a:off x="2709200" y="861988"/>
            <a:ext cx="4497300" cy="492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2000" b="1">
                <a:solidFill>
                  <a:schemeClr val="dk1"/>
                </a:solidFill>
                <a:latin typeface="Montserrat"/>
                <a:ea typeface="Montserrat"/>
                <a:cs typeface="Montserrat"/>
                <a:sym typeface="Montserrat"/>
              </a:rPr>
              <a:t>The Five Urban Systems:</a:t>
            </a:r>
            <a:endParaRPr/>
          </a:p>
        </p:txBody>
      </p:sp>
      <p:sp>
        <p:nvSpPr>
          <p:cNvPr id="693" name="Google Shape;693;p73"/>
          <p:cNvSpPr txBox="1"/>
          <p:nvPr/>
        </p:nvSpPr>
        <p:spPr>
          <a:xfrm>
            <a:off x="5406492" y="1153725"/>
            <a:ext cx="1800000" cy="2247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600" b="1">
                <a:solidFill>
                  <a:srgbClr val="F1C232"/>
                </a:solidFill>
                <a:latin typeface="Montserrat"/>
                <a:ea typeface="Montserrat"/>
                <a:cs typeface="Montserrat"/>
                <a:sym typeface="Montserrat"/>
              </a:rPr>
              <a:t>C</a:t>
            </a:r>
            <a:r>
              <a:rPr lang="en-GB" b="1">
                <a:solidFill>
                  <a:srgbClr val="F1C232"/>
                </a:solidFill>
                <a:latin typeface="Montserrat"/>
                <a:ea typeface="Montserrat"/>
                <a:cs typeface="Montserrat"/>
                <a:sym typeface="Montserrat"/>
              </a:rPr>
              <a:t>ulture and society</a:t>
            </a:r>
            <a:endParaRPr>
              <a:solidFill>
                <a:srgbClr val="F1C232"/>
              </a:solidFill>
              <a:latin typeface="Montserrat"/>
              <a:ea typeface="Montserrat"/>
              <a:cs typeface="Montserrat"/>
              <a:sym typeface="Montserrat"/>
            </a:endParaRPr>
          </a:p>
          <a:p>
            <a:pPr marL="0" lvl="0" indent="0" algn="l" rtl="0">
              <a:spcBef>
                <a:spcPts val="0"/>
              </a:spcBef>
              <a:spcAft>
                <a:spcPts val="0"/>
              </a:spcAft>
              <a:buNone/>
            </a:pPr>
            <a:r>
              <a:rPr lang="en-GB">
                <a:solidFill>
                  <a:schemeClr val="dk1"/>
                </a:solidFill>
                <a:latin typeface="Montserrat"/>
                <a:ea typeface="Montserrat"/>
                <a:cs typeface="Montserrat"/>
                <a:sym typeface="Montserrat"/>
              </a:rPr>
              <a:t>including social networks, how societies engage with one another, historical landmarks</a:t>
            </a:r>
            <a:endParaRPr/>
          </a:p>
        </p:txBody>
      </p:sp>
      <p:sp>
        <p:nvSpPr>
          <p:cNvPr id="694" name="Google Shape;694;p73"/>
          <p:cNvSpPr txBox="1"/>
          <p:nvPr/>
        </p:nvSpPr>
        <p:spPr>
          <a:xfrm>
            <a:off x="7177888" y="1153725"/>
            <a:ext cx="1800000" cy="2031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600" b="1">
                <a:solidFill>
                  <a:srgbClr val="6AA84F"/>
                </a:solidFill>
                <a:latin typeface="Montserrat"/>
                <a:ea typeface="Montserrat"/>
                <a:cs typeface="Montserrat"/>
                <a:sym typeface="Montserrat"/>
              </a:rPr>
              <a:t>E</a:t>
            </a:r>
            <a:r>
              <a:rPr lang="en-GB" b="1">
                <a:solidFill>
                  <a:srgbClr val="6AA84F"/>
                </a:solidFill>
                <a:latin typeface="Montserrat"/>
                <a:ea typeface="Montserrat"/>
                <a:cs typeface="Montserrat"/>
                <a:sym typeface="Montserrat"/>
              </a:rPr>
              <a:t>conomy and livelihoods</a:t>
            </a:r>
            <a:r>
              <a:rPr lang="en-GB" b="1">
                <a:solidFill>
                  <a:schemeClr val="dk1"/>
                </a:solidFill>
                <a:latin typeface="Montserrat"/>
                <a:ea typeface="Montserrat"/>
                <a:cs typeface="Montserrat"/>
                <a:sym typeface="Montserrat"/>
              </a:rPr>
              <a:t> </a:t>
            </a:r>
            <a:r>
              <a:rPr lang="en-GB">
                <a:solidFill>
                  <a:schemeClr val="dk1"/>
                </a:solidFill>
                <a:latin typeface="Montserrat"/>
                <a:ea typeface="Montserrat"/>
                <a:cs typeface="Montserrat"/>
                <a:sym typeface="Montserrat"/>
              </a:rPr>
              <a:t>including formal and informal markets, supply chains, jobs and employment</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698"/>
        <p:cNvGrpSpPr/>
        <p:nvPr/>
      </p:nvGrpSpPr>
      <p:grpSpPr>
        <a:xfrm>
          <a:off x="0" y="0"/>
          <a:ext cx="0" cy="0"/>
          <a:chOff x="0" y="0"/>
          <a:chExt cx="0" cy="0"/>
        </a:xfrm>
      </p:grpSpPr>
      <p:sp>
        <p:nvSpPr>
          <p:cNvPr id="699" name="Google Shape;699;p74"/>
          <p:cNvSpPr txBox="1">
            <a:spLocks noGrp="1"/>
          </p:cNvSpPr>
          <p:nvPr>
            <p:ph type="subTitle" idx="1"/>
          </p:nvPr>
        </p:nvSpPr>
        <p:spPr>
          <a:xfrm>
            <a:off x="265500" y="2346750"/>
            <a:ext cx="4045200" cy="123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2400" b="1" dirty="0">
                <a:solidFill>
                  <a:srgbClr val="00A0A3"/>
                </a:solidFill>
              </a:rPr>
              <a:t>Part 2 - Systems Modelling Using the Five Urban Systems Approach</a:t>
            </a:r>
            <a:endParaRPr sz="2400" b="1" dirty="0">
              <a:solidFill>
                <a:srgbClr val="00A0A3"/>
              </a:solidFill>
            </a:endParaRPr>
          </a:p>
          <a:p>
            <a:pPr marL="0" lvl="0" indent="0" algn="l" rtl="0">
              <a:spcBef>
                <a:spcPts val="0"/>
              </a:spcBef>
              <a:spcAft>
                <a:spcPts val="0"/>
              </a:spcAft>
              <a:buNone/>
            </a:pPr>
            <a:endParaRPr sz="2400" b="1" dirty="0">
              <a:solidFill>
                <a:srgbClr val="00A0A3"/>
              </a:solidFill>
            </a:endParaRPr>
          </a:p>
        </p:txBody>
      </p:sp>
      <p:sp>
        <p:nvSpPr>
          <p:cNvPr id="700" name="Google Shape;700;p7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59</a:t>
            </a:fld>
            <a:endParaRPr/>
          </a:p>
        </p:txBody>
      </p:sp>
      <p:sp>
        <p:nvSpPr>
          <p:cNvPr id="701" name="Google Shape;701;p74"/>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pic>
        <p:nvPicPr>
          <p:cNvPr id="702" name="Google Shape;702;p7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572000" y="0"/>
            <a:ext cx="4572001" cy="5143498"/>
          </a:xfrm>
          <a:prstGeom prst="rect">
            <a:avLst/>
          </a:prstGeom>
          <a:noFill/>
          <a:ln>
            <a:noFill/>
          </a:ln>
        </p:spPr>
      </p:pic>
      <p:sp>
        <p:nvSpPr>
          <p:cNvPr id="703" name="Google Shape;703;p74"/>
          <p:cNvSpPr txBox="1"/>
          <p:nvPr/>
        </p:nvSpPr>
        <p:spPr>
          <a:xfrm>
            <a:off x="0" y="0"/>
            <a:ext cx="4045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1.2 </a:t>
            </a:r>
            <a:r>
              <a:rPr lang="en-GB" i="1">
                <a:solidFill>
                  <a:srgbClr val="00A0A3"/>
                </a:solidFill>
                <a:latin typeface="Montserrat"/>
                <a:ea typeface="Montserrat"/>
                <a:cs typeface="Montserrat"/>
                <a:sym typeface="Montserrat"/>
              </a:rPr>
              <a:t>Conceptualising the Urban Context </a:t>
            </a:r>
            <a:endParaRPr/>
          </a:p>
        </p:txBody>
      </p:sp>
      <p:sp>
        <p:nvSpPr>
          <p:cNvPr id="704" name="Google Shape;704;p74"/>
          <p:cNvSpPr txBox="1">
            <a:spLocks noGrp="1"/>
          </p:cNvSpPr>
          <p:nvPr>
            <p:ph type="title"/>
          </p:nvPr>
        </p:nvSpPr>
        <p:spPr>
          <a:xfrm>
            <a:off x="265500" y="1067325"/>
            <a:ext cx="4045200" cy="14823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GB" sz="3800" b="0">
                <a:latin typeface="Montserrat Black"/>
                <a:ea typeface="Montserrat Black"/>
                <a:cs typeface="Montserrat Black"/>
                <a:sym typeface="Montserrat Black"/>
              </a:rPr>
              <a:t>Activity 1.2</a:t>
            </a:r>
            <a:endParaRPr sz="1700" b="0" i="1">
              <a:solidFill>
                <a:srgbClr val="00A0A3"/>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105"/>
        <p:cNvGrpSpPr/>
        <p:nvPr/>
      </p:nvGrpSpPr>
      <p:grpSpPr>
        <a:xfrm>
          <a:off x="0" y="0"/>
          <a:ext cx="0" cy="0"/>
          <a:chOff x="0" y="0"/>
          <a:chExt cx="0" cy="0"/>
        </a:xfrm>
      </p:grpSpPr>
      <p:sp>
        <p:nvSpPr>
          <p:cNvPr id="106" name="Google Shape;106;p19"/>
          <p:cNvSpPr txBox="1">
            <a:spLocks noGrp="1"/>
          </p:cNvSpPr>
          <p:nvPr>
            <p:ph type="sldNum" idx="4294967295"/>
          </p:nvPr>
        </p:nvSpPr>
        <p:spPr>
          <a:xfrm>
            <a:off x="8472458" y="4663217"/>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sz="1300"/>
              <a:t>6</a:t>
            </a:fld>
            <a:endParaRPr sz="1300"/>
          </a:p>
        </p:txBody>
      </p:sp>
      <p:sp>
        <p:nvSpPr>
          <p:cNvPr id="107" name="Google Shape;107;p19"/>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6</a:t>
            </a:fld>
            <a:endParaRPr/>
          </a:p>
        </p:txBody>
      </p:sp>
      <p:pic>
        <p:nvPicPr>
          <p:cNvPr id="108" name="Google Shape;108;p1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039742" y="0"/>
            <a:ext cx="6067308" cy="5143500"/>
          </a:xfrm>
          <a:prstGeom prst="rect">
            <a:avLst/>
          </a:prstGeom>
          <a:noFill/>
          <a:ln>
            <a:noFill/>
          </a:ln>
        </p:spPr>
      </p:pic>
      <p:sp>
        <p:nvSpPr>
          <p:cNvPr id="109" name="Google Shape;109;p19"/>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666666"/>
                </a:solidFill>
              </a:rPr>
              <a:t>USING SPHERE STANDARDS IN URBAN CONTEXTS</a:t>
            </a:r>
            <a:br>
              <a:rPr lang="en-GB" sz="820">
                <a:solidFill>
                  <a:srgbClr val="666666"/>
                </a:solidFill>
              </a:rPr>
            </a:br>
            <a:r>
              <a:rPr lang="en-GB" sz="820" b="1">
                <a:solidFill>
                  <a:srgbClr val="666666"/>
                </a:solidFill>
              </a:rPr>
              <a:t>Module 1. Humanitarian Response in Urban Contexts</a:t>
            </a:r>
            <a:endParaRPr b="1">
              <a:solidFill>
                <a:srgbClr val="666666"/>
              </a:solidFill>
              <a:latin typeface="Montserrat"/>
              <a:ea typeface="Montserrat"/>
              <a:cs typeface="Montserrat"/>
              <a:sym typeface="Montserrat"/>
            </a:endParaRPr>
          </a:p>
        </p:txBody>
      </p:sp>
      <p:sp>
        <p:nvSpPr>
          <p:cNvPr id="110" name="Google Shape;110;p19"/>
          <p:cNvSpPr/>
          <p:nvPr/>
        </p:nvSpPr>
        <p:spPr>
          <a:xfrm>
            <a:off x="3007175" y="0"/>
            <a:ext cx="3252300" cy="5143500"/>
          </a:xfrm>
          <a:prstGeom prst="rect">
            <a:avLst/>
          </a:prstGeom>
          <a:gradFill>
            <a:gsLst>
              <a:gs pos="0">
                <a:schemeClr val="dk1"/>
              </a:gs>
              <a:gs pos="100000">
                <a:srgbClr val="FFFFFF">
                  <a:alpha val="0"/>
                </a:srgbClr>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19"/>
          <p:cNvSpPr txBox="1">
            <a:spLocks noGrp="1"/>
          </p:cNvSpPr>
          <p:nvPr>
            <p:ph type="subTitle" idx="1"/>
          </p:nvPr>
        </p:nvSpPr>
        <p:spPr>
          <a:xfrm>
            <a:off x="265500" y="2067675"/>
            <a:ext cx="4045200" cy="12351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2000" b="1">
                <a:solidFill>
                  <a:srgbClr val="666666"/>
                </a:solidFill>
              </a:rPr>
              <a:t>Urban Response Case Study: </a:t>
            </a:r>
            <a:endParaRPr sz="2000" b="1">
              <a:solidFill>
                <a:srgbClr val="666666"/>
              </a:solidFill>
            </a:endParaRPr>
          </a:p>
          <a:p>
            <a:pPr marL="0" lvl="0" indent="0" algn="l" rtl="0">
              <a:lnSpc>
                <a:spcPct val="100000"/>
              </a:lnSpc>
              <a:spcBef>
                <a:spcPts val="0"/>
              </a:spcBef>
              <a:spcAft>
                <a:spcPts val="0"/>
              </a:spcAft>
              <a:buClr>
                <a:schemeClr val="dk1"/>
              </a:buClr>
              <a:buSzPts val="1100"/>
              <a:buFont typeface="Arial"/>
              <a:buNone/>
            </a:pPr>
            <a:r>
              <a:rPr lang="en-GB" sz="2000">
                <a:solidFill>
                  <a:srgbClr val="666666"/>
                </a:solidFill>
                <a:latin typeface="Montserrat Black"/>
                <a:ea typeface="Montserrat Black"/>
                <a:cs typeface="Montserrat Black"/>
                <a:sym typeface="Montserrat Black"/>
              </a:rPr>
              <a:t>The War in Ukraine</a:t>
            </a:r>
            <a:endParaRPr sz="2000">
              <a:solidFill>
                <a:srgbClr val="666666"/>
              </a:solidFill>
              <a:latin typeface="Montserrat Black"/>
              <a:ea typeface="Montserrat Black"/>
              <a:cs typeface="Montserrat Black"/>
              <a:sym typeface="Montserrat Black"/>
            </a:endParaRPr>
          </a:p>
        </p:txBody>
      </p:sp>
      <p:sp>
        <p:nvSpPr>
          <p:cNvPr id="112" name="Google Shape;112;p19"/>
          <p:cNvSpPr txBox="1"/>
          <p:nvPr/>
        </p:nvSpPr>
        <p:spPr>
          <a:xfrm>
            <a:off x="8445225" y="4857375"/>
            <a:ext cx="6987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b="1">
                <a:solidFill>
                  <a:srgbClr val="666666"/>
                </a:solidFill>
              </a:rPr>
              <a:t>Reuters</a:t>
            </a:r>
            <a:endParaRPr sz="600" b="1">
              <a:solidFill>
                <a:srgbClr val="666666"/>
              </a:solidFill>
            </a:endParaRPr>
          </a:p>
        </p:txBody>
      </p:sp>
      <p:sp>
        <p:nvSpPr>
          <p:cNvPr id="113" name="Google Shape;113;p19"/>
          <p:cNvSpPr txBox="1">
            <a:spLocks noGrp="1"/>
          </p:cNvSpPr>
          <p:nvPr>
            <p:ph type="subTitle" idx="1"/>
          </p:nvPr>
        </p:nvSpPr>
        <p:spPr>
          <a:xfrm>
            <a:off x="785550" y="364200"/>
            <a:ext cx="7659600" cy="4358700"/>
          </a:xfrm>
          <a:prstGeom prst="rect">
            <a:avLst/>
          </a:prstGeom>
          <a:solidFill>
            <a:schemeClr val="dk1"/>
          </a:solidFill>
          <a:ln w="9525" cap="flat" cmpd="sng">
            <a:solidFill>
              <a:schemeClr val="lt1"/>
            </a:solidFill>
            <a:prstDash val="solid"/>
            <a:round/>
            <a:headEnd type="none" w="sm" len="sm"/>
            <a:tailEnd type="none" w="sm" len="sm"/>
          </a:ln>
        </p:spPr>
        <p:txBody>
          <a:bodyPr spcFirstLastPara="1" wrap="square" lIns="180000" tIns="180000" rIns="180000" bIns="180000"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2000" dirty="0">
                <a:solidFill>
                  <a:schemeClr val="lt1"/>
                </a:solidFill>
                <a:latin typeface="Montserrat Black"/>
                <a:ea typeface="Montserrat Black"/>
                <a:cs typeface="Montserrat Black"/>
                <a:sym typeface="Montserrat Black"/>
              </a:rPr>
              <a:t>Situation Report 1</a:t>
            </a:r>
            <a:r>
              <a:rPr lang="en-GB" sz="2000" b="1" dirty="0">
                <a:solidFill>
                  <a:schemeClr val="lt1"/>
                </a:solidFill>
              </a:rPr>
              <a:t>:</a:t>
            </a:r>
            <a:r>
              <a:rPr lang="en-GB" sz="2000" dirty="0">
                <a:solidFill>
                  <a:schemeClr val="lt1"/>
                </a:solidFill>
              </a:rPr>
              <a:t> </a:t>
            </a:r>
            <a:endParaRPr sz="1100" b="1" dirty="0">
              <a:solidFill>
                <a:srgbClr val="43A8A5"/>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On 24 February 2022, Russia invaded Ukraine. This act was a major escalation of the ongoing Russo-Ukrainian War which started in 2014. As of 19 May 2022,</a:t>
            </a:r>
            <a:r>
              <a:rPr lang="en-GB" sz="1200" u="sng" dirty="0">
                <a:solidFill>
                  <a:schemeClr val="lt1"/>
                </a:solid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OHCHR</a:t>
            </a:r>
            <a:r>
              <a:rPr lang="en-GB" sz="1200" dirty="0">
                <a:solidFill>
                  <a:schemeClr val="lt1"/>
                </a:solidFill>
                <a:latin typeface="Open Sans"/>
                <a:ea typeface="Open Sans"/>
                <a:cs typeface="Open Sans"/>
                <a:sym typeface="Open Sans"/>
              </a:rPr>
              <a:t> has recorded 8,189 civilian casualties, and the </a:t>
            </a:r>
            <a:r>
              <a:rPr lang="en-GB" sz="1200" u="sng" dirty="0">
                <a:solidFill>
                  <a:schemeClr val="lt1"/>
                </a:solid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UNHCR</a:t>
            </a:r>
            <a:r>
              <a:rPr lang="en-GB" sz="1200" dirty="0">
                <a:solidFill>
                  <a:schemeClr val="lt1"/>
                </a:solidFill>
                <a:latin typeface="Open Sans"/>
                <a:ea typeface="Open Sans"/>
                <a:cs typeface="Open Sans"/>
                <a:sym typeface="Open Sans"/>
              </a:rPr>
              <a:t> reported that 8 million people have been internally displaced and 6 million people have fled to neighbouring countries. </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The urban context of this humanitarian crisis is particularly important. Prior to the invasion, approximately two-thirds of Ukraine's population lived in cities across the country (e.g., Kyiv, </a:t>
            </a:r>
            <a:r>
              <a:rPr lang="en-GB" sz="1200" dirty="0" err="1">
                <a:solidFill>
                  <a:schemeClr val="lt1"/>
                </a:solidFill>
                <a:latin typeface="Open Sans"/>
                <a:ea typeface="Open Sans"/>
                <a:cs typeface="Open Sans"/>
                <a:sym typeface="Open Sans"/>
              </a:rPr>
              <a:t>Kharkiv</a:t>
            </a:r>
            <a:r>
              <a:rPr lang="en-GB" sz="1200" dirty="0">
                <a:solidFill>
                  <a:schemeClr val="lt1"/>
                </a:solidFill>
                <a:latin typeface="Open Sans"/>
                <a:ea typeface="Open Sans"/>
                <a:cs typeface="Open Sans"/>
                <a:sym typeface="Open Sans"/>
              </a:rPr>
              <a:t>, Odessa, Dnipro, Donetsk, </a:t>
            </a:r>
            <a:r>
              <a:rPr lang="en-GB" sz="1200" dirty="0" err="1">
                <a:solidFill>
                  <a:schemeClr val="lt1"/>
                </a:solidFill>
                <a:latin typeface="Open Sans"/>
                <a:ea typeface="Open Sans"/>
                <a:cs typeface="Open Sans"/>
                <a:sym typeface="Open Sans"/>
              </a:rPr>
              <a:t>Zaporizhzhia</a:t>
            </a:r>
            <a:r>
              <a:rPr lang="en-GB" sz="1200" dirty="0">
                <a:solidFill>
                  <a:schemeClr val="lt1"/>
                </a:solidFill>
                <a:latin typeface="Open Sans"/>
                <a:ea typeface="Open Sans"/>
                <a:cs typeface="Open Sans"/>
                <a:sym typeface="Open Sans"/>
              </a:rPr>
              <a:t>, </a:t>
            </a:r>
            <a:r>
              <a:rPr lang="en-GB" sz="1200" dirty="0" err="1">
                <a:solidFill>
                  <a:schemeClr val="lt1"/>
                </a:solidFill>
                <a:latin typeface="Open Sans"/>
                <a:ea typeface="Open Sans"/>
                <a:cs typeface="Open Sans"/>
                <a:sym typeface="Open Sans"/>
              </a:rPr>
              <a:t>Lviv</a:t>
            </a:r>
            <a:r>
              <a:rPr lang="en-GB" sz="1200" dirty="0">
                <a:solidFill>
                  <a:schemeClr val="lt1"/>
                </a:solidFill>
                <a:latin typeface="Open Sans"/>
                <a:ea typeface="Open Sans"/>
                <a:cs typeface="Open Sans"/>
                <a:sym typeface="Open Sans"/>
              </a:rPr>
              <a:t>, </a:t>
            </a:r>
            <a:r>
              <a:rPr lang="en-GB" sz="1200" dirty="0" err="1">
                <a:solidFill>
                  <a:schemeClr val="lt1"/>
                </a:solidFill>
                <a:latin typeface="Open Sans"/>
                <a:ea typeface="Open Sans"/>
                <a:cs typeface="Open Sans"/>
                <a:sym typeface="Open Sans"/>
              </a:rPr>
              <a:t>Kryvyi</a:t>
            </a:r>
            <a:r>
              <a:rPr lang="en-GB" sz="1200" dirty="0">
                <a:solidFill>
                  <a:schemeClr val="lt1"/>
                </a:solidFill>
                <a:latin typeface="Open Sans"/>
                <a:ea typeface="Open Sans"/>
                <a:cs typeface="Open Sans"/>
                <a:sym typeface="Open Sans"/>
              </a:rPr>
              <a:t> </a:t>
            </a:r>
            <a:r>
              <a:rPr lang="en-GB" sz="1200" dirty="0" err="1">
                <a:solidFill>
                  <a:schemeClr val="lt1"/>
                </a:solidFill>
                <a:latin typeface="Open Sans"/>
                <a:ea typeface="Open Sans"/>
                <a:cs typeface="Open Sans"/>
                <a:sym typeface="Open Sans"/>
              </a:rPr>
              <a:t>Rih</a:t>
            </a:r>
            <a:r>
              <a:rPr lang="en-GB" sz="1200" dirty="0">
                <a:solidFill>
                  <a:schemeClr val="lt1"/>
                </a:solidFill>
                <a:latin typeface="Open Sans"/>
                <a:ea typeface="Open Sans"/>
                <a:cs typeface="Open Sans"/>
                <a:sym typeface="Open Sans"/>
              </a:rPr>
              <a:t>, Mykolaiv, Mariupol, Luhansk). Russia has primarily focused its attacks on these urban centres. </a:t>
            </a:r>
            <a:br>
              <a:rPr lang="en-GB" sz="1200" dirty="0">
                <a:solidFill>
                  <a:schemeClr val="lt1"/>
                </a:solidFill>
                <a:latin typeface="Open Sans"/>
                <a:ea typeface="Open Sans"/>
                <a:cs typeface="Open Sans"/>
                <a:sym typeface="Open Sans"/>
              </a:rPr>
            </a:b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sz="1200" b="1" u="sng" dirty="0">
                <a:solidFill>
                  <a:schemeClr val="lt1"/>
                </a:solidFill>
                <a:latin typeface="Open Sans"/>
                <a:ea typeface="Open Sans"/>
                <a:cs typeface="Open Sans"/>
                <a:sym typeface="Open Sans"/>
                <a:hlinkClick r:id="rId6">
                  <a:extLst>
                    <a:ext uri="{A12FA001-AC4F-418D-AE19-62706E023703}">
                      <ahyp:hlinkClr xmlns:ahyp="http://schemas.microsoft.com/office/drawing/2018/hyperlinkcolor" val="tx"/>
                    </a:ext>
                  </a:extLst>
                </a:hlinkClick>
              </a:rPr>
              <a:t>Kharkiv</a:t>
            </a:r>
            <a:r>
              <a:rPr lang="en-GB" sz="1200" b="1" dirty="0">
                <a:solidFill>
                  <a:schemeClr val="lt1"/>
                </a:solidFill>
                <a:latin typeface="Open Sans"/>
                <a:ea typeface="Open Sans"/>
                <a:cs typeface="Open Sans"/>
                <a:sym typeface="Open Sans"/>
              </a:rPr>
              <a:t> </a:t>
            </a:r>
            <a:r>
              <a:rPr lang="en-GB" sz="1200" dirty="0">
                <a:solidFill>
                  <a:schemeClr val="lt1"/>
                </a:solidFill>
                <a:latin typeface="Open Sans"/>
                <a:ea typeface="Open Sans"/>
                <a:cs typeface="Open Sans"/>
                <a:sym typeface="Open Sans"/>
              </a:rPr>
              <a:t>is in ruins following heavy bombardment but still under Ukrainian control.</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sz="1200" b="1" u="sng" dirty="0">
                <a:solidFill>
                  <a:schemeClr val="lt1"/>
                </a:solidFill>
                <a:latin typeface="Open Sans"/>
                <a:ea typeface="Open Sans"/>
                <a:cs typeface="Open Sans"/>
                <a:sym typeface="Open Sans"/>
                <a:hlinkClick r:id="rId6">
                  <a:extLst>
                    <a:ext uri="{A12FA001-AC4F-418D-AE19-62706E023703}">
                      <ahyp:hlinkClr xmlns:ahyp="http://schemas.microsoft.com/office/drawing/2018/hyperlinkcolor" val="tx"/>
                    </a:ext>
                  </a:extLst>
                </a:hlinkClick>
              </a:rPr>
              <a:t>Kherson</a:t>
            </a:r>
            <a:r>
              <a:rPr lang="en-GB" sz="1200" dirty="0">
                <a:solidFill>
                  <a:schemeClr val="lt1"/>
                </a:solidFill>
                <a:latin typeface="Open Sans"/>
                <a:ea typeface="Open Sans"/>
                <a:cs typeface="Open Sans"/>
                <a:sym typeface="Open Sans"/>
              </a:rPr>
              <a:t> is under the control of Russian forces after heavy bombardment that damaged power, water, and gas services; Russia is now positioned to advance west towards Odessa. </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sz="1200" b="1" u="sng" dirty="0">
                <a:solidFill>
                  <a:schemeClr val="lt1"/>
                </a:solidFill>
                <a:latin typeface="Open Sans"/>
                <a:ea typeface="Open Sans"/>
                <a:cs typeface="Open Sans"/>
                <a:sym typeface="Open Sans"/>
                <a:hlinkClick r:id="rId6">
                  <a:extLst>
                    <a:ext uri="{A12FA001-AC4F-418D-AE19-62706E023703}">
                      <ahyp:hlinkClr xmlns:ahyp="http://schemas.microsoft.com/office/drawing/2018/hyperlinkcolor" val="tx"/>
                    </a:ext>
                  </a:extLst>
                </a:hlinkClick>
              </a:rPr>
              <a:t>Mariupol</a:t>
            </a:r>
            <a:r>
              <a:rPr lang="en-GB" sz="1200" dirty="0">
                <a:solidFill>
                  <a:schemeClr val="lt1"/>
                </a:solidFill>
                <a:latin typeface="Open Sans"/>
                <a:ea typeface="Open Sans"/>
                <a:cs typeface="Open Sans"/>
                <a:sym typeface="Open Sans"/>
              </a:rPr>
              <a:t> is surrounded and under heavy bombardment, and the population is cut off from most humanitarian assistance.</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sz="1200" b="1" u="sng" dirty="0">
                <a:solidFill>
                  <a:schemeClr val="lt1"/>
                </a:solidFill>
                <a:latin typeface="Open Sans"/>
                <a:ea typeface="Open Sans"/>
                <a:cs typeface="Open Sans"/>
                <a:sym typeface="Open Sans"/>
                <a:hlinkClick r:id="rId7">
                  <a:extLst>
                    <a:ext uri="{A12FA001-AC4F-418D-AE19-62706E023703}">
                      <ahyp:hlinkClr xmlns:ahyp="http://schemas.microsoft.com/office/drawing/2018/hyperlinkcolor" val="tx"/>
                    </a:ext>
                  </a:extLst>
                </a:hlinkClick>
              </a:rPr>
              <a:t>Kyiv</a:t>
            </a:r>
            <a:r>
              <a:rPr lang="en-GB" sz="1200" dirty="0">
                <a:solidFill>
                  <a:schemeClr val="lt1"/>
                </a:solidFill>
                <a:latin typeface="Open Sans"/>
                <a:ea typeface="Open Sans"/>
                <a:cs typeface="Open Sans"/>
                <a:sym typeface="Open Sans"/>
              </a:rPr>
              <a:t> was initially a major target of the invasion, but Russia withdrew forces to focus on the East. </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sz="1200" b="1" u="sng" dirty="0">
                <a:solidFill>
                  <a:schemeClr val="lt1"/>
                </a:solidFill>
                <a:latin typeface="Open Sans"/>
                <a:ea typeface="Open Sans"/>
                <a:cs typeface="Open Sans"/>
                <a:sym typeface="Open Sans"/>
                <a:hlinkClick r:id="rId8">
                  <a:extLst>
                    <a:ext uri="{A12FA001-AC4F-418D-AE19-62706E023703}">
                      <ahyp:hlinkClr xmlns:ahyp="http://schemas.microsoft.com/office/drawing/2018/hyperlinkcolor" val="tx"/>
                    </a:ext>
                  </a:extLst>
                </a:hlinkClick>
              </a:rPr>
              <a:t>Lviv</a:t>
            </a:r>
            <a:r>
              <a:rPr lang="en-GB" sz="1200" b="1" u="sng" dirty="0">
                <a:solidFill>
                  <a:schemeClr val="lt1"/>
                </a:solidFill>
                <a:latin typeface="Open Sans"/>
                <a:ea typeface="Open Sans"/>
                <a:cs typeface="Open Sans"/>
                <a:sym typeface="Open Sans"/>
              </a:rPr>
              <a:t> </a:t>
            </a:r>
            <a:r>
              <a:rPr lang="en-GB" sz="1200" dirty="0">
                <a:solidFill>
                  <a:schemeClr val="lt1"/>
                </a:solidFill>
                <a:latin typeface="Open Sans"/>
                <a:ea typeface="Open Sans"/>
                <a:cs typeface="Open Sans"/>
                <a:sym typeface="Open Sans"/>
              </a:rPr>
              <a:t>has been a city of refuge for tens of thousands of civilians fleeing the war. </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Throughout the learning modules, more context on the humanitarian response in Ukraine's urban areas will be provided.</a:t>
            </a:r>
            <a:endParaRPr sz="14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708"/>
        <p:cNvGrpSpPr/>
        <p:nvPr/>
      </p:nvGrpSpPr>
      <p:grpSpPr>
        <a:xfrm>
          <a:off x="0" y="0"/>
          <a:ext cx="0" cy="0"/>
          <a:chOff x="0" y="0"/>
          <a:chExt cx="0" cy="0"/>
        </a:xfrm>
      </p:grpSpPr>
      <p:sp>
        <p:nvSpPr>
          <p:cNvPr id="709" name="Google Shape;709;p75"/>
          <p:cNvSpPr txBox="1">
            <a:spLocks noGrp="1"/>
          </p:cNvSpPr>
          <p:nvPr>
            <p:ph type="title"/>
          </p:nvPr>
        </p:nvSpPr>
        <p:spPr>
          <a:xfrm>
            <a:off x="265500" y="1691250"/>
            <a:ext cx="4045200" cy="1482300"/>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en-GB"/>
              <a:t>Step 1</a:t>
            </a:r>
            <a:br>
              <a:rPr lang="en-GB"/>
            </a:br>
            <a:r>
              <a:rPr lang="en-GB" b="0"/>
              <a:t>Assign Systems</a:t>
            </a:r>
            <a:endParaRPr b="0"/>
          </a:p>
        </p:txBody>
      </p:sp>
      <p:sp>
        <p:nvSpPr>
          <p:cNvPr id="710" name="Google Shape;710;p75"/>
          <p:cNvSpPr txBox="1">
            <a:spLocks noGrp="1"/>
          </p:cNvSpPr>
          <p:nvPr>
            <p:ph type="subTitle" idx="1"/>
          </p:nvPr>
        </p:nvSpPr>
        <p:spPr>
          <a:xfrm>
            <a:off x="265500" y="3261150"/>
            <a:ext cx="4045200" cy="12351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None/>
            </a:pPr>
            <a:r>
              <a:rPr lang="en-GB"/>
              <a:t>Using the SPICE approach</a:t>
            </a:r>
            <a:endParaRPr/>
          </a:p>
          <a:p>
            <a:pPr marL="0" lvl="0" indent="0" algn="l" rtl="0">
              <a:spcBef>
                <a:spcPts val="0"/>
              </a:spcBef>
              <a:spcAft>
                <a:spcPts val="0"/>
              </a:spcAft>
              <a:buNone/>
            </a:pPr>
            <a:endParaRPr/>
          </a:p>
          <a:p>
            <a:pPr marL="0" lvl="0" indent="0" algn="l" rtl="0">
              <a:lnSpc>
                <a:spcPct val="115000"/>
              </a:lnSpc>
              <a:spcBef>
                <a:spcPts val="0"/>
              </a:spcBef>
              <a:spcAft>
                <a:spcPts val="1200"/>
              </a:spcAft>
              <a:buClr>
                <a:schemeClr val="dk1"/>
              </a:buClr>
              <a:buSzPts val="1100"/>
              <a:buFont typeface="Arial"/>
              <a:buNone/>
            </a:pPr>
            <a:r>
              <a:rPr lang="en-GB" sz="1808"/>
              <a:t>*Designate a group notetaker*</a:t>
            </a:r>
            <a:endParaRPr/>
          </a:p>
        </p:txBody>
      </p:sp>
      <p:sp>
        <p:nvSpPr>
          <p:cNvPr id="711" name="Google Shape;711;p75"/>
          <p:cNvSpPr txBox="1">
            <a:spLocks noGrp="1"/>
          </p:cNvSpPr>
          <p:nvPr>
            <p:ph type="body" idx="2"/>
          </p:nvPr>
        </p:nvSpPr>
        <p:spPr>
          <a:xfrm>
            <a:off x="4939500" y="724075"/>
            <a:ext cx="3837000" cy="40077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GB" b="1"/>
              <a:t>Join one of the five urban SPICE systems</a:t>
            </a:r>
            <a:endParaRPr b="1"/>
          </a:p>
          <a:p>
            <a:pPr marL="457200" lvl="0" indent="-342900" algn="l" rtl="0">
              <a:spcBef>
                <a:spcPts val="1200"/>
              </a:spcBef>
              <a:spcAft>
                <a:spcPts val="0"/>
              </a:spcAft>
              <a:buSzPts val="1800"/>
              <a:buChar char="❏"/>
            </a:pPr>
            <a:r>
              <a:rPr lang="en-GB" b="1"/>
              <a:t>S</a:t>
            </a:r>
            <a:r>
              <a:rPr lang="en-GB"/>
              <a:t>pace and settlements</a:t>
            </a:r>
            <a:endParaRPr/>
          </a:p>
          <a:p>
            <a:pPr marL="457200" lvl="0" indent="-342900" algn="l" rtl="0">
              <a:spcBef>
                <a:spcPts val="0"/>
              </a:spcBef>
              <a:spcAft>
                <a:spcPts val="0"/>
              </a:spcAft>
              <a:buSzPts val="1800"/>
              <a:buChar char="❏"/>
            </a:pPr>
            <a:r>
              <a:rPr lang="en-GB" b="1"/>
              <a:t>P</a:t>
            </a:r>
            <a:r>
              <a:rPr lang="en-GB"/>
              <a:t>olitics and government</a:t>
            </a:r>
            <a:endParaRPr/>
          </a:p>
          <a:p>
            <a:pPr marL="457200" lvl="0" indent="-342900" algn="l" rtl="0">
              <a:spcBef>
                <a:spcPts val="0"/>
              </a:spcBef>
              <a:spcAft>
                <a:spcPts val="0"/>
              </a:spcAft>
              <a:buSzPts val="1800"/>
              <a:buChar char="❏"/>
            </a:pPr>
            <a:r>
              <a:rPr lang="en-GB" b="1"/>
              <a:t>I</a:t>
            </a:r>
            <a:r>
              <a:rPr lang="en-GB"/>
              <a:t>nfrastructure and services</a:t>
            </a:r>
            <a:endParaRPr/>
          </a:p>
          <a:p>
            <a:pPr marL="457200" lvl="0" indent="-342900" algn="l" rtl="0">
              <a:spcBef>
                <a:spcPts val="0"/>
              </a:spcBef>
              <a:spcAft>
                <a:spcPts val="0"/>
              </a:spcAft>
              <a:buSzPts val="1800"/>
              <a:buChar char="❏"/>
            </a:pPr>
            <a:r>
              <a:rPr lang="en-GB" b="1"/>
              <a:t>C</a:t>
            </a:r>
            <a:r>
              <a:rPr lang="en-GB"/>
              <a:t>ulture and society</a:t>
            </a:r>
            <a:endParaRPr/>
          </a:p>
          <a:p>
            <a:pPr marL="457200" lvl="0" indent="-342900" algn="l" rtl="0">
              <a:spcBef>
                <a:spcPts val="0"/>
              </a:spcBef>
              <a:spcAft>
                <a:spcPts val="0"/>
              </a:spcAft>
              <a:buSzPts val="1800"/>
              <a:buChar char="❏"/>
            </a:pPr>
            <a:r>
              <a:rPr lang="en-GB" b="1"/>
              <a:t>E</a:t>
            </a:r>
            <a:r>
              <a:rPr lang="en-GB"/>
              <a:t>conomy and livelihoods</a:t>
            </a:r>
            <a:endParaRPr/>
          </a:p>
          <a:p>
            <a:pPr marL="0" lvl="0" indent="0" algn="l" rtl="0">
              <a:spcBef>
                <a:spcPts val="1200"/>
              </a:spcBef>
              <a:spcAft>
                <a:spcPts val="1200"/>
              </a:spcAft>
              <a:buNone/>
            </a:pPr>
            <a:endParaRPr/>
          </a:p>
        </p:txBody>
      </p:sp>
      <p:sp>
        <p:nvSpPr>
          <p:cNvPr id="712" name="Google Shape;712;p75"/>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60</a:t>
            </a:fld>
            <a:endParaRPr/>
          </a:p>
        </p:txBody>
      </p:sp>
      <p:sp>
        <p:nvSpPr>
          <p:cNvPr id="713" name="Google Shape;713;p75"/>
          <p:cNvSpPr txBox="1"/>
          <p:nvPr/>
        </p:nvSpPr>
        <p:spPr>
          <a:xfrm>
            <a:off x="0" y="0"/>
            <a:ext cx="4572000" cy="1056156"/>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dirty="0">
                <a:solidFill>
                  <a:srgbClr val="00A0A3"/>
                </a:solidFill>
                <a:latin typeface="Montserrat"/>
                <a:ea typeface="Montserrat"/>
                <a:cs typeface="Montserrat"/>
                <a:sym typeface="Montserrat"/>
              </a:rPr>
              <a:t>1.2 </a:t>
            </a:r>
            <a:r>
              <a:rPr lang="en-GB" i="1" dirty="0">
                <a:solidFill>
                  <a:srgbClr val="00A0A3"/>
                </a:solidFill>
                <a:latin typeface="Montserrat"/>
                <a:ea typeface="Montserrat"/>
                <a:cs typeface="Montserrat"/>
                <a:sym typeface="Montserrat"/>
              </a:rPr>
              <a:t>Conceptualising the Urban Context</a:t>
            </a:r>
            <a:br>
              <a:rPr lang="en-GB" i="1" dirty="0">
                <a:solidFill>
                  <a:srgbClr val="00A0A3"/>
                </a:solidFill>
                <a:latin typeface="Montserrat"/>
                <a:ea typeface="Montserrat"/>
                <a:cs typeface="Montserrat"/>
                <a:sym typeface="Montserrat"/>
              </a:rPr>
            </a:br>
            <a:r>
              <a:rPr lang="en-GB" b="1" i="1" dirty="0">
                <a:solidFill>
                  <a:srgbClr val="00A0A3"/>
                </a:solidFill>
                <a:latin typeface="Montserrat"/>
                <a:ea typeface="Montserrat"/>
                <a:cs typeface="Montserrat"/>
                <a:sym typeface="Montserrat"/>
              </a:rPr>
              <a:t>Activity 1.2. Part 2 - Systems Modelling Using the Five Urban Systems Approach</a:t>
            </a:r>
            <a:endParaRPr b="1" i="1" dirty="0">
              <a:solidFill>
                <a:srgbClr val="00A0A3"/>
              </a:solidFill>
              <a:latin typeface="Montserrat"/>
              <a:ea typeface="Montserrat"/>
              <a:cs typeface="Montserrat"/>
              <a:sym typeface="Montserrat"/>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717"/>
        <p:cNvGrpSpPr/>
        <p:nvPr/>
      </p:nvGrpSpPr>
      <p:grpSpPr>
        <a:xfrm>
          <a:off x="0" y="0"/>
          <a:ext cx="0" cy="0"/>
          <a:chOff x="0" y="0"/>
          <a:chExt cx="0" cy="0"/>
        </a:xfrm>
      </p:grpSpPr>
      <p:sp>
        <p:nvSpPr>
          <p:cNvPr id="718" name="Google Shape;718;p76"/>
          <p:cNvSpPr txBox="1">
            <a:spLocks noGrp="1"/>
          </p:cNvSpPr>
          <p:nvPr>
            <p:ph type="title"/>
          </p:nvPr>
        </p:nvSpPr>
        <p:spPr>
          <a:xfrm>
            <a:off x="265500" y="1919850"/>
            <a:ext cx="4045200" cy="1482300"/>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en-GB"/>
              <a:t>Step 2</a:t>
            </a:r>
            <a:br>
              <a:rPr lang="en-GB"/>
            </a:br>
            <a:r>
              <a:rPr lang="en-GB" b="0"/>
              <a:t>Map Relationships Part I</a:t>
            </a:r>
            <a:endParaRPr b="0"/>
          </a:p>
        </p:txBody>
      </p:sp>
      <p:sp>
        <p:nvSpPr>
          <p:cNvPr id="719" name="Google Shape;719;p76"/>
          <p:cNvSpPr txBox="1">
            <a:spLocks noGrp="1"/>
          </p:cNvSpPr>
          <p:nvPr>
            <p:ph type="subTitle" idx="1"/>
          </p:nvPr>
        </p:nvSpPr>
        <p:spPr>
          <a:xfrm>
            <a:off x="265500" y="3261150"/>
            <a:ext cx="4045200" cy="15561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None/>
            </a:pPr>
            <a:r>
              <a:rPr lang="en-GB" sz="1900"/>
              <a:t>Building on your map from previous activities, identify and map stakeholders and subsystems within your system</a:t>
            </a:r>
            <a:endParaRPr sz="1900"/>
          </a:p>
        </p:txBody>
      </p:sp>
      <p:sp>
        <p:nvSpPr>
          <p:cNvPr id="720" name="Google Shape;720;p76"/>
          <p:cNvSpPr txBox="1">
            <a:spLocks noGrp="1"/>
          </p:cNvSpPr>
          <p:nvPr>
            <p:ph type="body" idx="2"/>
          </p:nvPr>
        </p:nvSpPr>
        <p:spPr>
          <a:xfrm>
            <a:off x="4939500" y="724075"/>
            <a:ext cx="3837000" cy="40077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GB"/>
              <a:t>1. Identify the stakeholders in the system.</a:t>
            </a:r>
            <a:endParaRPr/>
          </a:p>
          <a:p>
            <a:pPr marL="0" lvl="0" indent="0" algn="l" rtl="0">
              <a:spcBef>
                <a:spcPts val="1200"/>
              </a:spcBef>
              <a:spcAft>
                <a:spcPts val="0"/>
              </a:spcAft>
              <a:buNone/>
            </a:pPr>
            <a:r>
              <a:rPr lang="en-GB"/>
              <a:t>2. Identify the subsystems within the system.</a:t>
            </a:r>
            <a:endParaRPr/>
          </a:p>
          <a:p>
            <a:pPr marL="0" lvl="0" indent="0" algn="l" rtl="0">
              <a:spcBef>
                <a:spcPts val="1200"/>
              </a:spcBef>
              <a:spcAft>
                <a:spcPts val="0"/>
              </a:spcAft>
              <a:buNone/>
            </a:pPr>
            <a:r>
              <a:rPr lang="en-GB"/>
              <a:t>3. Identify stakeholders within each subsystem.</a:t>
            </a:r>
            <a:endParaRPr/>
          </a:p>
          <a:p>
            <a:pPr marL="0" lvl="0" indent="0" algn="l" rtl="0">
              <a:spcBef>
                <a:spcPts val="1200"/>
              </a:spcBef>
              <a:spcAft>
                <a:spcPts val="1200"/>
              </a:spcAft>
              <a:buNone/>
            </a:pPr>
            <a:endParaRPr/>
          </a:p>
        </p:txBody>
      </p:sp>
      <p:sp>
        <p:nvSpPr>
          <p:cNvPr id="721" name="Google Shape;721;p76"/>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61</a:t>
            </a:fld>
            <a:endParaRPr/>
          </a:p>
        </p:txBody>
      </p:sp>
      <p:sp>
        <p:nvSpPr>
          <p:cNvPr id="722" name="Google Shape;722;p76"/>
          <p:cNvSpPr txBox="1"/>
          <p:nvPr/>
        </p:nvSpPr>
        <p:spPr>
          <a:xfrm>
            <a:off x="0" y="0"/>
            <a:ext cx="4572000" cy="1056156"/>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dirty="0">
                <a:solidFill>
                  <a:srgbClr val="00A0A3"/>
                </a:solidFill>
                <a:latin typeface="Montserrat"/>
                <a:ea typeface="Montserrat"/>
                <a:cs typeface="Montserrat"/>
                <a:sym typeface="Montserrat"/>
              </a:rPr>
              <a:t>1.2 </a:t>
            </a:r>
            <a:r>
              <a:rPr lang="en-GB" i="1" dirty="0">
                <a:solidFill>
                  <a:srgbClr val="00A0A3"/>
                </a:solidFill>
                <a:latin typeface="Montserrat"/>
                <a:ea typeface="Montserrat"/>
                <a:cs typeface="Montserrat"/>
                <a:sym typeface="Montserrat"/>
              </a:rPr>
              <a:t>Conceptualising the Urban Context</a:t>
            </a:r>
            <a:br>
              <a:rPr lang="en-GB" i="1" dirty="0">
                <a:solidFill>
                  <a:srgbClr val="00A0A3"/>
                </a:solidFill>
                <a:latin typeface="Montserrat"/>
                <a:ea typeface="Montserrat"/>
                <a:cs typeface="Montserrat"/>
                <a:sym typeface="Montserrat"/>
              </a:rPr>
            </a:br>
            <a:r>
              <a:rPr lang="en-GB" b="1" i="1" dirty="0">
                <a:solidFill>
                  <a:srgbClr val="00A0A3"/>
                </a:solidFill>
                <a:latin typeface="Montserrat"/>
                <a:ea typeface="Montserrat"/>
                <a:cs typeface="Montserrat"/>
                <a:sym typeface="Montserrat"/>
              </a:rPr>
              <a:t>Activity 1.2. Part 2 - Systems Modelling Using the Five Urban Systems Approach</a:t>
            </a:r>
            <a:endParaRPr b="1" i="1" dirty="0">
              <a:solidFill>
                <a:srgbClr val="00A0A3"/>
              </a:solidFill>
              <a:latin typeface="Montserrat"/>
              <a:ea typeface="Montserrat"/>
              <a:cs typeface="Montserrat"/>
              <a:sym typeface="Montserrat"/>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726"/>
        <p:cNvGrpSpPr/>
        <p:nvPr/>
      </p:nvGrpSpPr>
      <p:grpSpPr>
        <a:xfrm>
          <a:off x="0" y="0"/>
          <a:ext cx="0" cy="0"/>
          <a:chOff x="0" y="0"/>
          <a:chExt cx="0" cy="0"/>
        </a:xfrm>
      </p:grpSpPr>
      <p:sp>
        <p:nvSpPr>
          <p:cNvPr id="727" name="Google Shape;727;p77"/>
          <p:cNvSpPr txBox="1">
            <a:spLocks noGrp="1"/>
          </p:cNvSpPr>
          <p:nvPr>
            <p:ph type="title"/>
          </p:nvPr>
        </p:nvSpPr>
        <p:spPr>
          <a:xfrm>
            <a:off x="265500" y="1919850"/>
            <a:ext cx="4045200" cy="1482300"/>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en-GB"/>
              <a:t>Step 3</a:t>
            </a:r>
            <a:br>
              <a:rPr lang="en-GB"/>
            </a:br>
            <a:r>
              <a:rPr lang="en-GB" b="0"/>
              <a:t>Map Relationships Part II</a:t>
            </a:r>
            <a:endParaRPr b="0"/>
          </a:p>
        </p:txBody>
      </p:sp>
      <p:sp>
        <p:nvSpPr>
          <p:cNvPr id="728" name="Google Shape;728;p77"/>
          <p:cNvSpPr txBox="1">
            <a:spLocks noGrp="1"/>
          </p:cNvSpPr>
          <p:nvPr>
            <p:ph type="subTitle" idx="1"/>
          </p:nvPr>
        </p:nvSpPr>
        <p:spPr>
          <a:xfrm>
            <a:off x="265500" y="32611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a:t>Identify and map needs and assets in your system</a:t>
            </a:r>
            <a:endParaRPr/>
          </a:p>
        </p:txBody>
      </p:sp>
      <p:sp>
        <p:nvSpPr>
          <p:cNvPr id="729" name="Google Shape;729;p77"/>
          <p:cNvSpPr txBox="1">
            <a:spLocks noGrp="1"/>
          </p:cNvSpPr>
          <p:nvPr>
            <p:ph type="body" idx="2"/>
          </p:nvPr>
        </p:nvSpPr>
        <p:spPr>
          <a:xfrm>
            <a:off x="4939500" y="724075"/>
            <a:ext cx="3837000" cy="40077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GB"/>
              <a:t>1. What </a:t>
            </a:r>
            <a:r>
              <a:rPr lang="en-GB" b="1"/>
              <a:t>needs</a:t>
            </a:r>
            <a:r>
              <a:rPr lang="en-GB"/>
              <a:t> exist in this system?</a:t>
            </a:r>
            <a:endParaRPr/>
          </a:p>
          <a:p>
            <a:pPr marL="0" lvl="0" indent="0" algn="l" rtl="0">
              <a:spcBef>
                <a:spcPts val="1200"/>
              </a:spcBef>
              <a:spcAft>
                <a:spcPts val="0"/>
              </a:spcAft>
              <a:buNone/>
            </a:pPr>
            <a:r>
              <a:rPr lang="en-GB"/>
              <a:t>2. What </a:t>
            </a:r>
            <a:r>
              <a:rPr lang="en-GB" b="1"/>
              <a:t>assets</a:t>
            </a:r>
            <a:r>
              <a:rPr lang="en-GB"/>
              <a:t> are available in this system?</a:t>
            </a:r>
            <a:endParaRPr/>
          </a:p>
          <a:p>
            <a:pPr marL="0" lvl="0" indent="0" algn="l" rtl="0">
              <a:spcBef>
                <a:spcPts val="1200"/>
              </a:spcBef>
              <a:spcAft>
                <a:spcPts val="1200"/>
              </a:spcAft>
              <a:buNone/>
            </a:pPr>
            <a:endParaRPr/>
          </a:p>
        </p:txBody>
      </p:sp>
      <p:sp>
        <p:nvSpPr>
          <p:cNvPr id="730" name="Google Shape;730;p77"/>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62</a:t>
            </a:fld>
            <a:endParaRPr/>
          </a:p>
        </p:txBody>
      </p:sp>
      <p:sp>
        <p:nvSpPr>
          <p:cNvPr id="731" name="Google Shape;731;p77"/>
          <p:cNvSpPr txBox="1"/>
          <p:nvPr/>
        </p:nvSpPr>
        <p:spPr>
          <a:xfrm>
            <a:off x="0" y="0"/>
            <a:ext cx="4572000" cy="1056156"/>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dirty="0">
                <a:solidFill>
                  <a:srgbClr val="00A0A3"/>
                </a:solidFill>
                <a:latin typeface="Montserrat"/>
                <a:ea typeface="Montserrat"/>
                <a:cs typeface="Montserrat"/>
                <a:sym typeface="Montserrat"/>
              </a:rPr>
              <a:t>1.2 </a:t>
            </a:r>
            <a:r>
              <a:rPr lang="en-GB" i="1" dirty="0">
                <a:solidFill>
                  <a:srgbClr val="00A0A3"/>
                </a:solidFill>
                <a:latin typeface="Montserrat"/>
                <a:ea typeface="Montserrat"/>
                <a:cs typeface="Montserrat"/>
                <a:sym typeface="Montserrat"/>
              </a:rPr>
              <a:t>Conceptualising the Urban Context</a:t>
            </a:r>
            <a:br>
              <a:rPr lang="en-GB" i="1" dirty="0">
                <a:solidFill>
                  <a:srgbClr val="00A0A3"/>
                </a:solidFill>
                <a:latin typeface="Montserrat"/>
                <a:ea typeface="Montserrat"/>
                <a:cs typeface="Montserrat"/>
                <a:sym typeface="Montserrat"/>
              </a:rPr>
            </a:br>
            <a:r>
              <a:rPr lang="en-GB" b="1" i="1" dirty="0">
                <a:solidFill>
                  <a:srgbClr val="00A0A3"/>
                </a:solidFill>
                <a:latin typeface="Montserrat"/>
                <a:ea typeface="Montserrat"/>
                <a:cs typeface="Montserrat"/>
                <a:sym typeface="Montserrat"/>
              </a:rPr>
              <a:t>Activity 1.2. Part 2 - Systems Modelling Using the Five Urban Systems Approach</a:t>
            </a:r>
            <a:endParaRPr b="1" i="1" dirty="0">
              <a:solidFill>
                <a:srgbClr val="00A0A3"/>
              </a:solidFill>
              <a:latin typeface="Montserrat"/>
              <a:ea typeface="Montserrat"/>
              <a:cs typeface="Montserrat"/>
              <a:sym typeface="Montserrat"/>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735"/>
        <p:cNvGrpSpPr/>
        <p:nvPr/>
      </p:nvGrpSpPr>
      <p:grpSpPr>
        <a:xfrm>
          <a:off x="0" y="0"/>
          <a:ext cx="0" cy="0"/>
          <a:chOff x="0" y="0"/>
          <a:chExt cx="0" cy="0"/>
        </a:xfrm>
      </p:grpSpPr>
      <p:sp>
        <p:nvSpPr>
          <p:cNvPr id="736" name="Google Shape;736;p78"/>
          <p:cNvSpPr txBox="1">
            <a:spLocks noGrp="1"/>
          </p:cNvSpPr>
          <p:nvPr>
            <p:ph type="title"/>
          </p:nvPr>
        </p:nvSpPr>
        <p:spPr>
          <a:xfrm>
            <a:off x="265500" y="1919850"/>
            <a:ext cx="4045200" cy="1482300"/>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en-GB"/>
              <a:t>Step 4</a:t>
            </a:r>
            <a:br>
              <a:rPr lang="en-GB"/>
            </a:br>
            <a:r>
              <a:rPr lang="en-GB" b="0"/>
              <a:t>Map Relationships Part III</a:t>
            </a:r>
            <a:endParaRPr b="0"/>
          </a:p>
        </p:txBody>
      </p:sp>
      <p:sp>
        <p:nvSpPr>
          <p:cNvPr id="737" name="Google Shape;737;p78"/>
          <p:cNvSpPr txBox="1">
            <a:spLocks noGrp="1"/>
          </p:cNvSpPr>
          <p:nvPr>
            <p:ph type="subTitle" idx="1"/>
          </p:nvPr>
        </p:nvSpPr>
        <p:spPr>
          <a:xfrm>
            <a:off x="265500" y="3261150"/>
            <a:ext cx="4045200" cy="17196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None/>
            </a:pPr>
            <a:r>
              <a:rPr lang="en-GB"/>
              <a:t>Identify and map relationships between stakeholders, subsystems, needs, and assets in your system</a:t>
            </a:r>
            <a:endParaRPr/>
          </a:p>
        </p:txBody>
      </p:sp>
      <p:sp>
        <p:nvSpPr>
          <p:cNvPr id="738" name="Google Shape;738;p78"/>
          <p:cNvSpPr txBox="1">
            <a:spLocks noGrp="1"/>
          </p:cNvSpPr>
          <p:nvPr>
            <p:ph type="body" idx="2"/>
          </p:nvPr>
        </p:nvSpPr>
        <p:spPr>
          <a:xfrm>
            <a:off x="4939500" y="724075"/>
            <a:ext cx="3837000" cy="40077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GB"/>
              <a:t>1. Which assets can be used to address which needs?</a:t>
            </a:r>
            <a:endParaRPr/>
          </a:p>
          <a:p>
            <a:pPr marL="0" lvl="0" indent="0" algn="l" rtl="0">
              <a:spcBef>
                <a:spcPts val="1200"/>
              </a:spcBef>
              <a:spcAft>
                <a:spcPts val="0"/>
              </a:spcAft>
              <a:buNone/>
            </a:pPr>
            <a:r>
              <a:rPr lang="en-GB"/>
              <a:t>2. What are the relationships between the subsystems in this system?</a:t>
            </a:r>
            <a:endParaRPr/>
          </a:p>
          <a:p>
            <a:pPr marL="0" lvl="0" indent="0" algn="l" rtl="0">
              <a:spcBef>
                <a:spcPts val="1200"/>
              </a:spcBef>
              <a:spcAft>
                <a:spcPts val="0"/>
              </a:spcAft>
              <a:buNone/>
            </a:pPr>
            <a:r>
              <a:rPr lang="en-GB"/>
              <a:t>3. What needs remain unmet?</a:t>
            </a:r>
            <a:endParaRPr/>
          </a:p>
          <a:p>
            <a:pPr marL="0" lvl="0" indent="0" algn="l" rtl="0">
              <a:spcBef>
                <a:spcPts val="1200"/>
              </a:spcBef>
              <a:spcAft>
                <a:spcPts val="1200"/>
              </a:spcAft>
              <a:buNone/>
            </a:pPr>
            <a:endParaRPr/>
          </a:p>
        </p:txBody>
      </p:sp>
      <p:sp>
        <p:nvSpPr>
          <p:cNvPr id="739" name="Google Shape;739;p78"/>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63</a:t>
            </a:fld>
            <a:endParaRPr/>
          </a:p>
        </p:txBody>
      </p:sp>
      <p:sp>
        <p:nvSpPr>
          <p:cNvPr id="740" name="Google Shape;740;p78"/>
          <p:cNvSpPr txBox="1"/>
          <p:nvPr/>
        </p:nvSpPr>
        <p:spPr>
          <a:xfrm>
            <a:off x="0" y="0"/>
            <a:ext cx="4572000" cy="1056156"/>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dirty="0">
                <a:solidFill>
                  <a:srgbClr val="00A0A3"/>
                </a:solidFill>
                <a:latin typeface="Montserrat"/>
                <a:ea typeface="Montserrat"/>
                <a:cs typeface="Montserrat"/>
                <a:sym typeface="Montserrat"/>
              </a:rPr>
              <a:t>1.2 </a:t>
            </a:r>
            <a:r>
              <a:rPr lang="en-GB" i="1" dirty="0">
                <a:solidFill>
                  <a:srgbClr val="00A0A3"/>
                </a:solidFill>
                <a:latin typeface="Montserrat"/>
                <a:ea typeface="Montserrat"/>
                <a:cs typeface="Montserrat"/>
                <a:sym typeface="Montserrat"/>
              </a:rPr>
              <a:t>Conceptualising the Urban Context</a:t>
            </a:r>
            <a:br>
              <a:rPr lang="en-GB" i="1" dirty="0">
                <a:solidFill>
                  <a:srgbClr val="00A0A3"/>
                </a:solidFill>
                <a:latin typeface="Montserrat"/>
                <a:ea typeface="Montserrat"/>
                <a:cs typeface="Montserrat"/>
                <a:sym typeface="Montserrat"/>
              </a:rPr>
            </a:br>
            <a:r>
              <a:rPr lang="en-GB" b="1" i="1" dirty="0">
                <a:solidFill>
                  <a:srgbClr val="00A0A3"/>
                </a:solidFill>
                <a:latin typeface="Montserrat"/>
                <a:ea typeface="Montserrat"/>
                <a:cs typeface="Montserrat"/>
                <a:sym typeface="Montserrat"/>
              </a:rPr>
              <a:t>Activity 1.2. Part 2 - Systems Modelling Using the Five Urban Systems Approach</a:t>
            </a:r>
            <a:endParaRPr b="1" i="1" dirty="0">
              <a:solidFill>
                <a:srgbClr val="00A0A3"/>
              </a:solidFill>
              <a:latin typeface="Montserrat"/>
              <a:ea typeface="Montserrat"/>
              <a:cs typeface="Montserrat"/>
              <a:sym typeface="Montserrat"/>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744"/>
        <p:cNvGrpSpPr/>
        <p:nvPr/>
      </p:nvGrpSpPr>
      <p:grpSpPr>
        <a:xfrm>
          <a:off x="0" y="0"/>
          <a:ext cx="0" cy="0"/>
          <a:chOff x="0" y="0"/>
          <a:chExt cx="0" cy="0"/>
        </a:xfrm>
      </p:grpSpPr>
      <p:sp>
        <p:nvSpPr>
          <p:cNvPr id="745" name="Google Shape;745;p79"/>
          <p:cNvSpPr txBox="1">
            <a:spLocks noGrp="1"/>
          </p:cNvSpPr>
          <p:nvPr>
            <p:ph type="title"/>
          </p:nvPr>
        </p:nvSpPr>
        <p:spPr>
          <a:xfrm>
            <a:off x="265500" y="1919850"/>
            <a:ext cx="4045200" cy="14823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GB"/>
              <a:t>Discussion</a:t>
            </a:r>
            <a:br>
              <a:rPr lang="en-GB"/>
            </a:br>
            <a:endParaRPr b="0"/>
          </a:p>
        </p:txBody>
      </p:sp>
      <p:sp>
        <p:nvSpPr>
          <p:cNvPr id="746" name="Google Shape;746;p79"/>
          <p:cNvSpPr txBox="1">
            <a:spLocks noGrp="1"/>
          </p:cNvSpPr>
          <p:nvPr>
            <p:ph type="body" idx="2"/>
          </p:nvPr>
        </p:nvSpPr>
        <p:spPr>
          <a:xfrm>
            <a:off x="4939500" y="724075"/>
            <a:ext cx="3837000" cy="40077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GB" b="1"/>
              <a:t>Key questions</a:t>
            </a:r>
            <a:endParaRPr b="1"/>
          </a:p>
          <a:p>
            <a:pPr marL="457200" marR="0" lvl="0" indent="-317500" algn="l" rtl="0">
              <a:lnSpc>
                <a:spcPct val="115000"/>
              </a:lnSpc>
              <a:spcBef>
                <a:spcPts val="1200"/>
              </a:spcBef>
              <a:spcAft>
                <a:spcPts val="0"/>
              </a:spcAft>
              <a:buSzPts val="1400"/>
              <a:buChar char="❏"/>
            </a:pPr>
            <a:r>
              <a:rPr lang="en-GB" sz="1400"/>
              <a:t>What are the </a:t>
            </a:r>
            <a:r>
              <a:rPr lang="en-GB" sz="1400" b="1"/>
              <a:t>similarities and differences</a:t>
            </a:r>
            <a:r>
              <a:rPr lang="en-GB" sz="1400"/>
              <a:t> between the five systems maps? </a:t>
            </a:r>
            <a:endParaRPr sz="1400"/>
          </a:p>
          <a:p>
            <a:pPr marL="457200" marR="0" lvl="0" indent="-317500" algn="l" rtl="0">
              <a:lnSpc>
                <a:spcPct val="115000"/>
              </a:lnSpc>
              <a:spcBef>
                <a:spcPts val="1000"/>
              </a:spcBef>
              <a:spcAft>
                <a:spcPts val="0"/>
              </a:spcAft>
              <a:buSzPts val="1400"/>
              <a:buChar char="❏"/>
            </a:pPr>
            <a:r>
              <a:rPr lang="en-GB" sz="1400"/>
              <a:t>What system could </a:t>
            </a:r>
            <a:r>
              <a:rPr lang="en-GB" sz="1400" b="1"/>
              <a:t>provide or support assets</a:t>
            </a:r>
            <a:r>
              <a:rPr lang="en-GB" sz="1400"/>
              <a:t> to fulfil unmet needs in your system?</a:t>
            </a:r>
            <a:endParaRPr sz="1400"/>
          </a:p>
          <a:p>
            <a:pPr marL="457200" marR="0" lvl="0" indent="-317500" algn="l" rtl="0">
              <a:lnSpc>
                <a:spcPct val="115000"/>
              </a:lnSpc>
              <a:spcBef>
                <a:spcPts val="1000"/>
              </a:spcBef>
              <a:spcAft>
                <a:spcPts val="1000"/>
              </a:spcAft>
              <a:buSzPts val="1400"/>
              <a:buChar char="❏"/>
            </a:pPr>
            <a:r>
              <a:rPr lang="en-GB" sz="1400"/>
              <a:t>Where are the points of </a:t>
            </a:r>
            <a:r>
              <a:rPr lang="en-GB" sz="1400" b="1"/>
              <a:t>connection or overlap</a:t>
            </a:r>
            <a:r>
              <a:rPr lang="en-GB" sz="1400"/>
              <a:t> between systems?</a:t>
            </a:r>
            <a:endParaRPr/>
          </a:p>
        </p:txBody>
      </p:sp>
      <p:sp>
        <p:nvSpPr>
          <p:cNvPr id="747" name="Google Shape;747;p79"/>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64</a:t>
            </a:fld>
            <a:endParaRPr/>
          </a:p>
        </p:txBody>
      </p:sp>
      <p:sp>
        <p:nvSpPr>
          <p:cNvPr id="748" name="Google Shape;748;p79"/>
          <p:cNvSpPr txBox="1">
            <a:spLocks noGrp="1"/>
          </p:cNvSpPr>
          <p:nvPr>
            <p:ph type="subTitle" idx="1"/>
          </p:nvPr>
        </p:nvSpPr>
        <p:spPr>
          <a:xfrm>
            <a:off x="263400" y="2669125"/>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a:t>Share system maps</a:t>
            </a:r>
            <a:endParaRPr/>
          </a:p>
        </p:txBody>
      </p:sp>
      <p:sp>
        <p:nvSpPr>
          <p:cNvPr id="749" name="Google Shape;749;p79"/>
          <p:cNvSpPr txBox="1"/>
          <p:nvPr/>
        </p:nvSpPr>
        <p:spPr>
          <a:xfrm>
            <a:off x="0" y="0"/>
            <a:ext cx="4572000" cy="1056156"/>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dirty="0">
                <a:solidFill>
                  <a:srgbClr val="00A0A3"/>
                </a:solidFill>
                <a:latin typeface="Montserrat"/>
                <a:ea typeface="Montserrat"/>
                <a:cs typeface="Montserrat"/>
                <a:sym typeface="Montserrat"/>
              </a:rPr>
              <a:t>1.2 </a:t>
            </a:r>
            <a:r>
              <a:rPr lang="en-GB" i="1" dirty="0">
                <a:solidFill>
                  <a:srgbClr val="00A0A3"/>
                </a:solidFill>
                <a:latin typeface="Montserrat"/>
                <a:ea typeface="Montserrat"/>
                <a:cs typeface="Montserrat"/>
                <a:sym typeface="Montserrat"/>
              </a:rPr>
              <a:t>Conceptualising the Urban Context</a:t>
            </a:r>
            <a:br>
              <a:rPr lang="en-GB" i="1" dirty="0">
                <a:solidFill>
                  <a:srgbClr val="00A0A3"/>
                </a:solidFill>
                <a:latin typeface="Montserrat"/>
                <a:ea typeface="Montserrat"/>
                <a:cs typeface="Montserrat"/>
                <a:sym typeface="Montserrat"/>
              </a:rPr>
            </a:br>
            <a:r>
              <a:rPr lang="en-GB" b="1" i="1" dirty="0">
                <a:solidFill>
                  <a:srgbClr val="00A0A3"/>
                </a:solidFill>
                <a:latin typeface="Montserrat"/>
                <a:ea typeface="Montserrat"/>
                <a:cs typeface="Montserrat"/>
                <a:sym typeface="Montserrat"/>
              </a:rPr>
              <a:t>Activity 1.2. Part 2 - Systems Modelling Using the Five Urban Systems Approach</a:t>
            </a:r>
            <a:endParaRPr b="1" i="1" dirty="0">
              <a:solidFill>
                <a:srgbClr val="00A0A3"/>
              </a:solidFill>
              <a:latin typeface="Montserrat"/>
              <a:ea typeface="Montserrat"/>
              <a:cs typeface="Montserrat"/>
              <a:sym typeface="Montserrat"/>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753"/>
        <p:cNvGrpSpPr/>
        <p:nvPr/>
      </p:nvGrpSpPr>
      <p:grpSpPr>
        <a:xfrm>
          <a:off x="0" y="0"/>
          <a:ext cx="0" cy="0"/>
          <a:chOff x="0" y="0"/>
          <a:chExt cx="0" cy="0"/>
        </a:xfrm>
      </p:grpSpPr>
      <p:sp>
        <p:nvSpPr>
          <p:cNvPr id="754" name="Google Shape;754;p80"/>
          <p:cNvSpPr txBox="1">
            <a:spLocks noGrp="1"/>
          </p:cNvSpPr>
          <p:nvPr>
            <p:ph type="title"/>
          </p:nvPr>
        </p:nvSpPr>
        <p:spPr>
          <a:xfrm>
            <a:off x="265500" y="1919850"/>
            <a:ext cx="4045200" cy="14823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GB"/>
              <a:t>Activity</a:t>
            </a:r>
            <a:br>
              <a:rPr lang="en-GB"/>
            </a:br>
            <a:r>
              <a:rPr lang="en-GB"/>
              <a:t>Wrap-up</a:t>
            </a:r>
            <a:endParaRPr/>
          </a:p>
        </p:txBody>
      </p:sp>
      <p:sp>
        <p:nvSpPr>
          <p:cNvPr id="755" name="Google Shape;755;p80"/>
          <p:cNvSpPr txBox="1">
            <a:spLocks noGrp="1"/>
          </p:cNvSpPr>
          <p:nvPr>
            <p:ph type="body" idx="2"/>
          </p:nvPr>
        </p:nvSpPr>
        <p:spPr>
          <a:xfrm>
            <a:off x="4939500" y="724075"/>
            <a:ext cx="3837000" cy="4007700"/>
          </a:xfrm>
          <a:prstGeom prst="rect">
            <a:avLst/>
          </a:prstGeom>
        </p:spPr>
        <p:txBody>
          <a:bodyPr spcFirstLastPara="1" wrap="square" lIns="91425" tIns="91425" rIns="91425" bIns="91425" anchor="ctr" anchorCtr="0">
            <a:normAutofit fontScale="92500" lnSpcReduction="20000"/>
          </a:bodyPr>
          <a:lstStyle/>
          <a:p>
            <a:pPr marL="0" lvl="0" indent="0" algn="l" rtl="0">
              <a:spcBef>
                <a:spcPts val="0"/>
              </a:spcBef>
              <a:spcAft>
                <a:spcPts val="0"/>
              </a:spcAft>
              <a:buNone/>
            </a:pPr>
            <a:r>
              <a:rPr lang="en-GB" b="1"/>
              <a:t>Key questions</a:t>
            </a:r>
            <a:endParaRPr b="1"/>
          </a:p>
          <a:p>
            <a:pPr marL="457200" marR="0" lvl="0" indent="-310832" algn="l" rtl="0">
              <a:lnSpc>
                <a:spcPct val="115000"/>
              </a:lnSpc>
              <a:spcBef>
                <a:spcPts val="1200"/>
              </a:spcBef>
              <a:spcAft>
                <a:spcPts val="0"/>
              </a:spcAft>
              <a:buSzPct val="100000"/>
              <a:buChar char="❏"/>
            </a:pPr>
            <a:r>
              <a:rPr lang="en-GB" sz="1400"/>
              <a:t>How do </a:t>
            </a:r>
            <a:r>
              <a:rPr lang="en-GB" sz="1400" b="1"/>
              <a:t>connections and overlaps</a:t>
            </a:r>
            <a:r>
              <a:rPr lang="en-GB" sz="1400"/>
              <a:t> between systems impact the system as a whole?</a:t>
            </a:r>
            <a:endParaRPr sz="1400"/>
          </a:p>
          <a:p>
            <a:pPr marL="457200" marR="0" lvl="0" indent="-310832" algn="l" rtl="0">
              <a:lnSpc>
                <a:spcPct val="115000"/>
              </a:lnSpc>
              <a:spcBef>
                <a:spcPts val="1000"/>
              </a:spcBef>
              <a:spcAft>
                <a:spcPts val="0"/>
              </a:spcAft>
              <a:buSzPct val="100000"/>
              <a:buChar char="❏"/>
            </a:pPr>
            <a:r>
              <a:rPr lang="en-GB" sz="1400"/>
              <a:t>How do </a:t>
            </a:r>
            <a:r>
              <a:rPr lang="en-GB" sz="1400" b="1"/>
              <a:t>interactions between systems</a:t>
            </a:r>
            <a:r>
              <a:rPr lang="en-GB" sz="1400"/>
              <a:t> impact outcomes, such as recovery of assets and service delivery?</a:t>
            </a:r>
            <a:endParaRPr sz="1400"/>
          </a:p>
          <a:p>
            <a:pPr marL="457200" marR="0" lvl="0" indent="-310832" algn="l" rtl="0">
              <a:lnSpc>
                <a:spcPct val="115000"/>
              </a:lnSpc>
              <a:spcBef>
                <a:spcPts val="1000"/>
              </a:spcBef>
              <a:spcAft>
                <a:spcPts val="0"/>
              </a:spcAft>
              <a:buSzPct val="100000"/>
              <a:buChar char="❏"/>
            </a:pPr>
            <a:r>
              <a:rPr lang="en-GB" sz="1400"/>
              <a:t>How could the relationships between systems and subsystems </a:t>
            </a:r>
            <a:r>
              <a:rPr lang="en-GB" sz="1400" b="1"/>
              <a:t>be changed </a:t>
            </a:r>
            <a:r>
              <a:rPr lang="en-GB" sz="1400"/>
              <a:t>(either strengthened or mitigated) to produce desired outcomes? </a:t>
            </a:r>
            <a:endParaRPr sz="1400"/>
          </a:p>
          <a:p>
            <a:pPr marL="457200" marR="0" lvl="0" indent="-310832" algn="l" rtl="0">
              <a:lnSpc>
                <a:spcPct val="115000"/>
              </a:lnSpc>
              <a:spcBef>
                <a:spcPts val="1000"/>
              </a:spcBef>
              <a:spcAft>
                <a:spcPts val="1000"/>
              </a:spcAft>
              <a:buSzPct val="100000"/>
              <a:buChar char="❏"/>
            </a:pPr>
            <a:r>
              <a:rPr lang="en-GB" sz="1400"/>
              <a:t>Which stakeholders have </a:t>
            </a:r>
            <a:r>
              <a:rPr lang="en-GB" sz="1400" b="1"/>
              <a:t>capacity</a:t>
            </a:r>
            <a:r>
              <a:rPr lang="en-GB" sz="1400"/>
              <a:t> to enable these changes or to otherwise influence systems to produce desired outcomes?</a:t>
            </a:r>
            <a:endParaRPr sz="1400"/>
          </a:p>
        </p:txBody>
      </p:sp>
      <p:sp>
        <p:nvSpPr>
          <p:cNvPr id="756" name="Google Shape;756;p80"/>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65</a:t>
            </a:fld>
            <a:endParaRPr/>
          </a:p>
        </p:txBody>
      </p:sp>
      <p:sp>
        <p:nvSpPr>
          <p:cNvPr id="757" name="Google Shape;757;p80"/>
          <p:cNvSpPr txBox="1"/>
          <p:nvPr/>
        </p:nvSpPr>
        <p:spPr>
          <a:xfrm>
            <a:off x="0" y="0"/>
            <a:ext cx="4572000" cy="1056156"/>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dirty="0">
                <a:solidFill>
                  <a:srgbClr val="00A0A3"/>
                </a:solidFill>
                <a:latin typeface="Montserrat"/>
                <a:ea typeface="Montserrat"/>
                <a:cs typeface="Montserrat"/>
                <a:sym typeface="Montserrat"/>
              </a:rPr>
              <a:t>1.2 </a:t>
            </a:r>
            <a:r>
              <a:rPr lang="en-GB" i="1" dirty="0">
                <a:solidFill>
                  <a:srgbClr val="00A0A3"/>
                </a:solidFill>
                <a:latin typeface="Montserrat"/>
                <a:ea typeface="Montserrat"/>
                <a:cs typeface="Montserrat"/>
                <a:sym typeface="Montserrat"/>
              </a:rPr>
              <a:t>Conceptualising the Urban Context</a:t>
            </a:r>
            <a:br>
              <a:rPr lang="en-GB" i="1" dirty="0">
                <a:solidFill>
                  <a:srgbClr val="00A0A3"/>
                </a:solidFill>
                <a:latin typeface="Montserrat"/>
                <a:ea typeface="Montserrat"/>
                <a:cs typeface="Montserrat"/>
                <a:sym typeface="Montserrat"/>
              </a:rPr>
            </a:br>
            <a:r>
              <a:rPr lang="en-GB" b="1" i="1" dirty="0">
                <a:solidFill>
                  <a:srgbClr val="00A0A3"/>
                </a:solidFill>
                <a:latin typeface="Montserrat"/>
                <a:ea typeface="Montserrat"/>
                <a:cs typeface="Montserrat"/>
                <a:sym typeface="Montserrat"/>
              </a:rPr>
              <a:t>Activity 1.2. Part 2 - Systems Modelling Using the Five Urban Systems Approach</a:t>
            </a:r>
            <a:endParaRPr b="1" i="1" dirty="0">
              <a:solidFill>
                <a:srgbClr val="00A0A3"/>
              </a:solidFill>
              <a:latin typeface="Montserrat"/>
              <a:ea typeface="Montserrat"/>
              <a:cs typeface="Montserrat"/>
              <a:sym typeface="Montserrat"/>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53"/>
          <p:cNvSpPr txBox="1">
            <a:spLocks noGrp="1"/>
          </p:cNvSpPr>
          <p:nvPr>
            <p:ph type="sldNum" idx="4294967295"/>
          </p:nvPr>
        </p:nvSpPr>
        <p:spPr>
          <a:xfrm>
            <a:off x="8472458" y="4663217"/>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sz="1300"/>
              <a:t>66</a:t>
            </a:fld>
            <a:endParaRPr sz="1300"/>
          </a:p>
        </p:txBody>
      </p:sp>
      <p:sp>
        <p:nvSpPr>
          <p:cNvPr id="467" name="Google Shape;467;p53"/>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66</a:t>
            </a:fld>
            <a:endParaRPr/>
          </a:p>
        </p:txBody>
      </p:sp>
      <p:pic>
        <p:nvPicPr>
          <p:cNvPr id="468" name="Google Shape;468;p53"/>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039742" y="0"/>
            <a:ext cx="6067308" cy="5143500"/>
          </a:xfrm>
          <a:prstGeom prst="rect">
            <a:avLst/>
          </a:prstGeom>
          <a:noFill/>
          <a:ln>
            <a:noFill/>
          </a:ln>
        </p:spPr>
      </p:pic>
      <p:sp>
        <p:nvSpPr>
          <p:cNvPr id="469" name="Google Shape;469;p53"/>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666666"/>
                </a:solidFill>
              </a:rPr>
              <a:t>USING SPHERE STANDARDS IN URBAN CONTEXTS</a:t>
            </a:r>
            <a:br>
              <a:rPr lang="en-GB" sz="820">
                <a:solidFill>
                  <a:srgbClr val="666666"/>
                </a:solidFill>
              </a:rPr>
            </a:br>
            <a:r>
              <a:rPr lang="en-GB" sz="820" b="1">
                <a:solidFill>
                  <a:srgbClr val="666666"/>
                </a:solidFill>
              </a:rPr>
              <a:t>Module 1. Humanitarian Response in Urban Contexts</a:t>
            </a:r>
            <a:endParaRPr b="1">
              <a:solidFill>
                <a:srgbClr val="666666"/>
              </a:solidFill>
              <a:latin typeface="Montserrat"/>
              <a:ea typeface="Montserrat"/>
              <a:cs typeface="Montserrat"/>
              <a:sym typeface="Montserrat"/>
            </a:endParaRPr>
          </a:p>
        </p:txBody>
      </p:sp>
      <p:sp>
        <p:nvSpPr>
          <p:cNvPr id="470" name="Google Shape;470;p53"/>
          <p:cNvSpPr/>
          <p:nvPr/>
        </p:nvSpPr>
        <p:spPr>
          <a:xfrm>
            <a:off x="3007175" y="0"/>
            <a:ext cx="3252300" cy="5143500"/>
          </a:xfrm>
          <a:prstGeom prst="rect">
            <a:avLst/>
          </a:prstGeom>
          <a:gradFill>
            <a:gsLst>
              <a:gs pos="0">
                <a:schemeClr val="dk1"/>
              </a:gs>
              <a:gs pos="100000">
                <a:srgbClr val="FFFFFF">
                  <a:alpha val="0"/>
                </a:srgbClr>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53"/>
          <p:cNvSpPr txBox="1">
            <a:spLocks noGrp="1"/>
          </p:cNvSpPr>
          <p:nvPr>
            <p:ph type="subTitle" idx="1"/>
          </p:nvPr>
        </p:nvSpPr>
        <p:spPr>
          <a:xfrm>
            <a:off x="265500" y="2067675"/>
            <a:ext cx="4045200" cy="12351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2000" b="1">
                <a:solidFill>
                  <a:srgbClr val="666666"/>
                </a:solidFill>
              </a:rPr>
              <a:t>Urban Response Case Study: </a:t>
            </a:r>
            <a:endParaRPr sz="2000" b="1">
              <a:solidFill>
                <a:srgbClr val="666666"/>
              </a:solidFill>
            </a:endParaRPr>
          </a:p>
          <a:p>
            <a:pPr marL="0" lvl="0" indent="0" algn="l" rtl="0">
              <a:lnSpc>
                <a:spcPct val="100000"/>
              </a:lnSpc>
              <a:spcBef>
                <a:spcPts val="0"/>
              </a:spcBef>
              <a:spcAft>
                <a:spcPts val="0"/>
              </a:spcAft>
              <a:buClr>
                <a:schemeClr val="dk1"/>
              </a:buClr>
              <a:buSzPts val="1100"/>
              <a:buFont typeface="Arial"/>
              <a:buNone/>
            </a:pPr>
            <a:r>
              <a:rPr lang="en-GB" sz="2000">
                <a:solidFill>
                  <a:srgbClr val="666666"/>
                </a:solidFill>
                <a:latin typeface="Montserrat Black"/>
                <a:ea typeface="Montserrat Black"/>
                <a:cs typeface="Montserrat Black"/>
                <a:sym typeface="Montserrat Black"/>
              </a:rPr>
              <a:t>The War in Ukraine</a:t>
            </a:r>
            <a:endParaRPr sz="2000">
              <a:solidFill>
                <a:srgbClr val="666666"/>
              </a:solidFill>
              <a:latin typeface="Montserrat Black"/>
              <a:ea typeface="Montserrat Black"/>
              <a:cs typeface="Montserrat Black"/>
              <a:sym typeface="Montserrat Black"/>
            </a:endParaRPr>
          </a:p>
        </p:txBody>
      </p:sp>
      <p:sp>
        <p:nvSpPr>
          <p:cNvPr id="472" name="Google Shape;472;p53"/>
          <p:cNvSpPr txBox="1"/>
          <p:nvPr/>
        </p:nvSpPr>
        <p:spPr>
          <a:xfrm>
            <a:off x="8445225" y="4857375"/>
            <a:ext cx="6987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b="1">
                <a:solidFill>
                  <a:srgbClr val="666666"/>
                </a:solidFill>
              </a:rPr>
              <a:t>Reuters</a:t>
            </a:r>
            <a:endParaRPr sz="600" b="1">
              <a:solidFill>
                <a:srgbClr val="666666"/>
              </a:solidFill>
            </a:endParaRPr>
          </a:p>
        </p:txBody>
      </p:sp>
      <p:sp>
        <p:nvSpPr>
          <p:cNvPr id="473" name="Google Shape;473;p53"/>
          <p:cNvSpPr txBox="1">
            <a:spLocks noGrp="1"/>
          </p:cNvSpPr>
          <p:nvPr>
            <p:ph type="subTitle" idx="1"/>
          </p:nvPr>
        </p:nvSpPr>
        <p:spPr>
          <a:xfrm>
            <a:off x="785550" y="364200"/>
            <a:ext cx="7659600" cy="4358700"/>
          </a:xfrm>
          <a:prstGeom prst="rect">
            <a:avLst/>
          </a:prstGeom>
          <a:solidFill>
            <a:schemeClr val="dk1"/>
          </a:solidFill>
          <a:ln w="9525" cap="flat" cmpd="sng">
            <a:solidFill>
              <a:schemeClr val="lt1"/>
            </a:solidFill>
            <a:prstDash val="solid"/>
            <a:round/>
            <a:headEnd type="none" w="sm" len="sm"/>
            <a:tailEnd type="none" w="sm" len="sm"/>
          </a:ln>
        </p:spPr>
        <p:txBody>
          <a:bodyPr spcFirstLastPara="1" wrap="square" lIns="180000" tIns="180000" rIns="180000" bIns="180000"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2000" dirty="0">
                <a:solidFill>
                  <a:schemeClr val="lt1"/>
                </a:solidFill>
                <a:latin typeface="Montserrat Black"/>
                <a:ea typeface="Montserrat Black"/>
                <a:cs typeface="Montserrat Black"/>
                <a:sym typeface="Montserrat Black"/>
              </a:rPr>
              <a:t>War in Ukraine | Situation Update 3</a:t>
            </a:r>
            <a:endParaRPr sz="2000" dirty="0">
              <a:solidFill>
                <a:schemeClr val="lt1"/>
              </a:solidFill>
              <a:latin typeface="Montserrat Black"/>
              <a:ea typeface="Montserrat Black"/>
              <a:cs typeface="Montserrat Black"/>
              <a:sym typeface="Montserrat Black"/>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b="1" dirty="0">
                <a:solidFill>
                  <a:schemeClr val="lt1"/>
                </a:solidFill>
                <a:latin typeface="Open Sans"/>
                <a:ea typeface="Open Sans"/>
                <a:cs typeface="Open Sans"/>
                <a:sym typeface="Open Sans"/>
              </a:rPr>
              <a:t>Systems Analysis</a:t>
            </a:r>
            <a:endParaRPr sz="1200" b="1"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OCHA situation reports are organised by clusters, which can be understood as a systems approach to understanding the Ukrainian context. The clusters are: camp coordination and camp management, education, emergency telecommunications, food security and livelihoods, health, logistics, nutrition, protection, shelter and non-food items, WASH, and multipurpose cash.</a:t>
            </a: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UNICEF situation reports are organised using similar areas of focus: health, child protection, education, WASH, and social protection.</a:t>
            </a: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 </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669"/>
        <p:cNvGrpSpPr/>
        <p:nvPr/>
      </p:nvGrpSpPr>
      <p:grpSpPr>
        <a:xfrm>
          <a:off x="0" y="0"/>
          <a:ext cx="0" cy="0"/>
          <a:chOff x="0" y="0"/>
          <a:chExt cx="0" cy="0"/>
        </a:xfrm>
      </p:grpSpPr>
      <p:sp>
        <p:nvSpPr>
          <p:cNvPr id="670" name="Google Shape;670;p71"/>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67</a:t>
            </a:fld>
            <a:endParaRPr/>
          </a:p>
        </p:txBody>
      </p:sp>
      <p:sp>
        <p:nvSpPr>
          <p:cNvPr id="2" name="Google Shape;686;p73">
            <a:extLst>
              <a:ext uri="{FF2B5EF4-FFF2-40B4-BE49-F238E27FC236}">
                <a16:creationId xmlns:a16="http://schemas.microsoft.com/office/drawing/2014/main" id="{2F903331-57D9-5717-48EF-B744D0224EC3}"/>
              </a:ext>
            </a:extLst>
          </p:cNvPr>
          <p:cNvSpPr txBox="1">
            <a:spLocks noGrp="1"/>
          </p:cNvSpPr>
          <p:nvPr>
            <p:ph type="title"/>
          </p:nvPr>
        </p:nvSpPr>
        <p:spPr>
          <a:xfrm>
            <a:off x="0" y="0"/>
            <a:ext cx="9144000" cy="572700"/>
          </a:xfrm>
          <a:prstGeom prst="rect">
            <a:avLst/>
          </a:prstGeom>
        </p:spPr>
        <p:txBody>
          <a:bodyPr spcFirstLastPara="1" wrap="square" lIns="91425" tIns="91425" rIns="91425" bIns="91425" anchor="t" anchorCtr="0">
            <a:noAutofit/>
          </a:bodyPr>
          <a:lstStyle/>
          <a:p>
            <a:pPr marL="0" lvl="0" indent="0" algn="l" rtl="0">
              <a:lnSpc>
                <a:spcPct val="115000"/>
              </a:lnSpc>
              <a:spcBef>
                <a:spcPts val="400"/>
              </a:spcBef>
              <a:spcAft>
                <a:spcPts val="0"/>
              </a:spcAft>
              <a:buClr>
                <a:schemeClr val="dk1"/>
              </a:buClr>
              <a:buSzPts val="1100"/>
              <a:buFont typeface="Arial"/>
              <a:buNone/>
            </a:pPr>
            <a:r>
              <a:rPr lang="en-GB" sz="1400" b="0" dirty="0"/>
              <a:t>1.2 </a:t>
            </a:r>
            <a:r>
              <a:rPr lang="en-GB" sz="1400" b="0" i="1" dirty="0"/>
              <a:t>Conceptualising the Urban Context | </a:t>
            </a:r>
            <a:r>
              <a:rPr lang="en-GB" sz="1550" b="0" i="1" dirty="0"/>
              <a:t>D. Systems Approaches to Context Analysis </a:t>
            </a:r>
            <a:endParaRPr sz="1400" i="1" dirty="0">
              <a:solidFill>
                <a:srgbClr val="00A0A3"/>
              </a:solidFill>
            </a:endParaRPr>
          </a:p>
          <a:p>
            <a:pPr marL="0" lvl="0" indent="0" algn="l" rtl="0">
              <a:lnSpc>
                <a:spcPct val="115000"/>
              </a:lnSpc>
              <a:spcBef>
                <a:spcPts val="600"/>
              </a:spcBef>
              <a:spcAft>
                <a:spcPts val="0"/>
              </a:spcAft>
              <a:buClr>
                <a:schemeClr val="dk1"/>
              </a:buClr>
              <a:buSzPts val="1100"/>
              <a:buFont typeface="Arial"/>
              <a:buNone/>
            </a:pPr>
            <a:r>
              <a:rPr lang="en-GB" sz="2400" i="1" dirty="0"/>
              <a:t>Urban Context </a:t>
            </a:r>
            <a:r>
              <a:rPr lang="en-GB" sz="2400" i="1" dirty="0">
                <a:solidFill>
                  <a:srgbClr val="00A0A3"/>
                </a:solidFill>
              </a:rPr>
              <a:t>Analysis </a:t>
            </a:r>
            <a:r>
              <a:rPr lang="en-GB" sz="2400" i="1" dirty="0"/>
              <a:t>using</a:t>
            </a:r>
            <a:r>
              <a:rPr lang="en-GB" sz="2400" i="1" dirty="0">
                <a:solidFill>
                  <a:srgbClr val="00A0A3"/>
                </a:solidFill>
              </a:rPr>
              <a:t> the SPICE Approach</a:t>
            </a:r>
            <a:br>
              <a:rPr lang="en-GB" sz="2400" i="1" dirty="0">
                <a:solidFill>
                  <a:srgbClr val="00A0A3"/>
                </a:solidFill>
              </a:rPr>
            </a:br>
            <a:r>
              <a:rPr lang="en-GB" sz="2400" i="1" dirty="0">
                <a:solidFill>
                  <a:srgbClr val="00A0A3"/>
                </a:solidFill>
              </a:rPr>
              <a:t>Examples from previous groupworks </a:t>
            </a:r>
            <a:endParaRPr sz="2400" i="1" dirty="0">
              <a:solidFill>
                <a:srgbClr val="00A0A3"/>
              </a:solidFill>
            </a:endParaRPr>
          </a:p>
        </p:txBody>
      </p:sp>
      <p:pic>
        <p:nvPicPr>
          <p:cNvPr id="5" name="Picture 4" descr="Diagram&#10;&#10;Description automatically generated">
            <a:extLst>
              <a:ext uri="{FF2B5EF4-FFF2-40B4-BE49-F238E27FC236}">
                <a16:creationId xmlns:a16="http://schemas.microsoft.com/office/drawing/2014/main" id="{FAC0A364-FA36-F571-4872-4604C08C0B0A}"/>
              </a:ext>
            </a:extLst>
          </p:cNvPr>
          <p:cNvPicPr>
            <a:picLocks noChangeAspect="1"/>
          </p:cNvPicPr>
          <p:nvPr/>
        </p:nvPicPr>
        <p:blipFill>
          <a:blip r:embed="rId3"/>
          <a:stretch>
            <a:fillRect/>
          </a:stretch>
        </p:blipFill>
        <p:spPr>
          <a:xfrm>
            <a:off x="764163" y="1334125"/>
            <a:ext cx="8274906" cy="3809374"/>
          </a:xfrm>
          <a:prstGeom prst="rect">
            <a:avLst/>
          </a:prstGeom>
        </p:spPr>
      </p:pic>
    </p:spTree>
    <p:extLst>
      <p:ext uri="{BB962C8B-B14F-4D97-AF65-F5344CB8AC3E}">
        <p14:creationId xmlns:p14="http://schemas.microsoft.com/office/powerpoint/2010/main" val="415195584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761"/>
        <p:cNvGrpSpPr/>
        <p:nvPr/>
      </p:nvGrpSpPr>
      <p:grpSpPr>
        <a:xfrm>
          <a:off x="0" y="0"/>
          <a:ext cx="0" cy="0"/>
          <a:chOff x="0" y="0"/>
          <a:chExt cx="0" cy="0"/>
        </a:xfrm>
      </p:grpSpPr>
      <p:sp>
        <p:nvSpPr>
          <p:cNvPr id="762" name="Google Shape;762;p81"/>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a:bodyPr>
          <a:lstStyle/>
          <a:p>
            <a:pPr marL="0" lvl="0" indent="0" algn="l" rtl="0">
              <a:lnSpc>
                <a:spcPct val="115000"/>
              </a:lnSpc>
              <a:spcBef>
                <a:spcPts val="400"/>
              </a:spcBef>
              <a:spcAft>
                <a:spcPts val="600"/>
              </a:spcAft>
              <a:buClr>
                <a:schemeClr val="dk1"/>
              </a:buClr>
              <a:buSzPts val="1100"/>
              <a:buFont typeface="Arial"/>
              <a:buNone/>
            </a:pPr>
            <a:r>
              <a:rPr lang="en-GB" sz="1400" b="0"/>
              <a:t>1.2 </a:t>
            </a:r>
            <a:r>
              <a:rPr lang="en-GB" sz="1400" b="0" i="1"/>
              <a:t>Conceptualising the Urban Context | E. Additional Reading</a:t>
            </a:r>
            <a:endParaRPr sz="1400"/>
          </a:p>
        </p:txBody>
      </p:sp>
      <p:sp>
        <p:nvSpPr>
          <p:cNvPr id="763" name="Google Shape;763;p81"/>
          <p:cNvSpPr txBox="1">
            <a:spLocks noGrp="1"/>
          </p:cNvSpPr>
          <p:nvPr>
            <p:ph type="body" idx="1"/>
          </p:nvPr>
        </p:nvSpPr>
        <p:spPr>
          <a:xfrm>
            <a:off x="311700" y="308000"/>
            <a:ext cx="8520600" cy="38037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900">
                <a:solidFill>
                  <a:schemeClr val="dk1"/>
                </a:solidFill>
              </a:rPr>
              <a:t>Sphere. (2016). Using the Sphere Standards in Urban Settings - Part 1. </a:t>
            </a:r>
            <a:r>
              <a:rPr lang="en-GB" sz="900" u="sng">
                <a:solidFill>
                  <a:srgbClr val="1155CC"/>
                </a:solidFill>
                <a:hlinkClick r:id="rId3">
                  <a:extLst>
                    <a:ext uri="{A12FA001-AC4F-418D-AE19-62706E023703}">
                      <ahyp:hlinkClr xmlns:ahyp="http://schemas.microsoft.com/office/drawing/2018/hyperlinkcolor" val="tx"/>
                    </a:ext>
                  </a:extLst>
                </a:hlinkClick>
              </a:rPr>
              <a:t>https://www.spherestandards.org/resources/using-the-sphere-standards-in-urban-settings/</a:t>
            </a:r>
            <a:r>
              <a:rPr lang="en-GB" sz="900">
                <a:solidFill>
                  <a:schemeClr val="dk1"/>
                </a:solidFill>
              </a:rPr>
              <a:t>. </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Sphere. (2020). Using the Sphere Standards in Urban Settings - Part 2. </a:t>
            </a:r>
            <a:r>
              <a:rPr lang="en-GB" sz="900" u="sng">
                <a:solidFill>
                  <a:srgbClr val="1155CC"/>
                </a:solidFill>
                <a:hlinkClick r:id="rId4">
                  <a:extLst>
                    <a:ext uri="{A12FA001-AC4F-418D-AE19-62706E023703}">
                      <ahyp:hlinkClr xmlns:ahyp="http://schemas.microsoft.com/office/drawing/2018/hyperlinkcolor" val="tx"/>
                    </a:ext>
                  </a:extLst>
                </a:hlinkClick>
              </a:rPr>
              <a:t>https://spherestandards.org/resources/unpacked-guide-urban-settings-2020/</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From Using the Sphere Standards in Urban Settings - Part 2, Appendix 2, Context Analysis:</a:t>
            </a:r>
            <a:endParaRPr sz="900">
              <a:solidFill>
                <a:schemeClr val="dk1"/>
              </a:solidFill>
            </a:endParaRPr>
          </a:p>
          <a:p>
            <a:pPr marL="457200" lvl="0" indent="0" algn="l" rtl="0">
              <a:lnSpc>
                <a:spcPct val="100000"/>
              </a:lnSpc>
              <a:spcBef>
                <a:spcPts val="0"/>
              </a:spcBef>
              <a:spcAft>
                <a:spcPts val="0"/>
              </a:spcAft>
              <a:buNone/>
            </a:pPr>
            <a:r>
              <a:rPr lang="en-GB" sz="900">
                <a:solidFill>
                  <a:schemeClr val="dk1"/>
                </a:solidFill>
              </a:rPr>
              <a:t>Campbell, L. (2018). What’s Missing? Adding Context to the Urban Response Toolbox. </a:t>
            </a:r>
            <a:r>
              <a:rPr lang="en-GB" sz="900" u="sng">
                <a:solidFill>
                  <a:srgbClr val="1155CC"/>
                </a:solidFill>
                <a:hlinkClick r:id="rId5">
                  <a:extLst>
                    <a:ext uri="{A12FA001-AC4F-418D-AE19-62706E023703}">
                      <ahyp:hlinkClr xmlns:ahyp="http://schemas.microsoft.com/office/drawing/2018/hyperlinkcolor" val="tx"/>
                    </a:ext>
                  </a:extLst>
                </a:hlinkClick>
              </a:rPr>
              <a:t>https://www.alnap.org/help-library/whats-missing-adding-context-to-the-urban-response-toolbox</a:t>
            </a:r>
            <a:r>
              <a:rPr lang="en-GB" sz="900">
                <a:solidFill>
                  <a:schemeClr val="dk1"/>
                </a:solidFill>
              </a:rPr>
              <a:t>.   </a:t>
            </a:r>
            <a:r>
              <a:rPr lang="en-GB" sz="900" b="1">
                <a:solidFill>
                  <a:schemeClr val="dk1"/>
                </a:solidFill>
              </a:rPr>
              <a:t> </a:t>
            </a:r>
            <a:endParaRPr sz="900" b="1">
              <a:solidFill>
                <a:schemeClr val="dk1"/>
              </a:solidFill>
            </a:endParaRPr>
          </a:p>
          <a:p>
            <a:pPr marL="457200" lvl="0" indent="0" algn="l" rtl="0">
              <a:spcBef>
                <a:spcPts val="0"/>
              </a:spcBef>
              <a:spcAft>
                <a:spcPts val="0"/>
              </a:spcAft>
              <a:buNone/>
            </a:pPr>
            <a:r>
              <a:rPr lang="en-GB" sz="900">
                <a:solidFill>
                  <a:schemeClr val="dk1"/>
                </a:solidFill>
              </a:rPr>
              <a:t>IMPACT &amp; UCLG. (2016). Consultation on humanitarian responses in urban areas perspectives from cities in crisis. </a:t>
            </a:r>
            <a:r>
              <a:rPr lang="en-GB" sz="900" u="sng">
                <a:solidFill>
                  <a:srgbClr val="1155CC"/>
                </a:solidFill>
                <a:hlinkClick r:id="rId6">
                  <a:extLst>
                    <a:ext uri="{A12FA001-AC4F-418D-AE19-62706E023703}">
                      <ahyp:hlinkClr xmlns:ahyp="http://schemas.microsoft.com/office/drawing/2018/hyperlinkcolor" val="tx"/>
                    </a:ext>
                  </a:extLst>
                </a:hlinkClick>
              </a:rPr>
              <a:t>https://www.uclg.org/sites/default/files/cities_in_crisis.pdf</a:t>
            </a:r>
            <a:r>
              <a:rPr lang="en-GB" sz="900">
                <a:solidFill>
                  <a:schemeClr val="dk1"/>
                </a:solidFill>
              </a:rPr>
              <a:t>.     </a:t>
            </a:r>
            <a:endParaRPr sz="900">
              <a:solidFill>
                <a:schemeClr val="dk1"/>
              </a:solidFill>
            </a:endParaRPr>
          </a:p>
          <a:p>
            <a:pPr marL="457200" lvl="0" indent="0" algn="l" rtl="0">
              <a:spcBef>
                <a:spcPts val="0"/>
              </a:spcBef>
              <a:spcAft>
                <a:spcPts val="0"/>
              </a:spcAft>
              <a:buNone/>
            </a:pPr>
            <a:r>
              <a:rPr lang="en-GB" sz="900">
                <a:solidFill>
                  <a:schemeClr val="dk1"/>
                </a:solidFill>
              </a:rPr>
              <a:t>Meaux, A., &amp; Osofisan, W. (2016). A Review of Context Analysis Tools for Urban Humanitarian Response. </a:t>
            </a:r>
            <a:r>
              <a:rPr lang="en-GB" sz="900" u="sng">
                <a:solidFill>
                  <a:srgbClr val="1155CC"/>
                </a:solidFill>
                <a:hlinkClick r:id="rId7">
                  <a:extLst>
                    <a:ext uri="{A12FA001-AC4F-418D-AE19-62706E023703}">
                      <ahyp:hlinkClr xmlns:ahyp="http://schemas.microsoft.com/office/drawing/2018/hyperlinkcolor" val="tx"/>
                    </a:ext>
                  </a:extLst>
                </a:hlinkClick>
              </a:rPr>
              <a:t>https://pubs.iied.org/sites/default/files/pdfs/migrate/10797IIED.pdf</a:t>
            </a:r>
            <a:r>
              <a:rPr lang="en-GB" sz="900">
                <a:solidFill>
                  <a:schemeClr val="dk1"/>
                </a:solidFill>
              </a:rPr>
              <a:t>. </a:t>
            </a:r>
            <a:r>
              <a:rPr lang="en-GB" sz="900" b="1">
                <a:solidFill>
                  <a:schemeClr val="dk1"/>
                </a:solidFill>
              </a:rPr>
              <a:t>   </a:t>
            </a:r>
            <a:endParaRPr sz="900" b="1">
              <a:solidFill>
                <a:schemeClr val="dk1"/>
              </a:solidFill>
            </a:endParaRPr>
          </a:p>
          <a:p>
            <a:pPr marL="457200" lvl="0" indent="0" algn="l" rtl="0">
              <a:lnSpc>
                <a:spcPct val="100000"/>
              </a:lnSpc>
              <a:spcBef>
                <a:spcPts val="0"/>
              </a:spcBef>
              <a:spcAft>
                <a:spcPts val="0"/>
              </a:spcAft>
              <a:buNone/>
            </a:pPr>
            <a:r>
              <a:rPr lang="en-GB" sz="900">
                <a:solidFill>
                  <a:schemeClr val="dk1"/>
                </a:solidFill>
              </a:rPr>
              <a:t>International Rescue Committee. (2017). Urban Context Analysis Toolkit. </a:t>
            </a:r>
            <a:r>
              <a:rPr lang="en-GB" sz="900" u="sng">
                <a:solidFill>
                  <a:srgbClr val="1155CC"/>
                </a:solidFill>
                <a:hlinkClick r:id="rId8">
                  <a:extLst>
                    <a:ext uri="{A12FA001-AC4F-418D-AE19-62706E023703}">
                      <ahyp:hlinkClr xmlns:ahyp="http://schemas.microsoft.com/office/drawing/2018/hyperlinkcolor" val="tx"/>
                    </a:ext>
                  </a:extLst>
                </a:hlinkClick>
              </a:rPr>
              <a:t>http://pubs.iied.org/10819IIED</a:t>
            </a:r>
            <a:r>
              <a:rPr lang="en-GB" sz="900">
                <a:solidFill>
                  <a:schemeClr val="dk1"/>
                </a:solidFill>
              </a:rPr>
              <a:t>. </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German Red Cross. (2019). German Red Cross Scoping Study: Humanitarian Assistance in the Urban Context. </a:t>
            </a:r>
            <a:r>
              <a:rPr lang="en-GB" sz="900" u="sng">
                <a:solidFill>
                  <a:srgbClr val="1155CC"/>
                </a:solidFill>
                <a:hlinkClick r:id="rId9">
                  <a:extLst>
                    <a:ext uri="{A12FA001-AC4F-418D-AE19-62706E023703}">
                      <ahyp:hlinkClr xmlns:ahyp="http://schemas.microsoft.com/office/drawing/2018/hyperlinkcolor" val="tx"/>
                    </a:ext>
                  </a:extLst>
                </a:hlinkClick>
              </a:rPr>
              <a:t>https://preparecenter.org/wp-content/uploads/2020/04/annex1_phase1_urbanmappinganalysis-1.pdf</a:t>
            </a:r>
            <a:r>
              <a:rPr lang="en-GB" sz="900">
                <a:solidFill>
                  <a:schemeClr val="dk1"/>
                </a:solidFill>
              </a:rPr>
              <a:t>. </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German Red Cross. (2019). German Red Cross Scoping Study: Humanitarian Assistance in the Urban Context Final Report. </a:t>
            </a:r>
            <a:r>
              <a:rPr lang="en-GB" sz="900" u="sng">
                <a:solidFill>
                  <a:srgbClr val="1155CC"/>
                </a:solidFill>
                <a:hlinkClick r:id="rId10">
                  <a:extLst>
                    <a:ext uri="{A12FA001-AC4F-418D-AE19-62706E023703}">
                      <ahyp:hlinkClr xmlns:ahyp="http://schemas.microsoft.com/office/drawing/2018/hyperlinkcolor" val="tx"/>
                    </a:ext>
                  </a:extLst>
                </a:hlinkClick>
              </a:rPr>
              <a:t>https://preparecenter.org/wp-content/uploads/2020/09/GRC_UrbanHumanitarianScopingStudy_final-report_updated.pdf</a:t>
            </a:r>
            <a:r>
              <a:rPr lang="en-GB" sz="900">
                <a:solidFill>
                  <a:schemeClr val="dk1"/>
                </a:solidFill>
              </a:rPr>
              <a:t>. </a:t>
            </a:r>
            <a:r>
              <a:rPr lang="en-GB" sz="900" b="1">
                <a:solidFill>
                  <a:schemeClr val="dk1"/>
                </a:solidFill>
              </a:rPr>
              <a:t> </a:t>
            </a:r>
            <a:endParaRPr sz="900" b="1">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UN Habitat. (2020). Recommendations of Actions for Resilience and Sustainability. UN Habitat. Retrieved from </a:t>
            </a:r>
            <a:r>
              <a:rPr lang="en-GB" sz="900" u="sng">
                <a:solidFill>
                  <a:srgbClr val="1155CC"/>
                </a:solidFill>
                <a:hlinkClick r:id="rId11">
                  <a:extLst>
                    <a:ext uri="{A12FA001-AC4F-418D-AE19-62706E023703}">
                      <ahyp:hlinkClr xmlns:ahyp="http://schemas.microsoft.com/office/drawing/2018/hyperlinkcolor" val="tx"/>
                    </a:ext>
                  </a:extLst>
                </a:hlinkClick>
              </a:rPr>
              <a:t>https://urbanresiliencehub.org/wp-content/uploads/2020/05/EN-Executive-Summary-Recommendations-of-Actions-for-Resilience-and-Sustainability-Maputo-Online.pdf</a:t>
            </a:r>
            <a:r>
              <a:rPr lang="en-GB" sz="900" u="sng">
                <a:solidFill>
                  <a:srgbClr val="1155CC"/>
                </a:solidFill>
              </a:rPr>
              <a:t> </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Urban Settlements Working Group. (May 2019). Area-Based Approaches in Urban Settings: Compendium of Case Studies. </a:t>
            </a:r>
            <a:r>
              <a:rPr lang="en-GB" sz="900" u="sng">
                <a:solidFill>
                  <a:srgbClr val="1155CC"/>
                </a:solidFill>
                <a:hlinkClick r:id="rId12">
                  <a:extLst>
                    <a:ext uri="{A12FA001-AC4F-418D-AE19-62706E023703}">
                      <ahyp:hlinkClr xmlns:ahyp="http://schemas.microsoft.com/office/drawing/2018/hyperlinkcolor" val="tx"/>
                    </a:ext>
                  </a:extLst>
                </a:hlinkClick>
              </a:rPr>
              <a:t>https://reliefweb.int/attachments/b9709dd1-c221-3d27-ae9b-5d9e308f4cc3/201905013_urban_compendium.pdf</a:t>
            </a:r>
            <a:r>
              <a:rPr lang="en-GB" sz="900">
                <a:solidFill>
                  <a:schemeClr val="dk1"/>
                </a:solidFill>
              </a:rPr>
              <a:t>. </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World Vision International. (2016).</a:t>
            </a:r>
            <a:r>
              <a:rPr lang="en-GB" sz="900" b="1">
                <a:solidFill>
                  <a:schemeClr val="dk1"/>
                </a:solidFill>
              </a:rPr>
              <a:t> </a:t>
            </a:r>
            <a:r>
              <a:rPr lang="en-GB" sz="900">
                <a:solidFill>
                  <a:schemeClr val="dk1"/>
                </a:solidFill>
              </a:rPr>
              <a:t>Good Enough Context Analysis for Rapid Response (GECARR)" Tool. </a:t>
            </a:r>
            <a:r>
              <a:rPr lang="en-GB" sz="900" u="sng">
                <a:solidFill>
                  <a:srgbClr val="1155CC"/>
                </a:solidFill>
                <a:hlinkClick r:id="rId13">
                  <a:extLst>
                    <a:ext uri="{A12FA001-AC4F-418D-AE19-62706E023703}">
                      <ahyp:hlinkClr xmlns:ahyp="http://schemas.microsoft.com/office/drawing/2018/hyperlinkcolor" val="tx"/>
                    </a:ext>
                  </a:extLst>
                </a:hlinkClick>
              </a:rPr>
              <a:t>https://www.wvi.org/sites/default/files/GECARR-Design-Final-A4.pdf</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Global alliance for Urban Crises. (2019). Urban Profiling for Better Responses to Humanitarian Crises. </a:t>
            </a:r>
            <a:r>
              <a:rPr lang="en-GB" sz="900" u="sng">
                <a:solidFill>
                  <a:srgbClr val="1155CC"/>
                </a:solidFill>
                <a:hlinkClick r:id="rId14">
                  <a:extLst>
                    <a:ext uri="{A12FA001-AC4F-418D-AE19-62706E023703}">
                      <ahyp:hlinkClr xmlns:ahyp="http://schemas.microsoft.com/office/drawing/2018/hyperlinkcolor" val="tx"/>
                    </a:ext>
                  </a:extLst>
                </a:hlinkClick>
              </a:rPr>
              <a:t>https://www.preventionweb.net/files/63918_1.urbanprofilingforbetterresponsest.pdf</a:t>
            </a:r>
            <a:r>
              <a:rPr lang="en-GB" sz="900">
                <a:solidFill>
                  <a:schemeClr val="dk1"/>
                </a:solidFill>
              </a:rPr>
              <a:t>.     </a:t>
            </a:r>
            <a:endParaRPr sz="900">
              <a:solidFill>
                <a:schemeClr val="dk1"/>
              </a:solidFill>
            </a:endParaRPr>
          </a:p>
        </p:txBody>
      </p:sp>
      <p:sp>
        <p:nvSpPr>
          <p:cNvPr id="764" name="Google Shape;764;p81"/>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68</a:t>
            </a:fld>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00A0A3">
            <a:alpha val="45510"/>
          </a:srgbClr>
        </a:solidFill>
        <a:effectLst/>
      </p:bgPr>
    </p:bg>
    <p:spTree>
      <p:nvGrpSpPr>
        <p:cNvPr id="1" name="Shape 768"/>
        <p:cNvGrpSpPr/>
        <p:nvPr/>
      </p:nvGrpSpPr>
      <p:grpSpPr>
        <a:xfrm>
          <a:off x="0" y="0"/>
          <a:ext cx="0" cy="0"/>
          <a:chOff x="0" y="0"/>
          <a:chExt cx="0" cy="0"/>
        </a:xfrm>
      </p:grpSpPr>
      <p:sp>
        <p:nvSpPr>
          <p:cNvPr id="769" name="Google Shape;769;p82"/>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69</a:t>
            </a:fld>
            <a:endParaRPr/>
          </a:p>
        </p:txBody>
      </p:sp>
      <p:sp>
        <p:nvSpPr>
          <p:cNvPr id="770" name="Google Shape;770;p82"/>
          <p:cNvSpPr txBox="1"/>
          <p:nvPr/>
        </p:nvSpPr>
        <p:spPr>
          <a:xfrm>
            <a:off x="4545300" y="0"/>
            <a:ext cx="4572000" cy="5143500"/>
          </a:xfrm>
          <a:prstGeom prst="rect">
            <a:avLst/>
          </a:prstGeom>
          <a:solidFill>
            <a:srgbClr val="00A0A3"/>
          </a:solidFill>
          <a:ln>
            <a:noFill/>
          </a:ln>
        </p:spPr>
        <p:txBody>
          <a:bodyPr spcFirstLastPara="1" wrap="square" lIns="91425" tIns="91425" rIns="91425" bIns="91425" anchor="ctr" anchorCtr="0">
            <a:noAutofit/>
          </a:bodyPr>
          <a:lstStyle/>
          <a:p>
            <a:pPr marL="0" lvl="0" indent="0" algn="l" rtl="0">
              <a:spcBef>
                <a:spcPts val="1000"/>
              </a:spcBef>
              <a:spcAft>
                <a:spcPts val="0"/>
              </a:spcAft>
              <a:buNone/>
            </a:pPr>
            <a:r>
              <a:rPr lang="en-GB" sz="850" b="1">
                <a:solidFill>
                  <a:srgbClr val="0C343D"/>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Section 1.0. Introduction to Humanitarian Response in Urban Contexts</a:t>
            </a:r>
            <a:endParaRPr sz="850" b="1">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1.0.A. Case Study: War in Ukraine</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5">
                  <a:extLst>
                    <a:ext uri="{A12FA001-AC4F-418D-AE19-62706E023703}">
                      <ahyp:hlinkClr xmlns:ahyp="http://schemas.microsoft.com/office/drawing/2018/hyperlinkcolor" val="tx"/>
                    </a:ext>
                  </a:extLst>
                </a:hlinkClick>
              </a:rPr>
              <a:t>1.0.B. Key Features of Urban Contexts</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6">
                  <a:extLst>
                    <a:ext uri="{A12FA001-AC4F-418D-AE19-62706E023703}">
                      <ahyp:hlinkClr xmlns:ahyp="http://schemas.microsoft.com/office/drawing/2018/hyperlinkcolor" val="tx"/>
                    </a:ext>
                  </a:extLst>
                </a:hlinkClick>
              </a:rPr>
              <a:t>1.0.C. Framing Urban Contexts Through Systems Thinking</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7">
                  <a:extLst>
                    <a:ext uri="{A12FA001-AC4F-418D-AE19-62706E023703}">
                      <ahyp:hlinkClr xmlns:ahyp="http://schemas.microsoft.com/office/drawing/2018/hyperlinkcolor" val="tx"/>
                    </a:ext>
                  </a:extLst>
                </a:hlinkClick>
              </a:rPr>
              <a:t>1.0.D. Learning Objectives for Module 1</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8">
                  <a:extLst>
                    <a:ext uri="{A12FA001-AC4F-418D-AE19-62706E023703}">
                      <ahyp:hlinkClr xmlns:ahyp="http://schemas.microsoft.com/office/drawing/2018/hyperlinkcolor" val="tx"/>
                    </a:ext>
                  </a:extLst>
                </a:hlinkClick>
              </a:rPr>
              <a:t>1.0.E. Module Overview</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9">
                  <a:extLst>
                    <a:ext uri="{A12FA001-AC4F-418D-AE19-62706E023703}">
                      <ahyp:hlinkClr xmlns:ahyp="http://schemas.microsoft.com/office/drawing/2018/hyperlinkcolor" val="tx"/>
                    </a:ext>
                  </a:extLst>
                </a:hlinkClick>
              </a:rPr>
              <a:t>1.0.F. Additional Reading</a:t>
            </a:r>
            <a:endParaRPr sz="850">
              <a:solidFill>
                <a:srgbClr val="0C343D"/>
              </a:solidFill>
              <a:latin typeface="Montserrat"/>
              <a:ea typeface="Montserrat"/>
              <a:cs typeface="Montserrat"/>
              <a:sym typeface="Montserrat"/>
            </a:endParaRPr>
          </a:p>
          <a:p>
            <a:pPr marL="0" lvl="0" indent="0" algn="l" rtl="0">
              <a:spcBef>
                <a:spcPts val="1000"/>
              </a:spcBef>
              <a:spcAft>
                <a:spcPts val="0"/>
              </a:spcAft>
              <a:buNone/>
            </a:pPr>
            <a:r>
              <a:rPr lang="en-GB" sz="850" b="1">
                <a:solidFill>
                  <a:srgbClr val="0C343D"/>
                </a:solidFill>
                <a:uFill>
                  <a:noFill/>
                </a:uFill>
                <a:latin typeface="Montserrat"/>
                <a:ea typeface="Montserrat"/>
                <a:cs typeface="Montserrat"/>
                <a:sym typeface="Montserrat"/>
                <a:hlinkClick r:id="rId10">
                  <a:extLst>
                    <a:ext uri="{A12FA001-AC4F-418D-AE19-62706E023703}">
                      <ahyp:hlinkClr xmlns:ahyp="http://schemas.microsoft.com/office/drawing/2018/hyperlinkcolor" val="tx"/>
                    </a:ext>
                  </a:extLst>
                </a:hlinkClick>
              </a:rPr>
              <a:t>Section 1.1 Defining the Urban Context</a:t>
            </a:r>
            <a:r>
              <a:rPr lang="en-GB" sz="850" b="1">
                <a:solidFill>
                  <a:srgbClr val="0C343D"/>
                </a:solidFill>
                <a:latin typeface="Montserrat"/>
                <a:ea typeface="Montserrat"/>
                <a:cs typeface="Montserrat"/>
                <a:sym typeface="Montserrat"/>
              </a:rPr>
              <a:t>	</a:t>
            </a:r>
            <a:endParaRPr sz="850" b="1">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11">
                  <a:extLst>
                    <a:ext uri="{A12FA001-AC4F-418D-AE19-62706E023703}">
                      <ahyp:hlinkClr xmlns:ahyp="http://schemas.microsoft.com/office/drawing/2018/hyperlinkcolor" val="tx"/>
                    </a:ext>
                  </a:extLst>
                </a:hlinkClick>
              </a:rPr>
              <a:t>1.1. Section Overview</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12">
                  <a:extLst>
                    <a:ext uri="{A12FA001-AC4F-418D-AE19-62706E023703}">
                      <ahyp:hlinkClr xmlns:ahyp="http://schemas.microsoft.com/office/drawing/2018/hyperlinkcolor" val="tx"/>
                    </a:ext>
                  </a:extLst>
                </a:hlinkClick>
              </a:rPr>
              <a:t>1.1.A. Definitions of Urban Contexts</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13">
                  <a:extLst>
                    <a:ext uri="{A12FA001-AC4F-418D-AE19-62706E023703}">
                      <ahyp:hlinkClr xmlns:ahyp="http://schemas.microsoft.com/office/drawing/2018/hyperlinkcolor" val="tx"/>
                    </a:ext>
                  </a:extLst>
                </a:hlinkClick>
              </a:rPr>
              <a:t>1.1.B. Comparing Contexts</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14">
                  <a:extLst>
                    <a:ext uri="{A12FA001-AC4F-418D-AE19-62706E023703}">
                      <ahyp:hlinkClr xmlns:ahyp="http://schemas.microsoft.com/office/drawing/2018/hyperlinkcolor" val="tx"/>
                    </a:ext>
                  </a:extLst>
                </a:hlinkClick>
              </a:rPr>
              <a:t>1.1.C. Identifying Opportunities</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15">
                  <a:extLst>
                    <a:ext uri="{A12FA001-AC4F-418D-AE19-62706E023703}">
                      <ahyp:hlinkClr xmlns:ahyp="http://schemas.microsoft.com/office/drawing/2018/hyperlinkcolor" val="tx"/>
                    </a:ext>
                  </a:extLst>
                </a:hlinkClick>
              </a:rPr>
              <a:t>1.1.D. Identifying Challenges</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16">
                  <a:extLst>
                    <a:ext uri="{A12FA001-AC4F-418D-AE19-62706E023703}">
                      <ahyp:hlinkClr xmlns:ahyp="http://schemas.microsoft.com/office/drawing/2018/hyperlinkcolor" val="tx"/>
                    </a:ext>
                  </a:extLst>
                </a:hlinkClick>
              </a:rPr>
              <a:t>1.1.E. Additional Reading</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0" lvl="0" indent="0" algn="l" rtl="0">
              <a:spcBef>
                <a:spcPts val="1000"/>
              </a:spcBef>
              <a:spcAft>
                <a:spcPts val="0"/>
              </a:spcAft>
              <a:buNone/>
            </a:pPr>
            <a:r>
              <a:rPr lang="en-GB" sz="850" b="1">
                <a:solidFill>
                  <a:srgbClr val="0C343D"/>
                </a:solidFill>
                <a:uFill>
                  <a:noFill/>
                </a:uFill>
                <a:latin typeface="Montserrat"/>
                <a:ea typeface="Montserrat"/>
                <a:cs typeface="Montserrat"/>
                <a:sym typeface="Montserrat"/>
                <a:hlinkClick r:id="rId17">
                  <a:extLst>
                    <a:ext uri="{A12FA001-AC4F-418D-AE19-62706E023703}">
                      <ahyp:hlinkClr xmlns:ahyp="http://schemas.microsoft.com/office/drawing/2018/hyperlinkcolor" val="tx"/>
                    </a:ext>
                  </a:extLst>
                </a:hlinkClick>
              </a:rPr>
              <a:t>Section 1.2 Conceptualising the Urban Context</a:t>
            </a:r>
            <a:r>
              <a:rPr lang="en-GB" sz="850" b="1">
                <a:solidFill>
                  <a:srgbClr val="0C343D"/>
                </a:solidFill>
                <a:latin typeface="Montserrat"/>
                <a:ea typeface="Montserrat"/>
                <a:cs typeface="Montserrat"/>
                <a:sym typeface="Montserrat"/>
              </a:rPr>
              <a:t>	</a:t>
            </a:r>
            <a:endParaRPr sz="850" b="1">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18">
                  <a:extLst>
                    <a:ext uri="{A12FA001-AC4F-418D-AE19-62706E023703}">
                      <ahyp:hlinkClr xmlns:ahyp="http://schemas.microsoft.com/office/drawing/2018/hyperlinkcolor" val="tx"/>
                    </a:ext>
                  </a:extLst>
                </a:hlinkClick>
              </a:rPr>
              <a:t>1.2. Section Overview</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19">
                  <a:extLst>
                    <a:ext uri="{A12FA001-AC4F-418D-AE19-62706E023703}">
                      <ahyp:hlinkClr xmlns:ahyp="http://schemas.microsoft.com/office/drawing/2018/hyperlinkcolor" val="tx"/>
                    </a:ext>
                  </a:extLst>
                </a:hlinkClick>
              </a:rPr>
              <a:t>1.2.A. Conceptualising Urban Response</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20">
                  <a:extLst>
                    <a:ext uri="{A12FA001-AC4F-418D-AE19-62706E023703}">
                      <ahyp:hlinkClr xmlns:ahyp="http://schemas.microsoft.com/office/drawing/2018/hyperlinkcolor" val="tx"/>
                    </a:ext>
                  </a:extLst>
                </a:hlinkClick>
              </a:rPr>
              <a:t>1.2.B. Needs Analysis using a People-Centred Approach</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21">
                  <a:extLst>
                    <a:ext uri="{A12FA001-AC4F-418D-AE19-62706E023703}">
                      <ahyp:hlinkClr xmlns:ahyp="http://schemas.microsoft.com/office/drawing/2018/hyperlinkcolor" val="tx"/>
                    </a:ext>
                  </a:extLst>
                </a:hlinkClick>
              </a:rPr>
              <a:t>1.2.C. Context Analysis using a Systems Approach</a:t>
            </a:r>
            <a:r>
              <a:rPr lang="en-GB" sz="850">
                <a:solidFill>
                  <a:srgbClr val="0C343D"/>
                </a:solidFill>
                <a:latin typeface="Montserrat"/>
                <a:ea typeface="Montserrat"/>
                <a:cs typeface="Montserrat"/>
                <a:sym typeface="Montserrat"/>
              </a:rPr>
              <a:t>	</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uFill>
                  <a:noFill/>
                </a:uFill>
                <a:latin typeface="Montserrat"/>
                <a:ea typeface="Montserrat"/>
                <a:cs typeface="Montserrat"/>
                <a:sym typeface="Montserrat"/>
                <a:hlinkClick r:id="rId22">
                  <a:extLst>
                    <a:ext uri="{A12FA001-AC4F-418D-AE19-62706E023703}">
                      <ahyp:hlinkClr xmlns:ahyp="http://schemas.microsoft.com/office/drawing/2018/hyperlinkcolor" val="tx"/>
                    </a:ext>
                  </a:extLst>
                </a:hlinkClick>
              </a:rPr>
              <a:t>1.2.D. </a:t>
            </a:r>
            <a:r>
              <a:rPr lang="en-GB" sz="850">
                <a:solidFill>
                  <a:srgbClr val="0C343D"/>
                </a:solidFill>
                <a:latin typeface="Montserrat"/>
                <a:ea typeface="Montserrat"/>
                <a:cs typeface="Montserrat"/>
                <a:sym typeface="Montserrat"/>
              </a:rPr>
              <a:t>Systems Approaches to Context Analysis</a:t>
            </a:r>
            <a:endParaRPr sz="850">
              <a:solidFill>
                <a:srgbClr val="0C343D"/>
              </a:solidFill>
              <a:latin typeface="Montserrat"/>
              <a:ea typeface="Montserrat"/>
              <a:cs typeface="Montserrat"/>
              <a:sym typeface="Montserrat"/>
            </a:endParaRPr>
          </a:p>
          <a:p>
            <a:pPr marL="228600" lvl="0" indent="0" algn="l" rtl="0">
              <a:spcBef>
                <a:spcPts val="300"/>
              </a:spcBef>
              <a:spcAft>
                <a:spcPts val="0"/>
              </a:spcAft>
              <a:buNone/>
            </a:pPr>
            <a:r>
              <a:rPr lang="en-GB" sz="850">
                <a:solidFill>
                  <a:srgbClr val="0C343D"/>
                </a:solidFill>
                <a:latin typeface="Montserrat"/>
                <a:ea typeface="Montserrat"/>
                <a:cs typeface="Montserrat"/>
                <a:sym typeface="Montserrat"/>
              </a:rPr>
              <a:t>1.2.E. Additional Reading</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0" lvl="0" indent="0" algn="l" rtl="0">
              <a:spcBef>
                <a:spcPts val="1000"/>
              </a:spcBef>
              <a:spcAft>
                <a:spcPts val="0"/>
              </a:spcAft>
              <a:buNone/>
            </a:pPr>
            <a:r>
              <a:rPr lang="en-GB" sz="850" b="1">
                <a:solidFill>
                  <a:schemeClr val="lt1"/>
                </a:solidFill>
                <a:uFill>
                  <a:noFill/>
                </a:uFill>
                <a:latin typeface="Montserrat"/>
                <a:ea typeface="Montserrat"/>
                <a:cs typeface="Montserrat"/>
                <a:sym typeface="Montserrat"/>
                <a:hlinkClick r:id="rId23">
                  <a:extLst>
                    <a:ext uri="{A12FA001-AC4F-418D-AE19-62706E023703}">
                      <ahyp:hlinkClr xmlns:ahyp="http://schemas.microsoft.com/office/drawing/2018/hyperlinkcolor" val="tx"/>
                    </a:ext>
                  </a:extLst>
                </a:hlinkClick>
              </a:rPr>
              <a:t>Section 1.3 Complexity in Urban Contexts</a:t>
            </a:r>
            <a:r>
              <a:rPr lang="en-GB" sz="850" b="1">
                <a:solidFill>
                  <a:schemeClr val="lt1"/>
                </a:solidFill>
                <a:latin typeface="Montserrat"/>
                <a:ea typeface="Montserrat"/>
                <a:cs typeface="Montserrat"/>
                <a:sym typeface="Montserrat"/>
              </a:rPr>
              <a:t> (OPTIONAL)	</a:t>
            </a:r>
            <a:endParaRPr sz="850" b="1">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24">
                  <a:extLst>
                    <a:ext uri="{A12FA001-AC4F-418D-AE19-62706E023703}">
                      <ahyp:hlinkClr xmlns:ahyp="http://schemas.microsoft.com/office/drawing/2018/hyperlinkcolor" val="tx"/>
                    </a:ext>
                  </a:extLst>
                </a:hlinkClick>
              </a:rPr>
              <a:t>1.3. Section Overview</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25">
                  <a:extLst>
                    <a:ext uri="{A12FA001-AC4F-418D-AE19-62706E023703}">
                      <ahyp:hlinkClr xmlns:ahyp="http://schemas.microsoft.com/office/drawing/2018/hyperlinkcolor" val="tx"/>
                    </a:ext>
                  </a:extLst>
                </a:hlinkClick>
              </a:rPr>
              <a:t>1.3.A. Origins of Complexity</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26">
                  <a:extLst>
                    <a:ext uri="{A12FA001-AC4F-418D-AE19-62706E023703}">
                      <ahyp:hlinkClr xmlns:ahyp="http://schemas.microsoft.com/office/drawing/2018/hyperlinkcolor" val="tx"/>
                    </a:ext>
                  </a:extLst>
                </a:hlinkClick>
              </a:rPr>
              <a:t>1.3.B. Urban Risk and Vulnerability</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27">
                  <a:extLst>
                    <a:ext uri="{A12FA001-AC4F-418D-AE19-62706E023703}">
                      <ahyp:hlinkClr xmlns:ahyp="http://schemas.microsoft.com/office/drawing/2018/hyperlinkcolor" val="tx"/>
                    </a:ext>
                  </a:extLst>
                </a:hlinkClick>
              </a:rPr>
              <a:t>1.3.C. Urban Communications &amp; Information Management</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28">
                  <a:extLst>
                    <a:ext uri="{A12FA001-AC4F-418D-AE19-62706E023703}">
                      <ahyp:hlinkClr xmlns:ahyp="http://schemas.microsoft.com/office/drawing/2018/hyperlinkcolor" val="tx"/>
                    </a:ext>
                  </a:extLst>
                </a:hlinkClick>
              </a:rPr>
              <a:t>1.3.D. Additional Reading</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0" lvl="0" indent="0" algn="l" rtl="0">
              <a:spcBef>
                <a:spcPts val="1000"/>
              </a:spcBef>
              <a:spcAft>
                <a:spcPts val="0"/>
              </a:spcAft>
              <a:buNone/>
            </a:pPr>
            <a:r>
              <a:rPr lang="en-GB" sz="850" b="1">
                <a:solidFill>
                  <a:srgbClr val="0C343D"/>
                </a:solidFill>
                <a:uFill>
                  <a:noFill/>
                </a:uFill>
                <a:latin typeface="Montserrat"/>
                <a:ea typeface="Montserrat"/>
                <a:cs typeface="Montserrat"/>
                <a:sym typeface="Montserrat"/>
                <a:hlinkClick r:id="rId29">
                  <a:extLst>
                    <a:ext uri="{A12FA001-AC4F-418D-AE19-62706E023703}">
                      <ahyp:hlinkClr xmlns:ahyp="http://schemas.microsoft.com/office/drawing/2018/hyperlinkcolor" val="tx"/>
                    </a:ext>
                  </a:extLst>
                </a:hlinkClick>
              </a:rPr>
              <a:t>Section 1.4 Conclusions</a:t>
            </a:r>
            <a:endParaRPr sz="850">
              <a:solidFill>
                <a:srgbClr val="0C343D"/>
              </a:solidFill>
              <a:latin typeface="Montserrat"/>
              <a:ea typeface="Montserrat"/>
              <a:cs typeface="Montserrat"/>
              <a:sym typeface="Montserrat"/>
            </a:endParaRPr>
          </a:p>
        </p:txBody>
      </p:sp>
      <p:sp>
        <p:nvSpPr>
          <p:cNvPr id="771" name="Google Shape;771;p82"/>
          <p:cNvSpPr txBox="1">
            <a:spLocks noGrp="1"/>
          </p:cNvSpPr>
          <p:nvPr>
            <p:ph type="title"/>
          </p:nvPr>
        </p:nvSpPr>
        <p:spPr>
          <a:xfrm>
            <a:off x="135900" y="1660625"/>
            <a:ext cx="4419900" cy="1614600"/>
          </a:xfrm>
          <a:prstGeom prst="rect">
            <a:avLst/>
          </a:prstGeom>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990"/>
              <a:buNone/>
            </a:pPr>
            <a:r>
              <a:rPr lang="en-GB" sz="4040">
                <a:solidFill>
                  <a:schemeClr val="lt1"/>
                </a:solidFill>
              </a:rPr>
              <a:t>1.3</a:t>
            </a:r>
            <a:endParaRPr sz="4040">
              <a:solidFill>
                <a:schemeClr val="lt1"/>
              </a:solidFill>
            </a:endParaRPr>
          </a:p>
          <a:p>
            <a:pPr marL="0" lvl="0" indent="0" algn="l" rtl="0">
              <a:lnSpc>
                <a:spcPct val="115000"/>
              </a:lnSpc>
              <a:spcBef>
                <a:spcPts val="400"/>
              </a:spcBef>
              <a:spcAft>
                <a:spcPts val="400"/>
              </a:spcAft>
              <a:buSzPts val="990"/>
              <a:buNone/>
            </a:pPr>
            <a:r>
              <a:rPr lang="en-GB" sz="2840">
                <a:solidFill>
                  <a:schemeClr val="lt1"/>
                </a:solidFill>
              </a:rPr>
              <a:t>Complexity in Urban Contexts</a:t>
            </a:r>
            <a:endParaRPr sz="2840">
              <a:solidFill>
                <a:schemeClr val="lt1"/>
              </a:solidFill>
            </a:endParaRPr>
          </a:p>
        </p:txBody>
      </p:sp>
      <p:sp>
        <p:nvSpPr>
          <p:cNvPr id="772" name="Google Shape;772;p82"/>
          <p:cNvSpPr/>
          <p:nvPr/>
        </p:nvSpPr>
        <p:spPr>
          <a:xfrm>
            <a:off x="4200675" y="3821550"/>
            <a:ext cx="252300" cy="207600"/>
          </a:xfrm>
          <a:prstGeom prst="rightArrow">
            <a:avLst>
              <a:gd name="adj1" fmla="val 50000"/>
              <a:gd name="adj2" fmla="val 50000"/>
            </a:avLst>
          </a:prstGeom>
          <a:solidFill>
            <a:srgbClr val="00A0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82"/>
          <p:cNvSpPr txBox="1"/>
          <p:nvPr/>
        </p:nvSpPr>
        <p:spPr>
          <a:xfrm>
            <a:off x="0" y="491825"/>
            <a:ext cx="4545300" cy="861900"/>
          </a:xfrm>
          <a:prstGeom prst="rect">
            <a:avLst/>
          </a:prstGeom>
          <a:solidFill>
            <a:srgbClr val="134F5C"/>
          </a:solid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100"/>
              <a:buFont typeface="Arial"/>
              <a:buNone/>
            </a:pPr>
            <a:r>
              <a:rPr lang="en-GB" sz="4400" b="1">
                <a:solidFill>
                  <a:srgbClr val="FFFFFF"/>
                </a:solidFill>
                <a:latin typeface="Open Sans"/>
                <a:ea typeface="Open Sans"/>
                <a:cs typeface="Open Sans"/>
                <a:sym typeface="Open Sans"/>
              </a:rPr>
              <a:t>🔃</a:t>
            </a:r>
            <a:r>
              <a:rPr lang="en-GB" sz="3000" b="1">
                <a:solidFill>
                  <a:srgbClr val="FFFFFF"/>
                </a:solidFill>
                <a:latin typeface="Open Sans"/>
                <a:ea typeface="Open Sans"/>
                <a:cs typeface="Open Sans"/>
                <a:sym typeface="Open Sans"/>
              </a:rPr>
              <a:t> Optional Section </a:t>
            </a:r>
            <a:endParaRPr sz="3000">
              <a:latin typeface="Montserrat"/>
              <a:ea typeface="Montserrat"/>
              <a:cs typeface="Montserrat"/>
              <a:sym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117"/>
        <p:cNvGrpSpPr/>
        <p:nvPr/>
      </p:nvGrpSpPr>
      <p:grpSpPr>
        <a:xfrm>
          <a:off x="0" y="0"/>
          <a:ext cx="0" cy="0"/>
          <a:chOff x="0" y="0"/>
          <a:chExt cx="0" cy="0"/>
        </a:xfrm>
      </p:grpSpPr>
      <p:sp>
        <p:nvSpPr>
          <p:cNvPr id="118" name="Google Shape;118;p20"/>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7</a:t>
            </a:fld>
            <a:endParaRPr/>
          </a:p>
        </p:txBody>
      </p:sp>
      <p:pic>
        <p:nvPicPr>
          <p:cNvPr id="119" name="Google Shape;119;p20"/>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572000" y="0"/>
            <a:ext cx="4572001" cy="5143501"/>
          </a:xfrm>
          <a:prstGeom prst="rect">
            <a:avLst/>
          </a:prstGeom>
          <a:noFill/>
          <a:ln>
            <a:noFill/>
          </a:ln>
        </p:spPr>
      </p:pic>
      <p:sp>
        <p:nvSpPr>
          <p:cNvPr id="120" name="Google Shape;120;p20"/>
          <p:cNvSpPr txBox="1">
            <a:spLocks noGrp="1"/>
          </p:cNvSpPr>
          <p:nvPr>
            <p:ph type="subTitle" idx="1"/>
          </p:nvPr>
        </p:nvSpPr>
        <p:spPr>
          <a:xfrm>
            <a:off x="265500" y="1937100"/>
            <a:ext cx="4045200" cy="550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800">
                <a:solidFill>
                  <a:srgbClr val="00A0A3"/>
                </a:solidFill>
                <a:latin typeface="Montserrat Black"/>
                <a:ea typeface="Montserrat Black"/>
                <a:cs typeface="Montserrat Black"/>
                <a:sym typeface="Montserrat Black"/>
              </a:rPr>
              <a:t>Activity 1.0</a:t>
            </a:r>
            <a:endParaRPr sz="3800" b="1">
              <a:solidFill>
                <a:srgbClr val="00A0A3"/>
              </a:solidFill>
            </a:endParaRPr>
          </a:p>
        </p:txBody>
      </p:sp>
      <p:sp>
        <p:nvSpPr>
          <p:cNvPr id="121" name="Google Shape;121;p20"/>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122" name="Google Shape;122;p20"/>
          <p:cNvSpPr txBox="1">
            <a:spLocks noGrp="1"/>
          </p:cNvSpPr>
          <p:nvPr>
            <p:ph type="subTitle" idx="1"/>
          </p:nvPr>
        </p:nvSpPr>
        <p:spPr>
          <a:xfrm>
            <a:off x="265500" y="25753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2300" b="1">
                <a:solidFill>
                  <a:srgbClr val="00A0A3"/>
                </a:solidFill>
              </a:rPr>
              <a:t>Introducing the Urban Context</a:t>
            </a:r>
            <a:endParaRPr sz="2300" b="1">
              <a:solidFill>
                <a:srgbClr val="00A0A3"/>
              </a:solidFill>
            </a:endParaRPr>
          </a:p>
        </p:txBody>
      </p:sp>
      <p:sp>
        <p:nvSpPr>
          <p:cNvPr id="123" name="Google Shape;123;p20"/>
          <p:cNvSpPr txBox="1"/>
          <p:nvPr/>
        </p:nvSpPr>
        <p:spPr>
          <a:xfrm>
            <a:off x="0" y="0"/>
            <a:ext cx="4045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1.0 </a:t>
            </a:r>
            <a:r>
              <a:rPr lang="en-GB" i="1">
                <a:solidFill>
                  <a:srgbClr val="00A0A3"/>
                </a:solidFill>
                <a:latin typeface="Montserrat"/>
                <a:ea typeface="Montserrat"/>
                <a:cs typeface="Montserrat"/>
                <a:sym typeface="Montserrat"/>
              </a:rPr>
              <a:t>Introduction</a:t>
            </a:r>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777"/>
        <p:cNvGrpSpPr/>
        <p:nvPr/>
      </p:nvGrpSpPr>
      <p:grpSpPr>
        <a:xfrm>
          <a:off x="0" y="0"/>
          <a:ext cx="0" cy="0"/>
          <a:chOff x="0" y="0"/>
          <a:chExt cx="0" cy="0"/>
        </a:xfrm>
      </p:grpSpPr>
      <p:pic>
        <p:nvPicPr>
          <p:cNvPr id="778" name="Google Shape;778;p83"/>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flipH="1">
            <a:off x="4590364" y="1106600"/>
            <a:ext cx="4553636" cy="2561425"/>
          </a:xfrm>
          <a:prstGeom prst="rect">
            <a:avLst/>
          </a:prstGeom>
          <a:noFill/>
          <a:ln>
            <a:noFill/>
          </a:ln>
        </p:spPr>
      </p:pic>
      <p:sp>
        <p:nvSpPr>
          <p:cNvPr id="779" name="Google Shape;779;p83"/>
          <p:cNvSpPr txBox="1">
            <a:spLocks noGrp="1"/>
          </p:cNvSpPr>
          <p:nvPr>
            <p:ph type="title"/>
          </p:nvPr>
        </p:nvSpPr>
        <p:spPr>
          <a:xfrm>
            <a:off x="0" y="0"/>
            <a:ext cx="8520600" cy="5415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sz="1550" b="0" i="1"/>
              <a:t>1.3 Complexity in Urban Contexts</a:t>
            </a:r>
            <a:endParaRPr sz="1550" b="0" i="1"/>
          </a:p>
          <a:p>
            <a:pPr marL="0" lvl="0" indent="0" algn="l" rtl="0">
              <a:spcBef>
                <a:spcPts val="0"/>
              </a:spcBef>
              <a:spcAft>
                <a:spcPts val="0"/>
              </a:spcAft>
              <a:buNone/>
            </a:pPr>
            <a:r>
              <a:rPr lang="en-GB" sz="2688" i="1"/>
              <a:t>Overview of Section 1.3</a:t>
            </a:r>
            <a:endParaRPr sz="2688" i="1"/>
          </a:p>
          <a:p>
            <a:pPr marL="0" lvl="0" indent="0" algn="l" rtl="0">
              <a:spcBef>
                <a:spcPts val="0"/>
              </a:spcBef>
              <a:spcAft>
                <a:spcPts val="0"/>
              </a:spcAft>
              <a:buNone/>
            </a:pPr>
            <a:endParaRPr i="1"/>
          </a:p>
        </p:txBody>
      </p:sp>
      <p:sp>
        <p:nvSpPr>
          <p:cNvPr id="780" name="Google Shape;780;p83"/>
          <p:cNvSpPr txBox="1">
            <a:spLocks noGrp="1"/>
          </p:cNvSpPr>
          <p:nvPr>
            <p:ph type="body" idx="1"/>
          </p:nvPr>
        </p:nvSpPr>
        <p:spPr>
          <a:xfrm>
            <a:off x="0" y="1106600"/>
            <a:ext cx="4848900" cy="2561400"/>
          </a:xfrm>
          <a:prstGeom prst="rect">
            <a:avLst/>
          </a:prstGeom>
          <a:solidFill>
            <a:srgbClr val="00A0A3"/>
          </a:solidFill>
        </p:spPr>
        <p:txBody>
          <a:bodyPr spcFirstLastPara="1" wrap="square" lIns="91425" tIns="91425" rIns="91425" bIns="91425" anchor="ctr" anchorCtr="0">
            <a:normAutofit/>
          </a:bodyPr>
          <a:lstStyle/>
          <a:p>
            <a:pPr marL="0" lvl="0" indent="0" algn="l" rtl="0">
              <a:lnSpc>
                <a:spcPct val="115000"/>
              </a:lnSpc>
              <a:spcBef>
                <a:spcPts val="0"/>
              </a:spcBef>
              <a:spcAft>
                <a:spcPts val="0"/>
              </a:spcAft>
              <a:buClr>
                <a:schemeClr val="dk1"/>
              </a:buClr>
              <a:buSzPts val="1100"/>
              <a:buFont typeface="Arial"/>
              <a:buNone/>
            </a:pPr>
            <a:r>
              <a:rPr lang="en-GB" sz="1400" b="1">
                <a:solidFill>
                  <a:schemeClr val="lt1"/>
                </a:solidFill>
              </a:rPr>
              <a:t>Topics covered in this section include:</a:t>
            </a:r>
            <a:endParaRPr sz="1400" b="1">
              <a:solidFill>
                <a:schemeClr val="lt1"/>
              </a:solidFill>
            </a:endParaRPr>
          </a:p>
          <a:p>
            <a:pPr marL="914400" lvl="0" indent="-317500" algn="l" rtl="0">
              <a:lnSpc>
                <a:spcPct val="115000"/>
              </a:lnSpc>
              <a:spcBef>
                <a:spcPts val="600"/>
              </a:spcBef>
              <a:spcAft>
                <a:spcPts val="0"/>
              </a:spcAft>
              <a:buClr>
                <a:schemeClr val="lt1"/>
              </a:buClr>
              <a:buSzPts val="1400"/>
              <a:buAutoNum type="alphaUcPeriod"/>
            </a:pPr>
            <a:r>
              <a:rPr lang="en-GB" sz="1400" b="1">
                <a:solidFill>
                  <a:schemeClr val="lt1"/>
                </a:solidFill>
              </a:rPr>
              <a:t>Origins of Complexity</a:t>
            </a:r>
            <a:endParaRPr sz="1400" b="1">
              <a:solidFill>
                <a:schemeClr val="lt1"/>
              </a:solidFill>
            </a:endParaRPr>
          </a:p>
          <a:p>
            <a:pPr marL="914400" lvl="0" indent="-317500" algn="l" rtl="0">
              <a:lnSpc>
                <a:spcPct val="115000"/>
              </a:lnSpc>
              <a:spcBef>
                <a:spcPts val="0"/>
              </a:spcBef>
              <a:spcAft>
                <a:spcPts val="0"/>
              </a:spcAft>
              <a:buClr>
                <a:schemeClr val="lt1"/>
              </a:buClr>
              <a:buSzPts val="1400"/>
              <a:buAutoNum type="alphaUcPeriod"/>
            </a:pPr>
            <a:r>
              <a:rPr lang="en-GB" sz="1400" b="1">
                <a:solidFill>
                  <a:schemeClr val="lt1"/>
                </a:solidFill>
              </a:rPr>
              <a:t>Urban Risk and Vulnerability</a:t>
            </a:r>
            <a:endParaRPr sz="1400" b="1">
              <a:solidFill>
                <a:schemeClr val="lt1"/>
              </a:solidFill>
            </a:endParaRPr>
          </a:p>
          <a:p>
            <a:pPr marL="914400" lvl="0" indent="-317500" algn="l" rtl="0">
              <a:lnSpc>
                <a:spcPct val="115000"/>
              </a:lnSpc>
              <a:spcBef>
                <a:spcPts val="0"/>
              </a:spcBef>
              <a:spcAft>
                <a:spcPts val="0"/>
              </a:spcAft>
              <a:buClr>
                <a:schemeClr val="lt1"/>
              </a:buClr>
              <a:buSzPts val="1400"/>
              <a:buAutoNum type="alphaUcPeriod"/>
            </a:pPr>
            <a:r>
              <a:rPr lang="en-GB" sz="1400" b="1">
                <a:solidFill>
                  <a:schemeClr val="lt1"/>
                </a:solidFill>
              </a:rPr>
              <a:t>Urban Communications and Information Management</a:t>
            </a:r>
            <a:endParaRPr sz="1400" b="1">
              <a:solidFill>
                <a:schemeClr val="lt1"/>
              </a:solidFill>
            </a:endParaRPr>
          </a:p>
          <a:p>
            <a:pPr marL="914400" lvl="0" indent="-317500" algn="l" rtl="0">
              <a:lnSpc>
                <a:spcPct val="115000"/>
              </a:lnSpc>
              <a:spcBef>
                <a:spcPts val="0"/>
              </a:spcBef>
              <a:spcAft>
                <a:spcPts val="0"/>
              </a:spcAft>
              <a:buClr>
                <a:schemeClr val="lt1"/>
              </a:buClr>
              <a:buSzPts val="1400"/>
              <a:buAutoNum type="alphaUcPeriod"/>
            </a:pPr>
            <a:r>
              <a:rPr lang="en-GB" sz="1400" b="1">
                <a:solidFill>
                  <a:schemeClr val="lt1"/>
                </a:solidFill>
              </a:rPr>
              <a:t>Additional Reading</a:t>
            </a:r>
            <a:endParaRPr sz="1400" b="1">
              <a:solidFill>
                <a:schemeClr val="lt1"/>
              </a:solidFill>
            </a:endParaRPr>
          </a:p>
        </p:txBody>
      </p:sp>
      <p:sp>
        <p:nvSpPr>
          <p:cNvPr id="781" name="Google Shape;781;p83"/>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70</a:t>
            </a:fld>
            <a:endParaRPr/>
          </a:p>
        </p:txBody>
      </p:sp>
      <p:sp>
        <p:nvSpPr>
          <p:cNvPr id="782" name="Google Shape;782;p83"/>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786"/>
        <p:cNvGrpSpPr/>
        <p:nvPr/>
      </p:nvGrpSpPr>
      <p:grpSpPr>
        <a:xfrm>
          <a:off x="0" y="0"/>
          <a:ext cx="0" cy="0"/>
          <a:chOff x="0" y="0"/>
          <a:chExt cx="0" cy="0"/>
        </a:xfrm>
      </p:grpSpPr>
      <p:sp>
        <p:nvSpPr>
          <p:cNvPr id="787" name="Google Shape;787;p84"/>
          <p:cNvSpPr txBox="1">
            <a:spLocks noGrp="1"/>
          </p:cNvSpPr>
          <p:nvPr>
            <p:ph type="body" idx="1"/>
          </p:nvPr>
        </p:nvSpPr>
        <p:spPr>
          <a:xfrm>
            <a:off x="4815675" y="1477550"/>
            <a:ext cx="4172400" cy="28068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Clr>
                <a:schemeClr val="dk1"/>
              </a:buClr>
              <a:buSzPts val="1100"/>
              <a:buFont typeface="Arial"/>
              <a:buNone/>
            </a:pPr>
            <a:r>
              <a:rPr lang="en-GB" b="1">
                <a:solidFill>
                  <a:schemeClr val="dk1"/>
                </a:solidFill>
              </a:rPr>
              <a:t>Additional complexities include:</a:t>
            </a:r>
            <a:endParaRPr b="1">
              <a:solidFill>
                <a:schemeClr val="dk1"/>
              </a:solidFill>
            </a:endParaRPr>
          </a:p>
          <a:p>
            <a:pPr marL="457200" lvl="0" indent="-317500" algn="l" rtl="0">
              <a:lnSpc>
                <a:spcPct val="100000"/>
              </a:lnSpc>
              <a:spcBef>
                <a:spcPts val="0"/>
              </a:spcBef>
              <a:spcAft>
                <a:spcPts val="0"/>
              </a:spcAft>
              <a:buClr>
                <a:schemeClr val="dk1"/>
              </a:buClr>
              <a:buSzPts val="1400"/>
              <a:buChar char="●"/>
            </a:pPr>
            <a:r>
              <a:rPr lang="en-GB">
                <a:solidFill>
                  <a:schemeClr val="dk1"/>
                </a:solidFill>
              </a:rPr>
              <a:t>Competing physical versus socio-cultural boundaries</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GB">
                <a:solidFill>
                  <a:schemeClr val="dk1"/>
                </a:solidFill>
              </a:rPr>
              <a:t>Competing multi-stakeholder leadership</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GB">
                <a:solidFill>
                  <a:schemeClr val="dk1"/>
                </a:solidFill>
              </a:rPr>
              <a:t>Variable infrastructure demands</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GB">
                <a:solidFill>
                  <a:schemeClr val="dk1"/>
                </a:solidFill>
              </a:rPr>
              <a:t>Variable definitions of community</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GB">
                <a:solidFill>
                  <a:schemeClr val="dk1"/>
                </a:solidFill>
              </a:rPr>
              <a:t>Simultaneous acute and chronic emergencies</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GB">
                <a:solidFill>
                  <a:schemeClr val="dk1"/>
                </a:solidFill>
              </a:rPr>
              <a:t>Cascading events</a:t>
            </a:r>
            <a:endParaRPr/>
          </a:p>
        </p:txBody>
      </p:sp>
      <p:sp>
        <p:nvSpPr>
          <p:cNvPr id="788" name="Google Shape;788;p8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sz="900"/>
              <a:t>71</a:t>
            </a:fld>
            <a:endParaRPr sz="900"/>
          </a:p>
        </p:txBody>
      </p:sp>
      <p:sp>
        <p:nvSpPr>
          <p:cNvPr id="789" name="Google Shape;789;p84"/>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790" name="Google Shape;790;p84"/>
          <p:cNvSpPr txBox="1"/>
          <p:nvPr/>
        </p:nvSpPr>
        <p:spPr>
          <a:xfrm>
            <a:off x="0" y="0"/>
            <a:ext cx="8774100" cy="769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i="1">
                <a:solidFill>
                  <a:srgbClr val="00A0A3"/>
                </a:solidFill>
                <a:latin typeface="Montserrat"/>
                <a:ea typeface="Montserrat"/>
                <a:cs typeface="Montserrat"/>
                <a:sym typeface="Montserrat"/>
              </a:rPr>
              <a:t>1.3 Complexity in Urban Contexts | A. Origins of Complexity</a:t>
            </a:r>
            <a:endParaRPr b="1" i="1">
              <a:solidFill>
                <a:srgbClr val="00A0A3"/>
              </a:solidFill>
              <a:latin typeface="Montserrat"/>
              <a:ea typeface="Montserrat"/>
              <a:cs typeface="Montserrat"/>
              <a:sym typeface="Montserrat"/>
            </a:endParaRPr>
          </a:p>
          <a:p>
            <a:pPr marL="0" lvl="0" indent="0" algn="l" rtl="0">
              <a:lnSpc>
                <a:spcPct val="115000"/>
              </a:lnSpc>
              <a:spcBef>
                <a:spcPts val="0"/>
              </a:spcBef>
              <a:spcAft>
                <a:spcPts val="0"/>
              </a:spcAft>
              <a:buNone/>
            </a:pPr>
            <a:r>
              <a:rPr lang="en-GB" sz="2400" b="1" i="1">
                <a:solidFill>
                  <a:srgbClr val="00A0A3"/>
                </a:solidFill>
                <a:latin typeface="Montserrat"/>
                <a:ea typeface="Montserrat"/>
                <a:cs typeface="Montserrat"/>
                <a:sym typeface="Montserrat"/>
              </a:rPr>
              <a:t>Understanding Complexity</a:t>
            </a:r>
            <a:endParaRPr sz="2400"/>
          </a:p>
        </p:txBody>
      </p:sp>
      <p:sp>
        <p:nvSpPr>
          <p:cNvPr id="791" name="Google Shape;791;p84"/>
          <p:cNvSpPr txBox="1"/>
          <p:nvPr/>
        </p:nvSpPr>
        <p:spPr>
          <a:xfrm>
            <a:off x="227100" y="847225"/>
            <a:ext cx="7527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a:solidFill>
                  <a:schemeClr val="dk1"/>
                </a:solidFill>
                <a:latin typeface="Montserrat"/>
                <a:ea typeface="Montserrat"/>
                <a:cs typeface="Montserrat"/>
                <a:sym typeface="Montserrat"/>
              </a:rPr>
              <a:t>What are some of the complexities of urban contexts?</a:t>
            </a:r>
            <a:endParaRPr b="1"/>
          </a:p>
        </p:txBody>
      </p:sp>
      <p:sp>
        <p:nvSpPr>
          <p:cNvPr id="792" name="Google Shape;792;p84"/>
          <p:cNvSpPr txBox="1"/>
          <p:nvPr/>
        </p:nvSpPr>
        <p:spPr>
          <a:xfrm>
            <a:off x="463500" y="1295600"/>
            <a:ext cx="3956100" cy="3018300"/>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Clr>
                <a:schemeClr val="dk1"/>
              </a:buClr>
              <a:buSzPts val="1400"/>
              <a:buFont typeface="Montserrat"/>
              <a:buChar char="●"/>
            </a:pPr>
            <a:r>
              <a:rPr lang="en-GB" b="1">
                <a:solidFill>
                  <a:schemeClr val="dk1"/>
                </a:solidFill>
                <a:latin typeface="Montserrat"/>
                <a:ea typeface="Montserrat"/>
                <a:cs typeface="Montserrat"/>
                <a:sym typeface="Montserrat"/>
              </a:rPr>
              <a:t>Space and settlements → </a:t>
            </a:r>
            <a:r>
              <a:rPr lang="en-GB">
                <a:solidFill>
                  <a:schemeClr val="dk1"/>
                </a:solidFill>
                <a:latin typeface="Montserrat"/>
                <a:ea typeface="Montserrat"/>
                <a:cs typeface="Montserrat"/>
                <a:sym typeface="Montserrat"/>
              </a:rPr>
              <a:t>overlapping physical boundaries, overlapping urban public spaces</a:t>
            </a:r>
            <a:endParaRPr>
              <a:solidFill>
                <a:schemeClr val="dk1"/>
              </a:solidFill>
              <a:latin typeface="Montserrat"/>
              <a:ea typeface="Montserrat"/>
              <a:cs typeface="Montserrat"/>
              <a:sym typeface="Montserrat"/>
            </a:endParaRPr>
          </a:p>
          <a:p>
            <a:pPr marL="457200" lvl="0" indent="-317500" algn="l" rtl="0">
              <a:spcBef>
                <a:spcPts val="0"/>
              </a:spcBef>
              <a:spcAft>
                <a:spcPts val="0"/>
              </a:spcAft>
              <a:buClr>
                <a:schemeClr val="dk1"/>
              </a:buClr>
              <a:buSzPts val="1400"/>
              <a:buFont typeface="Montserrat"/>
              <a:buChar char="●"/>
            </a:pPr>
            <a:r>
              <a:rPr lang="en-GB" b="1">
                <a:solidFill>
                  <a:schemeClr val="dk1"/>
                </a:solidFill>
                <a:latin typeface="Montserrat"/>
                <a:ea typeface="Montserrat"/>
                <a:cs typeface="Montserrat"/>
                <a:sym typeface="Montserrat"/>
              </a:rPr>
              <a:t>Politics and governance →</a:t>
            </a:r>
            <a:r>
              <a:rPr lang="en-GB">
                <a:solidFill>
                  <a:schemeClr val="dk1"/>
                </a:solidFill>
                <a:latin typeface="Montserrat"/>
                <a:ea typeface="Montserrat"/>
                <a:cs typeface="Montserrat"/>
                <a:sym typeface="Montserrat"/>
              </a:rPr>
              <a:t> leadership and community representation, multi-stakeholder leadership and engagement</a:t>
            </a:r>
            <a:endParaRPr>
              <a:solidFill>
                <a:schemeClr val="dk1"/>
              </a:solidFill>
              <a:latin typeface="Montserrat"/>
              <a:ea typeface="Montserrat"/>
              <a:cs typeface="Montserrat"/>
              <a:sym typeface="Montserrat"/>
            </a:endParaRPr>
          </a:p>
          <a:p>
            <a:pPr marL="457200" lvl="0" indent="-317500" algn="l" rtl="0">
              <a:spcBef>
                <a:spcPts val="0"/>
              </a:spcBef>
              <a:spcAft>
                <a:spcPts val="0"/>
              </a:spcAft>
              <a:buClr>
                <a:schemeClr val="dk1"/>
              </a:buClr>
              <a:buSzPts val="1400"/>
              <a:buFont typeface="Montserrat"/>
              <a:buChar char="●"/>
            </a:pPr>
            <a:r>
              <a:rPr lang="en-GB" b="1">
                <a:solidFill>
                  <a:schemeClr val="dk1"/>
                </a:solidFill>
                <a:latin typeface="Montserrat"/>
                <a:ea typeface="Montserrat"/>
                <a:cs typeface="Montserrat"/>
                <a:sym typeface="Montserrat"/>
              </a:rPr>
              <a:t>Infrastructure and services → </a:t>
            </a:r>
            <a:r>
              <a:rPr lang="en-GB">
                <a:solidFill>
                  <a:schemeClr val="dk1"/>
                </a:solidFill>
                <a:latin typeface="Montserrat"/>
                <a:ea typeface="Montserrat"/>
                <a:cs typeface="Montserrat"/>
                <a:sym typeface="Montserrat"/>
              </a:rPr>
              <a:t>varying demands and stressors</a:t>
            </a:r>
            <a:endParaRPr>
              <a:solidFill>
                <a:schemeClr val="dk1"/>
              </a:solidFill>
              <a:latin typeface="Montserrat"/>
              <a:ea typeface="Montserrat"/>
              <a:cs typeface="Montserrat"/>
              <a:sym typeface="Montserrat"/>
            </a:endParaRPr>
          </a:p>
          <a:p>
            <a:pPr marL="457200" lvl="0" indent="-317500" algn="l" rtl="0">
              <a:spcBef>
                <a:spcPts val="0"/>
              </a:spcBef>
              <a:spcAft>
                <a:spcPts val="0"/>
              </a:spcAft>
              <a:buClr>
                <a:schemeClr val="dk1"/>
              </a:buClr>
              <a:buSzPts val="1400"/>
              <a:buFont typeface="Montserrat"/>
              <a:buChar char="●"/>
            </a:pPr>
            <a:r>
              <a:rPr lang="en-GB" b="1">
                <a:solidFill>
                  <a:schemeClr val="dk1"/>
                </a:solidFill>
                <a:latin typeface="Montserrat"/>
                <a:ea typeface="Montserrat"/>
                <a:cs typeface="Montserrat"/>
                <a:sym typeface="Montserrat"/>
              </a:rPr>
              <a:t>Culture and society → </a:t>
            </a:r>
            <a:r>
              <a:rPr lang="en-GB">
                <a:solidFill>
                  <a:schemeClr val="dk1"/>
                </a:solidFill>
                <a:latin typeface="Montserrat"/>
                <a:ea typeface="Montserrat"/>
                <a:cs typeface="Montserrat"/>
                <a:sym typeface="Montserrat"/>
              </a:rPr>
              <a:t>community, social cohesion</a:t>
            </a:r>
            <a:endParaRPr>
              <a:solidFill>
                <a:schemeClr val="dk1"/>
              </a:solidFill>
              <a:latin typeface="Montserrat"/>
              <a:ea typeface="Montserrat"/>
              <a:cs typeface="Montserrat"/>
              <a:sym typeface="Montserrat"/>
            </a:endParaRPr>
          </a:p>
          <a:p>
            <a:pPr marL="457200" lvl="0" indent="-317500" algn="l" rtl="0">
              <a:lnSpc>
                <a:spcPct val="115000"/>
              </a:lnSpc>
              <a:spcBef>
                <a:spcPts val="0"/>
              </a:spcBef>
              <a:spcAft>
                <a:spcPts val="0"/>
              </a:spcAft>
              <a:buClr>
                <a:schemeClr val="dk1"/>
              </a:buClr>
              <a:buSzPts val="1400"/>
              <a:buFont typeface="Montserrat"/>
              <a:buChar char="●"/>
            </a:pPr>
            <a:r>
              <a:rPr lang="en-GB" b="1">
                <a:solidFill>
                  <a:schemeClr val="dk1"/>
                </a:solidFill>
                <a:latin typeface="Montserrat"/>
                <a:ea typeface="Montserrat"/>
                <a:cs typeface="Montserrat"/>
                <a:sym typeface="Montserrat"/>
              </a:rPr>
              <a:t>Economy and livelihoods → </a:t>
            </a:r>
            <a:r>
              <a:rPr lang="en-GB">
                <a:solidFill>
                  <a:schemeClr val="dk1"/>
                </a:solidFill>
                <a:latin typeface="Montserrat"/>
                <a:ea typeface="Montserrat"/>
                <a:cs typeface="Montserrat"/>
                <a:sym typeface="Montserrat"/>
              </a:rPr>
              <a:t>marginalisation, access</a:t>
            </a:r>
            <a:endParaRPr>
              <a:latin typeface="Montserrat"/>
              <a:ea typeface="Montserrat"/>
              <a:cs typeface="Montserrat"/>
              <a:sym typeface="Montserra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87"/>
                                        </p:tgtEl>
                                        <p:attrNameLst>
                                          <p:attrName>style.visibility</p:attrName>
                                        </p:attrNameLst>
                                      </p:cBhvr>
                                      <p:to>
                                        <p:strVal val="visible"/>
                                      </p:to>
                                    </p:set>
                                    <p:animEffect transition="in" filter="fade">
                                      <p:cBhvr>
                                        <p:cTn id="7" dur="1000"/>
                                        <p:tgtEl>
                                          <p:spTgt spid="7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796"/>
        <p:cNvGrpSpPr/>
        <p:nvPr/>
      </p:nvGrpSpPr>
      <p:grpSpPr>
        <a:xfrm>
          <a:off x="0" y="0"/>
          <a:ext cx="0" cy="0"/>
          <a:chOff x="0" y="0"/>
          <a:chExt cx="0" cy="0"/>
        </a:xfrm>
      </p:grpSpPr>
      <p:pic>
        <p:nvPicPr>
          <p:cNvPr id="797" name="Google Shape;797;p85"/>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6069928" y="109825"/>
            <a:ext cx="2956106" cy="4371200"/>
          </a:xfrm>
          <a:prstGeom prst="rect">
            <a:avLst/>
          </a:prstGeom>
          <a:noFill/>
          <a:ln>
            <a:noFill/>
          </a:ln>
          <a:effectLst>
            <a:outerShdw blurRad="57150" dist="19050" dir="5400000" algn="bl" rotWithShape="0">
              <a:srgbClr val="000000">
                <a:alpha val="50000"/>
              </a:srgbClr>
            </a:outerShdw>
          </a:effectLst>
        </p:spPr>
      </p:pic>
      <p:sp>
        <p:nvSpPr>
          <p:cNvPr id="798" name="Google Shape;798;p85"/>
          <p:cNvSpPr txBox="1">
            <a:spLocks noGrp="1"/>
          </p:cNvSpPr>
          <p:nvPr>
            <p:ph type="title"/>
          </p:nvPr>
        </p:nvSpPr>
        <p:spPr>
          <a:xfrm>
            <a:off x="0" y="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400" b="0" i="1"/>
              <a:t>1.3 Complexity in Urban Contexts | A. </a:t>
            </a:r>
            <a:r>
              <a:rPr lang="en-GB" sz="1400" b="0" i="1">
                <a:solidFill>
                  <a:srgbClr val="00A0A3"/>
                </a:solidFill>
              </a:rPr>
              <a:t>Origins of Complexity</a:t>
            </a:r>
            <a:endParaRPr sz="1400" i="1">
              <a:solidFill>
                <a:srgbClr val="00A0A3"/>
              </a:solidFill>
            </a:endParaRPr>
          </a:p>
          <a:p>
            <a:pPr marL="0" lvl="0" indent="0" algn="l" rtl="0">
              <a:lnSpc>
                <a:spcPct val="115000"/>
              </a:lnSpc>
              <a:spcBef>
                <a:spcPts val="0"/>
              </a:spcBef>
              <a:spcAft>
                <a:spcPts val="0"/>
              </a:spcAft>
              <a:buClr>
                <a:schemeClr val="dk1"/>
              </a:buClr>
              <a:buSzPts val="1100"/>
              <a:buFont typeface="Arial"/>
              <a:buNone/>
            </a:pPr>
            <a:r>
              <a:rPr lang="en-GB" sz="2400" i="1"/>
              <a:t>Understanding Complexity (cont.)</a:t>
            </a:r>
            <a:endParaRPr sz="2400" i="1">
              <a:solidFill>
                <a:srgbClr val="00A0A3"/>
              </a:solidFill>
            </a:endParaRPr>
          </a:p>
        </p:txBody>
      </p:sp>
      <p:sp>
        <p:nvSpPr>
          <p:cNvPr id="799" name="Google Shape;799;p85"/>
          <p:cNvSpPr txBox="1">
            <a:spLocks noGrp="1"/>
          </p:cNvSpPr>
          <p:nvPr>
            <p:ph type="body" idx="1"/>
          </p:nvPr>
        </p:nvSpPr>
        <p:spPr>
          <a:xfrm>
            <a:off x="174025" y="836025"/>
            <a:ext cx="56613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sz="1400" b="1">
                <a:solidFill>
                  <a:srgbClr val="3C4043"/>
                </a:solidFill>
              </a:rPr>
              <a:t>Why do complexities emerge? </a:t>
            </a:r>
            <a:endParaRPr sz="1400" i="1">
              <a:solidFill>
                <a:srgbClr val="3C4043"/>
              </a:solidFill>
            </a:endParaRPr>
          </a:p>
          <a:p>
            <a:pPr marL="0" lvl="0" indent="0" algn="l" rtl="0">
              <a:spcBef>
                <a:spcPts val="0"/>
              </a:spcBef>
              <a:spcAft>
                <a:spcPts val="0"/>
              </a:spcAft>
              <a:buNone/>
            </a:pPr>
            <a:r>
              <a:rPr lang="en-GB" sz="1400">
                <a:solidFill>
                  <a:srgbClr val="3C4043"/>
                </a:solidFill>
              </a:rPr>
              <a:t>Complexities emerge from the complex series of </a:t>
            </a:r>
            <a:r>
              <a:rPr lang="en-GB" sz="1400" u="sng">
                <a:solidFill>
                  <a:srgbClr val="3C4043"/>
                </a:solidFill>
              </a:rPr>
              <a:t>interactions within and between</a:t>
            </a:r>
            <a:r>
              <a:rPr lang="en-GB" sz="1400">
                <a:solidFill>
                  <a:srgbClr val="3C4043"/>
                </a:solidFill>
              </a:rPr>
              <a:t> these elements and subsystems </a:t>
            </a:r>
            <a:endParaRPr sz="1400">
              <a:solidFill>
                <a:srgbClr val="3C4043"/>
              </a:solidFill>
            </a:endParaRPr>
          </a:p>
          <a:p>
            <a:pPr marL="0" lvl="0" indent="0" algn="l" rtl="0">
              <a:spcBef>
                <a:spcPts val="0"/>
              </a:spcBef>
              <a:spcAft>
                <a:spcPts val="0"/>
              </a:spcAft>
              <a:buNone/>
            </a:pPr>
            <a:endParaRPr sz="1400">
              <a:solidFill>
                <a:srgbClr val="3C4043"/>
              </a:solidFill>
            </a:endParaRPr>
          </a:p>
          <a:p>
            <a:pPr marL="0" lvl="0" indent="0" algn="l" rtl="0">
              <a:spcBef>
                <a:spcPts val="0"/>
              </a:spcBef>
              <a:spcAft>
                <a:spcPts val="0"/>
              </a:spcAft>
              <a:buNone/>
            </a:pPr>
            <a:r>
              <a:rPr lang="en-GB" sz="1400" b="1">
                <a:solidFill>
                  <a:srgbClr val="3C4043"/>
                </a:solidFill>
              </a:rPr>
              <a:t>Example: </a:t>
            </a:r>
            <a:r>
              <a:rPr lang="en-GB" sz="1400">
                <a:solidFill>
                  <a:srgbClr val="3C4043"/>
                </a:solidFill>
              </a:rPr>
              <a:t>Competing multi-stakeholder leadership (recall)→ competing relationship between political, public utility and community systems</a:t>
            </a:r>
            <a:endParaRPr sz="1400">
              <a:solidFill>
                <a:srgbClr val="3C4043"/>
              </a:solidFill>
            </a:endParaRPr>
          </a:p>
          <a:p>
            <a:pPr marL="0" lvl="0" indent="0" algn="l" rtl="0">
              <a:lnSpc>
                <a:spcPct val="100000"/>
              </a:lnSpc>
              <a:spcBef>
                <a:spcPts val="0"/>
              </a:spcBef>
              <a:spcAft>
                <a:spcPts val="0"/>
              </a:spcAft>
              <a:buNone/>
            </a:pPr>
            <a:endParaRPr sz="1400">
              <a:solidFill>
                <a:srgbClr val="3C4043"/>
              </a:solidFill>
            </a:endParaRPr>
          </a:p>
          <a:p>
            <a:pPr marL="0" lvl="0" indent="0" algn="l" rtl="0">
              <a:spcBef>
                <a:spcPts val="0"/>
              </a:spcBef>
              <a:spcAft>
                <a:spcPts val="0"/>
              </a:spcAft>
              <a:buClr>
                <a:schemeClr val="dk1"/>
              </a:buClr>
              <a:buSzPts val="1100"/>
              <a:buFont typeface="Arial"/>
              <a:buNone/>
            </a:pPr>
            <a:r>
              <a:rPr lang="en-GB" sz="1400">
                <a:solidFill>
                  <a:srgbClr val="3C4043"/>
                </a:solidFill>
              </a:rPr>
              <a:t>Other important complexities to consider:</a:t>
            </a:r>
            <a:endParaRPr sz="1400" b="1">
              <a:solidFill>
                <a:srgbClr val="3C4043"/>
              </a:solidFill>
            </a:endParaRPr>
          </a:p>
          <a:p>
            <a:pPr marL="457200" lvl="0" indent="-317500" algn="l" rtl="0">
              <a:spcBef>
                <a:spcPts val="0"/>
              </a:spcBef>
              <a:spcAft>
                <a:spcPts val="0"/>
              </a:spcAft>
              <a:buClr>
                <a:srgbClr val="3C4043"/>
              </a:buClr>
              <a:buSzPts val="1400"/>
              <a:buChar char="●"/>
            </a:pPr>
            <a:r>
              <a:rPr lang="en-GB" sz="1400">
                <a:solidFill>
                  <a:srgbClr val="3C4043"/>
                </a:solidFill>
              </a:rPr>
              <a:t>Risk and Vulnerability </a:t>
            </a:r>
            <a:endParaRPr sz="1400">
              <a:solidFill>
                <a:srgbClr val="3C4043"/>
              </a:solidFill>
            </a:endParaRPr>
          </a:p>
          <a:p>
            <a:pPr marL="457200" lvl="0" indent="-317500" algn="l" rtl="0">
              <a:spcBef>
                <a:spcPts val="0"/>
              </a:spcBef>
              <a:spcAft>
                <a:spcPts val="0"/>
              </a:spcAft>
              <a:buClr>
                <a:srgbClr val="3C4043"/>
              </a:buClr>
              <a:buSzPts val="1400"/>
              <a:buChar char="●"/>
            </a:pPr>
            <a:r>
              <a:rPr lang="en-GB" sz="1400">
                <a:solidFill>
                  <a:srgbClr val="3C4043"/>
                </a:solidFill>
              </a:rPr>
              <a:t>Communications and Information Management</a:t>
            </a:r>
            <a:endParaRPr sz="1400">
              <a:solidFill>
                <a:srgbClr val="3C4043"/>
              </a:solidFill>
            </a:endParaRPr>
          </a:p>
        </p:txBody>
      </p:sp>
      <p:sp>
        <p:nvSpPr>
          <p:cNvPr id="800" name="Google Shape;800;p85"/>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72</a:t>
            </a:fld>
            <a:endParaRPr/>
          </a:p>
        </p:txBody>
      </p:sp>
      <p:sp>
        <p:nvSpPr>
          <p:cNvPr id="801" name="Google Shape;801;p85"/>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805"/>
        <p:cNvGrpSpPr/>
        <p:nvPr/>
      </p:nvGrpSpPr>
      <p:grpSpPr>
        <a:xfrm>
          <a:off x="0" y="0"/>
          <a:ext cx="0" cy="0"/>
          <a:chOff x="0" y="0"/>
          <a:chExt cx="0" cy="0"/>
        </a:xfrm>
      </p:grpSpPr>
      <p:pic>
        <p:nvPicPr>
          <p:cNvPr id="806" name="Google Shape;806;p86"/>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0" y="2065725"/>
            <a:ext cx="4616676" cy="3077774"/>
          </a:xfrm>
          <a:prstGeom prst="rect">
            <a:avLst/>
          </a:prstGeom>
          <a:noFill/>
          <a:ln>
            <a:noFill/>
          </a:ln>
        </p:spPr>
      </p:pic>
      <p:sp>
        <p:nvSpPr>
          <p:cNvPr id="807" name="Google Shape;807;p86"/>
          <p:cNvSpPr txBox="1">
            <a:spLocks noGrp="1"/>
          </p:cNvSpPr>
          <p:nvPr>
            <p:ph type="title"/>
          </p:nvPr>
        </p:nvSpPr>
        <p:spPr>
          <a:xfrm>
            <a:off x="0" y="0"/>
            <a:ext cx="8520600" cy="788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70714"/>
              <a:buFont typeface="Arial"/>
              <a:buNone/>
            </a:pPr>
            <a:r>
              <a:rPr lang="en-GB" sz="1555" b="0" i="1">
                <a:solidFill>
                  <a:srgbClr val="00A0A3"/>
                </a:solidFill>
              </a:rPr>
              <a:t>1.3 Complexity in Urban Contexts | B. Urban Risk and Vulnerability</a:t>
            </a:r>
            <a:endParaRPr sz="1555" i="1">
              <a:solidFill>
                <a:srgbClr val="00A0A3"/>
              </a:solidFill>
            </a:endParaRPr>
          </a:p>
          <a:p>
            <a:pPr marL="0" lvl="0" indent="0" algn="l" rtl="0">
              <a:lnSpc>
                <a:spcPct val="115000"/>
              </a:lnSpc>
              <a:spcBef>
                <a:spcPts val="0"/>
              </a:spcBef>
              <a:spcAft>
                <a:spcPts val="0"/>
              </a:spcAft>
              <a:buClr>
                <a:schemeClr val="dk1"/>
              </a:buClr>
              <a:buSzPct val="41509"/>
              <a:buFont typeface="Arial"/>
              <a:buNone/>
            </a:pPr>
            <a:r>
              <a:rPr lang="en-GB" sz="2650" i="1">
                <a:solidFill>
                  <a:srgbClr val="00A0A3"/>
                </a:solidFill>
              </a:rPr>
              <a:t>Risk </a:t>
            </a:r>
            <a:r>
              <a:rPr lang="en-GB" sz="2650" i="1"/>
              <a:t>in Urban Contexts</a:t>
            </a:r>
            <a:endParaRPr sz="2650" i="1">
              <a:solidFill>
                <a:srgbClr val="00A0A3"/>
              </a:solidFill>
            </a:endParaRPr>
          </a:p>
        </p:txBody>
      </p:sp>
      <p:sp>
        <p:nvSpPr>
          <p:cNvPr id="808" name="Google Shape;808;p86"/>
          <p:cNvSpPr txBox="1">
            <a:spLocks noGrp="1"/>
          </p:cNvSpPr>
          <p:nvPr>
            <p:ph type="body" idx="1"/>
          </p:nvPr>
        </p:nvSpPr>
        <p:spPr>
          <a:xfrm>
            <a:off x="4479300" y="957275"/>
            <a:ext cx="4616700" cy="34164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Clr>
                <a:schemeClr val="dk1"/>
              </a:buClr>
              <a:buSzPts val="1100"/>
              <a:buFont typeface="Arial"/>
              <a:buNone/>
            </a:pPr>
            <a:r>
              <a:rPr lang="en-GB" sz="1400" b="1">
                <a:solidFill>
                  <a:schemeClr val="dk1"/>
                </a:solidFill>
              </a:rPr>
              <a:t>What does </a:t>
            </a:r>
            <a:r>
              <a:rPr lang="en-GB" sz="1400" b="1">
                <a:solidFill>
                  <a:srgbClr val="CC0000"/>
                </a:solidFill>
              </a:rPr>
              <a:t>RISK</a:t>
            </a:r>
            <a:r>
              <a:rPr lang="en-GB" sz="1400" b="1">
                <a:solidFill>
                  <a:schemeClr val="dk1"/>
                </a:solidFill>
              </a:rPr>
              <a:t> look like in urban contexts? </a:t>
            </a:r>
            <a:br>
              <a:rPr lang="en-GB" sz="1400" b="1">
                <a:solidFill>
                  <a:schemeClr val="dk1"/>
                </a:solidFill>
              </a:rPr>
            </a:br>
            <a:r>
              <a:rPr lang="en-GB" sz="1400" b="1">
                <a:solidFill>
                  <a:schemeClr val="dk1"/>
                </a:solidFill>
              </a:rPr>
              <a:t>How does complexity impact risk?</a:t>
            </a:r>
            <a:endParaRPr sz="1400" b="1">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4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sz="1400">
                <a:solidFill>
                  <a:schemeClr val="dk1"/>
                </a:solidFill>
              </a:rPr>
              <a:t>Examples of emergent risks in urban contexts:</a:t>
            </a: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Areas in both acute and chronic states of emergency. </a:t>
            </a: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Vulnerable areas where humanitarian response standards may be higher than normal living conditions.</a:t>
            </a: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Overlapping crises (pre-existing and emergent risks).</a:t>
            </a: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Intersectional risks and vulnerabilities (e.g., physical and social risks related to poverty).</a:t>
            </a:r>
            <a:endParaRPr sz="1400"/>
          </a:p>
        </p:txBody>
      </p:sp>
      <p:sp>
        <p:nvSpPr>
          <p:cNvPr id="809" name="Google Shape;809;p86"/>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73</a:t>
            </a:fld>
            <a:endParaRPr/>
          </a:p>
        </p:txBody>
      </p:sp>
      <p:sp>
        <p:nvSpPr>
          <p:cNvPr id="810" name="Google Shape;810;p86"/>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814"/>
        <p:cNvGrpSpPr/>
        <p:nvPr/>
      </p:nvGrpSpPr>
      <p:grpSpPr>
        <a:xfrm>
          <a:off x="0" y="0"/>
          <a:ext cx="0" cy="0"/>
          <a:chOff x="0" y="0"/>
          <a:chExt cx="0" cy="0"/>
        </a:xfrm>
      </p:grpSpPr>
      <p:sp>
        <p:nvSpPr>
          <p:cNvPr id="815" name="Google Shape;815;p87"/>
          <p:cNvSpPr txBox="1">
            <a:spLocks noGrp="1"/>
          </p:cNvSpPr>
          <p:nvPr>
            <p:ph type="title"/>
          </p:nvPr>
        </p:nvSpPr>
        <p:spPr>
          <a:xfrm>
            <a:off x="0" y="0"/>
            <a:ext cx="8520600" cy="132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1400" b="0" i="1">
                <a:solidFill>
                  <a:srgbClr val="00A0A3"/>
                </a:solidFill>
              </a:rPr>
              <a:t>1.3 Complexity in Urban Contexts | B. Urban Risk and Vulnerability</a:t>
            </a:r>
            <a:endParaRPr sz="1400">
              <a:solidFill>
                <a:srgbClr val="00A0A3"/>
              </a:solidFill>
            </a:endParaRPr>
          </a:p>
          <a:p>
            <a:pPr marL="0" lvl="0" indent="0" algn="l" rtl="0">
              <a:lnSpc>
                <a:spcPct val="115000"/>
              </a:lnSpc>
              <a:spcBef>
                <a:spcPts val="0"/>
              </a:spcBef>
              <a:spcAft>
                <a:spcPts val="0"/>
              </a:spcAft>
              <a:buClr>
                <a:schemeClr val="dk1"/>
              </a:buClr>
              <a:buSzPts val="1100"/>
              <a:buFont typeface="Arial"/>
              <a:buNone/>
            </a:pPr>
            <a:r>
              <a:rPr lang="en-GB" sz="2400" i="1"/>
              <a:t>Risk Considerations</a:t>
            </a:r>
            <a:endParaRPr sz="2400" b="0" i="1">
              <a:solidFill>
                <a:srgbClr val="00A0A3"/>
              </a:solidFill>
            </a:endParaRPr>
          </a:p>
          <a:p>
            <a:pPr marL="0" lvl="0" indent="0" algn="l" rtl="0">
              <a:spcBef>
                <a:spcPts val="0"/>
              </a:spcBef>
              <a:spcAft>
                <a:spcPts val="0"/>
              </a:spcAft>
              <a:buNone/>
            </a:pPr>
            <a:endParaRPr>
              <a:solidFill>
                <a:srgbClr val="00A0A3"/>
              </a:solidFill>
            </a:endParaRPr>
          </a:p>
        </p:txBody>
      </p:sp>
      <p:sp>
        <p:nvSpPr>
          <p:cNvPr id="816" name="Google Shape;816;p87"/>
          <p:cNvSpPr txBox="1">
            <a:spLocks noGrp="1"/>
          </p:cNvSpPr>
          <p:nvPr>
            <p:ph type="body" idx="1"/>
          </p:nvPr>
        </p:nvSpPr>
        <p:spPr>
          <a:xfrm>
            <a:off x="3231025" y="1088350"/>
            <a:ext cx="59130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1400" b="1">
                <a:solidFill>
                  <a:schemeClr val="dk1"/>
                </a:solidFill>
              </a:rPr>
              <a:t>When </a:t>
            </a:r>
            <a:r>
              <a:rPr lang="en-GB" sz="1400" b="1">
                <a:solidFill>
                  <a:srgbClr val="CC0000"/>
                </a:solidFill>
              </a:rPr>
              <a:t>assessing risk</a:t>
            </a:r>
            <a:r>
              <a:rPr lang="en-GB" sz="1400" b="1">
                <a:solidFill>
                  <a:schemeClr val="dk1"/>
                </a:solidFill>
              </a:rPr>
              <a:t> in urban contexts, consider:</a:t>
            </a:r>
            <a:br>
              <a:rPr lang="en-GB" sz="1400">
                <a:solidFill>
                  <a:schemeClr val="dk1"/>
                </a:solidFill>
              </a:rPr>
            </a:b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Vulnerability vs. Risk</a:t>
            </a:r>
            <a:endParaRPr sz="1400">
              <a:solidFill>
                <a:schemeClr val="dk1"/>
              </a:solidFill>
            </a:endParaRPr>
          </a:p>
          <a:p>
            <a:pPr marL="914400" lvl="1" indent="-317500" algn="l" rtl="0">
              <a:lnSpc>
                <a:spcPct val="100000"/>
              </a:lnSpc>
              <a:spcBef>
                <a:spcPts val="0"/>
              </a:spcBef>
              <a:spcAft>
                <a:spcPts val="0"/>
              </a:spcAft>
              <a:buClr>
                <a:schemeClr val="dk1"/>
              </a:buClr>
              <a:buSzPts val="1400"/>
              <a:buChar char="❏"/>
            </a:pPr>
            <a:r>
              <a:rPr lang="en-GB">
                <a:solidFill>
                  <a:schemeClr val="dk1"/>
                </a:solidFill>
              </a:rPr>
              <a:t>Vulnerability - Areas exposed to harm</a:t>
            </a:r>
            <a:endParaRPr>
              <a:solidFill>
                <a:schemeClr val="dk1"/>
              </a:solidFill>
            </a:endParaRPr>
          </a:p>
          <a:p>
            <a:pPr marL="914400" lvl="1" indent="-317500" algn="l" rtl="0">
              <a:lnSpc>
                <a:spcPct val="100000"/>
              </a:lnSpc>
              <a:spcBef>
                <a:spcPts val="0"/>
              </a:spcBef>
              <a:spcAft>
                <a:spcPts val="0"/>
              </a:spcAft>
              <a:buClr>
                <a:schemeClr val="dk1"/>
              </a:buClr>
              <a:buSzPts val="1400"/>
              <a:buChar char="❏"/>
            </a:pPr>
            <a:r>
              <a:rPr lang="en-GB">
                <a:solidFill>
                  <a:schemeClr val="dk1"/>
                </a:solidFill>
              </a:rPr>
              <a:t>Risk - the potential for harm</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Origins of Risk</a:t>
            </a:r>
            <a:endParaRPr sz="1400">
              <a:solidFill>
                <a:schemeClr val="dk1"/>
              </a:solidFill>
            </a:endParaRPr>
          </a:p>
          <a:p>
            <a:pPr marL="914400" lvl="1" indent="-317500" algn="l" rtl="0">
              <a:lnSpc>
                <a:spcPct val="100000"/>
              </a:lnSpc>
              <a:spcBef>
                <a:spcPts val="0"/>
              </a:spcBef>
              <a:spcAft>
                <a:spcPts val="0"/>
              </a:spcAft>
              <a:buClr>
                <a:schemeClr val="dk1"/>
              </a:buClr>
              <a:buSzPts val="1400"/>
              <a:buChar char="❏"/>
            </a:pPr>
            <a:r>
              <a:rPr lang="en-GB">
                <a:solidFill>
                  <a:schemeClr val="dk1"/>
                </a:solidFill>
              </a:rPr>
              <a:t>Inherent risk - risk from day-to-day life</a:t>
            </a:r>
            <a:endParaRPr>
              <a:solidFill>
                <a:schemeClr val="dk1"/>
              </a:solidFill>
            </a:endParaRPr>
          </a:p>
          <a:p>
            <a:pPr marL="914400" lvl="1" indent="-317500" algn="l" rtl="0">
              <a:lnSpc>
                <a:spcPct val="100000"/>
              </a:lnSpc>
              <a:spcBef>
                <a:spcPts val="0"/>
              </a:spcBef>
              <a:spcAft>
                <a:spcPts val="0"/>
              </a:spcAft>
              <a:buClr>
                <a:schemeClr val="dk1"/>
              </a:buClr>
              <a:buSzPts val="1400"/>
              <a:buChar char="❏"/>
            </a:pPr>
            <a:r>
              <a:rPr lang="en-GB">
                <a:solidFill>
                  <a:schemeClr val="dk1"/>
                </a:solidFill>
              </a:rPr>
              <a:t>All-hazards risk - risk from ‘crisis events’</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Cascading events</a:t>
            </a:r>
            <a:endParaRPr sz="1400">
              <a:solidFill>
                <a:schemeClr val="dk1"/>
              </a:solidFill>
            </a:endParaRPr>
          </a:p>
          <a:p>
            <a:pPr marL="914400" lvl="1" indent="-317500" algn="l" rtl="0">
              <a:lnSpc>
                <a:spcPct val="100000"/>
              </a:lnSpc>
              <a:spcBef>
                <a:spcPts val="0"/>
              </a:spcBef>
              <a:spcAft>
                <a:spcPts val="0"/>
              </a:spcAft>
              <a:buClr>
                <a:schemeClr val="dk1"/>
              </a:buClr>
              <a:buSzPts val="1400"/>
              <a:buChar char="❏"/>
            </a:pPr>
            <a:r>
              <a:rPr lang="en-GB">
                <a:solidFill>
                  <a:schemeClr val="dk1"/>
                </a:solidFill>
              </a:rPr>
              <a:t>Often one emergency leads to others</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Dependencies</a:t>
            </a:r>
            <a:endParaRPr sz="1400">
              <a:solidFill>
                <a:schemeClr val="dk1"/>
              </a:solidFill>
            </a:endParaRPr>
          </a:p>
          <a:p>
            <a:pPr marL="914400" lvl="1" indent="-317500" algn="l" rtl="0">
              <a:lnSpc>
                <a:spcPct val="100000"/>
              </a:lnSpc>
              <a:spcBef>
                <a:spcPts val="0"/>
              </a:spcBef>
              <a:spcAft>
                <a:spcPts val="0"/>
              </a:spcAft>
              <a:buClr>
                <a:schemeClr val="dk1"/>
              </a:buClr>
              <a:buSzPts val="1400"/>
              <a:buChar char="❏"/>
            </a:pPr>
            <a:r>
              <a:rPr lang="en-GB">
                <a:solidFill>
                  <a:schemeClr val="dk1"/>
                </a:solidFill>
              </a:rPr>
              <a:t>A system/network is as strong as its weakest link</a:t>
            </a:r>
            <a:endParaRPr>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Types of relationships (e.g. virtual vs. physical relationships)</a:t>
            </a:r>
            <a:endParaRPr sz="1400">
              <a:solidFill>
                <a:schemeClr val="dk1"/>
              </a:solidFill>
            </a:endParaRPr>
          </a:p>
          <a:p>
            <a:pPr marL="914400" lvl="1" indent="-317500" algn="l" rtl="0">
              <a:lnSpc>
                <a:spcPct val="100000"/>
              </a:lnSpc>
              <a:spcBef>
                <a:spcPts val="0"/>
              </a:spcBef>
              <a:spcAft>
                <a:spcPts val="0"/>
              </a:spcAft>
              <a:buClr>
                <a:schemeClr val="dk1"/>
              </a:buClr>
              <a:buSzPts val="1400"/>
              <a:buChar char="❏"/>
            </a:pPr>
            <a:r>
              <a:rPr lang="en-GB">
                <a:solidFill>
                  <a:schemeClr val="dk1"/>
                </a:solidFill>
              </a:rPr>
              <a:t>Physical safety doesn’t mean virtual safety</a:t>
            </a:r>
            <a:endParaRPr/>
          </a:p>
        </p:txBody>
      </p:sp>
      <p:sp>
        <p:nvSpPr>
          <p:cNvPr id="817" name="Google Shape;817;p87"/>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74</a:t>
            </a:fld>
            <a:endParaRPr/>
          </a:p>
        </p:txBody>
      </p:sp>
      <p:sp>
        <p:nvSpPr>
          <p:cNvPr id="818" name="Google Shape;818;p87"/>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pic>
        <p:nvPicPr>
          <p:cNvPr id="819" name="Google Shape;819;p8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1255325"/>
            <a:ext cx="3121172" cy="2853423"/>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823"/>
        <p:cNvGrpSpPr/>
        <p:nvPr/>
      </p:nvGrpSpPr>
      <p:grpSpPr>
        <a:xfrm>
          <a:off x="0" y="0"/>
          <a:ext cx="0" cy="0"/>
          <a:chOff x="0" y="0"/>
          <a:chExt cx="0" cy="0"/>
        </a:xfrm>
      </p:grpSpPr>
      <p:pic>
        <p:nvPicPr>
          <p:cNvPr id="824" name="Google Shape;824;p8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837350" y="997750"/>
            <a:ext cx="5340250" cy="4145751"/>
          </a:xfrm>
          <a:prstGeom prst="rect">
            <a:avLst/>
          </a:prstGeom>
          <a:noFill/>
          <a:ln>
            <a:noFill/>
          </a:ln>
        </p:spPr>
      </p:pic>
      <p:sp>
        <p:nvSpPr>
          <p:cNvPr id="825" name="Google Shape;825;p88"/>
          <p:cNvSpPr txBox="1">
            <a:spLocks noGrp="1"/>
          </p:cNvSpPr>
          <p:nvPr>
            <p:ph type="body" idx="1"/>
          </p:nvPr>
        </p:nvSpPr>
        <p:spPr>
          <a:xfrm>
            <a:off x="296800" y="1028700"/>
            <a:ext cx="54777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1400" b="1">
                <a:solidFill>
                  <a:schemeClr val="dk1"/>
                </a:solidFill>
              </a:rPr>
              <a:t>When </a:t>
            </a:r>
            <a:r>
              <a:rPr lang="en-GB" sz="1400" b="1">
                <a:solidFill>
                  <a:srgbClr val="CC0000"/>
                </a:solidFill>
              </a:rPr>
              <a:t>assessing the communications &amp; information management landscape</a:t>
            </a:r>
            <a:r>
              <a:rPr lang="en-GB" sz="1400" b="1">
                <a:solidFill>
                  <a:schemeClr val="dk1"/>
                </a:solidFill>
              </a:rPr>
              <a:t> in urban contexts, consider:</a:t>
            </a:r>
            <a:br>
              <a:rPr lang="en-GB" sz="1400" b="1">
                <a:solidFill>
                  <a:schemeClr val="dk1"/>
                </a:solidFill>
              </a:rPr>
            </a:br>
            <a:endParaRPr sz="1400">
              <a:solidFill>
                <a:schemeClr val="dk1"/>
              </a:solidFill>
            </a:endParaRPr>
          </a:p>
          <a:p>
            <a:pPr marL="457200" lvl="0" indent="-317500" algn="l" rtl="0">
              <a:spcBef>
                <a:spcPts val="0"/>
              </a:spcBef>
              <a:spcAft>
                <a:spcPts val="0"/>
              </a:spcAft>
              <a:buClr>
                <a:schemeClr val="dk1"/>
              </a:buClr>
              <a:buSzPts val="1400"/>
              <a:buChar char="❏"/>
            </a:pPr>
            <a:r>
              <a:rPr lang="en-GB" sz="1400">
                <a:solidFill>
                  <a:schemeClr val="dk1"/>
                </a:solidFill>
              </a:rPr>
              <a:t>One-way and two-way means of communications within and between the local population, authorities, service providers within and between spheres of the system</a:t>
            </a:r>
            <a:endParaRPr sz="1400">
              <a:solidFill>
                <a:schemeClr val="dk1"/>
              </a:solidFill>
            </a:endParaRPr>
          </a:p>
          <a:p>
            <a:pPr marL="457200" lvl="0" indent="-317500" algn="l" rtl="0">
              <a:spcBef>
                <a:spcPts val="0"/>
              </a:spcBef>
              <a:spcAft>
                <a:spcPts val="0"/>
              </a:spcAft>
              <a:buClr>
                <a:schemeClr val="dk1"/>
              </a:buClr>
              <a:buSzPts val="1400"/>
              <a:buChar char="❏"/>
            </a:pPr>
            <a:r>
              <a:rPr lang="en-GB" sz="1400">
                <a:solidFill>
                  <a:schemeClr val="dk1"/>
                </a:solidFill>
              </a:rPr>
              <a:t>Cyber security landscape - privacy, surveillance, freedom of speech online, press freedom, dis/misinformation landscape</a:t>
            </a:r>
            <a:endParaRPr sz="1400">
              <a:solidFill>
                <a:schemeClr val="dk1"/>
              </a:solidFill>
            </a:endParaRPr>
          </a:p>
          <a:p>
            <a:pPr marL="457200" lvl="0" indent="-317500" algn="l" rtl="0">
              <a:spcBef>
                <a:spcPts val="0"/>
              </a:spcBef>
              <a:spcAft>
                <a:spcPts val="0"/>
              </a:spcAft>
              <a:buClr>
                <a:schemeClr val="dk1"/>
              </a:buClr>
              <a:buSzPts val="1400"/>
              <a:buChar char="❏"/>
            </a:pPr>
            <a:r>
              <a:rPr lang="en-GB" sz="1400">
                <a:solidFill>
                  <a:schemeClr val="dk1"/>
                </a:solidFill>
              </a:rPr>
              <a:t>Big data and data analytics, scope and scale of data </a:t>
            </a:r>
            <a:endParaRPr sz="1400">
              <a:solidFill>
                <a:schemeClr val="dk1"/>
              </a:solidFill>
            </a:endParaRPr>
          </a:p>
          <a:p>
            <a:pPr marL="457200" lvl="0" indent="-317500" algn="l" rtl="0">
              <a:spcBef>
                <a:spcPts val="0"/>
              </a:spcBef>
              <a:spcAft>
                <a:spcPts val="0"/>
              </a:spcAft>
              <a:buClr>
                <a:schemeClr val="dk1"/>
              </a:buClr>
              <a:buSzPts val="1400"/>
              <a:buChar char="❏"/>
            </a:pPr>
            <a:r>
              <a:rPr lang="en-GB" sz="1400">
                <a:solidFill>
                  <a:schemeClr val="dk1"/>
                </a:solidFill>
              </a:rPr>
              <a:t>Digital literacy and Mobile/Internet Penetration</a:t>
            </a:r>
            <a:endParaRPr sz="1400">
              <a:solidFill>
                <a:schemeClr val="dk1"/>
              </a:solidFill>
            </a:endParaRPr>
          </a:p>
          <a:p>
            <a:pPr marL="457200" lvl="0" indent="-317500" algn="l" rtl="0">
              <a:spcBef>
                <a:spcPts val="0"/>
              </a:spcBef>
              <a:spcAft>
                <a:spcPts val="0"/>
              </a:spcAft>
              <a:buClr>
                <a:schemeClr val="dk1"/>
              </a:buClr>
              <a:buSzPts val="1400"/>
              <a:buChar char="❏"/>
            </a:pPr>
            <a:r>
              <a:rPr lang="en-GB" sz="1400">
                <a:solidFill>
                  <a:schemeClr val="dk1"/>
                </a:solidFill>
              </a:rPr>
              <a:t>Online tools for information management </a:t>
            </a:r>
            <a:endParaRPr sz="1700">
              <a:solidFill>
                <a:schemeClr val="dk1"/>
              </a:solidFill>
            </a:endParaRPr>
          </a:p>
          <a:p>
            <a:pPr marL="0" lvl="0" indent="0" algn="l" rtl="0">
              <a:spcBef>
                <a:spcPts val="0"/>
              </a:spcBef>
              <a:spcAft>
                <a:spcPts val="1200"/>
              </a:spcAft>
              <a:buNone/>
            </a:pPr>
            <a:endParaRPr sz="1400"/>
          </a:p>
        </p:txBody>
      </p:sp>
      <p:sp>
        <p:nvSpPr>
          <p:cNvPr id="826" name="Google Shape;826;p88"/>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75</a:t>
            </a:fld>
            <a:endParaRPr/>
          </a:p>
        </p:txBody>
      </p:sp>
      <p:sp>
        <p:nvSpPr>
          <p:cNvPr id="827" name="Google Shape;827;p88"/>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828" name="Google Shape;828;p88"/>
          <p:cNvSpPr txBox="1">
            <a:spLocks noGrp="1"/>
          </p:cNvSpPr>
          <p:nvPr>
            <p:ph type="title"/>
          </p:nvPr>
        </p:nvSpPr>
        <p:spPr>
          <a:xfrm>
            <a:off x="0" y="0"/>
            <a:ext cx="9144000" cy="10764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1400" b="0" i="1">
                <a:solidFill>
                  <a:srgbClr val="00A0A3"/>
                </a:solidFill>
              </a:rPr>
              <a:t>1.3 Complexity in Urban Contexts | C. Urban Communications </a:t>
            </a:r>
            <a:r>
              <a:rPr lang="en-GB" sz="1400" b="0" i="1"/>
              <a:t>&amp;</a:t>
            </a:r>
            <a:r>
              <a:rPr lang="en-GB" sz="1400" b="0" i="1">
                <a:solidFill>
                  <a:srgbClr val="00A0A3"/>
                </a:solidFill>
              </a:rPr>
              <a:t> Information Management </a:t>
            </a:r>
            <a:endParaRPr sz="1400" b="0" i="1">
              <a:solidFill>
                <a:srgbClr val="00A0A3"/>
              </a:solidFill>
            </a:endParaRPr>
          </a:p>
          <a:p>
            <a:pPr marL="0" lvl="0" indent="0" algn="l" rtl="0">
              <a:lnSpc>
                <a:spcPct val="115000"/>
              </a:lnSpc>
              <a:spcBef>
                <a:spcPts val="0"/>
              </a:spcBef>
              <a:spcAft>
                <a:spcPts val="0"/>
              </a:spcAft>
              <a:buClr>
                <a:schemeClr val="dk1"/>
              </a:buClr>
              <a:buSzPts val="1100"/>
              <a:buFont typeface="Arial"/>
              <a:buNone/>
            </a:pPr>
            <a:r>
              <a:rPr lang="en-GB" sz="2000" i="1">
                <a:solidFill>
                  <a:srgbClr val="00A0A3"/>
                </a:solidFill>
              </a:rPr>
              <a:t>Communications </a:t>
            </a:r>
            <a:r>
              <a:rPr lang="en-GB" sz="2000" i="1"/>
              <a:t>&amp;</a:t>
            </a:r>
            <a:r>
              <a:rPr lang="en-GB" sz="2000" i="1">
                <a:solidFill>
                  <a:srgbClr val="00A0A3"/>
                </a:solidFill>
              </a:rPr>
              <a:t> Information Management </a:t>
            </a:r>
            <a:r>
              <a:rPr lang="en-GB" sz="2000" i="1"/>
              <a:t>Considerations</a:t>
            </a:r>
            <a:endParaRPr sz="2000" b="0" i="1">
              <a:solidFill>
                <a:srgbClr val="00A0A3"/>
              </a:solidFill>
            </a:endParaRPr>
          </a:p>
          <a:p>
            <a:pPr marL="0" lvl="0" indent="0" algn="l" rtl="0">
              <a:lnSpc>
                <a:spcPct val="115000"/>
              </a:lnSpc>
              <a:spcBef>
                <a:spcPts val="0"/>
              </a:spcBef>
              <a:spcAft>
                <a:spcPts val="0"/>
              </a:spcAft>
              <a:buClr>
                <a:schemeClr val="dk1"/>
              </a:buClr>
              <a:buSzPts val="1100"/>
              <a:buFont typeface="Arial"/>
              <a:buNone/>
            </a:pPr>
            <a:endParaRPr sz="1800" b="0" i="1">
              <a:solidFill>
                <a:srgbClr val="00A0A3"/>
              </a:solidFill>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832"/>
        <p:cNvGrpSpPr/>
        <p:nvPr/>
      </p:nvGrpSpPr>
      <p:grpSpPr>
        <a:xfrm>
          <a:off x="0" y="0"/>
          <a:ext cx="0" cy="0"/>
          <a:chOff x="0" y="0"/>
          <a:chExt cx="0" cy="0"/>
        </a:xfrm>
      </p:grpSpPr>
      <p:pic>
        <p:nvPicPr>
          <p:cNvPr id="833" name="Google Shape;833;p8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572000" y="0"/>
            <a:ext cx="4572001" cy="5143500"/>
          </a:xfrm>
          <a:prstGeom prst="rect">
            <a:avLst/>
          </a:prstGeom>
          <a:noFill/>
          <a:ln>
            <a:noFill/>
          </a:ln>
        </p:spPr>
      </p:pic>
      <p:sp>
        <p:nvSpPr>
          <p:cNvPr id="834" name="Google Shape;834;p89"/>
          <p:cNvSpPr txBox="1">
            <a:spLocks noGrp="1"/>
          </p:cNvSpPr>
          <p:nvPr>
            <p:ph type="subTitle" idx="1"/>
          </p:nvPr>
        </p:nvSpPr>
        <p:spPr>
          <a:xfrm>
            <a:off x="265500" y="2346750"/>
            <a:ext cx="4045200" cy="123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2400" b="1">
                <a:solidFill>
                  <a:srgbClr val="00A0A3"/>
                </a:solidFill>
              </a:rPr>
              <a:t>Exploring Complexity in the Urban Context</a:t>
            </a:r>
            <a:endParaRPr sz="2400" b="1">
              <a:solidFill>
                <a:srgbClr val="00A0A3"/>
              </a:solidFill>
            </a:endParaRPr>
          </a:p>
          <a:p>
            <a:pPr marL="0" lvl="0" indent="0" algn="l" rtl="0">
              <a:spcBef>
                <a:spcPts val="0"/>
              </a:spcBef>
              <a:spcAft>
                <a:spcPts val="0"/>
              </a:spcAft>
              <a:buNone/>
            </a:pPr>
            <a:endParaRPr sz="2400" b="1">
              <a:solidFill>
                <a:srgbClr val="00A0A3"/>
              </a:solidFill>
            </a:endParaRPr>
          </a:p>
        </p:txBody>
      </p:sp>
      <p:sp>
        <p:nvSpPr>
          <p:cNvPr id="835" name="Google Shape;835;p89"/>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76</a:t>
            </a:fld>
            <a:endParaRPr/>
          </a:p>
        </p:txBody>
      </p:sp>
      <p:sp>
        <p:nvSpPr>
          <p:cNvPr id="836" name="Google Shape;836;p89"/>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837" name="Google Shape;837;p89"/>
          <p:cNvSpPr txBox="1"/>
          <p:nvPr/>
        </p:nvSpPr>
        <p:spPr>
          <a:xfrm>
            <a:off x="0" y="0"/>
            <a:ext cx="4045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i="1">
                <a:solidFill>
                  <a:srgbClr val="00A0A3"/>
                </a:solidFill>
                <a:latin typeface="Montserrat"/>
                <a:ea typeface="Montserrat"/>
                <a:cs typeface="Montserrat"/>
                <a:sym typeface="Montserrat"/>
              </a:rPr>
              <a:t>1.3 Complexity in Urban Contexts </a:t>
            </a:r>
            <a:endParaRPr/>
          </a:p>
        </p:txBody>
      </p:sp>
      <p:sp>
        <p:nvSpPr>
          <p:cNvPr id="838" name="Google Shape;838;p89"/>
          <p:cNvSpPr txBox="1">
            <a:spLocks noGrp="1"/>
          </p:cNvSpPr>
          <p:nvPr>
            <p:ph type="title"/>
          </p:nvPr>
        </p:nvSpPr>
        <p:spPr>
          <a:xfrm>
            <a:off x="265500" y="1067325"/>
            <a:ext cx="4045200" cy="14823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GB" sz="3800" b="0">
                <a:latin typeface="Montserrat Black"/>
                <a:ea typeface="Montserrat Black"/>
                <a:cs typeface="Montserrat Black"/>
                <a:sym typeface="Montserrat Black"/>
              </a:rPr>
              <a:t>Activity 1.3</a:t>
            </a:r>
            <a:endParaRPr sz="1700" b="0" i="1">
              <a:solidFill>
                <a:srgbClr val="00A0A3"/>
              </a:solidFill>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842"/>
        <p:cNvGrpSpPr/>
        <p:nvPr/>
      </p:nvGrpSpPr>
      <p:grpSpPr>
        <a:xfrm>
          <a:off x="0" y="0"/>
          <a:ext cx="0" cy="0"/>
          <a:chOff x="0" y="0"/>
          <a:chExt cx="0" cy="0"/>
        </a:xfrm>
      </p:grpSpPr>
      <p:sp>
        <p:nvSpPr>
          <p:cNvPr id="843" name="Google Shape;843;p90"/>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77</a:t>
            </a:fld>
            <a:endParaRPr/>
          </a:p>
        </p:txBody>
      </p:sp>
      <p:sp>
        <p:nvSpPr>
          <p:cNvPr id="844" name="Google Shape;844;p90"/>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845" name="Google Shape;845;p90"/>
          <p:cNvSpPr txBox="1"/>
          <p:nvPr/>
        </p:nvSpPr>
        <p:spPr>
          <a:xfrm>
            <a:off x="0" y="0"/>
            <a:ext cx="4045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i="1">
                <a:solidFill>
                  <a:srgbClr val="00A0A3"/>
                </a:solidFill>
                <a:latin typeface="Montserrat"/>
                <a:ea typeface="Montserrat"/>
                <a:cs typeface="Montserrat"/>
                <a:sym typeface="Montserrat"/>
              </a:rPr>
              <a:t>1.3 Complexity in Urban Contexts </a:t>
            </a:r>
            <a:endParaRPr/>
          </a:p>
        </p:txBody>
      </p:sp>
      <p:sp>
        <p:nvSpPr>
          <p:cNvPr id="846" name="Google Shape;846;p90"/>
          <p:cNvSpPr txBox="1">
            <a:spLocks noGrp="1"/>
          </p:cNvSpPr>
          <p:nvPr>
            <p:ph type="title"/>
          </p:nvPr>
        </p:nvSpPr>
        <p:spPr>
          <a:xfrm>
            <a:off x="265500" y="1067325"/>
            <a:ext cx="4045200" cy="14823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GB" sz="3800" b="0">
                <a:latin typeface="Montserrat Black"/>
                <a:ea typeface="Montserrat Black"/>
                <a:cs typeface="Montserrat Black"/>
                <a:sym typeface="Montserrat Black"/>
              </a:rPr>
              <a:t>Activity 1.3</a:t>
            </a:r>
            <a:endParaRPr sz="1700" b="0" i="1">
              <a:solidFill>
                <a:srgbClr val="00A0A3"/>
              </a:solidFill>
            </a:endParaRPr>
          </a:p>
        </p:txBody>
      </p:sp>
      <p:sp>
        <p:nvSpPr>
          <p:cNvPr id="847" name="Google Shape;847;p90"/>
          <p:cNvSpPr txBox="1">
            <a:spLocks noGrp="1"/>
          </p:cNvSpPr>
          <p:nvPr>
            <p:ph type="body" idx="2"/>
          </p:nvPr>
        </p:nvSpPr>
        <p:spPr>
          <a:xfrm>
            <a:off x="4939500" y="339300"/>
            <a:ext cx="3837000" cy="4382400"/>
          </a:xfrm>
          <a:prstGeom prst="rect">
            <a:avLst/>
          </a:prstGeom>
        </p:spPr>
        <p:txBody>
          <a:bodyPr spcFirstLastPara="1" wrap="square" lIns="91425" tIns="91425" rIns="91425" bIns="91425" anchor="ctr" anchorCtr="0">
            <a:normAutofit lnSpcReduction="10000"/>
          </a:bodyPr>
          <a:lstStyle/>
          <a:p>
            <a:pPr marL="0" lvl="0" indent="0" algn="l" rtl="0">
              <a:spcBef>
                <a:spcPts val="0"/>
              </a:spcBef>
              <a:spcAft>
                <a:spcPts val="0"/>
              </a:spcAft>
              <a:buNone/>
            </a:pPr>
            <a:r>
              <a:rPr lang="en-GB" b="1"/>
              <a:t>In groups, discuss your assigned topic . . .</a:t>
            </a:r>
            <a:endParaRPr b="1"/>
          </a:p>
          <a:p>
            <a:pPr marL="0" lvl="0" indent="0" algn="l" rtl="0">
              <a:spcBef>
                <a:spcPts val="1200"/>
              </a:spcBef>
              <a:spcAft>
                <a:spcPts val="0"/>
              </a:spcAft>
              <a:buNone/>
            </a:pPr>
            <a:r>
              <a:rPr lang="en-GB" b="1"/>
              <a:t>Topic 1: Risk</a:t>
            </a:r>
            <a:endParaRPr b="1"/>
          </a:p>
          <a:p>
            <a:pPr marL="457200" marR="0" lvl="0" indent="-317500" algn="l" rtl="0">
              <a:lnSpc>
                <a:spcPct val="115000"/>
              </a:lnSpc>
              <a:spcBef>
                <a:spcPts val="0"/>
              </a:spcBef>
              <a:spcAft>
                <a:spcPts val="0"/>
              </a:spcAft>
              <a:buSzPts val="1400"/>
              <a:buChar char="❏"/>
            </a:pPr>
            <a:r>
              <a:rPr lang="en-GB" sz="1400"/>
              <a:t>What complexities emerged related to risk? Were new risks identified? Did risk change?</a:t>
            </a:r>
            <a:endParaRPr sz="1400"/>
          </a:p>
          <a:p>
            <a:pPr marL="0" lvl="0" indent="0" algn="l" rtl="0">
              <a:spcBef>
                <a:spcPts val="1000"/>
              </a:spcBef>
              <a:spcAft>
                <a:spcPts val="0"/>
              </a:spcAft>
              <a:buNone/>
            </a:pPr>
            <a:r>
              <a:rPr lang="en-GB" b="1"/>
              <a:t>Topic 2: Communications &amp; Information Management</a:t>
            </a:r>
            <a:endParaRPr sz="1400"/>
          </a:p>
          <a:p>
            <a:pPr marL="457200" marR="0" lvl="0" indent="-317500" algn="l" rtl="0">
              <a:lnSpc>
                <a:spcPct val="115000"/>
              </a:lnSpc>
              <a:spcBef>
                <a:spcPts val="0"/>
              </a:spcBef>
              <a:spcAft>
                <a:spcPts val="0"/>
              </a:spcAft>
              <a:buSzPts val="1400"/>
              <a:buChar char="❏"/>
            </a:pPr>
            <a:r>
              <a:rPr lang="en-GB" sz="1400"/>
              <a:t>What complexities emerged related to communications and information management? </a:t>
            </a:r>
            <a:endParaRPr sz="1400"/>
          </a:p>
          <a:p>
            <a:pPr marL="0" lvl="0" indent="0" algn="l" rtl="0">
              <a:spcBef>
                <a:spcPts val="1000"/>
              </a:spcBef>
              <a:spcAft>
                <a:spcPts val="0"/>
              </a:spcAft>
              <a:buNone/>
            </a:pPr>
            <a:r>
              <a:rPr lang="en-GB" b="1"/>
              <a:t>All groups:</a:t>
            </a:r>
            <a:endParaRPr sz="1400"/>
          </a:p>
          <a:p>
            <a:pPr marL="457200" marR="0" lvl="0" indent="-317500" algn="l" rtl="0">
              <a:lnSpc>
                <a:spcPct val="115000"/>
              </a:lnSpc>
              <a:spcBef>
                <a:spcPts val="0"/>
              </a:spcBef>
              <a:spcAft>
                <a:spcPts val="1000"/>
              </a:spcAft>
              <a:buSzPts val="1400"/>
              <a:buChar char="❏"/>
            </a:pPr>
            <a:r>
              <a:rPr lang="en-GB" sz="1400"/>
              <a:t>What insights and considerations can we draw from these findings?</a:t>
            </a:r>
            <a:endParaRPr sz="1400"/>
          </a:p>
        </p:txBody>
      </p:sp>
      <p:sp>
        <p:nvSpPr>
          <p:cNvPr id="848" name="Google Shape;848;p90"/>
          <p:cNvSpPr txBox="1">
            <a:spLocks noGrp="1"/>
          </p:cNvSpPr>
          <p:nvPr>
            <p:ph type="subTitle" idx="1"/>
          </p:nvPr>
        </p:nvSpPr>
        <p:spPr>
          <a:xfrm>
            <a:off x="265500" y="2346750"/>
            <a:ext cx="4045200" cy="123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2400" b="1">
                <a:solidFill>
                  <a:srgbClr val="00A0A3"/>
                </a:solidFill>
              </a:rPr>
              <a:t>Exploring Complexity in the Urban Context</a:t>
            </a:r>
            <a:endParaRPr sz="2400" b="1">
              <a:solidFill>
                <a:srgbClr val="00A0A3"/>
              </a:solidFill>
            </a:endParaRPr>
          </a:p>
          <a:p>
            <a:pPr marL="0" lvl="0" indent="0" algn="l" rtl="0">
              <a:spcBef>
                <a:spcPts val="0"/>
              </a:spcBef>
              <a:spcAft>
                <a:spcPts val="0"/>
              </a:spcAft>
              <a:buNone/>
            </a:pPr>
            <a:endParaRPr sz="2400" b="1">
              <a:solidFill>
                <a:srgbClr val="00A0A3"/>
              </a:solidFill>
            </a:endParaRPr>
          </a:p>
          <a:p>
            <a:pPr marL="0" lvl="0" indent="0" algn="l" rtl="0">
              <a:spcBef>
                <a:spcPts val="0"/>
              </a:spcBef>
              <a:spcAft>
                <a:spcPts val="0"/>
              </a:spcAft>
              <a:buNone/>
            </a:pPr>
            <a:endParaRPr sz="2400" b="1">
              <a:solidFill>
                <a:srgbClr val="00A0A3"/>
              </a:solidFill>
            </a:endParaRPr>
          </a:p>
          <a:p>
            <a:pPr marL="0" lvl="0" indent="0" algn="l" rtl="0">
              <a:lnSpc>
                <a:spcPct val="115000"/>
              </a:lnSpc>
              <a:spcBef>
                <a:spcPts val="0"/>
              </a:spcBef>
              <a:spcAft>
                <a:spcPts val="0"/>
              </a:spcAft>
              <a:buClr>
                <a:schemeClr val="dk1"/>
              </a:buClr>
              <a:buSzPts val="1100"/>
              <a:buFont typeface="Arial"/>
              <a:buNone/>
            </a:pPr>
            <a:r>
              <a:rPr lang="en-GB" sz="1808"/>
              <a:t>*Designate a group notetaker*</a:t>
            </a:r>
            <a:endParaRPr sz="2400" b="1">
              <a:solidFill>
                <a:srgbClr val="00A0A3"/>
              </a:solidFill>
            </a:endParaRPr>
          </a:p>
          <a:p>
            <a:pPr marL="0" lvl="0" indent="0" algn="l" rtl="0">
              <a:spcBef>
                <a:spcPts val="1200"/>
              </a:spcBef>
              <a:spcAft>
                <a:spcPts val="0"/>
              </a:spcAft>
              <a:buNone/>
            </a:pPr>
            <a:endParaRPr sz="2400" b="1">
              <a:solidFill>
                <a:srgbClr val="00A0A3"/>
              </a:solidFill>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852"/>
        <p:cNvGrpSpPr/>
        <p:nvPr/>
      </p:nvGrpSpPr>
      <p:grpSpPr>
        <a:xfrm>
          <a:off x="0" y="0"/>
          <a:ext cx="0" cy="0"/>
          <a:chOff x="0" y="0"/>
          <a:chExt cx="0" cy="0"/>
        </a:xfrm>
      </p:grpSpPr>
      <p:sp>
        <p:nvSpPr>
          <p:cNvPr id="853" name="Google Shape;853;p91"/>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a:bodyPr>
          <a:lstStyle/>
          <a:p>
            <a:pPr marL="0" lvl="0" indent="0" algn="l" rtl="0">
              <a:lnSpc>
                <a:spcPct val="115000"/>
              </a:lnSpc>
              <a:spcBef>
                <a:spcPts val="0"/>
              </a:spcBef>
              <a:spcAft>
                <a:spcPts val="0"/>
              </a:spcAft>
              <a:buClr>
                <a:schemeClr val="dk1"/>
              </a:buClr>
              <a:buSzPts val="1100"/>
              <a:buFont typeface="Arial"/>
              <a:buNone/>
            </a:pPr>
            <a:r>
              <a:rPr lang="en-GB" sz="1400" b="0" i="1"/>
              <a:t>1.3 Complexity in Urban Contexts | D. Additional Reading</a:t>
            </a:r>
            <a:endParaRPr sz="1400"/>
          </a:p>
        </p:txBody>
      </p:sp>
      <p:sp>
        <p:nvSpPr>
          <p:cNvPr id="854" name="Google Shape;854;p91"/>
          <p:cNvSpPr txBox="1">
            <a:spLocks noGrp="1"/>
          </p:cNvSpPr>
          <p:nvPr>
            <p:ph type="body" idx="1"/>
          </p:nvPr>
        </p:nvSpPr>
        <p:spPr>
          <a:xfrm>
            <a:off x="235500" y="542875"/>
            <a:ext cx="8644200" cy="43017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900">
                <a:solidFill>
                  <a:schemeClr val="dk1"/>
                </a:solidFill>
              </a:rPr>
              <a:t>Sphere. (2016). Using the Sphere Standards in Urban Settings - Part 1. </a:t>
            </a:r>
            <a:r>
              <a:rPr lang="en-GB" sz="900" u="sng">
                <a:solidFill>
                  <a:srgbClr val="1155CC"/>
                </a:solidFill>
                <a:hlinkClick r:id="rId3">
                  <a:extLst>
                    <a:ext uri="{A12FA001-AC4F-418D-AE19-62706E023703}">
                      <ahyp:hlinkClr xmlns:ahyp="http://schemas.microsoft.com/office/drawing/2018/hyperlinkcolor" val="tx"/>
                    </a:ext>
                  </a:extLst>
                </a:hlinkClick>
              </a:rPr>
              <a:t>https://www.spherestandards.org/resources/using-the-sphere-standards-in-urban-settings/</a:t>
            </a:r>
            <a:r>
              <a:rPr lang="en-GB" sz="900">
                <a:solidFill>
                  <a:schemeClr val="dk1"/>
                </a:solidFill>
              </a:rPr>
              <a:t>. </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Sphere. (2020). Using the Sphere Standards in Urban Settings - Part 2. </a:t>
            </a:r>
            <a:r>
              <a:rPr lang="en-GB" sz="900" u="sng">
                <a:solidFill>
                  <a:srgbClr val="1155CC"/>
                </a:solidFill>
                <a:hlinkClick r:id="rId4">
                  <a:extLst>
                    <a:ext uri="{A12FA001-AC4F-418D-AE19-62706E023703}">
                      <ahyp:hlinkClr xmlns:ahyp="http://schemas.microsoft.com/office/drawing/2018/hyperlinkcolor" val="tx"/>
                    </a:ext>
                  </a:extLst>
                </a:hlinkClick>
              </a:rPr>
              <a:t>https://spherestandards.org/resources/unpacked-guide-urban-settings-2020/</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Humanitarian Evidence Programme. (2017).</a:t>
            </a:r>
            <a:r>
              <a:rPr lang="en-GB" sz="900" b="1">
                <a:solidFill>
                  <a:schemeClr val="dk1"/>
                </a:solidFill>
              </a:rPr>
              <a:t> </a:t>
            </a:r>
            <a:r>
              <a:rPr lang="en-GB" sz="900">
                <a:solidFill>
                  <a:schemeClr val="dk1"/>
                </a:solidFill>
              </a:rPr>
              <a:t>What practices are used to identify and prioritize vulnerable populations affected by urban humanitarian emergencies? </a:t>
            </a:r>
            <a:r>
              <a:rPr lang="en-GB" sz="900" u="sng">
                <a:solidFill>
                  <a:srgbClr val="1155CC"/>
                </a:solidFill>
                <a:hlinkClick r:id="rId5">
                  <a:extLst>
                    <a:ext uri="{A12FA001-AC4F-418D-AE19-62706E023703}">
                      <ahyp:hlinkClr xmlns:ahyp="http://schemas.microsoft.com/office/drawing/2018/hyperlinkcolor" val="tx"/>
                    </a:ext>
                  </a:extLst>
                </a:hlinkClick>
              </a:rPr>
              <a:t>https://policy-practice.oxfam.org/resources/what-practices-are-used-to-identify-and-prioritize-vulnerable-populations-affec-620190/</a:t>
            </a:r>
            <a:r>
              <a:rPr lang="en-GB" sz="900">
                <a:solidFill>
                  <a:schemeClr val="dk1"/>
                </a:solidFill>
              </a:rPr>
              <a:t>. </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sz="900">
                <a:solidFill>
                  <a:schemeClr val="dk1"/>
                </a:solidFill>
              </a:rPr>
              <a:t>Johnson, Steven (2001). Emergence: The Connected Lives of Ants, Brains, Cities. New York: Scribner. p. 19. ISBN 978-3411040742.</a:t>
            </a:r>
            <a:endParaRPr sz="9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European Commission Directorate-General for European Civil Protection and Humanitarian Aid Operations (ECHO). (2018).</a:t>
            </a:r>
            <a:r>
              <a:rPr lang="en-GB" sz="900">
                <a:solidFill>
                  <a:srgbClr val="3C4043"/>
                </a:solidFill>
              </a:rPr>
              <a:t>The Urban Amplifier: Adapting to Urban Specificities, Report on Humanitarian Action in Urban Crises. </a:t>
            </a:r>
            <a:r>
              <a:rPr lang="en-GB" sz="900">
                <a:solidFill>
                  <a:schemeClr val="dk1"/>
                </a:solidFill>
              </a:rPr>
              <a:t> </a:t>
            </a:r>
            <a:r>
              <a:rPr lang="en-GB" sz="900" u="sng">
                <a:solidFill>
                  <a:srgbClr val="1155CC"/>
                </a:solidFill>
                <a:hlinkClick r:id="rId6">
                  <a:extLst>
                    <a:ext uri="{A12FA001-AC4F-418D-AE19-62706E023703}">
                      <ahyp:hlinkClr xmlns:ahyp="http://schemas.microsoft.com/office/drawing/2018/hyperlinkcolor" val="tx"/>
                    </a:ext>
                  </a:extLst>
                </a:hlinkClick>
              </a:rPr>
              <a:t>https://ec.europa.eu/echo/files/aid/factsheet/Urban_Report_final_version_printed.pdf</a:t>
            </a:r>
            <a:r>
              <a:rPr lang="en-GB" sz="900">
                <a:solidFill>
                  <a:schemeClr val="dk1"/>
                </a:solidFill>
              </a:rPr>
              <a:t>.    </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Archer, Diane. (2017). The future of humanitarian crises is urban. </a:t>
            </a:r>
            <a:r>
              <a:rPr lang="en-GB" sz="900" u="sng">
                <a:solidFill>
                  <a:srgbClr val="1155CC"/>
                </a:solidFill>
                <a:hlinkClick r:id="rId7">
                  <a:extLst>
                    <a:ext uri="{A12FA001-AC4F-418D-AE19-62706E023703}">
                      <ahyp:hlinkClr xmlns:ahyp="http://schemas.microsoft.com/office/drawing/2018/hyperlinkcolor" val="tx"/>
                    </a:ext>
                  </a:extLst>
                </a:hlinkClick>
              </a:rPr>
              <a:t>https://www.iied.org/future-humanitarian-crises-urban</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UN-Habitat. (2020). Breaking Cycles of Risk Accumulation in African Cities. </a:t>
            </a:r>
            <a:r>
              <a:rPr lang="en-GB" sz="900" u="sng">
                <a:solidFill>
                  <a:srgbClr val="1155CC"/>
                </a:solidFill>
                <a:hlinkClick r:id="rId8">
                  <a:extLst>
                    <a:ext uri="{A12FA001-AC4F-418D-AE19-62706E023703}">
                      <ahyp:hlinkClr xmlns:ahyp="http://schemas.microsoft.com/office/drawing/2018/hyperlinkcolor" val="tx"/>
                    </a:ext>
                  </a:extLst>
                </a:hlinkClick>
              </a:rPr>
              <a:t>https://www.urbanark.org/sites/default/files/resources/UN%20Report%202019%20eBook%20HIGH.pdf</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Organisation for Economic Co-operation and Development (OECD). (2017). Urban Crises. </a:t>
            </a:r>
            <a:r>
              <a:rPr lang="en-GB" sz="900" u="sng">
                <a:solidFill>
                  <a:srgbClr val="1155CC"/>
                </a:solidFill>
                <a:hlinkClick r:id="rId9">
                  <a:extLst>
                    <a:ext uri="{A12FA001-AC4F-418D-AE19-62706E023703}">
                      <ahyp:hlinkClr xmlns:ahyp="http://schemas.microsoft.com/office/drawing/2018/hyperlinkcolor" val="tx"/>
                    </a:ext>
                  </a:extLst>
                </a:hlinkClick>
              </a:rPr>
              <a:t>https://www.oecd.org/development/humanitarian-donors/docs/urban_crises_oecd.pdf</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Internal Displacement Monitoring Centre. (2020). Assessing Urban Disaster Displacement Risk. </a:t>
            </a:r>
            <a:r>
              <a:rPr lang="en-GB" sz="900" u="sng">
                <a:solidFill>
                  <a:srgbClr val="1155CC"/>
                </a:solidFill>
                <a:hlinkClick r:id="rId10">
                  <a:extLst>
                    <a:ext uri="{A12FA001-AC4F-418D-AE19-62706E023703}">
                      <ahyp:hlinkClr xmlns:ahyp="http://schemas.microsoft.com/office/drawing/2018/hyperlinkcolor" val="tx"/>
                    </a:ext>
                  </a:extLst>
                </a:hlinkClick>
              </a:rPr>
              <a:t>https://www.internal-displacement.org/sites/default/files/publications/documents/IDMC_AnalyticalFramework_final.pdf</a:t>
            </a:r>
            <a:r>
              <a:rPr lang="en-GB" sz="900">
                <a:solidFill>
                  <a:schemeClr val="dk1"/>
                </a:solidFill>
              </a:rPr>
              <a:t>. </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British Red Cross. (2012). Learning from the City: British Red Cross Urban Learning Project Scoping Study. </a:t>
            </a:r>
            <a:r>
              <a:rPr lang="en-GB" sz="900" u="sng">
                <a:solidFill>
                  <a:srgbClr val="1155CC"/>
                </a:solidFill>
                <a:hlinkClick r:id="rId11">
                  <a:extLst>
                    <a:ext uri="{A12FA001-AC4F-418D-AE19-62706E023703}">
                      <ahyp:hlinkClr xmlns:ahyp="http://schemas.microsoft.com/office/drawing/2018/hyperlinkcolor" val="tx"/>
                    </a:ext>
                  </a:extLst>
                </a:hlinkClick>
              </a:rPr>
              <a:t>https://reliefweb.int/attachments/2acd4388-5cac-3e5d-aecd-4b4a8af8642e/Learning%20from%20the%20City%20%282012%29.pdf</a:t>
            </a:r>
            <a:r>
              <a:rPr lang="en-GB" sz="900">
                <a:solidFill>
                  <a:schemeClr val="dk1"/>
                </a:solidFill>
              </a:rPr>
              <a:t>       </a:t>
            </a:r>
            <a:r>
              <a:rPr lang="en-GB" sz="1100">
                <a:solidFill>
                  <a:schemeClr val="dk1"/>
                </a:solidFill>
                <a:latin typeface="Open Sans"/>
                <a:ea typeface="Open Sans"/>
                <a:cs typeface="Open Sans"/>
                <a:sym typeface="Open Sans"/>
              </a:rPr>
              <a:t> </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p:txBody>
      </p:sp>
      <p:sp>
        <p:nvSpPr>
          <p:cNvPr id="855" name="Google Shape;855;p91"/>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78</a:t>
            </a:fld>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00A0A3">
            <a:alpha val="45510"/>
          </a:srgbClr>
        </a:solidFill>
        <a:effectLst/>
      </p:bgPr>
    </p:bg>
    <p:spTree>
      <p:nvGrpSpPr>
        <p:cNvPr id="1" name="Shape 859"/>
        <p:cNvGrpSpPr/>
        <p:nvPr/>
      </p:nvGrpSpPr>
      <p:grpSpPr>
        <a:xfrm>
          <a:off x="0" y="0"/>
          <a:ext cx="0" cy="0"/>
          <a:chOff x="0" y="0"/>
          <a:chExt cx="0" cy="0"/>
        </a:xfrm>
      </p:grpSpPr>
      <p:sp>
        <p:nvSpPr>
          <p:cNvPr id="860" name="Google Shape;860;p92"/>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79</a:t>
            </a:fld>
            <a:endParaRPr/>
          </a:p>
        </p:txBody>
      </p:sp>
      <p:sp>
        <p:nvSpPr>
          <p:cNvPr id="861" name="Google Shape;861;p92"/>
          <p:cNvSpPr txBox="1"/>
          <p:nvPr/>
        </p:nvSpPr>
        <p:spPr>
          <a:xfrm>
            <a:off x="4545300" y="0"/>
            <a:ext cx="4572000" cy="5143500"/>
          </a:xfrm>
          <a:prstGeom prst="rect">
            <a:avLst/>
          </a:prstGeom>
          <a:solidFill>
            <a:srgbClr val="00A0A3"/>
          </a:solidFill>
          <a:ln>
            <a:noFill/>
          </a:ln>
        </p:spPr>
        <p:txBody>
          <a:bodyPr spcFirstLastPara="1" wrap="square" lIns="91425" tIns="91425" rIns="91425" bIns="91425" anchor="ctr" anchorCtr="0">
            <a:noAutofit/>
          </a:bodyPr>
          <a:lstStyle/>
          <a:p>
            <a:pPr marL="0" lvl="0" indent="0" algn="l" rtl="0">
              <a:spcBef>
                <a:spcPts val="1000"/>
              </a:spcBef>
              <a:spcAft>
                <a:spcPts val="0"/>
              </a:spcAft>
              <a:buNone/>
            </a:pPr>
            <a:r>
              <a:rPr lang="en-GB" sz="850" b="1">
                <a:solidFill>
                  <a:schemeClr val="l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Section 1.0. Introduction to Humanitarian Response in Urban Contexts</a:t>
            </a:r>
            <a:endParaRPr sz="850" b="1">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1.0.A. Case Study: War in Ukraine</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5">
                  <a:extLst>
                    <a:ext uri="{A12FA001-AC4F-418D-AE19-62706E023703}">
                      <ahyp:hlinkClr xmlns:ahyp="http://schemas.microsoft.com/office/drawing/2018/hyperlinkcolor" val="tx"/>
                    </a:ext>
                  </a:extLst>
                </a:hlinkClick>
              </a:rPr>
              <a:t>1.0.B. Key Features of Urban Contexts</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6">
                  <a:extLst>
                    <a:ext uri="{A12FA001-AC4F-418D-AE19-62706E023703}">
                      <ahyp:hlinkClr xmlns:ahyp="http://schemas.microsoft.com/office/drawing/2018/hyperlinkcolor" val="tx"/>
                    </a:ext>
                  </a:extLst>
                </a:hlinkClick>
              </a:rPr>
              <a:t>1.0.C. Framing Urban Contexts Through Systems Thinking</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7">
                  <a:extLst>
                    <a:ext uri="{A12FA001-AC4F-418D-AE19-62706E023703}">
                      <ahyp:hlinkClr xmlns:ahyp="http://schemas.microsoft.com/office/drawing/2018/hyperlinkcolor" val="tx"/>
                    </a:ext>
                  </a:extLst>
                </a:hlinkClick>
              </a:rPr>
              <a:t>1.0.D. Learning Objectives for Module 1</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8">
                  <a:extLst>
                    <a:ext uri="{A12FA001-AC4F-418D-AE19-62706E023703}">
                      <ahyp:hlinkClr xmlns:ahyp="http://schemas.microsoft.com/office/drawing/2018/hyperlinkcolor" val="tx"/>
                    </a:ext>
                  </a:extLst>
                </a:hlinkClick>
              </a:rPr>
              <a:t>1.0.E. Module Overview</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9">
                  <a:extLst>
                    <a:ext uri="{A12FA001-AC4F-418D-AE19-62706E023703}">
                      <ahyp:hlinkClr xmlns:ahyp="http://schemas.microsoft.com/office/drawing/2018/hyperlinkcolor" val="tx"/>
                    </a:ext>
                  </a:extLst>
                </a:hlinkClick>
              </a:rPr>
              <a:t>1.0.F. Additional Reading</a:t>
            </a:r>
            <a:endParaRPr sz="850">
              <a:solidFill>
                <a:schemeClr val="lt1"/>
              </a:solidFill>
              <a:latin typeface="Montserrat"/>
              <a:ea typeface="Montserrat"/>
              <a:cs typeface="Montserrat"/>
              <a:sym typeface="Montserrat"/>
            </a:endParaRPr>
          </a:p>
          <a:p>
            <a:pPr marL="0" lvl="0" indent="0" algn="l" rtl="0">
              <a:spcBef>
                <a:spcPts val="1000"/>
              </a:spcBef>
              <a:spcAft>
                <a:spcPts val="0"/>
              </a:spcAft>
              <a:buNone/>
            </a:pPr>
            <a:r>
              <a:rPr lang="en-GB" sz="850" b="1">
                <a:solidFill>
                  <a:schemeClr val="lt1"/>
                </a:solidFill>
                <a:uFill>
                  <a:noFill/>
                </a:uFill>
                <a:latin typeface="Montserrat"/>
                <a:ea typeface="Montserrat"/>
                <a:cs typeface="Montserrat"/>
                <a:sym typeface="Montserrat"/>
                <a:hlinkClick r:id="rId10">
                  <a:extLst>
                    <a:ext uri="{A12FA001-AC4F-418D-AE19-62706E023703}">
                      <ahyp:hlinkClr xmlns:ahyp="http://schemas.microsoft.com/office/drawing/2018/hyperlinkcolor" val="tx"/>
                    </a:ext>
                  </a:extLst>
                </a:hlinkClick>
              </a:rPr>
              <a:t>Section 1.1 Defining the Urban Context</a:t>
            </a:r>
            <a:r>
              <a:rPr lang="en-GB" sz="850" b="1">
                <a:solidFill>
                  <a:schemeClr val="lt1"/>
                </a:solidFill>
                <a:latin typeface="Montserrat"/>
                <a:ea typeface="Montserrat"/>
                <a:cs typeface="Montserrat"/>
                <a:sym typeface="Montserrat"/>
              </a:rPr>
              <a:t>	</a:t>
            </a:r>
            <a:endParaRPr sz="850" b="1">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11">
                  <a:extLst>
                    <a:ext uri="{A12FA001-AC4F-418D-AE19-62706E023703}">
                      <ahyp:hlinkClr xmlns:ahyp="http://schemas.microsoft.com/office/drawing/2018/hyperlinkcolor" val="tx"/>
                    </a:ext>
                  </a:extLst>
                </a:hlinkClick>
              </a:rPr>
              <a:t>1.1. Section Overview</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12">
                  <a:extLst>
                    <a:ext uri="{A12FA001-AC4F-418D-AE19-62706E023703}">
                      <ahyp:hlinkClr xmlns:ahyp="http://schemas.microsoft.com/office/drawing/2018/hyperlinkcolor" val="tx"/>
                    </a:ext>
                  </a:extLst>
                </a:hlinkClick>
              </a:rPr>
              <a:t>1.1.A. Definitions of Urban Contexts</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13">
                  <a:extLst>
                    <a:ext uri="{A12FA001-AC4F-418D-AE19-62706E023703}">
                      <ahyp:hlinkClr xmlns:ahyp="http://schemas.microsoft.com/office/drawing/2018/hyperlinkcolor" val="tx"/>
                    </a:ext>
                  </a:extLst>
                </a:hlinkClick>
              </a:rPr>
              <a:t>1.1.B. Comparing Contexts</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14">
                  <a:extLst>
                    <a:ext uri="{A12FA001-AC4F-418D-AE19-62706E023703}">
                      <ahyp:hlinkClr xmlns:ahyp="http://schemas.microsoft.com/office/drawing/2018/hyperlinkcolor" val="tx"/>
                    </a:ext>
                  </a:extLst>
                </a:hlinkClick>
              </a:rPr>
              <a:t>1.1.C. Identifying Opportunities</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15">
                  <a:extLst>
                    <a:ext uri="{A12FA001-AC4F-418D-AE19-62706E023703}">
                      <ahyp:hlinkClr xmlns:ahyp="http://schemas.microsoft.com/office/drawing/2018/hyperlinkcolor" val="tx"/>
                    </a:ext>
                  </a:extLst>
                </a:hlinkClick>
              </a:rPr>
              <a:t>1.1.D. Identifying Challenges</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16">
                  <a:extLst>
                    <a:ext uri="{A12FA001-AC4F-418D-AE19-62706E023703}">
                      <ahyp:hlinkClr xmlns:ahyp="http://schemas.microsoft.com/office/drawing/2018/hyperlinkcolor" val="tx"/>
                    </a:ext>
                  </a:extLst>
                </a:hlinkClick>
              </a:rPr>
              <a:t>1.1.E. Additional Reading</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0" lvl="0" indent="0" algn="l" rtl="0">
              <a:spcBef>
                <a:spcPts val="1000"/>
              </a:spcBef>
              <a:spcAft>
                <a:spcPts val="0"/>
              </a:spcAft>
              <a:buNone/>
            </a:pPr>
            <a:r>
              <a:rPr lang="en-GB" sz="850" b="1">
                <a:solidFill>
                  <a:schemeClr val="lt1"/>
                </a:solidFill>
                <a:uFill>
                  <a:noFill/>
                </a:uFill>
                <a:latin typeface="Montserrat"/>
                <a:ea typeface="Montserrat"/>
                <a:cs typeface="Montserrat"/>
                <a:sym typeface="Montserrat"/>
                <a:hlinkClick r:id="rId17">
                  <a:extLst>
                    <a:ext uri="{A12FA001-AC4F-418D-AE19-62706E023703}">
                      <ahyp:hlinkClr xmlns:ahyp="http://schemas.microsoft.com/office/drawing/2018/hyperlinkcolor" val="tx"/>
                    </a:ext>
                  </a:extLst>
                </a:hlinkClick>
              </a:rPr>
              <a:t>Section 1.2 Conceptualising the Urban Context</a:t>
            </a:r>
            <a:r>
              <a:rPr lang="en-GB" sz="850" b="1">
                <a:solidFill>
                  <a:schemeClr val="lt1"/>
                </a:solidFill>
                <a:latin typeface="Montserrat"/>
                <a:ea typeface="Montserrat"/>
                <a:cs typeface="Montserrat"/>
                <a:sym typeface="Montserrat"/>
              </a:rPr>
              <a:t>	</a:t>
            </a:r>
            <a:endParaRPr sz="850" b="1">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18">
                  <a:extLst>
                    <a:ext uri="{A12FA001-AC4F-418D-AE19-62706E023703}">
                      <ahyp:hlinkClr xmlns:ahyp="http://schemas.microsoft.com/office/drawing/2018/hyperlinkcolor" val="tx"/>
                    </a:ext>
                  </a:extLst>
                </a:hlinkClick>
              </a:rPr>
              <a:t>1.2. Section Overview</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19">
                  <a:extLst>
                    <a:ext uri="{A12FA001-AC4F-418D-AE19-62706E023703}">
                      <ahyp:hlinkClr xmlns:ahyp="http://schemas.microsoft.com/office/drawing/2018/hyperlinkcolor" val="tx"/>
                    </a:ext>
                  </a:extLst>
                </a:hlinkClick>
              </a:rPr>
              <a:t>1.2.A. Conceptualising Urban Response</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20">
                  <a:extLst>
                    <a:ext uri="{A12FA001-AC4F-418D-AE19-62706E023703}">
                      <ahyp:hlinkClr xmlns:ahyp="http://schemas.microsoft.com/office/drawing/2018/hyperlinkcolor" val="tx"/>
                    </a:ext>
                  </a:extLst>
                </a:hlinkClick>
              </a:rPr>
              <a:t>1.2.B. Needs Analysis using a People-Centred Approach</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21">
                  <a:extLst>
                    <a:ext uri="{A12FA001-AC4F-418D-AE19-62706E023703}">
                      <ahyp:hlinkClr xmlns:ahyp="http://schemas.microsoft.com/office/drawing/2018/hyperlinkcolor" val="tx"/>
                    </a:ext>
                  </a:extLst>
                </a:hlinkClick>
              </a:rPr>
              <a:t>1.2.C. Context Analysis using a Systems Approach</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22">
                  <a:extLst>
                    <a:ext uri="{A12FA001-AC4F-418D-AE19-62706E023703}">
                      <ahyp:hlinkClr xmlns:ahyp="http://schemas.microsoft.com/office/drawing/2018/hyperlinkcolor" val="tx"/>
                    </a:ext>
                  </a:extLst>
                </a:hlinkClick>
              </a:rPr>
              <a:t>1.2.D. </a:t>
            </a:r>
            <a:r>
              <a:rPr lang="en-GB" sz="850">
                <a:solidFill>
                  <a:schemeClr val="lt1"/>
                </a:solidFill>
                <a:latin typeface="Montserrat"/>
                <a:ea typeface="Montserrat"/>
                <a:cs typeface="Montserrat"/>
                <a:sym typeface="Montserrat"/>
              </a:rPr>
              <a:t>Systems Approaches to Context Analysis</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latin typeface="Montserrat"/>
                <a:ea typeface="Montserrat"/>
                <a:cs typeface="Montserrat"/>
                <a:sym typeface="Montserrat"/>
              </a:rPr>
              <a:t>1.2.E. Additional Reading	</a:t>
            </a:r>
            <a:endParaRPr sz="850">
              <a:solidFill>
                <a:schemeClr val="lt1"/>
              </a:solidFill>
              <a:latin typeface="Montserrat"/>
              <a:ea typeface="Montserrat"/>
              <a:cs typeface="Montserrat"/>
              <a:sym typeface="Montserrat"/>
            </a:endParaRPr>
          </a:p>
          <a:p>
            <a:pPr marL="0" lvl="0" indent="0" algn="l" rtl="0">
              <a:spcBef>
                <a:spcPts val="1000"/>
              </a:spcBef>
              <a:spcAft>
                <a:spcPts val="0"/>
              </a:spcAft>
              <a:buNone/>
            </a:pPr>
            <a:r>
              <a:rPr lang="en-GB" sz="850" b="1">
                <a:solidFill>
                  <a:schemeClr val="lt1"/>
                </a:solidFill>
                <a:uFill>
                  <a:noFill/>
                </a:uFill>
                <a:latin typeface="Montserrat"/>
                <a:ea typeface="Montserrat"/>
                <a:cs typeface="Montserrat"/>
                <a:sym typeface="Montserrat"/>
                <a:hlinkClick r:id="rId23">
                  <a:extLst>
                    <a:ext uri="{A12FA001-AC4F-418D-AE19-62706E023703}">
                      <ahyp:hlinkClr xmlns:ahyp="http://schemas.microsoft.com/office/drawing/2018/hyperlinkcolor" val="tx"/>
                    </a:ext>
                  </a:extLst>
                </a:hlinkClick>
              </a:rPr>
              <a:t>Section 1.3 Complexity in Urban Contexts</a:t>
            </a:r>
            <a:r>
              <a:rPr lang="en-GB" sz="850" b="1">
                <a:solidFill>
                  <a:schemeClr val="lt1"/>
                </a:solidFill>
                <a:latin typeface="Montserrat"/>
                <a:ea typeface="Montserrat"/>
                <a:cs typeface="Montserrat"/>
                <a:sym typeface="Montserrat"/>
              </a:rPr>
              <a:t>	</a:t>
            </a:r>
            <a:endParaRPr sz="850" b="1">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24">
                  <a:extLst>
                    <a:ext uri="{A12FA001-AC4F-418D-AE19-62706E023703}">
                      <ahyp:hlinkClr xmlns:ahyp="http://schemas.microsoft.com/office/drawing/2018/hyperlinkcolor" val="tx"/>
                    </a:ext>
                  </a:extLst>
                </a:hlinkClick>
              </a:rPr>
              <a:t>1.3. Section Overview</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25">
                  <a:extLst>
                    <a:ext uri="{A12FA001-AC4F-418D-AE19-62706E023703}">
                      <ahyp:hlinkClr xmlns:ahyp="http://schemas.microsoft.com/office/drawing/2018/hyperlinkcolor" val="tx"/>
                    </a:ext>
                  </a:extLst>
                </a:hlinkClick>
              </a:rPr>
              <a:t>1.3.A. Origins of Complexity</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26">
                  <a:extLst>
                    <a:ext uri="{A12FA001-AC4F-418D-AE19-62706E023703}">
                      <ahyp:hlinkClr xmlns:ahyp="http://schemas.microsoft.com/office/drawing/2018/hyperlinkcolor" val="tx"/>
                    </a:ext>
                  </a:extLst>
                </a:hlinkClick>
              </a:rPr>
              <a:t>1.3.B. Urban Risk and Vulnerability</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27">
                  <a:extLst>
                    <a:ext uri="{A12FA001-AC4F-418D-AE19-62706E023703}">
                      <ahyp:hlinkClr xmlns:ahyp="http://schemas.microsoft.com/office/drawing/2018/hyperlinkcolor" val="tx"/>
                    </a:ext>
                  </a:extLst>
                </a:hlinkClick>
              </a:rPr>
              <a:t>1.3.C. Urban Communications &amp; Information Management</a:t>
            </a:r>
            <a:endParaRPr sz="85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850">
                <a:solidFill>
                  <a:schemeClr val="lt1"/>
                </a:solidFill>
                <a:uFill>
                  <a:noFill/>
                </a:uFill>
                <a:latin typeface="Montserrat"/>
                <a:ea typeface="Montserrat"/>
                <a:cs typeface="Montserrat"/>
                <a:sym typeface="Montserrat"/>
                <a:hlinkClick r:id="rId28">
                  <a:extLst>
                    <a:ext uri="{A12FA001-AC4F-418D-AE19-62706E023703}">
                      <ahyp:hlinkClr xmlns:ahyp="http://schemas.microsoft.com/office/drawing/2018/hyperlinkcolor" val="tx"/>
                    </a:ext>
                  </a:extLst>
                </a:hlinkClick>
              </a:rPr>
              <a:t>1.3.D. Additional Reading</a:t>
            </a:r>
            <a:r>
              <a:rPr lang="en-GB" sz="850">
                <a:solidFill>
                  <a:schemeClr val="lt1"/>
                </a:solidFill>
                <a:latin typeface="Montserrat"/>
                <a:ea typeface="Montserrat"/>
                <a:cs typeface="Montserrat"/>
                <a:sym typeface="Montserrat"/>
              </a:rPr>
              <a:t>	</a:t>
            </a:r>
            <a:endParaRPr sz="850">
              <a:solidFill>
                <a:schemeClr val="lt1"/>
              </a:solidFill>
              <a:latin typeface="Montserrat"/>
              <a:ea typeface="Montserrat"/>
              <a:cs typeface="Montserrat"/>
              <a:sym typeface="Montserrat"/>
            </a:endParaRPr>
          </a:p>
          <a:p>
            <a:pPr marL="0" lvl="0" indent="0" algn="l" rtl="0">
              <a:spcBef>
                <a:spcPts val="1000"/>
              </a:spcBef>
              <a:spcAft>
                <a:spcPts val="0"/>
              </a:spcAft>
              <a:buNone/>
            </a:pPr>
            <a:r>
              <a:rPr lang="en-GB" sz="850" b="1">
                <a:solidFill>
                  <a:schemeClr val="lt1"/>
                </a:solidFill>
                <a:uFill>
                  <a:noFill/>
                </a:uFill>
                <a:latin typeface="Montserrat"/>
                <a:ea typeface="Montserrat"/>
                <a:cs typeface="Montserrat"/>
                <a:sym typeface="Montserrat"/>
                <a:hlinkClick r:id="rId29">
                  <a:extLst>
                    <a:ext uri="{A12FA001-AC4F-418D-AE19-62706E023703}">
                      <ahyp:hlinkClr xmlns:ahyp="http://schemas.microsoft.com/office/drawing/2018/hyperlinkcolor" val="tx"/>
                    </a:ext>
                  </a:extLst>
                </a:hlinkClick>
              </a:rPr>
              <a:t>Section 1.4 Conclusions</a:t>
            </a:r>
            <a:endParaRPr sz="850">
              <a:solidFill>
                <a:schemeClr val="lt1"/>
              </a:solidFill>
              <a:latin typeface="Montserrat"/>
              <a:ea typeface="Montserrat"/>
              <a:cs typeface="Montserrat"/>
              <a:sym typeface="Montserrat"/>
            </a:endParaRPr>
          </a:p>
        </p:txBody>
      </p:sp>
      <p:sp>
        <p:nvSpPr>
          <p:cNvPr id="862" name="Google Shape;862;p92"/>
          <p:cNvSpPr txBox="1">
            <a:spLocks noGrp="1"/>
          </p:cNvSpPr>
          <p:nvPr>
            <p:ph type="title"/>
          </p:nvPr>
        </p:nvSpPr>
        <p:spPr>
          <a:xfrm>
            <a:off x="135900" y="1660625"/>
            <a:ext cx="4419900" cy="1614600"/>
          </a:xfrm>
          <a:prstGeom prst="rect">
            <a:avLst/>
          </a:prstGeom>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990"/>
              <a:buNone/>
            </a:pPr>
            <a:r>
              <a:rPr lang="en-GB" sz="4040">
                <a:solidFill>
                  <a:schemeClr val="lt1"/>
                </a:solidFill>
              </a:rPr>
              <a:t>1.4</a:t>
            </a:r>
            <a:endParaRPr sz="4040">
              <a:solidFill>
                <a:schemeClr val="lt1"/>
              </a:solidFill>
            </a:endParaRPr>
          </a:p>
          <a:p>
            <a:pPr marL="0" lvl="0" indent="0" algn="l" rtl="0">
              <a:lnSpc>
                <a:spcPct val="115000"/>
              </a:lnSpc>
              <a:spcBef>
                <a:spcPts val="400"/>
              </a:spcBef>
              <a:spcAft>
                <a:spcPts val="400"/>
              </a:spcAft>
              <a:buSzPts val="990"/>
              <a:buNone/>
            </a:pPr>
            <a:r>
              <a:rPr lang="en-GB" sz="2840">
                <a:solidFill>
                  <a:schemeClr val="lt1"/>
                </a:solidFill>
              </a:rPr>
              <a:t>Conclusions</a:t>
            </a:r>
            <a:endParaRPr sz="2840">
              <a:solidFill>
                <a:schemeClr val="lt1"/>
              </a:solidFill>
            </a:endParaRPr>
          </a:p>
        </p:txBody>
      </p:sp>
      <p:sp>
        <p:nvSpPr>
          <p:cNvPr id="863" name="Google Shape;863;p92"/>
          <p:cNvSpPr/>
          <p:nvPr/>
        </p:nvSpPr>
        <p:spPr>
          <a:xfrm>
            <a:off x="4202500" y="4907325"/>
            <a:ext cx="252300" cy="207600"/>
          </a:xfrm>
          <a:prstGeom prst="rightArrow">
            <a:avLst>
              <a:gd name="adj1" fmla="val 50000"/>
              <a:gd name="adj2" fmla="val 50000"/>
            </a:avLst>
          </a:prstGeom>
          <a:solidFill>
            <a:srgbClr val="00A0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127"/>
        <p:cNvGrpSpPr/>
        <p:nvPr/>
      </p:nvGrpSpPr>
      <p:grpSpPr>
        <a:xfrm>
          <a:off x="0" y="0"/>
          <a:ext cx="0" cy="0"/>
          <a:chOff x="0" y="0"/>
          <a:chExt cx="0" cy="0"/>
        </a:xfrm>
      </p:grpSpPr>
      <p:sp>
        <p:nvSpPr>
          <p:cNvPr id="128" name="Google Shape;128;p21"/>
          <p:cNvSpPr txBox="1">
            <a:spLocks noGrp="1"/>
          </p:cNvSpPr>
          <p:nvPr>
            <p:ph type="subTitle" idx="1"/>
          </p:nvPr>
        </p:nvSpPr>
        <p:spPr>
          <a:xfrm>
            <a:off x="265500" y="1937100"/>
            <a:ext cx="4045200" cy="550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800">
                <a:solidFill>
                  <a:srgbClr val="00A0A3"/>
                </a:solidFill>
                <a:latin typeface="Montserrat Black"/>
                <a:ea typeface="Montserrat Black"/>
                <a:cs typeface="Montserrat Black"/>
                <a:sym typeface="Montserrat Black"/>
              </a:rPr>
              <a:t>Activity 1.0</a:t>
            </a:r>
            <a:endParaRPr sz="3800" b="1">
              <a:solidFill>
                <a:srgbClr val="00A0A3"/>
              </a:solidFill>
            </a:endParaRPr>
          </a:p>
        </p:txBody>
      </p:sp>
      <p:sp>
        <p:nvSpPr>
          <p:cNvPr id="129" name="Google Shape;129;p21"/>
          <p:cNvSpPr txBox="1">
            <a:spLocks noGrp="1"/>
          </p:cNvSpPr>
          <p:nvPr>
            <p:ph type="body" idx="2"/>
          </p:nvPr>
        </p:nvSpPr>
        <p:spPr>
          <a:xfrm>
            <a:off x="4939500" y="294075"/>
            <a:ext cx="3837000" cy="4483800"/>
          </a:xfrm>
          <a:prstGeom prst="rect">
            <a:avLst/>
          </a:prstGeom>
        </p:spPr>
        <p:txBody>
          <a:bodyPr spcFirstLastPara="1" wrap="square" lIns="91425" tIns="91425" rIns="91425" bIns="91425" anchor="ctr" anchorCtr="0">
            <a:noAutofit/>
          </a:bodyPr>
          <a:lstStyle/>
          <a:p>
            <a:pPr marL="457200" lvl="0" indent="-317500" algn="l" rtl="0">
              <a:spcBef>
                <a:spcPts val="0"/>
              </a:spcBef>
              <a:spcAft>
                <a:spcPts val="0"/>
              </a:spcAft>
              <a:buSzPts val="1400"/>
              <a:buAutoNum type="arabicPeriod"/>
            </a:pPr>
            <a:r>
              <a:rPr lang="en-GB" sz="1400"/>
              <a:t>What complexities can we observe in the response to this urban emergency?</a:t>
            </a:r>
            <a:endParaRPr sz="1400"/>
          </a:p>
          <a:p>
            <a:pPr marL="457200" lvl="0" indent="-317500" algn="l" rtl="0">
              <a:spcBef>
                <a:spcPts val="1000"/>
              </a:spcBef>
              <a:spcAft>
                <a:spcPts val="0"/>
              </a:spcAft>
              <a:buSzPts val="1400"/>
              <a:buAutoNum type="arabicPeriod"/>
            </a:pPr>
            <a:r>
              <a:rPr lang="en-GB" sz="1400"/>
              <a:t>What challenges and/or opportunities are specific to the urban context?</a:t>
            </a:r>
            <a:endParaRPr sz="1400"/>
          </a:p>
          <a:p>
            <a:pPr marL="457200" lvl="0" indent="-317500" algn="l" rtl="0">
              <a:spcBef>
                <a:spcPts val="1000"/>
              </a:spcBef>
              <a:spcAft>
                <a:spcPts val="1000"/>
              </a:spcAft>
              <a:buSzPts val="1400"/>
              <a:buAutoNum type="arabicPeriod"/>
            </a:pPr>
            <a:r>
              <a:rPr lang="en-GB" sz="1400"/>
              <a:t>What are the similarities and differences of response in an urban context and a traditional context?</a:t>
            </a:r>
            <a:endParaRPr sz="1400"/>
          </a:p>
        </p:txBody>
      </p:sp>
      <p:sp>
        <p:nvSpPr>
          <p:cNvPr id="130" name="Google Shape;130;p21"/>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8</a:t>
            </a:fld>
            <a:endParaRPr/>
          </a:p>
        </p:txBody>
      </p:sp>
      <p:sp>
        <p:nvSpPr>
          <p:cNvPr id="131" name="Google Shape;131;p21"/>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132" name="Google Shape;132;p21"/>
          <p:cNvSpPr txBox="1">
            <a:spLocks noGrp="1"/>
          </p:cNvSpPr>
          <p:nvPr>
            <p:ph type="subTitle" idx="1"/>
          </p:nvPr>
        </p:nvSpPr>
        <p:spPr>
          <a:xfrm>
            <a:off x="265500" y="2575350"/>
            <a:ext cx="4045200" cy="1235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2300" b="1">
                <a:solidFill>
                  <a:srgbClr val="00A0A3"/>
                </a:solidFill>
              </a:rPr>
              <a:t>Introducing the Urban Context</a:t>
            </a:r>
            <a:endParaRPr sz="2300" b="1">
              <a:solidFill>
                <a:srgbClr val="00A0A3"/>
              </a:solidFill>
            </a:endParaRPr>
          </a:p>
        </p:txBody>
      </p:sp>
      <p:sp>
        <p:nvSpPr>
          <p:cNvPr id="133" name="Google Shape;133;p21"/>
          <p:cNvSpPr txBox="1"/>
          <p:nvPr/>
        </p:nvSpPr>
        <p:spPr>
          <a:xfrm>
            <a:off x="0" y="0"/>
            <a:ext cx="4045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600"/>
              </a:spcAft>
              <a:buNone/>
            </a:pPr>
            <a:r>
              <a:rPr lang="en-GB">
                <a:solidFill>
                  <a:srgbClr val="00A0A3"/>
                </a:solidFill>
                <a:latin typeface="Montserrat"/>
                <a:ea typeface="Montserrat"/>
                <a:cs typeface="Montserrat"/>
                <a:sym typeface="Montserrat"/>
              </a:rPr>
              <a:t>1.0 </a:t>
            </a:r>
            <a:r>
              <a:rPr lang="en-GB" i="1">
                <a:solidFill>
                  <a:srgbClr val="00A0A3"/>
                </a:solidFill>
                <a:latin typeface="Montserrat"/>
                <a:ea typeface="Montserrat"/>
                <a:cs typeface="Montserrat"/>
                <a:sym typeface="Montserrat"/>
              </a:rPr>
              <a:t>Introduction</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9">
                                            <p:txEl>
                                              <p:pRg st="0" end="0"/>
                                            </p:txEl>
                                          </p:spTgt>
                                        </p:tgtEl>
                                        <p:attrNameLst>
                                          <p:attrName>style.visibility</p:attrName>
                                        </p:attrNameLst>
                                      </p:cBhvr>
                                      <p:to>
                                        <p:strVal val="visible"/>
                                      </p:to>
                                    </p:set>
                                    <p:animEffect transition="in" filter="fade">
                                      <p:cBhvr>
                                        <p:cTn id="7" dur="1000"/>
                                        <p:tgtEl>
                                          <p:spTgt spid="1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9">
                                            <p:txEl>
                                              <p:pRg st="1" end="1"/>
                                            </p:txEl>
                                          </p:spTgt>
                                        </p:tgtEl>
                                        <p:attrNameLst>
                                          <p:attrName>style.visibility</p:attrName>
                                        </p:attrNameLst>
                                      </p:cBhvr>
                                      <p:to>
                                        <p:strVal val="visible"/>
                                      </p:to>
                                    </p:set>
                                    <p:animEffect transition="in" filter="fade">
                                      <p:cBhvr>
                                        <p:cTn id="12" dur="1000"/>
                                        <p:tgtEl>
                                          <p:spTgt spid="1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9">
                                            <p:txEl>
                                              <p:pRg st="2" end="2"/>
                                            </p:txEl>
                                          </p:spTgt>
                                        </p:tgtEl>
                                        <p:attrNameLst>
                                          <p:attrName>style.visibility</p:attrName>
                                        </p:attrNameLst>
                                      </p:cBhvr>
                                      <p:to>
                                        <p:strVal val="visible"/>
                                      </p:to>
                                    </p:set>
                                    <p:animEffect transition="in" filter="fade">
                                      <p:cBhvr>
                                        <p:cTn id="17" dur="1000"/>
                                        <p:tgtEl>
                                          <p:spTgt spid="1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867"/>
        <p:cNvGrpSpPr/>
        <p:nvPr/>
      </p:nvGrpSpPr>
      <p:grpSpPr>
        <a:xfrm>
          <a:off x="0" y="0"/>
          <a:ext cx="0" cy="0"/>
          <a:chOff x="0" y="0"/>
          <a:chExt cx="0" cy="0"/>
        </a:xfrm>
      </p:grpSpPr>
      <p:sp>
        <p:nvSpPr>
          <p:cNvPr id="868" name="Google Shape;868;p93"/>
          <p:cNvSpPr txBox="1">
            <a:spLocks noGrp="1"/>
          </p:cNvSpPr>
          <p:nvPr>
            <p:ph type="title"/>
          </p:nvPr>
        </p:nvSpPr>
        <p:spPr>
          <a:xfrm>
            <a:off x="228600" y="304800"/>
            <a:ext cx="8520600" cy="572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2400">
                <a:solidFill>
                  <a:srgbClr val="00A0A3"/>
                </a:solidFill>
              </a:rPr>
              <a:t>Module 1 Conclusions</a:t>
            </a:r>
            <a:endParaRPr sz="2400">
              <a:solidFill>
                <a:srgbClr val="00A0A3"/>
              </a:solidFill>
            </a:endParaRPr>
          </a:p>
        </p:txBody>
      </p:sp>
      <p:sp>
        <p:nvSpPr>
          <p:cNvPr id="869" name="Google Shape;869;p93"/>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80</a:t>
            </a:fld>
            <a:endParaRPr/>
          </a:p>
        </p:txBody>
      </p:sp>
      <p:sp>
        <p:nvSpPr>
          <p:cNvPr id="870" name="Google Shape;870;p93"/>
          <p:cNvSpPr txBox="1">
            <a:spLocks noGrp="1"/>
          </p:cNvSpPr>
          <p:nvPr>
            <p:ph type="body" idx="1"/>
          </p:nvPr>
        </p:nvSpPr>
        <p:spPr>
          <a:xfrm>
            <a:off x="368850" y="1009600"/>
            <a:ext cx="5546100" cy="34164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None/>
            </a:pPr>
            <a:r>
              <a:rPr lang="en-GB" sz="1400">
                <a:solidFill>
                  <a:srgbClr val="000000"/>
                </a:solidFill>
              </a:rPr>
              <a:t>After completing this module, you should be able to:</a:t>
            </a:r>
            <a:endParaRPr sz="1400">
              <a:solidFill>
                <a:srgbClr val="000000"/>
              </a:solidFill>
            </a:endParaRPr>
          </a:p>
          <a:p>
            <a:pPr marL="0" lvl="0" indent="0" algn="l" rtl="0">
              <a:lnSpc>
                <a:spcPct val="100000"/>
              </a:lnSpc>
              <a:spcBef>
                <a:spcPts val="0"/>
              </a:spcBef>
              <a:spcAft>
                <a:spcPts val="0"/>
              </a:spcAft>
              <a:buNone/>
            </a:pPr>
            <a:endParaRPr sz="1400">
              <a:solidFill>
                <a:srgbClr val="000000"/>
              </a:solidFill>
            </a:endParaRPr>
          </a:p>
          <a:p>
            <a:pPr marL="457200" lvl="0" indent="-317500" algn="l" rtl="0">
              <a:lnSpc>
                <a:spcPct val="100000"/>
              </a:lnSpc>
              <a:spcBef>
                <a:spcPts val="0"/>
              </a:spcBef>
              <a:spcAft>
                <a:spcPts val="0"/>
              </a:spcAft>
              <a:buClr>
                <a:srgbClr val="000000"/>
              </a:buClr>
              <a:buSzPts val="1400"/>
              <a:buFont typeface="Montserrat"/>
              <a:buChar char="✓"/>
            </a:pPr>
            <a:r>
              <a:rPr lang="en-GB" sz="1400">
                <a:solidFill>
                  <a:srgbClr val="000000"/>
                </a:solidFill>
              </a:rPr>
              <a:t>Define urban contexts and explain why urban contexts are important in humanitarian response.</a:t>
            </a:r>
            <a:endParaRPr sz="1400">
              <a:solidFill>
                <a:srgbClr val="000000"/>
              </a:solidFill>
            </a:endParaRPr>
          </a:p>
          <a:p>
            <a:pPr marL="457200" lvl="0" indent="-317500" algn="l" rtl="0">
              <a:lnSpc>
                <a:spcPct val="100000"/>
              </a:lnSpc>
              <a:spcBef>
                <a:spcPts val="0"/>
              </a:spcBef>
              <a:spcAft>
                <a:spcPts val="0"/>
              </a:spcAft>
              <a:buClr>
                <a:srgbClr val="000000"/>
              </a:buClr>
              <a:buSzPts val="1400"/>
              <a:buFont typeface="Montserrat"/>
              <a:buChar char="✓"/>
            </a:pPr>
            <a:r>
              <a:rPr lang="en-GB" sz="1400">
                <a:solidFill>
                  <a:srgbClr val="000000"/>
                </a:solidFill>
              </a:rPr>
              <a:t>Identify the key similarities and differences of humanitarian response in urban contexts and rural/camp contexts.</a:t>
            </a:r>
            <a:endParaRPr sz="1400">
              <a:solidFill>
                <a:srgbClr val="000000"/>
              </a:solidFill>
            </a:endParaRPr>
          </a:p>
          <a:p>
            <a:pPr marL="457200" lvl="0" indent="-317500" algn="l" rtl="0">
              <a:lnSpc>
                <a:spcPct val="100000"/>
              </a:lnSpc>
              <a:spcBef>
                <a:spcPts val="0"/>
              </a:spcBef>
              <a:spcAft>
                <a:spcPts val="0"/>
              </a:spcAft>
              <a:buClr>
                <a:srgbClr val="000000"/>
              </a:buClr>
              <a:buSzPts val="1400"/>
              <a:buFont typeface="Montserrat"/>
              <a:buChar char="✓"/>
            </a:pPr>
            <a:r>
              <a:rPr lang="en-GB" sz="1400">
                <a:solidFill>
                  <a:srgbClr val="000000"/>
                </a:solidFill>
              </a:rPr>
              <a:t>Conceptualise urban contexts using a people-centred approach to needs analysis.</a:t>
            </a:r>
            <a:endParaRPr sz="1400">
              <a:solidFill>
                <a:srgbClr val="000000"/>
              </a:solidFill>
            </a:endParaRPr>
          </a:p>
          <a:p>
            <a:pPr marL="457200" lvl="0" indent="-317500" algn="l" rtl="0">
              <a:lnSpc>
                <a:spcPct val="100000"/>
              </a:lnSpc>
              <a:spcBef>
                <a:spcPts val="0"/>
              </a:spcBef>
              <a:spcAft>
                <a:spcPts val="0"/>
              </a:spcAft>
              <a:buClr>
                <a:srgbClr val="000000"/>
              </a:buClr>
              <a:buSzPts val="1400"/>
              <a:buFont typeface="Montserrat"/>
              <a:buChar char="✓"/>
            </a:pPr>
            <a:r>
              <a:rPr lang="en-GB" sz="1400">
                <a:solidFill>
                  <a:srgbClr val="000000"/>
                </a:solidFill>
              </a:rPr>
              <a:t>Conceptualise urban contexts using a systems approach to context analysis.</a:t>
            </a:r>
            <a:endParaRPr sz="1400">
              <a:solidFill>
                <a:srgbClr val="000000"/>
              </a:solidFill>
            </a:endParaRPr>
          </a:p>
          <a:p>
            <a:pPr marL="457200" lvl="0" indent="-317500" algn="l" rtl="0">
              <a:lnSpc>
                <a:spcPct val="100000"/>
              </a:lnSpc>
              <a:spcBef>
                <a:spcPts val="0"/>
              </a:spcBef>
              <a:spcAft>
                <a:spcPts val="0"/>
              </a:spcAft>
              <a:buClr>
                <a:srgbClr val="000000"/>
              </a:buClr>
              <a:buSzPts val="1400"/>
              <a:buFont typeface="Montserrat"/>
              <a:buChar char="✓"/>
            </a:pPr>
            <a:r>
              <a:rPr lang="en-GB" sz="1400">
                <a:solidFill>
                  <a:srgbClr val="000000"/>
                </a:solidFill>
              </a:rPr>
              <a:t>Identify and describe key factors of urban complexity and how systems thinking approaches can be used to understand complex urban environments.</a:t>
            </a:r>
            <a:endParaRPr sz="1400"/>
          </a:p>
        </p:txBody>
      </p:sp>
      <p:sp>
        <p:nvSpPr>
          <p:cNvPr id="871" name="Google Shape;871;p93"/>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bg>
      <p:bgPr>
        <a:solidFill>
          <a:srgbClr val="38761D"/>
        </a:solidFill>
        <a:effectLst/>
      </p:bgPr>
    </p:bg>
    <p:spTree>
      <p:nvGrpSpPr>
        <p:cNvPr id="1" name="Shape 875"/>
        <p:cNvGrpSpPr/>
        <p:nvPr/>
      </p:nvGrpSpPr>
      <p:grpSpPr>
        <a:xfrm>
          <a:off x="0" y="0"/>
          <a:ext cx="0" cy="0"/>
          <a:chOff x="0" y="0"/>
          <a:chExt cx="0" cy="0"/>
        </a:xfrm>
      </p:grpSpPr>
      <p:sp>
        <p:nvSpPr>
          <p:cNvPr id="876" name="Google Shape;876;p94"/>
          <p:cNvSpPr txBox="1">
            <a:spLocks noGrp="1"/>
          </p:cNvSpPr>
          <p:nvPr>
            <p:ph type="ctrTitle"/>
          </p:nvPr>
        </p:nvSpPr>
        <p:spPr>
          <a:xfrm>
            <a:off x="311700" y="1923150"/>
            <a:ext cx="8520600" cy="1297200"/>
          </a:xfrm>
          <a:prstGeom prst="rect">
            <a:avLst/>
          </a:prstGeom>
        </p:spPr>
        <p:txBody>
          <a:bodyPr spcFirstLastPara="1" wrap="square" lIns="91425" tIns="91425" rIns="91425" bIns="91425" anchor="ctr" anchorCtr="0">
            <a:normAutofit/>
          </a:bodyPr>
          <a:lstStyle/>
          <a:p>
            <a:pPr marL="0" lvl="0" indent="0" algn="ctr" rtl="0">
              <a:lnSpc>
                <a:spcPct val="115000"/>
              </a:lnSpc>
              <a:spcBef>
                <a:spcPts val="0"/>
              </a:spcBef>
              <a:spcAft>
                <a:spcPts val="0"/>
              </a:spcAft>
              <a:buNone/>
            </a:pPr>
            <a:r>
              <a:rPr lang="en-GB" sz="3250">
                <a:solidFill>
                  <a:srgbClr val="B6D7A8"/>
                </a:solidFill>
              </a:rPr>
              <a:t>TRAINING-EVALUATION</a:t>
            </a:r>
            <a:endParaRPr sz="3250">
              <a:solidFill>
                <a:srgbClr val="B6D7A8"/>
              </a:solidFill>
            </a:endParaRPr>
          </a:p>
        </p:txBody>
      </p:sp>
      <p:sp>
        <p:nvSpPr>
          <p:cNvPr id="877" name="Google Shape;877;p9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81</a:t>
            </a:fld>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bg>
      <p:bgPr>
        <a:solidFill>
          <a:srgbClr val="D9EAD3"/>
        </a:solidFill>
        <a:effectLst/>
      </p:bgPr>
    </p:bg>
    <p:spTree>
      <p:nvGrpSpPr>
        <p:cNvPr id="1" name="Shape 881"/>
        <p:cNvGrpSpPr/>
        <p:nvPr/>
      </p:nvGrpSpPr>
      <p:grpSpPr>
        <a:xfrm>
          <a:off x="0" y="0"/>
          <a:ext cx="0" cy="0"/>
          <a:chOff x="0" y="0"/>
          <a:chExt cx="0" cy="0"/>
        </a:xfrm>
      </p:grpSpPr>
      <p:sp>
        <p:nvSpPr>
          <p:cNvPr id="882" name="Google Shape;882;p95"/>
          <p:cNvSpPr txBox="1">
            <a:spLocks noGrp="1"/>
          </p:cNvSpPr>
          <p:nvPr>
            <p:ph type="ctrTitle"/>
          </p:nvPr>
        </p:nvSpPr>
        <p:spPr>
          <a:xfrm>
            <a:off x="311708" y="1277975"/>
            <a:ext cx="8520600" cy="2052600"/>
          </a:xfrm>
          <a:prstGeom prst="rect">
            <a:avLst/>
          </a:prstGeom>
        </p:spPr>
        <p:txBody>
          <a:bodyPr spcFirstLastPara="1" wrap="square" lIns="91425" tIns="91425" rIns="91425" bIns="91425" anchor="b" anchorCtr="0">
            <a:normAutofit fontScale="90000"/>
          </a:bodyPr>
          <a:lstStyle/>
          <a:p>
            <a:pPr marL="0" lvl="0" indent="0" algn="ctr" rtl="0">
              <a:spcBef>
                <a:spcPts val="0"/>
              </a:spcBef>
              <a:spcAft>
                <a:spcPts val="0"/>
              </a:spcAft>
              <a:buNone/>
            </a:pPr>
            <a:r>
              <a:rPr lang="en-GB"/>
              <a:t>Please complete </a:t>
            </a:r>
            <a:br>
              <a:rPr lang="en-GB"/>
            </a:br>
            <a:r>
              <a:rPr lang="en-GB"/>
              <a:t>our post-assessment survey online</a:t>
            </a:r>
            <a:endParaRPr/>
          </a:p>
        </p:txBody>
      </p:sp>
      <p:sp>
        <p:nvSpPr>
          <p:cNvPr id="883" name="Google Shape;883;p95"/>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82</a:t>
            </a:fld>
            <a:endParaRPr/>
          </a:p>
        </p:txBody>
      </p:sp>
      <p:sp>
        <p:nvSpPr>
          <p:cNvPr id="884" name="Google Shape;884;p95"/>
          <p:cNvSpPr txBox="1"/>
          <p:nvPr/>
        </p:nvSpPr>
        <p:spPr>
          <a:xfrm>
            <a:off x="311700" y="3367525"/>
            <a:ext cx="8520600" cy="792600"/>
          </a:xfrm>
          <a:prstGeom prst="rect">
            <a:avLst/>
          </a:prstGeom>
          <a:noFill/>
          <a:ln>
            <a:noFill/>
          </a:ln>
        </p:spPr>
        <p:txBody>
          <a:bodyPr spcFirstLastPara="1" wrap="square" lIns="91425" tIns="91425" rIns="91425" bIns="91425" anchor="t" anchorCtr="0">
            <a:normAutofit/>
          </a:bodyPr>
          <a:lstStyle/>
          <a:p>
            <a:pPr marL="0" lvl="0" indent="0" algn="ctr" rtl="0">
              <a:spcBef>
                <a:spcPts val="0"/>
              </a:spcBef>
              <a:spcAft>
                <a:spcPts val="0"/>
              </a:spcAft>
              <a:buNone/>
            </a:pPr>
            <a:r>
              <a:rPr lang="en-GB" sz="2800" u="sng">
                <a:solidFill>
                  <a:srgbClr val="0097A7"/>
                </a:solid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https://forms.gle/Vy8ThM8N1F55Vxzm8</a:t>
            </a:r>
            <a:r>
              <a:rPr lang="en-GB" sz="2800">
                <a:solidFill>
                  <a:srgbClr val="595959"/>
                </a:solidFill>
                <a:latin typeface="Montserrat"/>
                <a:ea typeface="Montserrat"/>
                <a:cs typeface="Montserrat"/>
                <a:sym typeface="Montserrat"/>
              </a:rPr>
              <a:t> </a:t>
            </a:r>
            <a:endParaRPr sz="2800">
              <a:solidFill>
                <a:srgbClr val="595959"/>
              </a:solidFill>
              <a:latin typeface="Montserrat"/>
              <a:ea typeface="Montserrat"/>
              <a:cs typeface="Montserrat"/>
              <a:sym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22"/>
          <p:cNvPicPr preferRelativeResize="0"/>
          <p:nvPr/>
        </p:nvPicPr>
        <p:blipFill rotWithShape="1">
          <a:blip r:embed="rId3" cstate="screen">
            <a:alphaModFix amt="27000"/>
            <a:extLst>
              <a:ext uri="{28A0092B-C50C-407E-A947-70E740481C1C}">
                <a14:useLocalDpi xmlns:a14="http://schemas.microsoft.com/office/drawing/2010/main"/>
              </a:ext>
            </a:extLst>
          </a:blip>
          <a:srcRect/>
          <a:stretch/>
        </p:blipFill>
        <p:spPr>
          <a:xfrm>
            <a:off x="0" y="0"/>
            <a:ext cx="9144001" cy="5143501"/>
          </a:xfrm>
          <a:prstGeom prst="rect">
            <a:avLst/>
          </a:prstGeom>
          <a:noFill/>
          <a:ln>
            <a:noFill/>
          </a:ln>
        </p:spPr>
      </p:pic>
      <p:sp>
        <p:nvSpPr>
          <p:cNvPr id="139" name="Google Shape;139;p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p>
            <a:pPr marL="0" lvl="0" indent="0" algn="l" rtl="0">
              <a:lnSpc>
                <a:spcPct val="100000"/>
              </a:lnSpc>
              <a:spcBef>
                <a:spcPts val="400"/>
              </a:spcBef>
              <a:spcAft>
                <a:spcPts val="0"/>
              </a:spcAft>
              <a:buNone/>
            </a:pPr>
            <a:r>
              <a:rPr lang="en-GB" b="1">
                <a:solidFill>
                  <a:schemeClr val="dk1"/>
                </a:solidFill>
              </a:rPr>
              <a:t>Globally, people are increasingly living in urban areas. </a:t>
            </a:r>
            <a:endParaRPr b="1">
              <a:solidFill>
                <a:schemeClr val="dk1"/>
              </a:solidFill>
            </a:endParaRPr>
          </a:p>
          <a:p>
            <a:pPr marL="457200" lvl="0" indent="-317500" algn="l" rtl="0">
              <a:lnSpc>
                <a:spcPct val="100000"/>
              </a:lnSpc>
              <a:spcBef>
                <a:spcPts val="400"/>
              </a:spcBef>
              <a:spcAft>
                <a:spcPts val="0"/>
              </a:spcAft>
              <a:buClr>
                <a:schemeClr val="dk1"/>
              </a:buClr>
              <a:buSzPts val="1400"/>
              <a:buChar char="●"/>
            </a:pPr>
            <a:r>
              <a:rPr lang="en-GB" sz="1400">
                <a:solidFill>
                  <a:schemeClr val="dk1"/>
                </a:solidFill>
              </a:rPr>
              <a:t>More than 50% of the world’s population lives in urban areas.</a:t>
            </a:r>
            <a:endParaRPr sz="1400">
              <a:solidFill>
                <a:schemeClr val="dk1"/>
              </a:solidFill>
            </a:endParaRPr>
          </a:p>
          <a:p>
            <a:pPr marL="914400" lvl="0" indent="0" algn="l" rtl="0">
              <a:lnSpc>
                <a:spcPct val="100000"/>
              </a:lnSpc>
              <a:spcBef>
                <a:spcPts val="400"/>
              </a:spcBef>
              <a:spcAft>
                <a:spcPts val="0"/>
              </a:spcAft>
              <a:buNone/>
            </a:pPr>
            <a:endParaRPr sz="1400">
              <a:solidFill>
                <a:schemeClr val="dk1"/>
              </a:solidFill>
            </a:endParaRPr>
          </a:p>
          <a:p>
            <a:pPr marL="0" lvl="0" indent="0" algn="l" rtl="0">
              <a:lnSpc>
                <a:spcPct val="100000"/>
              </a:lnSpc>
              <a:spcBef>
                <a:spcPts val="400"/>
              </a:spcBef>
              <a:spcAft>
                <a:spcPts val="0"/>
              </a:spcAft>
              <a:buNone/>
            </a:pPr>
            <a:r>
              <a:rPr lang="en-GB" b="1">
                <a:solidFill>
                  <a:schemeClr val="dk1"/>
                </a:solidFill>
              </a:rPr>
              <a:t>Urban areas require a new approach </a:t>
            </a:r>
            <a:r>
              <a:rPr lang="en-GB">
                <a:solidFill>
                  <a:schemeClr val="dk1"/>
                </a:solidFill>
              </a:rPr>
              <a:t>that is distinct from approaches used in more traditional response contexts (e.g., rural, semi-rural, or camp contexts).</a:t>
            </a:r>
            <a:endParaRPr>
              <a:solidFill>
                <a:schemeClr val="dk1"/>
              </a:solidFill>
            </a:endParaRPr>
          </a:p>
          <a:p>
            <a:pPr marL="0" lvl="0" indent="0" algn="l" rtl="0">
              <a:lnSpc>
                <a:spcPct val="100000"/>
              </a:lnSpc>
              <a:spcBef>
                <a:spcPts val="400"/>
              </a:spcBef>
              <a:spcAft>
                <a:spcPts val="0"/>
              </a:spcAft>
              <a:buNone/>
            </a:pPr>
            <a:endParaRPr b="1">
              <a:solidFill>
                <a:srgbClr val="CC0000"/>
              </a:solidFill>
            </a:endParaRPr>
          </a:p>
          <a:p>
            <a:pPr marL="0" lvl="0" indent="0" algn="l" rtl="0">
              <a:lnSpc>
                <a:spcPct val="100000"/>
              </a:lnSpc>
              <a:spcBef>
                <a:spcPts val="400"/>
              </a:spcBef>
              <a:spcAft>
                <a:spcPts val="0"/>
              </a:spcAft>
              <a:buNone/>
            </a:pPr>
            <a:r>
              <a:rPr lang="en-GB" sz="1400" b="1">
                <a:solidFill>
                  <a:srgbClr val="CC0000"/>
                </a:solidFill>
              </a:rPr>
              <a:t>Note</a:t>
            </a:r>
            <a:r>
              <a:rPr lang="en-GB" b="1">
                <a:solidFill>
                  <a:srgbClr val="CC0000"/>
                </a:solidFill>
              </a:rPr>
              <a:t>: U</a:t>
            </a:r>
            <a:r>
              <a:rPr lang="en-GB" sz="1400" b="1">
                <a:solidFill>
                  <a:srgbClr val="CC0000"/>
                </a:solidFill>
              </a:rPr>
              <a:t>rban and rural contexts should be seen as </a:t>
            </a:r>
            <a:r>
              <a:rPr lang="en-GB" b="1">
                <a:solidFill>
                  <a:srgbClr val="CC0000"/>
                </a:solidFill>
              </a:rPr>
              <a:t>complementary and interdependent, rather than</a:t>
            </a:r>
            <a:r>
              <a:rPr lang="en-GB" sz="1400" b="1">
                <a:solidFill>
                  <a:srgbClr val="CC0000"/>
                </a:solidFill>
              </a:rPr>
              <a:t> opposites! </a:t>
            </a:r>
            <a:endParaRPr sz="1400" b="1">
              <a:solidFill>
                <a:srgbClr val="CC0000"/>
              </a:solidFill>
            </a:endParaRPr>
          </a:p>
        </p:txBody>
      </p:sp>
      <p:sp>
        <p:nvSpPr>
          <p:cNvPr id="140" name="Google Shape;140;p22"/>
          <p:cNvSpPr txBox="1">
            <a:spLocks noGrp="1"/>
          </p:cNvSpPr>
          <p:nvPr>
            <p:ph type="body" idx="2"/>
          </p:nvPr>
        </p:nvSpPr>
        <p:spPr>
          <a:xfrm>
            <a:off x="4832400" y="1152475"/>
            <a:ext cx="3841200" cy="3416400"/>
          </a:xfrm>
          <a:prstGeom prst="rect">
            <a:avLst/>
          </a:prstGeom>
        </p:spPr>
        <p:txBody>
          <a:bodyPr spcFirstLastPara="1" wrap="square" lIns="91425" tIns="91425" rIns="91425" bIns="91425" anchor="t" anchorCtr="0">
            <a:normAutofit/>
          </a:bodyPr>
          <a:lstStyle/>
          <a:p>
            <a:pPr marL="0" lvl="0" indent="0" algn="l" rtl="0">
              <a:lnSpc>
                <a:spcPct val="100000"/>
              </a:lnSpc>
              <a:spcBef>
                <a:spcPts val="400"/>
              </a:spcBef>
              <a:spcAft>
                <a:spcPts val="0"/>
              </a:spcAft>
              <a:buNone/>
            </a:pPr>
            <a:r>
              <a:rPr lang="en-GB" b="1">
                <a:solidFill>
                  <a:schemeClr val="dk1"/>
                </a:solidFill>
              </a:rPr>
              <a:t>Humanitarian response in urban contexts requires:</a:t>
            </a:r>
            <a:endParaRPr b="1">
              <a:solidFill>
                <a:schemeClr val="dk1"/>
              </a:solidFill>
            </a:endParaRPr>
          </a:p>
          <a:p>
            <a:pPr marL="457200" lvl="0" indent="-317500" algn="l" rtl="0">
              <a:lnSpc>
                <a:spcPct val="100000"/>
              </a:lnSpc>
              <a:spcBef>
                <a:spcPts val="400"/>
              </a:spcBef>
              <a:spcAft>
                <a:spcPts val="0"/>
              </a:spcAft>
              <a:buClr>
                <a:schemeClr val="dk1"/>
              </a:buClr>
              <a:buSzPts val="1400"/>
              <a:buChar char="●"/>
            </a:pPr>
            <a:r>
              <a:rPr lang="en-GB">
                <a:solidFill>
                  <a:schemeClr val="dk1"/>
                </a:solidFill>
              </a:rPr>
              <a:t>Respectful, equitable collaboration with diverse local stakeholders</a:t>
            </a:r>
            <a:endParaRPr>
              <a:solidFill>
                <a:schemeClr val="dk1"/>
              </a:solidFill>
            </a:endParaRPr>
          </a:p>
          <a:p>
            <a:pPr marL="457200" lvl="0" indent="-317500" algn="l" rtl="0">
              <a:lnSpc>
                <a:spcPct val="100000"/>
              </a:lnSpc>
              <a:spcBef>
                <a:spcPts val="400"/>
              </a:spcBef>
              <a:spcAft>
                <a:spcPts val="0"/>
              </a:spcAft>
              <a:buClr>
                <a:schemeClr val="dk1"/>
              </a:buClr>
              <a:buSzPts val="1400"/>
              <a:buChar char="●"/>
            </a:pPr>
            <a:r>
              <a:rPr lang="en-GB">
                <a:solidFill>
                  <a:schemeClr val="dk1"/>
                </a:solidFill>
              </a:rPr>
              <a:t>Adaptability to local governance structures</a:t>
            </a:r>
            <a:endParaRPr>
              <a:solidFill>
                <a:schemeClr val="dk1"/>
              </a:solidFill>
            </a:endParaRPr>
          </a:p>
          <a:p>
            <a:pPr marL="457200" lvl="0" indent="-317500" algn="l" rtl="0">
              <a:lnSpc>
                <a:spcPct val="100000"/>
              </a:lnSpc>
              <a:spcBef>
                <a:spcPts val="400"/>
              </a:spcBef>
              <a:spcAft>
                <a:spcPts val="0"/>
              </a:spcAft>
              <a:buClr>
                <a:schemeClr val="dk1"/>
              </a:buClr>
              <a:buSzPts val="1400"/>
              <a:buChar char="●"/>
            </a:pPr>
            <a:r>
              <a:rPr lang="en-GB">
                <a:solidFill>
                  <a:schemeClr val="dk1"/>
                </a:solidFill>
              </a:rPr>
              <a:t>Engagement with multiple levels of government</a:t>
            </a:r>
            <a:endParaRPr>
              <a:solidFill>
                <a:schemeClr val="dk1"/>
              </a:solidFill>
            </a:endParaRPr>
          </a:p>
          <a:p>
            <a:pPr marL="457200" lvl="0" indent="-317500" algn="l" rtl="0">
              <a:lnSpc>
                <a:spcPct val="100000"/>
              </a:lnSpc>
              <a:spcBef>
                <a:spcPts val="400"/>
              </a:spcBef>
              <a:spcAft>
                <a:spcPts val="0"/>
              </a:spcAft>
              <a:buClr>
                <a:schemeClr val="dk1"/>
              </a:buClr>
              <a:buSzPts val="1400"/>
              <a:buChar char="●"/>
            </a:pPr>
            <a:r>
              <a:rPr lang="en-GB">
                <a:solidFill>
                  <a:schemeClr val="dk1"/>
                </a:solidFill>
              </a:rPr>
              <a:t>Expanding activities to be accessible and inclusive for all communities.</a:t>
            </a:r>
            <a:endParaRPr>
              <a:solidFill>
                <a:schemeClr val="dk1"/>
              </a:solidFill>
              <a:highlight>
                <a:srgbClr val="FFFF00"/>
              </a:highlight>
            </a:endParaRPr>
          </a:p>
        </p:txBody>
      </p:sp>
      <p:sp>
        <p:nvSpPr>
          <p:cNvPr id="141" name="Google Shape;141;p22"/>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9</a:t>
            </a:fld>
            <a:endParaRPr/>
          </a:p>
        </p:txBody>
      </p:sp>
      <p:sp>
        <p:nvSpPr>
          <p:cNvPr id="142" name="Google Shape;142;p22"/>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143" name="Google Shape;143;p22"/>
          <p:cNvSpPr txBox="1">
            <a:spLocks noGrp="1"/>
          </p:cNvSpPr>
          <p:nvPr>
            <p:ph type="title"/>
          </p:nvPr>
        </p:nvSpPr>
        <p:spPr>
          <a:xfrm>
            <a:off x="74700" y="5347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sz="1550" b="0"/>
              <a:t>1.0 </a:t>
            </a:r>
            <a:r>
              <a:rPr lang="en-GB" sz="1550" b="0" i="1"/>
              <a:t>Introduction | B. Key Features of Urban Contexts</a:t>
            </a:r>
            <a:br>
              <a:rPr lang="en-GB" i="1"/>
            </a:br>
            <a:r>
              <a:rPr lang="en-GB" sz="2638" i="1"/>
              <a:t>Why are Urban Contexts Important?</a:t>
            </a:r>
            <a:endParaRPr sz="2638" i="1"/>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AEF1F2"/>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548E345B6D594AAA06BAD71EA843DF" ma:contentTypeVersion="17" ma:contentTypeDescription="Create a new document." ma:contentTypeScope="" ma:versionID="27943c6b80f0f39d6ddcdeaead66d061">
  <xsd:schema xmlns:xsd="http://www.w3.org/2001/XMLSchema" xmlns:xs="http://www.w3.org/2001/XMLSchema" xmlns:p="http://schemas.microsoft.com/office/2006/metadata/properties" xmlns:ns2="1355b3f0-e072-4ae3-b261-722c43fa6e26" xmlns:ns3="9051fefc-2ea4-4620-a82b-61f19e316bb6" targetNamespace="http://schemas.microsoft.com/office/2006/metadata/properties" ma:root="true" ma:fieldsID="0d10aba7434b7a129700691a02125503" ns2:_="" ns3:_="">
    <xsd:import namespace="1355b3f0-e072-4ae3-b261-722c43fa6e26"/>
    <xsd:import namespace="9051fefc-2ea4-4620-a82b-61f19e316bb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ServiceAutoKeyPoints" minOccurs="0"/>
                <xsd:element ref="ns2:MediaServiceKeyPoints" minOccurs="0"/>
                <xsd:element ref="ns3:SharedWithUsers" minOccurs="0"/>
                <xsd:element ref="ns3:SharedWithDetails" minOccurs="0"/>
                <xsd:element ref="ns2:_Flow_SignoffStatu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55b3f0-e072-4ae3-b261-722c43fa6e2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_Flow_SignoffStatus" ma:index="20" nillable="true" ma:displayName="État de validation" ma:internalName="_x00c9_tat_x0020_de_x0020_validation">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c2c48a7-3976-43da-8c19-cb30e3e77c6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051fefc-2ea4-4620-a82b-61f19e316bb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8403d0eb-ff5c-4829-9fc3-59ef669ebb52}" ma:internalName="TaxCatchAll" ma:showField="CatchAllData" ma:web="9051fefc-2ea4-4620-a82b-61f19e316b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C2DB1A4-F1F9-4234-BF77-67838455CF3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355b3f0-e072-4ae3-b261-722c43fa6e26"/>
    <ds:schemaRef ds:uri="9051fefc-2ea4-4620-a82b-61f19e316b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A106350-5234-4BCE-B634-73BD31327ED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199</TotalTime>
  <Words>19242</Words>
  <Application>Microsoft Office PowerPoint</Application>
  <PresentationFormat>On-screen Show (16:9)</PresentationFormat>
  <Paragraphs>1826</Paragraphs>
  <Slides>82</Slides>
  <Notes>82</Notes>
  <HiddenSlides>2</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82</vt:i4>
      </vt:variant>
    </vt:vector>
  </HeadingPairs>
  <TitlesOfParts>
    <vt:vector size="89" baseType="lpstr">
      <vt:lpstr>Open Sans</vt:lpstr>
      <vt:lpstr>Helvetica</vt:lpstr>
      <vt:lpstr>Montserrat Black</vt:lpstr>
      <vt:lpstr>Montserrat</vt:lpstr>
      <vt:lpstr>Montserrat ExtraBold</vt:lpstr>
      <vt:lpstr>Arial</vt:lpstr>
      <vt:lpstr>Simple Light</vt:lpstr>
      <vt:lpstr>Using Sphere Standards in Urban Contexts</vt:lpstr>
      <vt:lpstr>This training was created by:  Sphere and the German Red Cross,  with the support of Humanitarian Partners International (HPI)  and Lessons Learned Simulations &amp; Training (LLST).         We are grateful for the broad community of humanitarian experts and professionals who provided their input and experiences to inform the content of this module.   If you have any questions, please contact [name@organization.com]</vt:lpstr>
      <vt:lpstr>MODULE 1 Humanitarian Response  in Urban Contexts</vt:lpstr>
      <vt:lpstr>1.0  Introduction to Humanitarian Response in Urban Contexts</vt:lpstr>
      <vt:lpstr>PowerPoint Presentation</vt:lpstr>
      <vt:lpstr>PowerPoint Presentation</vt:lpstr>
      <vt:lpstr>PowerPoint Presentation</vt:lpstr>
      <vt:lpstr>PowerPoint Presentation</vt:lpstr>
      <vt:lpstr>1.0 Introduction | B. Key Features of Urban Contexts Why are Urban Contexts Important?</vt:lpstr>
      <vt:lpstr>1.0 Introduction | C. Framing Urban Contexts Through Systems Thinking  How do we understand urban contexts?</vt:lpstr>
      <vt:lpstr>1.0 Introduction | D. Learning Objectives for Module 1 Learning Objectives</vt:lpstr>
      <vt:lpstr>1.0 Introduction | E. Module Overview Overview of Module 1</vt:lpstr>
      <vt:lpstr>1.0 Introduction | F. Additional Reading</vt:lpstr>
      <vt:lpstr>1.1 Defining the Urban Context</vt:lpstr>
      <vt:lpstr>1.1 Defining the Urban Context Overview of Section 1.1.</vt:lpstr>
      <vt:lpstr>PowerPoint Presentation</vt:lpstr>
      <vt:lpstr>PowerPoint Presentation</vt:lpstr>
      <vt:lpstr>1.1 Defining the Urban Context | A. Definitions of Urban Contexts Urban Definitions</vt:lpstr>
      <vt:lpstr>1.1 Defining the Urban Context | A. Definitions of Urban Contexts Urban Definitions (cont.)</vt:lpstr>
      <vt:lpstr>1.1 Defining the Urban Context | A. Definitions of Urban Contexts Types of Urban Spaces</vt:lpstr>
      <vt:lpstr>PowerPoint Presentation</vt:lpstr>
      <vt:lpstr>1.1 Defining the Urban Context | B. Comparing Contexts Traditional &amp; Urban Response Contexts</vt:lpstr>
      <vt:lpstr>1.1 Defining the Urban Context | B. Comparing Contexts Comparing Traditional &amp; Urban Response Contexts</vt:lpstr>
      <vt:lpstr>1.1 Defining the Urban Context | B. Comparing Contexts Do Needs Differ Between Contexts?</vt:lpstr>
      <vt:lpstr>1.1 Defining the Urban Context | C. Identifying Opportunities Opportunities in Urban Contexts</vt:lpstr>
      <vt:lpstr>1.1 Defining the Urban Context | D. Identifying Challenges Challenges in Urban Contexts</vt:lpstr>
      <vt:lpstr>1.1 Defining the Urban Context | E. Additional Reading</vt:lpstr>
      <vt:lpstr>1.2 Conceptualising the Urban Context</vt:lpstr>
      <vt:lpstr>1.2 Conceptualising the Urban Context  Overview of Section 1.2 </vt:lpstr>
      <vt:lpstr>1.2 Conceptualising the Urban Context | A. Conceptualising Urban Response Urban Humanitarian Programme Design</vt:lpstr>
      <vt:lpstr>1.2 Conceptualising the Urban Context | B. Needs Analysis Using a People-Centred Approach The People-Centred Approach</vt:lpstr>
      <vt:lpstr>1.2 Conceptualising the Urban Context | B. Needs Analysis Using a People-Centred Approach What Are Basic Needs?</vt:lpstr>
      <vt:lpstr>1.2 Conceptualising the Urban Context | B. Needs Analysis Using a People-Centred Approach  What Are Assets?</vt:lpstr>
      <vt:lpstr>1.2 Conceptualising the Urban Context | B. Needs Analysis Using a People-Centred Approach Conducting a People-Centred Needs Analysis </vt:lpstr>
      <vt:lpstr>1.2 Conceptualising the Urban Context | B. Needs Analysis Using a People-Centred Approach  People-Centred Approach &amp; Stakeholder Analysis </vt:lpstr>
      <vt:lpstr>PowerPoint Presentation</vt:lpstr>
      <vt:lpstr>PowerPoint Presentation</vt:lpstr>
      <vt:lpstr>1.2 Conceptualising the Urban Context | B. Needs Analysis Using a People-Centred Approach Assessments</vt:lpstr>
      <vt:lpstr>1.2 Conceptualising the Urban Context | B. Needs Analysis Using a People-Centred Approach Types of Assessments</vt:lpstr>
      <vt:lpstr>PowerPoint Presentation</vt:lpstr>
      <vt:lpstr>Step 1 Stakeholder Identification</vt:lpstr>
      <vt:lpstr>Step 2 Needs Identification</vt:lpstr>
      <vt:lpstr>Step 3 Asset Identification</vt:lpstr>
      <vt:lpstr>Discussion</vt:lpstr>
      <vt:lpstr>Activity Wrap-up</vt:lpstr>
      <vt:lpstr>PowerPoint Presentation</vt:lpstr>
      <vt:lpstr>PowerPoint Presentation</vt:lpstr>
      <vt:lpstr>PowerPoint Presentation</vt:lpstr>
      <vt:lpstr>1.2 Conceptualising the Urban Context | C. Context Analysis Using a Systems Approach Situating Needs in Context</vt:lpstr>
      <vt:lpstr>1.2 Conceptualising the Urban Context | C. Context Analysis Using a Systems Approach The Systems Approach</vt:lpstr>
      <vt:lpstr>1.2 Conceptualising the Urban Context | C. Context Analysis Using a Systems Approach Defining a System</vt:lpstr>
      <vt:lpstr>PowerPoint Presentation</vt:lpstr>
      <vt:lpstr>1.2 Conceptualising the Urban Context | C. Context Analysis Using a Systems Approach Defining a System: Stakeholders</vt:lpstr>
      <vt:lpstr>1.2 Conceptualising the Urban Context | C. Context Analysis Using a Systems Approach Defining a System: Bounding a System</vt:lpstr>
      <vt:lpstr>1.2 Conceptualising the Urban Context | D. Systems Approaches to Context Analysis Examples of Systems Approaches</vt:lpstr>
      <vt:lpstr>PowerPoint Presentation</vt:lpstr>
      <vt:lpstr>1.2 Conceptualising the Urban Context | D. Systems Approaches to Context Analysis  Caution with Systems Approaches &amp; Models</vt:lpstr>
      <vt:lpstr>1.2 Conceptualising the Urban Context | D. Systems Approaches to Context Analysis  Urban Context Analysis using the SPICE Approach</vt:lpstr>
      <vt:lpstr>Activity 1.2</vt:lpstr>
      <vt:lpstr>Step 1 Assign Systems</vt:lpstr>
      <vt:lpstr>Step 2 Map Relationships Part I</vt:lpstr>
      <vt:lpstr>Step 3 Map Relationships Part II</vt:lpstr>
      <vt:lpstr>Step 4 Map Relationships Part III</vt:lpstr>
      <vt:lpstr>Discussion </vt:lpstr>
      <vt:lpstr>Activity Wrap-up</vt:lpstr>
      <vt:lpstr>PowerPoint Presentation</vt:lpstr>
      <vt:lpstr>1.2 Conceptualising the Urban Context | D. Systems Approaches to Context Analysis  Urban Context Analysis using the SPICE Approach Examples from previous groupworks </vt:lpstr>
      <vt:lpstr>1.2 Conceptualising the Urban Context | E. Additional Reading</vt:lpstr>
      <vt:lpstr>1.3 Complexity in Urban Contexts</vt:lpstr>
      <vt:lpstr>1.3 Complexity in Urban Contexts Overview of Section 1.3 </vt:lpstr>
      <vt:lpstr>PowerPoint Presentation</vt:lpstr>
      <vt:lpstr>1.3 Complexity in Urban Contexts | A. Origins of Complexity Understanding Complexity (cont.)</vt:lpstr>
      <vt:lpstr>1.3 Complexity in Urban Contexts | B. Urban Risk and Vulnerability Risk in Urban Contexts</vt:lpstr>
      <vt:lpstr>1.3 Complexity in Urban Contexts | B. Urban Risk and Vulnerability Risk Considerations </vt:lpstr>
      <vt:lpstr>1.3 Complexity in Urban Contexts | C. Urban Communications &amp; Information Management  Communications &amp; Information Management Considerations </vt:lpstr>
      <vt:lpstr>Activity 1.3</vt:lpstr>
      <vt:lpstr>Activity 1.3</vt:lpstr>
      <vt:lpstr>1.3 Complexity in Urban Contexts | D. Additional Reading</vt:lpstr>
      <vt:lpstr>1.4 Conclusions</vt:lpstr>
      <vt:lpstr>Module 1 Conclusions</vt:lpstr>
      <vt:lpstr>TRAINING-EVALUATION</vt:lpstr>
      <vt:lpstr>Please complete  our post-assessment survey online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Sphere Standards in Urban Contexts</dc:title>
  <cp:lastModifiedBy>Tristan Hale</cp:lastModifiedBy>
  <cp:revision>13</cp:revision>
  <dcterms:modified xsi:type="dcterms:W3CDTF">2023-06-05T07:28:43Z</dcterms:modified>
</cp:coreProperties>
</file>