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9144000" cy="5143500" type="screen16x9"/>
  <p:notesSz cx="6858000" cy="9144000"/>
  <p:embeddedFontLst>
    <p:embeddedFont>
      <p:font typeface="Montserrat" panose="00000500000000000000" pitchFamily="50" charset="0"/>
      <p:regular r:id="rId25"/>
      <p:bold r:id="rId26"/>
      <p:italic r:id="rId27"/>
      <p:boldItalic r:id="rId28"/>
    </p:embeddedFont>
    <p:embeddedFont>
      <p:font typeface="Open Sans" panose="020B0606030504020204" pitchFamily="34" charset="0"/>
      <p:regular r:id="rId29"/>
      <p:bold r:id="rId30"/>
      <p:italic r:id="rId31"/>
      <p:boldItalic r:id="rId32"/>
    </p:embeddedFont>
    <p:embeddedFont>
      <p:font typeface="Oswald" panose="00000500000000000000" pitchFamily="2" charset="0"/>
      <p:regular r:id="rId33"/>
      <p:bold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297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8A6DF6-9962-416B-B39C-EF9A5D5E5BFA}" v="1" dt="2023-06-05T07:23:48.008"/>
  </p1510:revLst>
</p1510:revInfo>
</file>

<file path=ppt/tableStyles.xml><?xml version="1.0" encoding="utf-8"?>
<a:tblStyleLst xmlns:a="http://schemas.openxmlformats.org/drawingml/2006/main" def="{3C4F3D07-9D84-4E35-B7A7-D94175EBD238}">
  <a:tblStyle styleId="{3C4F3D07-9D84-4E35-B7A7-D94175EBD23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74" y="77"/>
      </p:cViewPr>
      <p:guideLst>
        <p:guide orient="horz" pos="1620"/>
        <p:guide pos="2880"/>
        <p:guide pos="297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font" Target="fonts/font10.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stan Hale" userId="4e810f15-7125-456a-9649-63d4a79d866f" providerId="ADAL" clId="{4C8A6DF6-9962-416B-B39C-EF9A5D5E5BFA}"/>
    <pc:docChg chg="custSel modSld">
      <pc:chgData name="Tristan Hale" userId="4e810f15-7125-456a-9649-63d4a79d866f" providerId="ADAL" clId="{4C8A6DF6-9962-416B-B39C-EF9A5D5E5BFA}" dt="2023-06-05T07:23:48.070" v="0" actId="27636"/>
      <pc:docMkLst>
        <pc:docMk/>
      </pc:docMkLst>
      <pc:sldChg chg="modSp mod">
        <pc:chgData name="Tristan Hale" userId="4e810f15-7125-456a-9649-63d4a79d866f" providerId="ADAL" clId="{4C8A6DF6-9962-416B-B39C-EF9A5D5E5BFA}" dt="2023-06-05T07:23:48.070" v="0" actId="27636"/>
        <pc:sldMkLst>
          <pc:docMk/>
          <pc:sldMk cId="0" sldId="274"/>
        </pc:sldMkLst>
        <pc:spChg chg="mod">
          <ac:chgData name="Tristan Hale" userId="4e810f15-7125-456a-9649-63d4a79d866f" providerId="ADAL" clId="{4C8A6DF6-9962-416B-B39C-EF9A5D5E5BFA}" dt="2023-06-05T07:23:48.070" v="0" actId="27636"/>
          <ac:spMkLst>
            <pc:docMk/>
            <pc:sldMk cId="0" sldId="274"/>
            <ac:spMk id="18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285356fcb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285356fcb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34983f7779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134983f7779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67fc20a2a4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167fc20a2a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3a027085a4_1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3a027085a4_1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3b946b8e17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3b946b8e17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34983f7779_0_1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34983f7779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3a027085a4_1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3a027085a4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34983f7779_0_1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34983f7779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39edecca8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39edecca8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38761D"/>
                </a:solidFill>
                <a:latin typeface="Open Sans"/>
                <a:ea typeface="Open Sans"/>
                <a:cs typeface="Open Sans"/>
                <a:sym typeface="Open Sans"/>
              </a:rPr>
              <a:t>Instructor Notes</a:t>
            </a: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chemeClr val="dk1"/>
                </a:solidFill>
              </a:rPr>
              <a:t>*Use this slide and next if this module is delivered standalone*</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39edecca81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39edecca8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38761D"/>
                </a:solidFill>
                <a:latin typeface="Open Sans"/>
                <a:ea typeface="Open Sans"/>
                <a:cs typeface="Open Sans"/>
                <a:sym typeface="Open Sans"/>
              </a:rPr>
              <a:t>Instructor Notes</a:t>
            </a: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chemeClr val="dk1"/>
                </a:solidFill>
              </a:rPr>
              <a:t>*Use this slide and next if this module is delivered standalone*</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7a90baa0e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7a90baa0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b="1">
                <a:solidFill>
                  <a:schemeClr val="accent2"/>
                </a:solidFill>
                <a:latin typeface="Open Sans"/>
                <a:ea typeface="Open Sans"/>
                <a:cs typeface="Open Sans"/>
                <a:sym typeface="Open Sans"/>
              </a:rPr>
              <a:t>Talking Points</a:t>
            </a:r>
            <a:endParaRPr b="1">
              <a:solidFill>
                <a:schemeClr val="accent2"/>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How did this workshop compare to your initial expectations?</a:t>
            </a:r>
            <a:endParaRPr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Optional follow-up/clarification questions: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Is it what you expected?</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If you expected differently, how was it different?</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How much did you learn in this workshop?</a:t>
            </a:r>
            <a:endParaRPr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Optional follow-up/clarification questions: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How comfortable do you feel using Sphere standards in an urban context, before versus after this training?</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Were there areas you would have liked to learn more about?</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Were there areas you feel received too much focus?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How relevant was the workshop to your work?</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What specifically do you think was done well?</a:t>
            </a:r>
            <a:endParaRPr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Optional follow-up/clarification questions: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What topics were particularly useful?</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What activities were particularly useful?</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What specifically could have been improved on? </a:t>
            </a:r>
            <a:endParaRPr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Optional follow-up/clarification questions: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What could be elaborated upon?</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What could be clarified?</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Was anything missing?</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Was there anything we could have removed?</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Any further feedback you’d like to provide?</a:t>
            </a:r>
            <a:endParaRPr b="1">
              <a:solidFill>
                <a:schemeClr val="dk1"/>
              </a:solidFill>
              <a:latin typeface="Open Sans"/>
              <a:ea typeface="Open Sans"/>
              <a:cs typeface="Open Sans"/>
              <a:sym typeface="Open Sans"/>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6f5cb6b2c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6f5cb6b2c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3ad9f6aea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3ad9f6ae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34983f7779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34983f7779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34983f7779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34983f7779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34983f7779_0_1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34983f7779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34983f7779_0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34983f7779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3b946b8e17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3b946b8e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3b946b8e17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13b946b8e1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11"/>
        <p:cNvGrpSpPr/>
        <p:nvPr/>
      </p:nvGrpSpPr>
      <p:grpSpPr>
        <a:xfrm>
          <a:off x="0" y="0"/>
          <a:ext cx="0" cy="0"/>
          <a:chOff x="0" y="0"/>
          <a:chExt cx="0" cy="0"/>
        </a:xfrm>
      </p:grpSpPr>
      <p:sp>
        <p:nvSpPr>
          <p:cNvPr id="12" name="Google Shape;12;p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3" name="Google Shape;13;p2"/>
          <p:cNvSpPr txBox="1">
            <a:spLocks noGrp="1"/>
          </p:cNvSpPr>
          <p:nvPr>
            <p:ph type="sldNum" idx="12"/>
          </p:nvPr>
        </p:nvSpPr>
        <p:spPr>
          <a:xfrm>
            <a:off x="8549734" y="51426"/>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1"/>
          <p:cNvSpPr txBox="1">
            <a:spLocks noGrp="1"/>
          </p:cNvSpPr>
          <p:nvPr>
            <p:ph type="body" idx="1"/>
          </p:nvPr>
        </p:nvSpPr>
        <p:spPr>
          <a:xfrm>
            <a:off x="293025" y="4587025"/>
            <a:ext cx="6602400" cy="3936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50" name="Google Shape;50;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1" name="Google Shape;51;p11"/>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2"/>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5" name="Google Shape;55;p12"/>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8" name="Google Shape;58;p13"/>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6" name="Google Shape;16;p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7" name="Google Shape;17;p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0" name="Google Shape;20;p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a:endParaRPr/>
          </a:p>
        </p:txBody>
      </p:sp>
      <p:sp>
        <p:nvSpPr>
          <p:cNvPr id="23" name="Google Shape;23;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a:buNone/>
              <a:defRPr sz="900"/>
            </a:lvl1pPr>
            <a:lvl2pPr lvl="1">
              <a:buNone/>
              <a:defRPr sz="900"/>
            </a:lvl2pPr>
            <a:lvl3pPr lvl="2">
              <a:buNone/>
              <a:defRPr sz="900"/>
            </a:lvl3pPr>
            <a:lvl4pPr lvl="3">
              <a:buNone/>
              <a:defRPr sz="900"/>
            </a:lvl4pPr>
            <a:lvl5pPr lvl="4">
              <a:buNone/>
              <a:defRPr sz="900"/>
            </a:lvl5pPr>
            <a:lvl6pPr lvl="5">
              <a:buNone/>
              <a:defRPr sz="900"/>
            </a:lvl6pPr>
            <a:lvl7pPr lvl="6">
              <a:buNone/>
              <a:defRPr sz="900"/>
            </a:lvl7pPr>
            <a:lvl8pPr lvl="7">
              <a:buNone/>
              <a:defRPr sz="900"/>
            </a:lvl8pPr>
            <a:lvl9pPr lvl="8">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a:endParaRPr/>
          </a:p>
        </p:txBody>
      </p:sp>
      <p:sp>
        <p:nvSpPr>
          <p:cNvPr id="32" name="Google Shape;32;p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0" y="-29100"/>
            <a:ext cx="5805000" cy="5931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5" name="Google Shape;35;p8"/>
          <p:cNvSpPr txBox="1">
            <a:spLocks noGrp="1"/>
          </p:cNvSpPr>
          <p:nvPr>
            <p:ph type="body" idx="1"/>
          </p:nvPr>
        </p:nvSpPr>
        <p:spPr>
          <a:xfrm>
            <a:off x="311700" y="1389600"/>
            <a:ext cx="40662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37" name="Google Shape;37;p8"/>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41" name="Google Shape;41;p9"/>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10"/>
          <p:cNvSpPr txBox="1">
            <a:spLocks noGrp="1"/>
          </p:cNvSpPr>
          <p:nvPr>
            <p:ph type="title"/>
          </p:nvPr>
        </p:nvSpPr>
        <p:spPr>
          <a:xfrm>
            <a:off x="265500" y="1691250"/>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5" name="Google Shape;45;p10"/>
          <p:cNvSpPr txBox="1">
            <a:spLocks noGrp="1"/>
          </p:cNvSpPr>
          <p:nvPr>
            <p:ph type="subTitle" idx="1"/>
          </p:nvPr>
        </p:nvSpPr>
        <p:spPr>
          <a:xfrm>
            <a:off x="265500" y="3261150"/>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6" name="Google Shape;46;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7" name="Google Shape;47;p1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1pPr>
            <a:lvl2pPr lvl="1">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2pPr>
            <a:lvl3pPr lvl="2">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3pPr>
            <a:lvl4pPr lvl="3">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4pPr>
            <a:lvl5pPr lvl="4">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5pPr>
            <a:lvl6pPr lvl="5">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6pPr>
            <a:lvl7pPr lvl="6">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7pPr>
            <a:lvl8pPr lvl="7">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8pPr>
            <a:lvl9pPr lvl="8">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pic>
        <p:nvPicPr>
          <p:cNvPr id="8" name="Google Shape;8;p1"/>
          <p:cNvPicPr preferRelativeResize="0"/>
          <p:nvPr/>
        </p:nvPicPr>
        <p:blipFill>
          <a:blip r:embed="rId14">
            <a:alphaModFix/>
          </a:blip>
          <a:stretch>
            <a:fillRect/>
          </a:stretch>
        </p:blipFill>
        <p:spPr>
          <a:xfrm>
            <a:off x="8043204" y="4568875"/>
            <a:ext cx="995296" cy="461150"/>
          </a:xfrm>
          <a:prstGeom prst="rect">
            <a:avLst/>
          </a:prstGeom>
          <a:noFill/>
          <a:ln>
            <a:noFill/>
          </a:ln>
        </p:spPr>
      </p:pic>
      <p:pic>
        <p:nvPicPr>
          <p:cNvPr id="9" name="Google Shape;9;p1"/>
          <p:cNvPicPr preferRelativeResize="0"/>
          <p:nvPr/>
        </p:nvPicPr>
        <p:blipFill>
          <a:blip r:embed="rId15">
            <a:alphaModFix/>
          </a:blip>
          <a:stretch>
            <a:fillRect/>
          </a:stretch>
        </p:blipFill>
        <p:spPr>
          <a:xfrm>
            <a:off x="6893300" y="4627988"/>
            <a:ext cx="1085225" cy="342925"/>
          </a:xfrm>
          <a:prstGeom prst="rect">
            <a:avLst/>
          </a:prstGeom>
          <a:noFill/>
          <a:ln>
            <a:noFill/>
          </a:ln>
        </p:spPr>
      </p:pic>
      <p:sp>
        <p:nvSpPr>
          <p:cNvPr id="10" name="Google Shape;10;p1"/>
          <p:cNvSpPr txBox="1">
            <a:spLocks noGrp="1"/>
          </p:cNvSpPr>
          <p:nvPr>
            <p:ph type="sldNum" idx="12"/>
          </p:nvPr>
        </p:nvSpPr>
        <p:spPr>
          <a:xfrm>
            <a:off x="8549734" y="51426"/>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2"/>
                </a:solidFill>
                <a:latin typeface="Montserrat"/>
                <a:ea typeface="Montserrat"/>
                <a:cs typeface="Montserrat"/>
                <a:sym typeface="Montserrat"/>
              </a:defRPr>
            </a:lvl1pPr>
            <a:lvl2pPr lvl="1" algn="r">
              <a:buNone/>
              <a:defRPr sz="1300">
                <a:solidFill>
                  <a:schemeClr val="dk2"/>
                </a:solidFill>
                <a:latin typeface="Montserrat"/>
                <a:ea typeface="Montserrat"/>
                <a:cs typeface="Montserrat"/>
                <a:sym typeface="Montserrat"/>
              </a:defRPr>
            </a:lvl2pPr>
            <a:lvl3pPr lvl="2" algn="r">
              <a:buNone/>
              <a:defRPr sz="1300">
                <a:solidFill>
                  <a:schemeClr val="dk2"/>
                </a:solidFill>
                <a:latin typeface="Montserrat"/>
                <a:ea typeface="Montserrat"/>
                <a:cs typeface="Montserrat"/>
                <a:sym typeface="Montserrat"/>
              </a:defRPr>
            </a:lvl3pPr>
            <a:lvl4pPr lvl="3" algn="r">
              <a:buNone/>
              <a:defRPr sz="1300">
                <a:solidFill>
                  <a:schemeClr val="dk2"/>
                </a:solidFill>
                <a:latin typeface="Montserrat"/>
                <a:ea typeface="Montserrat"/>
                <a:cs typeface="Montserrat"/>
                <a:sym typeface="Montserrat"/>
              </a:defRPr>
            </a:lvl4pPr>
            <a:lvl5pPr lvl="4" algn="r">
              <a:buNone/>
              <a:defRPr sz="1300">
                <a:solidFill>
                  <a:schemeClr val="dk2"/>
                </a:solidFill>
                <a:latin typeface="Montserrat"/>
                <a:ea typeface="Montserrat"/>
                <a:cs typeface="Montserrat"/>
                <a:sym typeface="Montserrat"/>
              </a:defRPr>
            </a:lvl5pPr>
            <a:lvl6pPr lvl="5" algn="r">
              <a:buNone/>
              <a:defRPr sz="1300">
                <a:solidFill>
                  <a:schemeClr val="dk2"/>
                </a:solidFill>
                <a:latin typeface="Montserrat"/>
                <a:ea typeface="Montserrat"/>
                <a:cs typeface="Montserrat"/>
                <a:sym typeface="Montserrat"/>
              </a:defRPr>
            </a:lvl6pPr>
            <a:lvl7pPr lvl="6" algn="r">
              <a:buNone/>
              <a:defRPr sz="1300">
                <a:solidFill>
                  <a:schemeClr val="dk2"/>
                </a:solidFill>
                <a:latin typeface="Montserrat"/>
                <a:ea typeface="Montserrat"/>
                <a:cs typeface="Montserrat"/>
                <a:sym typeface="Montserrat"/>
              </a:defRPr>
            </a:lvl7pPr>
            <a:lvl8pPr lvl="7" algn="r">
              <a:buNone/>
              <a:defRPr sz="1300">
                <a:solidFill>
                  <a:schemeClr val="dk2"/>
                </a:solidFill>
                <a:latin typeface="Montserrat"/>
                <a:ea typeface="Montserrat"/>
                <a:cs typeface="Montserrat"/>
                <a:sym typeface="Montserrat"/>
              </a:defRPr>
            </a:lvl8pPr>
            <a:lvl9pPr lvl="8" algn="r">
              <a:buNone/>
              <a:defRPr sz="1300">
                <a:solidFill>
                  <a:schemeClr val="dk2"/>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forms.gle/YfgzXaNaRCXndqCx6"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forms.gle/8pnv6eDpkNWAugtB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cstate="screen">
            <a:alphaModFix amt="32000"/>
            <a:extLst>
              <a:ext uri="{28A0092B-C50C-407E-A947-70E740481C1C}">
                <a14:useLocalDpi xmlns:a14="http://schemas.microsoft.com/office/drawing/2010/main"/>
              </a:ext>
            </a:extLst>
          </a:blip>
          <a:stretch>
            <a:fillRect/>
          </a:stretch>
        </p:blipFill>
        <p:spPr>
          <a:xfrm>
            <a:off x="0" y="0"/>
            <a:ext cx="9144003" cy="5134569"/>
          </a:xfrm>
          <a:prstGeom prst="rect">
            <a:avLst/>
          </a:prstGeom>
          <a:noFill/>
          <a:ln>
            <a:noFill/>
          </a:ln>
        </p:spPr>
      </p:pic>
      <p:sp>
        <p:nvSpPr>
          <p:cNvPr id="64" name="Google Shape;64;p14"/>
          <p:cNvSpPr txBox="1">
            <a:spLocks noGrp="1"/>
          </p:cNvSpPr>
          <p:nvPr>
            <p:ph type="ctrTitle"/>
          </p:nvPr>
        </p:nvSpPr>
        <p:spPr>
          <a:xfrm>
            <a:off x="678750" y="1012050"/>
            <a:ext cx="80325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sz="4800">
                <a:solidFill>
                  <a:srgbClr val="990000"/>
                </a:solidFill>
                <a:latin typeface="Oswald"/>
                <a:ea typeface="Oswald"/>
                <a:cs typeface="Oswald"/>
                <a:sym typeface="Oswald"/>
              </a:rPr>
              <a:t>Using Sphere Standards in Urban Contexts</a:t>
            </a:r>
            <a:endParaRPr>
              <a:solidFill>
                <a:srgbClr val="990000"/>
              </a:solidFill>
              <a:latin typeface="Oswald"/>
              <a:ea typeface="Oswald"/>
              <a:cs typeface="Oswald"/>
              <a:sym typeface="Oswald"/>
            </a:endParaRPr>
          </a:p>
        </p:txBody>
      </p:sp>
      <p:sp>
        <p:nvSpPr>
          <p:cNvPr id="65" name="Google Shape;65;p14"/>
          <p:cNvSpPr txBox="1"/>
          <p:nvPr/>
        </p:nvSpPr>
        <p:spPr>
          <a:xfrm>
            <a:off x="670500" y="2887975"/>
            <a:ext cx="7940100" cy="66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100">
                <a:latin typeface="Oswald"/>
                <a:ea typeface="Oswald"/>
                <a:cs typeface="Oswald"/>
                <a:sym typeface="Oswald"/>
              </a:rPr>
              <a:t>Training for Humanitarian Responders</a:t>
            </a:r>
            <a:endParaRPr sz="100">
              <a:latin typeface="Oswald"/>
              <a:ea typeface="Oswald"/>
              <a:cs typeface="Oswald"/>
              <a:sym typeface="Oswald"/>
            </a:endParaRPr>
          </a:p>
        </p:txBody>
      </p:sp>
      <p:sp>
        <p:nvSpPr>
          <p:cNvPr id="66" name="Google Shape;66;p1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10</a:t>
            </a:fld>
            <a:endParaRPr/>
          </a:p>
        </p:txBody>
      </p:sp>
      <p:sp>
        <p:nvSpPr>
          <p:cNvPr id="128" name="Google Shape;128;p23"/>
          <p:cNvSpPr txBox="1">
            <a:spLocks noGrp="1"/>
          </p:cNvSpPr>
          <p:nvPr>
            <p:ph type="title"/>
          </p:nvPr>
        </p:nvSpPr>
        <p:spPr>
          <a:xfrm>
            <a:off x="74700" y="454787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Timeline (Part 1)</a:t>
            </a:r>
            <a:endParaRPr sz="2650" b="0" i="1">
              <a:solidFill>
                <a:srgbClr val="990000"/>
              </a:solidFill>
            </a:endParaRPr>
          </a:p>
          <a:p>
            <a:pPr marL="0" lvl="0" indent="0" algn="l" rtl="0">
              <a:spcBef>
                <a:spcPts val="0"/>
              </a:spcBef>
              <a:spcAft>
                <a:spcPts val="0"/>
              </a:spcAft>
              <a:buClr>
                <a:schemeClr val="dk1"/>
              </a:buClr>
              <a:buSzPct val="55000"/>
              <a:buFont typeface="Arial"/>
              <a:buNone/>
            </a:pP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graphicFrame>
        <p:nvGraphicFramePr>
          <p:cNvPr id="129" name="Google Shape;129;p23"/>
          <p:cNvGraphicFramePr/>
          <p:nvPr/>
        </p:nvGraphicFramePr>
        <p:xfrm>
          <a:off x="615650" y="507675"/>
          <a:ext cx="3000000" cy="3000000"/>
        </p:xfrm>
        <a:graphic>
          <a:graphicData uri="http://schemas.openxmlformats.org/drawingml/2006/table">
            <a:tbl>
              <a:tblPr>
                <a:noFill/>
                <a:tableStyleId>{3C4F3D07-9D84-4E35-B7A7-D94175EBD238}</a:tableStyleId>
              </a:tblPr>
              <a:tblGrid>
                <a:gridCol w="1460975">
                  <a:extLst>
                    <a:ext uri="{9D8B030D-6E8A-4147-A177-3AD203B41FA5}">
                      <a16:colId xmlns:a16="http://schemas.microsoft.com/office/drawing/2014/main" val="20000"/>
                    </a:ext>
                  </a:extLst>
                </a:gridCol>
                <a:gridCol w="6312350">
                  <a:extLst>
                    <a:ext uri="{9D8B030D-6E8A-4147-A177-3AD203B41FA5}">
                      <a16:colId xmlns:a16="http://schemas.microsoft.com/office/drawing/2014/main" val="20001"/>
                    </a:ext>
                  </a:extLst>
                </a:gridCol>
              </a:tblGrid>
              <a:tr h="358900">
                <a:tc>
                  <a:txBody>
                    <a:bodyPr/>
                    <a:lstStyle/>
                    <a:p>
                      <a:pPr marL="0" lvl="0" indent="0" algn="l" rtl="0">
                        <a:spcBef>
                          <a:spcPts val="0"/>
                        </a:spcBef>
                        <a:spcAft>
                          <a:spcPts val="0"/>
                        </a:spcAft>
                        <a:buNone/>
                      </a:pPr>
                      <a:r>
                        <a:rPr lang="en-GB" sz="1200"/>
                        <a:t>0h00-0h30</a:t>
                      </a:r>
                      <a:endParaRPr sz="1200"/>
                    </a:p>
                  </a:txBody>
                  <a:tcPr marL="91425" marR="91425" marT="91425" marB="91425"/>
                </a:tc>
                <a:tc>
                  <a:txBody>
                    <a:bodyPr/>
                    <a:lstStyle/>
                    <a:p>
                      <a:pPr marL="0" lvl="0" indent="0" algn="l" rtl="0">
                        <a:spcBef>
                          <a:spcPts val="0"/>
                        </a:spcBef>
                        <a:spcAft>
                          <a:spcPts val="0"/>
                        </a:spcAft>
                        <a:buNone/>
                      </a:pPr>
                      <a:r>
                        <a:rPr lang="en-GB" sz="1200"/>
                        <a:t>Introduction, Rules of the Exercise, Q&amp;A</a:t>
                      </a:r>
                      <a:endParaRPr sz="1200"/>
                    </a:p>
                  </a:txBody>
                  <a:tcPr marL="91425" marR="91425" marT="91425" marB="91425"/>
                </a:tc>
                <a:extLst>
                  <a:ext uri="{0D108BD9-81ED-4DB2-BD59-A6C34878D82A}">
                    <a16:rowId xmlns:a16="http://schemas.microsoft.com/office/drawing/2014/main" val="10000"/>
                  </a:ext>
                </a:extLst>
              </a:tr>
              <a:tr h="358900">
                <a:tc>
                  <a:txBody>
                    <a:bodyPr/>
                    <a:lstStyle/>
                    <a:p>
                      <a:pPr marL="0" lvl="0" indent="0" algn="l" rtl="0">
                        <a:spcBef>
                          <a:spcPts val="0"/>
                        </a:spcBef>
                        <a:spcAft>
                          <a:spcPts val="0"/>
                        </a:spcAft>
                        <a:buNone/>
                      </a:pPr>
                      <a:r>
                        <a:rPr lang="en-GB" sz="1200"/>
                        <a:t>0h30-0h35</a:t>
                      </a:r>
                      <a:endParaRPr sz="1200"/>
                    </a:p>
                  </a:txBody>
                  <a:tcPr marL="91425" marR="91425" marT="91425" marB="91425"/>
                </a:tc>
                <a:tc>
                  <a:txBody>
                    <a:bodyPr/>
                    <a:lstStyle/>
                    <a:p>
                      <a:pPr marL="0" lvl="0" indent="0" algn="l" rtl="0">
                        <a:spcBef>
                          <a:spcPts val="0"/>
                        </a:spcBef>
                        <a:spcAft>
                          <a:spcPts val="0"/>
                        </a:spcAft>
                        <a:buNone/>
                      </a:pPr>
                      <a:r>
                        <a:rPr lang="en-GB" sz="1200"/>
                        <a:t>Briefing in Main Room</a:t>
                      </a:r>
                      <a:endParaRPr sz="1200"/>
                    </a:p>
                  </a:txBody>
                  <a:tcPr marL="91425" marR="91425" marT="91425" marB="91425"/>
                </a:tc>
                <a:extLst>
                  <a:ext uri="{0D108BD9-81ED-4DB2-BD59-A6C34878D82A}">
                    <a16:rowId xmlns:a16="http://schemas.microsoft.com/office/drawing/2014/main" val="10001"/>
                  </a:ext>
                </a:extLst>
              </a:tr>
              <a:tr h="552175">
                <a:tc>
                  <a:txBody>
                    <a:bodyPr/>
                    <a:lstStyle/>
                    <a:p>
                      <a:pPr marL="0" lvl="0" indent="0" algn="l" rtl="0">
                        <a:spcBef>
                          <a:spcPts val="0"/>
                        </a:spcBef>
                        <a:spcAft>
                          <a:spcPts val="0"/>
                        </a:spcAft>
                        <a:buNone/>
                      </a:pPr>
                      <a:r>
                        <a:rPr lang="en-GB" sz="1200">
                          <a:solidFill>
                            <a:srgbClr val="000000"/>
                          </a:solidFill>
                        </a:rPr>
                        <a:t>0h35-0h55</a:t>
                      </a:r>
                      <a:endParaRPr sz="1200"/>
                    </a:p>
                  </a:txBody>
                  <a:tcPr marL="91425" marR="91425" marT="91425" marB="91425"/>
                </a:tc>
                <a:tc>
                  <a:txBody>
                    <a:bodyPr/>
                    <a:lstStyle/>
                    <a:p>
                      <a:pPr marL="0" lvl="0" indent="0" algn="l" rtl="0">
                        <a:spcBef>
                          <a:spcPts val="0"/>
                        </a:spcBef>
                        <a:spcAft>
                          <a:spcPts val="0"/>
                        </a:spcAft>
                        <a:buNone/>
                      </a:pPr>
                      <a:r>
                        <a:rPr lang="en-GB" sz="1200"/>
                        <a:t>Day 1 - Focus: Stakeholder Mapping</a:t>
                      </a:r>
                      <a:endParaRPr sz="1200"/>
                    </a:p>
                    <a:p>
                      <a:pPr marL="0" lvl="0" indent="0" algn="l" rtl="0">
                        <a:spcBef>
                          <a:spcPts val="0"/>
                        </a:spcBef>
                        <a:spcAft>
                          <a:spcPts val="0"/>
                        </a:spcAft>
                        <a:buNone/>
                      </a:pPr>
                      <a:r>
                        <a:rPr lang="en-GB" sz="1200"/>
                        <a:t>Submit Actions by 0h50</a:t>
                      </a:r>
                      <a:endParaRPr sz="1200"/>
                    </a:p>
                  </a:txBody>
                  <a:tcPr marL="91425" marR="91425" marT="91425" marB="91425"/>
                </a:tc>
                <a:extLst>
                  <a:ext uri="{0D108BD9-81ED-4DB2-BD59-A6C34878D82A}">
                    <a16:rowId xmlns:a16="http://schemas.microsoft.com/office/drawing/2014/main" val="10002"/>
                  </a:ext>
                </a:extLst>
              </a:tr>
              <a:tr h="358900">
                <a:tc>
                  <a:txBody>
                    <a:bodyPr/>
                    <a:lstStyle/>
                    <a:p>
                      <a:pPr marL="0" lvl="0" indent="0" algn="l" rtl="0">
                        <a:spcBef>
                          <a:spcPts val="0"/>
                        </a:spcBef>
                        <a:spcAft>
                          <a:spcPts val="0"/>
                        </a:spcAft>
                        <a:buNone/>
                      </a:pPr>
                      <a:r>
                        <a:rPr lang="en-GB" sz="1200">
                          <a:solidFill>
                            <a:srgbClr val="000000"/>
                          </a:solidFill>
                        </a:rPr>
                        <a:t>0h55-1h00</a:t>
                      </a:r>
                      <a:endParaRPr sz="1200"/>
                    </a:p>
                  </a:txBody>
                  <a:tcPr marL="91425" marR="91425" marT="91425" marB="91425"/>
                </a:tc>
                <a:tc>
                  <a:txBody>
                    <a:bodyPr/>
                    <a:lstStyle/>
                    <a:p>
                      <a:pPr marL="0" lvl="0" indent="0" algn="l" rtl="0">
                        <a:spcBef>
                          <a:spcPts val="0"/>
                        </a:spcBef>
                        <a:spcAft>
                          <a:spcPts val="0"/>
                        </a:spcAft>
                        <a:buNone/>
                      </a:pPr>
                      <a:r>
                        <a:rPr lang="en-GB" sz="1200">
                          <a:solidFill>
                            <a:srgbClr val="000000"/>
                          </a:solidFill>
                        </a:rPr>
                        <a:t>Briefing in Main Room</a:t>
                      </a:r>
                      <a:endParaRPr sz="1200"/>
                    </a:p>
                  </a:txBody>
                  <a:tcPr marL="91425" marR="91425" marT="91425" marB="91425"/>
                </a:tc>
                <a:extLst>
                  <a:ext uri="{0D108BD9-81ED-4DB2-BD59-A6C34878D82A}">
                    <a16:rowId xmlns:a16="http://schemas.microsoft.com/office/drawing/2014/main" val="10003"/>
                  </a:ext>
                </a:extLst>
              </a:tr>
              <a:tr h="745425">
                <a:tc>
                  <a:txBody>
                    <a:bodyPr/>
                    <a:lstStyle/>
                    <a:p>
                      <a:pPr marL="0" lvl="0" indent="0" algn="l" rtl="0">
                        <a:spcBef>
                          <a:spcPts val="0"/>
                        </a:spcBef>
                        <a:spcAft>
                          <a:spcPts val="0"/>
                        </a:spcAft>
                        <a:buNone/>
                      </a:pPr>
                      <a:r>
                        <a:rPr lang="en-GB" sz="1200">
                          <a:solidFill>
                            <a:srgbClr val="000000"/>
                          </a:solidFill>
                        </a:rPr>
                        <a:t>1h00-1h25</a:t>
                      </a:r>
                      <a:endParaRPr sz="1200"/>
                    </a:p>
                  </a:txBody>
                  <a:tcPr marL="91425" marR="91425" marT="91425" marB="91425"/>
                </a:tc>
                <a:tc>
                  <a:txBody>
                    <a:bodyPr/>
                    <a:lstStyle/>
                    <a:p>
                      <a:pPr marL="0" lvl="0" indent="0" algn="l" rtl="0">
                        <a:spcBef>
                          <a:spcPts val="0"/>
                        </a:spcBef>
                        <a:spcAft>
                          <a:spcPts val="0"/>
                        </a:spcAft>
                        <a:buNone/>
                      </a:pPr>
                      <a:r>
                        <a:rPr lang="en-GB" sz="1200">
                          <a:solidFill>
                            <a:srgbClr val="000000"/>
                          </a:solidFill>
                        </a:rPr>
                        <a:t>Day 2 - Focus: Coordination &amp; Planning</a:t>
                      </a:r>
                      <a:endParaRPr sz="1200">
                        <a:solidFill>
                          <a:srgbClr val="000000"/>
                        </a:solidFill>
                      </a:endParaRPr>
                    </a:p>
                    <a:p>
                      <a:pPr marL="0" lvl="0" indent="0" algn="l" rtl="0">
                        <a:spcBef>
                          <a:spcPts val="0"/>
                        </a:spcBef>
                        <a:spcAft>
                          <a:spcPts val="0"/>
                        </a:spcAft>
                        <a:buNone/>
                      </a:pPr>
                      <a:r>
                        <a:rPr lang="en-GB" sz="1200">
                          <a:solidFill>
                            <a:srgbClr val="000000"/>
                          </a:solidFill>
                        </a:rPr>
                        <a:t>Meeting Rooms Open 1h00-1h10</a:t>
                      </a:r>
                      <a:endParaRPr sz="1200">
                        <a:solidFill>
                          <a:srgbClr val="000000"/>
                        </a:solidFill>
                      </a:endParaRPr>
                    </a:p>
                    <a:p>
                      <a:pPr marL="0" lvl="0" indent="0" algn="l" rtl="0">
                        <a:spcBef>
                          <a:spcPts val="0"/>
                        </a:spcBef>
                        <a:spcAft>
                          <a:spcPts val="0"/>
                        </a:spcAft>
                        <a:buNone/>
                      </a:pPr>
                      <a:r>
                        <a:rPr lang="en-GB" sz="1200">
                          <a:solidFill>
                            <a:srgbClr val="000000"/>
                          </a:solidFill>
                        </a:rPr>
                        <a:t>Submit Actions by Minute 1h15</a:t>
                      </a:r>
                      <a:endParaRPr sz="1200"/>
                    </a:p>
                  </a:txBody>
                  <a:tcPr marL="91425" marR="91425" marT="91425" marB="91425"/>
                </a:tc>
                <a:extLst>
                  <a:ext uri="{0D108BD9-81ED-4DB2-BD59-A6C34878D82A}">
                    <a16:rowId xmlns:a16="http://schemas.microsoft.com/office/drawing/2014/main" val="10004"/>
                  </a:ext>
                </a:extLst>
              </a:tr>
              <a:tr h="358900">
                <a:tc>
                  <a:txBody>
                    <a:bodyPr/>
                    <a:lstStyle/>
                    <a:p>
                      <a:pPr marL="0" lvl="0" indent="0" algn="l" rtl="0">
                        <a:spcBef>
                          <a:spcPts val="0"/>
                        </a:spcBef>
                        <a:spcAft>
                          <a:spcPts val="0"/>
                        </a:spcAft>
                        <a:buNone/>
                      </a:pPr>
                      <a:r>
                        <a:rPr lang="en-GB" sz="1200">
                          <a:solidFill>
                            <a:srgbClr val="000000"/>
                          </a:solidFill>
                        </a:rPr>
                        <a:t>1h25-1h35</a:t>
                      </a:r>
                      <a:endParaRPr sz="1200"/>
                    </a:p>
                  </a:txBody>
                  <a:tcPr marL="91425" marR="91425" marT="91425" marB="91425">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GB" sz="1200"/>
                        <a:t>Return to Main Room, 10 MINUTE BREAK</a:t>
                      </a:r>
                      <a:endParaRPr sz="1200"/>
                    </a:p>
                  </a:txBody>
                  <a:tcPr marL="91425" marR="91425" marT="91425" marB="91425">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358900">
                <a:tc>
                  <a:txBody>
                    <a:bodyPr/>
                    <a:lstStyle/>
                    <a:p>
                      <a:pPr marL="0" lvl="0" indent="0" algn="l" rtl="0">
                        <a:spcBef>
                          <a:spcPts val="0"/>
                        </a:spcBef>
                        <a:spcAft>
                          <a:spcPts val="0"/>
                        </a:spcAft>
                        <a:buNone/>
                      </a:pPr>
                      <a:r>
                        <a:rPr lang="en-GB" sz="1200">
                          <a:solidFill>
                            <a:srgbClr val="000000"/>
                          </a:solidFill>
                        </a:rPr>
                        <a:t>1h35-1h40</a:t>
                      </a:r>
                      <a:endParaRPr sz="1200">
                        <a:solidFill>
                          <a:srgbClr val="000000"/>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GB" sz="1200">
                          <a:solidFill>
                            <a:srgbClr val="000000"/>
                          </a:solidFill>
                        </a:rPr>
                        <a:t>Briefing in Main Room</a:t>
                      </a:r>
                      <a:endParaRPr sz="120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358900">
                <a:tc>
                  <a:txBody>
                    <a:bodyPr/>
                    <a:lstStyle/>
                    <a:p>
                      <a:pPr marL="0" lvl="0" indent="0" algn="l" rtl="0">
                        <a:spcBef>
                          <a:spcPts val="0"/>
                        </a:spcBef>
                        <a:spcAft>
                          <a:spcPts val="0"/>
                        </a:spcAft>
                        <a:buNone/>
                      </a:pPr>
                      <a:r>
                        <a:rPr lang="en-GB" sz="1200">
                          <a:solidFill>
                            <a:srgbClr val="000000"/>
                          </a:solidFill>
                        </a:rPr>
                        <a:t>1h40-2h00</a:t>
                      </a:r>
                      <a:endParaRPr sz="1200">
                        <a:solidFill>
                          <a:srgbClr val="000000"/>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GB" sz="1200">
                          <a:solidFill>
                            <a:srgbClr val="000000"/>
                          </a:solidFill>
                        </a:rPr>
                        <a:t>Day 3</a:t>
                      </a:r>
                      <a:endParaRPr sz="1200">
                        <a:solidFill>
                          <a:srgbClr val="000000"/>
                        </a:solidFill>
                      </a:endParaRPr>
                    </a:p>
                    <a:p>
                      <a:pPr marL="0" lvl="0" indent="0" algn="l" rtl="0">
                        <a:spcBef>
                          <a:spcPts val="0"/>
                        </a:spcBef>
                        <a:spcAft>
                          <a:spcPts val="0"/>
                        </a:spcAft>
                        <a:buNone/>
                      </a:pPr>
                      <a:r>
                        <a:rPr lang="en-GB" sz="1200">
                          <a:solidFill>
                            <a:srgbClr val="000000"/>
                          </a:solidFill>
                        </a:rPr>
                        <a:t>Meeting Rooms Open Minutes 1h35-1h45</a:t>
                      </a:r>
                      <a:endParaRPr sz="1200">
                        <a:solidFill>
                          <a:srgbClr val="000000"/>
                        </a:solidFill>
                      </a:endParaRPr>
                    </a:p>
                    <a:p>
                      <a:pPr marL="0" lvl="0" indent="0" algn="l" rtl="0">
                        <a:spcBef>
                          <a:spcPts val="0"/>
                        </a:spcBef>
                        <a:spcAft>
                          <a:spcPts val="0"/>
                        </a:spcAft>
                        <a:buNone/>
                      </a:pPr>
                      <a:r>
                        <a:rPr lang="en-GB" sz="1200">
                          <a:solidFill>
                            <a:srgbClr val="000000"/>
                          </a:solidFill>
                        </a:rPr>
                        <a:t>Submit Actions by Minute 1h50</a:t>
                      </a:r>
                      <a:endParaRPr sz="1200">
                        <a:solidFill>
                          <a:srgbClr val="000000"/>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11</a:t>
            </a:fld>
            <a:endParaRPr/>
          </a:p>
        </p:txBody>
      </p:sp>
      <p:sp>
        <p:nvSpPr>
          <p:cNvPr id="135" name="Google Shape;135;p24"/>
          <p:cNvSpPr txBox="1">
            <a:spLocks noGrp="1"/>
          </p:cNvSpPr>
          <p:nvPr>
            <p:ph type="title"/>
          </p:nvPr>
        </p:nvSpPr>
        <p:spPr>
          <a:xfrm>
            <a:off x="0" y="4570800"/>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Timeline (Part 2)</a:t>
            </a:r>
            <a:endParaRPr sz="2650" b="0" i="1">
              <a:solidFill>
                <a:srgbClr val="990000"/>
              </a:solidFill>
            </a:endParaRPr>
          </a:p>
          <a:p>
            <a:pPr marL="0" lvl="0" indent="0" algn="l" rtl="0">
              <a:spcBef>
                <a:spcPts val="0"/>
              </a:spcBef>
              <a:spcAft>
                <a:spcPts val="0"/>
              </a:spcAft>
              <a:buClr>
                <a:schemeClr val="dk1"/>
              </a:buClr>
              <a:buSzPct val="55000"/>
              <a:buFont typeface="Arial"/>
              <a:buNone/>
            </a:pP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graphicFrame>
        <p:nvGraphicFramePr>
          <p:cNvPr id="136" name="Google Shape;136;p24"/>
          <p:cNvGraphicFramePr/>
          <p:nvPr/>
        </p:nvGraphicFramePr>
        <p:xfrm>
          <a:off x="703775" y="682150"/>
          <a:ext cx="3000000" cy="3000000"/>
        </p:xfrm>
        <a:graphic>
          <a:graphicData uri="http://schemas.openxmlformats.org/drawingml/2006/table">
            <a:tbl>
              <a:tblPr>
                <a:noFill/>
                <a:tableStyleId>{3C4F3D07-9D84-4E35-B7A7-D94175EBD238}</a:tableStyleId>
              </a:tblPr>
              <a:tblGrid>
                <a:gridCol w="1459075">
                  <a:extLst>
                    <a:ext uri="{9D8B030D-6E8A-4147-A177-3AD203B41FA5}">
                      <a16:colId xmlns:a16="http://schemas.microsoft.com/office/drawing/2014/main" val="20000"/>
                    </a:ext>
                  </a:extLst>
                </a:gridCol>
                <a:gridCol w="6277375">
                  <a:extLst>
                    <a:ext uri="{9D8B030D-6E8A-4147-A177-3AD203B41FA5}">
                      <a16:colId xmlns:a16="http://schemas.microsoft.com/office/drawing/2014/main" val="20001"/>
                    </a:ext>
                  </a:extLst>
                </a:gridCol>
              </a:tblGrid>
              <a:tr h="359025">
                <a:tc>
                  <a:txBody>
                    <a:bodyPr/>
                    <a:lstStyle/>
                    <a:p>
                      <a:pPr marL="0" lvl="0" indent="0" algn="l" rtl="0">
                        <a:spcBef>
                          <a:spcPts val="0"/>
                        </a:spcBef>
                        <a:spcAft>
                          <a:spcPts val="0"/>
                        </a:spcAft>
                        <a:buNone/>
                      </a:pPr>
                      <a:r>
                        <a:rPr lang="en-GB" sz="1200">
                          <a:solidFill>
                            <a:srgbClr val="000000"/>
                          </a:solidFill>
                        </a:rPr>
                        <a:t>2h00-2h05</a:t>
                      </a:r>
                      <a:endParaRPr sz="1200"/>
                    </a:p>
                  </a:txBody>
                  <a:tcPr marL="91425" marR="91425" marT="91425" marB="91425"/>
                </a:tc>
                <a:tc>
                  <a:txBody>
                    <a:bodyPr/>
                    <a:lstStyle/>
                    <a:p>
                      <a:pPr marL="0" lvl="0" indent="0" algn="l" rtl="0">
                        <a:spcBef>
                          <a:spcPts val="0"/>
                        </a:spcBef>
                        <a:spcAft>
                          <a:spcPts val="0"/>
                        </a:spcAft>
                        <a:buNone/>
                      </a:pPr>
                      <a:r>
                        <a:rPr lang="en-GB" sz="1200">
                          <a:solidFill>
                            <a:srgbClr val="000000"/>
                          </a:solidFill>
                        </a:rPr>
                        <a:t>Briefing in Main Room</a:t>
                      </a:r>
                      <a:endParaRPr sz="1200"/>
                    </a:p>
                  </a:txBody>
                  <a:tcPr marL="91425" marR="91425" marT="91425" marB="91425"/>
                </a:tc>
                <a:extLst>
                  <a:ext uri="{0D108BD9-81ED-4DB2-BD59-A6C34878D82A}">
                    <a16:rowId xmlns:a16="http://schemas.microsoft.com/office/drawing/2014/main" val="10000"/>
                  </a:ext>
                </a:extLst>
              </a:tr>
              <a:tr h="745700">
                <a:tc>
                  <a:txBody>
                    <a:bodyPr/>
                    <a:lstStyle/>
                    <a:p>
                      <a:pPr marL="0" lvl="0" indent="0" algn="l" rtl="0">
                        <a:spcBef>
                          <a:spcPts val="0"/>
                        </a:spcBef>
                        <a:spcAft>
                          <a:spcPts val="0"/>
                        </a:spcAft>
                        <a:buNone/>
                      </a:pPr>
                      <a:r>
                        <a:rPr lang="en-GB" sz="1200">
                          <a:solidFill>
                            <a:srgbClr val="000000"/>
                          </a:solidFill>
                        </a:rPr>
                        <a:t>2h05-2h25</a:t>
                      </a:r>
                      <a:endParaRPr sz="1200">
                        <a:solidFill>
                          <a:srgbClr val="000000"/>
                        </a:solidFill>
                      </a:endParaRPr>
                    </a:p>
                  </a:txBody>
                  <a:tcPr marL="91425" marR="91425" marT="91425" marB="91425"/>
                </a:tc>
                <a:tc>
                  <a:txBody>
                    <a:bodyPr/>
                    <a:lstStyle/>
                    <a:p>
                      <a:pPr marL="0" lvl="0" indent="0" algn="l" rtl="0">
                        <a:spcBef>
                          <a:spcPts val="0"/>
                        </a:spcBef>
                        <a:spcAft>
                          <a:spcPts val="0"/>
                        </a:spcAft>
                        <a:buNone/>
                      </a:pPr>
                      <a:r>
                        <a:rPr lang="en-GB" sz="1200">
                          <a:solidFill>
                            <a:srgbClr val="000000"/>
                          </a:solidFill>
                        </a:rPr>
                        <a:t>Day 4</a:t>
                      </a:r>
                      <a:endParaRPr sz="1200">
                        <a:solidFill>
                          <a:srgbClr val="000000"/>
                        </a:solidFill>
                      </a:endParaRPr>
                    </a:p>
                    <a:p>
                      <a:pPr marL="0" lvl="0" indent="0" algn="l" rtl="0">
                        <a:spcBef>
                          <a:spcPts val="0"/>
                        </a:spcBef>
                        <a:spcAft>
                          <a:spcPts val="0"/>
                        </a:spcAft>
                        <a:buNone/>
                      </a:pPr>
                      <a:r>
                        <a:rPr lang="en-GB" sz="1200">
                          <a:solidFill>
                            <a:srgbClr val="000000"/>
                          </a:solidFill>
                        </a:rPr>
                        <a:t>Meeting Rooms Open Minutes 130-140</a:t>
                      </a:r>
                      <a:endParaRPr sz="1200">
                        <a:solidFill>
                          <a:srgbClr val="000000"/>
                        </a:solidFill>
                      </a:endParaRPr>
                    </a:p>
                    <a:p>
                      <a:pPr marL="0" lvl="0" indent="0" algn="l" rtl="0">
                        <a:spcBef>
                          <a:spcPts val="0"/>
                        </a:spcBef>
                        <a:spcAft>
                          <a:spcPts val="0"/>
                        </a:spcAft>
                        <a:buNone/>
                      </a:pPr>
                      <a:r>
                        <a:rPr lang="en-GB" sz="1200">
                          <a:solidFill>
                            <a:srgbClr val="000000"/>
                          </a:solidFill>
                        </a:rPr>
                        <a:t>Submit Actions by Minute 145</a:t>
                      </a:r>
                      <a:endParaRPr sz="1200">
                        <a:solidFill>
                          <a:srgbClr val="000000"/>
                        </a:solidFill>
                      </a:endParaRPr>
                    </a:p>
                  </a:txBody>
                  <a:tcPr marL="91425" marR="91425" marT="91425" marB="91425"/>
                </a:tc>
                <a:extLst>
                  <a:ext uri="{0D108BD9-81ED-4DB2-BD59-A6C34878D82A}">
                    <a16:rowId xmlns:a16="http://schemas.microsoft.com/office/drawing/2014/main" val="10001"/>
                  </a:ext>
                </a:extLst>
              </a:tr>
              <a:tr h="359025">
                <a:tc>
                  <a:txBody>
                    <a:bodyPr/>
                    <a:lstStyle/>
                    <a:p>
                      <a:pPr marL="0" lvl="0" indent="0" algn="l" rtl="0">
                        <a:spcBef>
                          <a:spcPts val="0"/>
                        </a:spcBef>
                        <a:spcAft>
                          <a:spcPts val="0"/>
                        </a:spcAft>
                        <a:buNone/>
                      </a:pPr>
                      <a:r>
                        <a:rPr lang="en-GB" sz="1200">
                          <a:solidFill>
                            <a:srgbClr val="000000"/>
                          </a:solidFill>
                        </a:rPr>
                        <a:t>2h25-2h30</a:t>
                      </a:r>
                      <a:endParaRPr sz="1200">
                        <a:solidFill>
                          <a:srgbClr val="000000"/>
                        </a:solidFill>
                      </a:endParaRPr>
                    </a:p>
                  </a:txBody>
                  <a:tcPr marL="91425" marR="91425" marT="91425" marB="91425"/>
                </a:tc>
                <a:tc>
                  <a:txBody>
                    <a:bodyPr/>
                    <a:lstStyle/>
                    <a:p>
                      <a:pPr marL="0" lvl="0" indent="0" algn="l" rtl="0">
                        <a:spcBef>
                          <a:spcPts val="0"/>
                        </a:spcBef>
                        <a:spcAft>
                          <a:spcPts val="0"/>
                        </a:spcAft>
                        <a:buNone/>
                      </a:pPr>
                      <a:r>
                        <a:rPr lang="en-GB" sz="1200">
                          <a:solidFill>
                            <a:srgbClr val="000000"/>
                          </a:solidFill>
                        </a:rPr>
                        <a:t>Briefing in Main Room</a:t>
                      </a:r>
                      <a:endParaRPr sz="1200"/>
                    </a:p>
                  </a:txBody>
                  <a:tcPr marL="91425" marR="91425" marT="91425" marB="91425"/>
                </a:tc>
                <a:extLst>
                  <a:ext uri="{0D108BD9-81ED-4DB2-BD59-A6C34878D82A}">
                    <a16:rowId xmlns:a16="http://schemas.microsoft.com/office/drawing/2014/main" val="10002"/>
                  </a:ext>
                </a:extLst>
              </a:tr>
              <a:tr h="745700">
                <a:tc>
                  <a:txBody>
                    <a:bodyPr/>
                    <a:lstStyle/>
                    <a:p>
                      <a:pPr marL="0" lvl="0" indent="0" algn="l" rtl="0">
                        <a:spcBef>
                          <a:spcPts val="0"/>
                        </a:spcBef>
                        <a:spcAft>
                          <a:spcPts val="0"/>
                        </a:spcAft>
                        <a:buNone/>
                      </a:pPr>
                      <a:r>
                        <a:rPr lang="en-GB" sz="1200">
                          <a:solidFill>
                            <a:srgbClr val="000000"/>
                          </a:solidFill>
                        </a:rPr>
                        <a:t>2h30-2h55*</a:t>
                      </a:r>
                      <a:endParaRPr sz="1200">
                        <a:solidFill>
                          <a:srgbClr val="000000"/>
                        </a:solidFill>
                      </a:endParaRPr>
                    </a:p>
                  </a:txBody>
                  <a:tcPr marL="91425" marR="91425" marT="91425" marB="91425"/>
                </a:tc>
                <a:tc>
                  <a:txBody>
                    <a:bodyPr/>
                    <a:lstStyle/>
                    <a:p>
                      <a:pPr marL="0" lvl="0" indent="0" algn="l" rtl="0">
                        <a:spcBef>
                          <a:spcPts val="0"/>
                        </a:spcBef>
                        <a:spcAft>
                          <a:spcPts val="0"/>
                        </a:spcAft>
                        <a:buNone/>
                      </a:pPr>
                      <a:r>
                        <a:rPr lang="en-GB" sz="1200">
                          <a:solidFill>
                            <a:srgbClr val="000000"/>
                          </a:solidFill>
                        </a:rPr>
                        <a:t>Day 5</a:t>
                      </a:r>
                      <a:endParaRPr sz="1200">
                        <a:solidFill>
                          <a:srgbClr val="000000"/>
                        </a:solidFill>
                      </a:endParaRPr>
                    </a:p>
                    <a:p>
                      <a:pPr marL="0" lvl="0" indent="0" algn="l" rtl="0">
                        <a:spcBef>
                          <a:spcPts val="0"/>
                        </a:spcBef>
                        <a:spcAft>
                          <a:spcPts val="0"/>
                        </a:spcAft>
                        <a:buNone/>
                      </a:pPr>
                      <a:r>
                        <a:rPr lang="en-GB" sz="1200">
                          <a:solidFill>
                            <a:srgbClr val="000000"/>
                          </a:solidFill>
                        </a:rPr>
                        <a:t>Meeting Rooms Open Minutes 155-165</a:t>
                      </a:r>
                      <a:endParaRPr sz="1200">
                        <a:solidFill>
                          <a:srgbClr val="000000"/>
                        </a:solidFill>
                      </a:endParaRPr>
                    </a:p>
                    <a:p>
                      <a:pPr marL="0" lvl="0" indent="0" algn="l" rtl="0">
                        <a:spcBef>
                          <a:spcPts val="0"/>
                        </a:spcBef>
                        <a:spcAft>
                          <a:spcPts val="0"/>
                        </a:spcAft>
                        <a:buNone/>
                      </a:pPr>
                      <a:r>
                        <a:rPr lang="en-GB" sz="1200">
                          <a:solidFill>
                            <a:srgbClr val="000000"/>
                          </a:solidFill>
                        </a:rPr>
                        <a:t>Submit Actions by Minute 170</a:t>
                      </a:r>
                      <a:endParaRPr sz="1200"/>
                    </a:p>
                  </a:txBody>
                  <a:tcPr marL="91425" marR="91425" marT="91425" marB="91425"/>
                </a:tc>
                <a:extLst>
                  <a:ext uri="{0D108BD9-81ED-4DB2-BD59-A6C34878D82A}">
                    <a16:rowId xmlns:a16="http://schemas.microsoft.com/office/drawing/2014/main" val="10003"/>
                  </a:ext>
                </a:extLst>
              </a:tr>
              <a:tr h="359025">
                <a:tc>
                  <a:txBody>
                    <a:bodyPr/>
                    <a:lstStyle/>
                    <a:p>
                      <a:pPr marL="0" lvl="0" indent="0" algn="l" rtl="0">
                        <a:spcBef>
                          <a:spcPts val="0"/>
                        </a:spcBef>
                        <a:spcAft>
                          <a:spcPts val="0"/>
                        </a:spcAft>
                        <a:buNone/>
                      </a:pPr>
                      <a:r>
                        <a:rPr lang="en-GB" sz="1200">
                          <a:solidFill>
                            <a:srgbClr val="000000"/>
                          </a:solidFill>
                        </a:rPr>
                        <a:t>2h55-3h00</a:t>
                      </a:r>
                      <a:endParaRPr sz="1200"/>
                    </a:p>
                  </a:txBody>
                  <a:tcPr marL="91425" marR="91425" marT="91425" marB="91425"/>
                </a:tc>
                <a:tc>
                  <a:txBody>
                    <a:bodyPr/>
                    <a:lstStyle/>
                    <a:p>
                      <a:pPr marL="0" lvl="0" indent="0" algn="l" rtl="0">
                        <a:spcBef>
                          <a:spcPts val="0"/>
                        </a:spcBef>
                        <a:spcAft>
                          <a:spcPts val="0"/>
                        </a:spcAft>
                        <a:buNone/>
                      </a:pPr>
                      <a:r>
                        <a:rPr lang="en-GB" sz="1200"/>
                        <a:t>Final Briefing in Main Room</a:t>
                      </a:r>
                      <a:endParaRPr sz="1200"/>
                    </a:p>
                  </a:txBody>
                  <a:tcPr marL="91425" marR="91425" marT="91425" marB="91425"/>
                </a:tc>
                <a:extLst>
                  <a:ext uri="{0D108BD9-81ED-4DB2-BD59-A6C34878D82A}">
                    <a16:rowId xmlns:a16="http://schemas.microsoft.com/office/drawing/2014/main" val="10004"/>
                  </a:ext>
                </a:extLst>
              </a:tr>
              <a:tr h="359025">
                <a:tc>
                  <a:txBody>
                    <a:bodyPr/>
                    <a:lstStyle/>
                    <a:p>
                      <a:pPr marL="0" lvl="0" indent="0" algn="l" rtl="0">
                        <a:spcBef>
                          <a:spcPts val="0"/>
                        </a:spcBef>
                        <a:spcAft>
                          <a:spcPts val="0"/>
                        </a:spcAft>
                        <a:buNone/>
                      </a:pPr>
                      <a:r>
                        <a:rPr lang="en-GB" sz="1200">
                          <a:solidFill>
                            <a:srgbClr val="000000"/>
                          </a:solidFill>
                        </a:rPr>
                        <a:t>3h00-3h30</a:t>
                      </a:r>
                      <a:endParaRPr sz="1200">
                        <a:solidFill>
                          <a:srgbClr val="000000"/>
                        </a:solidFill>
                      </a:endParaRPr>
                    </a:p>
                  </a:txBody>
                  <a:tcPr marL="91425" marR="91425" marT="91425" marB="91425"/>
                </a:tc>
                <a:tc>
                  <a:txBody>
                    <a:bodyPr/>
                    <a:lstStyle/>
                    <a:p>
                      <a:pPr marL="0" lvl="0" indent="0" algn="l" rtl="0">
                        <a:spcBef>
                          <a:spcPts val="0"/>
                        </a:spcBef>
                        <a:spcAft>
                          <a:spcPts val="0"/>
                        </a:spcAft>
                        <a:buNone/>
                      </a:pPr>
                      <a:r>
                        <a:rPr lang="en-GB" sz="1200"/>
                        <a:t>TTX Learnings/Debrief</a:t>
                      </a:r>
                      <a:endParaRPr sz="1200"/>
                    </a:p>
                  </a:txBody>
                  <a:tcPr marL="91425" marR="91425" marT="91425" marB="91425"/>
                </a:tc>
                <a:extLst>
                  <a:ext uri="{0D108BD9-81ED-4DB2-BD59-A6C34878D82A}">
                    <a16:rowId xmlns:a16="http://schemas.microsoft.com/office/drawing/2014/main" val="10005"/>
                  </a:ext>
                </a:extLst>
              </a:tr>
              <a:tr h="359025">
                <a:tc>
                  <a:txBody>
                    <a:bodyPr/>
                    <a:lstStyle/>
                    <a:p>
                      <a:pPr marL="0" lvl="0" indent="0" algn="l" rtl="0">
                        <a:spcBef>
                          <a:spcPts val="0"/>
                        </a:spcBef>
                        <a:spcAft>
                          <a:spcPts val="0"/>
                        </a:spcAft>
                        <a:buNone/>
                      </a:pPr>
                      <a:r>
                        <a:rPr lang="en-GB" sz="1200">
                          <a:solidFill>
                            <a:srgbClr val="000000"/>
                          </a:solidFill>
                        </a:rPr>
                        <a:t>3h30-4h00</a:t>
                      </a:r>
                      <a:endParaRPr sz="1200">
                        <a:solidFill>
                          <a:srgbClr val="000000"/>
                        </a:solidFill>
                      </a:endParaRPr>
                    </a:p>
                  </a:txBody>
                  <a:tcPr marL="91425" marR="91425" marT="91425" marB="91425"/>
                </a:tc>
                <a:tc>
                  <a:txBody>
                    <a:bodyPr/>
                    <a:lstStyle/>
                    <a:p>
                      <a:pPr marL="0" lvl="0" indent="0" algn="l" rtl="0">
                        <a:spcBef>
                          <a:spcPts val="0"/>
                        </a:spcBef>
                        <a:spcAft>
                          <a:spcPts val="0"/>
                        </a:spcAft>
                        <a:buNone/>
                      </a:pPr>
                      <a:r>
                        <a:rPr lang="en-GB" sz="1200"/>
                        <a:t>Feedback &amp; Dedicated Survey Completion Time for Training</a:t>
                      </a:r>
                      <a:endParaRPr sz="1200"/>
                    </a:p>
                  </a:txBody>
                  <a:tcPr marL="91425" marR="91425" marT="91425" marB="91425"/>
                </a:tc>
                <a:extLst>
                  <a:ext uri="{0D108BD9-81ED-4DB2-BD59-A6C34878D82A}">
                    <a16:rowId xmlns:a16="http://schemas.microsoft.com/office/drawing/2014/main" val="10006"/>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solidFill>
                  <a:srgbClr val="990000"/>
                </a:solidFill>
              </a:rPr>
              <a:t>Questions?</a:t>
            </a:r>
            <a:endParaRPr>
              <a:solidFill>
                <a:srgbClr val="990000"/>
              </a:solidFill>
            </a:endParaRPr>
          </a:p>
        </p:txBody>
      </p:sp>
      <p:sp>
        <p:nvSpPr>
          <p:cNvPr id="142" name="Google Shape;142;p2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sp>
        <p:nvSpPr>
          <p:cNvPr id="143" name="Google Shape;143;p2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6"/>
          <p:cNvSpPr txBox="1">
            <a:spLocks noGrp="1"/>
          </p:cNvSpPr>
          <p:nvPr>
            <p:ph type="body" idx="1"/>
          </p:nvPr>
        </p:nvSpPr>
        <p:spPr>
          <a:xfrm>
            <a:off x="311700" y="785875"/>
            <a:ext cx="8520600" cy="36972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GB" sz="2080">
                <a:solidFill>
                  <a:schemeClr val="dk1"/>
                </a:solidFill>
              </a:rPr>
              <a:t>Cape City is a large urban centre with a population of 4,252,300 across the greater metropolitan area. </a:t>
            </a:r>
            <a:endParaRPr sz="2080">
              <a:solidFill>
                <a:schemeClr val="dk1"/>
              </a:solidFill>
            </a:endParaRPr>
          </a:p>
          <a:p>
            <a:pPr marL="0" lvl="0" indent="0" algn="l" rtl="0">
              <a:lnSpc>
                <a:spcPct val="95000"/>
              </a:lnSpc>
              <a:spcBef>
                <a:spcPts val="0"/>
              </a:spcBef>
              <a:spcAft>
                <a:spcPts val="0"/>
              </a:spcAft>
              <a:buNone/>
            </a:pPr>
            <a:endParaRPr sz="2080">
              <a:solidFill>
                <a:schemeClr val="dk1"/>
              </a:solidFill>
            </a:endParaRPr>
          </a:p>
          <a:p>
            <a:pPr marL="0" lvl="0" indent="0" algn="l" rtl="0">
              <a:lnSpc>
                <a:spcPct val="95000"/>
              </a:lnSpc>
              <a:spcBef>
                <a:spcPts val="0"/>
              </a:spcBef>
              <a:spcAft>
                <a:spcPts val="0"/>
              </a:spcAft>
              <a:buNone/>
            </a:pPr>
            <a:r>
              <a:rPr lang="en-GB" sz="2080">
                <a:solidFill>
                  <a:schemeClr val="dk1"/>
                </a:solidFill>
              </a:rPr>
              <a:t>There are high (West Cape; pop ~300,000), mid (North Cape; pop ~2,250,000), and low (East Cape; ~1,250,000) SES socioeconomic status sectors of the city, each with their own unique needs and service access. </a:t>
            </a:r>
            <a:endParaRPr sz="2080">
              <a:solidFill>
                <a:schemeClr val="dk1"/>
              </a:solidFill>
            </a:endParaRPr>
          </a:p>
          <a:p>
            <a:pPr marL="0" lvl="0" indent="0" algn="l" rtl="0">
              <a:lnSpc>
                <a:spcPct val="95000"/>
              </a:lnSpc>
              <a:spcBef>
                <a:spcPts val="0"/>
              </a:spcBef>
              <a:spcAft>
                <a:spcPts val="0"/>
              </a:spcAft>
              <a:buNone/>
            </a:pPr>
            <a:endParaRPr sz="2080">
              <a:solidFill>
                <a:schemeClr val="dk1"/>
              </a:solidFill>
            </a:endParaRPr>
          </a:p>
          <a:p>
            <a:pPr marL="0" lvl="0" indent="0" algn="l" rtl="0">
              <a:lnSpc>
                <a:spcPct val="95000"/>
              </a:lnSpc>
              <a:spcBef>
                <a:spcPts val="0"/>
              </a:spcBef>
              <a:spcAft>
                <a:spcPts val="0"/>
              </a:spcAft>
              <a:buNone/>
            </a:pPr>
            <a:r>
              <a:rPr lang="en-GB" sz="2080">
                <a:solidFill>
                  <a:schemeClr val="dk1"/>
                </a:solidFill>
              </a:rPr>
              <a:t>There is a history of economically driven tensions within the city, particularly between East and West Cape. </a:t>
            </a:r>
            <a:endParaRPr sz="2080">
              <a:solidFill>
                <a:schemeClr val="dk1"/>
              </a:solidFill>
            </a:endParaRPr>
          </a:p>
          <a:p>
            <a:pPr marL="0" lvl="0" indent="0" algn="l" rtl="0">
              <a:lnSpc>
                <a:spcPct val="95000"/>
              </a:lnSpc>
              <a:spcBef>
                <a:spcPts val="0"/>
              </a:spcBef>
              <a:spcAft>
                <a:spcPts val="0"/>
              </a:spcAft>
              <a:buNone/>
            </a:pPr>
            <a:endParaRPr sz="1895"/>
          </a:p>
        </p:txBody>
      </p:sp>
      <p:sp>
        <p:nvSpPr>
          <p:cNvPr id="149" name="Google Shape;149;p2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13</a:t>
            </a:fld>
            <a:endParaRPr/>
          </a:p>
        </p:txBody>
      </p:sp>
      <p:sp>
        <p:nvSpPr>
          <p:cNvPr id="150" name="Google Shape;150;p26"/>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a:solidFill>
                  <a:srgbClr val="990000"/>
                </a:solidFill>
              </a:rPr>
              <a:t>3.1 TTX Simulation</a:t>
            </a:r>
            <a:endParaRPr sz="1550" b="0" i="1">
              <a:solidFill>
                <a:srgbClr val="990000"/>
              </a:solidFill>
            </a:endParaRPr>
          </a:p>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Scenario</a:t>
            </a: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7"/>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solidFill>
                  <a:srgbClr val="990000"/>
                </a:solidFill>
              </a:rPr>
              <a:t>START OF TTX</a:t>
            </a:r>
            <a:endParaRPr>
              <a:solidFill>
                <a:srgbClr val="990000"/>
              </a:solidFill>
            </a:endParaRPr>
          </a:p>
        </p:txBody>
      </p:sp>
      <p:sp>
        <p:nvSpPr>
          <p:cNvPr id="156" name="Google Shape;156;p27"/>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sp>
        <p:nvSpPr>
          <p:cNvPr id="157" name="Google Shape;157;p2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solidFill>
                  <a:srgbClr val="990000"/>
                </a:solidFill>
              </a:rPr>
              <a:t>10 MINUTE BREAK</a:t>
            </a:r>
            <a:endParaRPr>
              <a:solidFill>
                <a:srgbClr val="990000"/>
              </a:solidFill>
            </a:endParaRPr>
          </a:p>
        </p:txBody>
      </p:sp>
      <p:sp>
        <p:nvSpPr>
          <p:cNvPr id="163" name="Google Shape;163;p2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sp>
        <p:nvSpPr>
          <p:cNvPr id="164" name="Google Shape;164;p2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9"/>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solidFill>
                  <a:srgbClr val="990000"/>
                </a:solidFill>
              </a:rPr>
              <a:t>END OF TTX</a:t>
            </a:r>
            <a:endParaRPr>
              <a:solidFill>
                <a:srgbClr val="990000"/>
              </a:solidFill>
            </a:endParaRPr>
          </a:p>
        </p:txBody>
      </p:sp>
      <p:sp>
        <p:nvSpPr>
          <p:cNvPr id="170" name="Google Shape;170;p2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rgbClr val="38761D"/>
        </a:solidFill>
        <a:effectLst/>
      </p:bgPr>
    </p:bg>
    <p:spTree>
      <p:nvGrpSpPr>
        <p:cNvPr id="1" name="Shape 174"/>
        <p:cNvGrpSpPr/>
        <p:nvPr/>
      </p:nvGrpSpPr>
      <p:grpSpPr>
        <a:xfrm>
          <a:off x="0" y="0"/>
          <a:ext cx="0" cy="0"/>
          <a:chOff x="0" y="0"/>
          <a:chExt cx="0" cy="0"/>
        </a:xfrm>
      </p:grpSpPr>
      <p:sp>
        <p:nvSpPr>
          <p:cNvPr id="175" name="Google Shape;175;p30"/>
          <p:cNvSpPr txBox="1">
            <a:spLocks noGrp="1"/>
          </p:cNvSpPr>
          <p:nvPr>
            <p:ph type="ctrTitle"/>
          </p:nvPr>
        </p:nvSpPr>
        <p:spPr>
          <a:xfrm>
            <a:off x="311700" y="1923150"/>
            <a:ext cx="8520600" cy="1297200"/>
          </a:xfrm>
          <a:prstGeom prst="rect">
            <a:avLst/>
          </a:prstGeom>
        </p:spPr>
        <p:txBody>
          <a:bodyPr spcFirstLastPara="1" wrap="square" lIns="91425" tIns="91425" rIns="91425" bIns="91425" anchor="ctr" anchorCtr="0">
            <a:normAutofit/>
          </a:bodyPr>
          <a:lstStyle/>
          <a:p>
            <a:pPr marL="0" lvl="0" indent="0" algn="ctr" rtl="0">
              <a:lnSpc>
                <a:spcPct val="115000"/>
              </a:lnSpc>
              <a:spcBef>
                <a:spcPts val="0"/>
              </a:spcBef>
              <a:spcAft>
                <a:spcPts val="0"/>
              </a:spcAft>
              <a:buNone/>
            </a:pPr>
            <a:r>
              <a:rPr lang="en-GB" sz="3250">
                <a:solidFill>
                  <a:srgbClr val="B6D7A8"/>
                </a:solidFill>
              </a:rPr>
              <a:t>TRAINING-EVALUATION</a:t>
            </a:r>
            <a:endParaRPr sz="3250">
              <a:solidFill>
                <a:srgbClr val="B6D7A8"/>
              </a:solidFill>
            </a:endParaRPr>
          </a:p>
        </p:txBody>
      </p:sp>
      <p:sp>
        <p:nvSpPr>
          <p:cNvPr id="176" name="Google Shape;176;p3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rgbClr val="D9EAD3"/>
        </a:solidFill>
        <a:effectLst/>
      </p:bgPr>
    </p:bg>
    <p:spTree>
      <p:nvGrpSpPr>
        <p:cNvPr id="1" name="Shape 180"/>
        <p:cNvGrpSpPr/>
        <p:nvPr/>
      </p:nvGrpSpPr>
      <p:grpSpPr>
        <a:xfrm>
          <a:off x="0" y="0"/>
          <a:ext cx="0" cy="0"/>
          <a:chOff x="0" y="0"/>
          <a:chExt cx="0" cy="0"/>
        </a:xfrm>
      </p:grpSpPr>
      <p:sp>
        <p:nvSpPr>
          <p:cNvPr id="181" name="Google Shape;181;p31"/>
          <p:cNvSpPr txBox="1">
            <a:spLocks noGrp="1"/>
          </p:cNvSpPr>
          <p:nvPr>
            <p:ph type="ctrTitle"/>
          </p:nvPr>
        </p:nvSpPr>
        <p:spPr>
          <a:xfrm>
            <a:off x="311708" y="12779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GB"/>
              <a:t>Please complete </a:t>
            </a:r>
            <a:br>
              <a:rPr lang="en-GB"/>
            </a:br>
            <a:r>
              <a:rPr lang="en-GB"/>
              <a:t>our post-assessment survey online</a:t>
            </a:r>
            <a:endParaRPr/>
          </a:p>
        </p:txBody>
      </p:sp>
      <p:sp>
        <p:nvSpPr>
          <p:cNvPr id="182" name="Google Shape;182;p31"/>
          <p:cNvSpPr txBox="1">
            <a:spLocks noGrp="1"/>
          </p:cNvSpPr>
          <p:nvPr>
            <p:ph type="subTitle" idx="1"/>
          </p:nvPr>
        </p:nvSpPr>
        <p:spPr>
          <a:xfrm>
            <a:off x="311700" y="33675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GB" u="sng">
                <a:solidFill>
                  <a:schemeClr val="hlink"/>
                </a:solidFill>
                <a:hlinkClick r:id="rId3"/>
              </a:rPr>
              <a:t>https://forms.gle/YfgzXaNaRCXndqCx6</a:t>
            </a:r>
            <a:r>
              <a:rPr lang="en-GB"/>
              <a:t> </a:t>
            </a:r>
            <a:endParaRPr/>
          </a:p>
        </p:txBody>
      </p:sp>
      <p:sp>
        <p:nvSpPr>
          <p:cNvPr id="183" name="Google Shape;183;p31"/>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9EAD3"/>
        </a:solidFill>
        <a:effectLst/>
      </p:bgPr>
    </p:bg>
    <p:spTree>
      <p:nvGrpSpPr>
        <p:cNvPr id="1" name="Shape 187"/>
        <p:cNvGrpSpPr/>
        <p:nvPr/>
      </p:nvGrpSpPr>
      <p:grpSpPr>
        <a:xfrm>
          <a:off x="0" y="0"/>
          <a:ext cx="0" cy="0"/>
          <a:chOff x="0" y="0"/>
          <a:chExt cx="0" cy="0"/>
        </a:xfrm>
      </p:grpSpPr>
      <p:sp>
        <p:nvSpPr>
          <p:cNvPr id="188" name="Google Shape;188;p32"/>
          <p:cNvSpPr txBox="1">
            <a:spLocks noGrp="1"/>
          </p:cNvSpPr>
          <p:nvPr>
            <p:ph type="ctrTitle"/>
          </p:nvPr>
        </p:nvSpPr>
        <p:spPr>
          <a:xfrm>
            <a:off x="311700" y="457200"/>
            <a:ext cx="8520600" cy="13095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t>Debrief Questions</a:t>
            </a:r>
            <a:endParaRPr/>
          </a:p>
        </p:txBody>
      </p:sp>
      <p:sp>
        <p:nvSpPr>
          <p:cNvPr id="189" name="Google Shape;189;p32"/>
          <p:cNvSpPr txBox="1">
            <a:spLocks noGrp="1"/>
          </p:cNvSpPr>
          <p:nvPr>
            <p:ph type="subTitle" idx="1"/>
          </p:nvPr>
        </p:nvSpPr>
        <p:spPr>
          <a:xfrm>
            <a:off x="311700" y="1723225"/>
            <a:ext cx="8520600" cy="2894100"/>
          </a:xfrm>
          <a:prstGeom prst="rect">
            <a:avLst/>
          </a:prstGeom>
        </p:spPr>
        <p:txBody>
          <a:bodyPr spcFirstLastPara="1" wrap="square" lIns="91425" tIns="91425" rIns="91425" bIns="91425" anchor="t" anchorCtr="0">
            <a:normAutofit fontScale="85000" lnSpcReduction="10000"/>
          </a:bodyPr>
          <a:lstStyle/>
          <a:p>
            <a:pPr marL="0" lvl="0" indent="0" algn="ctr" rtl="0">
              <a:lnSpc>
                <a:spcPct val="115000"/>
              </a:lnSpc>
              <a:spcBef>
                <a:spcPts val="0"/>
              </a:spcBef>
              <a:spcAft>
                <a:spcPts val="0"/>
              </a:spcAft>
              <a:buClr>
                <a:schemeClr val="dk1"/>
              </a:buClr>
              <a:buSzPct val="57894"/>
              <a:buFont typeface="Arial"/>
              <a:buNone/>
            </a:pPr>
            <a:r>
              <a:rPr lang="en-GB" sz="1900" b="1">
                <a:solidFill>
                  <a:schemeClr val="dk1"/>
                </a:solidFill>
                <a:latin typeface="Open Sans"/>
                <a:ea typeface="Open Sans"/>
                <a:cs typeface="Open Sans"/>
                <a:sym typeface="Open Sans"/>
              </a:rPr>
              <a:t>What are your thoughts on the introduction process?</a:t>
            </a:r>
            <a:endParaRPr sz="1900" b="1">
              <a:solidFill>
                <a:schemeClr val="dk1"/>
              </a:solidFill>
              <a:latin typeface="Open Sans"/>
              <a:ea typeface="Open Sans"/>
              <a:cs typeface="Open Sans"/>
              <a:sym typeface="Open Sans"/>
            </a:endParaRPr>
          </a:p>
          <a:p>
            <a:pPr marL="0" lvl="0" indent="0" algn="ctr" rtl="0">
              <a:lnSpc>
                <a:spcPct val="115000"/>
              </a:lnSpc>
              <a:spcBef>
                <a:spcPts val="1000"/>
              </a:spcBef>
              <a:spcAft>
                <a:spcPts val="0"/>
              </a:spcAft>
              <a:buClr>
                <a:schemeClr val="dk1"/>
              </a:buClr>
              <a:buSzPct val="57894"/>
              <a:buFont typeface="Arial"/>
              <a:buNone/>
            </a:pPr>
            <a:r>
              <a:rPr lang="en-GB" sz="1900" b="1">
                <a:solidFill>
                  <a:schemeClr val="dk1"/>
                </a:solidFill>
                <a:latin typeface="Open Sans"/>
                <a:ea typeface="Open Sans"/>
                <a:cs typeface="Open Sans"/>
                <a:sym typeface="Open Sans"/>
              </a:rPr>
              <a:t>What are your thoughts on the participant guide?</a:t>
            </a:r>
            <a:endParaRPr sz="1900" b="1">
              <a:solidFill>
                <a:schemeClr val="dk1"/>
              </a:solidFill>
              <a:latin typeface="Open Sans"/>
              <a:ea typeface="Open Sans"/>
              <a:cs typeface="Open Sans"/>
              <a:sym typeface="Open Sans"/>
            </a:endParaRPr>
          </a:p>
          <a:p>
            <a:pPr marL="0" lvl="0" indent="0" algn="ctr" rtl="0">
              <a:lnSpc>
                <a:spcPct val="115000"/>
              </a:lnSpc>
              <a:spcBef>
                <a:spcPts val="1000"/>
              </a:spcBef>
              <a:spcAft>
                <a:spcPts val="0"/>
              </a:spcAft>
              <a:buClr>
                <a:schemeClr val="dk1"/>
              </a:buClr>
              <a:buSzPct val="57894"/>
              <a:buFont typeface="Arial"/>
              <a:buNone/>
            </a:pPr>
            <a:r>
              <a:rPr lang="en-GB" sz="1900" b="1">
                <a:solidFill>
                  <a:schemeClr val="dk1"/>
                </a:solidFill>
                <a:latin typeface="Open Sans"/>
                <a:ea typeface="Open Sans"/>
                <a:cs typeface="Open Sans"/>
                <a:sym typeface="Open Sans"/>
              </a:rPr>
              <a:t>How did this workshop compare to your initial expectations?</a:t>
            </a:r>
            <a:endParaRPr sz="1900">
              <a:solidFill>
                <a:schemeClr val="dk1"/>
              </a:solidFill>
              <a:latin typeface="Open Sans"/>
              <a:ea typeface="Open Sans"/>
              <a:cs typeface="Open Sans"/>
              <a:sym typeface="Open Sans"/>
            </a:endParaRPr>
          </a:p>
          <a:p>
            <a:pPr marL="0" lvl="0" indent="0" algn="ctr" rtl="0">
              <a:lnSpc>
                <a:spcPct val="115000"/>
              </a:lnSpc>
              <a:spcBef>
                <a:spcPts val="1000"/>
              </a:spcBef>
              <a:spcAft>
                <a:spcPts val="0"/>
              </a:spcAft>
              <a:buClr>
                <a:schemeClr val="dk1"/>
              </a:buClr>
              <a:buSzPct val="57894"/>
              <a:buFont typeface="Arial"/>
              <a:buNone/>
            </a:pPr>
            <a:r>
              <a:rPr lang="en-GB" sz="1900" b="1">
                <a:solidFill>
                  <a:schemeClr val="dk1"/>
                </a:solidFill>
                <a:latin typeface="Open Sans"/>
                <a:ea typeface="Open Sans"/>
                <a:cs typeface="Open Sans"/>
                <a:sym typeface="Open Sans"/>
              </a:rPr>
              <a:t>How much did you learn in this workshop?</a:t>
            </a:r>
            <a:endParaRPr sz="1900" b="1">
              <a:solidFill>
                <a:schemeClr val="dk1"/>
              </a:solidFill>
              <a:latin typeface="Open Sans"/>
              <a:ea typeface="Open Sans"/>
              <a:cs typeface="Open Sans"/>
              <a:sym typeface="Open Sans"/>
            </a:endParaRPr>
          </a:p>
          <a:p>
            <a:pPr marL="0" lvl="0" indent="0" algn="ctr" rtl="0">
              <a:lnSpc>
                <a:spcPct val="115000"/>
              </a:lnSpc>
              <a:spcBef>
                <a:spcPts val="1000"/>
              </a:spcBef>
              <a:spcAft>
                <a:spcPts val="0"/>
              </a:spcAft>
              <a:buClr>
                <a:schemeClr val="dk1"/>
              </a:buClr>
              <a:buSzPct val="57894"/>
              <a:buFont typeface="Arial"/>
              <a:buNone/>
            </a:pPr>
            <a:r>
              <a:rPr lang="en-GB" sz="1900" b="1">
                <a:solidFill>
                  <a:schemeClr val="dk1"/>
                </a:solidFill>
                <a:latin typeface="Open Sans"/>
                <a:ea typeface="Open Sans"/>
                <a:cs typeface="Open Sans"/>
                <a:sym typeface="Open Sans"/>
              </a:rPr>
              <a:t>What specifically do you think was done well?</a:t>
            </a:r>
            <a:endParaRPr sz="1900">
              <a:solidFill>
                <a:schemeClr val="dk1"/>
              </a:solidFill>
              <a:latin typeface="Open Sans"/>
              <a:ea typeface="Open Sans"/>
              <a:cs typeface="Open Sans"/>
              <a:sym typeface="Open Sans"/>
            </a:endParaRPr>
          </a:p>
          <a:p>
            <a:pPr marL="0" lvl="0" indent="0" algn="ctr" rtl="0">
              <a:lnSpc>
                <a:spcPct val="115000"/>
              </a:lnSpc>
              <a:spcBef>
                <a:spcPts val="1000"/>
              </a:spcBef>
              <a:spcAft>
                <a:spcPts val="0"/>
              </a:spcAft>
              <a:buClr>
                <a:schemeClr val="dk1"/>
              </a:buClr>
              <a:buSzPct val="57894"/>
              <a:buFont typeface="Arial"/>
              <a:buNone/>
            </a:pPr>
            <a:r>
              <a:rPr lang="en-GB" sz="1900" b="1">
                <a:solidFill>
                  <a:schemeClr val="dk1"/>
                </a:solidFill>
                <a:latin typeface="Open Sans"/>
                <a:ea typeface="Open Sans"/>
                <a:cs typeface="Open Sans"/>
                <a:sym typeface="Open Sans"/>
              </a:rPr>
              <a:t>What specifically could have been improved on? </a:t>
            </a:r>
            <a:endParaRPr sz="1900">
              <a:solidFill>
                <a:schemeClr val="dk1"/>
              </a:solidFill>
              <a:latin typeface="Open Sans"/>
              <a:ea typeface="Open Sans"/>
              <a:cs typeface="Open Sans"/>
              <a:sym typeface="Open Sans"/>
            </a:endParaRPr>
          </a:p>
          <a:p>
            <a:pPr marL="0" lvl="0" indent="0" algn="ctr" rtl="0">
              <a:lnSpc>
                <a:spcPct val="115000"/>
              </a:lnSpc>
              <a:spcBef>
                <a:spcPts val="1000"/>
              </a:spcBef>
              <a:spcAft>
                <a:spcPts val="1000"/>
              </a:spcAft>
              <a:buClr>
                <a:schemeClr val="dk1"/>
              </a:buClr>
              <a:buSzPct val="57894"/>
              <a:buFont typeface="Arial"/>
              <a:buNone/>
            </a:pPr>
            <a:r>
              <a:rPr lang="en-GB" sz="1900" b="1">
                <a:solidFill>
                  <a:schemeClr val="dk1"/>
                </a:solidFill>
                <a:latin typeface="Open Sans"/>
                <a:ea typeface="Open Sans"/>
                <a:cs typeface="Open Sans"/>
                <a:sym typeface="Open Sans"/>
              </a:rPr>
              <a:t>Any further feedback you’d like to provide?</a:t>
            </a:r>
            <a:endParaRPr sz="3600"/>
          </a:p>
        </p:txBody>
      </p:sp>
      <p:sp>
        <p:nvSpPr>
          <p:cNvPr id="190" name="Google Shape;190;p3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
                                            <p:txEl>
                                              <p:pRg st="0" end="0"/>
                                            </p:txEl>
                                          </p:spTgt>
                                        </p:tgtEl>
                                        <p:attrNameLst>
                                          <p:attrName>style.visibility</p:attrName>
                                        </p:attrNameLst>
                                      </p:cBhvr>
                                      <p:to>
                                        <p:strVal val="visible"/>
                                      </p:to>
                                    </p:set>
                                    <p:animEffect transition="in" filter="fade">
                                      <p:cBhvr>
                                        <p:cTn id="7" dur="1000"/>
                                        <p:tgtEl>
                                          <p:spTgt spid="1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9">
                                            <p:txEl>
                                              <p:pRg st="1" end="1"/>
                                            </p:txEl>
                                          </p:spTgt>
                                        </p:tgtEl>
                                        <p:attrNameLst>
                                          <p:attrName>style.visibility</p:attrName>
                                        </p:attrNameLst>
                                      </p:cBhvr>
                                      <p:to>
                                        <p:strVal val="visible"/>
                                      </p:to>
                                    </p:set>
                                    <p:animEffect transition="in" filter="fade">
                                      <p:cBhvr>
                                        <p:cTn id="12" dur="1000"/>
                                        <p:tgtEl>
                                          <p:spTgt spid="18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9">
                                            <p:txEl>
                                              <p:pRg st="2" end="2"/>
                                            </p:txEl>
                                          </p:spTgt>
                                        </p:tgtEl>
                                        <p:attrNameLst>
                                          <p:attrName>style.visibility</p:attrName>
                                        </p:attrNameLst>
                                      </p:cBhvr>
                                      <p:to>
                                        <p:strVal val="visible"/>
                                      </p:to>
                                    </p:set>
                                    <p:animEffect transition="in" filter="fade">
                                      <p:cBhvr>
                                        <p:cTn id="17" dur="1000"/>
                                        <p:tgtEl>
                                          <p:spTgt spid="18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9">
                                            <p:txEl>
                                              <p:pRg st="3" end="3"/>
                                            </p:txEl>
                                          </p:spTgt>
                                        </p:tgtEl>
                                        <p:attrNameLst>
                                          <p:attrName>style.visibility</p:attrName>
                                        </p:attrNameLst>
                                      </p:cBhvr>
                                      <p:to>
                                        <p:strVal val="visible"/>
                                      </p:to>
                                    </p:set>
                                    <p:animEffect transition="in" filter="fade">
                                      <p:cBhvr>
                                        <p:cTn id="22" dur="1000"/>
                                        <p:tgtEl>
                                          <p:spTgt spid="18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9">
                                            <p:txEl>
                                              <p:pRg st="4" end="4"/>
                                            </p:txEl>
                                          </p:spTgt>
                                        </p:tgtEl>
                                        <p:attrNameLst>
                                          <p:attrName>style.visibility</p:attrName>
                                        </p:attrNameLst>
                                      </p:cBhvr>
                                      <p:to>
                                        <p:strVal val="visible"/>
                                      </p:to>
                                    </p:set>
                                    <p:animEffect transition="in" filter="fade">
                                      <p:cBhvr>
                                        <p:cTn id="27" dur="1000"/>
                                        <p:tgtEl>
                                          <p:spTgt spid="18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9">
                                            <p:txEl>
                                              <p:pRg st="5" end="5"/>
                                            </p:txEl>
                                          </p:spTgt>
                                        </p:tgtEl>
                                        <p:attrNameLst>
                                          <p:attrName>style.visibility</p:attrName>
                                        </p:attrNameLst>
                                      </p:cBhvr>
                                      <p:to>
                                        <p:strVal val="visible"/>
                                      </p:to>
                                    </p:set>
                                    <p:animEffect transition="in" filter="fade">
                                      <p:cBhvr>
                                        <p:cTn id="32" dur="1000"/>
                                        <p:tgtEl>
                                          <p:spTgt spid="18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9">
                                            <p:txEl>
                                              <p:pRg st="6" end="6"/>
                                            </p:txEl>
                                          </p:spTgt>
                                        </p:tgtEl>
                                        <p:attrNameLst>
                                          <p:attrName>style.visibility</p:attrName>
                                        </p:attrNameLst>
                                      </p:cBhvr>
                                      <p:to>
                                        <p:strVal val="visible"/>
                                      </p:to>
                                    </p:set>
                                    <p:animEffect transition="in" filter="fade">
                                      <p:cBhvr>
                                        <p:cTn id="37" dur="1000"/>
                                        <p:tgtEl>
                                          <p:spTgt spid="18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408450" y="871975"/>
            <a:ext cx="8327100" cy="3590700"/>
          </a:xfrm>
          <a:prstGeom prst="rect">
            <a:avLst/>
          </a:prstGeom>
        </p:spPr>
        <p:txBody>
          <a:bodyPr spcFirstLastPara="1" wrap="square" lIns="91425" tIns="91425" rIns="91425" bIns="91425" anchor="ctr" anchorCtr="0">
            <a:noAutofit/>
          </a:bodyPr>
          <a:lstStyle/>
          <a:p>
            <a:pPr marL="0" lvl="0" indent="0" algn="ctr" rtl="0">
              <a:lnSpc>
                <a:spcPct val="115000"/>
              </a:lnSpc>
              <a:spcBef>
                <a:spcPts val="0"/>
              </a:spcBef>
              <a:spcAft>
                <a:spcPts val="0"/>
              </a:spcAft>
              <a:buSzPts val="990"/>
              <a:buNone/>
            </a:pPr>
            <a:r>
              <a:rPr lang="en-GB" sz="1600">
                <a:solidFill>
                  <a:srgbClr val="990000"/>
                </a:solidFill>
                <a:latin typeface="Open Sans"/>
                <a:ea typeface="Open Sans"/>
                <a:cs typeface="Open Sans"/>
                <a:sym typeface="Open Sans"/>
              </a:rPr>
              <a:t>This training was created with the support of Humanitarian Partners International (HPI) and Lessons Learned Simulations &amp; Training (LLST).</a:t>
            </a:r>
            <a:endParaRPr sz="1940">
              <a:solidFill>
                <a:srgbClr val="990000"/>
              </a:solidFill>
              <a:latin typeface="Open Sans"/>
              <a:ea typeface="Open Sans"/>
              <a:cs typeface="Open Sans"/>
              <a:sym typeface="Open Sans"/>
            </a:endParaRPr>
          </a:p>
          <a:p>
            <a:pPr marL="0" lvl="0" indent="0" algn="ctr" rtl="0">
              <a:spcBef>
                <a:spcPts val="600"/>
              </a:spcBef>
              <a:spcAft>
                <a:spcPts val="0"/>
              </a:spcAft>
              <a:buSzPts val="990"/>
              <a:buNone/>
            </a:pPr>
            <a:endParaRPr sz="1940">
              <a:latin typeface="Open Sans"/>
              <a:ea typeface="Open Sans"/>
              <a:cs typeface="Open Sans"/>
              <a:sym typeface="Open Sans"/>
            </a:endParaRPr>
          </a:p>
          <a:p>
            <a:pPr marL="0" lvl="0" indent="0" algn="ctr" rtl="0">
              <a:spcBef>
                <a:spcPts val="0"/>
              </a:spcBef>
              <a:spcAft>
                <a:spcPts val="0"/>
              </a:spcAft>
              <a:buSzPts val="990"/>
              <a:buNone/>
            </a:pPr>
            <a:endParaRPr sz="1440" b="0">
              <a:solidFill>
                <a:schemeClr val="dk1"/>
              </a:solidFill>
              <a:latin typeface="Open Sans"/>
              <a:ea typeface="Open Sans"/>
              <a:cs typeface="Open Sans"/>
              <a:sym typeface="Open Sans"/>
            </a:endParaRPr>
          </a:p>
          <a:p>
            <a:pPr marL="457200" lvl="0" indent="0" algn="ctr" rtl="0">
              <a:spcBef>
                <a:spcPts val="0"/>
              </a:spcBef>
              <a:spcAft>
                <a:spcPts val="0"/>
              </a:spcAft>
              <a:buSzPts val="990"/>
              <a:buNone/>
            </a:pPr>
            <a:endParaRPr sz="1340" b="0">
              <a:solidFill>
                <a:schemeClr val="dk1"/>
              </a:solidFill>
              <a:latin typeface="Open Sans"/>
              <a:ea typeface="Open Sans"/>
              <a:cs typeface="Open Sans"/>
              <a:sym typeface="Open Sans"/>
            </a:endParaRPr>
          </a:p>
          <a:p>
            <a:pPr marL="457200" lvl="0" indent="0" algn="ctr" rtl="0">
              <a:spcBef>
                <a:spcPts val="0"/>
              </a:spcBef>
              <a:spcAft>
                <a:spcPts val="0"/>
              </a:spcAft>
              <a:buSzPts val="990"/>
              <a:buNone/>
            </a:pPr>
            <a:endParaRPr sz="1340" b="0">
              <a:solidFill>
                <a:schemeClr val="dk1"/>
              </a:solidFill>
              <a:latin typeface="Open Sans"/>
              <a:ea typeface="Open Sans"/>
              <a:cs typeface="Open Sans"/>
              <a:sym typeface="Open Sans"/>
            </a:endParaRPr>
          </a:p>
          <a:p>
            <a:pPr marL="0" lvl="0" indent="0" algn="ctr" rtl="0">
              <a:spcBef>
                <a:spcPts val="0"/>
              </a:spcBef>
              <a:spcAft>
                <a:spcPts val="0"/>
              </a:spcAft>
              <a:buSzPts val="990"/>
              <a:buNone/>
            </a:pPr>
            <a:r>
              <a:rPr lang="en-GB" sz="1340" b="0">
                <a:solidFill>
                  <a:schemeClr val="dk1"/>
                </a:solidFill>
                <a:latin typeface="Open Sans"/>
                <a:ea typeface="Open Sans"/>
                <a:cs typeface="Open Sans"/>
                <a:sym typeface="Open Sans"/>
              </a:rPr>
              <a:t>We are grateful for the broad community of humanitarian experts and professionals who provided their input and experiences to inform the content of this module. </a:t>
            </a:r>
            <a:endParaRPr sz="1340" b="0">
              <a:solidFill>
                <a:schemeClr val="dk1"/>
              </a:solidFill>
              <a:latin typeface="Open Sans"/>
              <a:ea typeface="Open Sans"/>
              <a:cs typeface="Open Sans"/>
              <a:sym typeface="Open Sans"/>
            </a:endParaRPr>
          </a:p>
          <a:p>
            <a:pPr marL="457200" lvl="0" indent="0" algn="l" rtl="0">
              <a:spcBef>
                <a:spcPts val="0"/>
              </a:spcBef>
              <a:spcAft>
                <a:spcPts val="0"/>
              </a:spcAft>
              <a:buSzPts val="990"/>
              <a:buNone/>
            </a:pPr>
            <a:endParaRPr sz="740" b="0">
              <a:solidFill>
                <a:schemeClr val="dk1"/>
              </a:solidFill>
              <a:latin typeface="Open Sans"/>
              <a:ea typeface="Open Sans"/>
              <a:cs typeface="Open Sans"/>
              <a:sym typeface="Open Sans"/>
            </a:endParaRPr>
          </a:p>
          <a:p>
            <a:pPr marL="457200" lvl="0" indent="0" algn="l" rtl="0">
              <a:spcBef>
                <a:spcPts val="0"/>
              </a:spcBef>
              <a:spcAft>
                <a:spcPts val="0"/>
              </a:spcAft>
              <a:buSzPts val="990"/>
              <a:buNone/>
            </a:pPr>
            <a:endParaRPr sz="1340" b="0">
              <a:solidFill>
                <a:schemeClr val="dk1"/>
              </a:solidFill>
              <a:latin typeface="Open Sans"/>
              <a:ea typeface="Open Sans"/>
              <a:cs typeface="Open Sans"/>
              <a:sym typeface="Open Sans"/>
            </a:endParaRPr>
          </a:p>
        </p:txBody>
      </p:sp>
      <p:pic>
        <p:nvPicPr>
          <p:cNvPr id="72" name="Google Shape;72;p15"/>
          <p:cNvPicPr preferRelativeResize="0"/>
          <p:nvPr/>
        </p:nvPicPr>
        <p:blipFill>
          <a:blip r:embed="rId3">
            <a:alphaModFix/>
          </a:blip>
          <a:stretch>
            <a:fillRect/>
          </a:stretch>
        </p:blipFill>
        <p:spPr>
          <a:xfrm>
            <a:off x="1076400" y="2277113"/>
            <a:ext cx="3047202" cy="589250"/>
          </a:xfrm>
          <a:prstGeom prst="rect">
            <a:avLst/>
          </a:prstGeom>
          <a:noFill/>
          <a:ln>
            <a:noFill/>
          </a:ln>
        </p:spPr>
      </p:pic>
      <p:pic>
        <p:nvPicPr>
          <p:cNvPr id="73" name="Google Shape;73;p15"/>
          <p:cNvPicPr preferRelativeResize="0"/>
          <p:nvPr/>
        </p:nvPicPr>
        <p:blipFill>
          <a:blip r:embed="rId4">
            <a:alphaModFix/>
          </a:blip>
          <a:stretch>
            <a:fillRect/>
          </a:stretch>
        </p:blipFill>
        <p:spPr>
          <a:xfrm>
            <a:off x="4400925" y="2323787"/>
            <a:ext cx="3666673" cy="495931"/>
          </a:xfrm>
          <a:prstGeom prst="rect">
            <a:avLst/>
          </a:prstGeom>
          <a:noFill/>
          <a:ln>
            <a:noFill/>
          </a:ln>
        </p:spPr>
      </p:pic>
      <p:sp>
        <p:nvSpPr>
          <p:cNvPr id="74" name="Google Shape;74;p1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bg>
      <p:bgPr>
        <a:solidFill>
          <a:srgbClr val="D9EAD3"/>
        </a:solidFill>
        <a:effectLst/>
      </p:bgPr>
    </p:bg>
    <p:spTree>
      <p:nvGrpSpPr>
        <p:cNvPr id="1" name="Shape 78"/>
        <p:cNvGrpSpPr/>
        <p:nvPr/>
      </p:nvGrpSpPr>
      <p:grpSpPr>
        <a:xfrm>
          <a:off x="0" y="0"/>
          <a:ext cx="0" cy="0"/>
          <a:chOff x="0" y="0"/>
          <a:chExt cx="0" cy="0"/>
        </a:xfrm>
      </p:grpSpPr>
      <p:sp>
        <p:nvSpPr>
          <p:cNvPr id="79" name="Google Shape;79;p16"/>
          <p:cNvSpPr txBox="1">
            <a:spLocks noGrp="1"/>
          </p:cNvSpPr>
          <p:nvPr>
            <p:ph type="ctrTitle"/>
          </p:nvPr>
        </p:nvSpPr>
        <p:spPr>
          <a:xfrm>
            <a:off x="311708" y="12779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GB"/>
              <a:t>Please complete </a:t>
            </a:r>
            <a:br>
              <a:rPr lang="en-GB"/>
            </a:br>
            <a:r>
              <a:rPr lang="en-GB"/>
              <a:t>our pre-assessment survey online</a:t>
            </a:r>
            <a:endParaRPr/>
          </a:p>
        </p:txBody>
      </p:sp>
      <p:sp>
        <p:nvSpPr>
          <p:cNvPr id="80" name="Google Shape;80;p16"/>
          <p:cNvSpPr txBox="1">
            <a:spLocks noGrp="1"/>
          </p:cNvSpPr>
          <p:nvPr>
            <p:ph type="subTitle" idx="1"/>
          </p:nvPr>
        </p:nvSpPr>
        <p:spPr>
          <a:xfrm>
            <a:off x="311700" y="33675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GB" u="sng">
                <a:solidFill>
                  <a:schemeClr val="hlink"/>
                </a:solidFill>
                <a:hlinkClick r:id="rId3"/>
              </a:rPr>
              <a:t>https://forms.gle/8pnv6eDpkNWAugtB8</a:t>
            </a:r>
            <a:r>
              <a:rPr lang="en-GB"/>
              <a:t> </a:t>
            </a:r>
            <a:endParaRPr/>
          </a:p>
        </p:txBody>
      </p:sp>
      <p:sp>
        <p:nvSpPr>
          <p:cNvPr id="81" name="Google Shape;81;p1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Shape 85"/>
        <p:cNvGrpSpPr/>
        <p:nvPr/>
      </p:nvGrpSpPr>
      <p:grpSpPr>
        <a:xfrm>
          <a:off x="0" y="0"/>
          <a:ext cx="0" cy="0"/>
          <a:chOff x="0" y="0"/>
          <a:chExt cx="0" cy="0"/>
        </a:xfrm>
      </p:grpSpPr>
      <p:sp>
        <p:nvSpPr>
          <p:cNvPr id="86" name="Google Shape;86;p17"/>
          <p:cNvSpPr txBox="1">
            <a:spLocks noGrp="1"/>
          </p:cNvSpPr>
          <p:nvPr>
            <p:ph type="ctrTitle"/>
          </p:nvPr>
        </p:nvSpPr>
        <p:spPr>
          <a:xfrm>
            <a:off x="311700" y="1923150"/>
            <a:ext cx="8520600" cy="12972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0"/>
              </a:spcAft>
              <a:buNone/>
            </a:pPr>
            <a:r>
              <a:rPr lang="en-GB" sz="3250">
                <a:solidFill>
                  <a:srgbClr val="EA9999"/>
                </a:solidFill>
              </a:rPr>
              <a:t>MODULE 3</a:t>
            </a:r>
            <a:br>
              <a:rPr lang="en-GB" sz="3250">
                <a:solidFill>
                  <a:schemeClr val="lt1"/>
                </a:solidFill>
              </a:rPr>
            </a:br>
            <a:r>
              <a:rPr lang="en-GB" sz="3250">
                <a:solidFill>
                  <a:schemeClr val="lt1"/>
                </a:solidFill>
              </a:rPr>
              <a:t>Table Top Exercise (TTX)</a:t>
            </a:r>
            <a:endParaRPr sz="4200">
              <a:solidFill>
                <a:schemeClr val="lt1"/>
              </a:solidFill>
            </a:endParaRPr>
          </a:p>
        </p:txBody>
      </p:sp>
      <p:sp>
        <p:nvSpPr>
          <p:cNvPr id="87" name="Google Shape;87;p1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body" idx="1"/>
          </p:nvPr>
        </p:nvSpPr>
        <p:spPr>
          <a:xfrm>
            <a:off x="311700" y="876875"/>
            <a:ext cx="8520600" cy="3692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solidFill>
                  <a:srgbClr val="595959"/>
                </a:solidFill>
              </a:rPr>
              <a:t>The final module in this training takes the form of a Table Top Exercise (TTX). TTXs provide a way to consolidate learning and apply it in a simulated scenario that mimics some of the challenges and complexities of real world response. Some key facts:</a:t>
            </a:r>
            <a:endParaRPr>
              <a:solidFill>
                <a:srgbClr val="595959"/>
              </a:solidFill>
            </a:endParaRPr>
          </a:p>
          <a:p>
            <a:pPr marL="457200" lvl="0" indent="-342900" algn="l" rtl="0">
              <a:spcBef>
                <a:spcPts val="1200"/>
              </a:spcBef>
              <a:spcAft>
                <a:spcPts val="0"/>
              </a:spcAft>
              <a:buClr>
                <a:srgbClr val="595959"/>
              </a:buClr>
              <a:buSzPts val="1800"/>
              <a:buChar char="●"/>
            </a:pPr>
            <a:r>
              <a:rPr lang="en-GB">
                <a:solidFill>
                  <a:srgbClr val="595959"/>
                </a:solidFill>
              </a:rPr>
              <a:t>There are 1-3 Facilitators, and 8-24 Participants for this 2.5 hour TTX.</a:t>
            </a:r>
            <a:endParaRPr>
              <a:solidFill>
                <a:srgbClr val="595959"/>
              </a:solidFill>
            </a:endParaRPr>
          </a:p>
          <a:p>
            <a:pPr marL="457200" lvl="0" indent="-342900" algn="l" rtl="0">
              <a:spcBef>
                <a:spcPts val="0"/>
              </a:spcBef>
              <a:spcAft>
                <a:spcPts val="0"/>
              </a:spcAft>
              <a:buClr>
                <a:srgbClr val="595959"/>
              </a:buClr>
              <a:buSzPts val="1800"/>
              <a:buChar char="●"/>
            </a:pPr>
            <a:r>
              <a:rPr lang="en-GB">
                <a:solidFill>
                  <a:srgbClr val="595959"/>
                </a:solidFill>
              </a:rPr>
              <a:t>The Exercise is</a:t>
            </a:r>
            <a:r>
              <a:rPr lang="en-GB" b="1">
                <a:solidFill>
                  <a:srgbClr val="595959"/>
                </a:solidFill>
              </a:rPr>
              <a:t> contingent on your buy-in.</a:t>
            </a:r>
            <a:r>
              <a:rPr lang="en-GB">
                <a:solidFill>
                  <a:srgbClr val="595959"/>
                </a:solidFill>
              </a:rPr>
              <a:t> “Buying in” means playing your role, being imaginative, and using real world tools (HSP, Sphere, Module notes) to inform your actions! The more you play your role, the more effective the learning is for everyone. </a:t>
            </a:r>
            <a:endParaRPr/>
          </a:p>
        </p:txBody>
      </p:sp>
      <p:sp>
        <p:nvSpPr>
          <p:cNvPr id="93" name="Google Shape;93;p1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5</a:t>
            </a:fld>
            <a:endParaRPr/>
          </a:p>
        </p:txBody>
      </p:sp>
      <p:sp>
        <p:nvSpPr>
          <p:cNvPr id="94" name="Google Shape;94;p18"/>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a:solidFill>
                  <a:srgbClr val="990000"/>
                </a:solidFill>
              </a:rPr>
              <a:t>3.0 Table Top Exercise</a:t>
            </a:r>
            <a:endParaRPr sz="1550" b="0" i="1">
              <a:solidFill>
                <a:srgbClr val="990000"/>
              </a:solidFill>
            </a:endParaRPr>
          </a:p>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3.0 Introduction to the Table Top Exercise (TTX)</a:t>
            </a:r>
            <a:endParaRPr sz="2650" b="0" i="1">
              <a:solidFill>
                <a:srgbClr val="990000"/>
              </a:solidFill>
            </a:endParaRPr>
          </a:p>
          <a:p>
            <a:pPr marL="0" lvl="0" indent="0" algn="l" rtl="0">
              <a:spcBef>
                <a:spcPts val="0"/>
              </a:spcBef>
              <a:spcAft>
                <a:spcPts val="0"/>
              </a:spcAft>
              <a:buClr>
                <a:schemeClr val="dk1"/>
              </a:buClr>
              <a:buSzPct val="55000"/>
              <a:buFont typeface="Arial"/>
              <a:buNone/>
            </a:pP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There are FOUR Networks in this game, each comprised of a different number of unique stakeholders. </a:t>
            </a:r>
            <a:endParaRPr/>
          </a:p>
          <a:p>
            <a:pPr marL="457200" lvl="0" indent="-342900" algn="l" rtl="0">
              <a:spcBef>
                <a:spcPts val="1200"/>
              </a:spcBef>
              <a:spcAft>
                <a:spcPts val="0"/>
              </a:spcAft>
              <a:buSzPts val="1800"/>
              <a:buChar char="●"/>
            </a:pPr>
            <a:r>
              <a:rPr lang="en-GB"/>
              <a:t>Community Network</a:t>
            </a:r>
            <a:endParaRPr/>
          </a:p>
          <a:p>
            <a:pPr marL="457200" lvl="0" indent="-342900" algn="l" rtl="0">
              <a:spcBef>
                <a:spcPts val="0"/>
              </a:spcBef>
              <a:spcAft>
                <a:spcPts val="0"/>
              </a:spcAft>
              <a:buSzPts val="1800"/>
              <a:buChar char="●"/>
            </a:pPr>
            <a:r>
              <a:rPr lang="en-GB"/>
              <a:t>UN &amp; Donor Network</a:t>
            </a:r>
            <a:endParaRPr/>
          </a:p>
          <a:p>
            <a:pPr marL="457200" lvl="0" indent="-342900" algn="l" rtl="0">
              <a:spcBef>
                <a:spcPts val="0"/>
              </a:spcBef>
              <a:spcAft>
                <a:spcPts val="0"/>
              </a:spcAft>
              <a:buSzPts val="1800"/>
              <a:buChar char="●"/>
            </a:pPr>
            <a:r>
              <a:rPr lang="en-GB"/>
              <a:t>NGO Network</a:t>
            </a:r>
            <a:endParaRPr/>
          </a:p>
          <a:p>
            <a:pPr marL="457200" lvl="0" indent="-342900" algn="l" rtl="0">
              <a:spcBef>
                <a:spcPts val="0"/>
              </a:spcBef>
              <a:spcAft>
                <a:spcPts val="0"/>
              </a:spcAft>
              <a:buSzPts val="1800"/>
              <a:buChar char="●"/>
            </a:pPr>
            <a:r>
              <a:rPr lang="en-GB"/>
              <a:t>Municipal Government Network</a:t>
            </a:r>
            <a:endParaRPr/>
          </a:p>
          <a:p>
            <a:pPr marL="0" lvl="0" indent="0" algn="l" rtl="0">
              <a:spcBef>
                <a:spcPts val="1200"/>
              </a:spcBef>
              <a:spcAft>
                <a:spcPts val="1200"/>
              </a:spcAft>
              <a:buNone/>
            </a:pPr>
            <a:r>
              <a:rPr lang="en-GB"/>
              <a:t>You will only have access to your immediate network - mapping other stakeholders will need to be done through gameplay.</a:t>
            </a:r>
            <a:endParaRPr/>
          </a:p>
        </p:txBody>
      </p:sp>
      <p:sp>
        <p:nvSpPr>
          <p:cNvPr id="100" name="Google Shape;100;p1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6</a:t>
            </a:fld>
            <a:endParaRPr/>
          </a:p>
        </p:txBody>
      </p:sp>
      <p:sp>
        <p:nvSpPr>
          <p:cNvPr id="101" name="Google Shape;101;p19"/>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a:solidFill>
                  <a:srgbClr val="990000"/>
                </a:solidFill>
              </a:rPr>
              <a:t>3.0 Table Top Exercise</a:t>
            </a:r>
            <a:endParaRPr sz="1550" b="0" i="1">
              <a:solidFill>
                <a:srgbClr val="990000"/>
              </a:solidFill>
            </a:endParaRPr>
          </a:p>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3.1 Roles</a:t>
            </a:r>
            <a:endParaRPr sz="2650" b="0" i="1">
              <a:solidFill>
                <a:srgbClr val="990000"/>
              </a:solidFill>
            </a:endParaRPr>
          </a:p>
          <a:p>
            <a:pPr marL="0" lvl="0" indent="0" algn="l" rtl="0">
              <a:spcBef>
                <a:spcPts val="0"/>
              </a:spcBef>
              <a:spcAft>
                <a:spcPts val="0"/>
              </a:spcAft>
              <a:buClr>
                <a:schemeClr val="dk1"/>
              </a:buClr>
              <a:buSzPct val="55000"/>
              <a:buFont typeface="Arial"/>
              <a:buNone/>
            </a:pP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a:spLocks noGrp="1"/>
          </p:cNvSpPr>
          <p:nvPr>
            <p:ph type="body" idx="1"/>
          </p:nvPr>
        </p:nvSpPr>
        <p:spPr>
          <a:xfrm>
            <a:off x="311700" y="863800"/>
            <a:ext cx="8520600" cy="3705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You will play your roles within the following landscape:</a:t>
            </a:r>
            <a:endParaRPr/>
          </a:p>
          <a:p>
            <a:pPr marL="457200" lvl="0" indent="-342900" algn="l" rtl="0">
              <a:spcBef>
                <a:spcPts val="1200"/>
              </a:spcBef>
              <a:spcAft>
                <a:spcPts val="0"/>
              </a:spcAft>
              <a:buSzPts val="1800"/>
              <a:buChar char="●"/>
            </a:pPr>
            <a:r>
              <a:rPr lang="en-GB"/>
              <a:t>One Briefing Room (Main Call)</a:t>
            </a:r>
            <a:endParaRPr/>
          </a:p>
          <a:p>
            <a:pPr marL="457200" lvl="0" indent="-342900" algn="l" rtl="0">
              <a:spcBef>
                <a:spcPts val="0"/>
              </a:spcBef>
              <a:spcAft>
                <a:spcPts val="0"/>
              </a:spcAft>
              <a:buSzPts val="1800"/>
              <a:buChar char="●"/>
            </a:pPr>
            <a:r>
              <a:rPr lang="en-GB"/>
              <a:t>Four Home Rooms (Breakout 1-4)</a:t>
            </a:r>
            <a:endParaRPr/>
          </a:p>
          <a:p>
            <a:pPr marL="914400" lvl="1" indent="-317500" algn="l" rtl="0">
              <a:spcBef>
                <a:spcPts val="0"/>
              </a:spcBef>
              <a:spcAft>
                <a:spcPts val="0"/>
              </a:spcAft>
              <a:buSzPts val="1400"/>
              <a:buChar char="○"/>
            </a:pPr>
            <a:r>
              <a:rPr lang="en-GB"/>
              <a:t>Community Network</a:t>
            </a:r>
            <a:endParaRPr/>
          </a:p>
          <a:p>
            <a:pPr marL="914400" lvl="1" indent="-317500" algn="l" rtl="0">
              <a:spcBef>
                <a:spcPts val="0"/>
              </a:spcBef>
              <a:spcAft>
                <a:spcPts val="0"/>
              </a:spcAft>
              <a:buSzPts val="1400"/>
              <a:buChar char="○"/>
            </a:pPr>
            <a:r>
              <a:rPr lang="en-GB"/>
              <a:t>UN &amp; Donor Network</a:t>
            </a:r>
            <a:endParaRPr/>
          </a:p>
          <a:p>
            <a:pPr marL="914400" lvl="1" indent="-317500" algn="l" rtl="0">
              <a:spcBef>
                <a:spcPts val="0"/>
              </a:spcBef>
              <a:spcAft>
                <a:spcPts val="0"/>
              </a:spcAft>
              <a:buSzPts val="1400"/>
              <a:buChar char="○"/>
            </a:pPr>
            <a:r>
              <a:rPr lang="en-GB"/>
              <a:t>NGO Network</a:t>
            </a:r>
            <a:endParaRPr/>
          </a:p>
          <a:p>
            <a:pPr marL="914400" lvl="1" indent="-317500" algn="l" rtl="0">
              <a:spcBef>
                <a:spcPts val="0"/>
              </a:spcBef>
              <a:spcAft>
                <a:spcPts val="0"/>
              </a:spcAft>
              <a:buSzPts val="1400"/>
              <a:buChar char="○"/>
            </a:pPr>
            <a:r>
              <a:rPr lang="en-GB"/>
              <a:t>Municipal Government Network	</a:t>
            </a:r>
            <a:endParaRPr/>
          </a:p>
          <a:p>
            <a:pPr marL="457200" lvl="0" indent="-342900" algn="l" rtl="0">
              <a:spcBef>
                <a:spcPts val="0"/>
              </a:spcBef>
              <a:spcAft>
                <a:spcPts val="0"/>
              </a:spcAft>
              <a:buSzPts val="1800"/>
              <a:buChar char="●"/>
            </a:pPr>
            <a:r>
              <a:rPr lang="en-GB"/>
              <a:t>Four Meeting Rooms (Breakout 5-8)</a:t>
            </a:r>
            <a:endParaRPr/>
          </a:p>
          <a:p>
            <a:pPr marL="914400" lvl="1" indent="-317500" algn="l" rtl="0">
              <a:spcBef>
                <a:spcPts val="0"/>
              </a:spcBef>
              <a:spcAft>
                <a:spcPts val="0"/>
              </a:spcAft>
              <a:buSzPts val="1400"/>
              <a:buChar char="○"/>
            </a:pPr>
            <a:r>
              <a:rPr lang="en-GB"/>
              <a:t>Community Centre - Meetings run by the Community</a:t>
            </a:r>
            <a:endParaRPr/>
          </a:p>
          <a:p>
            <a:pPr marL="914400" lvl="1" indent="-317500" algn="l" rtl="0">
              <a:spcBef>
                <a:spcPts val="0"/>
              </a:spcBef>
              <a:spcAft>
                <a:spcPts val="0"/>
              </a:spcAft>
              <a:buSzPts val="1400"/>
              <a:buChar char="○"/>
            </a:pPr>
            <a:r>
              <a:rPr lang="en-GB"/>
              <a:t>UN Hub - Meetings run by the UN</a:t>
            </a:r>
            <a:endParaRPr/>
          </a:p>
          <a:p>
            <a:pPr marL="914400" lvl="1" indent="-317500" algn="l" rtl="0">
              <a:spcBef>
                <a:spcPts val="0"/>
              </a:spcBef>
              <a:spcAft>
                <a:spcPts val="0"/>
              </a:spcAft>
              <a:buSzPts val="1400"/>
              <a:buChar char="○"/>
            </a:pPr>
            <a:r>
              <a:rPr lang="en-GB"/>
              <a:t>NGO Hub - Meetings run by NGOs</a:t>
            </a:r>
            <a:endParaRPr/>
          </a:p>
          <a:p>
            <a:pPr marL="914400" lvl="1" indent="-317500" algn="l" rtl="0">
              <a:spcBef>
                <a:spcPts val="0"/>
              </a:spcBef>
              <a:spcAft>
                <a:spcPts val="0"/>
              </a:spcAft>
              <a:buSzPts val="1400"/>
              <a:buChar char="○"/>
            </a:pPr>
            <a:r>
              <a:rPr lang="en-GB"/>
              <a:t>City Hall - Meetings run by City Government</a:t>
            </a:r>
            <a:endParaRPr/>
          </a:p>
        </p:txBody>
      </p:sp>
      <p:sp>
        <p:nvSpPr>
          <p:cNvPr id="107" name="Google Shape;107;p2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7</a:t>
            </a:fld>
            <a:endParaRPr/>
          </a:p>
        </p:txBody>
      </p:sp>
      <p:sp>
        <p:nvSpPr>
          <p:cNvPr id="108" name="Google Shape;108;p20"/>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a:solidFill>
                  <a:srgbClr val="990000"/>
                </a:solidFill>
              </a:rPr>
              <a:t>3.0 Table Top Exercise</a:t>
            </a:r>
            <a:endParaRPr sz="1550" b="0" i="1">
              <a:solidFill>
                <a:srgbClr val="990000"/>
              </a:solidFill>
            </a:endParaRPr>
          </a:p>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3.2 Exercise Landscape</a:t>
            </a:r>
            <a:endParaRPr sz="2650" b="0" i="1">
              <a:solidFill>
                <a:srgbClr val="990000"/>
              </a:solidFill>
            </a:endParaRPr>
          </a:p>
          <a:p>
            <a:pPr marL="0" lvl="0" indent="0" algn="l" rtl="0">
              <a:spcBef>
                <a:spcPts val="0"/>
              </a:spcBef>
              <a:spcAft>
                <a:spcPts val="0"/>
              </a:spcAft>
              <a:buClr>
                <a:schemeClr val="dk1"/>
              </a:buClr>
              <a:buSzPct val="55000"/>
              <a:buFont typeface="Arial"/>
              <a:buNone/>
            </a:pP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body" idx="1"/>
          </p:nvPr>
        </p:nvSpPr>
        <p:spPr>
          <a:xfrm>
            <a:off x="311700" y="785875"/>
            <a:ext cx="8520600" cy="3697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979">
                <a:solidFill>
                  <a:schemeClr val="dk1"/>
                </a:solidFill>
              </a:rPr>
              <a:t>In each of the five rounds (days), each network can collectively do 2 actions (or less) from the following: </a:t>
            </a:r>
            <a:endParaRPr sz="1979">
              <a:solidFill>
                <a:schemeClr val="dk1"/>
              </a:solidFill>
            </a:endParaRPr>
          </a:p>
          <a:p>
            <a:pPr marL="457200" lvl="0" indent="-336550" algn="l" rtl="0">
              <a:lnSpc>
                <a:spcPct val="115000"/>
              </a:lnSpc>
              <a:spcBef>
                <a:spcPts val="0"/>
              </a:spcBef>
              <a:spcAft>
                <a:spcPts val="0"/>
              </a:spcAft>
              <a:buClr>
                <a:schemeClr val="dk1"/>
              </a:buClr>
              <a:buSzPts val="1700"/>
              <a:buChar char="●"/>
            </a:pPr>
            <a:r>
              <a:rPr lang="en-GB" sz="1700" b="1">
                <a:solidFill>
                  <a:schemeClr val="dk1"/>
                </a:solidFill>
              </a:rPr>
              <a:t>Map: </a:t>
            </a:r>
            <a:r>
              <a:rPr lang="en-GB" sz="1700">
                <a:solidFill>
                  <a:schemeClr val="dk1"/>
                </a:solidFill>
              </a:rPr>
              <a:t>Describe what you would like to know about the urban context, stakeholders, complexities, or needs, and describe the assets you are mobilising to gain that information. </a:t>
            </a:r>
            <a:endParaRPr sz="1700">
              <a:solidFill>
                <a:schemeClr val="dk1"/>
              </a:solidFill>
            </a:endParaRPr>
          </a:p>
          <a:p>
            <a:pPr marL="457200" lvl="0" indent="-336550" algn="l" rtl="0">
              <a:lnSpc>
                <a:spcPct val="115000"/>
              </a:lnSpc>
              <a:spcBef>
                <a:spcPts val="0"/>
              </a:spcBef>
              <a:spcAft>
                <a:spcPts val="0"/>
              </a:spcAft>
              <a:buClr>
                <a:schemeClr val="dk1"/>
              </a:buClr>
              <a:buSzPts val="1700"/>
              <a:buChar char="●"/>
            </a:pPr>
            <a:r>
              <a:rPr lang="en-GB" sz="1700" b="1">
                <a:solidFill>
                  <a:schemeClr val="dk1"/>
                </a:solidFill>
              </a:rPr>
              <a:t>Coordinate: </a:t>
            </a:r>
            <a:r>
              <a:rPr lang="en-GB" sz="1700">
                <a:solidFill>
                  <a:schemeClr val="dk1"/>
                </a:solidFill>
              </a:rPr>
              <a:t>Describe your motivation to meet with members of another network, the duration of the meeting, and where you would like the meeting to happen.</a:t>
            </a:r>
            <a:endParaRPr sz="1700">
              <a:solidFill>
                <a:schemeClr val="dk1"/>
              </a:solidFill>
            </a:endParaRPr>
          </a:p>
          <a:p>
            <a:pPr marL="457200" lvl="0" indent="-336550" algn="l" rtl="0">
              <a:lnSpc>
                <a:spcPct val="115000"/>
              </a:lnSpc>
              <a:spcBef>
                <a:spcPts val="0"/>
              </a:spcBef>
              <a:spcAft>
                <a:spcPts val="0"/>
              </a:spcAft>
              <a:buClr>
                <a:schemeClr val="dk1"/>
              </a:buClr>
              <a:buSzPts val="1700"/>
              <a:buChar char="●"/>
            </a:pPr>
            <a:r>
              <a:rPr lang="en-GB" sz="1700" b="1">
                <a:solidFill>
                  <a:schemeClr val="dk1"/>
                </a:solidFill>
              </a:rPr>
              <a:t>Implement:</a:t>
            </a:r>
            <a:r>
              <a:rPr lang="en-GB" sz="1700">
                <a:solidFill>
                  <a:schemeClr val="dk1"/>
                </a:solidFill>
              </a:rPr>
              <a:t> Describe the need that you have identified, the standards you are applying and indicators that you will use/adapt to monitor, and the assets you will be mobilising. </a:t>
            </a:r>
            <a:endParaRPr sz="1700"/>
          </a:p>
        </p:txBody>
      </p:sp>
      <p:sp>
        <p:nvSpPr>
          <p:cNvPr id="114" name="Google Shape;114;p21"/>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8</a:t>
            </a:fld>
            <a:endParaRPr/>
          </a:p>
        </p:txBody>
      </p:sp>
      <p:sp>
        <p:nvSpPr>
          <p:cNvPr id="115" name="Google Shape;115;p21"/>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a:solidFill>
                  <a:srgbClr val="990000"/>
                </a:solidFill>
              </a:rPr>
              <a:t>3.0 Table Top Exercise</a:t>
            </a:r>
            <a:endParaRPr sz="1550" b="0" i="1">
              <a:solidFill>
                <a:srgbClr val="990000"/>
              </a:solidFill>
            </a:endParaRPr>
          </a:p>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3.3 Actions</a:t>
            </a: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2"/>
          <p:cNvSpPr txBox="1">
            <a:spLocks noGrp="1"/>
          </p:cNvSpPr>
          <p:nvPr>
            <p:ph type="body" idx="1"/>
          </p:nvPr>
        </p:nvSpPr>
        <p:spPr>
          <a:xfrm>
            <a:off x="311700" y="709675"/>
            <a:ext cx="8520600" cy="36972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GB" sz="1700">
                <a:solidFill>
                  <a:schemeClr val="dk1"/>
                </a:solidFill>
              </a:rPr>
              <a:t>Networks can submit their action requests at any time during the 10 minute “days” using the respective Slide of their specific Network Document.</a:t>
            </a:r>
            <a:endParaRPr sz="1700">
              <a:solidFill>
                <a:schemeClr val="dk1"/>
              </a:solidFill>
            </a:endParaRPr>
          </a:p>
          <a:p>
            <a:pPr marL="0" lvl="0" indent="0" algn="l" rtl="0">
              <a:lnSpc>
                <a:spcPct val="95000"/>
              </a:lnSpc>
              <a:spcBef>
                <a:spcPts val="0"/>
              </a:spcBef>
              <a:spcAft>
                <a:spcPts val="0"/>
              </a:spcAft>
              <a:buNone/>
            </a:pPr>
            <a:endParaRPr sz="1700">
              <a:solidFill>
                <a:schemeClr val="dk1"/>
              </a:solidFill>
            </a:endParaRPr>
          </a:p>
          <a:p>
            <a:pPr marL="0" lvl="0" indent="0" algn="l" rtl="0">
              <a:lnSpc>
                <a:spcPct val="95000"/>
              </a:lnSpc>
              <a:spcBef>
                <a:spcPts val="0"/>
              </a:spcBef>
              <a:spcAft>
                <a:spcPts val="0"/>
              </a:spcAft>
              <a:buNone/>
            </a:pPr>
            <a:r>
              <a:rPr lang="en-GB" sz="1700">
                <a:solidFill>
                  <a:schemeClr val="dk1"/>
                </a:solidFill>
              </a:rPr>
              <a:t>When submitting actions you must be descriptive - include the standard that you are trying to meet, the indicators, and how they may be adapted, etc. </a:t>
            </a:r>
            <a:endParaRPr sz="1700">
              <a:solidFill>
                <a:schemeClr val="dk1"/>
              </a:solidFill>
            </a:endParaRPr>
          </a:p>
          <a:p>
            <a:pPr marL="0" lvl="0" indent="0" algn="l" rtl="0">
              <a:lnSpc>
                <a:spcPct val="95000"/>
              </a:lnSpc>
              <a:spcBef>
                <a:spcPts val="0"/>
              </a:spcBef>
              <a:spcAft>
                <a:spcPts val="0"/>
              </a:spcAft>
              <a:buNone/>
            </a:pPr>
            <a:endParaRPr sz="1700">
              <a:solidFill>
                <a:schemeClr val="dk1"/>
              </a:solidFill>
            </a:endParaRPr>
          </a:p>
          <a:p>
            <a:pPr marL="0" lvl="0" indent="0" algn="ctr" rtl="0">
              <a:lnSpc>
                <a:spcPct val="95000"/>
              </a:lnSpc>
              <a:spcBef>
                <a:spcPts val="0"/>
              </a:spcBef>
              <a:spcAft>
                <a:spcPts val="0"/>
              </a:spcAft>
              <a:buNone/>
            </a:pPr>
            <a:r>
              <a:rPr lang="en-GB" sz="1700">
                <a:solidFill>
                  <a:schemeClr val="dk1"/>
                </a:solidFill>
              </a:rPr>
              <a:t>*If submitting a coordination request, note which member is attending.*</a:t>
            </a:r>
            <a:endParaRPr sz="1700">
              <a:solidFill>
                <a:schemeClr val="dk1"/>
              </a:solidFill>
            </a:endParaRPr>
          </a:p>
          <a:p>
            <a:pPr marL="0" lvl="0" indent="0" algn="l" rtl="0">
              <a:lnSpc>
                <a:spcPct val="95000"/>
              </a:lnSpc>
              <a:spcBef>
                <a:spcPts val="0"/>
              </a:spcBef>
              <a:spcAft>
                <a:spcPts val="0"/>
              </a:spcAft>
              <a:buNone/>
            </a:pPr>
            <a:endParaRPr sz="1700">
              <a:solidFill>
                <a:schemeClr val="dk1"/>
              </a:solidFill>
            </a:endParaRPr>
          </a:p>
          <a:p>
            <a:pPr marL="457200" lvl="0" indent="-336550" algn="l" rtl="0">
              <a:lnSpc>
                <a:spcPct val="95000"/>
              </a:lnSpc>
              <a:spcBef>
                <a:spcPts val="0"/>
              </a:spcBef>
              <a:spcAft>
                <a:spcPts val="0"/>
              </a:spcAft>
              <a:buClr>
                <a:schemeClr val="dk1"/>
              </a:buClr>
              <a:buSzPts val="1700"/>
              <a:buChar char="●"/>
            </a:pPr>
            <a:r>
              <a:rPr lang="en-GB" sz="1700">
                <a:solidFill>
                  <a:schemeClr val="dk1"/>
                </a:solidFill>
              </a:rPr>
              <a:t>If an action is:</a:t>
            </a:r>
            <a:endParaRPr sz="1700">
              <a:solidFill>
                <a:schemeClr val="dk1"/>
              </a:solidFill>
            </a:endParaRPr>
          </a:p>
          <a:p>
            <a:pPr marL="914400" lvl="1" indent="-336550" algn="l" rtl="0">
              <a:lnSpc>
                <a:spcPct val="95000"/>
              </a:lnSpc>
              <a:spcBef>
                <a:spcPts val="0"/>
              </a:spcBef>
              <a:spcAft>
                <a:spcPts val="0"/>
              </a:spcAft>
              <a:buClr>
                <a:schemeClr val="dk1"/>
              </a:buClr>
              <a:buSzPts val="1700"/>
              <a:buChar char="○"/>
            </a:pPr>
            <a:r>
              <a:rPr lang="en-GB" sz="1700">
                <a:solidFill>
                  <a:schemeClr val="dk1"/>
                </a:solidFill>
              </a:rPr>
              <a:t>approved by Exercise Control, the status box will go green. </a:t>
            </a:r>
            <a:endParaRPr sz="1700">
              <a:solidFill>
                <a:schemeClr val="dk1"/>
              </a:solidFill>
            </a:endParaRPr>
          </a:p>
          <a:p>
            <a:pPr marL="914400" lvl="1" indent="-336550" algn="l" rtl="0">
              <a:lnSpc>
                <a:spcPct val="95000"/>
              </a:lnSpc>
              <a:spcBef>
                <a:spcPts val="0"/>
              </a:spcBef>
              <a:spcAft>
                <a:spcPts val="0"/>
              </a:spcAft>
              <a:buClr>
                <a:schemeClr val="dk1"/>
              </a:buClr>
              <a:buSzPts val="1700"/>
              <a:buChar char="○"/>
            </a:pPr>
            <a:r>
              <a:rPr lang="en-GB" sz="1700">
                <a:solidFill>
                  <a:schemeClr val="dk1"/>
                </a:solidFill>
              </a:rPr>
              <a:t>insufficient detail for Exercise Control, the status box will go yellow with a request for more detail. </a:t>
            </a:r>
            <a:endParaRPr sz="1700">
              <a:solidFill>
                <a:schemeClr val="dk1"/>
              </a:solidFill>
            </a:endParaRPr>
          </a:p>
          <a:p>
            <a:pPr marL="914400" lvl="1" indent="-336550" algn="l" rtl="0">
              <a:lnSpc>
                <a:spcPct val="95000"/>
              </a:lnSpc>
              <a:spcBef>
                <a:spcPts val="0"/>
              </a:spcBef>
              <a:spcAft>
                <a:spcPts val="0"/>
              </a:spcAft>
              <a:buClr>
                <a:schemeClr val="dk1"/>
              </a:buClr>
              <a:buSzPts val="1700"/>
              <a:buChar char="○"/>
            </a:pPr>
            <a:r>
              <a:rPr lang="en-GB" sz="1700">
                <a:solidFill>
                  <a:schemeClr val="dk1"/>
                </a:solidFill>
              </a:rPr>
              <a:t>denied by Exercise Control, the box will go red. </a:t>
            </a:r>
            <a:endParaRPr sz="1700"/>
          </a:p>
        </p:txBody>
      </p:sp>
      <p:sp>
        <p:nvSpPr>
          <p:cNvPr id="121" name="Google Shape;121;p2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9</a:t>
            </a:fld>
            <a:endParaRPr/>
          </a:p>
        </p:txBody>
      </p:sp>
      <p:sp>
        <p:nvSpPr>
          <p:cNvPr id="122" name="Google Shape;122;p22"/>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a:solidFill>
                  <a:srgbClr val="990000"/>
                </a:solidFill>
              </a:rPr>
              <a:t>3.0 Table Top Exercise</a:t>
            </a:r>
            <a:endParaRPr sz="1550" b="0" i="1">
              <a:solidFill>
                <a:srgbClr val="990000"/>
              </a:solidFill>
            </a:endParaRPr>
          </a:p>
          <a:p>
            <a:pPr marL="0" lvl="0" indent="0" algn="l" rtl="0">
              <a:lnSpc>
                <a:spcPct val="115000"/>
              </a:lnSpc>
              <a:spcBef>
                <a:spcPts val="0"/>
              </a:spcBef>
              <a:spcAft>
                <a:spcPts val="0"/>
              </a:spcAft>
              <a:buClr>
                <a:schemeClr val="dk1"/>
              </a:buClr>
              <a:buSzPct val="41509"/>
              <a:buFont typeface="Arial"/>
              <a:buNone/>
            </a:pPr>
            <a:r>
              <a:rPr lang="en-GB" sz="2650">
                <a:solidFill>
                  <a:srgbClr val="990000"/>
                </a:solidFill>
              </a:rPr>
              <a:t>3.4 Submitting Actions</a:t>
            </a:r>
            <a:endParaRPr sz="2000" b="0">
              <a:solidFill>
                <a:srgbClr val="990000"/>
              </a:solidFill>
            </a:endParaRPr>
          </a:p>
          <a:p>
            <a:pPr marL="0" lvl="0" indent="0" algn="l" rtl="0">
              <a:lnSpc>
                <a:spcPct val="115000"/>
              </a:lnSpc>
              <a:spcBef>
                <a:spcPts val="0"/>
              </a:spcBef>
              <a:spcAft>
                <a:spcPts val="0"/>
              </a:spcAft>
              <a:buClr>
                <a:schemeClr val="dk1"/>
              </a:buClr>
              <a:buSzPct val="55000"/>
              <a:buFont typeface="Arial"/>
              <a:buNone/>
            </a:pPr>
            <a:endParaRPr sz="2000" b="0">
              <a:solidFill>
                <a:srgbClr val="99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8FAF47-9D7B-48BE-B4BC-69708C8C6850}">
  <ds:schemaRefs>
    <ds:schemaRef ds:uri="http://schemas.microsoft.com/office/2006/metadata/properties"/>
    <ds:schemaRef ds:uri="http://schemas.microsoft.com/office/infopath/2007/PartnerControls"/>
    <ds:schemaRef ds:uri="1355b3f0-e072-4ae3-b261-722c43fa6e26"/>
    <ds:schemaRef ds:uri="9051fefc-2ea4-4620-a82b-61f19e316bb6"/>
  </ds:schemaRefs>
</ds:datastoreItem>
</file>

<file path=customXml/itemProps2.xml><?xml version="1.0" encoding="utf-8"?>
<ds:datastoreItem xmlns:ds="http://schemas.openxmlformats.org/officeDocument/2006/customXml" ds:itemID="{260F282D-D626-43BF-AB97-570347767923}">
  <ds:schemaRefs>
    <ds:schemaRef ds:uri="http://schemas.microsoft.com/sharepoint/v3/contenttype/forms"/>
  </ds:schemaRefs>
</ds:datastoreItem>
</file>

<file path=customXml/itemProps3.xml><?xml version="1.0" encoding="utf-8"?>
<ds:datastoreItem xmlns:ds="http://schemas.openxmlformats.org/officeDocument/2006/customXml" ds:itemID="{4838175D-AA1C-4734-9E66-232A2FB89E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1141</Words>
  <Application>Microsoft Office PowerPoint</Application>
  <PresentationFormat>On-screen Show (16:9)</PresentationFormat>
  <Paragraphs>169</Paragraphs>
  <Slides>19</Slides>
  <Notes>19</Notes>
  <HiddenSlides>3</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Oswald</vt:lpstr>
      <vt:lpstr>Montserrat</vt:lpstr>
      <vt:lpstr>Open Sans</vt:lpstr>
      <vt:lpstr>Arial</vt:lpstr>
      <vt:lpstr>Simple Light</vt:lpstr>
      <vt:lpstr>Using Sphere Standards in Urban Contexts</vt:lpstr>
      <vt:lpstr>This training was created with the support of Humanitarian Partners International (HPI) and Lessons Learned Simulations &amp; Training (LLST).     We are grateful for the broad community of humanitarian experts and professionals who provided their input and experiences to inform the content of this module.   </vt:lpstr>
      <vt:lpstr>Please complete  our pre-assessment survey online</vt:lpstr>
      <vt:lpstr>MODULE 3 Table Top Exercise (TTX)</vt:lpstr>
      <vt:lpstr>3.0 Table Top Exercise 3.0 Introduction to the Table Top Exercise (TTX)  </vt:lpstr>
      <vt:lpstr>3.0 Table Top Exercise 3.1 Roles  </vt:lpstr>
      <vt:lpstr>3.0 Table Top Exercise 3.2 Exercise Landscape  </vt:lpstr>
      <vt:lpstr>3.0 Table Top Exercise 3.3 Actions </vt:lpstr>
      <vt:lpstr>3.0 Table Top Exercise 3.4 Submitting Actions </vt:lpstr>
      <vt:lpstr>Timeline (Part 1)  </vt:lpstr>
      <vt:lpstr>Timeline (Part 2)  </vt:lpstr>
      <vt:lpstr>Questions?</vt:lpstr>
      <vt:lpstr>3.1 TTX Simulation Scenario </vt:lpstr>
      <vt:lpstr>START OF TTX</vt:lpstr>
      <vt:lpstr>10 MINUTE BREAK</vt:lpstr>
      <vt:lpstr>END OF TTX</vt:lpstr>
      <vt:lpstr>TRAINING-EVALUATION</vt:lpstr>
      <vt:lpstr>Please complete  our post-assessment survey online</vt:lpstr>
      <vt:lpstr>Debrief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Sphere Standards in Urban Contexts</dc:title>
  <cp:lastModifiedBy>Tristan Hale</cp:lastModifiedBy>
  <cp:revision>1</cp:revision>
  <dcterms:modified xsi:type="dcterms:W3CDTF">2023-06-05T07:23:55Z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ies>
</file>