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Lst>
  <p:notesMasterIdLst>
    <p:notesMasterId r:id="rId45"/>
  </p:notesMasterIdLst>
  <p:sldIdLst>
    <p:sldId id="256" r:id="rId5"/>
    <p:sldId id="257" r:id="rId6"/>
    <p:sldId id="258" r:id="rId7"/>
    <p:sldId id="259" r:id="rId8"/>
    <p:sldId id="260" r:id="rId9"/>
    <p:sldId id="261" r:id="rId10"/>
    <p:sldId id="262" r:id="rId11"/>
    <p:sldId id="291" r:id="rId12"/>
    <p:sldId id="292" r:id="rId13"/>
    <p:sldId id="293" r:id="rId14"/>
    <p:sldId id="294"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95" r:id="rId35"/>
    <p:sldId id="282" r:id="rId36"/>
    <p:sldId id="283" r:id="rId37"/>
    <p:sldId id="284" r:id="rId38"/>
    <p:sldId id="285" r:id="rId39"/>
    <p:sldId id="286" r:id="rId40"/>
    <p:sldId id="287" r:id="rId41"/>
    <p:sldId id="288" r:id="rId42"/>
    <p:sldId id="289" r:id="rId43"/>
    <p:sldId id="290" r:id="rId44"/>
  </p:sldIdLst>
  <p:sldSz cx="9144000" cy="5143500" type="screen16x9"/>
  <p:notesSz cx="6858000" cy="9144000"/>
  <p:embeddedFontLst>
    <p:embeddedFont>
      <p:font typeface="Montserrat" panose="00000500000000000000" pitchFamily="50" charset="0"/>
      <p:regular r:id="rId46"/>
      <p:bold r:id="rId47"/>
      <p:italic r:id="rId48"/>
      <p:boldItalic r:id="rId49"/>
    </p:embeddedFont>
    <p:embeddedFont>
      <p:font typeface="Montserrat Black" panose="00000A00000000000000" pitchFamily="2" charset="0"/>
      <p:bold r:id="rId50"/>
      <p:italic r:id="rId51"/>
      <p:boldItalic r:id="rId52"/>
    </p:embeddedFont>
    <p:embeddedFont>
      <p:font typeface="Montserrat ExtraBold" panose="00000900000000000000" pitchFamily="2" charset="0"/>
      <p:bold r:id="rId53"/>
      <p:italic r:id="rId54"/>
      <p:boldItalic r:id="rId55"/>
    </p:embeddedFont>
    <p:embeddedFont>
      <p:font typeface="Open Sans" panose="020B0606030504020204" pitchFamily="34" charset="0"/>
      <p:regular r:id="rId56"/>
      <p:bold r:id="rId57"/>
      <p:italic r:id="rId58"/>
      <p:boldItalic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pos="297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354416-9148-4C4A-8AEC-F08E8C7AE417}" v="16" dt="2023-06-05T07:34:56.5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01"/>
    <p:restoredTop sz="77456"/>
  </p:normalViewPr>
  <p:slideViewPr>
    <p:cSldViewPr snapToGrid="0">
      <p:cViewPr varScale="1">
        <p:scale>
          <a:sx n="84" d="100"/>
          <a:sy n="84" d="100"/>
        </p:scale>
        <p:origin x="1238" y="72"/>
      </p:cViewPr>
      <p:guideLst>
        <p:guide orient="horz" pos="1620"/>
        <p:guide pos="2880"/>
        <p:guide pos="297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font" Target="fonts/font10.fntdata"/><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font" Target="fonts/font13.fntdata"/><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font" Target="fonts/font3.fntdata"/><Relationship Id="rId56" Type="http://schemas.openxmlformats.org/officeDocument/2006/relationships/font" Target="fonts/font11.fntdata"/><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font" Target="fonts/font6.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1.fntdata"/><Relationship Id="rId59" Type="http://schemas.openxmlformats.org/officeDocument/2006/relationships/font" Target="fonts/font14.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9.fntdata"/><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4.fntdata"/><Relationship Id="rId57" Type="http://schemas.openxmlformats.org/officeDocument/2006/relationships/font" Target="fonts/font12.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7.fntdata"/><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istan Hale" userId="4e810f15-7125-456a-9649-63d4a79d866f" providerId="ADAL" clId="{6A354416-9148-4C4A-8AEC-F08E8C7AE417}"/>
    <pc:docChg chg="modSld">
      <pc:chgData name="Tristan Hale" userId="4e810f15-7125-456a-9649-63d4a79d866f" providerId="ADAL" clId="{6A354416-9148-4C4A-8AEC-F08E8C7AE417}" dt="2023-06-05T07:33:49.253" v="0" actId="18331"/>
      <pc:docMkLst>
        <pc:docMk/>
      </pc:docMkLst>
      <pc:sldChg chg="modNotes">
        <pc:chgData name="Tristan Hale" userId="4e810f15-7125-456a-9649-63d4a79d866f" providerId="ADAL" clId="{6A354416-9148-4C4A-8AEC-F08E8C7AE417}" dt="2023-06-05T07:33:49.253" v="0" actId="18331"/>
        <pc:sldMkLst>
          <pc:docMk/>
          <pc:sldMk cId="0" sldId="2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s3.reutersmedia.net/resources/r/?m=02&amp;d=20220408&amp;t=2&amp;i=1596772091&amp;w=780&amp;fh=&amp;fw=&amp;ll=&amp;pl=&amp;sq=&amp;r=2022-04-08T175320Z_18298_MRPRC2QFT9A07VK_RTRMADP_0_UKRAINE-CRISIS-MARIUPO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pxhere.com/en/photographer/2728694"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flickr.com/photos/30478819@N08/"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flickr.com/photos/30478819@N08/49500013537"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handbook.spherestandards.org/en/sphere/#ch006_004_001"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handbook.spherestandards.org/en/sphere/#ch008_005"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unsplash.com/@hannahbusing?utm_source=unsplash&amp;utm_medium=referral&amp;utm_content=creditCopyText"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unsplash.com/s/photos/workgroup?utm_source=unsplash&amp;utm_medium=referral&amp;utm_content=creditCopyText" TargetMode="Externa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alnap.org/help-library/stepping-back-understanding-cities-and-their-systems"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pxhere.com/en/photo/1588943"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16cc8e762e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6cc8e762e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IMG SOURCE: An aerial view shows residential buildings that were damaged in the southern port city of Mariupol, Ukraine April 3. </a:t>
            </a:r>
            <a:r>
              <a:rPr lang="en-GB" u="sng">
                <a:solidFill>
                  <a:schemeClr val="hlink"/>
                </a:solidFill>
                <a:hlinkClick r:id="rId3"/>
              </a:rPr>
              <a:t>REUTERS/Pavel Klimov</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6cc8e762e4_0_4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6cc8e762e4_0_4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16cc8e762e4_0_5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16cc8e762e4_0_5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65c6a913df_0_2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65c6a913df_0_2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IMAGE SOURCE: Image by </a:t>
            </a:r>
            <a:r>
              <a:rPr lang="en-GB" u="sng">
                <a:solidFill>
                  <a:schemeClr val="dk1"/>
                </a:solid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ranonaudit</a:t>
            </a:r>
            <a:r>
              <a:rPr lang="en-GB">
                <a:solidFill>
                  <a:schemeClr val="dk1"/>
                </a:solidFill>
                <a:latin typeface="Open Sans"/>
                <a:ea typeface="Open Sans"/>
                <a:cs typeface="Open Sans"/>
                <a:sym typeface="Open Sans"/>
              </a:rPr>
              <a:t> on </a:t>
            </a:r>
            <a:r>
              <a:rPr lang="en-GB" u="sng">
                <a:solidFill>
                  <a:schemeClr val="dk1"/>
                </a:solid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pxhere </a:t>
            </a:r>
            <a:endParaRPr>
              <a:solidFill>
                <a:schemeClr val="dk1"/>
              </a:solidFill>
              <a:latin typeface="Open Sans"/>
              <a:ea typeface="Open Sans"/>
              <a:cs typeface="Open Sans"/>
              <a:sym typeface="Open San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165c6a913df_0_2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165c6a913df_0_2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165c6a913df_0_2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165c6a913df_0_2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1676dbe24a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1676dbe24a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65c6a913df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65c6a913df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solidFill>
                <a:schemeClr val="dk1"/>
              </a:solidFill>
              <a:latin typeface="Open Sans"/>
              <a:ea typeface="Open Sans"/>
              <a:cs typeface="Open Sans"/>
              <a:sym typeface="Open San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6cc8e762e4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16cc8e762e4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6cc8e762e4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6cc8e762e4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16cc8e762e4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16cc8e762e4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35191286d4_0_2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135191286d4_0_2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latin typeface="Open Sans"/>
                <a:ea typeface="Open Sans"/>
                <a:cs typeface="Open Sans"/>
                <a:sym typeface="Open Sans"/>
              </a:rPr>
              <a:t>IMAGE SOURCE: Photo by </a:t>
            </a:r>
            <a:r>
              <a:rPr lang="en-GB" u="sng">
                <a:solidFill>
                  <a:schemeClr val="hlink"/>
                </a:solidFill>
                <a:latin typeface="Open Sans"/>
                <a:ea typeface="Open Sans"/>
                <a:cs typeface="Open Sans"/>
                <a:sym typeface="Open Sans"/>
                <a:hlinkClick r:id="rId3"/>
              </a:rPr>
              <a:t>Marco Verch Professional</a:t>
            </a:r>
            <a:r>
              <a:rPr lang="en-GB">
                <a:latin typeface="Open Sans"/>
                <a:ea typeface="Open Sans"/>
                <a:cs typeface="Open Sans"/>
                <a:sym typeface="Open Sans"/>
              </a:rPr>
              <a:t> on </a:t>
            </a:r>
            <a:r>
              <a:rPr lang="en-GB" u="sng">
                <a:solidFill>
                  <a:schemeClr val="hlink"/>
                </a:solidFill>
                <a:latin typeface="Open Sans"/>
                <a:ea typeface="Open Sans"/>
                <a:cs typeface="Open Sans"/>
                <a:sym typeface="Open Sans"/>
                <a:hlinkClick r:id="rId4"/>
              </a:rPr>
              <a:t>Flickr</a:t>
            </a:r>
            <a:endParaRPr>
              <a:latin typeface="Open Sans"/>
              <a:ea typeface="Open Sans"/>
              <a:cs typeface="Open Sans"/>
              <a:sym typeface="Open San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139f31b7597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139f31b7597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IMAGE SOURCE: Sphere Handbook 2018 - </a:t>
            </a:r>
            <a:r>
              <a:rPr lang="en-GB" u="sng">
                <a:solidFill>
                  <a:schemeClr val="hlink"/>
                </a:solidFill>
                <a:latin typeface="Open Sans"/>
                <a:ea typeface="Open Sans"/>
                <a:cs typeface="Open Sans"/>
                <a:sym typeface="Open Sans"/>
                <a:hlinkClick r:id="rId3"/>
              </a:rPr>
              <a:t>Water Supply Standard 2.1</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35191286d4_0_3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135191286d4_0_3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139f31b7597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 name="Google Shape;255;g139f31b7597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IMAGE SOURCE: Sphere Handbook 2018 - </a:t>
            </a:r>
            <a:r>
              <a:rPr lang="en-GB" u="sng">
                <a:solidFill>
                  <a:schemeClr val="hlink"/>
                </a:solidFill>
                <a:latin typeface="Open Sans"/>
                <a:ea typeface="Open Sans"/>
                <a:cs typeface="Open Sans"/>
                <a:sym typeface="Open Sans"/>
                <a:hlinkClick r:id="rId3"/>
              </a:rPr>
              <a:t>Shelter and Settlement Standard 3</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39f31b7597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39f31b7597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139edecca81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139edecca81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16f13754543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16f13754543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solidFill>
                <a:schemeClr val="dk1"/>
              </a:solidFill>
              <a:latin typeface="Open Sans"/>
              <a:ea typeface="Open Sans"/>
              <a:cs typeface="Open Sans"/>
              <a:sym typeface="Open San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16cc8e762e4_0_2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16cc8e762e4_0_2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16cc8e762e4_0_2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16cc8e762e4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6cc8e762e4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6cc8e762e4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IMAGE SOURCE: </a:t>
            </a:r>
            <a:r>
              <a:rPr lang="en-GB">
                <a:solidFill>
                  <a:schemeClr val="dk1"/>
                </a:solidFill>
              </a:rPr>
              <a:t>Photo by</a:t>
            </a:r>
            <a:r>
              <a:rPr lang="en-GB">
                <a:solidFill>
                  <a:schemeClr val="dk1"/>
                </a:solidFill>
                <a:uFill>
                  <a:noFill/>
                </a:uFill>
                <a:hlinkClick r:id="rId3">
                  <a:extLst>
                    <a:ext uri="{A12FA001-AC4F-418D-AE19-62706E023703}">
                      <ahyp:hlinkClr xmlns:ahyp="http://schemas.microsoft.com/office/drawing/2018/hyperlinkcolor" val="tx"/>
                    </a:ext>
                  </a:extLst>
                </a:hlinkClick>
              </a:rPr>
              <a:t> </a:t>
            </a:r>
            <a:r>
              <a:rPr lang="en-GB" u="sng">
                <a:solidFill>
                  <a:schemeClr val="hlink"/>
                </a:solidFill>
                <a:hlinkClick r:id="rId3"/>
              </a:rPr>
              <a:t>Hannah Busing</a:t>
            </a:r>
            <a:r>
              <a:rPr lang="en-GB">
                <a:solidFill>
                  <a:schemeClr val="dk1"/>
                </a:solidFill>
              </a:rPr>
              <a:t> on</a:t>
            </a:r>
            <a:r>
              <a:rPr lang="en-GB">
                <a:solidFill>
                  <a:schemeClr val="dk1"/>
                </a:solidFill>
                <a:uFill>
                  <a:noFill/>
                </a:uFill>
                <a:hlinkClick r:id="rId4">
                  <a:extLst>
                    <a:ext uri="{A12FA001-AC4F-418D-AE19-62706E023703}">
                      <ahyp:hlinkClr xmlns:ahyp="http://schemas.microsoft.com/office/drawing/2018/hyperlinkcolor" val="tx"/>
                    </a:ext>
                  </a:extLst>
                </a:hlinkClick>
              </a:rPr>
              <a:t> </a:t>
            </a:r>
            <a:r>
              <a:rPr lang="en-GB" u="sng">
                <a:solidFill>
                  <a:schemeClr val="hlink"/>
                </a:solidFill>
                <a:hlinkClick r:id="rId4"/>
              </a:rPr>
              <a:t>Unsplash</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134983f7779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134983f7779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IMAGE SOURCE: Image from SPHERE 2018. Sphere Standards in Urban settings, Part 2. (p4) - Image from Campbell, L. (2016). Stepping back: understanding cities and their systems. ALNAP Working Paper. London, UK: ALNAP/ODI. Retrieved from </a:t>
            </a:r>
            <a:r>
              <a:rPr lang="en-GB" u="sng">
                <a:solidFill>
                  <a:schemeClr val="hlink"/>
                </a:solidFill>
                <a:latin typeface="Open Sans"/>
                <a:ea typeface="Open Sans"/>
                <a:cs typeface="Open Sans"/>
                <a:sym typeface="Open Sans"/>
                <a:hlinkClick r:id="rId3"/>
              </a:rPr>
              <a:t>https://www.alnap.org/help-library/stepping-back-understanding-cities-and-their-systems</a:t>
            </a:r>
            <a:r>
              <a:rPr lang="en-GB">
                <a:solidFill>
                  <a:schemeClr val="dk1"/>
                </a:solidFill>
                <a:latin typeface="Open Sans"/>
                <a:ea typeface="Open Sans"/>
                <a:cs typeface="Open Sans"/>
                <a:sym typeface="Open Sans"/>
              </a:rPr>
              <a:t>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362b38ba0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1362b38ba0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120854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362b38ba0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1362b38ba0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134983f7779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134983f7779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lnSpc>
                <a:spcPct val="115000"/>
              </a:lnSpc>
              <a:spcBef>
                <a:spcPts val="0"/>
              </a:spcBef>
              <a:spcAft>
                <a:spcPts val="0"/>
              </a:spcAft>
              <a:buClr>
                <a:schemeClr val="dk1"/>
              </a:buClr>
              <a:buSzPts val="1100"/>
              <a:buFont typeface="Open Sans"/>
              <a:buChar char="●"/>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16f1375454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16f1375454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solidFill>
                <a:schemeClr val="dk1"/>
              </a:solidFill>
              <a:latin typeface="Open Sans"/>
              <a:ea typeface="Open Sans"/>
              <a:cs typeface="Open Sans"/>
              <a:sym typeface="Open San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16cc8e762e4_0_3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16cc8e762e4_0_3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16cc8e762e4_0_3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16cc8e762e4_0_3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4cda4a74502a53d7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4cda4a74502a53d7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b="1">
              <a:solidFill>
                <a:srgbClr val="0B5394"/>
              </a:solidFill>
              <a:latin typeface="Open Sans"/>
              <a:ea typeface="Open Sans"/>
              <a:cs typeface="Open Sans"/>
              <a:sym typeface="Open San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120416c5135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 name="Google Shape;398;g120416c5135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spcBef>
                <a:spcPts val="0"/>
              </a:spcBef>
              <a:spcAft>
                <a:spcPts val="0"/>
              </a:spcAft>
              <a:buNone/>
            </a:pPr>
            <a:endParaRPr>
              <a:latin typeface="Open Sans"/>
              <a:ea typeface="Open Sans"/>
              <a:cs typeface="Open Sans"/>
              <a:sym typeface="Open Sans"/>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16cc8e762e4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16cc8e762e4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30fb0f8f6d_0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30fb0f8f6d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latin typeface="Open Sans"/>
                <a:ea typeface="Open Sans"/>
                <a:cs typeface="Open Sans"/>
                <a:sym typeface="Open Sans"/>
              </a:rPr>
              <a:t>IMAGE SOURCE: Image from </a:t>
            </a:r>
            <a:r>
              <a:rPr lang="en-GB" u="sng">
                <a:solidFill>
                  <a:schemeClr val="hlink"/>
                </a:solidFill>
                <a:latin typeface="Open Sans"/>
                <a:ea typeface="Open Sans"/>
                <a:cs typeface="Open Sans"/>
                <a:sym typeface="Open Sans"/>
                <a:hlinkClick r:id="rId3"/>
              </a:rPr>
              <a:t>Pxhere</a:t>
            </a:r>
            <a:endParaRPr>
              <a:latin typeface="Open Sans"/>
              <a:ea typeface="Open Sans"/>
              <a:cs typeface="Open Sans"/>
              <a:sym typeface="Open San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16cc8e762e4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0" name="Google Shape;420;g16cc8e762e4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139f31b7597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139f31b7597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39f31b7597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139f31b7597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IMAGE SOURCE: Sphere </a:t>
            </a:r>
            <a:r>
              <a:rPr lang="en-GB">
                <a:solidFill>
                  <a:schemeClr val="dk1"/>
                </a:solidFill>
              </a:rPr>
              <a:t>Online</a:t>
            </a:r>
            <a:r>
              <a:rPr lang="en-GB"/>
              <a:t> Training Package.</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39f31b7597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39f31b7597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11"/>
        <p:cNvGrpSpPr/>
        <p:nvPr/>
      </p:nvGrpSpPr>
      <p:grpSpPr>
        <a:xfrm>
          <a:off x="0" y="0"/>
          <a:ext cx="0" cy="0"/>
          <a:chOff x="0" y="0"/>
          <a:chExt cx="0" cy="0"/>
        </a:xfrm>
      </p:grpSpPr>
      <p:sp>
        <p:nvSpPr>
          <p:cNvPr id="12" name="Google Shape;12;p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3" name="Google Shape;13;p2"/>
          <p:cNvSpPr txBox="1">
            <a:spLocks noGrp="1"/>
          </p:cNvSpPr>
          <p:nvPr>
            <p:ph type="sldNum" idx="12"/>
          </p:nvPr>
        </p:nvSpPr>
        <p:spPr>
          <a:xfrm>
            <a:off x="8549734" y="51426"/>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1"/>
          <p:cNvSpPr txBox="1">
            <a:spLocks noGrp="1"/>
          </p:cNvSpPr>
          <p:nvPr>
            <p:ph type="body" idx="1"/>
          </p:nvPr>
        </p:nvSpPr>
        <p:spPr>
          <a:xfrm>
            <a:off x="293025" y="4587025"/>
            <a:ext cx="6602400" cy="3936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50" name="Google Shape;50;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51" name="Google Shape;51;p11"/>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2"/>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55" name="Google Shape;55;p12"/>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58" name="Google Shape;58;p13"/>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5"/>
        <p:cNvGrpSpPr/>
        <p:nvPr/>
      </p:nvGrpSpPr>
      <p:grpSpPr>
        <a:xfrm>
          <a:off x="0" y="0"/>
          <a:ext cx="0" cy="0"/>
          <a:chOff x="0" y="0"/>
          <a:chExt cx="0" cy="0"/>
        </a:xfrm>
      </p:grpSpPr>
      <p:sp>
        <p:nvSpPr>
          <p:cNvPr id="26" name="Google Shape;26;p4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4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8" name="Google Shape;28;p44"/>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9" name="Google Shape;29;p44"/>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0" name="Google Shape;30;p44"/>
          <p:cNvSpPr txBox="1">
            <a:spLocks noGrp="1"/>
          </p:cNvSpPr>
          <p:nvPr>
            <p:ph type="sldNum" idx="12"/>
          </p:nvPr>
        </p:nvSpPr>
        <p:spPr>
          <a:xfrm>
            <a:off x="8549734" y="51426"/>
            <a:ext cx="548700" cy="393600"/>
          </a:xfrm>
          <a:prstGeom prst="rect">
            <a:avLst/>
          </a:prstGeom>
          <a:noFill/>
          <a:ln>
            <a:noFill/>
          </a:ln>
        </p:spPr>
        <p:txBody>
          <a:bodyPr spcFirstLastPara="1" wrap="square" lIns="91425" tIns="91425" rIns="91425" bIns="91425" anchor="t" anchorCtr="0">
            <a:noAutofit/>
          </a:bodyPr>
          <a:lstStyle>
            <a:lvl1pPr marL="0" lvl="0" indent="0" algn="r">
              <a:lnSpc>
                <a:spcPct val="100000"/>
              </a:lnSpc>
              <a:spcBef>
                <a:spcPts val="0"/>
              </a:spcBef>
              <a:spcAft>
                <a:spcPts val="0"/>
              </a:spcAft>
              <a:buSzPts val="1300"/>
              <a:buNone/>
              <a:defRPr/>
            </a:lvl1pPr>
            <a:lvl2pPr marL="0" lvl="1" indent="0" algn="r">
              <a:lnSpc>
                <a:spcPct val="100000"/>
              </a:lnSpc>
              <a:spcBef>
                <a:spcPts val="0"/>
              </a:spcBef>
              <a:spcAft>
                <a:spcPts val="0"/>
              </a:spcAft>
              <a:buSzPts val="1300"/>
              <a:buNone/>
              <a:defRPr/>
            </a:lvl2pPr>
            <a:lvl3pPr marL="0" lvl="2" indent="0" algn="r">
              <a:lnSpc>
                <a:spcPct val="100000"/>
              </a:lnSpc>
              <a:spcBef>
                <a:spcPts val="0"/>
              </a:spcBef>
              <a:spcAft>
                <a:spcPts val="0"/>
              </a:spcAft>
              <a:buSzPts val="1300"/>
              <a:buNone/>
              <a:defRPr/>
            </a:lvl3pPr>
            <a:lvl4pPr marL="0" lvl="3" indent="0" algn="r">
              <a:lnSpc>
                <a:spcPct val="100000"/>
              </a:lnSpc>
              <a:spcBef>
                <a:spcPts val="0"/>
              </a:spcBef>
              <a:spcAft>
                <a:spcPts val="0"/>
              </a:spcAft>
              <a:buSzPts val="1300"/>
              <a:buNone/>
              <a:defRPr/>
            </a:lvl4pPr>
            <a:lvl5pPr marL="0" lvl="4" indent="0" algn="r">
              <a:lnSpc>
                <a:spcPct val="100000"/>
              </a:lnSpc>
              <a:spcBef>
                <a:spcPts val="0"/>
              </a:spcBef>
              <a:spcAft>
                <a:spcPts val="0"/>
              </a:spcAft>
              <a:buSzPts val="1300"/>
              <a:buNone/>
              <a:defRPr/>
            </a:lvl5pPr>
            <a:lvl6pPr marL="0" lvl="5" indent="0" algn="r">
              <a:lnSpc>
                <a:spcPct val="100000"/>
              </a:lnSpc>
              <a:spcBef>
                <a:spcPts val="0"/>
              </a:spcBef>
              <a:spcAft>
                <a:spcPts val="0"/>
              </a:spcAft>
              <a:buSzPts val="1300"/>
              <a:buNone/>
              <a:defRPr/>
            </a:lvl6pPr>
            <a:lvl7pPr marL="0" lvl="6" indent="0" algn="r">
              <a:lnSpc>
                <a:spcPct val="100000"/>
              </a:lnSpc>
              <a:spcBef>
                <a:spcPts val="0"/>
              </a:spcBef>
              <a:spcAft>
                <a:spcPts val="0"/>
              </a:spcAft>
              <a:buSzPts val="1300"/>
              <a:buNone/>
              <a:defRPr/>
            </a:lvl7pPr>
            <a:lvl8pPr marL="0" lvl="7" indent="0" algn="r">
              <a:lnSpc>
                <a:spcPct val="100000"/>
              </a:lnSpc>
              <a:spcBef>
                <a:spcPts val="0"/>
              </a:spcBef>
              <a:spcAft>
                <a:spcPts val="0"/>
              </a:spcAft>
              <a:buSzPts val="1300"/>
              <a:buNone/>
              <a:defRPr/>
            </a:lvl8pPr>
            <a:lvl9pPr marL="0" lvl="8" indent="0" algn="r">
              <a:lnSpc>
                <a:spcPct val="100000"/>
              </a:lnSpc>
              <a:spcBef>
                <a:spcPts val="0"/>
              </a:spcBef>
              <a:spcAft>
                <a:spcPts val="0"/>
              </a:spcAft>
              <a:buSzPts val="1300"/>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582795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
        <p:cNvGrpSpPr/>
        <p:nvPr/>
      </p:nvGrpSpPr>
      <p:grpSpPr>
        <a:xfrm>
          <a:off x="0" y="0"/>
          <a:ext cx="0" cy="0"/>
          <a:chOff x="0" y="0"/>
          <a:chExt cx="0" cy="0"/>
        </a:xfrm>
      </p:grpSpPr>
      <p:sp>
        <p:nvSpPr>
          <p:cNvPr id="15" name="Google Shape;15;p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6" name="Google Shape;16;p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7" name="Google Shape;17;p3"/>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0" name="Google Shape;20;p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a:endParaRPr/>
          </a:p>
        </p:txBody>
      </p:sp>
      <p:sp>
        <p:nvSpPr>
          <p:cNvPr id="23" name="Google Shape;23;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sz="25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a:buNone/>
              <a:defRPr sz="900"/>
            </a:lvl1pPr>
            <a:lvl2pPr lvl="1">
              <a:buNone/>
              <a:defRPr sz="900"/>
            </a:lvl2pPr>
            <a:lvl3pPr lvl="2">
              <a:buNone/>
              <a:defRPr sz="900"/>
            </a:lvl3pPr>
            <a:lvl4pPr lvl="3">
              <a:buNone/>
              <a:defRPr sz="900"/>
            </a:lvl4pPr>
            <a:lvl5pPr lvl="4">
              <a:buNone/>
              <a:defRPr sz="900"/>
            </a:lvl5pPr>
            <a:lvl6pPr lvl="5">
              <a:buNone/>
              <a:defRPr sz="900"/>
            </a:lvl6pPr>
            <a:lvl7pPr lvl="6">
              <a:buNone/>
              <a:defRPr sz="900"/>
            </a:lvl7pPr>
            <a:lvl8pPr lvl="7">
              <a:buNone/>
              <a:defRPr sz="900"/>
            </a:lvl8pPr>
            <a:lvl9pPr lvl="8">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7"/>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a:endParaRPr/>
          </a:p>
        </p:txBody>
      </p:sp>
      <p:sp>
        <p:nvSpPr>
          <p:cNvPr id="32" name="Google Shape;32;p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0" y="-29100"/>
            <a:ext cx="5805000" cy="5931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5" name="Google Shape;35;p8"/>
          <p:cNvSpPr txBox="1">
            <a:spLocks noGrp="1"/>
          </p:cNvSpPr>
          <p:nvPr>
            <p:ph type="body" idx="1"/>
          </p:nvPr>
        </p:nvSpPr>
        <p:spPr>
          <a:xfrm>
            <a:off x="311700" y="1389600"/>
            <a:ext cx="40662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6" name="Google Shape;3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37" name="Google Shape;37;p8"/>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9"/>
          <p:cNvSpPr txBox="1">
            <a:spLocks noGrp="1"/>
          </p:cNvSpPr>
          <p:nvPr>
            <p:ph type="title"/>
          </p:nvPr>
        </p:nvSpPr>
        <p:spPr>
          <a:xfrm>
            <a:off x="635500" y="450150"/>
            <a:ext cx="6866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41" name="Google Shape;41;p9"/>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10"/>
          <p:cNvSpPr txBox="1">
            <a:spLocks noGrp="1"/>
          </p:cNvSpPr>
          <p:nvPr>
            <p:ph type="title"/>
          </p:nvPr>
        </p:nvSpPr>
        <p:spPr>
          <a:xfrm>
            <a:off x="265500" y="1691250"/>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5" name="Google Shape;45;p10"/>
          <p:cNvSpPr txBox="1">
            <a:spLocks noGrp="1"/>
          </p:cNvSpPr>
          <p:nvPr>
            <p:ph type="subTitle" idx="1"/>
          </p:nvPr>
        </p:nvSpPr>
        <p:spPr>
          <a:xfrm>
            <a:off x="265500" y="3261150"/>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6" name="Google Shape;46;p1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7" name="Google Shape;47;p10"/>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1pPr>
            <a:lvl2pPr lvl="1">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2pPr>
            <a:lvl3pPr lvl="2">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3pPr>
            <a:lvl4pPr lvl="3">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4pPr>
            <a:lvl5pPr lvl="4">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5pPr>
            <a:lvl6pPr lvl="5">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6pPr>
            <a:lvl7pPr lvl="6">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7pPr>
            <a:lvl8pPr lvl="7">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8pPr>
            <a:lvl9pPr lvl="8">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pic>
        <p:nvPicPr>
          <p:cNvPr id="8" name="Google Shape;8;p1"/>
          <p:cNvPicPr preferRelativeResize="0"/>
          <p:nvPr/>
        </p:nvPicPr>
        <p:blipFill>
          <a:blip r:embed="rId15">
            <a:alphaModFix/>
          </a:blip>
          <a:stretch>
            <a:fillRect/>
          </a:stretch>
        </p:blipFill>
        <p:spPr>
          <a:xfrm>
            <a:off x="8043204" y="4568875"/>
            <a:ext cx="995296" cy="461150"/>
          </a:xfrm>
          <a:prstGeom prst="rect">
            <a:avLst/>
          </a:prstGeom>
          <a:noFill/>
          <a:ln>
            <a:noFill/>
          </a:ln>
        </p:spPr>
      </p:pic>
      <p:pic>
        <p:nvPicPr>
          <p:cNvPr id="9" name="Google Shape;9;p1"/>
          <p:cNvPicPr preferRelativeResize="0"/>
          <p:nvPr/>
        </p:nvPicPr>
        <p:blipFill>
          <a:blip r:embed="rId16">
            <a:alphaModFix/>
          </a:blip>
          <a:stretch>
            <a:fillRect/>
          </a:stretch>
        </p:blipFill>
        <p:spPr>
          <a:xfrm>
            <a:off x="6893300" y="4627988"/>
            <a:ext cx="1085225" cy="342925"/>
          </a:xfrm>
          <a:prstGeom prst="rect">
            <a:avLst/>
          </a:prstGeom>
          <a:noFill/>
          <a:ln>
            <a:noFill/>
          </a:ln>
        </p:spPr>
      </p:pic>
      <p:sp>
        <p:nvSpPr>
          <p:cNvPr id="10" name="Google Shape;10;p1"/>
          <p:cNvSpPr txBox="1">
            <a:spLocks noGrp="1"/>
          </p:cNvSpPr>
          <p:nvPr>
            <p:ph type="sldNum" idx="12"/>
          </p:nvPr>
        </p:nvSpPr>
        <p:spPr>
          <a:xfrm>
            <a:off x="8549734" y="51426"/>
            <a:ext cx="548700" cy="393600"/>
          </a:xfrm>
          <a:prstGeom prst="rect">
            <a:avLst/>
          </a:prstGeom>
          <a:noFill/>
          <a:ln>
            <a:noFill/>
          </a:ln>
        </p:spPr>
        <p:txBody>
          <a:bodyPr spcFirstLastPara="1" wrap="square" lIns="91425" tIns="91425" rIns="91425" bIns="91425" anchor="t" anchorCtr="0">
            <a:noAutofit/>
          </a:bodyPr>
          <a:lstStyle>
            <a:lvl1pPr lvl="0" algn="r">
              <a:buNone/>
              <a:defRPr sz="1300">
                <a:solidFill>
                  <a:schemeClr val="dk2"/>
                </a:solidFill>
                <a:latin typeface="Montserrat"/>
                <a:ea typeface="Montserrat"/>
                <a:cs typeface="Montserrat"/>
                <a:sym typeface="Montserrat"/>
              </a:defRPr>
            </a:lvl1pPr>
            <a:lvl2pPr lvl="1" algn="r">
              <a:buNone/>
              <a:defRPr sz="1300">
                <a:solidFill>
                  <a:schemeClr val="dk2"/>
                </a:solidFill>
                <a:latin typeface="Montserrat"/>
                <a:ea typeface="Montserrat"/>
                <a:cs typeface="Montserrat"/>
                <a:sym typeface="Montserrat"/>
              </a:defRPr>
            </a:lvl2pPr>
            <a:lvl3pPr lvl="2" algn="r">
              <a:buNone/>
              <a:defRPr sz="1300">
                <a:solidFill>
                  <a:schemeClr val="dk2"/>
                </a:solidFill>
                <a:latin typeface="Montserrat"/>
                <a:ea typeface="Montserrat"/>
                <a:cs typeface="Montserrat"/>
                <a:sym typeface="Montserrat"/>
              </a:defRPr>
            </a:lvl3pPr>
            <a:lvl4pPr lvl="3" algn="r">
              <a:buNone/>
              <a:defRPr sz="1300">
                <a:solidFill>
                  <a:schemeClr val="dk2"/>
                </a:solidFill>
                <a:latin typeface="Montserrat"/>
                <a:ea typeface="Montserrat"/>
                <a:cs typeface="Montserrat"/>
                <a:sym typeface="Montserrat"/>
              </a:defRPr>
            </a:lvl4pPr>
            <a:lvl5pPr lvl="4" algn="r">
              <a:buNone/>
              <a:defRPr sz="1300">
                <a:solidFill>
                  <a:schemeClr val="dk2"/>
                </a:solidFill>
                <a:latin typeface="Montserrat"/>
                <a:ea typeface="Montserrat"/>
                <a:cs typeface="Montserrat"/>
                <a:sym typeface="Montserrat"/>
              </a:defRPr>
            </a:lvl5pPr>
            <a:lvl6pPr lvl="5" algn="r">
              <a:buNone/>
              <a:defRPr sz="1300">
                <a:solidFill>
                  <a:schemeClr val="dk2"/>
                </a:solidFill>
                <a:latin typeface="Montserrat"/>
                <a:ea typeface="Montserrat"/>
                <a:cs typeface="Montserrat"/>
                <a:sym typeface="Montserrat"/>
              </a:defRPr>
            </a:lvl6pPr>
            <a:lvl7pPr lvl="6" algn="r">
              <a:buNone/>
              <a:defRPr sz="1300">
                <a:solidFill>
                  <a:schemeClr val="dk2"/>
                </a:solidFill>
                <a:latin typeface="Montserrat"/>
                <a:ea typeface="Montserrat"/>
                <a:cs typeface="Montserrat"/>
                <a:sym typeface="Montserrat"/>
              </a:defRPr>
            </a:lvl7pPr>
            <a:lvl8pPr lvl="7" algn="r">
              <a:buNone/>
              <a:defRPr sz="1300">
                <a:solidFill>
                  <a:schemeClr val="dk2"/>
                </a:solidFill>
                <a:latin typeface="Montserrat"/>
                <a:ea typeface="Montserrat"/>
                <a:cs typeface="Montserrat"/>
                <a:sym typeface="Montserrat"/>
              </a:defRPr>
            </a:lvl8pPr>
            <a:lvl9pPr lvl="8" algn="r">
              <a:buNone/>
              <a:defRPr sz="1300">
                <a:solidFill>
                  <a:schemeClr val="dk2"/>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3" name="Google Shape;63;p14"/>
          <p:cNvPicPr preferRelativeResize="0"/>
          <p:nvPr/>
        </p:nvPicPr>
        <p:blipFill>
          <a:blip r:embed="rId3" cstate="screen">
            <a:alphaModFix amt="32000"/>
            <a:extLst>
              <a:ext uri="{28A0092B-C50C-407E-A947-70E740481C1C}">
                <a14:useLocalDpi xmlns:a14="http://schemas.microsoft.com/office/drawing/2010/main"/>
              </a:ext>
            </a:extLst>
          </a:blip>
          <a:stretch>
            <a:fillRect/>
          </a:stretch>
        </p:blipFill>
        <p:spPr>
          <a:xfrm>
            <a:off x="0" y="0"/>
            <a:ext cx="9144003" cy="5134569"/>
          </a:xfrm>
          <a:prstGeom prst="rect">
            <a:avLst/>
          </a:prstGeom>
          <a:noFill/>
          <a:ln>
            <a:noFill/>
          </a:ln>
        </p:spPr>
      </p:pic>
      <p:sp>
        <p:nvSpPr>
          <p:cNvPr id="64" name="Google Shape;64;p14"/>
          <p:cNvSpPr txBox="1">
            <a:spLocks noGrp="1"/>
          </p:cNvSpPr>
          <p:nvPr>
            <p:ph type="ctrTitle"/>
          </p:nvPr>
        </p:nvSpPr>
        <p:spPr>
          <a:xfrm>
            <a:off x="678750" y="1012050"/>
            <a:ext cx="80325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sz="4800" b="0">
                <a:solidFill>
                  <a:srgbClr val="015052"/>
                </a:solidFill>
                <a:latin typeface="Montserrat ExtraBold"/>
                <a:ea typeface="Montserrat ExtraBold"/>
                <a:cs typeface="Montserrat ExtraBold"/>
                <a:sym typeface="Montserrat ExtraBold"/>
              </a:rPr>
              <a:t>Using Sphere Standards in Urban Contexts</a:t>
            </a:r>
            <a:endParaRPr b="0">
              <a:solidFill>
                <a:srgbClr val="015052"/>
              </a:solidFill>
              <a:latin typeface="Montserrat ExtraBold"/>
              <a:ea typeface="Montserrat ExtraBold"/>
              <a:cs typeface="Montserrat ExtraBold"/>
              <a:sym typeface="Montserrat ExtraBold"/>
            </a:endParaRPr>
          </a:p>
        </p:txBody>
      </p:sp>
      <p:sp>
        <p:nvSpPr>
          <p:cNvPr id="65" name="Google Shape;65;p14"/>
          <p:cNvSpPr txBox="1"/>
          <p:nvPr/>
        </p:nvSpPr>
        <p:spPr>
          <a:xfrm>
            <a:off x="670500" y="2887975"/>
            <a:ext cx="7940100" cy="661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100">
                <a:solidFill>
                  <a:srgbClr val="015052"/>
                </a:solidFill>
                <a:latin typeface="Montserrat"/>
                <a:ea typeface="Montserrat"/>
                <a:cs typeface="Montserrat"/>
                <a:sym typeface="Montserrat"/>
              </a:rPr>
              <a:t>Training for Humanitarian Responders</a:t>
            </a:r>
            <a:endParaRPr sz="100">
              <a:latin typeface="Montserrat"/>
              <a:ea typeface="Montserrat"/>
              <a:cs typeface="Montserrat"/>
              <a:sym typeface="Montserrat"/>
            </a:endParaRPr>
          </a:p>
        </p:txBody>
      </p:sp>
      <p:sp>
        <p:nvSpPr>
          <p:cNvPr id="66" name="Google Shape;66;p1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a:t>
            </a:fld>
            <a:endParaRPr/>
          </a:p>
        </p:txBody>
      </p:sp>
      <p:sp>
        <p:nvSpPr>
          <p:cNvPr id="67" name="Google Shape;67;p14"/>
          <p:cNvSpPr txBox="1"/>
          <p:nvPr/>
        </p:nvSpPr>
        <p:spPr>
          <a:xfrm>
            <a:off x="670500" y="3397375"/>
            <a:ext cx="8473500" cy="8697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4450">
                <a:solidFill>
                  <a:srgbClr val="FF9900"/>
                </a:solidFill>
                <a:latin typeface="Montserrat ExtraBold"/>
                <a:ea typeface="Montserrat ExtraBold"/>
                <a:cs typeface="Montserrat ExtraBold"/>
                <a:sym typeface="Montserrat ExtraBold"/>
              </a:rPr>
              <a:t>PARTICIPANT GUIDE</a:t>
            </a:r>
            <a:endParaRPr sz="2600">
              <a:solidFill>
                <a:srgbClr val="FF99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pic>
        <p:nvPicPr>
          <p:cNvPr id="143" name="Google Shape;143;p10" descr="Graphical user interface, text, application&#10;&#10;Description automatically generated"/>
          <p:cNvPicPr preferRelativeResize="0">
            <a:picLocks noGrp="1"/>
          </p:cNvPicPr>
          <p:nvPr>
            <p:ph type="body" idx="1"/>
          </p:nvPr>
        </p:nvPicPr>
        <p:blipFill rotWithShape="1">
          <a:blip r:embed="rId3">
            <a:alphaModFix/>
          </a:blip>
          <a:srcRect/>
          <a:stretch/>
        </p:blipFill>
        <p:spPr>
          <a:xfrm>
            <a:off x="246570" y="606097"/>
            <a:ext cx="4169610" cy="1355123"/>
          </a:xfrm>
          <a:prstGeom prst="rect">
            <a:avLst/>
          </a:prstGeom>
          <a:noFill/>
          <a:ln>
            <a:noFill/>
          </a:ln>
        </p:spPr>
      </p:pic>
      <p:pic>
        <p:nvPicPr>
          <p:cNvPr id="144" name="Google Shape;144;p10" descr="A picture containing text, automaton&#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150715" y="451625"/>
            <a:ext cx="5993285" cy="424025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11" descr="Graphical user interface, text, application&#10;&#10;Description automatically generated"/>
          <p:cNvPicPr preferRelativeResize="0">
            <a:picLocks noGrp="1"/>
          </p:cNvPicPr>
          <p:nvPr>
            <p:ph type="body" idx="1"/>
          </p:nvPr>
        </p:nvPicPr>
        <p:blipFill rotWithShape="1">
          <a:blip r:embed="rId3">
            <a:alphaModFix/>
          </a:blip>
          <a:srcRect/>
          <a:stretch/>
        </p:blipFill>
        <p:spPr>
          <a:xfrm>
            <a:off x="246570" y="606097"/>
            <a:ext cx="4169610" cy="1355123"/>
          </a:xfrm>
          <a:prstGeom prst="rect">
            <a:avLst/>
          </a:prstGeom>
          <a:noFill/>
          <a:ln>
            <a:noFill/>
          </a:ln>
        </p:spPr>
      </p:pic>
      <p:pic>
        <p:nvPicPr>
          <p:cNvPr id="150" name="Google Shape;150;p11" descr="A picture containing text, linedrawing&#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150715" y="451625"/>
            <a:ext cx="5993285" cy="424025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24"/>
        <p:cNvGrpSpPr/>
        <p:nvPr/>
      </p:nvGrpSpPr>
      <p:grpSpPr>
        <a:xfrm>
          <a:off x="0" y="0"/>
          <a:ext cx="0" cy="0"/>
          <a:chOff x="0" y="0"/>
          <a:chExt cx="0" cy="0"/>
        </a:xfrm>
      </p:grpSpPr>
      <p:sp>
        <p:nvSpPr>
          <p:cNvPr id="125" name="Google Shape;125;p21"/>
          <p:cNvSpPr txBox="1">
            <a:spLocks noGrp="1"/>
          </p:cNvSpPr>
          <p:nvPr>
            <p:ph type="subTitle" idx="1"/>
          </p:nvPr>
        </p:nvSpPr>
        <p:spPr>
          <a:xfrm>
            <a:off x="265500" y="1937100"/>
            <a:ext cx="4045200" cy="5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00A0A3"/>
                </a:solidFill>
                <a:latin typeface="Montserrat Black"/>
                <a:ea typeface="Montserrat Black"/>
                <a:cs typeface="Montserrat Black"/>
                <a:sym typeface="Montserrat Black"/>
              </a:rPr>
              <a:t>Activity 1.0</a:t>
            </a:r>
            <a:endParaRPr sz="3800" b="1">
              <a:solidFill>
                <a:srgbClr val="00A0A3"/>
              </a:solidFill>
            </a:endParaRPr>
          </a:p>
        </p:txBody>
      </p:sp>
      <p:sp>
        <p:nvSpPr>
          <p:cNvPr id="126" name="Google Shape;126;p21"/>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AutoNum type="arabicPeriod"/>
            </a:pPr>
            <a:r>
              <a:rPr lang="en-GB" sz="1400"/>
              <a:t>What complexities can we observe in the response to this urban emergency?</a:t>
            </a:r>
            <a:endParaRPr sz="1400"/>
          </a:p>
          <a:p>
            <a:pPr marL="457200" lvl="0" indent="-317500" algn="l" rtl="0">
              <a:spcBef>
                <a:spcPts val="1000"/>
              </a:spcBef>
              <a:spcAft>
                <a:spcPts val="0"/>
              </a:spcAft>
              <a:buSzPts val="1400"/>
              <a:buAutoNum type="arabicPeriod"/>
            </a:pPr>
            <a:r>
              <a:rPr lang="en-GB" sz="1400"/>
              <a:t>What challenges and/or opportunities are specific to the urban context?</a:t>
            </a:r>
            <a:endParaRPr sz="1400"/>
          </a:p>
          <a:p>
            <a:pPr marL="457200" lvl="0" indent="-317500" algn="l" rtl="0">
              <a:spcBef>
                <a:spcPts val="1000"/>
              </a:spcBef>
              <a:spcAft>
                <a:spcPts val="1000"/>
              </a:spcAft>
              <a:buSzPts val="1400"/>
              <a:buAutoNum type="arabicPeriod"/>
            </a:pPr>
            <a:r>
              <a:rPr lang="en-GB" sz="1400"/>
              <a:t>What are the similarities and differences of response in an urban context and a traditional context?</a:t>
            </a:r>
            <a:endParaRPr sz="1400"/>
          </a:p>
        </p:txBody>
      </p:sp>
      <p:sp>
        <p:nvSpPr>
          <p:cNvPr id="127" name="Google Shape;127;p21"/>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12</a:t>
            </a:fld>
            <a:endParaRPr/>
          </a:p>
        </p:txBody>
      </p:sp>
      <p:sp>
        <p:nvSpPr>
          <p:cNvPr id="128" name="Google Shape;128;p21"/>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1. Humanitarian Response in Urban Contexts</a:t>
            </a:r>
            <a:endParaRPr b="1">
              <a:latin typeface="Montserrat"/>
              <a:ea typeface="Montserrat"/>
              <a:cs typeface="Montserrat"/>
              <a:sym typeface="Montserrat"/>
            </a:endParaRPr>
          </a:p>
        </p:txBody>
      </p:sp>
      <p:sp>
        <p:nvSpPr>
          <p:cNvPr id="129" name="Google Shape;129;p21"/>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00A0A3"/>
                </a:solidFill>
              </a:rPr>
              <a:t>Introducing the Urban Context</a:t>
            </a:r>
            <a:endParaRPr sz="2300" b="1">
              <a:solidFill>
                <a:srgbClr val="00A0A3"/>
              </a:solidFill>
            </a:endParaRPr>
          </a:p>
        </p:txBody>
      </p:sp>
      <p:sp>
        <p:nvSpPr>
          <p:cNvPr id="130" name="Google Shape;130;p21"/>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00A0A3"/>
                </a:solidFill>
                <a:latin typeface="Montserrat"/>
                <a:ea typeface="Montserrat"/>
                <a:cs typeface="Montserrat"/>
                <a:sym typeface="Montserrat"/>
              </a:rPr>
              <a:t>1.0 </a:t>
            </a:r>
            <a:r>
              <a:rPr lang="en-GB" i="1">
                <a:solidFill>
                  <a:srgbClr val="00A0A3"/>
                </a:solidFill>
                <a:latin typeface="Montserrat"/>
                <a:ea typeface="Montserrat"/>
                <a:cs typeface="Montserrat"/>
                <a:sym typeface="Montserrat"/>
              </a:rPr>
              <a:t>Introduction</a:t>
            </a:r>
            <a:endParaRPr/>
          </a:p>
        </p:txBody>
      </p:sp>
      <p:sp>
        <p:nvSpPr>
          <p:cNvPr id="131" name="Google Shape;131;p21"/>
          <p:cNvSpPr/>
          <p:nvPr/>
        </p:nvSpPr>
        <p:spPr>
          <a:xfrm>
            <a:off x="94775" y="105300"/>
            <a:ext cx="8812800" cy="4948800"/>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9999"/>
                </a:solidFill>
                <a:latin typeface="Montserrat"/>
                <a:ea typeface="Montserrat"/>
                <a:cs typeface="Montserrat"/>
                <a:sym typeface="Montserrat"/>
              </a:rPr>
              <a:t>DISCUSSION NOTES</a:t>
            </a:r>
            <a:endParaRPr b="1">
              <a:solidFill>
                <a:srgbClr val="999999"/>
              </a:solidFill>
              <a:latin typeface="Montserrat"/>
              <a:ea typeface="Montserrat"/>
              <a:cs typeface="Montserrat"/>
              <a:sym typeface="Montserrat"/>
            </a:endParaRPr>
          </a:p>
        </p:txBody>
      </p:sp>
      <p:sp>
        <p:nvSpPr>
          <p:cNvPr id="132" name="Google Shape;132;p21"/>
          <p:cNvSpPr txBox="1"/>
          <p:nvPr/>
        </p:nvSpPr>
        <p:spPr>
          <a:xfrm>
            <a:off x="505400" y="805475"/>
            <a:ext cx="1784700" cy="147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a:solidFill>
                  <a:schemeClr val="dk1"/>
                </a:solidFill>
                <a:latin typeface="Montserrat"/>
                <a:ea typeface="Montserrat"/>
                <a:cs typeface="Montserrat"/>
                <a:sym typeface="Montserrat"/>
              </a:rPr>
              <a:t>Use this text box to enter text</a:t>
            </a:r>
            <a:endParaRPr>
              <a:solidFill>
                <a:schemeClr val="dk1"/>
              </a:solidFill>
              <a:latin typeface="Montserrat"/>
              <a:ea typeface="Montserrat"/>
              <a:cs typeface="Montserrat"/>
              <a:sym typeface="Montserrat"/>
            </a:endParaRPr>
          </a:p>
          <a:p>
            <a:pPr marL="0" lvl="0" indent="0" algn="l" rtl="0">
              <a:spcBef>
                <a:spcPts val="0"/>
              </a:spcBef>
              <a:spcAft>
                <a:spcPts val="0"/>
              </a:spcAft>
              <a:buClr>
                <a:schemeClr val="dk1"/>
              </a:buClr>
              <a:buSzPts val="1100"/>
              <a:buFont typeface="Arial"/>
              <a:buNone/>
            </a:pPr>
            <a:endParaRPr>
              <a:solidFill>
                <a:schemeClr val="dk1"/>
              </a:solidFill>
              <a:latin typeface="Montserrat"/>
              <a:ea typeface="Montserrat"/>
              <a:cs typeface="Montserrat"/>
              <a:sym typeface="Montserrat"/>
            </a:endParaRPr>
          </a:p>
          <a:p>
            <a:pPr marL="0" lvl="0" indent="0" algn="l" rtl="0">
              <a:spcBef>
                <a:spcPts val="0"/>
              </a:spcBef>
              <a:spcAft>
                <a:spcPts val="0"/>
              </a:spcAft>
              <a:buClr>
                <a:schemeClr val="dk1"/>
              </a:buClr>
              <a:buSzPts val="1100"/>
              <a:buFont typeface="Arial"/>
              <a:buNone/>
            </a:pPr>
            <a:r>
              <a:rPr lang="en-GB">
                <a:solidFill>
                  <a:schemeClr val="dk1"/>
                </a:solidFill>
                <a:latin typeface="Montserrat"/>
                <a:ea typeface="Montserrat"/>
                <a:cs typeface="Montserrat"/>
                <a:sym typeface="Montserrat"/>
              </a:rPr>
              <a:t>Copy and paste it to create more text boxes</a:t>
            </a:r>
            <a:endParaRPr>
              <a:latin typeface="Montserrat"/>
              <a:ea typeface="Montserrat"/>
              <a:cs typeface="Montserrat"/>
              <a:sym typeface="Montserrat"/>
            </a:endParaRPr>
          </a:p>
        </p:txBody>
      </p:sp>
      <p:sp>
        <p:nvSpPr>
          <p:cNvPr id="133" name="Google Shape;133;p21"/>
          <p:cNvSpPr/>
          <p:nvPr/>
        </p:nvSpPr>
        <p:spPr>
          <a:xfrm>
            <a:off x="6036675" y="363250"/>
            <a:ext cx="1254900" cy="14775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GB" sz="1100">
                <a:solidFill>
                  <a:schemeClr val="dk1"/>
                </a:solidFill>
                <a:latin typeface="Montserrat"/>
                <a:ea typeface="Montserrat"/>
                <a:cs typeface="Montserrat"/>
                <a:sym typeface="Montserrat"/>
              </a:rPr>
              <a:t>Copy and paste to create more Post-it Notes, resize, and/or</a:t>
            </a:r>
            <a:endParaRPr sz="1100">
              <a:solidFill>
                <a:schemeClr val="dk1"/>
              </a:solidFill>
              <a:latin typeface="Montserrat"/>
              <a:ea typeface="Montserrat"/>
              <a:cs typeface="Montserrat"/>
              <a:sym typeface="Montserrat"/>
            </a:endParaRPr>
          </a:p>
          <a:p>
            <a:pPr marL="0" lvl="0" indent="0" algn="l" rtl="0">
              <a:spcBef>
                <a:spcPts val="0"/>
              </a:spcBef>
              <a:spcAft>
                <a:spcPts val="0"/>
              </a:spcAft>
              <a:buClr>
                <a:schemeClr val="dk1"/>
              </a:buClr>
              <a:buSzPts val="1100"/>
              <a:buFont typeface="Arial"/>
              <a:buNone/>
            </a:pPr>
            <a:r>
              <a:rPr lang="en-GB" sz="1100">
                <a:solidFill>
                  <a:schemeClr val="dk1"/>
                </a:solidFill>
                <a:latin typeface="Montserrat"/>
                <a:ea typeface="Montserrat"/>
                <a:cs typeface="Montserrat"/>
                <a:sym typeface="Montserrat"/>
              </a:rPr>
              <a:t>edit text</a:t>
            </a:r>
            <a:endParaRPr sz="1100">
              <a:latin typeface="Montserrat"/>
              <a:ea typeface="Montserrat"/>
              <a:cs typeface="Montserrat"/>
              <a:sym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6">
                                            <p:txEl>
                                              <p:pRg st="0" end="0"/>
                                            </p:txEl>
                                          </p:spTgt>
                                        </p:tgtEl>
                                        <p:attrNameLst>
                                          <p:attrName>style.visibility</p:attrName>
                                        </p:attrNameLst>
                                      </p:cBhvr>
                                      <p:to>
                                        <p:strVal val="visible"/>
                                      </p:to>
                                    </p:set>
                                    <p:animEffect transition="in" filter="fade">
                                      <p:cBhvr>
                                        <p:cTn id="7" dur="1000"/>
                                        <p:tgtEl>
                                          <p:spTgt spid="1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6">
                                            <p:txEl>
                                              <p:pRg st="1" end="1"/>
                                            </p:txEl>
                                          </p:spTgt>
                                        </p:tgtEl>
                                        <p:attrNameLst>
                                          <p:attrName>style.visibility</p:attrName>
                                        </p:attrNameLst>
                                      </p:cBhvr>
                                      <p:to>
                                        <p:strVal val="visible"/>
                                      </p:to>
                                    </p:set>
                                    <p:animEffect transition="in" filter="fade">
                                      <p:cBhvr>
                                        <p:cTn id="12" dur="1000"/>
                                        <p:tgtEl>
                                          <p:spTgt spid="12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6">
                                            <p:txEl>
                                              <p:pRg st="2" end="2"/>
                                            </p:txEl>
                                          </p:spTgt>
                                        </p:tgtEl>
                                        <p:attrNameLst>
                                          <p:attrName>style.visibility</p:attrName>
                                        </p:attrNameLst>
                                      </p:cBhvr>
                                      <p:to>
                                        <p:strVal val="visible"/>
                                      </p:to>
                                    </p:set>
                                    <p:animEffect transition="in" filter="fade">
                                      <p:cBhvr>
                                        <p:cTn id="17" dur="1000"/>
                                        <p:tgtEl>
                                          <p:spTgt spid="12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37"/>
        <p:cNvGrpSpPr/>
        <p:nvPr/>
      </p:nvGrpSpPr>
      <p:grpSpPr>
        <a:xfrm>
          <a:off x="0" y="0"/>
          <a:ext cx="0" cy="0"/>
          <a:chOff x="0" y="0"/>
          <a:chExt cx="0" cy="0"/>
        </a:xfrm>
      </p:grpSpPr>
      <p:sp>
        <p:nvSpPr>
          <p:cNvPr id="138" name="Google Shape;138;p22"/>
          <p:cNvSpPr txBox="1">
            <a:spLocks noGrp="1"/>
          </p:cNvSpPr>
          <p:nvPr>
            <p:ph type="subTitle" idx="1"/>
          </p:nvPr>
        </p:nvSpPr>
        <p:spPr>
          <a:xfrm>
            <a:off x="265500" y="1937100"/>
            <a:ext cx="4045200" cy="5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00A0A3"/>
                </a:solidFill>
                <a:latin typeface="Montserrat Black"/>
                <a:ea typeface="Montserrat Black"/>
                <a:cs typeface="Montserrat Black"/>
                <a:sym typeface="Montserrat Black"/>
              </a:rPr>
              <a:t>Activity 1.0</a:t>
            </a:r>
            <a:endParaRPr sz="3800" b="1">
              <a:solidFill>
                <a:srgbClr val="00A0A3"/>
              </a:solidFill>
            </a:endParaRPr>
          </a:p>
        </p:txBody>
      </p:sp>
      <p:sp>
        <p:nvSpPr>
          <p:cNvPr id="139" name="Google Shape;139;p22"/>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AutoNum type="arabicPeriod"/>
            </a:pPr>
            <a:r>
              <a:rPr lang="en-GB" sz="1400"/>
              <a:t>What complexities can we observe in the response to this urban emergency?</a:t>
            </a:r>
            <a:endParaRPr sz="1400"/>
          </a:p>
          <a:p>
            <a:pPr marL="457200" lvl="0" indent="-317500" algn="l" rtl="0">
              <a:spcBef>
                <a:spcPts val="1000"/>
              </a:spcBef>
              <a:spcAft>
                <a:spcPts val="0"/>
              </a:spcAft>
              <a:buSzPts val="1400"/>
              <a:buAutoNum type="arabicPeriod"/>
            </a:pPr>
            <a:r>
              <a:rPr lang="en-GB" sz="1400"/>
              <a:t>What challenges and/or opportunities are specific to the urban context?</a:t>
            </a:r>
            <a:endParaRPr sz="1400"/>
          </a:p>
          <a:p>
            <a:pPr marL="457200" lvl="0" indent="-317500" algn="l" rtl="0">
              <a:spcBef>
                <a:spcPts val="1000"/>
              </a:spcBef>
              <a:spcAft>
                <a:spcPts val="1000"/>
              </a:spcAft>
              <a:buSzPts val="1400"/>
              <a:buAutoNum type="arabicPeriod"/>
            </a:pPr>
            <a:r>
              <a:rPr lang="en-GB" sz="1400"/>
              <a:t>What are the similarities and differences of response in an urban context and a traditional context?</a:t>
            </a:r>
            <a:endParaRPr sz="1400"/>
          </a:p>
        </p:txBody>
      </p:sp>
      <p:sp>
        <p:nvSpPr>
          <p:cNvPr id="140" name="Google Shape;140;p22"/>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13</a:t>
            </a:fld>
            <a:endParaRPr/>
          </a:p>
        </p:txBody>
      </p:sp>
      <p:sp>
        <p:nvSpPr>
          <p:cNvPr id="141" name="Google Shape;141;p22"/>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1. Humanitarian Response in Urban Contexts</a:t>
            </a:r>
            <a:endParaRPr b="1">
              <a:latin typeface="Montserrat"/>
              <a:ea typeface="Montserrat"/>
              <a:cs typeface="Montserrat"/>
              <a:sym typeface="Montserrat"/>
            </a:endParaRPr>
          </a:p>
        </p:txBody>
      </p:sp>
      <p:sp>
        <p:nvSpPr>
          <p:cNvPr id="142" name="Google Shape;142;p22"/>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00A0A3"/>
                </a:solidFill>
              </a:rPr>
              <a:t>Introducing the Urban Context</a:t>
            </a:r>
            <a:endParaRPr sz="2300" b="1">
              <a:solidFill>
                <a:srgbClr val="00A0A3"/>
              </a:solidFill>
            </a:endParaRPr>
          </a:p>
        </p:txBody>
      </p:sp>
      <p:sp>
        <p:nvSpPr>
          <p:cNvPr id="143" name="Google Shape;143;p22"/>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00A0A3"/>
                </a:solidFill>
                <a:latin typeface="Montserrat"/>
                <a:ea typeface="Montserrat"/>
                <a:cs typeface="Montserrat"/>
                <a:sym typeface="Montserrat"/>
              </a:rPr>
              <a:t>1.0 </a:t>
            </a:r>
            <a:r>
              <a:rPr lang="en-GB" i="1">
                <a:solidFill>
                  <a:srgbClr val="00A0A3"/>
                </a:solidFill>
                <a:latin typeface="Montserrat"/>
                <a:ea typeface="Montserrat"/>
                <a:cs typeface="Montserrat"/>
                <a:sym typeface="Montserrat"/>
              </a:rPr>
              <a:t>Introduction</a:t>
            </a:r>
            <a:endParaRPr/>
          </a:p>
        </p:txBody>
      </p:sp>
      <p:sp>
        <p:nvSpPr>
          <p:cNvPr id="144" name="Google Shape;144;p22"/>
          <p:cNvSpPr/>
          <p:nvPr/>
        </p:nvSpPr>
        <p:spPr>
          <a:xfrm>
            <a:off x="94775" y="105300"/>
            <a:ext cx="8812800" cy="4948800"/>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9999"/>
                </a:solidFill>
                <a:latin typeface="Montserrat"/>
                <a:ea typeface="Montserrat"/>
                <a:cs typeface="Montserrat"/>
                <a:sym typeface="Montserrat"/>
              </a:rPr>
              <a:t>SYNTHESIS | </a:t>
            </a:r>
            <a:r>
              <a:rPr lang="en-GB">
                <a:solidFill>
                  <a:srgbClr val="999999"/>
                </a:solidFill>
                <a:latin typeface="Montserrat"/>
                <a:ea typeface="Montserrat"/>
                <a:cs typeface="Montserrat"/>
                <a:sym typeface="Montserrat"/>
              </a:rPr>
              <a:t>What do you want to share with the group?</a:t>
            </a:r>
            <a:endParaRPr>
              <a:solidFill>
                <a:srgbClr val="999999"/>
              </a:solidFill>
              <a:latin typeface="Montserrat"/>
              <a:ea typeface="Montserrat"/>
              <a:cs typeface="Montserrat"/>
              <a:sym typeface="Montserrat"/>
            </a:endParaRPr>
          </a:p>
        </p:txBody>
      </p:sp>
      <p:sp>
        <p:nvSpPr>
          <p:cNvPr id="145" name="Google Shape;145;p22"/>
          <p:cNvSpPr txBox="1"/>
          <p:nvPr/>
        </p:nvSpPr>
        <p:spPr>
          <a:xfrm>
            <a:off x="505400" y="805475"/>
            <a:ext cx="1784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Montserrat"/>
                <a:ea typeface="Montserrat"/>
                <a:cs typeface="Montserrat"/>
                <a:sym typeface="Montserrat"/>
              </a:rPr>
              <a:t>&lt;insert text&gt;</a:t>
            </a:r>
            <a:endParaRPr>
              <a:latin typeface="Montserrat"/>
              <a:ea typeface="Montserrat"/>
              <a:cs typeface="Montserrat"/>
              <a:sym typeface="Montserrat"/>
            </a:endParaRPr>
          </a:p>
        </p:txBody>
      </p:sp>
      <p:sp>
        <p:nvSpPr>
          <p:cNvPr id="146" name="Google Shape;146;p22"/>
          <p:cNvSpPr/>
          <p:nvPr/>
        </p:nvSpPr>
        <p:spPr>
          <a:xfrm>
            <a:off x="6191150" y="363250"/>
            <a:ext cx="1100400" cy="11109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latin typeface="Montserrat"/>
                <a:ea typeface="Montserrat"/>
                <a:cs typeface="Montserrat"/>
                <a:sym typeface="Montserrat"/>
              </a:rPr>
              <a:t>&lt;insert text&gt;</a:t>
            </a:r>
            <a:endParaRPr sz="1100">
              <a:latin typeface="Montserrat"/>
              <a:ea typeface="Montserrat"/>
              <a:cs typeface="Montserrat"/>
              <a:sym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9">
                                            <p:txEl>
                                              <p:pRg st="0" end="0"/>
                                            </p:txEl>
                                          </p:spTgt>
                                        </p:tgtEl>
                                        <p:attrNameLst>
                                          <p:attrName>style.visibility</p:attrName>
                                        </p:attrNameLst>
                                      </p:cBhvr>
                                      <p:to>
                                        <p:strVal val="visible"/>
                                      </p:to>
                                    </p:set>
                                    <p:animEffect transition="in" filter="fade">
                                      <p:cBhvr>
                                        <p:cTn id="7" dur="1000"/>
                                        <p:tgtEl>
                                          <p:spTgt spid="1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9">
                                            <p:txEl>
                                              <p:pRg st="1" end="1"/>
                                            </p:txEl>
                                          </p:spTgt>
                                        </p:tgtEl>
                                        <p:attrNameLst>
                                          <p:attrName>style.visibility</p:attrName>
                                        </p:attrNameLst>
                                      </p:cBhvr>
                                      <p:to>
                                        <p:strVal val="visible"/>
                                      </p:to>
                                    </p:set>
                                    <p:animEffect transition="in" filter="fade">
                                      <p:cBhvr>
                                        <p:cTn id="12" dur="1000"/>
                                        <p:tgtEl>
                                          <p:spTgt spid="1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9">
                                            <p:txEl>
                                              <p:pRg st="2" end="2"/>
                                            </p:txEl>
                                          </p:spTgt>
                                        </p:tgtEl>
                                        <p:attrNameLst>
                                          <p:attrName>style.visibility</p:attrName>
                                        </p:attrNameLst>
                                      </p:cBhvr>
                                      <p:to>
                                        <p:strVal val="visible"/>
                                      </p:to>
                                    </p:set>
                                    <p:animEffect transition="in" filter="fade">
                                      <p:cBhvr>
                                        <p:cTn id="17" dur="1000"/>
                                        <p:tgtEl>
                                          <p:spTgt spid="1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50"/>
        <p:cNvGrpSpPr/>
        <p:nvPr/>
      </p:nvGrpSpPr>
      <p:grpSpPr>
        <a:xfrm>
          <a:off x="0" y="0"/>
          <a:ext cx="0" cy="0"/>
          <a:chOff x="0" y="0"/>
          <a:chExt cx="0" cy="0"/>
        </a:xfrm>
      </p:grpSpPr>
      <p:pic>
        <p:nvPicPr>
          <p:cNvPr id="151" name="Google Shape;151;p2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572000" y="0"/>
            <a:ext cx="4617324" cy="5143500"/>
          </a:xfrm>
          <a:prstGeom prst="rect">
            <a:avLst/>
          </a:prstGeom>
          <a:noFill/>
          <a:ln>
            <a:noFill/>
          </a:ln>
        </p:spPr>
      </p:pic>
      <p:sp>
        <p:nvSpPr>
          <p:cNvPr id="152" name="Google Shape;152;p23"/>
          <p:cNvSpPr txBox="1">
            <a:spLocks noGrp="1"/>
          </p:cNvSpPr>
          <p:nvPr>
            <p:ph type="subTitle" idx="1"/>
          </p:nvPr>
        </p:nvSpPr>
        <p:spPr>
          <a:xfrm>
            <a:off x="265500" y="1847850"/>
            <a:ext cx="4045200" cy="12351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3800">
                <a:solidFill>
                  <a:srgbClr val="0B5394"/>
                </a:solidFill>
                <a:latin typeface="Montserrat Black"/>
                <a:ea typeface="Montserrat Black"/>
                <a:cs typeface="Montserrat Black"/>
                <a:sym typeface="Montserrat Black"/>
              </a:rPr>
              <a:t>Activity 2.2 </a:t>
            </a:r>
            <a:endParaRPr sz="380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300" b="1">
                <a:solidFill>
                  <a:srgbClr val="0B5394"/>
                </a:solidFill>
              </a:rPr>
              <a:t>Exploring Standards in the Urban Context</a:t>
            </a:r>
            <a:endParaRPr sz="2300">
              <a:solidFill>
                <a:srgbClr val="0B5394"/>
              </a:solidFill>
            </a:endParaRPr>
          </a:p>
        </p:txBody>
      </p:sp>
      <p:sp>
        <p:nvSpPr>
          <p:cNvPr id="153" name="Google Shape;153;p23"/>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14</a:t>
            </a:fld>
            <a:endParaRPr/>
          </a:p>
        </p:txBody>
      </p:sp>
      <p:sp>
        <p:nvSpPr>
          <p:cNvPr id="154" name="Google Shape;154;p23"/>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155" name="Google Shape;155;p23"/>
          <p:cNvSpPr txBox="1"/>
          <p:nvPr/>
        </p:nvSpPr>
        <p:spPr>
          <a:xfrm>
            <a:off x="0" y="0"/>
            <a:ext cx="49911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i="1">
                <a:solidFill>
                  <a:srgbClr val="0B5394"/>
                </a:solidFill>
                <a:latin typeface="Montserrat"/>
                <a:ea typeface="Montserrat"/>
                <a:cs typeface="Montserrat"/>
                <a:sym typeface="Montserrat"/>
              </a:rPr>
              <a:t>2.2 </a:t>
            </a:r>
            <a:r>
              <a:rPr lang="en-GB" sz="1500" i="1">
                <a:solidFill>
                  <a:srgbClr val="0B5394"/>
                </a:solidFill>
                <a:latin typeface="Montserrat"/>
                <a:ea typeface="Montserrat"/>
                <a:cs typeface="Montserrat"/>
                <a:sym typeface="Montserrat"/>
              </a:rPr>
              <a:t>Conceptualising Sphere Standards</a:t>
            </a:r>
            <a:endParaRPr b="1" i="1">
              <a:solidFill>
                <a:srgbClr val="0B5394"/>
              </a:solidFill>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59"/>
        <p:cNvGrpSpPr/>
        <p:nvPr/>
      </p:nvGrpSpPr>
      <p:grpSpPr>
        <a:xfrm>
          <a:off x="0" y="0"/>
          <a:ext cx="0" cy="0"/>
          <a:chOff x="0" y="0"/>
          <a:chExt cx="0" cy="0"/>
        </a:xfrm>
      </p:grpSpPr>
      <p:sp>
        <p:nvSpPr>
          <p:cNvPr id="160" name="Google Shape;160;p24"/>
          <p:cNvSpPr txBox="1">
            <a:spLocks noGrp="1"/>
          </p:cNvSpPr>
          <p:nvPr>
            <p:ph type="subTitle" idx="1"/>
          </p:nvPr>
        </p:nvSpPr>
        <p:spPr>
          <a:xfrm>
            <a:off x="265500" y="1847850"/>
            <a:ext cx="4045200" cy="12351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3800">
                <a:solidFill>
                  <a:srgbClr val="0B5394"/>
                </a:solidFill>
                <a:latin typeface="Montserrat Black"/>
                <a:ea typeface="Montserrat Black"/>
                <a:cs typeface="Montserrat Black"/>
                <a:sym typeface="Montserrat Black"/>
              </a:rPr>
              <a:t>Step 1.</a:t>
            </a:r>
            <a:endParaRPr sz="380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300" b="1">
                <a:solidFill>
                  <a:srgbClr val="0B5394"/>
                </a:solidFill>
              </a:rPr>
              <a:t>Situation Update</a:t>
            </a:r>
            <a:endParaRPr sz="2300">
              <a:solidFill>
                <a:srgbClr val="0B5394"/>
              </a:solidFill>
            </a:endParaRPr>
          </a:p>
        </p:txBody>
      </p:sp>
      <p:sp>
        <p:nvSpPr>
          <p:cNvPr id="161" name="Google Shape;161;p2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15</a:t>
            </a:fld>
            <a:endParaRPr/>
          </a:p>
        </p:txBody>
      </p:sp>
      <p:sp>
        <p:nvSpPr>
          <p:cNvPr id="162" name="Google Shape;162;p24"/>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163" name="Google Shape;163;p24"/>
          <p:cNvSpPr txBox="1"/>
          <p:nvPr/>
        </p:nvSpPr>
        <p:spPr>
          <a:xfrm>
            <a:off x="0" y="0"/>
            <a:ext cx="4572000" cy="846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i="1">
                <a:solidFill>
                  <a:srgbClr val="0B5394"/>
                </a:solidFill>
                <a:latin typeface="Montserrat"/>
                <a:ea typeface="Montserrat"/>
                <a:cs typeface="Montserrat"/>
                <a:sym typeface="Montserrat"/>
              </a:rPr>
              <a:t>2.2 </a:t>
            </a:r>
            <a:r>
              <a:rPr lang="en-GB" sz="1500" i="1">
                <a:solidFill>
                  <a:srgbClr val="0B5394"/>
                </a:solidFill>
                <a:latin typeface="Montserrat"/>
                <a:ea typeface="Montserrat"/>
                <a:cs typeface="Montserrat"/>
                <a:sym typeface="Montserrat"/>
              </a:rPr>
              <a:t>Conceptualising Sphere Standards</a:t>
            </a:r>
            <a:br>
              <a:rPr lang="en-GB" i="1">
                <a:solidFill>
                  <a:srgbClr val="0B5394"/>
                </a:solidFill>
                <a:latin typeface="Montserrat"/>
                <a:ea typeface="Montserrat"/>
                <a:cs typeface="Montserrat"/>
                <a:sym typeface="Montserrat"/>
              </a:rPr>
            </a:br>
            <a:r>
              <a:rPr lang="en-GB" b="1" i="1">
                <a:solidFill>
                  <a:srgbClr val="0B5394"/>
                </a:solidFill>
                <a:latin typeface="Montserrat"/>
                <a:ea typeface="Montserrat"/>
                <a:cs typeface="Montserrat"/>
                <a:sym typeface="Montserrat"/>
              </a:rPr>
              <a:t>Activity 2.2 - Exploring Standards in the Urban Context</a:t>
            </a:r>
            <a:endParaRPr i="1">
              <a:solidFill>
                <a:srgbClr val="0B5394"/>
              </a:solidFill>
              <a:latin typeface="Montserrat"/>
              <a:ea typeface="Montserrat"/>
              <a:cs typeface="Montserrat"/>
              <a:sym typeface="Montserrat"/>
            </a:endParaRPr>
          </a:p>
        </p:txBody>
      </p:sp>
      <p:sp>
        <p:nvSpPr>
          <p:cNvPr id="164" name="Google Shape;164;p24"/>
          <p:cNvSpPr/>
          <p:nvPr/>
        </p:nvSpPr>
        <p:spPr>
          <a:xfrm>
            <a:off x="4683725" y="1457075"/>
            <a:ext cx="4354500" cy="14280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4"/>
          <p:cNvSpPr txBox="1">
            <a:spLocks noGrp="1"/>
          </p:cNvSpPr>
          <p:nvPr>
            <p:ph type="body" idx="2"/>
          </p:nvPr>
        </p:nvSpPr>
        <p:spPr>
          <a:xfrm>
            <a:off x="4863300" y="126225"/>
            <a:ext cx="4045200" cy="4812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GB" b="1"/>
              <a:t>Consider the following situation update:</a:t>
            </a:r>
            <a:br>
              <a:rPr lang="en-GB" b="1"/>
            </a:br>
            <a:endParaRPr b="1"/>
          </a:p>
          <a:p>
            <a:pPr marL="0" lvl="0" indent="0" algn="l" rtl="0">
              <a:lnSpc>
                <a:spcPct val="100000"/>
              </a:lnSpc>
              <a:spcBef>
                <a:spcPts val="1200"/>
              </a:spcBef>
              <a:spcAft>
                <a:spcPts val="0"/>
              </a:spcAft>
              <a:buNone/>
            </a:pPr>
            <a:r>
              <a:rPr lang="en-GB">
                <a:solidFill>
                  <a:schemeClr val="lt1"/>
                </a:solidFill>
              </a:rPr>
              <a:t>Residential buildings in Kharkiv have been destroyed, and people are sheltering in subways (not designed for long-term living).</a:t>
            </a:r>
            <a:endParaRPr>
              <a:solidFill>
                <a:schemeClr val="lt1"/>
              </a:solidFill>
            </a:endParaRPr>
          </a:p>
          <a:p>
            <a:pPr marL="0" lvl="0" indent="0" algn="l" rtl="0">
              <a:lnSpc>
                <a:spcPct val="100000"/>
              </a:lnSpc>
              <a:spcBef>
                <a:spcPts val="1000"/>
              </a:spcBef>
              <a:spcAft>
                <a:spcPts val="0"/>
              </a:spcAft>
              <a:buNone/>
            </a:pPr>
            <a:br>
              <a:rPr lang="en-GB"/>
            </a:br>
            <a:r>
              <a:rPr lang="en-GB"/>
              <a:t>What are some of the complexities associated with meeting needs and providing assets/resources in this situation?</a:t>
            </a:r>
            <a:endParaRPr/>
          </a:p>
          <a:p>
            <a:pPr marL="0" marR="0" lvl="0" indent="0" algn="l" rtl="0">
              <a:lnSpc>
                <a:spcPct val="115000"/>
              </a:lnSpc>
              <a:spcBef>
                <a:spcPts val="1000"/>
              </a:spcBef>
              <a:spcAft>
                <a:spcPts val="1200"/>
              </a:spcAft>
              <a:buNone/>
            </a:pPr>
            <a:endParaRPr sz="15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69"/>
        <p:cNvGrpSpPr/>
        <p:nvPr/>
      </p:nvGrpSpPr>
      <p:grpSpPr>
        <a:xfrm>
          <a:off x="0" y="0"/>
          <a:ext cx="0" cy="0"/>
          <a:chOff x="0" y="0"/>
          <a:chExt cx="0" cy="0"/>
        </a:xfrm>
      </p:grpSpPr>
      <p:sp>
        <p:nvSpPr>
          <p:cNvPr id="170" name="Google Shape;170;p25"/>
          <p:cNvSpPr/>
          <p:nvPr/>
        </p:nvSpPr>
        <p:spPr>
          <a:xfrm>
            <a:off x="4683725" y="1393026"/>
            <a:ext cx="4354500" cy="1235100"/>
          </a:xfrm>
          <a:prstGeom prst="rect">
            <a:avLst/>
          </a:prstGeom>
          <a:solidFill>
            <a:srgbClr val="3D85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5"/>
          <p:cNvSpPr txBox="1">
            <a:spLocks noGrp="1"/>
          </p:cNvSpPr>
          <p:nvPr>
            <p:ph type="subTitle" idx="1"/>
          </p:nvPr>
        </p:nvSpPr>
        <p:spPr>
          <a:xfrm>
            <a:off x="265500" y="1847850"/>
            <a:ext cx="4045200" cy="12351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3800" dirty="0">
                <a:solidFill>
                  <a:srgbClr val="0B5394"/>
                </a:solidFill>
                <a:latin typeface="Montserrat Black"/>
                <a:ea typeface="Montserrat Black"/>
                <a:cs typeface="Montserrat Black"/>
                <a:sym typeface="Montserrat Black"/>
              </a:rPr>
              <a:t>Step 2.</a:t>
            </a:r>
            <a:endParaRPr sz="3800" dirty="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300" b="1" dirty="0">
                <a:solidFill>
                  <a:srgbClr val="0B5394"/>
                </a:solidFill>
              </a:rPr>
              <a:t>Thinking about Sphere Standards in context</a:t>
            </a:r>
            <a:endParaRPr sz="2300" dirty="0">
              <a:solidFill>
                <a:srgbClr val="0B5394"/>
              </a:solidFill>
            </a:endParaRPr>
          </a:p>
        </p:txBody>
      </p:sp>
      <p:sp>
        <p:nvSpPr>
          <p:cNvPr id="172" name="Google Shape;172;p2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16</a:t>
            </a:fld>
            <a:endParaRPr/>
          </a:p>
        </p:txBody>
      </p:sp>
      <p:sp>
        <p:nvSpPr>
          <p:cNvPr id="173" name="Google Shape;173;p25"/>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174" name="Google Shape;174;p25"/>
          <p:cNvSpPr txBox="1">
            <a:spLocks noGrp="1"/>
          </p:cNvSpPr>
          <p:nvPr>
            <p:ph type="body" idx="2"/>
          </p:nvPr>
        </p:nvSpPr>
        <p:spPr>
          <a:xfrm>
            <a:off x="4942475" y="977975"/>
            <a:ext cx="3837000" cy="3900900"/>
          </a:xfrm>
          <a:prstGeom prst="rect">
            <a:avLst/>
          </a:prstGeom>
        </p:spPr>
        <p:txBody>
          <a:bodyPr spcFirstLastPara="1" wrap="square" lIns="91425" tIns="91425" rIns="91425" bIns="91425" anchor="ctr" anchorCtr="0">
            <a:normAutofit fontScale="70000" lnSpcReduction="20000"/>
          </a:bodyPr>
          <a:lstStyle/>
          <a:p>
            <a:pPr marL="0" lvl="0" indent="0" algn="l" rtl="0">
              <a:spcBef>
                <a:spcPts val="0"/>
              </a:spcBef>
              <a:spcAft>
                <a:spcPts val="0"/>
              </a:spcAft>
              <a:buNone/>
            </a:pPr>
            <a:r>
              <a:rPr lang="en-GB" b="1"/>
              <a:t>Consider the following Sphere Standard:</a:t>
            </a:r>
            <a:endParaRPr b="1"/>
          </a:p>
          <a:p>
            <a:pPr marL="0" lvl="0" indent="0" algn="l" rtl="0">
              <a:spcBef>
                <a:spcPts val="1200"/>
              </a:spcBef>
              <a:spcAft>
                <a:spcPts val="0"/>
              </a:spcAft>
              <a:buClr>
                <a:schemeClr val="dk1"/>
              </a:buClr>
              <a:buSzPct val="61111"/>
              <a:buFont typeface="Arial"/>
              <a:buNone/>
            </a:pPr>
            <a:r>
              <a:rPr lang="en-GB" b="1">
                <a:solidFill>
                  <a:srgbClr val="FFFFFF"/>
                </a:solidFill>
              </a:rPr>
              <a:t>Shelter and settlement standard 2: Location and Settlement Planning</a:t>
            </a:r>
            <a:endParaRPr b="1">
              <a:solidFill>
                <a:srgbClr val="FFFFFF"/>
              </a:solidFill>
            </a:endParaRPr>
          </a:p>
          <a:p>
            <a:pPr marL="0" lvl="0" indent="0" algn="l" rtl="0">
              <a:spcBef>
                <a:spcPts val="1200"/>
              </a:spcBef>
              <a:spcAft>
                <a:spcPts val="0"/>
              </a:spcAft>
              <a:buNone/>
            </a:pPr>
            <a:r>
              <a:rPr lang="en-GB">
                <a:solidFill>
                  <a:srgbClr val="FFFFFF"/>
                </a:solidFill>
              </a:rPr>
              <a:t>Shelters and settlements are located in safe and secure areas, offering adequate space and access to essential services and livelihoods</a:t>
            </a:r>
            <a:br>
              <a:rPr lang="en-GB">
                <a:solidFill>
                  <a:srgbClr val="FFFFFF"/>
                </a:solidFill>
              </a:rPr>
            </a:br>
            <a:endParaRPr>
              <a:solidFill>
                <a:srgbClr val="FFFFFF"/>
              </a:solidFill>
            </a:endParaRPr>
          </a:p>
          <a:p>
            <a:pPr marL="0" lvl="0" indent="0" algn="l" rtl="0">
              <a:spcBef>
                <a:spcPts val="1200"/>
              </a:spcBef>
              <a:spcAft>
                <a:spcPts val="0"/>
              </a:spcAft>
              <a:buNone/>
            </a:pPr>
            <a:r>
              <a:rPr lang="en-GB" sz="2168"/>
              <a:t>How could this standard be applied to help meet the needs of the Kharkiv population sheltering in subways? </a:t>
            </a:r>
            <a:endParaRPr sz="2168"/>
          </a:p>
          <a:p>
            <a:pPr marL="0" lvl="0" indent="0" algn="l" rtl="0">
              <a:lnSpc>
                <a:spcPct val="100000"/>
              </a:lnSpc>
              <a:spcBef>
                <a:spcPts val="1200"/>
              </a:spcBef>
              <a:spcAft>
                <a:spcPts val="0"/>
              </a:spcAft>
              <a:buNone/>
            </a:pPr>
            <a:r>
              <a:rPr lang="en-GB" sz="2168"/>
              <a:t>How might the application and measurement of this standard in an urban context be different from in a traditional response context?</a:t>
            </a:r>
            <a:endParaRPr sz="2168"/>
          </a:p>
          <a:p>
            <a:pPr marL="0" lvl="0" indent="0" algn="l" rtl="0">
              <a:spcBef>
                <a:spcPts val="0"/>
              </a:spcBef>
              <a:spcAft>
                <a:spcPts val="0"/>
              </a:spcAft>
              <a:buNone/>
            </a:pPr>
            <a:endParaRPr>
              <a:solidFill>
                <a:srgbClr val="FFFFFF"/>
              </a:solidFill>
            </a:endParaRPr>
          </a:p>
          <a:p>
            <a:pPr marL="0" lvl="0" indent="0" algn="l" rtl="0">
              <a:spcBef>
                <a:spcPts val="1200"/>
              </a:spcBef>
              <a:spcAft>
                <a:spcPts val="1200"/>
              </a:spcAft>
              <a:buNone/>
            </a:pPr>
            <a:endParaRPr/>
          </a:p>
        </p:txBody>
      </p:sp>
      <p:sp>
        <p:nvSpPr>
          <p:cNvPr id="175" name="Google Shape;175;p25"/>
          <p:cNvSpPr txBox="1"/>
          <p:nvPr/>
        </p:nvSpPr>
        <p:spPr>
          <a:xfrm>
            <a:off x="0" y="0"/>
            <a:ext cx="4572000" cy="846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i="1">
                <a:solidFill>
                  <a:srgbClr val="0B5394"/>
                </a:solidFill>
                <a:latin typeface="Montserrat"/>
                <a:ea typeface="Montserrat"/>
                <a:cs typeface="Montserrat"/>
                <a:sym typeface="Montserrat"/>
              </a:rPr>
              <a:t>2.2 </a:t>
            </a:r>
            <a:r>
              <a:rPr lang="en-GB" sz="1500" i="1">
                <a:solidFill>
                  <a:srgbClr val="0B5394"/>
                </a:solidFill>
                <a:latin typeface="Montserrat"/>
                <a:ea typeface="Montserrat"/>
                <a:cs typeface="Montserrat"/>
                <a:sym typeface="Montserrat"/>
              </a:rPr>
              <a:t>Conceptualising Sphere Standards</a:t>
            </a:r>
            <a:br>
              <a:rPr lang="en-GB" i="1">
                <a:solidFill>
                  <a:srgbClr val="0B5394"/>
                </a:solidFill>
                <a:latin typeface="Montserrat"/>
                <a:ea typeface="Montserrat"/>
                <a:cs typeface="Montserrat"/>
                <a:sym typeface="Montserrat"/>
              </a:rPr>
            </a:br>
            <a:r>
              <a:rPr lang="en-GB" b="1" i="1">
                <a:solidFill>
                  <a:srgbClr val="0B5394"/>
                </a:solidFill>
                <a:latin typeface="Montserrat"/>
                <a:ea typeface="Montserrat"/>
                <a:cs typeface="Montserrat"/>
                <a:sym typeface="Montserrat"/>
              </a:rPr>
              <a:t>Activity 2.2 - Exploring Standards in the Urban Context</a:t>
            </a:r>
            <a:endParaRPr i="1">
              <a:solidFill>
                <a:srgbClr val="0B5394"/>
              </a:solidFill>
              <a:latin typeface="Montserrat"/>
              <a:ea typeface="Montserrat"/>
              <a:cs typeface="Montserrat"/>
              <a:sym typeface="Montserra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79"/>
        <p:cNvGrpSpPr/>
        <p:nvPr/>
      </p:nvGrpSpPr>
      <p:grpSpPr>
        <a:xfrm>
          <a:off x="0" y="0"/>
          <a:ext cx="0" cy="0"/>
          <a:chOff x="0" y="0"/>
          <a:chExt cx="0" cy="0"/>
        </a:xfrm>
      </p:grpSpPr>
      <p:sp>
        <p:nvSpPr>
          <p:cNvPr id="180" name="Google Shape;180;p26"/>
          <p:cNvSpPr txBox="1">
            <a:spLocks noGrp="1"/>
          </p:cNvSpPr>
          <p:nvPr>
            <p:ph type="subTitle" idx="1"/>
          </p:nvPr>
        </p:nvSpPr>
        <p:spPr>
          <a:xfrm>
            <a:off x="265500" y="1847850"/>
            <a:ext cx="4045200" cy="12351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3800">
                <a:solidFill>
                  <a:srgbClr val="0B5394"/>
                </a:solidFill>
                <a:latin typeface="Montserrat Black"/>
                <a:ea typeface="Montserrat Black"/>
                <a:cs typeface="Montserrat Black"/>
                <a:sym typeface="Montserrat Black"/>
              </a:rPr>
              <a:t>Discussion</a:t>
            </a:r>
            <a:endParaRPr sz="2300">
              <a:solidFill>
                <a:srgbClr val="0B5394"/>
              </a:solidFill>
            </a:endParaRPr>
          </a:p>
        </p:txBody>
      </p:sp>
      <p:sp>
        <p:nvSpPr>
          <p:cNvPr id="181" name="Google Shape;181;p2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17</a:t>
            </a:fld>
            <a:endParaRPr/>
          </a:p>
        </p:txBody>
      </p:sp>
      <p:sp>
        <p:nvSpPr>
          <p:cNvPr id="182" name="Google Shape;182;p26"/>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183" name="Google Shape;183;p26"/>
          <p:cNvSpPr txBox="1">
            <a:spLocks noGrp="1"/>
          </p:cNvSpPr>
          <p:nvPr>
            <p:ph type="body" idx="2"/>
          </p:nvPr>
        </p:nvSpPr>
        <p:spPr>
          <a:xfrm>
            <a:off x="4869750" y="617850"/>
            <a:ext cx="3950700" cy="3695100"/>
          </a:xfrm>
          <a:prstGeom prst="rect">
            <a:avLst/>
          </a:prstGeom>
          <a:ln w="9525" cap="flat" cmpd="sng">
            <a:solidFill>
              <a:schemeClr val="dk2"/>
            </a:solidFill>
            <a:prstDash val="solid"/>
            <a:round/>
            <a:headEnd type="none" w="sm" len="sm"/>
            <a:tailEnd type="none" w="sm" len="sm"/>
          </a:ln>
        </p:spPr>
        <p:txBody>
          <a:bodyPr spcFirstLastPara="1" wrap="square" lIns="91425" tIns="91425" rIns="91425" bIns="91425" anchor="ctr" anchorCtr="0">
            <a:normAutofit/>
          </a:bodyPr>
          <a:lstStyle/>
          <a:p>
            <a:pPr marL="0" lvl="0" indent="0" algn="l" rtl="0">
              <a:spcBef>
                <a:spcPts val="0"/>
              </a:spcBef>
              <a:spcAft>
                <a:spcPts val="0"/>
              </a:spcAft>
              <a:buNone/>
            </a:pPr>
            <a:r>
              <a:rPr lang="en-GB" b="1"/>
              <a:t>Consider:</a:t>
            </a:r>
            <a:endParaRPr b="1"/>
          </a:p>
          <a:p>
            <a:pPr marL="457200" lvl="0" indent="-317500" algn="l" rtl="0">
              <a:lnSpc>
                <a:spcPct val="100000"/>
              </a:lnSpc>
              <a:spcBef>
                <a:spcPts val="1200"/>
              </a:spcBef>
              <a:spcAft>
                <a:spcPts val="0"/>
              </a:spcAft>
              <a:buClr>
                <a:schemeClr val="dk1"/>
              </a:buClr>
              <a:buSzPts val="1400"/>
              <a:buChar char="●"/>
            </a:pPr>
            <a:r>
              <a:rPr lang="en-GB" sz="1400">
                <a:solidFill>
                  <a:schemeClr val="dk1"/>
                </a:solidFill>
              </a:rPr>
              <a:t>What if adequate space is not available? </a:t>
            </a:r>
            <a:endParaRPr sz="1400">
              <a:solidFill>
                <a:schemeClr val="dk1"/>
              </a:solidFill>
            </a:endParaRPr>
          </a:p>
          <a:p>
            <a:pPr marL="914400" lvl="0" indent="0" algn="l" rtl="0">
              <a:lnSpc>
                <a:spcPct val="100000"/>
              </a:lnSpc>
              <a:spcBef>
                <a:spcPts val="0"/>
              </a:spcBef>
              <a:spcAft>
                <a:spcPts val="0"/>
              </a:spcAft>
              <a:buNone/>
            </a:pPr>
            <a:endParaRPr sz="1400">
              <a:solidFill>
                <a:schemeClr val="dk1"/>
              </a:solidFill>
            </a:endParaRPr>
          </a:p>
          <a:p>
            <a:pPr marL="457200" lvl="0" indent="-317500" algn="l" rtl="0">
              <a:lnSpc>
                <a:spcPct val="100000"/>
              </a:lnSpc>
              <a:spcBef>
                <a:spcPts val="0"/>
              </a:spcBef>
              <a:spcAft>
                <a:spcPts val="0"/>
              </a:spcAft>
              <a:buClr>
                <a:schemeClr val="dk1"/>
              </a:buClr>
              <a:buSzPts val="1400"/>
              <a:buChar char="●"/>
            </a:pPr>
            <a:r>
              <a:rPr lang="en-GB" sz="1400">
                <a:solidFill>
                  <a:schemeClr val="dk1"/>
                </a:solidFill>
              </a:rPr>
              <a:t>How do we address indicators related to providing settlement within an area with minimal known natural or human-made threats in this urban context? </a:t>
            </a:r>
            <a:endParaRPr sz="1400" b="1"/>
          </a:p>
        </p:txBody>
      </p:sp>
      <p:sp>
        <p:nvSpPr>
          <p:cNvPr id="184" name="Google Shape;184;p26"/>
          <p:cNvSpPr txBox="1"/>
          <p:nvPr/>
        </p:nvSpPr>
        <p:spPr>
          <a:xfrm>
            <a:off x="0" y="0"/>
            <a:ext cx="4572000" cy="846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i="1">
                <a:solidFill>
                  <a:srgbClr val="0B5394"/>
                </a:solidFill>
                <a:latin typeface="Montserrat"/>
                <a:ea typeface="Montserrat"/>
                <a:cs typeface="Montserrat"/>
                <a:sym typeface="Montserrat"/>
              </a:rPr>
              <a:t>2.2 </a:t>
            </a:r>
            <a:r>
              <a:rPr lang="en-GB" sz="1500" i="1">
                <a:solidFill>
                  <a:srgbClr val="0B5394"/>
                </a:solidFill>
                <a:latin typeface="Montserrat"/>
                <a:ea typeface="Montserrat"/>
                <a:cs typeface="Montserrat"/>
                <a:sym typeface="Montserrat"/>
              </a:rPr>
              <a:t>Conceptualising Sphere Standards</a:t>
            </a:r>
            <a:br>
              <a:rPr lang="en-GB" i="1">
                <a:solidFill>
                  <a:srgbClr val="0B5394"/>
                </a:solidFill>
                <a:latin typeface="Montserrat"/>
                <a:ea typeface="Montserrat"/>
                <a:cs typeface="Montserrat"/>
                <a:sym typeface="Montserrat"/>
              </a:rPr>
            </a:br>
            <a:r>
              <a:rPr lang="en-GB" b="1" i="1">
                <a:solidFill>
                  <a:srgbClr val="0B5394"/>
                </a:solidFill>
                <a:latin typeface="Montserrat"/>
                <a:ea typeface="Montserrat"/>
                <a:cs typeface="Montserrat"/>
                <a:sym typeface="Montserrat"/>
              </a:rPr>
              <a:t>Activity 2.2 - Exploring Standards in the Urban Context</a:t>
            </a:r>
            <a:endParaRPr i="1">
              <a:solidFill>
                <a:srgbClr val="0B5394"/>
              </a:solidFill>
              <a:latin typeface="Montserrat"/>
              <a:ea typeface="Montserrat"/>
              <a:cs typeface="Montserrat"/>
              <a:sym typeface="Montserra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88"/>
        <p:cNvGrpSpPr/>
        <p:nvPr/>
      </p:nvGrpSpPr>
      <p:grpSpPr>
        <a:xfrm>
          <a:off x="0" y="0"/>
          <a:ext cx="0" cy="0"/>
          <a:chOff x="0" y="0"/>
          <a:chExt cx="0" cy="0"/>
        </a:xfrm>
      </p:grpSpPr>
      <p:pic>
        <p:nvPicPr>
          <p:cNvPr id="189" name="Google Shape;189;p27"/>
          <p:cNvPicPr preferRelativeResize="0"/>
          <p:nvPr/>
        </p:nvPicPr>
        <p:blipFill rotWithShape="1">
          <a:blip r:embed="rId3" cstate="screen">
            <a:alphaModFix/>
            <a:extLst>
              <a:ext uri="{28A0092B-C50C-407E-A947-70E740481C1C}">
                <a14:useLocalDpi xmlns:a14="http://schemas.microsoft.com/office/drawing/2010/main"/>
              </a:ext>
            </a:extLst>
          </a:blip>
          <a:srcRect t="-23213"/>
          <a:stretch/>
        </p:blipFill>
        <p:spPr>
          <a:xfrm>
            <a:off x="3048000" y="-1204525"/>
            <a:ext cx="6095925" cy="6337551"/>
          </a:xfrm>
          <a:prstGeom prst="rect">
            <a:avLst/>
          </a:prstGeom>
          <a:noFill/>
          <a:ln>
            <a:noFill/>
          </a:ln>
        </p:spPr>
      </p:pic>
      <p:sp>
        <p:nvSpPr>
          <p:cNvPr id="190" name="Google Shape;190;p27"/>
          <p:cNvSpPr txBox="1">
            <a:spLocks noGrp="1"/>
          </p:cNvSpPr>
          <p:nvPr>
            <p:ph type="sldNum" idx="4294967295"/>
          </p:nvPr>
        </p:nvSpPr>
        <p:spPr>
          <a:xfrm>
            <a:off x="8472458" y="4663217"/>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sz="1300"/>
              <a:t>18</a:t>
            </a:fld>
            <a:endParaRPr sz="1300"/>
          </a:p>
        </p:txBody>
      </p:sp>
      <p:sp>
        <p:nvSpPr>
          <p:cNvPr id="191" name="Google Shape;191;p2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18</a:t>
            </a:fld>
            <a:endParaRPr/>
          </a:p>
        </p:txBody>
      </p:sp>
      <p:sp>
        <p:nvSpPr>
          <p:cNvPr id="192" name="Google Shape;192;p27"/>
          <p:cNvSpPr/>
          <p:nvPr/>
        </p:nvSpPr>
        <p:spPr>
          <a:xfrm>
            <a:off x="3007175" y="0"/>
            <a:ext cx="3252300" cy="5143500"/>
          </a:xfrm>
          <a:prstGeom prst="rect">
            <a:avLst/>
          </a:prstGeom>
          <a:gradFill>
            <a:gsLst>
              <a:gs pos="0">
                <a:schemeClr val="dk1"/>
              </a:gs>
              <a:gs pos="100000">
                <a:srgbClr val="FFFFFF">
                  <a:alpha val="0"/>
                </a:srgbClr>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7"/>
          <p:cNvSpPr txBox="1">
            <a:spLocks noGrp="1"/>
          </p:cNvSpPr>
          <p:nvPr>
            <p:ph type="subTitle" idx="1"/>
          </p:nvPr>
        </p:nvSpPr>
        <p:spPr>
          <a:xfrm>
            <a:off x="265500" y="2067675"/>
            <a:ext cx="4045200" cy="12351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2000" b="1">
                <a:solidFill>
                  <a:schemeClr val="lt1"/>
                </a:solidFill>
              </a:rPr>
              <a:t>Urban Response Case Study: </a:t>
            </a:r>
            <a:endParaRPr sz="2000" b="1">
              <a:solidFill>
                <a:schemeClr val="lt1"/>
              </a:solidFill>
            </a:endParaRPr>
          </a:p>
          <a:p>
            <a:pPr marL="0" lvl="0" indent="0" algn="l" rtl="0">
              <a:lnSpc>
                <a:spcPct val="100000"/>
              </a:lnSpc>
              <a:spcBef>
                <a:spcPts val="0"/>
              </a:spcBef>
              <a:spcAft>
                <a:spcPts val="0"/>
              </a:spcAft>
              <a:buClr>
                <a:schemeClr val="dk1"/>
              </a:buClr>
              <a:buSzPts val="1100"/>
              <a:buFont typeface="Arial"/>
              <a:buNone/>
            </a:pPr>
            <a:r>
              <a:rPr lang="en-GB" sz="2000">
                <a:solidFill>
                  <a:schemeClr val="lt1"/>
                </a:solidFill>
                <a:latin typeface="Montserrat Black"/>
                <a:ea typeface="Montserrat Black"/>
                <a:cs typeface="Montserrat Black"/>
                <a:sym typeface="Montserrat Black"/>
              </a:rPr>
              <a:t>The War in Ukraine</a:t>
            </a:r>
            <a:endParaRPr sz="2000">
              <a:solidFill>
                <a:schemeClr val="lt1"/>
              </a:solidFill>
              <a:latin typeface="Montserrat Black"/>
              <a:ea typeface="Montserrat Black"/>
              <a:cs typeface="Montserrat Black"/>
              <a:sym typeface="Montserrat Black"/>
            </a:endParaRPr>
          </a:p>
        </p:txBody>
      </p:sp>
      <p:sp>
        <p:nvSpPr>
          <p:cNvPr id="194" name="Google Shape;194;p27"/>
          <p:cNvSpPr txBox="1"/>
          <p:nvPr/>
        </p:nvSpPr>
        <p:spPr>
          <a:xfrm>
            <a:off x="8445225" y="4857375"/>
            <a:ext cx="6987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solidFill>
                  <a:srgbClr val="CCCCCC"/>
                </a:solidFill>
              </a:rPr>
              <a:t>Reuters</a:t>
            </a:r>
            <a:endParaRPr sz="600" b="1">
              <a:solidFill>
                <a:srgbClr val="CCCCCC"/>
              </a:solidFill>
            </a:endParaRPr>
          </a:p>
        </p:txBody>
      </p:sp>
      <p:sp>
        <p:nvSpPr>
          <p:cNvPr id="195" name="Google Shape;195;p27"/>
          <p:cNvSpPr txBox="1">
            <a:spLocks noGrp="1"/>
          </p:cNvSpPr>
          <p:nvPr>
            <p:ph type="subTitle" idx="1"/>
          </p:nvPr>
        </p:nvSpPr>
        <p:spPr>
          <a:xfrm>
            <a:off x="785550" y="364200"/>
            <a:ext cx="7659600" cy="4358700"/>
          </a:xfrm>
          <a:prstGeom prst="rect">
            <a:avLst/>
          </a:prstGeom>
          <a:solidFill>
            <a:schemeClr val="dk1"/>
          </a:solidFill>
          <a:ln w="9525" cap="flat" cmpd="sng">
            <a:solidFill>
              <a:schemeClr val="lt1"/>
            </a:solidFill>
            <a:prstDash val="solid"/>
            <a:round/>
            <a:headEnd type="none" w="sm" len="sm"/>
            <a:tailEnd type="none" w="sm" len="sm"/>
          </a:ln>
        </p:spPr>
        <p:txBody>
          <a:bodyPr spcFirstLastPara="1" wrap="square" lIns="180000" tIns="180000" rIns="180000" bIns="180000" anchor="t" anchorCtr="0">
            <a:noAutofit/>
          </a:bodyPr>
          <a:lstStyle/>
          <a:p>
            <a:pPr marL="0" lvl="0" indent="0" algn="l" rtl="0">
              <a:lnSpc>
                <a:spcPct val="100000"/>
              </a:lnSpc>
              <a:spcBef>
                <a:spcPts val="0"/>
              </a:spcBef>
              <a:spcAft>
                <a:spcPts val="0"/>
              </a:spcAft>
              <a:buClr>
                <a:schemeClr val="dk1"/>
              </a:buClr>
              <a:buSzPts val="1100"/>
              <a:buFont typeface="Arial"/>
              <a:buNone/>
            </a:pPr>
            <a:r>
              <a:rPr lang="en-GB" sz="2000" dirty="0">
                <a:solidFill>
                  <a:schemeClr val="lt1"/>
                </a:solidFill>
                <a:latin typeface="Montserrat Black"/>
                <a:ea typeface="Montserrat Black"/>
                <a:cs typeface="Montserrat Black"/>
                <a:sym typeface="Montserrat Black"/>
              </a:rPr>
              <a:t>The War in Ukraine | Situation Update 4</a:t>
            </a:r>
            <a:endParaRPr sz="1100" b="1" dirty="0">
              <a:solidFill>
                <a:srgbClr val="43A8A5"/>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br>
              <a:rPr lang="en-GB" sz="1200" b="1" dirty="0">
                <a:solidFill>
                  <a:schemeClr val="lt1"/>
                </a:solidFill>
                <a:latin typeface="Open Sans"/>
                <a:ea typeface="Open Sans"/>
                <a:cs typeface="Open Sans"/>
                <a:sym typeface="Open Sans"/>
              </a:rPr>
            </a:br>
            <a:r>
              <a:rPr lang="en-GB" sz="1200" b="1" dirty="0">
                <a:solidFill>
                  <a:schemeClr val="lt1"/>
                </a:solidFill>
                <a:latin typeface="Open Sans"/>
                <a:ea typeface="Open Sans"/>
                <a:cs typeface="Open Sans"/>
                <a:sym typeface="Open Sans"/>
              </a:rPr>
              <a:t>Complex Situation</a:t>
            </a:r>
            <a:br>
              <a:rPr lang="en-GB" sz="1200" dirty="0">
                <a:solidFill>
                  <a:schemeClr val="lt1"/>
                </a:solidFill>
                <a:latin typeface="Open Sans"/>
                <a:ea typeface="Open Sans"/>
                <a:cs typeface="Open Sans"/>
                <a:sym typeface="Open Sans"/>
              </a:rPr>
            </a:br>
            <a:r>
              <a:rPr lang="en-GB" sz="1200" dirty="0">
                <a:solidFill>
                  <a:schemeClr val="lt1"/>
                </a:solidFill>
                <a:latin typeface="Open Sans"/>
                <a:ea typeface="Open Sans"/>
                <a:cs typeface="Open Sans"/>
                <a:sym typeface="Open Sans"/>
              </a:rPr>
              <a:t>In Ukraine, some of these complexities include:</a:t>
            </a:r>
            <a:br>
              <a:rPr lang="en-GB" sz="1200" dirty="0">
                <a:solidFill>
                  <a:schemeClr val="lt1"/>
                </a:solidFill>
                <a:latin typeface="Open Sans"/>
                <a:ea typeface="Open Sans"/>
                <a:cs typeface="Open Sans"/>
                <a:sym typeface="Open Sans"/>
              </a:rPr>
            </a:br>
            <a:endParaRPr sz="1200" dirty="0">
              <a:solidFill>
                <a:schemeClr val="lt1"/>
              </a:solidFill>
              <a:latin typeface="Open Sans"/>
              <a:ea typeface="Open Sans"/>
              <a:cs typeface="Open Sans"/>
              <a:sym typeface="Open Sans"/>
            </a:endParaRPr>
          </a:p>
          <a:p>
            <a:pPr marL="914400" lvl="0" indent="-304800" algn="l" rtl="0">
              <a:spcBef>
                <a:spcPts val="0"/>
              </a:spcBef>
              <a:spcAft>
                <a:spcPts val="0"/>
              </a:spcAft>
              <a:buClr>
                <a:schemeClr val="lt1"/>
              </a:buClr>
              <a:buSzPts val="1200"/>
              <a:buFont typeface="Open Sans"/>
              <a:buChar char="●"/>
            </a:pPr>
            <a:r>
              <a:rPr lang="en-GB" sz="1200" dirty="0">
                <a:solidFill>
                  <a:schemeClr val="lt1"/>
                </a:solidFill>
                <a:latin typeface="Open Sans"/>
                <a:ea typeface="Open Sans"/>
                <a:cs typeface="Open Sans"/>
                <a:sym typeface="Open Sans"/>
              </a:rPr>
              <a:t>Mariupol is surrounded, with no communications abilities or access to conduct needs assessments.</a:t>
            </a:r>
            <a:endParaRPr sz="1200" dirty="0">
              <a:solidFill>
                <a:schemeClr val="lt1"/>
              </a:solidFill>
              <a:latin typeface="Open Sans"/>
              <a:ea typeface="Open Sans"/>
              <a:cs typeface="Open Sans"/>
              <a:sym typeface="Open Sans"/>
            </a:endParaRPr>
          </a:p>
          <a:p>
            <a:pPr marL="914400" lvl="0" indent="-304800" algn="l" rtl="0">
              <a:spcBef>
                <a:spcPts val="0"/>
              </a:spcBef>
              <a:spcAft>
                <a:spcPts val="0"/>
              </a:spcAft>
              <a:buClr>
                <a:schemeClr val="lt1"/>
              </a:buClr>
              <a:buSzPts val="1200"/>
              <a:buFont typeface="Open Sans"/>
              <a:buChar char="●"/>
            </a:pPr>
            <a:r>
              <a:rPr lang="en-GB" sz="1200" dirty="0">
                <a:solidFill>
                  <a:schemeClr val="lt1"/>
                </a:solidFill>
                <a:latin typeface="Open Sans"/>
                <a:ea typeface="Open Sans"/>
                <a:cs typeface="Open Sans"/>
                <a:sym typeface="Open Sans"/>
              </a:rPr>
              <a:t>Residential buildings in </a:t>
            </a:r>
            <a:r>
              <a:rPr lang="en-GB" sz="1200" dirty="0" err="1">
                <a:solidFill>
                  <a:schemeClr val="lt1"/>
                </a:solidFill>
                <a:latin typeface="Open Sans"/>
                <a:ea typeface="Open Sans"/>
                <a:cs typeface="Open Sans"/>
                <a:sym typeface="Open Sans"/>
              </a:rPr>
              <a:t>Kharkiv</a:t>
            </a:r>
            <a:r>
              <a:rPr lang="en-GB" sz="1200" dirty="0">
                <a:solidFill>
                  <a:schemeClr val="lt1"/>
                </a:solidFill>
                <a:latin typeface="Open Sans"/>
                <a:ea typeface="Open Sans"/>
                <a:cs typeface="Open Sans"/>
                <a:sym typeface="Open Sans"/>
              </a:rPr>
              <a:t> have been destroyed, and people are sheltering in subways (not designed for long-term living).</a:t>
            </a:r>
            <a:endParaRPr sz="1200" dirty="0">
              <a:solidFill>
                <a:schemeClr val="lt1"/>
              </a:solidFill>
              <a:latin typeface="Open Sans"/>
              <a:ea typeface="Open Sans"/>
              <a:cs typeface="Open Sans"/>
              <a:sym typeface="Open Sans"/>
            </a:endParaRPr>
          </a:p>
          <a:p>
            <a:pPr marL="914400" lvl="0" indent="-304800" algn="l" rtl="0">
              <a:spcBef>
                <a:spcPts val="0"/>
              </a:spcBef>
              <a:spcAft>
                <a:spcPts val="0"/>
              </a:spcAft>
              <a:buClr>
                <a:schemeClr val="lt1"/>
              </a:buClr>
              <a:buSzPts val="1200"/>
              <a:buFont typeface="Open Sans"/>
              <a:buChar char="●"/>
            </a:pPr>
            <a:r>
              <a:rPr lang="en-GB" sz="1200" dirty="0">
                <a:solidFill>
                  <a:schemeClr val="lt1"/>
                </a:solidFill>
                <a:latin typeface="Open Sans"/>
                <a:ea typeface="Open Sans"/>
                <a:cs typeface="Open Sans"/>
                <a:sym typeface="Open Sans"/>
              </a:rPr>
              <a:t>Even though </a:t>
            </a:r>
            <a:r>
              <a:rPr lang="en-GB" sz="1200" dirty="0" err="1">
                <a:solidFill>
                  <a:schemeClr val="lt1"/>
                </a:solidFill>
                <a:latin typeface="Open Sans"/>
                <a:ea typeface="Open Sans"/>
                <a:cs typeface="Open Sans"/>
                <a:sym typeface="Open Sans"/>
              </a:rPr>
              <a:t>Lviv</a:t>
            </a:r>
            <a:r>
              <a:rPr lang="en-GB" sz="1200" dirty="0">
                <a:solidFill>
                  <a:schemeClr val="lt1"/>
                </a:solidFill>
                <a:latin typeface="Open Sans"/>
                <a:ea typeface="Open Sans"/>
                <a:cs typeface="Open Sans"/>
                <a:sym typeface="Open Sans"/>
              </a:rPr>
              <a:t> has established infrastructure, the mayor has warned the city is at the limits of its capacity to provide aid.</a:t>
            </a: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r>
              <a:rPr lang="en-GB" sz="1200" dirty="0">
                <a:solidFill>
                  <a:schemeClr val="lt1"/>
                </a:solidFill>
                <a:latin typeface="Open Sans"/>
                <a:ea typeface="Open Sans"/>
                <a:cs typeface="Open Sans"/>
                <a:sym typeface="Open Sans"/>
              </a:rPr>
              <a:t>Identified needs include: shelter for women in </a:t>
            </a:r>
            <a:r>
              <a:rPr lang="en-GB" sz="1200" dirty="0" err="1">
                <a:solidFill>
                  <a:schemeClr val="lt1"/>
                </a:solidFill>
                <a:latin typeface="Open Sans"/>
                <a:ea typeface="Open Sans"/>
                <a:cs typeface="Open Sans"/>
                <a:sym typeface="Open Sans"/>
              </a:rPr>
              <a:t>Lviv</a:t>
            </a:r>
            <a:r>
              <a:rPr lang="en-GB" sz="1200" dirty="0">
                <a:solidFill>
                  <a:schemeClr val="lt1"/>
                </a:solidFill>
                <a:latin typeface="Open Sans"/>
                <a:ea typeface="Open Sans"/>
                <a:cs typeface="Open Sans"/>
                <a:sym typeface="Open Sans"/>
              </a:rPr>
              <a:t>, clean water and appropriate shelter in </a:t>
            </a:r>
            <a:r>
              <a:rPr lang="en-GB" sz="1200" dirty="0" err="1">
                <a:solidFill>
                  <a:schemeClr val="lt1"/>
                </a:solidFill>
                <a:latin typeface="Open Sans"/>
                <a:ea typeface="Open Sans"/>
                <a:cs typeface="Open Sans"/>
                <a:sym typeface="Open Sans"/>
              </a:rPr>
              <a:t>Kharkiv</a:t>
            </a:r>
            <a:r>
              <a:rPr lang="en-GB" sz="1200" dirty="0">
                <a:solidFill>
                  <a:schemeClr val="lt1"/>
                </a:solidFill>
                <a:latin typeface="Open Sans"/>
                <a:ea typeface="Open Sans"/>
                <a:cs typeface="Open Sans"/>
                <a:sym typeface="Open Sans"/>
              </a:rPr>
              <a:t>, and food in Dnipro. In Mariupol, needs are unknown due to the lack of access to conduct needs assessments.</a:t>
            </a: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endParaRPr sz="1200" dirty="0">
              <a:solidFill>
                <a:schemeClr val="lt1"/>
              </a:solidFill>
              <a:latin typeface="Open Sans"/>
              <a:ea typeface="Open Sans"/>
              <a:cs typeface="Open Sans"/>
              <a:sym typeface="Open Sans"/>
            </a:endParaRPr>
          </a:p>
        </p:txBody>
      </p:sp>
      <p:sp>
        <p:nvSpPr>
          <p:cNvPr id="196" name="Google Shape;196;p27"/>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200"/>
        <p:cNvGrpSpPr/>
        <p:nvPr/>
      </p:nvGrpSpPr>
      <p:grpSpPr>
        <a:xfrm>
          <a:off x="0" y="0"/>
          <a:ext cx="0" cy="0"/>
          <a:chOff x="0" y="0"/>
          <a:chExt cx="0" cy="0"/>
        </a:xfrm>
      </p:grpSpPr>
      <p:sp>
        <p:nvSpPr>
          <p:cNvPr id="201" name="Google Shape;201;p28"/>
          <p:cNvSpPr txBox="1">
            <a:spLocks noGrp="1"/>
          </p:cNvSpPr>
          <p:nvPr>
            <p:ph type="subTitle" idx="1"/>
          </p:nvPr>
        </p:nvSpPr>
        <p:spPr>
          <a:xfrm>
            <a:off x="265500" y="1937100"/>
            <a:ext cx="4045200" cy="5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00A0A3"/>
                </a:solidFill>
                <a:latin typeface="Montserrat Black"/>
                <a:ea typeface="Montserrat Black"/>
                <a:cs typeface="Montserrat Black"/>
                <a:sym typeface="Montserrat Black"/>
              </a:rPr>
              <a:t>Activity 1.0</a:t>
            </a:r>
            <a:endParaRPr sz="3800" b="1">
              <a:solidFill>
                <a:srgbClr val="00A0A3"/>
              </a:solidFill>
            </a:endParaRPr>
          </a:p>
        </p:txBody>
      </p:sp>
      <p:sp>
        <p:nvSpPr>
          <p:cNvPr id="202" name="Google Shape;202;p28"/>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AutoNum type="arabicPeriod"/>
            </a:pPr>
            <a:r>
              <a:rPr lang="en-GB" sz="1400"/>
              <a:t>What complexities can we observe in the response to this urban emergency?</a:t>
            </a:r>
            <a:endParaRPr sz="1400"/>
          </a:p>
          <a:p>
            <a:pPr marL="457200" lvl="0" indent="-317500" algn="l" rtl="0">
              <a:spcBef>
                <a:spcPts val="1000"/>
              </a:spcBef>
              <a:spcAft>
                <a:spcPts val="0"/>
              </a:spcAft>
              <a:buSzPts val="1400"/>
              <a:buAutoNum type="arabicPeriod"/>
            </a:pPr>
            <a:r>
              <a:rPr lang="en-GB" sz="1400"/>
              <a:t>What challenges and/or opportunities are specific to the urban context?</a:t>
            </a:r>
            <a:endParaRPr sz="1400"/>
          </a:p>
          <a:p>
            <a:pPr marL="457200" lvl="0" indent="-317500" algn="l" rtl="0">
              <a:spcBef>
                <a:spcPts val="1000"/>
              </a:spcBef>
              <a:spcAft>
                <a:spcPts val="1000"/>
              </a:spcAft>
              <a:buSzPts val="1400"/>
              <a:buAutoNum type="arabicPeriod"/>
            </a:pPr>
            <a:r>
              <a:rPr lang="en-GB" sz="1400"/>
              <a:t>What are the similarities and differences of response in an urban context and a traditional context?</a:t>
            </a:r>
            <a:endParaRPr sz="1400"/>
          </a:p>
        </p:txBody>
      </p:sp>
      <p:sp>
        <p:nvSpPr>
          <p:cNvPr id="203" name="Google Shape;203;p28"/>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19</a:t>
            </a:fld>
            <a:endParaRPr/>
          </a:p>
        </p:txBody>
      </p:sp>
      <p:sp>
        <p:nvSpPr>
          <p:cNvPr id="204" name="Google Shape;204;p28"/>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1. Humanitarian Response in Urban Contexts</a:t>
            </a:r>
            <a:endParaRPr b="1">
              <a:latin typeface="Montserrat"/>
              <a:ea typeface="Montserrat"/>
              <a:cs typeface="Montserrat"/>
              <a:sym typeface="Montserrat"/>
            </a:endParaRPr>
          </a:p>
        </p:txBody>
      </p:sp>
      <p:sp>
        <p:nvSpPr>
          <p:cNvPr id="205" name="Google Shape;205;p28"/>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00A0A3"/>
                </a:solidFill>
              </a:rPr>
              <a:t>Introducing the Urban Context</a:t>
            </a:r>
            <a:endParaRPr sz="2300" b="1">
              <a:solidFill>
                <a:srgbClr val="00A0A3"/>
              </a:solidFill>
            </a:endParaRPr>
          </a:p>
        </p:txBody>
      </p:sp>
      <p:sp>
        <p:nvSpPr>
          <p:cNvPr id="206" name="Google Shape;206;p28"/>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00A0A3"/>
                </a:solidFill>
                <a:latin typeface="Montserrat"/>
                <a:ea typeface="Montserrat"/>
                <a:cs typeface="Montserrat"/>
                <a:sym typeface="Montserrat"/>
              </a:rPr>
              <a:t>1.0 </a:t>
            </a:r>
            <a:r>
              <a:rPr lang="en-GB" i="1">
                <a:solidFill>
                  <a:srgbClr val="00A0A3"/>
                </a:solidFill>
                <a:latin typeface="Montserrat"/>
                <a:ea typeface="Montserrat"/>
                <a:cs typeface="Montserrat"/>
                <a:sym typeface="Montserrat"/>
              </a:rPr>
              <a:t>Introduction</a:t>
            </a:r>
            <a:endParaRPr/>
          </a:p>
        </p:txBody>
      </p:sp>
      <p:sp>
        <p:nvSpPr>
          <p:cNvPr id="207" name="Google Shape;207;p28"/>
          <p:cNvSpPr/>
          <p:nvPr/>
        </p:nvSpPr>
        <p:spPr>
          <a:xfrm>
            <a:off x="94775" y="105300"/>
            <a:ext cx="8812800" cy="4948800"/>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9999"/>
                </a:solidFill>
                <a:latin typeface="Montserrat"/>
                <a:ea typeface="Montserrat"/>
                <a:cs typeface="Montserrat"/>
                <a:sym typeface="Montserrat"/>
              </a:rPr>
              <a:t>DISCUSSION NOTES</a:t>
            </a:r>
            <a:endParaRPr b="1">
              <a:solidFill>
                <a:srgbClr val="999999"/>
              </a:solidFill>
              <a:latin typeface="Montserrat"/>
              <a:ea typeface="Montserrat"/>
              <a:cs typeface="Montserrat"/>
              <a:sym typeface="Montserrat"/>
            </a:endParaRPr>
          </a:p>
        </p:txBody>
      </p:sp>
      <p:sp>
        <p:nvSpPr>
          <p:cNvPr id="208" name="Google Shape;208;p28"/>
          <p:cNvSpPr txBox="1"/>
          <p:nvPr/>
        </p:nvSpPr>
        <p:spPr>
          <a:xfrm>
            <a:off x="505400" y="805475"/>
            <a:ext cx="1784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Montserrat"/>
                <a:ea typeface="Montserrat"/>
                <a:cs typeface="Montserrat"/>
                <a:sym typeface="Montserrat"/>
              </a:rPr>
              <a:t>&lt;insert text&gt;</a:t>
            </a:r>
            <a:endParaRPr>
              <a:latin typeface="Montserrat"/>
              <a:ea typeface="Montserrat"/>
              <a:cs typeface="Montserrat"/>
              <a:sym typeface="Montserrat"/>
            </a:endParaRPr>
          </a:p>
        </p:txBody>
      </p:sp>
      <p:sp>
        <p:nvSpPr>
          <p:cNvPr id="209" name="Google Shape;209;p28"/>
          <p:cNvSpPr/>
          <p:nvPr/>
        </p:nvSpPr>
        <p:spPr>
          <a:xfrm>
            <a:off x="6191150" y="363250"/>
            <a:ext cx="1100400" cy="11109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latin typeface="Montserrat"/>
                <a:ea typeface="Montserrat"/>
                <a:cs typeface="Montserrat"/>
                <a:sym typeface="Montserrat"/>
              </a:rPr>
              <a:t>&lt;insert text&gt;</a:t>
            </a:r>
            <a:endParaRPr sz="1100">
              <a:latin typeface="Montserrat"/>
              <a:ea typeface="Montserrat"/>
              <a:cs typeface="Montserrat"/>
              <a:sym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2">
                                            <p:txEl>
                                              <p:pRg st="0" end="0"/>
                                            </p:txEl>
                                          </p:spTgt>
                                        </p:tgtEl>
                                        <p:attrNameLst>
                                          <p:attrName>style.visibility</p:attrName>
                                        </p:attrNameLst>
                                      </p:cBhvr>
                                      <p:to>
                                        <p:strVal val="visible"/>
                                      </p:to>
                                    </p:set>
                                    <p:animEffect transition="in" filter="fade">
                                      <p:cBhvr>
                                        <p:cTn id="7" dur="1000"/>
                                        <p:tgtEl>
                                          <p:spTgt spid="2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2">
                                            <p:txEl>
                                              <p:pRg st="1" end="1"/>
                                            </p:txEl>
                                          </p:spTgt>
                                        </p:tgtEl>
                                        <p:attrNameLst>
                                          <p:attrName>style.visibility</p:attrName>
                                        </p:attrNameLst>
                                      </p:cBhvr>
                                      <p:to>
                                        <p:strVal val="visible"/>
                                      </p:to>
                                    </p:set>
                                    <p:animEffect transition="in" filter="fade">
                                      <p:cBhvr>
                                        <p:cTn id="12" dur="1000"/>
                                        <p:tgtEl>
                                          <p:spTgt spid="2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2">
                                            <p:txEl>
                                              <p:pRg st="2" end="2"/>
                                            </p:txEl>
                                          </p:spTgt>
                                        </p:tgtEl>
                                        <p:attrNameLst>
                                          <p:attrName>style.visibility</p:attrName>
                                        </p:attrNameLst>
                                      </p:cBhvr>
                                      <p:to>
                                        <p:strVal val="visible"/>
                                      </p:to>
                                    </p:set>
                                    <p:animEffect transition="in" filter="fade">
                                      <p:cBhvr>
                                        <p:cTn id="17" dur="1000"/>
                                        <p:tgtEl>
                                          <p:spTgt spid="20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71"/>
        <p:cNvGrpSpPr/>
        <p:nvPr/>
      </p:nvGrpSpPr>
      <p:grpSpPr>
        <a:xfrm>
          <a:off x="0" y="0"/>
          <a:ext cx="0" cy="0"/>
          <a:chOff x="0" y="0"/>
          <a:chExt cx="0" cy="0"/>
        </a:xfrm>
      </p:grpSpPr>
      <p:sp>
        <p:nvSpPr>
          <p:cNvPr id="72" name="Google Shape;72;p15"/>
          <p:cNvSpPr txBox="1">
            <a:spLocks noGrp="1"/>
          </p:cNvSpPr>
          <p:nvPr>
            <p:ph type="ctrTitle"/>
          </p:nvPr>
        </p:nvSpPr>
        <p:spPr>
          <a:xfrm>
            <a:off x="311700" y="1923150"/>
            <a:ext cx="8520600" cy="1297200"/>
          </a:xfrm>
          <a:prstGeom prst="rect">
            <a:avLst/>
          </a:prstGeom>
        </p:spPr>
        <p:txBody>
          <a:bodyPr spcFirstLastPara="1" wrap="square" lIns="91425" tIns="91425" rIns="91425" bIns="91425" anchor="b" anchorCtr="0">
            <a:normAutofit fontScale="90000"/>
          </a:bodyPr>
          <a:lstStyle/>
          <a:p>
            <a:pPr marL="0" lvl="0" indent="0" algn="ctr" rtl="0">
              <a:lnSpc>
                <a:spcPct val="115000"/>
              </a:lnSpc>
              <a:spcBef>
                <a:spcPts val="0"/>
              </a:spcBef>
              <a:spcAft>
                <a:spcPts val="0"/>
              </a:spcAft>
              <a:buNone/>
            </a:pPr>
            <a:r>
              <a:rPr lang="en-GB" sz="3250">
                <a:solidFill>
                  <a:srgbClr val="9FC5E8"/>
                </a:solidFill>
              </a:rPr>
              <a:t>MODULE 2</a:t>
            </a:r>
            <a:br>
              <a:rPr lang="en-GB" sz="3250">
                <a:solidFill>
                  <a:schemeClr val="lt1"/>
                </a:solidFill>
              </a:rPr>
            </a:br>
            <a:r>
              <a:rPr lang="en-GB" sz="3250">
                <a:solidFill>
                  <a:schemeClr val="lt1"/>
                </a:solidFill>
              </a:rPr>
              <a:t>Sphere Standards in Urban Contexts</a:t>
            </a:r>
            <a:endParaRPr sz="4200">
              <a:solidFill>
                <a:schemeClr val="lt1"/>
              </a:solidFill>
            </a:endParaRPr>
          </a:p>
        </p:txBody>
      </p:sp>
      <p:sp>
        <p:nvSpPr>
          <p:cNvPr id="73" name="Google Shape;73;p1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a:t>
            </a:fld>
            <a:endParaRPr/>
          </a:p>
        </p:txBody>
      </p:sp>
      <p:sp>
        <p:nvSpPr>
          <p:cNvPr id="74" name="Google Shape;74;p15"/>
          <p:cNvSpPr txBox="1"/>
          <p:nvPr/>
        </p:nvSpPr>
        <p:spPr>
          <a:xfrm>
            <a:off x="0" y="3153475"/>
            <a:ext cx="9144000" cy="1990200"/>
          </a:xfrm>
          <a:prstGeom prst="rect">
            <a:avLst/>
          </a:prstGeom>
          <a:solidFill>
            <a:srgbClr val="E69138"/>
          </a:solid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GB" sz="3250">
                <a:solidFill>
                  <a:srgbClr val="FFFFFF"/>
                </a:solidFill>
                <a:latin typeface="Montserrat ExtraBold"/>
                <a:ea typeface="Montserrat ExtraBold"/>
                <a:cs typeface="Montserrat ExtraBold"/>
                <a:sym typeface="Montserrat ExtraBold"/>
              </a:rPr>
              <a:t>PARTICIPANT GUIDE</a:t>
            </a:r>
            <a:endParaRPr>
              <a:solidFill>
                <a:srgbClr val="FFFFFF"/>
              </a:solidFill>
              <a:latin typeface="Montserrat ExtraBold"/>
              <a:ea typeface="Montserrat ExtraBold"/>
              <a:cs typeface="Montserrat ExtraBold"/>
              <a:sym typeface="Montserrat ExtraBo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213"/>
        <p:cNvGrpSpPr/>
        <p:nvPr/>
      </p:nvGrpSpPr>
      <p:grpSpPr>
        <a:xfrm>
          <a:off x="0" y="0"/>
          <a:ext cx="0" cy="0"/>
          <a:chOff x="0" y="0"/>
          <a:chExt cx="0" cy="0"/>
        </a:xfrm>
      </p:grpSpPr>
      <p:sp>
        <p:nvSpPr>
          <p:cNvPr id="214" name="Google Shape;214;p29"/>
          <p:cNvSpPr txBox="1">
            <a:spLocks noGrp="1"/>
          </p:cNvSpPr>
          <p:nvPr>
            <p:ph type="subTitle" idx="1"/>
          </p:nvPr>
        </p:nvSpPr>
        <p:spPr>
          <a:xfrm>
            <a:off x="265500" y="1937100"/>
            <a:ext cx="4045200" cy="5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00A0A3"/>
                </a:solidFill>
                <a:latin typeface="Montserrat Black"/>
                <a:ea typeface="Montserrat Black"/>
                <a:cs typeface="Montserrat Black"/>
                <a:sym typeface="Montserrat Black"/>
              </a:rPr>
              <a:t>Activity 1.0</a:t>
            </a:r>
            <a:endParaRPr sz="3800" b="1">
              <a:solidFill>
                <a:srgbClr val="00A0A3"/>
              </a:solidFill>
            </a:endParaRPr>
          </a:p>
        </p:txBody>
      </p:sp>
      <p:sp>
        <p:nvSpPr>
          <p:cNvPr id="215" name="Google Shape;215;p29"/>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AutoNum type="arabicPeriod"/>
            </a:pPr>
            <a:r>
              <a:rPr lang="en-GB" sz="1400"/>
              <a:t>What complexities can we observe in the response to this urban emergency?</a:t>
            </a:r>
            <a:endParaRPr sz="1400"/>
          </a:p>
          <a:p>
            <a:pPr marL="457200" lvl="0" indent="-317500" algn="l" rtl="0">
              <a:spcBef>
                <a:spcPts val="1000"/>
              </a:spcBef>
              <a:spcAft>
                <a:spcPts val="0"/>
              </a:spcAft>
              <a:buSzPts val="1400"/>
              <a:buAutoNum type="arabicPeriod"/>
            </a:pPr>
            <a:r>
              <a:rPr lang="en-GB" sz="1400"/>
              <a:t>What challenges and/or opportunities are specific to the urban context?</a:t>
            </a:r>
            <a:endParaRPr sz="1400"/>
          </a:p>
          <a:p>
            <a:pPr marL="457200" lvl="0" indent="-317500" algn="l" rtl="0">
              <a:spcBef>
                <a:spcPts val="1000"/>
              </a:spcBef>
              <a:spcAft>
                <a:spcPts val="1000"/>
              </a:spcAft>
              <a:buSzPts val="1400"/>
              <a:buAutoNum type="arabicPeriod"/>
            </a:pPr>
            <a:r>
              <a:rPr lang="en-GB" sz="1400"/>
              <a:t>What are the similarities and differences of response in an urban context and a traditional context?</a:t>
            </a:r>
            <a:endParaRPr sz="1400"/>
          </a:p>
        </p:txBody>
      </p:sp>
      <p:sp>
        <p:nvSpPr>
          <p:cNvPr id="216" name="Google Shape;216;p29"/>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20</a:t>
            </a:fld>
            <a:endParaRPr/>
          </a:p>
        </p:txBody>
      </p:sp>
      <p:sp>
        <p:nvSpPr>
          <p:cNvPr id="217" name="Google Shape;217;p29"/>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1. Humanitarian Response in Urban Contexts</a:t>
            </a:r>
            <a:endParaRPr b="1">
              <a:latin typeface="Montserrat"/>
              <a:ea typeface="Montserrat"/>
              <a:cs typeface="Montserrat"/>
              <a:sym typeface="Montserrat"/>
            </a:endParaRPr>
          </a:p>
        </p:txBody>
      </p:sp>
      <p:sp>
        <p:nvSpPr>
          <p:cNvPr id="218" name="Google Shape;218;p29"/>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00A0A3"/>
                </a:solidFill>
              </a:rPr>
              <a:t>Introducing the Urban Context</a:t>
            </a:r>
            <a:endParaRPr sz="2300" b="1">
              <a:solidFill>
                <a:srgbClr val="00A0A3"/>
              </a:solidFill>
            </a:endParaRPr>
          </a:p>
        </p:txBody>
      </p:sp>
      <p:sp>
        <p:nvSpPr>
          <p:cNvPr id="219" name="Google Shape;219;p29"/>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00A0A3"/>
                </a:solidFill>
                <a:latin typeface="Montserrat"/>
                <a:ea typeface="Montserrat"/>
                <a:cs typeface="Montserrat"/>
                <a:sym typeface="Montserrat"/>
              </a:rPr>
              <a:t>1.0 </a:t>
            </a:r>
            <a:r>
              <a:rPr lang="en-GB" i="1">
                <a:solidFill>
                  <a:srgbClr val="00A0A3"/>
                </a:solidFill>
                <a:latin typeface="Montserrat"/>
                <a:ea typeface="Montserrat"/>
                <a:cs typeface="Montserrat"/>
                <a:sym typeface="Montserrat"/>
              </a:rPr>
              <a:t>Introduction</a:t>
            </a:r>
            <a:endParaRPr/>
          </a:p>
        </p:txBody>
      </p:sp>
      <p:sp>
        <p:nvSpPr>
          <p:cNvPr id="220" name="Google Shape;220;p29"/>
          <p:cNvSpPr/>
          <p:nvPr/>
        </p:nvSpPr>
        <p:spPr>
          <a:xfrm>
            <a:off x="94775" y="105300"/>
            <a:ext cx="8812800" cy="4948800"/>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9999"/>
                </a:solidFill>
                <a:latin typeface="Montserrat"/>
                <a:ea typeface="Montserrat"/>
                <a:cs typeface="Montserrat"/>
                <a:sym typeface="Montserrat"/>
              </a:rPr>
              <a:t>SYNTHESIS | </a:t>
            </a:r>
            <a:r>
              <a:rPr lang="en-GB">
                <a:solidFill>
                  <a:srgbClr val="999999"/>
                </a:solidFill>
                <a:latin typeface="Montserrat"/>
                <a:ea typeface="Montserrat"/>
                <a:cs typeface="Montserrat"/>
                <a:sym typeface="Montserrat"/>
              </a:rPr>
              <a:t>What do you want to share with the group?</a:t>
            </a:r>
            <a:endParaRPr>
              <a:solidFill>
                <a:srgbClr val="999999"/>
              </a:solidFill>
              <a:latin typeface="Montserrat"/>
              <a:ea typeface="Montserrat"/>
              <a:cs typeface="Montserrat"/>
              <a:sym typeface="Montserrat"/>
            </a:endParaRPr>
          </a:p>
        </p:txBody>
      </p:sp>
      <p:sp>
        <p:nvSpPr>
          <p:cNvPr id="221" name="Google Shape;221;p29"/>
          <p:cNvSpPr txBox="1"/>
          <p:nvPr/>
        </p:nvSpPr>
        <p:spPr>
          <a:xfrm>
            <a:off x="505400" y="805475"/>
            <a:ext cx="1784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Montserrat"/>
                <a:ea typeface="Montserrat"/>
                <a:cs typeface="Montserrat"/>
                <a:sym typeface="Montserrat"/>
              </a:rPr>
              <a:t>&lt;insert text&gt;</a:t>
            </a:r>
            <a:endParaRPr>
              <a:latin typeface="Montserrat"/>
              <a:ea typeface="Montserrat"/>
              <a:cs typeface="Montserrat"/>
              <a:sym typeface="Montserrat"/>
            </a:endParaRPr>
          </a:p>
        </p:txBody>
      </p:sp>
      <p:sp>
        <p:nvSpPr>
          <p:cNvPr id="222" name="Google Shape;222;p29"/>
          <p:cNvSpPr/>
          <p:nvPr/>
        </p:nvSpPr>
        <p:spPr>
          <a:xfrm>
            <a:off x="6191150" y="363250"/>
            <a:ext cx="1100400" cy="11109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latin typeface="Montserrat"/>
                <a:ea typeface="Montserrat"/>
                <a:cs typeface="Montserrat"/>
                <a:sym typeface="Montserrat"/>
              </a:rPr>
              <a:t>&lt;insert text&gt;</a:t>
            </a:r>
            <a:endParaRPr sz="1100">
              <a:latin typeface="Montserrat"/>
              <a:ea typeface="Montserrat"/>
              <a:cs typeface="Montserrat"/>
              <a:sym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
                                            <p:txEl>
                                              <p:pRg st="0" end="0"/>
                                            </p:txEl>
                                          </p:spTgt>
                                        </p:tgtEl>
                                        <p:attrNameLst>
                                          <p:attrName>style.visibility</p:attrName>
                                        </p:attrNameLst>
                                      </p:cBhvr>
                                      <p:to>
                                        <p:strVal val="visible"/>
                                      </p:to>
                                    </p:set>
                                    <p:animEffect transition="in" filter="fade">
                                      <p:cBhvr>
                                        <p:cTn id="7" dur="1000"/>
                                        <p:tgtEl>
                                          <p:spTgt spid="2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5">
                                            <p:txEl>
                                              <p:pRg st="1" end="1"/>
                                            </p:txEl>
                                          </p:spTgt>
                                        </p:tgtEl>
                                        <p:attrNameLst>
                                          <p:attrName>style.visibility</p:attrName>
                                        </p:attrNameLst>
                                      </p:cBhvr>
                                      <p:to>
                                        <p:strVal val="visible"/>
                                      </p:to>
                                    </p:set>
                                    <p:animEffect transition="in" filter="fade">
                                      <p:cBhvr>
                                        <p:cTn id="12" dur="1000"/>
                                        <p:tgtEl>
                                          <p:spTgt spid="2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5">
                                            <p:txEl>
                                              <p:pRg st="2" end="2"/>
                                            </p:txEl>
                                          </p:spTgt>
                                        </p:tgtEl>
                                        <p:attrNameLst>
                                          <p:attrName>style.visibility</p:attrName>
                                        </p:attrNameLst>
                                      </p:cBhvr>
                                      <p:to>
                                        <p:strVal val="visible"/>
                                      </p:to>
                                    </p:set>
                                    <p:animEffect transition="in" filter="fade">
                                      <p:cBhvr>
                                        <p:cTn id="17" dur="1000"/>
                                        <p:tgtEl>
                                          <p:spTgt spid="2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226"/>
        <p:cNvGrpSpPr/>
        <p:nvPr/>
      </p:nvGrpSpPr>
      <p:grpSpPr>
        <a:xfrm>
          <a:off x="0" y="0"/>
          <a:ext cx="0" cy="0"/>
          <a:chOff x="0" y="0"/>
          <a:chExt cx="0" cy="0"/>
        </a:xfrm>
      </p:grpSpPr>
      <p:pic>
        <p:nvPicPr>
          <p:cNvPr id="227" name="Google Shape;227;p3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05450" y="0"/>
            <a:ext cx="4538550" cy="5143501"/>
          </a:xfrm>
          <a:prstGeom prst="rect">
            <a:avLst/>
          </a:prstGeom>
          <a:noFill/>
          <a:ln>
            <a:noFill/>
          </a:ln>
        </p:spPr>
      </p:pic>
      <p:sp>
        <p:nvSpPr>
          <p:cNvPr id="228" name="Google Shape;228;p30"/>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21</a:t>
            </a:fld>
            <a:endParaRPr/>
          </a:p>
        </p:txBody>
      </p:sp>
      <p:sp>
        <p:nvSpPr>
          <p:cNvPr id="229" name="Google Shape;229;p30"/>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230" name="Google Shape;230;p30"/>
          <p:cNvSpPr txBox="1">
            <a:spLocks noGrp="1"/>
          </p:cNvSpPr>
          <p:nvPr>
            <p:ph type="title"/>
          </p:nvPr>
        </p:nvSpPr>
        <p:spPr>
          <a:xfrm>
            <a:off x="0" y="0"/>
            <a:ext cx="8520600" cy="393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en-GB" sz="1400" b="0">
                <a:solidFill>
                  <a:srgbClr val="0B5394"/>
                </a:solidFill>
              </a:rPr>
              <a:t>2.2 </a:t>
            </a:r>
            <a:r>
              <a:rPr lang="en-GB" sz="1400" b="0" i="1">
                <a:solidFill>
                  <a:srgbClr val="0B5394"/>
                </a:solidFill>
              </a:rPr>
              <a:t>Conceptualising Sphere Standards</a:t>
            </a:r>
            <a:endParaRPr sz="1400" b="0">
              <a:solidFill>
                <a:srgbClr val="0B5394"/>
              </a:solidFill>
            </a:endParaRPr>
          </a:p>
        </p:txBody>
      </p:sp>
      <p:sp>
        <p:nvSpPr>
          <p:cNvPr id="231" name="Google Shape;231;p30"/>
          <p:cNvSpPr txBox="1">
            <a:spLocks noGrp="1"/>
          </p:cNvSpPr>
          <p:nvPr>
            <p:ph type="subTitle" idx="1"/>
          </p:nvPr>
        </p:nvSpPr>
        <p:spPr>
          <a:xfrm>
            <a:off x="74700" y="2047875"/>
            <a:ext cx="4236000" cy="24168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0"/>
              </a:spcAft>
              <a:buClr>
                <a:schemeClr val="dk1"/>
              </a:buClr>
              <a:buSzPts val="1100"/>
              <a:buFont typeface="Arial"/>
              <a:buNone/>
            </a:pPr>
            <a:r>
              <a:rPr lang="en-GB" sz="4450" dirty="0">
                <a:solidFill>
                  <a:srgbClr val="0B5394"/>
                </a:solidFill>
                <a:latin typeface="Montserrat Black"/>
                <a:ea typeface="Montserrat Black"/>
                <a:cs typeface="Montserrat Black"/>
                <a:sym typeface="Montserrat Black"/>
              </a:rPr>
              <a:t>Activity 2.2.2 </a:t>
            </a:r>
            <a:endParaRPr sz="4450" dirty="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400" b="1" dirty="0">
                <a:solidFill>
                  <a:srgbClr val="0B5394"/>
                </a:solidFill>
              </a:rPr>
              <a:t>Adapting Indicators for the Urban Context</a:t>
            </a:r>
            <a:endParaRPr sz="2400" dirty="0">
              <a:solidFill>
                <a:srgbClr val="0B5394"/>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235"/>
        <p:cNvGrpSpPr/>
        <p:nvPr/>
      </p:nvGrpSpPr>
      <p:grpSpPr>
        <a:xfrm>
          <a:off x="0" y="0"/>
          <a:ext cx="0" cy="0"/>
          <a:chOff x="0" y="0"/>
          <a:chExt cx="0" cy="0"/>
        </a:xfrm>
      </p:grpSpPr>
      <p:sp>
        <p:nvSpPr>
          <p:cNvPr id="236" name="Google Shape;236;p31"/>
          <p:cNvSpPr/>
          <p:nvPr/>
        </p:nvSpPr>
        <p:spPr>
          <a:xfrm>
            <a:off x="4571991" y="351907"/>
            <a:ext cx="4572000" cy="997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A0A3"/>
              </a:solidFill>
              <a:highlight>
                <a:srgbClr val="00A0A3"/>
              </a:highlight>
            </a:endParaRPr>
          </a:p>
        </p:txBody>
      </p:sp>
      <p:cxnSp>
        <p:nvCxnSpPr>
          <p:cNvPr id="237" name="Google Shape;237;p31"/>
          <p:cNvCxnSpPr/>
          <p:nvPr/>
        </p:nvCxnSpPr>
        <p:spPr>
          <a:xfrm rot="10800000" flipH="1">
            <a:off x="4578941" y="343349"/>
            <a:ext cx="4603800" cy="11400"/>
          </a:xfrm>
          <a:prstGeom prst="straightConnector1">
            <a:avLst/>
          </a:prstGeom>
          <a:noFill/>
          <a:ln w="19050" cap="flat" cmpd="sng">
            <a:solidFill>
              <a:srgbClr val="00A0A3"/>
            </a:solidFill>
            <a:prstDash val="solid"/>
            <a:round/>
            <a:headEnd type="none" w="med" len="med"/>
            <a:tailEnd type="none" w="med" len="med"/>
          </a:ln>
        </p:spPr>
      </p:cxnSp>
      <p:cxnSp>
        <p:nvCxnSpPr>
          <p:cNvPr id="238" name="Google Shape;238;p31"/>
          <p:cNvCxnSpPr/>
          <p:nvPr/>
        </p:nvCxnSpPr>
        <p:spPr>
          <a:xfrm rot="10800000" flipH="1">
            <a:off x="4568500" y="1349212"/>
            <a:ext cx="4603800" cy="11400"/>
          </a:xfrm>
          <a:prstGeom prst="straightConnector1">
            <a:avLst/>
          </a:prstGeom>
          <a:noFill/>
          <a:ln w="19050" cap="flat" cmpd="sng">
            <a:solidFill>
              <a:srgbClr val="00A0A3"/>
            </a:solidFill>
            <a:prstDash val="solid"/>
            <a:round/>
            <a:headEnd type="none" w="med" len="med"/>
            <a:tailEnd type="none" w="med" len="med"/>
          </a:ln>
        </p:spPr>
      </p:cxnSp>
      <p:sp>
        <p:nvSpPr>
          <p:cNvPr id="239" name="Google Shape;239;p31"/>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22</a:t>
            </a:fld>
            <a:endParaRPr/>
          </a:p>
        </p:txBody>
      </p:sp>
      <p:sp>
        <p:nvSpPr>
          <p:cNvPr id="240" name="Google Shape;240;p31"/>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241" name="Google Shape;241;p31"/>
          <p:cNvSpPr txBox="1">
            <a:spLocks noGrp="1"/>
          </p:cNvSpPr>
          <p:nvPr>
            <p:ph type="subTitle" idx="1"/>
          </p:nvPr>
        </p:nvSpPr>
        <p:spPr>
          <a:xfrm>
            <a:off x="113100" y="1680725"/>
            <a:ext cx="4409400" cy="2160300"/>
          </a:xfrm>
          <a:prstGeom prst="rect">
            <a:avLst/>
          </a:prstGeom>
        </p:spPr>
        <p:txBody>
          <a:bodyPr spcFirstLastPara="1" wrap="square" lIns="91425" tIns="91425" rIns="91425" bIns="91425" anchor="t" anchorCtr="0">
            <a:normAutofit fontScale="92500" lnSpcReduction="20000"/>
          </a:bodyPr>
          <a:lstStyle/>
          <a:p>
            <a:pPr marL="0" lvl="0" indent="0" algn="l" rtl="0">
              <a:lnSpc>
                <a:spcPct val="115000"/>
              </a:lnSpc>
              <a:spcBef>
                <a:spcPts val="0"/>
              </a:spcBef>
              <a:spcAft>
                <a:spcPts val="0"/>
              </a:spcAft>
              <a:buClr>
                <a:schemeClr val="dk1"/>
              </a:buClr>
              <a:buSzPts val="1018"/>
              <a:buFont typeface="Arial"/>
              <a:buNone/>
            </a:pPr>
            <a:r>
              <a:rPr lang="en-GB" sz="4450">
                <a:solidFill>
                  <a:srgbClr val="0B5394"/>
                </a:solidFill>
                <a:latin typeface="Montserrat Black"/>
                <a:ea typeface="Montserrat Black"/>
                <a:cs typeface="Montserrat Black"/>
                <a:sym typeface="Montserrat Black"/>
              </a:rPr>
              <a:t>Step 1.</a:t>
            </a:r>
            <a:endParaRPr sz="445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ct val="45833"/>
              <a:buFont typeface="Arial"/>
              <a:buNone/>
            </a:pPr>
            <a:r>
              <a:rPr lang="en-GB" sz="2400" b="1">
                <a:solidFill>
                  <a:srgbClr val="0B5394"/>
                </a:solidFill>
              </a:rPr>
              <a:t>Adapting Indicators for </a:t>
            </a:r>
            <a:br>
              <a:rPr lang="en-GB" sz="2400" b="1">
                <a:solidFill>
                  <a:srgbClr val="0B5394"/>
                </a:solidFill>
              </a:rPr>
            </a:br>
            <a:r>
              <a:rPr lang="en-GB" sz="2400" b="1">
                <a:solidFill>
                  <a:srgbClr val="0B5394"/>
                </a:solidFill>
              </a:rPr>
              <a:t>Water Supply Standard 2.1</a:t>
            </a:r>
            <a:endParaRPr sz="2400" b="1">
              <a:solidFill>
                <a:srgbClr val="0B5394"/>
              </a:solidFill>
            </a:endParaRPr>
          </a:p>
          <a:p>
            <a:pPr marL="0" lvl="0" indent="0" algn="l" rtl="0">
              <a:lnSpc>
                <a:spcPct val="115000"/>
              </a:lnSpc>
              <a:spcBef>
                <a:spcPts val="0"/>
              </a:spcBef>
              <a:spcAft>
                <a:spcPts val="0"/>
              </a:spcAft>
              <a:buClr>
                <a:schemeClr val="dk1"/>
              </a:buClr>
              <a:buSzPct val="45833"/>
              <a:buFont typeface="Arial"/>
              <a:buNone/>
            </a:pPr>
            <a:endParaRPr sz="2400" b="1">
              <a:solidFill>
                <a:srgbClr val="0B5394"/>
              </a:solidFill>
            </a:endParaRPr>
          </a:p>
          <a:p>
            <a:pPr marL="0" lvl="0" indent="0" algn="l" rtl="0">
              <a:lnSpc>
                <a:spcPct val="115000"/>
              </a:lnSpc>
              <a:spcBef>
                <a:spcPts val="0"/>
              </a:spcBef>
              <a:spcAft>
                <a:spcPts val="0"/>
              </a:spcAft>
              <a:buClr>
                <a:schemeClr val="dk1"/>
              </a:buClr>
              <a:buSzPct val="60837"/>
              <a:buFont typeface="Arial"/>
              <a:buNone/>
            </a:pPr>
            <a:r>
              <a:rPr lang="en-GB" sz="1808"/>
              <a:t>*Designate a group notetaker*</a:t>
            </a:r>
            <a:r>
              <a:rPr lang="en-GB" sz="2400" b="1">
                <a:solidFill>
                  <a:srgbClr val="0B5394"/>
                </a:solidFill>
              </a:rPr>
              <a:t> </a:t>
            </a:r>
            <a:endParaRPr sz="2400">
              <a:solidFill>
                <a:srgbClr val="0B5394"/>
              </a:solidFill>
            </a:endParaRPr>
          </a:p>
        </p:txBody>
      </p:sp>
      <p:sp>
        <p:nvSpPr>
          <p:cNvPr id="242" name="Google Shape;242;p31"/>
          <p:cNvSpPr txBox="1">
            <a:spLocks noGrp="1"/>
          </p:cNvSpPr>
          <p:nvPr>
            <p:ph type="body" idx="2"/>
          </p:nvPr>
        </p:nvSpPr>
        <p:spPr>
          <a:xfrm>
            <a:off x="4800600" y="175686"/>
            <a:ext cx="4081800" cy="4789200"/>
          </a:xfrm>
          <a:prstGeom prst="rect">
            <a:avLst/>
          </a:prstGeom>
        </p:spPr>
        <p:txBody>
          <a:bodyPr spcFirstLastPara="1" wrap="square" lIns="91425" tIns="91425" rIns="91425" bIns="91425" anchor="ctr" anchorCtr="0">
            <a:normAutofit fontScale="92500"/>
          </a:bodyPr>
          <a:lstStyle/>
          <a:p>
            <a:pPr marL="0" lvl="0" indent="0" algn="l" rtl="0">
              <a:spcBef>
                <a:spcPts val="0"/>
              </a:spcBef>
              <a:spcAft>
                <a:spcPts val="0"/>
              </a:spcAft>
              <a:buClr>
                <a:schemeClr val="dk1"/>
              </a:buClr>
              <a:buSzPts val="1100"/>
              <a:buFont typeface="Arial"/>
              <a:buNone/>
            </a:pPr>
            <a:r>
              <a:rPr lang="en-GB" sz="1400" b="1">
                <a:solidFill>
                  <a:srgbClr val="00A0A3"/>
                </a:solidFill>
              </a:rPr>
              <a:t>Water supply standard 2.1:</a:t>
            </a:r>
            <a:br>
              <a:rPr lang="en-GB" sz="1400" b="1">
                <a:solidFill>
                  <a:srgbClr val="00A0A3"/>
                </a:solidFill>
              </a:rPr>
            </a:br>
            <a:r>
              <a:rPr lang="en-GB" sz="1400" b="1">
                <a:solidFill>
                  <a:srgbClr val="00A0A3"/>
                </a:solidFill>
              </a:rPr>
              <a:t>Access and water quantity</a:t>
            </a:r>
            <a:br>
              <a:rPr lang="en-GB" sz="1400" b="1">
                <a:solidFill>
                  <a:srgbClr val="134F5C"/>
                </a:solidFill>
              </a:rPr>
            </a:br>
            <a:r>
              <a:rPr lang="en-GB" sz="1155">
                <a:solidFill>
                  <a:schemeClr val="dk1"/>
                </a:solidFill>
              </a:rPr>
              <a:t>People have equitable and affordable access to a sufficient quantity of safe water to meet their drinking and domestic needs.</a:t>
            </a:r>
            <a:endParaRPr sz="1155">
              <a:solidFill>
                <a:schemeClr val="dk1"/>
              </a:solidFill>
            </a:endParaRPr>
          </a:p>
          <a:p>
            <a:pPr marL="0" lvl="0" indent="0" algn="l" rtl="0">
              <a:spcBef>
                <a:spcPts val="1000"/>
              </a:spcBef>
              <a:spcAft>
                <a:spcPts val="0"/>
              </a:spcAft>
              <a:buClr>
                <a:schemeClr val="dk1"/>
              </a:buClr>
              <a:buSzPts val="1100"/>
              <a:buFont typeface="Arial"/>
              <a:buNone/>
            </a:pPr>
            <a:r>
              <a:rPr lang="en-GB" sz="1400" b="1">
                <a:solidFill>
                  <a:schemeClr val="dk1"/>
                </a:solidFill>
              </a:rPr>
              <a:t>CASE STUDY CHALLENGE 1.</a:t>
            </a:r>
            <a:br>
              <a:rPr lang="en-GB" sz="1400" b="1">
                <a:solidFill>
                  <a:schemeClr val="dk1"/>
                </a:solidFill>
              </a:rPr>
            </a:br>
            <a:r>
              <a:rPr lang="en-GB" sz="1400">
                <a:solidFill>
                  <a:schemeClr val="dk1"/>
                </a:solidFill>
              </a:rPr>
              <a:t>Large amounts of the water pipe infrastructure have been destroyed by bombing in urban areas. Urban areas that are surrounded and lacking water infrastructure are struggling to access any source of safe water. </a:t>
            </a:r>
            <a:endParaRPr sz="1400">
              <a:solidFill>
                <a:schemeClr val="dk1"/>
              </a:solidFill>
            </a:endParaRPr>
          </a:p>
          <a:p>
            <a:pPr marL="0" lvl="0" indent="0" algn="l" rtl="0">
              <a:spcBef>
                <a:spcPts val="1000"/>
              </a:spcBef>
              <a:spcAft>
                <a:spcPts val="0"/>
              </a:spcAft>
              <a:buClr>
                <a:schemeClr val="dk1"/>
              </a:buClr>
              <a:buSzPts val="1100"/>
              <a:buFont typeface="Arial"/>
              <a:buNone/>
            </a:pPr>
            <a:r>
              <a:rPr lang="en-GB" sz="1400" b="1">
                <a:solidFill>
                  <a:schemeClr val="dk1"/>
                </a:solidFill>
              </a:rPr>
              <a:t>Mykolaiv Oblast: </a:t>
            </a:r>
            <a:r>
              <a:rPr lang="en-GB" sz="1400">
                <a:solidFill>
                  <a:schemeClr val="dk1"/>
                </a:solidFill>
              </a:rPr>
              <a:t>only 10L of water per person has been delivered (1 delivery, unclear if that was per day). This is lower than Sphere Water Supply Standard 2 - Indicator.</a:t>
            </a:r>
            <a:endParaRPr sz="1400">
              <a:solidFill>
                <a:schemeClr val="dk1"/>
              </a:solidFill>
            </a:endParaRPr>
          </a:p>
          <a:p>
            <a:pPr marL="0" lvl="0" indent="0" algn="l" rtl="0">
              <a:spcBef>
                <a:spcPts val="1000"/>
              </a:spcBef>
              <a:spcAft>
                <a:spcPts val="1000"/>
              </a:spcAft>
              <a:buClr>
                <a:schemeClr val="dk1"/>
              </a:buClr>
              <a:buSzPts val="1100"/>
              <a:buFont typeface="Arial"/>
              <a:buNone/>
            </a:pPr>
            <a:r>
              <a:rPr lang="en-GB" sz="1400" b="1">
                <a:solidFill>
                  <a:schemeClr val="dk1"/>
                </a:solidFill>
              </a:rPr>
              <a:t>Kharkiv: </a:t>
            </a:r>
            <a:r>
              <a:rPr lang="en-GB" sz="1400">
                <a:solidFill>
                  <a:schemeClr val="dk1"/>
                </a:solidFill>
              </a:rPr>
              <a:t>MSF is delivering water sanitation systems to thousands of people sheltered in subway stations. </a:t>
            </a:r>
            <a:endParaRPr sz="1400" b="1">
              <a:solidFill>
                <a:schemeClr val="dk1"/>
              </a:solidFill>
            </a:endParaRPr>
          </a:p>
        </p:txBody>
      </p:sp>
      <p:sp>
        <p:nvSpPr>
          <p:cNvPr id="243" name="Google Shape;243;p31"/>
          <p:cNvSpPr txBox="1">
            <a:spLocks noGrp="1"/>
          </p:cNvSpPr>
          <p:nvPr>
            <p:ph type="title"/>
          </p:nvPr>
        </p:nvSpPr>
        <p:spPr>
          <a:xfrm>
            <a:off x="0" y="0"/>
            <a:ext cx="8520600" cy="1048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400" b="0">
                <a:solidFill>
                  <a:srgbClr val="0B5394"/>
                </a:solidFill>
              </a:rPr>
              <a:t>2.2 </a:t>
            </a:r>
            <a:r>
              <a:rPr lang="en-GB" sz="1400" b="0" i="1">
                <a:solidFill>
                  <a:srgbClr val="0B5394"/>
                </a:solidFill>
              </a:rPr>
              <a:t>Conceptualising Sphere Standards</a:t>
            </a:r>
            <a:br>
              <a:rPr lang="en-GB" sz="1400" b="0" i="1">
                <a:solidFill>
                  <a:srgbClr val="0B5394"/>
                </a:solidFill>
              </a:rPr>
            </a:br>
            <a:r>
              <a:rPr lang="en-GB" sz="1400" i="1">
                <a:solidFill>
                  <a:srgbClr val="0B5394"/>
                </a:solidFill>
              </a:rPr>
              <a:t>Activity 2.2 - Adapting Indicators for the </a:t>
            </a:r>
            <a:br>
              <a:rPr lang="en-GB" sz="1400" i="1">
                <a:solidFill>
                  <a:srgbClr val="0B5394"/>
                </a:solidFill>
              </a:rPr>
            </a:br>
            <a:r>
              <a:rPr lang="en-GB" sz="1400" i="1">
                <a:solidFill>
                  <a:srgbClr val="0B5394"/>
                </a:solidFill>
              </a:rPr>
              <a:t>Urban Context</a:t>
            </a:r>
            <a:endParaRPr sz="1400" i="1">
              <a:solidFill>
                <a:srgbClr val="0B5394"/>
              </a:solidFill>
            </a:endParaRPr>
          </a:p>
          <a:p>
            <a:pPr marL="0" lvl="0" indent="0" algn="l" rtl="0">
              <a:spcBef>
                <a:spcPts val="0"/>
              </a:spcBef>
              <a:spcAft>
                <a:spcPts val="0"/>
              </a:spcAft>
              <a:buClr>
                <a:schemeClr val="dk1"/>
              </a:buClr>
              <a:buSzPts val="1100"/>
              <a:buFont typeface="Arial"/>
              <a:buNone/>
            </a:pPr>
            <a:endParaRPr sz="1400" b="0" i="1">
              <a:solidFill>
                <a:srgbClr val="0B5394"/>
              </a:solidFill>
            </a:endParaRPr>
          </a:p>
          <a:p>
            <a:pPr marL="0" lvl="0" indent="0" algn="l" rtl="0">
              <a:spcBef>
                <a:spcPts val="0"/>
              </a:spcBef>
              <a:spcAft>
                <a:spcPts val="0"/>
              </a:spcAft>
              <a:buClr>
                <a:schemeClr val="dk1"/>
              </a:buClr>
              <a:buSzPts val="1100"/>
              <a:buFont typeface="Arial"/>
              <a:buNone/>
            </a:pPr>
            <a:r>
              <a:rPr lang="en-GB" sz="1400" b="0" i="1">
                <a:solidFill>
                  <a:srgbClr val="0B5394"/>
                </a:solidFill>
              </a:rPr>
              <a:t> </a:t>
            </a:r>
            <a:endParaRPr sz="1400" b="0">
              <a:solidFill>
                <a:srgbClr val="0B5394"/>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247"/>
        <p:cNvGrpSpPr/>
        <p:nvPr/>
      </p:nvGrpSpPr>
      <p:grpSpPr>
        <a:xfrm>
          <a:off x="0" y="0"/>
          <a:ext cx="0" cy="0"/>
          <a:chOff x="0" y="0"/>
          <a:chExt cx="0" cy="0"/>
        </a:xfrm>
      </p:grpSpPr>
      <p:sp>
        <p:nvSpPr>
          <p:cNvPr id="248" name="Google Shape;248;p32"/>
          <p:cNvSpPr txBox="1">
            <a:spLocks noGrp="1"/>
          </p:cNvSpPr>
          <p:nvPr>
            <p:ph type="body" idx="2"/>
          </p:nvPr>
        </p:nvSpPr>
        <p:spPr>
          <a:xfrm>
            <a:off x="4939500" y="393600"/>
            <a:ext cx="3837000" cy="44649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Clr>
                <a:schemeClr val="dk1"/>
              </a:buClr>
              <a:buSzPts val="1100"/>
              <a:buFont typeface="Arial"/>
              <a:buNone/>
            </a:pPr>
            <a:r>
              <a:rPr lang="en-GB" sz="1400" b="1" dirty="0">
                <a:solidFill>
                  <a:schemeClr val="dk1"/>
                </a:solidFill>
              </a:rPr>
              <a:t>How would we adapt the indicator for this urban context?</a:t>
            </a:r>
            <a:endParaRPr sz="1400" b="1" dirty="0">
              <a:solidFill>
                <a:schemeClr val="dk1"/>
              </a:solidFill>
            </a:endParaRPr>
          </a:p>
          <a:p>
            <a:pPr marL="0" lvl="0" indent="0" algn="l" rtl="0">
              <a:spcBef>
                <a:spcPts val="0"/>
              </a:spcBef>
              <a:spcAft>
                <a:spcPts val="0"/>
              </a:spcAft>
              <a:buClr>
                <a:schemeClr val="dk1"/>
              </a:buClr>
              <a:buSzPts val="1100"/>
              <a:buFont typeface="Arial"/>
              <a:buNone/>
            </a:pPr>
            <a:endParaRPr sz="1400"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GB" sz="1400" i="1" dirty="0">
                <a:solidFill>
                  <a:schemeClr val="dk1"/>
                </a:solidFill>
              </a:rPr>
              <a:t>Indicator 1 - Average volume used for drinking water and domestic hygiene</a:t>
            </a:r>
            <a:endParaRPr sz="1400" i="1" dirty="0">
              <a:solidFill>
                <a:schemeClr val="dk1"/>
              </a:solidFill>
            </a:endParaRPr>
          </a:p>
        </p:txBody>
      </p:sp>
      <p:sp>
        <p:nvSpPr>
          <p:cNvPr id="249" name="Google Shape;249;p32"/>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23</a:t>
            </a:fld>
            <a:endParaRPr/>
          </a:p>
        </p:txBody>
      </p:sp>
      <p:sp>
        <p:nvSpPr>
          <p:cNvPr id="250" name="Google Shape;250;p32"/>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251" name="Google Shape;251;p32"/>
          <p:cNvSpPr txBox="1">
            <a:spLocks noGrp="1"/>
          </p:cNvSpPr>
          <p:nvPr>
            <p:ph type="subTitle" idx="1"/>
          </p:nvPr>
        </p:nvSpPr>
        <p:spPr>
          <a:xfrm>
            <a:off x="113100" y="1680725"/>
            <a:ext cx="4409400" cy="21603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0"/>
              </a:spcAft>
              <a:buClr>
                <a:schemeClr val="dk1"/>
              </a:buClr>
              <a:buSzPts val="1100"/>
              <a:buFont typeface="Arial"/>
              <a:buNone/>
            </a:pPr>
            <a:r>
              <a:rPr lang="en-GB" sz="4450">
                <a:solidFill>
                  <a:srgbClr val="0B5394"/>
                </a:solidFill>
                <a:latin typeface="Montserrat Black"/>
                <a:ea typeface="Montserrat Black"/>
                <a:cs typeface="Montserrat Black"/>
                <a:sym typeface="Montserrat Black"/>
              </a:rPr>
              <a:t>Step 1.</a:t>
            </a:r>
            <a:endParaRPr sz="445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400" b="1">
                <a:solidFill>
                  <a:srgbClr val="0B5394"/>
                </a:solidFill>
              </a:rPr>
              <a:t>Adapting Indicators for </a:t>
            </a:r>
            <a:br>
              <a:rPr lang="en-GB" sz="2400" b="1">
                <a:solidFill>
                  <a:srgbClr val="0B5394"/>
                </a:solidFill>
              </a:rPr>
            </a:br>
            <a:r>
              <a:rPr lang="en-GB" sz="2400" b="1">
                <a:solidFill>
                  <a:srgbClr val="0B5394"/>
                </a:solidFill>
              </a:rPr>
              <a:t>Water Supply Standard 2.1 </a:t>
            </a:r>
            <a:endParaRPr sz="2400">
              <a:solidFill>
                <a:srgbClr val="0B5394"/>
              </a:solidFill>
            </a:endParaRPr>
          </a:p>
        </p:txBody>
      </p:sp>
      <p:sp>
        <p:nvSpPr>
          <p:cNvPr id="252" name="Google Shape;252;p32"/>
          <p:cNvSpPr txBox="1">
            <a:spLocks noGrp="1"/>
          </p:cNvSpPr>
          <p:nvPr>
            <p:ph type="title"/>
          </p:nvPr>
        </p:nvSpPr>
        <p:spPr>
          <a:xfrm>
            <a:off x="0" y="0"/>
            <a:ext cx="8520600" cy="1048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400" b="0">
                <a:solidFill>
                  <a:srgbClr val="0B5394"/>
                </a:solidFill>
              </a:rPr>
              <a:t>2.2 </a:t>
            </a:r>
            <a:r>
              <a:rPr lang="en-GB" sz="1400" b="0" i="1">
                <a:solidFill>
                  <a:srgbClr val="0B5394"/>
                </a:solidFill>
              </a:rPr>
              <a:t>Conceptualising Sphere Standards</a:t>
            </a:r>
            <a:br>
              <a:rPr lang="en-GB" sz="1400" b="0" i="1">
                <a:solidFill>
                  <a:srgbClr val="0B5394"/>
                </a:solidFill>
              </a:rPr>
            </a:br>
            <a:r>
              <a:rPr lang="en-GB" sz="1400" i="1">
                <a:solidFill>
                  <a:srgbClr val="0B5394"/>
                </a:solidFill>
              </a:rPr>
              <a:t>Activity 2.2 - Adapting Indicators for the </a:t>
            </a:r>
            <a:br>
              <a:rPr lang="en-GB" sz="1400" i="1">
                <a:solidFill>
                  <a:srgbClr val="0B5394"/>
                </a:solidFill>
              </a:rPr>
            </a:br>
            <a:r>
              <a:rPr lang="en-GB" sz="1400" i="1">
                <a:solidFill>
                  <a:srgbClr val="0B5394"/>
                </a:solidFill>
              </a:rPr>
              <a:t>Urban Context</a:t>
            </a:r>
            <a:endParaRPr sz="1400" i="1">
              <a:solidFill>
                <a:srgbClr val="0B5394"/>
              </a:solidFill>
            </a:endParaRPr>
          </a:p>
          <a:p>
            <a:pPr marL="0" lvl="0" indent="0" algn="l" rtl="0">
              <a:spcBef>
                <a:spcPts val="0"/>
              </a:spcBef>
              <a:spcAft>
                <a:spcPts val="0"/>
              </a:spcAft>
              <a:buClr>
                <a:schemeClr val="dk1"/>
              </a:buClr>
              <a:buSzPts val="1100"/>
              <a:buFont typeface="Arial"/>
              <a:buNone/>
            </a:pPr>
            <a:endParaRPr sz="1400" b="0" i="1">
              <a:solidFill>
                <a:srgbClr val="0B5394"/>
              </a:solidFill>
            </a:endParaRPr>
          </a:p>
          <a:p>
            <a:pPr marL="0" lvl="0" indent="0" algn="l" rtl="0">
              <a:spcBef>
                <a:spcPts val="0"/>
              </a:spcBef>
              <a:spcAft>
                <a:spcPts val="0"/>
              </a:spcAft>
              <a:buClr>
                <a:schemeClr val="dk1"/>
              </a:buClr>
              <a:buSzPts val="1100"/>
              <a:buFont typeface="Arial"/>
              <a:buNone/>
            </a:pPr>
            <a:r>
              <a:rPr lang="en-GB" sz="1400" b="0" i="1">
                <a:solidFill>
                  <a:srgbClr val="0B5394"/>
                </a:solidFill>
              </a:rPr>
              <a:t> </a:t>
            </a:r>
            <a:endParaRPr sz="1400" b="0">
              <a:solidFill>
                <a:srgbClr val="0B5394"/>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256"/>
        <p:cNvGrpSpPr/>
        <p:nvPr/>
      </p:nvGrpSpPr>
      <p:grpSpPr>
        <a:xfrm>
          <a:off x="0" y="0"/>
          <a:ext cx="0" cy="0"/>
          <a:chOff x="0" y="0"/>
          <a:chExt cx="0" cy="0"/>
        </a:xfrm>
      </p:grpSpPr>
      <p:sp>
        <p:nvSpPr>
          <p:cNvPr id="257" name="Google Shape;257;p33"/>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24</a:t>
            </a:fld>
            <a:endParaRPr/>
          </a:p>
        </p:txBody>
      </p:sp>
      <p:sp>
        <p:nvSpPr>
          <p:cNvPr id="258" name="Google Shape;258;p33"/>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259" name="Google Shape;259;p33"/>
          <p:cNvSpPr txBox="1">
            <a:spLocks noGrp="1"/>
          </p:cNvSpPr>
          <p:nvPr>
            <p:ph type="subTitle" idx="1"/>
          </p:nvPr>
        </p:nvSpPr>
        <p:spPr>
          <a:xfrm>
            <a:off x="113100" y="1680725"/>
            <a:ext cx="4409400" cy="21603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4450" dirty="0">
                <a:solidFill>
                  <a:srgbClr val="0B5394"/>
                </a:solidFill>
                <a:latin typeface="Montserrat Black"/>
                <a:ea typeface="Montserrat Black"/>
                <a:cs typeface="Montserrat Black"/>
                <a:sym typeface="Montserrat Black"/>
              </a:rPr>
              <a:t>Step 2.</a:t>
            </a:r>
            <a:endParaRPr sz="4450" dirty="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400" b="1" dirty="0">
                <a:solidFill>
                  <a:srgbClr val="0B5394"/>
                </a:solidFill>
              </a:rPr>
              <a:t>Adapting Indicators for </a:t>
            </a:r>
            <a:br>
              <a:rPr lang="en-GB" sz="2400" b="1" dirty="0">
                <a:solidFill>
                  <a:srgbClr val="0B5394"/>
                </a:solidFill>
              </a:rPr>
            </a:br>
            <a:r>
              <a:rPr lang="en-GB" sz="2400" b="1" dirty="0">
                <a:solidFill>
                  <a:srgbClr val="0B5394"/>
                </a:solidFill>
              </a:rPr>
              <a:t>Shelter and Settlement Standard 3. Living Space</a:t>
            </a:r>
            <a:endParaRPr sz="2400" dirty="0">
              <a:solidFill>
                <a:srgbClr val="0B5394"/>
              </a:solidFill>
            </a:endParaRPr>
          </a:p>
        </p:txBody>
      </p:sp>
      <p:sp>
        <p:nvSpPr>
          <p:cNvPr id="260" name="Google Shape;260;p33"/>
          <p:cNvSpPr/>
          <p:nvPr/>
        </p:nvSpPr>
        <p:spPr>
          <a:xfrm>
            <a:off x="4572000" y="220625"/>
            <a:ext cx="4572000" cy="10701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A0A3"/>
              </a:solidFill>
              <a:highlight>
                <a:srgbClr val="00A0A3"/>
              </a:highlight>
            </a:endParaRPr>
          </a:p>
        </p:txBody>
      </p:sp>
      <p:sp>
        <p:nvSpPr>
          <p:cNvPr id="261" name="Google Shape;261;p33"/>
          <p:cNvSpPr txBox="1">
            <a:spLocks noGrp="1"/>
          </p:cNvSpPr>
          <p:nvPr>
            <p:ph type="body" idx="2"/>
          </p:nvPr>
        </p:nvSpPr>
        <p:spPr>
          <a:xfrm>
            <a:off x="4787100" y="107200"/>
            <a:ext cx="4081800" cy="4789200"/>
          </a:xfrm>
          <a:prstGeom prst="rect">
            <a:avLst/>
          </a:prstGeom>
        </p:spPr>
        <p:txBody>
          <a:bodyPr spcFirstLastPara="1" wrap="square" lIns="91425" tIns="91425" rIns="91425" bIns="91425" anchor="ctr" anchorCtr="0">
            <a:normAutofit fontScale="85000" lnSpcReduction="10000"/>
          </a:bodyPr>
          <a:lstStyle/>
          <a:p>
            <a:pPr marL="0" lvl="0" indent="0" algn="l" rtl="0">
              <a:spcBef>
                <a:spcPts val="0"/>
              </a:spcBef>
              <a:spcAft>
                <a:spcPts val="0"/>
              </a:spcAft>
              <a:buClr>
                <a:schemeClr val="dk1"/>
              </a:buClr>
              <a:buSzPct val="78571"/>
              <a:buFont typeface="Arial"/>
              <a:buNone/>
            </a:pPr>
            <a:r>
              <a:rPr lang="en-GB" sz="1400" b="1">
                <a:solidFill>
                  <a:srgbClr val="00A0A3"/>
                </a:solidFill>
              </a:rPr>
              <a:t>Shelter and Settlement Standard 3: </a:t>
            </a:r>
            <a:br>
              <a:rPr lang="en-GB" sz="1400" b="1">
                <a:solidFill>
                  <a:srgbClr val="00A0A3"/>
                </a:solidFill>
              </a:rPr>
            </a:br>
            <a:r>
              <a:rPr lang="en-GB" sz="1400" b="1">
                <a:solidFill>
                  <a:srgbClr val="00A0A3"/>
                </a:solidFill>
              </a:rPr>
              <a:t>Living Space</a:t>
            </a:r>
            <a:r>
              <a:rPr lang="en-GB" sz="1400" b="1">
                <a:solidFill>
                  <a:srgbClr val="134F5C"/>
                </a:solidFill>
              </a:rPr>
              <a:t> </a:t>
            </a:r>
            <a:br>
              <a:rPr lang="en-GB" sz="1400" b="1">
                <a:solidFill>
                  <a:srgbClr val="134F5C"/>
                </a:solidFill>
              </a:rPr>
            </a:br>
            <a:r>
              <a:rPr lang="en-GB" sz="1400" i="1">
                <a:solidFill>
                  <a:srgbClr val="134F5C"/>
                </a:solidFill>
              </a:rPr>
              <a:t>People have access to living spaces that are safe and adequate, enabling essential household and livelihoods activities to be undertaken with dignity.</a:t>
            </a:r>
            <a:endParaRPr sz="1400" i="1">
              <a:solidFill>
                <a:srgbClr val="134F5C"/>
              </a:solidFill>
            </a:endParaRPr>
          </a:p>
          <a:p>
            <a:pPr marL="0" lvl="0" indent="0" algn="l" rtl="0">
              <a:spcBef>
                <a:spcPts val="1000"/>
              </a:spcBef>
              <a:spcAft>
                <a:spcPts val="0"/>
              </a:spcAft>
              <a:buClr>
                <a:schemeClr val="dk1"/>
              </a:buClr>
              <a:buSzPct val="78571"/>
              <a:buFont typeface="Arial"/>
              <a:buNone/>
            </a:pPr>
            <a:r>
              <a:rPr lang="en-GB" sz="1400" b="1">
                <a:solidFill>
                  <a:schemeClr val="dk1"/>
                </a:solidFill>
              </a:rPr>
              <a:t>CASE STUDY CHALLENGE 2.</a:t>
            </a:r>
            <a:br>
              <a:rPr lang="en-GB" sz="1400" b="1">
                <a:solidFill>
                  <a:schemeClr val="dk1"/>
                </a:solidFill>
              </a:rPr>
            </a:br>
            <a:r>
              <a:rPr lang="en-GB" sz="1400" b="1">
                <a:solidFill>
                  <a:schemeClr val="dk1"/>
                </a:solidFill>
              </a:rPr>
              <a:t>Kharkiv: </a:t>
            </a:r>
            <a:r>
              <a:rPr lang="en-GB" sz="1400">
                <a:solidFill>
                  <a:schemeClr val="dk1"/>
                </a:solidFill>
              </a:rPr>
              <a:t>Thousands of residents have sheltered in subway stations (30 stations within the city). Using aerial imagery, it is clear the minimum 3.5 square metres of living space per person is not being met (Sphere Shelter Standard 3 - Indicator). </a:t>
            </a:r>
            <a:endParaRPr sz="1400">
              <a:solidFill>
                <a:schemeClr val="dk1"/>
              </a:solidFill>
            </a:endParaRPr>
          </a:p>
          <a:p>
            <a:pPr marL="0" lvl="0" indent="0" algn="l" rtl="0">
              <a:spcBef>
                <a:spcPts val="1000"/>
              </a:spcBef>
              <a:spcAft>
                <a:spcPts val="0"/>
              </a:spcAft>
              <a:buClr>
                <a:schemeClr val="dk1"/>
              </a:buClr>
              <a:buSzPct val="78571"/>
              <a:buFont typeface="Arial"/>
              <a:buNone/>
            </a:pPr>
            <a:r>
              <a:rPr lang="en-GB" sz="1400">
                <a:solidFill>
                  <a:schemeClr val="dk1"/>
                </a:solidFill>
              </a:rPr>
              <a:t>There is minimal space to conduct fundamental activities (Sphere Shelter Standard 3 - Key Action). </a:t>
            </a:r>
            <a:endParaRPr sz="1400">
              <a:solidFill>
                <a:schemeClr val="dk1"/>
              </a:solidFill>
            </a:endParaRPr>
          </a:p>
          <a:p>
            <a:pPr marL="0" lvl="0" indent="0" algn="l" rtl="0">
              <a:spcBef>
                <a:spcPts val="1000"/>
              </a:spcBef>
              <a:spcAft>
                <a:spcPts val="0"/>
              </a:spcAft>
              <a:buClr>
                <a:schemeClr val="dk1"/>
              </a:buClr>
              <a:buSzPct val="78571"/>
              <a:buFont typeface="Arial"/>
              <a:buNone/>
            </a:pPr>
            <a:r>
              <a:rPr lang="en-GB" sz="1400">
                <a:solidFill>
                  <a:schemeClr val="dk1"/>
                </a:solidFill>
              </a:rPr>
              <a:t>It is possible many don't feel safe due to the bombings (Sphere Shelter Standard 3 -  Indicator). </a:t>
            </a:r>
            <a:endParaRPr sz="1400">
              <a:solidFill>
                <a:schemeClr val="dk1"/>
              </a:solidFill>
            </a:endParaRPr>
          </a:p>
          <a:p>
            <a:pPr marL="0" lvl="0" indent="0" algn="l" rtl="0">
              <a:spcBef>
                <a:spcPts val="1000"/>
              </a:spcBef>
              <a:spcAft>
                <a:spcPts val="0"/>
              </a:spcAft>
              <a:buClr>
                <a:schemeClr val="dk1"/>
              </a:buClr>
              <a:buSzPct val="78571"/>
              <a:buFont typeface="Arial"/>
              <a:buNone/>
            </a:pPr>
            <a:r>
              <a:rPr lang="en-GB" sz="1400">
                <a:solidFill>
                  <a:schemeClr val="dk1"/>
                </a:solidFill>
              </a:rPr>
              <a:t>Diseases are spreading due to the lack of sanitation.</a:t>
            </a:r>
            <a:endParaRPr sz="1400">
              <a:solidFill>
                <a:schemeClr val="dk1"/>
              </a:solidFill>
            </a:endParaRPr>
          </a:p>
          <a:p>
            <a:pPr marL="0" lvl="0" indent="0" algn="l" rtl="0">
              <a:spcBef>
                <a:spcPts val="1000"/>
              </a:spcBef>
              <a:spcAft>
                <a:spcPts val="1000"/>
              </a:spcAft>
              <a:buClr>
                <a:schemeClr val="dk1"/>
              </a:buClr>
              <a:buSzPct val="78571"/>
              <a:buFont typeface="Arial"/>
              <a:buNone/>
            </a:pPr>
            <a:r>
              <a:rPr lang="en-GB" sz="1400">
                <a:solidFill>
                  <a:schemeClr val="dk1"/>
                </a:solidFill>
              </a:rPr>
              <a:t>Although some have access to tents, many do not have a private enclosed space.</a:t>
            </a:r>
            <a:endParaRPr sz="1400">
              <a:solidFill>
                <a:schemeClr val="dk1"/>
              </a:solidFill>
            </a:endParaRPr>
          </a:p>
        </p:txBody>
      </p:sp>
      <p:cxnSp>
        <p:nvCxnSpPr>
          <p:cNvPr id="262" name="Google Shape;262;p33"/>
          <p:cNvCxnSpPr/>
          <p:nvPr/>
        </p:nvCxnSpPr>
        <p:spPr>
          <a:xfrm rot="10800000" flipH="1">
            <a:off x="4578950" y="211375"/>
            <a:ext cx="4603800" cy="12300"/>
          </a:xfrm>
          <a:prstGeom prst="straightConnector1">
            <a:avLst/>
          </a:prstGeom>
          <a:noFill/>
          <a:ln w="19050" cap="flat" cmpd="sng">
            <a:solidFill>
              <a:srgbClr val="00A0A3"/>
            </a:solidFill>
            <a:prstDash val="solid"/>
            <a:round/>
            <a:headEnd type="none" w="med" len="med"/>
            <a:tailEnd type="none" w="med" len="med"/>
          </a:ln>
        </p:spPr>
      </p:cxnSp>
      <p:cxnSp>
        <p:nvCxnSpPr>
          <p:cNvPr id="263" name="Google Shape;263;p33"/>
          <p:cNvCxnSpPr/>
          <p:nvPr/>
        </p:nvCxnSpPr>
        <p:spPr>
          <a:xfrm rot="10800000" flipH="1">
            <a:off x="4568509" y="1290725"/>
            <a:ext cx="4603800" cy="12300"/>
          </a:xfrm>
          <a:prstGeom prst="straightConnector1">
            <a:avLst/>
          </a:prstGeom>
          <a:noFill/>
          <a:ln w="19050" cap="flat" cmpd="sng">
            <a:solidFill>
              <a:srgbClr val="00A0A3"/>
            </a:solidFill>
            <a:prstDash val="solid"/>
            <a:round/>
            <a:headEnd type="none" w="med" len="med"/>
            <a:tailEnd type="none" w="med" len="med"/>
          </a:ln>
        </p:spPr>
      </p:cxnSp>
      <p:sp>
        <p:nvSpPr>
          <p:cNvPr id="264" name="Google Shape;264;p33"/>
          <p:cNvSpPr txBox="1">
            <a:spLocks noGrp="1"/>
          </p:cNvSpPr>
          <p:nvPr>
            <p:ph type="title"/>
          </p:nvPr>
        </p:nvSpPr>
        <p:spPr>
          <a:xfrm>
            <a:off x="0" y="0"/>
            <a:ext cx="8520600" cy="1048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400" b="0">
                <a:solidFill>
                  <a:srgbClr val="0B5394"/>
                </a:solidFill>
              </a:rPr>
              <a:t>2.2 </a:t>
            </a:r>
            <a:r>
              <a:rPr lang="en-GB" sz="1400" b="0" i="1">
                <a:solidFill>
                  <a:srgbClr val="0B5394"/>
                </a:solidFill>
              </a:rPr>
              <a:t>Conceptualising Sphere Standards</a:t>
            </a:r>
            <a:br>
              <a:rPr lang="en-GB" sz="1400" b="0" i="1">
                <a:solidFill>
                  <a:srgbClr val="0B5394"/>
                </a:solidFill>
              </a:rPr>
            </a:br>
            <a:r>
              <a:rPr lang="en-GB" sz="1400" i="1">
                <a:solidFill>
                  <a:srgbClr val="0B5394"/>
                </a:solidFill>
              </a:rPr>
              <a:t>Activity 2.2 - Adapting Indicators for the </a:t>
            </a:r>
            <a:br>
              <a:rPr lang="en-GB" sz="1400" i="1">
                <a:solidFill>
                  <a:srgbClr val="0B5394"/>
                </a:solidFill>
              </a:rPr>
            </a:br>
            <a:r>
              <a:rPr lang="en-GB" sz="1400" i="1">
                <a:solidFill>
                  <a:srgbClr val="0B5394"/>
                </a:solidFill>
              </a:rPr>
              <a:t>Urban Context</a:t>
            </a:r>
            <a:endParaRPr sz="1400" i="1">
              <a:solidFill>
                <a:srgbClr val="0B5394"/>
              </a:solidFill>
            </a:endParaRPr>
          </a:p>
          <a:p>
            <a:pPr marL="0" lvl="0" indent="0" algn="l" rtl="0">
              <a:spcBef>
                <a:spcPts val="0"/>
              </a:spcBef>
              <a:spcAft>
                <a:spcPts val="0"/>
              </a:spcAft>
              <a:buClr>
                <a:schemeClr val="dk1"/>
              </a:buClr>
              <a:buSzPts val="1100"/>
              <a:buFont typeface="Arial"/>
              <a:buNone/>
            </a:pPr>
            <a:endParaRPr sz="1400" b="0" i="1">
              <a:solidFill>
                <a:srgbClr val="0B5394"/>
              </a:solidFill>
            </a:endParaRPr>
          </a:p>
          <a:p>
            <a:pPr marL="0" lvl="0" indent="0" algn="l" rtl="0">
              <a:spcBef>
                <a:spcPts val="0"/>
              </a:spcBef>
              <a:spcAft>
                <a:spcPts val="0"/>
              </a:spcAft>
              <a:buClr>
                <a:schemeClr val="dk1"/>
              </a:buClr>
              <a:buSzPts val="1100"/>
              <a:buFont typeface="Arial"/>
              <a:buNone/>
            </a:pPr>
            <a:r>
              <a:rPr lang="en-GB" sz="1400" b="0" i="1">
                <a:solidFill>
                  <a:srgbClr val="0B5394"/>
                </a:solidFill>
              </a:rPr>
              <a:t> </a:t>
            </a:r>
            <a:endParaRPr sz="1400" b="0">
              <a:solidFill>
                <a:srgbClr val="0B5394"/>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268"/>
        <p:cNvGrpSpPr/>
        <p:nvPr/>
      </p:nvGrpSpPr>
      <p:grpSpPr>
        <a:xfrm>
          <a:off x="0" y="0"/>
          <a:ext cx="0" cy="0"/>
          <a:chOff x="0" y="0"/>
          <a:chExt cx="0" cy="0"/>
        </a:xfrm>
      </p:grpSpPr>
      <p:sp>
        <p:nvSpPr>
          <p:cNvPr id="269" name="Google Shape;269;p3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25</a:t>
            </a:fld>
            <a:endParaRPr/>
          </a:p>
        </p:txBody>
      </p:sp>
      <p:sp>
        <p:nvSpPr>
          <p:cNvPr id="270" name="Google Shape;270;p34"/>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271" name="Google Shape;271;p34"/>
          <p:cNvSpPr txBox="1">
            <a:spLocks noGrp="1"/>
          </p:cNvSpPr>
          <p:nvPr>
            <p:ph type="subTitle" idx="1"/>
          </p:nvPr>
        </p:nvSpPr>
        <p:spPr>
          <a:xfrm>
            <a:off x="113100" y="1680725"/>
            <a:ext cx="4409400" cy="21603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4450">
                <a:solidFill>
                  <a:srgbClr val="0B5394"/>
                </a:solidFill>
                <a:latin typeface="Montserrat Black"/>
                <a:ea typeface="Montserrat Black"/>
                <a:cs typeface="Montserrat Black"/>
                <a:sym typeface="Montserrat Black"/>
              </a:rPr>
              <a:t>Step 2.</a:t>
            </a:r>
            <a:endParaRPr sz="445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400" b="1">
                <a:solidFill>
                  <a:srgbClr val="0B5394"/>
                </a:solidFill>
              </a:rPr>
              <a:t>Adapting Indicators for </a:t>
            </a:r>
            <a:br>
              <a:rPr lang="en-GB" sz="2400" b="1">
                <a:solidFill>
                  <a:srgbClr val="0B5394"/>
                </a:solidFill>
              </a:rPr>
            </a:br>
            <a:r>
              <a:rPr lang="en-GB" sz="2400" b="1">
                <a:solidFill>
                  <a:srgbClr val="0B5394"/>
                </a:solidFill>
              </a:rPr>
              <a:t>Shelter and Settlement Standard 3. Living Space</a:t>
            </a:r>
            <a:endParaRPr sz="2400">
              <a:solidFill>
                <a:srgbClr val="0B5394"/>
              </a:solidFill>
            </a:endParaRPr>
          </a:p>
        </p:txBody>
      </p:sp>
      <p:sp>
        <p:nvSpPr>
          <p:cNvPr id="272" name="Google Shape;272;p34"/>
          <p:cNvSpPr txBox="1">
            <a:spLocks noGrp="1"/>
          </p:cNvSpPr>
          <p:nvPr>
            <p:ph type="body" idx="2"/>
          </p:nvPr>
        </p:nvSpPr>
        <p:spPr>
          <a:xfrm>
            <a:off x="4939500" y="393600"/>
            <a:ext cx="3837000" cy="4464900"/>
          </a:xfrm>
          <a:prstGeom prst="rect">
            <a:avLst/>
          </a:prstGeom>
        </p:spPr>
        <p:txBody>
          <a:bodyPr spcFirstLastPara="1" wrap="square" lIns="91425" tIns="91425" rIns="91425" bIns="91425" anchor="ctr" anchorCtr="0">
            <a:normAutofit fontScale="92500" lnSpcReduction="10000"/>
          </a:bodyPr>
          <a:lstStyle/>
          <a:p>
            <a:pPr marL="0" lvl="0" indent="0" algn="l" rtl="0">
              <a:spcBef>
                <a:spcPts val="0"/>
              </a:spcBef>
              <a:spcAft>
                <a:spcPts val="0"/>
              </a:spcAft>
              <a:buClr>
                <a:schemeClr val="dk1"/>
              </a:buClr>
              <a:buSzPct val="78571"/>
              <a:buFont typeface="Arial"/>
              <a:buNone/>
            </a:pPr>
            <a:r>
              <a:rPr lang="en-GB" sz="1400" b="1" dirty="0">
                <a:solidFill>
                  <a:schemeClr val="dk1"/>
                </a:solidFill>
              </a:rPr>
              <a:t>How would you adapt the following indicator?</a:t>
            </a:r>
            <a:endParaRPr sz="1400" b="1" dirty="0">
              <a:solidFill>
                <a:schemeClr val="dk1"/>
              </a:solidFill>
            </a:endParaRPr>
          </a:p>
          <a:p>
            <a:pPr marL="0" lvl="0" indent="0" algn="l" rtl="0">
              <a:spcBef>
                <a:spcPts val="0"/>
              </a:spcBef>
              <a:spcAft>
                <a:spcPts val="0"/>
              </a:spcAft>
              <a:buClr>
                <a:schemeClr val="dk1"/>
              </a:buClr>
              <a:buSzPct val="78571"/>
              <a:buFont typeface="Arial"/>
              <a:buNone/>
            </a:pPr>
            <a:endParaRPr sz="1400" i="1" dirty="0">
              <a:solidFill>
                <a:schemeClr val="dk1"/>
              </a:solidFill>
            </a:endParaRPr>
          </a:p>
          <a:p>
            <a:pPr marL="0" lvl="0" indent="0" algn="l" rtl="0">
              <a:spcBef>
                <a:spcPts val="1000"/>
              </a:spcBef>
              <a:spcAft>
                <a:spcPts val="0"/>
              </a:spcAft>
              <a:buClr>
                <a:schemeClr val="dk1"/>
              </a:buClr>
              <a:buSzPct val="78571"/>
              <a:buFont typeface="Arial"/>
              <a:buNone/>
            </a:pPr>
            <a:r>
              <a:rPr lang="en-GB" sz="1400" b="1" i="1" dirty="0">
                <a:solidFill>
                  <a:schemeClr val="dk1"/>
                </a:solidFill>
              </a:rPr>
              <a:t>Indicator 1. </a:t>
            </a:r>
            <a:r>
              <a:rPr lang="en-GB" sz="1400" i="1" dirty="0">
                <a:solidFill>
                  <a:schemeClr val="dk1"/>
                </a:solidFill>
              </a:rPr>
              <a:t>Percentage of the affected population who have adequate living space in and immediately around their shelters to carry out daily activities</a:t>
            </a:r>
            <a:endParaRPr sz="1400" i="1" dirty="0">
              <a:solidFill>
                <a:schemeClr val="dk1"/>
              </a:solidFill>
            </a:endParaRPr>
          </a:p>
          <a:p>
            <a:pPr marL="457200" lvl="0" indent="-297497" algn="l" rtl="0">
              <a:spcBef>
                <a:spcPts val="1000"/>
              </a:spcBef>
              <a:spcAft>
                <a:spcPts val="0"/>
              </a:spcAft>
              <a:buClr>
                <a:schemeClr val="dk1"/>
              </a:buClr>
              <a:buSzPct val="100000"/>
              <a:buChar char="●"/>
            </a:pPr>
            <a:r>
              <a:rPr lang="en-GB" sz="1400" i="1" dirty="0">
                <a:solidFill>
                  <a:schemeClr val="dk1"/>
                </a:solidFill>
              </a:rPr>
              <a:t>Minimum 3.5 square metres of living space per person, excluding cooking space, bathing area and sanitation facility</a:t>
            </a:r>
            <a:endParaRPr sz="1400" i="1" dirty="0">
              <a:solidFill>
                <a:schemeClr val="dk1"/>
              </a:solidFill>
            </a:endParaRPr>
          </a:p>
          <a:p>
            <a:pPr marL="457200" lvl="0" indent="-297497" algn="l" rtl="0">
              <a:spcBef>
                <a:spcPts val="0"/>
              </a:spcBef>
              <a:spcAft>
                <a:spcPts val="0"/>
              </a:spcAft>
              <a:buClr>
                <a:schemeClr val="dk1"/>
              </a:buClr>
              <a:buSzPct val="100000"/>
              <a:buChar char="●"/>
            </a:pPr>
            <a:r>
              <a:rPr lang="en-GB" sz="1400" i="1" dirty="0">
                <a:solidFill>
                  <a:schemeClr val="dk1"/>
                </a:solidFill>
              </a:rPr>
              <a:t>4.5–5.5 square metres of living space per person in cold climates or urban settings where internal cooking space and bathing and/or sanitation facilities are included</a:t>
            </a:r>
            <a:endParaRPr sz="1400" i="1" dirty="0">
              <a:solidFill>
                <a:schemeClr val="dk1"/>
              </a:solidFill>
            </a:endParaRPr>
          </a:p>
          <a:p>
            <a:pPr marL="457200" lvl="0" indent="-297497" algn="l" rtl="0">
              <a:spcBef>
                <a:spcPts val="0"/>
              </a:spcBef>
              <a:spcAft>
                <a:spcPts val="0"/>
              </a:spcAft>
              <a:buClr>
                <a:schemeClr val="dk1"/>
              </a:buClr>
              <a:buSzPct val="100000"/>
              <a:buChar char="●"/>
            </a:pPr>
            <a:r>
              <a:rPr lang="en-GB" sz="1400" i="1" dirty="0">
                <a:solidFill>
                  <a:schemeClr val="dk1"/>
                </a:solidFill>
              </a:rPr>
              <a:t>Internal floor-to-ceiling height of at least 2 metres (2.6 metres in hot climates) at the highest point</a:t>
            </a:r>
            <a:endParaRPr sz="1400" i="1" dirty="0">
              <a:solidFill>
                <a:schemeClr val="dk1"/>
              </a:solidFill>
            </a:endParaRPr>
          </a:p>
          <a:p>
            <a:pPr marL="0" lvl="0" indent="0" algn="l" rtl="0">
              <a:spcBef>
                <a:spcPts val="1000"/>
              </a:spcBef>
              <a:spcAft>
                <a:spcPts val="1000"/>
              </a:spcAft>
              <a:buClr>
                <a:schemeClr val="dk1"/>
              </a:buClr>
              <a:buSzPct val="78571"/>
              <a:buFont typeface="Arial"/>
              <a:buNone/>
            </a:pPr>
            <a:endParaRPr sz="1400" i="1" dirty="0">
              <a:solidFill>
                <a:schemeClr val="dk1"/>
              </a:solidFill>
            </a:endParaRPr>
          </a:p>
        </p:txBody>
      </p:sp>
      <p:sp>
        <p:nvSpPr>
          <p:cNvPr id="273" name="Google Shape;273;p34"/>
          <p:cNvSpPr txBox="1">
            <a:spLocks noGrp="1"/>
          </p:cNvSpPr>
          <p:nvPr>
            <p:ph type="title"/>
          </p:nvPr>
        </p:nvSpPr>
        <p:spPr>
          <a:xfrm>
            <a:off x="0" y="0"/>
            <a:ext cx="8520600" cy="1048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400" b="0" dirty="0">
                <a:solidFill>
                  <a:srgbClr val="0B5394"/>
                </a:solidFill>
              </a:rPr>
              <a:t>2.2 </a:t>
            </a:r>
            <a:r>
              <a:rPr lang="en-GB" sz="1400" b="0" i="1" dirty="0">
                <a:solidFill>
                  <a:srgbClr val="0B5394"/>
                </a:solidFill>
              </a:rPr>
              <a:t>Conceptualising Sphere Standards</a:t>
            </a:r>
            <a:br>
              <a:rPr lang="en-GB" sz="1400" b="0" i="1" dirty="0">
                <a:solidFill>
                  <a:srgbClr val="0B5394"/>
                </a:solidFill>
              </a:rPr>
            </a:br>
            <a:r>
              <a:rPr lang="en-GB" sz="1400" i="1" dirty="0">
                <a:solidFill>
                  <a:srgbClr val="0B5394"/>
                </a:solidFill>
              </a:rPr>
              <a:t>Activity 2.2 - Adapting Indicators for the </a:t>
            </a:r>
            <a:br>
              <a:rPr lang="en-GB" sz="1400" i="1" dirty="0">
                <a:solidFill>
                  <a:srgbClr val="0B5394"/>
                </a:solidFill>
              </a:rPr>
            </a:br>
            <a:r>
              <a:rPr lang="en-GB" sz="1400" i="1" dirty="0">
                <a:solidFill>
                  <a:srgbClr val="0B5394"/>
                </a:solidFill>
              </a:rPr>
              <a:t>Urban Context</a:t>
            </a:r>
            <a:endParaRPr sz="1400" i="1" dirty="0">
              <a:solidFill>
                <a:srgbClr val="0B5394"/>
              </a:solidFill>
            </a:endParaRPr>
          </a:p>
          <a:p>
            <a:pPr marL="0" lvl="0" indent="0" algn="l" rtl="0">
              <a:spcBef>
                <a:spcPts val="0"/>
              </a:spcBef>
              <a:spcAft>
                <a:spcPts val="0"/>
              </a:spcAft>
              <a:buClr>
                <a:schemeClr val="dk1"/>
              </a:buClr>
              <a:buSzPts val="1100"/>
              <a:buFont typeface="Arial"/>
              <a:buNone/>
            </a:pPr>
            <a:endParaRPr sz="1400" b="0" i="1" dirty="0">
              <a:solidFill>
                <a:srgbClr val="0B5394"/>
              </a:solidFill>
            </a:endParaRPr>
          </a:p>
          <a:p>
            <a:pPr marL="0" lvl="0" indent="0" algn="l" rtl="0">
              <a:spcBef>
                <a:spcPts val="0"/>
              </a:spcBef>
              <a:spcAft>
                <a:spcPts val="0"/>
              </a:spcAft>
              <a:buClr>
                <a:schemeClr val="dk1"/>
              </a:buClr>
              <a:buSzPts val="1100"/>
              <a:buFont typeface="Arial"/>
              <a:buNone/>
            </a:pPr>
            <a:r>
              <a:rPr lang="en-GB" sz="1400" b="0" i="1" dirty="0">
                <a:solidFill>
                  <a:srgbClr val="0B5394"/>
                </a:solidFill>
              </a:rPr>
              <a:t> </a:t>
            </a:r>
            <a:endParaRPr sz="1400" b="0" dirty="0">
              <a:solidFill>
                <a:srgbClr val="0B5394"/>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277"/>
        <p:cNvGrpSpPr/>
        <p:nvPr/>
      </p:nvGrpSpPr>
      <p:grpSpPr>
        <a:xfrm>
          <a:off x="0" y="0"/>
          <a:ext cx="0" cy="0"/>
          <a:chOff x="0" y="0"/>
          <a:chExt cx="0" cy="0"/>
        </a:xfrm>
      </p:grpSpPr>
      <p:sp>
        <p:nvSpPr>
          <p:cNvPr id="278" name="Google Shape;278;p3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26</a:t>
            </a:fld>
            <a:endParaRPr/>
          </a:p>
        </p:txBody>
      </p:sp>
      <p:sp>
        <p:nvSpPr>
          <p:cNvPr id="279" name="Google Shape;279;p35"/>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280" name="Google Shape;280;p35"/>
          <p:cNvSpPr txBox="1">
            <a:spLocks noGrp="1"/>
          </p:cNvSpPr>
          <p:nvPr>
            <p:ph type="subTitle" idx="1"/>
          </p:nvPr>
        </p:nvSpPr>
        <p:spPr>
          <a:xfrm>
            <a:off x="113100" y="1680725"/>
            <a:ext cx="4409400" cy="21603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4450">
                <a:solidFill>
                  <a:srgbClr val="0B5394"/>
                </a:solidFill>
                <a:latin typeface="Montserrat Black"/>
                <a:ea typeface="Montserrat Black"/>
                <a:cs typeface="Montserrat Black"/>
                <a:sym typeface="Montserrat Black"/>
              </a:rPr>
              <a:t>Discussion</a:t>
            </a:r>
            <a:endParaRPr sz="2400">
              <a:solidFill>
                <a:srgbClr val="0B5394"/>
              </a:solidFill>
            </a:endParaRPr>
          </a:p>
        </p:txBody>
      </p:sp>
      <p:sp>
        <p:nvSpPr>
          <p:cNvPr id="281" name="Google Shape;281;p35"/>
          <p:cNvSpPr txBox="1">
            <a:spLocks noGrp="1"/>
          </p:cNvSpPr>
          <p:nvPr>
            <p:ph type="body" idx="2"/>
          </p:nvPr>
        </p:nvSpPr>
        <p:spPr>
          <a:xfrm>
            <a:off x="4939500" y="393600"/>
            <a:ext cx="3837000" cy="44649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Clr>
                <a:schemeClr val="dk1"/>
              </a:buClr>
              <a:buSzPts val="1100"/>
              <a:buFont typeface="Arial"/>
              <a:buNone/>
            </a:pPr>
            <a:r>
              <a:rPr lang="en-GB" sz="1400" b="1">
                <a:solidFill>
                  <a:schemeClr val="dk1"/>
                </a:solidFill>
              </a:rPr>
              <a:t>Discuss the following:</a:t>
            </a:r>
            <a:endParaRPr sz="1400" b="1">
              <a:solidFill>
                <a:schemeClr val="dk1"/>
              </a:solidFill>
            </a:endParaRPr>
          </a:p>
          <a:p>
            <a:pPr marL="0" lvl="0" indent="0" algn="l" rtl="0">
              <a:spcBef>
                <a:spcPts val="0"/>
              </a:spcBef>
              <a:spcAft>
                <a:spcPts val="0"/>
              </a:spcAft>
              <a:buClr>
                <a:schemeClr val="dk1"/>
              </a:buClr>
              <a:buSzPts val="1100"/>
              <a:buFont typeface="Arial"/>
              <a:buNone/>
            </a:pPr>
            <a:endParaRPr sz="1400" b="1">
              <a:solidFill>
                <a:schemeClr val="dk1"/>
              </a:solidFill>
            </a:endParaRPr>
          </a:p>
          <a:p>
            <a:pPr marL="0" lvl="0" indent="0" algn="l" rtl="0">
              <a:spcBef>
                <a:spcPts val="0"/>
              </a:spcBef>
              <a:spcAft>
                <a:spcPts val="0"/>
              </a:spcAft>
              <a:buClr>
                <a:schemeClr val="dk1"/>
              </a:buClr>
              <a:buSzPts val="1100"/>
              <a:buFont typeface="Arial"/>
              <a:buNone/>
            </a:pPr>
            <a:r>
              <a:rPr lang="en-GB" sz="1400" i="1">
                <a:solidFill>
                  <a:schemeClr val="dk1"/>
                </a:solidFill>
              </a:rPr>
              <a:t>Describe any instances where indicators could be applied </a:t>
            </a:r>
            <a:r>
              <a:rPr lang="en-GB" sz="1400" i="1" u="sng">
                <a:solidFill>
                  <a:schemeClr val="dk1"/>
                </a:solidFill>
              </a:rPr>
              <a:t>without adapting</a:t>
            </a:r>
            <a:r>
              <a:rPr lang="en-GB" sz="1400" i="1">
                <a:solidFill>
                  <a:schemeClr val="dk1"/>
                </a:solidFill>
              </a:rPr>
              <a:t>, and identify why</a:t>
            </a:r>
            <a:endParaRPr sz="1400" i="1">
              <a:solidFill>
                <a:schemeClr val="dk1"/>
              </a:solidFill>
            </a:endParaRPr>
          </a:p>
          <a:p>
            <a:pPr marL="0" lvl="0" indent="0" algn="l" rtl="0">
              <a:spcBef>
                <a:spcPts val="1000"/>
              </a:spcBef>
              <a:spcAft>
                <a:spcPts val="0"/>
              </a:spcAft>
              <a:buClr>
                <a:schemeClr val="dk1"/>
              </a:buClr>
              <a:buSzPts val="1100"/>
              <a:buFont typeface="Arial"/>
              <a:buNone/>
            </a:pPr>
            <a:r>
              <a:rPr lang="en-GB" sz="1400" i="1">
                <a:solidFill>
                  <a:schemeClr val="dk1"/>
                </a:solidFill>
              </a:rPr>
              <a:t>Describe any instances where </a:t>
            </a:r>
            <a:r>
              <a:rPr lang="en-GB" sz="1400" i="1" u="sng">
                <a:solidFill>
                  <a:schemeClr val="dk1"/>
                </a:solidFill>
              </a:rPr>
              <a:t>indicators needed adapting</a:t>
            </a:r>
            <a:r>
              <a:rPr lang="en-GB" sz="1400" i="1">
                <a:solidFill>
                  <a:schemeClr val="dk1"/>
                </a:solidFill>
              </a:rPr>
              <a:t>, and identify why and how they were adapted</a:t>
            </a:r>
            <a:endParaRPr sz="1400" i="1">
              <a:solidFill>
                <a:schemeClr val="dk1"/>
              </a:solidFill>
            </a:endParaRPr>
          </a:p>
          <a:p>
            <a:pPr marL="0" lvl="0" indent="0" algn="l" rtl="0">
              <a:spcBef>
                <a:spcPts val="1000"/>
              </a:spcBef>
              <a:spcAft>
                <a:spcPts val="0"/>
              </a:spcAft>
              <a:buClr>
                <a:schemeClr val="dk1"/>
              </a:buClr>
              <a:buSzPts val="1100"/>
              <a:buFont typeface="Arial"/>
              <a:buNone/>
            </a:pPr>
            <a:r>
              <a:rPr lang="en-GB" sz="1400" i="1">
                <a:solidFill>
                  <a:schemeClr val="dk1"/>
                </a:solidFill>
              </a:rPr>
              <a:t>Identify any considerations or challenges associated with adapting indicators</a:t>
            </a:r>
            <a:endParaRPr sz="1400" i="1">
              <a:solidFill>
                <a:schemeClr val="dk1"/>
              </a:solidFill>
            </a:endParaRPr>
          </a:p>
          <a:p>
            <a:pPr marL="0" lvl="0" indent="0" algn="l" rtl="0">
              <a:spcBef>
                <a:spcPts val="1000"/>
              </a:spcBef>
              <a:spcAft>
                <a:spcPts val="1000"/>
              </a:spcAft>
              <a:buClr>
                <a:schemeClr val="dk1"/>
              </a:buClr>
              <a:buSzPts val="1100"/>
              <a:buFont typeface="Arial"/>
              <a:buNone/>
            </a:pPr>
            <a:endParaRPr sz="1400" i="1">
              <a:solidFill>
                <a:schemeClr val="dk1"/>
              </a:solidFill>
            </a:endParaRPr>
          </a:p>
        </p:txBody>
      </p:sp>
      <p:sp>
        <p:nvSpPr>
          <p:cNvPr id="282" name="Google Shape;282;p35"/>
          <p:cNvSpPr txBox="1">
            <a:spLocks noGrp="1"/>
          </p:cNvSpPr>
          <p:nvPr>
            <p:ph type="title"/>
          </p:nvPr>
        </p:nvSpPr>
        <p:spPr>
          <a:xfrm>
            <a:off x="0" y="0"/>
            <a:ext cx="8520600" cy="1048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400" b="0">
                <a:solidFill>
                  <a:srgbClr val="0B5394"/>
                </a:solidFill>
              </a:rPr>
              <a:t>2.2 </a:t>
            </a:r>
            <a:r>
              <a:rPr lang="en-GB" sz="1400" b="0" i="1">
                <a:solidFill>
                  <a:srgbClr val="0B5394"/>
                </a:solidFill>
              </a:rPr>
              <a:t>Conceptualising Sphere Standards</a:t>
            </a:r>
            <a:br>
              <a:rPr lang="en-GB" sz="1400" b="0" i="1">
                <a:solidFill>
                  <a:srgbClr val="0B5394"/>
                </a:solidFill>
              </a:rPr>
            </a:br>
            <a:r>
              <a:rPr lang="en-GB" sz="1400" i="1">
                <a:solidFill>
                  <a:srgbClr val="0B5394"/>
                </a:solidFill>
              </a:rPr>
              <a:t>Activity 2.2 - Adapting Indicators for the </a:t>
            </a:r>
            <a:br>
              <a:rPr lang="en-GB" sz="1400" i="1">
                <a:solidFill>
                  <a:srgbClr val="0B5394"/>
                </a:solidFill>
              </a:rPr>
            </a:br>
            <a:r>
              <a:rPr lang="en-GB" sz="1400" i="1">
                <a:solidFill>
                  <a:srgbClr val="0B5394"/>
                </a:solidFill>
              </a:rPr>
              <a:t>Urban Context</a:t>
            </a:r>
            <a:endParaRPr sz="1400" i="1">
              <a:solidFill>
                <a:srgbClr val="0B5394"/>
              </a:solidFill>
            </a:endParaRPr>
          </a:p>
          <a:p>
            <a:pPr marL="0" lvl="0" indent="0" algn="l" rtl="0">
              <a:spcBef>
                <a:spcPts val="0"/>
              </a:spcBef>
              <a:spcAft>
                <a:spcPts val="0"/>
              </a:spcAft>
              <a:buClr>
                <a:schemeClr val="dk1"/>
              </a:buClr>
              <a:buSzPts val="1100"/>
              <a:buFont typeface="Arial"/>
              <a:buNone/>
            </a:pPr>
            <a:endParaRPr sz="1400" b="0" i="1">
              <a:solidFill>
                <a:srgbClr val="0B5394"/>
              </a:solidFill>
            </a:endParaRPr>
          </a:p>
          <a:p>
            <a:pPr marL="0" lvl="0" indent="0" algn="l" rtl="0">
              <a:spcBef>
                <a:spcPts val="0"/>
              </a:spcBef>
              <a:spcAft>
                <a:spcPts val="0"/>
              </a:spcAft>
              <a:buClr>
                <a:schemeClr val="dk1"/>
              </a:buClr>
              <a:buSzPts val="1100"/>
              <a:buFont typeface="Arial"/>
              <a:buNone/>
            </a:pPr>
            <a:r>
              <a:rPr lang="en-GB" sz="1400" b="0" i="1">
                <a:solidFill>
                  <a:srgbClr val="0B5394"/>
                </a:solidFill>
              </a:rPr>
              <a:t> </a:t>
            </a:r>
            <a:endParaRPr sz="1400" b="0">
              <a:solidFill>
                <a:srgbClr val="0B5394"/>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86"/>
        <p:cNvGrpSpPr/>
        <p:nvPr/>
      </p:nvGrpSpPr>
      <p:grpSpPr>
        <a:xfrm>
          <a:off x="0" y="0"/>
          <a:ext cx="0" cy="0"/>
          <a:chOff x="0" y="0"/>
          <a:chExt cx="0" cy="0"/>
        </a:xfrm>
      </p:grpSpPr>
      <p:pic>
        <p:nvPicPr>
          <p:cNvPr id="287" name="Google Shape;287;p36"/>
          <p:cNvPicPr preferRelativeResize="0"/>
          <p:nvPr/>
        </p:nvPicPr>
        <p:blipFill rotWithShape="1">
          <a:blip r:embed="rId3" cstate="screen">
            <a:alphaModFix/>
            <a:extLst>
              <a:ext uri="{28A0092B-C50C-407E-A947-70E740481C1C}">
                <a14:useLocalDpi xmlns:a14="http://schemas.microsoft.com/office/drawing/2010/main"/>
              </a:ext>
            </a:extLst>
          </a:blip>
          <a:srcRect t="-23213"/>
          <a:stretch/>
        </p:blipFill>
        <p:spPr>
          <a:xfrm>
            <a:off x="3048000" y="-1204525"/>
            <a:ext cx="6095925" cy="6337551"/>
          </a:xfrm>
          <a:prstGeom prst="rect">
            <a:avLst/>
          </a:prstGeom>
          <a:noFill/>
          <a:ln>
            <a:noFill/>
          </a:ln>
        </p:spPr>
      </p:pic>
      <p:sp>
        <p:nvSpPr>
          <p:cNvPr id="288" name="Google Shape;288;p36"/>
          <p:cNvSpPr txBox="1">
            <a:spLocks noGrp="1"/>
          </p:cNvSpPr>
          <p:nvPr>
            <p:ph type="sldNum" idx="4294967295"/>
          </p:nvPr>
        </p:nvSpPr>
        <p:spPr>
          <a:xfrm>
            <a:off x="8472458" y="4663217"/>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sz="1300"/>
              <a:t>27</a:t>
            </a:fld>
            <a:endParaRPr sz="1300"/>
          </a:p>
        </p:txBody>
      </p:sp>
      <p:sp>
        <p:nvSpPr>
          <p:cNvPr id="289" name="Google Shape;289;p3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27</a:t>
            </a:fld>
            <a:endParaRPr/>
          </a:p>
        </p:txBody>
      </p:sp>
      <p:sp>
        <p:nvSpPr>
          <p:cNvPr id="290" name="Google Shape;290;p36"/>
          <p:cNvSpPr/>
          <p:nvPr/>
        </p:nvSpPr>
        <p:spPr>
          <a:xfrm>
            <a:off x="3007175" y="0"/>
            <a:ext cx="3252300" cy="5143500"/>
          </a:xfrm>
          <a:prstGeom prst="rect">
            <a:avLst/>
          </a:prstGeom>
          <a:gradFill>
            <a:gsLst>
              <a:gs pos="0">
                <a:schemeClr val="dk1"/>
              </a:gs>
              <a:gs pos="100000">
                <a:srgbClr val="FFFFFF">
                  <a:alpha val="0"/>
                </a:srgbClr>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6"/>
          <p:cNvSpPr txBox="1">
            <a:spLocks noGrp="1"/>
          </p:cNvSpPr>
          <p:nvPr>
            <p:ph type="subTitle" idx="1"/>
          </p:nvPr>
        </p:nvSpPr>
        <p:spPr>
          <a:xfrm>
            <a:off x="265500" y="2067675"/>
            <a:ext cx="4045200" cy="12351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2000" b="1">
                <a:solidFill>
                  <a:schemeClr val="lt1"/>
                </a:solidFill>
              </a:rPr>
              <a:t>Urban Response Case Study: </a:t>
            </a:r>
            <a:endParaRPr sz="2000" b="1">
              <a:solidFill>
                <a:schemeClr val="lt1"/>
              </a:solidFill>
            </a:endParaRPr>
          </a:p>
          <a:p>
            <a:pPr marL="0" lvl="0" indent="0" algn="l" rtl="0">
              <a:lnSpc>
                <a:spcPct val="100000"/>
              </a:lnSpc>
              <a:spcBef>
                <a:spcPts val="0"/>
              </a:spcBef>
              <a:spcAft>
                <a:spcPts val="0"/>
              </a:spcAft>
              <a:buClr>
                <a:schemeClr val="dk1"/>
              </a:buClr>
              <a:buSzPts val="1100"/>
              <a:buFont typeface="Arial"/>
              <a:buNone/>
            </a:pPr>
            <a:r>
              <a:rPr lang="en-GB" sz="2000">
                <a:solidFill>
                  <a:schemeClr val="lt1"/>
                </a:solidFill>
                <a:latin typeface="Montserrat Black"/>
                <a:ea typeface="Montserrat Black"/>
                <a:cs typeface="Montserrat Black"/>
                <a:sym typeface="Montserrat Black"/>
              </a:rPr>
              <a:t>The War in Ukraine</a:t>
            </a:r>
            <a:endParaRPr sz="2000">
              <a:solidFill>
                <a:schemeClr val="lt1"/>
              </a:solidFill>
              <a:latin typeface="Montserrat Black"/>
              <a:ea typeface="Montserrat Black"/>
              <a:cs typeface="Montserrat Black"/>
              <a:sym typeface="Montserrat Black"/>
            </a:endParaRPr>
          </a:p>
        </p:txBody>
      </p:sp>
      <p:sp>
        <p:nvSpPr>
          <p:cNvPr id="292" name="Google Shape;292;p36"/>
          <p:cNvSpPr txBox="1"/>
          <p:nvPr/>
        </p:nvSpPr>
        <p:spPr>
          <a:xfrm>
            <a:off x="8445225" y="4857375"/>
            <a:ext cx="6987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solidFill>
                  <a:srgbClr val="CCCCCC"/>
                </a:solidFill>
              </a:rPr>
              <a:t>Reuters</a:t>
            </a:r>
            <a:endParaRPr sz="600" b="1">
              <a:solidFill>
                <a:srgbClr val="CCCCCC"/>
              </a:solidFill>
            </a:endParaRPr>
          </a:p>
        </p:txBody>
      </p:sp>
      <p:sp>
        <p:nvSpPr>
          <p:cNvPr id="293" name="Google Shape;293;p36"/>
          <p:cNvSpPr txBox="1">
            <a:spLocks noGrp="1"/>
          </p:cNvSpPr>
          <p:nvPr>
            <p:ph type="subTitle" idx="1"/>
          </p:nvPr>
        </p:nvSpPr>
        <p:spPr>
          <a:xfrm>
            <a:off x="785550" y="364200"/>
            <a:ext cx="7659600" cy="4358700"/>
          </a:xfrm>
          <a:prstGeom prst="rect">
            <a:avLst/>
          </a:prstGeom>
          <a:solidFill>
            <a:schemeClr val="dk1"/>
          </a:solidFill>
          <a:ln w="9525" cap="flat" cmpd="sng">
            <a:solidFill>
              <a:schemeClr val="lt1"/>
            </a:solidFill>
            <a:prstDash val="solid"/>
            <a:round/>
            <a:headEnd type="none" w="sm" len="sm"/>
            <a:tailEnd type="none" w="sm" len="sm"/>
          </a:ln>
        </p:spPr>
        <p:txBody>
          <a:bodyPr spcFirstLastPara="1" wrap="square" lIns="180000" tIns="180000" rIns="180000" bIns="180000" anchor="t" anchorCtr="0">
            <a:noAutofit/>
          </a:bodyPr>
          <a:lstStyle/>
          <a:p>
            <a:pPr marL="0" lvl="0" indent="0" algn="l" rtl="0">
              <a:lnSpc>
                <a:spcPct val="100000"/>
              </a:lnSpc>
              <a:spcBef>
                <a:spcPts val="0"/>
              </a:spcBef>
              <a:spcAft>
                <a:spcPts val="0"/>
              </a:spcAft>
              <a:buClr>
                <a:schemeClr val="dk1"/>
              </a:buClr>
              <a:buSzPts val="1100"/>
              <a:buFont typeface="Arial"/>
              <a:buNone/>
            </a:pPr>
            <a:r>
              <a:rPr lang="en-GB" sz="2000" dirty="0">
                <a:solidFill>
                  <a:schemeClr val="lt1"/>
                </a:solidFill>
                <a:latin typeface="Montserrat Black"/>
                <a:ea typeface="Montserrat Black"/>
                <a:cs typeface="Montserrat Black"/>
                <a:sym typeface="Montserrat Black"/>
              </a:rPr>
              <a:t>The War in Ukraine | Situation Update 5</a:t>
            </a:r>
            <a:endParaRPr sz="1100" b="1" dirty="0">
              <a:solidFill>
                <a:srgbClr val="43A8A5"/>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br>
              <a:rPr lang="en-GB" sz="1200" b="1" dirty="0">
                <a:solidFill>
                  <a:schemeClr val="lt1"/>
                </a:solidFill>
                <a:latin typeface="Open Sans"/>
                <a:ea typeface="Open Sans"/>
                <a:cs typeface="Open Sans"/>
                <a:sym typeface="Open Sans"/>
              </a:rPr>
            </a:br>
            <a:r>
              <a:rPr lang="en-GB" sz="1200" b="1" dirty="0">
                <a:solidFill>
                  <a:schemeClr val="lt1"/>
                </a:solidFill>
                <a:latin typeface="Open Sans"/>
                <a:ea typeface="Open Sans"/>
                <a:cs typeface="Open Sans"/>
                <a:sym typeface="Open Sans"/>
              </a:rPr>
              <a:t>Standard Identification</a:t>
            </a:r>
            <a:br>
              <a:rPr lang="en-GB" sz="1200" b="1" dirty="0">
                <a:solidFill>
                  <a:schemeClr val="lt1"/>
                </a:solidFill>
                <a:latin typeface="Open Sans"/>
                <a:ea typeface="Open Sans"/>
                <a:cs typeface="Open Sans"/>
                <a:sym typeface="Open Sans"/>
              </a:rPr>
            </a:br>
            <a:r>
              <a:rPr lang="en-GB" sz="1200" dirty="0">
                <a:solidFill>
                  <a:schemeClr val="lt1"/>
                </a:solidFill>
                <a:latin typeface="Open Sans"/>
                <a:ea typeface="Open Sans"/>
                <a:cs typeface="Open Sans"/>
                <a:sym typeface="Open Sans"/>
              </a:rPr>
              <a:t>In Eastern Ukraine, shortages of drinking water pre-existed the current crisis. But the Russian invasion has worsened this issue: water pipes have been destroyed, and power cuts have stopped water pumps. </a:t>
            </a:r>
            <a:endParaRPr sz="1200" dirty="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00" dirty="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sz="1200" dirty="0">
                <a:solidFill>
                  <a:schemeClr val="lt1"/>
                </a:solidFill>
                <a:latin typeface="Open Sans"/>
                <a:ea typeface="Open Sans"/>
                <a:cs typeface="Open Sans"/>
                <a:sym typeface="Open Sans"/>
              </a:rPr>
              <a:t>Many residents have no access to water due to heavy fighting. In some urban areas, humanitarian aid is restricted due to lack of access.</a:t>
            </a:r>
            <a:endParaRPr sz="1200" dirty="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00" dirty="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sz="1200" dirty="0">
                <a:solidFill>
                  <a:schemeClr val="lt1"/>
                </a:solidFill>
                <a:latin typeface="Open Sans"/>
                <a:ea typeface="Open Sans"/>
                <a:cs typeface="Open Sans"/>
                <a:sym typeface="Open Sans"/>
              </a:rPr>
              <a:t>In Mariupol, thousands are using unsafe water sources because they have no other options. </a:t>
            </a:r>
            <a:r>
              <a:rPr lang="en-GB" sz="1200" dirty="0" err="1">
                <a:solidFill>
                  <a:schemeClr val="lt1"/>
                </a:solidFill>
                <a:latin typeface="Open Sans"/>
                <a:ea typeface="Open Sans"/>
                <a:cs typeface="Open Sans"/>
                <a:sym typeface="Open Sans"/>
              </a:rPr>
              <a:t>Kharkiv's</a:t>
            </a:r>
            <a:r>
              <a:rPr lang="en-GB" sz="1200" dirty="0">
                <a:solidFill>
                  <a:schemeClr val="lt1"/>
                </a:solidFill>
                <a:latin typeface="Open Sans"/>
                <a:ea typeface="Open Sans"/>
                <a:cs typeface="Open Sans"/>
                <a:sym typeface="Open Sans"/>
              </a:rPr>
              <a:t> water system has also been affected. </a:t>
            </a:r>
            <a:endParaRPr sz="1200" dirty="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00" dirty="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sz="1200" dirty="0">
                <a:solidFill>
                  <a:schemeClr val="lt1"/>
                </a:solidFill>
                <a:latin typeface="Open Sans"/>
                <a:ea typeface="Open Sans"/>
                <a:cs typeface="Open Sans"/>
                <a:sym typeface="Open Sans"/>
              </a:rPr>
              <a:t>Overall, about 1.4 million people in Ukraine are currently without access to safe water.</a:t>
            </a:r>
            <a:endParaRPr sz="1200" dirty="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sz="1200" dirty="0">
                <a:solidFill>
                  <a:schemeClr val="lt1"/>
                </a:solidFill>
                <a:latin typeface="Open Sans"/>
                <a:ea typeface="Open Sans"/>
                <a:cs typeface="Open Sans"/>
                <a:sym typeface="Open Sans"/>
              </a:rPr>
              <a:t>The lack of sanitation in these settings spreads disease and causes additional health needs.</a:t>
            </a:r>
            <a:endParaRPr sz="1200" dirty="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00" dirty="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sz="1200" dirty="0">
                <a:solidFill>
                  <a:schemeClr val="lt1"/>
                </a:solidFill>
                <a:latin typeface="Open Sans"/>
                <a:ea typeface="Open Sans"/>
                <a:cs typeface="Open Sans"/>
                <a:sym typeface="Open Sans"/>
              </a:rPr>
              <a:t>This context makes using the Sphere Standards more complex.</a:t>
            </a:r>
            <a:endParaRPr sz="1200" dirty="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endParaRPr sz="1200" dirty="0">
              <a:solidFill>
                <a:schemeClr val="lt1"/>
              </a:solidFill>
              <a:latin typeface="Open Sans"/>
              <a:ea typeface="Open Sans"/>
              <a:cs typeface="Open Sans"/>
              <a:sym typeface="Open Sans"/>
            </a:endParaRPr>
          </a:p>
        </p:txBody>
      </p:sp>
      <p:sp>
        <p:nvSpPr>
          <p:cNvPr id="294" name="Google Shape;294;p36"/>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298"/>
        <p:cNvGrpSpPr/>
        <p:nvPr/>
      </p:nvGrpSpPr>
      <p:grpSpPr>
        <a:xfrm>
          <a:off x="0" y="0"/>
          <a:ext cx="0" cy="0"/>
          <a:chOff x="0" y="0"/>
          <a:chExt cx="0" cy="0"/>
        </a:xfrm>
      </p:grpSpPr>
      <p:sp>
        <p:nvSpPr>
          <p:cNvPr id="299" name="Google Shape;299;p37"/>
          <p:cNvSpPr txBox="1">
            <a:spLocks noGrp="1"/>
          </p:cNvSpPr>
          <p:nvPr>
            <p:ph type="subTitle" idx="1"/>
          </p:nvPr>
        </p:nvSpPr>
        <p:spPr>
          <a:xfrm>
            <a:off x="265500" y="1937100"/>
            <a:ext cx="4045200" cy="5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00A0A3"/>
                </a:solidFill>
                <a:latin typeface="Montserrat Black"/>
                <a:ea typeface="Montserrat Black"/>
                <a:cs typeface="Montserrat Black"/>
                <a:sym typeface="Montserrat Black"/>
              </a:rPr>
              <a:t>Activity 1.0</a:t>
            </a:r>
            <a:endParaRPr sz="3800" b="1">
              <a:solidFill>
                <a:srgbClr val="00A0A3"/>
              </a:solidFill>
            </a:endParaRPr>
          </a:p>
        </p:txBody>
      </p:sp>
      <p:sp>
        <p:nvSpPr>
          <p:cNvPr id="300" name="Google Shape;300;p37"/>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AutoNum type="arabicPeriod"/>
            </a:pPr>
            <a:r>
              <a:rPr lang="en-GB" sz="1400"/>
              <a:t>What complexities can we observe in the response to this urban emergency?</a:t>
            </a:r>
            <a:endParaRPr sz="1400"/>
          </a:p>
          <a:p>
            <a:pPr marL="457200" lvl="0" indent="-317500" algn="l" rtl="0">
              <a:spcBef>
                <a:spcPts val="1000"/>
              </a:spcBef>
              <a:spcAft>
                <a:spcPts val="0"/>
              </a:spcAft>
              <a:buSzPts val="1400"/>
              <a:buAutoNum type="arabicPeriod"/>
            </a:pPr>
            <a:r>
              <a:rPr lang="en-GB" sz="1400"/>
              <a:t>What challenges and/or opportunities are specific to the urban context?</a:t>
            </a:r>
            <a:endParaRPr sz="1400"/>
          </a:p>
          <a:p>
            <a:pPr marL="457200" lvl="0" indent="-317500" algn="l" rtl="0">
              <a:spcBef>
                <a:spcPts val="1000"/>
              </a:spcBef>
              <a:spcAft>
                <a:spcPts val="1000"/>
              </a:spcAft>
              <a:buSzPts val="1400"/>
              <a:buAutoNum type="arabicPeriod"/>
            </a:pPr>
            <a:r>
              <a:rPr lang="en-GB" sz="1400"/>
              <a:t>What are the similarities and differences of response in an urban context and a traditional context?</a:t>
            </a:r>
            <a:endParaRPr sz="1400"/>
          </a:p>
        </p:txBody>
      </p:sp>
      <p:sp>
        <p:nvSpPr>
          <p:cNvPr id="301" name="Google Shape;301;p3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28</a:t>
            </a:fld>
            <a:endParaRPr/>
          </a:p>
        </p:txBody>
      </p:sp>
      <p:sp>
        <p:nvSpPr>
          <p:cNvPr id="302" name="Google Shape;302;p37"/>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1. Humanitarian Response in Urban Contexts</a:t>
            </a:r>
            <a:endParaRPr b="1">
              <a:latin typeface="Montserrat"/>
              <a:ea typeface="Montserrat"/>
              <a:cs typeface="Montserrat"/>
              <a:sym typeface="Montserrat"/>
            </a:endParaRPr>
          </a:p>
        </p:txBody>
      </p:sp>
      <p:sp>
        <p:nvSpPr>
          <p:cNvPr id="303" name="Google Shape;303;p37"/>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00A0A3"/>
                </a:solidFill>
              </a:rPr>
              <a:t>Introducing the Urban Context</a:t>
            </a:r>
            <a:endParaRPr sz="2300" b="1">
              <a:solidFill>
                <a:srgbClr val="00A0A3"/>
              </a:solidFill>
            </a:endParaRPr>
          </a:p>
        </p:txBody>
      </p:sp>
      <p:sp>
        <p:nvSpPr>
          <p:cNvPr id="304" name="Google Shape;304;p37"/>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00A0A3"/>
                </a:solidFill>
                <a:latin typeface="Montserrat"/>
                <a:ea typeface="Montserrat"/>
                <a:cs typeface="Montserrat"/>
                <a:sym typeface="Montserrat"/>
              </a:rPr>
              <a:t>1.0 </a:t>
            </a:r>
            <a:r>
              <a:rPr lang="en-GB" i="1">
                <a:solidFill>
                  <a:srgbClr val="00A0A3"/>
                </a:solidFill>
                <a:latin typeface="Montserrat"/>
                <a:ea typeface="Montserrat"/>
                <a:cs typeface="Montserrat"/>
                <a:sym typeface="Montserrat"/>
              </a:rPr>
              <a:t>Introduction</a:t>
            </a:r>
            <a:endParaRPr/>
          </a:p>
        </p:txBody>
      </p:sp>
      <p:sp>
        <p:nvSpPr>
          <p:cNvPr id="305" name="Google Shape;305;p37"/>
          <p:cNvSpPr/>
          <p:nvPr/>
        </p:nvSpPr>
        <p:spPr>
          <a:xfrm>
            <a:off x="94775" y="105300"/>
            <a:ext cx="8812800" cy="4948800"/>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9999"/>
                </a:solidFill>
                <a:latin typeface="Montserrat"/>
                <a:ea typeface="Montserrat"/>
                <a:cs typeface="Montserrat"/>
                <a:sym typeface="Montserrat"/>
              </a:rPr>
              <a:t>DISCUSSION NOTES</a:t>
            </a:r>
            <a:endParaRPr b="1">
              <a:solidFill>
                <a:srgbClr val="999999"/>
              </a:solidFill>
              <a:latin typeface="Montserrat"/>
              <a:ea typeface="Montserrat"/>
              <a:cs typeface="Montserrat"/>
              <a:sym typeface="Montserrat"/>
            </a:endParaRPr>
          </a:p>
        </p:txBody>
      </p:sp>
      <p:sp>
        <p:nvSpPr>
          <p:cNvPr id="306" name="Google Shape;306;p37"/>
          <p:cNvSpPr txBox="1"/>
          <p:nvPr/>
        </p:nvSpPr>
        <p:spPr>
          <a:xfrm>
            <a:off x="505400" y="805475"/>
            <a:ext cx="1784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Montserrat"/>
                <a:ea typeface="Montserrat"/>
                <a:cs typeface="Montserrat"/>
                <a:sym typeface="Montserrat"/>
              </a:rPr>
              <a:t>&lt;insert text&gt;</a:t>
            </a:r>
            <a:endParaRPr>
              <a:latin typeface="Montserrat"/>
              <a:ea typeface="Montserrat"/>
              <a:cs typeface="Montserrat"/>
              <a:sym typeface="Montserrat"/>
            </a:endParaRPr>
          </a:p>
        </p:txBody>
      </p:sp>
      <p:sp>
        <p:nvSpPr>
          <p:cNvPr id="307" name="Google Shape;307;p37"/>
          <p:cNvSpPr/>
          <p:nvPr/>
        </p:nvSpPr>
        <p:spPr>
          <a:xfrm>
            <a:off x="6191150" y="363250"/>
            <a:ext cx="1100400" cy="11109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latin typeface="Montserrat"/>
                <a:ea typeface="Montserrat"/>
                <a:cs typeface="Montserrat"/>
                <a:sym typeface="Montserrat"/>
              </a:rPr>
              <a:t>&lt;insert text&gt;</a:t>
            </a:r>
            <a:endParaRPr sz="1100">
              <a:latin typeface="Montserrat"/>
              <a:ea typeface="Montserrat"/>
              <a:cs typeface="Montserrat"/>
              <a:sym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0">
                                            <p:txEl>
                                              <p:pRg st="0" end="0"/>
                                            </p:txEl>
                                          </p:spTgt>
                                        </p:tgtEl>
                                        <p:attrNameLst>
                                          <p:attrName>style.visibility</p:attrName>
                                        </p:attrNameLst>
                                      </p:cBhvr>
                                      <p:to>
                                        <p:strVal val="visible"/>
                                      </p:to>
                                    </p:set>
                                    <p:animEffect transition="in" filter="fade">
                                      <p:cBhvr>
                                        <p:cTn id="7" dur="1000"/>
                                        <p:tgtEl>
                                          <p:spTgt spid="30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0">
                                            <p:txEl>
                                              <p:pRg st="1" end="1"/>
                                            </p:txEl>
                                          </p:spTgt>
                                        </p:tgtEl>
                                        <p:attrNameLst>
                                          <p:attrName>style.visibility</p:attrName>
                                        </p:attrNameLst>
                                      </p:cBhvr>
                                      <p:to>
                                        <p:strVal val="visible"/>
                                      </p:to>
                                    </p:set>
                                    <p:animEffect transition="in" filter="fade">
                                      <p:cBhvr>
                                        <p:cTn id="12" dur="1000"/>
                                        <p:tgtEl>
                                          <p:spTgt spid="30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0">
                                            <p:txEl>
                                              <p:pRg st="2" end="2"/>
                                            </p:txEl>
                                          </p:spTgt>
                                        </p:tgtEl>
                                        <p:attrNameLst>
                                          <p:attrName>style.visibility</p:attrName>
                                        </p:attrNameLst>
                                      </p:cBhvr>
                                      <p:to>
                                        <p:strVal val="visible"/>
                                      </p:to>
                                    </p:set>
                                    <p:animEffect transition="in" filter="fade">
                                      <p:cBhvr>
                                        <p:cTn id="17" dur="1000"/>
                                        <p:tgtEl>
                                          <p:spTgt spid="30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311"/>
        <p:cNvGrpSpPr/>
        <p:nvPr/>
      </p:nvGrpSpPr>
      <p:grpSpPr>
        <a:xfrm>
          <a:off x="0" y="0"/>
          <a:ext cx="0" cy="0"/>
          <a:chOff x="0" y="0"/>
          <a:chExt cx="0" cy="0"/>
        </a:xfrm>
      </p:grpSpPr>
      <p:sp>
        <p:nvSpPr>
          <p:cNvPr id="312" name="Google Shape;312;p38"/>
          <p:cNvSpPr txBox="1">
            <a:spLocks noGrp="1"/>
          </p:cNvSpPr>
          <p:nvPr>
            <p:ph type="subTitle" idx="1"/>
          </p:nvPr>
        </p:nvSpPr>
        <p:spPr>
          <a:xfrm>
            <a:off x="265500" y="1937100"/>
            <a:ext cx="4045200" cy="5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00A0A3"/>
                </a:solidFill>
                <a:latin typeface="Montserrat Black"/>
                <a:ea typeface="Montserrat Black"/>
                <a:cs typeface="Montserrat Black"/>
                <a:sym typeface="Montserrat Black"/>
              </a:rPr>
              <a:t>Activity 1.0</a:t>
            </a:r>
            <a:endParaRPr sz="3800" b="1">
              <a:solidFill>
                <a:srgbClr val="00A0A3"/>
              </a:solidFill>
            </a:endParaRPr>
          </a:p>
        </p:txBody>
      </p:sp>
      <p:sp>
        <p:nvSpPr>
          <p:cNvPr id="313" name="Google Shape;313;p38"/>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AutoNum type="arabicPeriod"/>
            </a:pPr>
            <a:r>
              <a:rPr lang="en-GB" sz="1400"/>
              <a:t>What complexities can we observe in the response to this urban emergency?</a:t>
            </a:r>
            <a:endParaRPr sz="1400"/>
          </a:p>
          <a:p>
            <a:pPr marL="457200" lvl="0" indent="-317500" algn="l" rtl="0">
              <a:spcBef>
                <a:spcPts val="1000"/>
              </a:spcBef>
              <a:spcAft>
                <a:spcPts val="0"/>
              </a:spcAft>
              <a:buSzPts val="1400"/>
              <a:buAutoNum type="arabicPeriod"/>
            </a:pPr>
            <a:r>
              <a:rPr lang="en-GB" sz="1400"/>
              <a:t>What challenges and/or opportunities are specific to the urban context?</a:t>
            </a:r>
            <a:endParaRPr sz="1400"/>
          </a:p>
          <a:p>
            <a:pPr marL="457200" lvl="0" indent="-317500" algn="l" rtl="0">
              <a:spcBef>
                <a:spcPts val="1000"/>
              </a:spcBef>
              <a:spcAft>
                <a:spcPts val="1000"/>
              </a:spcAft>
              <a:buSzPts val="1400"/>
              <a:buAutoNum type="arabicPeriod"/>
            </a:pPr>
            <a:r>
              <a:rPr lang="en-GB" sz="1400"/>
              <a:t>What are the similarities and differences of response in an urban context and a traditional context?</a:t>
            </a:r>
            <a:endParaRPr sz="1400"/>
          </a:p>
        </p:txBody>
      </p:sp>
      <p:sp>
        <p:nvSpPr>
          <p:cNvPr id="314" name="Google Shape;314;p38"/>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29</a:t>
            </a:fld>
            <a:endParaRPr/>
          </a:p>
        </p:txBody>
      </p:sp>
      <p:sp>
        <p:nvSpPr>
          <p:cNvPr id="315" name="Google Shape;315;p38"/>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1. Humanitarian Response in Urban Contexts</a:t>
            </a:r>
            <a:endParaRPr b="1">
              <a:latin typeface="Montserrat"/>
              <a:ea typeface="Montserrat"/>
              <a:cs typeface="Montserrat"/>
              <a:sym typeface="Montserrat"/>
            </a:endParaRPr>
          </a:p>
        </p:txBody>
      </p:sp>
      <p:sp>
        <p:nvSpPr>
          <p:cNvPr id="316" name="Google Shape;316;p38"/>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00A0A3"/>
                </a:solidFill>
              </a:rPr>
              <a:t>Introducing the Urban Context</a:t>
            </a:r>
            <a:endParaRPr sz="2300" b="1">
              <a:solidFill>
                <a:srgbClr val="00A0A3"/>
              </a:solidFill>
            </a:endParaRPr>
          </a:p>
        </p:txBody>
      </p:sp>
      <p:sp>
        <p:nvSpPr>
          <p:cNvPr id="317" name="Google Shape;317;p38"/>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00A0A3"/>
                </a:solidFill>
                <a:latin typeface="Montserrat"/>
                <a:ea typeface="Montserrat"/>
                <a:cs typeface="Montserrat"/>
                <a:sym typeface="Montserrat"/>
              </a:rPr>
              <a:t>1.0 </a:t>
            </a:r>
            <a:r>
              <a:rPr lang="en-GB" i="1">
                <a:solidFill>
                  <a:srgbClr val="00A0A3"/>
                </a:solidFill>
                <a:latin typeface="Montserrat"/>
                <a:ea typeface="Montserrat"/>
                <a:cs typeface="Montserrat"/>
                <a:sym typeface="Montserrat"/>
              </a:rPr>
              <a:t>Introduction</a:t>
            </a:r>
            <a:endParaRPr/>
          </a:p>
        </p:txBody>
      </p:sp>
      <p:sp>
        <p:nvSpPr>
          <p:cNvPr id="318" name="Google Shape;318;p38"/>
          <p:cNvSpPr/>
          <p:nvPr/>
        </p:nvSpPr>
        <p:spPr>
          <a:xfrm>
            <a:off x="94775" y="105300"/>
            <a:ext cx="8812800" cy="4948800"/>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9999"/>
                </a:solidFill>
                <a:latin typeface="Montserrat"/>
                <a:ea typeface="Montserrat"/>
                <a:cs typeface="Montserrat"/>
                <a:sym typeface="Montserrat"/>
              </a:rPr>
              <a:t>SYNTHESIS | </a:t>
            </a:r>
            <a:r>
              <a:rPr lang="en-GB">
                <a:solidFill>
                  <a:srgbClr val="999999"/>
                </a:solidFill>
                <a:latin typeface="Montserrat"/>
                <a:ea typeface="Montserrat"/>
                <a:cs typeface="Montserrat"/>
                <a:sym typeface="Montserrat"/>
              </a:rPr>
              <a:t>What do you want to share with the group?</a:t>
            </a:r>
            <a:endParaRPr>
              <a:solidFill>
                <a:srgbClr val="999999"/>
              </a:solidFill>
              <a:latin typeface="Montserrat"/>
              <a:ea typeface="Montserrat"/>
              <a:cs typeface="Montserrat"/>
              <a:sym typeface="Montserrat"/>
            </a:endParaRPr>
          </a:p>
        </p:txBody>
      </p:sp>
      <p:sp>
        <p:nvSpPr>
          <p:cNvPr id="319" name="Google Shape;319;p38"/>
          <p:cNvSpPr txBox="1"/>
          <p:nvPr/>
        </p:nvSpPr>
        <p:spPr>
          <a:xfrm>
            <a:off x="505400" y="805475"/>
            <a:ext cx="1784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Montserrat"/>
                <a:ea typeface="Montserrat"/>
                <a:cs typeface="Montserrat"/>
                <a:sym typeface="Montserrat"/>
              </a:rPr>
              <a:t>&lt;insert text&gt;</a:t>
            </a:r>
            <a:endParaRPr>
              <a:latin typeface="Montserrat"/>
              <a:ea typeface="Montserrat"/>
              <a:cs typeface="Montserrat"/>
              <a:sym typeface="Montserrat"/>
            </a:endParaRPr>
          </a:p>
        </p:txBody>
      </p:sp>
      <p:sp>
        <p:nvSpPr>
          <p:cNvPr id="320" name="Google Shape;320;p38"/>
          <p:cNvSpPr/>
          <p:nvPr/>
        </p:nvSpPr>
        <p:spPr>
          <a:xfrm>
            <a:off x="6191150" y="363250"/>
            <a:ext cx="1100400" cy="11109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latin typeface="Montserrat"/>
                <a:ea typeface="Montserrat"/>
                <a:cs typeface="Montserrat"/>
                <a:sym typeface="Montserrat"/>
              </a:rPr>
              <a:t>&lt;insert text&gt;</a:t>
            </a:r>
            <a:endParaRPr sz="1100">
              <a:latin typeface="Montserrat"/>
              <a:ea typeface="Montserrat"/>
              <a:cs typeface="Montserrat"/>
              <a:sym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3">
                                            <p:txEl>
                                              <p:pRg st="0" end="0"/>
                                            </p:txEl>
                                          </p:spTgt>
                                        </p:tgtEl>
                                        <p:attrNameLst>
                                          <p:attrName>style.visibility</p:attrName>
                                        </p:attrNameLst>
                                      </p:cBhvr>
                                      <p:to>
                                        <p:strVal val="visible"/>
                                      </p:to>
                                    </p:set>
                                    <p:animEffect transition="in" filter="fade">
                                      <p:cBhvr>
                                        <p:cTn id="7" dur="1000"/>
                                        <p:tgtEl>
                                          <p:spTgt spid="3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3">
                                            <p:txEl>
                                              <p:pRg st="1" end="1"/>
                                            </p:txEl>
                                          </p:spTgt>
                                        </p:tgtEl>
                                        <p:attrNameLst>
                                          <p:attrName>style.visibility</p:attrName>
                                        </p:attrNameLst>
                                      </p:cBhvr>
                                      <p:to>
                                        <p:strVal val="visible"/>
                                      </p:to>
                                    </p:set>
                                    <p:animEffect transition="in" filter="fade">
                                      <p:cBhvr>
                                        <p:cTn id="12" dur="1000"/>
                                        <p:tgtEl>
                                          <p:spTgt spid="3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3">
                                            <p:txEl>
                                              <p:pRg st="2" end="2"/>
                                            </p:txEl>
                                          </p:spTgt>
                                        </p:tgtEl>
                                        <p:attrNameLst>
                                          <p:attrName>style.visibility</p:attrName>
                                        </p:attrNameLst>
                                      </p:cBhvr>
                                      <p:to>
                                        <p:strVal val="visible"/>
                                      </p:to>
                                    </p:set>
                                    <p:animEffect transition="in" filter="fade">
                                      <p:cBhvr>
                                        <p:cTn id="17" dur="1000"/>
                                        <p:tgtEl>
                                          <p:spTgt spid="3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0" y="0"/>
            <a:ext cx="8520600" cy="5415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sz="1550" b="0" i="1">
                <a:solidFill>
                  <a:srgbClr val="0B5394"/>
                </a:solidFill>
              </a:rPr>
              <a:t>Module 2. Sphere Standards in Urban Contexts</a:t>
            </a:r>
            <a:endParaRPr sz="1550" b="0" i="1">
              <a:solidFill>
                <a:srgbClr val="0B5394"/>
              </a:solidFill>
            </a:endParaRPr>
          </a:p>
          <a:p>
            <a:pPr marL="0" lvl="0" indent="0" algn="l" rtl="0">
              <a:spcBef>
                <a:spcPts val="0"/>
              </a:spcBef>
              <a:spcAft>
                <a:spcPts val="0"/>
              </a:spcAft>
              <a:buNone/>
            </a:pPr>
            <a:r>
              <a:rPr lang="en-GB" sz="2688" i="1">
                <a:solidFill>
                  <a:srgbClr val="0B5394"/>
                </a:solidFill>
              </a:rPr>
              <a:t>Overview of Activities</a:t>
            </a:r>
            <a:endParaRPr sz="2688" i="1">
              <a:solidFill>
                <a:srgbClr val="0B5394"/>
              </a:solidFill>
            </a:endParaRPr>
          </a:p>
          <a:p>
            <a:pPr marL="0" lvl="0" indent="0" algn="l" rtl="0">
              <a:spcBef>
                <a:spcPts val="0"/>
              </a:spcBef>
              <a:spcAft>
                <a:spcPts val="0"/>
              </a:spcAft>
              <a:buNone/>
            </a:pPr>
            <a:endParaRPr i="1"/>
          </a:p>
        </p:txBody>
      </p:sp>
      <p:sp>
        <p:nvSpPr>
          <p:cNvPr id="80" name="Google Shape;80;p16"/>
          <p:cNvSpPr txBox="1">
            <a:spLocks noGrp="1"/>
          </p:cNvSpPr>
          <p:nvPr>
            <p:ph type="body" idx="1"/>
          </p:nvPr>
        </p:nvSpPr>
        <p:spPr>
          <a:xfrm>
            <a:off x="0" y="1106600"/>
            <a:ext cx="4848900" cy="2561400"/>
          </a:xfrm>
          <a:prstGeom prst="rect">
            <a:avLst/>
          </a:prstGeom>
          <a:solidFill>
            <a:srgbClr val="FF9900"/>
          </a:solidFill>
        </p:spPr>
        <p:txBody>
          <a:bodyPr spcFirstLastPara="1" wrap="square" lIns="91425" tIns="91425" rIns="91425" bIns="91425" anchor="ctr" anchorCtr="0">
            <a:normAutofit/>
          </a:bodyPr>
          <a:lstStyle/>
          <a:p>
            <a:pPr marL="0" lvl="0" indent="0" algn="l" rtl="0">
              <a:lnSpc>
                <a:spcPct val="115000"/>
              </a:lnSpc>
              <a:spcBef>
                <a:spcPts val="0"/>
              </a:spcBef>
              <a:spcAft>
                <a:spcPts val="0"/>
              </a:spcAft>
              <a:buClr>
                <a:schemeClr val="dk1"/>
              </a:buClr>
              <a:buSzPts val="1100"/>
              <a:buFont typeface="Arial"/>
              <a:buNone/>
            </a:pPr>
            <a:r>
              <a:rPr lang="en-GB" sz="1400" b="1" dirty="0">
                <a:solidFill>
                  <a:schemeClr val="lt1"/>
                </a:solidFill>
              </a:rPr>
              <a:t>Activities in Module 2 include:</a:t>
            </a:r>
            <a:endParaRPr sz="1400" b="1" dirty="0">
              <a:solidFill>
                <a:schemeClr val="lt1"/>
              </a:solidFill>
            </a:endParaRPr>
          </a:p>
          <a:p>
            <a:pPr marL="0" lvl="0" indent="0" algn="l" rtl="0">
              <a:lnSpc>
                <a:spcPct val="115000"/>
              </a:lnSpc>
              <a:spcBef>
                <a:spcPts val="600"/>
              </a:spcBef>
              <a:spcAft>
                <a:spcPts val="0"/>
              </a:spcAft>
              <a:buNone/>
            </a:pPr>
            <a:r>
              <a:rPr lang="en-GB" sz="1400" b="1" dirty="0">
                <a:solidFill>
                  <a:schemeClr val="lt1"/>
                </a:solidFill>
              </a:rPr>
              <a:t>2.1	Standards vs Indicators</a:t>
            </a:r>
            <a:endParaRPr sz="1400" b="1" dirty="0">
              <a:solidFill>
                <a:schemeClr val="lt1"/>
              </a:solidFill>
            </a:endParaRPr>
          </a:p>
          <a:p>
            <a:pPr marL="0" lvl="0" indent="0" algn="l" rtl="0">
              <a:lnSpc>
                <a:spcPct val="115000"/>
              </a:lnSpc>
              <a:spcBef>
                <a:spcPts val="0"/>
              </a:spcBef>
              <a:spcAft>
                <a:spcPts val="0"/>
              </a:spcAft>
              <a:buNone/>
            </a:pPr>
            <a:r>
              <a:rPr lang="en-GB" sz="1400" b="1" dirty="0">
                <a:solidFill>
                  <a:schemeClr val="lt1"/>
                </a:solidFill>
              </a:rPr>
              <a:t>2.2 	Exploring Standards in the Urban Context</a:t>
            </a:r>
            <a:endParaRPr sz="1400" b="1" dirty="0">
              <a:solidFill>
                <a:schemeClr val="lt1"/>
              </a:solidFill>
            </a:endParaRPr>
          </a:p>
          <a:p>
            <a:pPr marL="0" lvl="0" indent="0" algn="l" rtl="0">
              <a:lnSpc>
                <a:spcPct val="115000"/>
              </a:lnSpc>
              <a:spcBef>
                <a:spcPts val="0"/>
              </a:spcBef>
              <a:spcAft>
                <a:spcPts val="0"/>
              </a:spcAft>
              <a:buNone/>
            </a:pPr>
            <a:r>
              <a:rPr lang="en-GB" sz="1400" b="1" dirty="0">
                <a:solidFill>
                  <a:schemeClr val="lt1"/>
                </a:solidFill>
              </a:rPr>
              <a:t>2.2	Adapting Indicators for the Urban Context</a:t>
            </a:r>
            <a:endParaRPr sz="1400" b="1" dirty="0">
              <a:solidFill>
                <a:schemeClr val="lt1"/>
              </a:solidFill>
            </a:endParaRPr>
          </a:p>
          <a:p>
            <a:pPr marL="0" lvl="0" indent="0" algn="l" rtl="0">
              <a:lnSpc>
                <a:spcPct val="115000"/>
              </a:lnSpc>
              <a:spcBef>
                <a:spcPts val="0"/>
              </a:spcBef>
              <a:spcAft>
                <a:spcPts val="0"/>
              </a:spcAft>
              <a:buNone/>
            </a:pPr>
            <a:r>
              <a:rPr lang="en-GB" sz="1400" b="1" dirty="0">
                <a:solidFill>
                  <a:schemeClr val="lt1"/>
                </a:solidFill>
              </a:rPr>
              <a:t>2.3	Standards, Indicators, and Systems</a:t>
            </a:r>
            <a:endParaRPr sz="1400" b="1" dirty="0">
              <a:solidFill>
                <a:schemeClr val="lt1"/>
              </a:solidFill>
            </a:endParaRPr>
          </a:p>
          <a:p>
            <a:pPr marL="0" lvl="0" indent="0" algn="l" rtl="0">
              <a:lnSpc>
                <a:spcPct val="115000"/>
              </a:lnSpc>
              <a:spcBef>
                <a:spcPts val="0"/>
              </a:spcBef>
              <a:spcAft>
                <a:spcPts val="0"/>
              </a:spcAft>
              <a:buNone/>
            </a:pPr>
            <a:r>
              <a:rPr lang="en-GB" sz="1400" b="1" dirty="0">
                <a:solidFill>
                  <a:schemeClr val="lt1"/>
                </a:solidFill>
              </a:rPr>
              <a:t>2.4	Peer Learning</a:t>
            </a:r>
            <a:endParaRPr sz="1400" b="1" dirty="0">
              <a:solidFill>
                <a:schemeClr val="lt1"/>
              </a:solidFill>
            </a:endParaRPr>
          </a:p>
        </p:txBody>
      </p:sp>
      <p:sp>
        <p:nvSpPr>
          <p:cNvPr id="81" name="Google Shape;81;p1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a:t>
            </a:fld>
            <a:endParaRPr/>
          </a:p>
        </p:txBody>
      </p:sp>
      <p:sp>
        <p:nvSpPr>
          <p:cNvPr id="82" name="Google Shape;82;p16"/>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pic>
        <p:nvPicPr>
          <p:cNvPr id="83" name="Google Shape;83;p1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848900" y="1106600"/>
            <a:ext cx="4295101" cy="256139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324"/>
        <p:cNvGrpSpPr/>
        <p:nvPr/>
      </p:nvGrpSpPr>
      <p:grpSpPr>
        <a:xfrm>
          <a:off x="0" y="0"/>
          <a:ext cx="0" cy="0"/>
          <a:chOff x="0" y="0"/>
          <a:chExt cx="0" cy="0"/>
        </a:xfrm>
      </p:grpSpPr>
      <p:pic>
        <p:nvPicPr>
          <p:cNvPr id="325" name="Google Shape;325;p3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572000" y="0"/>
            <a:ext cx="4572000" cy="5143500"/>
          </a:xfrm>
          <a:prstGeom prst="rect">
            <a:avLst/>
          </a:prstGeom>
          <a:noFill/>
          <a:ln>
            <a:noFill/>
          </a:ln>
        </p:spPr>
      </p:pic>
      <p:sp>
        <p:nvSpPr>
          <p:cNvPr id="326" name="Google Shape;326;p39"/>
          <p:cNvSpPr txBox="1">
            <a:spLocks noGrp="1"/>
          </p:cNvSpPr>
          <p:nvPr>
            <p:ph type="subTitle" idx="1"/>
          </p:nvPr>
        </p:nvSpPr>
        <p:spPr>
          <a:xfrm>
            <a:off x="265500" y="1998825"/>
            <a:ext cx="4045200" cy="1442400"/>
          </a:xfrm>
          <a:prstGeom prst="rect">
            <a:avLst/>
          </a:prstGeom>
        </p:spPr>
        <p:txBody>
          <a:bodyPr spcFirstLastPara="1" wrap="square" lIns="91425" tIns="91425" rIns="91425" bIns="91425" anchor="t" anchorCtr="0">
            <a:normAutofit fontScale="92500" lnSpcReduction="20000"/>
          </a:bodyPr>
          <a:lstStyle/>
          <a:p>
            <a:pPr marL="0" lvl="0" indent="0" algn="l" rtl="0">
              <a:lnSpc>
                <a:spcPct val="115000"/>
              </a:lnSpc>
              <a:spcBef>
                <a:spcPts val="0"/>
              </a:spcBef>
              <a:spcAft>
                <a:spcPts val="0"/>
              </a:spcAft>
              <a:buClr>
                <a:schemeClr val="dk1"/>
              </a:buClr>
              <a:buSzPts val="1018"/>
              <a:buFont typeface="Arial"/>
              <a:buNone/>
            </a:pPr>
            <a:r>
              <a:rPr lang="en-GB" sz="4450">
                <a:solidFill>
                  <a:srgbClr val="0B5394"/>
                </a:solidFill>
                <a:latin typeface="Montserrat Black"/>
                <a:ea typeface="Montserrat Black"/>
                <a:cs typeface="Montserrat Black"/>
                <a:sym typeface="Montserrat Black"/>
              </a:rPr>
              <a:t>Activity 2.3 </a:t>
            </a:r>
            <a:endParaRPr sz="445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ct val="45833"/>
              <a:buFont typeface="Arial"/>
              <a:buNone/>
            </a:pPr>
            <a:r>
              <a:rPr lang="en-GB" sz="2400" b="1">
                <a:solidFill>
                  <a:srgbClr val="0B5394"/>
                </a:solidFill>
              </a:rPr>
              <a:t>Standards, Indicators, &amp; Systems</a:t>
            </a:r>
            <a:endParaRPr sz="2400">
              <a:solidFill>
                <a:srgbClr val="0B5394"/>
              </a:solidFill>
            </a:endParaRPr>
          </a:p>
        </p:txBody>
      </p:sp>
      <p:sp>
        <p:nvSpPr>
          <p:cNvPr id="327" name="Google Shape;327;p39"/>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30</a:t>
            </a:fld>
            <a:endParaRPr/>
          </a:p>
        </p:txBody>
      </p:sp>
      <p:sp>
        <p:nvSpPr>
          <p:cNvPr id="328" name="Google Shape;328;p39"/>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329" name="Google Shape;329;p39"/>
          <p:cNvSpPr txBox="1">
            <a:spLocks noGrp="1"/>
          </p:cNvSpPr>
          <p:nvPr>
            <p:ph type="title"/>
          </p:nvPr>
        </p:nvSpPr>
        <p:spPr>
          <a:xfrm>
            <a:off x="0" y="0"/>
            <a:ext cx="8961000" cy="39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400" b="0">
                <a:solidFill>
                  <a:srgbClr val="0B5394"/>
                </a:solidFill>
              </a:rPr>
              <a:t>2.3 </a:t>
            </a:r>
            <a:r>
              <a:rPr lang="en-GB" sz="1400" b="0" i="1">
                <a:solidFill>
                  <a:srgbClr val="0B5394"/>
                </a:solidFill>
              </a:rPr>
              <a:t>Applying Sphere Standards in Urban Contexts</a:t>
            </a:r>
            <a:endParaRPr sz="1400" b="0" i="1">
              <a:solidFill>
                <a:srgbClr val="0B5394"/>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333"/>
        <p:cNvGrpSpPr/>
        <p:nvPr/>
      </p:nvGrpSpPr>
      <p:grpSpPr>
        <a:xfrm>
          <a:off x="0" y="0"/>
          <a:ext cx="0" cy="0"/>
          <a:chOff x="0" y="0"/>
          <a:chExt cx="0" cy="0"/>
        </a:xfrm>
      </p:grpSpPr>
      <p:sp>
        <p:nvSpPr>
          <p:cNvPr id="335" name="Google Shape;335;p40"/>
          <p:cNvSpPr txBox="1">
            <a:spLocks noGrp="1"/>
          </p:cNvSpPr>
          <p:nvPr>
            <p:ph type="subTitle" idx="1"/>
          </p:nvPr>
        </p:nvSpPr>
        <p:spPr>
          <a:xfrm>
            <a:off x="265500" y="1998825"/>
            <a:ext cx="4045200" cy="1682100"/>
          </a:xfrm>
          <a:prstGeom prst="rect">
            <a:avLst/>
          </a:prstGeom>
        </p:spPr>
        <p:txBody>
          <a:bodyPr spcFirstLastPara="1" wrap="square" lIns="91425" tIns="91425" rIns="91425" bIns="91425" anchor="t" anchorCtr="0">
            <a:normAutofit fontScale="85000" lnSpcReduction="20000"/>
          </a:bodyPr>
          <a:lstStyle/>
          <a:p>
            <a:pPr marL="0" lvl="0" indent="0" algn="l" rtl="0">
              <a:lnSpc>
                <a:spcPct val="115000"/>
              </a:lnSpc>
              <a:spcBef>
                <a:spcPts val="0"/>
              </a:spcBef>
              <a:spcAft>
                <a:spcPts val="0"/>
              </a:spcAft>
              <a:buClr>
                <a:schemeClr val="dk1"/>
              </a:buClr>
              <a:buSzPts val="935"/>
              <a:buFont typeface="Arial"/>
              <a:buNone/>
            </a:pPr>
            <a:r>
              <a:rPr lang="en-GB" sz="4685" dirty="0">
                <a:solidFill>
                  <a:srgbClr val="0B5394"/>
                </a:solidFill>
                <a:latin typeface="Montserrat Black"/>
                <a:ea typeface="Montserrat Black"/>
                <a:cs typeface="Montserrat Black"/>
                <a:sym typeface="Montserrat Black"/>
              </a:rPr>
              <a:t>Step 1.</a:t>
            </a:r>
            <a:endParaRPr sz="4685" dirty="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ct val="41741"/>
              <a:buFont typeface="Arial"/>
              <a:buNone/>
            </a:pPr>
            <a:r>
              <a:rPr lang="en-GB" sz="2635" b="1" dirty="0">
                <a:solidFill>
                  <a:srgbClr val="0B5394"/>
                </a:solidFill>
              </a:rPr>
              <a:t>Revisit your systems map</a:t>
            </a:r>
            <a:endParaRPr sz="2635" b="1" dirty="0">
              <a:solidFill>
                <a:srgbClr val="0B5394"/>
              </a:solidFill>
            </a:endParaRPr>
          </a:p>
          <a:p>
            <a:pPr marL="0" lvl="0" indent="0" algn="l" rtl="0">
              <a:lnSpc>
                <a:spcPct val="115000"/>
              </a:lnSpc>
              <a:spcBef>
                <a:spcPts val="0"/>
              </a:spcBef>
              <a:spcAft>
                <a:spcPts val="0"/>
              </a:spcAft>
              <a:buClr>
                <a:schemeClr val="dk1"/>
              </a:buClr>
              <a:buSzPct val="45833"/>
              <a:buFont typeface="Arial"/>
              <a:buNone/>
            </a:pPr>
            <a:endParaRPr sz="2400" b="1" dirty="0">
              <a:solidFill>
                <a:srgbClr val="0B5394"/>
              </a:solidFill>
            </a:endParaRPr>
          </a:p>
          <a:p>
            <a:pPr marL="0" lvl="0" indent="0" algn="l" rtl="0">
              <a:lnSpc>
                <a:spcPct val="115000"/>
              </a:lnSpc>
              <a:spcBef>
                <a:spcPts val="0"/>
              </a:spcBef>
              <a:spcAft>
                <a:spcPts val="0"/>
              </a:spcAft>
              <a:buClr>
                <a:schemeClr val="dk1"/>
              </a:buClr>
              <a:buSzPct val="60837"/>
              <a:buFont typeface="Arial"/>
              <a:buNone/>
            </a:pPr>
            <a:r>
              <a:rPr lang="en-GB" sz="1808" dirty="0"/>
              <a:t>*Designate a group notetaker*</a:t>
            </a:r>
            <a:r>
              <a:rPr lang="en-GB" sz="2400" b="1" dirty="0">
                <a:solidFill>
                  <a:srgbClr val="0B5394"/>
                </a:solidFill>
              </a:rPr>
              <a:t>  </a:t>
            </a:r>
            <a:endParaRPr sz="2400" dirty="0">
              <a:solidFill>
                <a:srgbClr val="0B5394"/>
              </a:solidFill>
            </a:endParaRPr>
          </a:p>
        </p:txBody>
      </p:sp>
      <p:sp>
        <p:nvSpPr>
          <p:cNvPr id="336" name="Google Shape;336;p40"/>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31</a:t>
            </a:fld>
            <a:endParaRPr/>
          </a:p>
        </p:txBody>
      </p:sp>
      <p:sp>
        <p:nvSpPr>
          <p:cNvPr id="337" name="Google Shape;337;p40"/>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338" name="Google Shape;338;p40"/>
          <p:cNvSpPr txBox="1">
            <a:spLocks noGrp="1"/>
          </p:cNvSpPr>
          <p:nvPr>
            <p:ph type="title"/>
          </p:nvPr>
        </p:nvSpPr>
        <p:spPr>
          <a:xfrm>
            <a:off x="0" y="0"/>
            <a:ext cx="8961000" cy="39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400" b="0">
                <a:solidFill>
                  <a:srgbClr val="0B5394"/>
                </a:solidFill>
              </a:rPr>
              <a:t>2.3 </a:t>
            </a:r>
            <a:r>
              <a:rPr lang="en-GB" sz="1400" b="0" i="1">
                <a:solidFill>
                  <a:srgbClr val="0B5394"/>
                </a:solidFill>
              </a:rPr>
              <a:t>Applying Sphere Standards in Urban Contexts</a:t>
            </a:r>
            <a:br>
              <a:rPr lang="en-GB" sz="1400" b="0" i="1">
                <a:solidFill>
                  <a:srgbClr val="0B5394"/>
                </a:solidFill>
              </a:rPr>
            </a:br>
            <a:r>
              <a:rPr lang="en-GB" sz="1400" i="1">
                <a:solidFill>
                  <a:srgbClr val="0B5394"/>
                </a:solidFill>
              </a:rPr>
              <a:t>Activity 2.3 - Standards, Indicators, &amp; Systems</a:t>
            </a:r>
            <a:endParaRPr sz="1400" b="0" i="1">
              <a:solidFill>
                <a:srgbClr val="0B5394"/>
              </a:solidFill>
            </a:endParaRPr>
          </a:p>
        </p:txBody>
      </p:sp>
      <p:sp>
        <p:nvSpPr>
          <p:cNvPr id="4" name="Google Shape;536;p64">
            <a:extLst>
              <a:ext uri="{FF2B5EF4-FFF2-40B4-BE49-F238E27FC236}">
                <a16:creationId xmlns:a16="http://schemas.microsoft.com/office/drawing/2014/main" id="{BFFF84BD-05EE-B514-75A5-69E73A4A91AA}"/>
              </a:ext>
            </a:extLst>
          </p:cNvPr>
          <p:cNvSpPr txBox="1">
            <a:spLocks noGrp="1"/>
          </p:cNvSpPr>
          <p:nvPr>
            <p:ph type="body" idx="2"/>
          </p:nvPr>
        </p:nvSpPr>
        <p:spPr>
          <a:xfrm>
            <a:off x="4939500" y="393600"/>
            <a:ext cx="3837000" cy="4362600"/>
          </a:xfrm>
          <a:prstGeom prst="rect">
            <a:avLst/>
          </a:prstGeom>
        </p:spPr>
        <p:txBody>
          <a:bodyPr spcFirstLastPara="1" wrap="square" lIns="91425" tIns="91425" rIns="91425" bIns="91425" anchor="ctr" anchorCtr="0">
            <a:normAutofit fontScale="92500" lnSpcReduction="20000"/>
          </a:bodyPr>
          <a:lstStyle/>
          <a:p>
            <a:pPr marL="0" lvl="0" indent="0" algn="l" rtl="0">
              <a:spcBef>
                <a:spcPts val="0"/>
              </a:spcBef>
              <a:spcAft>
                <a:spcPts val="0"/>
              </a:spcAft>
              <a:buClr>
                <a:schemeClr val="dk1"/>
              </a:buClr>
              <a:buSzPts val="1100"/>
              <a:buFont typeface="Arial"/>
              <a:buNone/>
            </a:pPr>
            <a:r>
              <a:rPr lang="en-GB" sz="1400" b="1" dirty="0">
                <a:solidFill>
                  <a:schemeClr val="dk1"/>
                </a:solidFill>
              </a:rPr>
              <a:t>In groups, revisit your systems map through the lens of Standards &amp; Indicators:</a:t>
            </a:r>
            <a:endParaRPr sz="1400" b="1" dirty="0">
              <a:solidFill>
                <a:schemeClr val="dk1"/>
              </a:solidFill>
            </a:endParaRPr>
          </a:p>
          <a:p>
            <a:pPr marL="0" lvl="0" indent="0" algn="l" rtl="0">
              <a:spcBef>
                <a:spcPts val="0"/>
              </a:spcBef>
              <a:spcAft>
                <a:spcPts val="0"/>
              </a:spcAft>
              <a:buClr>
                <a:schemeClr val="dk1"/>
              </a:buClr>
              <a:buSzPts val="1100"/>
              <a:buFont typeface="Arial"/>
              <a:buNone/>
            </a:pPr>
            <a:endParaRPr sz="1400" b="1" dirty="0">
              <a:solidFill>
                <a:schemeClr val="dk1"/>
              </a:solidFill>
            </a:endParaRPr>
          </a:p>
          <a:p>
            <a:pPr marL="0" lvl="0" indent="0" algn="l" rtl="0">
              <a:spcBef>
                <a:spcPts val="0"/>
              </a:spcBef>
              <a:spcAft>
                <a:spcPts val="0"/>
              </a:spcAft>
              <a:buClr>
                <a:schemeClr val="dk1"/>
              </a:buClr>
              <a:buSzPts val="1100"/>
              <a:buFont typeface="Arial"/>
              <a:buNone/>
            </a:pPr>
            <a:r>
              <a:rPr lang="en-US" sz="1400" i="1" u="sng" dirty="0">
                <a:solidFill>
                  <a:schemeClr val="dk1"/>
                </a:solidFill>
              </a:rPr>
              <a:t>Use the following Standard:</a:t>
            </a:r>
          </a:p>
          <a:p>
            <a:pPr marL="114300" indent="0">
              <a:buNone/>
            </a:pPr>
            <a:r>
              <a:rPr lang="en-US" sz="1400" dirty="0">
                <a:solidFill>
                  <a:schemeClr val="dk1"/>
                </a:solidFill>
              </a:rPr>
              <a:t>Excreta management standard 3.2:</a:t>
            </a:r>
          </a:p>
          <a:p>
            <a:pPr marL="114300" indent="0">
              <a:buNone/>
            </a:pPr>
            <a:r>
              <a:rPr lang="en-US" sz="1400" dirty="0">
                <a:solidFill>
                  <a:schemeClr val="dk1"/>
                </a:solidFill>
              </a:rPr>
              <a:t>Access to and use of toilets.</a:t>
            </a:r>
          </a:p>
          <a:p>
            <a:pPr marL="114300" indent="0">
              <a:buNone/>
            </a:pPr>
            <a:endParaRPr lang="en-US" sz="1400" i="1" dirty="0">
              <a:solidFill>
                <a:schemeClr val="dk1"/>
              </a:solidFill>
            </a:endParaRPr>
          </a:p>
          <a:p>
            <a:pPr marL="114300" indent="0">
              <a:buNone/>
            </a:pPr>
            <a:r>
              <a:rPr lang="en-US" sz="1400" i="1" u="sng" dirty="0">
                <a:solidFill>
                  <a:schemeClr val="dk1"/>
                </a:solidFill>
              </a:rPr>
              <a:t>The following Key Actions: </a:t>
            </a:r>
          </a:p>
          <a:p>
            <a:pPr marL="114300" indent="0">
              <a:buNone/>
            </a:pPr>
            <a:r>
              <a:rPr lang="en-US" sz="1400" i="1" dirty="0">
                <a:solidFill>
                  <a:schemeClr val="dk1"/>
                </a:solidFill>
              </a:rPr>
              <a:t>1, 2, 3 </a:t>
            </a:r>
          </a:p>
          <a:p>
            <a:pPr marL="114300" indent="0">
              <a:buNone/>
            </a:pPr>
            <a:endParaRPr lang="en-US" sz="1400" i="1" dirty="0">
              <a:solidFill>
                <a:schemeClr val="dk1"/>
              </a:solidFill>
            </a:endParaRPr>
          </a:p>
          <a:p>
            <a:pPr marL="114300" indent="0">
              <a:buNone/>
            </a:pPr>
            <a:r>
              <a:rPr lang="en-US" sz="1400" i="1" u="sng" dirty="0">
                <a:solidFill>
                  <a:schemeClr val="dk1"/>
                </a:solidFill>
              </a:rPr>
              <a:t>The following Indicators: </a:t>
            </a:r>
          </a:p>
          <a:p>
            <a:r>
              <a:rPr lang="en-US" sz="1400" dirty="0">
                <a:solidFill>
                  <a:schemeClr val="dk1"/>
                </a:solidFill>
              </a:rPr>
              <a:t>Ratio of shared toilets.</a:t>
            </a:r>
          </a:p>
          <a:p>
            <a:r>
              <a:rPr lang="en-US" sz="1400" dirty="0">
                <a:solidFill>
                  <a:schemeClr val="dk1"/>
                </a:solidFill>
              </a:rPr>
              <a:t>Distance between dwelling and shared toilet.</a:t>
            </a:r>
          </a:p>
          <a:p>
            <a:pPr marL="114300" indent="0">
              <a:buNone/>
            </a:pPr>
            <a:endParaRPr lang="en-US" sz="1400" i="1" dirty="0">
              <a:solidFill>
                <a:schemeClr val="dk1"/>
              </a:solidFill>
            </a:endParaRPr>
          </a:p>
          <a:p>
            <a:pPr marL="114300" indent="0">
              <a:buNone/>
            </a:pPr>
            <a:r>
              <a:rPr lang="en-US" sz="1400" i="1" u="sng" dirty="0">
                <a:solidFill>
                  <a:schemeClr val="dk1"/>
                </a:solidFill>
              </a:rPr>
              <a:t>The following Guidance Notes: </a:t>
            </a:r>
          </a:p>
          <a:p>
            <a:r>
              <a:rPr lang="en-US" sz="1400" dirty="0">
                <a:solidFill>
                  <a:schemeClr val="dk1"/>
                </a:solidFill>
              </a:rPr>
              <a:t>What is adequate, appropriate and acceptable?</a:t>
            </a:r>
          </a:p>
          <a:p>
            <a:r>
              <a:rPr lang="en-US" sz="1400" dirty="0">
                <a:solidFill>
                  <a:schemeClr val="dk1"/>
                </a:solidFill>
              </a:rPr>
              <a:t>Accessibility.</a:t>
            </a:r>
          </a:p>
          <a:p>
            <a:r>
              <a:rPr lang="en-US" sz="1400" dirty="0">
                <a:solidFill>
                  <a:schemeClr val="dk1"/>
                </a:solidFill>
              </a:rPr>
              <a:t>Quantifying toilet requirements.</a:t>
            </a:r>
          </a:p>
          <a:p>
            <a:r>
              <a:rPr lang="en-US" sz="1400" dirty="0">
                <a:solidFill>
                  <a:schemeClr val="dk1"/>
                </a:solidFill>
              </a:rPr>
              <a:t>Household, shared or communal.</a:t>
            </a:r>
          </a:p>
          <a:p>
            <a:pPr marL="114300" indent="0">
              <a:buNone/>
            </a:pPr>
            <a:endParaRPr lang="en-US" sz="1400" i="1" dirty="0">
              <a:solidFill>
                <a:schemeClr val="dk1"/>
              </a:solidFill>
            </a:endParaRPr>
          </a:p>
          <a:p>
            <a:pPr marL="0" lvl="0" indent="0" algn="l" rtl="0">
              <a:spcBef>
                <a:spcPts val="0"/>
              </a:spcBef>
              <a:spcAft>
                <a:spcPts val="0"/>
              </a:spcAft>
              <a:buClr>
                <a:schemeClr val="dk1"/>
              </a:buClr>
              <a:buSzPts val="1100"/>
              <a:buFont typeface="Arial"/>
              <a:buNone/>
            </a:pPr>
            <a:endParaRPr sz="1400" i="1" dirty="0">
              <a:solidFill>
                <a:schemeClr val="dk1"/>
              </a:solidFill>
            </a:endParaRPr>
          </a:p>
        </p:txBody>
      </p:sp>
    </p:spTree>
    <p:extLst>
      <p:ext uri="{BB962C8B-B14F-4D97-AF65-F5344CB8AC3E}">
        <p14:creationId xmlns:p14="http://schemas.microsoft.com/office/powerpoint/2010/main" val="1427160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333"/>
        <p:cNvGrpSpPr/>
        <p:nvPr/>
      </p:nvGrpSpPr>
      <p:grpSpPr>
        <a:xfrm>
          <a:off x="0" y="0"/>
          <a:ext cx="0" cy="0"/>
          <a:chOff x="0" y="0"/>
          <a:chExt cx="0" cy="0"/>
        </a:xfrm>
      </p:grpSpPr>
      <p:sp>
        <p:nvSpPr>
          <p:cNvPr id="335" name="Google Shape;335;p40"/>
          <p:cNvSpPr txBox="1">
            <a:spLocks noGrp="1"/>
          </p:cNvSpPr>
          <p:nvPr>
            <p:ph type="subTitle" idx="1"/>
          </p:nvPr>
        </p:nvSpPr>
        <p:spPr>
          <a:xfrm>
            <a:off x="265500" y="1998825"/>
            <a:ext cx="4045200" cy="1682100"/>
          </a:xfrm>
          <a:prstGeom prst="rect">
            <a:avLst/>
          </a:prstGeom>
        </p:spPr>
        <p:txBody>
          <a:bodyPr spcFirstLastPara="1" wrap="square" lIns="91425" tIns="91425" rIns="91425" bIns="91425" anchor="t" anchorCtr="0">
            <a:normAutofit fontScale="85000" lnSpcReduction="20000"/>
          </a:bodyPr>
          <a:lstStyle/>
          <a:p>
            <a:pPr marL="0" lvl="0" indent="0" algn="l" rtl="0">
              <a:lnSpc>
                <a:spcPct val="115000"/>
              </a:lnSpc>
              <a:spcBef>
                <a:spcPts val="0"/>
              </a:spcBef>
              <a:spcAft>
                <a:spcPts val="0"/>
              </a:spcAft>
              <a:buClr>
                <a:schemeClr val="dk1"/>
              </a:buClr>
              <a:buSzPts val="935"/>
              <a:buFont typeface="Arial"/>
              <a:buNone/>
            </a:pPr>
            <a:r>
              <a:rPr lang="en-GB" sz="4685" dirty="0">
                <a:solidFill>
                  <a:srgbClr val="0B5394"/>
                </a:solidFill>
                <a:latin typeface="Montserrat Black"/>
                <a:ea typeface="Montserrat Black"/>
                <a:cs typeface="Montserrat Black"/>
                <a:sym typeface="Montserrat Black"/>
              </a:rPr>
              <a:t>Step 1.</a:t>
            </a:r>
            <a:endParaRPr sz="4685" dirty="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ct val="41741"/>
              <a:buFont typeface="Arial"/>
              <a:buNone/>
            </a:pPr>
            <a:r>
              <a:rPr lang="en-GB" sz="2635" b="1" dirty="0">
                <a:solidFill>
                  <a:srgbClr val="0B5394"/>
                </a:solidFill>
              </a:rPr>
              <a:t>Revisit your systems map</a:t>
            </a:r>
            <a:endParaRPr sz="2635" b="1" dirty="0">
              <a:solidFill>
                <a:srgbClr val="0B5394"/>
              </a:solidFill>
            </a:endParaRPr>
          </a:p>
          <a:p>
            <a:pPr marL="0" lvl="0" indent="0" algn="l" rtl="0">
              <a:lnSpc>
                <a:spcPct val="115000"/>
              </a:lnSpc>
              <a:spcBef>
                <a:spcPts val="0"/>
              </a:spcBef>
              <a:spcAft>
                <a:spcPts val="0"/>
              </a:spcAft>
              <a:buClr>
                <a:schemeClr val="dk1"/>
              </a:buClr>
              <a:buSzPct val="45833"/>
              <a:buFont typeface="Arial"/>
              <a:buNone/>
            </a:pPr>
            <a:endParaRPr sz="2400" b="1" dirty="0">
              <a:solidFill>
                <a:srgbClr val="0B5394"/>
              </a:solidFill>
            </a:endParaRPr>
          </a:p>
          <a:p>
            <a:pPr marL="0" lvl="0" indent="0" algn="l" rtl="0">
              <a:lnSpc>
                <a:spcPct val="115000"/>
              </a:lnSpc>
              <a:spcBef>
                <a:spcPts val="0"/>
              </a:spcBef>
              <a:spcAft>
                <a:spcPts val="0"/>
              </a:spcAft>
              <a:buClr>
                <a:schemeClr val="dk1"/>
              </a:buClr>
              <a:buSzPct val="60837"/>
              <a:buFont typeface="Arial"/>
              <a:buNone/>
            </a:pPr>
            <a:r>
              <a:rPr lang="en-GB" sz="1808" dirty="0"/>
              <a:t>*Designate a group notetaker*</a:t>
            </a:r>
            <a:r>
              <a:rPr lang="en-GB" sz="2400" b="1" dirty="0">
                <a:solidFill>
                  <a:srgbClr val="0B5394"/>
                </a:solidFill>
              </a:rPr>
              <a:t>  </a:t>
            </a:r>
            <a:endParaRPr sz="2400" dirty="0">
              <a:solidFill>
                <a:srgbClr val="0B5394"/>
              </a:solidFill>
            </a:endParaRPr>
          </a:p>
        </p:txBody>
      </p:sp>
      <p:sp>
        <p:nvSpPr>
          <p:cNvPr id="336" name="Google Shape;336;p40"/>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32</a:t>
            </a:fld>
            <a:endParaRPr/>
          </a:p>
        </p:txBody>
      </p:sp>
      <p:sp>
        <p:nvSpPr>
          <p:cNvPr id="337" name="Google Shape;337;p40"/>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338" name="Google Shape;338;p40"/>
          <p:cNvSpPr txBox="1">
            <a:spLocks noGrp="1"/>
          </p:cNvSpPr>
          <p:nvPr>
            <p:ph type="title"/>
          </p:nvPr>
        </p:nvSpPr>
        <p:spPr>
          <a:xfrm>
            <a:off x="0" y="0"/>
            <a:ext cx="8961000" cy="39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400" b="0">
                <a:solidFill>
                  <a:srgbClr val="0B5394"/>
                </a:solidFill>
              </a:rPr>
              <a:t>2.3 </a:t>
            </a:r>
            <a:r>
              <a:rPr lang="en-GB" sz="1400" b="0" i="1">
                <a:solidFill>
                  <a:srgbClr val="0B5394"/>
                </a:solidFill>
              </a:rPr>
              <a:t>Applying Sphere Standards in Urban Contexts</a:t>
            </a:r>
            <a:br>
              <a:rPr lang="en-GB" sz="1400" b="0" i="1">
                <a:solidFill>
                  <a:srgbClr val="0B5394"/>
                </a:solidFill>
              </a:rPr>
            </a:br>
            <a:r>
              <a:rPr lang="en-GB" sz="1400" i="1">
                <a:solidFill>
                  <a:srgbClr val="0B5394"/>
                </a:solidFill>
              </a:rPr>
              <a:t>Activity 2.3 - Standards, Indicators, &amp; Systems</a:t>
            </a:r>
            <a:endParaRPr sz="1400" b="0" i="1">
              <a:solidFill>
                <a:srgbClr val="0B5394"/>
              </a:solidFill>
            </a:endParaRPr>
          </a:p>
        </p:txBody>
      </p:sp>
      <p:sp>
        <p:nvSpPr>
          <p:cNvPr id="4" name="Google Shape;536;p64">
            <a:extLst>
              <a:ext uri="{FF2B5EF4-FFF2-40B4-BE49-F238E27FC236}">
                <a16:creationId xmlns:a16="http://schemas.microsoft.com/office/drawing/2014/main" id="{0B3BAADF-968D-A626-12E1-A279C7B32997}"/>
              </a:ext>
            </a:extLst>
          </p:cNvPr>
          <p:cNvSpPr txBox="1">
            <a:spLocks noGrp="1"/>
          </p:cNvSpPr>
          <p:nvPr>
            <p:ph type="body" idx="2"/>
          </p:nvPr>
        </p:nvSpPr>
        <p:spPr>
          <a:xfrm>
            <a:off x="4939500" y="393600"/>
            <a:ext cx="3837000" cy="43626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Clr>
                <a:schemeClr val="dk1"/>
              </a:buClr>
              <a:buSzPts val="1100"/>
              <a:buFont typeface="Arial"/>
              <a:buNone/>
            </a:pPr>
            <a:r>
              <a:rPr lang="en-GB" sz="1400" b="1" dirty="0">
                <a:solidFill>
                  <a:schemeClr val="dk1"/>
                </a:solidFill>
              </a:rPr>
              <a:t>In groups, revisit your systems map through the lens of Standards &amp; Indicators:</a:t>
            </a:r>
            <a:endParaRPr sz="1400" b="1" dirty="0">
              <a:solidFill>
                <a:schemeClr val="dk1"/>
              </a:solidFill>
            </a:endParaRPr>
          </a:p>
          <a:p>
            <a:pPr marL="0" lvl="0" indent="0" algn="l" rtl="0">
              <a:spcBef>
                <a:spcPts val="0"/>
              </a:spcBef>
              <a:spcAft>
                <a:spcPts val="0"/>
              </a:spcAft>
              <a:buClr>
                <a:schemeClr val="dk1"/>
              </a:buClr>
              <a:buSzPts val="1100"/>
              <a:buFont typeface="Arial"/>
              <a:buNone/>
            </a:pPr>
            <a:endParaRPr sz="1400" b="1" dirty="0">
              <a:solidFill>
                <a:schemeClr val="dk1"/>
              </a:solidFill>
            </a:endParaRPr>
          </a:p>
          <a:p>
            <a:pPr marL="0" indent="0">
              <a:buClr>
                <a:schemeClr val="dk1"/>
              </a:buClr>
              <a:buSzPts val="1100"/>
              <a:buNone/>
            </a:pPr>
            <a:r>
              <a:rPr lang="en-GB" sz="1400" i="1" dirty="0">
                <a:solidFill>
                  <a:schemeClr val="dk1"/>
                </a:solidFill>
              </a:rPr>
              <a:t>Using the </a:t>
            </a:r>
            <a:r>
              <a:rPr lang="en-US" sz="1400" i="1" dirty="0">
                <a:solidFill>
                  <a:schemeClr val="dk1"/>
                </a:solidFill>
              </a:rPr>
              <a:t>a</a:t>
            </a:r>
            <a:r>
              <a:rPr lang="en-US" sz="1400" dirty="0">
                <a:solidFill>
                  <a:schemeClr val="dk1"/>
                </a:solidFill>
              </a:rPr>
              <a:t>ccess to and use of toilets</a:t>
            </a:r>
          </a:p>
          <a:p>
            <a:pPr marL="0" lvl="0" indent="0" algn="l" rtl="0">
              <a:spcBef>
                <a:spcPts val="0"/>
              </a:spcBef>
              <a:spcAft>
                <a:spcPts val="0"/>
              </a:spcAft>
              <a:buClr>
                <a:schemeClr val="dk1"/>
              </a:buClr>
              <a:buSzPts val="1100"/>
              <a:buFont typeface="Arial"/>
              <a:buNone/>
            </a:pPr>
            <a:r>
              <a:rPr lang="en-GB" sz="1400" i="1" dirty="0">
                <a:solidFill>
                  <a:schemeClr val="dk1"/>
                </a:solidFill>
              </a:rPr>
              <a:t>Standard.</a:t>
            </a:r>
          </a:p>
          <a:p>
            <a:pPr marL="0" lvl="0" indent="0" algn="l" rtl="0">
              <a:spcBef>
                <a:spcPts val="0"/>
              </a:spcBef>
              <a:spcAft>
                <a:spcPts val="0"/>
              </a:spcAft>
              <a:buClr>
                <a:schemeClr val="dk1"/>
              </a:buClr>
              <a:buSzPts val="1100"/>
              <a:buFont typeface="Arial"/>
              <a:buNone/>
            </a:pPr>
            <a:endParaRPr lang="en-GB" sz="1400" i="1" dirty="0">
              <a:solidFill>
                <a:schemeClr val="dk1"/>
              </a:solidFill>
            </a:endParaRPr>
          </a:p>
          <a:p>
            <a:pPr marL="457200" lvl="0" indent="-317500" algn="l" rtl="0">
              <a:lnSpc>
                <a:spcPct val="115000"/>
              </a:lnSpc>
              <a:spcBef>
                <a:spcPts val="0"/>
              </a:spcBef>
              <a:spcAft>
                <a:spcPts val="0"/>
              </a:spcAft>
              <a:buClr>
                <a:schemeClr val="dk1"/>
              </a:buClr>
              <a:buSzPts val="1400"/>
              <a:buChar char="●"/>
            </a:pPr>
            <a:r>
              <a:rPr lang="en-GB" sz="1400" dirty="0">
                <a:solidFill>
                  <a:schemeClr val="dk1"/>
                </a:solidFill>
              </a:rPr>
              <a:t>How will you apply this standard and adapt its indicators?</a:t>
            </a:r>
            <a:endParaRPr sz="1400" dirty="0">
              <a:solidFill>
                <a:schemeClr val="dk1"/>
              </a:solidFill>
            </a:endParaRPr>
          </a:p>
          <a:p>
            <a:pPr marL="457200" lvl="0" indent="-317500" algn="l" rtl="0">
              <a:lnSpc>
                <a:spcPct val="115000"/>
              </a:lnSpc>
              <a:spcBef>
                <a:spcPts val="1000"/>
              </a:spcBef>
              <a:spcAft>
                <a:spcPts val="0"/>
              </a:spcAft>
              <a:buClr>
                <a:schemeClr val="dk1"/>
              </a:buClr>
              <a:buSzPts val="1400"/>
              <a:buChar char="●"/>
            </a:pPr>
            <a:r>
              <a:rPr lang="en-GB" sz="1400" dirty="0">
                <a:solidFill>
                  <a:schemeClr val="dk1"/>
                </a:solidFill>
              </a:rPr>
              <a:t>What elements of your system are related to this standard and its indicators?</a:t>
            </a:r>
            <a:endParaRPr sz="1400" dirty="0">
              <a:solidFill>
                <a:schemeClr val="dk1"/>
              </a:solidFill>
            </a:endParaRPr>
          </a:p>
          <a:p>
            <a:pPr marL="457200" lvl="0" indent="-317500" algn="l" rtl="0">
              <a:lnSpc>
                <a:spcPct val="115000"/>
              </a:lnSpc>
              <a:spcBef>
                <a:spcPts val="1000"/>
              </a:spcBef>
              <a:spcAft>
                <a:spcPts val="1000"/>
              </a:spcAft>
              <a:buClr>
                <a:schemeClr val="dk1"/>
              </a:buClr>
              <a:buSzPts val="1400"/>
              <a:buChar char="●"/>
            </a:pPr>
            <a:r>
              <a:rPr lang="en-GB" sz="1400" dirty="0">
                <a:solidFill>
                  <a:schemeClr val="dk1"/>
                </a:solidFill>
              </a:rPr>
              <a:t>What stakeholders and assets will impact applying this standard?</a:t>
            </a:r>
            <a:endParaRPr sz="1400" i="1" dirty="0">
              <a:solidFill>
                <a:schemeClr val="dk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342"/>
        <p:cNvGrpSpPr/>
        <p:nvPr/>
      </p:nvGrpSpPr>
      <p:grpSpPr>
        <a:xfrm>
          <a:off x="0" y="0"/>
          <a:ext cx="0" cy="0"/>
          <a:chOff x="0" y="0"/>
          <a:chExt cx="0" cy="0"/>
        </a:xfrm>
      </p:grpSpPr>
      <p:sp>
        <p:nvSpPr>
          <p:cNvPr id="343" name="Google Shape;343;p4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Clr>
                <a:schemeClr val="dk1"/>
              </a:buClr>
              <a:buSzPts val="1100"/>
              <a:buFont typeface="Arial"/>
              <a:buNone/>
            </a:pPr>
            <a:r>
              <a:rPr lang="en-GB" sz="1400" b="1">
                <a:solidFill>
                  <a:schemeClr val="dk1"/>
                </a:solidFill>
              </a:rPr>
              <a:t>In groups, reflect on your personal experiences of applying Sphere Standards in an urban context:</a:t>
            </a:r>
            <a:endParaRPr sz="1400" b="1">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457200" lvl="0" indent="-317500" algn="l" rtl="0">
              <a:spcBef>
                <a:spcPts val="0"/>
              </a:spcBef>
              <a:spcAft>
                <a:spcPts val="0"/>
              </a:spcAft>
              <a:buClr>
                <a:schemeClr val="dk1"/>
              </a:buClr>
              <a:buSzPts val="1400"/>
              <a:buChar char="●"/>
            </a:pPr>
            <a:r>
              <a:rPr lang="en-GB" sz="1400">
                <a:solidFill>
                  <a:schemeClr val="dk1"/>
                </a:solidFill>
              </a:rPr>
              <a:t>How did you adapt the indicators?</a:t>
            </a:r>
            <a:endParaRPr sz="1400">
              <a:solidFill>
                <a:schemeClr val="dk1"/>
              </a:solidFill>
            </a:endParaRPr>
          </a:p>
          <a:p>
            <a:pPr marL="457200" lvl="0" indent="0" algn="l" rtl="0">
              <a:spcBef>
                <a:spcPts val="0"/>
              </a:spcBef>
              <a:spcAft>
                <a:spcPts val="0"/>
              </a:spcAft>
              <a:buNone/>
            </a:pPr>
            <a:endParaRPr sz="1400">
              <a:solidFill>
                <a:schemeClr val="dk1"/>
              </a:solidFill>
            </a:endParaRPr>
          </a:p>
          <a:p>
            <a:pPr marL="457200" lvl="0" indent="-317500" algn="l" rtl="0">
              <a:spcBef>
                <a:spcPts val="0"/>
              </a:spcBef>
              <a:spcAft>
                <a:spcPts val="0"/>
              </a:spcAft>
              <a:buClr>
                <a:schemeClr val="dk1"/>
              </a:buClr>
              <a:buSzPts val="1400"/>
              <a:buChar char="●"/>
            </a:pPr>
            <a:r>
              <a:rPr lang="en-GB" sz="1400">
                <a:solidFill>
                  <a:schemeClr val="dk1"/>
                </a:solidFill>
              </a:rPr>
              <a:t>What were the challenges in applying standards?</a:t>
            </a: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p:txBody>
      </p:sp>
      <p:sp>
        <p:nvSpPr>
          <p:cNvPr id="344" name="Google Shape;344;p41"/>
          <p:cNvSpPr txBox="1">
            <a:spLocks noGrp="1"/>
          </p:cNvSpPr>
          <p:nvPr>
            <p:ph type="subTitle" idx="1"/>
          </p:nvPr>
        </p:nvSpPr>
        <p:spPr>
          <a:xfrm>
            <a:off x="265500" y="2047875"/>
            <a:ext cx="4045200" cy="13935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0"/>
              </a:spcAft>
              <a:buClr>
                <a:schemeClr val="dk1"/>
              </a:buClr>
              <a:buSzPts val="1100"/>
              <a:buFont typeface="Arial"/>
              <a:buNone/>
            </a:pPr>
            <a:r>
              <a:rPr lang="en-GB" sz="4450">
                <a:solidFill>
                  <a:srgbClr val="0B5394"/>
                </a:solidFill>
                <a:latin typeface="Montserrat Black"/>
                <a:ea typeface="Montserrat Black"/>
                <a:cs typeface="Montserrat Black"/>
                <a:sym typeface="Montserrat Black"/>
              </a:rPr>
              <a:t>Step 2.</a:t>
            </a:r>
            <a:endParaRPr sz="445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400" b="1">
                <a:solidFill>
                  <a:srgbClr val="0B5394"/>
                </a:solidFill>
              </a:rPr>
              <a:t>Personal Reflections</a:t>
            </a:r>
            <a:endParaRPr sz="2400">
              <a:solidFill>
                <a:srgbClr val="0B5394"/>
              </a:solidFill>
            </a:endParaRPr>
          </a:p>
        </p:txBody>
      </p:sp>
      <p:sp>
        <p:nvSpPr>
          <p:cNvPr id="345" name="Google Shape;345;p41"/>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33</a:t>
            </a:fld>
            <a:endParaRPr/>
          </a:p>
        </p:txBody>
      </p:sp>
      <p:sp>
        <p:nvSpPr>
          <p:cNvPr id="346" name="Google Shape;346;p41"/>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347" name="Google Shape;347;p41"/>
          <p:cNvSpPr txBox="1">
            <a:spLocks noGrp="1"/>
          </p:cNvSpPr>
          <p:nvPr>
            <p:ph type="title"/>
          </p:nvPr>
        </p:nvSpPr>
        <p:spPr>
          <a:xfrm>
            <a:off x="0" y="0"/>
            <a:ext cx="8961000" cy="39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400" b="0">
                <a:solidFill>
                  <a:srgbClr val="0B5394"/>
                </a:solidFill>
              </a:rPr>
              <a:t>2.3 </a:t>
            </a:r>
            <a:r>
              <a:rPr lang="en-GB" sz="1400" b="0" i="1">
                <a:solidFill>
                  <a:srgbClr val="0B5394"/>
                </a:solidFill>
              </a:rPr>
              <a:t>Applying Sphere Standards in Urban Contexts</a:t>
            </a:r>
            <a:br>
              <a:rPr lang="en-GB" sz="1400" b="0" i="1">
                <a:solidFill>
                  <a:srgbClr val="0B5394"/>
                </a:solidFill>
              </a:rPr>
            </a:br>
            <a:r>
              <a:rPr lang="en-GB" sz="1400" i="1">
                <a:solidFill>
                  <a:srgbClr val="0B5394"/>
                </a:solidFill>
              </a:rPr>
              <a:t>Activity 2.3 - Standards, Indicators, &amp; Systems</a:t>
            </a:r>
            <a:endParaRPr sz="1400" b="0" i="1">
              <a:solidFill>
                <a:srgbClr val="0B5394"/>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51"/>
        <p:cNvGrpSpPr/>
        <p:nvPr/>
      </p:nvGrpSpPr>
      <p:grpSpPr>
        <a:xfrm>
          <a:off x="0" y="0"/>
          <a:ext cx="0" cy="0"/>
          <a:chOff x="0" y="0"/>
          <a:chExt cx="0" cy="0"/>
        </a:xfrm>
      </p:grpSpPr>
      <p:pic>
        <p:nvPicPr>
          <p:cNvPr id="352" name="Google Shape;352;p42"/>
          <p:cNvPicPr preferRelativeResize="0"/>
          <p:nvPr/>
        </p:nvPicPr>
        <p:blipFill rotWithShape="1">
          <a:blip r:embed="rId3" cstate="screen">
            <a:alphaModFix/>
            <a:extLst>
              <a:ext uri="{28A0092B-C50C-407E-A947-70E740481C1C}">
                <a14:useLocalDpi xmlns:a14="http://schemas.microsoft.com/office/drawing/2010/main"/>
              </a:ext>
            </a:extLst>
          </a:blip>
          <a:srcRect t="-23213"/>
          <a:stretch/>
        </p:blipFill>
        <p:spPr>
          <a:xfrm>
            <a:off x="3048000" y="-1204525"/>
            <a:ext cx="6095925" cy="6337551"/>
          </a:xfrm>
          <a:prstGeom prst="rect">
            <a:avLst/>
          </a:prstGeom>
          <a:noFill/>
          <a:ln>
            <a:noFill/>
          </a:ln>
        </p:spPr>
      </p:pic>
      <p:sp>
        <p:nvSpPr>
          <p:cNvPr id="353" name="Google Shape;353;p42"/>
          <p:cNvSpPr txBox="1">
            <a:spLocks noGrp="1"/>
          </p:cNvSpPr>
          <p:nvPr>
            <p:ph type="sldNum" idx="4294967295"/>
          </p:nvPr>
        </p:nvSpPr>
        <p:spPr>
          <a:xfrm>
            <a:off x="8472458" y="4663217"/>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sz="1300"/>
              <a:t>34</a:t>
            </a:fld>
            <a:endParaRPr sz="1300"/>
          </a:p>
        </p:txBody>
      </p:sp>
      <p:sp>
        <p:nvSpPr>
          <p:cNvPr id="354" name="Google Shape;354;p42"/>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34</a:t>
            </a:fld>
            <a:endParaRPr/>
          </a:p>
        </p:txBody>
      </p:sp>
      <p:sp>
        <p:nvSpPr>
          <p:cNvPr id="355" name="Google Shape;355;p42"/>
          <p:cNvSpPr/>
          <p:nvPr/>
        </p:nvSpPr>
        <p:spPr>
          <a:xfrm>
            <a:off x="3007175" y="0"/>
            <a:ext cx="3252300" cy="5143500"/>
          </a:xfrm>
          <a:prstGeom prst="rect">
            <a:avLst/>
          </a:prstGeom>
          <a:gradFill>
            <a:gsLst>
              <a:gs pos="0">
                <a:schemeClr val="dk1"/>
              </a:gs>
              <a:gs pos="100000">
                <a:srgbClr val="FFFFFF">
                  <a:alpha val="0"/>
                </a:srgbClr>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42"/>
          <p:cNvSpPr txBox="1">
            <a:spLocks noGrp="1"/>
          </p:cNvSpPr>
          <p:nvPr>
            <p:ph type="subTitle" idx="1"/>
          </p:nvPr>
        </p:nvSpPr>
        <p:spPr>
          <a:xfrm>
            <a:off x="265500" y="2067675"/>
            <a:ext cx="4045200" cy="12351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2000" b="1">
                <a:solidFill>
                  <a:schemeClr val="lt1"/>
                </a:solidFill>
              </a:rPr>
              <a:t>Urban Response Case Study: </a:t>
            </a:r>
            <a:endParaRPr sz="2000" b="1">
              <a:solidFill>
                <a:schemeClr val="lt1"/>
              </a:solidFill>
            </a:endParaRPr>
          </a:p>
          <a:p>
            <a:pPr marL="0" lvl="0" indent="0" algn="l" rtl="0">
              <a:lnSpc>
                <a:spcPct val="100000"/>
              </a:lnSpc>
              <a:spcBef>
                <a:spcPts val="0"/>
              </a:spcBef>
              <a:spcAft>
                <a:spcPts val="0"/>
              </a:spcAft>
              <a:buClr>
                <a:schemeClr val="dk1"/>
              </a:buClr>
              <a:buSzPts val="1100"/>
              <a:buFont typeface="Arial"/>
              <a:buNone/>
            </a:pPr>
            <a:r>
              <a:rPr lang="en-GB" sz="2000">
                <a:solidFill>
                  <a:schemeClr val="lt1"/>
                </a:solidFill>
                <a:latin typeface="Montserrat Black"/>
                <a:ea typeface="Montserrat Black"/>
                <a:cs typeface="Montserrat Black"/>
                <a:sym typeface="Montserrat Black"/>
              </a:rPr>
              <a:t>The War in Ukraine</a:t>
            </a:r>
            <a:endParaRPr sz="2000">
              <a:solidFill>
                <a:schemeClr val="lt1"/>
              </a:solidFill>
              <a:latin typeface="Montserrat Black"/>
              <a:ea typeface="Montserrat Black"/>
              <a:cs typeface="Montserrat Black"/>
              <a:sym typeface="Montserrat Black"/>
            </a:endParaRPr>
          </a:p>
        </p:txBody>
      </p:sp>
      <p:sp>
        <p:nvSpPr>
          <p:cNvPr id="357" name="Google Shape;357;p42"/>
          <p:cNvSpPr txBox="1"/>
          <p:nvPr/>
        </p:nvSpPr>
        <p:spPr>
          <a:xfrm>
            <a:off x="8445225" y="4857375"/>
            <a:ext cx="6987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solidFill>
                  <a:srgbClr val="CCCCCC"/>
                </a:solidFill>
              </a:rPr>
              <a:t>Reuters</a:t>
            </a:r>
            <a:endParaRPr sz="600" b="1">
              <a:solidFill>
                <a:srgbClr val="CCCCCC"/>
              </a:solidFill>
            </a:endParaRPr>
          </a:p>
        </p:txBody>
      </p:sp>
      <p:sp>
        <p:nvSpPr>
          <p:cNvPr id="358" name="Google Shape;358;p42"/>
          <p:cNvSpPr txBox="1">
            <a:spLocks noGrp="1"/>
          </p:cNvSpPr>
          <p:nvPr>
            <p:ph type="subTitle" idx="1"/>
          </p:nvPr>
        </p:nvSpPr>
        <p:spPr>
          <a:xfrm>
            <a:off x="785550" y="364200"/>
            <a:ext cx="7659600" cy="4358700"/>
          </a:xfrm>
          <a:prstGeom prst="rect">
            <a:avLst/>
          </a:prstGeom>
          <a:solidFill>
            <a:schemeClr val="dk1"/>
          </a:solidFill>
          <a:ln w="9525" cap="flat" cmpd="sng">
            <a:solidFill>
              <a:schemeClr val="lt1"/>
            </a:solidFill>
            <a:prstDash val="solid"/>
            <a:round/>
            <a:headEnd type="none" w="sm" len="sm"/>
            <a:tailEnd type="none" w="sm" len="sm"/>
          </a:ln>
        </p:spPr>
        <p:txBody>
          <a:bodyPr spcFirstLastPara="1" wrap="square" lIns="180000" tIns="180000" rIns="180000" bIns="180000" anchor="t" anchorCtr="0">
            <a:noAutofit/>
          </a:bodyPr>
          <a:lstStyle/>
          <a:p>
            <a:pPr marL="0" lvl="0" indent="0" algn="l" rtl="0">
              <a:lnSpc>
                <a:spcPct val="100000"/>
              </a:lnSpc>
              <a:spcBef>
                <a:spcPts val="0"/>
              </a:spcBef>
              <a:spcAft>
                <a:spcPts val="0"/>
              </a:spcAft>
              <a:buClr>
                <a:schemeClr val="dk1"/>
              </a:buClr>
              <a:buSzPts val="1100"/>
              <a:buFont typeface="Arial"/>
              <a:buNone/>
            </a:pPr>
            <a:r>
              <a:rPr lang="en-GB" sz="2000" dirty="0">
                <a:solidFill>
                  <a:schemeClr val="lt1"/>
                </a:solidFill>
                <a:latin typeface="Montserrat Black"/>
                <a:ea typeface="Montserrat Black"/>
                <a:cs typeface="Montserrat Black"/>
                <a:sym typeface="Montserrat Black"/>
              </a:rPr>
              <a:t>The War in Ukraine | Situation Update 6</a:t>
            </a:r>
            <a:endParaRPr sz="1100" b="1" dirty="0">
              <a:solidFill>
                <a:srgbClr val="43A8A5"/>
              </a:solidFill>
              <a:latin typeface="Open Sans"/>
              <a:ea typeface="Open Sans"/>
              <a:cs typeface="Open Sans"/>
              <a:sym typeface="Open Sans"/>
            </a:endParaRPr>
          </a:p>
          <a:p>
            <a:pPr marL="0" lvl="0" indent="0" algn="l" rtl="0">
              <a:spcBef>
                <a:spcPts val="0"/>
              </a:spcBef>
              <a:spcAft>
                <a:spcPts val="0"/>
              </a:spcAft>
              <a:buNone/>
            </a:pPr>
            <a:endParaRPr sz="1200" b="1" dirty="0">
              <a:solidFill>
                <a:schemeClr val="lt1"/>
              </a:solidFill>
              <a:latin typeface="Open Sans"/>
              <a:ea typeface="Open Sans"/>
              <a:cs typeface="Open Sans"/>
              <a:sym typeface="Open Sans"/>
            </a:endParaRPr>
          </a:p>
          <a:p>
            <a:pPr marL="0" lvl="0" indent="0" algn="l" rtl="0">
              <a:spcBef>
                <a:spcPts val="0"/>
              </a:spcBef>
              <a:spcAft>
                <a:spcPts val="0"/>
              </a:spcAft>
              <a:buNone/>
            </a:pPr>
            <a:r>
              <a:rPr lang="en-GB" sz="1200" b="1" dirty="0">
                <a:solidFill>
                  <a:schemeClr val="lt1"/>
                </a:solidFill>
                <a:latin typeface="Open Sans"/>
                <a:ea typeface="Open Sans"/>
                <a:cs typeface="Open Sans"/>
                <a:sym typeface="Open Sans"/>
              </a:rPr>
              <a:t>Standards in Context</a:t>
            </a:r>
            <a:endParaRPr sz="1200" b="1" dirty="0">
              <a:solidFill>
                <a:schemeClr val="lt1"/>
              </a:solidFill>
              <a:latin typeface="Open Sans"/>
              <a:ea typeface="Open Sans"/>
              <a:cs typeface="Open Sans"/>
              <a:sym typeface="Open Sans"/>
            </a:endParaRPr>
          </a:p>
          <a:p>
            <a:pPr marL="0" lvl="0" indent="0" algn="l" rtl="0">
              <a:spcBef>
                <a:spcPts val="0"/>
              </a:spcBef>
              <a:spcAft>
                <a:spcPts val="0"/>
              </a:spcAft>
              <a:buNone/>
            </a:pPr>
            <a:r>
              <a:rPr lang="en-GB" sz="1200" dirty="0">
                <a:solidFill>
                  <a:schemeClr val="lt1"/>
                </a:solidFill>
                <a:latin typeface="Open Sans"/>
                <a:ea typeface="Open Sans"/>
                <a:cs typeface="Open Sans"/>
                <a:sym typeface="Open Sans"/>
              </a:rPr>
              <a:t>In </a:t>
            </a:r>
            <a:r>
              <a:rPr lang="en-GB" sz="1200" dirty="0" err="1">
                <a:solidFill>
                  <a:schemeClr val="lt1"/>
                </a:solidFill>
                <a:latin typeface="Open Sans"/>
                <a:ea typeface="Open Sans"/>
                <a:cs typeface="Open Sans"/>
                <a:sym typeface="Open Sans"/>
              </a:rPr>
              <a:t>Kharkiv</a:t>
            </a:r>
            <a:r>
              <a:rPr lang="en-GB" sz="1200" dirty="0">
                <a:solidFill>
                  <a:schemeClr val="lt1"/>
                </a:solidFill>
                <a:latin typeface="Open Sans"/>
                <a:ea typeface="Open Sans"/>
                <a:cs typeface="Open Sans"/>
                <a:sym typeface="Open Sans"/>
              </a:rPr>
              <a:t>, the Ukrainian Red Cross organised a call-centre to collect lists of needs from the population. Volunteers are helping more than 600 people with food and medicine requests → Needs analysis and people-centred approach.</a:t>
            </a: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r>
              <a:rPr lang="en-GB" sz="1200" dirty="0">
                <a:solidFill>
                  <a:schemeClr val="lt1"/>
                </a:solidFill>
                <a:latin typeface="Open Sans"/>
                <a:ea typeface="Open Sans"/>
                <a:cs typeface="Open Sans"/>
                <a:sym typeface="Open Sans"/>
              </a:rPr>
              <a:t>If we think about the larger system, it's not just one organisation but many organisations trying to determine and respond to the needs of the people in </a:t>
            </a:r>
            <a:r>
              <a:rPr lang="en-GB" sz="1200" dirty="0" err="1">
                <a:solidFill>
                  <a:schemeClr val="lt1"/>
                </a:solidFill>
                <a:latin typeface="Open Sans"/>
                <a:ea typeface="Open Sans"/>
                <a:cs typeface="Open Sans"/>
                <a:sym typeface="Open Sans"/>
              </a:rPr>
              <a:t>Kharkiv</a:t>
            </a:r>
            <a:r>
              <a:rPr lang="en-GB" sz="1200" dirty="0">
                <a:solidFill>
                  <a:schemeClr val="lt1"/>
                </a:solidFill>
                <a:latin typeface="Open Sans"/>
                <a:ea typeface="Open Sans"/>
                <a:cs typeface="Open Sans"/>
                <a:sym typeface="Open Sans"/>
              </a:rPr>
              <a:t>. </a:t>
            </a: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r>
              <a:rPr lang="en-GB" sz="1200" dirty="0">
                <a:solidFill>
                  <a:schemeClr val="lt1"/>
                </a:solidFill>
                <a:latin typeface="Open Sans"/>
                <a:ea typeface="Open Sans"/>
                <a:cs typeface="Open Sans"/>
                <a:sym typeface="Open Sans"/>
              </a:rPr>
              <a:t>MSF is conducting training for hospitals and setting up water sanitation systems for people living in the subway. </a:t>
            </a:r>
            <a:br>
              <a:rPr lang="en-GB" sz="1200" dirty="0">
                <a:solidFill>
                  <a:schemeClr val="lt1"/>
                </a:solidFill>
                <a:latin typeface="Open Sans"/>
                <a:ea typeface="Open Sans"/>
                <a:cs typeface="Open Sans"/>
                <a:sym typeface="Open Sans"/>
              </a:rPr>
            </a:b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r>
              <a:rPr lang="en-GB" sz="1200" dirty="0">
                <a:solidFill>
                  <a:schemeClr val="lt1"/>
                </a:solidFill>
                <a:latin typeface="Open Sans"/>
                <a:ea typeface="Open Sans"/>
                <a:cs typeface="Open Sans"/>
                <a:sym typeface="Open Sans"/>
              </a:rPr>
              <a:t>Ukrainian volunteers are distributing aid to people who are still living in </a:t>
            </a:r>
            <a:r>
              <a:rPr lang="en-GB" sz="1200" dirty="0" err="1">
                <a:solidFill>
                  <a:schemeClr val="lt1"/>
                </a:solidFill>
                <a:latin typeface="Open Sans"/>
                <a:ea typeface="Open Sans"/>
                <a:cs typeface="Open Sans"/>
                <a:sym typeface="Open Sans"/>
              </a:rPr>
              <a:t>Kharkiv</a:t>
            </a:r>
            <a:r>
              <a:rPr lang="en-GB" sz="1200" dirty="0">
                <a:solidFill>
                  <a:schemeClr val="lt1"/>
                </a:solidFill>
                <a:latin typeface="Open Sans"/>
                <a:ea typeface="Open Sans"/>
                <a:cs typeface="Open Sans"/>
                <a:sym typeface="Open Sans"/>
              </a:rPr>
              <a:t> (particularly, to vulnerable populations such as children, the elderly, the disabled, etc.).</a:t>
            </a: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endParaRPr sz="1200" b="1" dirty="0">
              <a:solidFill>
                <a:schemeClr val="lt1"/>
              </a:solidFill>
              <a:latin typeface="Open Sans"/>
              <a:ea typeface="Open Sans"/>
              <a:cs typeface="Open Sans"/>
              <a:sym typeface="Open Sans"/>
            </a:endParaRPr>
          </a:p>
          <a:p>
            <a:pPr marL="0" lvl="0" indent="0" algn="l" rtl="0">
              <a:spcBef>
                <a:spcPts val="0"/>
              </a:spcBef>
              <a:spcAft>
                <a:spcPts val="0"/>
              </a:spcAft>
              <a:buNone/>
            </a:pPr>
            <a:endParaRPr sz="1200" dirty="0">
              <a:solidFill>
                <a:schemeClr val="lt1"/>
              </a:solidFill>
              <a:latin typeface="Open Sans"/>
              <a:ea typeface="Open Sans"/>
              <a:cs typeface="Open Sans"/>
              <a:sym typeface="Open Sans"/>
            </a:endParaRPr>
          </a:p>
          <a:p>
            <a:pPr marL="0" lvl="0" indent="0" algn="l" rtl="0">
              <a:spcBef>
                <a:spcPts val="0"/>
              </a:spcBef>
              <a:spcAft>
                <a:spcPts val="0"/>
              </a:spcAft>
              <a:buNone/>
            </a:pPr>
            <a:endParaRPr sz="1200" dirty="0">
              <a:solidFill>
                <a:schemeClr val="lt1"/>
              </a:solidFill>
              <a:latin typeface="Open Sans"/>
              <a:ea typeface="Open Sans"/>
              <a:cs typeface="Open Sans"/>
              <a:sym typeface="Open Sans"/>
            </a:endParaRPr>
          </a:p>
        </p:txBody>
      </p:sp>
      <p:sp>
        <p:nvSpPr>
          <p:cNvPr id="359" name="Google Shape;359;p42"/>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363"/>
        <p:cNvGrpSpPr/>
        <p:nvPr/>
      </p:nvGrpSpPr>
      <p:grpSpPr>
        <a:xfrm>
          <a:off x="0" y="0"/>
          <a:ext cx="0" cy="0"/>
          <a:chOff x="0" y="0"/>
          <a:chExt cx="0" cy="0"/>
        </a:xfrm>
      </p:grpSpPr>
      <p:sp>
        <p:nvSpPr>
          <p:cNvPr id="364" name="Google Shape;364;p43"/>
          <p:cNvSpPr txBox="1">
            <a:spLocks noGrp="1"/>
          </p:cNvSpPr>
          <p:nvPr>
            <p:ph type="subTitle" idx="1"/>
          </p:nvPr>
        </p:nvSpPr>
        <p:spPr>
          <a:xfrm>
            <a:off x="265500" y="1937100"/>
            <a:ext cx="4045200" cy="5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00A0A3"/>
                </a:solidFill>
                <a:latin typeface="Montserrat Black"/>
                <a:ea typeface="Montserrat Black"/>
                <a:cs typeface="Montserrat Black"/>
                <a:sym typeface="Montserrat Black"/>
              </a:rPr>
              <a:t>Activity 1.0</a:t>
            </a:r>
            <a:endParaRPr sz="3800" b="1">
              <a:solidFill>
                <a:srgbClr val="00A0A3"/>
              </a:solidFill>
            </a:endParaRPr>
          </a:p>
        </p:txBody>
      </p:sp>
      <p:sp>
        <p:nvSpPr>
          <p:cNvPr id="365" name="Google Shape;365;p43"/>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AutoNum type="arabicPeriod"/>
            </a:pPr>
            <a:r>
              <a:rPr lang="en-GB" sz="1400"/>
              <a:t>What complexities can we observe in the response to this urban emergency?</a:t>
            </a:r>
            <a:endParaRPr sz="1400"/>
          </a:p>
          <a:p>
            <a:pPr marL="457200" lvl="0" indent="-317500" algn="l" rtl="0">
              <a:spcBef>
                <a:spcPts val="1000"/>
              </a:spcBef>
              <a:spcAft>
                <a:spcPts val="0"/>
              </a:spcAft>
              <a:buSzPts val="1400"/>
              <a:buAutoNum type="arabicPeriod"/>
            </a:pPr>
            <a:r>
              <a:rPr lang="en-GB" sz="1400"/>
              <a:t>What challenges and/or opportunities are specific to the urban context?</a:t>
            </a:r>
            <a:endParaRPr sz="1400"/>
          </a:p>
          <a:p>
            <a:pPr marL="457200" lvl="0" indent="-317500" algn="l" rtl="0">
              <a:spcBef>
                <a:spcPts val="1000"/>
              </a:spcBef>
              <a:spcAft>
                <a:spcPts val="1000"/>
              </a:spcAft>
              <a:buSzPts val="1400"/>
              <a:buAutoNum type="arabicPeriod"/>
            </a:pPr>
            <a:r>
              <a:rPr lang="en-GB" sz="1400"/>
              <a:t>What are the similarities and differences of response in an urban context and a traditional context?</a:t>
            </a:r>
            <a:endParaRPr sz="1400"/>
          </a:p>
        </p:txBody>
      </p:sp>
      <p:sp>
        <p:nvSpPr>
          <p:cNvPr id="366" name="Google Shape;366;p43"/>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35</a:t>
            </a:fld>
            <a:endParaRPr/>
          </a:p>
        </p:txBody>
      </p:sp>
      <p:sp>
        <p:nvSpPr>
          <p:cNvPr id="367" name="Google Shape;367;p43"/>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1. Humanitarian Response in Urban Contexts</a:t>
            </a:r>
            <a:endParaRPr b="1">
              <a:latin typeface="Montserrat"/>
              <a:ea typeface="Montserrat"/>
              <a:cs typeface="Montserrat"/>
              <a:sym typeface="Montserrat"/>
            </a:endParaRPr>
          </a:p>
        </p:txBody>
      </p:sp>
      <p:sp>
        <p:nvSpPr>
          <p:cNvPr id="368" name="Google Shape;368;p43"/>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00A0A3"/>
                </a:solidFill>
              </a:rPr>
              <a:t>Introducing the Urban Context</a:t>
            </a:r>
            <a:endParaRPr sz="2300" b="1">
              <a:solidFill>
                <a:srgbClr val="00A0A3"/>
              </a:solidFill>
            </a:endParaRPr>
          </a:p>
        </p:txBody>
      </p:sp>
      <p:sp>
        <p:nvSpPr>
          <p:cNvPr id="369" name="Google Shape;369;p43"/>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00A0A3"/>
                </a:solidFill>
                <a:latin typeface="Montserrat"/>
                <a:ea typeface="Montserrat"/>
                <a:cs typeface="Montserrat"/>
                <a:sym typeface="Montserrat"/>
              </a:rPr>
              <a:t>1.0 </a:t>
            </a:r>
            <a:r>
              <a:rPr lang="en-GB" i="1">
                <a:solidFill>
                  <a:srgbClr val="00A0A3"/>
                </a:solidFill>
                <a:latin typeface="Montserrat"/>
                <a:ea typeface="Montserrat"/>
                <a:cs typeface="Montserrat"/>
                <a:sym typeface="Montserrat"/>
              </a:rPr>
              <a:t>Introduction</a:t>
            </a:r>
            <a:endParaRPr/>
          </a:p>
        </p:txBody>
      </p:sp>
      <p:sp>
        <p:nvSpPr>
          <p:cNvPr id="370" name="Google Shape;370;p43"/>
          <p:cNvSpPr/>
          <p:nvPr/>
        </p:nvSpPr>
        <p:spPr>
          <a:xfrm>
            <a:off x="94775" y="105300"/>
            <a:ext cx="8812800" cy="4948800"/>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9999"/>
                </a:solidFill>
                <a:latin typeface="Montserrat"/>
                <a:ea typeface="Montserrat"/>
                <a:cs typeface="Montserrat"/>
                <a:sym typeface="Montserrat"/>
              </a:rPr>
              <a:t>DISCUSSION NOTES</a:t>
            </a:r>
            <a:endParaRPr b="1">
              <a:solidFill>
                <a:srgbClr val="999999"/>
              </a:solidFill>
              <a:latin typeface="Montserrat"/>
              <a:ea typeface="Montserrat"/>
              <a:cs typeface="Montserrat"/>
              <a:sym typeface="Montserrat"/>
            </a:endParaRPr>
          </a:p>
        </p:txBody>
      </p:sp>
      <p:sp>
        <p:nvSpPr>
          <p:cNvPr id="371" name="Google Shape;371;p43"/>
          <p:cNvSpPr txBox="1"/>
          <p:nvPr/>
        </p:nvSpPr>
        <p:spPr>
          <a:xfrm>
            <a:off x="505400" y="805475"/>
            <a:ext cx="1784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Montserrat"/>
                <a:ea typeface="Montserrat"/>
                <a:cs typeface="Montserrat"/>
                <a:sym typeface="Montserrat"/>
              </a:rPr>
              <a:t>&lt;insert text&gt;</a:t>
            </a:r>
            <a:endParaRPr>
              <a:latin typeface="Montserrat"/>
              <a:ea typeface="Montserrat"/>
              <a:cs typeface="Montserrat"/>
              <a:sym typeface="Montserrat"/>
            </a:endParaRPr>
          </a:p>
        </p:txBody>
      </p:sp>
      <p:sp>
        <p:nvSpPr>
          <p:cNvPr id="372" name="Google Shape;372;p43"/>
          <p:cNvSpPr/>
          <p:nvPr/>
        </p:nvSpPr>
        <p:spPr>
          <a:xfrm>
            <a:off x="6191150" y="363250"/>
            <a:ext cx="1100400" cy="11109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latin typeface="Montserrat"/>
                <a:ea typeface="Montserrat"/>
                <a:cs typeface="Montserrat"/>
                <a:sym typeface="Montserrat"/>
              </a:rPr>
              <a:t>&lt;insert text&gt;</a:t>
            </a:r>
            <a:endParaRPr sz="1100">
              <a:latin typeface="Montserrat"/>
              <a:ea typeface="Montserrat"/>
              <a:cs typeface="Montserrat"/>
              <a:sym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5">
                                            <p:txEl>
                                              <p:pRg st="0" end="0"/>
                                            </p:txEl>
                                          </p:spTgt>
                                        </p:tgtEl>
                                        <p:attrNameLst>
                                          <p:attrName>style.visibility</p:attrName>
                                        </p:attrNameLst>
                                      </p:cBhvr>
                                      <p:to>
                                        <p:strVal val="visible"/>
                                      </p:to>
                                    </p:set>
                                    <p:animEffect transition="in" filter="fade">
                                      <p:cBhvr>
                                        <p:cTn id="7" dur="1000"/>
                                        <p:tgtEl>
                                          <p:spTgt spid="36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5">
                                            <p:txEl>
                                              <p:pRg st="1" end="1"/>
                                            </p:txEl>
                                          </p:spTgt>
                                        </p:tgtEl>
                                        <p:attrNameLst>
                                          <p:attrName>style.visibility</p:attrName>
                                        </p:attrNameLst>
                                      </p:cBhvr>
                                      <p:to>
                                        <p:strVal val="visible"/>
                                      </p:to>
                                    </p:set>
                                    <p:animEffect transition="in" filter="fade">
                                      <p:cBhvr>
                                        <p:cTn id="12" dur="1000"/>
                                        <p:tgtEl>
                                          <p:spTgt spid="36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5">
                                            <p:txEl>
                                              <p:pRg st="2" end="2"/>
                                            </p:txEl>
                                          </p:spTgt>
                                        </p:tgtEl>
                                        <p:attrNameLst>
                                          <p:attrName>style.visibility</p:attrName>
                                        </p:attrNameLst>
                                      </p:cBhvr>
                                      <p:to>
                                        <p:strVal val="visible"/>
                                      </p:to>
                                    </p:set>
                                    <p:animEffect transition="in" filter="fade">
                                      <p:cBhvr>
                                        <p:cTn id="17" dur="1000"/>
                                        <p:tgtEl>
                                          <p:spTgt spid="36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376"/>
        <p:cNvGrpSpPr/>
        <p:nvPr/>
      </p:nvGrpSpPr>
      <p:grpSpPr>
        <a:xfrm>
          <a:off x="0" y="0"/>
          <a:ext cx="0" cy="0"/>
          <a:chOff x="0" y="0"/>
          <a:chExt cx="0" cy="0"/>
        </a:xfrm>
      </p:grpSpPr>
      <p:sp>
        <p:nvSpPr>
          <p:cNvPr id="377" name="Google Shape;377;p44"/>
          <p:cNvSpPr txBox="1">
            <a:spLocks noGrp="1"/>
          </p:cNvSpPr>
          <p:nvPr>
            <p:ph type="subTitle" idx="1"/>
          </p:nvPr>
        </p:nvSpPr>
        <p:spPr>
          <a:xfrm>
            <a:off x="265500" y="1937100"/>
            <a:ext cx="4045200" cy="5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00A0A3"/>
                </a:solidFill>
                <a:latin typeface="Montserrat Black"/>
                <a:ea typeface="Montserrat Black"/>
                <a:cs typeface="Montserrat Black"/>
                <a:sym typeface="Montserrat Black"/>
              </a:rPr>
              <a:t>Activity 1.0</a:t>
            </a:r>
            <a:endParaRPr sz="3800" b="1">
              <a:solidFill>
                <a:srgbClr val="00A0A3"/>
              </a:solidFill>
            </a:endParaRPr>
          </a:p>
        </p:txBody>
      </p:sp>
      <p:sp>
        <p:nvSpPr>
          <p:cNvPr id="378" name="Google Shape;378;p44"/>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AutoNum type="arabicPeriod"/>
            </a:pPr>
            <a:r>
              <a:rPr lang="en-GB" sz="1400"/>
              <a:t>What complexities can we observe in the response to this urban emergency?</a:t>
            </a:r>
            <a:endParaRPr sz="1400"/>
          </a:p>
          <a:p>
            <a:pPr marL="457200" lvl="0" indent="-317500" algn="l" rtl="0">
              <a:spcBef>
                <a:spcPts val="1000"/>
              </a:spcBef>
              <a:spcAft>
                <a:spcPts val="0"/>
              </a:spcAft>
              <a:buSzPts val="1400"/>
              <a:buAutoNum type="arabicPeriod"/>
            </a:pPr>
            <a:r>
              <a:rPr lang="en-GB" sz="1400"/>
              <a:t>What challenges and/or opportunities are specific to the urban context?</a:t>
            </a:r>
            <a:endParaRPr sz="1400"/>
          </a:p>
          <a:p>
            <a:pPr marL="457200" lvl="0" indent="-317500" algn="l" rtl="0">
              <a:spcBef>
                <a:spcPts val="1000"/>
              </a:spcBef>
              <a:spcAft>
                <a:spcPts val="1000"/>
              </a:spcAft>
              <a:buSzPts val="1400"/>
              <a:buAutoNum type="arabicPeriod"/>
            </a:pPr>
            <a:r>
              <a:rPr lang="en-GB" sz="1400"/>
              <a:t>What are the similarities and differences of response in an urban context and a traditional context?</a:t>
            </a:r>
            <a:endParaRPr sz="1400"/>
          </a:p>
        </p:txBody>
      </p:sp>
      <p:sp>
        <p:nvSpPr>
          <p:cNvPr id="379" name="Google Shape;379;p4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36</a:t>
            </a:fld>
            <a:endParaRPr/>
          </a:p>
        </p:txBody>
      </p:sp>
      <p:sp>
        <p:nvSpPr>
          <p:cNvPr id="380" name="Google Shape;380;p44"/>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1. Humanitarian Response in Urban Contexts</a:t>
            </a:r>
            <a:endParaRPr b="1">
              <a:latin typeface="Montserrat"/>
              <a:ea typeface="Montserrat"/>
              <a:cs typeface="Montserrat"/>
              <a:sym typeface="Montserrat"/>
            </a:endParaRPr>
          </a:p>
        </p:txBody>
      </p:sp>
      <p:sp>
        <p:nvSpPr>
          <p:cNvPr id="381" name="Google Shape;381;p44"/>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00A0A3"/>
                </a:solidFill>
              </a:rPr>
              <a:t>Introducing the Urban Context</a:t>
            </a:r>
            <a:endParaRPr sz="2300" b="1">
              <a:solidFill>
                <a:srgbClr val="00A0A3"/>
              </a:solidFill>
            </a:endParaRPr>
          </a:p>
        </p:txBody>
      </p:sp>
      <p:sp>
        <p:nvSpPr>
          <p:cNvPr id="382" name="Google Shape;382;p44"/>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00A0A3"/>
                </a:solidFill>
                <a:latin typeface="Montserrat"/>
                <a:ea typeface="Montserrat"/>
                <a:cs typeface="Montserrat"/>
                <a:sym typeface="Montserrat"/>
              </a:rPr>
              <a:t>1.0 </a:t>
            </a:r>
            <a:r>
              <a:rPr lang="en-GB" i="1">
                <a:solidFill>
                  <a:srgbClr val="00A0A3"/>
                </a:solidFill>
                <a:latin typeface="Montserrat"/>
                <a:ea typeface="Montserrat"/>
                <a:cs typeface="Montserrat"/>
                <a:sym typeface="Montserrat"/>
              </a:rPr>
              <a:t>Introduction</a:t>
            </a:r>
            <a:endParaRPr/>
          </a:p>
        </p:txBody>
      </p:sp>
      <p:sp>
        <p:nvSpPr>
          <p:cNvPr id="383" name="Google Shape;383;p44"/>
          <p:cNvSpPr/>
          <p:nvPr/>
        </p:nvSpPr>
        <p:spPr>
          <a:xfrm>
            <a:off x="94775" y="105300"/>
            <a:ext cx="8812800" cy="4948800"/>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9999"/>
                </a:solidFill>
                <a:latin typeface="Montserrat"/>
                <a:ea typeface="Montserrat"/>
                <a:cs typeface="Montserrat"/>
                <a:sym typeface="Montserrat"/>
              </a:rPr>
              <a:t>SYNTHESIS | </a:t>
            </a:r>
            <a:r>
              <a:rPr lang="en-GB">
                <a:solidFill>
                  <a:srgbClr val="999999"/>
                </a:solidFill>
                <a:latin typeface="Montserrat"/>
                <a:ea typeface="Montserrat"/>
                <a:cs typeface="Montserrat"/>
                <a:sym typeface="Montserrat"/>
              </a:rPr>
              <a:t>What do you want to share with the group?</a:t>
            </a:r>
            <a:endParaRPr>
              <a:solidFill>
                <a:srgbClr val="999999"/>
              </a:solidFill>
              <a:latin typeface="Montserrat"/>
              <a:ea typeface="Montserrat"/>
              <a:cs typeface="Montserrat"/>
              <a:sym typeface="Montserrat"/>
            </a:endParaRPr>
          </a:p>
        </p:txBody>
      </p:sp>
      <p:sp>
        <p:nvSpPr>
          <p:cNvPr id="384" name="Google Shape;384;p44"/>
          <p:cNvSpPr txBox="1"/>
          <p:nvPr/>
        </p:nvSpPr>
        <p:spPr>
          <a:xfrm>
            <a:off x="505400" y="805475"/>
            <a:ext cx="1784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Montserrat"/>
                <a:ea typeface="Montserrat"/>
                <a:cs typeface="Montserrat"/>
                <a:sym typeface="Montserrat"/>
              </a:rPr>
              <a:t>&lt;insert text&gt;</a:t>
            </a:r>
            <a:endParaRPr>
              <a:latin typeface="Montserrat"/>
              <a:ea typeface="Montserrat"/>
              <a:cs typeface="Montserrat"/>
              <a:sym typeface="Montserrat"/>
            </a:endParaRPr>
          </a:p>
        </p:txBody>
      </p:sp>
      <p:sp>
        <p:nvSpPr>
          <p:cNvPr id="385" name="Google Shape;385;p44"/>
          <p:cNvSpPr/>
          <p:nvPr/>
        </p:nvSpPr>
        <p:spPr>
          <a:xfrm>
            <a:off x="6191150" y="363250"/>
            <a:ext cx="1100400" cy="11109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latin typeface="Montserrat"/>
                <a:ea typeface="Montserrat"/>
                <a:cs typeface="Montserrat"/>
                <a:sym typeface="Montserrat"/>
              </a:rPr>
              <a:t>&lt;insert text&gt;</a:t>
            </a:r>
            <a:endParaRPr sz="1100">
              <a:latin typeface="Montserrat"/>
              <a:ea typeface="Montserrat"/>
              <a:cs typeface="Montserrat"/>
              <a:sym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
                                            <p:txEl>
                                              <p:pRg st="0" end="0"/>
                                            </p:txEl>
                                          </p:spTgt>
                                        </p:tgtEl>
                                        <p:attrNameLst>
                                          <p:attrName>style.visibility</p:attrName>
                                        </p:attrNameLst>
                                      </p:cBhvr>
                                      <p:to>
                                        <p:strVal val="visible"/>
                                      </p:to>
                                    </p:set>
                                    <p:animEffect transition="in" filter="fade">
                                      <p:cBhvr>
                                        <p:cTn id="7" dur="1000"/>
                                        <p:tgtEl>
                                          <p:spTgt spid="37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8">
                                            <p:txEl>
                                              <p:pRg st="1" end="1"/>
                                            </p:txEl>
                                          </p:spTgt>
                                        </p:tgtEl>
                                        <p:attrNameLst>
                                          <p:attrName>style.visibility</p:attrName>
                                        </p:attrNameLst>
                                      </p:cBhvr>
                                      <p:to>
                                        <p:strVal val="visible"/>
                                      </p:to>
                                    </p:set>
                                    <p:animEffect transition="in" filter="fade">
                                      <p:cBhvr>
                                        <p:cTn id="12" dur="1000"/>
                                        <p:tgtEl>
                                          <p:spTgt spid="37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8">
                                            <p:txEl>
                                              <p:pRg st="2" end="2"/>
                                            </p:txEl>
                                          </p:spTgt>
                                        </p:tgtEl>
                                        <p:attrNameLst>
                                          <p:attrName>style.visibility</p:attrName>
                                        </p:attrNameLst>
                                      </p:cBhvr>
                                      <p:to>
                                        <p:strVal val="visible"/>
                                      </p:to>
                                    </p:set>
                                    <p:animEffect transition="in" filter="fade">
                                      <p:cBhvr>
                                        <p:cTn id="17" dur="1000"/>
                                        <p:tgtEl>
                                          <p:spTgt spid="37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389"/>
        <p:cNvGrpSpPr/>
        <p:nvPr/>
      </p:nvGrpSpPr>
      <p:grpSpPr>
        <a:xfrm>
          <a:off x="0" y="0"/>
          <a:ext cx="0" cy="0"/>
          <a:chOff x="0" y="0"/>
          <a:chExt cx="0" cy="0"/>
        </a:xfrm>
      </p:grpSpPr>
      <p:sp>
        <p:nvSpPr>
          <p:cNvPr id="390" name="Google Shape;390;p45"/>
          <p:cNvSpPr txBox="1">
            <a:spLocks noGrp="1"/>
          </p:cNvSpPr>
          <p:nvPr>
            <p:ph type="subTitle" idx="1"/>
          </p:nvPr>
        </p:nvSpPr>
        <p:spPr>
          <a:xfrm>
            <a:off x="265500" y="1806051"/>
            <a:ext cx="4045200" cy="17640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0"/>
              </a:spcAft>
              <a:buClr>
                <a:schemeClr val="dk1"/>
              </a:buClr>
              <a:buSzPts val="1100"/>
              <a:buFont typeface="Arial"/>
              <a:buNone/>
            </a:pPr>
            <a:r>
              <a:rPr lang="en-GB" sz="4450">
                <a:solidFill>
                  <a:srgbClr val="0B5394"/>
                </a:solidFill>
                <a:latin typeface="Montserrat Black"/>
                <a:ea typeface="Montserrat Black"/>
                <a:cs typeface="Montserrat Black"/>
                <a:sym typeface="Montserrat Black"/>
              </a:rPr>
              <a:t>Activity 2.4 </a:t>
            </a:r>
            <a:endParaRPr sz="445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400" b="1">
                <a:solidFill>
                  <a:srgbClr val="0B5394"/>
                </a:solidFill>
              </a:rPr>
              <a:t>Peer Learning</a:t>
            </a:r>
            <a:endParaRPr sz="2400">
              <a:solidFill>
                <a:srgbClr val="0B5394"/>
              </a:solidFill>
            </a:endParaRPr>
          </a:p>
        </p:txBody>
      </p:sp>
      <p:sp>
        <p:nvSpPr>
          <p:cNvPr id="391" name="Google Shape;391;p4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37</a:t>
            </a:fld>
            <a:endParaRPr/>
          </a:p>
        </p:txBody>
      </p:sp>
      <p:sp>
        <p:nvSpPr>
          <p:cNvPr id="392" name="Google Shape;392;p45"/>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393" name="Google Shape;393;p45"/>
          <p:cNvSpPr txBox="1">
            <a:spLocks noGrp="1"/>
          </p:cNvSpPr>
          <p:nvPr>
            <p:ph type="body" idx="2"/>
          </p:nvPr>
        </p:nvSpPr>
        <p:spPr>
          <a:xfrm>
            <a:off x="4939500" y="572700"/>
            <a:ext cx="3837000" cy="40725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Clr>
                <a:schemeClr val="dk1"/>
              </a:buClr>
              <a:buSzPts val="1100"/>
              <a:buFont typeface="Arial"/>
              <a:buNone/>
            </a:pPr>
            <a:endParaRPr sz="1400">
              <a:solidFill>
                <a:schemeClr val="dk1"/>
              </a:solidFill>
            </a:endParaRPr>
          </a:p>
        </p:txBody>
      </p:sp>
      <p:sp>
        <p:nvSpPr>
          <p:cNvPr id="394" name="Google Shape;394;p45"/>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70967"/>
              <a:buFont typeface="Arial"/>
              <a:buNone/>
            </a:pPr>
            <a:r>
              <a:rPr lang="en-GB" sz="1550" b="0" i="1">
                <a:solidFill>
                  <a:srgbClr val="0B5394"/>
                </a:solidFill>
              </a:rPr>
              <a:t>2.4 Key Considerations</a:t>
            </a:r>
            <a:endParaRPr sz="1550" b="0" i="1">
              <a:solidFill>
                <a:srgbClr val="0B5394"/>
              </a:solidFill>
            </a:endParaRPr>
          </a:p>
          <a:p>
            <a:pPr marL="0" lvl="0" indent="0" algn="l" rtl="0">
              <a:spcBef>
                <a:spcPts val="0"/>
              </a:spcBef>
              <a:spcAft>
                <a:spcPts val="0"/>
              </a:spcAft>
              <a:buClr>
                <a:schemeClr val="dk1"/>
              </a:buClr>
              <a:buSzPct val="78571"/>
              <a:buFont typeface="Arial"/>
              <a:buNone/>
            </a:pPr>
            <a:r>
              <a:rPr lang="en-GB" sz="1400" i="1">
                <a:solidFill>
                  <a:srgbClr val="0B5394"/>
                </a:solidFill>
              </a:rPr>
              <a:t>Activity 2.4 - Peer Learning</a:t>
            </a:r>
            <a:endParaRPr sz="2650" b="0" i="1">
              <a:solidFill>
                <a:srgbClr val="0B5394"/>
              </a:solidFill>
            </a:endParaRPr>
          </a:p>
          <a:p>
            <a:pPr marL="0" lvl="0" indent="0" algn="l" rtl="0">
              <a:spcBef>
                <a:spcPts val="0"/>
              </a:spcBef>
              <a:spcAft>
                <a:spcPts val="0"/>
              </a:spcAft>
              <a:buClr>
                <a:schemeClr val="dk1"/>
              </a:buClr>
              <a:buSzPct val="55000"/>
              <a:buFont typeface="Arial"/>
              <a:buNone/>
            </a:pPr>
            <a:endParaRPr sz="2000" b="0" i="1">
              <a:solidFill>
                <a:srgbClr val="0B5394"/>
              </a:solidFill>
            </a:endParaRPr>
          </a:p>
          <a:p>
            <a:pPr marL="0" lvl="0" indent="0" algn="l" rtl="0">
              <a:lnSpc>
                <a:spcPct val="115000"/>
              </a:lnSpc>
              <a:spcBef>
                <a:spcPts val="0"/>
              </a:spcBef>
              <a:spcAft>
                <a:spcPts val="0"/>
              </a:spcAft>
              <a:buClr>
                <a:schemeClr val="dk1"/>
              </a:buClr>
              <a:buSzPct val="55000"/>
              <a:buFont typeface="Arial"/>
              <a:buNone/>
            </a:pPr>
            <a:endParaRPr sz="2000" b="0" i="1">
              <a:solidFill>
                <a:srgbClr val="0B5394"/>
              </a:solidFill>
            </a:endParaRPr>
          </a:p>
        </p:txBody>
      </p:sp>
      <p:pic>
        <p:nvPicPr>
          <p:cNvPr id="395" name="Google Shape;395;p45"/>
          <p:cNvPicPr preferRelativeResize="0"/>
          <p:nvPr/>
        </p:nvPicPr>
        <p:blipFill rotWithShape="1">
          <a:blip r:embed="rId3" cstate="email">
            <a:alphaModFix/>
            <a:extLst>
              <a:ext uri="{28A0092B-C50C-407E-A947-70E740481C1C}">
                <a14:useLocalDpi xmlns:a14="http://schemas.microsoft.com/office/drawing/2010/main"/>
              </a:ext>
            </a:extLst>
          </a:blip>
          <a:srcRect b="-1020"/>
          <a:stretch/>
        </p:blipFill>
        <p:spPr>
          <a:xfrm>
            <a:off x="4572000" y="0"/>
            <a:ext cx="4572001" cy="5143501"/>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399"/>
        <p:cNvGrpSpPr/>
        <p:nvPr/>
      </p:nvGrpSpPr>
      <p:grpSpPr>
        <a:xfrm>
          <a:off x="0" y="0"/>
          <a:ext cx="0" cy="0"/>
          <a:chOff x="0" y="0"/>
          <a:chExt cx="0" cy="0"/>
        </a:xfrm>
      </p:grpSpPr>
      <p:sp>
        <p:nvSpPr>
          <p:cNvPr id="400" name="Google Shape;400;p46"/>
          <p:cNvSpPr txBox="1">
            <a:spLocks noGrp="1"/>
          </p:cNvSpPr>
          <p:nvPr>
            <p:ph type="subTitle" idx="1"/>
          </p:nvPr>
        </p:nvSpPr>
        <p:spPr>
          <a:xfrm>
            <a:off x="265500" y="1806051"/>
            <a:ext cx="4045200" cy="17640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0"/>
              </a:spcAft>
              <a:buClr>
                <a:schemeClr val="dk1"/>
              </a:buClr>
              <a:buSzPts val="1100"/>
              <a:buFont typeface="Arial"/>
              <a:buNone/>
            </a:pPr>
            <a:r>
              <a:rPr lang="en-GB" sz="4450">
                <a:solidFill>
                  <a:srgbClr val="0B5394"/>
                </a:solidFill>
                <a:latin typeface="Montserrat Black"/>
                <a:ea typeface="Montserrat Black"/>
                <a:cs typeface="Montserrat Black"/>
                <a:sym typeface="Montserrat Black"/>
              </a:rPr>
              <a:t>Activity 2.4 </a:t>
            </a:r>
            <a:endParaRPr sz="445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400" b="1">
                <a:solidFill>
                  <a:srgbClr val="0B5394"/>
                </a:solidFill>
              </a:rPr>
              <a:t>Peer Learning</a:t>
            </a:r>
            <a:endParaRPr sz="2400">
              <a:solidFill>
                <a:srgbClr val="0B5394"/>
              </a:solidFill>
            </a:endParaRPr>
          </a:p>
        </p:txBody>
      </p:sp>
      <p:sp>
        <p:nvSpPr>
          <p:cNvPr id="401" name="Google Shape;401;p4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38</a:t>
            </a:fld>
            <a:endParaRPr/>
          </a:p>
        </p:txBody>
      </p:sp>
      <p:sp>
        <p:nvSpPr>
          <p:cNvPr id="402" name="Google Shape;402;p46"/>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403" name="Google Shape;403;p46"/>
          <p:cNvSpPr txBox="1">
            <a:spLocks noGrp="1"/>
          </p:cNvSpPr>
          <p:nvPr>
            <p:ph type="body" idx="2"/>
          </p:nvPr>
        </p:nvSpPr>
        <p:spPr>
          <a:xfrm>
            <a:off x="4939500" y="247825"/>
            <a:ext cx="3837000" cy="48345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GB" sz="1200">
                <a:solidFill>
                  <a:schemeClr val="dk1"/>
                </a:solidFill>
              </a:rPr>
              <a:t>Reflect on and share your key learnings about using Sphere Standards in urban contexts:</a:t>
            </a:r>
            <a:endParaRPr sz="1200">
              <a:solidFill>
                <a:schemeClr val="dk1"/>
              </a:solidFill>
            </a:endParaRPr>
          </a:p>
          <a:p>
            <a:pPr marL="0" lvl="0" indent="0" algn="l" rtl="0">
              <a:lnSpc>
                <a:spcPct val="100000"/>
              </a:lnSpc>
              <a:spcBef>
                <a:spcPts val="0"/>
              </a:spcBef>
              <a:spcAft>
                <a:spcPts val="0"/>
              </a:spcAft>
              <a:buNone/>
            </a:pP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GB" sz="1200">
                <a:solidFill>
                  <a:schemeClr val="dk1"/>
                </a:solidFill>
              </a:rPr>
              <a:t>What was a key takeaway from this training?</a:t>
            </a:r>
            <a:endParaRPr sz="1200">
              <a:solidFill>
                <a:schemeClr val="dk1"/>
              </a:solidFill>
            </a:endParaRPr>
          </a:p>
          <a:p>
            <a:pPr marL="457200" lvl="0" indent="-304800" algn="l" rtl="0">
              <a:lnSpc>
                <a:spcPct val="115000"/>
              </a:lnSpc>
              <a:spcBef>
                <a:spcPts val="1000"/>
              </a:spcBef>
              <a:spcAft>
                <a:spcPts val="0"/>
              </a:spcAft>
              <a:buClr>
                <a:schemeClr val="dk1"/>
              </a:buClr>
              <a:buSzPts val="1200"/>
              <a:buChar char="●"/>
            </a:pPr>
            <a:r>
              <a:rPr lang="en-GB" sz="1200">
                <a:solidFill>
                  <a:schemeClr val="dk1"/>
                </a:solidFill>
              </a:rPr>
              <a:t>What standards and indicators have you encountered in this training or in past experiences?</a:t>
            </a:r>
            <a:endParaRPr sz="1200">
              <a:solidFill>
                <a:schemeClr val="dk1"/>
              </a:solidFill>
            </a:endParaRPr>
          </a:p>
          <a:p>
            <a:pPr marL="457200" lvl="0" indent="-304800" algn="l" rtl="0">
              <a:lnSpc>
                <a:spcPct val="115000"/>
              </a:lnSpc>
              <a:spcBef>
                <a:spcPts val="1000"/>
              </a:spcBef>
              <a:spcAft>
                <a:spcPts val="0"/>
              </a:spcAft>
              <a:buClr>
                <a:schemeClr val="dk1"/>
              </a:buClr>
              <a:buSzPts val="1200"/>
              <a:buChar char="●"/>
            </a:pPr>
            <a:r>
              <a:rPr lang="en-GB" sz="1200">
                <a:solidFill>
                  <a:schemeClr val="dk1"/>
                </a:solidFill>
              </a:rPr>
              <a:t>What challenges have you experienced applying standards and adapting indicators?</a:t>
            </a:r>
            <a:endParaRPr sz="1200">
              <a:solidFill>
                <a:schemeClr val="dk1"/>
              </a:solidFill>
            </a:endParaRPr>
          </a:p>
          <a:p>
            <a:pPr marL="457200" lvl="0" indent="-304800" algn="l" rtl="0">
              <a:lnSpc>
                <a:spcPct val="115000"/>
              </a:lnSpc>
              <a:spcBef>
                <a:spcPts val="1000"/>
              </a:spcBef>
              <a:spcAft>
                <a:spcPts val="0"/>
              </a:spcAft>
              <a:buClr>
                <a:schemeClr val="dk1"/>
              </a:buClr>
              <a:buSzPts val="1200"/>
              <a:buChar char="●"/>
            </a:pPr>
            <a:r>
              <a:rPr lang="en-GB" sz="1200">
                <a:solidFill>
                  <a:schemeClr val="dk1"/>
                </a:solidFill>
              </a:rPr>
              <a:t>What insights can you share about applying standards and adapting indicators?</a:t>
            </a:r>
            <a:endParaRPr sz="1200">
              <a:solidFill>
                <a:schemeClr val="dk1"/>
              </a:solidFill>
            </a:endParaRPr>
          </a:p>
          <a:p>
            <a:pPr marL="457200" lvl="0" indent="-304800" algn="l" rtl="0">
              <a:lnSpc>
                <a:spcPct val="115000"/>
              </a:lnSpc>
              <a:spcBef>
                <a:spcPts val="1000"/>
              </a:spcBef>
              <a:spcAft>
                <a:spcPts val="1000"/>
              </a:spcAft>
              <a:buClr>
                <a:schemeClr val="dk1"/>
              </a:buClr>
              <a:buSzPts val="1200"/>
              <a:buChar char="●"/>
            </a:pPr>
            <a:r>
              <a:rPr lang="en-GB" sz="1200">
                <a:solidFill>
                  <a:schemeClr val="dk1"/>
                </a:solidFill>
              </a:rPr>
              <a:t>How will you apply what you’ve learned during this training in the future?</a:t>
            </a:r>
            <a:endParaRPr sz="1200">
              <a:solidFill>
                <a:schemeClr val="dk1"/>
              </a:solidFill>
            </a:endParaRPr>
          </a:p>
        </p:txBody>
      </p:sp>
      <p:sp>
        <p:nvSpPr>
          <p:cNvPr id="404" name="Google Shape;404;p46"/>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70967"/>
              <a:buFont typeface="Arial"/>
              <a:buNone/>
            </a:pPr>
            <a:r>
              <a:rPr lang="en-GB" sz="1550" b="0" i="1">
                <a:solidFill>
                  <a:srgbClr val="0B5394"/>
                </a:solidFill>
              </a:rPr>
              <a:t>2.4 Key Considerations</a:t>
            </a:r>
            <a:endParaRPr sz="1550" b="0" i="1">
              <a:solidFill>
                <a:srgbClr val="0B5394"/>
              </a:solidFill>
            </a:endParaRPr>
          </a:p>
          <a:p>
            <a:pPr marL="0" lvl="0" indent="0" algn="l" rtl="0">
              <a:spcBef>
                <a:spcPts val="0"/>
              </a:spcBef>
              <a:spcAft>
                <a:spcPts val="0"/>
              </a:spcAft>
              <a:buClr>
                <a:schemeClr val="dk1"/>
              </a:buClr>
              <a:buSzPct val="78571"/>
              <a:buFont typeface="Arial"/>
              <a:buNone/>
            </a:pPr>
            <a:r>
              <a:rPr lang="en-GB" sz="1400" i="1">
                <a:solidFill>
                  <a:srgbClr val="0B5394"/>
                </a:solidFill>
              </a:rPr>
              <a:t>Activity 2.4 - Peer Learning</a:t>
            </a:r>
            <a:r>
              <a:rPr lang="en-GB" sz="1550" b="0" i="1">
                <a:solidFill>
                  <a:srgbClr val="0B5394"/>
                </a:solidFill>
              </a:rPr>
              <a:t> </a:t>
            </a:r>
            <a:endParaRPr sz="2650" b="0" i="1">
              <a:solidFill>
                <a:srgbClr val="0B5394"/>
              </a:solidFill>
            </a:endParaRPr>
          </a:p>
          <a:p>
            <a:pPr marL="0" lvl="0" indent="0" algn="l" rtl="0">
              <a:spcBef>
                <a:spcPts val="0"/>
              </a:spcBef>
              <a:spcAft>
                <a:spcPts val="0"/>
              </a:spcAft>
              <a:buClr>
                <a:schemeClr val="dk1"/>
              </a:buClr>
              <a:buSzPct val="55000"/>
              <a:buFont typeface="Arial"/>
              <a:buNone/>
            </a:pPr>
            <a:endParaRPr sz="2000" b="0" i="1">
              <a:solidFill>
                <a:srgbClr val="0B5394"/>
              </a:solidFill>
            </a:endParaRPr>
          </a:p>
          <a:p>
            <a:pPr marL="0" lvl="0" indent="0" algn="l" rtl="0">
              <a:lnSpc>
                <a:spcPct val="115000"/>
              </a:lnSpc>
              <a:spcBef>
                <a:spcPts val="0"/>
              </a:spcBef>
              <a:spcAft>
                <a:spcPts val="0"/>
              </a:spcAft>
              <a:buClr>
                <a:schemeClr val="dk1"/>
              </a:buClr>
              <a:buSzPct val="55000"/>
              <a:buFont typeface="Arial"/>
              <a:buNone/>
            </a:pPr>
            <a:endParaRPr sz="2000" b="0" i="1">
              <a:solidFill>
                <a:srgbClr val="0B5394"/>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408"/>
        <p:cNvGrpSpPr/>
        <p:nvPr/>
      </p:nvGrpSpPr>
      <p:grpSpPr>
        <a:xfrm>
          <a:off x="0" y="0"/>
          <a:ext cx="0" cy="0"/>
          <a:chOff x="0" y="0"/>
          <a:chExt cx="0" cy="0"/>
        </a:xfrm>
      </p:grpSpPr>
      <p:sp>
        <p:nvSpPr>
          <p:cNvPr id="409" name="Google Shape;409;p47"/>
          <p:cNvSpPr txBox="1">
            <a:spLocks noGrp="1"/>
          </p:cNvSpPr>
          <p:nvPr>
            <p:ph type="subTitle" idx="1"/>
          </p:nvPr>
        </p:nvSpPr>
        <p:spPr>
          <a:xfrm>
            <a:off x="265500" y="1937100"/>
            <a:ext cx="4045200" cy="5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00A0A3"/>
                </a:solidFill>
                <a:latin typeface="Montserrat Black"/>
                <a:ea typeface="Montserrat Black"/>
                <a:cs typeface="Montserrat Black"/>
                <a:sym typeface="Montserrat Black"/>
              </a:rPr>
              <a:t>Activity 1.0</a:t>
            </a:r>
            <a:endParaRPr sz="3800" b="1">
              <a:solidFill>
                <a:srgbClr val="00A0A3"/>
              </a:solidFill>
            </a:endParaRPr>
          </a:p>
        </p:txBody>
      </p:sp>
      <p:sp>
        <p:nvSpPr>
          <p:cNvPr id="410" name="Google Shape;410;p47"/>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AutoNum type="arabicPeriod"/>
            </a:pPr>
            <a:r>
              <a:rPr lang="en-GB" sz="1400"/>
              <a:t>What complexities can we observe in the response to this urban emergency?</a:t>
            </a:r>
            <a:endParaRPr sz="1400"/>
          </a:p>
          <a:p>
            <a:pPr marL="457200" lvl="0" indent="-317500" algn="l" rtl="0">
              <a:spcBef>
                <a:spcPts val="1000"/>
              </a:spcBef>
              <a:spcAft>
                <a:spcPts val="0"/>
              </a:spcAft>
              <a:buSzPts val="1400"/>
              <a:buAutoNum type="arabicPeriod"/>
            </a:pPr>
            <a:r>
              <a:rPr lang="en-GB" sz="1400"/>
              <a:t>What challenges and/or opportunities are specific to the urban context?</a:t>
            </a:r>
            <a:endParaRPr sz="1400"/>
          </a:p>
          <a:p>
            <a:pPr marL="457200" lvl="0" indent="-317500" algn="l" rtl="0">
              <a:spcBef>
                <a:spcPts val="1000"/>
              </a:spcBef>
              <a:spcAft>
                <a:spcPts val="1000"/>
              </a:spcAft>
              <a:buSzPts val="1400"/>
              <a:buAutoNum type="arabicPeriod"/>
            </a:pPr>
            <a:r>
              <a:rPr lang="en-GB" sz="1400"/>
              <a:t>What are the similarities and differences of response in an urban context and a traditional context?</a:t>
            </a:r>
            <a:endParaRPr sz="1400"/>
          </a:p>
        </p:txBody>
      </p:sp>
      <p:sp>
        <p:nvSpPr>
          <p:cNvPr id="411" name="Google Shape;411;p4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39</a:t>
            </a:fld>
            <a:endParaRPr/>
          </a:p>
        </p:txBody>
      </p:sp>
      <p:sp>
        <p:nvSpPr>
          <p:cNvPr id="412" name="Google Shape;412;p47"/>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1. Humanitarian Response in Urban Contexts</a:t>
            </a:r>
            <a:endParaRPr b="1">
              <a:latin typeface="Montserrat"/>
              <a:ea typeface="Montserrat"/>
              <a:cs typeface="Montserrat"/>
              <a:sym typeface="Montserrat"/>
            </a:endParaRPr>
          </a:p>
        </p:txBody>
      </p:sp>
      <p:sp>
        <p:nvSpPr>
          <p:cNvPr id="413" name="Google Shape;413;p47"/>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00A0A3"/>
                </a:solidFill>
              </a:rPr>
              <a:t>Introducing the Urban Context</a:t>
            </a:r>
            <a:endParaRPr sz="2300" b="1">
              <a:solidFill>
                <a:srgbClr val="00A0A3"/>
              </a:solidFill>
            </a:endParaRPr>
          </a:p>
        </p:txBody>
      </p:sp>
      <p:sp>
        <p:nvSpPr>
          <p:cNvPr id="414" name="Google Shape;414;p47"/>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00A0A3"/>
                </a:solidFill>
                <a:latin typeface="Montserrat"/>
                <a:ea typeface="Montserrat"/>
                <a:cs typeface="Montserrat"/>
                <a:sym typeface="Montserrat"/>
              </a:rPr>
              <a:t>1.0 </a:t>
            </a:r>
            <a:r>
              <a:rPr lang="en-GB" i="1">
                <a:solidFill>
                  <a:srgbClr val="00A0A3"/>
                </a:solidFill>
                <a:latin typeface="Montserrat"/>
                <a:ea typeface="Montserrat"/>
                <a:cs typeface="Montserrat"/>
                <a:sym typeface="Montserrat"/>
              </a:rPr>
              <a:t>Introduction</a:t>
            </a:r>
            <a:endParaRPr/>
          </a:p>
        </p:txBody>
      </p:sp>
      <p:sp>
        <p:nvSpPr>
          <p:cNvPr id="415" name="Google Shape;415;p47"/>
          <p:cNvSpPr/>
          <p:nvPr/>
        </p:nvSpPr>
        <p:spPr>
          <a:xfrm>
            <a:off x="94775" y="105300"/>
            <a:ext cx="8812800" cy="4948800"/>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9999"/>
                </a:solidFill>
                <a:latin typeface="Montserrat"/>
                <a:ea typeface="Montserrat"/>
                <a:cs typeface="Montserrat"/>
                <a:sym typeface="Montserrat"/>
              </a:rPr>
              <a:t>DISCUSSION NOTES</a:t>
            </a:r>
            <a:endParaRPr b="1">
              <a:solidFill>
                <a:srgbClr val="999999"/>
              </a:solidFill>
              <a:latin typeface="Montserrat"/>
              <a:ea typeface="Montserrat"/>
              <a:cs typeface="Montserrat"/>
              <a:sym typeface="Montserrat"/>
            </a:endParaRPr>
          </a:p>
        </p:txBody>
      </p:sp>
      <p:sp>
        <p:nvSpPr>
          <p:cNvPr id="416" name="Google Shape;416;p47"/>
          <p:cNvSpPr txBox="1"/>
          <p:nvPr/>
        </p:nvSpPr>
        <p:spPr>
          <a:xfrm>
            <a:off x="505400" y="805475"/>
            <a:ext cx="1784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Montserrat"/>
                <a:ea typeface="Montserrat"/>
                <a:cs typeface="Montserrat"/>
                <a:sym typeface="Montserrat"/>
              </a:rPr>
              <a:t>&lt;insert text&gt;</a:t>
            </a:r>
            <a:endParaRPr>
              <a:latin typeface="Montserrat"/>
              <a:ea typeface="Montserrat"/>
              <a:cs typeface="Montserrat"/>
              <a:sym typeface="Montserrat"/>
            </a:endParaRPr>
          </a:p>
        </p:txBody>
      </p:sp>
      <p:sp>
        <p:nvSpPr>
          <p:cNvPr id="417" name="Google Shape;417;p47"/>
          <p:cNvSpPr/>
          <p:nvPr/>
        </p:nvSpPr>
        <p:spPr>
          <a:xfrm>
            <a:off x="6191150" y="363250"/>
            <a:ext cx="1100400" cy="11109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latin typeface="Montserrat"/>
                <a:ea typeface="Montserrat"/>
                <a:cs typeface="Montserrat"/>
                <a:sym typeface="Montserrat"/>
              </a:rPr>
              <a:t>&lt;insert text&gt;</a:t>
            </a:r>
            <a:endParaRPr sz="1100">
              <a:latin typeface="Montserrat"/>
              <a:ea typeface="Montserrat"/>
              <a:cs typeface="Montserrat"/>
              <a:sym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
                                            <p:txEl>
                                              <p:pRg st="0" end="0"/>
                                            </p:txEl>
                                          </p:spTgt>
                                        </p:tgtEl>
                                        <p:attrNameLst>
                                          <p:attrName>style.visibility</p:attrName>
                                        </p:attrNameLst>
                                      </p:cBhvr>
                                      <p:to>
                                        <p:strVal val="visible"/>
                                      </p:to>
                                    </p:set>
                                    <p:animEffect transition="in" filter="fade">
                                      <p:cBhvr>
                                        <p:cTn id="7" dur="1000"/>
                                        <p:tgtEl>
                                          <p:spTgt spid="4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
                                            <p:txEl>
                                              <p:pRg st="1" end="1"/>
                                            </p:txEl>
                                          </p:spTgt>
                                        </p:tgtEl>
                                        <p:attrNameLst>
                                          <p:attrName>style.visibility</p:attrName>
                                        </p:attrNameLst>
                                      </p:cBhvr>
                                      <p:to>
                                        <p:strVal val="visible"/>
                                      </p:to>
                                    </p:set>
                                    <p:animEffect transition="in" filter="fade">
                                      <p:cBhvr>
                                        <p:cTn id="12" dur="1000"/>
                                        <p:tgtEl>
                                          <p:spTgt spid="4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0">
                                            <p:txEl>
                                              <p:pRg st="2" end="2"/>
                                            </p:txEl>
                                          </p:spTgt>
                                        </p:tgtEl>
                                        <p:attrNameLst>
                                          <p:attrName>style.visibility</p:attrName>
                                        </p:attrNameLst>
                                      </p:cBhvr>
                                      <p:to>
                                        <p:strVal val="visible"/>
                                      </p:to>
                                    </p:set>
                                    <p:animEffect transition="in" filter="fade">
                                      <p:cBhvr>
                                        <p:cTn id="17" dur="1000"/>
                                        <p:tgtEl>
                                          <p:spTgt spid="4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87"/>
        <p:cNvGrpSpPr/>
        <p:nvPr/>
      </p:nvGrpSpPr>
      <p:grpSpPr>
        <a:xfrm>
          <a:off x="0" y="0"/>
          <a:ext cx="0" cy="0"/>
          <a:chOff x="0" y="0"/>
          <a:chExt cx="0" cy="0"/>
        </a:xfrm>
      </p:grpSpPr>
      <p:pic>
        <p:nvPicPr>
          <p:cNvPr id="88" name="Google Shape;88;p1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572000" y="0"/>
            <a:ext cx="4572000" cy="5190074"/>
          </a:xfrm>
          <a:prstGeom prst="rect">
            <a:avLst/>
          </a:prstGeom>
          <a:noFill/>
          <a:ln>
            <a:noFill/>
          </a:ln>
        </p:spPr>
      </p:pic>
      <p:sp>
        <p:nvSpPr>
          <p:cNvPr id="89" name="Google Shape;89;p17"/>
          <p:cNvSpPr txBox="1">
            <a:spLocks noGrp="1"/>
          </p:cNvSpPr>
          <p:nvPr>
            <p:ph type="subTitle" idx="1"/>
          </p:nvPr>
        </p:nvSpPr>
        <p:spPr>
          <a:xfrm>
            <a:off x="265500" y="2047875"/>
            <a:ext cx="4045200" cy="1235100"/>
          </a:xfrm>
          <a:prstGeom prst="rect">
            <a:avLst/>
          </a:prstGeom>
        </p:spPr>
        <p:txBody>
          <a:bodyPr spcFirstLastPara="1" wrap="square" lIns="91425" tIns="91425" rIns="91425" bIns="91425" anchor="t" anchorCtr="0">
            <a:normAutofit fontScale="92500" lnSpcReduction="10000"/>
          </a:bodyPr>
          <a:lstStyle/>
          <a:p>
            <a:pPr marL="0" lvl="0" indent="0" algn="l" rtl="0">
              <a:lnSpc>
                <a:spcPct val="115000"/>
              </a:lnSpc>
              <a:spcBef>
                <a:spcPts val="0"/>
              </a:spcBef>
              <a:spcAft>
                <a:spcPts val="0"/>
              </a:spcAft>
              <a:buClr>
                <a:schemeClr val="dk1"/>
              </a:buClr>
              <a:buSzPts val="1100"/>
              <a:buFont typeface="Arial"/>
              <a:buNone/>
            </a:pPr>
            <a:r>
              <a:rPr lang="en-GB" sz="4450" dirty="0">
                <a:solidFill>
                  <a:srgbClr val="0B5394"/>
                </a:solidFill>
                <a:latin typeface="Montserrat Black"/>
                <a:ea typeface="Montserrat Black"/>
                <a:cs typeface="Montserrat Black"/>
                <a:sym typeface="Montserrat Black"/>
              </a:rPr>
              <a:t>Activity 2.1 </a:t>
            </a:r>
            <a:endParaRPr sz="4450" dirty="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400" b="1" dirty="0">
                <a:solidFill>
                  <a:srgbClr val="0B5394"/>
                </a:solidFill>
              </a:rPr>
              <a:t>Standards vs. Indicators</a:t>
            </a:r>
            <a:endParaRPr sz="2400" dirty="0">
              <a:solidFill>
                <a:srgbClr val="0B5394"/>
              </a:solidFill>
            </a:endParaRPr>
          </a:p>
        </p:txBody>
      </p:sp>
      <p:sp>
        <p:nvSpPr>
          <p:cNvPr id="90" name="Google Shape;90;p1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4</a:t>
            </a:fld>
            <a:endParaRPr/>
          </a:p>
        </p:txBody>
      </p:sp>
      <p:sp>
        <p:nvSpPr>
          <p:cNvPr id="91" name="Google Shape;91;p17"/>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92" name="Google Shape;92;p17"/>
          <p:cNvSpPr txBox="1">
            <a:spLocks noGrp="1"/>
          </p:cNvSpPr>
          <p:nvPr>
            <p:ph type="title"/>
          </p:nvPr>
        </p:nvSpPr>
        <p:spPr>
          <a:xfrm>
            <a:off x="0" y="0"/>
            <a:ext cx="8520600" cy="393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en-GB" sz="1400" b="0">
                <a:solidFill>
                  <a:srgbClr val="0B5394"/>
                </a:solidFill>
              </a:rPr>
              <a:t>2.1 </a:t>
            </a:r>
            <a:r>
              <a:rPr lang="en-GB" sz="1400" b="0" i="1">
                <a:solidFill>
                  <a:srgbClr val="0B5394"/>
                </a:solidFill>
              </a:rPr>
              <a:t>Defining the Sphere Standards</a:t>
            </a:r>
            <a:endParaRPr sz="1400" b="0">
              <a:solidFill>
                <a:srgbClr val="0B5394"/>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421"/>
        <p:cNvGrpSpPr/>
        <p:nvPr/>
      </p:nvGrpSpPr>
      <p:grpSpPr>
        <a:xfrm>
          <a:off x="0" y="0"/>
          <a:ext cx="0" cy="0"/>
          <a:chOff x="0" y="0"/>
          <a:chExt cx="0" cy="0"/>
        </a:xfrm>
      </p:grpSpPr>
      <p:sp>
        <p:nvSpPr>
          <p:cNvPr id="422" name="Google Shape;422;p48"/>
          <p:cNvSpPr txBox="1">
            <a:spLocks noGrp="1"/>
          </p:cNvSpPr>
          <p:nvPr>
            <p:ph type="subTitle" idx="1"/>
          </p:nvPr>
        </p:nvSpPr>
        <p:spPr>
          <a:xfrm>
            <a:off x="265500" y="1937100"/>
            <a:ext cx="4045200" cy="5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00A0A3"/>
                </a:solidFill>
                <a:latin typeface="Montserrat Black"/>
                <a:ea typeface="Montserrat Black"/>
                <a:cs typeface="Montserrat Black"/>
                <a:sym typeface="Montserrat Black"/>
              </a:rPr>
              <a:t>Activity 1.0</a:t>
            </a:r>
            <a:endParaRPr sz="3800" b="1">
              <a:solidFill>
                <a:srgbClr val="00A0A3"/>
              </a:solidFill>
            </a:endParaRPr>
          </a:p>
        </p:txBody>
      </p:sp>
      <p:sp>
        <p:nvSpPr>
          <p:cNvPr id="423" name="Google Shape;423;p48"/>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AutoNum type="arabicPeriod"/>
            </a:pPr>
            <a:r>
              <a:rPr lang="en-GB" sz="1400"/>
              <a:t>What complexities can we observe in the response to this urban emergency?</a:t>
            </a:r>
            <a:endParaRPr sz="1400"/>
          </a:p>
          <a:p>
            <a:pPr marL="457200" lvl="0" indent="-317500" algn="l" rtl="0">
              <a:spcBef>
                <a:spcPts val="1000"/>
              </a:spcBef>
              <a:spcAft>
                <a:spcPts val="0"/>
              </a:spcAft>
              <a:buSzPts val="1400"/>
              <a:buAutoNum type="arabicPeriod"/>
            </a:pPr>
            <a:r>
              <a:rPr lang="en-GB" sz="1400"/>
              <a:t>What challenges and/or opportunities are specific to the urban context?</a:t>
            </a:r>
            <a:endParaRPr sz="1400"/>
          </a:p>
          <a:p>
            <a:pPr marL="457200" lvl="0" indent="-317500" algn="l" rtl="0">
              <a:spcBef>
                <a:spcPts val="1000"/>
              </a:spcBef>
              <a:spcAft>
                <a:spcPts val="1000"/>
              </a:spcAft>
              <a:buSzPts val="1400"/>
              <a:buAutoNum type="arabicPeriod"/>
            </a:pPr>
            <a:r>
              <a:rPr lang="en-GB" sz="1400"/>
              <a:t>What are the similarities and differences of response in an urban context and a traditional context?</a:t>
            </a:r>
            <a:endParaRPr sz="1400"/>
          </a:p>
        </p:txBody>
      </p:sp>
      <p:sp>
        <p:nvSpPr>
          <p:cNvPr id="424" name="Google Shape;424;p48"/>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40</a:t>
            </a:fld>
            <a:endParaRPr/>
          </a:p>
        </p:txBody>
      </p:sp>
      <p:sp>
        <p:nvSpPr>
          <p:cNvPr id="425" name="Google Shape;425;p48"/>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1. Humanitarian Response in Urban Contexts</a:t>
            </a:r>
            <a:endParaRPr b="1">
              <a:latin typeface="Montserrat"/>
              <a:ea typeface="Montserrat"/>
              <a:cs typeface="Montserrat"/>
              <a:sym typeface="Montserrat"/>
            </a:endParaRPr>
          </a:p>
        </p:txBody>
      </p:sp>
      <p:sp>
        <p:nvSpPr>
          <p:cNvPr id="426" name="Google Shape;426;p48"/>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00A0A3"/>
                </a:solidFill>
              </a:rPr>
              <a:t>Introducing the Urban Context</a:t>
            </a:r>
            <a:endParaRPr sz="2300" b="1">
              <a:solidFill>
                <a:srgbClr val="00A0A3"/>
              </a:solidFill>
            </a:endParaRPr>
          </a:p>
        </p:txBody>
      </p:sp>
      <p:sp>
        <p:nvSpPr>
          <p:cNvPr id="427" name="Google Shape;427;p48"/>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00A0A3"/>
                </a:solidFill>
                <a:latin typeface="Montserrat"/>
                <a:ea typeface="Montserrat"/>
                <a:cs typeface="Montserrat"/>
                <a:sym typeface="Montserrat"/>
              </a:rPr>
              <a:t>1.0 </a:t>
            </a:r>
            <a:r>
              <a:rPr lang="en-GB" i="1">
                <a:solidFill>
                  <a:srgbClr val="00A0A3"/>
                </a:solidFill>
                <a:latin typeface="Montserrat"/>
                <a:ea typeface="Montserrat"/>
                <a:cs typeface="Montserrat"/>
                <a:sym typeface="Montserrat"/>
              </a:rPr>
              <a:t>Introduction</a:t>
            </a:r>
            <a:endParaRPr/>
          </a:p>
        </p:txBody>
      </p:sp>
      <p:sp>
        <p:nvSpPr>
          <p:cNvPr id="428" name="Google Shape;428;p48"/>
          <p:cNvSpPr/>
          <p:nvPr/>
        </p:nvSpPr>
        <p:spPr>
          <a:xfrm>
            <a:off x="94775" y="105300"/>
            <a:ext cx="8812800" cy="4948800"/>
          </a:xfrm>
          <a:prstGeom prst="rect">
            <a:avLst/>
          </a:prstGeom>
          <a:solidFill>
            <a:schemeClr val="lt1"/>
          </a:solidFill>
          <a:ln w="9525" cap="flat" cmpd="sng">
            <a:solidFill>
              <a:srgbClr val="CCCCCC"/>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9999"/>
                </a:solidFill>
                <a:latin typeface="Montserrat"/>
                <a:ea typeface="Montserrat"/>
                <a:cs typeface="Montserrat"/>
                <a:sym typeface="Montserrat"/>
              </a:rPr>
              <a:t>SYNTHESIS | </a:t>
            </a:r>
            <a:r>
              <a:rPr lang="en-GB">
                <a:solidFill>
                  <a:srgbClr val="999999"/>
                </a:solidFill>
                <a:latin typeface="Montserrat"/>
                <a:ea typeface="Montserrat"/>
                <a:cs typeface="Montserrat"/>
                <a:sym typeface="Montserrat"/>
              </a:rPr>
              <a:t>What do you want to share with the group?</a:t>
            </a:r>
            <a:endParaRPr>
              <a:solidFill>
                <a:srgbClr val="999999"/>
              </a:solidFill>
              <a:latin typeface="Montserrat"/>
              <a:ea typeface="Montserrat"/>
              <a:cs typeface="Montserrat"/>
              <a:sym typeface="Montserrat"/>
            </a:endParaRPr>
          </a:p>
        </p:txBody>
      </p:sp>
      <p:sp>
        <p:nvSpPr>
          <p:cNvPr id="429" name="Google Shape;429;p48"/>
          <p:cNvSpPr txBox="1"/>
          <p:nvPr/>
        </p:nvSpPr>
        <p:spPr>
          <a:xfrm>
            <a:off x="505400" y="805475"/>
            <a:ext cx="1784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Montserrat"/>
                <a:ea typeface="Montserrat"/>
                <a:cs typeface="Montserrat"/>
                <a:sym typeface="Montserrat"/>
              </a:rPr>
              <a:t>&lt;insert text&gt;</a:t>
            </a:r>
            <a:endParaRPr>
              <a:latin typeface="Montserrat"/>
              <a:ea typeface="Montserrat"/>
              <a:cs typeface="Montserrat"/>
              <a:sym typeface="Montserrat"/>
            </a:endParaRPr>
          </a:p>
        </p:txBody>
      </p:sp>
      <p:sp>
        <p:nvSpPr>
          <p:cNvPr id="430" name="Google Shape;430;p48"/>
          <p:cNvSpPr/>
          <p:nvPr/>
        </p:nvSpPr>
        <p:spPr>
          <a:xfrm>
            <a:off x="6191150" y="363250"/>
            <a:ext cx="1100400" cy="11109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latin typeface="Montserrat"/>
                <a:ea typeface="Montserrat"/>
                <a:cs typeface="Montserrat"/>
                <a:sym typeface="Montserrat"/>
              </a:rPr>
              <a:t>&lt;insert text&gt;</a:t>
            </a:r>
            <a:endParaRPr sz="1100">
              <a:latin typeface="Montserrat"/>
              <a:ea typeface="Montserrat"/>
              <a:cs typeface="Montserrat"/>
              <a:sym typeface="Montserr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3">
                                            <p:txEl>
                                              <p:pRg st="0" end="0"/>
                                            </p:txEl>
                                          </p:spTgt>
                                        </p:tgtEl>
                                        <p:attrNameLst>
                                          <p:attrName>style.visibility</p:attrName>
                                        </p:attrNameLst>
                                      </p:cBhvr>
                                      <p:to>
                                        <p:strVal val="visible"/>
                                      </p:to>
                                    </p:set>
                                    <p:animEffect transition="in" filter="fade">
                                      <p:cBhvr>
                                        <p:cTn id="7" dur="1000"/>
                                        <p:tgtEl>
                                          <p:spTgt spid="4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23">
                                            <p:txEl>
                                              <p:pRg st="1" end="1"/>
                                            </p:txEl>
                                          </p:spTgt>
                                        </p:tgtEl>
                                        <p:attrNameLst>
                                          <p:attrName>style.visibility</p:attrName>
                                        </p:attrNameLst>
                                      </p:cBhvr>
                                      <p:to>
                                        <p:strVal val="visible"/>
                                      </p:to>
                                    </p:set>
                                    <p:animEffect transition="in" filter="fade">
                                      <p:cBhvr>
                                        <p:cTn id="12" dur="1000"/>
                                        <p:tgtEl>
                                          <p:spTgt spid="4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3">
                                            <p:txEl>
                                              <p:pRg st="2" end="2"/>
                                            </p:txEl>
                                          </p:spTgt>
                                        </p:tgtEl>
                                        <p:attrNameLst>
                                          <p:attrName>style.visibility</p:attrName>
                                        </p:attrNameLst>
                                      </p:cBhvr>
                                      <p:to>
                                        <p:strVal val="visible"/>
                                      </p:to>
                                    </p:set>
                                    <p:animEffect transition="in" filter="fade">
                                      <p:cBhvr>
                                        <p:cTn id="17" dur="1000"/>
                                        <p:tgtEl>
                                          <p:spTgt spid="4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96"/>
        <p:cNvGrpSpPr/>
        <p:nvPr/>
      </p:nvGrpSpPr>
      <p:grpSpPr>
        <a:xfrm>
          <a:off x="0" y="0"/>
          <a:ext cx="0" cy="0"/>
          <a:chOff x="0" y="0"/>
          <a:chExt cx="0" cy="0"/>
        </a:xfrm>
      </p:grpSpPr>
      <p:sp>
        <p:nvSpPr>
          <p:cNvPr id="97" name="Google Shape;97;p18"/>
          <p:cNvSpPr txBox="1">
            <a:spLocks noGrp="1"/>
          </p:cNvSpPr>
          <p:nvPr>
            <p:ph type="subTitle" idx="1"/>
          </p:nvPr>
        </p:nvSpPr>
        <p:spPr>
          <a:xfrm>
            <a:off x="265500" y="1847850"/>
            <a:ext cx="4045200" cy="12351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3800">
                <a:solidFill>
                  <a:srgbClr val="0B5394"/>
                </a:solidFill>
                <a:latin typeface="Montserrat Black"/>
                <a:ea typeface="Montserrat Black"/>
                <a:cs typeface="Montserrat Black"/>
                <a:sym typeface="Montserrat Black"/>
              </a:rPr>
              <a:t>Step 1.</a:t>
            </a:r>
            <a:endParaRPr sz="380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300" b="1">
                <a:solidFill>
                  <a:srgbClr val="0B5394"/>
                </a:solidFill>
              </a:rPr>
              <a:t>Review Images of Scenarios</a:t>
            </a:r>
            <a:endParaRPr sz="2300" b="1">
              <a:solidFill>
                <a:srgbClr val="0B5394"/>
              </a:solidFill>
            </a:endParaRPr>
          </a:p>
          <a:p>
            <a:pPr marL="0" lvl="0" indent="0" algn="l" rtl="0">
              <a:lnSpc>
                <a:spcPct val="115000"/>
              </a:lnSpc>
              <a:spcBef>
                <a:spcPts val="0"/>
              </a:spcBef>
              <a:spcAft>
                <a:spcPts val="0"/>
              </a:spcAft>
              <a:buClr>
                <a:schemeClr val="dk1"/>
              </a:buClr>
              <a:buSzPts val="1100"/>
              <a:buFont typeface="Arial"/>
              <a:buNone/>
            </a:pPr>
            <a:endParaRPr sz="2300" b="1">
              <a:solidFill>
                <a:srgbClr val="0B5394"/>
              </a:solidFill>
            </a:endParaRPr>
          </a:p>
          <a:p>
            <a:pPr marL="0" lvl="0" indent="0" algn="l" rtl="0">
              <a:lnSpc>
                <a:spcPct val="115000"/>
              </a:lnSpc>
              <a:spcBef>
                <a:spcPts val="0"/>
              </a:spcBef>
              <a:spcAft>
                <a:spcPts val="1200"/>
              </a:spcAft>
              <a:buClr>
                <a:schemeClr val="dk1"/>
              </a:buClr>
              <a:buSzPts val="1100"/>
              <a:buFont typeface="Arial"/>
              <a:buNone/>
            </a:pPr>
            <a:r>
              <a:rPr lang="en-GB" sz="1808"/>
              <a:t>*Designate a group notetaker*</a:t>
            </a:r>
            <a:endParaRPr sz="2300" b="1">
              <a:solidFill>
                <a:srgbClr val="0B5394"/>
              </a:solidFill>
            </a:endParaRPr>
          </a:p>
        </p:txBody>
      </p:sp>
      <p:sp>
        <p:nvSpPr>
          <p:cNvPr id="98" name="Google Shape;98;p18"/>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5</a:t>
            </a:fld>
            <a:endParaRPr/>
          </a:p>
        </p:txBody>
      </p:sp>
      <p:sp>
        <p:nvSpPr>
          <p:cNvPr id="99" name="Google Shape;99;p18"/>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100" name="Google Shape;100;p18"/>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GB" b="1"/>
              <a:t>In groups, refer to the images you’ve been provided and discuss:</a:t>
            </a:r>
            <a:endParaRPr b="1"/>
          </a:p>
          <a:p>
            <a:pPr marL="457200" lvl="0" indent="-342900" algn="l" rtl="0">
              <a:spcBef>
                <a:spcPts val="1200"/>
              </a:spcBef>
              <a:spcAft>
                <a:spcPts val="0"/>
              </a:spcAft>
              <a:buSzPts val="1800"/>
              <a:buAutoNum type="arabicPeriod"/>
            </a:pPr>
            <a:r>
              <a:rPr lang="en-GB"/>
              <a:t>What is happening in your images?</a:t>
            </a:r>
            <a:endParaRPr/>
          </a:p>
        </p:txBody>
      </p:sp>
      <p:sp>
        <p:nvSpPr>
          <p:cNvPr id="101" name="Google Shape;101;p18"/>
          <p:cNvSpPr txBox="1"/>
          <p:nvPr/>
        </p:nvSpPr>
        <p:spPr>
          <a:xfrm>
            <a:off x="0" y="0"/>
            <a:ext cx="4572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i="1" dirty="0">
                <a:solidFill>
                  <a:srgbClr val="0B5394"/>
                </a:solidFill>
                <a:latin typeface="Montserrat"/>
                <a:ea typeface="Montserrat"/>
                <a:cs typeface="Montserrat"/>
                <a:sym typeface="Montserrat"/>
              </a:rPr>
              <a:t>2.1 Defining the Sphere Standards</a:t>
            </a:r>
            <a:br>
              <a:rPr lang="en-GB" i="1" dirty="0">
                <a:solidFill>
                  <a:srgbClr val="0B5394"/>
                </a:solidFill>
                <a:latin typeface="Montserrat"/>
                <a:ea typeface="Montserrat"/>
                <a:cs typeface="Montserrat"/>
                <a:sym typeface="Montserrat"/>
              </a:rPr>
            </a:br>
            <a:r>
              <a:rPr lang="en-GB" b="1" i="1" dirty="0">
                <a:solidFill>
                  <a:srgbClr val="0B5394"/>
                </a:solidFill>
                <a:latin typeface="Montserrat"/>
                <a:ea typeface="Montserrat"/>
                <a:cs typeface="Montserrat"/>
                <a:sym typeface="Montserrat"/>
              </a:rPr>
              <a:t>Activity 2.1 - Standards vs. Indicators</a:t>
            </a:r>
            <a:endParaRPr i="1" dirty="0">
              <a:solidFill>
                <a:srgbClr val="0B5394"/>
              </a:solidFill>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05"/>
        <p:cNvGrpSpPr/>
        <p:nvPr/>
      </p:nvGrpSpPr>
      <p:grpSpPr>
        <a:xfrm>
          <a:off x="0" y="0"/>
          <a:ext cx="0" cy="0"/>
          <a:chOff x="0" y="0"/>
          <a:chExt cx="0" cy="0"/>
        </a:xfrm>
      </p:grpSpPr>
      <p:sp>
        <p:nvSpPr>
          <p:cNvPr id="106" name="Google Shape;106;p19"/>
          <p:cNvSpPr txBox="1">
            <a:spLocks noGrp="1"/>
          </p:cNvSpPr>
          <p:nvPr>
            <p:ph type="subTitle" idx="1"/>
          </p:nvPr>
        </p:nvSpPr>
        <p:spPr>
          <a:xfrm>
            <a:off x="265500" y="1847850"/>
            <a:ext cx="4045200" cy="12351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3800" dirty="0">
                <a:solidFill>
                  <a:srgbClr val="0B5394"/>
                </a:solidFill>
                <a:latin typeface="Montserrat Black"/>
                <a:ea typeface="Montserrat Black"/>
                <a:cs typeface="Montserrat Black"/>
                <a:sym typeface="Montserrat Black"/>
              </a:rPr>
              <a:t>Step 2.</a:t>
            </a:r>
            <a:endParaRPr sz="3800" dirty="0">
              <a:solidFill>
                <a:srgbClr val="0B5394"/>
              </a:solidFill>
              <a:latin typeface="Montserrat Black"/>
              <a:ea typeface="Montserrat Black"/>
              <a:cs typeface="Montserrat Black"/>
              <a:sym typeface="Montserrat Black"/>
            </a:endParaRPr>
          </a:p>
          <a:p>
            <a:pPr marL="0" lvl="0" indent="0" algn="l" rtl="0">
              <a:lnSpc>
                <a:spcPct val="115000"/>
              </a:lnSpc>
              <a:spcBef>
                <a:spcPts val="0"/>
              </a:spcBef>
              <a:spcAft>
                <a:spcPts val="0"/>
              </a:spcAft>
              <a:buClr>
                <a:schemeClr val="dk1"/>
              </a:buClr>
              <a:buSzPts val="1100"/>
              <a:buFont typeface="Arial"/>
              <a:buNone/>
            </a:pPr>
            <a:r>
              <a:rPr lang="en-GB" sz="2300" b="1" dirty="0">
                <a:solidFill>
                  <a:srgbClr val="0B5394"/>
                </a:solidFill>
              </a:rPr>
              <a:t>Meetings Standards and Indicators</a:t>
            </a:r>
            <a:endParaRPr sz="2300" dirty="0">
              <a:solidFill>
                <a:srgbClr val="0B5394"/>
              </a:solidFill>
            </a:endParaRPr>
          </a:p>
        </p:txBody>
      </p:sp>
      <p:sp>
        <p:nvSpPr>
          <p:cNvPr id="107" name="Google Shape;107;p19"/>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6</a:t>
            </a:fld>
            <a:endParaRPr/>
          </a:p>
        </p:txBody>
      </p:sp>
      <p:sp>
        <p:nvSpPr>
          <p:cNvPr id="108" name="Google Shape;108;p19"/>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109" name="Google Shape;109;p19"/>
          <p:cNvSpPr txBox="1">
            <a:spLocks noGrp="1"/>
          </p:cNvSpPr>
          <p:nvPr>
            <p:ph type="body" idx="2"/>
          </p:nvPr>
        </p:nvSpPr>
        <p:spPr>
          <a:xfrm>
            <a:off x="4939500" y="724075"/>
            <a:ext cx="4090200" cy="42636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r>
              <a:rPr lang="en-GB"/>
              <a:t>For this example:</a:t>
            </a:r>
            <a:endParaRPr/>
          </a:p>
          <a:p>
            <a:pPr marL="457200" lvl="0" indent="-342900" algn="l" rtl="0">
              <a:spcBef>
                <a:spcPts val="1200"/>
              </a:spcBef>
              <a:spcAft>
                <a:spcPts val="0"/>
              </a:spcAft>
              <a:buSzPts val="1800"/>
              <a:buAutoNum type="arabicPeriod"/>
            </a:pPr>
            <a:r>
              <a:rPr lang="en-GB"/>
              <a:t>Is the standard being met?</a:t>
            </a:r>
            <a:endParaRPr/>
          </a:p>
          <a:p>
            <a:pPr marL="457200" lvl="0" indent="-342900" algn="l" rtl="0">
              <a:spcBef>
                <a:spcPts val="0"/>
              </a:spcBef>
              <a:spcAft>
                <a:spcPts val="0"/>
              </a:spcAft>
              <a:buSzPts val="1800"/>
              <a:buAutoNum type="arabicPeriod"/>
            </a:pPr>
            <a:r>
              <a:rPr lang="en-GB"/>
              <a:t>What is the indicator measuring? Is the target being met?</a:t>
            </a:r>
            <a:endParaRPr/>
          </a:p>
        </p:txBody>
      </p:sp>
      <p:pic>
        <p:nvPicPr>
          <p:cNvPr id="110" name="Google Shape;110;p19"/>
          <p:cNvPicPr preferRelativeResize="0"/>
          <p:nvPr/>
        </p:nvPicPr>
        <p:blipFill>
          <a:blip r:embed="rId3">
            <a:alphaModFix/>
          </a:blip>
          <a:stretch>
            <a:fillRect/>
          </a:stretch>
        </p:blipFill>
        <p:spPr>
          <a:xfrm>
            <a:off x="3756725" y="602800"/>
            <a:ext cx="5272976" cy="1726550"/>
          </a:xfrm>
          <a:prstGeom prst="rect">
            <a:avLst/>
          </a:prstGeom>
          <a:noFill/>
          <a:ln>
            <a:noFill/>
          </a:ln>
          <a:effectLst>
            <a:outerShdw blurRad="57150" dist="19050" dir="5400000" algn="bl" rotWithShape="0">
              <a:srgbClr val="000000">
                <a:alpha val="50000"/>
              </a:srgbClr>
            </a:outerShdw>
          </a:effectLst>
        </p:spPr>
      </p:pic>
      <p:sp>
        <p:nvSpPr>
          <p:cNvPr id="111" name="Google Shape;111;p19"/>
          <p:cNvSpPr txBox="1"/>
          <p:nvPr/>
        </p:nvSpPr>
        <p:spPr>
          <a:xfrm>
            <a:off x="0" y="0"/>
            <a:ext cx="4572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i="1" dirty="0">
                <a:solidFill>
                  <a:srgbClr val="0B5394"/>
                </a:solidFill>
                <a:latin typeface="Montserrat"/>
                <a:ea typeface="Montserrat"/>
                <a:cs typeface="Montserrat"/>
                <a:sym typeface="Montserrat"/>
              </a:rPr>
              <a:t>2.1 Defining the Sphere Standards</a:t>
            </a:r>
            <a:br>
              <a:rPr lang="en-GB" i="1" dirty="0">
                <a:solidFill>
                  <a:srgbClr val="0B5394"/>
                </a:solidFill>
                <a:latin typeface="Montserrat"/>
                <a:ea typeface="Montserrat"/>
                <a:cs typeface="Montserrat"/>
                <a:sym typeface="Montserrat"/>
              </a:rPr>
            </a:br>
            <a:r>
              <a:rPr lang="en-GB" b="1" i="1" dirty="0">
                <a:solidFill>
                  <a:srgbClr val="0B5394"/>
                </a:solidFill>
                <a:latin typeface="Montserrat"/>
                <a:ea typeface="Montserrat"/>
                <a:cs typeface="Montserrat"/>
                <a:sym typeface="Montserrat"/>
              </a:rPr>
              <a:t>Activity 2.1 - Standards vs. Indicators</a:t>
            </a:r>
            <a:endParaRPr i="1" dirty="0">
              <a:solidFill>
                <a:srgbClr val="0B5394"/>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15"/>
        <p:cNvGrpSpPr/>
        <p:nvPr/>
      </p:nvGrpSpPr>
      <p:grpSpPr>
        <a:xfrm>
          <a:off x="0" y="0"/>
          <a:ext cx="0" cy="0"/>
          <a:chOff x="0" y="0"/>
          <a:chExt cx="0" cy="0"/>
        </a:xfrm>
      </p:grpSpPr>
      <p:sp>
        <p:nvSpPr>
          <p:cNvPr id="116" name="Google Shape;116;p20"/>
          <p:cNvSpPr txBox="1">
            <a:spLocks noGrp="1"/>
          </p:cNvSpPr>
          <p:nvPr>
            <p:ph type="subTitle" idx="1"/>
          </p:nvPr>
        </p:nvSpPr>
        <p:spPr>
          <a:xfrm>
            <a:off x="265500" y="1847850"/>
            <a:ext cx="4045200" cy="12351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3800">
                <a:solidFill>
                  <a:srgbClr val="0B5394"/>
                </a:solidFill>
                <a:latin typeface="Montserrat Black"/>
                <a:ea typeface="Montserrat Black"/>
                <a:cs typeface="Montserrat Black"/>
                <a:sym typeface="Montserrat Black"/>
              </a:rPr>
              <a:t>Discussion</a:t>
            </a:r>
            <a:endParaRPr sz="2300">
              <a:solidFill>
                <a:srgbClr val="0B5394"/>
              </a:solidFill>
            </a:endParaRPr>
          </a:p>
        </p:txBody>
      </p:sp>
      <p:sp>
        <p:nvSpPr>
          <p:cNvPr id="117" name="Google Shape;117;p20"/>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7</a:t>
            </a:fld>
            <a:endParaRPr/>
          </a:p>
        </p:txBody>
      </p:sp>
      <p:sp>
        <p:nvSpPr>
          <p:cNvPr id="118" name="Google Shape;118;p20"/>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2. Sphere Standards in Urban Contexts</a:t>
            </a:r>
            <a:endParaRPr b="1">
              <a:latin typeface="Montserrat"/>
              <a:ea typeface="Montserrat"/>
              <a:cs typeface="Montserrat"/>
              <a:sym typeface="Montserrat"/>
            </a:endParaRPr>
          </a:p>
        </p:txBody>
      </p:sp>
      <p:sp>
        <p:nvSpPr>
          <p:cNvPr id="119" name="Google Shape;119;p20"/>
          <p:cNvSpPr txBox="1">
            <a:spLocks noGrp="1"/>
          </p:cNvSpPr>
          <p:nvPr>
            <p:ph type="body" idx="2"/>
          </p:nvPr>
        </p:nvSpPr>
        <p:spPr>
          <a:xfrm>
            <a:off x="4978300" y="876475"/>
            <a:ext cx="3950700" cy="369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GB" b="1"/>
              <a:t>Questions to discuss:</a:t>
            </a:r>
            <a:endParaRPr b="1"/>
          </a:p>
          <a:p>
            <a:pPr marL="457200" lvl="0" indent="-342900" algn="l" rtl="0">
              <a:spcBef>
                <a:spcPts val="1200"/>
              </a:spcBef>
              <a:spcAft>
                <a:spcPts val="0"/>
              </a:spcAft>
              <a:buSzPts val="1800"/>
              <a:buAutoNum type="arabicPeriod"/>
            </a:pPr>
            <a:r>
              <a:rPr lang="en-GB"/>
              <a:t>Why have indicators?</a:t>
            </a:r>
            <a:endParaRPr/>
          </a:p>
          <a:p>
            <a:pPr marL="457200" lvl="0" indent="-342900" algn="l" rtl="0">
              <a:spcBef>
                <a:spcPts val="0"/>
              </a:spcBef>
              <a:spcAft>
                <a:spcPts val="0"/>
              </a:spcAft>
              <a:buSzPts val="1800"/>
              <a:buAutoNum type="arabicPeriod"/>
            </a:pPr>
            <a:r>
              <a:rPr lang="en-GB"/>
              <a:t>Why have targets?</a:t>
            </a:r>
            <a:endParaRPr/>
          </a:p>
          <a:p>
            <a:pPr marL="457200" lvl="0" indent="-342900" algn="l" rtl="0">
              <a:spcBef>
                <a:spcPts val="0"/>
              </a:spcBef>
              <a:spcAft>
                <a:spcPts val="0"/>
              </a:spcAft>
              <a:buSzPts val="1800"/>
              <a:buAutoNum type="arabicPeriod"/>
            </a:pPr>
            <a:r>
              <a:rPr lang="en-GB"/>
              <a:t>What other indicators could be appropriate for measuring progress against this standard?</a:t>
            </a:r>
            <a:endParaRPr/>
          </a:p>
          <a:p>
            <a:pPr marL="457200" lvl="0" indent="-342900" algn="l" rtl="0">
              <a:spcBef>
                <a:spcPts val="0"/>
              </a:spcBef>
              <a:spcAft>
                <a:spcPts val="0"/>
              </a:spcAft>
              <a:buSzPts val="1800"/>
              <a:buAutoNum type="arabicPeriod"/>
            </a:pPr>
            <a:r>
              <a:rPr lang="en-GB"/>
              <a:t>How can safety and security be defined and measured?</a:t>
            </a:r>
            <a:endParaRPr/>
          </a:p>
        </p:txBody>
      </p:sp>
      <p:sp>
        <p:nvSpPr>
          <p:cNvPr id="120" name="Google Shape;120;p20"/>
          <p:cNvSpPr txBox="1"/>
          <p:nvPr/>
        </p:nvSpPr>
        <p:spPr>
          <a:xfrm>
            <a:off x="0" y="0"/>
            <a:ext cx="4572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i="1" dirty="0">
                <a:solidFill>
                  <a:srgbClr val="0B5394"/>
                </a:solidFill>
                <a:latin typeface="Montserrat"/>
                <a:ea typeface="Montserrat"/>
                <a:cs typeface="Montserrat"/>
                <a:sym typeface="Montserrat"/>
              </a:rPr>
              <a:t>2.1 Defining the Sphere Standards</a:t>
            </a:r>
            <a:br>
              <a:rPr lang="en-GB" i="1" dirty="0">
                <a:solidFill>
                  <a:srgbClr val="0B5394"/>
                </a:solidFill>
                <a:latin typeface="Montserrat"/>
                <a:ea typeface="Montserrat"/>
                <a:cs typeface="Montserrat"/>
                <a:sym typeface="Montserrat"/>
              </a:rPr>
            </a:br>
            <a:r>
              <a:rPr lang="en-GB" b="1" i="1" dirty="0">
                <a:solidFill>
                  <a:srgbClr val="0B5394"/>
                </a:solidFill>
                <a:latin typeface="Montserrat"/>
                <a:ea typeface="Montserrat"/>
                <a:cs typeface="Montserrat"/>
                <a:sym typeface="Montserrat"/>
              </a:rPr>
              <a:t>Activity 2.1 - Standards vs. Indicators</a:t>
            </a:r>
            <a:endParaRPr i="1" dirty="0">
              <a:solidFill>
                <a:srgbClr val="0B5394"/>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Google Shape;131;p8" descr="Graphical user interface, text, application&#10;&#10;Description automatically generated"/>
          <p:cNvPicPr preferRelativeResize="0">
            <a:picLocks noGrp="1"/>
          </p:cNvPicPr>
          <p:nvPr>
            <p:ph type="body" idx="1"/>
          </p:nvPr>
        </p:nvPicPr>
        <p:blipFill rotWithShape="1">
          <a:blip r:embed="rId3">
            <a:alphaModFix/>
          </a:blip>
          <a:srcRect/>
          <a:stretch/>
        </p:blipFill>
        <p:spPr>
          <a:xfrm>
            <a:off x="246570" y="606097"/>
            <a:ext cx="4169610" cy="1355123"/>
          </a:xfrm>
          <a:prstGeom prst="rect">
            <a:avLst/>
          </a:prstGeom>
          <a:noFill/>
          <a:ln>
            <a:noFill/>
          </a:ln>
        </p:spPr>
      </p:pic>
      <p:pic>
        <p:nvPicPr>
          <p:cNvPr id="132" name="Google Shape;132;p8" descr="A picture containing diagram&#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150718" y="435761"/>
            <a:ext cx="5993282" cy="424025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pic>
        <p:nvPicPr>
          <p:cNvPr id="137" name="Google Shape;137;p9" descr="Graphical user interface, text, application&#10;&#10;Description automatically generated"/>
          <p:cNvPicPr preferRelativeResize="0">
            <a:picLocks noGrp="1"/>
          </p:cNvPicPr>
          <p:nvPr>
            <p:ph type="body" idx="1"/>
          </p:nvPr>
        </p:nvPicPr>
        <p:blipFill rotWithShape="1">
          <a:blip r:embed="rId3">
            <a:alphaModFix/>
          </a:blip>
          <a:srcRect/>
          <a:stretch/>
        </p:blipFill>
        <p:spPr>
          <a:xfrm>
            <a:off x="246570" y="606097"/>
            <a:ext cx="4169610" cy="1355123"/>
          </a:xfrm>
          <a:prstGeom prst="rect">
            <a:avLst/>
          </a:prstGeom>
          <a:noFill/>
          <a:ln>
            <a:noFill/>
          </a:ln>
        </p:spPr>
      </p:pic>
      <p:pic>
        <p:nvPicPr>
          <p:cNvPr id="138" name="Google Shape;138;p9" descr="A picture containing text, automaton&#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150715" y="451625"/>
            <a:ext cx="5993285" cy="424025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AEF1F2"/>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355b3f0-e072-4ae3-b261-722c43fa6e26">
      <Terms xmlns="http://schemas.microsoft.com/office/infopath/2007/PartnerControls"/>
    </lcf76f155ced4ddcb4097134ff3c332f>
    <TaxCatchAll xmlns="9051fefc-2ea4-4620-a82b-61f19e316bb6" xsi:nil="true"/>
    <_Flow_SignoffStatus xmlns="1355b3f0-e072-4ae3-b261-722c43fa6e2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7" ma:contentTypeDescription="Create a new document." ma:contentTypeScope="" ma:versionID="27943c6b80f0f39d6ddcdeaead66d061">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0d10aba7434b7a129700691a02125503"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c2c48a7-3976-43da-8c19-cb30e3e77c6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403d0eb-ff5c-4829-9fc3-59ef669ebb52}" ma:internalName="TaxCatchAll" ma:showField="CatchAllData" ma:web="9051fefc-2ea4-4620-a82b-61f19e316b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E4C93C8-39B6-491D-A97F-FD787F87428F}">
  <ds:schemaRefs>
    <ds:schemaRef ds:uri="http://schemas.microsoft.com/office/2006/metadata/properties"/>
    <ds:schemaRef ds:uri="http://schemas.microsoft.com/office/infopath/2007/PartnerControls"/>
    <ds:schemaRef ds:uri="1355b3f0-e072-4ae3-b261-722c43fa6e26"/>
    <ds:schemaRef ds:uri="9051fefc-2ea4-4620-a82b-61f19e316bb6"/>
  </ds:schemaRefs>
</ds:datastoreItem>
</file>

<file path=customXml/itemProps2.xml><?xml version="1.0" encoding="utf-8"?>
<ds:datastoreItem xmlns:ds="http://schemas.openxmlformats.org/officeDocument/2006/customXml" ds:itemID="{215F510F-7421-4E35-B938-21DE051DFA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55b3f0-e072-4ae3-b261-722c43fa6e26"/>
    <ds:schemaRef ds:uri="9051fefc-2ea4-4620-a82b-61f19e316b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A7570D5-B13A-45B6-BDB8-F1D28CE8D54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2360</TotalTime>
  <Words>3220</Words>
  <Application>Microsoft Office PowerPoint</Application>
  <PresentationFormat>On-screen Show (16:9)</PresentationFormat>
  <Paragraphs>389</Paragraphs>
  <Slides>40</Slides>
  <Notes>40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Montserrat Black</vt:lpstr>
      <vt:lpstr>Montserrat</vt:lpstr>
      <vt:lpstr>Open Sans</vt:lpstr>
      <vt:lpstr>Arial</vt:lpstr>
      <vt:lpstr>Montserrat ExtraBold</vt:lpstr>
      <vt:lpstr>Simple Light</vt:lpstr>
      <vt:lpstr>Using Sphere Standards in Urban Contexts</vt:lpstr>
      <vt:lpstr>MODULE 2 Sphere Standards in Urban Contexts</vt:lpstr>
      <vt:lpstr>Module 2. Sphere Standards in Urban Contexts Overview of Activities </vt:lpstr>
      <vt:lpstr>2.1 Defining the Sphere Standards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2.2 Conceptualising Sphere Standards</vt:lpstr>
      <vt:lpstr>2.2 Conceptualising Sphere Standards Activity 2.2 - Adapting Indicators for the  Urban Context   </vt:lpstr>
      <vt:lpstr>2.2 Conceptualising Sphere Standards Activity 2.2 - Adapting Indicators for the  Urban Context   </vt:lpstr>
      <vt:lpstr>2.2 Conceptualising Sphere Standards Activity 2.2 - Adapting Indicators for the  Urban Context   </vt:lpstr>
      <vt:lpstr>2.2 Conceptualising Sphere Standards Activity 2.2 - Adapting Indicators for the  Urban Context   </vt:lpstr>
      <vt:lpstr>2.2 Conceptualising Sphere Standards Activity 2.2 - Adapting Indicators for the  Urban Context   </vt:lpstr>
      <vt:lpstr>PowerPoint Presentation</vt:lpstr>
      <vt:lpstr>PowerPoint Presentation</vt:lpstr>
      <vt:lpstr>PowerPoint Presentation</vt:lpstr>
      <vt:lpstr>2.3 Applying Sphere Standards in Urban Contexts</vt:lpstr>
      <vt:lpstr>2.3 Applying Sphere Standards in Urban Contexts Activity 2.3 - Standards, Indicators, &amp; Systems</vt:lpstr>
      <vt:lpstr>2.3 Applying Sphere Standards in Urban Contexts Activity 2.3 - Standards, Indicators, &amp; Systems</vt:lpstr>
      <vt:lpstr>2.3 Applying Sphere Standards in Urban Contexts Activity 2.3 - Standards, Indicators, &amp; Systems</vt:lpstr>
      <vt:lpstr>PowerPoint Presentation</vt:lpstr>
      <vt:lpstr>PowerPoint Presentation</vt:lpstr>
      <vt:lpstr>PowerPoint Presentation</vt:lpstr>
      <vt:lpstr>2.4 Key Considerations Activity 2.4 - Peer Learning  </vt:lpstr>
      <vt:lpstr>2.4 Key Considerations Activity 2.4 - Peer Learning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Sphere Standards in Urban Contexts</dc:title>
  <cp:lastModifiedBy>Tristan Hale</cp:lastModifiedBy>
  <cp:revision>12</cp:revision>
  <dcterms:modified xsi:type="dcterms:W3CDTF">2023-06-05T07:34:59Z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0x01010021D2880D3728A648A383F69F3E656670</vt:lpwstr>
  </property>
</Properties>
</file>