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4"/>
    <p:sldMasterId id="2147483672" r:id="rId5"/>
  </p:sldMasterIdLst>
  <p:notesMasterIdLst>
    <p:notesMasterId r:id="rId2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9144000" cy="5143500" type="screen16x9"/>
  <p:notesSz cx="6858000" cy="9144000"/>
  <p:embeddedFontLst>
    <p:embeddedFont>
      <p:font typeface="Montserrat" panose="00000500000000000000" pitchFamily="50" charset="0"/>
      <p:regular r:id="rId30"/>
      <p:bold r:id="rId31"/>
      <p:italic r:id="rId32"/>
      <p:boldItalic r:id="rId33"/>
    </p:embeddedFont>
    <p:embeddedFont>
      <p:font typeface="Open Sans" panose="020B0606030504020204" pitchFamily="34" charset="0"/>
      <p:regular r:id="rId34"/>
      <p:bold r:id="rId35"/>
      <p:italic r:id="rId36"/>
      <p:boldItalic r:id="rId37"/>
    </p:embeddedFont>
    <p:embeddedFont>
      <p:font typeface="Oswald" panose="00000500000000000000" pitchFamily="2" charset="0"/>
      <p:regular r:id="rId38"/>
      <p:bold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FED4D2-9064-40F5-BCCA-D5A99151D80E}" v="1" dt="2023-06-05T07:24:10.136"/>
  </p1510:revLst>
</p1510:revInfo>
</file>

<file path=ppt/tableStyles.xml><?xml version="1.0" encoding="utf-8"?>
<a:tblStyleLst xmlns:a="http://schemas.openxmlformats.org/drawingml/2006/main" def="{6AD293C1-0202-4EBD-82FB-16BAF23B1797}">
  <a:tblStyle styleId="{6AD293C1-0202-4EBD-82FB-16BAF23B179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10.fntdata"/><Relationship Id="rId21" Type="http://schemas.openxmlformats.org/officeDocument/2006/relationships/slide" Target="slides/slide16.xml"/><Relationship Id="rId34" Type="http://schemas.openxmlformats.org/officeDocument/2006/relationships/font" Target="fonts/font5.fntdata"/><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7.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2.fntdata"/><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4.fntdata"/><Relationship Id="rId38" Type="http://schemas.openxmlformats.org/officeDocument/2006/relationships/font" Target="fonts/font9.fntdata"/><Relationship Id="rId20" Type="http://schemas.openxmlformats.org/officeDocument/2006/relationships/slide" Target="slides/slide15.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stan Hale" userId="4e810f15-7125-456a-9649-63d4a79d866f" providerId="ADAL" clId="{9DFED4D2-9064-40F5-BCCA-D5A99151D80E}"/>
    <pc:docChg chg="custSel modSld">
      <pc:chgData name="Tristan Hale" userId="4e810f15-7125-456a-9649-63d4a79d866f" providerId="ADAL" clId="{9DFED4D2-9064-40F5-BCCA-D5A99151D80E}" dt="2023-06-05T07:24:10.202" v="1" actId="27636"/>
      <pc:docMkLst>
        <pc:docMk/>
      </pc:docMkLst>
      <pc:sldChg chg="modSp mod">
        <pc:chgData name="Tristan Hale" userId="4e810f15-7125-456a-9649-63d4a79d866f" providerId="ADAL" clId="{9DFED4D2-9064-40F5-BCCA-D5A99151D80E}" dt="2023-06-05T07:24:10.191" v="0" actId="27636"/>
        <pc:sldMkLst>
          <pc:docMk/>
          <pc:sldMk cId="0" sldId="259"/>
        </pc:sldMkLst>
        <pc:spChg chg="mod">
          <ac:chgData name="Tristan Hale" userId="4e810f15-7125-456a-9649-63d4a79d866f" providerId="ADAL" clId="{9DFED4D2-9064-40F5-BCCA-D5A99151D80E}" dt="2023-06-05T07:24:10.191" v="0" actId="27636"/>
          <ac:spMkLst>
            <pc:docMk/>
            <pc:sldMk cId="0" sldId="259"/>
            <ac:spMk id="128" creationId="{00000000-0000-0000-0000-000000000000}"/>
          </ac:spMkLst>
        </pc:spChg>
      </pc:sldChg>
      <pc:sldChg chg="modSp mod">
        <pc:chgData name="Tristan Hale" userId="4e810f15-7125-456a-9649-63d4a79d866f" providerId="ADAL" clId="{9DFED4D2-9064-40F5-BCCA-D5A99151D80E}" dt="2023-06-05T07:24:10.202" v="1" actId="27636"/>
        <pc:sldMkLst>
          <pc:docMk/>
          <pc:sldMk cId="0" sldId="266"/>
        </pc:sldMkLst>
        <pc:spChg chg="mod">
          <ac:chgData name="Tristan Hale" userId="4e810f15-7125-456a-9649-63d4a79d866f" providerId="ADAL" clId="{9DFED4D2-9064-40F5-BCCA-D5A99151D80E}" dt="2023-06-05T07:24:10.202" v="1" actId="27636"/>
          <ac:spMkLst>
            <pc:docMk/>
            <pc:sldMk cId="0" sldId="266"/>
            <ac:spMk id="17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3b8fc7d9ab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3b8fc7d9ab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6fecf010f4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6fecf010f4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6fecf010f4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6fecf010f4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6fecf010f4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6fecf010f4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6fecf010f4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6fecf010f4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6fecf010f4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6fecf010f4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6fecf010f4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6fecf010f4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6fecf010f4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16fecf010f4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6fecf010f4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6fecf010f4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6fecf010f4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6fecf010f4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6fecf010f4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16fecf010f4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6fecf010f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6fecf010f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6fecf010f4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16fecf010f4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6fecf010f4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6fecf010f4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6fecf010f4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16fecf010f4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6fecf010f4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6fecf010f4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6fecf010f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6fecf010f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6fecf010f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16fecf010f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6fecf010f4_0_1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6fecf010f4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6fecf010f4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6fecf010f4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6fecf010f4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6fecf010f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6fecf010f4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6fecf010f4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6fecf010f4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6fecf010f4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p14"/>
          <p:cNvSpPr txBox="1">
            <a:spLocks noGrp="1"/>
          </p:cNvSpPr>
          <p:nvPr>
            <p:ph type="sldNum" idx="12"/>
          </p:nvPr>
        </p:nvSpPr>
        <p:spPr>
          <a:xfrm>
            <a:off x="8549734" y="51426"/>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9"/>
        <p:cNvGrpSpPr/>
        <p:nvPr/>
      </p:nvGrpSpPr>
      <p:grpSpPr>
        <a:xfrm>
          <a:off x="0" y="0"/>
          <a:ext cx="0" cy="0"/>
          <a:chOff x="0" y="0"/>
          <a:chExt cx="0" cy="0"/>
        </a:xfrm>
      </p:grpSpPr>
      <p:sp>
        <p:nvSpPr>
          <p:cNvPr id="60" name="Google Shape;60;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1" name="Google Shape;61;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2" name="Google Shape;62;p1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3"/>
        <p:cNvGrpSpPr/>
        <p:nvPr/>
      </p:nvGrpSpPr>
      <p:grpSpPr>
        <a:xfrm>
          <a:off x="0" y="0"/>
          <a:ext cx="0" cy="0"/>
          <a:chOff x="0" y="0"/>
          <a:chExt cx="0" cy="0"/>
        </a:xfrm>
      </p:grpSpPr>
      <p:sp>
        <p:nvSpPr>
          <p:cNvPr id="64" name="Google Shape;64;p1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5" name="Google Shape;65;p1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68" name="Google Shape;68;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69" name="Google Shape;69;p1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5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2" name="Google Shape;72;p1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3" name="Google Shape;73;p1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4" name="Google Shape;74;p1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
        <p:cNvGrpSpPr/>
        <p:nvPr/>
      </p:nvGrpSpPr>
      <p:grpSpPr>
        <a:xfrm>
          <a:off x="0" y="0"/>
          <a:ext cx="0" cy="0"/>
          <a:chOff x="0" y="0"/>
          <a:chExt cx="0" cy="0"/>
        </a:xfrm>
      </p:grpSpPr>
      <p:sp>
        <p:nvSpPr>
          <p:cNvPr id="76" name="Google Shape;76;p19"/>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77" name="Google Shape;77;p1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a:off x="0" y="-29100"/>
            <a:ext cx="5805000" cy="593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0" name="Google Shape;80;p20"/>
          <p:cNvSpPr txBox="1">
            <a:spLocks noGrp="1"/>
          </p:cNvSpPr>
          <p:nvPr>
            <p:ph type="body" idx="1"/>
          </p:nvPr>
        </p:nvSpPr>
        <p:spPr>
          <a:xfrm>
            <a:off x="311700" y="1389600"/>
            <a:ext cx="40662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1" name="Google Shape;81;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
        <p:nvSpPr>
          <p:cNvPr id="82" name="Google Shape;82;p20"/>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3"/>
        <p:cNvGrpSpPr/>
        <p:nvPr/>
      </p:nvGrpSpPr>
      <p:grpSpPr>
        <a:xfrm>
          <a:off x="0" y="0"/>
          <a:ext cx="0" cy="0"/>
          <a:chOff x="0" y="0"/>
          <a:chExt cx="0" cy="0"/>
        </a:xfrm>
      </p:grpSpPr>
      <p:sp>
        <p:nvSpPr>
          <p:cNvPr id="84" name="Google Shape;84;p21"/>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85" name="Google Shape;8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
        <p:nvSpPr>
          <p:cNvPr id="86" name="Google Shape;86;p21"/>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7"/>
        <p:cNvGrpSpPr/>
        <p:nvPr/>
      </p:nvGrpSpPr>
      <p:grpSpPr>
        <a:xfrm>
          <a:off x="0" y="0"/>
          <a:ext cx="0" cy="0"/>
          <a:chOff x="0" y="0"/>
          <a:chExt cx="0" cy="0"/>
        </a:xfrm>
      </p:grpSpPr>
      <p:sp>
        <p:nvSpPr>
          <p:cNvPr id="88" name="Google Shape;88;p2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2"/>
          <p:cNvSpPr txBox="1">
            <a:spLocks noGrp="1"/>
          </p:cNvSpPr>
          <p:nvPr>
            <p:ph type="title"/>
          </p:nvPr>
        </p:nvSpPr>
        <p:spPr>
          <a:xfrm>
            <a:off x="265500" y="1691250"/>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0" name="Google Shape;90;p22"/>
          <p:cNvSpPr txBox="1">
            <a:spLocks noGrp="1"/>
          </p:cNvSpPr>
          <p:nvPr>
            <p:ph type="subTitle" idx="1"/>
          </p:nvPr>
        </p:nvSpPr>
        <p:spPr>
          <a:xfrm>
            <a:off x="265500" y="3261150"/>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1" name="Google Shape;91;p22"/>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92" name="Google Shape;92;p2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3"/>
        <p:cNvGrpSpPr/>
        <p:nvPr/>
      </p:nvGrpSpPr>
      <p:grpSpPr>
        <a:xfrm>
          <a:off x="0" y="0"/>
          <a:ext cx="0" cy="0"/>
          <a:chOff x="0" y="0"/>
          <a:chExt cx="0" cy="0"/>
        </a:xfrm>
      </p:grpSpPr>
      <p:sp>
        <p:nvSpPr>
          <p:cNvPr id="94" name="Google Shape;94;p23"/>
          <p:cNvSpPr txBox="1">
            <a:spLocks noGrp="1"/>
          </p:cNvSpPr>
          <p:nvPr>
            <p:ph type="body" idx="1"/>
          </p:nvPr>
        </p:nvSpPr>
        <p:spPr>
          <a:xfrm>
            <a:off x="293025" y="4587025"/>
            <a:ext cx="6602400" cy="3936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95" name="Google Shape;95;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
        <p:nvSpPr>
          <p:cNvPr id="96" name="Google Shape;96;p23"/>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7"/>
        <p:cNvGrpSpPr/>
        <p:nvPr/>
      </p:nvGrpSpPr>
      <p:grpSpPr>
        <a:xfrm>
          <a:off x="0" y="0"/>
          <a:ext cx="0" cy="0"/>
          <a:chOff x="0" y="0"/>
          <a:chExt cx="0" cy="0"/>
        </a:xfrm>
      </p:grpSpPr>
      <p:sp>
        <p:nvSpPr>
          <p:cNvPr id="98" name="Google Shape;98;p24"/>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9" name="Google Shape;9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
        <p:nvSpPr>
          <p:cNvPr id="100" name="Google Shape;100;p24"/>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1"/>
        <p:cNvGrpSpPr/>
        <p:nvPr/>
      </p:nvGrpSpPr>
      <p:grpSpPr>
        <a:xfrm>
          <a:off x="0" y="0"/>
          <a:ext cx="0" cy="0"/>
          <a:chOff x="0" y="0"/>
          <a:chExt cx="0" cy="0"/>
        </a:xfrm>
      </p:grpSpPr>
      <p:sp>
        <p:nvSpPr>
          <p:cNvPr id="102" name="Google Shape;102;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
        <p:nvSpPr>
          <p:cNvPr id="103" name="Google Shape;103;p25"/>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1pPr>
            <a:lvl2pPr lvl="1"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2pPr>
            <a:lvl3pPr lvl="2"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3pPr>
            <a:lvl4pPr lvl="3"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4pPr>
            <a:lvl5pPr lvl="4"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5pPr>
            <a:lvl6pPr lvl="5"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6pPr>
            <a:lvl7pPr lvl="6"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7pPr>
            <a:lvl8pPr lvl="7"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8pPr>
            <a:lvl9pPr lvl="8" rt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rtl="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pic>
        <p:nvPicPr>
          <p:cNvPr id="53" name="Google Shape;53;p13"/>
          <p:cNvPicPr preferRelativeResize="0"/>
          <p:nvPr/>
        </p:nvPicPr>
        <p:blipFill>
          <a:blip r:embed="rId14">
            <a:alphaModFix/>
          </a:blip>
          <a:stretch>
            <a:fillRect/>
          </a:stretch>
        </p:blipFill>
        <p:spPr>
          <a:xfrm>
            <a:off x="8043204" y="4568875"/>
            <a:ext cx="995296" cy="461150"/>
          </a:xfrm>
          <a:prstGeom prst="rect">
            <a:avLst/>
          </a:prstGeom>
          <a:noFill/>
          <a:ln>
            <a:noFill/>
          </a:ln>
        </p:spPr>
      </p:pic>
      <p:pic>
        <p:nvPicPr>
          <p:cNvPr id="54" name="Google Shape;54;p13"/>
          <p:cNvPicPr preferRelativeResize="0"/>
          <p:nvPr/>
        </p:nvPicPr>
        <p:blipFill>
          <a:blip r:embed="rId15">
            <a:alphaModFix/>
          </a:blip>
          <a:stretch>
            <a:fillRect/>
          </a:stretch>
        </p:blipFill>
        <p:spPr>
          <a:xfrm>
            <a:off x="6893300" y="4627988"/>
            <a:ext cx="1085225" cy="342925"/>
          </a:xfrm>
          <a:prstGeom prst="rect">
            <a:avLst/>
          </a:prstGeom>
          <a:noFill/>
          <a:ln>
            <a:noFill/>
          </a:ln>
        </p:spPr>
      </p:pic>
      <p:sp>
        <p:nvSpPr>
          <p:cNvPr id="55" name="Google Shape;55;p13"/>
          <p:cNvSpPr txBox="1">
            <a:spLocks noGrp="1"/>
          </p:cNvSpPr>
          <p:nvPr>
            <p:ph type="sldNum" idx="12"/>
          </p:nvPr>
        </p:nvSpPr>
        <p:spPr>
          <a:xfrm>
            <a:off x="8549734" y="51426"/>
            <a:ext cx="548700" cy="393600"/>
          </a:xfrm>
          <a:prstGeom prst="rect">
            <a:avLst/>
          </a:prstGeom>
          <a:noFill/>
          <a:ln>
            <a:noFill/>
          </a:ln>
        </p:spPr>
        <p:txBody>
          <a:bodyPr spcFirstLastPara="1" wrap="square" lIns="91425" tIns="91425" rIns="91425" bIns="91425" anchor="t" anchorCtr="0">
            <a:noAutofit/>
          </a:bodyPr>
          <a:lstStyle>
            <a:lvl1pPr lvl="0" algn="r" rtl="0">
              <a:buNone/>
              <a:defRPr sz="1300">
                <a:solidFill>
                  <a:schemeClr val="dk2"/>
                </a:solidFill>
                <a:latin typeface="Montserrat"/>
                <a:ea typeface="Montserrat"/>
                <a:cs typeface="Montserrat"/>
                <a:sym typeface="Montserrat"/>
              </a:defRPr>
            </a:lvl1pPr>
            <a:lvl2pPr lvl="1" algn="r" rtl="0">
              <a:buNone/>
              <a:defRPr sz="1300">
                <a:solidFill>
                  <a:schemeClr val="dk2"/>
                </a:solidFill>
                <a:latin typeface="Montserrat"/>
                <a:ea typeface="Montserrat"/>
                <a:cs typeface="Montserrat"/>
                <a:sym typeface="Montserrat"/>
              </a:defRPr>
            </a:lvl2pPr>
            <a:lvl3pPr lvl="2" algn="r" rtl="0">
              <a:buNone/>
              <a:defRPr sz="1300">
                <a:solidFill>
                  <a:schemeClr val="dk2"/>
                </a:solidFill>
                <a:latin typeface="Montserrat"/>
                <a:ea typeface="Montserrat"/>
                <a:cs typeface="Montserrat"/>
                <a:sym typeface="Montserrat"/>
              </a:defRPr>
            </a:lvl3pPr>
            <a:lvl4pPr lvl="3" algn="r" rtl="0">
              <a:buNone/>
              <a:defRPr sz="1300">
                <a:solidFill>
                  <a:schemeClr val="dk2"/>
                </a:solidFill>
                <a:latin typeface="Montserrat"/>
                <a:ea typeface="Montserrat"/>
                <a:cs typeface="Montserrat"/>
                <a:sym typeface="Montserrat"/>
              </a:defRPr>
            </a:lvl4pPr>
            <a:lvl5pPr lvl="4" algn="r" rtl="0">
              <a:buNone/>
              <a:defRPr sz="1300">
                <a:solidFill>
                  <a:schemeClr val="dk2"/>
                </a:solidFill>
                <a:latin typeface="Montserrat"/>
                <a:ea typeface="Montserrat"/>
                <a:cs typeface="Montserrat"/>
                <a:sym typeface="Montserrat"/>
              </a:defRPr>
            </a:lvl5pPr>
            <a:lvl6pPr lvl="5" algn="r" rtl="0">
              <a:buNone/>
              <a:defRPr sz="1300">
                <a:solidFill>
                  <a:schemeClr val="dk2"/>
                </a:solidFill>
                <a:latin typeface="Montserrat"/>
                <a:ea typeface="Montserrat"/>
                <a:cs typeface="Montserrat"/>
                <a:sym typeface="Montserrat"/>
              </a:defRPr>
            </a:lvl6pPr>
            <a:lvl7pPr lvl="6" algn="r" rtl="0">
              <a:buNone/>
              <a:defRPr sz="1300">
                <a:solidFill>
                  <a:schemeClr val="dk2"/>
                </a:solidFill>
                <a:latin typeface="Montserrat"/>
                <a:ea typeface="Montserrat"/>
                <a:cs typeface="Montserrat"/>
                <a:sym typeface="Montserrat"/>
              </a:defRPr>
            </a:lvl7pPr>
            <a:lvl8pPr lvl="7" algn="r" rtl="0">
              <a:buNone/>
              <a:defRPr sz="1300">
                <a:solidFill>
                  <a:schemeClr val="dk2"/>
                </a:solidFill>
                <a:latin typeface="Montserrat"/>
                <a:ea typeface="Montserrat"/>
                <a:cs typeface="Montserrat"/>
                <a:sym typeface="Montserrat"/>
              </a:defRPr>
            </a:lvl8pPr>
            <a:lvl9pPr lvl="8" algn="r" rtl="0">
              <a:buNone/>
              <a:defRPr sz="1300">
                <a:solidFill>
                  <a:schemeClr val="dk2"/>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a:t>
            </a:fld>
            <a:endParaRPr/>
          </a:p>
        </p:txBody>
      </p:sp>
      <p:sp>
        <p:nvSpPr>
          <p:cNvPr id="109" name="Google Shape;109;p26"/>
          <p:cNvSpPr txBox="1">
            <a:spLocks noGrp="1"/>
          </p:cNvSpPr>
          <p:nvPr>
            <p:ph type="title"/>
          </p:nvPr>
        </p:nvSpPr>
        <p:spPr>
          <a:xfrm>
            <a:off x="311700" y="1525188"/>
            <a:ext cx="8520600" cy="94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750">
                <a:solidFill>
                  <a:srgbClr val="990000"/>
                </a:solidFill>
                <a:latin typeface="Oswald"/>
                <a:ea typeface="Oswald"/>
                <a:cs typeface="Oswald"/>
                <a:sym typeface="Oswald"/>
              </a:rPr>
              <a:t>Community Network</a:t>
            </a:r>
            <a:endParaRPr sz="4750">
              <a:solidFill>
                <a:srgbClr val="990000"/>
              </a:solidFill>
              <a:latin typeface="Oswald"/>
              <a:ea typeface="Oswald"/>
              <a:cs typeface="Oswald"/>
              <a:sym typeface="Oswald"/>
            </a:endParaRPr>
          </a:p>
        </p:txBody>
      </p:sp>
      <p:sp>
        <p:nvSpPr>
          <p:cNvPr id="110" name="Google Shape;110;p26"/>
          <p:cNvSpPr txBox="1"/>
          <p:nvPr/>
        </p:nvSpPr>
        <p:spPr>
          <a:xfrm>
            <a:off x="369075" y="2467488"/>
            <a:ext cx="51474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Open Sans"/>
                <a:ea typeface="Open Sans"/>
                <a:cs typeface="Open Sans"/>
                <a:sym typeface="Open Sans"/>
              </a:rPr>
              <a:t>PARTICIPANTS ENTER NAMES HERE</a:t>
            </a:r>
            <a:endParaRPr>
              <a:latin typeface="Open Sans"/>
              <a:ea typeface="Open Sans"/>
              <a:cs typeface="Open Sans"/>
              <a:sym typeface="Open Sans"/>
            </a:endParaRPr>
          </a:p>
          <a:p>
            <a:pPr marL="457200" lvl="0" indent="-317500" algn="l" rtl="0">
              <a:spcBef>
                <a:spcPts val="0"/>
              </a:spcBef>
              <a:spcAft>
                <a:spcPts val="0"/>
              </a:spcAft>
              <a:buSzPts val="1400"/>
              <a:buFont typeface="Open Sans"/>
              <a:buChar char="●"/>
            </a:pPr>
            <a:r>
              <a:rPr lang="en-GB">
                <a:latin typeface="Open Sans"/>
                <a:ea typeface="Open Sans"/>
                <a:cs typeface="Open Sans"/>
                <a:sym typeface="Open Sans"/>
              </a:rPr>
              <a:t>NAME [ROLE]</a:t>
            </a:r>
            <a:endParaRPr>
              <a:latin typeface="Open Sans"/>
              <a:ea typeface="Open Sans"/>
              <a:cs typeface="Open Sans"/>
              <a:sym typeface="Open Sans"/>
            </a:endParaRPr>
          </a:p>
          <a:p>
            <a:pPr marL="457200" lvl="0" indent="-317500" algn="l" rtl="0">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marL="457200" lvl="0" indent="-317500" algn="l" rtl="0">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a:p>
            <a:pPr marL="457200" lvl="0" indent="-317500" algn="l" rtl="0">
              <a:spcBef>
                <a:spcPts val="0"/>
              </a:spcBef>
              <a:spcAft>
                <a:spcPts val="0"/>
              </a:spcAft>
              <a:buClr>
                <a:srgbClr val="000000"/>
              </a:buClr>
              <a:buSzPts val="1400"/>
              <a:buFont typeface="Open Sans"/>
              <a:buChar char="●"/>
            </a:pPr>
            <a:r>
              <a:rPr lang="en-GB">
                <a:solidFill>
                  <a:srgbClr val="000000"/>
                </a:solidFill>
                <a:latin typeface="Open Sans"/>
                <a:ea typeface="Open Sans"/>
                <a:cs typeface="Open Sans"/>
                <a:sym typeface="Open Sans"/>
              </a:rPr>
              <a:t>NAME [ROLE]</a:t>
            </a:r>
            <a:endParaRPr>
              <a:solidFill>
                <a:srgbClr val="000000"/>
              </a:solidFill>
              <a:latin typeface="Open Sans"/>
              <a:ea typeface="Open Sans"/>
              <a:cs typeface="Open Sans"/>
              <a:sym typeface="Open Sans"/>
            </a:endParaRPr>
          </a:p>
        </p:txBody>
      </p:sp>
      <p:sp>
        <p:nvSpPr>
          <p:cNvPr id="111" name="Google Shape;111;p2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3. Table Top Exercise</a:t>
            </a:r>
            <a:endParaRPr b="1">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5"/>
          <p:cNvSpPr txBox="1">
            <a:spLocks noGrp="1"/>
          </p:cNvSpPr>
          <p:nvPr>
            <p:ph type="title"/>
          </p:nvPr>
        </p:nvSpPr>
        <p:spPr>
          <a:xfrm>
            <a:off x="216125" y="44382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solidFill>
                  <a:srgbClr val="990000"/>
                </a:solidFill>
                <a:latin typeface="Oswald"/>
                <a:ea typeface="Oswald"/>
                <a:cs typeface="Oswald"/>
                <a:sym typeface="Oswald"/>
              </a:rPr>
              <a:t>TIMELINE (Part 2)</a:t>
            </a:r>
            <a:endParaRPr>
              <a:solidFill>
                <a:srgbClr val="990000"/>
              </a:solidFill>
              <a:latin typeface="Oswald"/>
              <a:ea typeface="Oswald"/>
              <a:cs typeface="Oswald"/>
              <a:sym typeface="Oswald"/>
            </a:endParaRPr>
          </a:p>
        </p:txBody>
      </p:sp>
      <p:graphicFrame>
        <p:nvGraphicFramePr>
          <p:cNvPr id="164" name="Google Shape;164;p35"/>
          <p:cNvGraphicFramePr/>
          <p:nvPr/>
        </p:nvGraphicFramePr>
        <p:xfrm>
          <a:off x="703775" y="682150"/>
          <a:ext cx="3000000" cy="3000000"/>
        </p:xfrm>
        <a:graphic>
          <a:graphicData uri="http://schemas.openxmlformats.org/drawingml/2006/table">
            <a:tbl>
              <a:tblPr>
                <a:noFill/>
                <a:tableStyleId>{6AD293C1-0202-4EBD-82FB-16BAF23B1797}</a:tableStyleId>
              </a:tblPr>
              <a:tblGrid>
                <a:gridCol w="1459075">
                  <a:extLst>
                    <a:ext uri="{9D8B030D-6E8A-4147-A177-3AD203B41FA5}">
                      <a16:colId xmlns:a16="http://schemas.microsoft.com/office/drawing/2014/main" val="20000"/>
                    </a:ext>
                  </a:extLst>
                </a:gridCol>
                <a:gridCol w="6277375">
                  <a:extLst>
                    <a:ext uri="{9D8B030D-6E8A-4147-A177-3AD203B41FA5}">
                      <a16:colId xmlns:a16="http://schemas.microsoft.com/office/drawing/2014/main" val="20001"/>
                    </a:ext>
                  </a:extLst>
                </a:gridCol>
              </a:tblGrid>
              <a:tr h="3590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2h00-2h05</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7457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2h05-2h25</a:t>
                      </a:r>
                      <a:endParaRPr sz="1200">
                        <a:solidFill>
                          <a:schemeClr val="dk1"/>
                        </a:solidFill>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Day 4</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Meeting Rooms Open Minutes 130-140</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Submit Actions by Minute 145</a:t>
                      </a:r>
                      <a:endParaRPr sz="1200">
                        <a:solidFill>
                          <a:schemeClr val="dk1"/>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3590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2h25-2h30</a:t>
                      </a:r>
                      <a:endParaRPr sz="1200">
                        <a:solidFill>
                          <a:schemeClr val="dk1"/>
                        </a:solidFill>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2"/>
                  </a:ext>
                </a:extLst>
              </a:tr>
              <a:tr h="7457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2h30-2h55*</a:t>
                      </a:r>
                      <a:endParaRPr sz="1200">
                        <a:solidFill>
                          <a:schemeClr val="dk1"/>
                        </a:solidFill>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Day 5</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Meeting Rooms Open Minutes 155-165</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Submit Actions by Minute 170</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3"/>
                  </a:ext>
                </a:extLst>
              </a:tr>
              <a:tr h="3590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2h55-3h00</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Final Briefing in Main Room</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4"/>
                  </a:ext>
                </a:extLst>
              </a:tr>
              <a:tr h="3590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3h00-3h30</a:t>
                      </a:r>
                      <a:endParaRPr sz="1200">
                        <a:solidFill>
                          <a:schemeClr val="dk1"/>
                        </a:solidFill>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TTX Learnings/Debrief</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5"/>
                  </a:ext>
                </a:extLst>
              </a:tr>
              <a:tr h="3590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3h30-4h00</a:t>
                      </a:r>
                      <a:endParaRPr sz="1200">
                        <a:solidFill>
                          <a:schemeClr val="dk1"/>
                        </a:solidFill>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Feedback &amp; Dedicated Survey Completion Time for Training</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6"/>
          <p:cNvSpPr txBox="1">
            <a:spLocks noGrp="1"/>
          </p:cNvSpPr>
          <p:nvPr>
            <p:ph type="title"/>
          </p:nvPr>
        </p:nvSpPr>
        <p:spPr>
          <a:xfrm>
            <a:off x="199825" y="3996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SCENARIO</a:t>
            </a:r>
            <a:endParaRPr>
              <a:solidFill>
                <a:srgbClr val="990000"/>
              </a:solidFill>
              <a:latin typeface="Oswald"/>
              <a:ea typeface="Oswald"/>
              <a:cs typeface="Oswald"/>
              <a:sym typeface="Oswald"/>
            </a:endParaRPr>
          </a:p>
        </p:txBody>
      </p:sp>
      <p:sp>
        <p:nvSpPr>
          <p:cNvPr id="170" name="Google Shape;170;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0"/>
              </a:spcBef>
              <a:spcAft>
                <a:spcPts val="0"/>
              </a:spcAft>
              <a:buNone/>
            </a:pPr>
            <a:r>
              <a:rPr lang="en-GB" sz="2080">
                <a:solidFill>
                  <a:srgbClr val="000000"/>
                </a:solidFill>
                <a:latin typeface="Open Sans"/>
                <a:ea typeface="Open Sans"/>
                <a:cs typeface="Open Sans"/>
                <a:sym typeface="Open Sans"/>
              </a:rPr>
              <a:t>Cape City is a large urban centre with a population of 4,252,300 across the greater metropolitan area in a region that has been prone to drought and famine. </a:t>
            </a:r>
            <a:endParaRPr sz="2080">
              <a:solidFill>
                <a:srgbClr val="000000"/>
              </a:solidFill>
              <a:latin typeface="Open Sans"/>
              <a:ea typeface="Open Sans"/>
              <a:cs typeface="Open Sans"/>
              <a:sym typeface="Open Sans"/>
            </a:endParaRPr>
          </a:p>
          <a:p>
            <a:pPr marL="0" lvl="0" indent="0" algn="l" rtl="0">
              <a:lnSpc>
                <a:spcPct val="95000"/>
              </a:lnSpc>
              <a:spcBef>
                <a:spcPts val="0"/>
              </a:spcBef>
              <a:spcAft>
                <a:spcPts val="0"/>
              </a:spcAft>
              <a:buNone/>
            </a:pPr>
            <a:endParaRPr sz="2080">
              <a:solidFill>
                <a:srgbClr val="000000"/>
              </a:solidFill>
              <a:latin typeface="Open Sans"/>
              <a:ea typeface="Open Sans"/>
              <a:cs typeface="Open Sans"/>
              <a:sym typeface="Open Sans"/>
            </a:endParaRPr>
          </a:p>
          <a:p>
            <a:pPr marL="0" lvl="0" indent="0" algn="l" rtl="0">
              <a:lnSpc>
                <a:spcPct val="95000"/>
              </a:lnSpc>
              <a:spcBef>
                <a:spcPts val="0"/>
              </a:spcBef>
              <a:spcAft>
                <a:spcPts val="0"/>
              </a:spcAft>
              <a:buNone/>
            </a:pPr>
            <a:r>
              <a:rPr lang="en-GB" sz="2080">
                <a:solidFill>
                  <a:srgbClr val="000000"/>
                </a:solidFill>
                <a:latin typeface="Open Sans"/>
                <a:ea typeface="Open Sans"/>
                <a:cs typeface="Open Sans"/>
                <a:sym typeface="Open Sans"/>
              </a:rPr>
              <a:t>There are high (West Cape; pop ~300,000), mid (North Cape; pop ~2,250,000), and low (East Cape; ~1,250,000) SES sectors of the city, each with their own unique needs and service access. </a:t>
            </a:r>
            <a:endParaRPr sz="2080">
              <a:solidFill>
                <a:srgbClr val="000000"/>
              </a:solidFill>
              <a:latin typeface="Open Sans"/>
              <a:ea typeface="Open Sans"/>
              <a:cs typeface="Open Sans"/>
              <a:sym typeface="Open Sans"/>
            </a:endParaRPr>
          </a:p>
          <a:p>
            <a:pPr marL="0" lvl="0" indent="0" algn="l" rtl="0">
              <a:lnSpc>
                <a:spcPct val="95000"/>
              </a:lnSpc>
              <a:spcBef>
                <a:spcPts val="0"/>
              </a:spcBef>
              <a:spcAft>
                <a:spcPts val="0"/>
              </a:spcAft>
              <a:buNone/>
            </a:pPr>
            <a:endParaRPr sz="2080">
              <a:solidFill>
                <a:srgbClr val="000000"/>
              </a:solidFill>
              <a:latin typeface="Open Sans"/>
              <a:ea typeface="Open Sans"/>
              <a:cs typeface="Open Sans"/>
              <a:sym typeface="Open Sans"/>
            </a:endParaRPr>
          </a:p>
          <a:p>
            <a:pPr marL="0" lvl="0" indent="0" algn="l" rtl="0">
              <a:lnSpc>
                <a:spcPct val="95000"/>
              </a:lnSpc>
              <a:spcBef>
                <a:spcPts val="0"/>
              </a:spcBef>
              <a:spcAft>
                <a:spcPts val="0"/>
              </a:spcAft>
              <a:buNone/>
            </a:pPr>
            <a:r>
              <a:rPr lang="en-GB" sz="2080">
                <a:solidFill>
                  <a:srgbClr val="000000"/>
                </a:solidFill>
                <a:latin typeface="Open Sans"/>
                <a:ea typeface="Open Sans"/>
                <a:cs typeface="Open Sans"/>
                <a:sym typeface="Open Sans"/>
              </a:rPr>
              <a:t>There is a history of economically driven tensions within the city, particularly between East and West Cape. </a:t>
            </a:r>
            <a:endParaRPr sz="2080">
              <a:solidFill>
                <a:srgbClr val="000000"/>
              </a:solidFill>
              <a:latin typeface="Open Sans"/>
              <a:ea typeface="Open Sans"/>
              <a:cs typeface="Open Sans"/>
              <a:sym typeface="Open Sans"/>
            </a:endParaRPr>
          </a:p>
          <a:p>
            <a:pPr marL="0" lvl="0" indent="0" algn="l" rtl="0">
              <a:lnSpc>
                <a:spcPct val="95000"/>
              </a:lnSpc>
              <a:spcBef>
                <a:spcPts val="0"/>
              </a:spcBef>
              <a:spcAft>
                <a:spcPts val="0"/>
              </a:spcAft>
              <a:buNone/>
            </a:pPr>
            <a:endParaRPr sz="1895">
              <a:solidFill>
                <a:srgbClr val="595959"/>
              </a:solidFill>
              <a:latin typeface="Open Sans"/>
              <a:ea typeface="Open Sans"/>
              <a:cs typeface="Open Sans"/>
              <a:sym typeface="Open Sans"/>
            </a:endParaRPr>
          </a:p>
          <a:p>
            <a:pPr marL="0" lvl="0" indent="0" algn="l" rtl="0">
              <a:spcBef>
                <a:spcPts val="0"/>
              </a:spcBef>
              <a:spcAft>
                <a:spcPts val="1200"/>
              </a:spcAft>
              <a:buNone/>
            </a:pPr>
            <a:endParaRPr>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7"/>
          <p:cNvSpPr txBox="1">
            <a:spLocks noGrp="1"/>
          </p:cNvSpPr>
          <p:nvPr>
            <p:ph type="title"/>
          </p:nvPr>
        </p:nvSpPr>
        <p:spPr>
          <a:xfrm>
            <a:off x="6521975" y="1999038"/>
            <a:ext cx="22977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GB" sz="6000">
                <a:solidFill>
                  <a:srgbClr val="990000"/>
                </a:solidFill>
                <a:latin typeface="Oswald"/>
                <a:ea typeface="Oswald"/>
                <a:cs typeface="Oswald"/>
                <a:sym typeface="Oswald"/>
              </a:rPr>
              <a:t>MAP</a:t>
            </a:r>
            <a:endParaRPr sz="6000">
              <a:solidFill>
                <a:srgbClr val="990000"/>
              </a:solidFill>
              <a:latin typeface="Oswald"/>
              <a:ea typeface="Oswald"/>
              <a:cs typeface="Oswald"/>
              <a:sym typeface="Oswald"/>
            </a:endParaRPr>
          </a:p>
        </p:txBody>
      </p:sp>
      <p:pic>
        <p:nvPicPr>
          <p:cNvPr id="176" name="Google Shape;176;p3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27825" y="274538"/>
            <a:ext cx="5168750" cy="4594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8"/>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SUBMISSIONS</a:t>
            </a:r>
            <a:endParaRPr>
              <a:solidFill>
                <a:srgbClr val="990000"/>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9"/>
          <p:cNvSpPr txBox="1">
            <a:spLocks noGrp="1"/>
          </p:cNvSpPr>
          <p:nvPr>
            <p:ph type="title"/>
          </p:nvPr>
        </p:nvSpPr>
        <p:spPr>
          <a:xfrm>
            <a:off x="181500" y="3127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REQUESTS DAY 1</a:t>
            </a:r>
            <a:endParaRPr>
              <a:solidFill>
                <a:srgbClr val="990000"/>
              </a:solidFill>
              <a:latin typeface="Oswald"/>
              <a:ea typeface="Oswald"/>
              <a:cs typeface="Oswald"/>
              <a:sym typeface="Oswald"/>
            </a:endParaRPr>
          </a:p>
        </p:txBody>
      </p:sp>
      <p:graphicFrame>
        <p:nvGraphicFramePr>
          <p:cNvPr id="187" name="Google Shape;187;p39"/>
          <p:cNvGraphicFramePr/>
          <p:nvPr/>
        </p:nvGraphicFramePr>
        <p:xfrm>
          <a:off x="822300" y="1280983"/>
          <a:ext cx="3000000" cy="3000000"/>
        </p:xfrm>
        <a:graphic>
          <a:graphicData uri="http://schemas.openxmlformats.org/drawingml/2006/table">
            <a:tbl>
              <a:tblPr>
                <a:noFill/>
                <a:tableStyleId>{6AD293C1-0202-4EBD-82FB-16BAF23B1797}</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08950">
                <a:tc>
                  <a:txBody>
                    <a:bodyPr/>
                    <a:lstStyle/>
                    <a:p>
                      <a:pPr marL="0" lvl="0" indent="0" algn="l" rtl="0">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40"/>
          <p:cNvSpPr txBox="1">
            <a:spLocks noGrp="1"/>
          </p:cNvSpPr>
          <p:nvPr>
            <p:ph type="title"/>
          </p:nvPr>
        </p:nvSpPr>
        <p:spPr>
          <a:xfrm>
            <a:off x="181500" y="3127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REQUESTS DAY 2</a:t>
            </a:r>
            <a:endParaRPr>
              <a:solidFill>
                <a:srgbClr val="990000"/>
              </a:solidFill>
              <a:latin typeface="Oswald"/>
              <a:ea typeface="Oswald"/>
              <a:cs typeface="Oswald"/>
              <a:sym typeface="Oswald"/>
            </a:endParaRPr>
          </a:p>
        </p:txBody>
      </p:sp>
      <p:graphicFrame>
        <p:nvGraphicFramePr>
          <p:cNvPr id="193" name="Google Shape;193;p40"/>
          <p:cNvGraphicFramePr/>
          <p:nvPr/>
        </p:nvGraphicFramePr>
        <p:xfrm>
          <a:off x="822300" y="1280983"/>
          <a:ext cx="3000000" cy="3000000"/>
        </p:xfrm>
        <a:graphic>
          <a:graphicData uri="http://schemas.openxmlformats.org/drawingml/2006/table">
            <a:tbl>
              <a:tblPr>
                <a:noFill/>
                <a:tableStyleId>{6AD293C1-0202-4EBD-82FB-16BAF23B1797}</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08950">
                <a:tc>
                  <a:txBody>
                    <a:bodyPr/>
                    <a:lstStyle/>
                    <a:p>
                      <a:pPr marL="0" lvl="0" indent="0" algn="l" rtl="0">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41"/>
          <p:cNvSpPr txBox="1">
            <a:spLocks noGrp="1"/>
          </p:cNvSpPr>
          <p:nvPr>
            <p:ph type="title"/>
          </p:nvPr>
        </p:nvSpPr>
        <p:spPr>
          <a:xfrm>
            <a:off x="181500" y="3127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REQUESTS DAY 3</a:t>
            </a:r>
            <a:endParaRPr>
              <a:solidFill>
                <a:srgbClr val="990000"/>
              </a:solidFill>
              <a:latin typeface="Oswald"/>
              <a:ea typeface="Oswald"/>
              <a:cs typeface="Oswald"/>
              <a:sym typeface="Oswald"/>
            </a:endParaRPr>
          </a:p>
        </p:txBody>
      </p:sp>
      <p:graphicFrame>
        <p:nvGraphicFramePr>
          <p:cNvPr id="199" name="Google Shape;199;p41"/>
          <p:cNvGraphicFramePr/>
          <p:nvPr/>
        </p:nvGraphicFramePr>
        <p:xfrm>
          <a:off x="822300" y="1280983"/>
          <a:ext cx="3000000" cy="3000000"/>
        </p:xfrm>
        <a:graphic>
          <a:graphicData uri="http://schemas.openxmlformats.org/drawingml/2006/table">
            <a:tbl>
              <a:tblPr>
                <a:noFill/>
                <a:tableStyleId>{6AD293C1-0202-4EBD-82FB-16BAF23B1797}</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08950">
                <a:tc>
                  <a:txBody>
                    <a:bodyPr/>
                    <a:lstStyle/>
                    <a:p>
                      <a:pPr marL="0" lvl="0" indent="0" algn="l" rtl="0">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solidFill>
                          <a:srgbClr val="990000"/>
                        </a:solidFill>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solidFill>
                          <a:srgbClr val="990000"/>
                        </a:solidFill>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42"/>
          <p:cNvSpPr txBox="1">
            <a:spLocks noGrp="1"/>
          </p:cNvSpPr>
          <p:nvPr>
            <p:ph type="title"/>
          </p:nvPr>
        </p:nvSpPr>
        <p:spPr>
          <a:xfrm>
            <a:off x="181500" y="3127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REQUESTS DAY 4</a:t>
            </a:r>
            <a:endParaRPr>
              <a:solidFill>
                <a:srgbClr val="990000"/>
              </a:solidFill>
              <a:latin typeface="Oswald"/>
              <a:ea typeface="Oswald"/>
              <a:cs typeface="Oswald"/>
              <a:sym typeface="Oswald"/>
            </a:endParaRPr>
          </a:p>
        </p:txBody>
      </p:sp>
      <p:graphicFrame>
        <p:nvGraphicFramePr>
          <p:cNvPr id="205" name="Google Shape;205;p42"/>
          <p:cNvGraphicFramePr/>
          <p:nvPr/>
        </p:nvGraphicFramePr>
        <p:xfrm>
          <a:off x="822300" y="1280983"/>
          <a:ext cx="3000000" cy="3000000"/>
        </p:xfrm>
        <a:graphic>
          <a:graphicData uri="http://schemas.openxmlformats.org/drawingml/2006/table">
            <a:tbl>
              <a:tblPr>
                <a:noFill/>
                <a:tableStyleId>{6AD293C1-0202-4EBD-82FB-16BAF23B1797}</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08950">
                <a:tc>
                  <a:txBody>
                    <a:bodyPr/>
                    <a:lstStyle/>
                    <a:p>
                      <a:pPr marL="0" lvl="0" indent="0" algn="l" rtl="0">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solidFill>
                          <a:srgbClr val="990000"/>
                        </a:solidFill>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43"/>
          <p:cNvSpPr txBox="1">
            <a:spLocks noGrp="1"/>
          </p:cNvSpPr>
          <p:nvPr>
            <p:ph type="title"/>
          </p:nvPr>
        </p:nvSpPr>
        <p:spPr>
          <a:xfrm>
            <a:off x="181500" y="3127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REQUESTS DAY 5</a:t>
            </a:r>
            <a:endParaRPr>
              <a:solidFill>
                <a:srgbClr val="990000"/>
              </a:solidFill>
              <a:latin typeface="Oswald"/>
              <a:ea typeface="Oswald"/>
              <a:cs typeface="Oswald"/>
              <a:sym typeface="Oswald"/>
            </a:endParaRPr>
          </a:p>
        </p:txBody>
      </p:sp>
      <p:graphicFrame>
        <p:nvGraphicFramePr>
          <p:cNvPr id="211" name="Google Shape;211;p43"/>
          <p:cNvGraphicFramePr/>
          <p:nvPr/>
        </p:nvGraphicFramePr>
        <p:xfrm>
          <a:off x="822300" y="1280983"/>
          <a:ext cx="3000000" cy="3000000"/>
        </p:xfrm>
        <a:graphic>
          <a:graphicData uri="http://schemas.openxmlformats.org/drawingml/2006/table">
            <a:tbl>
              <a:tblPr>
                <a:noFill/>
                <a:tableStyleId>{6AD293C1-0202-4EBD-82FB-16BAF23B1797}</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08950">
                <a:tc>
                  <a:txBody>
                    <a:bodyPr/>
                    <a:lstStyle/>
                    <a:p>
                      <a:pPr marL="0" lvl="0" indent="0" algn="l" rtl="0">
                        <a:spcBef>
                          <a:spcPts val="0"/>
                        </a:spcBef>
                        <a:spcAft>
                          <a:spcPts val="0"/>
                        </a:spcAft>
                        <a:buNone/>
                      </a:pPr>
                      <a:r>
                        <a:rPr lang="en-GB">
                          <a:latin typeface="Open Sans"/>
                          <a:ea typeface="Open Sans"/>
                          <a:cs typeface="Open Sans"/>
                          <a:sym typeface="Open Sans"/>
                        </a:rPr>
                        <a:t>ACTION (Describe in detail):</a:t>
                      </a: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a:latin typeface="Open Sans"/>
                          <a:ea typeface="Open Sans"/>
                          <a:cs typeface="Open Sans"/>
                          <a:sym typeface="Open Sans"/>
                        </a:rPr>
                        <a:t>STATUS:</a:t>
                      </a:r>
                      <a:endParaRPr>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endParaRPr>
                        <a:solidFill>
                          <a:srgbClr val="990000"/>
                        </a:solidFill>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solidFill>
                          <a:srgbClr val="990000"/>
                        </a:solidFill>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4"/>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WORKSPACE</a:t>
            </a:r>
            <a:endParaRPr>
              <a:solidFill>
                <a:srgbClr val="990000"/>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7"/>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INSTRUCTIONS</a:t>
            </a:r>
            <a:endParaRPr>
              <a:solidFill>
                <a:srgbClr val="990000"/>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5"/>
          <p:cNvSpPr txBox="1">
            <a:spLocks noGrp="1"/>
          </p:cNvSpPr>
          <p:nvPr>
            <p:ph type="title"/>
          </p:nvPr>
        </p:nvSpPr>
        <p:spPr>
          <a:xfrm>
            <a:off x="0" y="0"/>
            <a:ext cx="8520600" cy="8379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marL="0" lvl="0" indent="0" algn="l" rtl="0">
              <a:spcBef>
                <a:spcPts val="0"/>
              </a:spcBef>
              <a:spcAft>
                <a:spcPts val="0"/>
              </a:spcAft>
              <a:buNone/>
            </a:pPr>
            <a:r>
              <a:rPr lang="en-GB" sz="2000">
                <a:solidFill>
                  <a:srgbClr val="990000"/>
                </a:solidFill>
                <a:latin typeface="Oswald"/>
                <a:ea typeface="Oswald"/>
                <a:cs typeface="Oswald"/>
                <a:sym typeface="Oswald"/>
              </a:rPr>
              <a:t>(Systems Map/Stakeholders)</a:t>
            </a:r>
            <a:endParaRPr sz="2000">
              <a:solidFill>
                <a:srgbClr val="990000"/>
              </a:solidFill>
              <a:latin typeface="Oswald"/>
              <a:ea typeface="Oswald"/>
              <a:cs typeface="Oswald"/>
              <a:sym typeface="Oswald"/>
            </a:endParaRPr>
          </a:p>
        </p:txBody>
      </p:sp>
      <p:sp>
        <p:nvSpPr>
          <p:cNvPr id="222" name="Google Shape;222;p45"/>
          <p:cNvSpPr txBox="1"/>
          <p:nvPr/>
        </p:nvSpPr>
        <p:spPr>
          <a:xfrm>
            <a:off x="443100" y="999150"/>
            <a:ext cx="955800" cy="400200"/>
          </a:xfrm>
          <a:prstGeom prst="rect">
            <a:avLst/>
          </a:prstGeom>
          <a:solidFill>
            <a:srgbClr val="FFD966"/>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[Text]</a:t>
            </a:r>
            <a:endParaRPr>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46"/>
          <p:cNvSpPr txBox="1">
            <a:spLocks noGrp="1"/>
          </p:cNvSpPr>
          <p:nvPr>
            <p:ph type="title"/>
          </p:nvPr>
        </p:nvSpPr>
        <p:spPr>
          <a:xfrm>
            <a:off x="0" y="0"/>
            <a:ext cx="8520600" cy="8379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marL="0" lvl="0" indent="0" algn="l" rtl="0">
              <a:spcBef>
                <a:spcPts val="0"/>
              </a:spcBef>
              <a:spcAft>
                <a:spcPts val="0"/>
              </a:spcAft>
              <a:buNone/>
            </a:pPr>
            <a:r>
              <a:rPr lang="en-GB" sz="2000">
                <a:solidFill>
                  <a:srgbClr val="990000"/>
                </a:solidFill>
                <a:latin typeface="Oswald"/>
                <a:ea typeface="Oswald"/>
                <a:cs typeface="Oswald"/>
                <a:sym typeface="Oswald"/>
              </a:rPr>
              <a:t>(Resources of the Network)</a:t>
            </a:r>
            <a:endParaRPr sz="2000">
              <a:solidFill>
                <a:srgbClr val="990000"/>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7"/>
          <p:cNvSpPr txBox="1">
            <a:spLocks noGrp="1"/>
          </p:cNvSpPr>
          <p:nvPr>
            <p:ph type="title"/>
          </p:nvPr>
        </p:nvSpPr>
        <p:spPr>
          <a:xfrm>
            <a:off x="0" y="0"/>
            <a:ext cx="8520600" cy="8379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2650">
                <a:solidFill>
                  <a:srgbClr val="990000"/>
                </a:solidFill>
                <a:latin typeface="Oswald"/>
                <a:ea typeface="Oswald"/>
                <a:cs typeface="Oswald"/>
                <a:sym typeface="Oswald"/>
              </a:rPr>
              <a:t>WORKSPACE</a:t>
            </a:r>
            <a:endParaRPr sz="2650">
              <a:solidFill>
                <a:srgbClr val="990000"/>
              </a:solidFill>
              <a:latin typeface="Oswald"/>
              <a:ea typeface="Oswald"/>
              <a:cs typeface="Oswald"/>
              <a:sym typeface="Oswald"/>
            </a:endParaRPr>
          </a:p>
          <a:p>
            <a:pPr marL="0" lvl="0" indent="0" algn="l" rtl="0">
              <a:spcBef>
                <a:spcPts val="0"/>
              </a:spcBef>
              <a:spcAft>
                <a:spcPts val="0"/>
              </a:spcAft>
              <a:buNone/>
            </a:pPr>
            <a:r>
              <a:rPr lang="en-GB" sz="2000">
                <a:solidFill>
                  <a:srgbClr val="990000"/>
                </a:solidFill>
                <a:latin typeface="Oswald"/>
                <a:ea typeface="Oswald"/>
                <a:cs typeface="Oswald"/>
                <a:sym typeface="Oswald"/>
              </a:rPr>
              <a:t>(Project Planning)</a:t>
            </a:r>
            <a:endParaRPr sz="2000">
              <a:solidFill>
                <a:srgbClr val="990000"/>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8"/>
          <p:cNvSpPr txBox="1">
            <a:spLocks noGrp="1"/>
          </p:cNvSpPr>
          <p:nvPr>
            <p:ph type="title"/>
          </p:nvPr>
        </p:nvSpPr>
        <p:spPr>
          <a:xfrm>
            <a:off x="408450" y="871975"/>
            <a:ext cx="8327100" cy="359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SzPts val="990"/>
              <a:buNone/>
            </a:pPr>
            <a:r>
              <a:rPr lang="en-GB" sz="1600">
                <a:solidFill>
                  <a:srgbClr val="990000"/>
                </a:solidFill>
                <a:latin typeface="Open Sans"/>
                <a:ea typeface="Open Sans"/>
                <a:cs typeface="Open Sans"/>
                <a:sym typeface="Open Sans"/>
              </a:rPr>
              <a:t>This training was created with the support of Humanitarian Partners International (HPI) and Lessons Learned Simulations &amp; Training (LLST).</a:t>
            </a:r>
            <a:endParaRPr sz="1940">
              <a:solidFill>
                <a:srgbClr val="990000"/>
              </a:solidFill>
              <a:latin typeface="Open Sans"/>
              <a:ea typeface="Open Sans"/>
              <a:cs typeface="Open Sans"/>
              <a:sym typeface="Open Sans"/>
            </a:endParaRPr>
          </a:p>
          <a:p>
            <a:pPr marL="0" lvl="0" indent="0" algn="ctr" rtl="0">
              <a:spcBef>
                <a:spcPts val="600"/>
              </a:spcBef>
              <a:spcAft>
                <a:spcPts val="0"/>
              </a:spcAft>
              <a:buSzPts val="990"/>
              <a:buNone/>
            </a:pPr>
            <a:endParaRPr sz="1940">
              <a:latin typeface="Open Sans"/>
              <a:ea typeface="Open Sans"/>
              <a:cs typeface="Open Sans"/>
              <a:sym typeface="Open Sans"/>
            </a:endParaRPr>
          </a:p>
          <a:p>
            <a:pPr marL="0" lvl="0" indent="0" algn="ctr" rtl="0">
              <a:spcBef>
                <a:spcPts val="0"/>
              </a:spcBef>
              <a:spcAft>
                <a:spcPts val="0"/>
              </a:spcAft>
              <a:buSzPts val="990"/>
              <a:buNone/>
            </a:pPr>
            <a:endParaRPr sz="1440" b="0">
              <a:solidFill>
                <a:schemeClr val="dk1"/>
              </a:solidFill>
              <a:latin typeface="Open Sans"/>
              <a:ea typeface="Open Sans"/>
              <a:cs typeface="Open Sans"/>
              <a:sym typeface="Open Sans"/>
            </a:endParaRPr>
          </a:p>
          <a:p>
            <a:pPr marL="457200" lvl="0" indent="0" algn="ctr" rtl="0">
              <a:spcBef>
                <a:spcPts val="0"/>
              </a:spcBef>
              <a:spcAft>
                <a:spcPts val="0"/>
              </a:spcAft>
              <a:buSzPts val="990"/>
              <a:buNone/>
            </a:pPr>
            <a:endParaRPr sz="1340" b="0">
              <a:solidFill>
                <a:schemeClr val="dk1"/>
              </a:solidFill>
              <a:latin typeface="Open Sans"/>
              <a:ea typeface="Open Sans"/>
              <a:cs typeface="Open Sans"/>
              <a:sym typeface="Open Sans"/>
            </a:endParaRPr>
          </a:p>
          <a:p>
            <a:pPr marL="457200" lvl="0" indent="0" algn="ctr" rtl="0">
              <a:spcBef>
                <a:spcPts val="0"/>
              </a:spcBef>
              <a:spcAft>
                <a:spcPts val="0"/>
              </a:spcAft>
              <a:buSzPts val="990"/>
              <a:buNone/>
            </a:pPr>
            <a:endParaRPr sz="1340" b="0">
              <a:solidFill>
                <a:schemeClr val="dk1"/>
              </a:solidFill>
              <a:latin typeface="Open Sans"/>
              <a:ea typeface="Open Sans"/>
              <a:cs typeface="Open Sans"/>
              <a:sym typeface="Open Sans"/>
            </a:endParaRPr>
          </a:p>
          <a:p>
            <a:pPr marL="0" lvl="0" indent="0" algn="ctr" rtl="0">
              <a:spcBef>
                <a:spcPts val="0"/>
              </a:spcBef>
              <a:spcAft>
                <a:spcPts val="0"/>
              </a:spcAft>
              <a:buSzPts val="990"/>
              <a:buNone/>
            </a:pPr>
            <a:r>
              <a:rPr lang="en-GB" sz="1340" b="0">
                <a:solidFill>
                  <a:schemeClr val="dk1"/>
                </a:solidFill>
                <a:latin typeface="Open Sans"/>
                <a:ea typeface="Open Sans"/>
                <a:cs typeface="Open Sans"/>
                <a:sym typeface="Open Sans"/>
              </a:rPr>
              <a:t>We are grateful for the broad community of humanitarian experts and professionals who provided their input and experiences to inform the content of this module. </a:t>
            </a:r>
            <a:endParaRPr sz="1340" b="0">
              <a:solidFill>
                <a:schemeClr val="dk1"/>
              </a:solidFill>
              <a:latin typeface="Open Sans"/>
              <a:ea typeface="Open Sans"/>
              <a:cs typeface="Open Sans"/>
              <a:sym typeface="Open Sans"/>
            </a:endParaRPr>
          </a:p>
          <a:p>
            <a:pPr marL="457200" lvl="0" indent="0" algn="l" rtl="0">
              <a:spcBef>
                <a:spcPts val="0"/>
              </a:spcBef>
              <a:spcAft>
                <a:spcPts val="0"/>
              </a:spcAft>
              <a:buSzPts val="990"/>
              <a:buNone/>
            </a:pPr>
            <a:endParaRPr sz="740" b="0">
              <a:solidFill>
                <a:schemeClr val="dk1"/>
              </a:solidFill>
              <a:latin typeface="Open Sans"/>
              <a:ea typeface="Open Sans"/>
              <a:cs typeface="Open Sans"/>
              <a:sym typeface="Open Sans"/>
            </a:endParaRPr>
          </a:p>
          <a:p>
            <a:pPr marL="457200" lvl="0" indent="0" algn="l" rtl="0">
              <a:spcBef>
                <a:spcPts val="0"/>
              </a:spcBef>
              <a:spcAft>
                <a:spcPts val="0"/>
              </a:spcAft>
              <a:buSzPts val="990"/>
              <a:buNone/>
            </a:pPr>
            <a:endParaRPr sz="1340" b="0">
              <a:solidFill>
                <a:schemeClr val="dk1"/>
              </a:solidFill>
              <a:latin typeface="Open Sans"/>
              <a:ea typeface="Open Sans"/>
              <a:cs typeface="Open Sans"/>
              <a:sym typeface="Open Sans"/>
            </a:endParaRPr>
          </a:p>
        </p:txBody>
      </p:sp>
      <p:pic>
        <p:nvPicPr>
          <p:cNvPr id="238" name="Google Shape;238;p48"/>
          <p:cNvPicPr preferRelativeResize="0"/>
          <p:nvPr/>
        </p:nvPicPr>
        <p:blipFill>
          <a:blip r:embed="rId3">
            <a:alphaModFix/>
          </a:blip>
          <a:stretch>
            <a:fillRect/>
          </a:stretch>
        </p:blipFill>
        <p:spPr>
          <a:xfrm>
            <a:off x="1076400" y="2277113"/>
            <a:ext cx="3047202" cy="589250"/>
          </a:xfrm>
          <a:prstGeom prst="rect">
            <a:avLst/>
          </a:prstGeom>
          <a:noFill/>
          <a:ln>
            <a:noFill/>
          </a:ln>
        </p:spPr>
      </p:pic>
      <p:pic>
        <p:nvPicPr>
          <p:cNvPr id="239" name="Google Shape;239;p48"/>
          <p:cNvPicPr preferRelativeResize="0"/>
          <p:nvPr/>
        </p:nvPicPr>
        <p:blipFill>
          <a:blip r:embed="rId4">
            <a:alphaModFix/>
          </a:blip>
          <a:stretch>
            <a:fillRect/>
          </a:stretch>
        </p:blipFill>
        <p:spPr>
          <a:xfrm>
            <a:off x="4400925" y="2323787"/>
            <a:ext cx="3666673" cy="495931"/>
          </a:xfrm>
          <a:prstGeom prst="rect">
            <a:avLst/>
          </a:prstGeom>
          <a:noFill/>
          <a:ln>
            <a:noFill/>
          </a:ln>
        </p:spPr>
      </p:pic>
      <p:sp>
        <p:nvSpPr>
          <p:cNvPr id="240" name="Google Shape;240;p4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23</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8"/>
          <p:cNvSpPr txBox="1">
            <a:spLocks noGrp="1"/>
          </p:cNvSpPr>
          <p:nvPr>
            <p:ph type="title"/>
          </p:nvPr>
        </p:nvSpPr>
        <p:spPr>
          <a:xfrm>
            <a:off x="208525" y="417050"/>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Introduction</a:t>
            </a:r>
            <a:endParaRPr>
              <a:solidFill>
                <a:srgbClr val="990000"/>
              </a:solidFill>
              <a:latin typeface="Oswald"/>
              <a:ea typeface="Oswald"/>
              <a:cs typeface="Oswald"/>
              <a:sym typeface="Oswald"/>
            </a:endParaRPr>
          </a:p>
        </p:txBody>
      </p:sp>
      <p:sp>
        <p:nvSpPr>
          <p:cNvPr id="122" name="Google Shape;122;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595959"/>
                </a:solidFill>
                <a:latin typeface="Open Sans"/>
                <a:ea typeface="Open Sans"/>
                <a:cs typeface="Open Sans"/>
                <a:sym typeface="Open Sans"/>
              </a:rPr>
              <a:t>The final module in this training takes the form of a Table Top Exercise (TTX). TTXs provide a way to consolidate learning and apply it in a simulated scenario that mimics some of the challenges and complexities of real world response. Some key facts:</a:t>
            </a:r>
            <a:endParaRPr>
              <a:solidFill>
                <a:srgbClr val="595959"/>
              </a:solidFill>
              <a:latin typeface="Open Sans"/>
              <a:ea typeface="Open Sans"/>
              <a:cs typeface="Open Sans"/>
              <a:sym typeface="Open Sans"/>
            </a:endParaRPr>
          </a:p>
          <a:p>
            <a:pPr marL="457200" lvl="0" indent="-342900" algn="l" rtl="0">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There are 1-3 Facilitators, and 8-24 Participants for this 2.5 hour TTX.</a:t>
            </a:r>
            <a:endParaRPr>
              <a:solidFill>
                <a:srgbClr val="595959"/>
              </a:solidFill>
              <a:latin typeface="Open Sans"/>
              <a:ea typeface="Open Sans"/>
              <a:cs typeface="Open Sans"/>
              <a:sym typeface="Open Sans"/>
            </a:endParaRPr>
          </a:p>
          <a:p>
            <a:pPr marL="457200" lvl="0" indent="-342900" algn="l" rtl="0">
              <a:spcBef>
                <a:spcPts val="0"/>
              </a:spcBef>
              <a:spcAft>
                <a:spcPts val="0"/>
              </a:spcAft>
              <a:buClr>
                <a:srgbClr val="595959"/>
              </a:buClr>
              <a:buSzPts val="1800"/>
              <a:buChar char="●"/>
            </a:pPr>
            <a:r>
              <a:rPr lang="en-GB">
                <a:solidFill>
                  <a:srgbClr val="595959"/>
                </a:solidFill>
                <a:latin typeface="Open Sans"/>
                <a:ea typeface="Open Sans"/>
                <a:cs typeface="Open Sans"/>
                <a:sym typeface="Open Sans"/>
              </a:rPr>
              <a:t>The Exercise is</a:t>
            </a:r>
            <a:r>
              <a:rPr lang="en-GB" b="1">
                <a:solidFill>
                  <a:srgbClr val="595959"/>
                </a:solidFill>
                <a:latin typeface="Open Sans"/>
                <a:ea typeface="Open Sans"/>
                <a:cs typeface="Open Sans"/>
                <a:sym typeface="Open Sans"/>
              </a:rPr>
              <a:t> contingent on your buy-in.</a:t>
            </a:r>
            <a:r>
              <a:rPr lang="en-GB">
                <a:solidFill>
                  <a:srgbClr val="595959"/>
                </a:solidFill>
                <a:latin typeface="Open Sans"/>
                <a:ea typeface="Open Sans"/>
                <a:cs typeface="Open Sans"/>
                <a:sym typeface="Open Sans"/>
              </a:rPr>
              <a:t> “Buying in” means playing your role, being imaginative, and using real world tools (HSP, Sphere, Module notes) to inform your actions! The more you play your role, the more effective the learning is for everyone. </a:t>
            </a: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9"/>
          <p:cNvSpPr txBox="1">
            <a:spLocks noGrp="1"/>
          </p:cNvSpPr>
          <p:nvPr>
            <p:ph type="title"/>
          </p:nvPr>
        </p:nvSpPr>
        <p:spPr>
          <a:xfrm>
            <a:off x="234575" y="3562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Roles</a:t>
            </a:r>
            <a:endParaRPr>
              <a:solidFill>
                <a:srgbClr val="990000"/>
              </a:solidFill>
              <a:latin typeface="Oswald"/>
              <a:ea typeface="Oswald"/>
              <a:cs typeface="Oswald"/>
              <a:sym typeface="Oswald"/>
            </a:endParaRPr>
          </a:p>
        </p:txBody>
      </p:sp>
      <p:sp>
        <p:nvSpPr>
          <p:cNvPr id="128" name="Google Shape;128;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GB">
                <a:solidFill>
                  <a:srgbClr val="595959"/>
                </a:solidFill>
                <a:latin typeface="Open Sans"/>
                <a:ea typeface="Open Sans"/>
                <a:cs typeface="Open Sans"/>
                <a:sym typeface="Open Sans"/>
              </a:rPr>
              <a:t>There are FOUR Networks in this game, each comprised of a different number of unique stakeholders roles. </a:t>
            </a:r>
            <a:endParaRPr>
              <a:solidFill>
                <a:srgbClr val="595959"/>
              </a:solidFill>
              <a:latin typeface="Open Sans"/>
              <a:ea typeface="Open Sans"/>
              <a:cs typeface="Open Sans"/>
              <a:sym typeface="Open Sans"/>
            </a:endParaRPr>
          </a:p>
          <a:p>
            <a:pPr marL="457200" lvl="0" indent="-342900" algn="l" rtl="0">
              <a:spcBef>
                <a:spcPts val="120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Community Network</a:t>
            </a:r>
            <a:endParaRPr>
              <a:solidFill>
                <a:srgbClr val="595959"/>
              </a:solidFill>
              <a:latin typeface="Open Sans"/>
              <a:ea typeface="Open Sans"/>
              <a:cs typeface="Open Sans"/>
              <a:sym typeface="Open Sans"/>
            </a:endParaRPr>
          </a:p>
          <a:p>
            <a:pPr marL="457200" lvl="0" indent="-342900" algn="l" rtl="0">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UN &amp; Donor Network</a:t>
            </a:r>
            <a:endParaRPr>
              <a:solidFill>
                <a:srgbClr val="595959"/>
              </a:solidFill>
              <a:latin typeface="Open Sans"/>
              <a:ea typeface="Open Sans"/>
              <a:cs typeface="Open Sans"/>
              <a:sym typeface="Open Sans"/>
            </a:endParaRPr>
          </a:p>
          <a:p>
            <a:pPr marL="457200" lvl="0" indent="-342900" algn="l" rtl="0">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NGO Network</a:t>
            </a:r>
            <a:endParaRPr>
              <a:solidFill>
                <a:srgbClr val="595959"/>
              </a:solidFill>
              <a:latin typeface="Open Sans"/>
              <a:ea typeface="Open Sans"/>
              <a:cs typeface="Open Sans"/>
              <a:sym typeface="Open Sans"/>
            </a:endParaRPr>
          </a:p>
          <a:p>
            <a:pPr marL="457200" lvl="0" indent="-342900" algn="l" rtl="0">
              <a:spcBef>
                <a:spcPts val="0"/>
              </a:spcBef>
              <a:spcAft>
                <a:spcPts val="0"/>
              </a:spcAft>
              <a:buClr>
                <a:srgbClr val="595959"/>
              </a:buClr>
              <a:buSzPts val="1800"/>
              <a:buFont typeface="Open Sans"/>
              <a:buChar char="●"/>
            </a:pPr>
            <a:r>
              <a:rPr lang="en-GB">
                <a:solidFill>
                  <a:srgbClr val="595959"/>
                </a:solidFill>
                <a:latin typeface="Open Sans"/>
                <a:ea typeface="Open Sans"/>
                <a:cs typeface="Open Sans"/>
                <a:sym typeface="Open Sans"/>
              </a:rPr>
              <a:t>Municipal Government Network</a:t>
            </a:r>
            <a:endParaRPr>
              <a:solidFill>
                <a:srgbClr val="595959"/>
              </a:solidFill>
              <a:latin typeface="Open Sans"/>
              <a:ea typeface="Open Sans"/>
              <a:cs typeface="Open Sans"/>
              <a:sym typeface="Open Sans"/>
            </a:endParaRPr>
          </a:p>
          <a:p>
            <a:pPr marL="0" lvl="0" indent="0" algn="l" rtl="0">
              <a:spcBef>
                <a:spcPts val="1200"/>
              </a:spcBef>
              <a:spcAft>
                <a:spcPts val="1200"/>
              </a:spcAft>
              <a:buNone/>
            </a:pPr>
            <a:r>
              <a:rPr lang="en-GB">
                <a:solidFill>
                  <a:srgbClr val="595959"/>
                </a:solidFill>
                <a:latin typeface="Open Sans"/>
                <a:ea typeface="Open Sans"/>
                <a:cs typeface="Open Sans"/>
                <a:sym typeface="Open Sans"/>
              </a:rPr>
              <a:t>You will only have access to your immediate network - mapping other stakeholders will need to be done during Briefings (look who is in the room) and Meetings (which you can request).</a:t>
            </a:r>
            <a:endParaRPr>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30"/>
          <p:cNvSpPr txBox="1">
            <a:spLocks noGrp="1"/>
          </p:cNvSpPr>
          <p:nvPr>
            <p:ph type="title"/>
          </p:nvPr>
        </p:nvSpPr>
        <p:spPr>
          <a:xfrm>
            <a:off x="182450" y="332150"/>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rPr>
              <a:t>Exercise Landscape</a:t>
            </a:r>
            <a:endParaRPr>
              <a:solidFill>
                <a:srgbClr val="990000"/>
              </a:solidFill>
            </a:endParaRPr>
          </a:p>
        </p:txBody>
      </p:sp>
      <p:sp>
        <p:nvSpPr>
          <p:cNvPr id="134" name="Google Shape;134;p30"/>
          <p:cNvSpPr txBox="1">
            <a:spLocks noGrp="1"/>
          </p:cNvSpPr>
          <p:nvPr>
            <p:ph type="body" idx="1"/>
          </p:nvPr>
        </p:nvSpPr>
        <p:spPr>
          <a:xfrm>
            <a:off x="311700" y="1000075"/>
            <a:ext cx="8520600" cy="34164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GB" sz="1700">
                <a:latin typeface="Open Sans"/>
                <a:ea typeface="Open Sans"/>
                <a:cs typeface="Open Sans"/>
                <a:sym typeface="Open Sans"/>
              </a:rPr>
              <a:t>You will play your roles within the following landscape:</a:t>
            </a:r>
            <a:endParaRPr sz="1700">
              <a:latin typeface="Open Sans"/>
              <a:ea typeface="Open Sans"/>
              <a:cs typeface="Open Sans"/>
              <a:sym typeface="Open Sans"/>
            </a:endParaRPr>
          </a:p>
          <a:p>
            <a:pPr marL="457200" lvl="0" indent="-336550" algn="l" rtl="0">
              <a:lnSpc>
                <a:spcPct val="105000"/>
              </a:lnSpc>
              <a:spcBef>
                <a:spcPts val="1200"/>
              </a:spcBef>
              <a:spcAft>
                <a:spcPts val="0"/>
              </a:spcAft>
              <a:buSzPts val="1700"/>
              <a:buFont typeface="Open Sans"/>
              <a:buChar char="●"/>
            </a:pPr>
            <a:r>
              <a:rPr lang="en-GB" sz="1700">
                <a:latin typeface="Open Sans"/>
                <a:ea typeface="Open Sans"/>
                <a:cs typeface="Open Sans"/>
                <a:sym typeface="Open Sans"/>
              </a:rPr>
              <a:t>One Briefing Room (Main Call)</a:t>
            </a:r>
            <a:endParaRPr sz="1700">
              <a:latin typeface="Open Sans"/>
              <a:ea typeface="Open Sans"/>
              <a:cs typeface="Open Sans"/>
              <a:sym typeface="Open Sans"/>
            </a:endParaRPr>
          </a:p>
          <a:p>
            <a:pPr marL="457200" lvl="0"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Home Rooms (Breakout 1-4)</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Network</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UN &amp; Donor Network</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NGO Network</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Municipal Government Network	</a:t>
            </a:r>
            <a:endParaRPr sz="1700">
              <a:latin typeface="Open Sans"/>
              <a:ea typeface="Open Sans"/>
              <a:cs typeface="Open Sans"/>
              <a:sym typeface="Open Sans"/>
            </a:endParaRPr>
          </a:p>
          <a:p>
            <a:pPr marL="457200" lvl="0"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Four Meeting Rooms (Breakout 5-8)</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Community Centre - Meetings run by the Community</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UN Hub - Meetings run by the UN</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NGO Hub - Meetings run by NGOs</a:t>
            </a:r>
            <a:endParaRPr sz="1700">
              <a:latin typeface="Open Sans"/>
              <a:ea typeface="Open Sans"/>
              <a:cs typeface="Open Sans"/>
              <a:sym typeface="Open Sans"/>
            </a:endParaRPr>
          </a:p>
          <a:p>
            <a:pPr marL="914400" lvl="1" indent="-336550" algn="l" rtl="0">
              <a:lnSpc>
                <a:spcPct val="105000"/>
              </a:lnSpc>
              <a:spcBef>
                <a:spcPts val="0"/>
              </a:spcBef>
              <a:spcAft>
                <a:spcPts val="0"/>
              </a:spcAft>
              <a:buSzPts val="1700"/>
              <a:buFont typeface="Open Sans"/>
              <a:buChar char="○"/>
            </a:pPr>
            <a:r>
              <a:rPr lang="en-GB" sz="1700">
                <a:latin typeface="Open Sans"/>
                <a:ea typeface="Open Sans"/>
                <a:cs typeface="Open Sans"/>
                <a:sym typeface="Open Sans"/>
              </a:rPr>
              <a:t>City Hall - Meetings run by City Government</a:t>
            </a:r>
            <a:endParaRPr sz="1700">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182450" y="408350"/>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rPr>
              <a:t>Actions</a:t>
            </a:r>
            <a:endParaRPr>
              <a:solidFill>
                <a:srgbClr val="990000"/>
              </a:solidFill>
            </a:endParaRPr>
          </a:p>
        </p:txBody>
      </p:sp>
      <p:sp>
        <p:nvSpPr>
          <p:cNvPr id="140" name="Google Shape;140;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GB" sz="1779">
                <a:solidFill>
                  <a:schemeClr val="dk1"/>
                </a:solidFill>
                <a:latin typeface="Open Sans"/>
                <a:ea typeface="Open Sans"/>
                <a:cs typeface="Open Sans"/>
                <a:sym typeface="Open Sans"/>
              </a:rPr>
              <a:t>In each of the five rounds (days), each network may submit 2 of the following actions by minute 15 of each day: </a:t>
            </a:r>
            <a:endParaRPr sz="1779">
              <a:solidFill>
                <a:schemeClr val="dk1"/>
              </a:solidFill>
              <a:latin typeface="Open Sans"/>
              <a:ea typeface="Open Sans"/>
              <a:cs typeface="Open Sans"/>
              <a:sym typeface="Open Sans"/>
            </a:endParaRPr>
          </a:p>
          <a:p>
            <a:pPr marL="457200" lvl="0" indent="-323850" algn="l" rtl="0">
              <a:lnSpc>
                <a:spcPct val="115000"/>
              </a:lnSpc>
              <a:spcBef>
                <a:spcPts val="0"/>
              </a:spcBef>
              <a:spcAft>
                <a:spcPts val="0"/>
              </a:spcAft>
              <a:buClr>
                <a:schemeClr val="dk1"/>
              </a:buClr>
              <a:buSzPts val="1500"/>
              <a:buChar char="●"/>
            </a:pPr>
            <a:r>
              <a:rPr lang="en-GB" sz="1500" b="1">
                <a:solidFill>
                  <a:schemeClr val="dk1"/>
                </a:solidFill>
                <a:latin typeface="Open Sans"/>
                <a:ea typeface="Open Sans"/>
                <a:cs typeface="Open Sans"/>
                <a:sym typeface="Open Sans"/>
              </a:rPr>
              <a:t>Map: </a:t>
            </a:r>
            <a:r>
              <a:rPr lang="en-GB" sz="1500">
                <a:solidFill>
                  <a:schemeClr val="dk1"/>
                </a:solidFill>
                <a:latin typeface="Open Sans"/>
                <a:ea typeface="Open Sans"/>
                <a:cs typeface="Open Sans"/>
                <a:sym typeface="Open Sans"/>
              </a:rPr>
              <a:t>Describe what you would like to know about the urban context, stakeholders, complexities, or needs, and describe the assets you are mobilising to gain that information. </a:t>
            </a:r>
            <a:endParaRPr sz="1500">
              <a:solidFill>
                <a:schemeClr val="dk1"/>
              </a:solidFill>
              <a:latin typeface="Open Sans"/>
              <a:ea typeface="Open Sans"/>
              <a:cs typeface="Open Sans"/>
              <a:sym typeface="Open Sans"/>
            </a:endParaRPr>
          </a:p>
          <a:p>
            <a:pPr marL="457200" lvl="0" indent="-323850" algn="l" rtl="0">
              <a:lnSpc>
                <a:spcPct val="115000"/>
              </a:lnSpc>
              <a:spcBef>
                <a:spcPts val="0"/>
              </a:spcBef>
              <a:spcAft>
                <a:spcPts val="0"/>
              </a:spcAft>
              <a:buClr>
                <a:schemeClr val="dk1"/>
              </a:buClr>
              <a:buSzPts val="1500"/>
              <a:buChar char="●"/>
            </a:pPr>
            <a:r>
              <a:rPr lang="en-GB" sz="1500" b="1">
                <a:solidFill>
                  <a:schemeClr val="dk1"/>
                </a:solidFill>
                <a:latin typeface="Open Sans"/>
                <a:ea typeface="Open Sans"/>
                <a:cs typeface="Open Sans"/>
                <a:sym typeface="Open Sans"/>
              </a:rPr>
              <a:t>Coordinate: </a:t>
            </a:r>
            <a:r>
              <a:rPr lang="en-GB" sz="1500">
                <a:solidFill>
                  <a:schemeClr val="dk1"/>
                </a:solidFill>
                <a:latin typeface="Open Sans"/>
                <a:ea typeface="Open Sans"/>
                <a:cs typeface="Open Sans"/>
                <a:sym typeface="Open Sans"/>
              </a:rPr>
              <a:t>Describe your motivation to meet with members of another network, the duration of the meeting, and where you would like the meeting to happen. If approved, meetings happen during the first ten minutes of the “day” following the request.</a:t>
            </a:r>
            <a:endParaRPr sz="1100">
              <a:solidFill>
                <a:schemeClr val="dk1"/>
              </a:solidFill>
              <a:latin typeface="Open Sans"/>
              <a:ea typeface="Open Sans"/>
              <a:cs typeface="Open Sans"/>
              <a:sym typeface="Open Sans"/>
            </a:endParaRPr>
          </a:p>
          <a:p>
            <a:pPr marL="457200" lvl="0" indent="-323850" algn="l" rtl="0">
              <a:lnSpc>
                <a:spcPct val="115000"/>
              </a:lnSpc>
              <a:spcBef>
                <a:spcPts val="0"/>
              </a:spcBef>
              <a:spcAft>
                <a:spcPts val="0"/>
              </a:spcAft>
              <a:buClr>
                <a:schemeClr val="dk1"/>
              </a:buClr>
              <a:buSzPts val="1500"/>
              <a:buChar char="●"/>
            </a:pPr>
            <a:r>
              <a:rPr lang="en-GB" sz="1500" b="1">
                <a:solidFill>
                  <a:schemeClr val="dk1"/>
                </a:solidFill>
                <a:latin typeface="Open Sans"/>
                <a:ea typeface="Open Sans"/>
                <a:cs typeface="Open Sans"/>
                <a:sym typeface="Open Sans"/>
              </a:rPr>
              <a:t>Implement:</a:t>
            </a:r>
            <a:r>
              <a:rPr lang="en-GB" sz="1500">
                <a:solidFill>
                  <a:schemeClr val="dk1"/>
                </a:solidFill>
                <a:latin typeface="Open Sans"/>
                <a:ea typeface="Open Sans"/>
                <a:cs typeface="Open Sans"/>
                <a:sym typeface="Open Sans"/>
              </a:rPr>
              <a:t> Describe the need that you have identified, the Sphere standards you are applying and indicators that you will use/adapt to monitor, and the assets you will be mobilising. </a:t>
            </a:r>
            <a:endParaRPr sz="1500">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2"/>
          <p:cNvSpPr txBox="1">
            <a:spLocks noGrp="1"/>
          </p:cNvSpPr>
          <p:nvPr>
            <p:ph type="title"/>
          </p:nvPr>
        </p:nvSpPr>
        <p:spPr>
          <a:xfrm>
            <a:off x="311700" y="39967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Action Descriptions</a:t>
            </a:r>
            <a:endParaRPr>
              <a:solidFill>
                <a:srgbClr val="990000"/>
              </a:solidFill>
              <a:latin typeface="Oswald"/>
              <a:ea typeface="Oswald"/>
              <a:cs typeface="Oswald"/>
              <a:sym typeface="Oswald"/>
            </a:endParaRPr>
          </a:p>
        </p:txBody>
      </p:sp>
      <p:sp>
        <p:nvSpPr>
          <p:cNvPr id="146" name="Google Shape;146;p32"/>
          <p:cNvSpPr txBox="1">
            <a:spLocks noGrp="1"/>
          </p:cNvSpPr>
          <p:nvPr>
            <p:ph type="body" idx="1"/>
          </p:nvPr>
        </p:nvSpPr>
        <p:spPr>
          <a:xfrm>
            <a:off x="311700" y="1138825"/>
            <a:ext cx="8520600" cy="3416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GB" sz="1879" b="1">
                <a:solidFill>
                  <a:schemeClr val="dk1"/>
                </a:solidFill>
                <a:latin typeface="Open Sans"/>
                <a:ea typeface="Open Sans"/>
                <a:cs typeface="Open Sans"/>
                <a:sym typeface="Open Sans"/>
              </a:rPr>
              <a:t>When submitting actions you must be descriptive - include the standard that you are trying to meet, the indicators and how they may be adapted, etc. </a:t>
            </a:r>
            <a:endParaRPr sz="1879" b="1">
              <a:solidFill>
                <a:schemeClr val="dk1"/>
              </a:solidFill>
              <a:latin typeface="Open Sans"/>
              <a:ea typeface="Open Sans"/>
              <a:cs typeface="Open Sans"/>
              <a:sym typeface="Open Sans"/>
            </a:endParaRPr>
          </a:p>
          <a:p>
            <a:pPr marL="0" lvl="0" indent="0" algn="l" rtl="0">
              <a:lnSpc>
                <a:spcPct val="95000"/>
              </a:lnSpc>
              <a:spcBef>
                <a:spcPts val="0"/>
              </a:spcBef>
              <a:spcAft>
                <a:spcPts val="0"/>
              </a:spcAft>
              <a:buNone/>
            </a:pPr>
            <a:endParaRPr sz="1879">
              <a:solidFill>
                <a:schemeClr val="dk1"/>
              </a:solidFill>
              <a:latin typeface="Open Sans"/>
              <a:ea typeface="Open Sans"/>
              <a:cs typeface="Open Sans"/>
              <a:sym typeface="Open Sans"/>
            </a:endParaRPr>
          </a:p>
          <a:p>
            <a:pPr marL="457200" lvl="0" indent="-347980" algn="l" rtl="0">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If an action is:</a:t>
            </a:r>
            <a:endParaRPr sz="1879">
              <a:solidFill>
                <a:schemeClr val="dk1"/>
              </a:solidFill>
              <a:latin typeface="Open Sans"/>
              <a:ea typeface="Open Sans"/>
              <a:cs typeface="Open Sans"/>
              <a:sym typeface="Open Sans"/>
            </a:endParaRPr>
          </a:p>
          <a:p>
            <a:pPr marL="914400" lvl="1" indent="-347980" algn="l" rtl="0">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Approved by Exercise Control, the status box will go green. </a:t>
            </a:r>
            <a:endParaRPr sz="1879">
              <a:solidFill>
                <a:schemeClr val="dk1"/>
              </a:solidFill>
              <a:latin typeface="Open Sans"/>
              <a:ea typeface="Open Sans"/>
              <a:cs typeface="Open Sans"/>
              <a:sym typeface="Open Sans"/>
            </a:endParaRPr>
          </a:p>
          <a:p>
            <a:pPr marL="914400" lvl="1" indent="-347980" algn="l" rtl="0">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Insufficient detail for Exercise Control, the status box will go yellow with a request for more detail and resubmission. </a:t>
            </a:r>
            <a:endParaRPr sz="1879">
              <a:solidFill>
                <a:schemeClr val="dk1"/>
              </a:solidFill>
              <a:latin typeface="Open Sans"/>
              <a:ea typeface="Open Sans"/>
              <a:cs typeface="Open Sans"/>
              <a:sym typeface="Open Sans"/>
            </a:endParaRPr>
          </a:p>
          <a:p>
            <a:pPr marL="914400" lvl="1" indent="-347980" algn="l" rtl="0">
              <a:lnSpc>
                <a:spcPct val="95000"/>
              </a:lnSpc>
              <a:spcBef>
                <a:spcPts val="0"/>
              </a:spcBef>
              <a:spcAft>
                <a:spcPts val="0"/>
              </a:spcAft>
              <a:buClr>
                <a:schemeClr val="dk1"/>
              </a:buClr>
              <a:buSzPts val="1880"/>
              <a:buFont typeface="Open Sans"/>
              <a:buChar char="○"/>
            </a:pPr>
            <a:r>
              <a:rPr lang="en-GB" sz="1879">
                <a:solidFill>
                  <a:schemeClr val="dk1"/>
                </a:solidFill>
                <a:latin typeface="Open Sans"/>
                <a:ea typeface="Open Sans"/>
                <a:cs typeface="Open Sans"/>
                <a:sym typeface="Open Sans"/>
              </a:rPr>
              <a:t>Denied by Exercise Control, the box will go red. Do not re-submit this action.</a:t>
            </a:r>
            <a:endParaRPr>
              <a:solidFill>
                <a:schemeClr val="dk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33"/>
          <p:cNvSpPr txBox="1">
            <a:spLocks noGrp="1"/>
          </p:cNvSpPr>
          <p:nvPr>
            <p:ph type="title"/>
          </p:nvPr>
        </p:nvSpPr>
        <p:spPr>
          <a:xfrm>
            <a:off x="311700" y="4559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990000"/>
                </a:solidFill>
                <a:latin typeface="Oswald"/>
                <a:ea typeface="Oswald"/>
                <a:cs typeface="Oswald"/>
                <a:sym typeface="Oswald"/>
              </a:rPr>
              <a:t>EXAMPLE GAME PLAY</a:t>
            </a:r>
            <a:endParaRPr>
              <a:solidFill>
                <a:srgbClr val="990000"/>
              </a:solidFill>
              <a:latin typeface="Oswald"/>
              <a:ea typeface="Oswald"/>
              <a:cs typeface="Oswald"/>
              <a:sym typeface="Oswald"/>
            </a:endParaRPr>
          </a:p>
        </p:txBody>
      </p:sp>
      <p:sp>
        <p:nvSpPr>
          <p:cNvPr id="152" name="Google Shape;152;p33"/>
          <p:cNvSpPr txBox="1">
            <a:spLocks noGrp="1"/>
          </p:cNvSpPr>
          <p:nvPr>
            <p:ph type="body" idx="1"/>
          </p:nvPr>
        </p:nvSpPr>
        <p:spPr>
          <a:xfrm>
            <a:off x="311700" y="1124200"/>
            <a:ext cx="8520600" cy="34164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en-GB" i="1">
                <a:latin typeface="Open Sans"/>
                <a:ea typeface="Open Sans"/>
                <a:cs typeface="Open Sans"/>
                <a:sym typeface="Open Sans"/>
              </a:rPr>
              <a:t>Day 1, UN Network may submit a Map action, asking facilitators for areas of highest need. Facilitators will provide this information to the team directly. </a:t>
            </a:r>
            <a:endParaRPr i="1">
              <a:latin typeface="Open Sans"/>
              <a:ea typeface="Open Sans"/>
              <a:cs typeface="Open Sans"/>
              <a:sym typeface="Open Sans"/>
            </a:endParaRPr>
          </a:p>
          <a:p>
            <a:pPr marL="0" lvl="0" indent="0" algn="l" rtl="0">
              <a:spcBef>
                <a:spcPts val="1200"/>
              </a:spcBef>
              <a:spcAft>
                <a:spcPts val="0"/>
              </a:spcAft>
              <a:buNone/>
            </a:pPr>
            <a:r>
              <a:rPr lang="en-GB" i="1">
                <a:latin typeface="Open Sans"/>
                <a:ea typeface="Open Sans"/>
                <a:cs typeface="Open Sans"/>
                <a:sym typeface="Open Sans"/>
              </a:rPr>
              <a:t>On Day 2, UN Network may submit a Coordinate action with NGOs and Government to share this information. </a:t>
            </a:r>
            <a:endParaRPr i="1">
              <a:latin typeface="Open Sans"/>
              <a:ea typeface="Open Sans"/>
              <a:cs typeface="Open Sans"/>
              <a:sym typeface="Open Sans"/>
            </a:endParaRPr>
          </a:p>
          <a:p>
            <a:pPr marL="0" lvl="0" indent="0" algn="l" rtl="0">
              <a:spcBef>
                <a:spcPts val="1200"/>
              </a:spcBef>
              <a:spcAft>
                <a:spcPts val="0"/>
              </a:spcAft>
              <a:buNone/>
            </a:pPr>
            <a:r>
              <a:rPr lang="en-GB" i="1">
                <a:latin typeface="Open Sans"/>
                <a:ea typeface="Open Sans"/>
                <a:cs typeface="Open Sans"/>
                <a:sym typeface="Open Sans"/>
              </a:rPr>
              <a:t>On Day 3, Municipal Government may submit a Coordinate action to seek funds from Donors to Implement a project. </a:t>
            </a:r>
            <a:endParaRPr i="1">
              <a:latin typeface="Open Sans"/>
              <a:ea typeface="Open Sans"/>
              <a:cs typeface="Open Sans"/>
              <a:sym typeface="Open Sans"/>
            </a:endParaRPr>
          </a:p>
          <a:p>
            <a:pPr marL="0" lvl="0" indent="0" algn="l" rtl="0">
              <a:spcBef>
                <a:spcPts val="1200"/>
              </a:spcBef>
              <a:spcAft>
                <a:spcPts val="0"/>
              </a:spcAft>
              <a:buNone/>
            </a:pPr>
            <a:r>
              <a:rPr lang="en-GB" i="1">
                <a:latin typeface="Open Sans"/>
                <a:ea typeface="Open Sans"/>
                <a:cs typeface="Open Sans"/>
                <a:sym typeface="Open Sans"/>
              </a:rPr>
              <a:t>On Day 4, Municipal Government may submit an Implement action for the funded project. </a:t>
            </a:r>
            <a:endParaRPr i="1">
              <a:latin typeface="Open Sans"/>
              <a:ea typeface="Open Sans"/>
              <a:cs typeface="Open Sans"/>
              <a:sym typeface="Open Sans"/>
            </a:endParaRPr>
          </a:p>
          <a:p>
            <a:pPr marL="0" lvl="0" indent="0" algn="l" rtl="0">
              <a:spcBef>
                <a:spcPts val="1200"/>
              </a:spcBef>
              <a:spcAft>
                <a:spcPts val="1200"/>
              </a:spcAft>
              <a:buNone/>
            </a:pPr>
            <a:r>
              <a:rPr lang="en-GB" b="1">
                <a:latin typeface="Open Sans"/>
                <a:ea typeface="Open Sans"/>
                <a:cs typeface="Open Sans"/>
                <a:sym typeface="Open Sans"/>
              </a:rPr>
              <a:t>As you can see, the game is as big as you imagine it to be. Think creatively and using the Modules: What resources can you mobilize? Where might funds come from? Who should you coordinate with?</a:t>
            </a:r>
            <a:endParaRPr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4"/>
          <p:cNvSpPr txBox="1">
            <a:spLocks noGrp="1"/>
          </p:cNvSpPr>
          <p:nvPr>
            <p:ph type="title"/>
          </p:nvPr>
        </p:nvSpPr>
        <p:spPr>
          <a:xfrm>
            <a:off x="164000" y="44255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solidFill>
                  <a:srgbClr val="990000"/>
                </a:solidFill>
                <a:latin typeface="Oswald"/>
                <a:ea typeface="Oswald"/>
                <a:cs typeface="Oswald"/>
                <a:sym typeface="Oswald"/>
              </a:rPr>
              <a:t>TIMELINE (Part 1)</a:t>
            </a:r>
            <a:endParaRPr>
              <a:solidFill>
                <a:srgbClr val="990000"/>
              </a:solidFill>
              <a:latin typeface="Oswald"/>
              <a:ea typeface="Oswald"/>
              <a:cs typeface="Oswald"/>
              <a:sym typeface="Oswald"/>
            </a:endParaRPr>
          </a:p>
        </p:txBody>
      </p:sp>
      <p:graphicFrame>
        <p:nvGraphicFramePr>
          <p:cNvPr id="158" name="Google Shape;158;p34"/>
          <p:cNvGraphicFramePr/>
          <p:nvPr/>
        </p:nvGraphicFramePr>
        <p:xfrm>
          <a:off x="650400" y="427475"/>
          <a:ext cx="3000000" cy="3000000"/>
        </p:xfrm>
        <a:graphic>
          <a:graphicData uri="http://schemas.openxmlformats.org/drawingml/2006/table">
            <a:tbl>
              <a:tblPr>
                <a:noFill/>
                <a:tableStyleId>{6AD293C1-0202-4EBD-82FB-16BAF23B1797}</a:tableStyleId>
              </a:tblPr>
              <a:tblGrid>
                <a:gridCol w="1460975">
                  <a:extLst>
                    <a:ext uri="{9D8B030D-6E8A-4147-A177-3AD203B41FA5}">
                      <a16:colId xmlns:a16="http://schemas.microsoft.com/office/drawing/2014/main" val="20000"/>
                    </a:ext>
                  </a:extLst>
                </a:gridCol>
                <a:gridCol w="6312350">
                  <a:extLst>
                    <a:ext uri="{9D8B030D-6E8A-4147-A177-3AD203B41FA5}">
                      <a16:colId xmlns:a16="http://schemas.microsoft.com/office/drawing/2014/main" val="20001"/>
                    </a:ext>
                  </a:extLst>
                </a:gridCol>
              </a:tblGrid>
              <a:tr h="358900">
                <a:tc>
                  <a:txBody>
                    <a:bodyPr/>
                    <a:lstStyle/>
                    <a:p>
                      <a:pPr marL="0" lvl="0" indent="0" algn="l" rtl="0">
                        <a:spcBef>
                          <a:spcPts val="0"/>
                        </a:spcBef>
                        <a:spcAft>
                          <a:spcPts val="0"/>
                        </a:spcAft>
                        <a:buNone/>
                      </a:pPr>
                      <a:r>
                        <a:rPr lang="en-GB" sz="1200">
                          <a:latin typeface="Open Sans"/>
                          <a:ea typeface="Open Sans"/>
                          <a:cs typeface="Open Sans"/>
                          <a:sym typeface="Open Sans"/>
                        </a:rPr>
                        <a:t>0h00-0h30</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Introduction, Rules of the Exercise, Q&amp;A</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0"/>
                  </a:ext>
                </a:extLst>
              </a:tr>
              <a:tr h="358900">
                <a:tc>
                  <a:txBody>
                    <a:bodyPr/>
                    <a:lstStyle/>
                    <a:p>
                      <a:pPr marL="0" lvl="0" indent="0" algn="l" rtl="0">
                        <a:spcBef>
                          <a:spcPts val="0"/>
                        </a:spcBef>
                        <a:spcAft>
                          <a:spcPts val="0"/>
                        </a:spcAft>
                        <a:buNone/>
                      </a:pPr>
                      <a:r>
                        <a:rPr lang="en-GB" sz="1200">
                          <a:latin typeface="Open Sans"/>
                          <a:ea typeface="Open Sans"/>
                          <a:cs typeface="Open Sans"/>
                          <a:sym typeface="Open Sans"/>
                        </a:rPr>
                        <a:t>0h30-0h35</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Briefing in Main Room</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1"/>
                  </a:ext>
                </a:extLst>
              </a:tr>
              <a:tr h="55217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0h35-0h55</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latin typeface="Open Sans"/>
                          <a:ea typeface="Open Sans"/>
                          <a:cs typeface="Open Sans"/>
                          <a:sym typeface="Open Sans"/>
                        </a:rPr>
                        <a:t>Day 1 - Focus: Stakeholder Mapping</a:t>
                      </a:r>
                      <a:endParaRPr sz="1200">
                        <a:latin typeface="Open Sans"/>
                        <a:ea typeface="Open Sans"/>
                        <a:cs typeface="Open Sans"/>
                        <a:sym typeface="Open Sans"/>
                      </a:endParaRPr>
                    </a:p>
                    <a:p>
                      <a:pPr marL="0" lvl="0" indent="0" algn="l" rtl="0">
                        <a:spcBef>
                          <a:spcPts val="0"/>
                        </a:spcBef>
                        <a:spcAft>
                          <a:spcPts val="0"/>
                        </a:spcAft>
                        <a:buNone/>
                      </a:pPr>
                      <a:r>
                        <a:rPr lang="en-GB" sz="1200">
                          <a:latin typeface="Open Sans"/>
                          <a:ea typeface="Open Sans"/>
                          <a:cs typeface="Open Sans"/>
                          <a:sym typeface="Open Sans"/>
                        </a:rPr>
                        <a:t>Submit Actions by 0h50</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2"/>
                  </a:ext>
                </a:extLst>
              </a:tr>
              <a:tr h="3589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0h55-1h00</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3"/>
                  </a:ext>
                </a:extLst>
              </a:tr>
              <a:tr h="745425">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1h00-1h25</a:t>
                      </a:r>
                      <a:endParaRPr sz="1200">
                        <a:latin typeface="Open Sans"/>
                        <a:ea typeface="Open Sans"/>
                        <a:cs typeface="Open Sans"/>
                        <a:sym typeface="Open Sans"/>
                      </a:endParaRPr>
                    </a:p>
                  </a:txBody>
                  <a:tcPr marL="91425" marR="91425" marT="91425" marB="91425"/>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Day 2 - Focus: Coordination &amp; Planning</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Meeting Rooms Open 1h00-1h10</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Submit Actions by Minute 1h15</a:t>
                      </a:r>
                      <a:endParaRPr sz="1200">
                        <a:latin typeface="Open Sans"/>
                        <a:ea typeface="Open Sans"/>
                        <a:cs typeface="Open Sans"/>
                        <a:sym typeface="Open Sans"/>
                      </a:endParaRPr>
                    </a:p>
                  </a:txBody>
                  <a:tcPr marL="91425" marR="91425" marT="91425" marB="91425"/>
                </a:tc>
                <a:extLst>
                  <a:ext uri="{0D108BD9-81ED-4DB2-BD59-A6C34878D82A}">
                    <a16:rowId xmlns:a16="http://schemas.microsoft.com/office/drawing/2014/main" val="10004"/>
                  </a:ext>
                </a:extLst>
              </a:tr>
              <a:tr h="3589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1h25-1h35</a:t>
                      </a:r>
                      <a:endParaRPr sz="1200">
                        <a:latin typeface="Open Sans"/>
                        <a:ea typeface="Open Sans"/>
                        <a:cs typeface="Open Sans"/>
                        <a:sym typeface="Open Sans"/>
                      </a:endParaRPr>
                    </a:p>
                  </a:txBody>
                  <a:tcPr marL="91425" marR="91425" marT="91425" marB="91425">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latin typeface="Open Sans"/>
                          <a:ea typeface="Open Sans"/>
                          <a:cs typeface="Open Sans"/>
                          <a:sym typeface="Open Sans"/>
                        </a:rPr>
                        <a:t>Return to Main Room, 10 MINUTE BREAK</a:t>
                      </a:r>
                      <a:endParaRPr sz="1200">
                        <a:latin typeface="Open Sans"/>
                        <a:ea typeface="Open Sans"/>
                        <a:cs typeface="Open Sans"/>
                        <a:sym typeface="Open Sans"/>
                      </a:endParaRPr>
                    </a:p>
                  </a:txBody>
                  <a:tcPr marL="91425" marR="91425" marT="91425" marB="91425">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3589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1h35-1h40</a:t>
                      </a:r>
                      <a:endParaRPr sz="1200">
                        <a:solidFill>
                          <a:schemeClr val="dk1"/>
                        </a:solidFill>
                        <a:latin typeface="Open Sans"/>
                        <a:ea typeface="Open Sans"/>
                        <a:cs typeface="Open Sans"/>
                        <a:sym typeface="Open Sans"/>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Briefing in Main Room</a:t>
                      </a:r>
                      <a:endParaRPr sz="1200">
                        <a:latin typeface="Open Sans"/>
                        <a:ea typeface="Open Sans"/>
                        <a:cs typeface="Open Sans"/>
                        <a:sym typeface="Open Sans"/>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358900">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1h40-2h00</a:t>
                      </a:r>
                      <a:endParaRPr sz="1200">
                        <a:solidFill>
                          <a:schemeClr val="dk1"/>
                        </a:solidFill>
                        <a:latin typeface="Open Sans"/>
                        <a:ea typeface="Open Sans"/>
                        <a:cs typeface="Open Sans"/>
                        <a:sym typeface="Open Sans"/>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solidFill>
                            <a:schemeClr val="dk1"/>
                          </a:solidFill>
                          <a:latin typeface="Open Sans"/>
                          <a:ea typeface="Open Sans"/>
                          <a:cs typeface="Open Sans"/>
                          <a:sym typeface="Open Sans"/>
                        </a:rPr>
                        <a:t>Day 3</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Meeting Rooms Open Minutes 1h35-1h45</a:t>
                      </a:r>
                      <a:endParaRPr sz="1200">
                        <a:solidFill>
                          <a:schemeClr val="dk1"/>
                        </a:solidFill>
                        <a:latin typeface="Open Sans"/>
                        <a:ea typeface="Open Sans"/>
                        <a:cs typeface="Open Sans"/>
                        <a:sym typeface="Open Sans"/>
                      </a:endParaRPr>
                    </a:p>
                    <a:p>
                      <a:pPr marL="0" lvl="0" indent="0" algn="l" rtl="0">
                        <a:spcBef>
                          <a:spcPts val="0"/>
                        </a:spcBef>
                        <a:spcAft>
                          <a:spcPts val="0"/>
                        </a:spcAft>
                        <a:buNone/>
                      </a:pPr>
                      <a:r>
                        <a:rPr lang="en-GB" sz="1200">
                          <a:solidFill>
                            <a:schemeClr val="dk1"/>
                          </a:solidFill>
                          <a:latin typeface="Open Sans"/>
                          <a:ea typeface="Open Sans"/>
                          <a:cs typeface="Open Sans"/>
                          <a:sym typeface="Open Sans"/>
                        </a:rPr>
                        <a:t>Submit Actions by Minute 1h50</a:t>
                      </a:r>
                      <a:endParaRPr sz="1200">
                        <a:solidFill>
                          <a:schemeClr val="dk1"/>
                        </a:solidFill>
                        <a:latin typeface="Open Sans"/>
                        <a:ea typeface="Open Sans"/>
                        <a:cs typeface="Open Sans"/>
                        <a:sym typeface="Open Sans"/>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Props1.xml><?xml version="1.0" encoding="utf-8"?>
<ds:datastoreItem xmlns:ds="http://schemas.openxmlformats.org/officeDocument/2006/customXml" ds:itemID="{86BF62BA-DDD6-4A53-AAEA-92485EF91636}">
  <ds:schemaRefs>
    <ds:schemaRef ds:uri="http://schemas.microsoft.com/sharepoint/v3/contenttype/forms"/>
  </ds:schemaRefs>
</ds:datastoreItem>
</file>

<file path=customXml/itemProps2.xml><?xml version="1.0" encoding="utf-8"?>
<ds:datastoreItem xmlns:ds="http://schemas.openxmlformats.org/officeDocument/2006/customXml" ds:itemID="{328C62F2-8FDC-407B-B97F-FAC9C05601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7B4F83-A5BA-4B6E-BFC8-62A5F4AC1E08}">
  <ds:schemaRefs>
    <ds:schemaRef ds:uri="http://schemas.microsoft.com/office/2006/metadata/properties"/>
    <ds:schemaRef ds:uri="http://schemas.microsoft.com/office/infopath/2007/PartnerControls"/>
    <ds:schemaRef ds:uri="1355b3f0-e072-4ae3-b261-722c43fa6e26"/>
    <ds:schemaRef ds:uri="9051fefc-2ea4-4620-a82b-61f19e316bb6"/>
  </ds:schemaRefs>
</ds:datastoreItem>
</file>

<file path=docProps/app.xml><?xml version="1.0" encoding="utf-8"?>
<Properties xmlns="http://schemas.openxmlformats.org/officeDocument/2006/extended-properties" xmlns:vt="http://schemas.openxmlformats.org/officeDocument/2006/docPropsVTypes">
  <TotalTime>0</TotalTime>
  <Words>1031</Words>
  <Application>Microsoft Office PowerPoint</Application>
  <PresentationFormat>On-screen Show (16:9)</PresentationFormat>
  <Paragraphs>150</Paragraphs>
  <Slides>23</Slides>
  <Notes>23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Montserrat</vt:lpstr>
      <vt:lpstr>Oswald</vt:lpstr>
      <vt:lpstr>Arial</vt:lpstr>
      <vt:lpstr>Open Sans</vt:lpstr>
      <vt:lpstr>Simple Light</vt:lpstr>
      <vt:lpstr>Simple Light</vt:lpstr>
      <vt:lpstr>Community Network</vt:lpstr>
      <vt:lpstr>INSTRUCTIONS</vt:lpstr>
      <vt:lpstr>Introduction</vt:lpstr>
      <vt:lpstr>Roles</vt:lpstr>
      <vt:lpstr>Exercise Landscape</vt:lpstr>
      <vt:lpstr>Actions</vt:lpstr>
      <vt:lpstr>Action Descriptions</vt:lpstr>
      <vt:lpstr>EXAMPLE GAME PLAY</vt:lpstr>
      <vt:lpstr>TIMELINE (Part 1)</vt:lpstr>
      <vt:lpstr>TIMELINE (Part 2)</vt:lpstr>
      <vt:lpstr>SCENARIO</vt:lpstr>
      <vt:lpstr>MAP</vt:lpstr>
      <vt:lpstr>ACTION SUBMISSIONS</vt:lpstr>
      <vt:lpstr>ACTION REQUESTS DAY 1</vt:lpstr>
      <vt:lpstr>ACTION REQUESTS DAY 2</vt:lpstr>
      <vt:lpstr>ACTION REQUESTS DAY 3</vt:lpstr>
      <vt:lpstr>ACTION REQUESTS DAY 4</vt:lpstr>
      <vt:lpstr>ACTION REQUESTS DAY 5</vt:lpstr>
      <vt:lpstr>WORKSPACE</vt:lpstr>
      <vt:lpstr>WORKSPACE (Systems Map/Stakeholders)</vt:lpstr>
      <vt:lpstr>WORKSPACE (Resources of the Network)</vt:lpstr>
      <vt:lpstr>WORKSPACE (Project Planning)</vt:lpstr>
      <vt:lpstr>This training was created with the support of Humanitarian Partners International (HPI) and Lessons Learned Simulations &amp; Training (LLST).     We are grateful for the broad community of humanitarian experts and professionals who provided their input and experiences to inform the content of this module.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Network</dc:title>
  <cp:lastModifiedBy>Tristan Hale</cp:lastModifiedBy>
  <cp:revision>1</cp:revision>
  <dcterms:modified xsi:type="dcterms:W3CDTF">2023-06-05T07:24:10Z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