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presentation.xml" ContentType="application/vnd.openxmlformats-officedocument.presentationml.presentation.main+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2" Type="http://schemas.openxmlformats.org/officeDocument/2006/relationships/custom-properties" Target="docProps/custom.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Lst>
  <p:sldSz cy="5143500" cx="9144000"/>
  <p:notesSz cx="6858000" cy="9144000"/>
  <p:embeddedFontLst>
    <p:embeddedFont>
      <p:font typeface="Montserrat"/>
      <p:regular r:id="rId31"/>
      <p:bold r:id="rId32"/>
      <p:italic r:id="rId33"/>
      <p:boldItalic r:id="rId34"/>
    </p:embeddedFont>
    <p:embeddedFont>
      <p:font typeface="Oswald"/>
      <p:regular r:id="rId35"/>
      <p:bold r:id="rId36"/>
    </p:embeddedFon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C1965BF-B52B-4412-BD9E-94C93C217C64}">
  <a:tblStyle styleId="{1C1965BF-B52B-4412-BD9E-94C93C217C6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13" Type="http://schemas.openxmlformats.org/officeDocument/2006/relationships/slide" Target="slides/slide6.xml"/><Relationship Id="rId39" Type="http://schemas.openxmlformats.org/officeDocument/2006/relationships/font" Target="fonts/OpenSans-italic.fntdata"/><Relationship Id="rId18" Type="http://schemas.openxmlformats.org/officeDocument/2006/relationships/slide" Target="slides/slide11.xml"/><Relationship Id="rId21" Type="http://schemas.openxmlformats.org/officeDocument/2006/relationships/slide" Target="slides/slide14.xml"/><Relationship Id="rId34" Type="http://schemas.openxmlformats.org/officeDocument/2006/relationships/font" Target="fonts/Montserrat-boldItalic.fntdata"/><Relationship Id="rId42" Type="http://schemas.openxmlformats.org/officeDocument/2006/relationships/customXml" Target="../customXml/item2.xml"/><Relationship Id="rId7" Type="http://schemas.openxmlformats.org/officeDocument/2006/relationships/notesMaster" Target="notesMasters/notesMaster1.xml"/><Relationship Id="rId20" Type="http://schemas.openxmlformats.org/officeDocument/2006/relationships/slide" Target="slides/slide13.xml"/><Relationship Id="rId2" Type="http://schemas.openxmlformats.org/officeDocument/2006/relationships/viewProps" Target="viewProps.xml"/><Relationship Id="rId29" Type="http://schemas.openxmlformats.org/officeDocument/2006/relationships/slide" Target="slides/slide22.xml"/><Relationship Id="rId16" Type="http://schemas.openxmlformats.org/officeDocument/2006/relationships/slide" Target="slides/slide9.xml"/><Relationship Id="rId41" Type="http://schemas.openxmlformats.org/officeDocument/2006/relationships/customXml" Target="../customXml/item1.xml"/><Relationship Id="rId40" Type="http://schemas.openxmlformats.org/officeDocument/2006/relationships/font" Target="fonts/OpenSans-boldItalic.fntdata"/><Relationship Id="rId24" Type="http://schemas.openxmlformats.org/officeDocument/2006/relationships/slide" Target="slides/slide17.xml"/><Relationship Id="rId1" Type="http://schemas.openxmlformats.org/officeDocument/2006/relationships/theme" Target="theme/theme1.xml"/><Relationship Id="rId6" Type="http://schemas.openxmlformats.org/officeDocument/2006/relationships/slideMaster" Target="slideMasters/slideMaster2.xml"/><Relationship Id="rId11" Type="http://schemas.openxmlformats.org/officeDocument/2006/relationships/slide" Target="slides/slide4.xml"/><Relationship Id="rId32" Type="http://schemas.openxmlformats.org/officeDocument/2006/relationships/font" Target="fonts/Montserrat-bold.fntdata"/><Relationship Id="rId37" Type="http://schemas.openxmlformats.org/officeDocument/2006/relationships/font" Target="fonts/OpenSans-regular.fntdata"/><Relationship Id="rId23" Type="http://schemas.openxmlformats.org/officeDocument/2006/relationships/slide" Target="slides/slide16.xml"/><Relationship Id="rId28" Type="http://schemas.openxmlformats.org/officeDocument/2006/relationships/slide" Target="slides/slide21.xml"/><Relationship Id="rId5" Type="http://schemas.openxmlformats.org/officeDocument/2006/relationships/slideMaster" Target="slideMasters/slideMaster1.xml"/><Relationship Id="rId15" Type="http://schemas.openxmlformats.org/officeDocument/2006/relationships/slide" Target="slides/slide8.xml"/><Relationship Id="rId36" Type="http://schemas.openxmlformats.org/officeDocument/2006/relationships/font" Target="fonts/Oswald-bold.fntdata"/><Relationship Id="rId31" Type="http://schemas.openxmlformats.org/officeDocument/2006/relationships/font" Target="fonts/Montserrat-regular.fntdata"/><Relationship Id="rId10" Type="http://schemas.openxmlformats.org/officeDocument/2006/relationships/slide" Target="slides/slide3.xml"/><Relationship Id="rId19" Type="http://schemas.openxmlformats.org/officeDocument/2006/relationships/slide" Target="slides/slide12.xml"/><Relationship Id="rId22" Type="http://schemas.openxmlformats.org/officeDocument/2006/relationships/slide" Target="slides/slide15.xml"/><Relationship Id="rId4" Type="http://schemas.openxmlformats.org/officeDocument/2006/relationships/tableStyles" Target="tableStyles.xml"/><Relationship Id="rId9" Type="http://schemas.openxmlformats.org/officeDocument/2006/relationships/slide" Target="slides/slide2.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font" Target="fonts/Oswald-regular.fntdata"/><Relationship Id="rId14" Type="http://schemas.openxmlformats.org/officeDocument/2006/relationships/slide" Target="slides/slide7.xml"/><Relationship Id="rId43" Type="http://schemas.openxmlformats.org/officeDocument/2006/relationships/customXml" Target="../customXml/item3.xml"/><Relationship Id="rId8" Type="http://schemas.openxmlformats.org/officeDocument/2006/relationships/slide" Target="slides/slide1.xml"/><Relationship Id="rId3" Type="http://schemas.openxmlformats.org/officeDocument/2006/relationships/presProps" Target="presProps.xml"/><Relationship Id="rId25" Type="http://schemas.openxmlformats.org/officeDocument/2006/relationships/slide" Target="slides/slide18.xml"/><Relationship Id="rId33" Type="http://schemas.openxmlformats.org/officeDocument/2006/relationships/font" Target="fonts/Montserrat-italic.fntdata"/><Relationship Id="rId12" Type="http://schemas.openxmlformats.org/officeDocument/2006/relationships/slide" Target="slides/slide5.xml"/><Relationship Id="rId17" Type="http://schemas.openxmlformats.org/officeDocument/2006/relationships/slide" Target="slides/slide10.xml"/><Relationship Id="rId38" Type="http://schemas.openxmlformats.org/officeDocument/2006/relationships/font" Target="fonts/Open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3b8d658967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3b8d658967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Open Sans"/>
              <a:ea typeface="Open Sans"/>
              <a:cs typeface="Open Sans"/>
              <a:sym typeface="Open San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16ffddac3e0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16ffddac3e0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6ffddac3e0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16ffddac3e0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6ffddac3e0_0_2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16ffddac3e0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6ffddac3e0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6ffddac3e0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6ffddac3e0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6ffddac3e0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16ffddac3e0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16ffddac3e0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6ffddac3e0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6ffddac3e0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6ffddac3e0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6ffddac3e0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6ffddac3e0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16ffddac3e0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6ffddac3e0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6ffddac3e0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6ffddac3e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6ffddac3e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16ffddac3e0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16ffddac3e0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16ffddac3e0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16ffddac3e0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6ffddac3e0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16ffddac3e0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6ffddac3e0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16ffddac3e0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6ffddac3e0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6ffddac3e0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6ffddac3e0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16ffddac3e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6ffddac3e0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16ffddac3e0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6ffddac3e0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6ffddac3e0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6ffddac3e0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16ffddac3e0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6ffddac3e0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16ffddac3e0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6ffddac3e0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6ffddac3e0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p:spTree>
      <p:nvGrpSpPr>
        <p:cNvPr id="56" name="Shape 56"/>
        <p:cNvGrpSpPr/>
        <p:nvPr/>
      </p:nvGrpSpPr>
      <p:grpSpPr>
        <a:xfrm>
          <a:off x="0" y="0"/>
          <a:ext cx="0" cy="0"/>
          <a:chOff x="0" y="0"/>
          <a:chExt cx="0" cy="0"/>
        </a:xfrm>
      </p:grpSpPr>
      <p:sp>
        <p:nvSpPr>
          <p:cNvPr id="57" name="Google Shape;57;p1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8" name="Google Shape;58;p14"/>
          <p:cNvSpPr txBox="1"/>
          <p:nvPr>
            <p:ph idx="12" type="sldNum"/>
          </p:nvPr>
        </p:nvSpPr>
        <p:spPr>
          <a:xfrm>
            <a:off x="8549734" y="51426"/>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9" name="Shape 59"/>
        <p:cNvGrpSpPr/>
        <p:nvPr/>
      </p:nvGrpSpPr>
      <p:grpSpPr>
        <a:xfrm>
          <a:off x="0" y="0"/>
          <a:ext cx="0" cy="0"/>
          <a:chOff x="0" y="0"/>
          <a:chExt cx="0" cy="0"/>
        </a:xfrm>
      </p:grpSpPr>
      <p:sp>
        <p:nvSpPr>
          <p:cNvPr id="60" name="Google Shape;60;p15"/>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1" name="Google Shape;61;p15"/>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62" name="Google Shape;62;p15"/>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3" name="Shape 63"/>
        <p:cNvGrpSpPr/>
        <p:nvPr/>
      </p:nvGrpSpPr>
      <p:grpSpPr>
        <a:xfrm>
          <a:off x="0" y="0"/>
          <a:ext cx="0" cy="0"/>
          <a:chOff x="0" y="0"/>
          <a:chExt cx="0" cy="0"/>
        </a:xfrm>
      </p:grpSpPr>
      <p:sp>
        <p:nvSpPr>
          <p:cNvPr id="64" name="Google Shape;64;p16"/>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5" name="Google Shape;65;p16"/>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6" name="Shape 66"/>
        <p:cNvGrpSpPr/>
        <p:nvPr/>
      </p:nvGrpSpPr>
      <p:grpSpPr>
        <a:xfrm>
          <a:off x="0" y="0"/>
          <a:ext cx="0" cy="0"/>
          <a:chOff x="0" y="0"/>
          <a:chExt cx="0" cy="0"/>
        </a:xfrm>
      </p:grpSpPr>
      <p:sp>
        <p:nvSpPr>
          <p:cNvPr id="67" name="Google Shape;67;p17"/>
          <p:cNvSpPr txBox="1"/>
          <p:nvPr>
            <p:ph type="title"/>
          </p:nvPr>
        </p:nvSpPr>
        <p:spPr>
          <a:xfrm>
            <a:off x="0" y="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68" name="Google Shape;68;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69" name="Google Shape;69;p17"/>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0" name="Shape 70"/>
        <p:cNvGrpSpPr/>
        <p:nvPr/>
      </p:nvGrpSpPr>
      <p:grpSpPr>
        <a:xfrm>
          <a:off x="0" y="0"/>
          <a:ext cx="0" cy="0"/>
          <a:chOff x="0" y="0"/>
          <a:chExt cx="0" cy="0"/>
        </a:xfrm>
      </p:grpSpPr>
      <p:sp>
        <p:nvSpPr>
          <p:cNvPr id="71" name="Google Shape;71;p18"/>
          <p:cNvSpPr txBox="1"/>
          <p:nvPr>
            <p:ph type="title"/>
          </p:nvPr>
        </p:nvSpPr>
        <p:spPr>
          <a:xfrm>
            <a:off x="0" y="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500"/>
              <a:buNone/>
              <a:defRPr sz="25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3" name="Google Shape;73;p1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4" name="Google Shape;74;p18"/>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5" name="Shape 75"/>
        <p:cNvGrpSpPr/>
        <p:nvPr/>
      </p:nvGrpSpPr>
      <p:grpSpPr>
        <a:xfrm>
          <a:off x="0" y="0"/>
          <a:ext cx="0" cy="0"/>
          <a:chOff x="0" y="0"/>
          <a:chExt cx="0" cy="0"/>
        </a:xfrm>
      </p:grpSpPr>
      <p:sp>
        <p:nvSpPr>
          <p:cNvPr id="76" name="Google Shape;76;p19"/>
          <p:cNvSpPr txBox="1"/>
          <p:nvPr>
            <p:ph type="title"/>
          </p:nvPr>
        </p:nvSpPr>
        <p:spPr>
          <a:xfrm>
            <a:off x="0" y="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7" name="Google Shape;77;p19"/>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8" name="Shape 78"/>
        <p:cNvGrpSpPr/>
        <p:nvPr/>
      </p:nvGrpSpPr>
      <p:grpSpPr>
        <a:xfrm>
          <a:off x="0" y="0"/>
          <a:ext cx="0" cy="0"/>
          <a:chOff x="0" y="0"/>
          <a:chExt cx="0" cy="0"/>
        </a:xfrm>
      </p:grpSpPr>
      <p:sp>
        <p:nvSpPr>
          <p:cNvPr id="79" name="Google Shape;79;p20"/>
          <p:cNvSpPr txBox="1"/>
          <p:nvPr>
            <p:ph type="title"/>
          </p:nvPr>
        </p:nvSpPr>
        <p:spPr>
          <a:xfrm>
            <a:off x="0" y="-29100"/>
            <a:ext cx="5805000" cy="5931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0" name="Google Shape;80;p20"/>
          <p:cNvSpPr txBox="1"/>
          <p:nvPr>
            <p:ph idx="1" type="body"/>
          </p:nvPr>
        </p:nvSpPr>
        <p:spPr>
          <a:xfrm>
            <a:off x="311700" y="1389600"/>
            <a:ext cx="40662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1" name="Google Shape;81;p2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82" name="Google Shape;82;p20"/>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3" name="Shape 83"/>
        <p:cNvGrpSpPr/>
        <p:nvPr/>
      </p:nvGrpSpPr>
      <p:grpSpPr>
        <a:xfrm>
          <a:off x="0" y="0"/>
          <a:ext cx="0" cy="0"/>
          <a:chOff x="0" y="0"/>
          <a:chExt cx="0" cy="0"/>
        </a:xfrm>
      </p:grpSpPr>
      <p:sp>
        <p:nvSpPr>
          <p:cNvPr id="84" name="Google Shape;84;p21"/>
          <p:cNvSpPr txBox="1"/>
          <p:nvPr>
            <p:ph type="title"/>
          </p:nvPr>
        </p:nvSpPr>
        <p:spPr>
          <a:xfrm>
            <a:off x="635500" y="450150"/>
            <a:ext cx="68667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85" name="Google Shape;85;p2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86" name="Google Shape;86;p21"/>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7" name="Shape 87"/>
        <p:cNvGrpSpPr/>
        <p:nvPr/>
      </p:nvGrpSpPr>
      <p:grpSpPr>
        <a:xfrm>
          <a:off x="0" y="0"/>
          <a:ext cx="0" cy="0"/>
          <a:chOff x="0" y="0"/>
          <a:chExt cx="0" cy="0"/>
        </a:xfrm>
      </p:grpSpPr>
      <p:sp>
        <p:nvSpPr>
          <p:cNvPr id="88" name="Google Shape;88;p2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22"/>
          <p:cNvSpPr txBox="1"/>
          <p:nvPr>
            <p:ph type="title"/>
          </p:nvPr>
        </p:nvSpPr>
        <p:spPr>
          <a:xfrm>
            <a:off x="265500" y="1691250"/>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90" name="Google Shape;90;p22"/>
          <p:cNvSpPr txBox="1"/>
          <p:nvPr>
            <p:ph idx="1" type="subTitle"/>
          </p:nvPr>
        </p:nvSpPr>
        <p:spPr>
          <a:xfrm>
            <a:off x="265500" y="3261150"/>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91" name="Google Shape;91;p22"/>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92" name="Google Shape;92;p22"/>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3" name="Shape 93"/>
        <p:cNvGrpSpPr/>
        <p:nvPr/>
      </p:nvGrpSpPr>
      <p:grpSpPr>
        <a:xfrm>
          <a:off x="0" y="0"/>
          <a:ext cx="0" cy="0"/>
          <a:chOff x="0" y="0"/>
          <a:chExt cx="0" cy="0"/>
        </a:xfrm>
      </p:grpSpPr>
      <p:sp>
        <p:nvSpPr>
          <p:cNvPr id="94" name="Google Shape;94;p23"/>
          <p:cNvSpPr txBox="1"/>
          <p:nvPr>
            <p:ph idx="1" type="body"/>
          </p:nvPr>
        </p:nvSpPr>
        <p:spPr>
          <a:xfrm>
            <a:off x="293025" y="4587025"/>
            <a:ext cx="6602400" cy="3936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95" name="Google Shape;95;p2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96" name="Google Shape;96;p23"/>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7" name="Shape 97"/>
        <p:cNvGrpSpPr/>
        <p:nvPr/>
      </p:nvGrpSpPr>
      <p:grpSpPr>
        <a:xfrm>
          <a:off x="0" y="0"/>
          <a:ext cx="0" cy="0"/>
          <a:chOff x="0" y="0"/>
          <a:chExt cx="0" cy="0"/>
        </a:xfrm>
      </p:grpSpPr>
      <p:sp>
        <p:nvSpPr>
          <p:cNvPr id="98" name="Google Shape;98;p2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9" name="Google Shape;99;p2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00" name="Google Shape;100;p24"/>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1" name="Shape 101"/>
        <p:cNvGrpSpPr/>
        <p:nvPr/>
      </p:nvGrpSpPr>
      <p:grpSpPr>
        <a:xfrm>
          <a:off x="0" y="0"/>
          <a:ext cx="0" cy="0"/>
          <a:chOff x="0" y="0"/>
          <a:chExt cx="0" cy="0"/>
        </a:xfrm>
      </p:grpSpPr>
      <p:sp>
        <p:nvSpPr>
          <p:cNvPr id="102" name="Google Shape;102;p2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03" name="Google Shape;103;p25"/>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0" Type="http://schemas.openxmlformats.org/officeDocument/2006/relationships/slideLayout" Target="../slideLayouts/slideLayout19.xml"/><Relationship Id="rId13" Type="http://schemas.openxmlformats.org/officeDocument/2006/relationships/slideLayout" Target="../slideLayouts/slideLayout22.xml"/><Relationship Id="rId12" Type="http://schemas.openxmlformats.org/officeDocument/2006/relationships/slideLayout" Target="../slideLayouts/slideLayout21.xml"/><Relationship Id="rId1" Type="http://schemas.openxmlformats.org/officeDocument/2006/relationships/image" Target="../media/image3.png"/><Relationship Id="rId2" Type="http://schemas.openxmlformats.org/officeDocument/2006/relationships/image" Target="../media/image1.png"/><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5" Type="http://schemas.openxmlformats.org/officeDocument/2006/relationships/theme" Target="../theme/theme2.xml"/><Relationship Id="rId14" Type="http://schemas.openxmlformats.org/officeDocument/2006/relationships/slideLayout" Target="../slideLayouts/slideLayout2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1pPr>
            <a:lvl2pPr lvl="1"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2pPr>
            <a:lvl3pPr lvl="2"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3pPr>
            <a:lvl4pPr lvl="3"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4pPr>
            <a:lvl5pPr lvl="4"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5pPr>
            <a:lvl6pPr lvl="5"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6pPr>
            <a:lvl7pPr lvl="6"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7pPr>
            <a:lvl8pPr lvl="7"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8pPr>
            <a:lvl9pPr lvl="8"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pic>
        <p:nvPicPr>
          <p:cNvPr id="53" name="Google Shape;53;p13"/>
          <p:cNvPicPr preferRelativeResize="0"/>
          <p:nvPr/>
        </p:nvPicPr>
        <p:blipFill>
          <a:blip r:embed="rId1">
            <a:alphaModFix/>
          </a:blip>
          <a:stretch>
            <a:fillRect/>
          </a:stretch>
        </p:blipFill>
        <p:spPr>
          <a:xfrm>
            <a:off x="8043204" y="4568875"/>
            <a:ext cx="995296" cy="461150"/>
          </a:xfrm>
          <a:prstGeom prst="rect">
            <a:avLst/>
          </a:prstGeom>
          <a:noFill/>
          <a:ln>
            <a:noFill/>
          </a:ln>
        </p:spPr>
      </p:pic>
      <p:pic>
        <p:nvPicPr>
          <p:cNvPr id="54" name="Google Shape;54;p13"/>
          <p:cNvPicPr preferRelativeResize="0"/>
          <p:nvPr/>
        </p:nvPicPr>
        <p:blipFill>
          <a:blip r:embed="rId2">
            <a:alphaModFix/>
          </a:blip>
          <a:stretch>
            <a:fillRect/>
          </a:stretch>
        </p:blipFill>
        <p:spPr>
          <a:xfrm>
            <a:off x="6893300" y="4627988"/>
            <a:ext cx="1085225" cy="342925"/>
          </a:xfrm>
          <a:prstGeom prst="rect">
            <a:avLst/>
          </a:prstGeom>
          <a:noFill/>
          <a:ln>
            <a:noFill/>
          </a:ln>
        </p:spPr>
      </p:pic>
      <p:sp>
        <p:nvSpPr>
          <p:cNvPr id="55" name="Google Shape;55;p13"/>
          <p:cNvSpPr txBox="1"/>
          <p:nvPr>
            <p:ph idx="12" type="sldNum"/>
          </p:nvPr>
        </p:nvSpPr>
        <p:spPr>
          <a:xfrm>
            <a:off x="8549734" y="51426"/>
            <a:ext cx="548700" cy="393600"/>
          </a:xfrm>
          <a:prstGeom prst="rect">
            <a:avLst/>
          </a:prstGeom>
          <a:noFill/>
          <a:ln>
            <a:noFill/>
          </a:ln>
        </p:spPr>
        <p:txBody>
          <a:bodyPr anchorCtr="0" anchor="t" bIns="91425" lIns="91425" spcFirstLastPara="1" rIns="91425" wrap="square" tIns="91425">
            <a:noAutofit/>
          </a:bodyPr>
          <a:lstStyle>
            <a:lvl1pPr lvl="0" rtl="0" algn="r">
              <a:buNone/>
              <a:defRPr sz="1300">
                <a:solidFill>
                  <a:schemeClr val="dk2"/>
                </a:solidFill>
                <a:latin typeface="Montserrat"/>
                <a:ea typeface="Montserrat"/>
                <a:cs typeface="Montserrat"/>
                <a:sym typeface="Montserrat"/>
              </a:defRPr>
            </a:lvl1pPr>
            <a:lvl2pPr lvl="1" rtl="0" algn="r">
              <a:buNone/>
              <a:defRPr sz="1300">
                <a:solidFill>
                  <a:schemeClr val="dk2"/>
                </a:solidFill>
                <a:latin typeface="Montserrat"/>
                <a:ea typeface="Montserrat"/>
                <a:cs typeface="Montserrat"/>
                <a:sym typeface="Montserrat"/>
              </a:defRPr>
            </a:lvl2pPr>
            <a:lvl3pPr lvl="2" rtl="0" algn="r">
              <a:buNone/>
              <a:defRPr sz="1300">
                <a:solidFill>
                  <a:schemeClr val="dk2"/>
                </a:solidFill>
                <a:latin typeface="Montserrat"/>
                <a:ea typeface="Montserrat"/>
                <a:cs typeface="Montserrat"/>
                <a:sym typeface="Montserrat"/>
              </a:defRPr>
            </a:lvl3pPr>
            <a:lvl4pPr lvl="3" rtl="0" algn="r">
              <a:buNone/>
              <a:defRPr sz="1300">
                <a:solidFill>
                  <a:schemeClr val="dk2"/>
                </a:solidFill>
                <a:latin typeface="Montserrat"/>
                <a:ea typeface="Montserrat"/>
                <a:cs typeface="Montserrat"/>
                <a:sym typeface="Montserrat"/>
              </a:defRPr>
            </a:lvl4pPr>
            <a:lvl5pPr lvl="4" rtl="0" algn="r">
              <a:buNone/>
              <a:defRPr sz="1300">
                <a:solidFill>
                  <a:schemeClr val="dk2"/>
                </a:solidFill>
                <a:latin typeface="Montserrat"/>
                <a:ea typeface="Montserrat"/>
                <a:cs typeface="Montserrat"/>
                <a:sym typeface="Montserrat"/>
              </a:defRPr>
            </a:lvl5pPr>
            <a:lvl6pPr lvl="5" rtl="0" algn="r">
              <a:buNone/>
              <a:defRPr sz="1300">
                <a:solidFill>
                  <a:schemeClr val="dk2"/>
                </a:solidFill>
                <a:latin typeface="Montserrat"/>
                <a:ea typeface="Montserrat"/>
                <a:cs typeface="Montserrat"/>
                <a:sym typeface="Montserrat"/>
              </a:defRPr>
            </a:lvl6pPr>
            <a:lvl7pPr lvl="6" rtl="0" algn="r">
              <a:buNone/>
              <a:defRPr sz="1300">
                <a:solidFill>
                  <a:schemeClr val="dk2"/>
                </a:solidFill>
                <a:latin typeface="Montserrat"/>
                <a:ea typeface="Montserrat"/>
                <a:cs typeface="Montserrat"/>
                <a:sym typeface="Montserrat"/>
              </a:defRPr>
            </a:lvl7pPr>
            <a:lvl8pPr lvl="7" rtl="0" algn="r">
              <a:buNone/>
              <a:defRPr sz="1300">
                <a:solidFill>
                  <a:schemeClr val="dk2"/>
                </a:solidFill>
                <a:latin typeface="Montserrat"/>
                <a:ea typeface="Montserrat"/>
                <a:cs typeface="Montserrat"/>
                <a:sym typeface="Montserrat"/>
              </a:defRPr>
            </a:lvl8pPr>
            <a:lvl9pPr lvl="8" rtl="0" algn="r">
              <a:buNone/>
              <a:defRPr sz="1300">
                <a:solidFill>
                  <a:schemeClr val="dk2"/>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image" Target="../media/image2.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6"/>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
        <p:nvSpPr>
          <p:cNvPr id="109" name="Google Shape;109;p26"/>
          <p:cNvSpPr txBox="1"/>
          <p:nvPr/>
        </p:nvSpPr>
        <p:spPr>
          <a:xfrm>
            <a:off x="74700" y="4645075"/>
            <a:ext cx="6139500" cy="43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820">
                <a:solidFill>
                  <a:srgbClr val="999999"/>
                </a:solidFill>
              </a:rPr>
              <a:t>USING SPHERE STANDARDS IN URBAN CONTEXTS</a:t>
            </a:r>
            <a:br>
              <a:rPr lang="en-GB" sz="820">
                <a:solidFill>
                  <a:srgbClr val="999999"/>
                </a:solidFill>
              </a:rPr>
            </a:br>
            <a:r>
              <a:rPr b="1" lang="en-GB" sz="820">
                <a:solidFill>
                  <a:srgbClr val="999999"/>
                </a:solidFill>
              </a:rPr>
              <a:t>Module 3. Table Top Exercise</a:t>
            </a:r>
            <a:endParaRPr b="1">
              <a:latin typeface="Montserrat"/>
              <a:ea typeface="Montserrat"/>
              <a:cs typeface="Montserrat"/>
              <a:sym typeface="Montserrat"/>
            </a:endParaRPr>
          </a:p>
        </p:txBody>
      </p:sp>
      <p:sp>
        <p:nvSpPr>
          <p:cNvPr id="110" name="Google Shape;110;p26"/>
          <p:cNvSpPr txBox="1"/>
          <p:nvPr>
            <p:ph type="title"/>
          </p:nvPr>
        </p:nvSpPr>
        <p:spPr>
          <a:xfrm>
            <a:off x="311700" y="1526863"/>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4750">
                <a:solidFill>
                  <a:srgbClr val="990000"/>
                </a:solidFill>
                <a:latin typeface="Oswald"/>
                <a:ea typeface="Oswald"/>
                <a:cs typeface="Oswald"/>
                <a:sym typeface="Oswald"/>
              </a:rPr>
              <a:t>UN &amp; Donor Network</a:t>
            </a:r>
            <a:endParaRPr sz="4750">
              <a:solidFill>
                <a:srgbClr val="990000"/>
              </a:solidFill>
              <a:latin typeface="Oswald"/>
              <a:ea typeface="Oswald"/>
              <a:cs typeface="Oswald"/>
              <a:sym typeface="Oswald"/>
            </a:endParaRPr>
          </a:p>
        </p:txBody>
      </p:sp>
      <p:sp>
        <p:nvSpPr>
          <p:cNvPr id="111" name="Google Shape;111;p26"/>
          <p:cNvSpPr txBox="1"/>
          <p:nvPr/>
        </p:nvSpPr>
        <p:spPr>
          <a:xfrm>
            <a:off x="369075" y="2354538"/>
            <a:ext cx="51474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Open Sans"/>
                <a:ea typeface="Open Sans"/>
                <a:cs typeface="Open Sans"/>
                <a:sym typeface="Open Sans"/>
              </a:rPr>
              <a:t>PARTICIPANTS ENTER NAMES HERE</a:t>
            </a:r>
            <a:endParaRPr>
              <a:latin typeface="Open Sans"/>
              <a:ea typeface="Open Sans"/>
              <a:cs typeface="Open Sans"/>
              <a:sym typeface="Open Sans"/>
            </a:endParaRPr>
          </a:p>
          <a:p>
            <a:pPr indent="-317500" lvl="0" marL="457200" rtl="0" algn="l">
              <a:spcBef>
                <a:spcPts val="0"/>
              </a:spcBef>
              <a:spcAft>
                <a:spcPts val="0"/>
              </a:spcAft>
              <a:buSzPts val="1400"/>
              <a:buFont typeface="Open Sans"/>
              <a:buChar char="●"/>
            </a:pPr>
            <a:r>
              <a:rPr lang="en-GB">
                <a:latin typeface="Open Sans"/>
                <a:ea typeface="Open Sans"/>
                <a:cs typeface="Open Sans"/>
                <a:sym typeface="Open Sans"/>
              </a:rPr>
              <a:t>NAME [ROLE]</a:t>
            </a:r>
            <a:endParaRPr>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GB">
                <a:solidFill>
                  <a:schemeClr val="dk1"/>
                </a:solidFill>
                <a:latin typeface="Open Sans"/>
                <a:ea typeface="Open Sans"/>
                <a:cs typeface="Open Sans"/>
                <a:sym typeface="Open Sans"/>
              </a:rPr>
              <a:t>NAME [ROLE]</a:t>
            </a:r>
            <a:endParaRPr>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GB">
                <a:solidFill>
                  <a:schemeClr val="dk1"/>
                </a:solidFill>
                <a:latin typeface="Open Sans"/>
                <a:ea typeface="Open Sans"/>
                <a:cs typeface="Open Sans"/>
                <a:sym typeface="Open Sans"/>
              </a:rPr>
              <a:t>NAME [ROLE]</a:t>
            </a:r>
            <a:endParaRPr>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GB">
                <a:solidFill>
                  <a:schemeClr val="dk1"/>
                </a:solidFill>
                <a:latin typeface="Open Sans"/>
                <a:ea typeface="Open Sans"/>
                <a:cs typeface="Open Sans"/>
                <a:sym typeface="Open Sans"/>
              </a:rPr>
              <a:t>NAME [ROLE]</a:t>
            </a:r>
            <a:endParaRPr>
              <a:solidFill>
                <a:schemeClr val="dk1"/>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35"/>
          <p:cNvSpPr txBox="1"/>
          <p:nvPr>
            <p:ph type="title"/>
          </p:nvPr>
        </p:nvSpPr>
        <p:spPr>
          <a:xfrm>
            <a:off x="216125" y="44382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solidFill>
                  <a:srgbClr val="990000"/>
                </a:solidFill>
                <a:latin typeface="Oswald"/>
                <a:ea typeface="Oswald"/>
                <a:cs typeface="Oswald"/>
                <a:sym typeface="Oswald"/>
              </a:rPr>
              <a:t>TIMELINE (Part 2)</a:t>
            </a:r>
            <a:endParaRPr>
              <a:solidFill>
                <a:srgbClr val="990000"/>
              </a:solidFill>
              <a:latin typeface="Oswald"/>
              <a:ea typeface="Oswald"/>
              <a:cs typeface="Oswald"/>
              <a:sym typeface="Oswald"/>
            </a:endParaRPr>
          </a:p>
        </p:txBody>
      </p:sp>
      <p:graphicFrame>
        <p:nvGraphicFramePr>
          <p:cNvPr id="164" name="Google Shape;164;p35"/>
          <p:cNvGraphicFramePr/>
          <p:nvPr/>
        </p:nvGraphicFramePr>
        <p:xfrm>
          <a:off x="703775" y="682150"/>
          <a:ext cx="3000000" cy="3000000"/>
        </p:xfrm>
        <a:graphic>
          <a:graphicData uri="http://schemas.openxmlformats.org/drawingml/2006/table">
            <a:tbl>
              <a:tblPr>
                <a:noFill/>
                <a:tableStyleId>{1C1965BF-B52B-4412-BD9E-94C93C217C64}</a:tableStyleId>
              </a:tblPr>
              <a:tblGrid>
                <a:gridCol w="1459075"/>
                <a:gridCol w="6277375"/>
              </a:tblGrid>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2h00-2h05</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tc>
              </a:tr>
              <a:tr h="7457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2h05-2h25</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Day 4</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Meeting Rooms Open Minutes 130-140</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Submit Actions by Minute 145</a:t>
                      </a:r>
                      <a:endParaRPr sz="1200">
                        <a:solidFill>
                          <a:schemeClr val="dk1"/>
                        </a:solidFill>
                        <a:latin typeface="Open Sans"/>
                        <a:ea typeface="Open Sans"/>
                        <a:cs typeface="Open Sans"/>
                        <a:sym typeface="Open Sans"/>
                      </a:endParaRPr>
                    </a:p>
                  </a:txBody>
                  <a:tcPr marT="91425" marB="91425" marR="91425" marL="91425"/>
                </a:tc>
              </a:tr>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2h25-2h30</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tc>
              </a:tr>
              <a:tr h="7457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2h30-2h55*</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Day 5</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Meeting Rooms Open Minutes 155-165</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Submit Actions by Minute 170</a:t>
                      </a:r>
                      <a:endParaRPr sz="1200">
                        <a:latin typeface="Open Sans"/>
                        <a:ea typeface="Open Sans"/>
                        <a:cs typeface="Open Sans"/>
                        <a:sym typeface="Open Sans"/>
                      </a:endParaRPr>
                    </a:p>
                  </a:txBody>
                  <a:tcPr marT="91425" marB="91425" marR="91425" marL="91425"/>
                </a:tc>
              </a:tr>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2h55-3h00</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Final Briefing in Main Room</a:t>
                      </a:r>
                      <a:endParaRPr sz="1200">
                        <a:latin typeface="Open Sans"/>
                        <a:ea typeface="Open Sans"/>
                        <a:cs typeface="Open Sans"/>
                        <a:sym typeface="Open Sans"/>
                      </a:endParaRPr>
                    </a:p>
                  </a:txBody>
                  <a:tcPr marT="91425" marB="91425" marR="91425" marL="91425"/>
                </a:tc>
              </a:tr>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3h00-3h30</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TTX Learnings/Debrief</a:t>
                      </a:r>
                      <a:endParaRPr sz="1200">
                        <a:latin typeface="Open Sans"/>
                        <a:ea typeface="Open Sans"/>
                        <a:cs typeface="Open Sans"/>
                        <a:sym typeface="Open Sans"/>
                      </a:endParaRPr>
                    </a:p>
                  </a:txBody>
                  <a:tcPr marT="91425" marB="91425" marR="91425" marL="91425"/>
                </a:tc>
              </a:tr>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3h30-4h00</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Feedback &amp; Dedicated Survey Completion Time for Training</a:t>
                      </a:r>
                      <a:endParaRPr sz="1200">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36"/>
          <p:cNvSpPr txBox="1"/>
          <p:nvPr>
            <p:ph type="title"/>
          </p:nvPr>
        </p:nvSpPr>
        <p:spPr>
          <a:xfrm>
            <a:off x="199825" y="3996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SCENARIO</a:t>
            </a:r>
            <a:endParaRPr>
              <a:solidFill>
                <a:srgbClr val="990000"/>
              </a:solidFill>
              <a:latin typeface="Oswald"/>
              <a:ea typeface="Oswald"/>
              <a:cs typeface="Oswald"/>
              <a:sym typeface="Oswald"/>
            </a:endParaRPr>
          </a:p>
        </p:txBody>
      </p:sp>
      <p:sp>
        <p:nvSpPr>
          <p:cNvPr id="170" name="Google Shape;170;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lnSpc>
                <a:spcPct val="95000"/>
              </a:lnSpc>
              <a:spcBef>
                <a:spcPts val="0"/>
              </a:spcBef>
              <a:spcAft>
                <a:spcPts val="0"/>
              </a:spcAft>
              <a:buNone/>
            </a:pPr>
            <a:r>
              <a:rPr lang="en-GB" sz="2080">
                <a:solidFill>
                  <a:srgbClr val="000000"/>
                </a:solidFill>
                <a:latin typeface="Open Sans"/>
                <a:ea typeface="Open Sans"/>
                <a:cs typeface="Open Sans"/>
                <a:sym typeface="Open Sans"/>
              </a:rPr>
              <a:t>Cape City is a large urban centre with a population of 4,252,300 across the greater metropolitan area in a region that has been prone to drought and famine.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rPr lang="en-GB" sz="2080">
                <a:solidFill>
                  <a:srgbClr val="000000"/>
                </a:solidFill>
                <a:latin typeface="Open Sans"/>
                <a:ea typeface="Open Sans"/>
                <a:cs typeface="Open Sans"/>
                <a:sym typeface="Open Sans"/>
              </a:rPr>
              <a:t>There are high (West Cape; pop ~300,000), mid (North Cape; pop ~2,250,000), and low (East Cape; ~1,250,000) SES sectors of the city, each with their own unique needs and service access.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rPr lang="en-GB" sz="2080">
                <a:solidFill>
                  <a:srgbClr val="000000"/>
                </a:solidFill>
                <a:latin typeface="Open Sans"/>
                <a:ea typeface="Open Sans"/>
                <a:cs typeface="Open Sans"/>
                <a:sym typeface="Open Sans"/>
              </a:rPr>
              <a:t>There is a history of economically driven tensions within the city, particularly between East and West Cape.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1895">
              <a:solidFill>
                <a:srgbClr val="595959"/>
              </a:solidFill>
              <a:latin typeface="Open Sans"/>
              <a:ea typeface="Open Sans"/>
              <a:cs typeface="Open Sans"/>
              <a:sym typeface="Open Sans"/>
            </a:endParaRPr>
          </a:p>
          <a:p>
            <a:pPr indent="0" lvl="0" marL="0" rtl="0" algn="l">
              <a:spcBef>
                <a:spcPts val="0"/>
              </a:spcBef>
              <a:spcAft>
                <a:spcPts val="1200"/>
              </a:spcAft>
              <a:buNone/>
            </a:pPr>
            <a:r>
              <a:t/>
            </a:r>
            <a:endParaRPr>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7"/>
          <p:cNvSpPr txBox="1"/>
          <p:nvPr>
            <p:ph type="title"/>
          </p:nvPr>
        </p:nvSpPr>
        <p:spPr>
          <a:xfrm>
            <a:off x="6521975" y="1999038"/>
            <a:ext cx="2297700" cy="572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GB" sz="6000">
                <a:solidFill>
                  <a:srgbClr val="990000"/>
                </a:solidFill>
                <a:latin typeface="Oswald"/>
                <a:ea typeface="Oswald"/>
                <a:cs typeface="Oswald"/>
                <a:sym typeface="Oswald"/>
              </a:rPr>
              <a:t>MAP</a:t>
            </a:r>
            <a:endParaRPr sz="6000">
              <a:solidFill>
                <a:srgbClr val="990000"/>
              </a:solidFill>
              <a:latin typeface="Oswald"/>
              <a:ea typeface="Oswald"/>
              <a:cs typeface="Oswald"/>
              <a:sym typeface="Oswald"/>
            </a:endParaRPr>
          </a:p>
        </p:txBody>
      </p:sp>
      <p:pic>
        <p:nvPicPr>
          <p:cNvPr id="176" name="Google Shape;176;p37"/>
          <p:cNvPicPr preferRelativeResize="0"/>
          <p:nvPr/>
        </p:nvPicPr>
        <p:blipFill>
          <a:blip r:embed="rId3">
            <a:alphaModFix/>
          </a:blip>
          <a:stretch>
            <a:fillRect/>
          </a:stretch>
        </p:blipFill>
        <p:spPr>
          <a:xfrm>
            <a:off x="427825" y="274538"/>
            <a:ext cx="5168750" cy="45944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8"/>
          <p:cNvSpPr txBox="1"/>
          <p:nvPr>
            <p:ph type="title"/>
          </p:nvPr>
        </p:nvSpPr>
        <p:spPr>
          <a:xfrm>
            <a:off x="635500" y="450150"/>
            <a:ext cx="68667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SUBMISSIONS</a:t>
            </a:r>
            <a:endParaRPr>
              <a:solidFill>
                <a:srgbClr val="990000"/>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9"/>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1</a:t>
            </a:r>
            <a:endParaRPr>
              <a:solidFill>
                <a:srgbClr val="990000"/>
              </a:solidFill>
              <a:latin typeface="Oswald"/>
              <a:ea typeface="Oswald"/>
              <a:cs typeface="Oswald"/>
              <a:sym typeface="Oswald"/>
            </a:endParaRPr>
          </a:p>
        </p:txBody>
      </p:sp>
      <p:graphicFrame>
        <p:nvGraphicFramePr>
          <p:cNvPr id="187" name="Google Shape;187;p39"/>
          <p:cNvGraphicFramePr/>
          <p:nvPr/>
        </p:nvGraphicFramePr>
        <p:xfrm>
          <a:off x="822300" y="1280983"/>
          <a:ext cx="3000000" cy="3000000"/>
        </p:xfrm>
        <a:graphic>
          <a:graphicData uri="http://schemas.openxmlformats.org/drawingml/2006/table">
            <a:tbl>
              <a:tblPr>
                <a:noFill/>
                <a:tableStyleId>{1C1965BF-B52B-4412-BD9E-94C93C217C64}</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40"/>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2</a:t>
            </a:r>
            <a:endParaRPr>
              <a:solidFill>
                <a:srgbClr val="990000"/>
              </a:solidFill>
              <a:latin typeface="Oswald"/>
              <a:ea typeface="Oswald"/>
              <a:cs typeface="Oswald"/>
              <a:sym typeface="Oswald"/>
            </a:endParaRPr>
          </a:p>
        </p:txBody>
      </p:sp>
      <p:graphicFrame>
        <p:nvGraphicFramePr>
          <p:cNvPr id="193" name="Google Shape;193;p40"/>
          <p:cNvGraphicFramePr/>
          <p:nvPr/>
        </p:nvGraphicFramePr>
        <p:xfrm>
          <a:off x="822300" y="1280983"/>
          <a:ext cx="3000000" cy="3000000"/>
        </p:xfrm>
        <a:graphic>
          <a:graphicData uri="http://schemas.openxmlformats.org/drawingml/2006/table">
            <a:tbl>
              <a:tblPr>
                <a:noFill/>
                <a:tableStyleId>{1C1965BF-B52B-4412-BD9E-94C93C217C64}</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41"/>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3</a:t>
            </a:r>
            <a:endParaRPr>
              <a:solidFill>
                <a:srgbClr val="990000"/>
              </a:solidFill>
              <a:latin typeface="Oswald"/>
              <a:ea typeface="Oswald"/>
              <a:cs typeface="Oswald"/>
              <a:sym typeface="Oswald"/>
            </a:endParaRPr>
          </a:p>
        </p:txBody>
      </p:sp>
      <p:graphicFrame>
        <p:nvGraphicFramePr>
          <p:cNvPr id="199" name="Google Shape;199;p41"/>
          <p:cNvGraphicFramePr/>
          <p:nvPr/>
        </p:nvGraphicFramePr>
        <p:xfrm>
          <a:off x="822300" y="1280983"/>
          <a:ext cx="3000000" cy="3000000"/>
        </p:xfrm>
        <a:graphic>
          <a:graphicData uri="http://schemas.openxmlformats.org/drawingml/2006/table">
            <a:tbl>
              <a:tblPr>
                <a:noFill/>
                <a:tableStyleId>{1C1965BF-B52B-4412-BD9E-94C93C217C64}</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solidFill>
                          <a:srgbClr val="990000"/>
                        </a:solidFill>
                      </a:endParaRPr>
                    </a:p>
                  </a:txBody>
                  <a:tcPr marT="91425" marB="91425" marR="91425" marL="91425"/>
                </a:tc>
              </a:tr>
              <a:tr h="1412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solidFill>
                          <a:srgbClr val="990000"/>
                        </a:solidFill>
                      </a:endParaRPr>
                    </a:p>
                  </a:txBody>
                  <a:tcPr marT="91425" marB="91425" marR="91425" marL="91425"/>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42"/>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4</a:t>
            </a:r>
            <a:endParaRPr>
              <a:solidFill>
                <a:srgbClr val="990000"/>
              </a:solidFill>
              <a:latin typeface="Oswald"/>
              <a:ea typeface="Oswald"/>
              <a:cs typeface="Oswald"/>
              <a:sym typeface="Oswald"/>
            </a:endParaRPr>
          </a:p>
        </p:txBody>
      </p:sp>
      <p:graphicFrame>
        <p:nvGraphicFramePr>
          <p:cNvPr id="205" name="Google Shape;205;p42"/>
          <p:cNvGraphicFramePr/>
          <p:nvPr/>
        </p:nvGraphicFramePr>
        <p:xfrm>
          <a:off x="822300" y="1280983"/>
          <a:ext cx="3000000" cy="3000000"/>
        </p:xfrm>
        <a:graphic>
          <a:graphicData uri="http://schemas.openxmlformats.org/drawingml/2006/table">
            <a:tbl>
              <a:tblPr>
                <a:noFill/>
                <a:tableStyleId>{1C1965BF-B52B-4412-BD9E-94C93C217C64}</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solidFill>
                          <a:srgbClr val="990000"/>
                        </a:solidFill>
                      </a:endParaRPr>
                    </a:p>
                  </a:txBody>
                  <a:tcPr marT="91425" marB="91425" marR="91425" marL="91425"/>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43"/>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5</a:t>
            </a:r>
            <a:endParaRPr>
              <a:solidFill>
                <a:srgbClr val="990000"/>
              </a:solidFill>
              <a:latin typeface="Oswald"/>
              <a:ea typeface="Oswald"/>
              <a:cs typeface="Oswald"/>
              <a:sym typeface="Oswald"/>
            </a:endParaRPr>
          </a:p>
        </p:txBody>
      </p:sp>
      <p:graphicFrame>
        <p:nvGraphicFramePr>
          <p:cNvPr id="211" name="Google Shape;211;p43"/>
          <p:cNvGraphicFramePr/>
          <p:nvPr/>
        </p:nvGraphicFramePr>
        <p:xfrm>
          <a:off x="822300" y="1280983"/>
          <a:ext cx="3000000" cy="3000000"/>
        </p:xfrm>
        <a:graphic>
          <a:graphicData uri="http://schemas.openxmlformats.org/drawingml/2006/table">
            <a:tbl>
              <a:tblPr>
                <a:noFill/>
                <a:tableStyleId>{1C1965BF-B52B-4412-BD9E-94C93C217C64}</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solidFill>
                          <a:srgbClr val="990000"/>
                        </a:solidFill>
                      </a:endParaRPr>
                    </a:p>
                  </a:txBody>
                  <a:tcPr marT="91425" marB="91425" marR="91425" marL="91425"/>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44"/>
          <p:cNvSpPr txBox="1"/>
          <p:nvPr>
            <p:ph type="title"/>
          </p:nvPr>
        </p:nvSpPr>
        <p:spPr>
          <a:xfrm>
            <a:off x="635500" y="450150"/>
            <a:ext cx="68667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WORKSPACE</a:t>
            </a:r>
            <a:endParaRPr>
              <a:solidFill>
                <a:srgbClr val="990000"/>
              </a:solidFill>
              <a:latin typeface="Oswald"/>
              <a:ea typeface="Oswald"/>
              <a:cs typeface="Oswald"/>
              <a:sym typeface="Oswa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7"/>
          <p:cNvSpPr txBox="1"/>
          <p:nvPr>
            <p:ph type="title"/>
          </p:nvPr>
        </p:nvSpPr>
        <p:spPr>
          <a:xfrm>
            <a:off x="635500" y="450150"/>
            <a:ext cx="68667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INSTRUCTIONS</a:t>
            </a:r>
            <a:endParaRPr>
              <a:solidFill>
                <a:srgbClr val="990000"/>
              </a:solidFill>
              <a:latin typeface="Oswald"/>
              <a:ea typeface="Oswald"/>
              <a:cs typeface="Oswald"/>
              <a:sym typeface="Oswa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45"/>
          <p:cNvSpPr txBox="1"/>
          <p:nvPr>
            <p:ph type="title"/>
          </p:nvPr>
        </p:nvSpPr>
        <p:spPr>
          <a:xfrm>
            <a:off x="0" y="0"/>
            <a:ext cx="8520600" cy="8379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sz="2650">
                <a:solidFill>
                  <a:srgbClr val="990000"/>
                </a:solidFill>
                <a:latin typeface="Oswald"/>
                <a:ea typeface="Oswald"/>
                <a:cs typeface="Oswald"/>
                <a:sym typeface="Oswald"/>
              </a:rPr>
              <a:t>WORKSPACE</a:t>
            </a:r>
            <a:endParaRPr sz="2650">
              <a:solidFill>
                <a:srgbClr val="990000"/>
              </a:solidFill>
              <a:latin typeface="Oswald"/>
              <a:ea typeface="Oswald"/>
              <a:cs typeface="Oswald"/>
              <a:sym typeface="Oswald"/>
            </a:endParaRPr>
          </a:p>
          <a:p>
            <a:pPr indent="0" lvl="0" marL="0" rtl="0" algn="l">
              <a:spcBef>
                <a:spcPts val="0"/>
              </a:spcBef>
              <a:spcAft>
                <a:spcPts val="0"/>
              </a:spcAft>
              <a:buNone/>
            </a:pPr>
            <a:r>
              <a:rPr lang="en-GB" sz="2000">
                <a:solidFill>
                  <a:srgbClr val="990000"/>
                </a:solidFill>
                <a:latin typeface="Oswald"/>
                <a:ea typeface="Oswald"/>
                <a:cs typeface="Oswald"/>
                <a:sym typeface="Oswald"/>
              </a:rPr>
              <a:t>(Systems Map/Stakeholders)</a:t>
            </a:r>
            <a:endParaRPr sz="2000">
              <a:solidFill>
                <a:srgbClr val="990000"/>
              </a:solidFill>
              <a:latin typeface="Oswald"/>
              <a:ea typeface="Oswald"/>
              <a:cs typeface="Oswald"/>
              <a:sym typeface="Oswald"/>
            </a:endParaRPr>
          </a:p>
        </p:txBody>
      </p:sp>
      <p:sp>
        <p:nvSpPr>
          <p:cNvPr id="222" name="Google Shape;222;p45"/>
          <p:cNvSpPr txBox="1"/>
          <p:nvPr/>
        </p:nvSpPr>
        <p:spPr>
          <a:xfrm>
            <a:off x="443100" y="999150"/>
            <a:ext cx="955800" cy="400200"/>
          </a:xfrm>
          <a:prstGeom prst="rect">
            <a:avLst/>
          </a:prstGeom>
          <a:solidFill>
            <a:srgbClr val="FFD966"/>
          </a:solid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Montserrat"/>
                <a:ea typeface="Montserrat"/>
                <a:cs typeface="Montserrat"/>
                <a:sym typeface="Montserrat"/>
              </a:rPr>
              <a:t>[Text]</a:t>
            </a:r>
            <a:endParaRPr>
              <a:latin typeface="Montserrat"/>
              <a:ea typeface="Montserrat"/>
              <a:cs typeface="Montserrat"/>
              <a:sym typeface="Montserra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46"/>
          <p:cNvSpPr txBox="1"/>
          <p:nvPr>
            <p:ph type="title"/>
          </p:nvPr>
        </p:nvSpPr>
        <p:spPr>
          <a:xfrm>
            <a:off x="0" y="0"/>
            <a:ext cx="8520600" cy="8379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sz="2650">
                <a:solidFill>
                  <a:srgbClr val="990000"/>
                </a:solidFill>
                <a:latin typeface="Oswald"/>
                <a:ea typeface="Oswald"/>
                <a:cs typeface="Oswald"/>
                <a:sym typeface="Oswald"/>
              </a:rPr>
              <a:t>WORKSPACE</a:t>
            </a:r>
            <a:endParaRPr sz="2650">
              <a:solidFill>
                <a:srgbClr val="990000"/>
              </a:solidFill>
              <a:latin typeface="Oswald"/>
              <a:ea typeface="Oswald"/>
              <a:cs typeface="Oswald"/>
              <a:sym typeface="Oswald"/>
            </a:endParaRPr>
          </a:p>
          <a:p>
            <a:pPr indent="0" lvl="0" marL="0" rtl="0" algn="l">
              <a:spcBef>
                <a:spcPts val="0"/>
              </a:spcBef>
              <a:spcAft>
                <a:spcPts val="0"/>
              </a:spcAft>
              <a:buNone/>
            </a:pPr>
            <a:r>
              <a:rPr lang="en-GB" sz="2000">
                <a:solidFill>
                  <a:srgbClr val="990000"/>
                </a:solidFill>
                <a:latin typeface="Oswald"/>
                <a:ea typeface="Oswald"/>
                <a:cs typeface="Oswald"/>
                <a:sym typeface="Oswald"/>
              </a:rPr>
              <a:t>(Resources of the Network)</a:t>
            </a:r>
            <a:endParaRPr sz="2000">
              <a:solidFill>
                <a:srgbClr val="990000"/>
              </a:solidFill>
              <a:latin typeface="Oswald"/>
              <a:ea typeface="Oswald"/>
              <a:cs typeface="Oswald"/>
              <a:sym typeface="Oswa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47"/>
          <p:cNvSpPr txBox="1"/>
          <p:nvPr>
            <p:ph type="title"/>
          </p:nvPr>
        </p:nvSpPr>
        <p:spPr>
          <a:xfrm>
            <a:off x="0" y="0"/>
            <a:ext cx="8520600" cy="8379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sz="2650">
                <a:solidFill>
                  <a:srgbClr val="990000"/>
                </a:solidFill>
                <a:latin typeface="Oswald"/>
                <a:ea typeface="Oswald"/>
                <a:cs typeface="Oswald"/>
                <a:sym typeface="Oswald"/>
              </a:rPr>
              <a:t>WORKSPACE</a:t>
            </a:r>
            <a:endParaRPr sz="2650">
              <a:solidFill>
                <a:srgbClr val="990000"/>
              </a:solidFill>
              <a:latin typeface="Oswald"/>
              <a:ea typeface="Oswald"/>
              <a:cs typeface="Oswald"/>
              <a:sym typeface="Oswald"/>
            </a:endParaRPr>
          </a:p>
          <a:p>
            <a:pPr indent="0" lvl="0" marL="0" rtl="0" algn="l">
              <a:spcBef>
                <a:spcPts val="0"/>
              </a:spcBef>
              <a:spcAft>
                <a:spcPts val="0"/>
              </a:spcAft>
              <a:buNone/>
            </a:pPr>
            <a:r>
              <a:rPr lang="en-GB" sz="2000">
                <a:solidFill>
                  <a:srgbClr val="990000"/>
                </a:solidFill>
                <a:latin typeface="Oswald"/>
                <a:ea typeface="Oswald"/>
                <a:cs typeface="Oswald"/>
                <a:sym typeface="Oswald"/>
              </a:rPr>
              <a:t>(Project Planning)</a:t>
            </a:r>
            <a:endParaRPr sz="2000">
              <a:solidFill>
                <a:srgbClr val="990000"/>
              </a:solidFill>
              <a:latin typeface="Oswald"/>
              <a:ea typeface="Oswald"/>
              <a:cs typeface="Oswald"/>
              <a:sym typeface="Oswa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48"/>
          <p:cNvSpPr txBox="1"/>
          <p:nvPr>
            <p:ph type="title"/>
          </p:nvPr>
        </p:nvSpPr>
        <p:spPr>
          <a:xfrm>
            <a:off x="408450" y="871975"/>
            <a:ext cx="8327100" cy="35907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0"/>
              </a:spcAft>
              <a:buSzPts val="990"/>
              <a:buNone/>
            </a:pPr>
            <a:r>
              <a:rPr lang="en-GB" sz="1600">
                <a:solidFill>
                  <a:srgbClr val="990000"/>
                </a:solidFill>
                <a:latin typeface="Open Sans"/>
                <a:ea typeface="Open Sans"/>
                <a:cs typeface="Open Sans"/>
                <a:sym typeface="Open Sans"/>
              </a:rPr>
              <a:t>This training was created with the support of Humanitarian Partners International (HPI) and Lessons Learned Simulations &amp; Training (LLST).</a:t>
            </a:r>
            <a:endParaRPr sz="1940">
              <a:solidFill>
                <a:srgbClr val="990000"/>
              </a:solidFill>
              <a:latin typeface="Open Sans"/>
              <a:ea typeface="Open Sans"/>
              <a:cs typeface="Open Sans"/>
              <a:sym typeface="Open Sans"/>
            </a:endParaRPr>
          </a:p>
          <a:p>
            <a:pPr indent="0" lvl="0" marL="0" rtl="0" algn="ctr">
              <a:spcBef>
                <a:spcPts val="600"/>
              </a:spcBef>
              <a:spcAft>
                <a:spcPts val="0"/>
              </a:spcAft>
              <a:buSzPts val="990"/>
              <a:buNone/>
            </a:pPr>
            <a:r>
              <a:t/>
            </a:r>
            <a:endParaRPr sz="1940">
              <a:latin typeface="Open Sans"/>
              <a:ea typeface="Open Sans"/>
              <a:cs typeface="Open Sans"/>
              <a:sym typeface="Open Sans"/>
            </a:endParaRPr>
          </a:p>
          <a:p>
            <a:pPr indent="0" lvl="0" marL="0" rtl="0" algn="ctr">
              <a:spcBef>
                <a:spcPts val="0"/>
              </a:spcBef>
              <a:spcAft>
                <a:spcPts val="0"/>
              </a:spcAft>
              <a:buSzPts val="990"/>
              <a:buNone/>
            </a:pPr>
            <a:r>
              <a:t/>
            </a:r>
            <a:endParaRPr b="0" sz="1440">
              <a:solidFill>
                <a:schemeClr val="dk1"/>
              </a:solidFill>
              <a:latin typeface="Open Sans"/>
              <a:ea typeface="Open Sans"/>
              <a:cs typeface="Open Sans"/>
              <a:sym typeface="Open Sans"/>
            </a:endParaRPr>
          </a:p>
          <a:p>
            <a:pPr indent="0" lvl="0" marL="457200" rtl="0" algn="ctr">
              <a:spcBef>
                <a:spcPts val="0"/>
              </a:spcBef>
              <a:spcAft>
                <a:spcPts val="0"/>
              </a:spcAft>
              <a:buSzPts val="990"/>
              <a:buNone/>
            </a:pPr>
            <a:r>
              <a:t/>
            </a:r>
            <a:endParaRPr b="0" sz="1340">
              <a:solidFill>
                <a:schemeClr val="dk1"/>
              </a:solidFill>
              <a:latin typeface="Open Sans"/>
              <a:ea typeface="Open Sans"/>
              <a:cs typeface="Open Sans"/>
              <a:sym typeface="Open Sans"/>
            </a:endParaRPr>
          </a:p>
          <a:p>
            <a:pPr indent="0" lvl="0" marL="457200" rtl="0" algn="ctr">
              <a:spcBef>
                <a:spcPts val="0"/>
              </a:spcBef>
              <a:spcAft>
                <a:spcPts val="0"/>
              </a:spcAft>
              <a:buSzPts val="990"/>
              <a:buNone/>
            </a:pPr>
            <a:r>
              <a:t/>
            </a:r>
            <a:endParaRPr b="0" sz="1340">
              <a:solidFill>
                <a:schemeClr val="dk1"/>
              </a:solidFill>
              <a:latin typeface="Open Sans"/>
              <a:ea typeface="Open Sans"/>
              <a:cs typeface="Open Sans"/>
              <a:sym typeface="Open Sans"/>
            </a:endParaRPr>
          </a:p>
          <a:p>
            <a:pPr indent="0" lvl="0" marL="0" rtl="0" algn="ctr">
              <a:spcBef>
                <a:spcPts val="0"/>
              </a:spcBef>
              <a:spcAft>
                <a:spcPts val="0"/>
              </a:spcAft>
              <a:buSzPts val="990"/>
              <a:buNone/>
            </a:pPr>
            <a:r>
              <a:rPr b="0" lang="en-GB" sz="1340">
                <a:solidFill>
                  <a:schemeClr val="dk1"/>
                </a:solidFill>
                <a:latin typeface="Open Sans"/>
                <a:ea typeface="Open Sans"/>
                <a:cs typeface="Open Sans"/>
                <a:sym typeface="Open Sans"/>
              </a:rPr>
              <a:t>We are grateful for the broad community of humanitarian experts and professionals who provided their input and experiences to inform the content of this </a:t>
            </a:r>
            <a:r>
              <a:rPr b="0" lang="en-GB" sz="1340">
                <a:solidFill>
                  <a:schemeClr val="dk1"/>
                </a:solidFill>
                <a:latin typeface="Open Sans"/>
                <a:ea typeface="Open Sans"/>
                <a:cs typeface="Open Sans"/>
                <a:sym typeface="Open Sans"/>
              </a:rPr>
              <a:t>module</a:t>
            </a:r>
            <a:r>
              <a:rPr b="0" lang="en-GB" sz="1340">
                <a:solidFill>
                  <a:schemeClr val="dk1"/>
                </a:solidFill>
                <a:latin typeface="Open Sans"/>
                <a:ea typeface="Open Sans"/>
                <a:cs typeface="Open Sans"/>
                <a:sym typeface="Open Sans"/>
              </a:rPr>
              <a:t>. </a:t>
            </a:r>
            <a:endParaRPr b="0" sz="1340">
              <a:solidFill>
                <a:schemeClr val="dk1"/>
              </a:solidFill>
              <a:latin typeface="Open Sans"/>
              <a:ea typeface="Open Sans"/>
              <a:cs typeface="Open Sans"/>
              <a:sym typeface="Open Sans"/>
            </a:endParaRPr>
          </a:p>
          <a:p>
            <a:pPr indent="0" lvl="0" marL="457200" rtl="0" algn="l">
              <a:spcBef>
                <a:spcPts val="0"/>
              </a:spcBef>
              <a:spcAft>
                <a:spcPts val="0"/>
              </a:spcAft>
              <a:buSzPts val="990"/>
              <a:buNone/>
            </a:pPr>
            <a:r>
              <a:t/>
            </a:r>
            <a:endParaRPr b="0" sz="740">
              <a:solidFill>
                <a:schemeClr val="dk1"/>
              </a:solidFill>
              <a:latin typeface="Open Sans"/>
              <a:ea typeface="Open Sans"/>
              <a:cs typeface="Open Sans"/>
              <a:sym typeface="Open Sans"/>
            </a:endParaRPr>
          </a:p>
          <a:p>
            <a:pPr indent="0" lvl="0" marL="457200" rtl="0" algn="l">
              <a:spcBef>
                <a:spcPts val="0"/>
              </a:spcBef>
              <a:spcAft>
                <a:spcPts val="0"/>
              </a:spcAft>
              <a:buSzPts val="990"/>
              <a:buNone/>
            </a:pPr>
            <a:r>
              <a:t/>
            </a:r>
            <a:endParaRPr b="0" sz="1340">
              <a:solidFill>
                <a:schemeClr val="dk1"/>
              </a:solidFill>
              <a:latin typeface="Open Sans"/>
              <a:ea typeface="Open Sans"/>
              <a:cs typeface="Open Sans"/>
              <a:sym typeface="Open Sans"/>
            </a:endParaRPr>
          </a:p>
        </p:txBody>
      </p:sp>
      <p:pic>
        <p:nvPicPr>
          <p:cNvPr id="238" name="Google Shape;238;p48"/>
          <p:cNvPicPr preferRelativeResize="0"/>
          <p:nvPr/>
        </p:nvPicPr>
        <p:blipFill>
          <a:blip r:embed="rId3">
            <a:alphaModFix/>
          </a:blip>
          <a:stretch>
            <a:fillRect/>
          </a:stretch>
        </p:blipFill>
        <p:spPr>
          <a:xfrm>
            <a:off x="1076400" y="2277113"/>
            <a:ext cx="3047202" cy="589250"/>
          </a:xfrm>
          <a:prstGeom prst="rect">
            <a:avLst/>
          </a:prstGeom>
          <a:noFill/>
          <a:ln>
            <a:noFill/>
          </a:ln>
        </p:spPr>
      </p:pic>
      <p:pic>
        <p:nvPicPr>
          <p:cNvPr id="239" name="Google Shape;239;p48"/>
          <p:cNvPicPr preferRelativeResize="0"/>
          <p:nvPr/>
        </p:nvPicPr>
        <p:blipFill>
          <a:blip r:embed="rId4">
            <a:alphaModFix/>
          </a:blip>
          <a:stretch>
            <a:fillRect/>
          </a:stretch>
        </p:blipFill>
        <p:spPr>
          <a:xfrm>
            <a:off x="4400925" y="2323787"/>
            <a:ext cx="3666673" cy="495931"/>
          </a:xfrm>
          <a:prstGeom prst="rect">
            <a:avLst/>
          </a:prstGeom>
          <a:noFill/>
          <a:ln>
            <a:noFill/>
          </a:ln>
        </p:spPr>
      </p:pic>
      <p:sp>
        <p:nvSpPr>
          <p:cNvPr id="240" name="Google Shape;240;p48"/>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8"/>
          <p:cNvSpPr txBox="1"/>
          <p:nvPr>
            <p:ph type="title"/>
          </p:nvPr>
        </p:nvSpPr>
        <p:spPr>
          <a:xfrm>
            <a:off x="208525" y="417050"/>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Introduction</a:t>
            </a:r>
            <a:endParaRPr>
              <a:solidFill>
                <a:srgbClr val="990000"/>
              </a:solidFill>
              <a:latin typeface="Oswald"/>
              <a:ea typeface="Oswald"/>
              <a:cs typeface="Oswald"/>
              <a:sym typeface="Oswald"/>
            </a:endParaRPr>
          </a:p>
        </p:txBody>
      </p:sp>
      <p:sp>
        <p:nvSpPr>
          <p:cNvPr id="122" name="Google Shape;122;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595959"/>
                </a:solidFill>
                <a:latin typeface="Open Sans"/>
                <a:ea typeface="Open Sans"/>
                <a:cs typeface="Open Sans"/>
                <a:sym typeface="Open Sans"/>
              </a:rPr>
              <a:t>The final module in this training takes the form of a Table Top Exercise (TTX). TTXs provide a way to consolidate learning and apply it in a simulated scenario that mimics some of the challenges and complexities of real world response. Some key facts:</a:t>
            </a:r>
            <a:endParaRPr>
              <a:solidFill>
                <a:srgbClr val="595959"/>
              </a:solidFill>
              <a:latin typeface="Open Sans"/>
              <a:ea typeface="Open Sans"/>
              <a:cs typeface="Open Sans"/>
              <a:sym typeface="Open Sans"/>
            </a:endParaRPr>
          </a:p>
          <a:p>
            <a:pPr indent="-342900" lvl="0" marL="457200" rtl="0" algn="l">
              <a:spcBef>
                <a:spcPts val="120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There are 1-3 Facilitators, and 8-24 Participants for this 2.5 hour TTX.</a:t>
            </a:r>
            <a:endParaRPr>
              <a:solidFill>
                <a:srgbClr val="595959"/>
              </a:solidFill>
              <a:latin typeface="Open Sans"/>
              <a:ea typeface="Open Sans"/>
              <a:cs typeface="Open Sans"/>
              <a:sym typeface="Open Sans"/>
            </a:endParaRPr>
          </a:p>
          <a:p>
            <a:pPr indent="-342900" lvl="0" marL="457200" rtl="0" algn="l">
              <a:spcBef>
                <a:spcPts val="0"/>
              </a:spcBef>
              <a:spcAft>
                <a:spcPts val="0"/>
              </a:spcAft>
              <a:buClr>
                <a:srgbClr val="595959"/>
              </a:buClr>
              <a:buSzPts val="1800"/>
              <a:buChar char="●"/>
            </a:pPr>
            <a:r>
              <a:rPr lang="en-GB">
                <a:solidFill>
                  <a:srgbClr val="595959"/>
                </a:solidFill>
                <a:latin typeface="Open Sans"/>
                <a:ea typeface="Open Sans"/>
                <a:cs typeface="Open Sans"/>
                <a:sym typeface="Open Sans"/>
              </a:rPr>
              <a:t>The Exercise is</a:t>
            </a:r>
            <a:r>
              <a:rPr b="1" lang="en-GB">
                <a:solidFill>
                  <a:srgbClr val="595959"/>
                </a:solidFill>
                <a:latin typeface="Open Sans"/>
                <a:ea typeface="Open Sans"/>
                <a:cs typeface="Open Sans"/>
                <a:sym typeface="Open Sans"/>
              </a:rPr>
              <a:t> contingent on your buy-in.</a:t>
            </a:r>
            <a:r>
              <a:rPr lang="en-GB">
                <a:solidFill>
                  <a:srgbClr val="595959"/>
                </a:solidFill>
                <a:latin typeface="Open Sans"/>
                <a:ea typeface="Open Sans"/>
                <a:cs typeface="Open Sans"/>
                <a:sym typeface="Open Sans"/>
              </a:rPr>
              <a:t> “Buying in” means playing your role, being imaginative, and using real world tools (HSP, Sphere, Module notes) to inform your actions! The more you play your role, the more effective the learning is for everyone. </a:t>
            </a:r>
            <a:endParaRPr>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9"/>
          <p:cNvSpPr txBox="1"/>
          <p:nvPr>
            <p:ph type="title"/>
          </p:nvPr>
        </p:nvSpPr>
        <p:spPr>
          <a:xfrm>
            <a:off x="234575" y="3562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Roles</a:t>
            </a:r>
            <a:endParaRPr>
              <a:solidFill>
                <a:srgbClr val="990000"/>
              </a:solidFill>
              <a:latin typeface="Oswald"/>
              <a:ea typeface="Oswald"/>
              <a:cs typeface="Oswald"/>
              <a:sym typeface="Oswald"/>
            </a:endParaRPr>
          </a:p>
        </p:txBody>
      </p:sp>
      <p:sp>
        <p:nvSpPr>
          <p:cNvPr id="128" name="Google Shape;128;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595959"/>
                </a:solidFill>
                <a:latin typeface="Open Sans"/>
                <a:ea typeface="Open Sans"/>
                <a:cs typeface="Open Sans"/>
                <a:sym typeface="Open Sans"/>
              </a:rPr>
              <a:t>There are FOUR Networks in this game, each comprised of a different number of unique stakeholders roles. </a:t>
            </a:r>
            <a:endParaRPr>
              <a:solidFill>
                <a:srgbClr val="595959"/>
              </a:solidFill>
              <a:latin typeface="Open Sans"/>
              <a:ea typeface="Open Sans"/>
              <a:cs typeface="Open Sans"/>
              <a:sym typeface="Open Sans"/>
            </a:endParaRPr>
          </a:p>
          <a:p>
            <a:pPr indent="-342900" lvl="0" marL="457200" rtl="0" algn="l">
              <a:spcBef>
                <a:spcPts val="120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Community Network</a:t>
            </a:r>
            <a:endParaRPr>
              <a:solidFill>
                <a:srgbClr val="595959"/>
              </a:solidFill>
              <a:latin typeface="Open Sans"/>
              <a:ea typeface="Open Sans"/>
              <a:cs typeface="Open Sans"/>
              <a:sym typeface="Open Sans"/>
            </a:endParaRPr>
          </a:p>
          <a:p>
            <a:pPr indent="-342900" lvl="0" marL="457200" rtl="0" algn="l">
              <a:spcBef>
                <a:spcPts val="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UN &amp; Donor Network</a:t>
            </a:r>
            <a:endParaRPr>
              <a:solidFill>
                <a:srgbClr val="595959"/>
              </a:solidFill>
              <a:latin typeface="Open Sans"/>
              <a:ea typeface="Open Sans"/>
              <a:cs typeface="Open Sans"/>
              <a:sym typeface="Open Sans"/>
            </a:endParaRPr>
          </a:p>
          <a:p>
            <a:pPr indent="-342900" lvl="0" marL="457200" rtl="0" algn="l">
              <a:spcBef>
                <a:spcPts val="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NGO Network</a:t>
            </a:r>
            <a:endParaRPr>
              <a:solidFill>
                <a:srgbClr val="595959"/>
              </a:solidFill>
              <a:latin typeface="Open Sans"/>
              <a:ea typeface="Open Sans"/>
              <a:cs typeface="Open Sans"/>
              <a:sym typeface="Open Sans"/>
            </a:endParaRPr>
          </a:p>
          <a:p>
            <a:pPr indent="-342900" lvl="0" marL="457200" rtl="0" algn="l">
              <a:spcBef>
                <a:spcPts val="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Municipal Government Network</a:t>
            </a:r>
            <a:endParaRPr>
              <a:solidFill>
                <a:srgbClr val="595959"/>
              </a:solidFill>
              <a:latin typeface="Open Sans"/>
              <a:ea typeface="Open Sans"/>
              <a:cs typeface="Open Sans"/>
              <a:sym typeface="Open Sans"/>
            </a:endParaRPr>
          </a:p>
          <a:p>
            <a:pPr indent="0" lvl="0" marL="0" rtl="0" algn="l">
              <a:spcBef>
                <a:spcPts val="1200"/>
              </a:spcBef>
              <a:spcAft>
                <a:spcPts val="1200"/>
              </a:spcAft>
              <a:buNone/>
            </a:pPr>
            <a:r>
              <a:rPr lang="en-GB">
                <a:solidFill>
                  <a:srgbClr val="595959"/>
                </a:solidFill>
                <a:latin typeface="Open Sans"/>
                <a:ea typeface="Open Sans"/>
                <a:cs typeface="Open Sans"/>
                <a:sym typeface="Open Sans"/>
              </a:rPr>
              <a:t>You will only have access to your immediate network - mapping other stakeholders will need to be done during Briefings (look who is in the room) and Meetings (which you can request).</a:t>
            </a:r>
            <a:endParaRPr>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30"/>
          <p:cNvSpPr txBox="1"/>
          <p:nvPr>
            <p:ph type="title"/>
          </p:nvPr>
        </p:nvSpPr>
        <p:spPr>
          <a:xfrm>
            <a:off x="182450" y="332150"/>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rPr>
              <a:t>Exercise Landscape</a:t>
            </a:r>
            <a:endParaRPr>
              <a:solidFill>
                <a:srgbClr val="990000"/>
              </a:solidFill>
            </a:endParaRPr>
          </a:p>
        </p:txBody>
      </p:sp>
      <p:sp>
        <p:nvSpPr>
          <p:cNvPr id="134" name="Google Shape;134;p30"/>
          <p:cNvSpPr txBox="1"/>
          <p:nvPr>
            <p:ph idx="1" type="body"/>
          </p:nvPr>
        </p:nvSpPr>
        <p:spPr>
          <a:xfrm>
            <a:off x="311700" y="1000075"/>
            <a:ext cx="8520600" cy="3416400"/>
          </a:xfrm>
          <a:prstGeom prst="rect">
            <a:avLst/>
          </a:prstGeom>
        </p:spPr>
        <p:txBody>
          <a:bodyPr anchorCtr="0" anchor="t" bIns="91425" lIns="91425" spcFirstLastPara="1" rIns="91425" wrap="square" tIns="91425">
            <a:noAutofit/>
          </a:bodyPr>
          <a:lstStyle/>
          <a:p>
            <a:pPr indent="0" lvl="0" marL="0" rtl="0" algn="l">
              <a:lnSpc>
                <a:spcPct val="105000"/>
              </a:lnSpc>
              <a:spcBef>
                <a:spcPts val="0"/>
              </a:spcBef>
              <a:spcAft>
                <a:spcPts val="0"/>
              </a:spcAft>
              <a:buNone/>
            </a:pPr>
            <a:r>
              <a:rPr lang="en-GB" sz="1700">
                <a:latin typeface="Open Sans"/>
                <a:ea typeface="Open Sans"/>
                <a:cs typeface="Open Sans"/>
                <a:sym typeface="Open Sans"/>
              </a:rPr>
              <a:t>You will play your roles within the following landscape:</a:t>
            </a:r>
            <a:endParaRPr sz="1700">
              <a:latin typeface="Open Sans"/>
              <a:ea typeface="Open Sans"/>
              <a:cs typeface="Open Sans"/>
              <a:sym typeface="Open Sans"/>
            </a:endParaRPr>
          </a:p>
          <a:p>
            <a:pPr indent="-336550" lvl="0" marL="457200" rtl="0" algn="l">
              <a:lnSpc>
                <a:spcPct val="105000"/>
              </a:lnSpc>
              <a:spcBef>
                <a:spcPts val="1200"/>
              </a:spcBef>
              <a:spcAft>
                <a:spcPts val="0"/>
              </a:spcAft>
              <a:buSzPts val="1700"/>
              <a:buFont typeface="Open Sans"/>
              <a:buChar char="●"/>
            </a:pPr>
            <a:r>
              <a:rPr lang="en-GB" sz="1700">
                <a:latin typeface="Open Sans"/>
                <a:ea typeface="Open Sans"/>
                <a:cs typeface="Open Sans"/>
                <a:sym typeface="Open Sans"/>
              </a:rPr>
              <a:t>One Briefing Room (Main Call)</a:t>
            </a:r>
            <a:endParaRPr sz="1700">
              <a:latin typeface="Open Sans"/>
              <a:ea typeface="Open Sans"/>
              <a:cs typeface="Open Sans"/>
              <a:sym typeface="Open Sans"/>
            </a:endParaRPr>
          </a:p>
          <a:p>
            <a:pPr indent="-336550" lvl="0" marL="4572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Four Home Rooms (Breakout 1-4)</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Community Network</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UN &amp; Donor Network</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NGO Network</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Municipal Government Network	</a:t>
            </a:r>
            <a:endParaRPr sz="1700">
              <a:latin typeface="Open Sans"/>
              <a:ea typeface="Open Sans"/>
              <a:cs typeface="Open Sans"/>
              <a:sym typeface="Open Sans"/>
            </a:endParaRPr>
          </a:p>
          <a:p>
            <a:pPr indent="-336550" lvl="0" marL="4572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Four Meeting Rooms (Breakout 5-8)</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Community Centre - Meetings run by the Community</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UN Hub - Meetings run by the UN</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NGO Hub - Meetings run by NGOs</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City Hall - Meetings run by City Government</a:t>
            </a:r>
            <a:endParaRPr sz="1700">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31"/>
          <p:cNvSpPr txBox="1"/>
          <p:nvPr>
            <p:ph type="title"/>
          </p:nvPr>
        </p:nvSpPr>
        <p:spPr>
          <a:xfrm>
            <a:off x="182450" y="408350"/>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rPr>
              <a:t>Actions</a:t>
            </a:r>
            <a:endParaRPr>
              <a:solidFill>
                <a:srgbClr val="990000"/>
              </a:solidFill>
            </a:endParaRPr>
          </a:p>
        </p:txBody>
      </p:sp>
      <p:sp>
        <p:nvSpPr>
          <p:cNvPr id="140" name="Google Shape;140;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GB" sz="1779">
                <a:solidFill>
                  <a:schemeClr val="dk1"/>
                </a:solidFill>
                <a:latin typeface="Open Sans"/>
                <a:ea typeface="Open Sans"/>
                <a:cs typeface="Open Sans"/>
                <a:sym typeface="Open Sans"/>
              </a:rPr>
              <a:t>In each of the five rounds (days), each network may submit 2 of the following actions by minute 15 of each day: </a:t>
            </a:r>
            <a:endParaRPr sz="1779">
              <a:solidFill>
                <a:schemeClr val="dk1"/>
              </a:solidFill>
              <a:latin typeface="Open Sans"/>
              <a:ea typeface="Open Sans"/>
              <a:cs typeface="Open Sans"/>
              <a:sym typeface="Open Sans"/>
            </a:endParaRPr>
          </a:p>
          <a:p>
            <a:pPr indent="-323850" lvl="0" marL="457200" rtl="0" algn="l">
              <a:lnSpc>
                <a:spcPct val="115000"/>
              </a:lnSpc>
              <a:spcBef>
                <a:spcPts val="0"/>
              </a:spcBef>
              <a:spcAft>
                <a:spcPts val="0"/>
              </a:spcAft>
              <a:buClr>
                <a:schemeClr val="dk1"/>
              </a:buClr>
              <a:buSzPts val="1500"/>
              <a:buChar char="●"/>
            </a:pPr>
            <a:r>
              <a:rPr b="1" lang="en-GB" sz="1500">
                <a:solidFill>
                  <a:schemeClr val="dk1"/>
                </a:solidFill>
                <a:latin typeface="Open Sans"/>
                <a:ea typeface="Open Sans"/>
                <a:cs typeface="Open Sans"/>
                <a:sym typeface="Open Sans"/>
              </a:rPr>
              <a:t>Map: </a:t>
            </a:r>
            <a:r>
              <a:rPr lang="en-GB" sz="1500">
                <a:solidFill>
                  <a:schemeClr val="dk1"/>
                </a:solidFill>
                <a:latin typeface="Open Sans"/>
                <a:ea typeface="Open Sans"/>
                <a:cs typeface="Open Sans"/>
                <a:sym typeface="Open Sans"/>
              </a:rPr>
              <a:t>Describe what you would like to know about the urban context, stakeholders, complexities, or needs, and describe the assets you are mobilising to gain that information. </a:t>
            </a:r>
            <a:endParaRPr sz="1500">
              <a:solidFill>
                <a:schemeClr val="dk1"/>
              </a:solidFill>
              <a:latin typeface="Open Sans"/>
              <a:ea typeface="Open Sans"/>
              <a:cs typeface="Open Sans"/>
              <a:sym typeface="Open Sans"/>
            </a:endParaRPr>
          </a:p>
          <a:p>
            <a:pPr indent="-323850" lvl="0" marL="457200" rtl="0" algn="l">
              <a:lnSpc>
                <a:spcPct val="115000"/>
              </a:lnSpc>
              <a:spcBef>
                <a:spcPts val="0"/>
              </a:spcBef>
              <a:spcAft>
                <a:spcPts val="0"/>
              </a:spcAft>
              <a:buClr>
                <a:schemeClr val="dk1"/>
              </a:buClr>
              <a:buSzPts val="1500"/>
              <a:buChar char="●"/>
            </a:pPr>
            <a:r>
              <a:rPr b="1" lang="en-GB" sz="1500">
                <a:solidFill>
                  <a:schemeClr val="dk1"/>
                </a:solidFill>
                <a:latin typeface="Open Sans"/>
                <a:ea typeface="Open Sans"/>
                <a:cs typeface="Open Sans"/>
                <a:sym typeface="Open Sans"/>
              </a:rPr>
              <a:t>Coordinate: </a:t>
            </a:r>
            <a:r>
              <a:rPr lang="en-GB" sz="1500">
                <a:solidFill>
                  <a:schemeClr val="dk1"/>
                </a:solidFill>
                <a:latin typeface="Open Sans"/>
                <a:ea typeface="Open Sans"/>
                <a:cs typeface="Open Sans"/>
                <a:sym typeface="Open Sans"/>
              </a:rPr>
              <a:t>Describe your motivation to meet with members of another network, the duration of the meeting, and where you would like the meeting to happen. If approved, meetings happen during the first ten minutes of the “day” following the request.</a:t>
            </a:r>
            <a:endParaRPr sz="1100">
              <a:solidFill>
                <a:schemeClr val="dk1"/>
              </a:solidFill>
              <a:latin typeface="Open Sans"/>
              <a:ea typeface="Open Sans"/>
              <a:cs typeface="Open Sans"/>
              <a:sym typeface="Open Sans"/>
            </a:endParaRPr>
          </a:p>
          <a:p>
            <a:pPr indent="-323850" lvl="0" marL="457200" rtl="0" algn="l">
              <a:lnSpc>
                <a:spcPct val="115000"/>
              </a:lnSpc>
              <a:spcBef>
                <a:spcPts val="0"/>
              </a:spcBef>
              <a:spcAft>
                <a:spcPts val="0"/>
              </a:spcAft>
              <a:buClr>
                <a:schemeClr val="dk1"/>
              </a:buClr>
              <a:buSzPts val="1500"/>
              <a:buChar char="●"/>
            </a:pPr>
            <a:r>
              <a:rPr b="1" lang="en-GB" sz="1500">
                <a:solidFill>
                  <a:schemeClr val="dk1"/>
                </a:solidFill>
                <a:latin typeface="Open Sans"/>
                <a:ea typeface="Open Sans"/>
                <a:cs typeface="Open Sans"/>
                <a:sym typeface="Open Sans"/>
              </a:rPr>
              <a:t>Implement:</a:t>
            </a:r>
            <a:r>
              <a:rPr lang="en-GB" sz="1500">
                <a:solidFill>
                  <a:schemeClr val="dk1"/>
                </a:solidFill>
                <a:latin typeface="Open Sans"/>
                <a:ea typeface="Open Sans"/>
                <a:cs typeface="Open Sans"/>
                <a:sym typeface="Open Sans"/>
              </a:rPr>
              <a:t> Describe the need that you have identified, the Sphere standards you are applying and indicators that you will use/adapt to monitor, and the assets you will be mobilising. </a:t>
            </a:r>
            <a:endParaRPr sz="1500">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32"/>
          <p:cNvSpPr txBox="1"/>
          <p:nvPr>
            <p:ph type="title"/>
          </p:nvPr>
        </p:nvSpPr>
        <p:spPr>
          <a:xfrm>
            <a:off x="311700" y="3996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Descriptions</a:t>
            </a:r>
            <a:endParaRPr>
              <a:solidFill>
                <a:srgbClr val="990000"/>
              </a:solidFill>
              <a:latin typeface="Oswald"/>
              <a:ea typeface="Oswald"/>
              <a:cs typeface="Oswald"/>
              <a:sym typeface="Oswald"/>
            </a:endParaRPr>
          </a:p>
        </p:txBody>
      </p:sp>
      <p:sp>
        <p:nvSpPr>
          <p:cNvPr id="146" name="Google Shape;146;p32"/>
          <p:cNvSpPr txBox="1"/>
          <p:nvPr>
            <p:ph idx="1" type="body"/>
          </p:nvPr>
        </p:nvSpPr>
        <p:spPr>
          <a:xfrm>
            <a:off x="311700" y="1138825"/>
            <a:ext cx="8520600" cy="34164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None/>
            </a:pPr>
            <a:r>
              <a:rPr b="1" lang="en-GB" sz="1879">
                <a:solidFill>
                  <a:schemeClr val="dk1"/>
                </a:solidFill>
                <a:latin typeface="Open Sans"/>
                <a:ea typeface="Open Sans"/>
                <a:cs typeface="Open Sans"/>
                <a:sym typeface="Open Sans"/>
              </a:rPr>
              <a:t>When submitting actions you must be descriptive - include the standard that you are trying to meet, the indicators and how they may be adapted, etc. </a:t>
            </a:r>
            <a:endParaRPr b="1" sz="1879">
              <a:solidFill>
                <a:schemeClr val="dk1"/>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1879">
              <a:solidFill>
                <a:schemeClr val="dk1"/>
              </a:solidFill>
              <a:latin typeface="Open Sans"/>
              <a:ea typeface="Open Sans"/>
              <a:cs typeface="Open Sans"/>
              <a:sym typeface="Open Sans"/>
            </a:endParaRPr>
          </a:p>
          <a:p>
            <a:pPr indent="-347980" lvl="0" marL="457200" rtl="0" algn="l">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If an action is:</a:t>
            </a:r>
            <a:endParaRPr sz="1879">
              <a:solidFill>
                <a:schemeClr val="dk1"/>
              </a:solidFill>
              <a:latin typeface="Open Sans"/>
              <a:ea typeface="Open Sans"/>
              <a:cs typeface="Open Sans"/>
              <a:sym typeface="Open Sans"/>
            </a:endParaRPr>
          </a:p>
          <a:p>
            <a:pPr indent="-347980" lvl="1" marL="914400" rtl="0" algn="l">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Approved by Exercise Control, the status box will go green. </a:t>
            </a:r>
            <a:endParaRPr sz="1879">
              <a:solidFill>
                <a:schemeClr val="dk1"/>
              </a:solidFill>
              <a:latin typeface="Open Sans"/>
              <a:ea typeface="Open Sans"/>
              <a:cs typeface="Open Sans"/>
              <a:sym typeface="Open Sans"/>
            </a:endParaRPr>
          </a:p>
          <a:p>
            <a:pPr indent="-347980" lvl="1" marL="914400" rtl="0" algn="l">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Insufficient detail for Exercise Control, the status box will go yellow with a request for more detail and resubmission. </a:t>
            </a:r>
            <a:endParaRPr sz="1879">
              <a:solidFill>
                <a:schemeClr val="dk1"/>
              </a:solidFill>
              <a:latin typeface="Open Sans"/>
              <a:ea typeface="Open Sans"/>
              <a:cs typeface="Open Sans"/>
              <a:sym typeface="Open Sans"/>
            </a:endParaRPr>
          </a:p>
          <a:p>
            <a:pPr indent="-347980" lvl="1" marL="914400" rtl="0" algn="l">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Denied by Exercise Control, the box will go red. Do not re-submit this action.</a:t>
            </a:r>
            <a:endParaRPr>
              <a:solidFill>
                <a:schemeClr val="dk1"/>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33"/>
          <p:cNvSpPr txBox="1"/>
          <p:nvPr>
            <p:ph type="title"/>
          </p:nvPr>
        </p:nvSpPr>
        <p:spPr>
          <a:xfrm>
            <a:off x="311700" y="4559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EXAMPLE GAME PLAY</a:t>
            </a:r>
            <a:endParaRPr>
              <a:solidFill>
                <a:srgbClr val="990000"/>
              </a:solidFill>
              <a:latin typeface="Oswald"/>
              <a:ea typeface="Oswald"/>
              <a:cs typeface="Oswald"/>
              <a:sym typeface="Oswald"/>
            </a:endParaRPr>
          </a:p>
        </p:txBody>
      </p:sp>
      <p:sp>
        <p:nvSpPr>
          <p:cNvPr id="152" name="Google Shape;152;p33"/>
          <p:cNvSpPr txBox="1"/>
          <p:nvPr>
            <p:ph idx="1" type="body"/>
          </p:nvPr>
        </p:nvSpPr>
        <p:spPr>
          <a:xfrm>
            <a:off x="311700" y="1124200"/>
            <a:ext cx="8520600" cy="3416400"/>
          </a:xfrm>
          <a:prstGeom prst="rect">
            <a:avLst/>
          </a:prstGeom>
        </p:spPr>
        <p:txBody>
          <a:bodyPr anchorCtr="0" anchor="t" bIns="91425" lIns="91425" spcFirstLastPara="1" rIns="91425" wrap="square" tIns="91425">
            <a:normAutofit fontScale="85000" lnSpcReduction="10000"/>
          </a:bodyPr>
          <a:lstStyle/>
          <a:p>
            <a:pPr indent="0" lvl="0" marL="0" rtl="0" algn="l">
              <a:spcBef>
                <a:spcPts val="0"/>
              </a:spcBef>
              <a:spcAft>
                <a:spcPts val="0"/>
              </a:spcAft>
              <a:buNone/>
            </a:pPr>
            <a:r>
              <a:rPr i="1" lang="en-GB">
                <a:latin typeface="Open Sans"/>
                <a:ea typeface="Open Sans"/>
                <a:cs typeface="Open Sans"/>
                <a:sym typeface="Open Sans"/>
              </a:rPr>
              <a:t>Day 1, UN Network may submit a Map action, asking facilitators for areas of highest need. Facilitators will provide this information to the team directly. </a:t>
            </a:r>
            <a:endParaRPr i="1">
              <a:latin typeface="Open Sans"/>
              <a:ea typeface="Open Sans"/>
              <a:cs typeface="Open Sans"/>
              <a:sym typeface="Open Sans"/>
            </a:endParaRPr>
          </a:p>
          <a:p>
            <a:pPr indent="0" lvl="0" marL="0" rtl="0" algn="l">
              <a:spcBef>
                <a:spcPts val="1200"/>
              </a:spcBef>
              <a:spcAft>
                <a:spcPts val="0"/>
              </a:spcAft>
              <a:buNone/>
            </a:pPr>
            <a:r>
              <a:rPr i="1" lang="en-GB">
                <a:latin typeface="Open Sans"/>
                <a:ea typeface="Open Sans"/>
                <a:cs typeface="Open Sans"/>
                <a:sym typeface="Open Sans"/>
              </a:rPr>
              <a:t>On Day 2, UN Network may submit a Coordinate action with NGOs and Government to share this information. </a:t>
            </a:r>
            <a:endParaRPr i="1">
              <a:latin typeface="Open Sans"/>
              <a:ea typeface="Open Sans"/>
              <a:cs typeface="Open Sans"/>
              <a:sym typeface="Open Sans"/>
            </a:endParaRPr>
          </a:p>
          <a:p>
            <a:pPr indent="0" lvl="0" marL="0" rtl="0" algn="l">
              <a:spcBef>
                <a:spcPts val="1200"/>
              </a:spcBef>
              <a:spcAft>
                <a:spcPts val="0"/>
              </a:spcAft>
              <a:buNone/>
            </a:pPr>
            <a:r>
              <a:rPr i="1" lang="en-GB">
                <a:latin typeface="Open Sans"/>
                <a:ea typeface="Open Sans"/>
                <a:cs typeface="Open Sans"/>
                <a:sym typeface="Open Sans"/>
              </a:rPr>
              <a:t>On Day 3, Municipal Government may submit a Coordinate action to seek funds from Donors to Implement a project. </a:t>
            </a:r>
            <a:endParaRPr i="1">
              <a:latin typeface="Open Sans"/>
              <a:ea typeface="Open Sans"/>
              <a:cs typeface="Open Sans"/>
              <a:sym typeface="Open Sans"/>
            </a:endParaRPr>
          </a:p>
          <a:p>
            <a:pPr indent="0" lvl="0" marL="0" rtl="0" algn="l">
              <a:spcBef>
                <a:spcPts val="1200"/>
              </a:spcBef>
              <a:spcAft>
                <a:spcPts val="0"/>
              </a:spcAft>
              <a:buNone/>
            </a:pPr>
            <a:r>
              <a:rPr i="1" lang="en-GB">
                <a:latin typeface="Open Sans"/>
                <a:ea typeface="Open Sans"/>
                <a:cs typeface="Open Sans"/>
                <a:sym typeface="Open Sans"/>
              </a:rPr>
              <a:t>On Day 4, Municipal Government may submit an Implement action for the funded project. </a:t>
            </a:r>
            <a:endParaRPr i="1">
              <a:latin typeface="Open Sans"/>
              <a:ea typeface="Open Sans"/>
              <a:cs typeface="Open Sans"/>
              <a:sym typeface="Open Sans"/>
            </a:endParaRPr>
          </a:p>
          <a:p>
            <a:pPr indent="0" lvl="0" marL="0" rtl="0" algn="l">
              <a:spcBef>
                <a:spcPts val="1200"/>
              </a:spcBef>
              <a:spcAft>
                <a:spcPts val="1200"/>
              </a:spcAft>
              <a:buNone/>
            </a:pPr>
            <a:r>
              <a:rPr b="1" lang="en-GB">
                <a:latin typeface="Open Sans"/>
                <a:ea typeface="Open Sans"/>
                <a:cs typeface="Open Sans"/>
                <a:sym typeface="Open Sans"/>
              </a:rPr>
              <a:t>As you can see, the game is as big as you imagine it to be. Think creatively and using the Modules: What resources can you mobilize? Where might funds come from? Who should you coordinate with?</a:t>
            </a:r>
            <a:endParaRPr b="1">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34"/>
          <p:cNvSpPr txBox="1"/>
          <p:nvPr>
            <p:ph type="title"/>
          </p:nvPr>
        </p:nvSpPr>
        <p:spPr>
          <a:xfrm>
            <a:off x="164000" y="44255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solidFill>
                  <a:srgbClr val="990000"/>
                </a:solidFill>
                <a:latin typeface="Oswald"/>
                <a:ea typeface="Oswald"/>
                <a:cs typeface="Oswald"/>
                <a:sym typeface="Oswald"/>
              </a:rPr>
              <a:t>TIMELINE (Part 1)</a:t>
            </a:r>
            <a:endParaRPr>
              <a:solidFill>
                <a:srgbClr val="990000"/>
              </a:solidFill>
              <a:latin typeface="Oswald"/>
              <a:ea typeface="Oswald"/>
              <a:cs typeface="Oswald"/>
              <a:sym typeface="Oswald"/>
            </a:endParaRPr>
          </a:p>
        </p:txBody>
      </p:sp>
      <p:graphicFrame>
        <p:nvGraphicFramePr>
          <p:cNvPr id="158" name="Google Shape;158;p34"/>
          <p:cNvGraphicFramePr/>
          <p:nvPr/>
        </p:nvGraphicFramePr>
        <p:xfrm>
          <a:off x="650400" y="427475"/>
          <a:ext cx="3000000" cy="3000000"/>
        </p:xfrm>
        <a:graphic>
          <a:graphicData uri="http://schemas.openxmlformats.org/drawingml/2006/table">
            <a:tbl>
              <a:tblPr>
                <a:noFill/>
                <a:tableStyleId>{1C1965BF-B52B-4412-BD9E-94C93C217C64}</a:tableStyleId>
              </a:tblPr>
              <a:tblGrid>
                <a:gridCol w="1460975"/>
                <a:gridCol w="6312350"/>
              </a:tblGrid>
              <a:tr h="358900">
                <a:tc>
                  <a:txBody>
                    <a:bodyPr/>
                    <a:lstStyle/>
                    <a:p>
                      <a:pPr indent="0" lvl="0" marL="0" rtl="0" algn="l">
                        <a:spcBef>
                          <a:spcPts val="0"/>
                        </a:spcBef>
                        <a:spcAft>
                          <a:spcPts val="0"/>
                        </a:spcAft>
                        <a:buNone/>
                      </a:pPr>
                      <a:r>
                        <a:rPr lang="en-GB" sz="1200">
                          <a:latin typeface="Open Sans"/>
                          <a:ea typeface="Open Sans"/>
                          <a:cs typeface="Open Sans"/>
                          <a:sym typeface="Open Sans"/>
                        </a:rPr>
                        <a:t>0h00-0h30</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Introduction, Rules of the Exercise, Q&amp;A</a:t>
                      </a:r>
                      <a:endParaRPr sz="1200">
                        <a:latin typeface="Open Sans"/>
                        <a:ea typeface="Open Sans"/>
                        <a:cs typeface="Open Sans"/>
                        <a:sym typeface="Open Sans"/>
                      </a:endParaRPr>
                    </a:p>
                  </a:txBody>
                  <a:tcPr marT="91425" marB="91425" marR="91425" marL="91425"/>
                </a:tc>
              </a:tr>
              <a:tr h="358900">
                <a:tc>
                  <a:txBody>
                    <a:bodyPr/>
                    <a:lstStyle/>
                    <a:p>
                      <a:pPr indent="0" lvl="0" marL="0" rtl="0" algn="l">
                        <a:spcBef>
                          <a:spcPts val="0"/>
                        </a:spcBef>
                        <a:spcAft>
                          <a:spcPts val="0"/>
                        </a:spcAft>
                        <a:buNone/>
                      </a:pPr>
                      <a:r>
                        <a:rPr lang="en-GB" sz="1200">
                          <a:latin typeface="Open Sans"/>
                          <a:ea typeface="Open Sans"/>
                          <a:cs typeface="Open Sans"/>
                          <a:sym typeface="Open Sans"/>
                        </a:rPr>
                        <a:t>0h30-0h35</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tc>
              </a:tr>
              <a:tr h="55217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0h35-0h55</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Day 1 - Focus: Stakeholder Mapping</a:t>
                      </a:r>
                      <a:endParaRPr sz="1200">
                        <a:latin typeface="Open Sans"/>
                        <a:ea typeface="Open Sans"/>
                        <a:cs typeface="Open Sans"/>
                        <a:sym typeface="Open Sans"/>
                      </a:endParaRPr>
                    </a:p>
                    <a:p>
                      <a:pPr indent="0" lvl="0" marL="0" rtl="0" algn="l">
                        <a:spcBef>
                          <a:spcPts val="0"/>
                        </a:spcBef>
                        <a:spcAft>
                          <a:spcPts val="0"/>
                        </a:spcAft>
                        <a:buNone/>
                      </a:pPr>
                      <a:r>
                        <a:rPr lang="en-GB" sz="1200">
                          <a:latin typeface="Open Sans"/>
                          <a:ea typeface="Open Sans"/>
                          <a:cs typeface="Open Sans"/>
                          <a:sym typeface="Open Sans"/>
                        </a:rPr>
                        <a:t>Submit Actions by 0h50</a:t>
                      </a:r>
                      <a:endParaRPr sz="1200">
                        <a:latin typeface="Open Sans"/>
                        <a:ea typeface="Open Sans"/>
                        <a:cs typeface="Open Sans"/>
                        <a:sym typeface="Open Sans"/>
                      </a:endParaRPr>
                    </a:p>
                  </a:txBody>
                  <a:tcPr marT="91425" marB="91425" marR="91425" marL="91425"/>
                </a:tc>
              </a:tr>
              <a:tr h="3589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0h55-1h00</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tc>
              </a:tr>
              <a:tr h="7454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1h00-1h25</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Day 2 - Focus: Coordination &amp; Planning</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Meeting Rooms Open 1h00-1h10</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Submit Actions by Minute 1h15</a:t>
                      </a:r>
                      <a:endParaRPr sz="1200">
                        <a:latin typeface="Open Sans"/>
                        <a:ea typeface="Open Sans"/>
                        <a:cs typeface="Open Sans"/>
                        <a:sym typeface="Open Sans"/>
                      </a:endParaRPr>
                    </a:p>
                  </a:txBody>
                  <a:tcPr marT="91425" marB="91425" marR="91425" marL="91425"/>
                </a:tc>
              </a:tr>
              <a:tr h="3589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1h25-1h35</a:t>
                      </a:r>
                      <a:endParaRPr sz="1200">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Open Sans"/>
                          <a:ea typeface="Open Sans"/>
                          <a:cs typeface="Open Sans"/>
                          <a:sym typeface="Open Sans"/>
                        </a:rPr>
                        <a:t>Return to Main Room, 10 MINUTE BREAK</a:t>
                      </a:r>
                      <a:endParaRPr sz="1200">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r>
              <a:tr h="3589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1h35-1h40</a:t>
                      </a:r>
                      <a:endParaRPr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89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1h40-2h00</a:t>
                      </a:r>
                      <a:endParaRPr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Day 3</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Meeting Rooms Open Minutes 1h35-1h45</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Submit Actions by Minute 1h50</a:t>
                      </a:r>
                      <a:endParaRPr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AEF1F2"/>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7" ma:contentTypeDescription="Create a new document." ma:contentTypeScope="" ma:versionID="27943c6b80f0f39d6ddcdeaead66d061">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0d10aba7434b7a129700691a02125503"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c2c48a7-3976-43da-8c19-cb30e3e77c6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403d0eb-ff5c-4829-9fc3-59ef669ebb52}" ma:internalName="TaxCatchAll" ma:showField="CatchAllData" ma:web="9051fefc-2ea4-4620-a82b-61f19e316b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355b3f0-e072-4ae3-b261-722c43fa6e26">
      <Terms xmlns="http://schemas.microsoft.com/office/infopath/2007/PartnerControls"/>
    </lcf76f155ced4ddcb4097134ff3c332f>
    <TaxCatchAll xmlns="9051fefc-2ea4-4620-a82b-61f19e316bb6" xsi:nil="true"/>
    <_Flow_SignoffStatus xmlns="1355b3f0-e072-4ae3-b261-722c43fa6e26" xsi:nil="true"/>
  </documentManagement>
</p:properties>
</file>

<file path=customXml/itemProps1.xml><?xml version="1.0" encoding="utf-8"?>
<ds:datastoreItem xmlns:ds="http://schemas.openxmlformats.org/officeDocument/2006/customXml" ds:itemID="{2D81736D-EF96-4F47-A65B-BF8B8CA2A91C}"/>
</file>

<file path=customXml/itemProps2.xml><?xml version="1.0" encoding="utf-8"?>
<ds:datastoreItem xmlns:ds="http://schemas.openxmlformats.org/officeDocument/2006/customXml" ds:itemID="{B8171007-0AA0-44EA-B537-7C7FC8733EC4}"/>
</file>

<file path=customXml/itemProps3.xml><?xml version="1.0" encoding="utf-8"?>
<ds:datastoreItem xmlns:ds="http://schemas.openxmlformats.org/officeDocument/2006/customXml" ds:itemID="{A4E9FBF7-BB59-4C42-A22C-D7483427AE69}"/>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0x01010021D2880D3728A648A383F69F3E656670</vt:lpwstr>
  </property>
</Properties>
</file>