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Lst>
  <p:notesMasterIdLst>
    <p:notesMasterId r:id="rId38"/>
  </p:notesMasterIdLst>
  <p:sldIdLst>
    <p:sldId id="256" r:id="rId5"/>
    <p:sldId id="257" r:id="rId6"/>
    <p:sldId id="258" r:id="rId7"/>
    <p:sldId id="259" r:id="rId8"/>
    <p:sldId id="260" r:id="rId9"/>
    <p:sldId id="261" r:id="rId10"/>
    <p:sldId id="262" r:id="rId11"/>
    <p:sldId id="263" r:id="rId12"/>
    <p:sldId id="264" r:id="rId13"/>
    <p:sldId id="298"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88" r:id="rId28"/>
    <p:sldId id="289" r:id="rId29"/>
    <p:sldId id="290" r:id="rId30"/>
    <p:sldId id="291" r:id="rId31"/>
    <p:sldId id="292" r:id="rId32"/>
    <p:sldId id="293" r:id="rId33"/>
    <p:sldId id="294" r:id="rId34"/>
    <p:sldId id="295" r:id="rId35"/>
    <p:sldId id="296" r:id="rId36"/>
    <p:sldId id="297" r:id="rId37"/>
  </p:sldIdLst>
  <p:sldSz cx="9144000" cy="5143500" type="screen16x9"/>
  <p:notesSz cx="6858000" cy="9144000"/>
  <p:embeddedFontLst>
    <p:embeddedFont>
      <p:font typeface="Montserrat" panose="00000500000000000000" pitchFamily="50" charset="0"/>
      <p:regular r:id="rId39"/>
      <p:bold r:id="rId40"/>
      <p:italic r:id="rId41"/>
      <p:boldItalic r:id="rId42"/>
    </p:embeddedFont>
    <p:embeddedFont>
      <p:font typeface="Montserrat Black" panose="00000A00000000000000" pitchFamily="2" charset="0"/>
      <p:bold r:id="rId43"/>
      <p:italic r:id="rId44"/>
      <p:boldItalic r:id="rId45"/>
    </p:embeddedFont>
    <p:embeddedFont>
      <p:font typeface="Montserrat ExtraBold" panose="00000900000000000000" pitchFamily="2" charset="0"/>
      <p:bold r:id="rId46"/>
      <p:italic r:id="rId47"/>
      <p:boldItalic r:id="rId48"/>
    </p:embeddedFont>
    <p:embeddedFont>
      <p:font typeface="Open Sans" panose="020B0606030504020204" pitchFamily="3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297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89A919-EA06-4790-87B0-F41AA42BF1FF}" v="7" dt="2023-06-05T07:29:59.4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0"/>
  </p:normalViewPr>
  <p:slideViewPr>
    <p:cSldViewPr snapToGrid="0">
      <p:cViewPr varScale="1">
        <p:scale>
          <a:sx n="103" d="100"/>
          <a:sy n="103" d="100"/>
        </p:scale>
        <p:origin x="874" y="77"/>
      </p:cViewPr>
      <p:guideLst>
        <p:guide orient="horz" pos="1620"/>
        <p:guide pos="2880"/>
        <p:guide pos="2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13.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6.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1.fntdata"/><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6.fntdata"/><Relationship Id="rId52"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s3.reutersmedia.net/resources/r/?m=02&amp;d=20220408&amp;t=2&amp;i=1596772091&amp;w=780&amp;fh=&amp;fw=&amp;ll=&amp;pl=&amp;sq=&amp;r=2022-04-08T175320Z_18298_MRPRC2QFT9A07VK_RTRMADP_0_UKRAINE-CRISIS-MARIUPO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nsplash.com/@cloneyusiang?utm_source=unsplash&amp;utm_medium=referral&amp;utm_content=creditCopyText"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unsplash.com/photos/4hhmoO2pXLk"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unsplash.com/@chanphoto?utm_source=unsplash&amp;utm_medium=referral&amp;utm_content=creditCopyText"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unsplash.com/s/photos/disaster?utm_source=unsplash&amp;utm_medium=referral&amp;utm_content=creditCopyText"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unsplash.com/@jasongoodman_youxventures?utm_source=unsplash&amp;utm_medium=referral&amp;utm_content=creditCopyText"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unsplash.com/s/photos/whiteboard?utm_source=unsplash&amp;utm_medium=referral&amp;utm_content=creditCopyText"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unsplash.com/@hannahbusing?utm_source=unsplash&amp;utm_medium=referral&amp;utm_content=creditCopyText"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unsplash.com/s/photos/workgroup?utm_source=unsplash&amp;utm_medium=referral&amp;utm_content=creditCopyText"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wired.com/story/mariupol-ukraine-war/"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unsplash.com/@cloneyusiang?utm_source=unsplash&amp;utm_medium=referral&amp;utm_content=creditCopyText"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unsplash.com/photos/4hhmoO2pXLk"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1285356fcb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1285356fcb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IMG SOURCE: An aerial view shows residential buildings that were damaged in the southern port city of Mariupol, Ukraine April 3. </a:t>
            </a:r>
            <a:r>
              <a:rPr lang="en-GB" u="sng">
                <a:solidFill>
                  <a:schemeClr val="hlink"/>
                </a:solidFill>
                <a:hlinkClick r:id="rId3"/>
              </a:rPr>
              <a:t>REUTERS/Pavel Klimov</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13367cec468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13367cec468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Yu Siang Teo</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solidFill>
                <a:schemeClr val="dk1"/>
              </a:solidFill>
              <a:latin typeface="Open Sans"/>
              <a:ea typeface="Open Sans"/>
              <a:cs typeface="Open Sans"/>
              <a:sym typeface="Open Sans"/>
            </a:endParaRPr>
          </a:p>
        </p:txBody>
      </p:sp>
    </p:spTree>
    <p:extLst>
      <p:ext uri="{BB962C8B-B14F-4D97-AF65-F5344CB8AC3E}">
        <p14:creationId xmlns:p14="http://schemas.microsoft.com/office/powerpoint/2010/main" val="3409820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1676f05115e_1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1676f05115e_1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1676f05115e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1676f05115e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f4098fd273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f4098fd273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Chandler Cruttenden</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131dac3146e_1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131dac3146e_1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131dac3146e_1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131dac3146e_1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13367cec468_1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13367cec468_1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135067fda1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135067fda1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135067fda13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135067fda1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6cc237ec8f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16cc237ec8f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12eb9474198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12eb9474198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6f13365f2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16f13365f2c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16f13365f2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16f13365f2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16cc237ec8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16cc237ec8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16cc237ec8f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16cc237ec8f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f4098fd273_0_2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f4098fd273_0_2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Jason Goodman</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13367cec468_1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13367cec468_1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135191286d4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135191286d4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135191286d4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135191286d4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135191286d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135191286d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135191286d4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135191286d4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11fdd333b7b_1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11fdd333b7b_1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a:t>
            </a:r>
            <a:r>
              <a:rPr lang="en-GB">
                <a:solidFill>
                  <a:schemeClr val="dk1"/>
                </a:solidFill>
              </a:rPr>
              <a:t>Photo by</a:t>
            </a:r>
            <a:r>
              <a:rPr lang="en-GB">
                <a:solidFill>
                  <a:schemeClr val="dk1"/>
                </a:solidFill>
                <a:uFill>
                  <a:noFill/>
                </a:uFill>
                <a:hlinkClick r:id="rId3">
                  <a:extLst>
                    <a:ext uri="{A12FA001-AC4F-418D-AE19-62706E023703}">
                      <ahyp:hlinkClr xmlns:ahyp="http://schemas.microsoft.com/office/drawing/2018/hyperlinkcolor" val="tx"/>
                    </a:ext>
                  </a:extLst>
                </a:hlinkClick>
              </a:rPr>
              <a:t> </a:t>
            </a:r>
            <a:r>
              <a:rPr lang="en-GB" u="sng">
                <a:solidFill>
                  <a:schemeClr val="hlink"/>
                </a:solidFill>
                <a:hlinkClick r:id="rId3"/>
              </a:rPr>
              <a:t>Hannah Busing</a:t>
            </a:r>
            <a:r>
              <a:rPr lang="en-GB">
                <a:solidFill>
                  <a:schemeClr val="dk1"/>
                </a:solidFill>
              </a:rPr>
              <a:t> on</a:t>
            </a:r>
            <a:r>
              <a:rPr lang="en-GB">
                <a:solidFill>
                  <a:schemeClr val="dk1"/>
                </a:solidFill>
                <a:uFill>
                  <a:noFill/>
                </a:uFill>
                <a:hlinkClick r:id="rId4">
                  <a:extLst>
                    <a:ext uri="{A12FA001-AC4F-418D-AE19-62706E023703}">
                      <ahyp:hlinkClr xmlns:ahyp="http://schemas.microsoft.com/office/drawing/2018/hyperlinkcolor" val="tx"/>
                    </a:ext>
                  </a:extLst>
                </a:hlinkClick>
              </a:rPr>
              <a:t> </a:t>
            </a:r>
            <a:r>
              <a:rPr lang="en-GB" u="sng">
                <a:solidFill>
                  <a:schemeClr val="hlink"/>
                </a:solidFill>
                <a:hlinkClick r:id="rId4"/>
              </a:rPr>
              <a:t>Unsplash</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135191286d4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6" name="Google Shape;456;g135191286d4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16f13365f2c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16f13365f2c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16cc237ec8f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16cc237ec8f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16cc237ec8f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16cc237ec8f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130fb0f8f6d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130fb0f8f6d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dk1"/>
                </a:solidFill>
                <a:latin typeface="Open Sans"/>
                <a:ea typeface="Open Sans"/>
                <a:cs typeface="Open Sans"/>
                <a:sym typeface="Open Sans"/>
              </a:rPr>
              <a:t>IMAGE SOURCE: </a:t>
            </a:r>
            <a:r>
              <a:rPr lang="en-GB">
                <a:solidFill>
                  <a:schemeClr val="dk1"/>
                </a:solidFill>
                <a:highlight>
                  <a:srgbClr val="FFFFFF"/>
                </a:highlight>
                <a:latin typeface="Open Sans"/>
                <a:ea typeface="Open Sans"/>
                <a:cs typeface="Open Sans"/>
                <a:sym typeface="Open Sans"/>
              </a:rPr>
              <a:t>Image by Alexey Kudenko on </a:t>
            </a:r>
            <a:r>
              <a:rPr lang="en-GB" u="sng">
                <a:solidFill>
                  <a:schemeClr val="hlink"/>
                </a:solidFill>
                <a:highlight>
                  <a:srgbClr val="FFFFFF"/>
                </a:highlight>
                <a:latin typeface="Open Sans"/>
                <a:ea typeface="Open Sans"/>
                <a:cs typeface="Open Sans"/>
                <a:sym typeface="Open Sans"/>
                <a:hlinkClick r:id="rId3"/>
              </a:rPr>
              <a:t>WIRED</a:t>
            </a:r>
            <a:r>
              <a:rPr lang="en-GB">
                <a:solidFill>
                  <a:schemeClr val="dk1"/>
                </a:solidFill>
                <a:highlight>
                  <a:srgbClr val="FFFFFF"/>
                </a:highlight>
                <a:latin typeface="Open Sans"/>
                <a:ea typeface="Open Sans"/>
                <a:cs typeface="Open Sans"/>
                <a:sym typeface="Open Sans"/>
              </a:rPr>
              <a:t> </a:t>
            </a:r>
            <a:endParaRPr>
              <a:solidFill>
                <a:schemeClr val="dk1"/>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850">
              <a:solidFill>
                <a:schemeClr val="dk1"/>
              </a:solidFill>
              <a:highlight>
                <a:srgbClr val="FFFFFF"/>
              </a:highligh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13367cec468_1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13367cec468_1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13367cec468_1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13367cec468_1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1676f05115e_1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1676f05115e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1676f05115e_1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1676f05115e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13367cec468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13367cec468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Yu Siang Teo</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solidFill>
                <a:schemeClr val="dk1"/>
              </a:solidFill>
              <a:latin typeface="Open Sans"/>
              <a:ea typeface="Open Sans"/>
              <a:cs typeface="Open Sans"/>
              <a:sym typeface="Open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11"/>
        <p:cNvGrpSpPr/>
        <p:nvPr/>
      </p:nvGrpSpPr>
      <p:grpSpPr>
        <a:xfrm>
          <a:off x="0" y="0"/>
          <a:ext cx="0" cy="0"/>
          <a:chOff x="0" y="0"/>
          <a:chExt cx="0" cy="0"/>
        </a:xfrm>
      </p:grpSpPr>
      <p:sp>
        <p:nvSpPr>
          <p:cNvPr id="12" name="Google Shape;12;p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 name="Google Shape;13;p2"/>
          <p:cNvSpPr txBox="1">
            <a:spLocks noGrp="1"/>
          </p:cNvSpPr>
          <p:nvPr>
            <p:ph type="sldNum" idx="12"/>
          </p:nvPr>
        </p:nvSpPr>
        <p:spPr>
          <a:xfrm>
            <a:off x="8549734" y="51426"/>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8"/>
        <p:cNvGrpSpPr/>
        <p:nvPr/>
      </p:nvGrpSpPr>
      <p:grpSpPr>
        <a:xfrm>
          <a:off x="0" y="0"/>
          <a:ext cx="0" cy="0"/>
          <a:chOff x="0" y="0"/>
          <a:chExt cx="0" cy="0"/>
        </a:xfrm>
      </p:grpSpPr>
      <p:sp>
        <p:nvSpPr>
          <p:cNvPr id="49" name="Google Shape;49;p11"/>
          <p:cNvSpPr txBox="1">
            <a:spLocks noGrp="1"/>
          </p:cNvSpPr>
          <p:nvPr>
            <p:ph type="body" idx="1"/>
          </p:nvPr>
        </p:nvSpPr>
        <p:spPr>
          <a:xfrm>
            <a:off x="293025" y="4587025"/>
            <a:ext cx="6602400" cy="3936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50" name="Google Shape;50;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1" name="Google Shape;51;p11"/>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2"/>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4" name="Google Shape;54;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5" name="Google Shape;55;p12"/>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8" name="Google Shape;58;p13"/>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6" name="Google Shape;16;p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7" name="Google Shape;17;p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0" name="Google Shape;20;p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a:endParaRPr/>
          </a:p>
        </p:txBody>
      </p:sp>
      <p:sp>
        <p:nvSpPr>
          <p:cNvPr id="23" name="Google Shape;23;p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4" name="Google Shape;24;p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500"/>
              <a:buNone/>
              <a:defRPr sz="25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8" name="Google Shape;28;p6"/>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a:buNone/>
              <a:defRPr sz="900"/>
            </a:lvl1pPr>
            <a:lvl2pPr lvl="1">
              <a:buNone/>
              <a:defRPr sz="900"/>
            </a:lvl2pPr>
            <a:lvl3pPr lvl="2">
              <a:buNone/>
              <a:defRPr sz="900"/>
            </a:lvl3pPr>
            <a:lvl4pPr lvl="3">
              <a:buNone/>
              <a:defRPr sz="900"/>
            </a:lvl4pPr>
            <a:lvl5pPr lvl="4">
              <a:buNone/>
              <a:defRPr sz="900"/>
            </a:lvl5pPr>
            <a:lvl6pPr lvl="5">
              <a:buNone/>
              <a:defRPr sz="900"/>
            </a:lvl6pPr>
            <a:lvl7pPr lvl="6">
              <a:buNone/>
              <a:defRPr sz="900"/>
            </a:lvl7pPr>
            <a:lvl8pPr lvl="7">
              <a:buNone/>
              <a:defRPr sz="900"/>
            </a:lvl8pPr>
            <a:lvl9pPr lvl="8">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a:endParaRPr/>
          </a:p>
        </p:txBody>
      </p:sp>
      <p:sp>
        <p:nvSpPr>
          <p:cNvPr id="32" name="Google Shape;32;p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0" y="-29100"/>
            <a:ext cx="5805000" cy="5931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5" name="Google Shape;35;p8"/>
          <p:cNvSpPr txBox="1">
            <a:spLocks noGrp="1"/>
          </p:cNvSpPr>
          <p:nvPr>
            <p:ph type="body" idx="1"/>
          </p:nvPr>
        </p:nvSpPr>
        <p:spPr>
          <a:xfrm>
            <a:off x="311700" y="1389600"/>
            <a:ext cx="40662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6" name="Google Shape;36;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8"/>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8"/>
        <p:cNvGrpSpPr/>
        <p:nvPr/>
      </p:nvGrpSpPr>
      <p:grpSpPr>
        <a:xfrm>
          <a:off x="0" y="0"/>
          <a:ext cx="0" cy="0"/>
          <a:chOff x="0" y="0"/>
          <a:chExt cx="0" cy="0"/>
        </a:xfrm>
      </p:grpSpPr>
      <p:sp>
        <p:nvSpPr>
          <p:cNvPr id="39" name="Google Shape;39;p9"/>
          <p:cNvSpPr txBox="1">
            <a:spLocks noGrp="1"/>
          </p:cNvSpPr>
          <p:nvPr>
            <p:ph type="title"/>
          </p:nvPr>
        </p:nvSpPr>
        <p:spPr>
          <a:xfrm>
            <a:off x="635500" y="450150"/>
            <a:ext cx="68667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41" name="Google Shape;41;p9"/>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2"/>
        <p:cNvGrpSpPr/>
        <p:nvPr/>
      </p:nvGrpSpPr>
      <p:grpSpPr>
        <a:xfrm>
          <a:off x="0" y="0"/>
          <a:ext cx="0" cy="0"/>
          <a:chOff x="0" y="0"/>
          <a:chExt cx="0" cy="0"/>
        </a:xfrm>
      </p:grpSpPr>
      <p:sp>
        <p:nvSpPr>
          <p:cNvPr id="43" name="Google Shape;43;p1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10"/>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5" name="Google Shape;45;p10"/>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6" name="Google Shape;46;p10"/>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7" name="Google Shape;47;p1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1pPr>
            <a:lvl2pPr lvl="1">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2pPr>
            <a:lvl3pPr lvl="2">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3pPr>
            <a:lvl4pPr lvl="3">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4pPr>
            <a:lvl5pPr lvl="4">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5pPr>
            <a:lvl6pPr lvl="5">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6pPr>
            <a:lvl7pPr lvl="6">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7pPr>
            <a:lvl8pPr lvl="7">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8pPr>
            <a:lvl9pPr lvl="8">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pic>
        <p:nvPicPr>
          <p:cNvPr id="8" name="Google Shape;8;p1"/>
          <p:cNvPicPr preferRelativeResize="0"/>
          <p:nvPr/>
        </p:nvPicPr>
        <p:blipFill>
          <a:blip r:embed="rId14">
            <a:alphaModFix/>
          </a:blip>
          <a:stretch>
            <a:fillRect/>
          </a:stretch>
        </p:blipFill>
        <p:spPr>
          <a:xfrm>
            <a:off x="8043204" y="4568875"/>
            <a:ext cx="995296" cy="461150"/>
          </a:xfrm>
          <a:prstGeom prst="rect">
            <a:avLst/>
          </a:prstGeom>
          <a:noFill/>
          <a:ln>
            <a:noFill/>
          </a:ln>
        </p:spPr>
      </p:pic>
      <p:pic>
        <p:nvPicPr>
          <p:cNvPr id="9" name="Google Shape;9;p1"/>
          <p:cNvPicPr preferRelativeResize="0"/>
          <p:nvPr/>
        </p:nvPicPr>
        <p:blipFill>
          <a:blip r:embed="rId15">
            <a:alphaModFix/>
          </a:blip>
          <a:stretch>
            <a:fillRect/>
          </a:stretch>
        </p:blipFill>
        <p:spPr>
          <a:xfrm>
            <a:off x="6893300" y="4627988"/>
            <a:ext cx="1085225" cy="342925"/>
          </a:xfrm>
          <a:prstGeom prst="rect">
            <a:avLst/>
          </a:prstGeom>
          <a:noFill/>
          <a:ln>
            <a:noFill/>
          </a:ln>
        </p:spPr>
      </p:pic>
      <p:sp>
        <p:nvSpPr>
          <p:cNvPr id="10" name="Google Shape;10;p1"/>
          <p:cNvSpPr txBox="1">
            <a:spLocks noGrp="1"/>
          </p:cNvSpPr>
          <p:nvPr>
            <p:ph type="sldNum" idx="12"/>
          </p:nvPr>
        </p:nvSpPr>
        <p:spPr>
          <a:xfrm>
            <a:off x="8549734" y="51426"/>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latin typeface="Montserrat"/>
                <a:ea typeface="Montserrat"/>
                <a:cs typeface="Montserrat"/>
                <a:sym typeface="Montserrat"/>
              </a:defRPr>
            </a:lvl1pPr>
            <a:lvl2pPr lvl="1" algn="r">
              <a:buNone/>
              <a:defRPr sz="1300">
                <a:solidFill>
                  <a:schemeClr val="dk2"/>
                </a:solidFill>
                <a:latin typeface="Montserrat"/>
                <a:ea typeface="Montserrat"/>
                <a:cs typeface="Montserrat"/>
                <a:sym typeface="Montserrat"/>
              </a:defRPr>
            </a:lvl2pPr>
            <a:lvl3pPr lvl="2" algn="r">
              <a:buNone/>
              <a:defRPr sz="1300">
                <a:solidFill>
                  <a:schemeClr val="dk2"/>
                </a:solidFill>
                <a:latin typeface="Montserrat"/>
                <a:ea typeface="Montserrat"/>
                <a:cs typeface="Montserrat"/>
                <a:sym typeface="Montserrat"/>
              </a:defRPr>
            </a:lvl3pPr>
            <a:lvl4pPr lvl="3" algn="r">
              <a:buNone/>
              <a:defRPr sz="1300">
                <a:solidFill>
                  <a:schemeClr val="dk2"/>
                </a:solidFill>
                <a:latin typeface="Montserrat"/>
                <a:ea typeface="Montserrat"/>
                <a:cs typeface="Montserrat"/>
                <a:sym typeface="Montserrat"/>
              </a:defRPr>
            </a:lvl4pPr>
            <a:lvl5pPr lvl="4" algn="r">
              <a:buNone/>
              <a:defRPr sz="1300">
                <a:solidFill>
                  <a:schemeClr val="dk2"/>
                </a:solidFill>
                <a:latin typeface="Montserrat"/>
                <a:ea typeface="Montserrat"/>
                <a:cs typeface="Montserrat"/>
                <a:sym typeface="Montserrat"/>
              </a:defRPr>
            </a:lvl5pPr>
            <a:lvl6pPr lvl="5" algn="r">
              <a:buNone/>
              <a:defRPr sz="1300">
                <a:solidFill>
                  <a:schemeClr val="dk2"/>
                </a:solidFill>
                <a:latin typeface="Montserrat"/>
                <a:ea typeface="Montserrat"/>
                <a:cs typeface="Montserrat"/>
                <a:sym typeface="Montserrat"/>
              </a:defRPr>
            </a:lvl6pPr>
            <a:lvl7pPr lvl="6" algn="r">
              <a:buNone/>
              <a:defRPr sz="1300">
                <a:solidFill>
                  <a:schemeClr val="dk2"/>
                </a:solidFill>
                <a:latin typeface="Montserrat"/>
                <a:ea typeface="Montserrat"/>
                <a:cs typeface="Montserrat"/>
                <a:sym typeface="Montserrat"/>
              </a:defRPr>
            </a:lvl7pPr>
            <a:lvl8pPr lvl="7" algn="r">
              <a:buNone/>
              <a:defRPr sz="1300">
                <a:solidFill>
                  <a:schemeClr val="dk2"/>
                </a:solidFill>
                <a:latin typeface="Montserrat"/>
                <a:ea typeface="Montserrat"/>
                <a:cs typeface="Montserrat"/>
                <a:sym typeface="Montserrat"/>
              </a:defRPr>
            </a:lvl8pPr>
            <a:lvl9pPr lvl="8" algn="r">
              <a:buNone/>
              <a:defRPr sz="1300">
                <a:solidFill>
                  <a:schemeClr val="dk2"/>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hyperlink" Target="https://www.nytimes.com/live/2022/04/18/world/ukraine-russia-war-news#:~:text=The%20Lviv%20attack%20followed%20300,country%20known%20as%20the%20Donbas." TargetMode="External"/><Relationship Id="rId3" Type="http://schemas.openxmlformats.org/officeDocument/2006/relationships/image" Target="../media/image6.jpeg"/><Relationship Id="rId7" Type="http://schemas.openxmlformats.org/officeDocument/2006/relationships/hyperlink" Target="https://www.aljazeera.com/news/2022/4/16/russia-renews-attacks-on-ukraine-kyivkyiv-mayor-warns-returnees-to-stay-away-amid-renewed-russia-fire"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hyperlink" Target="https://www.nytimes.com/article/ukraine-cities.html" TargetMode="External"/><Relationship Id="rId5" Type="http://schemas.openxmlformats.org/officeDocument/2006/relationships/hyperlink" Target="https://news.un.org/en/story/2022/05/1118772#:~:text=In%202022%2C%20the%20war%20in,million%20to%20leave%20the%20nation." TargetMode="External"/><Relationship Id="rId4" Type="http://schemas.openxmlformats.org/officeDocument/2006/relationships/hyperlink" Target="https://www.ohchr.org/en/news/2022/05/ukraine-civilian-casualty-update-20-may-2022"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Google Shape;63;p14"/>
          <p:cNvPicPr preferRelativeResize="0"/>
          <p:nvPr/>
        </p:nvPicPr>
        <p:blipFill>
          <a:blip r:embed="rId3" cstate="screen">
            <a:alphaModFix amt="32000"/>
            <a:extLst>
              <a:ext uri="{28A0092B-C50C-407E-A947-70E740481C1C}">
                <a14:useLocalDpi xmlns:a14="http://schemas.microsoft.com/office/drawing/2010/main"/>
              </a:ext>
            </a:extLst>
          </a:blip>
          <a:stretch>
            <a:fillRect/>
          </a:stretch>
        </p:blipFill>
        <p:spPr>
          <a:xfrm>
            <a:off x="0" y="0"/>
            <a:ext cx="9144003" cy="5134569"/>
          </a:xfrm>
          <a:prstGeom prst="rect">
            <a:avLst/>
          </a:prstGeom>
          <a:noFill/>
          <a:ln>
            <a:noFill/>
          </a:ln>
        </p:spPr>
      </p:pic>
      <p:sp>
        <p:nvSpPr>
          <p:cNvPr id="64" name="Google Shape;64;p14"/>
          <p:cNvSpPr txBox="1">
            <a:spLocks noGrp="1"/>
          </p:cNvSpPr>
          <p:nvPr>
            <p:ph type="ctrTitle"/>
          </p:nvPr>
        </p:nvSpPr>
        <p:spPr>
          <a:xfrm>
            <a:off x="678750" y="1012050"/>
            <a:ext cx="8032500" cy="20526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sz="4800" b="0">
                <a:solidFill>
                  <a:srgbClr val="015052"/>
                </a:solidFill>
                <a:latin typeface="Montserrat ExtraBold"/>
                <a:ea typeface="Montserrat ExtraBold"/>
                <a:cs typeface="Montserrat ExtraBold"/>
                <a:sym typeface="Montserrat ExtraBold"/>
              </a:rPr>
              <a:t>Using Sphere Standards in Urban Contexts</a:t>
            </a:r>
            <a:endParaRPr b="0">
              <a:solidFill>
                <a:srgbClr val="015052"/>
              </a:solidFill>
              <a:latin typeface="Montserrat ExtraBold"/>
              <a:ea typeface="Montserrat ExtraBold"/>
              <a:cs typeface="Montserrat ExtraBold"/>
              <a:sym typeface="Montserrat ExtraBold"/>
            </a:endParaRPr>
          </a:p>
        </p:txBody>
      </p:sp>
      <p:sp>
        <p:nvSpPr>
          <p:cNvPr id="65" name="Google Shape;65;p14"/>
          <p:cNvSpPr txBox="1"/>
          <p:nvPr/>
        </p:nvSpPr>
        <p:spPr>
          <a:xfrm>
            <a:off x="670500" y="2887975"/>
            <a:ext cx="7940100" cy="661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100">
                <a:solidFill>
                  <a:srgbClr val="015052"/>
                </a:solidFill>
                <a:latin typeface="Montserrat"/>
                <a:ea typeface="Montserrat"/>
                <a:cs typeface="Montserrat"/>
                <a:sym typeface="Montserrat"/>
              </a:rPr>
              <a:t>Training for Humanitarian Responders</a:t>
            </a:r>
            <a:endParaRPr sz="100">
              <a:latin typeface="Montserrat"/>
              <a:ea typeface="Montserrat"/>
              <a:cs typeface="Montserrat"/>
              <a:sym typeface="Montserrat"/>
            </a:endParaRPr>
          </a:p>
        </p:txBody>
      </p:sp>
      <p:sp>
        <p:nvSpPr>
          <p:cNvPr id="66" name="Google Shape;66;p1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a:t>
            </a:fld>
            <a:endParaRPr/>
          </a:p>
        </p:txBody>
      </p:sp>
      <p:sp>
        <p:nvSpPr>
          <p:cNvPr id="67" name="Google Shape;67;p14"/>
          <p:cNvSpPr txBox="1"/>
          <p:nvPr/>
        </p:nvSpPr>
        <p:spPr>
          <a:xfrm>
            <a:off x="670500" y="3397375"/>
            <a:ext cx="8473500" cy="8697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4450">
                <a:solidFill>
                  <a:srgbClr val="FF9900"/>
                </a:solidFill>
                <a:latin typeface="Montserrat ExtraBold"/>
                <a:ea typeface="Montserrat ExtraBold"/>
                <a:cs typeface="Montserrat ExtraBold"/>
                <a:sym typeface="Montserrat ExtraBold"/>
              </a:rPr>
              <a:t>PARTICIPANT GUIDE</a:t>
            </a:r>
            <a:endParaRPr sz="2600">
              <a:solidFill>
                <a:srgbClr val="FF99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45"/>
        <p:cNvGrpSpPr/>
        <p:nvPr/>
      </p:nvGrpSpPr>
      <p:grpSpPr>
        <a:xfrm>
          <a:off x="0" y="0"/>
          <a:ext cx="0" cy="0"/>
          <a:chOff x="0" y="0"/>
          <a:chExt cx="0" cy="0"/>
        </a:xfrm>
      </p:grpSpPr>
      <p:sp>
        <p:nvSpPr>
          <p:cNvPr id="147" name="Google Shape;147;p2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10</a:t>
            </a:fld>
            <a:endParaRPr/>
          </a:p>
        </p:txBody>
      </p:sp>
      <p:sp>
        <p:nvSpPr>
          <p:cNvPr id="149" name="Google Shape;149;p22"/>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dirty="0">
                <a:solidFill>
                  <a:srgbClr val="00A0A3"/>
                </a:solidFill>
              </a:rPr>
              <a:t>Define the Urban Context</a:t>
            </a:r>
            <a:endParaRPr sz="2300" b="1" dirty="0">
              <a:solidFill>
                <a:srgbClr val="00A0A3"/>
              </a:solidFill>
            </a:endParaRPr>
          </a:p>
        </p:txBody>
      </p:sp>
      <p:sp>
        <p:nvSpPr>
          <p:cNvPr id="150" name="Google Shape;150;p2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51" name="Google Shape;151;p22"/>
          <p:cNvSpPr txBox="1">
            <a:spLocks noGrp="1"/>
          </p:cNvSpPr>
          <p:nvPr>
            <p:ph type="subTitle" idx="1"/>
          </p:nvPr>
        </p:nvSpPr>
        <p:spPr>
          <a:xfrm>
            <a:off x="265500" y="1937100"/>
            <a:ext cx="4045200" cy="68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dirty="0">
                <a:solidFill>
                  <a:srgbClr val="00A0A3"/>
                </a:solidFill>
                <a:latin typeface="Montserrat Black"/>
                <a:ea typeface="Montserrat Black"/>
                <a:cs typeface="Montserrat Black"/>
                <a:sym typeface="Montserrat Black"/>
              </a:rPr>
              <a:t>Activity 1.1</a:t>
            </a:r>
            <a:endParaRPr sz="3800" b="1" dirty="0">
              <a:solidFill>
                <a:srgbClr val="00A0A3"/>
              </a:solidFill>
            </a:endParaRPr>
          </a:p>
        </p:txBody>
      </p:sp>
      <p:sp>
        <p:nvSpPr>
          <p:cNvPr id="152" name="Google Shape;152;p22"/>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1.1 </a:t>
            </a:r>
            <a:r>
              <a:rPr lang="en-GB" i="1">
                <a:solidFill>
                  <a:srgbClr val="00A0A3"/>
                </a:solidFill>
                <a:latin typeface="Montserrat"/>
                <a:ea typeface="Montserrat"/>
                <a:cs typeface="Montserrat"/>
                <a:sym typeface="Montserrat"/>
              </a:rPr>
              <a:t>Defining the Urban Context</a:t>
            </a:r>
            <a:endParaRPr/>
          </a:p>
        </p:txBody>
      </p:sp>
      <p:sp>
        <p:nvSpPr>
          <p:cNvPr id="2" name="Google Shape;157;p23">
            <a:extLst>
              <a:ext uri="{FF2B5EF4-FFF2-40B4-BE49-F238E27FC236}">
                <a16:creationId xmlns:a16="http://schemas.microsoft.com/office/drawing/2014/main" id="{1A526DA0-0D32-ADF4-FF5A-13A93EDA18D5}"/>
              </a:ext>
            </a:extLst>
          </p:cNvPr>
          <p:cNvSpPr txBox="1">
            <a:spLocks noGrp="1"/>
          </p:cNvSpPr>
          <p:nvPr>
            <p:ph type="body" idx="2"/>
          </p:nvPr>
        </p:nvSpPr>
        <p:spPr>
          <a:xfrm>
            <a:off x="4938713" y="723900"/>
            <a:ext cx="3838575" cy="3695700"/>
          </a:xfrm>
          <a:prstGeom prst="rect">
            <a:avLst/>
          </a:prstGeom>
        </p:spPr>
        <p:txBody>
          <a:bodyPr spcFirstLastPara="1" wrap="square" lIns="91425" tIns="91425" rIns="91425" bIns="91425" anchor="ctr" anchorCtr="0">
            <a:normAutofit/>
          </a:bodyPr>
          <a:lstStyle/>
          <a:p>
            <a:pPr marL="457200" lvl="0" indent="-342900" algn="l" rtl="0">
              <a:spcBef>
                <a:spcPts val="0"/>
              </a:spcBef>
              <a:spcAft>
                <a:spcPts val="0"/>
              </a:spcAft>
              <a:buSzPts val="1800"/>
              <a:buAutoNum type="arabicPeriod"/>
            </a:pPr>
            <a:r>
              <a:rPr lang="en-GB"/>
              <a:t>In groups of 4,  brainstorm different definitions of “urban contexts” </a:t>
            </a:r>
            <a:endParaRPr/>
          </a:p>
          <a:p>
            <a:pPr marL="457200" lvl="0" indent="0" algn="l" rtl="0">
              <a:spcBef>
                <a:spcPts val="1200"/>
              </a:spcBef>
              <a:spcAft>
                <a:spcPts val="0"/>
              </a:spcAft>
              <a:buNone/>
            </a:pPr>
            <a:endParaRPr/>
          </a:p>
          <a:p>
            <a:pPr marL="457200" lvl="0" indent="-342900" algn="l" rtl="0">
              <a:spcBef>
                <a:spcPts val="1200"/>
              </a:spcBef>
              <a:spcAft>
                <a:spcPts val="0"/>
              </a:spcAft>
              <a:buSzPts val="1800"/>
              <a:buAutoNum type="arabicPeriod"/>
            </a:pPr>
            <a:r>
              <a:rPr lang="en-GB"/>
              <a:t>As a group, write a one-sentence definition of “urban contexts” </a:t>
            </a:r>
            <a:endParaRPr/>
          </a:p>
        </p:txBody>
      </p:sp>
      <p:sp>
        <p:nvSpPr>
          <p:cNvPr id="3" name="Google Shape;163;p23">
            <a:extLst>
              <a:ext uri="{FF2B5EF4-FFF2-40B4-BE49-F238E27FC236}">
                <a16:creationId xmlns:a16="http://schemas.microsoft.com/office/drawing/2014/main" id="{619AF48C-A8DA-8D8F-31F4-B67678DBB8C8}"/>
              </a:ext>
            </a:extLst>
          </p:cNvPr>
          <p:cNvSpPr txBox="1"/>
          <p:nvPr/>
        </p:nvSpPr>
        <p:spPr>
          <a:xfrm>
            <a:off x="494050" y="3949100"/>
            <a:ext cx="3492300" cy="446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GB" sz="1700" dirty="0">
                <a:solidFill>
                  <a:schemeClr val="dk2"/>
                </a:solidFill>
                <a:latin typeface="Montserrat"/>
                <a:ea typeface="Montserrat"/>
                <a:cs typeface="Montserrat"/>
                <a:sym typeface="Montserrat"/>
              </a:rPr>
              <a:t>*Designate a group notetaker*</a:t>
            </a:r>
            <a:endParaRPr sz="1300" dirty="0">
              <a:latin typeface="Montserrat"/>
              <a:ea typeface="Montserrat"/>
              <a:cs typeface="Montserrat"/>
              <a:sym typeface="Montserrat"/>
            </a:endParaRPr>
          </a:p>
        </p:txBody>
      </p:sp>
    </p:spTree>
    <p:extLst>
      <p:ext uri="{BB962C8B-B14F-4D97-AF65-F5344CB8AC3E}">
        <p14:creationId xmlns:p14="http://schemas.microsoft.com/office/powerpoint/2010/main" val="4270854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67"/>
        <p:cNvGrpSpPr/>
        <p:nvPr/>
      </p:nvGrpSpPr>
      <p:grpSpPr>
        <a:xfrm>
          <a:off x="0" y="0"/>
          <a:ext cx="0" cy="0"/>
          <a:chOff x="0" y="0"/>
          <a:chExt cx="0" cy="0"/>
        </a:xfrm>
      </p:grpSpPr>
      <p:sp>
        <p:nvSpPr>
          <p:cNvPr id="168" name="Google Shape;168;p24"/>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169" name="Google Shape;169;p24"/>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170" name="Google Shape;170;p2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11</a:t>
            </a:fld>
            <a:endParaRPr/>
          </a:p>
        </p:txBody>
      </p:sp>
      <p:sp>
        <p:nvSpPr>
          <p:cNvPr id="171" name="Google Shape;171;p2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72" name="Google Shape;172;p24"/>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173" name="Google Shape;173;p24"/>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
        <p:nvSpPr>
          <p:cNvPr id="174" name="Google Shape;174;p24"/>
          <p:cNvSpPr/>
          <p:nvPr/>
        </p:nvSpPr>
        <p:spPr>
          <a:xfrm>
            <a:off x="94775" y="105300"/>
            <a:ext cx="8812800" cy="4948800"/>
          </a:xfrm>
          <a:prstGeom prst="rect">
            <a:avLst/>
          </a:prstGeom>
          <a:solidFill>
            <a:schemeClr val="lt1"/>
          </a:solidFill>
          <a:ln w="9525" cap="flat" cmpd="sng">
            <a:solidFill>
              <a:srgbClr val="CCCCCC"/>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999999"/>
                </a:solidFill>
                <a:latin typeface="Montserrat"/>
                <a:ea typeface="Montserrat"/>
                <a:cs typeface="Montserrat"/>
                <a:sym typeface="Montserrat"/>
              </a:rPr>
              <a:t>DISCUSSION NOTES</a:t>
            </a:r>
            <a:endParaRPr b="1">
              <a:solidFill>
                <a:srgbClr val="999999"/>
              </a:solidFill>
              <a:latin typeface="Montserrat"/>
              <a:ea typeface="Montserrat"/>
              <a:cs typeface="Montserrat"/>
              <a:sym typeface="Montserrat"/>
            </a:endParaRPr>
          </a:p>
        </p:txBody>
      </p:sp>
      <p:sp>
        <p:nvSpPr>
          <p:cNvPr id="175" name="Google Shape;175;p24"/>
          <p:cNvSpPr txBox="1"/>
          <p:nvPr/>
        </p:nvSpPr>
        <p:spPr>
          <a:xfrm>
            <a:off x="505400" y="805475"/>
            <a:ext cx="1784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Montserrat"/>
                <a:ea typeface="Montserrat"/>
                <a:cs typeface="Montserrat"/>
                <a:sym typeface="Montserrat"/>
              </a:rPr>
              <a:t>&lt;insert text&gt;</a:t>
            </a:r>
            <a:endParaRPr>
              <a:latin typeface="Montserrat"/>
              <a:ea typeface="Montserrat"/>
              <a:cs typeface="Montserrat"/>
              <a:sym typeface="Montserrat"/>
            </a:endParaRPr>
          </a:p>
        </p:txBody>
      </p:sp>
      <p:sp>
        <p:nvSpPr>
          <p:cNvPr id="176" name="Google Shape;176;p24"/>
          <p:cNvSpPr/>
          <p:nvPr/>
        </p:nvSpPr>
        <p:spPr>
          <a:xfrm>
            <a:off x="6191150" y="363250"/>
            <a:ext cx="1100400" cy="1110900"/>
          </a:xfrm>
          <a:prstGeom prst="foldedCorner">
            <a:avLst>
              <a:gd name="adj"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100">
                <a:latin typeface="Montserrat"/>
                <a:ea typeface="Montserrat"/>
                <a:cs typeface="Montserrat"/>
                <a:sym typeface="Montserrat"/>
              </a:rPr>
              <a:t>&lt;insert text&gt;</a:t>
            </a:r>
            <a:endParaRPr sz="1100">
              <a:latin typeface="Montserrat"/>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9">
                                            <p:txEl>
                                              <p:pRg st="0" end="0"/>
                                            </p:txEl>
                                          </p:spTgt>
                                        </p:tgtEl>
                                        <p:attrNameLst>
                                          <p:attrName>style.visibility</p:attrName>
                                        </p:attrNameLst>
                                      </p:cBhvr>
                                      <p:to>
                                        <p:strVal val="visible"/>
                                      </p:to>
                                    </p:set>
                                    <p:animEffect transition="in" filter="fade">
                                      <p:cBhvr>
                                        <p:cTn id="7" dur="1000"/>
                                        <p:tgtEl>
                                          <p:spTgt spid="1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9">
                                            <p:txEl>
                                              <p:pRg st="1" end="1"/>
                                            </p:txEl>
                                          </p:spTgt>
                                        </p:tgtEl>
                                        <p:attrNameLst>
                                          <p:attrName>style.visibility</p:attrName>
                                        </p:attrNameLst>
                                      </p:cBhvr>
                                      <p:to>
                                        <p:strVal val="visible"/>
                                      </p:to>
                                    </p:set>
                                    <p:animEffect transition="in" filter="fade">
                                      <p:cBhvr>
                                        <p:cTn id="12" dur="1000"/>
                                        <p:tgtEl>
                                          <p:spTgt spid="16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9">
                                            <p:txEl>
                                              <p:pRg st="2" end="2"/>
                                            </p:txEl>
                                          </p:spTgt>
                                        </p:tgtEl>
                                        <p:attrNameLst>
                                          <p:attrName>style.visibility</p:attrName>
                                        </p:attrNameLst>
                                      </p:cBhvr>
                                      <p:to>
                                        <p:strVal val="visible"/>
                                      </p:to>
                                    </p:set>
                                    <p:animEffect transition="in" filter="fade">
                                      <p:cBhvr>
                                        <p:cTn id="17" dur="1000"/>
                                        <p:tgtEl>
                                          <p:spTgt spid="1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80"/>
        <p:cNvGrpSpPr/>
        <p:nvPr/>
      </p:nvGrpSpPr>
      <p:grpSpPr>
        <a:xfrm>
          <a:off x="0" y="0"/>
          <a:ext cx="0" cy="0"/>
          <a:chOff x="0" y="0"/>
          <a:chExt cx="0" cy="0"/>
        </a:xfrm>
      </p:grpSpPr>
      <p:sp>
        <p:nvSpPr>
          <p:cNvPr id="181" name="Google Shape;181;p25"/>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182" name="Google Shape;182;p25"/>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183" name="Google Shape;183;p2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12</a:t>
            </a:fld>
            <a:endParaRPr/>
          </a:p>
        </p:txBody>
      </p:sp>
      <p:sp>
        <p:nvSpPr>
          <p:cNvPr id="184" name="Google Shape;184;p2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85" name="Google Shape;185;p25"/>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186" name="Google Shape;186;p25"/>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
        <p:nvSpPr>
          <p:cNvPr id="187" name="Google Shape;187;p25"/>
          <p:cNvSpPr/>
          <p:nvPr/>
        </p:nvSpPr>
        <p:spPr>
          <a:xfrm>
            <a:off x="94775" y="105300"/>
            <a:ext cx="8812800" cy="4948800"/>
          </a:xfrm>
          <a:prstGeom prst="rect">
            <a:avLst/>
          </a:prstGeom>
          <a:solidFill>
            <a:schemeClr val="lt1"/>
          </a:solidFill>
          <a:ln w="9525" cap="flat" cmpd="sng">
            <a:solidFill>
              <a:srgbClr val="CCCCCC"/>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999999"/>
                </a:solidFill>
                <a:latin typeface="Montserrat"/>
                <a:ea typeface="Montserrat"/>
                <a:cs typeface="Montserrat"/>
                <a:sym typeface="Montserrat"/>
              </a:rPr>
              <a:t>SYNTHESIS | </a:t>
            </a:r>
            <a:r>
              <a:rPr lang="en-GB">
                <a:solidFill>
                  <a:srgbClr val="999999"/>
                </a:solidFill>
                <a:latin typeface="Montserrat"/>
                <a:ea typeface="Montserrat"/>
                <a:cs typeface="Montserrat"/>
                <a:sym typeface="Montserrat"/>
              </a:rPr>
              <a:t>What do you want to share with the group?</a:t>
            </a:r>
            <a:endParaRPr>
              <a:solidFill>
                <a:srgbClr val="999999"/>
              </a:solidFill>
              <a:latin typeface="Montserrat"/>
              <a:ea typeface="Montserrat"/>
              <a:cs typeface="Montserrat"/>
              <a:sym typeface="Montserrat"/>
            </a:endParaRPr>
          </a:p>
        </p:txBody>
      </p:sp>
      <p:sp>
        <p:nvSpPr>
          <p:cNvPr id="188" name="Google Shape;188;p25"/>
          <p:cNvSpPr txBox="1"/>
          <p:nvPr/>
        </p:nvSpPr>
        <p:spPr>
          <a:xfrm>
            <a:off x="505400" y="805475"/>
            <a:ext cx="1784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Montserrat"/>
                <a:ea typeface="Montserrat"/>
                <a:cs typeface="Montserrat"/>
                <a:sym typeface="Montserrat"/>
              </a:rPr>
              <a:t>&lt;insert text&gt;</a:t>
            </a:r>
            <a:endParaRPr>
              <a:latin typeface="Montserrat"/>
              <a:ea typeface="Montserrat"/>
              <a:cs typeface="Montserrat"/>
              <a:sym typeface="Montserrat"/>
            </a:endParaRPr>
          </a:p>
        </p:txBody>
      </p:sp>
      <p:sp>
        <p:nvSpPr>
          <p:cNvPr id="189" name="Google Shape;189;p25"/>
          <p:cNvSpPr/>
          <p:nvPr/>
        </p:nvSpPr>
        <p:spPr>
          <a:xfrm>
            <a:off x="6191150" y="363250"/>
            <a:ext cx="1100400" cy="1110900"/>
          </a:xfrm>
          <a:prstGeom prst="foldedCorner">
            <a:avLst>
              <a:gd name="adj"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100">
                <a:latin typeface="Montserrat"/>
                <a:ea typeface="Montserrat"/>
                <a:cs typeface="Montserrat"/>
                <a:sym typeface="Montserrat"/>
              </a:rPr>
              <a:t>&lt;insert text&gt;</a:t>
            </a:r>
            <a:endParaRPr sz="1100">
              <a:latin typeface="Montserrat"/>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2">
                                            <p:txEl>
                                              <p:pRg st="0" end="0"/>
                                            </p:txEl>
                                          </p:spTgt>
                                        </p:tgtEl>
                                        <p:attrNameLst>
                                          <p:attrName>style.visibility</p:attrName>
                                        </p:attrNameLst>
                                      </p:cBhvr>
                                      <p:to>
                                        <p:strVal val="visible"/>
                                      </p:to>
                                    </p:set>
                                    <p:animEffect transition="in" filter="fade">
                                      <p:cBhvr>
                                        <p:cTn id="7" dur="1000"/>
                                        <p:tgtEl>
                                          <p:spTgt spid="1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2">
                                            <p:txEl>
                                              <p:pRg st="1" end="1"/>
                                            </p:txEl>
                                          </p:spTgt>
                                        </p:tgtEl>
                                        <p:attrNameLst>
                                          <p:attrName>style.visibility</p:attrName>
                                        </p:attrNameLst>
                                      </p:cBhvr>
                                      <p:to>
                                        <p:strVal val="visible"/>
                                      </p:to>
                                    </p:set>
                                    <p:animEffect transition="in" filter="fade">
                                      <p:cBhvr>
                                        <p:cTn id="12" dur="1000"/>
                                        <p:tgtEl>
                                          <p:spTgt spid="18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2">
                                            <p:txEl>
                                              <p:pRg st="2" end="2"/>
                                            </p:txEl>
                                          </p:spTgt>
                                        </p:tgtEl>
                                        <p:attrNameLst>
                                          <p:attrName>style.visibility</p:attrName>
                                        </p:attrNameLst>
                                      </p:cBhvr>
                                      <p:to>
                                        <p:strVal val="visible"/>
                                      </p:to>
                                    </p:set>
                                    <p:animEffect transition="in" filter="fade">
                                      <p:cBhvr>
                                        <p:cTn id="17" dur="1000"/>
                                        <p:tgtEl>
                                          <p:spTgt spid="18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93"/>
        <p:cNvGrpSpPr/>
        <p:nvPr/>
      </p:nvGrpSpPr>
      <p:grpSpPr>
        <a:xfrm>
          <a:off x="0" y="0"/>
          <a:ext cx="0" cy="0"/>
          <a:chOff x="0" y="0"/>
          <a:chExt cx="0" cy="0"/>
        </a:xfrm>
      </p:grpSpPr>
      <p:sp>
        <p:nvSpPr>
          <p:cNvPr id="194" name="Google Shape;194;p2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GB">
                <a:highlight>
                  <a:srgbClr val="FFFF00"/>
                </a:highlight>
              </a:rPr>
              <a:t>[IMAGE?]</a:t>
            </a:r>
            <a:endParaRPr>
              <a:highlight>
                <a:srgbClr val="FFFF00"/>
              </a:highlight>
            </a:endParaRPr>
          </a:p>
        </p:txBody>
      </p:sp>
      <p:sp>
        <p:nvSpPr>
          <p:cNvPr id="195" name="Google Shape;195;p26"/>
          <p:cNvSpPr txBox="1">
            <a:spLocks noGrp="1"/>
          </p:cNvSpPr>
          <p:nvPr>
            <p:ph type="subTitle" idx="1"/>
          </p:nvPr>
        </p:nvSpPr>
        <p:spPr>
          <a:xfrm>
            <a:off x="265500" y="24229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Part 1 - Needs Analysis Using a People-Centred Approach</a:t>
            </a:r>
            <a:endParaRPr sz="2300" b="1">
              <a:solidFill>
                <a:srgbClr val="00A0A3"/>
              </a:solidFill>
            </a:endParaRPr>
          </a:p>
        </p:txBody>
      </p:sp>
      <p:sp>
        <p:nvSpPr>
          <p:cNvPr id="196" name="Google Shape;196;p2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13</a:t>
            </a:fld>
            <a:endParaRPr/>
          </a:p>
        </p:txBody>
      </p:sp>
      <p:sp>
        <p:nvSpPr>
          <p:cNvPr id="197" name="Google Shape;197;p2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198" name="Google Shape;198;p2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125"/>
            <a:ext cx="4571999" cy="5143501"/>
          </a:xfrm>
          <a:prstGeom prst="rect">
            <a:avLst/>
          </a:prstGeom>
          <a:noFill/>
          <a:ln>
            <a:noFill/>
          </a:ln>
        </p:spPr>
      </p:pic>
      <p:sp>
        <p:nvSpPr>
          <p:cNvPr id="199" name="Google Shape;199;p26"/>
          <p:cNvSpPr txBox="1">
            <a:spLocks noGrp="1"/>
          </p:cNvSpPr>
          <p:nvPr>
            <p:ph type="subTitle" idx="1"/>
          </p:nvPr>
        </p:nvSpPr>
        <p:spPr>
          <a:xfrm>
            <a:off x="265500" y="1340250"/>
            <a:ext cx="4045200" cy="1235100"/>
          </a:xfrm>
          <a:prstGeom prst="rect">
            <a:avLst/>
          </a:prstGeom>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GB" sz="3800">
                <a:solidFill>
                  <a:srgbClr val="00A0A3"/>
                </a:solidFill>
                <a:latin typeface="Montserrat Black"/>
                <a:ea typeface="Montserrat Black"/>
                <a:cs typeface="Montserrat Black"/>
                <a:sym typeface="Montserrat Black"/>
              </a:rPr>
              <a:t>Activity 1.2</a:t>
            </a:r>
            <a:endParaRPr sz="3800" b="1">
              <a:solidFill>
                <a:srgbClr val="00A0A3"/>
              </a:solidFill>
            </a:endParaRPr>
          </a:p>
        </p:txBody>
      </p:sp>
      <p:sp>
        <p:nvSpPr>
          <p:cNvPr id="200" name="Google Shape;200;p26"/>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04"/>
        <p:cNvGrpSpPr/>
        <p:nvPr/>
      </p:nvGrpSpPr>
      <p:grpSpPr>
        <a:xfrm>
          <a:off x="0" y="0"/>
          <a:ext cx="0" cy="0"/>
          <a:chOff x="0" y="0"/>
          <a:chExt cx="0" cy="0"/>
        </a:xfrm>
      </p:grpSpPr>
      <p:sp>
        <p:nvSpPr>
          <p:cNvPr id="205" name="Google Shape;205;p27"/>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1</a:t>
            </a:r>
            <a:br>
              <a:rPr lang="en-GB"/>
            </a:br>
            <a:r>
              <a:rPr lang="en-GB" b="0"/>
              <a:t>Stakeholder Identification</a:t>
            </a:r>
            <a:endParaRPr b="0"/>
          </a:p>
        </p:txBody>
      </p:sp>
      <p:sp>
        <p:nvSpPr>
          <p:cNvPr id="206" name="Google Shape;206;p27"/>
          <p:cNvSpPr txBox="1">
            <a:spLocks noGrp="1"/>
          </p:cNvSpPr>
          <p:nvPr>
            <p:ph type="subTitle" idx="1"/>
          </p:nvPr>
        </p:nvSpPr>
        <p:spPr>
          <a:xfrm>
            <a:off x="265500" y="3261150"/>
            <a:ext cx="4045200" cy="14823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GB"/>
              <a:t>Identify and Map Stakeholders</a:t>
            </a:r>
            <a:endParaRPr/>
          </a:p>
          <a:p>
            <a:pPr marL="0" lvl="0" indent="0" algn="l" rtl="0">
              <a:lnSpc>
                <a:spcPct val="115000"/>
              </a:lnSpc>
              <a:spcBef>
                <a:spcPts val="0"/>
              </a:spcBef>
              <a:spcAft>
                <a:spcPts val="0"/>
              </a:spcAft>
              <a:buNone/>
            </a:pPr>
            <a:endParaRPr sz="1700"/>
          </a:p>
          <a:p>
            <a:pPr marL="0" lvl="0" indent="0" algn="l" rtl="0">
              <a:lnSpc>
                <a:spcPct val="115000"/>
              </a:lnSpc>
              <a:spcBef>
                <a:spcPts val="1200"/>
              </a:spcBef>
              <a:spcAft>
                <a:spcPts val="0"/>
              </a:spcAft>
              <a:buClr>
                <a:schemeClr val="dk1"/>
              </a:buClr>
              <a:buSzPct val="60837"/>
              <a:buFont typeface="Arial"/>
              <a:buNone/>
            </a:pPr>
            <a:r>
              <a:rPr lang="en-GB" sz="1808"/>
              <a:t>*Designate a group notetaker*</a:t>
            </a:r>
            <a:endParaRPr sz="1408">
              <a:solidFill>
                <a:schemeClr val="dk1"/>
              </a:solidFill>
            </a:endParaRPr>
          </a:p>
          <a:p>
            <a:pPr marL="0" lvl="0" indent="0" algn="l" rtl="0">
              <a:spcBef>
                <a:spcPts val="1200"/>
              </a:spcBef>
              <a:spcAft>
                <a:spcPts val="0"/>
              </a:spcAft>
              <a:buNone/>
            </a:pPr>
            <a:endParaRPr/>
          </a:p>
        </p:txBody>
      </p:sp>
      <p:sp>
        <p:nvSpPr>
          <p:cNvPr id="207" name="Google Shape;207;p27"/>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lnSpcReduction="10000"/>
          </a:bodyPr>
          <a:lstStyle/>
          <a:p>
            <a:pPr marL="0" lvl="0" indent="0" algn="l" rtl="0">
              <a:spcBef>
                <a:spcPts val="0"/>
              </a:spcBef>
              <a:spcAft>
                <a:spcPts val="0"/>
              </a:spcAft>
              <a:buNone/>
            </a:pPr>
            <a:r>
              <a:rPr lang="en-GB" b="1"/>
              <a:t>1. Who are the stakeholders in this context?</a:t>
            </a:r>
            <a:br>
              <a:rPr lang="en-GB" b="1"/>
            </a:br>
            <a:r>
              <a:rPr lang="en-GB" sz="1200"/>
              <a:t>Consider:</a:t>
            </a:r>
            <a:endParaRPr sz="1200"/>
          </a:p>
          <a:p>
            <a:pPr marL="457200" lvl="0" indent="-304800" algn="l" rtl="0">
              <a:spcBef>
                <a:spcPts val="0"/>
              </a:spcBef>
              <a:spcAft>
                <a:spcPts val="0"/>
              </a:spcAft>
              <a:buSzPts val="1200"/>
              <a:buChar char="❏"/>
            </a:pPr>
            <a:r>
              <a:rPr lang="en-GB" sz="1200"/>
              <a:t>People in need</a:t>
            </a:r>
            <a:endParaRPr sz="1200"/>
          </a:p>
          <a:p>
            <a:pPr marL="457200" lvl="0" indent="-304800" algn="l" rtl="0">
              <a:spcBef>
                <a:spcPts val="0"/>
              </a:spcBef>
              <a:spcAft>
                <a:spcPts val="0"/>
              </a:spcAft>
              <a:buSzPts val="1200"/>
              <a:buChar char="❏"/>
            </a:pPr>
            <a:r>
              <a:rPr lang="en-GB" sz="1200"/>
              <a:t>People who have the ability to contribute to humanitarian response</a:t>
            </a:r>
            <a:endParaRPr sz="1200"/>
          </a:p>
          <a:p>
            <a:pPr marL="457200" lvl="0" indent="-304800" algn="l" rtl="0">
              <a:spcBef>
                <a:spcPts val="0"/>
              </a:spcBef>
              <a:spcAft>
                <a:spcPts val="0"/>
              </a:spcAft>
              <a:buSzPts val="1200"/>
              <a:buChar char="❏"/>
            </a:pPr>
            <a:r>
              <a:rPr lang="en-GB" sz="1200"/>
              <a:t>People who can supply assets to meet needs</a:t>
            </a:r>
            <a:endParaRPr sz="1200"/>
          </a:p>
          <a:p>
            <a:pPr marL="0" lvl="0" indent="0" algn="l" rtl="0">
              <a:spcBef>
                <a:spcPts val="1200"/>
              </a:spcBef>
              <a:spcAft>
                <a:spcPts val="0"/>
              </a:spcAft>
              <a:buNone/>
            </a:pPr>
            <a:r>
              <a:rPr lang="en-GB" b="1"/>
              <a:t>2. Who should be targeted in a humanitarian response?</a:t>
            </a:r>
            <a:br>
              <a:rPr lang="en-GB" b="1"/>
            </a:br>
            <a:r>
              <a:rPr lang="en-GB" sz="1200"/>
              <a:t>Consider:</a:t>
            </a:r>
            <a:endParaRPr sz="1200"/>
          </a:p>
          <a:p>
            <a:pPr marL="457200" lvl="0" indent="-304800" algn="l" rtl="0">
              <a:spcBef>
                <a:spcPts val="0"/>
              </a:spcBef>
              <a:spcAft>
                <a:spcPts val="0"/>
              </a:spcAft>
              <a:buSzPts val="1200"/>
              <a:buChar char="❏"/>
            </a:pPr>
            <a:r>
              <a:rPr lang="en-GB" sz="1200"/>
              <a:t>Who is </a:t>
            </a:r>
            <a:r>
              <a:rPr lang="en-GB" sz="1200" u="sng"/>
              <a:t>most</a:t>
            </a:r>
            <a:r>
              <a:rPr lang="en-GB" sz="1200"/>
              <a:t> in need</a:t>
            </a:r>
            <a:endParaRPr sz="1200"/>
          </a:p>
          <a:p>
            <a:pPr marL="457200" lvl="0" indent="-304800" algn="l" rtl="0">
              <a:spcBef>
                <a:spcPts val="0"/>
              </a:spcBef>
              <a:spcAft>
                <a:spcPts val="0"/>
              </a:spcAft>
              <a:buSzPts val="1200"/>
              <a:buChar char="❏"/>
            </a:pPr>
            <a:r>
              <a:rPr lang="en-GB" sz="1200"/>
              <a:t>Who is in a position to make the most impact</a:t>
            </a:r>
            <a:endParaRPr sz="1200"/>
          </a:p>
          <a:p>
            <a:pPr marL="457200" lvl="0" indent="-304800" algn="l" rtl="0">
              <a:spcBef>
                <a:spcPts val="0"/>
              </a:spcBef>
              <a:spcAft>
                <a:spcPts val="0"/>
              </a:spcAft>
              <a:buSzPts val="1200"/>
              <a:buChar char="❏"/>
            </a:pPr>
            <a:r>
              <a:rPr lang="en-GB" sz="1200"/>
              <a:t>Who might be in danger of being excluded from response efforts</a:t>
            </a:r>
            <a:endParaRPr sz="1200"/>
          </a:p>
          <a:p>
            <a:pPr marL="0" lvl="0" indent="0" algn="l" rtl="0">
              <a:spcBef>
                <a:spcPts val="1200"/>
              </a:spcBef>
              <a:spcAft>
                <a:spcPts val="1200"/>
              </a:spcAft>
              <a:buNone/>
            </a:pPr>
            <a:endParaRPr/>
          </a:p>
        </p:txBody>
      </p:sp>
      <p:sp>
        <p:nvSpPr>
          <p:cNvPr id="208" name="Google Shape;208;p2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14</a:t>
            </a:fld>
            <a:endParaRPr/>
          </a:p>
        </p:txBody>
      </p:sp>
      <p:sp>
        <p:nvSpPr>
          <p:cNvPr id="209" name="Google Shape;209;p27"/>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13"/>
        <p:cNvGrpSpPr/>
        <p:nvPr/>
      </p:nvGrpSpPr>
      <p:grpSpPr>
        <a:xfrm>
          <a:off x="0" y="0"/>
          <a:ext cx="0" cy="0"/>
          <a:chOff x="0" y="0"/>
          <a:chExt cx="0" cy="0"/>
        </a:xfrm>
      </p:grpSpPr>
      <p:sp>
        <p:nvSpPr>
          <p:cNvPr id="214" name="Google Shape;214;p28"/>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2</a:t>
            </a:r>
            <a:endParaRPr/>
          </a:p>
          <a:p>
            <a:pPr marL="0" lvl="0" indent="0" algn="l" rtl="0">
              <a:spcBef>
                <a:spcPts val="0"/>
              </a:spcBef>
              <a:spcAft>
                <a:spcPts val="0"/>
              </a:spcAft>
              <a:buNone/>
            </a:pPr>
            <a:r>
              <a:rPr lang="en-GB" b="0"/>
              <a:t>Needs Identification</a:t>
            </a:r>
            <a:endParaRPr b="0"/>
          </a:p>
        </p:txBody>
      </p:sp>
      <p:sp>
        <p:nvSpPr>
          <p:cNvPr id="215" name="Google Shape;215;p28"/>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Identify and Map Needs</a:t>
            </a:r>
            <a:endParaRPr/>
          </a:p>
        </p:txBody>
      </p:sp>
      <p:sp>
        <p:nvSpPr>
          <p:cNvPr id="216" name="Google Shape;216;p28"/>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1. What unmet needs exist?</a:t>
            </a:r>
            <a:br>
              <a:rPr lang="en-GB" b="1"/>
            </a:br>
            <a:endParaRPr sz="1200"/>
          </a:p>
          <a:p>
            <a:pPr marL="0" lvl="0" indent="0" algn="l" rtl="0">
              <a:spcBef>
                <a:spcPts val="0"/>
              </a:spcBef>
              <a:spcAft>
                <a:spcPts val="0"/>
              </a:spcAft>
              <a:buNone/>
            </a:pPr>
            <a:r>
              <a:rPr lang="en-GB" b="1"/>
              <a:t>2. How can needs be grouped into categories?</a:t>
            </a:r>
            <a:endParaRPr b="1"/>
          </a:p>
          <a:p>
            <a:pPr marL="0" lvl="0" indent="0" algn="l" rtl="0">
              <a:spcBef>
                <a:spcPts val="0"/>
              </a:spcBef>
              <a:spcAft>
                <a:spcPts val="0"/>
              </a:spcAft>
              <a:buNone/>
            </a:pPr>
            <a:endParaRPr b="1"/>
          </a:p>
          <a:p>
            <a:pPr marL="0" lvl="0" indent="0" algn="l" rtl="0">
              <a:spcBef>
                <a:spcPts val="0"/>
              </a:spcBef>
              <a:spcAft>
                <a:spcPts val="1200"/>
              </a:spcAft>
              <a:buNone/>
            </a:pPr>
            <a:r>
              <a:rPr lang="en-GB" b="1"/>
              <a:t>3. Which stakeholders experience these needs? </a:t>
            </a:r>
            <a:endParaRPr/>
          </a:p>
        </p:txBody>
      </p:sp>
      <p:sp>
        <p:nvSpPr>
          <p:cNvPr id="217" name="Google Shape;217;p2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15</a:t>
            </a:fld>
            <a:endParaRPr/>
          </a:p>
        </p:txBody>
      </p:sp>
      <p:sp>
        <p:nvSpPr>
          <p:cNvPr id="218" name="Google Shape;218;p28"/>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22"/>
        <p:cNvGrpSpPr/>
        <p:nvPr/>
      </p:nvGrpSpPr>
      <p:grpSpPr>
        <a:xfrm>
          <a:off x="0" y="0"/>
          <a:ext cx="0" cy="0"/>
          <a:chOff x="0" y="0"/>
          <a:chExt cx="0" cy="0"/>
        </a:xfrm>
      </p:grpSpPr>
      <p:sp>
        <p:nvSpPr>
          <p:cNvPr id="223" name="Google Shape;223;p29"/>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3</a:t>
            </a:r>
            <a:endParaRPr/>
          </a:p>
          <a:p>
            <a:pPr marL="0" lvl="0" indent="0" algn="l" rtl="0">
              <a:spcBef>
                <a:spcPts val="0"/>
              </a:spcBef>
              <a:spcAft>
                <a:spcPts val="0"/>
              </a:spcAft>
              <a:buNone/>
            </a:pPr>
            <a:r>
              <a:rPr lang="en-GB" b="0"/>
              <a:t>Asset Identification</a:t>
            </a:r>
            <a:endParaRPr b="0"/>
          </a:p>
        </p:txBody>
      </p:sp>
      <p:sp>
        <p:nvSpPr>
          <p:cNvPr id="224" name="Google Shape;224;p29"/>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Identify and Map Assets</a:t>
            </a:r>
            <a:endParaRPr/>
          </a:p>
        </p:txBody>
      </p:sp>
      <p:sp>
        <p:nvSpPr>
          <p:cNvPr id="225" name="Google Shape;225;p29"/>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1. What assets are available?</a:t>
            </a:r>
            <a:endParaRPr b="1"/>
          </a:p>
          <a:p>
            <a:pPr marL="0" lvl="0" indent="0" algn="l" rtl="0">
              <a:spcBef>
                <a:spcPts val="0"/>
              </a:spcBef>
              <a:spcAft>
                <a:spcPts val="0"/>
              </a:spcAft>
              <a:buNone/>
            </a:pPr>
            <a:endParaRPr b="1"/>
          </a:p>
          <a:p>
            <a:pPr marL="0" lvl="0" indent="0" algn="l" rtl="0">
              <a:spcBef>
                <a:spcPts val="0"/>
              </a:spcBef>
              <a:spcAft>
                <a:spcPts val="0"/>
              </a:spcAft>
              <a:buNone/>
            </a:pPr>
            <a:r>
              <a:rPr lang="en-GB" b="1"/>
              <a:t>2. What needs do these assets help to address?</a:t>
            </a:r>
            <a:endParaRPr/>
          </a:p>
        </p:txBody>
      </p:sp>
      <p:sp>
        <p:nvSpPr>
          <p:cNvPr id="226" name="Google Shape;226;p2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16</a:t>
            </a:fld>
            <a:endParaRPr/>
          </a:p>
        </p:txBody>
      </p:sp>
      <p:sp>
        <p:nvSpPr>
          <p:cNvPr id="227" name="Google Shape;227;p29"/>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31"/>
        <p:cNvGrpSpPr/>
        <p:nvPr/>
      </p:nvGrpSpPr>
      <p:grpSpPr>
        <a:xfrm>
          <a:off x="0" y="0"/>
          <a:ext cx="0" cy="0"/>
          <a:chOff x="0" y="0"/>
          <a:chExt cx="0" cy="0"/>
        </a:xfrm>
      </p:grpSpPr>
      <p:sp>
        <p:nvSpPr>
          <p:cNvPr id="232" name="Google Shape;232;p30"/>
          <p:cNvSpPr txBox="1">
            <a:spLocks noGrp="1"/>
          </p:cNvSpPr>
          <p:nvPr>
            <p:ph type="title"/>
          </p:nvPr>
        </p:nvSpPr>
        <p:spPr>
          <a:xfrm>
            <a:off x="265500" y="1538850"/>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a:t>Discussion</a:t>
            </a:r>
            <a:endParaRPr/>
          </a:p>
        </p:txBody>
      </p:sp>
      <p:sp>
        <p:nvSpPr>
          <p:cNvPr id="233" name="Google Shape;233;p30"/>
          <p:cNvSpPr txBox="1">
            <a:spLocks noGrp="1"/>
          </p:cNvSpPr>
          <p:nvPr>
            <p:ph type="subTitle" idx="1"/>
          </p:nvPr>
        </p:nvSpPr>
        <p:spPr>
          <a:xfrm>
            <a:off x="265500" y="30325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Share needs analysis maps</a:t>
            </a:r>
            <a:endParaRPr/>
          </a:p>
        </p:txBody>
      </p:sp>
      <p:sp>
        <p:nvSpPr>
          <p:cNvPr id="234" name="Google Shape;234;p30"/>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Identify key considerations</a:t>
            </a:r>
            <a:endParaRPr/>
          </a:p>
        </p:txBody>
      </p:sp>
      <p:sp>
        <p:nvSpPr>
          <p:cNvPr id="235" name="Google Shape;235;p3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17</a:t>
            </a:fld>
            <a:endParaRPr/>
          </a:p>
        </p:txBody>
      </p:sp>
      <p:sp>
        <p:nvSpPr>
          <p:cNvPr id="236" name="Google Shape;236;p30"/>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40"/>
        <p:cNvGrpSpPr/>
        <p:nvPr/>
      </p:nvGrpSpPr>
      <p:grpSpPr>
        <a:xfrm>
          <a:off x="0" y="0"/>
          <a:ext cx="0" cy="0"/>
          <a:chOff x="0" y="0"/>
          <a:chExt cx="0" cy="0"/>
        </a:xfrm>
      </p:grpSpPr>
      <p:sp>
        <p:nvSpPr>
          <p:cNvPr id="241" name="Google Shape;241;p31"/>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a:t>Activity</a:t>
            </a:r>
            <a:endParaRPr/>
          </a:p>
          <a:p>
            <a:pPr marL="0" lvl="0" indent="0" algn="l" rtl="0">
              <a:spcBef>
                <a:spcPts val="0"/>
              </a:spcBef>
              <a:spcAft>
                <a:spcPts val="0"/>
              </a:spcAft>
              <a:buNone/>
            </a:pPr>
            <a:r>
              <a:rPr lang="en-GB"/>
              <a:t>Wrap-up</a:t>
            </a:r>
            <a:endParaRPr/>
          </a:p>
        </p:txBody>
      </p:sp>
      <p:sp>
        <p:nvSpPr>
          <p:cNvPr id="242" name="Google Shape;242;p31"/>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457200" lvl="0" indent="-342900" algn="l" rtl="0">
              <a:spcBef>
                <a:spcPts val="0"/>
              </a:spcBef>
              <a:spcAft>
                <a:spcPts val="0"/>
              </a:spcAft>
              <a:buSzPts val="1800"/>
              <a:buAutoNum type="arabicPeriod"/>
            </a:pPr>
            <a:r>
              <a:rPr lang="en-GB" b="1"/>
              <a:t>What stakeholders are present in this context?</a:t>
            </a:r>
            <a:br>
              <a:rPr lang="en-GB" b="1"/>
            </a:br>
            <a:endParaRPr b="1"/>
          </a:p>
          <a:p>
            <a:pPr marL="457200" lvl="0" indent="-342900" algn="l" rtl="0">
              <a:spcBef>
                <a:spcPts val="0"/>
              </a:spcBef>
              <a:spcAft>
                <a:spcPts val="0"/>
              </a:spcAft>
              <a:buSzPts val="1800"/>
              <a:buAutoNum type="arabicPeriod"/>
            </a:pPr>
            <a:r>
              <a:rPr lang="en-GB" b="1"/>
              <a:t>How are stakeholders related?</a:t>
            </a:r>
            <a:br>
              <a:rPr lang="en-GB" b="1"/>
            </a:br>
            <a:endParaRPr b="1"/>
          </a:p>
          <a:p>
            <a:pPr marL="457200" lvl="0" indent="-342900" algn="l" rtl="0">
              <a:spcBef>
                <a:spcPts val="0"/>
              </a:spcBef>
              <a:spcAft>
                <a:spcPts val="0"/>
              </a:spcAft>
              <a:buSzPts val="1800"/>
              <a:buAutoNum type="arabicPeriod"/>
            </a:pPr>
            <a:r>
              <a:rPr lang="en-GB" b="1"/>
              <a:t>What social vulnerability exists?</a:t>
            </a:r>
            <a:endParaRPr b="1"/>
          </a:p>
        </p:txBody>
      </p:sp>
      <p:sp>
        <p:nvSpPr>
          <p:cNvPr id="243" name="Google Shape;243;p3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18</a:t>
            </a:fld>
            <a:endParaRPr/>
          </a:p>
        </p:txBody>
      </p:sp>
      <p:sp>
        <p:nvSpPr>
          <p:cNvPr id="244" name="Google Shape;244;p31"/>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48"/>
        <p:cNvGrpSpPr/>
        <p:nvPr/>
      </p:nvGrpSpPr>
      <p:grpSpPr>
        <a:xfrm>
          <a:off x="0" y="0"/>
          <a:ext cx="0" cy="0"/>
          <a:chOff x="0" y="0"/>
          <a:chExt cx="0" cy="0"/>
        </a:xfrm>
      </p:grpSpPr>
      <p:sp>
        <p:nvSpPr>
          <p:cNvPr id="249" name="Google Shape;249;p32"/>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19</a:t>
            </a:fld>
            <a:endParaRPr sz="1300"/>
          </a:p>
        </p:txBody>
      </p:sp>
      <p:sp>
        <p:nvSpPr>
          <p:cNvPr id="250" name="Google Shape;250;p3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19</a:t>
            </a:fld>
            <a:endParaRPr/>
          </a:p>
        </p:txBody>
      </p:sp>
      <p:pic>
        <p:nvPicPr>
          <p:cNvPr id="251" name="Google Shape;251;p32"/>
          <p:cNvPicPr preferRelativeResize="0"/>
          <p:nvPr/>
        </p:nvPicPr>
        <p:blipFill rotWithShape="1">
          <a:blip r:embed="rId3">
            <a:alphaModFix/>
          </a:blip>
          <a:srcRect r="20375"/>
          <a:stretch/>
        </p:blipFill>
        <p:spPr>
          <a:xfrm>
            <a:off x="3039742" y="0"/>
            <a:ext cx="6067308" cy="5143500"/>
          </a:xfrm>
          <a:prstGeom prst="rect">
            <a:avLst/>
          </a:prstGeom>
          <a:noFill/>
          <a:ln>
            <a:noFill/>
          </a:ln>
        </p:spPr>
      </p:pic>
      <p:sp>
        <p:nvSpPr>
          <p:cNvPr id="252" name="Google Shape;252;p3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253" name="Google Shape;253;p32"/>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32"/>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255" name="Google Shape;255;p32"/>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256" name="Google Shape;256;p32"/>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War in Ukraine | Situation Update 2</a:t>
            </a:r>
            <a:endParaRPr sz="2000" dirty="0">
              <a:solidFill>
                <a:schemeClr val="lt1"/>
              </a:solidFill>
              <a:latin typeface="Montserrat Black"/>
              <a:ea typeface="Montserrat Black"/>
              <a:cs typeface="Montserrat Black"/>
              <a:sym typeface="Montserrat Black"/>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b="1" dirty="0">
                <a:solidFill>
                  <a:schemeClr val="lt1"/>
                </a:solidFill>
                <a:latin typeface="Open Sans"/>
                <a:ea typeface="Open Sans"/>
                <a:cs typeface="Open Sans"/>
                <a:sym typeface="Open Sans"/>
              </a:rPr>
              <a:t>The Situation is Complex</a:t>
            </a: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1)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 its essential infrastructure has been destroyed, so local capacity is limited. Access to the area is limited, impeding needs assessments and impacting the delivery of aid to civilians. Hundreds of buildings have been destroyed, and it is unsafe to shelter above ground, forcing people to seek shelter in underground subways and bomb shelters. The lack of sanitation in these settings spreads disease and causes additional health needs. Pregnant women are unable to get the health care they need. Evacuating civilians (and vulnerable groups such as pregnant women) is a challenge because humanitarian routes have not been guaranteed safety, and landmines and other obstacles have been planted in roads.</a:t>
            </a:r>
            <a:br>
              <a:rPr lang="en-GB" sz="1200" dirty="0">
                <a:solidFill>
                  <a:schemeClr val="lt1"/>
                </a:solidFill>
                <a:latin typeface="Open Sans"/>
                <a:ea typeface="Open Sans"/>
                <a:cs typeface="Open Sans"/>
                <a:sym typeface="Open Sans"/>
              </a:rPr>
            </a:b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2) The ICRC has helped facilitate the evacuation of more than 10,000 civilians in Sumy and Mariupol to other locations (e.g., western regions). Yet, </a:t>
            </a:r>
            <a:r>
              <a:rPr lang="en-GB" sz="1200" dirty="0" err="1">
                <a:solidFill>
                  <a:schemeClr val="lt1"/>
                </a:solidFill>
                <a:latin typeface="Open Sans"/>
                <a:ea typeface="Open Sans"/>
                <a:cs typeface="Open Sans"/>
                <a:sym typeface="Open Sans"/>
              </a:rPr>
              <a:t>Lviv</a:t>
            </a:r>
            <a:r>
              <a:rPr lang="en-GB" sz="1200" dirty="0">
                <a:solidFill>
                  <a:schemeClr val="lt1"/>
                </a:solidFill>
                <a:latin typeface="Open Sans"/>
                <a:ea typeface="Open Sans"/>
                <a:cs typeface="Open Sans"/>
                <a:sym typeface="Open Sans"/>
              </a:rPr>
              <a:t> and other areas are reaching the limits of their capacity to provide aid, in terms of resources and infrastructure.</a:t>
            </a:r>
            <a:endParaRPr sz="1200" dirty="0">
              <a:solidFill>
                <a:schemeClr val="lt1"/>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A0A3"/>
        </a:solidFill>
        <a:effectLst/>
      </p:bgPr>
    </p:bg>
    <p:spTree>
      <p:nvGrpSpPr>
        <p:cNvPr id="1" name="Shape 71"/>
        <p:cNvGrpSpPr/>
        <p:nvPr/>
      </p:nvGrpSpPr>
      <p:grpSpPr>
        <a:xfrm>
          <a:off x="0" y="0"/>
          <a:ext cx="0" cy="0"/>
          <a:chOff x="0" y="0"/>
          <a:chExt cx="0" cy="0"/>
        </a:xfrm>
      </p:grpSpPr>
      <p:sp>
        <p:nvSpPr>
          <p:cNvPr id="72" name="Google Shape;72;p15"/>
          <p:cNvSpPr txBox="1">
            <a:spLocks noGrp="1"/>
          </p:cNvSpPr>
          <p:nvPr>
            <p:ph type="ctrTitle"/>
          </p:nvPr>
        </p:nvSpPr>
        <p:spPr>
          <a:xfrm>
            <a:off x="311700" y="1923150"/>
            <a:ext cx="8520600" cy="1297200"/>
          </a:xfrm>
          <a:prstGeom prst="rect">
            <a:avLst/>
          </a:prstGeom>
        </p:spPr>
        <p:txBody>
          <a:bodyPr spcFirstLastPara="1" wrap="square" lIns="91425" tIns="91425" rIns="91425" bIns="91425" anchor="b" anchorCtr="0">
            <a:normAutofit fontScale="90000"/>
          </a:bodyPr>
          <a:lstStyle/>
          <a:p>
            <a:pPr marL="0" lvl="0" indent="0" algn="ctr" rtl="0">
              <a:lnSpc>
                <a:spcPct val="115000"/>
              </a:lnSpc>
              <a:spcBef>
                <a:spcPts val="0"/>
              </a:spcBef>
              <a:spcAft>
                <a:spcPts val="0"/>
              </a:spcAft>
              <a:buNone/>
            </a:pPr>
            <a:r>
              <a:rPr lang="en-GB" sz="3250">
                <a:solidFill>
                  <a:srgbClr val="AEF1F2"/>
                </a:solidFill>
              </a:rPr>
              <a:t>MODULE 1</a:t>
            </a:r>
            <a:br>
              <a:rPr lang="en-GB" sz="3250">
                <a:solidFill>
                  <a:schemeClr val="lt1"/>
                </a:solidFill>
              </a:rPr>
            </a:br>
            <a:r>
              <a:rPr lang="en-GB" sz="3250">
                <a:solidFill>
                  <a:schemeClr val="lt1"/>
                </a:solidFill>
              </a:rPr>
              <a:t>Humanitarian Response </a:t>
            </a:r>
            <a:endParaRPr sz="3250">
              <a:solidFill>
                <a:schemeClr val="lt1"/>
              </a:solidFill>
            </a:endParaRPr>
          </a:p>
          <a:p>
            <a:pPr marL="0" lvl="0" indent="0" algn="ctr" rtl="0">
              <a:lnSpc>
                <a:spcPct val="115000"/>
              </a:lnSpc>
              <a:spcBef>
                <a:spcPts val="0"/>
              </a:spcBef>
              <a:spcAft>
                <a:spcPts val="0"/>
              </a:spcAft>
              <a:buNone/>
            </a:pPr>
            <a:r>
              <a:rPr lang="en-GB" sz="3250">
                <a:solidFill>
                  <a:schemeClr val="lt1"/>
                </a:solidFill>
              </a:rPr>
              <a:t>in Urban Contexts</a:t>
            </a:r>
            <a:endParaRPr sz="4200">
              <a:solidFill>
                <a:schemeClr val="lt1"/>
              </a:solidFill>
            </a:endParaRPr>
          </a:p>
        </p:txBody>
      </p:sp>
      <p:sp>
        <p:nvSpPr>
          <p:cNvPr id="73" name="Google Shape;73;p1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a:t>
            </a:fld>
            <a:endParaRPr/>
          </a:p>
        </p:txBody>
      </p:sp>
      <p:sp>
        <p:nvSpPr>
          <p:cNvPr id="74" name="Google Shape;74;p15"/>
          <p:cNvSpPr txBox="1"/>
          <p:nvPr/>
        </p:nvSpPr>
        <p:spPr>
          <a:xfrm>
            <a:off x="0" y="3153475"/>
            <a:ext cx="9144000" cy="1990200"/>
          </a:xfrm>
          <a:prstGeom prst="rect">
            <a:avLst/>
          </a:prstGeom>
          <a:solidFill>
            <a:srgbClr val="E69138"/>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GB" sz="3250">
                <a:solidFill>
                  <a:srgbClr val="FFFFFF"/>
                </a:solidFill>
                <a:latin typeface="Montserrat ExtraBold"/>
                <a:ea typeface="Montserrat ExtraBold"/>
                <a:cs typeface="Montserrat ExtraBold"/>
                <a:sym typeface="Montserrat ExtraBold"/>
              </a:rPr>
              <a:t>PARTICIPANT GUIDE</a:t>
            </a:r>
            <a:endParaRPr>
              <a:solidFill>
                <a:srgbClr val="FFFFFF"/>
              </a:solidFill>
              <a:latin typeface="Montserrat ExtraBold"/>
              <a:ea typeface="Montserrat ExtraBold"/>
              <a:cs typeface="Montserrat ExtraBold"/>
              <a:sym typeface="Montserrat ExtraBo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60"/>
        <p:cNvGrpSpPr/>
        <p:nvPr/>
      </p:nvGrpSpPr>
      <p:grpSpPr>
        <a:xfrm>
          <a:off x="0" y="0"/>
          <a:ext cx="0" cy="0"/>
          <a:chOff x="0" y="0"/>
          <a:chExt cx="0" cy="0"/>
        </a:xfrm>
      </p:grpSpPr>
      <p:sp>
        <p:nvSpPr>
          <p:cNvPr id="261" name="Google Shape;261;p33"/>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20</a:t>
            </a:fld>
            <a:endParaRPr sz="1300"/>
          </a:p>
        </p:txBody>
      </p:sp>
      <p:sp>
        <p:nvSpPr>
          <p:cNvPr id="262" name="Google Shape;262;p3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20</a:t>
            </a:fld>
            <a:endParaRPr/>
          </a:p>
        </p:txBody>
      </p:sp>
      <p:pic>
        <p:nvPicPr>
          <p:cNvPr id="263" name="Google Shape;263;p33"/>
          <p:cNvPicPr preferRelativeResize="0"/>
          <p:nvPr/>
        </p:nvPicPr>
        <p:blipFill rotWithShape="1">
          <a:blip r:embed="rId3">
            <a:alphaModFix/>
          </a:blip>
          <a:srcRect r="20375"/>
          <a:stretch/>
        </p:blipFill>
        <p:spPr>
          <a:xfrm>
            <a:off x="3039742" y="0"/>
            <a:ext cx="6067308" cy="5143500"/>
          </a:xfrm>
          <a:prstGeom prst="rect">
            <a:avLst/>
          </a:prstGeom>
          <a:noFill/>
          <a:ln>
            <a:noFill/>
          </a:ln>
        </p:spPr>
      </p:pic>
      <p:sp>
        <p:nvSpPr>
          <p:cNvPr id="264" name="Google Shape;264;p3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265" name="Google Shape;265;p33"/>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3"/>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267" name="Google Shape;267;p33"/>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268" name="Google Shape;268;p33"/>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War in Ukraine | Situation Update 2</a:t>
            </a:r>
            <a:endParaRPr sz="2000" dirty="0">
              <a:solidFill>
                <a:schemeClr val="lt1"/>
              </a:solidFill>
              <a:latin typeface="Montserrat Black"/>
              <a:ea typeface="Montserrat Black"/>
              <a:cs typeface="Montserrat Black"/>
              <a:sym typeface="Montserrat Black"/>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b="1" dirty="0">
                <a:solidFill>
                  <a:schemeClr val="lt1"/>
                </a:solidFill>
                <a:latin typeface="Open Sans"/>
                <a:ea typeface="Open Sans"/>
                <a:cs typeface="Open Sans"/>
                <a:sym typeface="Open Sans"/>
              </a:rPr>
              <a:t>Assets in Need</a:t>
            </a: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In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the Ukrainian Red Cross organised a call-centre to collect lists of needs from the population. Volunteers are helping more than 600 people with food and medicine requests. This is an example of applying a people-centred approach to needs and assets:</a:t>
            </a:r>
            <a:br>
              <a:rPr lang="en-GB" sz="1200" dirty="0">
                <a:solidFill>
                  <a:schemeClr val="lt1"/>
                </a:solidFill>
                <a:latin typeface="Open Sans"/>
                <a:ea typeface="Open Sans"/>
                <a:cs typeface="Open Sans"/>
                <a:sym typeface="Open Sans"/>
              </a:rPr>
            </a:br>
            <a:endParaRPr sz="1200" dirty="0">
              <a:solidFill>
                <a:schemeClr val="lt1"/>
              </a:solidFill>
              <a:latin typeface="Open Sans"/>
              <a:ea typeface="Open Sans"/>
              <a:cs typeface="Open Sans"/>
              <a:sym typeface="Open Sans"/>
            </a:endParaRPr>
          </a:p>
          <a:p>
            <a:pPr marL="457200" marR="0" lvl="0" indent="-304800" algn="l" rtl="0">
              <a:lnSpc>
                <a:spcPct val="100000"/>
              </a:lnSpc>
              <a:spcBef>
                <a:spcPts val="0"/>
              </a:spcBef>
              <a:spcAft>
                <a:spcPts val="0"/>
              </a:spcAft>
              <a:buClr>
                <a:schemeClr val="lt1"/>
              </a:buClr>
              <a:buSzPts val="1200"/>
              <a:buFont typeface="Open Sans"/>
              <a:buChar char="●"/>
            </a:pPr>
            <a:r>
              <a:rPr lang="en-GB" sz="1200" dirty="0">
                <a:solidFill>
                  <a:schemeClr val="lt1"/>
                </a:solidFill>
                <a:latin typeface="Open Sans"/>
                <a:ea typeface="Open Sans"/>
                <a:cs typeface="Open Sans"/>
                <a:sym typeface="Open Sans"/>
              </a:rPr>
              <a:t>people-centred approach → a call-centre; </a:t>
            </a:r>
            <a:endParaRPr sz="1200" dirty="0">
              <a:solidFill>
                <a:schemeClr val="lt1"/>
              </a:solidFill>
              <a:latin typeface="Open Sans"/>
              <a:ea typeface="Open Sans"/>
              <a:cs typeface="Open Sans"/>
              <a:sym typeface="Open Sans"/>
            </a:endParaRPr>
          </a:p>
          <a:p>
            <a:pPr marL="457200" marR="0" lvl="0" indent="-304800" algn="l" rtl="0">
              <a:lnSpc>
                <a:spcPct val="100000"/>
              </a:lnSpc>
              <a:spcBef>
                <a:spcPts val="0"/>
              </a:spcBef>
              <a:spcAft>
                <a:spcPts val="0"/>
              </a:spcAft>
              <a:buClr>
                <a:schemeClr val="lt1"/>
              </a:buClr>
              <a:buSzPts val="1200"/>
              <a:buFont typeface="Open Sans"/>
              <a:buChar char="●"/>
            </a:pPr>
            <a:r>
              <a:rPr lang="en-GB" sz="1200" dirty="0">
                <a:solidFill>
                  <a:schemeClr val="lt1"/>
                </a:solidFill>
                <a:latin typeface="Open Sans"/>
                <a:ea typeface="Open Sans"/>
                <a:cs typeface="Open Sans"/>
                <a:sym typeface="Open Sans"/>
              </a:rPr>
              <a:t>basic needs addressed → food and health; </a:t>
            </a:r>
            <a:endParaRPr sz="1200" dirty="0">
              <a:solidFill>
                <a:schemeClr val="lt1"/>
              </a:solidFill>
              <a:latin typeface="Open Sans"/>
              <a:ea typeface="Open Sans"/>
              <a:cs typeface="Open Sans"/>
              <a:sym typeface="Open Sans"/>
            </a:endParaRPr>
          </a:p>
          <a:p>
            <a:pPr marL="457200" marR="0" lvl="0" indent="-304800" algn="l" rtl="0">
              <a:lnSpc>
                <a:spcPct val="100000"/>
              </a:lnSpc>
              <a:spcBef>
                <a:spcPts val="0"/>
              </a:spcBef>
              <a:spcAft>
                <a:spcPts val="0"/>
              </a:spcAft>
              <a:buClr>
                <a:schemeClr val="lt1"/>
              </a:buClr>
              <a:buSzPts val="1200"/>
              <a:buFont typeface="Open Sans"/>
              <a:buChar char="●"/>
            </a:pPr>
            <a:r>
              <a:rPr lang="en-GB" sz="1200" dirty="0">
                <a:solidFill>
                  <a:schemeClr val="lt1"/>
                </a:solidFill>
                <a:latin typeface="Open Sans"/>
                <a:ea typeface="Open Sans"/>
                <a:cs typeface="Open Sans"/>
                <a:sym typeface="Open Sans"/>
              </a:rPr>
              <a:t>assets being provided → food and medicine.</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But what about the consideration of higher order needs? Some organisations expand beyond considering just basic needs. For instance, UNICEF's response programme in Ukraine includes: child protection, education, social protection, and influencing social behaviour/providing information on services. OCHA's Situation Report outlines the following areas of response programming: camp coordination and camp management, education, emergency telecommunications, food security and livelihoods, health, logistics, nutrition, protection, shelter and non-food items, WASH, and multipurpose cash.</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72"/>
        <p:cNvGrpSpPr/>
        <p:nvPr/>
      </p:nvGrpSpPr>
      <p:grpSpPr>
        <a:xfrm>
          <a:off x="0" y="0"/>
          <a:ext cx="0" cy="0"/>
          <a:chOff x="0" y="0"/>
          <a:chExt cx="0" cy="0"/>
        </a:xfrm>
      </p:grpSpPr>
      <p:sp>
        <p:nvSpPr>
          <p:cNvPr id="273" name="Google Shape;273;p34"/>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21</a:t>
            </a:fld>
            <a:endParaRPr sz="1300"/>
          </a:p>
        </p:txBody>
      </p:sp>
      <p:sp>
        <p:nvSpPr>
          <p:cNvPr id="274" name="Google Shape;274;p3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21</a:t>
            </a:fld>
            <a:endParaRPr/>
          </a:p>
        </p:txBody>
      </p:sp>
      <p:pic>
        <p:nvPicPr>
          <p:cNvPr id="275" name="Google Shape;275;p34"/>
          <p:cNvPicPr preferRelativeResize="0"/>
          <p:nvPr/>
        </p:nvPicPr>
        <p:blipFill rotWithShape="1">
          <a:blip r:embed="rId3">
            <a:alphaModFix/>
          </a:blip>
          <a:srcRect r="20375"/>
          <a:stretch/>
        </p:blipFill>
        <p:spPr>
          <a:xfrm>
            <a:off x="3039742" y="0"/>
            <a:ext cx="6067308" cy="5143500"/>
          </a:xfrm>
          <a:prstGeom prst="rect">
            <a:avLst/>
          </a:prstGeom>
          <a:noFill/>
          <a:ln>
            <a:noFill/>
          </a:ln>
        </p:spPr>
      </p:pic>
      <p:sp>
        <p:nvSpPr>
          <p:cNvPr id="276" name="Google Shape;276;p3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277" name="Google Shape;277;p34"/>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34"/>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279" name="Google Shape;279;p34"/>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280" name="Google Shape;280;p34"/>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War in Ukraine | Situation Update 2</a:t>
            </a:r>
            <a:endParaRPr sz="2000" dirty="0">
              <a:solidFill>
                <a:schemeClr val="lt1"/>
              </a:solidFill>
              <a:latin typeface="Montserrat Black"/>
              <a:ea typeface="Montserrat Black"/>
              <a:cs typeface="Montserrat Black"/>
              <a:sym typeface="Montserrat Black"/>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b="1" dirty="0">
                <a:solidFill>
                  <a:schemeClr val="lt1"/>
                </a:solidFill>
                <a:latin typeface="Open Sans"/>
                <a:ea typeface="Open Sans"/>
                <a:cs typeface="Open Sans"/>
                <a:sym typeface="Open Sans"/>
              </a:rPr>
              <a:t>Assessments in Progress</a:t>
            </a: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In Ukraine, rapid assessments of the specific needs and situation of women have been conducted. This is a selective assessment approach. UN Women Ukraine conducted an assessment of the situation and needs of women’s civil society organisations. UN Women and CARE also conducted a rapid gender analysis to determine the needs of women and provide recommendations for humanitarian agencies to improve their response. </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What are the pros and cons of this type of assessment?</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On the other hand, area-based assessments, such as neighbourhood-based approaches, have been challenging to conduct in cities like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Sumy, or Mariupol due to lack of access. As a result, the response in these areas has to be more generalised.</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84"/>
        <p:cNvGrpSpPr/>
        <p:nvPr/>
      </p:nvGrpSpPr>
      <p:grpSpPr>
        <a:xfrm>
          <a:off x="0" y="0"/>
          <a:ext cx="0" cy="0"/>
          <a:chOff x="0" y="0"/>
          <a:chExt cx="0" cy="0"/>
        </a:xfrm>
      </p:grpSpPr>
      <p:sp>
        <p:nvSpPr>
          <p:cNvPr id="285" name="Google Shape;285;p35"/>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286" name="Google Shape;286;p35"/>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287" name="Google Shape;287;p3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22</a:t>
            </a:fld>
            <a:endParaRPr/>
          </a:p>
        </p:txBody>
      </p:sp>
      <p:sp>
        <p:nvSpPr>
          <p:cNvPr id="288" name="Google Shape;288;p3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289" name="Google Shape;289;p35"/>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290" name="Google Shape;290;p35"/>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
        <p:nvSpPr>
          <p:cNvPr id="291" name="Google Shape;291;p35"/>
          <p:cNvSpPr/>
          <p:nvPr/>
        </p:nvSpPr>
        <p:spPr>
          <a:xfrm>
            <a:off x="94775" y="105300"/>
            <a:ext cx="8812800" cy="4948800"/>
          </a:xfrm>
          <a:prstGeom prst="rect">
            <a:avLst/>
          </a:prstGeom>
          <a:solidFill>
            <a:schemeClr val="lt1"/>
          </a:solidFill>
          <a:ln w="9525" cap="flat" cmpd="sng">
            <a:solidFill>
              <a:srgbClr val="CCCCCC"/>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999999"/>
                </a:solidFill>
                <a:latin typeface="Montserrat"/>
                <a:ea typeface="Montserrat"/>
                <a:cs typeface="Montserrat"/>
                <a:sym typeface="Montserrat"/>
              </a:rPr>
              <a:t>DISCUSSION NOTES</a:t>
            </a:r>
            <a:endParaRPr b="1">
              <a:solidFill>
                <a:srgbClr val="999999"/>
              </a:solidFill>
              <a:latin typeface="Montserrat"/>
              <a:ea typeface="Montserrat"/>
              <a:cs typeface="Montserrat"/>
              <a:sym typeface="Montserrat"/>
            </a:endParaRPr>
          </a:p>
        </p:txBody>
      </p:sp>
      <p:sp>
        <p:nvSpPr>
          <p:cNvPr id="292" name="Google Shape;292;p35"/>
          <p:cNvSpPr txBox="1"/>
          <p:nvPr/>
        </p:nvSpPr>
        <p:spPr>
          <a:xfrm>
            <a:off x="505400" y="805475"/>
            <a:ext cx="1784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Montserrat"/>
                <a:ea typeface="Montserrat"/>
                <a:cs typeface="Montserrat"/>
                <a:sym typeface="Montserrat"/>
              </a:rPr>
              <a:t>&lt;insert text&gt;</a:t>
            </a:r>
            <a:endParaRPr>
              <a:latin typeface="Montserrat"/>
              <a:ea typeface="Montserrat"/>
              <a:cs typeface="Montserrat"/>
              <a:sym typeface="Montserrat"/>
            </a:endParaRPr>
          </a:p>
        </p:txBody>
      </p:sp>
      <p:sp>
        <p:nvSpPr>
          <p:cNvPr id="293" name="Google Shape;293;p35"/>
          <p:cNvSpPr/>
          <p:nvPr/>
        </p:nvSpPr>
        <p:spPr>
          <a:xfrm>
            <a:off x="6191150" y="363250"/>
            <a:ext cx="1100400" cy="1110900"/>
          </a:xfrm>
          <a:prstGeom prst="foldedCorner">
            <a:avLst>
              <a:gd name="adj"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100">
                <a:latin typeface="Montserrat"/>
                <a:ea typeface="Montserrat"/>
                <a:cs typeface="Montserrat"/>
                <a:sym typeface="Montserrat"/>
              </a:rPr>
              <a:t>&lt;insert text&gt;</a:t>
            </a:r>
            <a:endParaRPr sz="1100">
              <a:latin typeface="Montserrat"/>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
                                            <p:txEl>
                                              <p:pRg st="0" end="0"/>
                                            </p:txEl>
                                          </p:spTgt>
                                        </p:tgtEl>
                                        <p:attrNameLst>
                                          <p:attrName>style.visibility</p:attrName>
                                        </p:attrNameLst>
                                      </p:cBhvr>
                                      <p:to>
                                        <p:strVal val="visible"/>
                                      </p:to>
                                    </p:set>
                                    <p:animEffect transition="in" filter="fade">
                                      <p:cBhvr>
                                        <p:cTn id="7" dur="1000"/>
                                        <p:tgtEl>
                                          <p:spTgt spid="2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
                                            <p:txEl>
                                              <p:pRg st="1" end="1"/>
                                            </p:txEl>
                                          </p:spTgt>
                                        </p:tgtEl>
                                        <p:attrNameLst>
                                          <p:attrName>style.visibility</p:attrName>
                                        </p:attrNameLst>
                                      </p:cBhvr>
                                      <p:to>
                                        <p:strVal val="visible"/>
                                      </p:to>
                                    </p:set>
                                    <p:animEffect transition="in" filter="fade">
                                      <p:cBhvr>
                                        <p:cTn id="12" dur="1000"/>
                                        <p:tgtEl>
                                          <p:spTgt spid="2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6">
                                            <p:txEl>
                                              <p:pRg st="2" end="2"/>
                                            </p:txEl>
                                          </p:spTgt>
                                        </p:tgtEl>
                                        <p:attrNameLst>
                                          <p:attrName>style.visibility</p:attrName>
                                        </p:attrNameLst>
                                      </p:cBhvr>
                                      <p:to>
                                        <p:strVal val="visible"/>
                                      </p:to>
                                    </p:set>
                                    <p:animEffect transition="in" filter="fade">
                                      <p:cBhvr>
                                        <p:cTn id="17" dur="1000"/>
                                        <p:tgtEl>
                                          <p:spTgt spid="2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97"/>
        <p:cNvGrpSpPr/>
        <p:nvPr/>
      </p:nvGrpSpPr>
      <p:grpSpPr>
        <a:xfrm>
          <a:off x="0" y="0"/>
          <a:ext cx="0" cy="0"/>
          <a:chOff x="0" y="0"/>
          <a:chExt cx="0" cy="0"/>
        </a:xfrm>
      </p:grpSpPr>
      <p:sp>
        <p:nvSpPr>
          <p:cNvPr id="298" name="Google Shape;298;p36"/>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299" name="Google Shape;299;p36"/>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300" name="Google Shape;300;p3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23</a:t>
            </a:fld>
            <a:endParaRPr/>
          </a:p>
        </p:txBody>
      </p:sp>
      <p:sp>
        <p:nvSpPr>
          <p:cNvPr id="301" name="Google Shape;301;p3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302" name="Google Shape;302;p36"/>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303" name="Google Shape;303;p36"/>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
        <p:nvSpPr>
          <p:cNvPr id="304" name="Google Shape;304;p36"/>
          <p:cNvSpPr/>
          <p:nvPr/>
        </p:nvSpPr>
        <p:spPr>
          <a:xfrm>
            <a:off x="94775" y="105300"/>
            <a:ext cx="8812800" cy="4948800"/>
          </a:xfrm>
          <a:prstGeom prst="rect">
            <a:avLst/>
          </a:prstGeom>
          <a:solidFill>
            <a:schemeClr val="lt1"/>
          </a:solidFill>
          <a:ln w="9525" cap="flat" cmpd="sng">
            <a:solidFill>
              <a:srgbClr val="CCCCCC"/>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999999"/>
                </a:solidFill>
                <a:latin typeface="Montserrat"/>
                <a:ea typeface="Montserrat"/>
                <a:cs typeface="Montserrat"/>
                <a:sym typeface="Montserrat"/>
              </a:rPr>
              <a:t>SYNTHESIS | </a:t>
            </a:r>
            <a:r>
              <a:rPr lang="en-GB">
                <a:solidFill>
                  <a:srgbClr val="999999"/>
                </a:solidFill>
                <a:latin typeface="Montserrat"/>
                <a:ea typeface="Montserrat"/>
                <a:cs typeface="Montserrat"/>
                <a:sym typeface="Montserrat"/>
              </a:rPr>
              <a:t>What do you want to share with the group?</a:t>
            </a:r>
            <a:endParaRPr>
              <a:solidFill>
                <a:srgbClr val="999999"/>
              </a:solidFill>
              <a:latin typeface="Montserrat"/>
              <a:ea typeface="Montserrat"/>
              <a:cs typeface="Montserrat"/>
              <a:sym typeface="Montserrat"/>
            </a:endParaRPr>
          </a:p>
        </p:txBody>
      </p:sp>
      <p:sp>
        <p:nvSpPr>
          <p:cNvPr id="305" name="Google Shape;305;p36"/>
          <p:cNvSpPr txBox="1"/>
          <p:nvPr/>
        </p:nvSpPr>
        <p:spPr>
          <a:xfrm>
            <a:off x="505400" y="805475"/>
            <a:ext cx="1784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Montserrat"/>
                <a:ea typeface="Montserrat"/>
                <a:cs typeface="Montserrat"/>
                <a:sym typeface="Montserrat"/>
              </a:rPr>
              <a:t>&lt;insert text&gt;</a:t>
            </a:r>
            <a:endParaRPr>
              <a:latin typeface="Montserrat"/>
              <a:ea typeface="Montserrat"/>
              <a:cs typeface="Montserrat"/>
              <a:sym typeface="Montserrat"/>
            </a:endParaRPr>
          </a:p>
        </p:txBody>
      </p:sp>
      <p:sp>
        <p:nvSpPr>
          <p:cNvPr id="306" name="Google Shape;306;p36"/>
          <p:cNvSpPr/>
          <p:nvPr/>
        </p:nvSpPr>
        <p:spPr>
          <a:xfrm>
            <a:off x="6191150" y="363250"/>
            <a:ext cx="1100400" cy="1110900"/>
          </a:xfrm>
          <a:prstGeom prst="foldedCorner">
            <a:avLst>
              <a:gd name="adj"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100">
                <a:latin typeface="Montserrat"/>
                <a:ea typeface="Montserrat"/>
                <a:cs typeface="Montserrat"/>
                <a:sym typeface="Montserrat"/>
              </a:rPr>
              <a:t>&lt;insert text&gt;</a:t>
            </a:r>
            <a:endParaRPr sz="1100">
              <a:latin typeface="Montserrat"/>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9">
                                            <p:txEl>
                                              <p:pRg st="0" end="0"/>
                                            </p:txEl>
                                          </p:spTgt>
                                        </p:tgtEl>
                                        <p:attrNameLst>
                                          <p:attrName>style.visibility</p:attrName>
                                        </p:attrNameLst>
                                      </p:cBhvr>
                                      <p:to>
                                        <p:strVal val="visible"/>
                                      </p:to>
                                    </p:set>
                                    <p:animEffect transition="in" filter="fade">
                                      <p:cBhvr>
                                        <p:cTn id="7" dur="1000"/>
                                        <p:tgtEl>
                                          <p:spTgt spid="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9">
                                            <p:txEl>
                                              <p:pRg st="1" end="1"/>
                                            </p:txEl>
                                          </p:spTgt>
                                        </p:tgtEl>
                                        <p:attrNameLst>
                                          <p:attrName>style.visibility</p:attrName>
                                        </p:attrNameLst>
                                      </p:cBhvr>
                                      <p:to>
                                        <p:strVal val="visible"/>
                                      </p:to>
                                    </p:set>
                                    <p:animEffect transition="in" filter="fade">
                                      <p:cBhvr>
                                        <p:cTn id="12" dur="1000"/>
                                        <p:tgtEl>
                                          <p:spTgt spid="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9">
                                            <p:txEl>
                                              <p:pRg st="2" end="2"/>
                                            </p:txEl>
                                          </p:spTgt>
                                        </p:tgtEl>
                                        <p:attrNameLst>
                                          <p:attrName>style.visibility</p:attrName>
                                        </p:attrNameLst>
                                      </p:cBhvr>
                                      <p:to>
                                        <p:strVal val="visible"/>
                                      </p:to>
                                    </p:set>
                                    <p:animEffect transition="in" filter="fade">
                                      <p:cBhvr>
                                        <p:cTn id="17" dur="1000"/>
                                        <p:tgtEl>
                                          <p:spTgt spid="2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02"/>
        <p:cNvGrpSpPr/>
        <p:nvPr/>
      </p:nvGrpSpPr>
      <p:grpSpPr>
        <a:xfrm>
          <a:off x="0" y="0"/>
          <a:ext cx="0" cy="0"/>
          <a:chOff x="0" y="0"/>
          <a:chExt cx="0" cy="0"/>
        </a:xfrm>
      </p:grpSpPr>
      <p:sp>
        <p:nvSpPr>
          <p:cNvPr id="403" name="Google Shape;403;p46"/>
          <p:cNvSpPr txBox="1">
            <a:spLocks noGrp="1"/>
          </p:cNvSpPr>
          <p:nvPr>
            <p:ph type="subTitle" idx="1"/>
          </p:nvPr>
        </p:nvSpPr>
        <p:spPr>
          <a:xfrm>
            <a:off x="265500" y="2346750"/>
            <a:ext cx="40452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2400" b="1" dirty="0">
                <a:solidFill>
                  <a:srgbClr val="00A0A3"/>
                </a:solidFill>
              </a:rPr>
              <a:t>Part 2 - Systems Modelling Using the Five Urban Systems Approach</a:t>
            </a:r>
            <a:endParaRPr sz="2400" b="1" dirty="0">
              <a:solidFill>
                <a:srgbClr val="00A0A3"/>
              </a:solidFill>
            </a:endParaRPr>
          </a:p>
          <a:p>
            <a:pPr marL="0" lvl="0" indent="0" algn="l" rtl="0">
              <a:spcBef>
                <a:spcPts val="0"/>
              </a:spcBef>
              <a:spcAft>
                <a:spcPts val="0"/>
              </a:spcAft>
              <a:buNone/>
            </a:pPr>
            <a:endParaRPr sz="2400" b="1" dirty="0">
              <a:solidFill>
                <a:srgbClr val="00A0A3"/>
              </a:solidFill>
            </a:endParaRPr>
          </a:p>
        </p:txBody>
      </p:sp>
      <p:sp>
        <p:nvSpPr>
          <p:cNvPr id="404" name="Google Shape;404;p4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24</a:t>
            </a:fld>
            <a:endParaRPr/>
          </a:p>
        </p:txBody>
      </p:sp>
      <p:sp>
        <p:nvSpPr>
          <p:cNvPr id="405" name="Google Shape;405;p4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406" name="Google Shape;406;p4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0"/>
            <a:ext cx="4572001" cy="5143498"/>
          </a:xfrm>
          <a:prstGeom prst="rect">
            <a:avLst/>
          </a:prstGeom>
          <a:noFill/>
          <a:ln>
            <a:noFill/>
          </a:ln>
        </p:spPr>
      </p:pic>
      <p:sp>
        <p:nvSpPr>
          <p:cNvPr id="407" name="Google Shape;407;p46"/>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 </a:t>
            </a:r>
            <a:endParaRPr/>
          </a:p>
        </p:txBody>
      </p:sp>
      <p:sp>
        <p:nvSpPr>
          <p:cNvPr id="408" name="Google Shape;408;p46"/>
          <p:cNvSpPr txBox="1">
            <a:spLocks noGrp="1"/>
          </p:cNvSpPr>
          <p:nvPr>
            <p:ph type="title"/>
          </p:nvPr>
        </p:nvSpPr>
        <p:spPr>
          <a:xfrm>
            <a:off x="265500" y="1067325"/>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sz="3800" b="0">
                <a:latin typeface="Montserrat Black"/>
                <a:ea typeface="Montserrat Black"/>
                <a:cs typeface="Montserrat Black"/>
                <a:sym typeface="Montserrat Black"/>
              </a:rPr>
              <a:t>Activity 1.2</a:t>
            </a:r>
            <a:endParaRPr sz="1700" b="0" i="1">
              <a:solidFill>
                <a:srgbClr val="00A0A3"/>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12"/>
        <p:cNvGrpSpPr/>
        <p:nvPr/>
      </p:nvGrpSpPr>
      <p:grpSpPr>
        <a:xfrm>
          <a:off x="0" y="0"/>
          <a:ext cx="0" cy="0"/>
          <a:chOff x="0" y="0"/>
          <a:chExt cx="0" cy="0"/>
        </a:xfrm>
      </p:grpSpPr>
      <p:sp>
        <p:nvSpPr>
          <p:cNvPr id="413" name="Google Shape;413;p47"/>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1</a:t>
            </a:r>
            <a:br>
              <a:rPr lang="en-GB"/>
            </a:br>
            <a:r>
              <a:rPr lang="en-GB" b="0"/>
              <a:t>Assign Systems</a:t>
            </a:r>
            <a:endParaRPr b="0"/>
          </a:p>
        </p:txBody>
      </p:sp>
      <p:sp>
        <p:nvSpPr>
          <p:cNvPr id="414" name="Google Shape;414;p47"/>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GB"/>
              <a:t>Using the SPICE approach</a:t>
            </a:r>
            <a:endParaRPr/>
          </a:p>
          <a:p>
            <a:pPr marL="0" lvl="0" indent="0" algn="l" rtl="0">
              <a:spcBef>
                <a:spcPts val="0"/>
              </a:spcBef>
              <a:spcAft>
                <a:spcPts val="0"/>
              </a:spcAft>
              <a:buNone/>
            </a:pPr>
            <a:endParaRPr/>
          </a:p>
          <a:p>
            <a:pPr marL="0" lvl="0" indent="0" algn="l" rtl="0">
              <a:lnSpc>
                <a:spcPct val="115000"/>
              </a:lnSpc>
              <a:spcBef>
                <a:spcPts val="0"/>
              </a:spcBef>
              <a:spcAft>
                <a:spcPts val="1200"/>
              </a:spcAft>
              <a:buClr>
                <a:schemeClr val="dk1"/>
              </a:buClr>
              <a:buSzPts val="1100"/>
              <a:buFont typeface="Arial"/>
              <a:buNone/>
            </a:pPr>
            <a:r>
              <a:rPr lang="en-GB" sz="1808"/>
              <a:t>*Designate a group notetaker*</a:t>
            </a:r>
            <a:endParaRPr/>
          </a:p>
        </p:txBody>
      </p:sp>
      <p:sp>
        <p:nvSpPr>
          <p:cNvPr id="415" name="Google Shape;415;p47"/>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Join one of the five urban SPICE systems</a:t>
            </a:r>
            <a:endParaRPr b="1"/>
          </a:p>
          <a:p>
            <a:pPr marL="457200" lvl="0" indent="-342900" algn="l" rtl="0">
              <a:spcBef>
                <a:spcPts val="1200"/>
              </a:spcBef>
              <a:spcAft>
                <a:spcPts val="0"/>
              </a:spcAft>
              <a:buSzPts val="1800"/>
              <a:buChar char="❏"/>
            </a:pPr>
            <a:r>
              <a:rPr lang="en-GB" b="1"/>
              <a:t>S</a:t>
            </a:r>
            <a:r>
              <a:rPr lang="en-GB"/>
              <a:t>pace and settlements</a:t>
            </a:r>
            <a:endParaRPr/>
          </a:p>
          <a:p>
            <a:pPr marL="457200" lvl="0" indent="-342900" algn="l" rtl="0">
              <a:spcBef>
                <a:spcPts val="0"/>
              </a:spcBef>
              <a:spcAft>
                <a:spcPts val="0"/>
              </a:spcAft>
              <a:buSzPts val="1800"/>
              <a:buChar char="❏"/>
            </a:pPr>
            <a:r>
              <a:rPr lang="en-GB" b="1"/>
              <a:t>P</a:t>
            </a:r>
            <a:r>
              <a:rPr lang="en-GB"/>
              <a:t>olitics and government</a:t>
            </a:r>
            <a:endParaRPr/>
          </a:p>
          <a:p>
            <a:pPr marL="457200" lvl="0" indent="-342900" algn="l" rtl="0">
              <a:spcBef>
                <a:spcPts val="0"/>
              </a:spcBef>
              <a:spcAft>
                <a:spcPts val="0"/>
              </a:spcAft>
              <a:buSzPts val="1800"/>
              <a:buChar char="❏"/>
            </a:pPr>
            <a:r>
              <a:rPr lang="en-GB" b="1"/>
              <a:t>I</a:t>
            </a:r>
            <a:r>
              <a:rPr lang="en-GB"/>
              <a:t>nfrastructure and services</a:t>
            </a:r>
            <a:endParaRPr/>
          </a:p>
          <a:p>
            <a:pPr marL="457200" lvl="0" indent="-342900" algn="l" rtl="0">
              <a:spcBef>
                <a:spcPts val="0"/>
              </a:spcBef>
              <a:spcAft>
                <a:spcPts val="0"/>
              </a:spcAft>
              <a:buSzPts val="1800"/>
              <a:buChar char="❏"/>
            </a:pPr>
            <a:r>
              <a:rPr lang="en-GB" b="1"/>
              <a:t>C</a:t>
            </a:r>
            <a:r>
              <a:rPr lang="en-GB"/>
              <a:t>ulture and society</a:t>
            </a:r>
            <a:endParaRPr/>
          </a:p>
          <a:p>
            <a:pPr marL="457200" lvl="0" indent="-342900" algn="l" rtl="0">
              <a:spcBef>
                <a:spcPts val="0"/>
              </a:spcBef>
              <a:spcAft>
                <a:spcPts val="0"/>
              </a:spcAft>
              <a:buSzPts val="1800"/>
              <a:buChar char="❏"/>
            </a:pPr>
            <a:r>
              <a:rPr lang="en-GB" b="1"/>
              <a:t>E</a:t>
            </a:r>
            <a:r>
              <a:rPr lang="en-GB"/>
              <a:t>conomy and livelihoods</a:t>
            </a:r>
            <a:endParaRPr/>
          </a:p>
          <a:p>
            <a:pPr marL="0" lvl="0" indent="0" algn="l" rtl="0">
              <a:spcBef>
                <a:spcPts val="1200"/>
              </a:spcBef>
              <a:spcAft>
                <a:spcPts val="1200"/>
              </a:spcAft>
              <a:buNone/>
            </a:pPr>
            <a:endParaRPr/>
          </a:p>
        </p:txBody>
      </p:sp>
      <p:sp>
        <p:nvSpPr>
          <p:cNvPr id="416" name="Google Shape;416;p4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25</a:t>
            </a:fld>
            <a:endParaRPr/>
          </a:p>
        </p:txBody>
      </p:sp>
      <p:sp>
        <p:nvSpPr>
          <p:cNvPr id="417" name="Google Shape;417;p47"/>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21"/>
        <p:cNvGrpSpPr/>
        <p:nvPr/>
      </p:nvGrpSpPr>
      <p:grpSpPr>
        <a:xfrm>
          <a:off x="0" y="0"/>
          <a:ext cx="0" cy="0"/>
          <a:chOff x="0" y="0"/>
          <a:chExt cx="0" cy="0"/>
        </a:xfrm>
      </p:grpSpPr>
      <p:sp>
        <p:nvSpPr>
          <p:cNvPr id="422" name="Google Shape;422;p48"/>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2</a:t>
            </a:r>
            <a:br>
              <a:rPr lang="en-GB"/>
            </a:br>
            <a:r>
              <a:rPr lang="en-GB" b="0"/>
              <a:t>Map Relationships Part I</a:t>
            </a:r>
            <a:endParaRPr b="0"/>
          </a:p>
        </p:txBody>
      </p:sp>
      <p:sp>
        <p:nvSpPr>
          <p:cNvPr id="423" name="Google Shape;423;p48"/>
          <p:cNvSpPr txBox="1">
            <a:spLocks noGrp="1"/>
          </p:cNvSpPr>
          <p:nvPr>
            <p:ph type="subTitle" idx="1"/>
          </p:nvPr>
        </p:nvSpPr>
        <p:spPr>
          <a:xfrm>
            <a:off x="265500" y="3261150"/>
            <a:ext cx="4045200" cy="15561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1900"/>
              <a:t>Building on your map from previous activities, identify and map stakeholders and subsystems within your system</a:t>
            </a:r>
            <a:endParaRPr sz="1900"/>
          </a:p>
        </p:txBody>
      </p:sp>
      <p:sp>
        <p:nvSpPr>
          <p:cNvPr id="424" name="Google Shape;424;p48"/>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a:t>1. Identify the stakeholders in the system.</a:t>
            </a:r>
            <a:endParaRPr/>
          </a:p>
          <a:p>
            <a:pPr marL="0" lvl="0" indent="0" algn="l" rtl="0">
              <a:spcBef>
                <a:spcPts val="1200"/>
              </a:spcBef>
              <a:spcAft>
                <a:spcPts val="0"/>
              </a:spcAft>
              <a:buNone/>
            </a:pPr>
            <a:r>
              <a:rPr lang="en-GB"/>
              <a:t>2. Identify the subsystems within the system.</a:t>
            </a:r>
            <a:endParaRPr/>
          </a:p>
          <a:p>
            <a:pPr marL="0" lvl="0" indent="0" algn="l" rtl="0">
              <a:spcBef>
                <a:spcPts val="1200"/>
              </a:spcBef>
              <a:spcAft>
                <a:spcPts val="0"/>
              </a:spcAft>
              <a:buNone/>
            </a:pPr>
            <a:r>
              <a:rPr lang="en-GB"/>
              <a:t>3. Identify stakeholders within each subsystem.</a:t>
            </a:r>
            <a:endParaRPr/>
          </a:p>
          <a:p>
            <a:pPr marL="0" lvl="0" indent="0" algn="l" rtl="0">
              <a:spcBef>
                <a:spcPts val="1200"/>
              </a:spcBef>
              <a:spcAft>
                <a:spcPts val="1200"/>
              </a:spcAft>
              <a:buNone/>
            </a:pPr>
            <a:endParaRPr/>
          </a:p>
        </p:txBody>
      </p:sp>
      <p:sp>
        <p:nvSpPr>
          <p:cNvPr id="425" name="Google Shape;425;p4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26</a:t>
            </a:fld>
            <a:endParaRPr/>
          </a:p>
        </p:txBody>
      </p:sp>
      <p:sp>
        <p:nvSpPr>
          <p:cNvPr id="426" name="Google Shape;426;p48"/>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30"/>
        <p:cNvGrpSpPr/>
        <p:nvPr/>
      </p:nvGrpSpPr>
      <p:grpSpPr>
        <a:xfrm>
          <a:off x="0" y="0"/>
          <a:ext cx="0" cy="0"/>
          <a:chOff x="0" y="0"/>
          <a:chExt cx="0" cy="0"/>
        </a:xfrm>
      </p:grpSpPr>
      <p:sp>
        <p:nvSpPr>
          <p:cNvPr id="431" name="Google Shape;431;p49"/>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3</a:t>
            </a:r>
            <a:br>
              <a:rPr lang="en-GB"/>
            </a:br>
            <a:r>
              <a:rPr lang="en-GB" b="0"/>
              <a:t>Map Relationships Part II</a:t>
            </a:r>
            <a:endParaRPr b="0"/>
          </a:p>
        </p:txBody>
      </p:sp>
      <p:sp>
        <p:nvSpPr>
          <p:cNvPr id="432" name="Google Shape;432;p49"/>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Identify and map needs and assets in your system</a:t>
            </a:r>
            <a:endParaRPr/>
          </a:p>
        </p:txBody>
      </p:sp>
      <p:sp>
        <p:nvSpPr>
          <p:cNvPr id="433" name="Google Shape;433;p49"/>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a:t>1. What </a:t>
            </a:r>
            <a:r>
              <a:rPr lang="en-GB" b="1"/>
              <a:t>needs</a:t>
            </a:r>
            <a:r>
              <a:rPr lang="en-GB"/>
              <a:t> exist in this system?</a:t>
            </a:r>
            <a:endParaRPr/>
          </a:p>
          <a:p>
            <a:pPr marL="0" lvl="0" indent="0" algn="l" rtl="0">
              <a:spcBef>
                <a:spcPts val="1200"/>
              </a:spcBef>
              <a:spcAft>
                <a:spcPts val="0"/>
              </a:spcAft>
              <a:buNone/>
            </a:pPr>
            <a:r>
              <a:rPr lang="en-GB"/>
              <a:t>2. What </a:t>
            </a:r>
            <a:r>
              <a:rPr lang="en-GB" b="1"/>
              <a:t>assets</a:t>
            </a:r>
            <a:r>
              <a:rPr lang="en-GB"/>
              <a:t> are available in this system?</a:t>
            </a:r>
            <a:endParaRPr/>
          </a:p>
          <a:p>
            <a:pPr marL="0" lvl="0" indent="0" algn="l" rtl="0">
              <a:spcBef>
                <a:spcPts val="1200"/>
              </a:spcBef>
              <a:spcAft>
                <a:spcPts val="1200"/>
              </a:spcAft>
              <a:buNone/>
            </a:pPr>
            <a:endParaRPr/>
          </a:p>
        </p:txBody>
      </p:sp>
      <p:sp>
        <p:nvSpPr>
          <p:cNvPr id="434" name="Google Shape;434;p4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27</a:t>
            </a:fld>
            <a:endParaRPr/>
          </a:p>
        </p:txBody>
      </p:sp>
      <p:sp>
        <p:nvSpPr>
          <p:cNvPr id="435" name="Google Shape;435;p49"/>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39"/>
        <p:cNvGrpSpPr/>
        <p:nvPr/>
      </p:nvGrpSpPr>
      <p:grpSpPr>
        <a:xfrm>
          <a:off x="0" y="0"/>
          <a:ext cx="0" cy="0"/>
          <a:chOff x="0" y="0"/>
          <a:chExt cx="0" cy="0"/>
        </a:xfrm>
      </p:grpSpPr>
      <p:sp>
        <p:nvSpPr>
          <p:cNvPr id="440" name="Google Shape;440;p50"/>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4</a:t>
            </a:r>
            <a:br>
              <a:rPr lang="en-GB"/>
            </a:br>
            <a:r>
              <a:rPr lang="en-GB" b="0"/>
              <a:t>Map Relationships Part III</a:t>
            </a:r>
            <a:endParaRPr b="0"/>
          </a:p>
        </p:txBody>
      </p:sp>
      <p:sp>
        <p:nvSpPr>
          <p:cNvPr id="441" name="Google Shape;441;p50"/>
          <p:cNvSpPr txBox="1">
            <a:spLocks noGrp="1"/>
          </p:cNvSpPr>
          <p:nvPr>
            <p:ph type="subTitle" idx="1"/>
          </p:nvPr>
        </p:nvSpPr>
        <p:spPr>
          <a:xfrm>
            <a:off x="265500" y="3261150"/>
            <a:ext cx="4045200" cy="17196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GB"/>
              <a:t>Identify and map relationships between stakeholders, subsystems, needs, and assets in your system</a:t>
            </a:r>
            <a:endParaRPr/>
          </a:p>
        </p:txBody>
      </p:sp>
      <p:sp>
        <p:nvSpPr>
          <p:cNvPr id="442" name="Google Shape;442;p50"/>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a:t>1. Which assets can be used to address which needs?</a:t>
            </a:r>
            <a:endParaRPr/>
          </a:p>
          <a:p>
            <a:pPr marL="0" lvl="0" indent="0" algn="l" rtl="0">
              <a:spcBef>
                <a:spcPts val="1200"/>
              </a:spcBef>
              <a:spcAft>
                <a:spcPts val="0"/>
              </a:spcAft>
              <a:buNone/>
            </a:pPr>
            <a:r>
              <a:rPr lang="en-GB"/>
              <a:t>2. What are the relationships between the subsystems in this system?</a:t>
            </a:r>
            <a:endParaRPr/>
          </a:p>
          <a:p>
            <a:pPr marL="0" lvl="0" indent="0" algn="l" rtl="0">
              <a:spcBef>
                <a:spcPts val="1200"/>
              </a:spcBef>
              <a:spcAft>
                <a:spcPts val="0"/>
              </a:spcAft>
              <a:buNone/>
            </a:pPr>
            <a:r>
              <a:rPr lang="en-GB"/>
              <a:t>3. What needs remain unmet?</a:t>
            </a:r>
            <a:endParaRPr/>
          </a:p>
          <a:p>
            <a:pPr marL="0" lvl="0" indent="0" algn="l" rtl="0">
              <a:spcBef>
                <a:spcPts val="1200"/>
              </a:spcBef>
              <a:spcAft>
                <a:spcPts val="1200"/>
              </a:spcAft>
              <a:buNone/>
            </a:pPr>
            <a:endParaRPr/>
          </a:p>
        </p:txBody>
      </p:sp>
      <p:sp>
        <p:nvSpPr>
          <p:cNvPr id="443" name="Google Shape;443;p5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28</a:t>
            </a:fld>
            <a:endParaRPr/>
          </a:p>
        </p:txBody>
      </p:sp>
      <p:sp>
        <p:nvSpPr>
          <p:cNvPr id="444" name="Google Shape;444;p50"/>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48"/>
        <p:cNvGrpSpPr/>
        <p:nvPr/>
      </p:nvGrpSpPr>
      <p:grpSpPr>
        <a:xfrm>
          <a:off x="0" y="0"/>
          <a:ext cx="0" cy="0"/>
          <a:chOff x="0" y="0"/>
          <a:chExt cx="0" cy="0"/>
        </a:xfrm>
      </p:grpSpPr>
      <p:sp>
        <p:nvSpPr>
          <p:cNvPr id="449" name="Google Shape;449;p51"/>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a:t>Discussion</a:t>
            </a:r>
            <a:br>
              <a:rPr lang="en-GB"/>
            </a:br>
            <a:endParaRPr b="0"/>
          </a:p>
        </p:txBody>
      </p:sp>
      <p:sp>
        <p:nvSpPr>
          <p:cNvPr id="450" name="Google Shape;450;p51"/>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Key questions</a:t>
            </a:r>
            <a:endParaRPr b="1"/>
          </a:p>
          <a:p>
            <a:pPr marL="457200" marR="0" lvl="0" indent="-317500" algn="l" rtl="0">
              <a:lnSpc>
                <a:spcPct val="115000"/>
              </a:lnSpc>
              <a:spcBef>
                <a:spcPts val="1200"/>
              </a:spcBef>
              <a:spcAft>
                <a:spcPts val="0"/>
              </a:spcAft>
              <a:buSzPts val="1400"/>
              <a:buChar char="❏"/>
            </a:pPr>
            <a:r>
              <a:rPr lang="en-GB" sz="1400"/>
              <a:t>What are the </a:t>
            </a:r>
            <a:r>
              <a:rPr lang="en-GB" sz="1400" b="1"/>
              <a:t>similarities and differences</a:t>
            </a:r>
            <a:r>
              <a:rPr lang="en-GB" sz="1400"/>
              <a:t> between the five systems maps? </a:t>
            </a:r>
            <a:endParaRPr sz="1400"/>
          </a:p>
          <a:p>
            <a:pPr marL="457200" marR="0" lvl="0" indent="-317500" algn="l" rtl="0">
              <a:lnSpc>
                <a:spcPct val="115000"/>
              </a:lnSpc>
              <a:spcBef>
                <a:spcPts val="1000"/>
              </a:spcBef>
              <a:spcAft>
                <a:spcPts val="0"/>
              </a:spcAft>
              <a:buSzPts val="1400"/>
              <a:buChar char="❏"/>
            </a:pPr>
            <a:r>
              <a:rPr lang="en-GB" sz="1400"/>
              <a:t>What system could </a:t>
            </a:r>
            <a:r>
              <a:rPr lang="en-GB" sz="1400" b="1"/>
              <a:t>provide or support assets</a:t>
            </a:r>
            <a:r>
              <a:rPr lang="en-GB" sz="1400"/>
              <a:t> to fulfil unmet needs in your system?</a:t>
            </a:r>
            <a:endParaRPr sz="1400"/>
          </a:p>
          <a:p>
            <a:pPr marL="457200" marR="0" lvl="0" indent="-317500" algn="l" rtl="0">
              <a:lnSpc>
                <a:spcPct val="115000"/>
              </a:lnSpc>
              <a:spcBef>
                <a:spcPts val="1000"/>
              </a:spcBef>
              <a:spcAft>
                <a:spcPts val="1000"/>
              </a:spcAft>
              <a:buSzPts val="1400"/>
              <a:buChar char="❏"/>
            </a:pPr>
            <a:r>
              <a:rPr lang="en-GB" sz="1400"/>
              <a:t>Where are the points of </a:t>
            </a:r>
            <a:r>
              <a:rPr lang="en-GB" sz="1400" b="1"/>
              <a:t>connection or overlap</a:t>
            </a:r>
            <a:r>
              <a:rPr lang="en-GB" sz="1400"/>
              <a:t> between systems?</a:t>
            </a:r>
            <a:endParaRPr/>
          </a:p>
        </p:txBody>
      </p:sp>
      <p:sp>
        <p:nvSpPr>
          <p:cNvPr id="451" name="Google Shape;451;p5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29</a:t>
            </a:fld>
            <a:endParaRPr/>
          </a:p>
        </p:txBody>
      </p:sp>
      <p:sp>
        <p:nvSpPr>
          <p:cNvPr id="452" name="Google Shape;452;p51"/>
          <p:cNvSpPr txBox="1">
            <a:spLocks noGrp="1"/>
          </p:cNvSpPr>
          <p:nvPr>
            <p:ph type="subTitle" idx="1"/>
          </p:nvPr>
        </p:nvSpPr>
        <p:spPr>
          <a:xfrm>
            <a:off x="263400" y="2669125"/>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Share system maps</a:t>
            </a:r>
            <a:endParaRPr/>
          </a:p>
        </p:txBody>
      </p:sp>
      <p:sp>
        <p:nvSpPr>
          <p:cNvPr id="453" name="Google Shape;453;p51"/>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6"/>
          <p:cNvSpPr txBox="1">
            <a:spLocks noGrp="1"/>
          </p:cNvSpPr>
          <p:nvPr>
            <p:ph type="title"/>
          </p:nvPr>
        </p:nvSpPr>
        <p:spPr>
          <a:xfrm>
            <a:off x="0" y="0"/>
            <a:ext cx="8520600" cy="541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i="1" dirty="0"/>
              <a:t>Module 1. Humanitarian Response in Urban Contexts</a:t>
            </a:r>
            <a:endParaRPr sz="1550" b="0" i="1" dirty="0"/>
          </a:p>
          <a:p>
            <a:pPr marL="0" lvl="0" indent="0" algn="l" rtl="0">
              <a:spcBef>
                <a:spcPts val="0"/>
              </a:spcBef>
              <a:spcAft>
                <a:spcPts val="0"/>
              </a:spcAft>
              <a:buNone/>
            </a:pPr>
            <a:r>
              <a:rPr lang="en-GB" sz="2688" i="1" dirty="0"/>
              <a:t>Overview of Activities</a:t>
            </a:r>
            <a:endParaRPr sz="2688" i="1" dirty="0"/>
          </a:p>
          <a:p>
            <a:pPr marL="0" lvl="0" indent="0" algn="l" rtl="0">
              <a:spcBef>
                <a:spcPts val="0"/>
              </a:spcBef>
              <a:spcAft>
                <a:spcPts val="0"/>
              </a:spcAft>
              <a:buNone/>
            </a:pPr>
            <a:endParaRPr i="1" dirty="0"/>
          </a:p>
        </p:txBody>
      </p:sp>
      <p:sp>
        <p:nvSpPr>
          <p:cNvPr id="80" name="Google Shape;80;p16"/>
          <p:cNvSpPr txBox="1">
            <a:spLocks noGrp="1"/>
          </p:cNvSpPr>
          <p:nvPr>
            <p:ph type="body" idx="1"/>
          </p:nvPr>
        </p:nvSpPr>
        <p:spPr>
          <a:xfrm>
            <a:off x="0" y="1106600"/>
            <a:ext cx="4848900" cy="2561400"/>
          </a:xfrm>
          <a:prstGeom prst="rect">
            <a:avLst/>
          </a:prstGeom>
          <a:solidFill>
            <a:srgbClr val="FF9900"/>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dirty="0">
                <a:solidFill>
                  <a:schemeClr val="lt1"/>
                </a:solidFill>
              </a:rPr>
              <a:t>Activities in Module 1 include:</a:t>
            </a:r>
            <a:endParaRPr sz="1400" b="1" dirty="0">
              <a:solidFill>
                <a:schemeClr val="lt1"/>
              </a:solidFill>
            </a:endParaRPr>
          </a:p>
          <a:p>
            <a:pPr marL="360000" lvl="0" indent="-360000" algn="l" rtl="0">
              <a:lnSpc>
                <a:spcPct val="115000"/>
              </a:lnSpc>
              <a:spcBef>
                <a:spcPts val="600"/>
              </a:spcBef>
              <a:spcAft>
                <a:spcPts val="0"/>
              </a:spcAft>
              <a:buNone/>
            </a:pPr>
            <a:r>
              <a:rPr lang="en-GB" sz="1400" b="1" dirty="0">
                <a:solidFill>
                  <a:schemeClr val="lt1"/>
                </a:solidFill>
              </a:rPr>
              <a:t>1.0	Introducing the Urban Context</a:t>
            </a:r>
            <a:endParaRPr sz="1400" b="1" dirty="0">
              <a:solidFill>
                <a:schemeClr val="lt1"/>
              </a:solidFill>
            </a:endParaRPr>
          </a:p>
          <a:p>
            <a:pPr marL="360000" lvl="0" indent="-360000" algn="l" rtl="0">
              <a:lnSpc>
                <a:spcPct val="115000"/>
              </a:lnSpc>
              <a:spcBef>
                <a:spcPts val="0"/>
              </a:spcBef>
              <a:spcAft>
                <a:spcPts val="0"/>
              </a:spcAft>
              <a:buNone/>
            </a:pPr>
            <a:r>
              <a:rPr lang="en-GB" sz="1400" b="1" dirty="0">
                <a:solidFill>
                  <a:schemeClr val="lt1"/>
                </a:solidFill>
              </a:rPr>
              <a:t>1.1	Part 1 - Define the Urban Context</a:t>
            </a:r>
            <a:endParaRPr sz="1400" b="1" dirty="0">
              <a:solidFill>
                <a:schemeClr val="lt1"/>
              </a:solidFill>
            </a:endParaRPr>
          </a:p>
          <a:p>
            <a:pPr marL="360000" lvl="0" indent="-360000" algn="l" rtl="0">
              <a:lnSpc>
                <a:spcPct val="115000"/>
              </a:lnSpc>
              <a:spcBef>
                <a:spcPts val="0"/>
              </a:spcBef>
              <a:spcAft>
                <a:spcPts val="0"/>
              </a:spcAft>
              <a:buNone/>
            </a:pPr>
            <a:r>
              <a:rPr lang="en-GB" sz="1400" b="1" dirty="0">
                <a:solidFill>
                  <a:schemeClr val="lt1"/>
                </a:solidFill>
              </a:rPr>
              <a:t>1.2	Part 1 - Needs Analysis Using a People-Centred Approach</a:t>
            </a:r>
            <a:endParaRPr sz="1400" b="1" dirty="0">
              <a:solidFill>
                <a:schemeClr val="lt1"/>
              </a:solidFill>
            </a:endParaRPr>
          </a:p>
          <a:p>
            <a:pPr marL="360000" lvl="0" indent="-360000" algn="l" rtl="0">
              <a:lnSpc>
                <a:spcPct val="115000"/>
              </a:lnSpc>
              <a:spcBef>
                <a:spcPts val="0"/>
              </a:spcBef>
              <a:spcAft>
                <a:spcPts val="0"/>
              </a:spcAft>
              <a:buNone/>
            </a:pPr>
            <a:r>
              <a:rPr lang="en-GB" sz="1400" b="1" dirty="0">
                <a:solidFill>
                  <a:schemeClr val="lt1"/>
                </a:solidFill>
              </a:rPr>
              <a:t>1.2  Part 2 - Context Analysis Using a Systems Approach</a:t>
            </a:r>
            <a:endParaRPr sz="1400" b="1" dirty="0">
              <a:solidFill>
                <a:schemeClr val="lt1"/>
              </a:solidFill>
            </a:endParaRPr>
          </a:p>
          <a:p>
            <a:pPr marL="360000" lvl="0" indent="-360000" algn="l" rtl="0">
              <a:lnSpc>
                <a:spcPct val="115000"/>
              </a:lnSpc>
              <a:spcBef>
                <a:spcPts val="0"/>
              </a:spcBef>
              <a:spcAft>
                <a:spcPts val="0"/>
              </a:spcAft>
              <a:buNone/>
            </a:pPr>
            <a:r>
              <a:rPr lang="en-GB" sz="1400" b="1" dirty="0">
                <a:solidFill>
                  <a:schemeClr val="lt1"/>
                </a:solidFill>
              </a:rPr>
              <a:t>1.2	Part 3 - Systems </a:t>
            </a:r>
            <a:r>
              <a:rPr lang="en-GB" sz="1400" b="1" dirty="0" err="1">
                <a:solidFill>
                  <a:schemeClr val="lt1"/>
                </a:solidFill>
              </a:rPr>
              <a:t>Modeling</a:t>
            </a:r>
            <a:r>
              <a:rPr lang="en-GB" sz="1400" b="1" dirty="0">
                <a:solidFill>
                  <a:schemeClr val="lt1"/>
                </a:solidFill>
              </a:rPr>
              <a:t> Using the Five Urban Systems (SPICE) Approach</a:t>
            </a:r>
            <a:endParaRPr sz="1400" b="1" dirty="0">
              <a:solidFill>
                <a:schemeClr val="lt1"/>
              </a:solidFill>
            </a:endParaRPr>
          </a:p>
          <a:p>
            <a:pPr marL="360000" lvl="0" indent="-360000" algn="l" rtl="0">
              <a:lnSpc>
                <a:spcPct val="115000"/>
              </a:lnSpc>
              <a:spcBef>
                <a:spcPts val="0"/>
              </a:spcBef>
              <a:spcAft>
                <a:spcPts val="0"/>
              </a:spcAft>
              <a:buClr>
                <a:schemeClr val="dk1"/>
              </a:buClr>
              <a:buSzPts val="1100"/>
              <a:buFont typeface="Arial"/>
              <a:buNone/>
            </a:pPr>
            <a:endParaRPr sz="1400" b="1" dirty="0">
              <a:solidFill>
                <a:schemeClr val="lt1"/>
              </a:solidFill>
            </a:endParaRPr>
          </a:p>
          <a:p>
            <a:pPr marL="360000" lvl="0" indent="-360000" algn="l" rtl="0">
              <a:lnSpc>
                <a:spcPct val="115000"/>
              </a:lnSpc>
              <a:spcBef>
                <a:spcPts val="0"/>
              </a:spcBef>
              <a:spcAft>
                <a:spcPts val="0"/>
              </a:spcAft>
              <a:buNone/>
            </a:pPr>
            <a:endParaRPr sz="1400" b="1" dirty="0">
              <a:solidFill>
                <a:schemeClr val="lt1"/>
              </a:solidFill>
            </a:endParaRPr>
          </a:p>
        </p:txBody>
      </p:sp>
      <p:sp>
        <p:nvSpPr>
          <p:cNvPr id="81" name="Google Shape;81;p1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a:t>
            </a:fld>
            <a:endParaRPr/>
          </a:p>
        </p:txBody>
      </p:sp>
      <p:sp>
        <p:nvSpPr>
          <p:cNvPr id="82" name="Google Shape;82;p1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83" name="Google Shape;83;p1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848900" y="1106600"/>
            <a:ext cx="4295101" cy="256139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57"/>
        <p:cNvGrpSpPr/>
        <p:nvPr/>
      </p:nvGrpSpPr>
      <p:grpSpPr>
        <a:xfrm>
          <a:off x="0" y="0"/>
          <a:ext cx="0" cy="0"/>
          <a:chOff x="0" y="0"/>
          <a:chExt cx="0" cy="0"/>
        </a:xfrm>
      </p:grpSpPr>
      <p:sp>
        <p:nvSpPr>
          <p:cNvPr id="458" name="Google Shape;458;p52"/>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a:t>Activity</a:t>
            </a:r>
            <a:br>
              <a:rPr lang="en-GB"/>
            </a:br>
            <a:r>
              <a:rPr lang="en-GB"/>
              <a:t>Wrap-up</a:t>
            </a:r>
            <a:endParaRPr/>
          </a:p>
        </p:txBody>
      </p:sp>
      <p:sp>
        <p:nvSpPr>
          <p:cNvPr id="459" name="Google Shape;459;p52"/>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fontScale="92500" lnSpcReduction="20000"/>
          </a:bodyPr>
          <a:lstStyle/>
          <a:p>
            <a:pPr marL="0" lvl="0" indent="0" algn="l" rtl="0">
              <a:spcBef>
                <a:spcPts val="0"/>
              </a:spcBef>
              <a:spcAft>
                <a:spcPts val="0"/>
              </a:spcAft>
              <a:buNone/>
            </a:pPr>
            <a:r>
              <a:rPr lang="en-GB" b="1"/>
              <a:t>Key questions</a:t>
            </a:r>
            <a:endParaRPr b="1"/>
          </a:p>
          <a:p>
            <a:pPr marL="457200" marR="0" lvl="0" indent="-310832" algn="l" rtl="0">
              <a:lnSpc>
                <a:spcPct val="115000"/>
              </a:lnSpc>
              <a:spcBef>
                <a:spcPts val="1200"/>
              </a:spcBef>
              <a:spcAft>
                <a:spcPts val="0"/>
              </a:spcAft>
              <a:buSzPct val="100000"/>
              <a:buChar char="❏"/>
            </a:pPr>
            <a:r>
              <a:rPr lang="en-GB" sz="1400"/>
              <a:t>How do </a:t>
            </a:r>
            <a:r>
              <a:rPr lang="en-GB" sz="1400" b="1"/>
              <a:t>connections and overlaps</a:t>
            </a:r>
            <a:r>
              <a:rPr lang="en-GB" sz="1400"/>
              <a:t> between systems impact the system as a whole?</a:t>
            </a:r>
            <a:endParaRPr sz="1400"/>
          </a:p>
          <a:p>
            <a:pPr marL="457200" marR="0" lvl="0" indent="-310832" algn="l" rtl="0">
              <a:lnSpc>
                <a:spcPct val="115000"/>
              </a:lnSpc>
              <a:spcBef>
                <a:spcPts val="1000"/>
              </a:spcBef>
              <a:spcAft>
                <a:spcPts val="0"/>
              </a:spcAft>
              <a:buSzPct val="100000"/>
              <a:buChar char="❏"/>
            </a:pPr>
            <a:r>
              <a:rPr lang="en-GB" sz="1400"/>
              <a:t>How do </a:t>
            </a:r>
            <a:r>
              <a:rPr lang="en-GB" sz="1400" b="1"/>
              <a:t>interactions between systems</a:t>
            </a:r>
            <a:r>
              <a:rPr lang="en-GB" sz="1400"/>
              <a:t> impact outcomes, such as recovery of assets and service delivery?</a:t>
            </a:r>
            <a:endParaRPr sz="1400"/>
          </a:p>
          <a:p>
            <a:pPr marL="457200" marR="0" lvl="0" indent="-310832" algn="l" rtl="0">
              <a:lnSpc>
                <a:spcPct val="115000"/>
              </a:lnSpc>
              <a:spcBef>
                <a:spcPts val="1000"/>
              </a:spcBef>
              <a:spcAft>
                <a:spcPts val="0"/>
              </a:spcAft>
              <a:buSzPct val="100000"/>
              <a:buChar char="❏"/>
            </a:pPr>
            <a:r>
              <a:rPr lang="en-GB" sz="1400"/>
              <a:t>How could the relationships between systems and subsystems </a:t>
            </a:r>
            <a:r>
              <a:rPr lang="en-GB" sz="1400" b="1"/>
              <a:t>be changed </a:t>
            </a:r>
            <a:r>
              <a:rPr lang="en-GB" sz="1400"/>
              <a:t>(either strengthened or mitigated) to produce desired outcomes? </a:t>
            </a:r>
            <a:endParaRPr sz="1400"/>
          </a:p>
          <a:p>
            <a:pPr marL="457200" marR="0" lvl="0" indent="-310832" algn="l" rtl="0">
              <a:lnSpc>
                <a:spcPct val="115000"/>
              </a:lnSpc>
              <a:spcBef>
                <a:spcPts val="1000"/>
              </a:spcBef>
              <a:spcAft>
                <a:spcPts val="1000"/>
              </a:spcAft>
              <a:buSzPct val="100000"/>
              <a:buChar char="❏"/>
            </a:pPr>
            <a:r>
              <a:rPr lang="en-GB" sz="1400"/>
              <a:t>Which stakeholders have </a:t>
            </a:r>
            <a:r>
              <a:rPr lang="en-GB" sz="1400" b="1"/>
              <a:t>capacity</a:t>
            </a:r>
            <a:r>
              <a:rPr lang="en-GB" sz="1400"/>
              <a:t> to enable these changes or to otherwise influence systems to produce desired outcomes?</a:t>
            </a:r>
            <a:endParaRPr sz="1400"/>
          </a:p>
        </p:txBody>
      </p:sp>
      <p:sp>
        <p:nvSpPr>
          <p:cNvPr id="460" name="Google Shape;460;p5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30</a:t>
            </a:fld>
            <a:endParaRPr/>
          </a:p>
        </p:txBody>
      </p:sp>
      <p:sp>
        <p:nvSpPr>
          <p:cNvPr id="461" name="Google Shape;461;p52"/>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465"/>
        <p:cNvGrpSpPr/>
        <p:nvPr/>
      </p:nvGrpSpPr>
      <p:grpSpPr>
        <a:xfrm>
          <a:off x="0" y="0"/>
          <a:ext cx="0" cy="0"/>
          <a:chOff x="0" y="0"/>
          <a:chExt cx="0" cy="0"/>
        </a:xfrm>
      </p:grpSpPr>
      <p:sp>
        <p:nvSpPr>
          <p:cNvPr id="466" name="Google Shape;466;p53"/>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31</a:t>
            </a:fld>
            <a:endParaRPr sz="1300"/>
          </a:p>
        </p:txBody>
      </p:sp>
      <p:sp>
        <p:nvSpPr>
          <p:cNvPr id="467" name="Google Shape;467;p5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31</a:t>
            </a:fld>
            <a:endParaRPr/>
          </a:p>
        </p:txBody>
      </p:sp>
      <p:pic>
        <p:nvPicPr>
          <p:cNvPr id="468" name="Google Shape;468;p53"/>
          <p:cNvPicPr preferRelativeResize="0"/>
          <p:nvPr/>
        </p:nvPicPr>
        <p:blipFill rotWithShape="1">
          <a:blip r:embed="rId3">
            <a:alphaModFix/>
          </a:blip>
          <a:srcRect r="20375"/>
          <a:stretch/>
        </p:blipFill>
        <p:spPr>
          <a:xfrm>
            <a:off x="3039742" y="0"/>
            <a:ext cx="6067308" cy="5143500"/>
          </a:xfrm>
          <a:prstGeom prst="rect">
            <a:avLst/>
          </a:prstGeom>
          <a:noFill/>
          <a:ln>
            <a:noFill/>
          </a:ln>
        </p:spPr>
      </p:pic>
      <p:sp>
        <p:nvSpPr>
          <p:cNvPr id="469" name="Google Shape;469;p5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470" name="Google Shape;470;p53"/>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53"/>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472" name="Google Shape;472;p53"/>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473" name="Google Shape;473;p53"/>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a:solidFill>
                  <a:schemeClr val="lt1"/>
                </a:solidFill>
                <a:latin typeface="Montserrat Black"/>
                <a:ea typeface="Montserrat Black"/>
                <a:cs typeface="Montserrat Black"/>
                <a:sym typeface="Montserrat Black"/>
              </a:rPr>
              <a:t>War in Ukraine | Situation Update 3</a:t>
            </a:r>
            <a:endParaRPr sz="2000">
              <a:solidFill>
                <a:schemeClr val="lt1"/>
              </a:solidFill>
              <a:latin typeface="Montserrat Black"/>
              <a:ea typeface="Montserrat Black"/>
              <a:cs typeface="Montserrat Black"/>
              <a:sym typeface="Montserrat Black"/>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b="1" dirty="0">
                <a:solidFill>
                  <a:schemeClr val="lt1"/>
                </a:solidFill>
                <a:latin typeface="Open Sans"/>
                <a:ea typeface="Open Sans"/>
                <a:cs typeface="Open Sans"/>
                <a:sym typeface="Open Sans"/>
              </a:rPr>
              <a:t>Systems Analysis</a:t>
            </a: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OCHA situation reports are organised by clusters, which can be understood as a systems approach to understanding the Ukrainian context. The clusters are: camp coordination and camp management, education, emergency telecommunications, food security and livelihoods, health, logistics, nutrition, protection, shelter and non-food items, WASH, and multipurpose cash.</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UNICEF situation reports are organised using similar areas of focus: health, child protection, education, WASH, and social protection.</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77"/>
        <p:cNvGrpSpPr/>
        <p:nvPr/>
      </p:nvGrpSpPr>
      <p:grpSpPr>
        <a:xfrm>
          <a:off x="0" y="0"/>
          <a:ext cx="0" cy="0"/>
          <a:chOff x="0" y="0"/>
          <a:chExt cx="0" cy="0"/>
        </a:xfrm>
      </p:grpSpPr>
      <p:sp>
        <p:nvSpPr>
          <p:cNvPr id="478" name="Google Shape;478;p54"/>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479" name="Google Shape;479;p54"/>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480" name="Google Shape;480;p5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32</a:t>
            </a:fld>
            <a:endParaRPr/>
          </a:p>
        </p:txBody>
      </p:sp>
      <p:sp>
        <p:nvSpPr>
          <p:cNvPr id="481" name="Google Shape;481;p5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482" name="Google Shape;482;p54"/>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483" name="Google Shape;483;p54"/>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
        <p:nvSpPr>
          <p:cNvPr id="484" name="Google Shape;484;p54"/>
          <p:cNvSpPr/>
          <p:nvPr/>
        </p:nvSpPr>
        <p:spPr>
          <a:xfrm>
            <a:off x="94775" y="105300"/>
            <a:ext cx="8812800" cy="4948800"/>
          </a:xfrm>
          <a:prstGeom prst="rect">
            <a:avLst/>
          </a:prstGeom>
          <a:solidFill>
            <a:schemeClr val="lt1"/>
          </a:solidFill>
          <a:ln w="9525" cap="flat" cmpd="sng">
            <a:solidFill>
              <a:srgbClr val="CCCCCC"/>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999999"/>
                </a:solidFill>
                <a:latin typeface="Montserrat"/>
                <a:ea typeface="Montserrat"/>
                <a:cs typeface="Montserrat"/>
                <a:sym typeface="Montserrat"/>
              </a:rPr>
              <a:t>DISCUSSION NOTES</a:t>
            </a:r>
            <a:endParaRPr b="1">
              <a:solidFill>
                <a:srgbClr val="999999"/>
              </a:solidFill>
              <a:latin typeface="Montserrat"/>
              <a:ea typeface="Montserrat"/>
              <a:cs typeface="Montserrat"/>
              <a:sym typeface="Montserrat"/>
            </a:endParaRPr>
          </a:p>
        </p:txBody>
      </p:sp>
      <p:sp>
        <p:nvSpPr>
          <p:cNvPr id="485" name="Google Shape;485;p54"/>
          <p:cNvSpPr txBox="1"/>
          <p:nvPr/>
        </p:nvSpPr>
        <p:spPr>
          <a:xfrm>
            <a:off x="505400" y="805475"/>
            <a:ext cx="1784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Montserrat"/>
                <a:ea typeface="Montserrat"/>
                <a:cs typeface="Montserrat"/>
                <a:sym typeface="Montserrat"/>
              </a:rPr>
              <a:t>&lt;insert text&gt;</a:t>
            </a:r>
            <a:endParaRPr>
              <a:latin typeface="Montserrat"/>
              <a:ea typeface="Montserrat"/>
              <a:cs typeface="Montserrat"/>
              <a:sym typeface="Montserrat"/>
            </a:endParaRPr>
          </a:p>
        </p:txBody>
      </p:sp>
      <p:sp>
        <p:nvSpPr>
          <p:cNvPr id="486" name="Google Shape;486;p54"/>
          <p:cNvSpPr/>
          <p:nvPr/>
        </p:nvSpPr>
        <p:spPr>
          <a:xfrm>
            <a:off x="6191150" y="363250"/>
            <a:ext cx="1100400" cy="1110900"/>
          </a:xfrm>
          <a:prstGeom prst="foldedCorner">
            <a:avLst>
              <a:gd name="adj"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100">
                <a:latin typeface="Montserrat"/>
                <a:ea typeface="Montserrat"/>
                <a:cs typeface="Montserrat"/>
                <a:sym typeface="Montserrat"/>
              </a:rPr>
              <a:t>&lt;insert text&gt;</a:t>
            </a:r>
            <a:endParaRPr sz="1100">
              <a:latin typeface="Montserrat"/>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9">
                                            <p:txEl>
                                              <p:pRg st="0" end="0"/>
                                            </p:txEl>
                                          </p:spTgt>
                                        </p:tgtEl>
                                        <p:attrNameLst>
                                          <p:attrName>style.visibility</p:attrName>
                                        </p:attrNameLst>
                                      </p:cBhvr>
                                      <p:to>
                                        <p:strVal val="visible"/>
                                      </p:to>
                                    </p:set>
                                    <p:animEffect transition="in" filter="fade">
                                      <p:cBhvr>
                                        <p:cTn id="7" dur="1000"/>
                                        <p:tgtEl>
                                          <p:spTgt spid="4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9">
                                            <p:txEl>
                                              <p:pRg st="1" end="1"/>
                                            </p:txEl>
                                          </p:spTgt>
                                        </p:tgtEl>
                                        <p:attrNameLst>
                                          <p:attrName>style.visibility</p:attrName>
                                        </p:attrNameLst>
                                      </p:cBhvr>
                                      <p:to>
                                        <p:strVal val="visible"/>
                                      </p:to>
                                    </p:set>
                                    <p:animEffect transition="in" filter="fade">
                                      <p:cBhvr>
                                        <p:cTn id="12" dur="1000"/>
                                        <p:tgtEl>
                                          <p:spTgt spid="4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79">
                                            <p:txEl>
                                              <p:pRg st="2" end="2"/>
                                            </p:txEl>
                                          </p:spTgt>
                                        </p:tgtEl>
                                        <p:attrNameLst>
                                          <p:attrName>style.visibility</p:attrName>
                                        </p:attrNameLst>
                                      </p:cBhvr>
                                      <p:to>
                                        <p:strVal val="visible"/>
                                      </p:to>
                                    </p:set>
                                    <p:animEffect transition="in" filter="fade">
                                      <p:cBhvr>
                                        <p:cTn id="17" dur="1000"/>
                                        <p:tgtEl>
                                          <p:spTgt spid="4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90"/>
        <p:cNvGrpSpPr/>
        <p:nvPr/>
      </p:nvGrpSpPr>
      <p:grpSpPr>
        <a:xfrm>
          <a:off x="0" y="0"/>
          <a:ext cx="0" cy="0"/>
          <a:chOff x="0" y="0"/>
          <a:chExt cx="0" cy="0"/>
        </a:xfrm>
      </p:grpSpPr>
      <p:sp>
        <p:nvSpPr>
          <p:cNvPr id="491" name="Google Shape;491;p55"/>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492" name="Google Shape;492;p55"/>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493" name="Google Shape;493;p5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33</a:t>
            </a:fld>
            <a:endParaRPr/>
          </a:p>
        </p:txBody>
      </p:sp>
      <p:sp>
        <p:nvSpPr>
          <p:cNvPr id="494" name="Google Shape;494;p5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495" name="Google Shape;495;p55"/>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496" name="Google Shape;496;p55"/>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
        <p:nvSpPr>
          <p:cNvPr id="497" name="Google Shape;497;p55"/>
          <p:cNvSpPr/>
          <p:nvPr/>
        </p:nvSpPr>
        <p:spPr>
          <a:xfrm>
            <a:off x="94775" y="105300"/>
            <a:ext cx="8812800" cy="4948800"/>
          </a:xfrm>
          <a:prstGeom prst="rect">
            <a:avLst/>
          </a:prstGeom>
          <a:solidFill>
            <a:schemeClr val="lt1"/>
          </a:solidFill>
          <a:ln w="9525" cap="flat" cmpd="sng">
            <a:solidFill>
              <a:srgbClr val="CCCCCC"/>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999999"/>
                </a:solidFill>
                <a:latin typeface="Montserrat"/>
                <a:ea typeface="Montserrat"/>
                <a:cs typeface="Montserrat"/>
                <a:sym typeface="Montserrat"/>
              </a:rPr>
              <a:t>SYNTHESIS | </a:t>
            </a:r>
            <a:r>
              <a:rPr lang="en-GB">
                <a:solidFill>
                  <a:srgbClr val="999999"/>
                </a:solidFill>
                <a:latin typeface="Montserrat"/>
                <a:ea typeface="Montserrat"/>
                <a:cs typeface="Montserrat"/>
                <a:sym typeface="Montserrat"/>
              </a:rPr>
              <a:t>What do you want to share with the group?</a:t>
            </a:r>
            <a:endParaRPr>
              <a:solidFill>
                <a:srgbClr val="999999"/>
              </a:solidFill>
              <a:latin typeface="Montserrat"/>
              <a:ea typeface="Montserrat"/>
              <a:cs typeface="Montserrat"/>
              <a:sym typeface="Montserrat"/>
            </a:endParaRPr>
          </a:p>
        </p:txBody>
      </p:sp>
      <p:sp>
        <p:nvSpPr>
          <p:cNvPr id="498" name="Google Shape;498;p55"/>
          <p:cNvSpPr txBox="1"/>
          <p:nvPr/>
        </p:nvSpPr>
        <p:spPr>
          <a:xfrm>
            <a:off x="505400" y="805475"/>
            <a:ext cx="1784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Montserrat"/>
                <a:ea typeface="Montserrat"/>
                <a:cs typeface="Montserrat"/>
                <a:sym typeface="Montserrat"/>
              </a:rPr>
              <a:t>&lt;insert text&gt;</a:t>
            </a:r>
            <a:endParaRPr>
              <a:latin typeface="Montserrat"/>
              <a:ea typeface="Montserrat"/>
              <a:cs typeface="Montserrat"/>
              <a:sym typeface="Montserrat"/>
            </a:endParaRPr>
          </a:p>
        </p:txBody>
      </p:sp>
      <p:sp>
        <p:nvSpPr>
          <p:cNvPr id="499" name="Google Shape;499;p55"/>
          <p:cNvSpPr/>
          <p:nvPr/>
        </p:nvSpPr>
        <p:spPr>
          <a:xfrm>
            <a:off x="6191150" y="363250"/>
            <a:ext cx="1100400" cy="1110900"/>
          </a:xfrm>
          <a:prstGeom prst="foldedCorner">
            <a:avLst>
              <a:gd name="adj"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100">
                <a:latin typeface="Montserrat"/>
                <a:ea typeface="Montserrat"/>
                <a:cs typeface="Montserrat"/>
                <a:sym typeface="Montserrat"/>
              </a:rPr>
              <a:t>&lt;insert text&gt;</a:t>
            </a:r>
            <a:endParaRPr sz="1100">
              <a:latin typeface="Montserrat"/>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2">
                                            <p:txEl>
                                              <p:pRg st="0" end="0"/>
                                            </p:txEl>
                                          </p:spTgt>
                                        </p:tgtEl>
                                        <p:attrNameLst>
                                          <p:attrName>style.visibility</p:attrName>
                                        </p:attrNameLst>
                                      </p:cBhvr>
                                      <p:to>
                                        <p:strVal val="visible"/>
                                      </p:to>
                                    </p:set>
                                    <p:animEffect transition="in" filter="fade">
                                      <p:cBhvr>
                                        <p:cTn id="7" dur="1000"/>
                                        <p:tgtEl>
                                          <p:spTgt spid="49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2">
                                            <p:txEl>
                                              <p:pRg st="1" end="1"/>
                                            </p:txEl>
                                          </p:spTgt>
                                        </p:tgtEl>
                                        <p:attrNameLst>
                                          <p:attrName>style.visibility</p:attrName>
                                        </p:attrNameLst>
                                      </p:cBhvr>
                                      <p:to>
                                        <p:strVal val="visible"/>
                                      </p:to>
                                    </p:set>
                                    <p:animEffect transition="in" filter="fade">
                                      <p:cBhvr>
                                        <p:cTn id="12" dur="1000"/>
                                        <p:tgtEl>
                                          <p:spTgt spid="49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92">
                                            <p:txEl>
                                              <p:pRg st="2" end="2"/>
                                            </p:txEl>
                                          </p:spTgt>
                                        </p:tgtEl>
                                        <p:attrNameLst>
                                          <p:attrName>style.visibility</p:attrName>
                                        </p:attrNameLst>
                                      </p:cBhvr>
                                      <p:to>
                                        <p:strVal val="visible"/>
                                      </p:to>
                                    </p:set>
                                    <p:animEffect transition="in" filter="fade">
                                      <p:cBhvr>
                                        <p:cTn id="17" dur="1000"/>
                                        <p:tgtEl>
                                          <p:spTgt spid="49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87"/>
        <p:cNvGrpSpPr/>
        <p:nvPr/>
      </p:nvGrpSpPr>
      <p:grpSpPr>
        <a:xfrm>
          <a:off x="0" y="0"/>
          <a:ext cx="0" cy="0"/>
          <a:chOff x="0" y="0"/>
          <a:chExt cx="0" cy="0"/>
        </a:xfrm>
      </p:grpSpPr>
      <p:sp>
        <p:nvSpPr>
          <p:cNvPr id="88" name="Google Shape;88;p1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a:t>
            </a:fld>
            <a:endParaRPr/>
          </a:p>
        </p:txBody>
      </p:sp>
      <p:pic>
        <p:nvPicPr>
          <p:cNvPr id="89" name="Google Shape;89;p1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0"/>
            <a:ext cx="4572001" cy="5143501"/>
          </a:xfrm>
          <a:prstGeom prst="rect">
            <a:avLst/>
          </a:prstGeom>
          <a:noFill/>
          <a:ln>
            <a:noFill/>
          </a:ln>
        </p:spPr>
      </p:pic>
      <p:sp>
        <p:nvSpPr>
          <p:cNvPr id="90" name="Google Shape;90;p17"/>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91" name="Google Shape;91;p1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92" name="Google Shape;92;p17"/>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93" name="Google Shape;93;p17"/>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97"/>
        <p:cNvGrpSpPr/>
        <p:nvPr/>
      </p:nvGrpSpPr>
      <p:grpSpPr>
        <a:xfrm>
          <a:off x="0" y="0"/>
          <a:ext cx="0" cy="0"/>
          <a:chOff x="0" y="0"/>
          <a:chExt cx="0" cy="0"/>
        </a:xfrm>
      </p:grpSpPr>
      <p:sp>
        <p:nvSpPr>
          <p:cNvPr id="98" name="Google Shape;98;p18"/>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99" name="Google Shape;99;p18"/>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100" name="Google Shape;100;p1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a:t>
            </a:fld>
            <a:endParaRPr/>
          </a:p>
        </p:txBody>
      </p:sp>
      <p:sp>
        <p:nvSpPr>
          <p:cNvPr id="101" name="Google Shape;101;p1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02" name="Google Shape;102;p18"/>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103" name="Google Shape;103;p18"/>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9">
                                            <p:txEl>
                                              <p:pRg st="0" end="0"/>
                                            </p:txEl>
                                          </p:spTgt>
                                        </p:tgtEl>
                                        <p:attrNameLst>
                                          <p:attrName>style.visibility</p:attrName>
                                        </p:attrNameLst>
                                      </p:cBhvr>
                                      <p:to>
                                        <p:strVal val="visible"/>
                                      </p:to>
                                    </p:set>
                                    <p:animEffect transition="in" filter="fade">
                                      <p:cBhvr>
                                        <p:cTn id="7" dur="1000"/>
                                        <p:tgtEl>
                                          <p:spTgt spid="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9">
                                            <p:txEl>
                                              <p:pRg st="1" end="1"/>
                                            </p:txEl>
                                          </p:spTgt>
                                        </p:tgtEl>
                                        <p:attrNameLst>
                                          <p:attrName>style.visibility</p:attrName>
                                        </p:attrNameLst>
                                      </p:cBhvr>
                                      <p:to>
                                        <p:strVal val="visible"/>
                                      </p:to>
                                    </p:set>
                                    <p:animEffect transition="in" filter="fade">
                                      <p:cBhvr>
                                        <p:cTn id="12" dur="1000"/>
                                        <p:tgtEl>
                                          <p:spTgt spid="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9">
                                            <p:txEl>
                                              <p:pRg st="2" end="2"/>
                                            </p:txEl>
                                          </p:spTgt>
                                        </p:tgtEl>
                                        <p:attrNameLst>
                                          <p:attrName>style.visibility</p:attrName>
                                        </p:attrNameLst>
                                      </p:cBhvr>
                                      <p:to>
                                        <p:strVal val="visible"/>
                                      </p:to>
                                    </p:set>
                                    <p:animEffect transition="in" filter="fade">
                                      <p:cBhvr>
                                        <p:cTn id="17" dur="1000"/>
                                        <p:tgtEl>
                                          <p:spTgt spid="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07"/>
        <p:cNvGrpSpPr/>
        <p:nvPr/>
      </p:nvGrpSpPr>
      <p:grpSpPr>
        <a:xfrm>
          <a:off x="0" y="0"/>
          <a:ext cx="0" cy="0"/>
          <a:chOff x="0" y="0"/>
          <a:chExt cx="0" cy="0"/>
        </a:xfrm>
      </p:grpSpPr>
      <p:sp>
        <p:nvSpPr>
          <p:cNvPr id="108" name="Google Shape;108;p19"/>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6</a:t>
            </a:fld>
            <a:endParaRPr sz="1300"/>
          </a:p>
        </p:txBody>
      </p:sp>
      <p:sp>
        <p:nvSpPr>
          <p:cNvPr id="109" name="Google Shape;109;p1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a:t>
            </a:fld>
            <a:endParaRPr/>
          </a:p>
        </p:txBody>
      </p:sp>
      <p:pic>
        <p:nvPicPr>
          <p:cNvPr id="110" name="Google Shape;110;p1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039742" y="0"/>
            <a:ext cx="6067308" cy="5143500"/>
          </a:xfrm>
          <a:prstGeom prst="rect">
            <a:avLst/>
          </a:prstGeom>
          <a:noFill/>
          <a:ln>
            <a:noFill/>
          </a:ln>
        </p:spPr>
      </p:pic>
      <p:sp>
        <p:nvSpPr>
          <p:cNvPr id="111" name="Google Shape;111;p1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112" name="Google Shape;112;p19"/>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9"/>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114" name="Google Shape;114;p19"/>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115" name="Google Shape;115;p19"/>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The War in Ukraine | Situation Report 1</a:t>
            </a:r>
            <a:r>
              <a:rPr lang="en-GB" sz="2000" b="1" dirty="0">
                <a:solidFill>
                  <a:schemeClr val="lt1"/>
                </a:solidFill>
              </a:rPr>
              <a:t>:</a:t>
            </a:r>
            <a:r>
              <a:rPr lang="en-GB" sz="2000" dirty="0">
                <a:solidFill>
                  <a:schemeClr val="lt1"/>
                </a:solidFill>
              </a:rPr>
              <a:t> </a:t>
            </a:r>
            <a:endParaRPr sz="1100" b="1" dirty="0">
              <a:solidFill>
                <a:srgbClr val="43A8A5"/>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On 24 February 2022, Russia invaded Ukraine. This act was a major escalation of the ongoing Russo-Ukrainian War which started in 2014. As of 19 May 2022,</a:t>
            </a:r>
            <a:r>
              <a:rPr lang="en-GB" sz="1200" u="sng" dirty="0">
                <a:solidFill>
                  <a:schemeClr val="lt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OHCHR</a:t>
            </a:r>
            <a:r>
              <a:rPr lang="en-GB" sz="1200" dirty="0">
                <a:solidFill>
                  <a:schemeClr val="lt1"/>
                </a:solidFill>
                <a:latin typeface="Open Sans"/>
                <a:ea typeface="Open Sans"/>
                <a:cs typeface="Open Sans"/>
                <a:sym typeface="Open Sans"/>
              </a:rPr>
              <a:t> has recorded 8,189 civilian casualties, and the </a:t>
            </a:r>
            <a:r>
              <a:rPr lang="en-GB" sz="1200" u="sng" dirty="0">
                <a:solidFill>
                  <a:schemeClr val="lt1"/>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UNHCR</a:t>
            </a:r>
            <a:r>
              <a:rPr lang="en-GB" sz="1200" dirty="0">
                <a:solidFill>
                  <a:schemeClr val="lt1"/>
                </a:solidFill>
                <a:latin typeface="Open Sans"/>
                <a:ea typeface="Open Sans"/>
                <a:cs typeface="Open Sans"/>
                <a:sym typeface="Open Sans"/>
              </a:rPr>
              <a:t> reported that 8 million people have been internally displaced and 6 million people have fled to neighbouring countries.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The urban context of this humanitarian crisis is particularly important. Prior to the invasion, approximately two-thirds of Ukraine's population lived in cities across the country (e.g., Kyiv,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Odessa, Dnipro, Donetsk, </a:t>
            </a:r>
            <a:r>
              <a:rPr lang="en-GB" sz="1200" dirty="0" err="1">
                <a:solidFill>
                  <a:schemeClr val="lt1"/>
                </a:solidFill>
                <a:latin typeface="Open Sans"/>
                <a:ea typeface="Open Sans"/>
                <a:cs typeface="Open Sans"/>
                <a:sym typeface="Open Sans"/>
              </a:rPr>
              <a:t>Zaporizhzhia</a:t>
            </a:r>
            <a:r>
              <a:rPr lang="en-GB" sz="1200" dirty="0">
                <a:solidFill>
                  <a:schemeClr val="lt1"/>
                </a:solidFill>
                <a:latin typeface="Open Sans"/>
                <a:ea typeface="Open Sans"/>
                <a:cs typeface="Open Sans"/>
                <a:sym typeface="Open Sans"/>
              </a:rPr>
              <a:t>, </a:t>
            </a:r>
            <a:r>
              <a:rPr lang="en-GB" sz="1200" dirty="0" err="1">
                <a:solidFill>
                  <a:schemeClr val="lt1"/>
                </a:solidFill>
                <a:latin typeface="Open Sans"/>
                <a:ea typeface="Open Sans"/>
                <a:cs typeface="Open Sans"/>
                <a:sym typeface="Open Sans"/>
              </a:rPr>
              <a:t>Lviv</a:t>
            </a:r>
            <a:r>
              <a:rPr lang="en-GB" sz="1200" dirty="0">
                <a:solidFill>
                  <a:schemeClr val="lt1"/>
                </a:solidFill>
                <a:latin typeface="Open Sans"/>
                <a:ea typeface="Open Sans"/>
                <a:cs typeface="Open Sans"/>
                <a:sym typeface="Open Sans"/>
              </a:rPr>
              <a:t>, </a:t>
            </a:r>
            <a:r>
              <a:rPr lang="en-GB" sz="1200" dirty="0" err="1">
                <a:solidFill>
                  <a:schemeClr val="lt1"/>
                </a:solidFill>
                <a:latin typeface="Open Sans"/>
                <a:ea typeface="Open Sans"/>
                <a:cs typeface="Open Sans"/>
                <a:sym typeface="Open Sans"/>
              </a:rPr>
              <a:t>Kryvyi</a:t>
            </a:r>
            <a:r>
              <a:rPr lang="en-GB" sz="1200" dirty="0">
                <a:solidFill>
                  <a:schemeClr val="lt1"/>
                </a:solidFill>
                <a:latin typeface="Open Sans"/>
                <a:ea typeface="Open Sans"/>
                <a:cs typeface="Open Sans"/>
                <a:sym typeface="Open Sans"/>
              </a:rPr>
              <a:t> </a:t>
            </a:r>
            <a:r>
              <a:rPr lang="en-GB" sz="1200" dirty="0" err="1">
                <a:solidFill>
                  <a:schemeClr val="lt1"/>
                </a:solidFill>
                <a:latin typeface="Open Sans"/>
                <a:ea typeface="Open Sans"/>
                <a:cs typeface="Open Sans"/>
                <a:sym typeface="Open Sans"/>
              </a:rPr>
              <a:t>Rih</a:t>
            </a:r>
            <a:r>
              <a:rPr lang="en-GB" sz="1200" dirty="0">
                <a:solidFill>
                  <a:schemeClr val="lt1"/>
                </a:solidFill>
                <a:latin typeface="Open Sans"/>
                <a:ea typeface="Open Sans"/>
                <a:cs typeface="Open Sans"/>
                <a:sym typeface="Open Sans"/>
              </a:rPr>
              <a:t>, Mykolaiv, Mariupol, Luhansk). Russia has primarily focused its attacks on these urban centres. </a:t>
            </a:r>
            <a:br>
              <a:rPr lang="en-GB" sz="1200" dirty="0">
                <a:solidFill>
                  <a:schemeClr val="lt1"/>
                </a:solidFill>
                <a:latin typeface="Open Sans"/>
                <a:ea typeface="Open Sans"/>
                <a:cs typeface="Open Sans"/>
                <a:sym typeface="Open Sans"/>
              </a:rPr>
            </a:b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Kharkiv</a:t>
            </a:r>
            <a:r>
              <a:rPr lang="en-GB" sz="1200" b="1" dirty="0">
                <a:solidFill>
                  <a:schemeClr val="lt1"/>
                </a:solidFill>
                <a:latin typeface="Open Sans"/>
                <a:ea typeface="Open Sans"/>
                <a:cs typeface="Open Sans"/>
                <a:sym typeface="Open Sans"/>
              </a:rPr>
              <a:t> </a:t>
            </a:r>
            <a:r>
              <a:rPr lang="en-GB" sz="1200" dirty="0">
                <a:solidFill>
                  <a:schemeClr val="lt1"/>
                </a:solidFill>
                <a:latin typeface="Open Sans"/>
                <a:ea typeface="Open Sans"/>
                <a:cs typeface="Open Sans"/>
                <a:sym typeface="Open Sans"/>
              </a:rPr>
              <a:t>is in ruins following heavy bombardment but still under Ukrainian control.</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Kherson</a:t>
            </a:r>
            <a:r>
              <a:rPr lang="en-GB" sz="1200" dirty="0">
                <a:solidFill>
                  <a:schemeClr val="lt1"/>
                </a:solidFill>
                <a:latin typeface="Open Sans"/>
                <a:ea typeface="Open Sans"/>
                <a:cs typeface="Open Sans"/>
                <a:sym typeface="Open Sans"/>
              </a:rPr>
              <a:t> is under the control of Russian forces after heavy bombardment that damaged power, water, and gas services; Russia is now positioned to advance west towards Odessa.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Mariupol</a:t>
            </a:r>
            <a:r>
              <a:rPr lang="en-GB" sz="1200" dirty="0">
                <a:solidFill>
                  <a:schemeClr val="lt1"/>
                </a:solidFill>
                <a:latin typeface="Open Sans"/>
                <a:ea typeface="Open Sans"/>
                <a:cs typeface="Open Sans"/>
                <a:sym typeface="Open Sans"/>
              </a:rPr>
              <a:t> is surrounded and under heavy bombardment, and the population is cut off from most humanitarian assistance.</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7">
                  <a:extLst>
                    <a:ext uri="{A12FA001-AC4F-418D-AE19-62706E023703}">
                      <ahyp:hlinkClr xmlns:ahyp="http://schemas.microsoft.com/office/drawing/2018/hyperlinkcolor" val="tx"/>
                    </a:ext>
                  </a:extLst>
                </a:hlinkClick>
              </a:rPr>
              <a:t>Kyiv</a:t>
            </a:r>
            <a:r>
              <a:rPr lang="en-GB" sz="1200" dirty="0">
                <a:solidFill>
                  <a:schemeClr val="lt1"/>
                </a:solidFill>
                <a:latin typeface="Open Sans"/>
                <a:ea typeface="Open Sans"/>
                <a:cs typeface="Open Sans"/>
                <a:sym typeface="Open Sans"/>
              </a:rPr>
              <a:t> was initially a major target of the invasion, but Russia withdrew forces to focus on the East.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8">
                  <a:extLst>
                    <a:ext uri="{A12FA001-AC4F-418D-AE19-62706E023703}">
                      <ahyp:hlinkClr xmlns:ahyp="http://schemas.microsoft.com/office/drawing/2018/hyperlinkcolor" val="tx"/>
                    </a:ext>
                  </a:extLst>
                </a:hlinkClick>
              </a:rPr>
              <a:t>Lviv</a:t>
            </a:r>
            <a:r>
              <a:rPr lang="en-GB" sz="1200" b="1" u="sng" dirty="0">
                <a:solidFill>
                  <a:schemeClr val="lt1"/>
                </a:solidFill>
                <a:latin typeface="Open Sans"/>
                <a:ea typeface="Open Sans"/>
                <a:cs typeface="Open Sans"/>
                <a:sym typeface="Open Sans"/>
              </a:rPr>
              <a:t> </a:t>
            </a:r>
            <a:r>
              <a:rPr lang="en-GB" sz="1200" dirty="0">
                <a:solidFill>
                  <a:schemeClr val="lt1"/>
                </a:solidFill>
                <a:latin typeface="Open Sans"/>
                <a:ea typeface="Open Sans"/>
                <a:cs typeface="Open Sans"/>
                <a:sym typeface="Open Sans"/>
              </a:rPr>
              <a:t>has been a city of refuge for tens of thousands of civilians fleeing the war.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Throughout the learning modules, more context on the humanitarian response in Ukraine's urban areas will be provided.</a:t>
            </a:r>
            <a:endParaRPr sz="14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19"/>
        <p:cNvGrpSpPr/>
        <p:nvPr/>
      </p:nvGrpSpPr>
      <p:grpSpPr>
        <a:xfrm>
          <a:off x="0" y="0"/>
          <a:ext cx="0" cy="0"/>
          <a:chOff x="0" y="0"/>
          <a:chExt cx="0" cy="0"/>
        </a:xfrm>
      </p:grpSpPr>
      <p:sp>
        <p:nvSpPr>
          <p:cNvPr id="120" name="Google Shape;120;p20"/>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121" name="Google Shape;121;p20"/>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122" name="Google Shape;122;p2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a:t>
            </a:fld>
            <a:endParaRPr/>
          </a:p>
        </p:txBody>
      </p:sp>
      <p:sp>
        <p:nvSpPr>
          <p:cNvPr id="123" name="Google Shape;123;p2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24" name="Google Shape;124;p20"/>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125" name="Google Shape;125;p20"/>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
        <p:nvSpPr>
          <p:cNvPr id="126" name="Google Shape;126;p20"/>
          <p:cNvSpPr/>
          <p:nvPr/>
        </p:nvSpPr>
        <p:spPr>
          <a:xfrm>
            <a:off x="94775" y="105300"/>
            <a:ext cx="8812800" cy="4948800"/>
          </a:xfrm>
          <a:prstGeom prst="rect">
            <a:avLst/>
          </a:prstGeom>
          <a:solidFill>
            <a:schemeClr val="lt1"/>
          </a:solidFill>
          <a:ln w="9525" cap="flat" cmpd="sng">
            <a:solidFill>
              <a:srgbClr val="CCCCCC"/>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999999"/>
                </a:solidFill>
                <a:latin typeface="Montserrat"/>
                <a:ea typeface="Montserrat"/>
                <a:cs typeface="Montserrat"/>
                <a:sym typeface="Montserrat"/>
              </a:rPr>
              <a:t>DISCUSSION NOTES</a:t>
            </a:r>
            <a:endParaRPr b="1">
              <a:solidFill>
                <a:srgbClr val="999999"/>
              </a:solidFill>
              <a:latin typeface="Montserrat"/>
              <a:ea typeface="Montserrat"/>
              <a:cs typeface="Montserrat"/>
              <a:sym typeface="Montserrat"/>
            </a:endParaRPr>
          </a:p>
        </p:txBody>
      </p:sp>
      <p:sp>
        <p:nvSpPr>
          <p:cNvPr id="127" name="Google Shape;127;p20"/>
          <p:cNvSpPr txBox="1"/>
          <p:nvPr/>
        </p:nvSpPr>
        <p:spPr>
          <a:xfrm>
            <a:off x="505400" y="805475"/>
            <a:ext cx="1784700" cy="1477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Montserrat"/>
                <a:ea typeface="Montserrat"/>
                <a:cs typeface="Montserrat"/>
                <a:sym typeface="Montserrat"/>
              </a:rPr>
              <a:t>Use this text box to enter text</a:t>
            </a:r>
            <a:endParaRPr>
              <a:latin typeface="Montserrat"/>
              <a:ea typeface="Montserrat"/>
              <a:cs typeface="Montserrat"/>
              <a:sym typeface="Montserrat"/>
            </a:endParaRPr>
          </a:p>
          <a:p>
            <a:pPr marL="0" lvl="0" indent="0" algn="l" rtl="0">
              <a:spcBef>
                <a:spcPts val="0"/>
              </a:spcBef>
              <a:spcAft>
                <a:spcPts val="0"/>
              </a:spcAft>
              <a:buNone/>
            </a:pPr>
            <a:endParaRPr>
              <a:latin typeface="Montserrat"/>
              <a:ea typeface="Montserrat"/>
              <a:cs typeface="Montserrat"/>
              <a:sym typeface="Montserrat"/>
            </a:endParaRPr>
          </a:p>
          <a:p>
            <a:pPr marL="0" lvl="0" indent="0" algn="l" rtl="0">
              <a:spcBef>
                <a:spcPts val="0"/>
              </a:spcBef>
              <a:spcAft>
                <a:spcPts val="0"/>
              </a:spcAft>
              <a:buNone/>
            </a:pPr>
            <a:r>
              <a:rPr lang="en-GB">
                <a:latin typeface="Montserrat"/>
                <a:ea typeface="Montserrat"/>
                <a:cs typeface="Montserrat"/>
                <a:sym typeface="Montserrat"/>
              </a:rPr>
              <a:t>Copy and paste it to create more text boxes</a:t>
            </a:r>
            <a:endParaRPr>
              <a:latin typeface="Montserrat"/>
              <a:ea typeface="Montserrat"/>
              <a:cs typeface="Montserrat"/>
              <a:sym typeface="Montserrat"/>
            </a:endParaRPr>
          </a:p>
        </p:txBody>
      </p:sp>
      <p:sp>
        <p:nvSpPr>
          <p:cNvPr id="128" name="Google Shape;128;p20"/>
          <p:cNvSpPr/>
          <p:nvPr/>
        </p:nvSpPr>
        <p:spPr>
          <a:xfrm>
            <a:off x="6214200" y="294075"/>
            <a:ext cx="1217400" cy="1304400"/>
          </a:xfrm>
          <a:prstGeom prst="foldedCorner">
            <a:avLst>
              <a:gd name="adj"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100">
                <a:latin typeface="Montserrat"/>
                <a:ea typeface="Montserrat"/>
                <a:cs typeface="Montserrat"/>
                <a:sym typeface="Montserrat"/>
              </a:rPr>
              <a:t>Copy and paste to create more Post-it Notes, resize, and/or</a:t>
            </a:r>
            <a:endParaRPr sz="1100">
              <a:latin typeface="Montserrat"/>
              <a:ea typeface="Montserrat"/>
              <a:cs typeface="Montserrat"/>
              <a:sym typeface="Montserrat"/>
            </a:endParaRPr>
          </a:p>
          <a:p>
            <a:pPr marL="0" lvl="0" indent="0" algn="l" rtl="0">
              <a:spcBef>
                <a:spcPts val="0"/>
              </a:spcBef>
              <a:spcAft>
                <a:spcPts val="0"/>
              </a:spcAft>
              <a:buNone/>
            </a:pPr>
            <a:r>
              <a:rPr lang="en-GB" sz="1100">
                <a:latin typeface="Montserrat"/>
                <a:ea typeface="Montserrat"/>
                <a:cs typeface="Montserrat"/>
                <a:sym typeface="Montserrat"/>
              </a:rPr>
              <a:t>edit text</a:t>
            </a:r>
            <a:endParaRPr sz="1100">
              <a:latin typeface="Montserrat"/>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1">
                                            <p:txEl>
                                              <p:pRg st="0" end="0"/>
                                            </p:txEl>
                                          </p:spTgt>
                                        </p:tgtEl>
                                        <p:attrNameLst>
                                          <p:attrName>style.visibility</p:attrName>
                                        </p:attrNameLst>
                                      </p:cBhvr>
                                      <p:to>
                                        <p:strVal val="visible"/>
                                      </p:to>
                                    </p:set>
                                    <p:animEffect transition="in" filter="fade">
                                      <p:cBhvr>
                                        <p:cTn id="7" dur="1000"/>
                                        <p:tgtEl>
                                          <p:spTgt spid="1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1">
                                            <p:txEl>
                                              <p:pRg st="1" end="1"/>
                                            </p:txEl>
                                          </p:spTgt>
                                        </p:tgtEl>
                                        <p:attrNameLst>
                                          <p:attrName>style.visibility</p:attrName>
                                        </p:attrNameLst>
                                      </p:cBhvr>
                                      <p:to>
                                        <p:strVal val="visible"/>
                                      </p:to>
                                    </p:set>
                                    <p:animEffect transition="in" filter="fade">
                                      <p:cBhvr>
                                        <p:cTn id="12" dur="1000"/>
                                        <p:tgtEl>
                                          <p:spTgt spid="12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1">
                                            <p:txEl>
                                              <p:pRg st="2" end="2"/>
                                            </p:txEl>
                                          </p:spTgt>
                                        </p:tgtEl>
                                        <p:attrNameLst>
                                          <p:attrName>style.visibility</p:attrName>
                                        </p:attrNameLst>
                                      </p:cBhvr>
                                      <p:to>
                                        <p:strVal val="visible"/>
                                      </p:to>
                                    </p:set>
                                    <p:animEffect transition="in" filter="fade">
                                      <p:cBhvr>
                                        <p:cTn id="17" dur="1000"/>
                                        <p:tgtEl>
                                          <p:spTgt spid="12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32"/>
        <p:cNvGrpSpPr/>
        <p:nvPr/>
      </p:nvGrpSpPr>
      <p:grpSpPr>
        <a:xfrm>
          <a:off x="0" y="0"/>
          <a:ext cx="0" cy="0"/>
          <a:chOff x="0" y="0"/>
          <a:chExt cx="0" cy="0"/>
        </a:xfrm>
      </p:grpSpPr>
      <p:sp>
        <p:nvSpPr>
          <p:cNvPr id="133" name="Google Shape;133;p21"/>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134" name="Google Shape;134;p21"/>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135" name="Google Shape;135;p2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a:t>
            </a:fld>
            <a:endParaRPr/>
          </a:p>
        </p:txBody>
      </p:sp>
      <p:sp>
        <p:nvSpPr>
          <p:cNvPr id="136" name="Google Shape;136;p21"/>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37" name="Google Shape;137;p21"/>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138" name="Google Shape;138;p21"/>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
        <p:nvSpPr>
          <p:cNvPr id="139" name="Google Shape;139;p21"/>
          <p:cNvSpPr/>
          <p:nvPr/>
        </p:nvSpPr>
        <p:spPr>
          <a:xfrm>
            <a:off x="94775" y="105300"/>
            <a:ext cx="8812800" cy="4948800"/>
          </a:xfrm>
          <a:prstGeom prst="rect">
            <a:avLst/>
          </a:prstGeom>
          <a:solidFill>
            <a:schemeClr val="lt1"/>
          </a:solidFill>
          <a:ln w="9525" cap="flat" cmpd="sng">
            <a:solidFill>
              <a:srgbClr val="CCCCCC"/>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999999"/>
                </a:solidFill>
                <a:latin typeface="Montserrat"/>
                <a:ea typeface="Montserrat"/>
                <a:cs typeface="Montserrat"/>
                <a:sym typeface="Montserrat"/>
              </a:rPr>
              <a:t>SYNTHESIS | </a:t>
            </a:r>
            <a:r>
              <a:rPr lang="en-GB">
                <a:solidFill>
                  <a:srgbClr val="999999"/>
                </a:solidFill>
                <a:latin typeface="Montserrat"/>
                <a:ea typeface="Montserrat"/>
                <a:cs typeface="Montserrat"/>
                <a:sym typeface="Montserrat"/>
              </a:rPr>
              <a:t>What do you want to share with the group?</a:t>
            </a:r>
            <a:endParaRPr>
              <a:solidFill>
                <a:srgbClr val="999999"/>
              </a:solidFill>
              <a:latin typeface="Montserrat"/>
              <a:ea typeface="Montserrat"/>
              <a:cs typeface="Montserrat"/>
              <a:sym typeface="Montserrat"/>
            </a:endParaRPr>
          </a:p>
        </p:txBody>
      </p:sp>
      <p:sp>
        <p:nvSpPr>
          <p:cNvPr id="140" name="Google Shape;140;p21"/>
          <p:cNvSpPr txBox="1"/>
          <p:nvPr/>
        </p:nvSpPr>
        <p:spPr>
          <a:xfrm>
            <a:off x="505400" y="805475"/>
            <a:ext cx="1784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Montserrat"/>
                <a:ea typeface="Montserrat"/>
                <a:cs typeface="Montserrat"/>
                <a:sym typeface="Montserrat"/>
              </a:rPr>
              <a:t>&lt;insert text&gt;</a:t>
            </a:r>
            <a:endParaRPr>
              <a:latin typeface="Montserrat"/>
              <a:ea typeface="Montserrat"/>
              <a:cs typeface="Montserrat"/>
              <a:sym typeface="Montserrat"/>
            </a:endParaRPr>
          </a:p>
        </p:txBody>
      </p:sp>
      <p:sp>
        <p:nvSpPr>
          <p:cNvPr id="141" name="Google Shape;141;p21"/>
          <p:cNvSpPr/>
          <p:nvPr/>
        </p:nvSpPr>
        <p:spPr>
          <a:xfrm>
            <a:off x="6191150" y="363250"/>
            <a:ext cx="1100400" cy="1110900"/>
          </a:xfrm>
          <a:prstGeom prst="foldedCorner">
            <a:avLst>
              <a:gd name="adj" fmla="val 16667"/>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100">
                <a:latin typeface="Montserrat"/>
                <a:ea typeface="Montserrat"/>
                <a:cs typeface="Montserrat"/>
                <a:sym typeface="Montserrat"/>
              </a:rPr>
              <a:t>&lt;insert text&gt;</a:t>
            </a:r>
            <a:endParaRPr sz="1100">
              <a:latin typeface="Montserrat"/>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4">
                                            <p:txEl>
                                              <p:pRg st="0" end="0"/>
                                            </p:txEl>
                                          </p:spTgt>
                                        </p:tgtEl>
                                        <p:attrNameLst>
                                          <p:attrName>style.visibility</p:attrName>
                                        </p:attrNameLst>
                                      </p:cBhvr>
                                      <p:to>
                                        <p:strVal val="visible"/>
                                      </p:to>
                                    </p:set>
                                    <p:animEffect transition="in" filter="fade">
                                      <p:cBhvr>
                                        <p:cTn id="7" dur="1000"/>
                                        <p:tgtEl>
                                          <p:spTgt spid="1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4">
                                            <p:txEl>
                                              <p:pRg st="1" end="1"/>
                                            </p:txEl>
                                          </p:spTgt>
                                        </p:tgtEl>
                                        <p:attrNameLst>
                                          <p:attrName>style.visibility</p:attrName>
                                        </p:attrNameLst>
                                      </p:cBhvr>
                                      <p:to>
                                        <p:strVal val="visible"/>
                                      </p:to>
                                    </p:set>
                                    <p:animEffect transition="in" filter="fade">
                                      <p:cBhvr>
                                        <p:cTn id="12" dur="1000"/>
                                        <p:tgtEl>
                                          <p:spTgt spid="1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4">
                                            <p:txEl>
                                              <p:pRg st="2" end="2"/>
                                            </p:txEl>
                                          </p:spTgt>
                                        </p:tgtEl>
                                        <p:attrNameLst>
                                          <p:attrName>style.visibility</p:attrName>
                                        </p:attrNameLst>
                                      </p:cBhvr>
                                      <p:to>
                                        <p:strVal val="visible"/>
                                      </p:to>
                                    </p:set>
                                    <p:animEffect transition="in" filter="fade">
                                      <p:cBhvr>
                                        <p:cTn id="17" dur="1000"/>
                                        <p:tgtEl>
                                          <p:spTgt spid="1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45"/>
        <p:cNvGrpSpPr/>
        <p:nvPr/>
      </p:nvGrpSpPr>
      <p:grpSpPr>
        <a:xfrm>
          <a:off x="0" y="0"/>
          <a:ext cx="0" cy="0"/>
          <a:chOff x="0" y="0"/>
          <a:chExt cx="0" cy="0"/>
        </a:xfrm>
      </p:grpSpPr>
      <p:sp>
        <p:nvSpPr>
          <p:cNvPr id="146" name="Google Shape;146;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endParaRPr/>
          </a:p>
        </p:txBody>
      </p:sp>
      <p:sp>
        <p:nvSpPr>
          <p:cNvPr id="147" name="Google Shape;147;p2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9</a:t>
            </a:fld>
            <a:endParaRPr/>
          </a:p>
        </p:txBody>
      </p:sp>
      <p:pic>
        <p:nvPicPr>
          <p:cNvPr id="148" name="Google Shape;148;p2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32400"/>
            <a:ext cx="4572002" cy="5175900"/>
          </a:xfrm>
          <a:prstGeom prst="rect">
            <a:avLst/>
          </a:prstGeom>
          <a:noFill/>
          <a:ln>
            <a:noFill/>
          </a:ln>
        </p:spPr>
      </p:pic>
      <p:sp>
        <p:nvSpPr>
          <p:cNvPr id="149" name="Google Shape;149;p22"/>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dirty="0">
                <a:solidFill>
                  <a:srgbClr val="00A0A3"/>
                </a:solidFill>
              </a:rPr>
              <a:t>Define the Urban Context</a:t>
            </a:r>
            <a:endParaRPr sz="2300" b="1" dirty="0">
              <a:solidFill>
                <a:srgbClr val="00A0A3"/>
              </a:solidFill>
            </a:endParaRPr>
          </a:p>
        </p:txBody>
      </p:sp>
      <p:sp>
        <p:nvSpPr>
          <p:cNvPr id="150" name="Google Shape;150;p2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51" name="Google Shape;151;p22"/>
          <p:cNvSpPr txBox="1">
            <a:spLocks noGrp="1"/>
          </p:cNvSpPr>
          <p:nvPr>
            <p:ph type="subTitle" idx="1"/>
          </p:nvPr>
        </p:nvSpPr>
        <p:spPr>
          <a:xfrm>
            <a:off x="265500" y="1937100"/>
            <a:ext cx="4045200" cy="68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dirty="0">
                <a:solidFill>
                  <a:srgbClr val="00A0A3"/>
                </a:solidFill>
                <a:latin typeface="Montserrat Black"/>
                <a:ea typeface="Montserrat Black"/>
                <a:cs typeface="Montserrat Black"/>
                <a:sym typeface="Montserrat Black"/>
              </a:rPr>
              <a:t>Activity 1.1</a:t>
            </a:r>
            <a:endParaRPr sz="3800" b="1" dirty="0">
              <a:solidFill>
                <a:srgbClr val="00A0A3"/>
              </a:solidFill>
            </a:endParaRPr>
          </a:p>
        </p:txBody>
      </p:sp>
      <p:sp>
        <p:nvSpPr>
          <p:cNvPr id="152" name="Google Shape;152;p22"/>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1.1 </a:t>
            </a:r>
            <a:r>
              <a:rPr lang="en-GB" i="1">
                <a:solidFill>
                  <a:srgbClr val="00A0A3"/>
                </a:solidFill>
                <a:latin typeface="Montserrat"/>
                <a:ea typeface="Montserrat"/>
                <a:cs typeface="Montserrat"/>
                <a:sym typeface="Montserrat"/>
              </a:rPr>
              <a:t>Defining the Urban Context</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AEF1F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355b3f0-e072-4ae3-b261-722c43fa6e26">
      <Terms xmlns="http://schemas.microsoft.com/office/infopath/2007/PartnerControls"/>
    </lcf76f155ced4ddcb4097134ff3c332f>
    <TaxCatchAll xmlns="9051fefc-2ea4-4620-a82b-61f19e316bb6" xsi:nil="true"/>
    <_Flow_SignoffStatus xmlns="1355b3f0-e072-4ae3-b261-722c43fa6e2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7" ma:contentTypeDescription="Create a new document." ma:contentTypeScope="" ma:versionID="27943c6b80f0f39d6ddcdeaead66d061">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0d10aba7434b7a129700691a02125503"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c2c48a7-3976-43da-8c19-cb30e3e77c6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403d0eb-ff5c-4829-9fc3-59ef669ebb52}" ma:internalName="TaxCatchAll" ma:showField="CatchAllData" ma:web="9051fefc-2ea4-4620-a82b-61f19e316b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2C2485-5F7E-4710-A76E-20D7988449AA}">
  <ds:schemaRefs>
    <ds:schemaRef ds:uri="http://schemas.microsoft.com/sharepoint/v3/contenttype/forms"/>
  </ds:schemaRefs>
</ds:datastoreItem>
</file>

<file path=customXml/itemProps2.xml><?xml version="1.0" encoding="utf-8"?>
<ds:datastoreItem xmlns:ds="http://schemas.openxmlformats.org/officeDocument/2006/customXml" ds:itemID="{0F16EA35-D5A7-4495-8CEC-3323C6B0E79B}">
  <ds:schemaRefs>
    <ds:schemaRef ds:uri="http://schemas.microsoft.com/office/2006/metadata/properties"/>
    <ds:schemaRef ds:uri="http://schemas.microsoft.com/office/infopath/2007/PartnerControls"/>
    <ds:schemaRef ds:uri="1355b3f0-e072-4ae3-b261-722c43fa6e26"/>
    <ds:schemaRef ds:uri="9051fefc-2ea4-4620-a82b-61f19e316bb6"/>
  </ds:schemaRefs>
</ds:datastoreItem>
</file>

<file path=customXml/itemProps3.xml><?xml version="1.0" encoding="utf-8"?>
<ds:datastoreItem xmlns:ds="http://schemas.openxmlformats.org/officeDocument/2006/customXml" ds:itemID="{6F54CC8C-B052-4A7D-AF37-762CA1517F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55b3f0-e072-4ae3-b261-722c43fa6e26"/>
    <ds:schemaRef ds:uri="9051fefc-2ea4-4620-a82b-61f19e316b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43</TotalTime>
  <Words>2809</Words>
  <Application>Microsoft Office PowerPoint</Application>
  <PresentationFormat>On-screen Show (16:9)</PresentationFormat>
  <Paragraphs>324</Paragraphs>
  <Slides>33</Slides>
  <Notes>33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Montserrat ExtraBold</vt:lpstr>
      <vt:lpstr>Montserrat</vt:lpstr>
      <vt:lpstr>Open Sans</vt:lpstr>
      <vt:lpstr>Montserrat Black</vt:lpstr>
      <vt:lpstr>Arial</vt:lpstr>
      <vt:lpstr>Simple Light</vt:lpstr>
      <vt:lpstr>Using Sphere Standards in Urban Contexts</vt:lpstr>
      <vt:lpstr>MODULE 1 Humanitarian Response  in Urban Contexts</vt:lpstr>
      <vt:lpstr>Module 1. Humanitarian Response in Urban Contexts Overview of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Step 1 Stakeholder Identification</vt:lpstr>
      <vt:lpstr>Step 2 Needs Identification</vt:lpstr>
      <vt:lpstr>Step 3 Asset Identification</vt:lpstr>
      <vt:lpstr>Discussion</vt:lpstr>
      <vt:lpstr>Activity Wrap-up</vt:lpstr>
      <vt:lpstr>PowerPoint Presentation</vt:lpstr>
      <vt:lpstr>PowerPoint Presentation</vt:lpstr>
      <vt:lpstr>PowerPoint Presentation</vt:lpstr>
      <vt:lpstr>PowerPoint Presentation</vt:lpstr>
      <vt:lpstr>PowerPoint Presentation</vt:lpstr>
      <vt:lpstr>Activity 1.2</vt:lpstr>
      <vt:lpstr>Step 1 Assign Systems</vt:lpstr>
      <vt:lpstr>Step 2 Map Relationships Part I</vt:lpstr>
      <vt:lpstr>Step 3 Map Relationships Part II</vt:lpstr>
      <vt:lpstr>Step 4 Map Relationships Part III</vt:lpstr>
      <vt:lpstr>Discussion </vt:lpstr>
      <vt:lpstr>Activity Wrap-up</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Sphere Standards in Urban Contexts</dc:title>
  <cp:lastModifiedBy>Tristan Hale</cp:lastModifiedBy>
  <cp:revision>4</cp:revision>
  <dcterms:modified xsi:type="dcterms:W3CDTF">2023-06-05T07:30:00Z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0x01010021D2880D3728A648A383F69F3E656670</vt:lpwstr>
  </property>
</Properties>
</file>