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4"/>
  </p:notesMasterIdLst>
  <p:sldIdLst>
    <p:sldId id="256" r:id="rId2"/>
    <p:sldId id="258" r:id="rId3"/>
    <p:sldId id="271" r:id="rId4"/>
    <p:sldId id="272" r:id="rId5"/>
    <p:sldId id="273" r:id="rId6"/>
    <p:sldId id="274" r:id="rId7"/>
    <p:sldId id="275" r:id="rId8"/>
    <p:sldId id="276" r:id="rId9"/>
    <p:sldId id="277" r:id="rId10"/>
    <p:sldId id="278" r:id="rId11"/>
    <p:sldId id="279" r:id="rId12"/>
    <p:sldId id="280" r:id="rId13"/>
    <p:sldId id="281" r:id="rId14"/>
    <p:sldId id="282" r:id="rId15"/>
    <p:sldId id="283" r:id="rId16"/>
    <p:sldId id="284" r:id="rId17"/>
    <p:sldId id="285" r:id="rId18"/>
    <p:sldId id="286" r:id="rId19"/>
    <p:sldId id="287" r:id="rId20"/>
    <p:sldId id="289" r:id="rId21"/>
    <p:sldId id="290" r:id="rId22"/>
    <p:sldId id="288" r:id="rId23"/>
    <p:sldId id="291" r:id="rId24"/>
    <p:sldId id="292" r:id="rId25"/>
    <p:sldId id="295" r:id="rId26"/>
    <p:sldId id="296" r:id="rId27"/>
    <p:sldId id="293" r:id="rId28"/>
    <p:sldId id="294" r:id="rId29"/>
    <p:sldId id="298" r:id="rId30"/>
    <p:sldId id="297" r:id="rId31"/>
    <p:sldId id="299" r:id="rId32"/>
    <p:sldId id="261" r:id="rId33"/>
  </p:sldIdLst>
  <p:sldSz cx="17340263" cy="9753600"/>
  <p:notesSz cx="7010400" cy="92964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A585"/>
    <a:srgbClr val="80D4F8"/>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CAD2E8"/>
          </a:solidFill>
        </a:fill>
      </a:tcStyle>
    </a:wholeTbl>
    <a:band2H>
      <a:tcTxStyle/>
      <a:tcStyle>
        <a:tcBdr/>
        <a:fill>
          <a:solidFill>
            <a:srgbClr val="E6EAF4"/>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Row>
  </a:tblStyle>
  <a:tblStyle styleId="{C7B018BB-80A7-4F77-B60F-C8B233D01FF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F2E7CB"/>
          </a:solidFill>
        </a:fill>
      </a:tcStyle>
    </a:wholeTbl>
    <a:band2H>
      <a:tcTxStyle/>
      <a:tcStyle>
        <a:tcBdr/>
        <a:fill>
          <a:solidFill>
            <a:srgbClr val="F8F4E7"/>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Row>
  </a:tblStyle>
  <a:tblStyle styleId="{EEE7283C-3CF3-47DC-8721-378D4A62B22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D5CDDE"/>
          </a:solidFill>
        </a:fill>
      </a:tcStyle>
    </a:wholeTbl>
    <a:band2H>
      <a:tcTxStyle/>
      <a:tcStyle>
        <a:tcBdr/>
        <a:fill>
          <a:solidFill>
            <a:srgbClr val="EBE8E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Row>
  </a:tblStyle>
  <a:tblStyle styleId="{CF821DB8-F4EB-4A41-A1BA-3FCAFE7338EE}" styleName="">
    <a:tblBg/>
    <a:wholeTbl>
      <a:tcTxStyle b="off"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0F0F0"/>
          </a:solidFill>
        </a:fill>
      </a:tcStyle>
    </a:wholeTbl>
    <a:band2H>
      <a:tcTxStyle/>
      <a:tcStyle>
        <a:tcBdr/>
        <a:fill>
          <a:solidFill>
            <a:srgbClr val="00A585"/>
          </a:solidFill>
        </a:fill>
      </a:tcStyle>
    </a:band2H>
    <a:firstCol>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508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rgbClr val="00A585"/>
          </a:solidFill>
        </a:fill>
      </a:tcStyle>
    </a:lastRow>
    <a:firstRow>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254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E0E0E0"/>
          </a:solidFill>
        </a:fill>
      </a:tcStyle>
    </a:wholeTbl>
    <a:band2H>
      <a:tcTxStyle/>
      <a:tcStyle>
        <a:tcBdr/>
        <a:fill>
          <a:solidFill>
            <a:srgbClr val="F0F0F0"/>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Row>
  </a:tblStyle>
  <a:tblStyle styleId="{2708684C-4D16-4618-839F-0558EEFCDFE6}" styleName="">
    <a:tblBg/>
    <a:wholeTbl>
      <a:tcTxStyle b="off"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wholeTbl>
    <a:band2H>
      <a:tcTxStyle/>
      <a:tcStyle>
        <a:tcBdr/>
        <a:fill>
          <a:solidFill>
            <a:srgbClr val="FFFFF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508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254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37" autoAdjust="0"/>
    <p:restoredTop sz="63946" autoAdjust="0"/>
  </p:normalViewPr>
  <p:slideViewPr>
    <p:cSldViewPr snapToGrid="0">
      <p:cViewPr varScale="1">
        <p:scale>
          <a:sx n="45" d="100"/>
          <a:sy n="45" d="100"/>
        </p:scale>
        <p:origin x="1758" y="60"/>
      </p:cViewPr>
      <p:guideLst/>
    </p:cSldViewPr>
  </p:slideViewPr>
  <p:outlineViewPr>
    <p:cViewPr>
      <p:scale>
        <a:sx n="33" d="100"/>
        <a:sy n="33" d="100"/>
      </p:scale>
      <p:origin x="0" y="0"/>
    </p:cViewPr>
  </p:outlineViewPr>
  <p:notesTextViewPr>
    <p:cViewPr>
      <p:scale>
        <a:sx n="66" d="100"/>
        <a:sy n="66" d="100"/>
      </p:scale>
      <p:origin x="0" y="0"/>
    </p:cViewPr>
  </p:notesTextViewPr>
  <p:notesViewPr>
    <p:cSldViewPr snapToGrid="0">
      <p:cViewPr>
        <p:scale>
          <a:sx n="48" d="100"/>
          <a:sy n="48" d="100"/>
        </p:scale>
        <p:origin x="2684" y="5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406400" y="696913"/>
            <a:ext cx="6197600" cy="3486150"/>
          </a:xfrm>
          <a:prstGeom prst="rect">
            <a:avLst/>
          </a:prstGeom>
        </p:spPr>
        <p:txBody>
          <a:bodyPr lIns="93177" tIns="46589" rIns="93177" bIns="46589"/>
          <a:lstStyle/>
          <a:p>
            <a:endParaRPr dirty="0"/>
          </a:p>
        </p:txBody>
      </p:sp>
      <p:sp>
        <p:nvSpPr>
          <p:cNvPr id="117" name="Shape 117"/>
          <p:cNvSpPr>
            <a:spLocks noGrp="1"/>
          </p:cNvSpPr>
          <p:nvPr>
            <p:ph type="body" sz="quarter" idx="1"/>
          </p:nvPr>
        </p:nvSpPr>
        <p:spPr>
          <a:xfrm>
            <a:off x="934720" y="4415790"/>
            <a:ext cx="5140960" cy="4183380"/>
          </a:xfrm>
          <a:prstGeom prst="rect">
            <a:avLst/>
          </a:prstGeom>
        </p:spPr>
        <p:txBody>
          <a:bodyPr lIns="93177" tIns="46589" rIns="93177" bIns="46589"/>
          <a:lstStyle/>
          <a:p>
            <a:r>
              <a:rPr lang="en-US" dirty="0"/>
              <a:t>Explain that this session relates to the “What is Sphere” Chapter of the Handbook, in particular Part 2 – “Using the standards in context.”</a:t>
            </a:r>
            <a:endParaRPr dirty="0"/>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200" dirty="0"/>
              <a:t>Distribute the world map handouts on A3 paper – one map for each table (</a:t>
            </a:r>
            <a:r>
              <a:rPr lang="en-GB" sz="2200" b="1" dirty="0"/>
              <a:t>STP 3 World Map.docx</a:t>
            </a:r>
            <a:r>
              <a:rPr lang="en-GB" sz="2200" dirty="0"/>
              <a:t>)</a:t>
            </a:r>
            <a:endParaRPr lang="en-US" sz="2200" dirty="0"/>
          </a:p>
        </p:txBody>
      </p:sp>
    </p:spTree>
    <p:extLst>
      <p:ext uri="{BB962C8B-B14F-4D97-AF65-F5344CB8AC3E}">
        <p14:creationId xmlns:p14="http://schemas.microsoft.com/office/powerpoint/2010/main" val="803473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a:t>Present the slide, remind participants </a:t>
            </a:r>
            <a:r>
              <a:rPr lang="en-GB" u="none" noProof="0" dirty="0"/>
              <a:t>that </a:t>
            </a:r>
            <a:r>
              <a:rPr lang="en-GB" b="1" u="none" noProof="0" dirty="0"/>
              <a:t>all chapters </a:t>
            </a:r>
            <a:r>
              <a:rPr lang="en-GB" u="none" noProof="0" dirty="0"/>
              <a:t>of </a:t>
            </a:r>
            <a:r>
              <a:rPr lang="en-GB" noProof="0" dirty="0"/>
              <a:t>the Handbook are used in programme implementation – not only the four technical chapters. For example, highlight the Protection Principles and their descriptions and guidance notes. These provide excellent reminders of the kinds of activities that should be implemented. Pause and ask participants to quickly look at the Protection Principles (pages 36–44) and find at least one point of guidance that would help field teams better implement their programmes.</a:t>
            </a:r>
          </a:p>
          <a:p>
            <a:endParaRPr lang="en-GB" noProof="0" dirty="0"/>
          </a:p>
          <a:p>
            <a:r>
              <a:rPr lang="en-GB" noProof="0" dirty="0"/>
              <a:t>The CHS can also be referenced here as the “performance indicators” and “organisational responsibilities” are directly applicable as programme monitoring questions.</a:t>
            </a:r>
          </a:p>
          <a:p>
            <a:endParaRPr lang="en-GB" noProof="0" dirty="0"/>
          </a:p>
        </p:txBody>
      </p:sp>
    </p:spTree>
    <p:extLst>
      <p:ext uri="{BB962C8B-B14F-4D97-AF65-F5344CB8AC3E}">
        <p14:creationId xmlns:p14="http://schemas.microsoft.com/office/powerpoint/2010/main" val="31698705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Present the slide and ask for participant examples of using Sphere in the areas of evaluation and organisational learning.</a:t>
            </a:r>
          </a:p>
          <a:p>
            <a:endParaRPr lang="en-US" dirty="0"/>
          </a:p>
        </p:txBody>
      </p:sp>
    </p:spTree>
    <p:extLst>
      <p:ext uri="{BB962C8B-B14F-4D97-AF65-F5344CB8AC3E}">
        <p14:creationId xmlns:p14="http://schemas.microsoft.com/office/powerpoint/2010/main" val="3968987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34720" y="3907182"/>
            <a:ext cx="5140960" cy="4691988"/>
          </a:xfrm>
        </p:spPr>
        <p:txBody>
          <a:bodyPr/>
          <a:lstStyle/>
          <a:p>
            <a:r>
              <a:rPr lang="en-GB" noProof="0" dirty="0"/>
              <a:t>Ask participants to look again at the crisis they selected from those they previously identified on their world map. Ask them to answer the question from the slide within 5 minutes. Likely answers will be that </a:t>
            </a:r>
            <a:r>
              <a:rPr lang="en-GB" b="1" u="none" noProof="0" dirty="0"/>
              <a:t>all</a:t>
            </a:r>
            <a:r>
              <a:rPr lang="en-GB" noProof="0" dirty="0"/>
              <a:t> phases of the programme cycle are in play at the same time (which is particularly true for chronic crises). Allow about 5 minutes for discussion of how best to promote Sphere throughout the programme cycle.</a:t>
            </a:r>
          </a:p>
        </p:txBody>
      </p:sp>
    </p:spTree>
    <p:extLst>
      <p:ext uri="{BB962C8B-B14F-4D97-AF65-F5344CB8AC3E}">
        <p14:creationId xmlns:p14="http://schemas.microsoft.com/office/powerpoint/2010/main" val="20077197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the animation to bring up each statement one by one. At each one ask for a show of hands of whether participants believe the statement is true or false. There should be near unanimous “true” affirmations to these three points. Show the last challenge and ask, “If these statements are true, what can we as humanitarians do about it?” Discussion should not exceed about 5 minutes.  </a:t>
            </a:r>
          </a:p>
        </p:txBody>
      </p:sp>
    </p:spTree>
    <p:extLst>
      <p:ext uri="{BB962C8B-B14F-4D97-AF65-F5344CB8AC3E}">
        <p14:creationId xmlns:p14="http://schemas.microsoft.com/office/powerpoint/2010/main" val="5965875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a:t>Present the key points form the slide. Explain that one of the key activities to support informed programme design is the collection and disaggregation of data. Explain that the next slide shows a generic format that can be used if there are no other national or local formats already in place.</a:t>
            </a:r>
          </a:p>
        </p:txBody>
      </p:sp>
    </p:spTree>
    <p:extLst>
      <p:ext uri="{BB962C8B-B14F-4D97-AF65-F5344CB8AC3E}">
        <p14:creationId xmlns:p14="http://schemas.microsoft.com/office/powerpoint/2010/main" val="526978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noProof="0" dirty="0"/>
              <a:t>NOTE</a:t>
            </a:r>
            <a:r>
              <a:rPr lang="en-GB" noProof="0" dirty="0"/>
              <a:t>: If you will use STP session 13 (Sphere, Assessment and Analysis) later in the workshop, then inform participants that we’ll return to this table later, and move to the next slide.</a:t>
            </a:r>
          </a:p>
          <a:p>
            <a:endParaRPr lang="en-GB" noProof="0" dirty="0"/>
          </a:p>
          <a:p>
            <a:r>
              <a:rPr lang="en-GB" noProof="0" dirty="0"/>
              <a:t>Show the format and ask participants to look it up in their Sphere Handbooks. Highlight a few age brackets and ask participants why each is important, or what types of programme responses would be facilitated by including this age category.</a:t>
            </a:r>
          </a:p>
          <a:p>
            <a:endParaRPr lang="en-GB" noProof="0" dirty="0"/>
          </a:p>
          <a:p>
            <a:r>
              <a:rPr lang="en-GB" noProof="0" dirty="0"/>
              <a:t>For example:</a:t>
            </a:r>
          </a:p>
          <a:p>
            <a:pPr marL="342900" indent="-342900">
              <a:buFont typeface="Arial" panose="020B0604020202020204" pitchFamily="34" charset="0"/>
              <a:buChar char="•"/>
            </a:pPr>
            <a:r>
              <a:rPr lang="en-GB" sz="2200" noProof="0" dirty="0"/>
              <a:t>Under 5 years – important indicator group for health (including under 5 crude mortality rate), and nutritional programmes as this age group is highly vulnerable and a sensitive indicator of the health of the whole population.</a:t>
            </a:r>
          </a:p>
          <a:p>
            <a:pPr marL="342900" indent="-342900">
              <a:buFont typeface="Arial" panose="020B0604020202020204" pitchFamily="34" charset="0"/>
              <a:buChar char="•"/>
            </a:pPr>
            <a:r>
              <a:rPr lang="en-GB" sz="2200" noProof="0" dirty="0"/>
              <a:t>Between 6 months and 10 years – this group can be screened for malnutrition using MUAC tape</a:t>
            </a:r>
          </a:p>
          <a:p>
            <a:pPr marL="342900" marR="0" lvl="0" indent="-342900" defTabSz="457200" eaLnBrk="1" fontAlgn="auto" latinLnBrk="0" hangingPunct="1">
              <a:lnSpc>
                <a:spcPct val="117999"/>
              </a:lnSpc>
              <a:spcBef>
                <a:spcPts val="0"/>
              </a:spcBef>
              <a:spcAft>
                <a:spcPts val="0"/>
              </a:spcAft>
              <a:buClrTx/>
              <a:buSzTx/>
              <a:buFont typeface="Arial" panose="020B0604020202020204" pitchFamily="34" charset="0"/>
              <a:buChar char="•"/>
              <a:tabLst/>
              <a:defRPr/>
            </a:pPr>
            <a:r>
              <a:rPr lang="en-GB" sz="2200" noProof="0" dirty="0"/>
              <a:t>Between 6 and 12 years – useful in identifying needs for primary education, numbers of classrooms, teachers, etc.</a:t>
            </a:r>
          </a:p>
          <a:p>
            <a:pPr marL="342900" indent="-342900">
              <a:buFont typeface="Arial" panose="020B0604020202020204" pitchFamily="34" charset="0"/>
              <a:buChar char="•"/>
            </a:pPr>
            <a:r>
              <a:rPr lang="en-GB" sz="2200" noProof="0" dirty="0"/>
              <a:t>Under 14 years of age – this group may need vaccination for measles.</a:t>
            </a:r>
          </a:p>
          <a:p>
            <a:pPr marL="342900" marR="0" lvl="0" indent="-342900" defTabSz="457200" eaLnBrk="1" fontAlgn="auto" latinLnBrk="0" hangingPunct="1">
              <a:lnSpc>
                <a:spcPct val="117999"/>
              </a:lnSpc>
              <a:spcBef>
                <a:spcPts val="0"/>
              </a:spcBef>
              <a:spcAft>
                <a:spcPts val="0"/>
              </a:spcAft>
              <a:buClrTx/>
              <a:buSzTx/>
              <a:buFont typeface="Arial" panose="020B0604020202020204" pitchFamily="34" charset="0"/>
              <a:buChar char="•"/>
              <a:tabLst/>
              <a:defRPr/>
            </a:pPr>
            <a:r>
              <a:rPr lang="en-GB" sz="2200" noProof="0" dirty="0"/>
              <a:t>Between 13 and 17 years – useful for identifying programmes for those beginning puberty (distribution of menstruation hygiene materials for girls), also recruitment age for boys into military or paramilitary groups for example.</a:t>
            </a:r>
          </a:p>
          <a:p>
            <a:pPr marL="342900" indent="-342900">
              <a:buFont typeface="Arial" panose="020B0604020202020204" pitchFamily="34" charset="0"/>
              <a:buChar char="•"/>
            </a:pPr>
            <a:r>
              <a:rPr lang="en-GB" sz="2200" noProof="0" dirty="0"/>
              <a:t>Under 18 years – these are legally children/minors, and many programmes and protection concerns centre on rights and protection for this group</a:t>
            </a:r>
          </a:p>
          <a:p>
            <a:pPr marL="342900" indent="-342900">
              <a:buFont typeface="Arial" panose="020B0604020202020204" pitchFamily="34" charset="0"/>
              <a:buChar char="•"/>
            </a:pPr>
            <a:r>
              <a:rPr lang="en-GB" sz="2200" noProof="0" dirty="0"/>
              <a:t>18 to 60 (or 65 or locally defined) – adults.</a:t>
            </a:r>
          </a:p>
          <a:p>
            <a:pPr marL="342900" indent="-342900">
              <a:buFont typeface="Arial" panose="020B0604020202020204" pitchFamily="34" charset="0"/>
              <a:buChar char="•"/>
            </a:pPr>
            <a:r>
              <a:rPr lang="en-GB" sz="2200" noProof="0" dirty="0"/>
              <a:t>60 plus (or 65 or otherwise defined) – older people.</a:t>
            </a:r>
          </a:p>
          <a:p>
            <a:pPr marL="342900" marR="0" lvl="0" indent="-342900" defTabSz="457200" eaLnBrk="1" fontAlgn="auto" latinLnBrk="0" hangingPunct="1">
              <a:lnSpc>
                <a:spcPct val="117999"/>
              </a:lnSpc>
              <a:spcBef>
                <a:spcPts val="0"/>
              </a:spcBef>
              <a:spcAft>
                <a:spcPts val="0"/>
              </a:spcAft>
              <a:buClrTx/>
              <a:buSzTx/>
              <a:buFont typeface="Arial" panose="020B0604020202020204" pitchFamily="34" charset="0"/>
              <a:buChar char="•"/>
              <a:tabLst/>
              <a:defRPr/>
            </a:pPr>
            <a:r>
              <a:rPr lang="en-GB" sz="2200" noProof="0" dirty="0"/>
              <a:t>70 to 79 – programmes for assistance for older people, access issues.</a:t>
            </a:r>
          </a:p>
          <a:p>
            <a:pPr marL="342900" marR="0" lvl="0" indent="-342900" defTabSz="457200" eaLnBrk="1" fontAlgn="auto" latinLnBrk="0" hangingPunct="1">
              <a:lnSpc>
                <a:spcPct val="117999"/>
              </a:lnSpc>
              <a:spcBef>
                <a:spcPts val="0"/>
              </a:spcBef>
              <a:spcAft>
                <a:spcPts val="0"/>
              </a:spcAft>
              <a:buClrTx/>
              <a:buSzTx/>
              <a:buFont typeface="Arial" panose="020B0604020202020204" pitchFamily="34" charset="0"/>
              <a:buChar char="•"/>
              <a:tabLst/>
              <a:defRPr/>
            </a:pPr>
            <a:r>
              <a:rPr lang="en-GB" sz="2200" noProof="0" dirty="0"/>
              <a:t>80+ – palliative care programmes, increased health services, and loss of access issues. </a:t>
            </a:r>
          </a:p>
        </p:txBody>
      </p:sp>
    </p:spTree>
    <p:extLst>
      <p:ext uri="{BB962C8B-B14F-4D97-AF65-F5344CB8AC3E}">
        <p14:creationId xmlns:p14="http://schemas.microsoft.com/office/powerpoint/2010/main" val="12393987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b="1" dirty="0"/>
              <a:t>There should not be much discussion on the next few slides. They are primarily designed to highlight the topic. Discussions will follow in a short exercise.</a:t>
            </a:r>
          </a:p>
          <a:p>
            <a:pPr marL="0" marR="0" lvl="0" indent="0" defTabSz="457200" eaLnBrk="1" fontAlgn="auto" latinLnBrk="0" hangingPunct="1">
              <a:lnSpc>
                <a:spcPct val="117999"/>
              </a:lnSpc>
              <a:spcBef>
                <a:spcPts val="0"/>
              </a:spcBef>
              <a:spcAft>
                <a:spcPts val="0"/>
              </a:spcAft>
              <a:buClrTx/>
              <a:buSzTx/>
              <a:buFontTx/>
              <a:buNone/>
              <a:tabLst/>
              <a:defRPr/>
            </a:pPr>
            <a:endParaRPr lang="en-US" b="1" dirty="0"/>
          </a:p>
          <a:p>
            <a:pPr marL="0" marR="0" lvl="0" indent="0" defTabSz="457200" eaLnBrk="1" fontAlgn="auto" latinLnBrk="0" hangingPunct="1">
              <a:lnSpc>
                <a:spcPct val="117999"/>
              </a:lnSpc>
              <a:spcBef>
                <a:spcPts val="0"/>
              </a:spcBef>
              <a:spcAft>
                <a:spcPts val="0"/>
              </a:spcAft>
              <a:buClrTx/>
              <a:buSzTx/>
              <a:buFontTx/>
              <a:buNone/>
              <a:tabLst/>
              <a:defRPr/>
            </a:pPr>
            <a:r>
              <a:rPr lang="en-US" b="0" dirty="0"/>
              <a:t>These slides follow the headings from pages 13 to 16 in the Handbook.</a:t>
            </a:r>
          </a:p>
          <a:p>
            <a:endParaRPr lang="en-US" dirty="0"/>
          </a:p>
          <a:p>
            <a:r>
              <a:rPr lang="en-US" dirty="0"/>
              <a:t>Present the key points. Note that the ALNAP </a:t>
            </a:r>
            <a:r>
              <a:rPr lang="en-US" i="1" dirty="0"/>
              <a:t>State of the Humanitarian System </a:t>
            </a:r>
            <a:r>
              <a:rPr lang="en-US" dirty="0"/>
              <a:t>report for 2018 highlights the idea that children and older people are still neglected.</a:t>
            </a:r>
          </a:p>
          <a:p>
            <a:endParaRPr lang="en-US" dirty="0"/>
          </a:p>
        </p:txBody>
      </p:sp>
    </p:spTree>
    <p:extLst>
      <p:ext uri="{BB962C8B-B14F-4D97-AF65-F5344CB8AC3E}">
        <p14:creationId xmlns:p14="http://schemas.microsoft.com/office/powerpoint/2010/main" val="39612523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dirty="0"/>
              <a:t>Note that palliative care has been added to the 2018 Sphere Handbook to provide additional guidance for this group.</a:t>
            </a:r>
          </a:p>
          <a:p>
            <a:endParaRPr lang="en-US" dirty="0"/>
          </a:p>
        </p:txBody>
      </p:sp>
    </p:spTree>
    <p:extLst>
      <p:ext uri="{BB962C8B-B14F-4D97-AF65-F5344CB8AC3E}">
        <p14:creationId xmlns:p14="http://schemas.microsoft.com/office/powerpoint/2010/main" val="10533121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a:r>
              <a:rPr lang="en-US" dirty="0"/>
              <a:t>Present the key points. If necessary, confirm that everyone understands the difference between “sex” and “gender”.</a:t>
            </a:r>
          </a:p>
          <a:p>
            <a:pPr defTabSz="465887"/>
            <a:endParaRPr lang="en-US" dirty="0"/>
          </a:p>
        </p:txBody>
      </p:sp>
    </p:spTree>
    <p:extLst>
      <p:ext uri="{BB962C8B-B14F-4D97-AF65-F5344CB8AC3E}">
        <p14:creationId xmlns:p14="http://schemas.microsoft.com/office/powerpoint/2010/main" val="35471529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noProof="0" dirty="0"/>
              <a:t>NOTE: If your workshop will include STP session 15: PSEA – which covers </a:t>
            </a:r>
            <a:r>
              <a:rPr lang="en-GB" sz="2200" b="1" dirty="0">
                <a:effectLst/>
                <a:latin typeface="+mn-lt"/>
                <a:ea typeface="+mn-ea"/>
                <a:cs typeface="+mn-cs"/>
                <a:sym typeface="Helvetica Neue"/>
              </a:rPr>
              <a:t>sexual exploitation and abuse</a:t>
            </a:r>
            <a:r>
              <a:rPr lang="en-GB" b="1" noProof="0" dirty="0"/>
              <a:t>, GBV and sexual harassment – then don’t spend too long on this discussion, and ensure participants that you’ll return to these important issues. This applies for the following slide also.</a:t>
            </a:r>
          </a:p>
          <a:p>
            <a:endParaRPr lang="en-GB" noProof="0" dirty="0"/>
          </a:p>
          <a:p>
            <a:r>
              <a:rPr lang="en-GB" noProof="0" dirty="0"/>
              <a:t>This point should be well understood by most participants. The focus should be on the question below the statement. Take a moment or two to hear from participants about what they feel are best uses and constraints on building data sets for analysis concerning gender-based violence.</a:t>
            </a:r>
          </a:p>
          <a:p>
            <a:endParaRPr lang="en-GB" noProof="0" dirty="0"/>
          </a:p>
          <a:p>
            <a:r>
              <a:rPr lang="en-GB" noProof="0" dirty="0"/>
              <a:t>Common themes are: security of the data, under-reporting due to fear, community pressure or traditional norms, and being cautious that response programmes do not further stigmatise or endanger people who come forward to report abuse.</a:t>
            </a:r>
          </a:p>
        </p:txBody>
      </p:sp>
    </p:spTree>
    <p:extLst>
      <p:ext uri="{BB962C8B-B14F-4D97-AF65-F5344CB8AC3E}">
        <p14:creationId xmlns:p14="http://schemas.microsoft.com/office/powerpoint/2010/main" val="9851843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Review the objectives. Note the structure of this session closely matches the second half of the What is Sphere chapter – pages 8–25.</a:t>
            </a:r>
          </a:p>
        </p:txBody>
      </p:sp>
    </p:spTree>
    <p:extLst>
      <p:ext uri="{BB962C8B-B14F-4D97-AF65-F5344CB8AC3E}">
        <p14:creationId xmlns:p14="http://schemas.microsoft.com/office/powerpoint/2010/main" val="25707159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this longstanding problem is a primary protection concern, and is being addressed now in more visible campaigns to help prevent this abuse. Sexual exploitation and abuse destroys people’s lives.</a:t>
            </a:r>
          </a:p>
          <a:p>
            <a:endParaRPr lang="en-US" dirty="0"/>
          </a:p>
          <a:p>
            <a:r>
              <a:rPr lang="en-US" dirty="0"/>
              <a:t>As a secondary effect, it should be noted that these violations have also damaged well-meaning humanitarian agencies over the past few years. NGOs, the UN, national and local governments have all had damaged reputations (and, in some cases, resulting loss in funding) due to violations.</a:t>
            </a:r>
          </a:p>
        </p:txBody>
      </p:sp>
    </p:spTree>
    <p:extLst>
      <p:ext uri="{BB962C8B-B14F-4D97-AF65-F5344CB8AC3E}">
        <p14:creationId xmlns:p14="http://schemas.microsoft.com/office/powerpoint/2010/main" val="5567085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a:t>Ask participants to reflect on the photo and ask what challenges this boy will face in his day-to-day activities, and what specific programmes, if any, might be put in place to address his needs.</a:t>
            </a:r>
          </a:p>
        </p:txBody>
      </p:sp>
    </p:spTree>
    <p:extLst>
      <p:ext uri="{BB962C8B-B14F-4D97-AF65-F5344CB8AC3E}">
        <p14:creationId xmlns:p14="http://schemas.microsoft.com/office/powerpoint/2010/main" val="27465904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Present the slide. Ask is anyone knows the prevalence of HIV in their areas of operation.</a:t>
            </a:r>
          </a:p>
        </p:txBody>
      </p:sp>
    </p:spTree>
    <p:extLst>
      <p:ext uri="{BB962C8B-B14F-4D97-AF65-F5344CB8AC3E}">
        <p14:creationId xmlns:p14="http://schemas.microsoft.com/office/powerpoint/2010/main" val="37284884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a:t>Note that the 2018 edition of the Handbook addresses this issue in a much more straightforward way than in previous editions.</a:t>
            </a:r>
          </a:p>
          <a:p>
            <a:endParaRPr lang="en-GB" noProof="0" dirty="0"/>
          </a:p>
          <a:p>
            <a:r>
              <a:rPr lang="en-GB" noProof="0" dirty="0"/>
              <a:t>Note that one specific way that programmes may discriminate against LGBTQI people is in distribution systems based on traditional household structures. One of the best ways to overcome negative consequences for this group is through </a:t>
            </a:r>
            <a:r>
              <a:rPr lang="en-GB" b="1" noProof="0" dirty="0"/>
              <a:t>consultation with them throughout the response process</a:t>
            </a:r>
            <a:r>
              <a:rPr lang="en-GB" noProof="0" dirty="0"/>
              <a:t>.</a:t>
            </a:r>
          </a:p>
        </p:txBody>
      </p:sp>
    </p:spTree>
    <p:extLst>
      <p:ext uri="{BB962C8B-B14F-4D97-AF65-F5344CB8AC3E}">
        <p14:creationId xmlns:p14="http://schemas.microsoft.com/office/powerpoint/2010/main" val="19349671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Present the slide and key points. </a:t>
            </a:r>
          </a:p>
        </p:txBody>
      </p:sp>
    </p:spTree>
    <p:extLst>
      <p:ext uri="{BB962C8B-B14F-4D97-AF65-F5344CB8AC3E}">
        <p14:creationId xmlns:p14="http://schemas.microsoft.com/office/powerpoint/2010/main" val="38596367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quick exercise to engage the group and continue the thematic thread of applying Sphere in different response contexts.</a:t>
            </a:r>
          </a:p>
          <a:p>
            <a:endParaRPr lang="en-US" dirty="0"/>
          </a:p>
          <a:p>
            <a:r>
              <a:rPr lang="en-US" dirty="0"/>
              <a:t>For some emergencies, certain groups may be rated as priority concerns, e.g. famines where children under 5 are at highest risk, cases of particularly horrific violence such as ethnic cleansing and genocide where psychosocial support may be a priority, or countries or situations where LGBTQI people are defined as criminals due to local or national laws.</a:t>
            </a:r>
          </a:p>
        </p:txBody>
      </p:sp>
    </p:spTree>
    <p:extLst>
      <p:ext uri="{BB962C8B-B14F-4D97-AF65-F5344CB8AC3E}">
        <p14:creationId xmlns:p14="http://schemas.microsoft.com/office/powerpoint/2010/main" val="13240957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simple engagement to acknowledge that the list is not comprehensive, but rather representative.</a:t>
            </a:r>
          </a:p>
          <a:p>
            <a:endParaRPr lang="en-US" dirty="0"/>
          </a:p>
          <a:p>
            <a:r>
              <a:rPr lang="en-US" dirty="0"/>
              <a:t>Other examples include: capacity of responders, security, access, markets.</a:t>
            </a:r>
          </a:p>
          <a:p>
            <a:endParaRPr lang="en-US" dirty="0"/>
          </a:p>
          <a:p>
            <a:r>
              <a:rPr lang="en-US" dirty="0"/>
              <a:t>This slide is based on the headings from pages 16–19 in the Handbook.</a:t>
            </a:r>
          </a:p>
        </p:txBody>
      </p:sp>
    </p:spTree>
    <p:extLst>
      <p:ext uri="{BB962C8B-B14F-4D97-AF65-F5344CB8AC3E}">
        <p14:creationId xmlns:p14="http://schemas.microsoft.com/office/powerpoint/2010/main" val="18984369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important note in the overall discussion of context, and a reminder that national governments always have the authority and mandate to assist – even when lacking in capacity. It is also a reminder that the Sphere Handbook can and should be used by government ministries and agencies involved in humanitarian response. </a:t>
            </a:r>
          </a:p>
        </p:txBody>
      </p:sp>
    </p:spTree>
    <p:extLst>
      <p:ext uri="{BB962C8B-B14F-4D97-AF65-F5344CB8AC3E}">
        <p14:creationId xmlns:p14="http://schemas.microsoft.com/office/powerpoint/2010/main" val="42260887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a:t>Explain that while the short video is focused on Shelter response, encourage participants to watch it closely, to think about the application of the lessons learned from Baghdad to any sector or programme, and make a note of any key points. The video lasts just over 2 minutes.</a:t>
            </a:r>
          </a:p>
          <a:p>
            <a:endParaRPr lang="en-GB" noProof="0" dirty="0"/>
          </a:p>
          <a:p>
            <a:pPr marL="0" marR="0" lvl="0" indent="0" defTabSz="457200" eaLnBrk="1" fontAlgn="auto" latinLnBrk="0" hangingPunct="1">
              <a:lnSpc>
                <a:spcPct val="117999"/>
              </a:lnSpc>
              <a:spcBef>
                <a:spcPts val="0"/>
              </a:spcBef>
              <a:spcAft>
                <a:spcPts val="0"/>
              </a:spcAft>
              <a:buClrTx/>
              <a:buSzTx/>
              <a:buFontTx/>
              <a:buNone/>
              <a:tabLst/>
              <a:defRPr/>
            </a:pPr>
            <a:r>
              <a:rPr lang="en-US" sz="2200" dirty="0">
                <a:effectLst/>
                <a:latin typeface="+mn-lt"/>
                <a:ea typeface="+mn-ea"/>
                <a:cs typeface="+mn-cs"/>
                <a:sym typeface="Helvetica Neue"/>
              </a:rPr>
              <a:t>Click “cc” in the video to view subtitles.</a:t>
            </a:r>
            <a:endParaRPr lang="en-GB" noProof="0" dirty="0"/>
          </a:p>
        </p:txBody>
      </p:sp>
    </p:spTree>
    <p:extLst>
      <p:ext uri="{BB962C8B-B14F-4D97-AF65-F5344CB8AC3E}">
        <p14:creationId xmlns:p14="http://schemas.microsoft.com/office/powerpoint/2010/main" val="4737824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Allow about 5 minutes for discussion of these two questions in small groups.</a:t>
            </a:r>
          </a:p>
          <a:p>
            <a:endParaRPr lang="en-US" dirty="0"/>
          </a:p>
          <a:p>
            <a:r>
              <a:rPr lang="en-US" dirty="0"/>
              <a:t>Debriefing should be quick, just eliciting key points from each group, no more than a minute for each.</a:t>
            </a:r>
          </a:p>
        </p:txBody>
      </p:sp>
    </p:spTree>
    <p:extLst>
      <p:ext uri="{BB962C8B-B14F-4D97-AF65-F5344CB8AC3E}">
        <p14:creationId xmlns:p14="http://schemas.microsoft.com/office/powerpoint/2010/main" val="32136856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200" dirty="0"/>
              <a:t>Explain that newer editions of the Sphere Handbook have worked to add language and guidance to help make Sphere appropriate in any humanitarian context. While there were some critiques that the initial Sphere guidance (early 2000s editions) was heavily oriented to camps in rural settings, this has largely been overcome in the 2018 edition with a heightened focus on the need for analysis in urban settings, chronic emergencies, and other operational response settings. </a:t>
            </a:r>
          </a:p>
        </p:txBody>
      </p:sp>
    </p:spTree>
    <p:extLst>
      <p:ext uri="{BB962C8B-B14F-4D97-AF65-F5344CB8AC3E}">
        <p14:creationId xmlns:p14="http://schemas.microsoft.com/office/powerpoint/2010/main" val="163576384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is the ending sequence of the session. Explain that as a reminder, participants should look at the Annex to the Handbook chapter 1 “What is Sphere” and note the checklists on market assessment, cash-based assistance and supply chain management issues.</a:t>
            </a:r>
          </a:p>
          <a:p>
            <a:endParaRPr lang="en-US" dirty="0"/>
          </a:p>
          <a:p>
            <a:r>
              <a:rPr lang="en-US" dirty="0"/>
              <a:t>If you are presenting this as part of a longer workshop and will use the dedicated session, </a:t>
            </a:r>
            <a:r>
              <a:rPr lang="en-US" b="1" dirty="0"/>
              <a:t>STP 17 - Sphere, Cash, and Markets</a:t>
            </a:r>
            <a:r>
              <a:rPr lang="en-US" dirty="0"/>
              <a:t>, explain that you will come back to these aspects later in more detail, and that participants should note and read these checklists before that session.</a:t>
            </a:r>
          </a:p>
        </p:txBody>
      </p:sp>
    </p:spTree>
    <p:extLst>
      <p:ext uri="{BB962C8B-B14F-4D97-AF65-F5344CB8AC3E}">
        <p14:creationId xmlns:p14="http://schemas.microsoft.com/office/powerpoint/2010/main" val="123443767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4004250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Make the conclusion and thank everyone for their attention and engagement. If there is a follow-on session, explain the timings for the break and note the time participants should return to continue.</a:t>
            </a:r>
          </a:p>
        </p:txBody>
      </p:sp>
    </p:spTree>
    <p:extLst>
      <p:ext uri="{BB962C8B-B14F-4D97-AF65-F5344CB8AC3E}">
        <p14:creationId xmlns:p14="http://schemas.microsoft.com/office/powerpoint/2010/main" val="6688587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34720" y="3886973"/>
            <a:ext cx="5140960" cy="5126493"/>
          </a:xfrm>
        </p:spPr>
        <p:txBody>
          <a:bodyPr/>
          <a:lstStyle/>
          <a:p>
            <a:r>
              <a:rPr lang="en-US" dirty="0"/>
              <a:t>Ask participants at each table (or small group) to note five current crises on their maps. After 5 minutes, address each table in turn and ask them to name a crisis they are familiar with. Direct each successive group to name a different crisis. </a:t>
            </a:r>
            <a:r>
              <a:rPr lang="en-US" b="1" dirty="0"/>
              <a:t>Once each group has a different crisis selected</a:t>
            </a:r>
            <a:r>
              <a:rPr lang="en-US" dirty="0"/>
              <a:t>, ask them to answer the questions on the slide as they pertain to their assigned situation.</a:t>
            </a:r>
          </a:p>
          <a:p>
            <a:r>
              <a:rPr lang="en-US" dirty="0"/>
              <a:t>The groups will have another 5 minutes to record their answers. Debriefing should be quick – no more than 10 minutes.</a:t>
            </a:r>
          </a:p>
          <a:p>
            <a:endParaRPr lang="en-US" dirty="0"/>
          </a:p>
          <a:p>
            <a:r>
              <a:rPr lang="en-US" b="1" dirty="0"/>
              <a:t>LOCALISATION OPTION: </a:t>
            </a:r>
            <a:r>
              <a:rPr lang="en-US" dirty="0"/>
              <a:t>For local/national audiences, consider using a national, provincial, or even district map for this exercise. This same exercise and approach can be scaled to any level depending on the focus (and mix) of the training group.</a:t>
            </a:r>
          </a:p>
        </p:txBody>
      </p:sp>
    </p:spTree>
    <p:extLst>
      <p:ext uri="{BB962C8B-B14F-4D97-AF65-F5344CB8AC3E}">
        <p14:creationId xmlns:p14="http://schemas.microsoft.com/office/powerpoint/2010/main" val="23565226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that for the crises just described, Sphere can be used in each context. However, there is some important guidance on how this is best done. Present the points on the slide and give time for response and discussion.</a:t>
            </a:r>
          </a:p>
          <a:p>
            <a:endParaRPr lang="en-US" dirty="0"/>
          </a:p>
          <a:p>
            <a:r>
              <a:rPr lang="en-US" b="1" dirty="0"/>
              <a:t>Challenge the participants here </a:t>
            </a:r>
            <a:r>
              <a:rPr lang="en-US" dirty="0"/>
              <a:t>to describe what they can do to </a:t>
            </a:r>
            <a:r>
              <a:rPr lang="en-US" b="1" dirty="0"/>
              <a:t>effectively advocate </a:t>
            </a:r>
            <a:r>
              <a:rPr lang="en-US" dirty="0"/>
              <a:t>for improvements when we fail. What are the large (and small) actions that can be taken to make a difference? (If using the session STP 19 Advocacy later in your workshop then don’t spend too much time on this discussion, or simply state that we will practise advocating in a later session.)</a:t>
            </a:r>
          </a:p>
          <a:p>
            <a:endParaRPr lang="en-US" dirty="0"/>
          </a:p>
          <a:p>
            <a:r>
              <a:rPr lang="en-US" b="1" dirty="0"/>
              <a:t>IMPORTANT NOTE</a:t>
            </a:r>
            <a:r>
              <a:rPr lang="en-US" dirty="0"/>
              <a:t>: The importance of the information on this slide cannot be overstated. There is a common and persistent misconception that humanitarian standards are irrelevant in situations where they simply cannot be met, because they set the bar unachievably high. This is simply not the case. In these situations – where the gap between “what is” and “what should be” – is very large, there is even more need for standards, and even more need for advocacy for improvements.</a:t>
            </a:r>
          </a:p>
        </p:txBody>
      </p:sp>
    </p:spTree>
    <p:extLst>
      <p:ext uri="{BB962C8B-B14F-4D97-AF65-F5344CB8AC3E}">
        <p14:creationId xmlns:p14="http://schemas.microsoft.com/office/powerpoint/2010/main" val="29106137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34720" y="4183380"/>
            <a:ext cx="5140960" cy="4415790"/>
          </a:xfrm>
        </p:spPr>
        <p:txBody>
          <a:bodyPr/>
          <a:lstStyle/>
          <a:p>
            <a:r>
              <a:rPr lang="en-GB" noProof="0" dirty="0"/>
              <a:t>This is a key point and should be emphasised. Give a few moments for questions and discussion on this point. Note that the progress indicators, in particular, are useful for setting locally established minimums. </a:t>
            </a:r>
            <a:r>
              <a:rPr lang="en-GB" b="1" noProof="0" dirty="0"/>
              <a:t>Remind participants that indicators </a:t>
            </a:r>
            <a:r>
              <a:rPr lang="en-GB" b="1" u="sng" noProof="0" dirty="0"/>
              <a:t>are just indicators</a:t>
            </a:r>
            <a:r>
              <a:rPr lang="en-GB" b="1" noProof="0" dirty="0"/>
              <a:t> and should not be confused with the standards themselves. </a:t>
            </a:r>
            <a:r>
              <a:rPr lang="en-GB" noProof="0" dirty="0"/>
              <a:t>Where one indicator is not workable for any reason, look for others to triangulate and continue to assess the situation.</a:t>
            </a:r>
          </a:p>
        </p:txBody>
      </p:sp>
    </p:spTree>
    <p:extLst>
      <p:ext uri="{BB962C8B-B14F-4D97-AF65-F5344CB8AC3E}">
        <p14:creationId xmlns:p14="http://schemas.microsoft.com/office/powerpoint/2010/main" val="31741918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a:t>Present the programme cycle diagram and explain that Sphere can be used throughout each of the steps in the cycle (even though the title of the Handbook is “Humanitarian Charter and Minimum Standards in Humanitarian </a:t>
            </a:r>
            <a:r>
              <a:rPr lang="en-GB" b="1" u="none" noProof="0" dirty="0"/>
              <a:t>Response</a:t>
            </a:r>
            <a:r>
              <a:rPr lang="en-GB" noProof="0" dirty="0"/>
              <a:t>”. Explain that you will step through the cycle and highlight example uses of Sphere for each.</a:t>
            </a:r>
          </a:p>
          <a:p>
            <a:endParaRPr lang="en-GB" noProof="0" dirty="0"/>
          </a:p>
          <a:p>
            <a:r>
              <a:rPr lang="en-GB" noProof="0" dirty="0"/>
              <a:t>Note that everyone plays a role in at least one phase of this cycle, and that this helps us to better understand the nature and need for working in a more coordinated way. This may be achieved by a genuine sharing of, and adherence to, the foundational rights-based approach found in Sphere. </a:t>
            </a:r>
          </a:p>
          <a:p>
            <a:endParaRPr lang="en-GB" noProof="0" dirty="0"/>
          </a:p>
          <a:p>
            <a:r>
              <a:rPr lang="en-GB" noProof="0" dirty="0"/>
              <a:t>Note that the IASC has developed a substantial programme of training and support for the humanitarian programme cycle as a part of its “Transformative Agenda”. Any participants who are familiar with the IASC HPC model may notice differences between the IASC model and the one on this slide. If necessary, make the point that Sphere is HPC model agnostic, and the one presented here (which is based on the text in the What is Sphere chapter) is a generic representation only and not a statement of how Sphere thinks the HPC phases should be organised.</a:t>
            </a:r>
          </a:p>
        </p:txBody>
      </p:sp>
    </p:spTree>
    <p:extLst>
      <p:ext uri="{BB962C8B-B14F-4D97-AF65-F5344CB8AC3E}">
        <p14:creationId xmlns:p14="http://schemas.microsoft.com/office/powerpoint/2010/main" val="31844913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Present the slide and ask participants for examples of using Sphere for assessment.</a:t>
            </a:r>
          </a:p>
          <a:p>
            <a:endParaRPr lang="en-US" dirty="0"/>
          </a:p>
          <a:p>
            <a:r>
              <a:rPr lang="en-US" dirty="0"/>
              <a:t>Ask what other assessment checklists or tools are being used.</a:t>
            </a:r>
          </a:p>
          <a:p>
            <a:endParaRPr lang="en-US" dirty="0"/>
          </a:p>
          <a:p>
            <a:r>
              <a:rPr lang="en-US" dirty="0"/>
              <a:t>Note that a well-developed assessment checklist and methodology has been developed by the IASC, called the Multi-Cluster/Sector Initial Rapid Assessment (MIRA). It is a joint needs assessment tool that can be used in sudden onset emergencies, including IASC System-Wide Level 3 Emergency Responses (L3 Responses). It can be found at www.humanitarianresponse.info</a:t>
            </a:r>
          </a:p>
          <a:p>
            <a:endParaRPr lang="en-US" dirty="0"/>
          </a:p>
          <a:p>
            <a:r>
              <a:rPr lang="en-US" dirty="0"/>
              <a:t>The Sphere assessment checklists are found in different parts of the Sphere Handbook and are focused on specific aspects of response. MIRA is a wider-scope system and approach for assessment in general – particularly suited for humanitarian situations following disasters.</a:t>
            </a:r>
          </a:p>
          <a:p>
            <a:endParaRPr lang="en-US" dirty="0"/>
          </a:p>
          <a:p>
            <a:r>
              <a:rPr lang="en-US" dirty="0"/>
              <a:t>If you will use STP session 13 (Sphere, Assessment and Analysis) later in your workshop, the session presents a powerful technique for designing an assessment starting from </a:t>
            </a:r>
            <a:r>
              <a:rPr lang="en-US" b="1" dirty="0"/>
              <a:t>indicators</a:t>
            </a:r>
            <a:r>
              <a:rPr lang="en-US" dirty="0"/>
              <a:t> (rather than the checklists provided).</a:t>
            </a:r>
          </a:p>
        </p:txBody>
      </p:sp>
    </p:spTree>
    <p:extLst>
      <p:ext uri="{BB962C8B-B14F-4D97-AF65-F5344CB8AC3E}">
        <p14:creationId xmlns:p14="http://schemas.microsoft.com/office/powerpoint/2010/main" val="38493158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participants how Sphere can help guide strategy, planning and design. Ask in particular for examples from the foundation chapters.</a:t>
            </a:r>
          </a:p>
          <a:p>
            <a:endParaRPr lang="en-US" dirty="0"/>
          </a:p>
          <a:p>
            <a:r>
              <a:rPr lang="en-US" dirty="0"/>
              <a:t>Ask participants to refer to the diagram on page 11 of the Sphere Handbook. Use the slide animation to reveal the text, and then the animated progression of the diagram at the bottom (this is a condensed version of the diagram on page 11). </a:t>
            </a:r>
          </a:p>
          <a:p>
            <a:endParaRPr lang="en-US" dirty="0"/>
          </a:p>
          <a:p>
            <a:r>
              <a:rPr lang="en-US" dirty="0"/>
              <a:t>As a rough guide, you can explain that the foundation chapters generally provide humanitarians with tools to help decide strategies that help people claim their rights, and that the technical chapters provide guidance for different strategies which may or may not be chosen. Ultimately, the important analytical work in determining response strategies is up to the responders. Sphere can help in highlighting different response modes (cash, in-kind, technical assistance, training, etc.). </a:t>
            </a:r>
          </a:p>
          <a:p>
            <a:endParaRPr lang="en-US" dirty="0"/>
          </a:p>
        </p:txBody>
      </p:sp>
    </p:spTree>
    <p:extLst>
      <p:ext uri="{BB962C8B-B14F-4D97-AF65-F5344CB8AC3E}">
        <p14:creationId xmlns:p14="http://schemas.microsoft.com/office/powerpoint/2010/main" val="27635643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Page">
    <p:spTree>
      <p:nvGrpSpPr>
        <p:cNvPr id="1" name=""/>
        <p:cNvGrpSpPr/>
        <p:nvPr/>
      </p:nvGrpSpPr>
      <p:grpSpPr>
        <a:xfrm>
          <a:off x="0" y="0"/>
          <a:ext cx="0" cy="0"/>
          <a:chOff x="0" y="0"/>
          <a:chExt cx="0" cy="0"/>
        </a:xfrm>
      </p:grpSpPr>
      <p:sp>
        <p:nvSpPr>
          <p:cNvPr id="14" name="Title Text"/>
          <p:cNvSpPr txBox="1">
            <a:spLocks noGrp="1"/>
          </p:cNvSpPr>
          <p:nvPr>
            <p:ph type="title"/>
          </p:nvPr>
        </p:nvSpPr>
        <p:spPr>
          <a:xfrm>
            <a:off x="7120322" y="1148760"/>
            <a:ext cx="7450169" cy="1190673"/>
          </a:xfrm>
          <a:prstGeom prst="rect">
            <a:avLst/>
          </a:prstGeom>
        </p:spPr>
        <p:txBody>
          <a:bodyPr anchor="t"/>
          <a:lstStyle>
            <a:lvl1pPr algn="l">
              <a:defRPr sz="8000" cap="all">
                <a:solidFill>
                  <a:srgbClr val="000000"/>
                </a:solidFill>
                <a:latin typeface="Open Sans Light"/>
                <a:ea typeface="Open Sans Light"/>
                <a:cs typeface="Open Sans Light"/>
                <a:sym typeface="Open Sans Light"/>
              </a:defRPr>
            </a:lvl1pPr>
          </a:lstStyle>
          <a:p>
            <a:r>
              <a:rPr dirty="0"/>
              <a:t>Title Text</a:t>
            </a:r>
          </a:p>
        </p:txBody>
      </p:sp>
      <p:pic>
        <p:nvPicPr>
          <p:cNvPr id="16" name="pasted-image.pdf" descr="pasted-image.pdf"/>
          <p:cNvPicPr>
            <a:picLocks noChangeAspect="1"/>
          </p:cNvPicPr>
          <p:nvPr/>
        </p:nvPicPr>
        <p:blipFill>
          <a:blip r:embed="rId2">
            <a:extLst/>
          </a:blip>
          <a:stretch>
            <a:fillRect/>
          </a:stretch>
        </p:blipFill>
        <p:spPr>
          <a:xfrm>
            <a:off x="6784933" y="1137926"/>
            <a:ext cx="225467" cy="2513867"/>
          </a:xfrm>
          <a:prstGeom prst="rect">
            <a:avLst/>
          </a:prstGeom>
          <a:ln w="12700">
            <a:miter lim="400000"/>
          </a:ln>
        </p:spPr>
      </p:pic>
      <p:sp>
        <p:nvSpPr>
          <p:cNvPr id="18"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a:t>
            </a:fld>
            <a:endParaRPr dirty="0"/>
          </a:p>
        </p:txBody>
      </p:sp>
      <p:pic>
        <p:nvPicPr>
          <p:cNvPr id="7" name="pasted-image.pdf" descr="pasted-image.pdf">
            <a:extLst>
              <a:ext uri="{FF2B5EF4-FFF2-40B4-BE49-F238E27FC236}">
                <a16:creationId xmlns:a16="http://schemas.microsoft.com/office/drawing/2014/main" id="{043A524B-843B-493A-AF6F-A1C24B07C97E}"/>
              </a:ext>
            </a:extLst>
          </p:cNvPr>
          <p:cNvPicPr>
            <a:picLocks noChangeAspect="1"/>
          </p:cNvPicPr>
          <p:nvPr userDrawn="1"/>
        </p:nvPicPr>
        <p:blipFill>
          <a:blip r:embed="rId3">
            <a:extLst/>
          </a:blip>
          <a:stretch>
            <a:fillRect/>
          </a:stretch>
        </p:blipFill>
        <p:spPr>
          <a:xfrm>
            <a:off x="476628" y="683369"/>
            <a:ext cx="5870575" cy="2513867"/>
          </a:xfrm>
          <a:prstGeom prst="rect">
            <a:avLst/>
          </a:prstGeom>
          <a:ln w="12700">
            <a:miter lim="400000"/>
          </a:ln>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25" name="Title Text"/>
          <p:cNvSpPr txBox="1">
            <a:spLocks noGrp="1"/>
          </p:cNvSpPr>
          <p:nvPr>
            <p:ph type="title"/>
          </p:nvPr>
        </p:nvSpPr>
        <p:spPr>
          <a:xfrm>
            <a:off x="392704" y="70423"/>
            <a:ext cx="13953493" cy="1130300"/>
          </a:xfrm>
          <a:prstGeom prst="rect">
            <a:avLst/>
          </a:prstGeom>
        </p:spPr>
        <p:txBody>
          <a:bodyPr anchor="t"/>
          <a:lstStyle/>
          <a:p>
            <a:r>
              <a:rPr dirty="0"/>
              <a:t>Title Text</a:t>
            </a:r>
          </a:p>
        </p:txBody>
      </p:sp>
      <p:sp>
        <p:nvSpPr>
          <p:cNvPr id="26" name="Body Level One…"/>
          <p:cNvSpPr txBox="1">
            <a:spLocks noGrp="1"/>
          </p:cNvSpPr>
          <p:nvPr>
            <p:ph type="body" sz="half" idx="1" hasCustomPrompt="1"/>
          </p:nvPr>
        </p:nvSpPr>
        <p:spPr>
          <a:xfrm>
            <a:off x="1231991" y="1200723"/>
            <a:ext cx="13953493" cy="4831360"/>
          </a:xfrm>
          <a:prstGeom prst="rect">
            <a:avLst/>
          </a:prstGeom>
        </p:spPr>
        <p:txBody>
          <a:bodyPr anchor="t">
            <a:normAutofit/>
          </a:bodyPr>
          <a:lstStyle>
            <a:lvl1pPr marL="0" indent="0" algn="l">
              <a:buSzTx/>
              <a:buNone/>
              <a:defRPr sz="4000">
                <a:solidFill>
                  <a:srgbClr val="000000"/>
                </a:solidFill>
              </a:defRPr>
            </a:lvl1pPr>
            <a:lvl2pPr marL="0" indent="0" algn="l">
              <a:buSzTx/>
              <a:buNone/>
              <a:defRPr/>
            </a:lvl2pPr>
            <a:lvl3pPr marL="0" indent="0" algn="l">
              <a:buSzTx/>
              <a:buNone/>
              <a:defRPr/>
            </a:lvl3pPr>
            <a:lvl4pPr marL="0" indent="0" algn="l">
              <a:buSzTx/>
              <a:buNone/>
              <a:defRPr/>
            </a:lvl4pPr>
            <a:lvl5pPr marL="0" indent="0" algn="l">
              <a:buSzTx/>
              <a:buNone/>
              <a:defRPr/>
            </a:lvl5pPr>
          </a:lstStyle>
          <a:p>
            <a:r>
              <a:rPr dirty="0"/>
              <a:t>Body Level One</a:t>
            </a:r>
          </a:p>
        </p:txBody>
      </p:sp>
      <p:sp>
        <p:nvSpPr>
          <p:cNvPr id="27" name="Slide Number"/>
          <p:cNvSpPr txBox="1">
            <a:spLocks noGrp="1"/>
          </p:cNvSpPr>
          <p:nvPr>
            <p:ph type="sldNum" sz="quarter" idx="2"/>
          </p:nvPr>
        </p:nvSpPr>
        <p:spPr>
          <a:xfrm>
            <a:off x="3390428" y="8809567"/>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Subtitle copy">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DEE5E75-E4E7-46C0-B2F7-607B74EAFE5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971" y="-7099"/>
            <a:ext cx="6316089" cy="9760699"/>
          </a:xfrm>
          <a:prstGeom prst="rect">
            <a:avLst/>
          </a:prstGeom>
        </p:spPr>
      </p:pic>
      <p:sp>
        <p:nvSpPr>
          <p:cNvPr id="35" name="Title Text"/>
          <p:cNvSpPr txBox="1">
            <a:spLocks noGrp="1"/>
          </p:cNvSpPr>
          <p:nvPr>
            <p:ph type="title"/>
          </p:nvPr>
        </p:nvSpPr>
        <p:spPr>
          <a:xfrm>
            <a:off x="6361565" y="1638300"/>
            <a:ext cx="9285313" cy="1130300"/>
          </a:xfrm>
          <a:prstGeom prst="rect">
            <a:avLst/>
          </a:prstGeom>
        </p:spPr>
        <p:txBody>
          <a:bodyPr anchor="t"/>
          <a:lstStyle>
            <a:lvl1pPr>
              <a:defRPr>
                <a:solidFill>
                  <a:schemeClr val="tx2">
                    <a:lumMod val="50000"/>
                  </a:schemeClr>
                </a:solidFill>
              </a:defRPr>
            </a:lvl1pPr>
          </a:lstStyle>
          <a:p>
            <a:r>
              <a:rPr dirty="0"/>
              <a:t>Title Text</a:t>
            </a:r>
          </a:p>
        </p:txBody>
      </p:sp>
      <p:sp>
        <p:nvSpPr>
          <p:cNvPr id="36" name="Body Level One…"/>
          <p:cNvSpPr txBox="1">
            <a:spLocks noGrp="1"/>
          </p:cNvSpPr>
          <p:nvPr>
            <p:ph type="body" sz="half" idx="1"/>
          </p:nvPr>
        </p:nvSpPr>
        <p:spPr>
          <a:xfrm>
            <a:off x="6667513" y="3302296"/>
            <a:ext cx="9518732" cy="4831360"/>
          </a:xfrm>
          <a:prstGeom prst="rect">
            <a:avLst/>
          </a:prstGeom>
        </p:spPr>
        <p:txBody>
          <a:bodyPr anchor="t"/>
          <a:lstStyle>
            <a:lvl1pPr marL="0" indent="0">
              <a:buSzTx/>
              <a:buNone/>
              <a:defRPr>
                <a:solidFill>
                  <a:srgbClr val="FFFFFF"/>
                </a:solidFill>
              </a:defRPr>
            </a:lvl1pPr>
            <a:lvl2pPr marL="0" indent="0">
              <a:buSzTx/>
              <a:buNone/>
              <a:defRPr>
                <a:solidFill>
                  <a:srgbClr val="FFFFFF"/>
                </a:solidFill>
              </a:defRPr>
            </a:lvl2pPr>
            <a:lvl3pPr marL="0" indent="0">
              <a:buSzTx/>
              <a:buNone/>
              <a:defRPr>
                <a:solidFill>
                  <a:srgbClr val="FFFFFF"/>
                </a:solidFill>
              </a:defRPr>
            </a:lvl3pPr>
            <a:lvl4pPr marL="0" indent="0">
              <a:buSzTx/>
              <a:buNone/>
              <a:defRPr>
                <a:solidFill>
                  <a:srgbClr val="FFFFFF"/>
                </a:solidFill>
              </a:defRPr>
            </a:lvl4pPr>
            <a:lvl5pPr marL="0" indent="0">
              <a:buSzTx/>
              <a:buNone/>
              <a:defRPr>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pic>
        <p:nvPicPr>
          <p:cNvPr id="37" name="pasted-image.pdf" descr="pasted-image.pdf"/>
          <p:cNvPicPr>
            <a:picLocks noChangeAspect="1"/>
          </p:cNvPicPr>
          <p:nvPr userDrawn="1"/>
        </p:nvPicPr>
        <p:blipFill>
          <a:blip r:embed="rId3">
            <a:extLst/>
          </a:blip>
          <a:stretch>
            <a:fillRect/>
          </a:stretch>
        </p:blipFill>
        <p:spPr>
          <a:xfrm>
            <a:off x="3207552" y="8668092"/>
            <a:ext cx="66421" cy="406402"/>
          </a:xfrm>
          <a:prstGeom prst="rect">
            <a:avLst/>
          </a:prstGeom>
          <a:ln w="12700">
            <a:miter lim="400000"/>
          </a:ln>
        </p:spPr>
      </p:pic>
      <p:sp>
        <p:nvSpPr>
          <p:cNvPr id="38" name="Page"/>
          <p:cNvSpPr txBox="1"/>
          <p:nvPr userDrawn="1"/>
        </p:nvSpPr>
        <p:spPr>
          <a:xfrm>
            <a:off x="3348259" y="8531021"/>
            <a:ext cx="801091" cy="424116"/>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1400" cap="all">
                <a:solidFill>
                  <a:srgbClr val="FFFFFF"/>
                </a:solidFill>
                <a:latin typeface="Open Sans Bold"/>
                <a:ea typeface="Open Sans Bold"/>
                <a:cs typeface="Open Sans Bold"/>
                <a:sym typeface="Open Sans Bold"/>
              </a:defRPr>
            </a:lvl1pPr>
          </a:lstStyle>
          <a:p>
            <a:r>
              <a:rPr lang="en-US" sz="1867" dirty="0"/>
              <a:t>SLIDE</a:t>
            </a:r>
            <a:endParaRPr sz="1867" dirty="0"/>
          </a:p>
        </p:txBody>
      </p:sp>
      <p:pic>
        <p:nvPicPr>
          <p:cNvPr id="39" name="pasted-image.pdf" descr="pasted-image.pdf"/>
          <p:cNvPicPr>
            <a:picLocks noChangeAspect="1"/>
          </p:cNvPicPr>
          <p:nvPr/>
        </p:nvPicPr>
        <p:blipFill>
          <a:blip r:embed="rId4">
            <a:extLst/>
          </a:blip>
          <a:stretch>
            <a:fillRect/>
          </a:stretch>
        </p:blipFill>
        <p:spPr>
          <a:xfrm>
            <a:off x="522445" y="8489918"/>
            <a:ext cx="2443489" cy="1048626"/>
          </a:xfrm>
          <a:prstGeom prst="rect">
            <a:avLst/>
          </a:prstGeom>
          <a:ln w="12700">
            <a:miter lim="400000"/>
          </a:ln>
        </p:spPr>
      </p:pic>
      <p:sp>
        <p:nvSpPr>
          <p:cNvPr id="40" name="Slide Number"/>
          <p:cNvSpPr txBox="1">
            <a:spLocks noGrp="1"/>
          </p:cNvSpPr>
          <p:nvPr>
            <p:ph type="sldNum" sz="quarter" idx="2"/>
          </p:nvPr>
        </p:nvSpPr>
        <p:spPr>
          <a:xfrm>
            <a:off x="3359302" y="8806579"/>
            <a:ext cx="407163" cy="389915"/>
          </a:xfrm>
          <a:prstGeom prst="rect">
            <a:avLst/>
          </a:prstGeom>
        </p:spPr>
        <p:txBody>
          <a:bodyPr/>
          <a:lstStyle>
            <a:lvl1pPr>
              <a:defRPr b="1">
                <a:solidFill>
                  <a:srgbClr val="FFFFFF"/>
                </a:solidFill>
              </a:defRPr>
            </a:lvl1pPr>
          </a:lstStyle>
          <a:p>
            <a:fld id="{86CB4B4D-7CA3-9044-876B-883B54F8677D}" type="slidenum">
              <a:rPr lang="en-US" smtClean="0"/>
              <a:pPr/>
              <a:t>‹#›</a:t>
            </a:fld>
            <a:endParaRPr lang="en-US" dirty="0"/>
          </a:p>
        </p:txBody>
      </p:sp>
      <p:sp>
        <p:nvSpPr>
          <p:cNvPr id="10" name="TextBox 9">
            <a:extLst>
              <a:ext uri="{FF2B5EF4-FFF2-40B4-BE49-F238E27FC236}">
                <a16:creationId xmlns:a16="http://schemas.microsoft.com/office/drawing/2014/main" id="{8A22E215-9954-4806-9D9A-1A1420963F8F}"/>
              </a:ext>
            </a:extLst>
          </p:cNvPr>
          <p:cNvSpPr txBox="1"/>
          <p:nvPr userDrawn="1"/>
        </p:nvSpPr>
        <p:spPr>
          <a:xfrm>
            <a:off x="552421" y="1786744"/>
            <a:ext cx="4438716"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Learning </a:t>
            </a:r>
          </a:p>
          <a:p>
            <a:pPr marL="22860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 objectives</a:t>
            </a:r>
          </a:p>
        </p:txBody>
      </p:sp>
      <p:sp>
        <p:nvSpPr>
          <p:cNvPr id="11" name="Oval 10">
            <a:extLst>
              <a:ext uri="{FF2B5EF4-FFF2-40B4-BE49-F238E27FC236}">
                <a16:creationId xmlns:a16="http://schemas.microsoft.com/office/drawing/2014/main" id="{BA8CD374-DE7D-43EA-9F94-1DD0DF2811CA}"/>
              </a:ext>
            </a:extLst>
          </p:cNvPr>
          <p:cNvSpPr/>
          <p:nvPr userDrawn="1"/>
        </p:nvSpPr>
        <p:spPr>
          <a:xfrm>
            <a:off x="4471987" y="49910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2" name="Oval 11">
            <a:extLst>
              <a:ext uri="{FF2B5EF4-FFF2-40B4-BE49-F238E27FC236}">
                <a16:creationId xmlns:a16="http://schemas.microsoft.com/office/drawing/2014/main" id="{373BD401-B204-477D-A258-15956F87BFBD}"/>
              </a:ext>
            </a:extLst>
          </p:cNvPr>
          <p:cNvSpPr/>
          <p:nvPr userDrawn="1"/>
        </p:nvSpPr>
        <p:spPr>
          <a:xfrm>
            <a:off x="1409685" y="5472065"/>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3" name="Oval 12">
            <a:extLst>
              <a:ext uri="{FF2B5EF4-FFF2-40B4-BE49-F238E27FC236}">
                <a16:creationId xmlns:a16="http://schemas.microsoft.com/office/drawing/2014/main" id="{665F1934-5DEE-4B6F-82A1-91C94ED66EC1}"/>
              </a:ext>
            </a:extLst>
          </p:cNvPr>
          <p:cNvSpPr/>
          <p:nvPr userDrawn="1"/>
        </p:nvSpPr>
        <p:spPr>
          <a:xfrm>
            <a:off x="3005129" y="55244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4" name="Oval 13">
            <a:extLst>
              <a:ext uri="{FF2B5EF4-FFF2-40B4-BE49-F238E27FC236}">
                <a16:creationId xmlns:a16="http://schemas.microsoft.com/office/drawing/2014/main" id="{603988E4-17E3-4E17-A8A9-FA733984BEF0}"/>
              </a:ext>
            </a:extLst>
          </p:cNvPr>
          <p:cNvSpPr/>
          <p:nvPr userDrawn="1"/>
        </p:nvSpPr>
        <p:spPr>
          <a:xfrm>
            <a:off x="233341" y="468148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5" name="Oval 14">
            <a:extLst>
              <a:ext uri="{FF2B5EF4-FFF2-40B4-BE49-F238E27FC236}">
                <a16:creationId xmlns:a16="http://schemas.microsoft.com/office/drawing/2014/main" id="{7D045646-DD89-4624-8E95-9D8CB247E220}"/>
              </a:ext>
            </a:extLst>
          </p:cNvPr>
          <p:cNvSpPr/>
          <p:nvPr userDrawn="1"/>
        </p:nvSpPr>
        <p:spPr>
          <a:xfrm>
            <a:off x="1433493" y="209486"/>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6" name="Oval 15">
            <a:extLst>
              <a:ext uri="{FF2B5EF4-FFF2-40B4-BE49-F238E27FC236}">
                <a16:creationId xmlns:a16="http://schemas.microsoft.com/office/drawing/2014/main" id="{8ACE747F-5601-408E-A284-04E991B5B0CB}"/>
              </a:ext>
            </a:extLst>
          </p:cNvPr>
          <p:cNvSpPr/>
          <p:nvPr userDrawn="1"/>
        </p:nvSpPr>
        <p:spPr>
          <a:xfrm>
            <a:off x="257149" y="87624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7" name="Oval 16">
            <a:extLst>
              <a:ext uri="{FF2B5EF4-FFF2-40B4-BE49-F238E27FC236}">
                <a16:creationId xmlns:a16="http://schemas.microsoft.com/office/drawing/2014/main" id="{EAE39682-91C7-46FF-A65B-27005750B901}"/>
              </a:ext>
            </a:extLst>
          </p:cNvPr>
          <p:cNvSpPr/>
          <p:nvPr userDrawn="1"/>
        </p:nvSpPr>
        <p:spPr>
          <a:xfrm>
            <a:off x="121198" y="6224608"/>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8" name="Oval 17">
            <a:extLst>
              <a:ext uri="{FF2B5EF4-FFF2-40B4-BE49-F238E27FC236}">
                <a16:creationId xmlns:a16="http://schemas.microsoft.com/office/drawing/2014/main" id="{5892AB23-FC02-44D7-8FF0-02B234D00C47}"/>
              </a:ext>
            </a:extLst>
          </p:cNvPr>
          <p:cNvSpPr/>
          <p:nvPr userDrawn="1"/>
        </p:nvSpPr>
        <p:spPr>
          <a:xfrm>
            <a:off x="2834779"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9" name="Oval 18">
            <a:extLst>
              <a:ext uri="{FF2B5EF4-FFF2-40B4-BE49-F238E27FC236}">
                <a16:creationId xmlns:a16="http://schemas.microsoft.com/office/drawing/2014/main" id="{98FB21B8-E4AD-4633-83D1-A7C8732FDBF0}"/>
              </a:ext>
            </a:extLst>
          </p:cNvPr>
          <p:cNvSpPr/>
          <p:nvPr userDrawn="1"/>
        </p:nvSpPr>
        <p:spPr>
          <a:xfrm>
            <a:off x="2156671" y="8305162"/>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0" name="Oval 19">
            <a:extLst>
              <a:ext uri="{FF2B5EF4-FFF2-40B4-BE49-F238E27FC236}">
                <a16:creationId xmlns:a16="http://schemas.microsoft.com/office/drawing/2014/main" id="{B664045A-1DB3-45FF-BEAE-03007B19879C}"/>
              </a:ext>
            </a:extLst>
          </p:cNvPr>
          <p:cNvSpPr/>
          <p:nvPr userDrawn="1"/>
        </p:nvSpPr>
        <p:spPr>
          <a:xfrm>
            <a:off x="4030460" y="7983624"/>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1" name="Oval 20">
            <a:extLst>
              <a:ext uri="{FF2B5EF4-FFF2-40B4-BE49-F238E27FC236}">
                <a16:creationId xmlns:a16="http://schemas.microsoft.com/office/drawing/2014/main" id="{76E15AEC-65DB-4293-AE4E-9A0493FA6690}"/>
              </a:ext>
            </a:extLst>
          </p:cNvPr>
          <p:cNvSpPr/>
          <p:nvPr userDrawn="1"/>
        </p:nvSpPr>
        <p:spPr>
          <a:xfrm>
            <a:off x="5477583" y="6194398"/>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2" name="Oval 21">
            <a:extLst>
              <a:ext uri="{FF2B5EF4-FFF2-40B4-BE49-F238E27FC236}">
                <a16:creationId xmlns:a16="http://schemas.microsoft.com/office/drawing/2014/main" id="{A40B9A37-74F8-4DA1-B76F-1B3F3D1ECFAC}"/>
              </a:ext>
            </a:extLst>
          </p:cNvPr>
          <p:cNvSpPr/>
          <p:nvPr userDrawn="1"/>
        </p:nvSpPr>
        <p:spPr>
          <a:xfrm>
            <a:off x="371593" y="7842725"/>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3" name="Oval 22">
            <a:extLst>
              <a:ext uri="{FF2B5EF4-FFF2-40B4-BE49-F238E27FC236}">
                <a16:creationId xmlns:a16="http://schemas.microsoft.com/office/drawing/2014/main" id="{87C3606F-D2F7-4578-93CE-BE4BD279FB90}"/>
              </a:ext>
            </a:extLst>
          </p:cNvPr>
          <p:cNvSpPr/>
          <p:nvPr userDrawn="1"/>
        </p:nvSpPr>
        <p:spPr>
          <a:xfrm>
            <a:off x="4323072" y="6558155"/>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4" name="Oval 23">
            <a:extLst>
              <a:ext uri="{FF2B5EF4-FFF2-40B4-BE49-F238E27FC236}">
                <a16:creationId xmlns:a16="http://schemas.microsoft.com/office/drawing/2014/main" id="{B8882536-B02B-4BE7-95DB-754380B43616}"/>
              </a:ext>
            </a:extLst>
          </p:cNvPr>
          <p:cNvSpPr/>
          <p:nvPr userDrawn="1"/>
        </p:nvSpPr>
        <p:spPr>
          <a:xfrm>
            <a:off x="1431123"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Photo and text">
    <p:spTree>
      <p:nvGrpSpPr>
        <p:cNvPr id="1" name=""/>
        <p:cNvGrpSpPr/>
        <p:nvPr/>
      </p:nvGrpSpPr>
      <p:grpSpPr>
        <a:xfrm>
          <a:off x="0" y="0"/>
          <a:ext cx="0" cy="0"/>
          <a:chOff x="0" y="0"/>
          <a:chExt cx="0" cy="0"/>
        </a:xfrm>
      </p:grpSpPr>
      <p:sp>
        <p:nvSpPr>
          <p:cNvPr id="60" name="Title Text"/>
          <p:cNvSpPr txBox="1">
            <a:spLocks noGrp="1"/>
          </p:cNvSpPr>
          <p:nvPr>
            <p:ph type="title"/>
          </p:nvPr>
        </p:nvSpPr>
        <p:spPr>
          <a:xfrm>
            <a:off x="1270039" y="635000"/>
            <a:ext cx="7112217" cy="1988692"/>
          </a:xfrm>
          <a:prstGeom prst="rect">
            <a:avLst/>
          </a:prstGeom>
        </p:spPr>
        <p:txBody>
          <a:bodyPr anchor="t"/>
          <a:lstStyle/>
          <a:p>
            <a:r>
              <a:t>Title Text</a:t>
            </a:r>
          </a:p>
        </p:txBody>
      </p:sp>
      <p:sp>
        <p:nvSpPr>
          <p:cNvPr id="61" name="Body Level One…"/>
          <p:cNvSpPr txBox="1">
            <a:spLocks noGrp="1"/>
          </p:cNvSpPr>
          <p:nvPr>
            <p:ph type="body" sz="quarter" idx="1"/>
          </p:nvPr>
        </p:nvSpPr>
        <p:spPr>
          <a:xfrm>
            <a:off x="1270039" y="2616200"/>
            <a:ext cx="7112217" cy="4267200"/>
          </a:xfrm>
          <a:prstGeom prst="rect">
            <a:avLst/>
          </a:prstGeom>
        </p:spPr>
        <p:txBody>
          <a:bodyPr anchor="t"/>
          <a:lstStyle>
            <a:lvl1pPr marL="0" indent="0">
              <a:buSzTx/>
              <a:buNone/>
            </a:lvl1pPr>
            <a:lvl2pPr marL="0" indent="0">
              <a:buSzTx/>
              <a:buNone/>
            </a:lvl2pPr>
            <a:lvl3pPr marL="0" indent="0">
              <a:buSzTx/>
              <a:buNone/>
            </a:lvl3pPr>
            <a:lvl4pPr marL="0" indent="0">
              <a:buSzTx/>
              <a:buNone/>
            </a:lvl4pPr>
            <a:lvl5pPr marL="0" indent="0">
              <a:buSzTx/>
              <a:buNone/>
            </a:lvl5pPr>
          </a:lstStyle>
          <a:p>
            <a:r>
              <a:t>Body Level One</a:t>
            </a:r>
          </a:p>
          <a:p>
            <a:pPr lvl="1"/>
            <a:r>
              <a:t>Body Level Two</a:t>
            </a:r>
          </a:p>
          <a:p>
            <a:pPr lvl="2"/>
            <a:r>
              <a:t>Body Level Three</a:t>
            </a:r>
          </a:p>
          <a:p>
            <a:pPr lvl="3"/>
            <a:r>
              <a:t>Body Level Four</a:t>
            </a:r>
          </a:p>
          <a:p>
            <a:pPr lvl="4"/>
            <a:r>
              <a:t>Body Level Five</a:t>
            </a:r>
          </a:p>
        </p:txBody>
      </p:sp>
      <p:sp>
        <p:nvSpPr>
          <p:cNvPr id="62" name="Pull out quote"/>
          <p:cNvSpPr>
            <a:spLocks noGrp="1"/>
          </p:cNvSpPr>
          <p:nvPr>
            <p:ph type="body" sz="quarter" idx="14"/>
          </p:nvPr>
        </p:nvSpPr>
        <p:spPr>
          <a:xfrm>
            <a:off x="1670852" y="6819903"/>
            <a:ext cx="6549451" cy="406401"/>
          </a:xfrm>
          <a:prstGeom prst="rect">
            <a:avLst/>
          </a:prstGeom>
        </p:spPr>
        <p:txBody>
          <a:bodyPr/>
          <a:lstStyle>
            <a:lvl1pPr marL="0" indent="0">
              <a:spcBef>
                <a:spcPts val="0"/>
              </a:spcBef>
              <a:buSzTx/>
              <a:buNone/>
              <a:defRPr>
                <a:solidFill>
                  <a:srgbClr val="00A585"/>
                </a:solidFill>
                <a:latin typeface="Open Sans Bold"/>
                <a:sym typeface="Open Sans Bold"/>
              </a:defRPr>
            </a:lvl1pPr>
          </a:lstStyle>
          <a:p>
            <a:pPr marL="0" indent="0">
              <a:spcBef>
                <a:spcPts val="0"/>
              </a:spcBef>
              <a:buSzTx/>
              <a:buNone/>
              <a:defRPr>
                <a:solidFill>
                  <a:srgbClr val="00A585"/>
                </a:solidFill>
                <a:latin typeface="Open Sans Bold"/>
                <a:ea typeface="Open Sans Bold"/>
                <a:cs typeface="Open Sans Bold"/>
                <a:sym typeface="Open Sans Bold"/>
              </a:defRPr>
            </a:pPr>
            <a:endParaRPr/>
          </a:p>
        </p:txBody>
      </p:sp>
      <p:sp>
        <p:nvSpPr>
          <p:cNvPr id="63" name="Slide Number"/>
          <p:cNvSpPr txBox="1">
            <a:spLocks noGrp="1"/>
          </p:cNvSpPr>
          <p:nvPr>
            <p:ph type="sldNum" sz="quarter" idx="2"/>
          </p:nvPr>
        </p:nvSpPr>
        <p:spPr>
          <a:xfrm>
            <a:off x="3396741" y="8803219"/>
            <a:ext cx="418384" cy="410369"/>
          </a:xfrm>
          <a:prstGeom prst="rect">
            <a:avLst/>
          </a:prstGeom>
        </p:spPr>
        <p:txBody>
          <a:bodyPr/>
          <a:lstStyle>
            <a:lvl1pPr>
              <a:defRPr sz="2000">
                <a:solidFill>
                  <a:srgbClr val="00A585"/>
                </a:solidFill>
              </a:defRPr>
            </a:lvl1pPr>
          </a:lstStyle>
          <a:p>
            <a:fld id="{86CB4B4D-7CA3-9044-876B-883B54F8677D}" type="slidenum">
              <a:rPr lang="en-US" smtClean="0"/>
              <a:pPr/>
              <a:t>‹#›</a:t>
            </a:fld>
            <a:endParaRPr lang="en-US" dirty="0"/>
          </a:p>
        </p:txBody>
      </p:sp>
      <p:sp>
        <p:nvSpPr>
          <p:cNvPr id="9" name="Image">
            <a:extLst>
              <a:ext uri="{FF2B5EF4-FFF2-40B4-BE49-F238E27FC236}">
                <a16:creationId xmlns:a16="http://schemas.microsoft.com/office/drawing/2014/main" id="{0ED3D70E-6B47-4A57-B780-3B838209AEE6}"/>
              </a:ext>
            </a:extLst>
          </p:cNvPr>
          <p:cNvSpPr>
            <a:spLocks noGrp="1"/>
          </p:cNvSpPr>
          <p:nvPr>
            <p:ph type="pic" sz="half" idx="15"/>
          </p:nvPr>
        </p:nvSpPr>
        <p:spPr>
          <a:xfrm>
            <a:off x="9805480" y="0"/>
            <a:ext cx="7551569" cy="9767617"/>
          </a:xfrm>
          <a:custGeom>
            <a:avLst/>
            <a:gdLst>
              <a:gd name="connsiteX0" fmla="*/ 0 w 6971552"/>
              <a:gd name="connsiteY0" fmla="*/ 0 h 8066833"/>
              <a:gd name="connsiteX1" fmla="*/ 6971552 w 6971552"/>
              <a:gd name="connsiteY1" fmla="*/ 0 h 8066833"/>
              <a:gd name="connsiteX2" fmla="*/ 6971552 w 6971552"/>
              <a:gd name="connsiteY2" fmla="*/ 8066833 h 8066833"/>
              <a:gd name="connsiteX3" fmla="*/ 0 w 6971552"/>
              <a:gd name="connsiteY3" fmla="*/ 8066833 h 8066833"/>
              <a:gd name="connsiteX4" fmla="*/ 0 w 6971552"/>
              <a:gd name="connsiteY4" fmla="*/ 0 h 8066833"/>
              <a:gd name="connsiteX0" fmla="*/ 0 w 6971552"/>
              <a:gd name="connsiteY0" fmla="*/ 0 h 9776761"/>
              <a:gd name="connsiteX1" fmla="*/ 6971552 w 6971552"/>
              <a:gd name="connsiteY1" fmla="*/ 0 h 9776761"/>
              <a:gd name="connsiteX2" fmla="*/ 6971552 w 6971552"/>
              <a:gd name="connsiteY2" fmla="*/ 8066833 h 9776761"/>
              <a:gd name="connsiteX3" fmla="*/ 3438144 w 6971552"/>
              <a:gd name="connsiteY3" fmla="*/ 9776761 h 9776761"/>
              <a:gd name="connsiteX4" fmla="*/ 0 w 6971552"/>
              <a:gd name="connsiteY4" fmla="*/ 0 h 9776761"/>
              <a:gd name="connsiteX0" fmla="*/ 0 w 7008128"/>
              <a:gd name="connsiteY0" fmla="*/ 0 h 9776761"/>
              <a:gd name="connsiteX1" fmla="*/ 6971552 w 7008128"/>
              <a:gd name="connsiteY1" fmla="*/ 0 h 9776761"/>
              <a:gd name="connsiteX2" fmla="*/ 7008128 w 7008128"/>
              <a:gd name="connsiteY2" fmla="*/ 9767617 h 9776761"/>
              <a:gd name="connsiteX3" fmla="*/ 3438144 w 7008128"/>
              <a:gd name="connsiteY3" fmla="*/ 9776761 h 9776761"/>
              <a:gd name="connsiteX4" fmla="*/ 0 w 7008128"/>
              <a:gd name="connsiteY4" fmla="*/ 0 h 9776761"/>
              <a:gd name="connsiteX0" fmla="*/ 0 w 7008128"/>
              <a:gd name="connsiteY0" fmla="*/ 0 h 9776761"/>
              <a:gd name="connsiteX1" fmla="*/ 6971552 w 7008128"/>
              <a:gd name="connsiteY1" fmla="*/ 0 h 9776761"/>
              <a:gd name="connsiteX2" fmla="*/ 7008128 w 7008128"/>
              <a:gd name="connsiteY2" fmla="*/ 9767617 h 9776761"/>
              <a:gd name="connsiteX3" fmla="*/ 3438144 w 7008128"/>
              <a:gd name="connsiteY3" fmla="*/ 9776761 h 9776761"/>
              <a:gd name="connsiteX4" fmla="*/ 999042 w 7008128"/>
              <a:gd name="connsiteY4" fmla="*/ 5742432 h 9776761"/>
              <a:gd name="connsiteX5" fmla="*/ 0 w 7008128"/>
              <a:gd name="connsiteY5" fmla="*/ 0 h 9776761"/>
              <a:gd name="connsiteX0" fmla="*/ 646878 w 6009086"/>
              <a:gd name="connsiteY0" fmla="*/ 0 h 9776761"/>
              <a:gd name="connsiteX1" fmla="*/ 5972510 w 6009086"/>
              <a:gd name="connsiteY1" fmla="*/ 0 h 9776761"/>
              <a:gd name="connsiteX2" fmla="*/ 6009086 w 6009086"/>
              <a:gd name="connsiteY2" fmla="*/ 9767617 h 9776761"/>
              <a:gd name="connsiteX3" fmla="*/ 2439102 w 6009086"/>
              <a:gd name="connsiteY3" fmla="*/ 9776761 h 9776761"/>
              <a:gd name="connsiteX4" fmla="*/ 0 w 6009086"/>
              <a:gd name="connsiteY4" fmla="*/ 5742432 h 9776761"/>
              <a:gd name="connsiteX5" fmla="*/ 646878 w 6009086"/>
              <a:gd name="connsiteY5" fmla="*/ 0 h 9776761"/>
              <a:gd name="connsiteX0" fmla="*/ 646878 w 6009086"/>
              <a:gd name="connsiteY0" fmla="*/ 0 h 9776761"/>
              <a:gd name="connsiteX1" fmla="*/ 5972510 w 6009086"/>
              <a:gd name="connsiteY1" fmla="*/ 0 h 9776761"/>
              <a:gd name="connsiteX2" fmla="*/ 6009086 w 6009086"/>
              <a:gd name="connsiteY2" fmla="*/ 9767617 h 9776761"/>
              <a:gd name="connsiteX3" fmla="*/ 2439102 w 6009086"/>
              <a:gd name="connsiteY3" fmla="*/ 9776761 h 9776761"/>
              <a:gd name="connsiteX4" fmla="*/ 0 w 6009086"/>
              <a:gd name="connsiteY4" fmla="*/ 5742432 h 9776761"/>
              <a:gd name="connsiteX5" fmla="*/ 646878 w 6009086"/>
              <a:gd name="connsiteY5" fmla="*/ 0 h 9776761"/>
              <a:gd name="connsiteX0" fmla="*/ 1236165 w 6598373"/>
              <a:gd name="connsiteY0" fmla="*/ 0 h 9776761"/>
              <a:gd name="connsiteX1" fmla="*/ 6561797 w 6598373"/>
              <a:gd name="connsiteY1" fmla="*/ 0 h 9776761"/>
              <a:gd name="connsiteX2" fmla="*/ 6598373 w 6598373"/>
              <a:gd name="connsiteY2" fmla="*/ 9767617 h 9776761"/>
              <a:gd name="connsiteX3" fmla="*/ 3028389 w 6598373"/>
              <a:gd name="connsiteY3" fmla="*/ 9776761 h 9776761"/>
              <a:gd name="connsiteX4" fmla="*/ 589287 w 6598373"/>
              <a:gd name="connsiteY4" fmla="*/ 5742432 h 9776761"/>
              <a:gd name="connsiteX5" fmla="*/ 22359 w 6598373"/>
              <a:gd name="connsiteY5" fmla="*/ 3072384 h 9776761"/>
              <a:gd name="connsiteX6" fmla="*/ 1236165 w 6598373"/>
              <a:gd name="connsiteY6" fmla="*/ 0 h 9776761"/>
              <a:gd name="connsiteX0" fmla="*/ 1236165 w 6598373"/>
              <a:gd name="connsiteY0" fmla="*/ 0 h 9776761"/>
              <a:gd name="connsiteX1" fmla="*/ 6561797 w 6598373"/>
              <a:gd name="connsiteY1" fmla="*/ 0 h 9776761"/>
              <a:gd name="connsiteX2" fmla="*/ 6598373 w 6598373"/>
              <a:gd name="connsiteY2" fmla="*/ 9767617 h 9776761"/>
              <a:gd name="connsiteX3" fmla="*/ 3028389 w 6598373"/>
              <a:gd name="connsiteY3" fmla="*/ 9776761 h 9776761"/>
              <a:gd name="connsiteX4" fmla="*/ 1183648 w 6598373"/>
              <a:gd name="connsiteY4" fmla="*/ 7827264 h 9776761"/>
              <a:gd name="connsiteX5" fmla="*/ 589287 w 6598373"/>
              <a:gd name="connsiteY5" fmla="*/ 5742432 h 9776761"/>
              <a:gd name="connsiteX6" fmla="*/ 22359 w 6598373"/>
              <a:gd name="connsiteY6" fmla="*/ 3072384 h 9776761"/>
              <a:gd name="connsiteX7" fmla="*/ 1236165 w 6598373"/>
              <a:gd name="connsiteY7" fmla="*/ 0 h 9776761"/>
              <a:gd name="connsiteX0" fmla="*/ 1269828 w 6632036"/>
              <a:gd name="connsiteY0" fmla="*/ 0 h 9776761"/>
              <a:gd name="connsiteX1" fmla="*/ 6595460 w 6632036"/>
              <a:gd name="connsiteY1" fmla="*/ 0 h 9776761"/>
              <a:gd name="connsiteX2" fmla="*/ 6632036 w 6632036"/>
              <a:gd name="connsiteY2" fmla="*/ 9767617 h 9776761"/>
              <a:gd name="connsiteX3" fmla="*/ 3062052 w 6632036"/>
              <a:gd name="connsiteY3" fmla="*/ 9776761 h 9776761"/>
              <a:gd name="connsiteX4" fmla="*/ 1217311 w 6632036"/>
              <a:gd name="connsiteY4" fmla="*/ 7827264 h 9776761"/>
              <a:gd name="connsiteX5" fmla="*/ 348630 w 6632036"/>
              <a:gd name="connsiteY5" fmla="*/ 5897880 h 9776761"/>
              <a:gd name="connsiteX6" fmla="*/ 56022 w 6632036"/>
              <a:gd name="connsiteY6" fmla="*/ 3072384 h 9776761"/>
              <a:gd name="connsiteX7" fmla="*/ 1269828 w 6632036"/>
              <a:gd name="connsiteY7" fmla="*/ 0 h 9776761"/>
              <a:gd name="connsiteX0" fmla="*/ 988726 w 6350934"/>
              <a:gd name="connsiteY0" fmla="*/ 0 h 9776761"/>
              <a:gd name="connsiteX1" fmla="*/ 6314358 w 6350934"/>
              <a:gd name="connsiteY1" fmla="*/ 0 h 9776761"/>
              <a:gd name="connsiteX2" fmla="*/ 6350934 w 6350934"/>
              <a:gd name="connsiteY2" fmla="*/ 9767617 h 9776761"/>
              <a:gd name="connsiteX3" fmla="*/ 2780950 w 6350934"/>
              <a:gd name="connsiteY3" fmla="*/ 9776761 h 9776761"/>
              <a:gd name="connsiteX4" fmla="*/ 936209 w 6350934"/>
              <a:gd name="connsiteY4" fmla="*/ 7827264 h 9776761"/>
              <a:gd name="connsiteX5" fmla="*/ 67528 w 6350934"/>
              <a:gd name="connsiteY5" fmla="*/ 5897880 h 9776761"/>
              <a:gd name="connsiteX6" fmla="*/ 1121756 w 6350934"/>
              <a:gd name="connsiteY6" fmla="*/ 3941064 h 9776761"/>
              <a:gd name="connsiteX7" fmla="*/ 988726 w 6350934"/>
              <a:gd name="connsiteY7" fmla="*/ 0 h 9776761"/>
              <a:gd name="connsiteX0" fmla="*/ 377472 w 5739680"/>
              <a:gd name="connsiteY0" fmla="*/ 0 h 9776761"/>
              <a:gd name="connsiteX1" fmla="*/ 5703104 w 5739680"/>
              <a:gd name="connsiteY1" fmla="*/ 0 h 9776761"/>
              <a:gd name="connsiteX2" fmla="*/ 5739680 w 5739680"/>
              <a:gd name="connsiteY2" fmla="*/ 9767617 h 9776761"/>
              <a:gd name="connsiteX3" fmla="*/ 2169696 w 5739680"/>
              <a:gd name="connsiteY3" fmla="*/ 9776761 h 9776761"/>
              <a:gd name="connsiteX4" fmla="*/ 324955 w 5739680"/>
              <a:gd name="connsiteY4" fmla="*/ 7827264 h 9776761"/>
              <a:gd name="connsiteX5" fmla="*/ 891427 w 5739680"/>
              <a:gd name="connsiteY5" fmla="*/ 5550408 h 9776761"/>
              <a:gd name="connsiteX6" fmla="*/ 510502 w 5739680"/>
              <a:gd name="connsiteY6" fmla="*/ 3941064 h 9776761"/>
              <a:gd name="connsiteX7" fmla="*/ 377472 w 5739680"/>
              <a:gd name="connsiteY7" fmla="*/ 0 h 9776761"/>
              <a:gd name="connsiteX0" fmla="*/ 377472 w 5739680"/>
              <a:gd name="connsiteY0" fmla="*/ 0 h 9776761"/>
              <a:gd name="connsiteX1" fmla="*/ 5703104 w 5739680"/>
              <a:gd name="connsiteY1" fmla="*/ 0 h 9776761"/>
              <a:gd name="connsiteX2" fmla="*/ 5739680 w 5739680"/>
              <a:gd name="connsiteY2" fmla="*/ 9767617 h 9776761"/>
              <a:gd name="connsiteX3" fmla="*/ 2169696 w 5739680"/>
              <a:gd name="connsiteY3" fmla="*/ 9776761 h 9776761"/>
              <a:gd name="connsiteX4" fmla="*/ 324955 w 5739680"/>
              <a:gd name="connsiteY4" fmla="*/ 7827264 h 9776761"/>
              <a:gd name="connsiteX5" fmla="*/ 891427 w 5739680"/>
              <a:gd name="connsiteY5" fmla="*/ 5550408 h 9776761"/>
              <a:gd name="connsiteX6" fmla="*/ 510502 w 5739680"/>
              <a:gd name="connsiteY6" fmla="*/ 3941064 h 9776761"/>
              <a:gd name="connsiteX7" fmla="*/ 377472 w 5739680"/>
              <a:gd name="connsiteY7" fmla="*/ 0 h 9776761"/>
              <a:gd name="connsiteX0" fmla="*/ 442055 w 5804263"/>
              <a:gd name="connsiteY0" fmla="*/ 0 h 9776761"/>
              <a:gd name="connsiteX1" fmla="*/ 5767687 w 5804263"/>
              <a:gd name="connsiteY1" fmla="*/ 0 h 9776761"/>
              <a:gd name="connsiteX2" fmla="*/ 5804263 w 5804263"/>
              <a:gd name="connsiteY2" fmla="*/ 9767617 h 9776761"/>
              <a:gd name="connsiteX3" fmla="*/ 2234279 w 5804263"/>
              <a:gd name="connsiteY3" fmla="*/ 9776761 h 9776761"/>
              <a:gd name="connsiteX4" fmla="*/ 389538 w 5804263"/>
              <a:gd name="connsiteY4" fmla="*/ 7827264 h 9776761"/>
              <a:gd name="connsiteX5" fmla="*/ 956010 w 5804263"/>
              <a:gd name="connsiteY5" fmla="*/ 5550408 h 9776761"/>
              <a:gd name="connsiteX6" fmla="*/ 575085 w 5804263"/>
              <a:gd name="connsiteY6" fmla="*/ 3941064 h 9776761"/>
              <a:gd name="connsiteX7" fmla="*/ 386586 w 5804263"/>
              <a:gd name="connsiteY7" fmla="*/ 896112 h 9776761"/>
              <a:gd name="connsiteX8" fmla="*/ 442055 w 5804263"/>
              <a:gd name="connsiteY8" fmla="*/ 0 h 9776761"/>
              <a:gd name="connsiteX0" fmla="*/ 427834 w 5790042"/>
              <a:gd name="connsiteY0" fmla="*/ 0 h 9776761"/>
              <a:gd name="connsiteX1" fmla="*/ 5753466 w 5790042"/>
              <a:gd name="connsiteY1" fmla="*/ 0 h 9776761"/>
              <a:gd name="connsiteX2" fmla="*/ 5790042 w 5790042"/>
              <a:gd name="connsiteY2" fmla="*/ 9767617 h 9776761"/>
              <a:gd name="connsiteX3" fmla="*/ 2220058 w 5790042"/>
              <a:gd name="connsiteY3" fmla="*/ 9776761 h 9776761"/>
              <a:gd name="connsiteX4" fmla="*/ 375317 w 5790042"/>
              <a:gd name="connsiteY4" fmla="*/ 7827264 h 9776761"/>
              <a:gd name="connsiteX5" fmla="*/ 941789 w 5790042"/>
              <a:gd name="connsiteY5" fmla="*/ 5550408 h 9776761"/>
              <a:gd name="connsiteX6" fmla="*/ 560864 w 5790042"/>
              <a:gd name="connsiteY6" fmla="*/ 3941064 h 9776761"/>
              <a:gd name="connsiteX7" fmla="*/ 372365 w 5790042"/>
              <a:gd name="connsiteY7" fmla="*/ 896112 h 9776761"/>
              <a:gd name="connsiteX8" fmla="*/ 427834 w 5790042"/>
              <a:gd name="connsiteY8" fmla="*/ 0 h 9776761"/>
              <a:gd name="connsiteX0" fmla="*/ 432051 w 5794259"/>
              <a:gd name="connsiteY0" fmla="*/ 0 h 9776761"/>
              <a:gd name="connsiteX1" fmla="*/ 5757683 w 5794259"/>
              <a:gd name="connsiteY1" fmla="*/ 0 h 9776761"/>
              <a:gd name="connsiteX2" fmla="*/ 5794259 w 5794259"/>
              <a:gd name="connsiteY2" fmla="*/ 9767617 h 9776761"/>
              <a:gd name="connsiteX3" fmla="*/ 2224275 w 5794259"/>
              <a:gd name="connsiteY3" fmla="*/ 9776761 h 9776761"/>
              <a:gd name="connsiteX4" fmla="*/ 379534 w 5794259"/>
              <a:gd name="connsiteY4" fmla="*/ 7827264 h 9776761"/>
              <a:gd name="connsiteX5" fmla="*/ 946006 w 5794259"/>
              <a:gd name="connsiteY5" fmla="*/ 5550408 h 9776761"/>
              <a:gd name="connsiteX6" fmla="*/ 565081 w 5794259"/>
              <a:gd name="connsiteY6" fmla="*/ 3941064 h 9776761"/>
              <a:gd name="connsiteX7" fmla="*/ 376582 w 5794259"/>
              <a:gd name="connsiteY7" fmla="*/ 896112 h 9776761"/>
              <a:gd name="connsiteX8" fmla="*/ 404182 w 5794259"/>
              <a:gd name="connsiteY8" fmla="*/ 173736 h 9776761"/>
              <a:gd name="connsiteX9" fmla="*/ 432051 w 5794259"/>
              <a:gd name="connsiteY9" fmla="*/ 0 h 9776761"/>
              <a:gd name="connsiteX0" fmla="*/ 432051 w 5794259"/>
              <a:gd name="connsiteY0" fmla="*/ 0 h 9776761"/>
              <a:gd name="connsiteX1" fmla="*/ 5757683 w 5794259"/>
              <a:gd name="connsiteY1" fmla="*/ 0 h 9776761"/>
              <a:gd name="connsiteX2" fmla="*/ 5794259 w 5794259"/>
              <a:gd name="connsiteY2" fmla="*/ 9767617 h 9776761"/>
              <a:gd name="connsiteX3" fmla="*/ 2224275 w 5794259"/>
              <a:gd name="connsiteY3" fmla="*/ 9776761 h 9776761"/>
              <a:gd name="connsiteX4" fmla="*/ 1676692 w 5794259"/>
              <a:gd name="connsiteY4" fmla="*/ 7479792 h 9776761"/>
              <a:gd name="connsiteX5" fmla="*/ 946006 w 5794259"/>
              <a:gd name="connsiteY5" fmla="*/ 5550408 h 9776761"/>
              <a:gd name="connsiteX6" fmla="*/ 565081 w 5794259"/>
              <a:gd name="connsiteY6" fmla="*/ 3941064 h 9776761"/>
              <a:gd name="connsiteX7" fmla="*/ 376582 w 5794259"/>
              <a:gd name="connsiteY7" fmla="*/ 896112 h 9776761"/>
              <a:gd name="connsiteX8" fmla="*/ 404182 w 5794259"/>
              <a:gd name="connsiteY8" fmla="*/ 173736 h 9776761"/>
              <a:gd name="connsiteX9" fmla="*/ 432051 w 5794259"/>
              <a:gd name="connsiteY9" fmla="*/ 0 h 9776761"/>
              <a:gd name="connsiteX0" fmla="*/ 432051 w 5794259"/>
              <a:gd name="connsiteY0" fmla="*/ 0 h 9767617"/>
              <a:gd name="connsiteX1" fmla="*/ 5757683 w 5794259"/>
              <a:gd name="connsiteY1" fmla="*/ 0 h 9767617"/>
              <a:gd name="connsiteX2" fmla="*/ 5794259 w 5794259"/>
              <a:gd name="connsiteY2" fmla="*/ 9767617 h 9767617"/>
              <a:gd name="connsiteX3" fmla="*/ 3206803 w 5794259"/>
              <a:gd name="connsiteY3" fmla="*/ 9758473 h 9767617"/>
              <a:gd name="connsiteX4" fmla="*/ 1676692 w 5794259"/>
              <a:gd name="connsiteY4" fmla="*/ 7479792 h 9767617"/>
              <a:gd name="connsiteX5" fmla="*/ 946006 w 5794259"/>
              <a:gd name="connsiteY5" fmla="*/ 5550408 h 9767617"/>
              <a:gd name="connsiteX6" fmla="*/ 565081 w 5794259"/>
              <a:gd name="connsiteY6" fmla="*/ 3941064 h 9767617"/>
              <a:gd name="connsiteX7" fmla="*/ 376582 w 5794259"/>
              <a:gd name="connsiteY7" fmla="*/ 896112 h 9767617"/>
              <a:gd name="connsiteX8" fmla="*/ 404182 w 5794259"/>
              <a:gd name="connsiteY8" fmla="*/ 173736 h 9767617"/>
              <a:gd name="connsiteX9" fmla="*/ 432051 w 5794259"/>
              <a:gd name="connsiteY9" fmla="*/ 0 h 9767617"/>
              <a:gd name="connsiteX0" fmla="*/ 432051 w 5794259"/>
              <a:gd name="connsiteY0" fmla="*/ 0 h 9767617"/>
              <a:gd name="connsiteX1" fmla="*/ 5757683 w 5794259"/>
              <a:gd name="connsiteY1" fmla="*/ 0 h 9767617"/>
              <a:gd name="connsiteX2" fmla="*/ 5794259 w 5794259"/>
              <a:gd name="connsiteY2" fmla="*/ 9767617 h 9767617"/>
              <a:gd name="connsiteX3" fmla="*/ 3206803 w 5794259"/>
              <a:gd name="connsiteY3" fmla="*/ 9758473 h 9767617"/>
              <a:gd name="connsiteX4" fmla="*/ 1676692 w 5794259"/>
              <a:gd name="connsiteY4" fmla="*/ 7479792 h 9767617"/>
              <a:gd name="connsiteX5" fmla="*/ 946006 w 5794259"/>
              <a:gd name="connsiteY5" fmla="*/ 5550408 h 9767617"/>
              <a:gd name="connsiteX6" fmla="*/ 565081 w 5794259"/>
              <a:gd name="connsiteY6" fmla="*/ 3941064 h 9767617"/>
              <a:gd name="connsiteX7" fmla="*/ 376582 w 5794259"/>
              <a:gd name="connsiteY7" fmla="*/ 896112 h 9767617"/>
              <a:gd name="connsiteX8" fmla="*/ 404182 w 5794259"/>
              <a:gd name="connsiteY8" fmla="*/ 173736 h 9767617"/>
              <a:gd name="connsiteX9" fmla="*/ 432051 w 5794259"/>
              <a:gd name="connsiteY9" fmla="*/ 0 h 9767617"/>
              <a:gd name="connsiteX0" fmla="*/ 432051 w 5794259"/>
              <a:gd name="connsiteY0" fmla="*/ 0 h 9767617"/>
              <a:gd name="connsiteX1" fmla="*/ 5757683 w 5794259"/>
              <a:gd name="connsiteY1" fmla="*/ 0 h 9767617"/>
              <a:gd name="connsiteX2" fmla="*/ 5794259 w 5794259"/>
              <a:gd name="connsiteY2" fmla="*/ 9767617 h 9767617"/>
              <a:gd name="connsiteX3" fmla="*/ 3206803 w 5794259"/>
              <a:gd name="connsiteY3" fmla="*/ 9758473 h 9767617"/>
              <a:gd name="connsiteX4" fmla="*/ 1676692 w 5794259"/>
              <a:gd name="connsiteY4" fmla="*/ 7479792 h 9767617"/>
              <a:gd name="connsiteX5" fmla="*/ 946006 w 5794259"/>
              <a:gd name="connsiteY5" fmla="*/ 5550408 h 9767617"/>
              <a:gd name="connsiteX6" fmla="*/ 565081 w 5794259"/>
              <a:gd name="connsiteY6" fmla="*/ 3941064 h 9767617"/>
              <a:gd name="connsiteX7" fmla="*/ 376582 w 5794259"/>
              <a:gd name="connsiteY7" fmla="*/ 896112 h 9767617"/>
              <a:gd name="connsiteX8" fmla="*/ 404182 w 5794259"/>
              <a:gd name="connsiteY8" fmla="*/ 173736 h 9767617"/>
              <a:gd name="connsiteX9" fmla="*/ 432051 w 5794259"/>
              <a:gd name="connsiteY9" fmla="*/ 0 h 9767617"/>
              <a:gd name="connsiteX0" fmla="*/ 432051 w 5794259"/>
              <a:gd name="connsiteY0" fmla="*/ 0 h 9767617"/>
              <a:gd name="connsiteX1" fmla="*/ 5757683 w 5794259"/>
              <a:gd name="connsiteY1" fmla="*/ 0 h 9767617"/>
              <a:gd name="connsiteX2" fmla="*/ 5794259 w 5794259"/>
              <a:gd name="connsiteY2" fmla="*/ 9767617 h 9767617"/>
              <a:gd name="connsiteX3" fmla="*/ 3206803 w 5794259"/>
              <a:gd name="connsiteY3" fmla="*/ 9758473 h 9767617"/>
              <a:gd name="connsiteX4" fmla="*/ 1676692 w 5794259"/>
              <a:gd name="connsiteY4" fmla="*/ 7479792 h 9767617"/>
              <a:gd name="connsiteX5" fmla="*/ 946006 w 5794259"/>
              <a:gd name="connsiteY5" fmla="*/ 5550408 h 9767617"/>
              <a:gd name="connsiteX6" fmla="*/ 565081 w 5794259"/>
              <a:gd name="connsiteY6" fmla="*/ 3941064 h 9767617"/>
              <a:gd name="connsiteX7" fmla="*/ 376582 w 5794259"/>
              <a:gd name="connsiteY7" fmla="*/ 896112 h 9767617"/>
              <a:gd name="connsiteX8" fmla="*/ 404182 w 5794259"/>
              <a:gd name="connsiteY8" fmla="*/ 173736 h 9767617"/>
              <a:gd name="connsiteX9" fmla="*/ 432051 w 5794259"/>
              <a:gd name="connsiteY9" fmla="*/ 0 h 9767617"/>
              <a:gd name="connsiteX0" fmla="*/ 93127 w 5455335"/>
              <a:gd name="connsiteY0" fmla="*/ 0 h 9767617"/>
              <a:gd name="connsiteX1" fmla="*/ 5418759 w 5455335"/>
              <a:gd name="connsiteY1" fmla="*/ 0 h 9767617"/>
              <a:gd name="connsiteX2" fmla="*/ 5455335 w 5455335"/>
              <a:gd name="connsiteY2" fmla="*/ 9767617 h 9767617"/>
              <a:gd name="connsiteX3" fmla="*/ 2867879 w 5455335"/>
              <a:gd name="connsiteY3" fmla="*/ 9758473 h 9767617"/>
              <a:gd name="connsiteX4" fmla="*/ 1337768 w 5455335"/>
              <a:gd name="connsiteY4" fmla="*/ 7479792 h 9767617"/>
              <a:gd name="connsiteX5" fmla="*/ 607082 w 5455335"/>
              <a:gd name="connsiteY5" fmla="*/ 5550408 h 9767617"/>
              <a:gd name="connsiteX6" fmla="*/ 226157 w 5455335"/>
              <a:gd name="connsiteY6" fmla="*/ 3941064 h 9767617"/>
              <a:gd name="connsiteX7" fmla="*/ 37658 w 5455335"/>
              <a:gd name="connsiteY7" fmla="*/ 896112 h 9767617"/>
              <a:gd name="connsiteX8" fmla="*/ 65258 w 5455335"/>
              <a:gd name="connsiteY8" fmla="*/ 173736 h 9767617"/>
              <a:gd name="connsiteX9" fmla="*/ 93127 w 5455335"/>
              <a:gd name="connsiteY9" fmla="*/ 0 h 9767617"/>
              <a:gd name="connsiteX0" fmla="*/ 55469 w 5417677"/>
              <a:gd name="connsiteY0" fmla="*/ 0 h 9767617"/>
              <a:gd name="connsiteX1" fmla="*/ 5381101 w 5417677"/>
              <a:gd name="connsiteY1" fmla="*/ 0 h 9767617"/>
              <a:gd name="connsiteX2" fmla="*/ 5417677 w 5417677"/>
              <a:gd name="connsiteY2" fmla="*/ 9767617 h 9767617"/>
              <a:gd name="connsiteX3" fmla="*/ 2830221 w 5417677"/>
              <a:gd name="connsiteY3" fmla="*/ 9758473 h 9767617"/>
              <a:gd name="connsiteX4" fmla="*/ 1300110 w 5417677"/>
              <a:gd name="connsiteY4" fmla="*/ 7479792 h 9767617"/>
              <a:gd name="connsiteX5" fmla="*/ 569424 w 5417677"/>
              <a:gd name="connsiteY5" fmla="*/ 5550408 h 9767617"/>
              <a:gd name="connsiteX6" fmla="*/ 188499 w 5417677"/>
              <a:gd name="connsiteY6" fmla="*/ 3941064 h 9767617"/>
              <a:gd name="connsiteX7" fmla="*/ 0 w 5417677"/>
              <a:gd name="connsiteY7" fmla="*/ 896112 h 9767617"/>
              <a:gd name="connsiteX8" fmla="*/ 27600 w 5417677"/>
              <a:gd name="connsiteY8" fmla="*/ 173736 h 9767617"/>
              <a:gd name="connsiteX9" fmla="*/ 55469 w 5417677"/>
              <a:gd name="connsiteY9" fmla="*/ 0 h 976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417677" h="9767617">
                <a:moveTo>
                  <a:pt x="55469" y="0"/>
                </a:moveTo>
                <a:lnTo>
                  <a:pt x="5381101" y="0"/>
                </a:lnTo>
                <a:lnTo>
                  <a:pt x="5417677" y="9767617"/>
                </a:lnTo>
                <a:lnTo>
                  <a:pt x="2830221" y="9758473"/>
                </a:lnTo>
                <a:cubicBezTo>
                  <a:pt x="2103453" y="9092181"/>
                  <a:pt x="1706627" y="8152180"/>
                  <a:pt x="1300110" y="7479792"/>
                </a:cubicBezTo>
                <a:cubicBezTo>
                  <a:pt x="893593" y="6807404"/>
                  <a:pt x="767544" y="6201156"/>
                  <a:pt x="569424" y="5550408"/>
                </a:cubicBezTo>
                <a:cubicBezTo>
                  <a:pt x="169784" y="3927044"/>
                  <a:pt x="400835" y="5007864"/>
                  <a:pt x="188499" y="3941064"/>
                </a:cubicBezTo>
                <a:cubicBezTo>
                  <a:pt x="63236" y="3104388"/>
                  <a:pt x="22172" y="1552956"/>
                  <a:pt x="0" y="896112"/>
                </a:cubicBezTo>
                <a:cubicBezTo>
                  <a:pt x="54141" y="219456"/>
                  <a:pt x="18355" y="323088"/>
                  <a:pt x="27600" y="173736"/>
                </a:cubicBezTo>
                <a:cubicBezTo>
                  <a:pt x="36845" y="24384"/>
                  <a:pt x="5911" y="940308"/>
                  <a:pt x="55469" y="0"/>
                </a:cubicBezTo>
                <a:close/>
              </a:path>
            </a:pathLst>
          </a:custGeom>
          <a:ln w="12700">
            <a:miter lim="400000"/>
          </a:ln>
          <a:extLst>
            <a:ext uri="{C572A759-6A51-4108-AA02-DFA0A04FC94B}">
              <ma14:wrappingTextBoxFlag xmlns="" xmlns:ma14="http://schemas.microsoft.com/office/mac/drawingml/2011/main" val="1"/>
            </a:ext>
          </a:extLst>
        </p:spPr>
        <p:txBody>
          <a:bodyPr lIns="91439" tIns="45719" rIns="91439" bIns="45719" anchor="t">
            <a:noAutofit/>
          </a:bodyPr>
          <a:lstStyle/>
          <a:p>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End page">
    <p:spTree>
      <p:nvGrpSpPr>
        <p:cNvPr id="1" name=""/>
        <p:cNvGrpSpPr/>
        <p:nvPr/>
      </p:nvGrpSpPr>
      <p:grpSpPr>
        <a:xfrm>
          <a:off x="0" y="0"/>
          <a:ext cx="0" cy="0"/>
          <a:chOff x="0" y="0"/>
          <a:chExt cx="0" cy="0"/>
        </a:xfrm>
      </p:grpSpPr>
      <p:pic>
        <p:nvPicPr>
          <p:cNvPr id="106" name="pasted-image.pdf" descr="pasted-image.pdf"/>
          <p:cNvPicPr>
            <a:picLocks noChangeAspect="1"/>
          </p:cNvPicPr>
          <p:nvPr/>
        </p:nvPicPr>
        <p:blipFill>
          <a:blip r:embed="rId2">
            <a:extLst/>
          </a:blip>
          <a:stretch>
            <a:fillRect/>
          </a:stretch>
        </p:blipFill>
        <p:spPr>
          <a:xfrm>
            <a:off x="3728950" y="3557852"/>
            <a:ext cx="4836076" cy="2237264"/>
          </a:xfrm>
          <a:prstGeom prst="rect">
            <a:avLst/>
          </a:prstGeom>
          <a:ln w="12700">
            <a:miter lim="400000"/>
          </a:ln>
        </p:spPr>
      </p:pic>
      <p:pic>
        <p:nvPicPr>
          <p:cNvPr id="107" name="pasted-image.pdf" descr="pasted-image.pdf"/>
          <p:cNvPicPr>
            <a:picLocks noChangeAspect="1"/>
          </p:cNvPicPr>
          <p:nvPr/>
        </p:nvPicPr>
        <p:blipFill>
          <a:blip r:embed="rId3">
            <a:extLst/>
          </a:blip>
          <a:stretch>
            <a:fillRect/>
          </a:stretch>
        </p:blipFill>
        <p:spPr>
          <a:xfrm>
            <a:off x="9051524" y="3976666"/>
            <a:ext cx="117777" cy="1190673"/>
          </a:xfrm>
          <a:prstGeom prst="rect">
            <a:avLst/>
          </a:prstGeom>
          <a:ln w="12700">
            <a:miter lim="400000"/>
          </a:ln>
        </p:spPr>
      </p:pic>
      <p:sp>
        <p:nvSpPr>
          <p:cNvPr id="108" name="You"/>
          <p:cNvSpPr txBox="1"/>
          <p:nvPr/>
        </p:nvSpPr>
        <p:spPr>
          <a:xfrm>
            <a:off x="9663630" y="4572002"/>
            <a:ext cx="7082075" cy="1121678"/>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4800" cap="all">
                <a:solidFill>
                  <a:srgbClr val="00A585"/>
                </a:solidFill>
                <a:latin typeface="Open Sans Bold"/>
                <a:ea typeface="Open Sans Bold"/>
                <a:cs typeface="Open Sans Bold"/>
                <a:sym typeface="Open Sans Bold"/>
              </a:defRPr>
            </a:lvl1pPr>
          </a:lstStyle>
          <a:p>
            <a:r>
              <a:rPr sz="6400" dirty="0"/>
              <a:t>You</a:t>
            </a:r>
          </a:p>
        </p:txBody>
      </p:sp>
      <p:sp>
        <p:nvSpPr>
          <p:cNvPr id="109" name="Thank"/>
          <p:cNvSpPr txBox="1"/>
          <p:nvPr/>
        </p:nvSpPr>
        <p:spPr>
          <a:xfrm>
            <a:off x="9595893" y="3557851"/>
            <a:ext cx="7345475" cy="1367899"/>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6000" cap="all">
                <a:solidFill>
                  <a:srgbClr val="000000"/>
                </a:solidFill>
                <a:latin typeface="Open Sans Light"/>
                <a:ea typeface="Open Sans Light"/>
                <a:cs typeface="Open Sans Light"/>
                <a:sym typeface="Open Sans Light"/>
              </a:defRPr>
            </a:lvl1pPr>
          </a:lstStyle>
          <a:p>
            <a:r>
              <a:rPr sz="8000" dirty="0"/>
              <a:t>Thank</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396511" y="26900"/>
            <a:ext cx="14800185"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p>
            <a:r>
              <a:rPr dirty="0"/>
              <a:t>Title Text</a:t>
            </a:r>
          </a:p>
        </p:txBody>
      </p:sp>
      <p:sp>
        <p:nvSpPr>
          <p:cNvPr id="3" name="Body Level One…"/>
          <p:cNvSpPr txBox="1">
            <a:spLocks noGrp="1"/>
          </p:cNvSpPr>
          <p:nvPr>
            <p:ph type="body" idx="1"/>
          </p:nvPr>
        </p:nvSpPr>
        <p:spPr>
          <a:xfrm>
            <a:off x="1270039" y="2603500"/>
            <a:ext cx="14800185" cy="62865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p>
            <a:r>
              <a:rPr dirty="0"/>
              <a:t>Body Level One</a:t>
            </a:r>
          </a:p>
          <a:p>
            <a:pPr lvl="1"/>
            <a:r>
              <a:rPr dirty="0"/>
              <a:t>Body Level Two</a:t>
            </a:r>
          </a:p>
        </p:txBody>
      </p:sp>
      <p:pic>
        <p:nvPicPr>
          <p:cNvPr id="4" name="pasted-image.pdf" descr="pasted-image.pdf"/>
          <p:cNvPicPr>
            <a:picLocks noChangeAspect="1"/>
          </p:cNvPicPr>
          <p:nvPr/>
        </p:nvPicPr>
        <p:blipFill>
          <a:blip r:embed="rId7">
            <a:extLst/>
          </a:blip>
          <a:stretch>
            <a:fillRect/>
          </a:stretch>
        </p:blipFill>
        <p:spPr>
          <a:xfrm>
            <a:off x="536412" y="8348646"/>
            <a:ext cx="2443489" cy="1082707"/>
          </a:xfrm>
          <a:prstGeom prst="rect">
            <a:avLst/>
          </a:prstGeom>
          <a:ln w="12700">
            <a:miter lim="400000"/>
          </a:ln>
        </p:spPr>
      </p:pic>
      <p:pic>
        <p:nvPicPr>
          <p:cNvPr id="5" name="pasted-image.pdf" descr="pasted-image.pdf"/>
          <p:cNvPicPr>
            <a:picLocks noChangeAspect="1"/>
          </p:cNvPicPr>
          <p:nvPr/>
        </p:nvPicPr>
        <p:blipFill>
          <a:blip r:embed="rId8">
            <a:extLst/>
          </a:blip>
          <a:stretch>
            <a:fillRect/>
          </a:stretch>
        </p:blipFill>
        <p:spPr>
          <a:xfrm>
            <a:off x="3153050" y="8675531"/>
            <a:ext cx="66421" cy="406402"/>
          </a:xfrm>
          <a:prstGeom prst="rect">
            <a:avLst/>
          </a:prstGeom>
          <a:ln w="12700">
            <a:miter lim="400000"/>
          </a:ln>
        </p:spPr>
      </p:pic>
      <p:sp>
        <p:nvSpPr>
          <p:cNvPr id="6" name="Page"/>
          <p:cNvSpPr txBox="1"/>
          <p:nvPr/>
        </p:nvSpPr>
        <p:spPr>
          <a:xfrm>
            <a:off x="3228148" y="8497501"/>
            <a:ext cx="801091" cy="424116"/>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1400" cap="all">
                <a:solidFill>
                  <a:srgbClr val="676767"/>
                </a:solidFill>
                <a:latin typeface="Open Sans Bold"/>
                <a:ea typeface="Open Sans Bold"/>
                <a:cs typeface="Open Sans Bold"/>
                <a:sym typeface="Open Sans Bold"/>
              </a:defRPr>
            </a:lvl1pPr>
          </a:lstStyle>
          <a:p>
            <a:r>
              <a:rPr lang="en-US" sz="1867" dirty="0"/>
              <a:t>Slide</a:t>
            </a:r>
            <a:endParaRPr sz="1867" dirty="0"/>
          </a:p>
        </p:txBody>
      </p:sp>
      <p:sp>
        <p:nvSpPr>
          <p:cNvPr id="7" name="Slide Number"/>
          <p:cNvSpPr txBox="1">
            <a:spLocks noGrp="1"/>
          </p:cNvSpPr>
          <p:nvPr>
            <p:ph type="sldNum" sz="quarter" idx="2"/>
          </p:nvPr>
        </p:nvSpPr>
        <p:spPr>
          <a:xfrm>
            <a:off x="3386653" y="8785759"/>
            <a:ext cx="394339" cy="389915"/>
          </a:xfrm>
          <a:prstGeom prst="rect">
            <a:avLst/>
          </a:prstGeom>
          <a:ln w="12700">
            <a:miter lim="400000"/>
          </a:ln>
        </p:spPr>
        <p:txBody>
          <a:bodyPr wrap="none" lIns="50800" tIns="50800" rIns="50800" bIns="50800">
            <a:spAutoFit/>
          </a:bodyPr>
          <a:lstStyle>
            <a:lvl1pPr algn="l">
              <a:defRPr sz="1867">
                <a:solidFill>
                  <a:srgbClr val="00A585"/>
                </a:solidFill>
                <a:latin typeface="Open Sans Bold"/>
                <a:ea typeface="Open Sans Bold"/>
                <a:cs typeface="Open Sans Bold"/>
                <a:sym typeface="Open Sans Bold"/>
              </a:defRPr>
            </a:lvl1pPr>
          </a:lstStyle>
          <a:p>
            <a:fld id="{86CB4B4D-7CA3-9044-876B-883B54F8677D}" type="slidenum">
              <a:rPr/>
              <a:t>‹#›</a:t>
            </a:fld>
            <a:endParaRPr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8" r:id="rId5"/>
  </p:sldLayoutIdLst>
  <p:transition spd="med"/>
  <p:txStyles>
    <p:title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0000"/>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p:titleStyle>
    <p:bodyStyle>
      <a:lvl1pPr marL="296348" marR="0" indent="-296348" algn="l"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1pPr>
      <a:lvl2pPr marL="889044" marR="0" indent="-296348" algn="l"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2pPr>
      <a:lvl3pPr marL="1481741" marR="0" indent="-296348" algn="l"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3pPr>
      <a:lvl4pPr marL="2074437" marR="0" indent="-296348" algn="l"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4pPr>
      <a:lvl5pPr marL="2667133" marR="0" indent="-296348" algn="l"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p:bodyStyle>
    <p:otherStyle>
      <a:lvl1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1pPr>
      <a:lvl2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2pPr>
      <a:lvl3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3pPr>
      <a:lvl4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4pPr>
      <a:lvl5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5pPr>
      <a:lvl6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6pPr>
      <a:lvl7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7pPr>
      <a:lvl8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8pPr>
      <a:lvl9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video" Target="https://www.youtube.com/embed/3b350vv1XSo?feature=oembed" TargetMode="External"/><Relationship Id="rId4" Type="http://schemas.openxmlformats.org/officeDocument/2006/relationships/image" Target="../media/image21.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0568368-19CB-4B8E-8038-23CD4E87198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670132" y="3291361"/>
            <a:ext cx="8670132" cy="6462239"/>
          </a:xfrm>
          <a:prstGeom prst="rect">
            <a:avLst/>
          </a:prstGeom>
        </p:spPr>
      </p:pic>
      <p:sp>
        <p:nvSpPr>
          <p:cNvPr id="3" name="Title 2">
            <a:extLst>
              <a:ext uri="{FF2B5EF4-FFF2-40B4-BE49-F238E27FC236}">
                <a16:creationId xmlns:a16="http://schemas.microsoft.com/office/drawing/2014/main" id="{4494E2C8-FFB3-4FD1-930F-9B1533A4AD02}"/>
              </a:ext>
            </a:extLst>
          </p:cNvPr>
          <p:cNvSpPr>
            <a:spLocks noGrp="1"/>
          </p:cNvSpPr>
          <p:nvPr>
            <p:ph type="title"/>
          </p:nvPr>
        </p:nvSpPr>
        <p:spPr>
          <a:xfrm>
            <a:off x="7150802" y="1057320"/>
            <a:ext cx="9597958" cy="4003778"/>
          </a:xfrm>
        </p:spPr>
        <p:txBody>
          <a:bodyPr>
            <a:noAutofit/>
          </a:bodyPr>
          <a:lstStyle/>
          <a:p>
            <a:r>
              <a:rPr lang="en-US" sz="5400" dirty="0"/>
              <a:t>What is Sphere?</a:t>
            </a:r>
            <a:br>
              <a:rPr lang="en-US" sz="5400" dirty="0"/>
            </a:br>
            <a:r>
              <a:rPr lang="en-US" sz="5400" dirty="0"/>
              <a:t>Using the Standards in Context</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92C35-B9C2-4C54-9AAB-84DFD269FE1C}"/>
              </a:ext>
            </a:extLst>
          </p:cNvPr>
          <p:cNvSpPr>
            <a:spLocks noGrp="1"/>
          </p:cNvSpPr>
          <p:nvPr>
            <p:ph type="title"/>
          </p:nvPr>
        </p:nvSpPr>
        <p:spPr/>
        <p:txBody>
          <a:bodyPr/>
          <a:lstStyle/>
          <a:p>
            <a:r>
              <a:rPr lang="en-US" dirty="0"/>
              <a:t>Implementation and monitoring</a:t>
            </a:r>
          </a:p>
        </p:txBody>
      </p:sp>
      <p:sp>
        <p:nvSpPr>
          <p:cNvPr id="3" name="Text Placeholder 2">
            <a:extLst>
              <a:ext uri="{FF2B5EF4-FFF2-40B4-BE49-F238E27FC236}">
                <a16:creationId xmlns:a16="http://schemas.microsoft.com/office/drawing/2014/main" id="{B9F3C4F8-9B5B-4A10-B402-FE1E62D994D8}"/>
              </a:ext>
            </a:extLst>
          </p:cNvPr>
          <p:cNvSpPr>
            <a:spLocks noGrp="1"/>
          </p:cNvSpPr>
          <p:nvPr>
            <p:ph type="body" sz="half" idx="1"/>
          </p:nvPr>
        </p:nvSpPr>
        <p:spPr>
          <a:xfrm>
            <a:off x="976689" y="1461598"/>
            <a:ext cx="15386884" cy="6830404"/>
          </a:xfrm>
        </p:spPr>
        <p:txBody>
          <a:bodyPr>
            <a:normAutofit fontScale="92500" lnSpcReduction="10000"/>
          </a:bodyPr>
          <a:lstStyle/>
          <a:p>
            <a:pPr marL="571500" indent="-571500">
              <a:buFont typeface="Arial" panose="020B0604020202020204" pitchFamily="34" charset="0"/>
              <a:buChar char="•"/>
            </a:pPr>
            <a:r>
              <a:rPr lang="en-US" dirty="0"/>
              <a:t>The </a:t>
            </a:r>
            <a:r>
              <a:rPr lang="en-US" b="1" dirty="0"/>
              <a:t>key actions, </a:t>
            </a:r>
            <a:r>
              <a:rPr lang="en-US" dirty="0"/>
              <a:t>in particular, provide guidance for implementation.</a:t>
            </a:r>
          </a:p>
          <a:p>
            <a:pPr marL="571500" indent="-571500">
              <a:buFont typeface="Arial" panose="020B0604020202020204" pitchFamily="34" charset="0"/>
              <a:buChar char="•"/>
            </a:pPr>
            <a:r>
              <a:rPr lang="en-US" dirty="0"/>
              <a:t>Use </a:t>
            </a:r>
            <a:r>
              <a:rPr lang="en-US" b="1" dirty="0"/>
              <a:t>progress indicators </a:t>
            </a:r>
            <a:r>
              <a:rPr lang="en-US" dirty="0"/>
              <a:t>to establish baselines and set benchmarks during implementation so that monitoring can be done effectively.</a:t>
            </a:r>
          </a:p>
          <a:p>
            <a:pPr marL="571500" indent="-571500">
              <a:buFont typeface="Arial" panose="020B0604020202020204" pitchFamily="34" charset="0"/>
              <a:buChar char="•"/>
            </a:pPr>
            <a:r>
              <a:rPr lang="en-US" b="1" dirty="0"/>
              <a:t>Use all indicators to monitor </a:t>
            </a:r>
            <a:r>
              <a:rPr lang="en-US" dirty="0"/>
              <a:t>whether standards are being met, whether they are being achieved equitably for all segments of the population, and to determine how much more needs to be done. </a:t>
            </a:r>
          </a:p>
          <a:p>
            <a:pPr marL="571500" indent="-571500">
              <a:buFont typeface="Arial" panose="020B0604020202020204" pitchFamily="34" charset="0"/>
              <a:buChar char="•"/>
            </a:pPr>
            <a:r>
              <a:rPr lang="en-US" b="1" dirty="0"/>
              <a:t>Use all chapters </a:t>
            </a:r>
            <a:r>
              <a:rPr lang="en-US" dirty="0"/>
              <a:t>to work actively with other sectors and the affected populations to verify that fundamental rights are being upheld.</a:t>
            </a:r>
          </a:p>
        </p:txBody>
      </p:sp>
      <p:sp>
        <p:nvSpPr>
          <p:cNvPr id="4" name="Slide Number">
            <a:extLst>
              <a:ext uri="{FF2B5EF4-FFF2-40B4-BE49-F238E27FC236}">
                <a16:creationId xmlns:a16="http://schemas.microsoft.com/office/drawing/2014/main" id="{BD1875ED-B5F1-4048-828B-F00A8B0E5EE0}"/>
              </a:ext>
            </a:extLst>
          </p:cNvPr>
          <p:cNvSpPr txBox="1">
            <a:spLocks noGrp="1"/>
          </p:cNvSpPr>
          <p:nvPr>
            <p:ph type="sldNum" sz="quarter" idx="2"/>
          </p:nvPr>
        </p:nvSpPr>
        <p:spPr>
          <a:xfrm>
            <a:off x="3396741" y="8803219"/>
            <a:ext cx="418384" cy="410369"/>
          </a:xfrm>
          <a:prstGeom prst="rect">
            <a:avLst/>
          </a:prstGeom>
        </p:spPr>
        <p:txBody>
          <a:bodyPr/>
          <a:lstStyle>
            <a:lvl1pPr>
              <a:defRPr sz="2000">
                <a:solidFill>
                  <a:srgbClr val="00A585"/>
                </a:solidFill>
              </a:defRPr>
            </a:lvl1pPr>
          </a:lstStyle>
          <a:p>
            <a:fld id="{86CB4B4D-7CA3-9044-876B-883B54F8677D}" type="slidenum">
              <a:rPr lang="en-US" smtClean="0"/>
              <a:pPr/>
              <a:t>10</a:t>
            </a:fld>
            <a:endParaRPr lang="en-US" dirty="0"/>
          </a:p>
        </p:txBody>
      </p:sp>
    </p:spTree>
    <p:extLst>
      <p:ext uri="{BB962C8B-B14F-4D97-AF65-F5344CB8AC3E}">
        <p14:creationId xmlns:p14="http://schemas.microsoft.com/office/powerpoint/2010/main" val="2703526528"/>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79B3B-61F2-4B22-A7F0-CD461A28A834}"/>
              </a:ext>
            </a:extLst>
          </p:cNvPr>
          <p:cNvSpPr>
            <a:spLocks noGrp="1"/>
          </p:cNvSpPr>
          <p:nvPr>
            <p:ph type="title"/>
          </p:nvPr>
        </p:nvSpPr>
        <p:spPr/>
        <p:txBody>
          <a:bodyPr>
            <a:normAutofit/>
          </a:bodyPr>
          <a:lstStyle/>
          <a:p>
            <a:r>
              <a:rPr lang="en-US" dirty="0"/>
              <a:t>Evaluation and learning</a:t>
            </a:r>
          </a:p>
        </p:txBody>
      </p:sp>
      <p:sp>
        <p:nvSpPr>
          <p:cNvPr id="3" name="Text Placeholder 2">
            <a:extLst>
              <a:ext uri="{FF2B5EF4-FFF2-40B4-BE49-F238E27FC236}">
                <a16:creationId xmlns:a16="http://schemas.microsoft.com/office/drawing/2014/main" id="{D39B940E-1058-4400-B398-2E8F6A429F37}"/>
              </a:ext>
            </a:extLst>
          </p:cNvPr>
          <p:cNvSpPr>
            <a:spLocks noGrp="1"/>
          </p:cNvSpPr>
          <p:nvPr>
            <p:ph type="body" sz="half" idx="1"/>
          </p:nvPr>
        </p:nvSpPr>
        <p:spPr>
          <a:xfrm>
            <a:off x="952253" y="2727334"/>
            <a:ext cx="15435756" cy="4831360"/>
          </a:xfrm>
        </p:spPr>
        <p:txBody>
          <a:bodyPr>
            <a:normAutofit/>
          </a:bodyPr>
          <a:lstStyle/>
          <a:p>
            <a:pPr marL="571500" indent="-571500">
              <a:buFont typeface="Arial" panose="020B0604020202020204" pitchFamily="34" charset="0"/>
              <a:buChar char="•"/>
            </a:pPr>
            <a:r>
              <a:rPr lang="en-US" b="1" dirty="0"/>
              <a:t>Evaluation supports learning </a:t>
            </a:r>
            <a:r>
              <a:rPr lang="en-US" dirty="0"/>
              <a:t>to improve policy and future practice, and promotes accountability. </a:t>
            </a:r>
          </a:p>
          <a:p>
            <a:pPr marL="571500" indent="-571500">
              <a:buFont typeface="Arial" panose="020B0604020202020204" pitchFamily="34" charset="0"/>
              <a:buChar char="•"/>
            </a:pPr>
            <a:r>
              <a:rPr lang="en-US" b="1" dirty="0"/>
              <a:t>All components of the Handbook support accountability </a:t>
            </a:r>
            <a:r>
              <a:rPr lang="en-US" dirty="0"/>
              <a:t>when they are appropriately used in context.</a:t>
            </a:r>
          </a:p>
        </p:txBody>
      </p:sp>
      <p:sp>
        <p:nvSpPr>
          <p:cNvPr id="4" name="Slide Number">
            <a:extLst>
              <a:ext uri="{FF2B5EF4-FFF2-40B4-BE49-F238E27FC236}">
                <a16:creationId xmlns:a16="http://schemas.microsoft.com/office/drawing/2014/main" id="{FD907507-32D1-4B29-8E48-4D03510157D7}"/>
              </a:ext>
            </a:extLst>
          </p:cNvPr>
          <p:cNvSpPr txBox="1">
            <a:spLocks noGrp="1"/>
          </p:cNvSpPr>
          <p:nvPr>
            <p:ph type="sldNum" sz="quarter" idx="2"/>
          </p:nvPr>
        </p:nvSpPr>
        <p:spPr>
          <a:xfrm>
            <a:off x="3396741" y="8803219"/>
            <a:ext cx="418384" cy="410369"/>
          </a:xfrm>
          <a:prstGeom prst="rect">
            <a:avLst/>
          </a:prstGeom>
        </p:spPr>
        <p:txBody>
          <a:bodyPr/>
          <a:lstStyle>
            <a:lvl1pPr>
              <a:defRPr sz="2000">
                <a:solidFill>
                  <a:srgbClr val="00A585"/>
                </a:solidFill>
              </a:defRPr>
            </a:lvl1pPr>
          </a:lstStyle>
          <a:p>
            <a:fld id="{86CB4B4D-7CA3-9044-876B-883B54F8677D}" type="slidenum">
              <a:rPr lang="en-US" smtClean="0"/>
              <a:pPr/>
              <a:t>11</a:t>
            </a:fld>
            <a:endParaRPr lang="en-US" dirty="0"/>
          </a:p>
        </p:txBody>
      </p:sp>
    </p:spTree>
    <p:extLst>
      <p:ext uri="{BB962C8B-B14F-4D97-AF65-F5344CB8AC3E}">
        <p14:creationId xmlns:p14="http://schemas.microsoft.com/office/powerpoint/2010/main" val="238583649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Image result for world map">
            <a:extLst>
              <a:ext uri="{FF2B5EF4-FFF2-40B4-BE49-F238E27FC236}">
                <a16:creationId xmlns:a16="http://schemas.microsoft.com/office/drawing/2014/main" id="{D05D9080-88D6-449D-AF25-88EE1417EBA2}"/>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05741" y="708814"/>
            <a:ext cx="16541818" cy="7746427"/>
          </a:xfrm>
          <a:prstGeom prst="rect">
            <a:avLst/>
          </a:prstGeom>
          <a:solidFill>
            <a:srgbClr val="FFFFFF">
              <a:alpha val="50196"/>
            </a:srgbClr>
          </a:solidFill>
        </p:spPr>
      </p:pic>
      <p:sp>
        <p:nvSpPr>
          <p:cNvPr id="2" name="Title 1">
            <a:extLst>
              <a:ext uri="{FF2B5EF4-FFF2-40B4-BE49-F238E27FC236}">
                <a16:creationId xmlns:a16="http://schemas.microsoft.com/office/drawing/2014/main" id="{51AB6D31-8354-436B-8A20-C5E548860BBD}"/>
              </a:ext>
            </a:extLst>
          </p:cNvPr>
          <p:cNvSpPr>
            <a:spLocks noGrp="1"/>
          </p:cNvSpPr>
          <p:nvPr>
            <p:ph type="title"/>
          </p:nvPr>
        </p:nvSpPr>
        <p:spPr>
          <a:xfrm>
            <a:off x="392704" y="70423"/>
            <a:ext cx="15883616" cy="1130300"/>
          </a:xfrm>
        </p:spPr>
        <p:txBody>
          <a:bodyPr>
            <a:normAutofit fontScale="90000"/>
          </a:bodyPr>
          <a:lstStyle/>
          <a:p>
            <a:r>
              <a:rPr lang="en-US" sz="7100" dirty="0"/>
              <a:t>Look again at your maps… </a:t>
            </a:r>
            <a:br>
              <a:rPr lang="en-US" dirty="0"/>
            </a:br>
            <a:endParaRPr lang="en-US" dirty="0"/>
          </a:p>
        </p:txBody>
      </p:sp>
      <p:sp>
        <p:nvSpPr>
          <p:cNvPr id="6" name="Rectangle 5">
            <a:extLst>
              <a:ext uri="{FF2B5EF4-FFF2-40B4-BE49-F238E27FC236}">
                <a16:creationId xmlns:a16="http://schemas.microsoft.com/office/drawing/2014/main" id="{BD20D569-5784-4B25-9D7C-4805D09FC52C}"/>
              </a:ext>
            </a:extLst>
          </p:cNvPr>
          <p:cNvSpPr/>
          <p:nvPr/>
        </p:nvSpPr>
        <p:spPr>
          <a:xfrm>
            <a:off x="854123" y="2368421"/>
            <a:ext cx="16106473" cy="5016758"/>
          </a:xfrm>
          <a:prstGeom prst="rect">
            <a:avLst/>
          </a:prstGeom>
          <a:solidFill>
            <a:srgbClr val="FFFFFF">
              <a:alpha val="63922"/>
            </a:srgbClr>
          </a:solidFill>
        </p:spPr>
        <p:txBody>
          <a:bodyPr wrap="square">
            <a:spAutoFit/>
          </a:bodyPr>
          <a:lstStyle/>
          <a:p>
            <a:pPr algn="l"/>
            <a:r>
              <a:rPr lang="en-GB" sz="4000" dirty="0">
                <a:solidFill>
                  <a:srgbClr val="000000"/>
                </a:solidFill>
              </a:rPr>
              <a:t>Consider the crisis selected by your group.</a:t>
            </a:r>
          </a:p>
          <a:p>
            <a:pPr algn="l"/>
            <a:endParaRPr lang="en-GB" sz="4000" dirty="0">
              <a:solidFill>
                <a:srgbClr val="000000"/>
              </a:solidFill>
            </a:endParaRPr>
          </a:p>
          <a:p>
            <a:pPr algn="l"/>
            <a:r>
              <a:rPr lang="en-GB" sz="4000" dirty="0">
                <a:solidFill>
                  <a:srgbClr val="000000"/>
                </a:solidFill>
              </a:rPr>
              <a:t>Which stages of the programme cycle are underway right now in that situation?</a:t>
            </a:r>
          </a:p>
          <a:p>
            <a:pPr algn="l"/>
            <a:endParaRPr lang="en-GB" sz="4000" dirty="0">
              <a:solidFill>
                <a:srgbClr val="000000"/>
              </a:solidFill>
            </a:endParaRPr>
          </a:p>
          <a:p>
            <a:pPr algn="l"/>
            <a:r>
              <a:rPr lang="en-GB" sz="4000" dirty="0">
                <a:solidFill>
                  <a:srgbClr val="000000"/>
                </a:solidFill>
              </a:rPr>
              <a:t>How can Sphere be used in a coordinated way to assist in these activities?</a:t>
            </a:r>
          </a:p>
          <a:p>
            <a:pPr algn="l"/>
            <a:endParaRPr lang="en-GB" sz="4000" dirty="0">
              <a:solidFill>
                <a:srgbClr val="000000"/>
              </a:solidFill>
            </a:endParaRPr>
          </a:p>
        </p:txBody>
      </p:sp>
      <p:sp>
        <p:nvSpPr>
          <p:cNvPr id="5" name="Slide Number">
            <a:extLst>
              <a:ext uri="{FF2B5EF4-FFF2-40B4-BE49-F238E27FC236}">
                <a16:creationId xmlns:a16="http://schemas.microsoft.com/office/drawing/2014/main" id="{7F3A0DA8-8A9A-48B6-B46C-20A8530500F5}"/>
              </a:ext>
            </a:extLst>
          </p:cNvPr>
          <p:cNvSpPr txBox="1">
            <a:spLocks noGrp="1"/>
          </p:cNvSpPr>
          <p:nvPr>
            <p:ph type="sldNum" sz="quarter" idx="2"/>
          </p:nvPr>
        </p:nvSpPr>
        <p:spPr>
          <a:xfrm>
            <a:off x="3396741" y="8803219"/>
            <a:ext cx="418384" cy="410369"/>
          </a:xfrm>
          <a:prstGeom prst="rect">
            <a:avLst/>
          </a:prstGeom>
        </p:spPr>
        <p:txBody>
          <a:bodyPr/>
          <a:lstStyle>
            <a:lvl1pPr>
              <a:defRPr sz="2000">
                <a:solidFill>
                  <a:srgbClr val="00A585"/>
                </a:solidFill>
              </a:defRPr>
            </a:lvl1pPr>
          </a:lstStyle>
          <a:p>
            <a:fld id="{86CB4B4D-7CA3-9044-876B-883B54F8677D}" type="slidenum">
              <a:rPr lang="en-US" smtClean="0"/>
              <a:pPr/>
              <a:t>12</a:t>
            </a:fld>
            <a:endParaRPr lang="en-US" dirty="0"/>
          </a:p>
        </p:txBody>
      </p:sp>
    </p:spTree>
    <p:extLst>
      <p:ext uri="{BB962C8B-B14F-4D97-AF65-F5344CB8AC3E}">
        <p14:creationId xmlns:p14="http://schemas.microsoft.com/office/powerpoint/2010/main" val="92326570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fade">
                                      <p:cBhvr>
                                        <p:cTn id="22"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D8E1D-00D8-4193-BB1B-4F358210843B}"/>
              </a:ext>
            </a:extLst>
          </p:cNvPr>
          <p:cNvSpPr>
            <a:spLocks noGrp="1"/>
          </p:cNvSpPr>
          <p:nvPr>
            <p:ph type="title"/>
          </p:nvPr>
        </p:nvSpPr>
        <p:spPr>
          <a:xfrm>
            <a:off x="392704" y="70423"/>
            <a:ext cx="16947559" cy="1130300"/>
          </a:xfrm>
        </p:spPr>
        <p:txBody>
          <a:bodyPr>
            <a:normAutofit fontScale="90000"/>
          </a:bodyPr>
          <a:lstStyle/>
          <a:p>
            <a:r>
              <a:rPr lang="en-US" dirty="0"/>
              <a:t>Understanding vulnerabilities and capacities </a:t>
            </a:r>
          </a:p>
        </p:txBody>
      </p:sp>
      <p:sp>
        <p:nvSpPr>
          <p:cNvPr id="3" name="Text Placeholder 2">
            <a:extLst>
              <a:ext uri="{FF2B5EF4-FFF2-40B4-BE49-F238E27FC236}">
                <a16:creationId xmlns:a16="http://schemas.microsoft.com/office/drawing/2014/main" id="{9A880BF4-976B-4729-BD42-D8FA3F1EDC1F}"/>
              </a:ext>
            </a:extLst>
          </p:cNvPr>
          <p:cNvSpPr>
            <a:spLocks noGrp="1"/>
          </p:cNvSpPr>
          <p:nvPr>
            <p:ph type="body" sz="half" idx="1"/>
          </p:nvPr>
        </p:nvSpPr>
        <p:spPr>
          <a:xfrm>
            <a:off x="1117486" y="2618043"/>
            <a:ext cx="15105289" cy="4831360"/>
          </a:xfrm>
        </p:spPr>
        <p:txBody>
          <a:bodyPr>
            <a:normAutofit fontScale="92500"/>
          </a:bodyPr>
          <a:lstStyle/>
          <a:p>
            <a:pPr marL="571500" indent="-571500">
              <a:buFont typeface="Arial" panose="020B0604020202020204" pitchFamily="34" charset="0"/>
              <a:buChar char="•"/>
            </a:pPr>
            <a:r>
              <a:rPr lang="en-US" dirty="0"/>
              <a:t>Not all people have equal control of power and resources. </a:t>
            </a:r>
          </a:p>
          <a:p>
            <a:pPr marL="571500" indent="-571500">
              <a:buFont typeface="Arial" panose="020B0604020202020204" pitchFamily="34" charset="0"/>
              <a:buChar char="•"/>
            </a:pPr>
            <a:r>
              <a:rPr lang="en-US" dirty="0"/>
              <a:t>Individuals and groups in a population have different capacities, needs, and vulnerabilities, which change over time. </a:t>
            </a:r>
          </a:p>
          <a:p>
            <a:pPr marL="571500" indent="-571500">
              <a:buFont typeface="Arial" panose="020B0604020202020204" pitchFamily="34" charset="0"/>
              <a:buChar char="•"/>
            </a:pPr>
            <a:r>
              <a:rPr lang="en-US" dirty="0"/>
              <a:t>Factors such as age, sex, disability, and legal or health status can limit access to assistance. </a:t>
            </a:r>
          </a:p>
          <a:p>
            <a:pPr marL="571500" indent="-571500">
              <a:buFont typeface="Arial" panose="020B0604020202020204" pitchFamily="34" charset="0"/>
              <a:buChar char="•"/>
            </a:pPr>
            <a:r>
              <a:rPr lang="en-US" dirty="0"/>
              <a:t>These may provide a basis for discrimination. </a:t>
            </a:r>
          </a:p>
          <a:p>
            <a:pPr marL="571500" indent="-571500">
              <a:buFont typeface="Arial" panose="020B0604020202020204" pitchFamily="34" charset="0"/>
              <a:buChar char="•"/>
            </a:pPr>
            <a:endParaRPr lang="en-US" dirty="0"/>
          </a:p>
        </p:txBody>
      </p:sp>
      <p:sp>
        <p:nvSpPr>
          <p:cNvPr id="4" name="TextBox 3">
            <a:extLst>
              <a:ext uri="{FF2B5EF4-FFF2-40B4-BE49-F238E27FC236}">
                <a16:creationId xmlns:a16="http://schemas.microsoft.com/office/drawing/2014/main" id="{F1115C22-7DBA-49A4-A7F2-14504C9BDAAF}"/>
              </a:ext>
            </a:extLst>
          </p:cNvPr>
          <p:cNvSpPr txBox="1"/>
          <p:nvPr/>
        </p:nvSpPr>
        <p:spPr>
          <a:xfrm>
            <a:off x="407944" y="1139168"/>
            <a:ext cx="16706576"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For each statement that follows, indicate by show of hands if you believe each statement is true or false.</a:t>
            </a:r>
          </a:p>
        </p:txBody>
      </p:sp>
      <p:sp>
        <p:nvSpPr>
          <p:cNvPr id="5" name="TextBox 4">
            <a:extLst>
              <a:ext uri="{FF2B5EF4-FFF2-40B4-BE49-F238E27FC236}">
                <a16:creationId xmlns:a16="http://schemas.microsoft.com/office/drawing/2014/main" id="{22D50EAD-5DEA-4CEA-9059-8E19590427EF}"/>
              </a:ext>
            </a:extLst>
          </p:cNvPr>
          <p:cNvSpPr txBox="1"/>
          <p:nvPr/>
        </p:nvSpPr>
        <p:spPr>
          <a:xfrm>
            <a:off x="648927" y="7594580"/>
            <a:ext cx="16019823"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en-US" sz="4000" b="1" dirty="0">
                <a:solidFill>
                  <a:srgbClr val="000000"/>
                </a:solidFill>
              </a:rPr>
              <a:t>What does this mean for humanitarian responders?</a:t>
            </a:r>
            <a:endParaRPr kumimoji="0" lang="en-US" sz="4000" b="1" i="0" u="none" strike="noStrike" cap="none" spc="0" normalizeH="0" baseline="0" dirty="0">
              <a:ln>
                <a:noFill/>
              </a:ln>
              <a:solidFill>
                <a:srgbClr val="000000"/>
              </a:solidFill>
              <a:effectLst/>
              <a:uFillTx/>
              <a:sym typeface="Open Sans Regular"/>
            </a:endParaRPr>
          </a:p>
        </p:txBody>
      </p:sp>
      <p:sp>
        <p:nvSpPr>
          <p:cNvPr id="6" name="Slide Number">
            <a:extLst>
              <a:ext uri="{FF2B5EF4-FFF2-40B4-BE49-F238E27FC236}">
                <a16:creationId xmlns:a16="http://schemas.microsoft.com/office/drawing/2014/main" id="{BFC221CB-12DD-480C-89A6-73B538537510}"/>
              </a:ext>
            </a:extLst>
          </p:cNvPr>
          <p:cNvSpPr txBox="1">
            <a:spLocks noGrp="1"/>
          </p:cNvSpPr>
          <p:nvPr>
            <p:ph type="sldNum" sz="quarter" idx="2"/>
          </p:nvPr>
        </p:nvSpPr>
        <p:spPr>
          <a:xfrm>
            <a:off x="3396741" y="8803219"/>
            <a:ext cx="418384" cy="410369"/>
          </a:xfrm>
          <a:prstGeom prst="rect">
            <a:avLst/>
          </a:prstGeom>
        </p:spPr>
        <p:txBody>
          <a:bodyPr/>
          <a:lstStyle>
            <a:lvl1pPr>
              <a:defRPr sz="2000">
                <a:solidFill>
                  <a:srgbClr val="00A585"/>
                </a:solidFill>
              </a:defRPr>
            </a:lvl1pPr>
          </a:lstStyle>
          <a:p>
            <a:fld id="{86CB4B4D-7CA3-9044-876B-883B54F8677D}" type="slidenum">
              <a:rPr lang="en-US" smtClean="0"/>
              <a:pPr/>
              <a:t>13</a:t>
            </a:fld>
            <a:endParaRPr lang="en-US" dirty="0"/>
          </a:p>
        </p:txBody>
      </p:sp>
    </p:spTree>
    <p:extLst>
      <p:ext uri="{BB962C8B-B14F-4D97-AF65-F5344CB8AC3E}">
        <p14:creationId xmlns:p14="http://schemas.microsoft.com/office/powerpoint/2010/main" val="166973731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6EAA0-5985-4651-9744-E598511F78A9}"/>
              </a:ext>
            </a:extLst>
          </p:cNvPr>
          <p:cNvSpPr>
            <a:spLocks noGrp="1"/>
          </p:cNvSpPr>
          <p:nvPr>
            <p:ph type="title"/>
          </p:nvPr>
        </p:nvSpPr>
        <p:spPr/>
        <p:txBody>
          <a:bodyPr>
            <a:normAutofit fontScale="90000"/>
          </a:bodyPr>
          <a:lstStyle/>
          <a:p>
            <a:r>
              <a:rPr lang="en-US" dirty="0"/>
              <a:t>Data collection and disaggregation </a:t>
            </a:r>
          </a:p>
        </p:txBody>
      </p:sp>
      <p:sp>
        <p:nvSpPr>
          <p:cNvPr id="3" name="Text Placeholder 2">
            <a:extLst>
              <a:ext uri="{FF2B5EF4-FFF2-40B4-BE49-F238E27FC236}">
                <a16:creationId xmlns:a16="http://schemas.microsoft.com/office/drawing/2014/main" id="{043B4AC8-F462-41E5-BD93-E579E448B91A}"/>
              </a:ext>
            </a:extLst>
          </p:cNvPr>
          <p:cNvSpPr>
            <a:spLocks noGrp="1"/>
          </p:cNvSpPr>
          <p:nvPr>
            <p:ph type="body" sz="half" idx="1"/>
          </p:nvPr>
        </p:nvSpPr>
        <p:spPr>
          <a:xfrm>
            <a:off x="790031" y="1212725"/>
            <a:ext cx="9070249" cy="7379397"/>
          </a:xfrm>
        </p:spPr>
        <p:txBody>
          <a:bodyPr>
            <a:normAutofit/>
          </a:bodyPr>
          <a:lstStyle/>
          <a:p>
            <a:pPr marL="571500" indent="-571500">
              <a:buFont typeface="Arial" panose="020B0604020202020204" pitchFamily="34" charset="0"/>
              <a:buChar char="•"/>
            </a:pPr>
            <a:r>
              <a:rPr lang="en-US" dirty="0"/>
              <a:t>In many situations, population-level data is difficult to find or determine but is still required to show the distinct needs and impact of actions on different groups. </a:t>
            </a:r>
          </a:p>
          <a:p>
            <a:pPr marL="571500" indent="-571500">
              <a:buFont typeface="Arial" panose="020B0604020202020204" pitchFamily="34" charset="0"/>
              <a:buChar char="•"/>
            </a:pPr>
            <a:r>
              <a:rPr lang="en-US" dirty="0"/>
              <a:t>Disaggregated data can help to identify those people most at risk, and indicate whether they are able to access and use humanitarian assistance, and where more needs to be done to reach them. </a:t>
            </a:r>
          </a:p>
          <a:p>
            <a:pPr marL="571500" indent="-571500">
              <a:buFont typeface="Arial" panose="020B0604020202020204" pitchFamily="34" charset="0"/>
              <a:buChar char="•"/>
            </a:pPr>
            <a:endParaRPr lang="en-US" dirty="0"/>
          </a:p>
        </p:txBody>
      </p:sp>
      <p:pic>
        <p:nvPicPr>
          <p:cNvPr id="1030" name="Picture 6" descr="Image result for yarmouk camp syria">
            <a:extLst>
              <a:ext uri="{FF2B5EF4-FFF2-40B4-BE49-F238E27FC236}">
                <a16:creationId xmlns:a16="http://schemas.microsoft.com/office/drawing/2014/main" id="{720EFBE0-071E-4429-B6B5-A25BC4456BF9}"/>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0622280" y="1353122"/>
            <a:ext cx="6717983" cy="737939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81C54F1-1A5C-413C-B6D2-B192939A2FB9}"/>
              </a:ext>
            </a:extLst>
          </p:cNvPr>
          <p:cNvSpPr txBox="1"/>
          <p:nvPr/>
        </p:nvSpPr>
        <p:spPr>
          <a:xfrm>
            <a:off x="11783701" y="8772442"/>
            <a:ext cx="5415277"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r"/>
            <a:r>
              <a:rPr lang="en-US" sz="2000" dirty="0">
                <a:solidFill>
                  <a:srgbClr val="00B297"/>
                </a:solidFill>
              </a:rPr>
              <a:t>Palestinian refugees queuing for food in the Yarmouk refugee camp. Syria,</a:t>
            </a:r>
            <a:r>
              <a:rPr lang="en-US" dirty="0">
                <a:solidFill>
                  <a:srgbClr val="000000"/>
                </a:solidFill>
              </a:rPr>
              <a:t> </a:t>
            </a:r>
            <a:r>
              <a:rPr lang="en-US" sz="2000" dirty="0">
                <a:solidFill>
                  <a:srgbClr val="00B297"/>
                </a:solidFill>
              </a:rPr>
              <a:t>2014. UNRWA</a:t>
            </a:r>
          </a:p>
        </p:txBody>
      </p:sp>
      <p:sp>
        <p:nvSpPr>
          <p:cNvPr id="6" name="Slide Number">
            <a:extLst>
              <a:ext uri="{FF2B5EF4-FFF2-40B4-BE49-F238E27FC236}">
                <a16:creationId xmlns:a16="http://schemas.microsoft.com/office/drawing/2014/main" id="{4C237EB5-F3A9-443B-BD93-915AA5D88A14}"/>
              </a:ext>
            </a:extLst>
          </p:cNvPr>
          <p:cNvSpPr txBox="1">
            <a:spLocks noGrp="1"/>
          </p:cNvSpPr>
          <p:nvPr>
            <p:ph type="sldNum" sz="quarter" idx="2"/>
          </p:nvPr>
        </p:nvSpPr>
        <p:spPr>
          <a:xfrm>
            <a:off x="3396741" y="8803219"/>
            <a:ext cx="418384" cy="410369"/>
          </a:xfrm>
          <a:prstGeom prst="rect">
            <a:avLst/>
          </a:prstGeom>
        </p:spPr>
        <p:txBody>
          <a:bodyPr/>
          <a:lstStyle>
            <a:lvl1pPr>
              <a:defRPr sz="2000">
                <a:solidFill>
                  <a:srgbClr val="00A585"/>
                </a:solidFill>
              </a:defRPr>
            </a:lvl1pPr>
          </a:lstStyle>
          <a:p>
            <a:fld id="{86CB4B4D-7CA3-9044-876B-883B54F8677D}" type="slidenum">
              <a:rPr lang="en-US" smtClean="0"/>
              <a:pPr/>
              <a:t>14</a:t>
            </a:fld>
            <a:endParaRPr lang="en-US" dirty="0"/>
          </a:p>
        </p:txBody>
      </p:sp>
    </p:spTree>
    <p:extLst>
      <p:ext uri="{BB962C8B-B14F-4D97-AF65-F5344CB8AC3E}">
        <p14:creationId xmlns:p14="http://schemas.microsoft.com/office/powerpoint/2010/main" val="1863188913"/>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46288-4174-4874-9AD6-35746312B04B}"/>
              </a:ext>
            </a:extLst>
          </p:cNvPr>
          <p:cNvSpPr>
            <a:spLocks noGrp="1"/>
          </p:cNvSpPr>
          <p:nvPr>
            <p:ph type="title"/>
          </p:nvPr>
        </p:nvSpPr>
        <p:spPr/>
        <p:txBody>
          <a:bodyPr/>
          <a:lstStyle/>
          <a:p>
            <a:r>
              <a:rPr lang="en-US" dirty="0"/>
              <a:t>General table for data collection*</a:t>
            </a:r>
          </a:p>
        </p:txBody>
      </p:sp>
      <p:pic>
        <p:nvPicPr>
          <p:cNvPr id="4" name="Picture 3">
            <a:extLst>
              <a:ext uri="{FF2B5EF4-FFF2-40B4-BE49-F238E27FC236}">
                <a16:creationId xmlns:a16="http://schemas.microsoft.com/office/drawing/2014/main" id="{2044339E-6F07-4B7E-B85D-9AC3CCC3D246}"/>
              </a:ext>
            </a:extLst>
          </p:cNvPr>
          <p:cNvPicPr/>
          <p:nvPr/>
        </p:nvPicPr>
        <p:blipFill>
          <a:blip r:embed="rId3"/>
          <a:stretch>
            <a:fillRect/>
          </a:stretch>
        </p:blipFill>
        <p:spPr>
          <a:xfrm>
            <a:off x="1713353" y="1790583"/>
            <a:ext cx="14502007" cy="5387340"/>
          </a:xfrm>
          <a:prstGeom prst="rect">
            <a:avLst/>
          </a:prstGeom>
        </p:spPr>
      </p:pic>
      <p:sp>
        <p:nvSpPr>
          <p:cNvPr id="5" name="TextBox 4">
            <a:extLst>
              <a:ext uri="{FF2B5EF4-FFF2-40B4-BE49-F238E27FC236}">
                <a16:creationId xmlns:a16="http://schemas.microsoft.com/office/drawing/2014/main" id="{5376EE55-3C84-4A6F-B14C-B8A1233548D4}"/>
              </a:ext>
            </a:extLst>
          </p:cNvPr>
          <p:cNvSpPr txBox="1"/>
          <p:nvPr/>
        </p:nvSpPr>
        <p:spPr>
          <a:xfrm>
            <a:off x="13641727" y="8495154"/>
            <a:ext cx="2983189"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See page 13</a:t>
            </a:r>
          </a:p>
        </p:txBody>
      </p:sp>
      <p:sp>
        <p:nvSpPr>
          <p:cNvPr id="6" name="TextBox 5">
            <a:extLst>
              <a:ext uri="{FF2B5EF4-FFF2-40B4-BE49-F238E27FC236}">
                <a16:creationId xmlns:a16="http://schemas.microsoft.com/office/drawing/2014/main" id="{57A7ED87-262B-45B2-A991-0040EFCC3957}"/>
              </a:ext>
            </a:extLst>
          </p:cNvPr>
          <p:cNvSpPr txBox="1"/>
          <p:nvPr/>
        </p:nvSpPr>
        <p:spPr>
          <a:xfrm>
            <a:off x="3638386" y="7323434"/>
            <a:ext cx="11424602"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*Where there is not a national system already in place</a:t>
            </a:r>
          </a:p>
        </p:txBody>
      </p:sp>
      <p:sp>
        <p:nvSpPr>
          <p:cNvPr id="7" name="Slide Number">
            <a:extLst>
              <a:ext uri="{FF2B5EF4-FFF2-40B4-BE49-F238E27FC236}">
                <a16:creationId xmlns:a16="http://schemas.microsoft.com/office/drawing/2014/main" id="{943EDD69-94DE-4E7C-94EC-A55A8D06B46C}"/>
              </a:ext>
            </a:extLst>
          </p:cNvPr>
          <p:cNvSpPr txBox="1">
            <a:spLocks noGrp="1"/>
          </p:cNvSpPr>
          <p:nvPr>
            <p:ph type="sldNum" sz="quarter" idx="2"/>
          </p:nvPr>
        </p:nvSpPr>
        <p:spPr>
          <a:xfrm>
            <a:off x="3396741" y="8803219"/>
            <a:ext cx="418384" cy="410369"/>
          </a:xfrm>
          <a:prstGeom prst="rect">
            <a:avLst/>
          </a:prstGeom>
        </p:spPr>
        <p:txBody>
          <a:bodyPr/>
          <a:lstStyle>
            <a:lvl1pPr>
              <a:defRPr sz="2000">
                <a:solidFill>
                  <a:srgbClr val="00A585"/>
                </a:solidFill>
              </a:defRPr>
            </a:lvl1pPr>
          </a:lstStyle>
          <a:p>
            <a:fld id="{86CB4B4D-7CA3-9044-876B-883B54F8677D}" type="slidenum">
              <a:rPr lang="en-US" smtClean="0"/>
              <a:pPr/>
              <a:t>15</a:t>
            </a:fld>
            <a:endParaRPr lang="en-US" dirty="0"/>
          </a:p>
        </p:txBody>
      </p:sp>
    </p:spTree>
    <p:extLst>
      <p:ext uri="{BB962C8B-B14F-4D97-AF65-F5344CB8AC3E}">
        <p14:creationId xmlns:p14="http://schemas.microsoft.com/office/powerpoint/2010/main" val="2398981544"/>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63A5F-55C1-42D5-9686-934325EBC76D}"/>
              </a:ext>
            </a:extLst>
          </p:cNvPr>
          <p:cNvSpPr>
            <a:spLocks noGrp="1"/>
          </p:cNvSpPr>
          <p:nvPr>
            <p:ph type="title"/>
          </p:nvPr>
        </p:nvSpPr>
        <p:spPr/>
        <p:txBody>
          <a:bodyPr/>
          <a:lstStyle/>
          <a:p>
            <a:r>
              <a:rPr lang="en-US" dirty="0"/>
              <a:t>Children…</a:t>
            </a:r>
          </a:p>
        </p:txBody>
      </p:sp>
      <p:sp>
        <p:nvSpPr>
          <p:cNvPr id="3" name="Text Placeholder 2">
            <a:extLst>
              <a:ext uri="{FF2B5EF4-FFF2-40B4-BE49-F238E27FC236}">
                <a16:creationId xmlns:a16="http://schemas.microsoft.com/office/drawing/2014/main" id="{FFE4A914-04FC-46F3-8682-13D5275C89A1}"/>
              </a:ext>
            </a:extLst>
          </p:cNvPr>
          <p:cNvSpPr>
            <a:spLocks noGrp="1"/>
          </p:cNvSpPr>
          <p:nvPr>
            <p:ph type="body" sz="quarter" idx="1"/>
          </p:nvPr>
        </p:nvSpPr>
        <p:spPr>
          <a:xfrm>
            <a:off x="904279" y="1928454"/>
            <a:ext cx="7477977" cy="4267200"/>
          </a:xfrm>
        </p:spPr>
        <p:txBody>
          <a:bodyPr>
            <a:noAutofit/>
          </a:bodyPr>
          <a:lstStyle/>
          <a:p>
            <a:pPr marL="571500" indent="-571500">
              <a:buFont typeface="Arial" panose="020B0604020202020204" pitchFamily="34" charset="0"/>
              <a:buChar char="•"/>
            </a:pPr>
            <a:r>
              <a:rPr lang="en-US" sz="4000" dirty="0">
                <a:solidFill>
                  <a:srgbClr val="000000"/>
                </a:solidFill>
              </a:rPr>
              <a:t>are often less visible to responders;</a:t>
            </a:r>
          </a:p>
          <a:p>
            <a:pPr marL="571500" indent="-571500">
              <a:buFont typeface="Arial" panose="020B0604020202020204" pitchFamily="34" charset="0"/>
              <a:buChar char="•"/>
            </a:pPr>
            <a:r>
              <a:rPr lang="en-US" sz="4000" dirty="0">
                <a:solidFill>
                  <a:srgbClr val="000000"/>
                </a:solidFill>
              </a:rPr>
              <a:t>have different needs and capacities according to their age and stage of development; and</a:t>
            </a:r>
          </a:p>
          <a:p>
            <a:pPr marL="571500" indent="-571500">
              <a:buFont typeface="Arial" panose="020B0604020202020204" pitchFamily="34" charset="0"/>
              <a:buChar char="•"/>
            </a:pPr>
            <a:r>
              <a:rPr lang="en-US" sz="4000" dirty="0">
                <a:solidFill>
                  <a:srgbClr val="000000"/>
                </a:solidFill>
              </a:rPr>
              <a:t>face life-threatening risks which require immediate action. </a:t>
            </a:r>
          </a:p>
          <a:p>
            <a:endParaRPr lang="en-US" sz="4000" dirty="0">
              <a:solidFill>
                <a:srgbClr val="000000"/>
              </a:solidFill>
            </a:endParaRPr>
          </a:p>
        </p:txBody>
      </p:sp>
      <p:pic>
        <p:nvPicPr>
          <p:cNvPr id="10" name="Picture Placeholder 9">
            <a:extLst>
              <a:ext uri="{FF2B5EF4-FFF2-40B4-BE49-F238E27FC236}">
                <a16:creationId xmlns:a16="http://schemas.microsoft.com/office/drawing/2014/main" id="{3AFECCBE-A1FB-4BB7-B212-6B653E7320B2}"/>
              </a:ext>
            </a:extLst>
          </p:cNvPr>
          <p:cNvPicPr>
            <a:picLocks noGrp="1" noChangeAspect="1"/>
          </p:cNvPicPr>
          <p:nvPr>
            <p:ph type="pic" sz="half" idx="15"/>
          </p:nvPr>
        </p:nvPicPr>
        <p:blipFill>
          <a:blip r:embed="rId3" cstate="screen">
            <a:extLst>
              <a:ext uri="{28A0092B-C50C-407E-A947-70E740481C1C}">
                <a14:useLocalDpi xmlns:a14="http://schemas.microsoft.com/office/drawing/2010/main"/>
              </a:ext>
            </a:extLst>
          </a:blip>
          <a:srcRect/>
          <a:stretch>
            <a:fillRect/>
          </a:stretch>
        </p:blipFill>
        <p:spPr/>
      </p:pic>
      <p:sp>
        <p:nvSpPr>
          <p:cNvPr id="11" name="TextBox 10">
            <a:extLst>
              <a:ext uri="{FF2B5EF4-FFF2-40B4-BE49-F238E27FC236}">
                <a16:creationId xmlns:a16="http://schemas.microsoft.com/office/drawing/2014/main" id="{131568A0-81A7-42B5-91D9-8674C5E956BD}"/>
              </a:ext>
            </a:extLst>
          </p:cNvPr>
          <p:cNvSpPr txBox="1"/>
          <p:nvPr/>
        </p:nvSpPr>
        <p:spPr>
          <a:xfrm>
            <a:off x="7831313" y="9118600"/>
            <a:ext cx="5067563"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r"/>
            <a:r>
              <a:rPr lang="en-US" sz="2000" dirty="0">
                <a:solidFill>
                  <a:srgbClr val="00B297"/>
                </a:solidFill>
              </a:rPr>
              <a:t>Haiti, 2014. Lutheran World Federation</a:t>
            </a:r>
          </a:p>
        </p:txBody>
      </p:sp>
      <p:sp>
        <p:nvSpPr>
          <p:cNvPr id="6" name="Slide Number">
            <a:extLst>
              <a:ext uri="{FF2B5EF4-FFF2-40B4-BE49-F238E27FC236}">
                <a16:creationId xmlns:a16="http://schemas.microsoft.com/office/drawing/2014/main" id="{C14AFF53-D4F7-4C6A-8D0F-B80B03386AAC}"/>
              </a:ext>
            </a:extLst>
          </p:cNvPr>
          <p:cNvSpPr txBox="1">
            <a:spLocks noGrp="1"/>
          </p:cNvSpPr>
          <p:nvPr>
            <p:ph type="sldNum" sz="quarter" idx="2"/>
          </p:nvPr>
        </p:nvSpPr>
        <p:spPr>
          <a:xfrm>
            <a:off x="3396741" y="8859099"/>
            <a:ext cx="418384" cy="410369"/>
          </a:xfrm>
          <a:prstGeom prst="rect">
            <a:avLst/>
          </a:prstGeom>
        </p:spPr>
        <p:txBody>
          <a:bodyPr/>
          <a:lstStyle>
            <a:lvl1pPr>
              <a:defRPr sz="2000">
                <a:solidFill>
                  <a:srgbClr val="00A585"/>
                </a:solidFill>
              </a:defRPr>
            </a:lvl1pPr>
          </a:lstStyle>
          <a:p>
            <a:fld id="{86CB4B4D-7CA3-9044-876B-883B54F8677D}" type="slidenum">
              <a:rPr lang="en-US" smtClean="0"/>
              <a:pPr/>
              <a:t>16</a:t>
            </a:fld>
            <a:endParaRPr lang="en-US" dirty="0"/>
          </a:p>
        </p:txBody>
      </p:sp>
    </p:spTree>
    <p:extLst>
      <p:ext uri="{BB962C8B-B14F-4D97-AF65-F5344CB8AC3E}">
        <p14:creationId xmlns:p14="http://schemas.microsoft.com/office/powerpoint/2010/main" val="1491447961"/>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DE09B-ADA4-4979-8E79-7F8469699D5F}"/>
              </a:ext>
            </a:extLst>
          </p:cNvPr>
          <p:cNvSpPr>
            <a:spLocks noGrp="1"/>
          </p:cNvSpPr>
          <p:nvPr>
            <p:ph type="title"/>
          </p:nvPr>
        </p:nvSpPr>
        <p:spPr/>
        <p:txBody>
          <a:bodyPr/>
          <a:lstStyle/>
          <a:p>
            <a:r>
              <a:rPr lang="en-US" dirty="0"/>
              <a:t>Older people… </a:t>
            </a:r>
          </a:p>
        </p:txBody>
      </p:sp>
      <p:sp>
        <p:nvSpPr>
          <p:cNvPr id="3" name="Text Placeholder 2">
            <a:extLst>
              <a:ext uri="{FF2B5EF4-FFF2-40B4-BE49-F238E27FC236}">
                <a16:creationId xmlns:a16="http://schemas.microsoft.com/office/drawing/2014/main" id="{5821D67B-F445-4F8B-B996-9B9DCEB7959D}"/>
              </a:ext>
            </a:extLst>
          </p:cNvPr>
          <p:cNvSpPr>
            <a:spLocks noGrp="1"/>
          </p:cNvSpPr>
          <p:nvPr>
            <p:ph type="body" sz="quarter" idx="1"/>
          </p:nvPr>
        </p:nvSpPr>
        <p:spPr>
          <a:xfrm>
            <a:off x="965239" y="1928454"/>
            <a:ext cx="7704892" cy="4267200"/>
          </a:xfrm>
        </p:spPr>
        <p:txBody>
          <a:bodyPr>
            <a:noAutofit/>
          </a:bodyPr>
          <a:lstStyle/>
          <a:p>
            <a:pPr marL="571500" indent="-571500">
              <a:buFont typeface="Arial" panose="020B0604020202020204" pitchFamily="34" charset="0"/>
              <a:buChar char="•"/>
            </a:pPr>
            <a:r>
              <a:rPr lang="en-US" sz="4000" dirty="0">
                <a:solidFill>
                  <a:srgbClr val="000000"/>
                </a:solidFill>
              </a:rPr>
              <a:t>are a fast-growing proportion of the population in most countries;</a:t>
            </a:r>
          </a:p>
          <a:p>
            <a:pPr marL="571500" indent="-571500">
              <a:buFont typeface="Arial" panose="020B0604020202020204" pitchFamily="34" charset="0"/>
              <a:buChar char="•"/>
            </a:pPr>
            <a:r>
              <a:rPr lang="en-US" sz="4000" dirty="0">
                <a:solidFill>
                  <a:srgbClr val="000000"/>
                </a:solidFill>
              </a:rPr>
              <a:t>are often neglected in humanitarian responses; and</a:t>
            </a:r>
          </a:p>
          <a:p>
            <a:pPr marL="571500" indent="-571500">
              <a:buFont typeface="Arial" panose="020B0604020202020204" pitchFamily="34" charset="0"/>
              <a:buChar char="•"/>
            </a:pPr>
            <a:r>
              <a:rPr lang="en-US" sz="4000" dirty="0">
                <a:solidFill>
                  <a:srgbClr val="000000"/>
                </a:solidFill>
              </a:rPr>
              <a:t>should be consulted and involved at each stage of humanitarian response. </a:t>
            </a:r>
          </a:p>
          <a:p>
            <a:pPr marL="571500" indent="-571500">
              <a:buFont typeface="Arial" panose="020B0604020202020204" pitchFamily="34" charset="0"/>
              <a:buChar char="•"/>
            </a:pPr>
            <a:endParaRPr lang="en-US" sz="4000" dirty="0">
              <a:solidFill>
                <a:srgbClr val="000000"/>
              </a:solidFill>
            </a:endParaRPr>
          </a:p>
        </p:txBody>
      </p:sp>
      <p:pic>
        <p:nvPicPr>
          <p:cNvPr id="14" name="Picture Placeholder 13">
            <a:extLst>
              <a:ext uri="{FF2B5EF4-FFF2-40B4-BE49-F238E27FC236}">
                <a16:creationId xmlns:a16="http://schemas.microsoft.com/office/drawing/2014/main" id="{41227A66-8107-410D-9E44-2FCC3F9F3146}"/>
              </a:ext>
            </a:extLst>
          </p:cNvPr>
          <p:cNvPicPr>
            <a:picLocks noGrp="1" noChangeAspect="1"/>
          </p:cNvPicPr>
          <p:nvPr>
            <p:ph type="pic" sz="half" idx="15"/>
          </p:nvPr>
        </p:nvPicPr>
        <p:blipFill rotWithShape="1">
          <a:blip r:embed="rId3" cstate="screen">
            <a:extLst>
              <a:ext uri="{28A0092B-C50C-407E-A947-70E740481C1C}">
                <a14:useLocalDpi xmlns:a14="http://schemas.microsoft.com/office/drawing/2010/main"/>
              </a:ext>
            </a:extLst>
          </a:blip>
          <a:srcRect/>
          <a:stretch/>
        </p:blipFill>
        <p:spPr>
          <a:xfrm>
            <a:off x="9805480" y="0"/>
            <a:ext cx="7551569" cy="9767617"/>
          </a:xfrm>
        </p:spPr>
      </p:pic>
      <p:sp>
        <p:nvSpPr>
          <p:cNvPr id="15" name="TextBox 14">
            <a:extLst>
              <a:ext uri="{FF2B5EF4-FFF2-40B4-BE49-F238E27FC236}">
                <a16:creationId xmlns:a16="http://schemas.microsoft.com/office/drawing/2014/main" id="{86E8D583-575E-415C-B13E-3A670B635454}"/>
              </a:ext>
            </a:extLst>
          </p:cNvPr>
          <p:cNvSpPr txBox="1"/>
          <p:nvPr/>
        </p:nvSpPr>
        <p:spPr>
          <a:xfrm>
            <a:off x="7680092" y="9103211"/>
            <a:ext cx="5144037"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r>
              <a:rPr lang="en-US" sz="2000" dirty="0">
                <a:solidFill>
                  <a:srgbClr val="00B297"/>
                </a:solidFill>
              </a:rPr>
              <a:t>Mozambique, 2016. Lutheran World Federation.</a:t>
            </a:r>
          </a:p>
        </p:txBody>
      </p:sp>
      <p:sp>
        <p:nvSpPr>
          <p:cNvPr id="6" name="Slide Number">
            <a:extLst>
              <a:ext uri="{FF2B5EF4-FFF2-40B4-BE49-F238E27FC236}">
                <a16:creationId xmlns:a16="http://schemas.microsoft.com/office/drawing/2014/main" id="{C20404CC-6CE0-4253-92B6-E1ECCB164FA7}"/>
              </a:ext>
            </a:extLst>
          </p:cNvPr>
          <p:cNvSpPr txBox="1">
            <a:spLocks noGrp="1"/>
          </p:cNvSpPr>
          <p:nvPr>
            <p:ph type="sldNum" sz="quarter" idx="2"/>
          </p:nvPr>
        </p:nvSpPr>
        <p:spPr>
          <a:xfrm>
            <a:off x="3396741" y="8803219"/>
            <a:ext cx="418384" cy="410369"/>
          </a:xfrm>
          <a:prstGeom prst="rect">
            <a:avLst/>
          </a:prstGeom>
        </p:spPr>
        <p:txBody>
          <a:bodyPr/>
          <a:lstStyle>
            <a:lvl1pPr>
              <a:defRPr sz="2000">
                <a:solidFill>
                  <a:srgbClr val="00A585"/>
                </a:solidFill>
              </a:defRPr>
            </a:lvl1pPr>
          </a:lstStyle>
          <a:p>
            <a:fld id="{86CB4B4D-7CA3-9044-876B-883B54F8677D}" type="slidenum">
              <a:rPr lang="en-US" smtClean="0"/>
              <a:pPr/>
              <a:t>17</a:t>
            </a:fld>
            <a:endParaRPr lang="en-US" dirty="0"/>
          </a:p>
        </p:txBody>
      </p:sp>
    </p:spTree>
    <p:extLst>
      <p:ext uri="{BB962C8B-B14F-4D97-AF65-F5344CB8AC3E}">
        <p14:creationId xmlns:p14="http://schemas.microsoft.com/office/powerpoint/2010/main" val="4192599832"/>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1FE76-8C8B-4331-9801-498773E94B54}"/>
              </a:ext>
            </a:extLst>
          </p:cNvPr>
          <p:cNvSpPr>
            <a:spLocks noGrp="1"/>
          </p:cNvSpPr>
          <p:nvPr>
            <p:ph type="title"/>
          </p:nvPr>
        </p:nvSpPr>
        <p:spPr>
          <a:xfrm>
            <a:off x="897826" y="563563"/>
            <a:ext cx="8088274" cy="1988692"/>
          </a:xfrm>
        </p:spPr>
        <p:txBody>
          <a:bodyPr>
            <a:normAutofit fontScale="90000"/>
          </a:bodyPr>
          <a:lstStyle/>
          <a:p>
            <a:r>
              <a:rPr lang="en-US" dirty="0"/>
              <a:t>People’s gender roles</a:t>
            </a:r>
          </a:p>
        </p:txBody>
      </p:sp>
      <p:sp>
        <p:nvSpPr>
          <p:cNvPr id="3" name="Text Placeholder 2">
            <a:extLst>
              <a:ext uri="{FF2B5EF4-FFF2-40B4-BE49-F238E27FC236}">
                <a16:creationId xmlns:a16="http://schemas.microsoft.com/office/drawing/2014/main" id="{856CA10D-8A1C-4025-AD75-3372082BEAC6}"/>
              </a:ext>
            </a:extLst>
          </p:cNvPr>
          <p:cNvSpPr>
            <a:spLocks noGrp="1"/>
          </p:cNvSpPr>
          <p:nvPr>
            <p:ph type="body" sz="quarter" idx="1"/>
          </p:nvPr>
        </p:nvSpPr>
        <p:spPr>
          <a:xfrm>
            <a:off x="1010959" y="2675531"/>
            <a:ext cx="8838064" cy="6514506"/>
          </a:xfrm>
        </p:spPr>
        <p:txBody>
          <a:bodyPr>
            <a:noAutofit/>
          </a:bodyPr>
          <a:lstStyle/>
          <a:p>
            <a:r>
              <a:rPr lang="en-US" sz="4000" dirty="0">
                <a:solidFill>
                  <a:srgbClr val="000000"/>
                </a:solidFill>
              </a:rPr>
              <a:t>Women and girls most often face constraints within gender roles, but men and boys are also influenced by strict expectations of masculinity. </a:t>
            </a:r>
          </a:p>
          <a:p>
            <a:r>
              <a:rPr lang="en-US" sz="4000" dirty="0">
                <a:solidFill>
                  <a:srgbClr val="000000"/>
                </a:solidFill>
              </a:rPr>
              <a:t>Gender equality programming requires inclusion and equal participation of women, girls, men, and boys.</a:t>
            </a:r>
          </a:p>
          <a:p>
            <a:endParaRPr lang="en-US" sz="4000" dirty="0">
              <a:solidFill>
                <a:srgbClr val="000000"/>
              </a:solidFill>
            </a:endParaRPr>
          </a:p>
        </p:txBody>
      </p:sp>
      <p:pic>
        <p:nvPicPr>
          <p:cNvPr id="7" name="Picture Placeholder 6">
            <a:extLst>
              <a:ext uri="{FF2B5EF4-FFF2-40B4-BE49-F238E27FC236}">
                <a16:creationId xmlns:a16="http://schemas.microsoft.com/office/drawing/2014/main" id="{729FAEA3-FD38-47F9-B23D-1E7C0CD24BA9}"/>
              </a:ext>
            </a:extLst>
          </p:cNvPr>
          <p:cNvPicPr>
            <a:picLocks noGrp="1" noChangeAspect="1"/>
          </p:cNvPicPr>
          <p:nvPr>
            <p:ph type="pic" sz="half" idx="15"/>
          </p:nvPr>
        </p:nvPicPr>
        <p:blipFill>
          <a:blip r:embed="rId3" cstate="screen">
            <a:extLst>
              <a:ext uri="{28A0092B-C50C-407E-A947-70E740481C1C}">
                <a14:useLocalDpi xmlns:a14="http://schemas.microsoft.com/office/drawing/2010/main"/>
              </a:ext>
            </a:extLst>
          </a:blip>
          <a:srcRect/>
          <a:stretch>
            <a:fillRect/>
          </a:stretch>
        </p:blipFill>
        <p:spPr>
          <a:xfrm>
            <a:off x="9849023" y="-14017"/>
            <a:ext cx="7551569" cy="9767617"/>
          </a:xfrm>
        </p:spPr>
      </p:pic>
      <p:sp>
        <p:nvSpPr>
          <p:cNvPr id="4" name="Rectangle 3">
            <a:extLst>
              <a:ext uri="{FF2B5EF4-FFF2-40B4-BE49-F238E27FC236}">
                <a16:creationId xmlns:a16="http://schemas.microsoft.com/office/drawing/2014/main" id="{50C4CD47-DF47-4930-9CAB-AE520CDA428E}"/>
              </a:ext>
            </a:extLst>
          </p:cNvPr>
          <p:cNvSpPr/>
          <p:nvPr/>
        </p:nvSpPr>
        <p:spPr>
          <a:xfrm>
            <a:off x="4209143" y="8866871"/>
            <a:ext cx="8592457" cy="707886"/>
          </a:xfrm>
          <a:prstGeom prst="rect">
            <a:avLst/>
          </a:prstGeom>
        </p:spPr>
        <p:txBody>
          <a:bodyPr wrap="square">
            <a:spAutoFit/>
          </a:bodyPr>
          <a:lstStyle/>
          <a:p>
            <a:pPr algn="r"/>
            <a:r>
              <a:rPr lang="en-US" sz="2000" dirty="0">
                <a:solidFill>
                  <a:srgbClr val="00B297"/>
                </a:solidFill>
              </a:rPr>
              <a:t>Children collect water at the overcrowded reception </a:t>
            </a:r>
            <a:r>
              <a:rPr lang="en-US" sz="2000" dirty="0" err="1">
                <a:solidFill>
                  <a:srgbClr val="00B297"/>
                </a:solidFill>
              </a:rPr>
              <a:t>centre</a:t>
            </a:r>
            <a:r>
              <a:rPr lang="en-US" sz="2000" dirty="0">
                <a:solidFill>
                  <a:srgbClr val="00B297"/>
                </a:solidFill>
              </a:rPr>
              <a:t> </a:t>
            </a:r>
            <a:br>
              <a:rPr lang="en-US" sz="2000" dirty="0">
                <a:solidFill>
                  <a:srgbClr val="00B297"/>
                </a:solidFill>
              </a:rPr>
            </a:br>
            <a:r>
              <a:rPr lang="en-US" sz="2000" dirty="0">
                <a:solidFill>
                  <a:srgbClr val="00B297"/>
                </a:solidFill>
              </a:rPr>
              <a:t>on the island of Samos, Greece. UNHCR/</a:t>
            </a:r>
            <a:r>
              <a:rPr lang="en-US" sz="2000" dirty="0" err="1">
                <a:solidFill>
                  <a:srgbClr val="00B297"/>
                </a:solidFill>
              </a:rPr>
              <a:t>Yorgos</a:t>
            </a:r>
            <a:r>
              <a:rPr lang="en-US" sz="2000" dirty="0">
                <a:solidFill>
                  <a:srgbClr val="00B297"/>
                </a:solidFill>
              </a:rPr>
              <a:t> </a:t>
            </a:r>
            <a:r>
              <a:rPr lang="en-US" sz="2000" dirty="0" err="1">
                <a:solidFill>
                  <a:srgbClr val="00B297"/>
                </a:solidFill>
              </a:rPr>
              <a:t>Kyvernitis</a:t>
            </a:r>
            <a:endParaRPr lang="en-US" sz="2000" dirty="0">
              <a:solidFill>
                <a:srgbClr val="00B297"/>
              </a:solidFill>
            </a:endParaRPr>
          </a:p>
        </p:txBody>
      </p:sp>
      <p:sp>
        <p:nvSpPr>
          <p:cNvPr id="6" name="Slide Number">
            <a:extLst>
              <a:ext uri="{FF2B5EF4-FFF2-40B4-BE49-F238E27FC236}">
                <a16:creationId xmlns:a16="http://schemas.microsoft.com/office/drawing/2014/main" id="{16773872-8281-4D83-9A08-D488719AD123}"/>
              </a:ext>
            </a:extLst>
          </p:cNvPr>
          <p:cNvSpPr txBox="1">
            <a:spLocks noGrp="1"/>
          </p:cNvSpPr>
          <p:nvPr>
            <p:ph type="sldNum" sz="quarter" idx="2"/>
          </p:nvPr>
        </p:nvSpPr>
        <p:spPr>
          <a:xfrm>
            <a:off x="3396741" y="8803219"/>
            <a:ext cx="418384" cy="410369"/>
          </a:xfrm>
          <a:prstGeom prst="rect">
            <a:avLst/>
          </a:prstGeom>
        </p:spPr>
        <p:txBody>
          <a:bodyPr/>
          <a:lstStyle>
            <a:lvl1pPr>
              <a:defRPr sz="2000">
                <a:solidFill>
                  <a:srgbClr val="00A585"/>
                </a:solidFill>
              </a:defRPr>
            </a:lvl1pPr>
          </a:lstStyle>
          <a:p>
            <a:fld id="{86CB4B4D-7CA3-9044-876B-883B54F8677D}" type="slidenum">
              <a:rPr lang="en-US" smtClean="0"/>
              <a:pPr/>
              <a:t>18</a:t>
            </a:fld>
            <a:endParaRPr lang="en-US" dirty="0"/>
          </a:p>
        </p:txBody>
      </p:sp>
    </p:spTree>
    <p:extLst>
      <p:ext uri="{BB962C8B-B14F-4D97-AF65-F5344CB8AC3E}">
        <p14:creationId xmlns:p14="http://schemas.microsoft.com/office/powerpoint/2010/main" val="154866307"/>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8ED4D-CFC0-4C43-A030-E2BEB6748ADB}"/>
              </a:ext>
            </a:extLst>
          </p:cNvPr>
          <p:cNvSpPr>
            <a:spLocks noGrp="1"/>
          </p:cNvSpPr>
          <p:nvPr>
            <p:ph type="title"/>
          </p:nvPr>
        </p:nvSpPr>
        <p:spPr>
          <a:xfrm>
            <a:off x="384667" y="132232"/>
            <a:ext cx="15203448" cy="1988692"/>
          </a:xfrm>
        </p:spPr>
        <p:txBody>
          <a:bodyPr>
            <a:normAutofit fontScale="90000"/>
          </a:bodyPr>
          <a:lstStyle/>
          <a:p>
            <a:r>
              <a:rPr lang="en-US" dirty="0"/>
              <a:t>People at risk of gender-based violence</a:t>
            </a:r>
          </a:p>
        </p:txBody>
      </p:sp>
      <p:sp>
        <p:nvSpPr>
          <p:cNvPr id="3" name="Text Placeholder 2">
            <a:extLst>
              <a:ext uri="{FF2B5EF4-FFF2-40B4-BE49-F238E27FC236}">
                <a16:creationId xmlns:a16="http://schemas.microsoft.com/office/drawing/2014/main" id="{CAB500D0-A846-43AF-90FC-E38147F32EA9}"/>
              </a:ext>
            </a:extLst>
          </p:cNvPr>
          <p:cNvSpPr>
            <a:spLocks noGrp="1"/>
          </p:cNvSpPr>
          <p:nvPr>
            <p:ph type="body" sz="quarter" idx="1"/>
          </p:nvPr>
        </p:nvSpPr>
        <p:spPr>
          <a:xfrm>
            <a:off x="468887" y="1992898"/>
            <a:ext cx="15438544" cy="2413000"/>
          </a:xfrm>
        </p:spPr>
        <p:txBody>
          <a:bodyPr>
            <a:normAutofit/>
          </a:bodyPr>
          <a:lstStyle/>
          <a:p>
            <a:r>
              <a:rPr lang="en-US" sz="4000" dirty="0">
                <a:solidFill>
                  <a:srgbClr val="000000"/>
                </a:solidFill>
              </a:rPr>
              <a:t>Crises can intensify many forms of gender-based violence, including intimate partner violence, child marriage, sexual violence, and trafficking.</a:t>
            </a:r>
          </a:p>
          <a:p>
            <a:endParaRPr lang="en-US" sz="4000" dirty="0">
              <a:solidFill>
                <a:srgbClr val="000000"/>
              </a:solidFill>
            </a:endParaRPr>
          </a:p>
        </p:txBody>
      </p:sp>
      <p:sp>
        <p:nvSpPr>
          <p:cNvPr id="6" name="Text Placeholder 2">
            <a:extLst>
              <a:ext uri="{FF2B5EF4-FFF2-40B4-BE49-F238E27FC236}">
                <a16:creationId xmlns:a16="http://schemas.microsoft.com/office/drawing/2014/main" id="{5584817D-EAE2-45FB-B9E5-B7687D316C0F}"/>
              </a:ext>
            </a:extLst>
          </p:cNvPr>
          <p:cNvSpPr txBox="1">
            <a:spLocks/>
          </p:cNvSpPr>
          <p:nvPr/>
        </p:nvSpPr>
        <p:spPr>
          <a:xfrm>
            <a:off x="468887" y="3750245"/>
            <a:ext cx="15203449" cy="2253109"/>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lnSpcReduction="10000"/>
          </a:bodyPr>
          <a:lstStyle>
            <a:lvl1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1pPr>
            <a:lvl2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2pPr>
            <a:lvl3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3pPr>
            <a:lvl4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4pPr>
            <a:lvl5pPr marL="0" marR="0" indent="0" algn="l" defTabSz="778972" rtl="0" latinLnBrk="0">
              <a:lnSpc>
                <a:spcPct val="100000"/>
              </a:lnSpc>
              <a:spcBef>
                <a:spcPts val="2667"/>
              </a:spcBef>
              <a:spcAft>
                <a:spcPts val="0"/>
              </a:spcAft>
              <a:buClrTx/>
              <a:buSzTx/>
              <a:buFontTx/>
              <a:buNone/>
              <a:tabLst/>
              <a:defRPr sz="2400" b="0" i="0" u="none" strike="noStrike" cap="none" spc="0" baseline="0">
                <a:ln>
                  <a:noFill/>
                </a:ln>
                <a:solidFill>
                  <a:srgbClr val="676767"/>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pPr hangingPunct="1"/>
            <a:endParaRPr lang="en-US" sz="4000" dirty="0">
              <a:solidFill>
                <a:srgbClr val="000000"/>
              </a:solidFill>
            </a:endParaRPr>
          </a:p>
          <a:p>
            <a:pPr hangingPunct="1"/>
            <a:r>
              <a:rPr lang="en-US" sz="4000" b="1" dirty="0">
                <a:solidFill>
                  <a:srgbClr val="000000"/>
                </a:solidFill>
              </a:rPr>
              <a:t>How can humanitarians collect this kind of data, and what are some of the main concerns about using it?</a:t>
            </a:r>
          </a:p>
          <a:p>
            <a:pPr hangingPunct="1"/>
            <a:endParaRPr lang="en-US" sz="4000" dirty="0">
              <a:solidFill>
                <a:srgbClr val="000000"/>
              </a:solidFill>
            </a:endParaRPr>
          </a:p>
        </p:txBody>
      </p:sp>
      <p:sp>
        <p:nvSpPr>
          <p:cNvPr id="5" name="Slide Number">
            <a:extLst>
              <a:ext uri="{FF2B5EF4-FFF2-40B4-BE49-F238E27FC236}">
                <a16:creationId xmlns:a16="http://schemas.microsoft.com/office/drawing/2014/main" id="{F56B74CD-210E-445D-9990-05E44FD17176}"/>
              </a:ext>
            </a:extLst>
          </p:cNvPr>
          <p:cNvSpPr txBox="1">
            <a:spLocks noGrp="1"/>
          </p:cNvSpPr>
          <p:nvPr>
            <p:ph type="sldNum" sz="quarter" idx="2"/>
          </p:nvPr>
        </p:nvSpPr>
        <p:spPr>
          <a:xfrm>
            <a:off x="3396741" y="8803219"/>
            <a:ext cx="418384" cy="410369"/>
          </a:xfrm>
          <a:prstGeom prst="rect">
            <a:avLst/>
          </a:prstGeom>
        </p:spPr>
        <p:txBody>
          <a:bodyPr/>
          <a:lstStyle>
            <a:lvl1pPr>
              <a:defRPr sz="2000">
                <a:solidFill>
                  <a:srgbClr val="00A585"/>
                </a:solidFill>
              </a:defRPr>
            </a:lvl1pPr>
          </a:lstStyle>
          <a:p>
            <a:fld id="{86CB4B4D-7CA3-9044-876B-883B54F8677D}" type="slidenum">
              <a:rPr lang="en-US" smtClean="0"/>
              <a:pPr/>
              <a:t>19</a:t>
            </a:fld>
            <a:endParaRPr lang="en-US" dirty="0"/>
          </a:p>
        </p:txBody>
      </p:sp>
    </p:spTree>
    <p:extLst>
      <p:ext uri="{BB962C8B-B14F-4D97-AF65-F5344CB8AC3E}">
        <p14:creationId xmlns:p14="http://schemas.microsoft.com/office/powerpoint/2010/main" val="36108420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Title"/>
          <p:cNvSpPr txBox="1">
            <a:spLocks noGrp="1"/>
          </p:cNvSpPr>
          <p:nvPr>
            <p:ph type="title"/>
          </p:nvPr>
        </p:nvSpPr>
        <p:spPr>
          <a:xfrm>
            <a:off x="7015655" y="848386"/>
            <a:ext cx="9726272" cy="1130300"/>
          </a:xfrm>
          <a:prstGeom prst="rect">
            <a:avLst/>
          </a:prstGeom>
        </p:spPr>
        <p:txBody>
          <a:bodyPr>
            <a:noAutofit/>
          </a:bodyPr>
          <a:lstStyle/>
          <a:p>
            <a:r>
              <a:rPr lang="en-US" sz="4000" dirty="0">
                <a:solidFill>
                  <a:srgbClr val="000000"/>
                </a:solidFill>
              </a:rPr>
              <a:t>By the end of this session you will be able to:</a:t>
            </a:r>
            <a:br>
              <a:rPr lang="en-US" sz="4000" dirty="0">
                <a:solidFill>
                  <a:srgbClr val="000000"/>
                </a:solidFill>
              </a:rPr>
            </a:br>
            <a:endParaRPr sz="4000" dirty="0">
              <a:solidFill>
                <a:srgbClr val="000000"/>
              </a:solidFill>
            </a:endParaRPr>
          </a:p>
        </p:txBody>
      </p:sp>
      <p:sp>
        <p:nvSpPr>
          <p:cNvPr id="126" name="Body"/>
          <p:cNvSpPr txBox="1">
            <a:spLocks noGrp="1"/>
          </p:cNvSpPr>
          <p:nvPr>
            <p:ph type="body" sz="half" idx="1"/>
          </p:nvPr>
        </p:nvSpPr>
        <p:spPr>
          <a:xfrm>
            <a:off x="6721680" y="2469329"/>
            <a:ext cx="10020247" cy="6442010"/>
          </a:xfrm>
          <a:prstGeom prst="rect">
            <a:avLst/>
          </a:prstGeom>
        </p:spPr>
        <p:txBody>
          <a:bodyPr>
            <a:noAutofit/>
          </a:bodyPr>
          <a:lstStyle/>
          <a:p>
            <a:pPr marL="285750" indent="-285750">
              <a:buFont typeface="Arial" panose="020B0604020202020204" pitchFamily="34" charset="0"/>
              <a:buChar char="•"/>
            </a:pPr>
            <a:r>
              <a:rPr lang="en" sz="4000" dirty="0">
                <a:solidFill>
                  <a:srgbClr val="000000"/>
                </a:solidFill>
              </a:rPr>
              <a:t>Relate the Sphere Handbook to different response contexts</a:t>
            </a:r>
          </a:p>
          <a:p>
            <a:pPr marL="285750" indent="-285750">
              <a:buFont typeface="Arial" panose="020B0604020202020204" pitchFamily="34" charset="0"/>
              <a:buChar char="•"/>
            </a:pPr>
            <a:r>
              <a:rPr lang="en" sz="4000" dirty="0">
                <a:solidFill>
                  <a:srgbClr val="000000"/>
                </a:solidFill>
              </a:rPr>
              <a:t>Explain the use of the Handbook at different stages of the programme cycle</a:t>
            </a:r>
          </a:p>
          <a:p>
            <a:pPr marL="285750" indent="-285750">
              <a:buFont typeface="Arial" panose="020B0604020202020204" pitchFamily="34" charset="0"/>
              <a:buChar char="•"/>
            </a:pPr>
            <a:r>
              <a:rPr lang="en" sz="4000" dirty="0">
                <a:solidFill>
                  <a:srgbClr val="000000"/>
                </a:solidFill>
              </a:rPr>
              <a:t>Describe the vulnerabilities and capacities of people in need of assistance</a:t>
            </a:r>
          </a:p>
          <a:p>
            <a:pPr marL="285750" indent="-285750">
              <a:buFont typeface="Arial" panose="020B0604020202020204" pitchFamily="34" charset="0"/>
              <a:buChar char="•"/>
            </a:pPr>
            <a:r>
              <a:rPr lang="en" sz="4000" dirty="0">
                <a:solidFill>
                  <a:srgbClr val="000000"/>
                </a:solidFill>
              </a:rPr>
              <a:t>Explain the importance of markets and </a:t>
            </a:r>
            <a:br>
              <a:rPr lang="en" sz="4000" dirty="0">
                <a:solidFill>
                  <a:srgbClr val="000000"/>
                </a:solidFill>
              </a:rPr>
            </a:br>
            <a:r>
              <a:rPr lang="en" sz="4000" dirty="0">
                <a:solidFill>
                  <a:srgbClr val="000000"/>
                </a:solidFill>
              </a:rPr>
              <a:t>cash-based assistance in response</a:t>
            </a:r>
            <a:endParaRPr lang="en-GB" sz="4000" dirty="0">
              <a:solidFill>
                <a:srgbClr val="000000"/>
              </a:solidFill>
            </a:endParaRPr>
          </a:p>
        </p:txBody>
      </p:sp>
      <p:sp>
        <p:nvSpPr>
          <p:cNvPr id="127" name="Slide Number"/>
          <p:cNvSpPr txBox="1">
            <a:spLocks noGrp="1"/>
          </p:cNvSpPr>
          <p:nvPr>
            <p:ph type="sldNum" sz="quarter" idx="2"/>
          </p:nvPr>
        </p:nvSpPr>
        <p:spPr>
          <a:xfrm>
            <a:off x="15756291" y="10120649"/>
            <a:ext cx="232436" cy="389915"/>
          </a:xfrm>
          <a:prstGeom prst="rect">
            <a:avLst/>
          </a:prstGeom>
          <a:extLst>
            <a:ext uri="{C572A759-6A51-4108-AA02-DFA0A04FC94B}">
              <ma14:wrappingTextBoxFlag xmlns="" xmlns:ma14="http://schemas.microsoft.com/office/mac/drawingml/2011/main" val="1"/>
            </a:ext>
          </a:extLst>
        </p:spPr>
        <p:txBody>
          <a:bodyPr/>
          <a:lstStyle>
            <a:lvl1pPr>
              <a:defRPr>
                <a:solidFill>
                  <a:srgbClr val="FFFFFF"/>
                </a:solidFill>
              </a:defRPr>
            </a:lvl1pPr>
          </a:lstStyle>
          <a:p>
            <a:fld id="{86CB4B4D-7CA3-9044-876B-883B54F8677D}" type="slidenum">
              <a:rPr/>
              <a:t>2</a:t>
            </a:fld>
            <a:endParaRPr dirty="0"/>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EAD46-C796-475D-8B2D-84218331BACA}"/>
              </a:ext>
            </a:extLst>
          </p:cNvPr>
          <p:cNvSpPr>
            <a:spLocks noGrp="1"/>
          </p:cNvSpPr>
          <p:nvPr>
            <p:ph type="title"/>
          </p:nvPr>
        </p:nvSpPr>
        <p:spPr>
          <a:xfrm>
            <a:off x="392704" y="70423"/>
            <a:ext cx="16417016" cy="1130300"/>
          </a:xfrm>
        </p:spPr>
        <p:txBody>
          <a:bodyPr>
            <a:normAutofit fontScale="90000"/>
          </a:bodyPr>
          <a:lstStyle/>
          <a:p>
            <a:r>
              <a:rPr lang="en-US" dirty="0"/>
              <a:t>Prevention of sexual exploitation and abuse</a:t>
            </a:r>
          </a:p>
        </p:txBody>
      </p:sp>
      <p:sp>
        <p:nvSpPr>
          <p:cNvPr id="3" name="Text Placeholder 2">
            <a:extLst>
              <a:ext uri="{FF2B5EF4-FFF2-40B4-BE49-F238E27FC236}">
                <a16:creationId xmlns:a16="http://schemas.microsoft.com/office/drawing/2014/main" id="{712A642D-8085-40FB-BC1A-1B6A84F654DC}"/>
              </a:ext>
            </a:extLst>
          </p:cNvPr>
          <p:cNvSpPr>
            <a:spLocks noGrp="1"/>
          </p:cNvSpPr>
          <p:nvPr>
            <p:ph type="body" sz="half" idx="1"/>
          </p:nvPr>
        </p:nvSpPr>
        <p:spPr>
          <a:xfrm>
            <a:off x="1079385" y="1962149"/>
            <a:ext cx="10076295" cy="6697981"/>
          </a:xfrm>
        </p:spPr>
        <p:txBody>
          <a:bodyPr>
            <a:normAutofit lnSpcReduction="10000"/>
          </a:bodyPr>
          <a:lstStyle/>
          <a:p>
            <a:pPr marL="571500" indent="-571500">
              <a:buFont typeface="Arial" panose="020B0604020202020204" pitchFamily="34" charset="0"/>
              <a:buChar char="•"/>
            </a:pPr>
            <a:r>
              <a:rPr lang="en-GB" dirty="0"/>
              <a:t>Organisations are responsible for taking </a:t>
            </a:r>
            <a:r>
              <a:rPr lang="en-GB" b="1" dirty="0"/>
              <a:t>all necessary steps to prevent the sexual exploitation and abuse of people affected by crises</a:t>
            </a:r>
            <a:r>
              <a:rPr lang="en-GB" dirty="0"/>
              <a:t>, including in their own activities. </a:t>
            </a:r>
          </a:p>
          <a:p>
            <a:pPr marL="571500" indent="-571500">
              <a:buFont typeface="Arial" panose="020B0604020202020204" pitchFamily="34" charset="0"/>
              <a:buChar char="•"/>
            </a:pPr>
            <a:r>
              <a:rPr lang="en-GB" dirty="0"/>
              <a:t>When allegations of misconduct are found to be true, it is important that the competent authorities hold the perpetrator(s) to account and that cases are dealt with in a transparent way.</a:t>
            </a:r>
          </a:p>
          <a:p>
            <a:pPr marL="571500" indent="-571500">
              <a:buFont typeface="Arial" panose="020B0604020202020204" pitchFamily="34" charset="0"/>
              <a:buChar char="•"/>
            </a:pPr>
            <a:endParaRPr lang="en-GB" dirty="0"/>
          </a:p>
        </p:txBody>
      </p:sp>
      <p:pic>
        <p:nvPicPr>
          <p:cNvPr id="7" name="Picture 6">
            <a:extLst>
              <a:ext uri="{FF2B5EF4-FFF2-40B4-BE49-F238E27FC236}">
                <a16:creationId xmlns:a16="http://schemas.microsoft.com/office/drawing/2014/main" id="{BB321631-290B-4225-9DCC-8C69241AB52D}"/>
              </a:ext>
            </a:extLst>
          </p:cNvPr>
          <p:cNvPicPr>
            <a:picLocks noChangeAspect="1"/>
          </p:cNvPicPr>
          <p:nvPr/>
        </p:nvPicPr>
        <p:blipFill>
          <a:blip r:embed="rId3"/>
          <a:stretch>
            <a:fillRect/>
          </a:stretch>
        </p:blipFill>
        <p:spPr>
          <a:xfrm>
            <a:off x="12230779" y="1200723"/>
            <a:ext cx="4716780" cy="7627620"/>
          </a:xfrm>
          <a:prstGeom prst="rect">
            <a:avLst/>
          </a:prstGeom>
        </p:spPr>
      </p:pic>
      <p:sp>
        <p:nvSpPr>
          <p:cNvPr id="8" name="TextBox 7">
            <a:extLst>
              <a:ext uri="{FF2B5EF4-FFF2-40B4-BE49-F238E27FC236}">
                <a16:creationId xmlns:a16="http://schemas.microsoft.com/office/drawing/2014/main" id="{877FFEA9-ABCC-43AD-8C05-B33F975E8A5A}"/>
              </a:ext>
            </a:extLst>
          </p:cNvPr>
          <p:cNvSpPr txBox="1"/>
          <p:nvPr/>
        </p:nvSpPr>
        <p:spPr>
          <a:xfrm>
            <a:off x="12439843" y="8818608"/>
            <a:ext cx="4498027"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000" dirty="0">
                <a:solidFill>
                  <a:srgbClr val="00B297"/>
                </a:solidFill>
              </a:rPr>
              <a:t>Graphic</a:t>
            </a:r>
            <a:r>
              <a:rPr kumimoji="0" lang="en-US" sz="18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 </a:t>
            </a:r>
            <a:r>
              <a:rPr lang="en-US" sz="2000" dirty="0">
                <a:solidFill>
                  <a:srgbClr val="00B297"/>
                </a:solidFill>
              </a:rPr>
              <a:t>from an OCHA campaign message</a:t>
            </a:r>
          </a:p>
        </p:txBody>
      </p:sp>
      <p:sp>
        <p:nvSpPr>
          <p:cNvPr id="6" name="Slide Number">
            <a:extLst>
              <a:ext uri="{FF2B5EF4-FFF2-40B4-BE49-F238E27FC236}">
                <a16:creationId xmlns:a16="http://schemas.microsoft.com/office/drawing/2014/main" id="{790719DE-63A1-4208-8B56-5BFB4541719A}"/>
              </a:ext>
            </a:extLst>
          </p:cNvPr>
          <p:cNvSpPr txBox="1">
            <a:spLocks noGrp="1"/>
          </p:cNvSpPr>
          <p:nvPr>
            <p:ph type="sldNum" sz="quarter" idx="2"/>
          </p:nvPr>
        </p:nvSpPr>
        <p:spPr>
          <a:xfrm>
            <a:off x="3396741" y="8803219"/>
            <a:ext cx="418384" cy="410369"/>
          </a:xfrm>
          <a:prstGeom prst="rect">
            <a:avLst/>
          </a:prstGeom>
        </p:spPr>
        <p:txBody>
          <a:bodyPr/>
          <a:lstStyle>
            <a:lvl1pPr>
              <a:defRPr sz="2000">
                <a:solidFill>
                  <a:srgbClr val="00A585"/>
                </a:solidFill>
              </a:defRPr>
            </a:lvl1pPr>
          </a:lstStyle>
          <a:p>
            <a:fld id="{86CB4B4D-7CA3-9044-876B-883B54F8677D}" type="slidenum">
              <a:rPr lang="en-US" smtClean="0"/>
              <a:pPr/>
              <a:t>20</a:t>
            </a:fld>
            <a:endParaRPr lang="en-US" dirty="0"/>
          </a:p>
        </p:txBody>
      </p:sp>
    </p:spTree>
    <p:extLst>
      <p:ext uri="{BB962C8B-B14F-4D97-AF65-F5344CB8AC3E}">
        <p14:creationId xmlns:p14="http://schemas.microsoft.com/office/powerpoint/2010/main" val="989514294"/>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956EEC-1393-4531-B6F9-0ABAAEF16FAC}"/>
              </a:ext>
            </a:extLst>
          </p:cNvPr>
          <p:cNvSpPr>
            <a:spLocks noGrp="1"/>
          </p:cNvSpPr>
          <p:nvPr>
            <p:ph type="title"/>
          </p:nvPr>
        </p:nvSpPr>
        <p:spPr>
          <a:xfrm>
            <a:off x="391200" y="82334"/>
            <a:ext cx="8575001" cy="1988692"/>
          </a:xfrm>
        </p:spPr>
        <p:txBody>
          <a:bodyPr>
            <a:normAutofit fontScale="90000"/>
          </a:bodyPr>
          <a:lstStyle/>
          <a:p>
            <a:r>
              <a:rPr lang="en-US" dirty="0"/>
              <a:t>Persons with disabilities </a:t>
            </a:r>
          </a:p>
        </p:txBody>
      </p:sp>
      <p:sp>
        <p:nvSpPr>
          <p:cNvPr id="3" name="Text Placeholder 2">
            <a:extLst>
              <a:ext uri="{FF2B5EF4-FFF2-40B4-BE49-F238E27FC236}">
                <a16:creationId xmlns:a16="http://schemas.microsoft.com/office/drawing/2014/main" id="{449AC9A9-93A5-4D0D-ADE6-BC17EF081310}"/>
              </a:ext>
            </a:extLst>
          </p:cNvPr>
          <p:cNvSpPr>
            <a:spLocks noGrp="1"/>
          </p:cNvSpPr>
          <p:nvPr>
            <p:ph type="body" sz="quarter" idx="1"/>
          </p:nvPr>
        </p:nvSpPr>
        <p:spPr>
          <a:xfrm>
            <a:off x="594400" y="2191089"/>
            <a:ext cx="9007882" cy="4267200"/>
          </a:xfrm>
        </p:spPr>
        <p:txBody>
          <a:bodyPr>
            <a:noAutofit/>
          </a:bodyPr>
          <a:lstStyle/>
          <a:p>
            <a:r>
              <a:rPr lang="en-US" sz="4000" b="1" dirty="0">
                <a:solidFill>
                  <a:srgbClr val="000000"/>
                </a:solidFill>
              </a:rPr>
              <a:t>Deliberate efforts must be made</a:t>
            </a:r>
            <a:br>
              <a:rPr lang="en-US" sz="4000" b="1" dirty="0">
                <a:solidFill>
                  <a:srgbClr val="000000"/>
                </a:solidFill>
              </a:rPr>
            </a:br>
            <a:r>
              <a:rPr lang="en-US" sz="4000" b="1" dirty="0">
                <a:solidFill>
                  <a:srgbClr val="000000"/>
                </a:solidFill>
              </a:rPr>
              <a:t>to remove physical and attitudinal barriers </a:t>
            </a:r>
            <a:r>
              <a:rPr lang="en-US" sz="4000" dirty="0">
                <a:solidFill>
                  <a:srgbClr val="000000"/>
                </a:solidFill>
              </a:rPr>
              <a:t>to services, information, transportation, and full participation</a:t>
            </a:r>
          </a:p>
          <a:p>
            <a:r>
              <a:rPr lang="en-US" sz="4000" dirty="0">
                <a:solidFill>
                  <a:srgbClr val="000000"/>
                </a:solidFill>
              </a:rPr>
              <a:t>Risks to women and girls with</a:t>
            </a:r>
            <a:br>
              <a:rPr lang="en-US" sz="4000" dirty="0">
                <a:solidFill>
                  <a:srgbClr val="000000"/>
                </a:solidFill>
              </a:rPr>
            </a:br>
            <a:r>
              <a:rPr lang="en-US" sz="4000" dirty="0">
                <a:solidFill>
                  <a:srgbClr val="000000"/>
                </a:solidFill>
              </a:rPr>
              <a:t>disabilities are often compounded by gender inequality and discrimination.</a:t>
            </a:r>
          </a:p>
          <a:p>
            <a:endParaRPr lang="en-US" sz="4000" dirty="0">
              <a:solidFill>
                <a:srgbClr val="000000"/>
              </a:solidFill>
            </a:endParaRPr>
          </a:p>
        </p:txBody>
      </p:sp>
      <p:pic>
        <p:nvPicPr>
          <p:cNvPr id="6" name="Picture Placeholder 5">
            <a:extLst>
              <a:ext uri="{FF2B5EF4-FFF2-40B4-BE49-F238E27FC236}">
                <a16:creationId xmlns:a16="http://schemas.microsoft.com/office/drawing/2014/main" id="{6450367B-DE4C-4547-B4EA-588D6B3E90A2}"/>
              </a:ext>
            </a:extLst>
          </p:cNvPr>
          <p:cNvPicPr>
            <a:picLocks noGrp="1" noChangeAspect="1"/>
          </p:cNvPicPr>
          <p:nvPr>
            <p:ph type="pic" sz="half" idx="15"/>
          </p:nvPr>
        </p:nvPicPr>
        <p:blipFill rotWithShape="1">
          <a:blip r:embed="rId3" cstate="screen">
            <a:extLst>
              <a:ext uri="{28A0092B-C50C-407E-A947-70E740481C1C}">
                <a14:useLocalDpi xmlns:a14="http://schemas.microsoft.com/office/drawing/2010/main"/>
              </a:ext>
            </a:extLst>
          </a:blip>
          <a:srcRect b="-144"/>
          <a:stretch/>
        </p:blipFill>
        <p:spPr>
          <a:xfrm>
            <a:off x="9805480" y="0"/>
            <a:ext cx="7551569" cy="9767617"/>
          </a:xfrm>
        </p:spPr>
      </p:pic>
      <p:sp>
        <p:nvSpPr>
          <p:cNvPr id="7" name="Rectangle 6">
            <a:extLst>
              <a:ext uri="{FF2B5EF4-FFF2-40B4-BE49-F238E27FC236}">
                <a16:creationId xmlns:a16="http://schemas.microsoft.com/office/drawing/2014/main" id="{2FEEF18A-C53E-499F-B354-3DA8DA6A0A00}"/>
              </a:ext>
            </a:extLst>
          </p:cNvPr>
          <p:cNvSpPr/>
          <p:nvPr/>
        </p:nvSpPr>
        <p:spPr>
          <a:xfrm>
            <a:off x="10545608" y="9078397"/>
            <a:ext cx="2133918" cy="400110"/>
          </a:xfrm>
          <a:prstGeom prst="rect">
            <a:avLst/>
          </a:prstGeom>
        </p:spPr>
        <p:txBody>
          <a:bodyPr wrap="none">
            <a:spAutoFit/>
          </a:bodyPr>
          <a:lstStyle/>
          <a:p>
            <a:r>
              <a:rPr lang="en-US" sz="2000" dirty="0">
                <a:solidFill>
                  <a:srgbClr val="00B297"/>
                </a:solidFill>
              </a:rPr>
              <a:t>Haiti. CBM/Shelley</a:t>
            </a:r>
          </a:p>
        </p:txBody>
      </p:sp>
      <p:sp>
        <p:nvSpPr>
          <p:cNvPr id="8" name="Slide Number">
            <a:extLst>
              <a:ext uri="{FF2B5EF4-FFF2-40B4-BE49-F238E27FC236}">
                <a16:creationId xmlns:a16="http://schemas.microsoft.com/office/drawing/2014/main" id="{A3308075-2EFA-4FAE-825F-2950BD83E616}"/>
              </a:ext>
            </a:extLst>
          </p:cNvPr>
          <p:cNvSpPr txBox="1">
            <a:spLocks noGrp="1"/>
          </p:cNvSpPr>
          <p:nvPr>
            <p:ph type="sldNum" sz="quarter" idx="2"/>
          </p:nvPr>
        </p:nvSpPr>
        <p:spPr>
          <a:xfrm>
            <a:off x="3396741" y="8803219"/>
            <a:ext cx="418384" cy="410369"/>
          </a:xfrm>
          <a:prstGeom prst="rect">
            <a:avLst/>
          </a:prstGeom>
        </p:spPr>
        <p:txBody>
          <a:bodyPr/>
          <a:lstStyle>
            <a:lvl1pPr>
              <a:defRPr sz="2000">
                <a:solidFill>
                  <a:srgbClr val="00A585"/>
                </a:solidFill>
              </a:defRPr>
            </a:lvl1pPr>
          </a:lstStyle>
          <a:p>
            <a:fld id="{86CB4B4D-7CA3-9044-876B-883B54F8677D}" type="slidenum">
              <a:rPr lang="en-US" smtClean="0"/>
              <a:pPr/>
              <a:t>21</a:t>
            </a:fld>
            <a:endParaRPr lang="en-US" dirty="0"/>
          </a:p>
        </p:txBody>
      </p:sp>
    </p:spTree>
    <p:extLst>
      <p:ext uri="{BB962C8B-B14F-4D97-AF65-F5344CB8AC3E}">
        <p14:creationId xmlns:p14="http://schemas.microsoft.com/office/powerpoint/2010/main" val="1558443339"/>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E206673-9073-48DA-A23B-8E8F4F76FF1B}"/>
              </a:ext>
            </a:extLst>
          </p:cNvPr>
          <p:cNvSpPr>
            <a:spLocks noGrp="1"/>
          </p:cNvSpPr>
          <p:nvPr>
            <p:ph type="body" sz="quarter" idx="1"/>
          </p:nvPr>
        </p:nvSpPr>
        <p:spPr>
          <a:xfrm>
            <a:off x="919976" y="1744663"/>
            <a:ext cx="7045286" cy="4267200"/>
          </a:xfrm>
        </p:spPr>
        <p:txBody>
          <a:bodyPr>
            <a:noAutofit/>
          </a:bodyPr>
          <a:lstStyle/>
          <a:p>
            <a:r>
              <a:rPr lang="en-US" sz="4000" dirty="0">
                <a:solidFill>
                  <a:srgbClr val="000000"/>
                </a:solidFill>
              </a:rPr>
              <a:t>Dispel misconceptions about people living with HIV to avoid discriminatory practices. </a:t>
            </a:r>
          </a:p>
          <a:p>
            <a:r>
              <a:rPr lang="en-US" sz="4000" dirty="0">
                <a:solidFill>
                  <a:srgbClr val="000000"/>
                </a:solidFill>
              </a:rPr>
              <a:t>People living with HIV are entitled to live their lives in dignity, free from discrimination, and should enjoy equal access to services.</a:t>
            </a:r>
          </a:p>
          <a:p>
            <a:endParaRPr lang="en-US" sz="4000" dirty="0">
              <a:solidFill>
                <a:srgbClr val="000000"/>
              </a:solidFill>
            </a:endParaRPr>
          </a:p>
        </p:txBody>
      </p:sp>
      <p:sp>
        <p:nvSpPr>
          <p:cNvPr id="6" name="Title">
            <a:extLst>
              <a:ext uri="{FF2B5EF4-FFF2-40B4-BE49-F238E27FC236}">
                <a16:creationId xmlns:a16="http://schemas.microsoft.com/office/drawing/2014/main" id="{C31F912D-08F7-4619-AF89-421F1BD5ED15}"/>
              </a:ext>
            </a:extLst>
          </p:cNvPr>
          <p:cNvSpPr txBox="1">
            <a:spLocks noGrp="1"/>
          </p:cNvSpPr>
          <p:nvPr>
            <p:ph type="title"/>
          </p:nvPr>
        </p:nvSpPr>
        <p:spPr>
          <a:xfrm>
            <a:off x="398007" y="104991"/>
            <a:ext cx="14546263" cy="1989138"/>
          </a:xfrm>
          <a:prstGeom prst="rect">
            <a:avLst/>
          </a:prstGeom>
        </p:spPr>
        <p:txBody>
          <a:bodyPr>
            <a:normAutofit fontScale="90000"/>
          </a:bodyPr>
          <a:lstStyle/>
          <a:p>
            <a:r>
              <a:rPr lang="en-US" b="1" dirty="0"/>
              <a:t>People living with and affected by HIV </a:t>
            </a:r>
            <a:endParaRPr dirty="0"/>
          </a:p>
        </p:txBody>
      </p:sp>
      <p:sp>
        <p:nvSpPr>
          <p:cNvPr id="2" name="Rectangle 1">
            <a:extLst>
              <a:ext uri="{FF2B5EF4-FFF2-40B4-BE49-F238E27FC236}">
                <a16:creationId xmlns:a16="http://schemas.microsoft.com/office/drawing/2014/main" id="{AC03B00D-4EC9-48AE-B68A-70349F9FF6D1}"/>
              </a:ext>
            </a:extLst>
          </p:cNvPr>
          <p:cNvSpPr/>
          <p:nvPr/>
        </p:nvSpPr>
        <p:spPr>
          <a:xfrm>
            <a:off x="9680794" y="8871843"/>
            <a:ext cx="7659469" cy="400110"/>
          </a:xfrm>
          <a:prstGeom prst="rect">
            <a:avLst/>
          </a:prstGeom>
        </p:spPr>
        <p:txBody>
          <a:bodyPr wrap="none">
            <a:spAutoFit/>
          </a:bodyPr>
          <a:lstStyle/>
          <a:p>
            <a:r>
              <a:rPr lang="en-US" sz="2000" dirty="0">
                <a:solidFill>
                  <a:srgbClr val="00B297"/>
                </a:solidFill>
              </a:rPr>
              <a:t>A woman holds HIV drugs she needs to stay healthy. UNHCR/A Webster</a:t>
            </a:r>
          </a:p>
        </p:txBody>
      </p:sp>
      <p:pic>
        <p:nvPicPr>
          <p:cNvPr id="7" name="Picture 6">
            <a:extLst>
              <a:ext uri="{FF2B5EF4-FFF2-40B4-BE49-F238E27FC236}">
                <a16:creationId xmlns:a16="http://schemas.microsoft.com/office/drawing/2014/main" id="{F7F4CE1D-F663-455F-AC16-26D36DF355C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458201" y="1744663"/>
            <a:ext cx="8882062" cy="7060683"/>
          </a:xfrm>
          <a:prstGeom prst="rect">
            <a:avLst/>
          </a:prstGeom>
        </p:spPr>
      </p:pic>
      <p:sp>
        <p:nvSpPr>
          <p:cNvPr id="8" name="Slide Number">
            <a:extLst>
              <a:ext uri="{FF2B5EF4-FFF2-40B4-BE49-F238E27FC236}">
                <a16:creationId xmlns:a16="http://schemas.microsoft.com/office/drawing/2014/main" id="{BB3FB0AB-ABFF-48BF-A52C-73DAA8C5FEE2}"/>
              </a:ext>
            </a:extLst>
          </p:cNvPr>
          <p:cNvSpPr txBox="1">
            <a:spLocks noGrp="1"/>
          </p:cNvSpPr>
          <p:nvPr>
            <p:ph type="sldNum" sz="quarter" idx="2"/>
          </p:nvPr>
        </p:nvSpPr>
        <p:spPr>
          <a:xfrm>
            <a:off x="3396741" y="8803219"/>
            <a:ext cx="418384" cy="410369"/>
          </a:xfrm>
          <a:prstGeom prst="rect">
            <a:avLst/>
          </a:prstGeom>
        </p:spPr>
        <p:txBody>
          <a:bodyPr/>
          <a:lstStyle>
            <a:lvl1pPr>
              <a:defRPr sz="2000">
                <a:solidFill>
                  <a:srgbClr val="00A585"/>
                </a:solidFill>
              </a:defRPr>
            </a:lvl1pPr>
          </a:lstStyle>
          <a:p>
            <a:fld id="{86CB4B4D-7CA3-9044-876B-883B54F8677D}" type="slidenum">
              <a:rPr lang="en-US" smtClean="0"/>
              <a:pPr/>
              <a:t>22</a:t>
            </a:fld>
            <a:endParaRPr lang="en-US" dirty="0"/>
          </a:p>
        </p:txBody>
      </p:sp>
    </p:spTree>
    <p:extLst>
      <p:ext uri="{BB962C8B-B14F-4D97-AF65-F5344CB8AC3E}">
        <p14:creationId xmlns:p14="http://schemas.microsoft.com/office/powerpoint/2010/main" val="1351552286"/>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184F6-D466-4BF4-98A3-B374AAFDA1D5}"/>
              </a:ext>
            </a:extLst>
          </p:cNvPr>
          <p:cNvSpPr>
            <a:spLocks noGrp="1"/>
          </p:cNvSpPr>
          <p:nvPr>
            <p:ph type="title"/>
          </p:nvPr>
        </p:nvSpPr>
        <p:spPr/>
        <p:txBody>
          <a:bodyPr/>
          <a:lstStyle/>
          <a:p>
            <a:r>
              <a:rPr lang="en-US" dirty="0"/>
              <a:t>LGBTQI people </a:t>
            </a:r>
          </a:p>
        </p:txBody>
      </p:sp>
      <p:sp>
        <p:nvSpPr>
          <p:cNvPr id="3" name="Text Placeholder 2">
            <a:extLst>
              <a:ext uri="{FF2B5EF4-FFF2-40B4-BE49-F238E27FC236}">
                <a16:creationId xmlns:a16="http://schemas.microsoft.com/office/drawing/2014/main" id="{FCB6201D-D5EF-4983-AB3D-55D4F52AF372}"/>
              </a:ext>
            </a:extLst>
          </p:cNvPr>
          <p:cNvSpPr>
            <a:spLocks noGrp="1"/>
          </p:cNvSpPr>
          <p:nvPr>
            <p:ph type="body" sz="half" idx="1"/>
          </p:nvPr>
        </p:nvSpPr>
        <p:spPr>
          <a:xfrm>
            <a:off x="1027343" y="1708195"/>
            <a:ext cx="15285575" cy="5223789"/>
          </a:xfrm>
        </p:spPr>
        <p:txBody>
          <a:bodyPr>
            <a:normAutofit/>
          </a:bodyPr>
          <a:lstStyle/>
          <a:p>
            <a:r>
              <a:rPr lang="en-GB" b="1" dirty="0"/>
              <a:t>Lesbian, gay, bisexual, transgender, queer/questioning, or intersex (LGBTQI) people are at heightened risk of discrimination, and sexual and physical violence. </a:t>
            </a:r>
          </a:p>
          <a:p>
            <a:r>
              <a:rPr lang="en-GB" dirty="0"/>
              <a:t>They face barriers to healthcare, housing, education, employment, information, and humanitarian facilities. </a:t>
            </a:r>
          </a:p>
          <a:p>
            <a:r>
              <a:rPr lang="en-GB" dirty="0"/>
              <a:t>They face discrimination in programmes based on conventional family units, such as for emergency shelter or food distribution. </a:t>
            </a:r>
          </a:p>
        </p:txBody>
      </p:sp>
      <p:sp>
        <p:nvSpPr>
          <p:cNvPr id="4" name="Title 1">
            <a:extLst>
              <a:ext uri="{FF2B5EF4-FFF2-40B4-BE49-F238E27FC236}">
                <a16:creationId xmlns:a16="http://schemas.microsoft.com/office/drawing/2014/main" id="{17187722-6AF1-4BB7-BC2F-23F32787DBE5}"/>
              </a:ext>
            </a:extLst>
          </p:cNvPr>
          <p:cNvSpPr txBox="1">
            <a:spLocks/>
          </p:cNvSpPr>
          <p:nvPr/>
        </p:nvSpPr>
        <p:spPr>
          <a:xfrm>
            <a:off x="659404" y="7165447"/>
            <a:ext cx="13953493" cy="11303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a:lstStyle>
          <a:p>
            <a:pPr hangingPunct="1"/>
            <a:r>
              <a:rPr lang="en-US" sz="4000" dirty="0">
                <a:solidFill>
                  <a:srgbClr val="000000"/>
                </a:solidFill>
              </a:rPr>
              <a:t>What can humanitarians do? </a:t>
            </a:r>
          </a:p>
        </p:txBody>
      </p:sp>
      <p:sp>
        <p:nvSpPr>
          <p:cNvPr id="5" name="Slide Number">
            <a:extLst>
              <a:ext uri="{FF2B5EF4-FFF2-40B4-BE49-F238E27FC236}">
                <a16:creationId xmlns:a16="http://schemas.microsoft.com/office/drawing/2014/main" id="{01F8ADCE-4013-432C-BB63-22097C3C808C}"/>
              </a:ext>
            </a:extLst>
          </p:cNvPr>
          <p:cNvSpPr txBox="1">
            <a:spLocks noGrp="1"/>
          </p:cNvSpPr>
          <p:nvPr>
            <p:ph type="sldNum" sz="quarter" idx="2"/>
          </p:nvPr>
        </p:nvSpPr>
        <p:spPr>
          <a:xfrm>
            <a:off x="3396741" y="8803219"/>
            <a:ext cx="418384" cy="410369"/>
          </a:xfrm>
          <a:prstGeom prst="rect">
            <a:avLst/>
          </a:prstGeom>
        </p:spPr>
        <p:txBody>
          <a:bodyPr/>
          <a:lstStyle>
            <a:lvl1pPr>
              <a:defRPr sz="2000">
                <a:solidFill>
                  <a:srgbClr val="00A585"/>
                </a:solidFill>
              </a:defRPr>
            </a:lvl1pPr>
          </a:lstStyle>
          <a:p>
            <a:fld id="{86CB4B4D-7CA3-9044-876B-883B54F8677D}" type="slidenum">
              <a:rPr lang="en-US" smtClean="0"/>
              <a:pPr/>
              <a:t>23</a:t>
            </a:fld>
            <a:endParaRPr lang="en-US" dirty="0"/>
          </a:p>
        </p:txBody>
      </p:sp>
    </p:spTree>
    <p:extLst>
      <p:ext uri="{BB962C8B-B14F-4D97-AF65-F5344CB8AC3E}">
        <p14:creationId xmlns:p14="http://schemas.microsoft.com/office/powerpoint/2010/main" val="422680990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1DA7EF-40CA-48C4-8CDC-242723FAE35A}"/>
              </a:ext>
            </a:extLst>
          </p:cNvPr>
          <p:cNvSpPr>
            <a:spLocks noGrp="1"/>
          </p:cNvSpPr>
          <p:nvPr>
            <p:ph type="title"/>
          </p:nvPr>
        </p:nvSpPr>
        <p:spPr>
          <a:xfrm>
            <a:off x="392704" y="180047"/>
            <a:ext cx="13953493" cy="1130300"/>
          </a:xfrm>
        </p:spPr>
        <p:txBody>
          <a:bodyPr>
            <a:normAutofit fontScale="90000"/>
          </a:bodyPr>
          <a:lstStyle/>
          <a:p>
            <a:r>
              <a:rPr lang="en-US" dirty="0"/>
              <a:t>People needing psychosocial support </a:t>
            </a:r>
          </a:p>
        </p:txBody>
      </p:sp>
      <p:sp>
        <p:nvSpPr>
          <p:cNvPr id="3" name="Text Placeholder 2">
            <a:extLst>
              <a:ext uri="{FF2B5EF4-FFF2-40B4-BE49-F238E27FC236}">
                <a16:creationId xmlns:a16="http://schemas.microsoft.com/office/drawing/2014/main" id="{0B1FEF82-2D35-4F69-9A16-14ED8BCE05E6}"/>
              </a:ext>
            </a:extLst>
          </p:cNvPr>
          <p:cNvSpPr>
            <a:spLocks noGrp="1"/>
          </p:cNvSpPr>
          <p:nvPr>
            <p:ph type="body" sz="half" idx="1"/>
          </p:nvPr>
        </p:nvSpPr>
        <p:spPr>
          <a:xfrm>
            <a:off x="882403" y="2034548"/>
            <a:ext cx="15491072" cy="6973855"/>
          </a:xfrm>
        </p:spPr>
        <p:txBody>
          <a:bodyPr>
            <a:normAutofit/>
          </a:bodyPr>
          <a:lstStyle/>
          <a:p>
            <a:r>
              <a:rPr lang="en-US" dirty="0"/>
              <a:t>Some people are more likely to be overwhelmed by distress, especially if they have been </a:t>
            </a:r>
            <a:r>
              <a:rPr lang="en-US" b="1" dirty="0"/>
              <a:t>forcibly displaced, separated from family members, survived violence or experienced previous mental health conditions.</a:t>
            </a:r>
          </a:p>
          <a:p>
            <a:r>
              <a:rPr lang="en-US" dirty="0"/>
              <a:t>Provide basic services and security in a socially and culturally appropriate way to both reduce distress among affected populations and to address discrimination.</a:t>
            </a:r>
          </a:p>
          <a:p>
            <a:endParaRPr lang="en-US" dirty="0"/>
          </a:p>
        </p:txBody>
      </p:sp>
      <p:sp>
        <p:nvSpPr>
          <p:cNvPr id="4" name="Slide Number">
            <a:extLst>
              <a:ext uri="{FF2B5EF4-FFF2-40B4-BE49-F238E27FC236}">
                <a16:creationId xmlns:a16="http://schemas.microsoft.com/office/drawing/2014/main" id="{ECCF520D-F9B2-494E-89AA-42323A4DA0CE}"/>
              </a:ext>
            </a:extLst>
          </p:cNvPr>
          <p:cNvSpPr txBox="1">
            <a:spLocks noGrp="1"/>
          </p:cNvSpPr>
          <p:nvPr>
            <p:ph type="sldNum" sz="quarter" idx="2"/>
          </p:nvPr>
        </p:nvSpPr>
        <p:spPr>
          <a:xfrm>
            <a:off x="3396741" y="8803219"/>
            <a:ext cx="418384" cy="410369"/>
          </a:xfrm>
          <a:prstGeom prst="rect">
            <a:avLst/>
          </a:prstGeom>
        </p:spPr>
        <p:txBody>
          <a:bodyPr/>
          <a:lstStyle>
            <a:lvl1pPr>
              <a:defRPr sz="2000">
                <a:solidFill>
                  <a:srgbClr val="00A585"/>
                </a:solidFill>
              </a:defRPr>
            </a:lvl1pPr>
          </a:lstStyle>
          <a:p>
            <a:fld id="{86CB4B4D-7CA3-9044-876B-883B54F8677D}" type="slidenum">
              <a:rPr lang="en-US" smtClean="0"/>
              <a:pPr/>
              <a:t>24</a:t>
            </a:fld>
            <a:endParaRPr lang="en-US" dirty="0"/>
          </a:p>
        </p:txBody>
      </p:sp>
    </p:spTree>
    <p:extLst>
      <p:ext uri="{BB962C8B-B14F-4D97-AF65-F5344CB8AC3E}">
        <p14:creationId xmlns:p14="http://schemas.microsoft.com/office/powerpoint/2010/main" val="2199885348"/>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Image result for world map">
            <a:extLst>
              <a:ext uri="{FF2B5EF4-FFF2-40B4-BE49-F238E27FC236}">
                <a16:creationId xmlns:a16="http://schemas.microsoft.com/office/drawing/2014/main" id="{D05D9080-88D6-449D-AF25-88EE1417EBA2}"/>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05741" y="708814"/>
            <a:ext cx="16541818" cy="7746427"/>
          </a:xfrm>
          <a:prstGeom prst="rect">
            <a:avLst/>
          </a:prstGeom>
          <a:solidFill>
            <a:srgbClr val="FFFFFF">
              <a:alpha val="50196"/>
            </a:srgbClr>
          </a:solidFill>
        </p:spPr>
      </p:pic>
      <p:sp>
        <p:nvSpPr>
          <p:cNvPr id="2" name="Title 1">
            <a:extLst>
              <a:ext uri="{FF2B5EF4-FFF2-40B4-BE49-F238E27FC236}">
                <a16:creationId xmlns:a16="http://schemas.microsoft.com/office/drawing/2014/main" id="{51AB6D31-8354-436B-8A20-C5E548860BBD}"/>
              </a:ext>
            </a:extLst>
          </p:cNvPr>
          <p:cNvSpPr>
            <a:spLocks noGrp="1"/>
          </p:cNvSpPr>
          <p:nvPr>
            <p:ph type="title"/>
          </p:nvPr>
        </p:nvSpPr>
        <p:spPr>
          <a:xfrm>
            <a:off x="392704" y="70423"/>
            <a:ext cx="15883616" cy="1130300"/>
          </a:xfrm>
        </p:spPr>
        <p:txBody>
          <a:bodyPr>
            <a:normAutofit fontScale="90000"/>
          </a:bodyPr>
          <a:lstStyle/>
          <a:p>
            <a:r>
              <a:rPr lang="en-US" sz="7100" dirty="0"/>
              <a:t>Look again at your maps… </a:t>
            </a:r>
            <a:br>
              <a:rPr lang="en-US" dirty="0"/>
            </a:br>
            <a:endParaRPr lang="en-US" dirty="0"/>
          </a:p>
        </p:txBody>
      </p:sp>
      <p:sp>
        <p:nvSpPr>
          <p:cNvPr id="6" name="Rectangle 5">
            <a:extLst>
              <a:ext uri="{FF2B5EF4-FFF2-40B4-BE49-F238E27FC236}">
                <a16:creationId xmlns:a16="http://schemas.microsoft.com/office/drawing/2014/main" id="{BD20D569-5784-4B25-9D7C-4805D09FC52C}"/>
              </a:ext>
            </a:extLst>
          </p:cNvPr>
          <p:cNvSpPr/>
          <p:nvPr/>
        </p:nvSpPr>
        <p:spPr>
          <a:xfrm>
            <a:off x="828049" y="1298359"/>
            <a:ext cx="16106473" cy="8710077"/>
          </a:xfrm>
          <a:prstGeom prst="rect">
            <a:avLst/>
          </a:prstGeom>
          <a:solidFill>
            <a:srgbClr val="FFFFFF">
              <a:alpha val="63922"/>
            </a:srgbClr>
          </a:solidFill>
        </p:spPr>
        <p:txBody>
          <a:bodyPr wrap="square">
            <a:spAutoFit/>
          </a:bodyPr>
          <a:lstStyle/>
          <a:p>
            <a:pPr algn="l"/>
            <a:r>
              <a:rPr lang="en-US" sz="4000" dirty="0">
                <a:solidFill>
                  <a:srgbClr val="000000"/>
                </a:solidFill>
              </a:rPr>
              <a:t>Refer to your group’s selected crisis.</a:t>
            </a:r>
          </a:p>
          <a:p>
            <a:pPr algn="l"/>
            <a:endParaRPr lang="en-US" sz="4000" dirty="0">
              <a:solidFill>
                <a:srgbClr val="000000"/>
              </a:solidFill>
            </a:endParaRPr>
          </a:p>
          <a:p>
            <a:pPr algn="l"/>
            <a:r>
              <a:rPr lang="en-US" sz="4000" dirty="0">
                <a:solidFill>
                  <a:srgbClr val="000000"/>
                </a:solidFill>
              </a:rPr>
              <a:t>Which vulnerability and capacity issues (listed below) may be particularly acute in this context?</a:t>
            </a:r>
          </a:p>
          <a:p>
            <a:pPr algn="l"/>
            <a:endParaRPr lang="en-US" sz="4000" dirty="0">
              <a:solidFill>
                <a:srgbClr val="000000"/>
              </a:solidFill>
            </a:endParaRPr>
          </a:p>
          <a:p>
            <a:pPr marL="4000500" indent="-342900" algn="l" defTabSz="3771900">
              <a:buFont typeface="Arial" panose="020B0604020202020204" pitchFamily="34" charset="0"/>
              <a:buChar char="•"/>
            </a:pPr>
            <a:r>
              <a:rPr lang="en-US" sz="4000" dirty="0">
                <a:solidFill>
                  <a:srgbClr val="000000"/>
                </a:solidFill>
              </a:rPr>
              <a:t>Children</a:t>
            </a:r>
          </a:p>
          <a:p>
            <a:pPr marL="4000500" indent="-342900" algn="l" defTabSz="3771900">
              <a:buFont typeface="Arial" panose="020B0604020202020204" pitchFamily="34" charset="0"/>
              <a:buChar char="•"/>
            </a:pPr>
            <a:r>
              <a:rPr lang="en-US" sz="4000" dirty="0">
                <a:solidFill>
                  <a:srgbClr val="000000"/>
                </a:solidFill>
              </a:rPr>
              <a:t>Older people</a:t>
            </a:r>
          </a:p>
          <a:p>
            <a:pPr marL="4000500" indent="-342900" algn="l" defTabSz="3771900">
              <a:buFont typeface="Arial" panose="020B0604020202020204" pitchFamily="34" charset="0"/>
              <a:buChar char="•"/>
            </a:pPr>
            <a:r>
              <a:rPr lang="en-US" sz="4000" dirty="0">
                <a:solidFill>
                  <a:srgbClr val="000000"/>
                </a:solidFill>
              </a:rPr>
              <a:t>Survivors (or people at risk) of gender-based violence</a:t>
            </a:r>
          </a:p>
          <a:p>
            <a:pPr marL="4000500" indent="-342900" algn="l" defTabSz="3771900">
              <a:buFont typeface="Arial" panose="020B0604020202020204" pitchFamily="34" charset="0"/>
              <a:buChar char="•"/>
            </a:pPr>
            <a:r>
              <a:rPr lang="en-US" sz="4000" dirty="0">
                <a:solidFill>
                  <a:srgbClr val="000000"/>
                </a:solidFill>
              </a:rPr>
              <a:t>Persons with disabilities</a:t>
            </a:r>
          </a:p>
          <a:p>
            <a:pPr marL="4000500" indent="-342900" algn="l" defTabSz="3771900">
              <a:buFont typeface="Arial" panose="020B0604020202020204" pitchFamily="34" charset="0"/>
              <a:buChar char="•"/>
            </a:pPr>
            <a:r>
              <a:rPr lang="en-US" sz="4000" dirty="0">
                <a:solidFill>
                  <a:srgbClr val="000000"/>
                </a:solidFill>
              </a:rPr>
              <a:t>People living with and affected by HIV</a:t>
            </a:r>
          </a:p>
          <a:p>
            <a:pPr marL="4000500" indent="-342900" algn="l" defTabSz="3771900">
              <a:buFont typeface="Arial" panose="020B0604020202020204" pitchFamily="34" charset="0"/>
              <a:buChar char="•"/>
            </a:pPr>
            <a:r>
              <a:rPr lang="en-US" sz="4000" dirty="0">
                <a:solidFill>
                  <a:srgbClr val="000000"/>
                </a:solidFill>
              </a:rPr>
              <a:t>LGBTQI people</a:t>
            </a:r>
          </a:p>
          <a:p>
            <a:pPr marL="4000500" indent="-342900" algn="l" defTabSz="3771900">
              <a:buFont typeface="Arial" panose="020B0604020202020204" pitchFamily="34" charset="0"/>
              <a:buChar char="•"/>
            </a:pPr>
            <a:r>
              <a:rPr lang="en-US" sz="4000" dirty="0">
                <a:solidFill>
                  <a:srgbClr val="000000"/>
                </a:solidFill>
              </a:rPr>
              <a:t>People needing psychosocial support</a:t>
            </a:r>
          </a:p>
          <a:p>
            <a:pPr algn="l"/>
            <a:endParaRPr lang="en-US" sz="4000" dirty="0">
              <a:solidFill>
                <a:srgbClr val="000000"/>
              </a:solidFill>
            </a:endParaRPr>
          </a:p>
          <a:p>
            <a:pPr algn="l"/>
            <a:endParaRPr lang="en-US" sz="4000" b="1" dirty="0">
              <a:solidFill>
                <a:srgbClr val="000000"/>
              </a:solidFill>
            </a:endParaRPr>
          </a:p>
        </p:txBody>
      </p:sp>
      <p:sp>
        <p:nvSpPr>
          <p:cNvPr id="5" name="Slide Number">
            <a:extLst>
              <a:ext uri="{FF2B5EF4-FFF2-40B4-BE49-F238E27FC236}">
                <a16:creationId xmlns:a16="http://schemas.microsoft.com/office/drawing/2014/main" id="{9E8D4970-8069-4371-A292-940682A73743}"/>
              </a:ext>
            </a:extLst>
          </p:cNvPr>
          <p:cNvSpPr txBox="1">
            <a:spLocks noGrp="1"/>
          </p:cNvSpPr>
          <p:nvPr>
            <p:ph type="sldNum" sz="quarter" idx="2"/>
          </p:nvPr>
        </p:nvSpPr>
        <p:spPr>
          <a:xfrm>
            <a:off x="3396741" y="8803219"/>
            <a:ext cx="418384" cy="410369"/>
          </a:xfrm>
          <a:prstGeom prst="rect">
            <a:avLst/>
          </a:prstGeom>
        </p:spPr>
        <p:txBody>
          <a:bodyPr/>
          <a:lstStyle>
            <a:lvl1pPr>
              <a:defRPr sz="2000">
                <a:solidFill>
                  <a:srgbClr val="00A585"/>
                </a:solidFill>
              </a:defRPr>
            </a:lvl1pPr>
          </a:lstStyle>
          <a:p>
            <a:fld id="{86CB4B4D-7CA3-9044-876B-883B54F8677D}" type="slidenum">
              <a:rPr lang="en-US" smtClean="0"/>
              <a:pPr/>
              <a:t>25</a:t>
            </a:fld>
            <a:endParaRPr lang="en-US" dirty="0"/>
          </a:p>
        </p:txBody>
      </p:sp>
    </p:spTree>
    <p:extLst>
      <p:ext uri="{BB962C8B-B14F-4D97-AF65-F5344CB8AC3E}">
        <p14:creationId xmlns:p14="http://schemas.microsoft.com/office/powerpoint/2010/main" val="87142626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fade">
                                      <p:cBhvr>
                                        <p:cTn id="22" dur="500"/>
                                        <p:tgtEl>
                                          <p:spTgt spid="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fade">
                                      <p:cBhvr>
                                        <p:cTn id="27" dur="500"/>
                                        <p:tgtEl>
                                          <p:spTgt spid="6">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xEl>
                                              <p:pRg st="6" end="6"/>
                                            </p:txEl>
                                          </p:spTgt>
                                        </p:tgtEl>
                                        <p:attrNameLst>
                                          <p:attrName>style.visibility</p:attrName>
                                        </p:attrNameLst>
                                      </p:cBhvr>
                                      <p:to>
                                        <p:strVal val="visible"/>
                                      </p:to>
                                    </p:set>
                                    <p:animEffect transition="in" filter="fade">
                                      <p:cBhvr>
                                        <p:cTn id="32" dur="500"/>
                                        <p:tgtEl>
                                          <p:spTgt spid="6">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txEl>
                                              <p:pRg st="7" end="7"/>
                                            </p:txEl>
                                          </p:spTgt>
                                        </p:tgtEl>
                                        <p:attrNameLst>
                                          <p:attrName>style.visibility</p:attrName>
                                        </p:attrNameLst>
                                      </p:cBhvr>
                                      <p:to>
                                        <p:strVal val="visible"/>
                                      </p:to>
                                    </p:set>
                                    <p:animEffect transition="in" filter="fade">
                                      <p:cBhvr>
                                        <p:cTn id="37" dur="500"/>
                                        <p:tgtEl>
                                          <p:spTgt spid="6">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6">
                                            <p:txEl>
                                              <p:pRg st="8" end="8"/>
                                            </p:txEl>
                                          </p:spTgt>
                                        </p:tgtEl>
                                        <p:attrNameLst>
                                          <p:attrName>style.visibility</p:attrName>
                                        </p:attrNameLst>
                                      </p:cBhvr>
                                      <p:to>
                                        <p:strVal val="visible"/>
                                      </p:to>
                                    </p:set>
                                    <p:animEffect transition="in" filter="fade">
                                      <p:cBhvr>
                                        <p:cTn id="42" dur="500"/>
                                        <p:tgtEl>
                                          <p:spTgt spid="6">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6">
                                            <p:txEl>
                                              <p:pRg st="9" end="9"/>
                                            </p:txEl>
                                          </p:spTgt>
                                        </p:tgtEl>
                                        <p:attrNameLst>
                                          <p:attrName>style.visibility</p:attrName>
                                        </p:attrNameLst>
                                      </p:cBhvr>
                                      <p:to>
                                        <p:strVal val="visible"/>
                                      </p:to>
                                    </p:set>
                                    <p:animEffect transition="in" filter="fade">
                                      <p:cBhvr>
                                        <p:cTn id="47" dur="500"/>
                                        <p:tgtEl>
                                          <p:spTgt spid="6">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6">
                                            <p:txEl>
                                              <p:pRg st="10" end="10"/>
                                            </p:txEl>
                                          </p:spTgt>
                                        </p:tgtEl>
                                        <p:attrNameLst>
                                          <p:attrName>style.visibility</p:attrName>
                                        </p:attrNameLst>
                                      </p:cBhvr>
                                      <p:to>
                                        <p:strVal val="visible"/>
                                      </p:to>
                                    </p:set>
                                    <p:animEffect transition="in" filter="fade">
                                      <p:cBhvr>
                                        <p:cTn id="52" dur="500"/>
                                        <p:tgtEl>
                                          <p:spTgt spid="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FA698-2E52-432D-A64C-7A8FB0B8E386}"/>
              </a:ext>
            </a:extLst>
          </p:cNvPr>
          <p:cNvSpPr>
            <a:spLocks noGrp="1"/>
          </p:cNvSpPr>
          <p:nvPr>
            <p:ph type="title"/>
          </p:nvPr>
        </p:nvSpPr>
        <p:spPr/>
        <p:txBody>
          <a:bodyPr>
            <a:normAutofit fontScale="90000"/>
          </a:bodyPr>
          <a:lstStyle/>
          <a:p>
            <a:r>
              <a:rPr lang="en-US" dirty="0"/>
              <a:t>Understand the operational setting</a:t>
            </a:r>
          </a:p>
        </p:txBody>
      </p:sp>
      <p:sp>
        <p:nvSpPr>
          <p:cNvPr id="3" name="Text Placeholder 2">
            <a:extLst>
              <a:ext uri="{FF2B5EF4-FFF2-40B4-BE49-F238E27FC236}">
                <a16:creationId xmlns:a16="http://schemas.microsoft.com/office/drawing/2014/main" id="{610D5A1F-493B-4763-9CBA-63A766E1A96B}"/>
              </a:ext>
            </a:extLst>
          </p:cNvPr>
          <p:cNvSpPr>
            <a:spLocks noGrp="1"/>
          </p:cNvSpPr>
          <p:nvPr>
            <p:ph type="body" sz="half" idx="1"/>
          </p:nvPr>
        </p:nvSpPr>
        <p:spPr>
          <a:xfrm>
            <a:off x="1246278" y="1935416"/>
            <a:ext cx="13953493" cy="4831360"/>
          </a:xfrm>
        </p:spPr>
        <p:txBody>
          <a:bodyPr>
            <a:normAutofit fontScale="92500" lnSpcReduction="20000"/>
          </a:bodyPr>
          <a:lstStyle/>
          <a:p>
            <a:pPr marL="571500" indent="-571500">
              <a:buFont typeface="Arial" panose="020B0604020202020204" pitchFamily="34" charset="0"/>
              <a:buChar char="•"/>
            </a:pPr>
            <a:r>
              <a:rPr lang="en-US" dirty="0"/>
              <a:t>Strong or weak national and local response?</a:t>
            </a:r>
          </a:p>
          <a:p>
            <a:pPr marL="571500" indent="-571500">
              <a:buFont typeface="Arial" panose="020B0604020202020204" pitchFamily="34" charset="0"/>
              <a:buChar char="•"/>
            </a:pPr>
            <a:r>
              <a:rPr lang="en-US" dirty="0"/>
              <a:t>Protracted crisis or short-term emergency?</a:t>
            </a:r>
          </a:p>
          <a:p>
            <a:pPr marL="571500" indent="-571500">
              <a:buFont typeface="Arial" panose="020B0604020202020204" pitchFamily="34" charset="0"/>
              <a:buChar char="•"/>
            </a:pPr>
            <a:r>
              <a:rPr lang="en-US" dirty="0"/>
              <a:t>Urban or rural?</a:t>
            </a:r>
          </a:p>
          <a:p>
            <a:pPr marL="571500" indent="-571500">
              <a:buFont typeface="Arial" panose="020B0604020202020204" pitchFamily="34" charset="0"/>
              <a:buChar char="•"/>
            </a:pPr>
            <a:r>
              <a:rPr lang="en-US" dirty="0"/>
              <a:t>Communal settlements, camps, or collective centres?</a:t>
            </a:r>
          </a:p>
          <a:p>
            <a:pPr marL="571500" indent="-571500">
              <a:buFont typeface="Arial" panose="020B0604020202020204" pitchFamily="34" charset="0"/>
              <a:buChar char="•"/>
            </a:pPr>
            <a:r>
              <a:rPr lang="en-US" dirty="0"/>
              <a:t>Military involved or not?</a:t>
            </a:r>
          </a:p>
          <a:p>
            <a:pPr marL="571500" indent="-571500">
              <a:buFont typeface="Arial" panose="020B0604020202020204" pitchFamily="34" charset="0"/>
              <a:buChar char="•"/>
            </a:pPr>
            <a:r>
              <a:rPr lang="en-US" dirty="0"/>
              <a:t>Environmental impact a concern?</a:t>
            </a:r>
          </a:p>
          <a:p>
            <a:endParaRPr lang="en-US" dirty="0"/>
          </a:p>
          <a:p>
            <a:pPr marL="571500" indent="-571500">
              <a:buFont typeface="Arial" panose="020B0604020202020204" pitchFamily="34" charset="0"/>
              <a:buChar char="•"/>
            </a:pPr>
            <a:endParaRPr lang="en-US" dirty="0"/>
          </a:p>
        </p:txBody>
      </p:sp>
      <p:sp>
        <p:nvSpPr>
          <p:cNvPr id="4" name="Title 1">
            <a:extLst>
              <a:ext uri="{FF2B5EF4-FFF2-40B4-BE49-F238E27FC236}">
                <a16:creationId xmlns:a16="http://schemas.microsoft.com/office/drawing/2014/main" id="{F9A4D7B1-DD0E-40AF-8A35-9B4EA9D52E3B}"/>
              </a:ext>
            </a:extLst>
          </p:cNvPr>
          <p:cNvSpPr txBox="1">
            <a:spLocks/>
          </p:cNvSpPr>
          <p:nvPr/>
        </p:nvSpPr>
        <p:spPr>
          <a:xfrm>
            <a:off x="659404" y="7219847"/>
            <a:ext cx="13953493" cy="11303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fontScale="62500" lnSpcReduction="20000"/>
          </a:bodyPr>
          <a:lst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a:lstStyle>
          <a:p>
            <a:pPr hangingPunct="1"/>
            <a:r>
              <a:rPr lang="en-US" dirty="0">
                <a:solidFill>
                  <a:srgbClr val="000000"/>
                </a:solidFill>
              </a:rPr>
              <a:t>What other factors affect the operational setting?</a:t>
            </a:r>
          </a:p>
        </p:txBody>
      </p:sp>
      <p:sp>
        <p:nvSpPr>
          <p:cNvPr id="5" name="Slide Number">
            <a:extLst>
              <a:ext uri="{FF2B5EF4-FFF2-40B4-BE49-F238E27FC236}">
                <a16:creationId xmlns:a16="http://schemas.microsoft.com/office/drawing/2014/main" id="{561AD9E8-161B-4D1B-AFBC-13BBC0D4FBFD}"/>
              </a:ext>
            </a:extLst>
          </p:cNvPr>
          <p:cNvSpPr txBox="1">
            <a:spLocks noGrp="1"/>
          </p:cNvSpPr>
          <p:nvPr>
            <p:ph type="sldNum" sz="quarter" idx="2"/>
          </p:nvPr>
        </p:nvSpPr>
        <p:spPr>
          <a:xfrm>
            <a:off x="3396741" y="8803219"/>
            <a:ext cx="418384" cy="410369"/>
          </a:xfrm>
          <a:prstGeom prst="rect">
            <a:avLst/>
          </a:prstGeom>
        </p:spPr>
        <p:txBody>
          <a:bodyPr/>
          <a:lstStyle>
            <a:lvl1pPr>
              <a:defRPr sz="2000">
                <a:solidFill>
                  <a:srgbClr val="00A585"/>
                </a:solidFill>
              </a:defRPr>
            </a:lvl1pPr>
          </a:lstStyle>
          <a:p>
            <a:fld id="{86CB4B4D-7CA3-9044-876B-883B54F8677D}" type="slidenum">
              <a:rPr lang="en-US" smtClean="0"/>
              <a:pPr/>
              <a:t>26</a:t>
            </a:fld>
            <a:endParaRPr lang="en-US" dirty="0"/>
          </a:p>
        </p:txBody>
      </p:sp>
    </p:spTree>
    <p:extLst>
      <p:ext uri="{BB962C8B-B14F-4D97-AF65-F5344CB8AC3E}">
        <p14:creationId xmlns:p14="http://schemas.microsoft.com/office/powerpoint/2010/main" val="233973117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301E0-C5AE-482D-A021-E3E5D0BB0D5C}"/>
              </a:ext>
            </a:extLst>
          </p:cNvPr>
          <p:cNvSpPr>
            <a:spLocks noGrp="1"/>
          </p:cNvSpPr>
          <p:nvPr>
            <p:ph type="title"/>
          </p:nvPr>
        </p:nvSpPr>
        <p:spPr/>
        <p:txBody>
          <a:bodyPr>
            <a:normAutofit/>
          </a:bodyPr>
          <a:lstStyle/>
          <a:p>
            <a:r>
              <a:rPr lang="en-US" dirty="0"/>
              <a:t>Support national and local actors</a:t>
            </a:r>
          </a:p>
        </p:txBody>
      </p:sp>
      <p:sp>
        <p:nvSpPr>
          <p:cNvPr id="3" name="Text Placeholder 2">
            <a:extLst>
              <a:ext uri="{FF2B5EF4-FFF2-40B4-BE49-F238E27FC236}">
                <a16:creationId xmlns:a16="http://schemas.microsoft.com/office/drawing/2014/main" id="{8ADCFE62-D5C7-466B-A994-789D2064F97F}"/>
              </a:ext>
            </a:extLst>
          </p:cNvPr>
          <p:cNvSpPr>
            <a:spLocks noGrp="1"/>
          </p:cNvSpPr>
          <p:nvPr>
            <p:ph type="body" sz="half" idx="1"/>
          </p:nvPr>
        </p:nvSpPr>
        <p:spPr>
          <a:xfrm>
            <a:off x="655934" y="1907600"/>
            <a:ext cx="8719163" cy="7846000"/>
          </a:xfrm>
        </p:spPr>
        <p:txBody>
          <a:bodyPr>
            <a:normAutofit/>
          </a:bodyPr>
          <a:lstStyle/>
          <a:p>
            <a:r>
              <a:rPr lang="en-GB" b="1" dirty="0"/>
              <a:t>Sphere recognises the primary role and responsibility of the host state in humanitarian response. </a:t>
            </a:r>
          </a:p>
          <a:p>
            <a:r>
              <a:rPr lang="en-GB" dirty="0"/>
              <a:t>The Handbook provides useful guidance for </a:t>
            </a:r>
            <a:r>
              <a:rPr lang="en-GB" b="1" dirty="0"/>
              <a:t>anyone</a:t>
            </a:r>
            <a:r>
              <a:rPr lang="en-GB" dirty="0"/>
              <a:t> involved in humanitarian response and encourages humanitarian organisations to actively support this responsibility. </a:t>
            </a:r>
          </a:p>
          <a:p>
            <a:endParaRPr lang="en-GB" dirty="0"/>
          </a:p>
        </p:txBody>
      </p:sp>
      <p:sp>
        <p:nvSpPr>
          <p:cNvPr id="6" name="Slide Number">
            <a:extLst>
              <a:ext uri="{FF2B5EF4-FFF2-40B4-BE49-F238E27FC236}">
                <a16:creationId xmlns:a16="http://schemas.microsoft.com/office/drawing/2014/main" id="{ED053B33-27F5-4512-9949-F651F14D8859}"/>
              </a:ext>
            </a:extLst>
          </p:cNvPr>
          <p:cNvSpPr txBox="1">
            <a:spLocks noGrp="1"/>
          </p:cNvSpPr>
          <p:nvPr>
            <p:ph type="sldNum" sz="quarter" idx="2"/>
          </p:nvPr>
        </p:nvSpPr>
        <p:spPr>
          <a:xfrm>
            <a:off x="3396741" y="8803219"/>
            <a:ext cx="418384" cy="410369"/>
          </a:xfrm>
          <a:prstGeom prst="rect">
            <a:avLst/>
          </a:prstGeom>
        </p:spPr>
        <p:txBody>
          <a:bodyPr/>
          <a:lstStyle>
            <a:lvl1pPr>
              <a:defRPr sz="2000">
                <a:solidFill>
                  <a:srgbClr val="00A585"/>
                </a:solidFill>
              </a:defRPr>
            </a:lvl1pPr>
          </a:lstStyle>
          <a:p>
            <a:fld id="{86CB4B4D-7CA3-9044-876B-883B54F8677D}" type="slidenum">
              <a:rPr lang="en-US" smtClean="0"/>
              <a:pPr/>
              <a:t>27</a:t>
            </a:fld>
            <a:endParaRPr lang="en-US" dirty="0"/>
          </a:p>
        </p:txBody>
      </p:sp>
      <p:sp>
        <p:nvSpPr>
          <p:cNvPr id="7" name="TextBox 6">
            <a:extLst>
              <a:ext uri="{FF2B5EF4-FFF2-40B4-BE49-F238E27FC236}">
                <a16:creationId xmlns:a16="http://schemas.microsoft.com/office/drawing/2014/main" id="{5A8B62A2-54D5-4C1B-9628-929811AD6DAA}"/>
              </a:ext>
            </a:extLst>
          </p:cNvPr>
          <p:cNvSpPr txBox="1"/>
          <p:nvPr/>
        </p:nvSpPr>
        <p:spPr>
          <a:xfrm>
            <a:off x="15993891" y="8895739"/>
            <a:ext cx="561052"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000" dirty="0">
                <a:solidFill>
                  <a:srgbClr val="00B297"/>
                </a:solidFill>
              </a:rPr>
              <a:t>IFRC</a:t>
            </a:r>
          </a:p>
        </p:txBody>
      </p:sp>
      <p:pic>
        <p:nvPicPr>
          <p:cNvPr id="1028" name="Picture 4" descr="earthquake response photos IFRC à¦à¦° à¦à¦¬à¦¿à¦° à¦«à¦²à¦¾à¦«à¦²">
            <a:extLst>
              <a:ext uri="{FF2B5EF4-FFF2-40B4-BE49-F238E27FC236}">
                <a16:creationId xmlns:a16="http://schemas.microsoft.com/office/drawing/2014/main" id="{1FFEFBED-65F0-439C-BD8B-804A8CE08405}"/>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9668686" y="1623577"/>
            <a:ext cx="7015643" cy="71796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2483181"/>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Online Media 2" title="Urban Shelter Response - Lessons From Baghdad">
            <a:hlinkClick r:id="" action="ppaction://media"/>
            <a:extLst>
              <a:ext uri="{FF2B5EF4-FFF2-40B4-BE49-F238E27FC236}">
                <a16:creationId xmlns:a16="http://schemas.microsoft.com/office/drawing/2014/main" id="{AD77CD5D-CF07-4375-9F32-21173A561204}"/>
              </a:ext>
            </a:extLst>
          </p:cNvPr>
          <p:cNvPicPr>
            <a:picLocks noRot="1" noChangeAspect="1"/>
          </p:cNvPicPr>
          <p:nvPr>
            <a:videoFile r:link="rId1"/>
          </p:nvPr>
        </p:nvPicPr>
        <p:blipFill>
          <a:blip r:embed="rId4"/>
          <a:stretch>
            <a:fillRect/>
          </a:stretch>
        </p:blipFill>
        <p:spPr>
          <a:xfrm>
            <a:off x="1386141" y="1289753"/>
            <a:ext cx="14567980" cy="8194489"/>
          </a:xfrm>
          <a:prstGeom prst="rect">
            <a:avLst/>
          </a:prstGeom>
        </p:spPr>
      </p:pic>
      <p:sp>
        <p:nvSpPr>
          <p:cNvPr id="2" name="Title 1">
            <a:extLst>
              <a:ext uri="{FF2B5EF4-FFF2-40B4-BE49-F238E27FC236}">
                <a16:creationId xmlns:a16="http://schemas.microsoft.com/office/drawing/2014/main" id="{4A7E0BF2-49A7-496B-BCF5-1016EC701548}"/>
              </a:ext>
            </a:extLst>
          </p:cNvPr>
          <p:cNvSpPr>
            <a:spLocks noGrp="1"/>
          </p:cNvSpPr>
          <p:nvPr>
            <p:ph type="title"/>
          </p:nvPr>
        </p:nvSpPr>
        <p:spPr/>
        <p:txBody>
          <a:bodyPr/>
          <a:lstStyle/>
          <a:p>
            <a:r>
              <a:rPr lang="en-US" dirty="0"/>
              <a:t>Summing it up – context matters!</a:t>
            </a:r>
          </a:p>
        </p:txBody>
      </p:sp>
    </p:spTree>
    <p:extLst>
      <p:ext uri="{BB962C8B-B14F-4D97-AF65-F5344CB8AC3E}">
        <p14:creationId xmlns:p14="http://schemas.microsoft.com/office/powerpoint/2010/main" val="179787567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display="0">
                  <p:stCondLst>
                    <p:cond delay="indefinite"/>
                  </p:stCondLst>
                </p:cTn>
                <p:tgtEl>
                  <p:spTgt spid="3"/>
                </p:tgtEl>
              </p:cMediaNode>
            </p:vide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FA698-2E52-432D-A64C-7A8FB0B8E386}"/>
              </a:ext>
            </a:extLst>
          </p:cNvPr>
          <p:cNvSpPr>
            <a:spLocks noGrp="1"/>
          </p:cNvSpPr>
          <p:nvPr>
            <p:ph type="title"/>
          </p:nvPr>
        </p:nvSpPr>
        <p:spPr>
          <a:xfrm>
            <a:off x="392704" y="70423"/>
            <a:ext cx="16037921" cy="1130300"/>
          </a:xfrm>
        </p:spPr>
        <p:txBody>
          <a:bodyPr>
            <a:normAutofit fontScale="90000"/>
          </a:bodyPr>
          <a:lstStyle/>
          <a:p>
            <a:r>
              <a:rPr lang="en-US" dirty="0"/>
              <a:t>What were the key lessons from the video?</a:t>
            </a:r>
          </a:p>
        </p:txBody>
      </p:sp>
      <p:sp>
        <p:nvSpPr>
          <p:cNvPr id="3" name="Text Placeholder 2">
            <a:extLst>
              <a:ext uri="{FF2B5EF4-FFF2-40B4-BE49-F238E27FC236}">
                <a16:creationId xmlns:a16="http://schemas.microsoft.com/office/drawing/2014/main" id="{610D5A1F-493B-4763-9CBA-63A766E1A96B}"/>
              </a:ext>
            </a:extLst>
          </p:cNvPr>
          <p:cNvSpPr>
            <a:spLocks noGrp="1"/>
          </p:cNvSpPr>
          <p:nvPr>
            <p:ph type="body" sz="half" idx="1"/>
          </p:nvPr>
        </p:nvSpPr>
        <p:spPr>
          <a:xfrm>
            <a:off x="1103404" y="2600898"/>
            <a:ext cx="13748670" cy="4831360"/>
          </a:xfrm>
        </p:spPr>
        <p:txBody>
          <a:bodyPr>
            <a:normAutofit/>
          </a:bodyPr>
          <a:lstStyle/>
          <a:p>
            <a:pPr marL="571500" indent="-571500">
              <a:buFont typeface="Arial" panose="020B0604020202020204" pitchFamily="34" charset="0"/>
              <a:buChar char="•"/>
            </a:pPr>
            <a:r>
              <a:rPr lang="en-US" dirty="0"/>
              <a:t>What key points did you take away from the Norwegian Refugee Council’s video </a:t>
            </a:r>
            <a:r>
              <a:rPr lang="en-US" i="1" dirty="0"/>
              <a:t>A Shift in Response</a:t>
            </a:r>
            <a:r>
              <a:rPr lang="en-US" dirty="0"/>
              <a:t> from its </a:t>
            </a:r>
            <a:r>
              <a:rPr lang="en-US" i="1" dirty="0"/>
              <a:t>Lessons from Baghdad</a:t>
            </a:r>
            <a:r>
              <a:rPr lang="en-US" dirty="0"/>
              <a:t>?</a:t>
            </a:r>
          </a:p>
          <a:p>
            <a:pPr marL="571500" indent="-571500">
              <a:buFont typeface="Arial" panose="020B0604020202020204" pitchFamily="34" charset="0"/>
              <a:buChar char="•"/>
            </a:pPr>
            <a:r>
              <a:rPr lang="en-US" dirty="0"/>
              <a:t>Do these apply to the crisis your group highlighted earlier? Why or why not?</a:t>
            </a:r>
          </a:p>
        </p:txBody>
      </p:sp>
      <p:sp>
        <p:nvSpPr>
          <p:cNvPr id="4" name="Slide Number">
            <a:extLst>
              <a:ext uri="{FF2B5EF4-FFF2-40B4-BE49-F238E27FC236}">
                <a16:creationId xmlns:a16="http://schemas.microsoft.com/office/drawing/2014/main" id="{C6D026C1-01E5-4625-A3A8-5071B7B2AE0F}"/>
              </a:ext>
            </a:extLst>
          </p:cNvPr>
          <p:cNvSpPr txBox="1">
            <a:spLocks noGrp="1"/>
          </p:cNvSpPr>
          <p:nvPr>
            <p:ph type="sldNum" sz="quarter" idx="2"/>
          </p:nvPr>
        </p:nvSpPr>
        <p:spPr>
          <a:xfrm>
            <a:off x="3396741" y="8803219"/>
            <a:ext cx="418384" cy="410369"/>
          </a:xfrm>
          <a:prstGeom prst="rect">
            <a:avLst/>
          </a:prstGeom>
        </p:spPr>
        <p:txBody>
          <a:bodyPr/>
          <a:lstStyle>
            <a:lvl1pPr>
              <a:defRPr sz="2000">
                <a:solidFill>
                  <a:srgbClr val="00A585"/>
                </a:solidFill>
              </a:defRPr>
            </a:lvl1pPr>
          </a:lstStyle>
          <a:p>
            <a:fld id="{86CB4B4D-7CA3-9044-876B-883B54F8677D}" type="slidenum">
              <a:rPr lang="en-US" smtClean="0"/>
              <a:pPr/>
              <a:t>29</a:t>
            </a:fld>
            <a:endParaRPr lang="en-US" dirty="0"/>
          </a:p>
        </p:txBody>
      </p:sp>
    </p:spTree>
    <p:extLst>
      <p:ext uri="{BB962C8B-B14F-4D97-AF65-F5344CB8AC3E}">
        <p14:creationId xmlns:p14="http://schemas.microsoft.com/office/powerpoint/2010/main" val="1761011579"/>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33A65-4D78-4AB9-8045-3FFA8B65DA2A}"/>
              </a:ext>
            </a:extLst>
          </p:cNvPr>
          <p:cNvSpPr>
            <a:spLocks noGrp="1"/>
          </p:cNvSpPr>
          <p:nvPr>
            <p:ph type="title"/>
          </p:nvPr>
        </p:nvSpPr>
        <p:spPr>
          <a:xfrm>
            <a:off x="791161" y="491568"/>
            <a:ext cx="7688225" cy="1988692"/>
          </a:xfrm>
        </p:spPr>
        <p:txBody>
          <a:bodyPr>
            <a:normAutofit fontScale="90000"/>
          </a:bodyPr>
          <a:lstStyle/>
          <a:p>
            <a:r>
              <a:rPr lang="en-US" dirty="0"/>
              <a:t>Using the standards in context </a:t>
            </a:r>
          </a:p>
        </p:txBody>
      </p:sp>
      <p:sp>
        <p:nvSpPr>
          <p:cNvPr id="4" name="Text Placeholder 3">
            <a:extLst>
              <a:ext uri="{FF2B5EF4-FFF2-40B4-BE49-F238E27FC236}">
                <a16:creationId xmlns:a16="http://schemas.microsoft.com/office/drawing/2014/main" id="{46CA4EB7-5E5F-4749-A11D-4B6EE462C65F}"/>
              </a:ext>
            </a:extLst>
          </p:cNvPr>
          <p:cNvSpPr>
            <a:spLocks noGrp="1"/>
          </p:cNvSpPr>
          <p:nvPr>
            <p:ph type="body" sz="quarter" idx="14"/>
          </p:nvPr>
        </p:nvSpPr>
        <p:spPr>
          <a:xfrm>
            <a:off x="7276342" y="9214777"/>
            <a:ext cx="5331726" cy="396240"/>
          </a:xfrm>
        </p:spPr>
        <p:txBody>
          <a:bodyPr>
            <a:normAutofit lnSpcReduction="10000"/>
          </a:bodyPr>
          <a:lstStyle/>
          <a:p>
            <a:pPr algn="r"/>
            <a:r>
              <a:rPr lang="en-US" sz="2000" dirty="0">
                <a:solidFill>
                  <a:srgbClr val="00B297"/>
                </a:solidFill>
                <a:latin typeface="Open Sans Regular"/>
                <a:sym typeface="Open Sans Regular"/>
              </a:rPr>
              <a:t>Bangladesh. Lutheran World Federation</a:t>
            </a:r>
          </a:p>
        </p:txBody>
      </p:sp>
      <p:pic>
        <p:nvPicPr>
          <p:cNvPr id="8" name="Picture Placeholder 7">
            <a:extLst>
              <a:ext uri="{FF2B5EF4-FFF2-40B4-BE49-F238E27FC236}">
                <a16:creationId xmlns:a16="http://schemas.microsoft.com/office/drawing/2014/main" id="{D74BA0BD-A97D-4AFD-A33B-2E9A767E269E}"/>
              </a:ext>
            </a:extLst>
          </p:cNvPr>
          <p:cNvPicPr>
            <a:picLocks noGrp="1" noChangeAspect="1"/>
          </p:cNvPicPr>
          <p:nvPr>
            <p:ph type="pic" sz="half" idx="15"/>
          </p:nvPr>
        </p:nvPicPr>
        <p:blipFill>
          <a:blip r:embed="rId3" cstate="screen">
            <a:extLst>
              <a:ext uri="{28A0092B-C50C-407E-A947-70E740481C1C}">
                <a14:useLocalDpi xmlns:a14="http://schemas.microsoft.com/office/drawing/2010/main"/>
              </a:ext>
            </a:extLst>
          </a:blip>
          <a:srcRect/>
          <a:stretch>
            <a:fillRect/>
          </a:stretch>
        </p:blipFill>
        <p:spPr>
          <a:xfrm>
            <a:off x="9165680" y="-15240"/>
            <a:ext cx="8237089" cy="9767617"/>
          </a:xfrm>
        </p:spPr>
      </p:pic>
      <p:sp>
        <p:nvSpPr>
          <p:cNvPr id="6" name="Text Placeholder 4">
            <a:extLst>
              <a:ext uri="{FF2B5EF4-FFF2-40B4-BE49-F238E27FC236}">
                <a16:creationId xmlns:a16="http://schemas.microsoft.com/office/drawing/2014/main" id="{C89BB459-D199-4677-8024-A50BF4260119}"/>
              </a:ext>
            </a:extLst>
          </p:cNvPr>
          <p:cNvSpPr>
            <a:spLocks noGrp="1"/>
          </p:cNvSpPr>
          <p:nvPr>
            <p:ph type="body" sz="quarter" idx="1"/>
          </p:nvPr>
        </p:nvSpPr>
        <p:spPr>
          <a:xfrm>
            <a:off x="791122" y="2472768"/>
            <a:ext cx="8574552" cy="4267200"/>
          </a:xfrm>
        </p:spPr>
        <p:txBody>
          <a:bodyPr>
            <a:noAutofit/>
          </a:bodyPr>
          <a:lstStyle/>
          <a:p>
            <a:pPr marL="0" indent="0">
              <a:buNone/>
            </a:pPr>
            <a:r>
              <a:rPr lang="en-US" sz="4000" dirty="0">
                <a:solidFill>
                  <a:srgbClr val="000000"/>
                </a:solidFill>
              </a:rPr>
              <a:t>Humanitarian responses take</a:t>
            </a:r>
            <a:br>
              <a:rPr lang="en-US" sz="4000" dirty="0">
                <a:solidFill>
                  <a:srgbClr val="000000"/>
                </a:solidFill>
              </a:rPr>
            </a:br>
            <a:r>
              <a:rPr lang="en-US" sz="4000" dirty="0">
                <a:solidFill>
                  <a:srgbClr val="000000"/>
                </a:solidFill>
              </a:rPr>
              <a:t>place in many different contexts. Culture, language, the capacity of responders, security, access, environmental conditions, markets and resources will all influence the response.</a:t>
            </a:r>
          </a:p>
          <a:p>
            <a:pPr marL="0" indent="0">
              <a:buNone/>
            </a:pPr>
            <a:r>
              <a:rPr lang="en-US" sz="4000" b="1" dirty="0">
                <a:solidFill>
                  <a:srgbClr val="000000"/>
                </a:solidFill>
              </a:rPr>
              <a:t>Sphere can be used in any context.</a:t>
            </a:r>
          </a:p>
          <a:p>
            <a:pPr marL="0" indent="0">
              <a:buNone/>
            </a:pPr>
            <a:endParaRPr lang="en-US" sz="3200" dirty="0">
              <a:solidFill>
                <a:srgbClr val="000000"/>
              </a:solidFill>
            </a:endParaRPr>
          </a:p>
        </p:txBody>
      </p:sp>
      <p:sp>
        <p:nvSpPr>
          <p:cNvPr id="7" name="Slide Number">
            <a:extLst>
              <a:ext uri="{FF2B5EF4-FFF2-40B4-BE49-F238E27FC236}">
                <a16:creationId xmlns:a16="http://schemas.microsoft.com/office/drawing/2014/main" id="{CDF7839B-15B0-4C37-B828-4057439BD599}"/>
              </a:ext>
            </a:extLst>
          </p:cNvPr>
          <p:cNvSpPr txBox="1">
            <a:spLocks noGrp="1"/>
          </p:cNvSpPr>
          <p:nvPr>
            <p:ph type="sldNum" sz="quarter" idx="2"/>
          </p:nvPr>
        </p:nvSpPr>
        <p:spPr>
          <a:xfrm>
            <a:off x="3396741" y="8803219"/>
            <a:ext cx="418384" cy="410369"/>
          </a:xfrm>
          <a:prstGeom prst="rect">
            <a:avLst/>
          </a:prstGeom>
        </p:spPr>
        <p:txBody>
          <a:bodyPr/>
          <a:lstStyle>
            <a:lvl1pPr>
              <a:defRPr sz="2000">
                <a:solidFill>
                  <a:srgbClr val="00A585"/>
                </a:solidFill>
              </a:defRPr>
            </a:lvl1pPr>
          </a:lstStyle>
          <a:p>
            <a:fld id="{86CB4B4D-7CA3-9044-876B-883B54F8677D}" type="slidenum">
              <a:rPr lang="en-US" smtClean="0"/>
              <a:pPr/>
              <a:t>3</a:t>
            </a:fld>
            <a:endParaRPr lang="en-US" dirty="0"/>
          </a:p>
        </p:txBody>
      </p:sp>
    </p:spTree>
    <p:extLst>
      <p:ext uri="{BB962C8B-B14F-4D97-AF65-F5344CB8AC3E}">
        <p14:creationId xmlns:p14="http://schemas.microsoft.com/office/powerpoint/2010/main" val="1146338396"/>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FA698-2E52-432D-A64C-7A8FB0B8E386}"/>
              </a:ext>
            </a:extLst>
          </p:cNvPr>
          <p:cNvSpPr>
            <a:spLocks noGrp="1"/>
          </p:cNvSpPr>
          <p:nvPr>
            <p:ph type="title"/>
          </p:nvPr>
        </p:nvSpPr>
        <p:spPr/>
        <p:txBody>
          <a:bodyPr/>
          <a:lstStyle/>
          <a:p>
            <a:r>
              <a:rPr lang="en-US" dirty="0"/>
              <a:t>Response options and checklists</a:t>
            </a:r>
          </a:p>
        </p:txBody>
      </p:sp>
      <p:sp>
        <p:nvSpPr>
          <p:cNvPr id="3" name="Text Placeholder 2">
            <a:extLst>
              <a:ext uri="{FF2B5EF4-FFF2-40B4-BE49-F238E27FC236}">
                <a16:creationId xmlns:a16="http://schemas.microsoft.com/office/drawing/2014/main" id="{610D5A1F-493B-4763-9CBA-63A766E1A96B}"/>
              </a:ext>
            </a:extLst>
          </p:cNvPr>
          <p:cNvSpPr>
            <a:spLocks noGrp="1"/>
          </p:cNvSpPr>
          <p:nvPr>
            <p:ph type="body" sz="half" idx="1"/>
          </p:nvPr>
        </p:nvSpPr>
        <p:spPr>
          <a:xfrm>
            <a:off x="1160553" y="1943673"/>
            <a:ext cx="13953493" cy="4831360"/>
          </a:xfrm>
        </p:spPr>
        <p:txBody>
          <a:bodyPr>
            <a:normAutofit fontScale="85000" lnSpcReduction="20000"/>
          </a:bodyPr>
          <a:lstStyle/>
          <a:p>
            <a:pPr marL="571500" indent="-571500">
              <a:buFont typeface="Arial" panose="020B0604020202020204" pitchFamily="34" charset="0"/>
              <a:buChar char="•"/>
            </a:pPr>
            <a:r>
              <a:rPr lang="en-GB" b="1" dirty="0"/>
              <a:t>Market analysis is a part of response analysis.</a:t>
            </a:r>
          </a:p>
          <a:p>
            <a:pPr marL="571500" indent="-571500">
              <a:buFont typeface="Arial" panose="020B0604020202020204" pitchFamily="34" charset="0"/>
              <a:buChar char="•"/>
            </a:pPr>
            <a:r>
              <a:rPr lang="en-GB" dirty="0"/>
              <a:t>In most contexts, a combination of market-based interventions will be needed.</a:t>
            </a:r>
          </a:p>
          <a:p>
            <a:pPr marL="571500" indent="-571500">
              <a:buFont typeface="Arial" panose="020B0604020202020204" pitchFamily="34" charset="0"/>
              <a:buChar char="•"/>
            </a:pPr>
            <a:r>
              <a:rPr lang="en-GB" dirty="0"/>
              <a:t>Use the Checklist for cash-based assistance to review key considerations (pages 22 and 23).</a:t>
            </a:r>
          </a:p>
          <a:p>
            <a:pPr marL="571500" indent="-571500">
              <a:buFont typeface="Arial" panose="020B0604020202020204" pitchFamily="34" charset="0"/>
              <a:buChar char="•"/>
            </a:pPr>
            <a:r>
              <a:rPr lang="en-GB" dirty="0"/>
              <a:t>Use the Checklist for supply chain management and logistics to review issues and options for programme design, implementation, and monitoring and evaluation (pages 23–25).</a:t>
            </a:r>
          </a:p>
          <a:p>
            <a:pPr marL="571500" indent="-571500">
              <a:buFont typeface="Arial" panose="020B0604020202020204" pitchFamily="34" charset="0"/>
              <a:buChar char="•"/>
            </a:pPr>
            <a:endParaRPr lang="en-GB" dirty="0"/>
          </a:p>
        </p:txBody>
      </p:sp>
      <p:sp>
        <p:nvSpPr>
          <p:cNvPr id="5" name="Title 1">
            <a:extLst>
              <a:ext uri="{FF2B5EF4-FFF2-40B4-BE49-F238E27FC236}">
                <a16:creationId xmlns:a16="http://schemas.microsoft.com/office/drawing/2014/main" id="{8154C88B-313A-47DA-94F6-EDB82C2F1BDC}"/>
              </a:ext>
            </a:extLst>
          </p:cNvPr>
          <p:cNvSpPr txBox="1">
            <a:spLocks/>
          </p:cNvSpPr>
          <p:nvPr/>
        </p:nvSpPr>
        <p:spPr>
          <a:xfrm>
            <a:off x="945155" y="7244777"/>
            <a:ext cx="13953493" cy="11303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a:lstStyle>
          <a:p>
            <a:pPr hangingPunct="1"/>
            <a:r>
              <a:rPr lang="en-US" sz="4400" dirty="0">
                <a:solidFill>
                  <a:srgbClr val="000000"/>
                </a:solidFill>
              </a:rPr>
              <a:t>Any last comments?</a:t>
            </a:r>
          </a:p>
        </p:txBody>
      </p:sp>
      <p:sp>
        <p:nvSpPr>
          <p:cNvPr id="6" name="Slide Number">
            <a:extLst>
              <a:ext uri="{FF2B5EF4-FFF2-40B4-BE49-F238E27FC236}">
                <a16:creationId xmlns:a16="http://schemas.microsoft.com/office/drawing/2014/main" id="{CF56489F-93B3-4B59-A3BF-EBBACD7594C4}"/>
              </a:ext>
            </a:extLst>
          </p:cNvPr>
          <p:cNvSpPr txBox="1">
            <a:spLocks noGrp="1"/>
          </p:cNvSpPr>
          <p:nvPr>
            <p:ph type="sldNum" sz="quarter" idx="2"/>
          </p:nvPr>
        </p:nvSpPr>
        <p:spPr>
          <a:xfrm>
            <a:off x="3396741" y="8803219"/>
            <a:ext cx="418384" cy="410369"/>
          </a:xfrm>
          <a:prstGeom prst="rect">
            <a:avLst/>
          </a:prstGeom>
        </p:spPr>
        <p:txBody>
          <a:bodyPr/>
          <a:lstStyle>
            <a:lvl1pPr>
              <a:defRPr sz="2000">
                <a:solidFill>
                  <a:srgbClr val="00A585"/>
                </a:solidFill>
              </a:defRPr>
            </a:lvl1pPr>
          </a:lstStyle>
          <a:p>
            <a:fld id="{86CB4B4D-7CA3-9044-876B-883B54F8677D}" type="slidenum">
              <a:rPr lang="en-US" smtClean="0"/>
              <a:pPr/>
              <a:t>30</a:t>
            </a:fld>
            <a:endParaRPr lang="en-US" dirty="0"/>
          </a:p>
        </p:txBody>
      </p:sp>
    </p:spTree>
    <p:extLst>
      <p:ext uri="{BB962C8B-B14F-4D97-AF65-F5344CB8AC3E}">
        <p14:creationId xmlns:p14="http://schemas.microsoft.com/office/powerpoint/2010/main" val="84322575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FA698-2E52-432D-A64C-7A8FB0B8E386}"/>
              </a:ext>
            </a:extLst>
          </p:cNvPr>
          <p:cNvSpPr>
            <a:spLocks noGrp="1"/>
          </p:cNvSpPr>
          <p:nvPr>
            <p:ph type="title"/>
          </p:nvPr>
        </p:nvSpPr>
        <p:spPr/>
        <p:txBody>
          <a:bodyPr/>
          <a:lstStyle/>
          <a:p>
            <a:r>
              <a:rPr lang="en-US" dirty="0"/>
              <a:t>Key messages</a:t>
            </a:r>
          </a:p>
        </p:txBody>
      </p:sp>
      <p:sp>
        <p:nvSpPr>
          <p:cNvPr id="3" name="Text Placeholder 2">
            <a:extLst>
              <a:ext uri="{FF2B5EF4-FFF2-40B4-BE49-F238E27FC236}">
                <a16:creationId xmlns:a16="http://schemas.microsoft.com/office/drawing/2014/main" id="{610D5A1F-493B-4763-9CBA-63A766E1A96B}"/>
              </a:ext>
            </a:extLst>
          </p:cNvPr>
          <p:cNvSpPr>
            <a:spLocks noGrp="1"/>
          </p:cNvSpPr>
          <p:nvPr>
            <p:ph type="body" sz="half" idx="1"/>
          </p:nvPr>
        </p:nvSpPr>
        <p:spPr>
          <a:xfrm>
            <a:off x="1160553" y="1562386"/>
            <a:ext cx="13953493" cy="6628828"/>
          </a:xfrm>
        </p:spPr>
        <p:txBody>
          <a:bodyPr>
            <a:normAutofit fontScale="92500" lnSpcReduction="10000"/>
          </a:bodyPr>
          <a:lstStyle/>
          <a:p>
            <a:pPr marL="342900" marR="124460" lvl="0" indent="-342900">
              <a:lnSpc>
                <a:spcPct val="115000"/>
              </a:lnSpc>
              <a:buFont typeface="Arial" panose="020B0604020202020204" pitchFamily="34" charset="0"/>
              <a:buChar char="•"/>
            </a:pPr>
            <a:r>
              <a:rPr lang="en-GB" sz="4400" dirty="0">
                <a:latin typeface="Calibri" panose="020F0502020204030204" pitchFamily="34" charset="0"/>
                <a:ea typeface="Open Sans Regular"/>
                <a:cs typeface="Calibri" panose="020F0502020204030204" pitchFamily="34" charset="0"/>
              </a:rPr>
              <a:t>Sphere standards apply everywhere, and conforming to Sphere does not mean meeting every one of them.</a:t>
            </a:r>
            <a:endParaRPr lang="de-DE" sz="4400" dirty="0">
              <a:latin typeface="Calibri" panose="020F0502020204030204" pitchFamily="34" charset="0"/>
              <a:ea typeface="Calibri" panose="020F0502020204030204" pitchFamily="34" charset="0"/>
              <a:cs typeface="Times New Roman" panose="02020603050405020304" pitchFamily="18" charset="0"/>
            </a:endParaRPr>
          </a:p>
          <a:p>
            <a:pPr marL="342900" marR="124460" lvl="0" indent="-342900">
              <a:lnSpc>
                <a:spcPct val="115000"/>
              </a:lnSpc>
              <a:buFont typeface="Arial" panose="020B0604020202020204" pitchFamily="34" charset="0"/>
              <a:buChar char="•"/>
            </a:pPr>
            <a:r>
              <a:rPr lang="en-GB" sz="4400" dirty="0">
                <a:latin typeface="Calibri" panose="020F0502020204030204" pitchFamily="34" charset="0"/>
                <a:ea typeface="Open Sans Regular"/>
                <a:cs typeface="Calibri" panose="020F0502020204030204" pitchFamily="34" charset="0"/>
              </a:rPr>
              <a:t>Sphere applies throughout the programme cycle – however the phases are defined.</a:t>
            </a:r>
            <a:endParaRPr lang="de-DE" sz="4400" dirty="0">
              <a:latin typeface="Calibri" panose="020F0502020204030204" pitchFamily="34" charset="0"/>
              <a:ea typeface="Calibri" panose="020F0502020204030204" pitchFamily="34" charset="0"/>
              <a:cs typeface="Times New Roman" panose="02020603050405020304" pitchFamily="18" charset="0"/>
            </a:endParaRPr>
          </a:p>
          <a:p>
            <a:pPr marL="342900" marR="124460" lvl="0" indent="-342900">
              <a:lnSpc>
                <a:spcPct val="115000"/>
              </a:lnSpc>
              <a:buFont typeface="Arial" panose="020B0604020202020204" pitchFamily="34" charset="0"/>
              <a:buChar char="•"/>
            </a:pPr>
            <a:r>
              <a:rPr lang="en-GB" sz="4400" dirty="0">
                <a:latin typeface="Calibri" panose="020F0502020204030204" pitchFamily="34" charset="0"/>
                <a:ea typeface="Open Sans Regular"/>
                <a:cs typeface="Calibri" panose="020F0502020204030204" pitchFamily="34" charset="0"/>
              </a:rPr>
              <a:t>Capacities and vulnerabilities of different groups must be considered.</a:t>
            </a:r>
            <a:endParaRPr lang="de-DE" sz="4400" dirty="0">
              <a:latin typeface="Calibri" panose="020F0502020204030204" pitchFamily="34" charset="0"/>
              <a:ea typeface="Calibri" panose="020F0502020204030204" pitchFamily="34" charset="0"/>
              <a:cs typeface="Times New Roman" panose="02020603050405020304" pitchFamily="18" charset="0"/>
            </a:endParaRPr>
          </a:p>
          <a:p>
            <a:pPr marL="342900" marR="124460" lvl="0" indent="-342900">
              <a:lnSpc>
                <a:spcPct val="115000"/>
              </a:lnSpc>
              <a:buFont typeface="Arial" panose="020B0604020202020204" pitchFamily="34" charset="0"/>
              <a:buChar char="•"/>
            </a:pPr>
            <a:r>
              <a:rPr lang="en-GB" sz="4400" dirty="0">
                <a:latin typeface="Calibri" panose="020F0502020204030204" pitchFamily="34" charset="0"/>
                <a:ea typeface="Open Sans Regular"/>
                <a:cs typeface="Calibri" panose="020F0502020204030204" pitchFamily="34" charset="0"/>
              </a:rPr>
              <a:t>Sphere applies everywhere but must be used in the operational context.</a:t>
            </a:r>
            <a:endParaRPr lang="de-DE" sz="4400" dirty="0">
              <a:latin typeface="Calibri" panose="020F0502020204030204" pitchFamily="34" charset="0"/>
              <a:ea typeface="Calibri" panose="020F0502020204030204" pitchFamily="34" charset="0"/>
              <a:cs typeface="Times New Roman" panose="02020603050405020304" pitchFamily="18" charset="0"/>
            </a:endParaRPr>
          </a:p>
          <a:p>
            <a:pPr marL="571500" lvl="0" indent="-571500">
              <a:buFont typeface="Arial" panose="020B0604020202020204" pitchFamily="34" charset="0"/>
              <a:buChar char="•"/>
            </a:pPr>
            <a:endParaRPr lang="en-GB" sz="4400" dirty="0"/>
          </a:p>
          <a:p>
            <a:pPr marL="571500" indent="-571500">
              <a:buFont typeface="Arial" panose="020B0604020202020204" pitchFamily="34" charset="0"/>
              <a:buChar char="•"/>
            </a:pPr>
            <a:endParaRPr lang="en-GB" sz="4400" dirty="0"/>
          </a:p>
          <a:p>
            <a:pPr marL="571500" indent="-571500">
              <a:buFont typeface="Arial" panose="020B0604020202020204" pitchFamily="34" charset="0"/>
              <a:buChar char="•"/>
            </a:pPr>
            <a:endParaRPr lang="en-GB" sz="4400" dirty="0"/>
          </a:p>
        </p:txBody>
      </p:sp>
      <p:sp>
        <p:nvSpPr>
          <p:cNvPr id="6" name="Slide Number">
            <a:extLst>
              <a:ext uri="{FF2B5EF4-FFF2-40B4-BE49-F238E27FC236}">
                <a16:creationId xmlns:a16="http://schemas.microsoft.com/office/drawing/2014/main" id="{CF56489F-93B3-4B59-A3BF-EBBACD7594C4}"/>
              </a:ext>
            </a:extLst>
          </p:cNvPr>
          <p:cNvSpPr txBox="1">
            <a:spLocks noGrp="1"/>
          </p:cNvSpPr>
          <p:nvPr>
            <p:ph type="sldNum" sz="quarter" idx="2"/>
          </p:nvPr>
        </p:nvSpPr>
        <p:spPr>
          <a:xfrm>
            <a:off x="3396741" y="8803219"/>
            <a:ext cx="418384" cy="410369"/>
          </a:xfrm>
          <a:prstGeom prst="rect">
            <a:avLst/>
          </a:prstGeom>
        </p:spPr>
        <p:txBody>
          <a:bodyPr/>
          <a:lstStyle>
            <a:lvl1pPr>
              <a:defRPr sz="2000">
                <a:solidFill>
                  <a:srgbClr val="00A585"/>
                </a:solidFill>
              </a:defRPr>
            </a:lvl1pPr>
          </a:lstStyle>
          <a:p>
            <a:fld id="{86CB4B4D-7CA3-9044-876B-883B54F8677D}" type="slidenum">
              <a:rPr lang="en-US" smtClean="0"/>
              <a:pPr/>
              <a:t>31</a:t>
            </a:fld>
            <a:endParaRPr lang="en-US" dirty="0"/>
          </a:p>
        </p:txBody>
      </p:sp>
    </p:spTree>
    <p:extLst>
      <p:ext uri="{BB962C8B-B14F-4D97-AF65-F5344CB8AC3E}">
        <p14:creationId xmlns:p14="http://schemas.microsoft.com/office/powerpoint/2010/main" val="1807783215"/>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90E04-3303-4C94-84D5-5144E432F746}"/>
              </a:ext>
            </a:extLst>
          </p:cNvPr>
          <p:cNvSpPr txBox="1">
            <a:spLocks/>
          </p:cNvSpPr>
          <p:nvPr/>
        </p:nvSpPr>
        <p:spPr>
          <a:xfrm>
            <a:off x="1998744" y="1913511"/>
            <a:ext cx="13342775" cy="1130300"/>
          </a:xfrm>
          <a:prstGeom prst="rect">
            <a:avLst/>
          </a:prstGeom>
        </p:spPr>
        <p:txBody>
          <a:bodyPr/>
          <a:lst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a:lstStyle>
          <a:p>
            <a:pPr hangingPunct="1"/>
            <a:r>
              <a:rPr lang="en-US" dirty="0">
                <a:solidFill>
                  <a:srgbClr val="000000"/>
                </a:solidFill>
              </a:rPr>
              <a:t>Sphere works in every context!</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Image result for world map">
            <a:extLst>
              <a:ext uri="{FF2B5EF4-FFF2-40B4-BE49-F238E27FC236}">
                <a16:creationId xmlns:a16="http://schemas.microsoft.com/office/drawing/2014/main" id="{D05D9080-88D6-449D-AF25-88EE1417EBA2}"/>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05741" y="708814"/>
            <a:ext cx="16541818" cy="7746427"/>
          </a:xfrm>
          <a:prstGeom prst="rect">
            <a:avLst/>
          </a:prstGeom>
          <a:solidFill>
            <a:srgbClr val="FFFFFF">
              <a:alpha val="50196"/>
            </a:srgbClr>
          </a:solidFill>
        </p:spPr>
      </p:pic>
      <p:sp>
        <p:nvSpPr>
          <p:cNvPr id="2" name="Title 1">
            <a:extLst>
              <a:ext uri="{FF2B5EF4-FFF2-40B4-BE49-F238E27FC236}">
                <a16:creationId xmlns:a16="http://schemas.microsoft.com/office/drawing/2014/main" id="{51AB6D31-8354-436B-8A20-C5E548860BBD}"/>
              </a:ext>
            </a:extLst>
          </p:cNvPr>
          <p:cNvSpPr>
            <a:spLocks noGrp="1"/>
          </p:cNvSpPr>
          <p:nvPr>
            <p:ph type="title"/>
          </p:nvPr>
        </p:nvSpPr>
        <p:spPr>
          <a:xfrm>
            <a:off x="392704" y="70423"/>
            <a:ext cx="15883616" cy="1130300"/>
          </a:xfrm>
        </p:spPr>
        <p:txBody>
          <a:bodyPr>
            <a:normAutofit fontScale="90000"/>
          </a:bodyPr>
          <a:lstStyle/>
          <a:p>
            <a:r>
              <a:rPr lang="en-US" dirty="0"/>
              <a:t>Where are the humanitarian crises today? </a:t>
            </a:r>
            <a:br>
              <a:rPr lang="en-US" dirty="0"/>
            </a:br>
            <a:endParaRPr lang="en-US" dirty="0"/>
          </a:p>
        </p:txBody>
      </p:sp>
      <p:sp>
        <p:nvSpPr>
          <p:cNvPr id="6" name="Rectangle 5">
            <a:extLst>
              <a:ext uri="{FF2B5EF4-FFF2-40B4-BE49-F238E27FC236}">
                <a16:creationId xmlns:a16="http://schemas.microsoft.com/office/drawing/2014/main" id="{BD20D569-5784-4B25-9D7C-4805D09FC52C}"/>
              </a:ext>
            </a:extLst>
          </p:cNvPr>
          <p:cNvSpPr/>
          <p:nvPr/>
        </p:nvSpPr>
        <p:spPr>
          <a:xfrm>
            <a:off x="854123" y="1396273"/>
            <a:ext cx="16106473" cy="6863417"/>
          </a:xfrm>
          <a:prstGeom prst="rect">
            <a:avLst/>
          </a:prstGeom>
          <a:solidFill>
            <a:srgbClr val="FFFFFF">
              <a:alpha val="63922"/>
            </a:srgbClr>
          </a:solidFill>
        </p:spPr>
        <p:txBody>
          <a:bodyPr wrap="square">
            <a:spAutoFit/>
          </a:bodyPr>
          <a:lstStyle/>
          <a:p>
            <a:pPr algn="l"/>
            <a:r>
              <a:rPr lang="en-US" sz="4000" dirty="0">
                <a:solidFill>
                  <a:srgbClr val="000000"/>
                </a:solidFill>
              </a:rPr>
              <a:t>1. On your maps, mark at least five areas where humanitarian crises are occurring today.</a:t>
            </a:r>
          </a:p>
          <a:p>
            <a:pPr algn="l"/>
            <a:endParaRPr lang="en-US" sz="4000" dirty="0">
              <a:solidFill>
                <a:srgbClr val="000000"/>
              </a:solidFill>
            </a:endParaRPr>
          </a:p>
          <a:p>
            <a:pPr algn="l"/>
            <a:r>
              <a:rPr lang="en-US" sz="4000" dirty="0">
                <a:solidFill>
                  <a:srgbClr val="000000"/>
                </a:solidFill>
              </a:rPr>
              <a:t>2. Select a unique crisis per group.</a:t>
            </a:r>
          </a:p>
          <a:p>
            <a:pPr algn="l"/>
            <a:endParaRPr lang="en-US" sz="4000" dirty="0">
              <a:solidFill>
                <a:srgbClr val="000000"/>
              </a:solidFill>
            </a:endParaRPr>
          </a:p>
          <a:p>
            <a:pPr algn="l"/>
            <a:r>
              <a:rPr lang="en-US" sz="4000" dirty="0">
                <a:solidFill>
                  <a:srgbClr val="000000"/>
                </a:solidFill>
              </a:rPr>
              <a:t>3. For the situation selected by your group, note whether it is:</a:t>
            </a:r>
          </a:p>
          <a:p>
            <a:pPr marL="801688" indent="-285750" algn="l">
              <a:buFont typeface="Arial" panose="020B0604020202020204" pitchFamily="34" charset="0"/>
              <a:buChar char="•"/>
            </a:pPr>
            <a:r>
              <a:rPr lang="en-US" sz="4000" dirty="0">
                <a:solidFill>
                  <a:srgbClr val="000000"/>
                </a:solidFill>
              </a:rPr>
              <a:t>mainly rural or urban</a:t>
            </a:r>
          </a:p>
          <a:p>
            <a:pPr marL="801688" indent="-285750" algn="l">
              <a:buFont typeface="Arial" panose="020B0604020202020204" pitchFamily="34" charset="0"/>
              <a:buChar char="•"/>
            </a:pPr>
            <a:r>
              <a:rPr lang="en-US" sz="4000" dirty="0">
                <a:solidFill>
                  <a:srgbClr val="000000"/>
                </a:solidFill>
              </a:rPr>
              <a:t>a chronic situation or a new event</a:t>
            </a:r>
          </a:p>
          <a:p>
            <a:pPr marL="801688" indent="-285750" algn="l">
              <a:buFont typeface="Arial" panose="020B0604020202020204" pitchFamily="34" charset="0"/>
              <a:buChar char="•"/>
            </a:pPr>
            <a:r>
              <a:rPr lang="en-US" sz="4000" dirty="0">
                <a:solidFill>
                  <a:srgbClr val="000000"/>
                </a:solidFill>
              </a:rPr>
              <a:t>conflict or disaster induced (or both)</a:t>
            </a:r>
          </a:p>
          <a:p>
            <a:pPr marL="801688" indent="-285750" algn="l">
              <a:buFont typeface="Arial" panose="020B0604020202020204" pitchFamily="34" charset="0"/>
              <a:buChar char="•"/>
            </a:pPr>
            <a:r>
              <a:rPr lang="en-US" sz="4000" dirty="0">
                <a:solidFill>
                  <a:srgbClr val="000000"/>
                </a:solidFill>
              </a:rPr>
              <a:t>highly insecure or relatively safe for humanitarians</a:t>
            </a:r>
          </a:p>
          <a:p>
            <a:pPr marL="801688" indent="-285750" algn="l">
              <a:buFont typeface="Arial" panose="020B0604020202020204" pitchFamily="34" charset="0"/>
              <a:buChar char="•"/>
            </a:pPr>
            <a:r>
              <a:rPr lang="en-US" sz="4000" dirty="0">
                <a:solidFill>
                  <a:srgbClr val="000000"/>
                </a:solidFill>
              </a:rPr>
              <a:t>and note whether the response is well funded or not.</a:t>
            </a:r>
          </a:p>
        </p:txBody>
      </p:sp>
      <p:sp>
        <p:nvSpPr>
          <p:cNvPr id="5" name="Slide Number">
            <a:extLst>
              <a:ext uri="{FF2B5EF4-FFF2-40B4-BE49-F238E27FC236}">
                <a16:creationId xmlns:a16="http://schemas.microsoft.com/office/drawing/2014/main" id="{28571361-D555-4B23-830D-6D4DA626AC6E}"/>
              </a:ext>
            </a:extLst>
          </p:cNvPr>
          <p:cNvSpPr txBox="1">
            <a:spLocks noGrp="1"/>
          </p:cNvSpPr>
          <p:nvPr>
            <p:ph type="sldNum" sz="quarter" idx="2"/>
          </p:nvPr>
        </p:nvSpPr>
        <p:spPr>
          <a:xfrm>
            <a:off x="3396741" y="8803219"/>
            <a:ext cx="418384" cy="410369"/>
          </a:xfrm>
          <a:prstGeom prst="rect">
            <a:avLst/>
          </a:prstGeom>
        </p:spPr>
        <p:txBody>
          <a:bodyPr/>
          <a:lstStyle>
            <a:lvl1pPr>
              <a:defRPr sz="2000">
                <a:solidFill>
                  <a:srgbClr val="00A585"/>
                </a:solidFill>
              </a:defRPr>
            </a:lvl1pPr>
          </a:lstStyle>
          <a:p>
            <a:fld id="{86CB4B4D-7CA3-9044-876B-883B54F8677D}" type="slidenum">
              <a:rPr lang="en-US" smtClean="0"/>
              <a:pPr/>
              <a:t>4</a:t>
            </a:fld>
            <a:endParaRPr lang="en-US" dirty="0"/>
          </a:p>
        </p:txBody>
      </p:sp>
    </p:spTree>
    <p:extLst>
      <p:ext uri="{BB962C8B-B14F-4D97-AF65-F5344CB8AC3E}">
        <p14:creationId xmlns:p14="http://schemas.microsoft.com/office/powerpoint/2010/main" val="377763565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fade">
                                      <p:cBhvr>
                                        <p:cTn id="22" dur="500"/>
                                        <p:tgtEl>
                                          <p:spTgt spid="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fade">
                                      <p:cBhvr>
                                        <p:cTn id="27" dur="500"/>
                                        <p:tgtEl>
                                          <p:spTgt spid="6">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xEl>
                                              <p:pRg st="6" end="6"/>
                                            </p:txEl>
                                          </p:spTgt>
                                        </p:tgtEl>
                                        <p:attrNameLst>
                                          <p:attrName>style.visibility</p:attrName>
                                        </p:attrNameLst>
                                      </p:cBhvr>
                                      <p:to>
                                        <p:strVal val="visible"/>
                                      </p:to>
                                    </p:set>
                                    <p:animEffect transition="in" filter="fade">
                                      <p:cBhvr>
                                        <p:cTn id="32" dur="500"/>
                                        <p:tgtEl>
                                          <p:spTgt spid="6">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txEl>
                                              <p:pRg st="7" end="7"/>
                                            </p:txEl>
                                          </p:spTgt>
                                        </p:tgtEl>
                                        <p:attrNameLst>
                                          <p:attrName>style.visibility</p:attrName>
                                        </p:attrNameLst>
                                      </p:cBhvr>
                                      <p:to>
                                        <p:strVal val="visible"/>
                                      </p:to>
                                    </p:set>
                                    <p:animEffect transition="in" filter="fade">
                                      <p:cBhvr>
                                        <p:cTn id="37" dur="500"/>
                                        <p:tgtEl>
                                          <p:spTgt spid="6">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6">
                                            <p:txEl>
                                              <p:pRg st="8" end="8"/>
                                            </p:txEl>
                                          </p:spTgt>
                                        </p:tgtEl>
                                        <p:attrNameLst>
                                          <p:attrName>style.visibility</p:attrName>
                                        </p:attrNameLst>
                                      </p:cBhvr>
                                      <p:to>
                                        <p:strVal val="visible"/>
                                      </p:to>
                                    </p:set>
                                    <p:animEffect transition="in" filter="fade">
                                      <p:cBhvr>
                                        <p:cTn id="42" dur="500"/>
                                        <p:tgtEl>
                                          <p:spTgt spid="6">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6">
                                            <p:txEl>
                                              <p:pRg st="9" end="9"/>
                                            </p:txEl>
                                          </p:spTgt>
                                        </p:tgtEl>
                                        <p:attrNameLst>
                                          <p:attrName>style.visibility</p:attrName>
                                        </p:attrNameLst>
                                      </p:cBhvr>
                                      <p:to>
                                        <p:strVal val="visible"/>
                                      </p:to>
                                    </p:set>
                                    <p:animEffect transition="in" filter="fade">
                                      <p:cBhvr>
                                        <p:cTn id="47" dur="500"/>
                                        <p:tgtEl>
                                          <p:spTgt spid="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29567-A29D-4884-9C91-A246E01A210F}"/>
              </a:ext>
            </a:extLst>
          </p:cNvPr>
          <p:cNvSpPr>
            <a:spLocks noGrp="1"/>
          </p:cNvSpPr>
          <p:nvPr>
            <p:ph type="title"/>
          </p:nvPr>
        </p:nvSpPr>
        <p:spPr>
          <a:xfrm>
            <a:off x="392703" y="55912"/>
            <a:ext cx="16697117" cy="1130300"/>
          </a:xfrm>
        </p:spPr>
        <p:txBody>
          <a:bodyPr>
            <a:normAutofit/>
          </a:bodyPr>
          <a:lstStyle/>
          <a:p>
            <a:r>
              <a:rPr lang="en-US" dirty="0"/>
              <a:t>Conforming to Sphere…</a:t>
            </a:r>
          </a:p>
        </p:txBody>
      </p:sp>
      <p:sp>
        <p:nvSpPr>
          <p:cNvPr id="3" name="Text Placeholder 2">
            <a:extLst>
              <a:ext uri="{FF2B5EF4-FFF2-40B4-BE49-F238E27FC236}">
                <a16:creationId xmlns:a16="http://schemas.microsoft.com/office/drawing/2014/main" id="{420FF258-71B5-4F71-90D9-237D775E0151}"/>
              </a:ext>
            </a:extLst>
          </p:cNvPr>
          <p:cNvSpPr>
            <a:spLocks noGrp="1"/>
          </p:cNvSpPr>
          <p:nvPr>
            <p:ph type="body" sz="half" idx="1"/>
          </p:nvPr>
        </p:nvSpPr>
        <p:spPr>
          <a:xfrm>
            <a:off x="812347" y="1475043"/>
            <a:ext cx="15715568" cy="4831360"/>
          </a:xfrm>
        </p:spPr>
        <p:txBody>
          <a:bodyPr>
            <a:noAutofit/>
          </a:bodyPr>
          <a:lstStyle/>
          <a:p>
            <a:pPr marL="571500" indent="-571500">
              <a:buFont typeface="Arial" panose="020B0604020202020204" pitchFamily="34" charset="0"/>
              <a:buChar char="•"/>
            </a:pPr>
            <a:r>
              <a:rPr lang="en-US" sz="3800" dirty="0"/>
              <a:t>… does not mean implementing all key actions or meeting specified targets for all key indicators.</a:t>
            </a:r>
          </a:p>
          <a:p>
            <a:pPr marL="571500" indent="-571500">
              <a:buFont typeface="Arial" panose="020B0604020202020204" pitchFamily="34" charset="0"/>
              <a:buChar char="•"/>
            </a:pPr>
            <a:r>
              <a:rPr lang="en-US" sz="3800" dirty="0"/>
              <a:t>… </a:t>
            </a:r>
            <a:r>
              <a:rPr lang="en-US" sz="3800" b="1" dirty="0"/>
              <a:t>does not mean meeting all standards</a:t>
            </a:r>
            <a:r>
              <a:rPr lang="en-US" sz="3800" dirty="0"/>
              <a:t>, since this depends on a range of factors </a:t>
            </a:r>
            <a:r>
              <a:rPr lang="en-US" sz="3800" b="1" dirty="0"/>
              <a:t>many of which are beyond your control</a:t>
            </a:r>
            <a:r>
              <a:rPr lang="en-US" sz="3800" dirty="0"/>
              <a:t>. </a:t>
            </a:r>
          </a:p>
          <a:p>
            <a:pPr marL="571500" indent="-571500">
              <a:buFont typeface="Arial" panose="020B0604020202020204" pitchFamily="34" charset="0"/>
              <a:buChar char="•"/>
            </a:pPr>
            <a:r>
              <a:rPr lang="en-US" sz="3800" dirty="0"/>
              <a:t>Lack of access to the affected population, political or economic insecurity, and the speed of events make meeting standards impossible in many contexts.</a:t>
            </a:r>
          </a:p>
          <a:p>
            <a:pPr marL="571500" indent="-571500">
              <a:buFont typeface="Arial" panose="020B0604020202020204" pitchFamily="34" charset="0"/>
              <a:buChar char="•"/>
            </a:pPr>
            <a:r>
              <a:rPr lang="en-US" sz="3800" dirty="0"/>
              <a:t>Conforming to Sphere means </a:t>
            </a:r>
            <a:r>
              <a:rPr lang="en-US" sz="3800" b="1" dirty="0"/>
              <a:t>striving to achieve the standards </a:t>
            </a:r>
            <a:r>
              <a:rPr lang="en-US" sz="3800" dirty="0"/>
              <a:t>in all contexts and </a:t>
            </a:r>
            <a:r>
              <a:rPr lang="en-US" sz="3800" b="1" dirty="0"/>
              <a:t>advocating for improvements when meeting standards is not possible</a:t>
            </a:r>
            <a:r>
              <a:rPr lang="en-US" sz="3800" dirty="0"/>
              <a:t>.</a:t>
            </a:r>
            <a:endParaRPr lang="en-US" sz="3800" b="1" dirty="0"/>
          </a:p>
        </p:txBody>
      </p:sp>
      <p:sp>
        <p:nvSpPr>
          <p:cNvPr id="4" name="Slide Number">
            <a:extLst>
              <a:ext uri="{FF2B5EF4-FFF2-40B4-BE49-F238E27FC236}">
                <a16:creationId xmlns:a16="http://schemas.microsoft.com/office/drawing/2014/main" id="{4A57F5C9-814B-4951-8473-B90B24A830FE}"/>
              </a:ext>
            </a:extLst>
          </p:cNvPr>
          <p:cNvSpPr txBox="1">
            <a:spLocks noGrp="1"/>
          </p:cNvSpPr>
          <p:nvPr>
            <p:ph type="sldNum" sz="quarter" idx="2"/>
          </p:nvPr>
        </p:nvSpPr>
        <p:spPr>
          <a:xfrm>
            <a:off x="3396741" y="8803219"/>
            <a:ext cx="418384" cy="410369"/>
          </a:xfrm>
          <a:prstGeom prst="rect">
            <a:avLst/>
          </a:prstGeom>
        </p:spPr>
        <p:txBody>
          <a:bodyPr/>
          <a:lstStyle>
            <a:lvl1pPr>
              <a:defRPr sz="2000">
                <a:solidFill>
                  <a:srgbClr val="00A585"/>
                </a:solidFill>
              </a:defRPr>
            </a:lvl1pPr>
          </a:lstStyle>
          <a:p>
            <a:fld id="{86CB4B4D-7CA3-9044-876B-883B54F8677D}" type="slidenum">
              <a:rPr lang="en-US" smtClean="0"/>
              <a:pPr/>
              <a:t>5</a:t>
            </a:fld>
            <a:endParaRPr lang="en-US" dirty="0"/>
          </a:p>
        </p:txBody>
      </p:sp>
    </p:spTree>
    <p:extLst>
      <p:ext uri="{BB962C8B-B14F-4D97-AF65-F5344CB8AC3E}">
        <p14:creationId xmlns:p14="http://schemas.microsoft.com/office/powerpoint/2010/main" val="1935147476"/>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B1CD9-FD1C-43D6-838F-3A1DF4777EFF}"/>
              </a:ext>
            </a:extLst>
          </p:cNvPr>
          <p:cNvSpPr>
            <a:spLocks noGrp="1"/>
          </p:cNvSpPr>
          <p:nvPr>
            <p:ph type="title"/>
          </p:nvPr>
        </p:nvSpPr>
        <p:spPr/>
        <p:txBody>
          <a:bodyPr/>
          <a:lstStyle/>
          <a:p>
            <a:r>
              <a:rPr lang="en-US" dirty="0"/>
              <a:t>A note on adaptation</a:t>
            </a:r>
          </a:p>
        </p:txBody>
      </p:sp>
      <p:sp>
        <p:nvSpPr>
          <p:cNvPr id="3" name="Text Placeholder 2">
            <a:extLst>
              <a:ext uri="{FF2B5EF4-FFF2-40B4-BE49-F238E27FC236}">
                <a16:creationId xmlns:a16="http://schemas.microsoft.com/office/drawing/2014/main" id="{DA2F8120-52FD-4CF2-A261-DE77AC0B3BE5}"/>
              </a:ext>
            </a:extLst>
          </p:cNvPr>
          <p:cNvSpPr>
            <a:spLocks noGrp="1"/>
          </p:cNvSpPr>
          <p:nvPr>
            <p:ph type="body" sz="half" idx="1"/>
          </p:nvPr>
        </p:nvSpPr>
        <p:spPr>
          <a:xfrm>
            <a:off x="1171031" y="1805986"/>
            <a:ext cx="14983369" cy="6141628"/>
          </a:xfrm>
        </p:spPr>
        <p:txBody>
          <a:bodyPr>
            <a:normAutofit/>
          </a:bodyPr>
          <a:lstStyle/>
          <a:p>
            <a:r>
              <a:rPr lang="en-US" b="1" dirty="0"/>
              <a:t>The Sphere standards are an expression of fundamental rights related to life with dignity, and remain constant – regardless of context or difficulty in achieving them.</a:t>
            </a:r>
          </a:p>
          <a:p>
            <a:r>
              <a:rPr lang="en-US" dirty="0"/>
              <a:t>While some of the key actions, indicators, and other guidance may be more or less applicable or meaningful in a given context, </a:t>
            </a:r>
            <a:r>
              <a:rPr lang="en-US" b="1" dirty="0"/>
              <a:t>do not reduce indicators to match shortfalls in resources. Rather, acknowledge that short-term strategic operational targets fall short and highlight gaps to advocate for better support.</a:t>
            </a:r>
            <a:endParaRPr lang="en-US" dirty="0"/>
          </a:p>
        </p:txBody>
      </p:sp>
      <p:sp>
        <p:nvSpPr>
          <p:cNvPr id="4" name="Slide Number">
            <a:extLst>
              <a:ext uri="{FF2B5EF4-FFF2-40B4-BE49-F238E27FC236}">
                <a16:creationId xmlns:a16="http://schemas.microsoft.com/office/drawing/2014/main" id="{55061F9B-E553-45E0-9C3B-9B74BDFFDEF8}"/>
              </a:ext>
            </a:extLst>
          </p:cNvPr>
          <p:cNvSpPr txBox="1">
            <a:spLocks noGrp="1"/>
          </p:cNvSpPr>
          <p:nvPr>
            <p:ph type="sldNum" sz="quarter" idx="2"/>
          </p:nvPr>
        </p:nvSpPr>
        <p:spPr>
          <a:xfrm>
            <a:off x="3396741" y="8803219"/>
            <a:ext cx="418384" cy="410369"/>
          </a:xfrm>
          <a:prstGeom prst="rect">
            <a:avLst/>
          </a:prstGeom>
        </p:spPr>
        <p:txBody>
          <a:bodyPr/>
          <a:lstStyle>
            <a:lvl1pPr>
              <a:defRPr sz="2000">
                <a:solidFill>
                  <a:srgbClr val="00A585"/>
                </a:solidFill>
              </a:defRPr>
            </a:lvl1pPr>
          </a:lstStyle>
          <a:p>
            <a:fld id="{86CB4B4D-7CA3-9044-876B-883B54F8677D}" type="slidenum">
              <a:rPr lang="en-US" smtClean="0"/>
              <a:pPr/>
              <a:t>6</a:t>
            </a:fld>
            <a:endParaRPr lang="en-US" dirty="0"/>
          </a:p>
        </p:txBody>
      </p:sp>
    </p:spTree>
    <p:extLst>
      <p:ext uri="{BB962C8B-B14F-4D97-AF65-F5344CB8AC3E}">
        <p14:creationId xmlns:p14="http://schemas.microsoft.com/office/powerpoint/2010/main" val="2886098494"/>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D5144-2081-4F45-96F4-0CBAB3B5741C}"/>
              </a:ext>
            </a:extLst>
          </p:cNvPr>
          <p:cNvSpPr>
            <a:spLocks noGrp="1"/>
          </p:cNvSpPr>
          <p:nvPr>
            <p:ph type="title"/>
          </p:nvPr>
        </p:nvSpPr>
        <p:spPr>
          <a:xfrm>
            <a:off x="392704" y="70423"/>
            <a:ext cx="16310336" cy="1130300"/>
          </a:xfrm>
        </p:spPr>
        <p:txBody>
          <a:bodyPr>
            <a:noAutofit/>
          </a:bodyPr>
          <a:lstStyle/>
          <a:p>
            <a:r>
              <a:rPr lang="en-GB" sz="5400" dirty="0"/>
              <a:t>The standards apply throughout the humanitarian programme cycle</a:t>
            </a:r>
          </a:p>
        </p:txBody>
      </p:sp>
      <p:sp>
        <p:nvSpPr>
          <p:cNvPr id="6" name="Slide Number">
            <a:extLst>
              <a:ext uri="{FF2B5EF4-FFF2-40B4-BE49-F238E27FC236}">
                <a16:creationId xmlns:a16="http://schemas.microsoft.com/office/drawing/2014/main" id="{BEFE105D-6E33-442D-85DB-696CE4287063}"/>
              </a:ext>
            </a:extLst>
          </p:cNvPr>
          <p:cNvSpPr txBox="1">
            <a:spLocks noGrp="1"/>
          </p:cNvSpPr>
          <p:nvPr>
            <p:ph type="sldNum" sz="quarter" idx="2"/>
          </p:nvPr>
        </p:nvSpPr>
        <p:spPr>
          <a:xfrm>
            <a:off x="3396741" y="8803219"/>
            <a:ext cx="418384" cy="410369"/>
          </a:xfrm>
          <a:prstGeom prst="rect">
            <a:avLst/>
          </a:prstGeom>
        </p:spPr>
        <p:txBody>
          <a:bodyPr/>
          <a:lstStyle>
            <a:lvl1pPr>
              <a:defRPr sz="2000">
                <a:solidFill>
                  <a:srgbClr val="00A585"/>
                </a:solidFill>
              </a:defRPr>
            </a:lvl1pPr>
          </a:lstStyle>
          <a:p>
            <a:fld id="{86CB4B4D-7CA3-9044-876B-883B54F8677D}" type="slidenum">
              <a:rPr lang="en-US" smtClean="0"/>
              <a:pPr/>
              <a:t>7</a:t>
            </a:fld>
            <a:endParaRPr lang="en-US" dirty="0"/>
          </a:p>
        </p:txBody>
      </p:sp>
      <p:pic>
        <p:nvPicPr>
          <p:cNvPr id="8" name="Picture 7">
            <a:extLst>
              <a:ext uri="{FF2B5EF4-FFF2-40B4-BE49-F238E27FC236}">
                <a16:creationId xmlns:a16="http://schemas.microsoft.com/office/drawing/2014/main" id="{5F8FD5B8-87C2-407C-B3A4-8F6215C5353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135915" y="2027003"/>
            <a:ext cx="6608641" cy="6562426"/>
          </a:xfrm>
          <a:prstGeom prst="rect">
            <a:avLst/>
          </a:prstGeom>
        </p:spPr>
      </p:pic>
      <p:sp>
        <p:nvSpPr>
          <p:cNvPr id="9" name="TextBox 8">
            <a:extLst>
              <a:ext uri="{FF2B5EF4-FFF2-40B4-BE49-F238E27FC236}">
                <a16:creationId xmlns:a16="http://schemas.microsoft.com/office/drawing/2014/main" id="{2A954EBD-909F-4649-8524-075EEEB510A5}"/>
              </a:ext>
            </a:extLst>
          </p:cNvPr>
          <p:cNvSpPr txBox="1"/>
          <p:nvPr/>
        </p:nvSpPr>
        <p:spPr>
          <a:xfrm>
            <a:off x="3765371" y="2348335"/>
            <a:ext cx="4081692"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Assessment and </a:t>
            </a:r>
            <a:r>
              <a:rPr lang="en-US" sz="3600" b="1" dirty="0">
                <a:solidFill>
                  <a:srgbClr val="000000"/>
                </a:solidFill>
              </a:rPr>
              <a:t>a</a:t>
            </a:r>
            <a:r>
              <a:rPr kumimoji="0" lang="en-US" sz="36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nalysis</a:t>
            </a:r>
          </a:p>
        </p:txBody>
      </p:sp>
      <p:sp>
        <p:nvSpPr>
          <p:cNvPr id="10" name="TextBox 9">
            <a:extLst>
              <a:ext uri="{FF2B5EF4-FFF2-40B4-BE49-F238E27FC236}">
                <a16:creationId xmlns:a16="http://schemas.microsoft.com/office/drawing/2014/main" id="{40372441-333E-425F-A7A1-73514CFB1B6F}"/>
              </a:ext>
            </a:extLst>
          </p:cNvPr>
          <p:cNvSpPr txBox="1"/>
          <p:nvPr/>
        </p:nvSpPr>
        <p:spPr>
          <a:xfrm>
            <a:off x="8650735" y="2485495"/>
            <a:ext cx="4081692"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3600" b="1" dirty="0">
                <a:solidFill>
                  <a:srgbClr val="000000"/>
                </a:solidFill>
              </a:rPr>
              <a:t>Strategy development</a:t>
            </a:r>
            <a:endParaRPr kumimoji="0" lang="en-US" sz="36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11" name="TextBox 10">
            <a:extLst>
              <a:ext uri="{FF2B5EF4-FFF2-40B4-BE49-F238E27FC236}">
                <a16:creationId xmlns:a16="http://schemas.microsoft.com/office/drawing/2014/main" id="{D3458CDF-2254-4954-843E-324E4C5DE7CB}"/>
              </a:ext>
            </a:extLst>
          </p:cNvPr>
          <p:cNvSpPr txBox="1"/>
          <p:nvPr/>
        </p:nvSpPr>
        <p:spPr>
          <a:xfrm>
            <a:off x="9116007" y="5583182"/>
            <a:ext cx="5000609"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3600" b="1" dirty="0">
                <a:solidFill>
                  <a:srgbClr val="000000"/>
                </a:solidFill>
              </a:rPr>
              <a:t>Planning and programme design</a:t>
            </a:r>
            <a:endParaRPr kumimoji="0" lang="en-GB" sz="3600" b="1" i="0" u="none" strike="noStrike" cap="none" spc="0" normalizeH="0" baseline="0" dirty="0">
              <a:ln>
                <a:noFill/>
              </a:ln>
              <a:solidFill>
                <a:srgbClr val="000000"/>
              </a:solidFill>
              <a:effectLst/>
              <a:uFillTx/>
              <a:sym typeface="Open Sans Regular"/>
            </a:endParaRPr>
          </a:p>
        </p:txBody>
      </p:sp>
      <p:sp>
        <p:nvSpPr>
          <p:cNvPr id="12" name="TextBox 11">
            <a:extLst>
              <a:ext uri="{FF2B5EF4-FFF2-40B4-BE49-F238E27FC236}">
                <a16:creationId xmlns:a16="http://schemas.microsoft.com/office/drawing/2014/main" id="{813AF8DC-95A7-4FDB-A1B0-BC15A8003A0E}"/>
              </a:ext>
            </a:extLst>
          </p:cNvPr>
          <p:cNvSpPr txBox="1"/>
          <p:nvPr/>
        </p:nvSpPr>
        <p:spPr>
          <a:xfrm>
            <a:off x="6431592" y="8452269"/>
            <a:ext cx="3907745"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3600" b="1" dirty="0">
                <a:solidFill>
                  <a:srgbClr val="000000"/>
                </a:solidFill>
              </a:rPr>
              <a:t>Implementation and monitoring</a:t>
            </a:r>
            <a:endParaRPr kumimoji="0" lang="en-US" sz="36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13" name="TextBox 12">
            <a:extLst>
              <a:ext uri="{FF2B5EF4-FFF2-40B4-BE49-F238E27FC236}">
                <a16:creationId xmlns:a16="http://schemas.microsoft.com/office/drawing/2014/main" id="{E0824D22-58F3-4430-B35F-921E0206196F}"/>
              </a:ext>
            </a:extLst>
          </p:cNvPr>
          <p:cNvSpPr txBox="1"/>
          <p:nvPr/>
        </p:nvSpPr>
        <p:spPr>
          <a:xfrm>
            <a:off x="3095069" y="5646065"/>
            <a:ext cx="4081692"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3600" b="1" dirty="0">
                <a:solidFill>
                  <a:srgbClr val="000000"/>
                </a:solidFill>
              </a:rPr>
              <a:t>Evaluation and learning</a:t>
            </a:r>
            <a:endParaRPr kumimoji="0" lang="en-US" sz="36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Tree>
    <p:extLst>
      <p:ext uri="{BB962C8B-B14F-4D97-AF65-F5344CB8AC3E}">
        <p14:creationId xmlns:p14="http://schemas.microsoft.com/office/powerpoint/2010/main" val="275554863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F982E5-E037-4D6B-A852-9A402D4F8F5B}"/>
              </a:ext>
            </a:extLst>
          </p:cNvPr>
          <p:cNvSpPr>
            <a:spLocks noGrp="1"/>
          </p:cNvSpPr>
          <p:nvPr>
            <p:ph type="title"/>
          </p:nvPr>
        </p:nvSpPr>
        <p:spPr/>
        <p:txBody>
          <a:bodyPr/>
          <a:lstStyle/>
          <a:p>
            <a:r>
              <a:rPr lang="en-US" dirty="0"/>
              <a:t>Assessment and analysis</a:t>
            </a:r>
          </a:p>
        </p:txBody>
      </p:sp>
      <p:sp>
        <p:nvSpPr>
          <p:cNvPr id="3" name="Text Placeholder 2">
            <a:extLst>
              <a:ext uri="{FF2B5EF4-FFF2-40B4-BE49-F238E27FC236}">
                <a16:creationId xmlns:a16="http://schemas.microsoft.com/office/drawing/2014/main" id="{A52B4B25-BBEB-4306-9EE5-96D49D892F64}"/>
              </a:ext>
            </a:extLst>
          </p:cNvPr>
          <p:cNvSpPr>
            <a:spLocks noGrp="1"/>
          </p:cNvSpPr>
          <p:nvPr>
            <p:ph type="body" sz="half" idx="1"/>
          </p:nvPr>
        </p:nvSpPr>
        <p:spPr>
          <a:xfrm>
            <a:off x="565780" y="1809212"/>
            <a:ext cx="10684111" cy="7404376"/>
          </a:xfrm>
        </p:spPr>
        <p:txBody>
          <a:bodyPr>
            <a:noAutofit/>
          </a:bodyPr>
          <a:lstStyle/>
          <a:p>
            <a:pPr marL="571500" indent="-571500">
              <a:buFont typeface="Arial" panose="020B0604020202020204" pitchFamily="34" charset="0"/>
              <a:buChar char="•"/>
            </a:pPr>
            <a:r>
              <a:rPr lang="en-GB" sz="3800" dirty="0"/>
              <a:t>Assessment checklists are provided in each chapter (see checklists for cash-based assistance and supply chain management*).</a:t>
            </a:r>
          </a:p>
          <a:p>
            <a:pPr marL="571500" indent="-571500">
              <a:buFont typeface="Arial" panose="020B0604020202020204" pitchFamily="34" charset="0"/>
              <a:buChar char="•"/>
            </a:pPr>
            <a:r>
              <a:rPr lang="en-GB" sz="3800" dirty="0"/>
              <a:t>Sphere standards help identify immediate needs and prioritise response activities.</a:t>
            </a:r>
          </a:p>
          <a:p>
            <a:pPr marL="571500" indent="-571500">
              <a:buFont typeface="Arial" panose="020B0604020202020204" pitchFamily="34" charset="0"/>
              <a:buChar char="•"/>
            </a:pPr>
            <a:r>
              <a:rPr lang="en-GB" sz="3800" dirty="0"/>
              <a:t>The standards can also serve to improve coordination of assessment across organisations and sectors – if they are used and encouraged at the coordination level.</a:t>
            </a:r>
          </a:p>
          <a:p>
            <a:endParaRPr lang="en-GB" sz="3800" dirty="0"/>
          </a:p>
        </p:txBody>
      </p:sp>
      <p:pic>
        <p:nvPicPr>
          <p:cNvPr id="2050" name="Picture 2" descr="Image result for hand holding clipboard">
            <a:extLst>
              <a:ext uri="{FF2B5EF4-FFF2-40B4-BE49-F238E27FC236}">
                <a16:creationId xmlns:a16="http://schemas.microsoft.com/office/drawing/2014/main" id="{3767BF4E-7C86-4496-A4C3-0940D2FC5BE5}"/>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069053" y="1998139"/>
            <a:ext cx="6271210" cy="7755461"/>
          </a:xfrm>
          <a:prstGeom prst="rect">
            <a:avLst/>
          </a:prstGeom>
          <a:noFill/>
          <a:extLst>
            <a:ext uri="{909E8E84-426E-40DD-AFC4-6F175D3DCCD1}">
              <a14:hiddenFill xmlns:a14="http://schemas.microsoft.com/office/drawing/2010/main">
                <a:solidFill>
                  <a:srgbClr val="FFFFFF"/>
                </a:solidFill>
              </a14:hiddenFill>
            </a:ext>
          </a:extLst>
        </p:spPr>
      </p:pic>
      <p:pic>
        <p:nvPicPr>
          <p:cNvPr id="5" name="pasted-image.pdf" descr="pasted-image.pdf">
            <a:extLst>
              <a:ext uri="{FF2B5EF4-FFF2-40B4-BE49-F238E27FC236}">
                <a16:creationId xmlns:a16="http://schemas.microsoft.com/office/drawing/2014/main" id="{CFE97480-7F0A-4D29-AE28-754617DA2A35}"/>
              </a:ext>
            </a:extLst>
          </p:cNvPr>
          <p:cNvPicPr>
            <a:picLocks noChangeAspect="1"/>
          </p:cNvPicPr>
          <p:nvPr/>
        </p:nvPicPr>
        <p:blipFill>
          <a:blip r:embed="rId4">
            <a:extLst/>
          </a:blip>
          <a:stretch>
            <a:fillRect/>
          </a:stretch>
        </p:blipFill>
        <p:spPr>
          <a:xfrm rot="21390572">
            <a:off x="12696459" y="2533213"/>
            <a:ext cx="1629273" cy="721929"/>
          </a:xfrm>
          <a:prstGeom prst="rect">
            <a:avLst/>
          </a:prstGeom>
          <a:ln w="12700">
            <a:miter lim="400000"/>
          </a:ln>
        </p:spPr>
      </p:pic>
      <p:sp>
        <p:nvSpPr>
          <p:cNvPr id="6" name="TextBox 5">
            <a:extLst>
              <a:ext uri="{FF2B5EF4-FFF2-40B4-BE49-F238E27FC236}">
                <a16:creationId xmlns:a16="http://schemas.microsoft.com/office/drawing/2014/main" id="{590FFC15-AD39-4C02-8CF4-B0F3A76B2E64}"/>
              </a:ext>
            </a:extLst>
          </p:cNvPr>
          <p:cNvSpPr txBox="1"/>
          <p:nvPr/>
        </p:nvSpPr>
        <p:spPr>
          <a:xfrm rot="21310040">
            <a:off x="12435240" y="3230287"/>
            <a:ext cx="2641750" cy="287258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285750" indent="-285750">
              <a:buFont typeface="Wingdings" panose="05000000000000000000" pitchFamily="2" charset="2"/>
              <a:buChar char="q"/>
            </a:pPr>
            <a:r>
              <a:rPr lang="en-US" sz="2000" dirty="0">
                <a:solidFill>
                  <a:srgbClr val="000000"/>
                </a:solidFill>
                <a:sym typeface="Wingdings" panose="05000000000000000000" pitchFamily="2" charset="2"/>
              </a:rPr>
              <a:t>………………………………</a:t>
            </a:r>
          </a:p>
          <a:p>
            <a:pPr marL="285750" indent="-285750">
              <a:buFont typeface="Wingdings" panose="05000000000000000000" pitchFamily="2" charset="2"/>
              <a:buChar char="q"/>
            </a:pPr>
            <a:r>
              <a:rPr lang="en-US" sz="2000" dirty="0">
                <a:solidFill>
                  <a:srgbClr val="000000"/>
                </a:solidFill>
                <a:sym typeface="Wingdings" panose="05000000000000000000" pitchFamily="2" charset="2"/>
              </a:rPr>
              <a:t>………………………………</a:t>
            </a:r>
          </a:p>
          <a:p>
            <a:pPr marL="285750" indent="-285750">
              <a:buFont typeface="Wingdings" panose="05000000000000000000" pitchFamily="2" charset="2"/>
              <a:buChar char="q"/>
            </a:pPr>
            <a:r>
              <a:rPr lang="en-US" sz="2000" dirty="0">
                <a:solidFill>
                  <a:srgbClr val="000000"/>
                </a:solidFill>
                <a:sym typeface="Wingdings" panose="05000000000000000000" pitchFamily="2" charset="2"/>
              </a:rPr>
              <a:t>………………………………</a:t>
            </a:r>
          </a:p>
          <a:p>
            <a:pPr marL="285750" indent="-285750">
              <a:buFont typeface="Wingdings" panose="05000000000000000000" pitchFamily="2" charset="2"/>
              <a:buChar char="q"/>
            </a:pPr>
            <a:r>
              <a:rPr lang="en-US" sz="2000" dirty="0">
                <a:solidFill>
                  <a:srgbClr val="000000"/>
                </a:solidFill>
                <a:sym typeface="Wingdings" panose="05000000000000000000" pitchFamily="2" charset="2"/>
              </a:rPr>
              <a:t>………………………………</a:t>
            </a:r>
          </a:p>
          <a:p>
            <a:pPr marL="285750" indent="-285750">
              <a:buFont typeface="Wingdings" panose="05000000000000000000" pitchFamily="2" charset="2"/>
              <a:buChar char="q"/>
            </a:pPr>
            <a:r>
              <a:rPr lang="en-US" sz="2000" dirty="0">
                <a:solidFill>
                  <a:srgbClr val="000000"/>
                </a:solidFill>
                <a:sym typeface="Wingdings" panose="05000000000000000000" pitchFamily="2" charset="2"/>
              </a:rPr>
              <a:t>………………………………</a:t>
            </a:r>
          </a:p>
          <a:p>
            <a:pPr marL="285750" indent="-285750">
              <a:buFont typeface="Wingdings" panose="05000000000000000000" pitchFamily="2" charset="2"/>
              <a:buChar char="q"/>
            </a:pPr>
            <a:r>
              <a:rPr lang="en-US" sz="2000" dirty="0">
                <a:solidFill>
                  <a:srgbClr val="000000"/>
                </a:solidFill>
                <a:sym typeface="Wingdings" panose="05000000000000000000" pitchFamily="2" charset="2"/>
              </a:rPr>
              <a:t>………………………………</a:t>
            </a:r>
          </a:p>
          <a:p>
            <a:pPr marL="285750" indent="-285750">
              <a:buFont typeface="Wingdings" panose="05000000000000000000" pitchFamily="2" charset="2"/>
              <a:buChar char="q"/>
            </a:pPr>
            <a:r>
              <a:rPr lang="en-US" sz="2000" dirty="0">
                <a:solidFill>
                  <a:srgbClr val="000000"/>
                </a:solidFill>
                <a:sym typeface="Wingdings" panose="05000000000000000000" pitchFamily="2" charset="2"/>
              </a:rPr>
              <a:t>………………………………</a:t>
            </a:r>
          </a:p>
          <a:p>
            <a:pPr marL="285750" indent="-285750">
              <a:buFont typeface="Wingdings" panose="05000000000000000000" pitchFamily="2" charset="2"/>
              <a:buChar char="q"/>
            </a:pPr>
            <a:r>
              <a:rPr lang="en-US" sz="2000" dirty="0">
                <a:solidFill>
                  <a:srgbClr val="000000"/>
                </a:solidFill>
                <a:sym typeface="Wingdings" panose="05000000000000000000" pitchFamily="2" charset="2"/>
              </a:rPr>
              <a:t>………………………………</a:t>
            </a:r>
          </a:p>
          <a:p>
            <a:pPr marR="0" algn="ctr" defTabSz="584200" rtl="0" fontAlgn="auto" latinLnBrk="0" hangingPunct="0">
              <a:lnSpc>
                <a:spcPct val="100000"/>
              </a:lnSpc>
              <a:spcBef>
                <a:spcPts val="0"/>
              </a:spcBef>
              <a:spcAft>
                <a:spcPts val="0"/>
              </a:spcAft>
              <a:buClrTx/>
              <a:buSzTx/>
              <a:tabLst/>
            </a:pPr>
            <a:endParaRPr kumimoji="0" lang="en-US" sz="20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7" name="Freeform: Shape 6">
            <a:extLst>
              <a:ext uri="{FF2B5EF4-FFF2-40B4-BE49-F238E27FC236}">
                <a16:creationId xmlns:a16="http://schemas.microsoft.com/office/drawing/2014/main" id="{219DCA1C-6C3A-4DF4-9012-284341A9D375}"/>
              </a:ext>
            </a:extLst>
          </p:cNvPr>
          <p:cNvSpPr/>
          <p:nvPr/>
        </p:nvSpPr>
        <p:spPr>
          <a:xfrm>
            <a:off x="12435361" y="3312988"/>
            <a:ext cx="240632" cy="227573"/>
          </a:xfrm>
          <a:custGeom>
            <a:avLst/>
            <a:gdLst>
              <a:gd name="connsiteX0" fmla="*/ 0 w 240632"/>
              <a:gd name="connsiteY0" fmla="*/ 128337 h 227573"/>
              <a:gd name="connsiteX1" fmla="*/ 144379 w 240632"/>
              <a:gd name="connsiteY1" fmla="*/ 224590 h 227573"/>
              <a:gd name="connsiteX2" fmla="*/ 160421 w 240632"/>
              <a:gd name="connsiteY2" fmla="*/ 176464 h 227573"/>
              <a:gd name="connsiteX3" fmla="*/ 192505 w 240632"/>
              <a:gd name="connsiteY3" fmla="*/ 96253 h 227573"/>
              <a:gd name="connsiteX4" fmla="*/ 224590 w 240632"/>
              <a:gd name="connsiteY4" fmla="*/ 32085 h 227573"/>
              <a:gd name="connsiteX5" fmla="*/ 240632 w 240632"/>
              <a:gd name="connsiteY5" fmla="*/ 0 h 227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0632" h="227573">
                <a:moveTo>
                  <a:pt x="0" y="128337"/>
                </a:moveTo>
                <a:cubicBezTo>
                  <a:pt x="15498" y="143835"/>
                  <a:pt x="90352" y="246201"/>
                  <a:pt x="144379" y="224590"/>
                </a:cubicBezTo>
                <a:cubicBezTo>
                  <a:pt x="160079" y="218310"/>
                  <a:pt x="154484" y="192297"/>
                  <a:pt x="160421" y="176464"/>
                </a:cubicBezTo>
                <a:cubicBezTo>
                  <a:pt x="170532" y="149501"/>
                  <a:pt x="180810" y="122568"/>
                  <a:pt x="192505" y="96253"/>
                </a:cubicBezTo>
                <a:cubicBezTo>
                  <a:pt x="202218" y="74400"/>
                  <a:pt x="213895" y="53474"/>
                  <a:pt x="224590" y="32085"/>
                </a:cubicBezTo>
                <a:lnTo>
                  <a:pt x="240632" y="0"/>
                </a:lnTo>
              </a:path>
            </a:pathLst>
          </a:custGeom>
          <a:no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9" name="Freeform: Shape 8">
            <a:extLst>
              <a:ext uri="{FF2B5EF4-FFF2-40B4-BE49-F238E27FC236}">
                <a16:creationId xmlns:a16="http://schemas.microsoft.com/office/drawing/2014/main" id="{32740B51-A5E7-409E-B6CE-427D1BEDF553}"/>
              </a:ext>
            </a:extLst>
          </p:cNvPr>
          <p:cNvSpPr/>
          <p:nvPr/>
        </p:nvSpPr>
        <p:spPr>
          <a:xfrm>
            <a:off x="12438091" y="3910098"/>
            <a:ext cx="240632" cy="227573"/>
          </a:xfrm>
          <a:custGeom>
            <a:avLst/>
            <a:gdLst>
              <a:gd name="connsiteX0" fmla="*/ 0 w 240632"/>
              <a:gd name="connsiteY0" fmla="*/ 128337 h 227573"/>
              <a:gd name="connsiteX1" fmla="*/ 144379 w 240632"/>
              <a:gd name="connsiteY1" fmla="*/ 224590 h 227573"/>
              <a:gd name="connsiteX2" fmla="*/ 160421 w 240632"/>
              <a:gd name="connsiteY2" fmla="*/ 176464 h 227573"/>
              <a:gd name="connsiteX3" fmla="*/ 192505 w 240632"/>
              <a:gd name="connsiteY3" fmla="*/ 96253 h 227573"/>
              <a:gd name="connsiteX4" fmla="*/ 224590 w 240632"/>
              <a:gd name="connsiteY4" fmla="*/ 32085 h 227573"/>
              <a:gd name="connsiteX5" fmla="*/ 240632 w 240632"/>
              <a:gd name="connsiteY5" fmla="*/ 0 h 227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0632" h="227573">
                <a:moveTo>
                  <a:pt x="0" y="128337"/>
                </a:moveTo>
                <a:cubicBezTo>
                  <a:pt x="15498" y="143835"/>
                  <a:pt x="90352" y="246201"/>
                  <a:pt x="144379" y="224590"/>
                </a:cubicBezTo>
                <a:cubicBezTo>
                  <a:pt x="160079" y="218310"/>
                  <a:pt x="154484" y="192297"/>
                  <a:pt x="160421" y="176464"/>
                </a:cubicBezTo>
                <a:cubicBezTo>
                  <a:pt x="170532" y="149501"/>
                  <a:pt x="180810" y="122568"/>
                  <a:pt x="192505" y="96253"/>
                </a:cubicBezTo>
                <a:cubicBezTo>
                  <a:pt x="202218" y="74400"/>
                  <a:pt x="213895" y="53474"/>
                  <a:pt x="224590" y="32085"/>
                </a:cubicBezTo>
                <a:lnTo>
                  <a:pt x="240632" y="0"/>
                </a:lnTo>
              </a:path>
            </a:pathLst>
          </a:custGeom>
          <a:no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4" name="TextBox 3">
            <a:extLst>
              <a:ext uri="{FF2B5EF4-FFF2-40B4-BE49-F238E27FC236}">
                <a16:creationId xmlns:a16="http://schemas.microsoft.com/office/drawing/2014/main" id="{F73E1EB2-300F-4CA3-A0C7-5F4D3BA6D516}"/>
              </a:ext>
            </a:extLst>
          </p:cNvPr>
          <p:cNvSpPr txBox="1"/>
          <p:nvPr/>
        </p:nvSpPr>
        <p:spPr>
          <a:xfrm>
            <a:off x="12952445" y="8859542"/>
            <a:ext cx="3100208"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2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*See pages 22–25</a:t>
            </a:r>
          </a:p>
        </p:txBody>
      </p:sp>
      <p:sp>
        <p:nvSpPr>
          <p:cNvPr id="10" name="Slide Number">
            <a:extLst>
              <a:ext uri="{FF2B5EF4-FFF2-40B4-BE49-F238E27FC236}">
                <a16:creationId xmlns:a16="http://schemas.microsoft.com/office/drawing/2014/main" id="{A87D500F-F46C-4501-A57D-FAE96745EABA}"/>
              </a:ext>
            </a:extLst>
          </p:cNvPr>
          <p:cNvSpPr txBox="1">
            <a:spLocks noGrp="1"/>
          </p:cNvSpPr>
          <p:nvPr>
            <p:ph type="sldNum" sz="quarter" idx="2"/>
          </p:nvPr>
        </p:nvSpPr>
        <p:spPr>
          <a:xfrm>
            <a:off x="3396741" y="8803219"/>
            <a:ext cx="418384" cy="410369"/>
          </a:xfrm>
          <a:prstGeom prst="rect">
            <a:avLst/>
          </a:prstGeom>
        </p:spPr>
        <p:txBody>
          <a:bodyPr/>
          <a:lstStyle>
            <a:lvl1pPr>
              <a:defRPr sz="2000">
                <a:solidFill>
                  <a:srgbClr val="00A585"/>
                </a:solidFill>
              </a:defRPr>
            </a:lvl1pPr>
          </a:lstStyle>
          <a:p>
            <a:fld id="{86CB4B4D-7CA3-9044-876B-883B54F8677D}" type="slidenum">
              <a:rPr lang="en-US" smtClean="0"/>
              <a:pPr/>
              <a:t>8</a:t>
            </a:fld>
            <a:endParaRPr lang="en-US" dirty="0"/>
          </a:p>
        </p:txBody>
      </p:sp>
    </p:spTree>
    <p:extLst>
      <p:ext uri="{BB962C8B-B14F-4D97-AF65-F5344CB8AC3E}">
        <p14:creationId xmlns:p14="http://schemas.microsoft.com/office/powerpoint/2010/main" val="382731226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85AD75-CCAC-4294-B1A4-FA1848B46A21}"/>
              </a:ext>
            </a:extLst>
          </p:cNvPr>
          <p:cNvSpPr>
            <a:spLocks noGrp="1"/>
          </p:cNvSpPr>
          <p:nvPr>
            <p:ph type="title"/>
          </p:nvPr>
        </p:nvSpPr>
        <p:spPr>
          <a:xfrm>
            <a:off x="395252" y="211589"/>
            <a:ext cx="16756307" cy="1130300"/>
          </a:xfrm>
        </p:spPr>
        <p:txBody>
          <a:bodyPr>
            <a:noAutofit/>
          </a:bodyPr>
          <a:lstStyle/>
          <a:p>
            <a:r>
              <a:rPr lang="en-GB" sz="4800" dirty="0"/>
              <a:t>Strategy development, planning, and programme design </a:t>
            </a:r>
          </a:p>
        </p:txBody>
      </p:sp>
      <p:sp>
        <p:nvSpPr>
          <p:cNvPr id="3" name="Text Placeholder 2">
            <a:extLst>
              <a:ext uri="{FF2B5EF4-FFF2-40B4-BE49-F238E27FC236}">
                <a16:creationId xmlns:a16="http://schemas.microsoft.com/office/drawing/2014/main" id="{0505B07D-D179-47E9-ABED-2AC0B6FCD40A}"/>
              </a:ext>
            </a:extLst>
          </p:cNvPr>
          <p:cNvSpPr>
            <a:spLocks noGrp="1"/>
          </p:cNvSpPr>
          <p:nvPr>
            <p:ph type="body" sz="half" idx="1"/>
          </p:nvPr>
        </p:nvSpPr>
        <p:spPr>
          <a:xfrm>
            <a:off x="863023" y="1745307"/>
            <a:ext cx="14818937" cy="4831360"/>
          </a:xfrm>
        </p:spPr>
        <p:txBody>
          <a:bodyPr>
            <a:normAutofit/>
          </a:bodyPr>
          <a:lstStyle/>
          <a:p>
            <a:pPr marL="571500" indent="-571500">
              <a:buFont typeface="Arial" panose="020B0604020202020204" pitchFamily="34" charset="0"/>
              <a:buChar char="•"/>
            </a:pPr>
            <a:r>
              <a:rPr lang="en-GB" dirty="0"/>
              <a:t>The standards, key actions and key indicators provide a practical framework to identify priorities, determine planning figures and coordinate across sectors. </a:t>
            </a:r>
          </a:p>
          <a:p>
            <a:pPr marL="571500" indent="-571500">
              <a:buFont typeface="Arial" panose="020B0604020202020204" pitchFamily="34" charset="0"/>
              <a:buChar char="•"/>
            </a:pPr>
            <a:r>
              <a:rPr lang="en-GB" dirty="0"/>
              <a:t>Together with the guidance notes they can also help identify the best ways to meet identified needs and minimise potential harmful side-effects.</a:t>
            </a:r>
          </a:p>
          <a:p>
            <a:endParaRPr lang="en-GB" dirty="0"/>
          </a:p>
        </p:txBody>
      </p:sp>
      <p:sp>
        <p:nvSpPr>
          <p:cNvPr id="5" name="Rectangle 4">
            <a:extLst>
              <a:ext uri="{FF2B5EF4-FFF2-40B4-BE49-F238E27FC236}">
                <a16:creationId xmlns:a16="http://schemas.microsoft.com/office/drawing/2014/main" id="{AEE49231-E5A9-4846-90F7-144545ABB8CD}"/>
              </a:ext>
            </a:extLst>
          </p:cNvPr>
          <p:cNvSpPr/>
          <p:nvPr/>
        </p:nvSpPr>
        <p:spPr>
          <a:xfrm>
            <a:off x="1152939" y="5900390"/>
            <a:ext cx="3323764" cy="1949252"/>
          </a:xfrm>
          <a:prstGeom prst="rect">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Assess trends over time</a:t>
            </a:r>
          </a:p>
        </p:txBody>
      </p:sp>
      <p:grpSp>
        <p:nvGrpSpPr>
          <p:cNvPr id="11" name="Group 10">
            <a:extLst>
              <a:ext uri="{FF2B5EF4-FFF2-40B4-BE49-F238E27FC236}">
                <a16:creationId xmlns:a16="http://schemas.microsoft.com/office/drawing/2014/main" id="{E0244BEB-600E-44F7-A1E4-312B9934DE88}"/>
              </a:ext>
            </a:extLst>
          </p:cNvPr>
          <p:cNvGrpSpPr/>
          <p:nvPr/>
        </p:nvGrpSpPr>
        <p:grpSpPr>
          <a:xfrm>
            <a:off x="4367206" y="5905158"/>
            <a:ext cx="3843317" cy="1949252"/>
            <a:chOff x="4367206" y="5905158"/>
            <a:chExt cx="3843317" cy="1949252"/>
          </a:xfrm>
        </p:grpSpPr>
        <p:sp>
          <p:nvSpPr>
            <p:cNvPr id="4" name="Rectangle 3">
              <a:extLst>
                <a:ext uri="{FF2B5EF4-FFF2-40B4-BE49-F238E27FC236}">
                  <a16:creationId xmlns:a16="http://schemas.microsoft.com/office/drawing/2014/main" id="{53BCBC6B-3D22-4CBA-81A7-6BD136051BBB}"/>
                </a:ext>
              </a:extLst>
            </p:cNvPr>
            <p:cNvSpPr/>
            <p:nvPr/>
          </p:nvSpPr>
          <p:spPr>
            <a:xfrm>
              <a:off x="5172089" y="5905158"/>
              <a:ext cx="3038434" cy="1949252"/>
            </a:xfrm>
            <a:prstGeom prst="rect">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Analyse and prioritise</a:t>
              </a:r>
            </a:p>
          </p:txBody>
        </p:sp>
        <p:sp>
          <p:nvSpPr>
            <p:cNvPr id="8" name="Arrow: Right 7">
              <a:extLst>
                <a:ext uri="{FF2B5EF4-FFF2-40B4-BE49-F238E27FC236}">
                  <a16:creationId xmlns:a16="http://schemas.microsoft.com/office/drawing/2014/main" id="{B561CB2F-5F36-4731-9AE9-81B79831F56D}"/>
                </a:ext>
              </a:extLst>
            </p:cNvPr>
            <p:cNvSpPr/>
            <p:nvPr/>
          </p:nvSpPr>
          <p:spPr>
            <a:xfrm>
              <a:off x="4367206" y="6497995"/>
              <a:ext cx="928688" cy="754043"/>
            </a:xfrm>
            <a:prstGeom prst="rightArrow">
              <a:avLst/>
            </a:prstGeom>
            <a:solidFill>
              <a:schemeClr val="accent6">
                <a:lumMod val="60000"/>
                <a:lumOff val="40000"/>
              </a:schemeClr>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grpSp>
      <p:grpSp>
        <p:nvGrpSpPr>
          <p:cNvPr id="12" name="Group 11">
            <a:extLst>
              <a:ext uri="{FF2B5EF4-FFF2-40B4-BE49-F238E27FC236}">
                <a16:creationId xmlns:a16="http://schemas.microsoft.com/office/drawing/2014/main" id="{D169A15A-E72D-46CE-BE99-548179B80D6E}"/>
              </a:ext>
            </a:extLst>
          </p:cNvPr>
          <p:cNvGrpSpPr/>
          <p:nvPr/>
        </p:nvGrpSpPr>
        <p:grpSpPr>
          <a:xfrm>
            <a:off x="8110553" y="5900390"/>
            <a:ext cx="3852844" cy="1949252"/>
            <a:chOff x="8110553" y="5900390"/>
            <a:chExt cx="3852844" cy="1949252"/>
          </a:xfrm>
        </p:grpSpPr>
        <p:sp>
          <p:nvSpPr>
            <p:cNvPr id="6" name="Rectangle 5">
              <a:extLst>
                <a:ext uri="{FF2B5EF4-FFF2-40B4-BE49-F238E27FC236}">
                  <a16:creationId xmlns:a16="http://schemas.microsoft.com/office/drawing/2014/main" id="{5187DBB9-2AFD-4CFA-9A1A-D7B2F7084EAB}"/>
                </a:ext>
              </a:extLst>
            </p:cNvPr>
            <p:cNvSpPr/>
            <p:nvPr/>
          </p:nvSpPr>
          <p:spPr>
            <a:xfrm>
              <a:off x="8924963" y="5900390"/>
              <a:ext cx="3038434" cy="1949252"/>
            </a:xfrm>
            <a:prstGeom prst="rect">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4000" b="1" dirty="0">
                  <a:solidFill>
                    <a:srgbClr val="000000"/>
                  </a:solidFill>
                </a:rPr>
                <a:t>Review options and decide</a:t>
              </a:r>
              <a:endParaRPr kumimoji="0" lang="en-GB" sz="4000" b="1" i="0" u="none" strike="noStrike" cap="none" spc="0" normalizeH="0" baseline="0" dirty="0">
                <a:ln>
                  <a:noFill/>
                </a:ln>
                <a:solidFill>
                  <a:srgbClr val="000000"/>
                </a:solidFill>
                <a:effectLst/>
                <a:uFillTx/>
                <a:sym typeface="Open Sans Regular"/>
              </a:endParaRPr>
            </a:p>
          </p:txBody>
        </p:sp>
        <p:sp>
          <p:nvSpPr>
            <p:cNvPr id="9" name="Arrow: Right 8">
              <a:extLst>
                <a:ext uri="{FF2B5EF4-FFF2-40B4-BE49-F238E27FC236}">
                  <a16:creationId xmlns:a16="http://schemas.microsoft.com/office/drawing/2014/main" id="{D88CB2CB-8026-404D-BC31-672777C69F8D}"/>
                </a:ext>
              </a:extLst>
            </p:cNvPr>
            <p:cNvSpPr/>
            <p:nvPr/>
          </p:nvSpPr>
          <p:spPr>
            <a:xfrm>
              <a:off x="8110553" y="6497995"/>
              <a:ext cx="928688" cy="754043"/>
            </a:xfrm>
            <a:prstGeom prst="rightArrow">
              <a:avLst/>
            </a:prstGeom>
            <a:solidFill>
              <a:schemeClr val="accent6">
                <a:lumMod val="60000"/>
                <a:lumOff val="40000"/>
              </a:schemeClr>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grpSp>
      <p:grpSp>
        <p:nvGrpSpPr>
          <p:cNvPr id="13" name="Group 12">
            <a:extLst>
              <a:ext uri="{FF2B5EF4-FFF2-40B4-BE49-F238E27FC236}">
                <a16:creationId xmlns:a16="http://schemas.microsoft.com/office/drawing/2014/main" id="{7B884B27-864E-42E1-9F37-3A2352090B20}"/>
              </a:ext>
            </a:extLst>
          </p:cNvPr>
          <p:cNvGrpSpPr/>
          <p:nvPr/>
        </p:nvGrpSpPr>
        <p:grpSpPr>
          <a:xfrm>
            <a:off x="11928996" y="5838834"/>
            <a:ext cx="4548244" cy="2072362"/>
            <a:chOff x="11928996" y="5838834"/>
            <a:chExt cx="4548244" cy="2072362"/>
          </a:xfrm>
        </p:grpSpPr>
        <p:sp>
          <p:nvSpPr>
            <p:cNvPr id="7" name="Rectangle 6">
              <a:extLst>
                <a:ext uri="{FF2B5EF4-FFF2-40B4-BE49-F238E27FC236}">
                  <a16:creationId xmlns:a16="http://schemas.microsoft.com/office/drawing/2014/main" id="{9A618B41-B9AE-4EAF-A53D-ED42CCAB2FE1}"/>
                </a:ext>
              </a:extLst>
            </p:cNvPr>
            <p:cNvSpPr/>
            <p:nvPr/>
          </p:nvSpPr>
          <p:spPr>
            <a:xfrm>
              <a:off x="12663530" y="5838834"/>
              <a:ext cx="3813710" cy="2072362"/>
            </a:xfrm>
            <a:prstGeom prst="rect">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3200" b="1" dirty="0">
                  <a:solidFill>
                    <a:srgbClr val="000000"/>
                  </a:solidFill>
                </a:rPr>
                <a:t>Design response based on </a:t>
              </a:r>
              <a:br>
                <a:rPr lang="en-GB" sz="3200" b="1" dirty="0">
                  <a:solidFill>
                    <a:srgbClr val="000000"/>
                  </a:solidFill>
                </a:rPr>
              </a:br>
              <a:r>
                <a:rPr lang="en-GB" sz="3200" b="1" dirty="0">
                  <a:solidFill>
                    <a:srgbClr val="000000"/>
                  </a:solidFill>
                </a:rPr>
                <a:t>quality and accountability</a:t>
              </a:r>
              <a:endParaRPr kumimoji="0" lang="en-GB" sz="3200" b="1" i="0" u="none" strike="noStrike" cap="none" spc="0" normalizeH="0" baseline="0" dirty="0">
                <a:ln>
                  <a:noFill/>
                </a:ln>
                <a:solidFill>
                  <a:srgbClr val="000000"/>
                </a:solidFill>
                <a:effectLst/>
                <a:uFillTx/>
                <a:sym typeface="Open Sans Regular"/>
              </a:endParaRPr>
            </a:p>
          </p:txBody>
        </p:sp>
        <p:sp>
          <p:nvSpPr>
            <p:cNvPr id="10" name="Arrow: Right 9">
              <a:extLst>
                <a:ext uri="{FF2B5EF4-FFF2-40B4-BE49-F238E27FC236}">
                  <a16:creationId xmlns:a16="http://schemas.microsoft.com/office/drawing/2014/main" id="{D1960899-8A21-4647-B624-29A31C8A5EF2}"/>
                </a:ext>
              </a:extLst>
            </p:cNvPr>
            <p:cNvSpPr/>
            <p:nvPr/>
          </p:nvSpPr>
          <p:spPr>
            <a:xfrm>
              <a:off x="11928996" y="6497995"/>
              <a:ext cx="928688" cy="754043"/>
            </a:xfrm>
            <a:prstGeom prst="rightArrow">
              <a:avLst/>
            </a:prstGeom>
            <a:solidFill>
              <a:schemeClr val="accent6">
                <a:lumMod val="60000"/>
                <a:lumOff val="40000"/>
              </a:schemeClr>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grpSp>
      <p:sp>
        <p:nvSpPr>
          <p:cNvPr id="14" name="TextBox 13">
            <a:extLst>
              <a:ext uri="{FF2B5EF4-FFF2-40B4-BE49-F238E27FC236}">
                <a16:creationId xmlns:a16="http://schemas.microsoft.com/office/drawing/2014/main" id="{DB6F2AE4-7FD8-4979-87D5-2DB749FF5BF8}"/>
              </a:ext>
            </a:extLst>
          </p:cNvPr>
          <p:cNvSpPr txBox="1"/>
          <p:nvPr/>
        </p:nvSpPr>
        <p:spPr>
          <a:xfrm>
            <a:off x="12984046" y="8584903"/>
            <a:ext cx="2983189"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See page 11</a:t>
            </a:r>
          </a:p>
        </p:txBody>
      </p:sp>
      <p:sp>
        <p:nvSpPr>
          <p:cNvPr id="15" name="Slide Number">
            <a:extLst>
              <a:ext uri="{FF2B5EF4-FFF2-40B4-BE49-F238E27FC236}">
                <a16:creationId xmlns:a16="http://schemas.microsoft.com/office/drawing/2014/main" id="{0CA8B633-9A1B-478F-99BD-3B46267ADAD8}"/>
              </a:ext>
            </a:extLst>
          </p:cNvPr>
          <p:cNvSpPr txBox="1">
            <a:spLocks noGrp="1"/>
          </p:cNvSpPr>
          <p:nvPr>
            <p:ph type="sldNum" sz="quarter" idx="2"/>
          </p:nvPr>
        </p:nvSpPr>
        <p:spPr>
          <a:xfrm>
            <a:off x="3396741" y="8803219"/>
            <a:ext cx="248466" cy="410369"/>
          </a:xfrm>
          <a:prstGeom prst="rect">
            <a:avLst/>
          </a:prstGeom>
        </p:spPr>
        <p:txBody>
          <a:bodyPr/>
          <a:lstStyle>
            <a:lvl1pPr>
              <a:defRPr sz="2000">
                <a:solidFill>
                  <a:srgbClr val="00A585"/>
                </a:solidFill>
              </a:defRPr>
            </a:lvl1pPr>
          </a:lstStyle>
          <a:p>
            <a:fld id="{86CB4B4D-7CA3-9044-876B-883B54F8677D}" type="slidenum">
              <a:rPr lang="en-GB" smtClean="0"/>
              <a:pPr/>
              <a:t>9</a:t>
            </a:fld>
            <a:endParaRPr lang="en-GB" dirty="0"/>
          </a:p>
        </p:txBody>
      </p:sp>
    </p:spTree>
    <p:extLst>
      <p:ext uri="{BB962C8B-B14F-4D97-AF65-F5344CB8AC3E}">
        <p14:creationId xmlns:p14="http://schemas.microsoft.com/office/powerpoint/2010/main" val="413094568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animBg="1"/>
    </p:bldLst>
  </p:timing>
</p:sld>
</file>

<file path=ppt/theme/theme1.xml><?xml version="1.0" encoding="utf-8"?>
<a:theme xmlns:a="http://schemas.openxmlformats.org/drawingml/2006/main" name="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3170</TotalTime>
  <Words>4329</Words>
  <Application>Microsoft Office PowerPoint</Application>
  <PresentationFormat>Custom</PresentationFormat>
  <Paragraphs>286</Paragraphs>
  <Slides>32</Slides>
  <Notes>32</Notes>
  <HiddenSlides>0</HiddenSlides>
  <MMClips>1</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Arial</vt:lpstr>
      <vt:lpstr>Calibri</vt:lpstr>
      <vt:lpstr>Helvetica Neue</vt:lpstr>
      <vt:lpstr>Open Sans</vt:lpstr>
      <vt:lpstr>Open Sans Bold</vt:lpstr>
      <vt:lpstr>Open Sans Light</vt:lpstr>
      <vt:lpstr>Open Sans Regular</vt:lpstr>
      <vt:lpstr>Wingdings</vt:lpstr>
      <vt:lpstr>White</vt:lpstr>
      <vt:lpstr>What is Sphere? Using the Standards in Context</vt:lpstr>
      <vt:lpstr>By the end of this session you will be able to: </vt:lpstr>
      <vt:lpstr>Using the standards in context </vt:lpstr>
      <vt:lpstr>Where are the humanitarian crises today?  </vt:lpstr>
      <vt:lpstr>Conforming to Sphere…</vt:lpstr>
      <vt:lpstr>A note on adaptation</vt:lpstr>
      <vt:lpstr>The standards apply throughout the humanitarian programme cycle</vt:lpstr>
      <vt:lpstr>Assessment and analysis</vt:lpstr>
      <vt:lpstr>Strategy development, planning, and programme design </vt:lpstr>
      <vt:lpstr>Implementation and monitoring</vt:lpstr>
      <vt:lpstr>Evaluation and learning</vt:lpstr>
      <vt:lpstr>Look again at your maps…  </vt:lpstr>
      <vt:lpstr>Understanding vulnerabilities and capacities </vt:lpstr>
      <vt:lpstr>Data collection and disaggregation </vt:lpstr>
      <vt:lpstr>General table for data collection*</vt:lpstr>
      <vt:lpstr>Children…</vt:lpstr>
      <vt:lpstr>Older people… </vt:lpstr>
      <vt:lpstr>People’s gender roles</vt:lpstr>
      <vt:lpstr>People at risk of gender-based violence</vt:lpstr>
      <vt:lpstr>Prevention of sexual exploitation and abuse</vt:lpstr>
      <vt:lpstr>Persons with disabilities </vt:lpstr>
      <vt:lpstr>People living with and affected by HIV </vt:lpstr>
      <vt:lpstr>LGBTQI people </vt:lpstr>
      <vt:lpstr>People needing psychosocial support </vt:lpstr>
      <vt:lpstr>Look again at your maps…  </vt:lpstr>
      <vt:lpstr>Understand the operational setting</vt:lpstr>
      <vt:lpstr>Support national and local actors</vt:lpstr>
      <vt:lpstr>Summing it up – context matters!</vt:lpstr>
      <vt:lpstr>What were the key lessons from the video?</vt:lpstr>
      <vt:lpstr>Response options and checklists</vt:lpstr>
      <vt:lpstr>Key messages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DeVon Solomon</dc:creator>
  <cp:lastModifiedBy>Tristan Hale</cp:lastModifiedBy>
  <cp:revision>173</cp:revision>
  <cp:lastPrinted>2018-12-17T20:02:59Z</cp:lastPrinted>
  <dcterms:modified xsi:type="dcterms:W3CDTF">2019-04-24T11:25:15Z</dcterms:modified>
</cp:coreProperties>
</file>