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8"/>
  </p:notesMasterIdLst>
  <p:sldIdLst>
    <p:sldId id="256" r:id="rId2"/>
    <p:sldId id="262" r:id="rId3"/>
    <p:sldId id="265" r:id="rId4"/>
    <p:sldId id="267" r:id="rId5"/>
    <p:sldId id="258" r:id="rId6"/>
    <p:sldId id="313" r:id="rId7"/>
    <p:sldId id="264" r:id="rId8"/>
    <p:sldId id="266" r:id="rId9"/>
    <p:sldId id="268" r:id="rId10"/>
    <p:sldId id="304" r:id="rId11"/>
    <p:sldId id="263" r:id="rId12"/>
    <p:sldId id="319" r:id="rId13"/>
    <p:sldId id="269" r:id="rId14"/>
    <p:sldId id="275" r:id="rId15"/>
    <p:sldId id="276" r:id="rId16"/>
    <p:sldId id="316" r:id="rId17"/>
    <p:sldId id="278" r:id="rId18"/>
    <p:sldId id="282" r:id="rId19"/>
    <p:sldId id="314" r:id="rId20"/>
    <p:sldId id="286" r:id="rId21"/>
    <p:sldId id="315" r:id="rId22"/>
    <p:sldId id="306" r:id="rId23"/>
    <p:sldId id="317" r:id="rId24"/>
    <p:sldId id="321" r:id="rId25"/>
    <p:sldId id="318" r:id="rId26"/>
    <p:sldId id="261" r:id="rId27"/>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2"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B2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42" autoAdjust="0"/>
    <p:restoredTop sz="71086" autoAdjust="0"/>
  </p:normalViewPr>
  <p:slideViewPr>
    <p:cSldViewPr snapToGrid="0">
      <p:cViewPr varScale="1">
        <p:scale>
          <a:sx n="51" d="100"/>
          <a:sy n="51" d="100"/>
        </p:scale>
        <p:origin x="1254" y="72"/>
      </p:cViewPr>
      <p:guideLst/>
    </p:cSldViewPr>
  </p:slideViewPr>
  <p:outlineViewPr>
    <p:cViewPr>
      <p:scale>
        <a:sx n="33" d="100"/>
        <a:sy n="33" d="100"/>
      </p:scale>
      <p:origin x="0" y="-1704"/>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30" d="100"/>
          <a:sy n="30" d="100"/>
        </p:scale>
        <p:origin x="4998" y="15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youtube.com/watch?v=61R2CuPr3t8"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dirty="0"/>
          </a:p>
        </p:txBody>
      </p:sp>
    </p:spTree>
    <p:extLst>
      <p:ext uri="{BB962C8B-B14F-4D97-AF65-F5344CB8AC3E}">
        <p14:creationId xmlns:p14="http://schemas.microsoft.com/office/powerpoint/2010/main" val="344439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notes the importance of hygiene promotion and the need for soap as a distribution (or otherwise made available) item.</a:t>
            </a:r>
          </a:p>
          <a:p>
            <a:r>
              <a:rPr lang="en-US" sz="1400" dirty="0"/>
              <a:t> </a:t>
            </a:r>
          </a:p>
          <a:p>
            <a:r>
              <a:rPr lang="en-US" sz="1400" b="1" dirty="0"/>
              <a:t>NOTE</a:t>
            </a:r>
            <a:r>
              <a:rPr lang="en-US" sz="1400" dirty="0"/>
              <a:t>: The </a:t>
            </a:r>
            <a:r>
              <a:rPr lang="en-US" sz="1400" b="1" dirty="0"/>
              <a:t>sanitation chain </a:t>
            </a:r>
            <a:r>
              <a:rPr lang="en-US" sz="1400" dirty="0"/>
              <a:t>is the process through which waste water, excreta and greywater moves from contamination to its end points of reuse or disposal. Managing the chain will protect people from exposure to disease-causing excreta and other such risks. The chain moves from containment through emptying, transport, and treatment, ending in reuse or disposal. Some entities will refer to the elements of waste water and excreta separately using the excreta flow diagram with reference to the latter. For more information, refer participants to the WHO </a:t>
            </a:r>
            <a:r>
              <a:rPr lang="en-US" sz="1400" b="0" i="0" dirty="0">
                <a:effectLst/>
                <a:latin typeface="+mn-lt"/>
                <a:ea typeface="+mn-ea"/>
                <a:cs typeface="+mn-cs"/>
                <a:sym typeface="Helvetica Neue"/>
              </a:rPr>
              <a:t>Sanitation Safety Planning (SSP) manual.</a:t>
            </a:r>
            <a:endParaRPr lang="en-US" sz="1400" dirty="0"/>
          </a:p>
        </p:txBody>
      </p:sp>
    </p:spTree>
    <p:extLst>
      <p:ext uri="{BB962C8B-B14F-4D97-AF65-F5344CB8AC3E}">
        <p14:creationId xmlns:p14="http://schemas.microsoft.com/office/powerpoint/2010/main" val="4017594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Ask participants to open their Sphere Handbook to page 93. Ask for a volunteer to read the first full paragraph on the page aloud: </a:t>
            </a:r>
          </a:p>
          <a:p>
            <a:endParaRPr lang="en-US" sz="1400" dirty="0"/>
          </a:p>
          <a:p>
            <a:r>
              <a:rPr lang="en-US" sz="1400" dirty="0">
                <a:latin typeface="+mn-lt"/>
                <a:ea typeface="+mn-ea"/>
                <a:cs typeface="+mn-cs"/>
                <a:sym typeface="Helvetica Neue"/>
              </a:rPr>
              <a:t>“Engaging with the community creates an essential understanding of perceptions, needs, coping mechanisms, capacities, existing norms, leadership structures and priorities, as well as the appropriate actions to take. Monitoring and evaluation, including feedback mechanisms, demonstrate whether WASH responses are appropriate or need to be adjusted.</a:t>
            </a:r>
            <a:r>
              <a:rPr lang="en-US" sz="1400" b="1" dirty="0">
                <a:latin typeface="+mn-lt"/>
                <a:ea typeface="+mn-ea"/>
                <a:cs typeface="+mn-cs"/>
                <a:sym typeface="Helvetica Neue"/>
              </a:rPr>
              <a:t> ⊕</a:t>
            </a:r>
            <a:r>
              <a:rPr lang="en-US" sz="1400" b="1" i="1" dirty="0">
                <a:latin typeface="+mn-lt"/>
                <a:ea typeface="+mn-ea"/>
                <a:cs typeface="+mn-cs"/>
                <a:sym typeface="Helvetica Neue"/>
              </a:rPr>
              <a:t> see Core Humanitarian Standard c</a:t>
            </a:r>
            <a:r>
              <a:rPr lang="en-US" sz="1400" i="1" dirty="0">
                <a:latin typeface="+mn-lt"/>
                <a:ea typeface="+mn-ea"/>
                <a:cs typeface="+mn-cs"/>
                <a:sym typeface="Helvetica Neue"/>
              </a:rPr>
              <a:t>ommitments 4 and 5.” </a:t>
            </a:r>
            <a:endParaRPr lang="en-US" sz="1400" dirty="0"/>
          </a:p>
          <a:p>
            <a:endParaRPr lang="en-US" sz="1400" dirty="0"/>
          </a:p>
        </p:txBody>
      </p:sp>
    </p:spTree>
    <p:extLst>
      <p:ext uri="{BB962C8B-B14F-4D97-AF65-F5344CB8AC3E}">
        <p14:creationId xmlns:p14="http://schemas.microsoft.com/office/powerpoint/2010/main" val="21954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t>Remind the participants of the nine commitments of the Core Humanitarian Standard. Note in particular commitments 4 and 5:</a:t>
            </a:r>
          </a:p>
          <a:p>
            <a:endParaRPr lang="en-GB" sz="1400" dirty="0"/>
          </a:p>
          <a:p>
            <a:r>
              <a:rPr lang="en-GB" sz="1400" dirty="0"/>
              <a:t>Commitment 4 – Communities and people affected by the crisis know their rights and entitlements, have access to information and participate in decisions that affect them (page 63).</a:t>
            </a:r>
          </a:p>
          <a:p>
            <a:endParaRPr lang="en-GB" sz="1400" dirty="0"/>
          </a:p>
          <a:p>
            <a:r>
              <a:rPr lang="en-GB" sz="1400" dirty="0"/>
              <a:t>Commitment 5 – Communities and people affected by crisis have access to safe and responsive mechanisms to handle complaints (page 66).</a:t>
            </a:r>
          </a:p>
          <a:p>
            <a:endParaRPr lang="en-GB" sz="1400" dirty="0"/>
          </a:p>
          <a:p>
            <a:r>
              <a:rPr lang="en-GB" sz="1400" b="1" dirty="0"/>
              <a:t>Ask participants for examples of how these two commitments (related to a WASH programme) might be evaluated in an ongoing response.</a:t>
            </a:r>
          </a:p>
        </p:txBody>
      </p:sp>
    </p:spTree>
    <p:extLst>
      <p:ext uri="{BB962C8B-B14F-4D97-AF65-F5344CB8AC3E}">
        <p14:creationId xmlns:p14="http://schemas.microsoft.com/office/powerpoint/2010/main" val="4246299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is a simple review of the standards in the hygiene promotion theme. </a:t>
            </a:r>
          </a:p>
          <a:p>
            <a:endParaRPr lang="en-US" sz="1400" dirty="0"/>
          </a:p>
          <a:p>
            <a:r>
              <a:rPr lang="en-US" sz="1400" dirty="0"/>
              <a:t>For standard 1.1, ask participants to quickly refer to the indicators on page 97. Ask what they notice about this list of indicators. (They are almost all progress indictors.) The meaning of this is that the benchmarks for these percentages are not known or globally agreed yet the need for monitoring this information is critical. It highlights the need to establish these baselines quickly and monitor progress over time.</a:t>
            </a:r>
          </a:p>
          <a:p>
            <a:endParaRPr lang="en-US" sz="1400" dirty="0"/>
          </a:p>
          <a:p>
            <a:r>
              <a:rPr lang="en-US" sz="1400" dirty="0"/>
              <a:t>For standards 1.2 and 1.3, ask what hygiene items, and how much/many are needed, in an emergency response (per person) where people are displaced and do not have ready access to these items. Refer participants to pages 100 and 102.</a:t>
            </a:r>
          </a:p>
          <a:p>
            <a:endParaRPr lang="en-US" sz="1400" dirty="0"/>
          </a:p>
          <a:p>
            <a:r>
              <a:rPr lang="en-US" sz="1400" b="1" dirty="0"/>
              <a:t>Tactile/visualisation exercise – </a:t>
            </a:r>
            <a:r>
              <a:rPr lang="en-US" sz="1400" b="0" dirty="0"/>
              <a:t>bring along 250 grams of soap to illustrate how much this is. Pass the bar around and ask if this seems like enough for 1 person for 1 month.</a:t>
            </a:r>
          </a:p>
        </p:txBody>
      </p:sp>
    </p:spTree>
    <p:extLst>
      <p:ext uri="{BB962C8B-B14F-4D97-AF65-F5344CB8AC3E}">
        <p14:creationId xmlns:p14="http://schemas.microsoft.com/office/powerpoint/2010/main" val="1803013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Before proceeding to the next slide, ask how many litres per day participants think they consume. Ask how many litres would be the minimum for a life with dignity. Explain that Sphere provides guidance for this and proceed to the next slides.</a:t>
            </a:r>
          </a:p>
          <a:p>
            <a:endParaRPr lang="en-GB" sz="1400" noProof="0" dirty="0"/>
          </a:p>
        </p:txBody>
      </p:sp>
    </p:spTree>
    <p:extLst>
      <p:ext uri="{BB962C8B-B14F-4D97-AF65-F5344CB8AC3E}">
        <p14:creationId xmlns:p14="http://schemas.microsoft.com/office/powerpoint/2010/main" val="3931959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Be clear that the number of 15 litres per person per day </a:t>
            </a:r>
            <a:r>
              <a:rPr lang="en-GB" sz="1400" b="1" u="none" noProof="0" dirty="0"/>
              <a:t>is only an indicator, </a:t>
            </a:r>
            <a:r>
              <a:rPr lang="en-GB" sz="1400" u="none" noProof="0" dirty="0"/>
              <a:t>but a very useful one.</a:t>
            </a:r>
          </a:p>
          <a:p>
            <a:endParaRPr lang="en-GB" sz="1400" u="none" noProof="0" dirty="0"/>
          </a:p>
          <a:p>
            <a:r>
              <a:rPr lang="en-GB" sz="1400" u="none" noProof="0" dirty="0"/>
              <a:t>As per the table shown (from page 107), 7.5–15 litres is based on drinking and domestic hygiene only. Depending on the context, this may be insufficient for life </a:t>
            </a:r>
            <a:r>
              <a:rPr lang="en-GB" sz="1400" b="1" u="none" noProof="0" dirty="0"/>
              <a:t>with dignity.</a:t>
            </a:r>
          </a:p>
          <a:p>
            <a:endParaRPr lang="en-GB" sz="1400" u="none"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noProof="0" dirty="0"/>
              <a:t>For example, a Muslim population may require more water than a non-Muslim population due to religious practices such as prayer preparation.</a:t>
            </a:r>
            <a:endParaRPr lang="en-GB" sz="1400" u="none" noProof="0" dirty="0"/>
          </a:p>
          <a:p>
            <a:endParaRPr lang="en-GB" sz="1400" u="none" noProof="0" dirty="0"/>
          </a:p>
          <a:p>
            <a:r>
              <a:rPr lang="en-GB" sz="1400" noProof="0" dirty="0"/>
              <a:t>The table on page 145 expands on this one, and may be used to answer questions about water quantities needed for diverse uses.</a:t>
            </a:r>
          </a:p>
          <a:p>
            <a:endParaRPr lang="en-GB" sz="1400" noProof="0" dirty="0"/>
          </a:p>
        </p:txBody>
      </p:sp>
    </p:spTree>
    <p:extLst>
      <p:ext uri="{BB962C8B-B14F-4D97-AF65-F5344CB8AC3E}">
        <p14:creationId xmlns:p14="http://schemas.microsoft.com/office/powerpoint/2010/main" val="12713220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This slide illustrates the way water is represented in assessments, reports and evaluations. Understanding this basic definitional and mathematical foundation will make it possible for users to properly apply the Sphere indicators and better understand discussions of various water programming issues. </a:t>
            </a:r>
          </a:p>
          <a:p>
            <a:endParaRPr lang="en-GB" sz="1400" noProof="0" dirty="0"/>
          </a:p>
          <a:p>
            <a:r>
              <a:rPr lang="en-GB" sz="1400" b="1" noProof="0" dirty="0"/>
              <a:t>Tactile/visualisation exercise</a:t>
            </a:r>
            <a:r>
              <a:rPr lang="en-GB" sz="1400" b="0" noProof="0" dirty="0"/>
              <a:t>: As</a:t>
            </a:r>
            <a:r>
              <a:rPr lang="en-GB" sz="1400" noProof="0" dirty="0"/>
              <a:t> a physical demonstration, provide a 1 litre bottle, and 10, 15 and 20 litre jerry cans filled with water. These will help participants visualise the volumes and feel the weight of water. Ask them to identify the volumes in each and pass them around.</a:t>
            </a:r>
          </a:p>
        </p:txBody>
      </p:sp>
    </p:spTree>
    <p:extLst>
      <p:ext uri="{BB962C8B-B14F-4D97-AF65-F5344CB8AC3E}">
        <p14:creationId xmlns:p14="http://schemas.microsoft.com/office/powerpoint/2010/main" val="1359598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t>Review the key figures on the slide.</a:t>
            </a:r>
          </a:p>
          <a:p>
            <a:endParaRPr lang="en-GB" sz="1200" b="1" dirty="0"/>
          </a:p>
          <a:p>
            <a:r>
              <a:rPr lang="en-GB" sz="1200" b="1" dirty="0"/>
              <a:t>Tactile/visualisation exercise continued: </a:t>
            </a:r>
            <a:r>
              <a:rPr lang="en-GB" sz="1200" dirty="0"/>
              <a:t>This is a great opportunity to get your participants moving, and energised, while allowing them the opportunity to gain a tactile understanding of some of the Sphere WASH indicators. </a:t>
            </a:r>
          </a:p>
          <a:p>
            <a:endParaRPr lang="en-GB" sz="1200" dirty="0"/>
          </a:p>
          <a:p>
            <a:r>
              <a:rPr lang="en-GB" sz="1200" dirty="0"/>
              <a:t>Pre-fill at least one jerry can that holds 15 litres of water and pre-measure a distance of 25 metres in any nearby location (in the training room, corridor, or nearby outdoor area). Ask for volunteers (at least one man and one woman) to carry the jerry can(s) 25 metres, turn around and come back (i.e. 50 metres in total).</a:t>
            </a:r>
          </a:p>
          <a:p>
            <a:endParaRPr lang="en-GB" sz="1200" dirty="0"/>
          </a:p>
          <a:p>
            <a:r>
              <a:rPr lang="en-GB" sz="1200" dirty="0"/>
              <a:t>Ask volunteers if that was easy. Then, ask if they could easily do it another nine times? Explain that after walking that distance 10 times, they will still only have enough water for one family member for the day. Ask participants to raise their hands if any of them are from a family of one. Then ask who typically carries water in a refugee camp or other such setting (women and children). Have a couple more volunteers repeat the exercise. Resume the presentation within 10 minutes.</a:t>
            </a:r>
          </a:p>
          <a:p>
            <a:endParaRPr lang="en-GB" sz="1200" b="1" dirty="0"/>
          </a:p>
          <a:p>
            <a:r>
              <a:rPr lang="en-GB" sz="1200" b="1" dirty="0"/>
              <a:t>NOTE</a:t>
            </a:r>
            <a:r>
              <a:rPr lang="en-GB" sz="1200" dirty="0"/>
              <a:t>: A more advanced form of this exercise also incorporates flow rates and queueing. If a tap is available, create a course in which participants carry empty jerry cans 50 metres, fill them from the tap, then return with them filled. Start several participants at the same time, or in reasonably quick succession. Other participants could measure the flow rate and assess queuing times.</a:t>
            </a:r>
          </a:p>
        </p:txBody>
      </p:sp>
    </p:spTree>
    <p:extLst>
      <p:ext uri="{BB962C8B-B14F-4D97-AF65-F5344CB8AC3E}">
        <p14:creationId xmlns:p14="http://schemas.microsoft.com/office/powerpoint/2010/main" val="32693063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If you have water testing tools, here is a great opportunity to show participants what they are and how they can be used. Two very simple ways to illustrate turbidity are:</a:t>
            </a:r>
          </a:p>
          <a:p>
            <a:endParaRPr lang="en-US" sz="1200" dirty="0"/>
          </a:p>
          <a:p>
            <a:pPr marL="457200" indent="-457200">
              <a:buAutoNum type="arabicParenR"/>
            </a:pPr>
            <a:r>
              <a:rPr lang="en-US" sz="1200" dirty="0"/>
              <a:t>Fill a large barrel, bucket, or basin with murky water. If you have a turbidity stick (a 90 cm long stick with a black and white patterned disk on one end), lower it into the water and show the participants how the visibility of the stick differs with depth. NTU of 5 will be when the disk can no longer be seen through about 85cm of water (roughly the length from shoulder to fingertips).</a:t>
            </a:r>
          </a:p>
          <a:p>
            <a:pPr marL="457200" indent="-457200">
              <a:buAutoNum type="arabicParenR"/>
            </a:pPr>
            <a:endParaRPr lang="en-US" sz="1200" dirty="0"/>
          </a:p>
          <a:p>
            <a:pPr marL="457200" indent="-457200">
              <a:buAutoNum type="arabicParenR"/>
            </a:pPr>
            <a:r>
              <a:rPr lang="en-US" sz="1200" dirty="0"/>
              <a:t>Alternatively, fill three clear plastic water bottles (with the labels removed) with equal amounts of water and a small amount of soil the night before the presentation. Shake them up for the same amount of time and place them in the training room. Before the session, shake two of the bottles. When you are done reading the content of this slide shake one of the two bottles. This should allow for a clear distinction in the turbidity of all three bottles. Explain that water storage can be a contributing factor in the water purification process as allowing water to settle can decrease its turbidity (allowing it to be separated from the sediment within the container before the purification process). Water clarity does not indicate safety (or vice versa as coffee is safe to drink), but it does indicate if the water is clear enough to further treat with chlorine.</a:t>
            </a:r>
          </a:p>
          <a:p>
            <a:pPr marL="0" indent="0">
              <a:buNone/>
            </a:pPr>
            <a:endParaRPr lang="en-US" sz="1200" dirty="0"/>
          </a:p>
        </p:txBody>
      </p:sp>
    </p:spTree>
    <p:extLst>
      <p:ext uri="{BB962C8B-B14F-4D97-AF65-F5344CB8AC3E}">
        <p14:creationId xmlns:p14="http://schemas.microsoft.com/office/powerpoint/2010/main" val="10753784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If you do not have access to materials described in the previous slide, use this image to explain what turbidity means, and to show a rough idea of how clear the water needs to be to allow effective chlorination. Note that in the middle bottle, the text can still be made out through the cloudy water. In simplest terms, 5 NTU means that the water is pretty clear.</a:t>
            </a:r>
          </a:p>
        </p:txBody>
      </p:sp>
    </p:spTree>
    <p:extLst>
      <p:ext uri="{BB962C8B-B14F-4D97-AF65-F5344CB8AC3E}">
        <p14:creationId xmlns:p14="http://schemas.microsoft.com/office/powerpoint/2010/main" val="1697095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Present the session objectives, informing the participants that this presentation will be a survey of the WASH chapter in the Sphere Handbook, but it will not cover every Indicator, key action, and guidance note. It will highlight some of the indicators that are easiest to visualise and grasp through experiential learning, so that otherwise obscure numbers can be comprehended “in human terms.” This will also empower non-technicians to better work in multi-functional teams, better understand WASH sectoral reporting, and to contribute to inter-sectoral coordination discussions in an informed way. The session is also designed to highlight the links between the foundational chapters of Sphere and the technical chapters.</a:t>
            </a:r>
          </a:p>
          <a:p>
            <a:endParaRPr lang="en-GB" sz="1400" noProof="0" dirty="0"/>
          </a:p>
          <a:p>
            <a:r>
              <a:rPr lang="en-GB" sz="1400" noProof="0" dirty="0"/>
              <a:t>The session also highlights the evaluation phase of the programme cycle, although the guidance in this chapter equally applies to all phases of the cycle.</a:t>
            </a:r>
          </a:p>
          <a:p>
            <a:endParaRPr lang="en-GB" sz="1400" noProof="0" dirty="0"/>
          </a:p>
          <a:p>
            <a:r>
              <a:rPr lang="en-GB" sz="1400" noProof="0" dirty="0"/>
              <a:t>Ask if there are any WASH specialists or experts in the group. If so ask them to briefly explain their experience </a:t>
            </a:r>
            <a:r>
              <a:rPr lang="en-US" sz="1400" dirty="0"/>
              <a:t>and work, and ask if they would be comfortable to serve as “expert resources” for the session.</a:t>
            </a:r>
          </a:p>
        </p:txBody>
      </p:sp>
    </p:spTree>
    <p:extLst>
      <p:ext uri="{BB962C8B-B14F-4D97-AF65-F5344CB8AC3E}">
        <p14:creationId xmlns:p14="http://schemas.microsoft.com/office/powerpoint/2010/main" val="45099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these indicators and </a:t>
            </a:r>
            <a:r>
              <a:rPr lang="en-US" sz="1400" b="1" dirty="0"/>
              <a:t>ask participants to consider how each of these affect protection and dignity concerns. </a:t>
            </a:r>
            <a:r>
              <a:rPr lang="en-US" sz="1400" b="0" dirty="0"/>
              <a:t>(Reference Protection Principle 1 – Enhance people’s safety, dignity and rights and avoid exposing them to further harm.)</a:t>
            </a:r>
          </a:p>
          <a:p>
            <a:endParaRPr lang="en-US" sz="1400" b="1" dirty="0"/>
          </a:p>
          <a:p>
            <a:r>
              <a:rPr lang="en-US" sz="1400" b="0" dirty="0"/>
              <a:t>Take a few moments here as a follow-on discussion to highlight links between this technical chapter and the foundation chapters. Ask participants, for example:</a:t>
            </a:r>
          </a:p>
          <a:p>
            <a:pPr marL="285750" indent="-285750">
              <a:buFont typeface="Arial" panose="020B0604020202020204" pitchFamily="34" charset="0"/>
              <a:buChar char="•"/>
            </a:pPr>
            <a:r>
              <a:rPr lang="en-US" sz="1400" b="0" dirty="0"/>
              <a:t>How does Protection Principle 2 relate to this chapter? (Ensure people’s access to impartial assistance, according to need and without discrimination.) </a:t>
            </a:r>
          </a:p>
          <a:p>
            <a:pPr marL="285750" indent="-285750">
              <a:buFont typeface="Arial" panose="020B0604020202020204" pitchFamily="34" charset="0"/>
              <a:buChar char="•"/>
            </a:pPr>
            <a:r>
              <a:rPr lang="en-US" sz="1400" b="0" dirty="0"/>
              <a:t>Which of the nine commitments of the CHS are closely interlinked with the WASH sector? Answer: All of them! Refer participants to the diagram on page 50 for a quick review.</a:t>
            </a:r>
          </a:p>
        </p:txBody>
      </p:sp>
    </p:spTree>
    <p:extLst>
      <p:ext uri="{BB962C8B-B14F-4D97-AF65-F5344CB8AC3E}">
        <p14:creationId xmlns:p14="http://schemas.microsoft.com/office/powerpoint/2010/main" val="631987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that the group will do a quick evaluation mission to Uganda, using some of the information just covered in this session, as well as other standards, actions, indicators, and guidance not explicitly presented. Ask participants to make a quick note of the three questions before going on the mission (viewing the video that follows on the next slide).</a:t>
            </a:r>
          </a:p>
        </p:txBody>
      </p:sp>
    </p:spTree>
    <p:extLst>
      <p:ext uri="{BB962C8B-B14F-4D97-AF65-F5344CB8AC3E}">
        <p14:creationId xmlns:p14="http://schemas.microsoft.com/office/powerpoint/2010/main" val="34434880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Show the video, which includes a lot of positivity about the WASH programme being implemented.</a:t>
            </a:r>
          </a:p>
          <a:p>
            <a:endParaRPr lang="en-US" sz="1400" dirty="0"/>
          </a:p>
          <a:p>
            <a:r>
              <a:rPr lang="en-US" sz="1400" dirty="0"/>
              <a:t>Ask participants – working individually – to watch it with a critical eye, and to note any specific information provided.</a:t>
            </a:r>
          </a:p>
          <a:p>
            <a:endParaRPr lang="en-US" sz="1400" dirty="0"/>
          </a:p>
          <a:p>
            <a:r>
              <a:rPr lang="en-US" sz="1400" dirty="0"/>
              <a:t>On YouTube: </a:t>
            </a:r>
            <a:r>
              <a:rPr lang="en-US" sz="1400" dirty="0">
                <a:hlinkClick r:id="rId3"/>
              </a:rPr>
              <a:t>https://www.youtube.com/watch?v=61R2CuPr3t8</a:t>
            </a:r>
            <a:endParaRPr lang="en-US" sz="1400" dirty="0"/>
          </a:p>
          <a:p>
            <a:endParaRPr lang="en-US" sz="1400" dirty="0"/>
          </a:p>
          <a:p>
            <a:r>
              <a:rPr lang="en-GB" sz="1400" dirty="0"/>
              <a:t>Click “cc” in the video to view subtitles.</a:t>
            </a:r>
            <a:endParaRPr lang="en-US" sz="1400" dirty="0"/>
          </a:p>
        </p:txBody>
      </p:sp>
    </p:spTree>
    <p:extLst>
      <p:ext uri="{BB962C8B-B14F-4D97-AF65-F5344CB8AC3E}">
        <p14:creationId xmlns:p14="http://schemas.microsoft.com/office/powerpoint/2010/main" val="17244973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Ask participants (working together at their tables or in groups of five or six people) to answer the three questions using whatever parts of Sphere are useful. </a:t>
            </a:r>
          </a:p>
          <a:p>
            <a:endParaRPr lang="en-US" sz="1400" dirty="0"/>
          </a:p>
          <a:p>
            <a:r>
              <a:rPr lang="en-US" sz="1400" dirty="0"/>
              <a:t>As a tip, use the animation on this slide to reveal the numbers that were provided by the engineer.</a:t>
            </a:r>
          </a:p>
          <a:p>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If they are unclear about how to proceed, ask participants to review the indicators for quality and quantity, as well as to think about the potential challenges not mentioned in the video, but identifiable from what is shown (jerry cans, water pumps, length of lines at water points, general attitude of people using the facilities, etc.). </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Allow about 15 minutes for the group work.</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dirty="0"/>
              <a:t>Once the time has passed, call for contributions, asking each group in turn to provide just one answer or key point. Continue until all groups have provided at least one answer. Some of the maths work and textbook answers are provided in the notes view on the next slide.</a:t>
            </a:r>
          </a:p>
          <a:p>
            <a:endParaRPr lang="en-US" sz="1400" dirty="0"/>
          </a:p>
        </p:txBody>
      </p:sp>
    </p:spTree>
    <p:extLst>
      <p:ext uri="{BB962C8B-B14F-4D97-AF65-F5344CB8AC3E}">
        <p14:creationId xmlns:p14="http://schemas.microsoft.com/office/powerpoint/2010/main" val="12072692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noProof="0" dirty="0"/>
              <a:t>Textbook answers:</a:t>
            </a:r>
          </a:p>
          <a:p>
            <a:pPr marL="457200" indent="-457200">
              <a:buAutoNum type="arabicPeriod"/>
            </a:pPr>
            <a:r>
              <a:rPr lang="en-GB" sz="1400" b="0" noProof="0" dirty="0"/>
              <a:t>The water quantity is too low based only on the information given. </a:t>
            </a:r>
            <a:r>
              <a:rPr lang="en-GB" sz="1400" b="1" noProof="0" dirty="0"/>
              <a:t>98,000 refugees x 15 l/p/day = 1,470,000 litres </a:t>
            </a:r>
            <a:r>
              <a:rPr lang="en-GB" sz="1400" b="0" noProof="0" dirty="0"/>
              <a:t>required daily. The mount provided by the Oxfam trucks was reported to be 584,000 l/day. While this is a red flag, note that there may be other programmes also contributing water beyond Oxfam’s fleet, and refugees may have access to other water sources. Also, remind everyone that if people are satisfied and healthy, the standard is being met – even if this indicator is not. Failure to meet an indicator means we must look farther and at other aspects to determine if the standard it supports is being met or not. People who are washing clothes and looking happy are not thirsty. However, this may indicate that water is not being distributed fairly, rather than there being an excess. Unfair distribution and wastage challenge the otherwise “simple” maths formula of 15 x number of people: those that get to the tap first may use and take more than their fair share.</a:t>
            </a:r>
          </a:p>
          <a:p>
            <a:pPr marL="457200" indent="-457200">
              <a:buAutoNum type="arabicPeriod"/>
            </a:pPr>
            <a:r>
              <a:rPr lang="en-GB" sz="1400" b="1" noProof="0" dirty="0"/>
              <a:t>Water quality</a:t>
            </a:r>
            <a:r>
              <a:rPr lang="en-GB" sz="1400" b="0" noProof="0" dirty="0"/>
              <a:t> is addressed in principle, but not proven. The engineer refers to turbidity, bacteriological contamination (e-coli), and residual chlorine. These are all in line with the Sphere water quality indicators, but test results are not made clear. Note that if people are satisfied and healthy, this is another indicator that water quality is probably acceptable.</a:t>
            </a:r>
          </a:p>
          <a:p>
            <a:pPr marL="457200" indent="-457200">
              <a:buAutoNum type="arabicPeriod"/>
            </a:pPr>
            <a:r>
              <a:rPr lang="en-GB" sz="1400" b="1" noProof="0" dirty="0"/>
              <a:t>Who else to talk to</a:t>
            </a:r>
            <a:r>
              <a:rPr lang="en-GB" sz="1400" b="0" noProof="0" dirty="0"/>
              <a:t>: It would be a mistake in an evaluation of a WASH programme to only talk to the WASH programme engineer. Evaluators should talk to community leaders, facility users (women and children), </a:t>
            </a:r>
            <a:r>
              <a:rPr lang="en-GB" sz="1400" b="0" i="1" noProof="0" dirty="0"/>
              <a:t>as well as </a:t>
            </a:r>
            <a:r>
              <a:rPr lang="en-GB" sz="1400" b="0" noProof="0" dirty="0"/>
              <a:t>technicians. Evaluation should also include questions to other responders to understand the totality of the response, and how the Oxfam programme integrates with them. Other questions to ask include forward-planning questions on coming rainy seasons, the quality of roads in all seasons, sustainability of the water tinkering (purification) system, etc.</a:t>
            </a:r>
          </a:p>
          <a:p>
            <a:pPr marL="457200" indent="-457200">
              <a:buAutoNum type="arabicPeriod"/>
            </a:pPr>
            <a:endParaRPr lang="en-GB" sz="1400" b="0" noProof="0" dirty="0"/>
          </a:p>
          <a:p>
            <a:pPr marL="0" indent="0">
              <a:buNone/>
            </a:pPr>
            <a:r>
              <a:rPr lang="en-GB" sz="1400" b="1" noProof="0" dirty="0"/>
              <a:t>Review the CHS. All of the nine commitments should also be evaluated as they relate to the WASH response.</a:t>
            </a:r>
          </a:p>
          <a:p>
            <a:pPr marL="457200" indent="-457200">
              <a:buAutoNum type="arabicPeriod"/>
            </a:pPr>
            <a:endParaRPr lang="en-GB" sz="1400" b="0" noProof="0" dirty="0"/>
          </a:p>
          <a:p>
            <a:r>
              <a:rPr lang="en-GB" sz="1400" noProof="0" dirty="0"/>
              <a:t>Note that evaluations in this sector must also investigate community involvement, feedback mechanisms, and other community participation-related aspects – not just quality and quantity.</a:t>
            </a:r>
          </a:p>
          <a:p>
            <a:pPr marL="457200" indent="-457200">
              <a:buAutoNum type="arabicPeriod"/>
            </a:pPr>
            <a:endParaRPr lang="en-GB" sz="1400" dirty="0"/>
          </a:p>
        </p:txBody>
      </p:sp>
    </p:spTree>
    <p:extLst>
      <p:ext uri="{BB962C8B-B14F-4D97-AF65-F5344CB8AC3E}">
        <p14:creationId xmlns:p14="http://schemas.microsoft.com/office/powerpoint/2010/main" val="17447282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noProof="0" dirty="0"/>
          </a:p>
          <a:p>
            <a:endParaRPr lang="en-GB" sz="1400" noProof="0" dirty="0"/>
          </a:p>
          <a:p>
            <a:endParaRPr lang="en-GB" sz="1400" noProof="0" dirty="0"/>
          </a:p>
          <a:p>
            <a:endParaRPr lang="en-US" sz="1400" dirty="0"/>
          </a:p>
        </p:txBody>
      </p:sp>
    </p:spTree>
    <p:extLst>
      <p:ext uri="{BB962C8B-B14F-4D97-AF65-F5344CB8AC3E}">
        <p14:creationId xmlns:p14="http://schemas.microsoft.com/office/powerpoint/2010/main" val="39339842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dirty="0"/>
          </a:p>
        </p:txBody>
      </p:sp>
    </p:spTree>
    <p:extLst>
      <p:ext uri="{BB962C8B-B14F-4D97-AF65-F5344CB8AC3E}">
        <p14:creationId xmlns:p14="http://schemas.microsoft.com/office/powerpoint/2010/main" val="580005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t>Before using the animation on this slide, ask participants if they can name the five main pathways through which pathogens infect the human body. </a:t>
            </a:r>
          </a:p>
        </p:txBody>
      </p:sp>
    </p:spTree>
    <p:extLst>
      <p:ext uri="{BB962C8B-B14F-4D97-AF65-F5344CB8AC3E}">
        <p14:creationId xmlns:p14="http://schemas.microsoft.com/office/powerpoint/2010/main" val="381331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Refer participants to this diagram in the Sphere Handbook. Ask them to give examples of some of the barriers, e.g. “how can we separate faeces from the environment so that flies cannot access it?” or “does anyone have an example of a fly control programme activity?”  </a:t>
            </a:r>
          </a:p>
          <a:p>
            <a:endParaRPr lang="en-GB" sz="1400" noProof="0" dirty="0"/>
          </a:p>
          <a:p>
            <a:r>
              <a:rPr lang="en-GB" sz="1400" noProof="0" dirty="0"/>
              <a:t>Take a minute to point out that there are three additional “Fs” in the diagram: floods, fields, and faeces.</a:t>
            </a:r>
            <a:endParaRPr lang="en-US" sz="1400" dirty="0"/>
          </a:p>
        </p:txBody>
      </p:sp>
    </p:spTree>
    <p:extLst>
      <p:ext uri="{BB962C8B-B14F-4D97-AF65-F5344CB8AC3E}">
        <p14:creationId xmlns:p14="http://schemas.microsoft.com/office/powerpoint/2010/main" val="1275769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Explain that this presentation is not intended to explore each individual standard in depth, but rather to provide a broad understanding of the standards and their application. The presentation will highlight one to two of the standards within each of the six categories of standards. This slide simply explains the structure and general content of the chapter – it is not intended as an in-depth discussion of each standard.</a:t>
            </a:r>
          </a:p>
          <a:p>
            <a:endParaRPr lang="en-US" sz="1400" dirty="0"/>
          </a:p>
        </p:txBody>
      </p:sp>
    </p:spTree>
    <p:extLst>
      <p:ext uri="{BB962C8B-B14F-4D97-AF65-F5344CB8AC3E}">
        <p14:creationId xmlns:p14="http://schemas.microsoft.com/office/powerpoint/2010/main" val="3814691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a:t>Small-group activity:</a:t>
            </a:r>
          </a:p>
          <a:p>
            <a:r>
              <a:rPr lang="en-US" sz="1400" dirty="0"/>
              <a:t>When this slide appears, </a:t>
            </a:r>
            <a:r>
              <a:rPr lang="en-US" sz="1400" b="1" dirty="0"/>
              <a:t>DO NOT CLICK FORWARD UNTIL IT IS TIME TO DEBRIEF THE ACTIVITY</a:t>
            </a:r>
            <a:r>
              <a:rPr lang="en-US" sz="1400" dirty="0"/>
              <a:t>. Distribute envelopes to each table containing the 12 pre-cut “F markers”. These are made using the file</a:t>
            </a:r>
            <a:r>
              <a:rPr lang="en-US" sz="1400" b="1" dirty="0"/>
              <a:t> STP 7 WASH F markers.docx</a:t>
            </a:r>
            <a:r>
              <a:rPr lang="en-US" sz="1400" dirty="0"/>
              <a:t>. Ensure each table has a flip chart and a marker. Also distribute the exercise instructions (1 per group) in the file </a:t>
            </a:r>
            <a:r>
              <a:rPr lang="en-US" sz="1400" b="1" dirty="0"/>
              <a:t>STP 7 WASH Activity.docx</a:t>
            </a:r>
            <a:r>
              <a:rPr lang="en-US" sz="1400" b="0" dirty="0"/>
              <a:t>.</a:t>
            </a:r>
          </a:p>
          <a:p>
            <a:endParaRPr lang="en-US" sz="1400" b="1" dirty="0"/>
          </a:p>
          <a:p>
            <a:r>
              <a:rPr lang="en-US" sz="1400" b="0" dirty="0"/>
              <a:t>Participants will need small bits of tape handy to fix the markers to their flipcharts.</a:t>
            </a:r>
          </a:p>
          <a:p>
            <a:endParaRPr lang="en-US" sz="1400" dirty="0"/>
          </a:p>
          <a:p>
            <a:r>
              <a:rPr lang="en-US" sz="1400" dirty="0"/>
              <a:t>Allow about 5 minutes for this quick activity. The debrief will be a simple comparison of the different flipcharts prepared by the groups, followed by the reveal of the “textbook answer” using the slide animation.</a:t>
            </a:r>
          </a:p>
          <a:p>
            <a:endParaRPr lang="en-US" sz="1400" dirty="0"/>
          </a:p>
          <a:p>
            <a:r>
              <a:rPr lang="en-US" sz="1400" b="1" dirty="0"/>
              <a:t>Debrief: </a:t>
            </a:r>
            <a:r>
              <a:rPr lang="en-US" sz="1400" dirty="0"/>
              <a:t>Emphasise that these are all connected, and this is a simplified representation to illustrate the six categories of standards as a whole. It also explains the logic of the content of the six Sphere WASH themes.</a:t>
            </a:r>
          </a:p>
        </p:txBody>
      </p:sp>
    </p:spTree>
    <p:extLst>
      <p:ext uri="{BB962C8B-B14F-4D97-AF65-F5344CB8AC3E}">
        <p14:creationId xmlns:p14="http://schemas.microsoft.com/office/powerpoint/2010/main" val="1131127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these concepts (from page 92), and underscore that these ideas form the basis of all WASH programming.</a:t>
            </a:r>
          </a:p>
        </p:txBody>
      </p:sp>
    </p:spTree>
    <p:extLst>
      <p:ext uri="{BB962C8B-B14F-4D97-AF65-F5344CB8AC3E}">
        <p14:creationId xmlns:p14="http://schemas.microsoft.com/office/powerpoint/2010/main" val="797863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Ask participants to provide an example of a programme that is designed around each activity, such as a handwashing programme at schools for good hygiene practices or a well ring construction cash-for-work programme for providing safe drinking water.</a:t>
            </a:r>
          </a:p>
          <a:p>
            <a:endParaRPr lang="en-US" sz="1400" dirty="0"/>
          </a:p>
          <a:p>
            <a:r>
              <a:rPr lang="en-US" sz="1400" b="1" dirty="0"/>
              <a:t>NOTE</a:t>
            </a:r>
            <a:r>
              <a:rPr lang="en-US" sz="1400" dirty="0"/>
              <a:t>: “Environmental health” is not defined in the Sphere Handbook. For our purposes, any risk factor that constitutes a public health risk in the environment near or surrounding a population is to be considered an environmental health risk. For clarity, you can use examples such as stagnant water as it can be a breeding ground for vectors such as malaria-transporting mosquitoes, or snails and flat worms which would increase the risk of schistosomiasis. Programmes designed to provide better drainage can be used as examples that address these risks. Shallow graves, or graves or latrines in close proximity to wells, are also good examples of environmental health risks.    </a:t>
            </a:r>
          </a:p>
        </p:txBody>
      </p:sp>
    </p:spTree>
    <p:extLst>
      <p:ext uri="{BB962C8B-B14F-4D97-AF65-F5344CB8AC3E}">
        <p14:creationId xmlns:p14="http://schemas.microsoft.com/office/powerpoint/2010/main" val="39568870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 importance of managing the water chain is highlighted since contamination of water can happen at any point between sourcing and consumption. Failure to plan and monitor activities at each link may result in failure of the entire system.</a:t>
            </a:r>
          </a:p>
        </p:txBody>
      </p:sp>
    </p:spTree>
    <p:extLst>
      <p:ext uri="{BB962C8B-B14F-4D97-AF65-F5344CB8AC3E}">
        <p14:creationId xmlns:p14="http://schemas.microsoft.com/office/powerpoint/2010/main" val="34726211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599189" y="695004"/>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369044"/>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lvl1pPr>
              <a:defRPr>
                <a:solidFill>
                  <a:srgbClr val="000000"/>
                </a:solidFill>
              </a:defRPr>
            </a:lvl1pPr>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C80842A-EB07-4AA3-9089-79FF9B21A566}"/>
              </a:ext>
            </a:extLst>
          </p:cNvPr>
          <p:cNvSpPr>
            <a:spLocks noGrp="1"/>
          </p:cNvSpPr>
          <p:nvPr>
            <p:ph type="pic" sz="quarter" idx="15"/>
          </p:nvPr>
        </p:nvSpPr>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a:ln w="9525">
            <a:noFill/>
            <a:miter lim="400000"/>
          </a:ln>
          <a:extLst>
            <a:ext uri="{C572A759-6A51-4108-AA02-DFA0A04FC94B}">
              <ma14:wrappingTextBoxFlag xmlns:ma14="http://schemas.microsoft.com/office/mac/drawingml/2011/main" xmlns="" val="1"/>
            </a:ext>
          </a:extLst>
        </p:spPr>
        <p:txBody>
          <a:bodyPr/>
          <a:lstStyle/>
          <a:p>
            <a:endParaRPr lang="en-US" dirty="0"/>
          </a:p>
        </p:txBody>
      </p:sp>
      <p:sp>
        <p:nvSpPr>
          <p:cNvPr id="60" name="Title Text"/>
          <p:cNvSpPr txBox="1">
            <a:spLocks noGrp="1"/>
          </p:cNvSpPr>
          <p:nvPr>
            <p:ph type="title"/>
          </p:nvPr>
        </p:nvSpPr>
        <p:spPr>
          <a:xfrm>
            <a:off x="1270039" y="635000"/>
            <a:ext cx="9117545" cy="1988692"/>
          </a:xfrm>
          <a:prstGeom prst="rect">
            <a:avLst/>
          </a:prstGeom>
        </p:spPr>
        <p:txBody>
          <a:bodyPr anchor="t"/>
          <a:lstStyle>
            <a:lvl1pPr>
              <a:defRPr>
                <a:solidFill>
                  <a:srgbClr val="000000"/>
                </a:solidFill>
              </a:defRPr>
            </a:lvl1pPr>
          </a:lstStyle>
          <a:p>
            <a:r>
              <a:rPr dirty="0"/>
              <a:t>Title Text</a:t>
            </a:r>
          </a:p>
        </p:txBody>
      </p:sp>
      <p:sp>
        <p:nvSpPr>
          <p:cNvPr id="61" name="Body Level One…"/>
          <p:cNvSpPr txBox="1">
            <a:spLocks noGrp="1"/>
          </p:cNvSpPr>
          <p:nvPr>
            <p:ph type="body" sz="quarter" idx="1"/>
          </p:nvPr>
        </p:nvSpPr>
        <p:spPr>
          <a:xfrm>
            <a:off x="1270039" y="2616200"/>
            <a:ext cx="9117545" cy="4267200"/>
          </a:xfrm>
          <a:prstGeom prst="rect">
            <a:avLst/>
          </a:prstGeom>
        </p:spPr>
        <p:txBody>
          <a:bodyPr anchor="t"/>
          <a:lstStyle>
            <a:lvl1pPr marL="0" indent="0">
              <a:buSzTx/>
              <a:buNone/>
              <a:defRPr>
                <a:solidFill>
                  <a:schemeClr val="tx2">
                    <a:lumMod val="50000"/>
                  </a:schemeClr>
                </a:solidFill>
              </a:defRPr>
            </a:lvl1pPr>
            <a:lvl2pPr marL="0" indent="0">
              <a:buSzTx/>
              <a:buNone/>
              <a:defRPr>
                <a:solidFill>
                  <a:schemeClr val="tx2">
                    <a:lumMod val="50000"/>
                  </a:schemeClr>
                </a:solidFill>
              </a:defRPr>
            </a:lvl2pPr>
            <a:lvl3pPr marL="0" indent="0">
              <a:buSzTx/>
              <a:buNone/>
              <a:defRPr>
                <a:solidFill>
                  <a:schemeClr val="tx2">
                    <a:lumMod val="50000"/>
                  </a:schemeClr>
                </a:solidFill>
              </a:defRPr>
            </a:lvl3pPr>
            <a:lvl4pPr marL="0" indent="0">
              <a:buSzTx/>
              <a:buNone/>
              <a:defRPr>
                <a:solidFill>
                  <a:schemeClr val="tx2">
                    <a:lumMod val="50000"/>
                  </a:schemeClr>
                </a:solidFill>
              </a:defRPr>
            </a:lvl4pPr>
            <a:lvl5pPr marL="0" indent="0">
              <a:buSzTx/>
              <a:buNone/>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9766340" y="9099807"/>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3396741" y="8803219"/>
            <a:ext cx="418384" cy="410369"/>
          </a:xfrm>
          <a:prstGeom prst="rect">
            <a:avLst/>
          </a:prstGeom>
        </p:spPr>
        <p:txBody>
          <a:bodyPr/>
          <a:lstStyle>
            <a:lvl1pPr>
              <a:defRPr sz="2000">
                <a:solidFill>
                  <a:srgbClr val="00B297"/>
                </a:solidFill>
              </a:defRPr>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lvl1pPr>
              <a:defRPr>
                <a:solidFill>
                  <a:srgbClr val="000000"/>
                </a:solidFill>
              </a:defRPr>
            </a:lvl1pPr>
          </a:lstStyle>
          <a:p>
            <a:r>
              <a:rPr dirty="0"/>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469182"/>
            <a:ext cx="4836076" cy="2205640"/>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8">
            <a:extLst/>
          </a:blip>
          <a:stretch>
            <a:fillRect/>
          </a:stretch>
        </p:blipFill>
        <p:spPr>
          <a:xfrm>
            <a:off x="522445" y="8400288"/>
            <a:ext cx="2443489" cy="1066441"/>
          </a:xfrm>
          <a:prstGeom prst="rect">
            <a:avLst/>
          </a:prstGeom>
          <a:ln w="12700">
            <a:miter lim="400000"/>
          </a:ln>
        </p:spPr>
      </p:pic>
      <p:pic>
        <p:nvPicPr>
          <p:cNvPr id="5" name="pasted-image.pdf" descr="pasted-image.pdf"/>
          <p:cNvPicPr>
            <a:picLocks noChangeAspect="1"/>
          </p:cNvPicPr>
          <p:nvPr/>
        </p:nvPicPr>
        <p:blipFill>
          <a:blip r:embed="rId9">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16.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video" Target="https://www.youtube.com/embed/61R2CuPr3t8?feature=oembed" TargetMode="Externa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10.pn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6984349" y="796635"/>
            <a:ext cx="10118847" cy="1587612"/>
          </a:xfrm>
          <a:prstGeom prst="rect">
            <a:avLst/>
          </a:prstGeom>
        </p:spPr>
        <p:txBody>
          <a:bodyPr>
            <a:noAutofit/>
          </a:bodyPr>
          <a:lstStyle/>
          <a:p>
            <a:pPr defTabSz="521910">
              <a:defRPr sz="4000"/>
            </a:pPr>
            <a:r>
              <a:rPr lang="en-GB" sz="5400" cap="none" noProof="0" dirty="0"/>
              <a:t>Water Supply, Sanitation and Hygiene Promotion </a:t>
            </a:r>
            <a:r>
              <a:rPr lang="en-GB" sz="5400" noProof="0" dirty="0"/>
              <a:t>(WASH)</a:t>
            </a:r>
          </a:p>
        </p:txBody>
      </p:sp>
      <p:pic>
        <p:nvPicPr>
          <p:cNvPr id="3" name="Picture 2" descr="A picture containing person, clothing, indoor&#10;&#10;Description automatically generated">
            <a:extLst>
              <a:ext uri="{FF2B5EF4-FFF2-40B4-BE49-F238E27FC236}">
                <a16:creationId xmlns:a16="http://schemas.microsoft.com/office/drawing/2014/main" id="{76D6228F-8DAA-4264-9100-4FC61333E6A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04130" y="3053545"/>
            <a:ext cx="11243204" cy="6071330"/>
          </a:xfrm>
          <a:prstGeom prst="rect">
            <a:avLst/>
          </a:prstGeom>
        </p:spPr>
      </p:pic>
      <p:sp>
        <p:nvSpPr>
          <p:cNvPr id="5" name="TextBox 4">
            <a:extLst>
              <a:ext uri="{FF2B5EF4-FFF2-40B4-BE49-F238E27FC236}">
                <a16:creationId xmlns:a16="http://schemas.microsoft.com/office/drawing/2014/main" id="{8498652A-D109-4CB1-80AE-E72D0B9F9145}"/>
              </a:ext>
            </a:extLst>
          </p:cNvPr>
          <p:cNvSpPr txBox="1"/>
          <p:nvPr/>
        </p:nvSpPr>
        <p:spPr>
          <a:xfrm>
            <a:off x="10726328" y="9160285"/>
            <a:ext cx="374301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a:solidFill>
                  <a:srgbClr val="00B297"/>
                </a:solidFill>
              </a:rPr>
              <a:t>Lutheran World Information image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F7E3A-CF68-4C07-9057-9EEE325E0E29}"/>
              </a:ext>
            </a:extLst>
          </p:cNvPr>
          <p:cNvSpPr>
            <a:spLocks noGrp="1"/>
          </p:cNvSpPr>
          <p:nvPr>
            <p:ph type="title"/>
          </p:nvPr>
        </p:nvSpPr>
        <p:spPr>
          <a:xfrm>
            <a:off x="355639" y="34501"/>
            <a:ext cx="9117545" cy="1988692"/>
          </a:xfrm>
        </p:spPr>
        <p:txBody>
          <a:bodyPr/>
          <a:lstStyle/>
          <a:p>
            <a:r>
              <a:rPr lang="en-GB" noProof="0" dirty="0"/>
              <a:t>In WASH programmes</a:t>
            </a:r>
          </a:p>
        </p:txBody>
      </p:sp>
      <p:sp>
        <p:nvSpPr>
          <p:cNvPr id="3" name="Text Placeholder 2">
            <a:extLst>
              <a:ext uri="{FF2B5EF4-FFF2-40B4-BE49-F238E27FC236}">
                <a16:creationId xmlns:a16="http://schemas.microsoft.com/office/drawing/2014/main" id="{095A6CF3-FF86-45F4-8793-62DA90A37745}"/>
              </a:ext>
            </a:extLst>
          </p:cNvPr>
          <p:cNvSpPr>
            <a:spLocks noGrp="1"/>
          </p:cNvSpPr>
          <p:nvPr>
            <p:ph type="body" sz="quarter" idx="1"/>
          </p:nvPr>
        </p:nvSpPr>
        <p:spPr>
          <a:xfrm>
            <a:off x="795589" y="1365424"/>
            <a:ext cx="8677595" cy="7022750"/>
          </a:xfrm>
        </p:spPr>
        <p:txBody>
          <a:bodyPr>
            <a:normAutofit/>
          </a:bodyPr>
          <a:lstStyle/>
          <a:p>
            <a:pPr marL="0" indent="0">
              <a:buNone/>
            </a:pPr>
            <a:r>
              <a:rPr lang="en-GB" noProof="0" dirty="0"/>
              <a:t>It is important to:</a:t>
            </a:r>
          </a:p>
          <a:p>
            <a:pPr marL="739775" indent="-571500">
              <a:buFont typeface="Arial" panose="020B0604020202020204" pitchFamily="34" charset="0"/>
              <a:buChar char="•"/>
            </a:pPr>
            <a:r>
              <a:rPr lang="en-GB" sz="4300" noProof="0" dirty="0"/>
              <a:t>manage the entire </a:t>
            </a:r>
            <a:r>
              <a:rPr lang="en-GB" sz="4300" b="1" noProof="0" dirty="0"/>
              <a:t>sanitation chain</a:t>
            </a:r>
            <a:r>
              <a:rPr lang="en-GB" sz="4300" noProof="0" dirty="0"/>
              <a:t> in an integrated manner;</a:t>
            </a:r>
          </a:p>
          <a:p>
            <a:pPr marL="739775" indent="-571500">
              <a:buFont typeface="Arial" panose="020B0604020202020204" pitchFamily="34" charset="0"/>
              <a:buChar char="•"/>
            </a:pPr>
            <a:r>
              <a:rPr lang="en-GB" sz="4300" noProof="0" dirty="0"/>
              <a:t>enable positive healthy behaviours; and </a:t>
            </a:r>
          </a:p>
          <a:p>
            <a:pPr marL="739775" indent="-571500">
              <a:buFont typeface="Arial" panose="020B0604020202020204" pitchFamily="34" charset="0"/>
              <a:buChar char="•"/>
            </a:pPr>
            <a:r>
              <a:rPr lang="en-GB" sz="4300" noProof="0" dirty="0"/>
              <a:t>ensure access to hygiene items.</a:t>
            </a:r>
          </a:p>
          <a:p>
            <a:endParaRPr lang="en-GB" noProof="0" dirty="0"/>
          </a:p>
        </p:txBody>
      </p:sp>
      <p:sp>
        <p:nvSpPr>
          <p:cNvPr id="5" name="Text Placeholder 4">
            <a:extLst>
              <a:ext uri="{FF2B5EF4-FFF2-40B4-BE49-F238E27FC236}">
                <a16:creationId xmlns:a16="http://schemas.microsoft.com/office/drawing/2014/main" id="{BF5A5F29-1A1E-4FB6-BBA1-55E3D8B8C0E4}"/>
              </a:ext>
            </a:extLst>
          </p:cNvPr>
          <p:cNvSpPr>
            <a:spLocks noGrp="1"/>
          </p:cNvSpPr>
          <p:nvPr>
            <p:ph type="body" sz="quarter" idx="14"/>
          </p:nvPr>
        </p:nvSpPr>
        <p:spPr>
          <a:xfrm>
            <a:off x="11236849" y="9213588"/>
            <a:ext cx="6549451" cy="406401"/>
          </a:xfrm>
        </p:spPr>
        <p:txBody>
          <a:bodyPr>
            <a:normAutofit/>
          </a:bodyPr>
          <a:lstStyle/>
          <a:p>
            <a:r>
              <a:rPr lang="en-GB" sz="2000" dirty="0">
                <a:solidFill>
                  <a:srgbClr val="00B297"/>
                </a:solidFill>
                <a:latin typeface="Open Sans Regular"/>
              </a:rPr>
              <a:t>Australian Red Cross</a:t>
            </a:r>
          </a:p>
        </p:txBody>
      </p:sp>
      <p:sp>
        <p:nvSpPr>
          <p:cNvPr id="4" name="Slide Number Placeholder 3">
            <a:extLst>
              <a:ext uri="{FF2B5EF4-FFF2-40B4-BE49-F238E27FC236}">
                <a16:creationId xmlns:a16="http://schemas.microsoft.com/office/drawing/2014/main" id="{F1386771-884A-424A-BF0A-C7DD77FF5702}"/>
              </a:ext>
            </a:extLst>
          </p:cNvPr>
          <p:cNvSpPr>
            <a:spLocks noGrp="1"/>
          </p:cNvSpPr>
          <p:nvPr>
            <p:ph type="sldNum" sz="quarter" idx="2"/>
          </p:nvPr>
        </p:nvSpPr>
        <p:spPr/>
        <p:txBody>
          <a:bodyPr/>
          <a:lstStyle/>
          <a:p>
            <a:fld id="{86CB4B4D-7CA3-9044-876B-883B54F8677D}" type="slidenum">
              <a:rPr lang="en-US" smtClean="0"/>
              <a:t>10</a:t>
            </a:fld>
            <a:endParaRPr lang="en-US" dirty="0"/>
          </a:p>
        </p:txBody>
      </p:sp>
      <p:pic>
        <p:nvPicPr>
          <p:cNvPr id="12" name="Picture Placeholder 11" descr="A picture containing person, ground, outdoor, food&#10;&#10;Description automatically generated">
            <a:extLst>
              <a:ext uri="{FF2B5EF4-FFF2-40B4-BE49-F238E27FC236}">
                <a16:creationId xmlns:a16="http://schemas.microsoft.com/office/drawing/2014/main" id="{7A98678C-9B84-4A26-9460-602E9B025420}"/>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28904922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1">
            <a:extLst>
              <a:ext uri="{FF2B5EF4-FFF2-40B4-BE49-F238E27FC236}">
                <a16:creationId xmlns:a16="http://schemas.microsoft.com/office/drawing/2014/main" id="{C25069D6-F5FB-4025-BF4C-D921A6A411BE}"/>
              </a:ext>
            </a:extLst>
          </p:cNvPr>
          <p:cNvSpPr/>
          <p:nvPr/>
        </p:nvSpPr>
        <p:spPr>
          <a:xfrm>
            <a:off x="773723" y="1312985"/>
            <a:ext cx="5838092" cy="6283569"/>
          </a:xfrm>
          <a:prstGeom prst="homePlat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11</a:t>
            </a:fld>
            <a:endParaRPr lang="en-US" dirty="0"/>
          </a:p>
        </p:txBody>
      </p:sp>
      <p:sp>
        <p:nvSpPr>
          <p:cNvPr id="7" name="Title 1">
            <a:extLst>
              <a:ext uri="{FF2B5EF4-FFF2-40B4-BE49-F238E27FC236}">
                <a16:creationId xmlns:a16="http://schemas.microsoft.com/office/drawing/2014/main" id="{AA30D3C9-7DE7-4607-988E-977B48D167D4}"/>
              </a:ext>
            </a:extLst>
          </p:cNvPr>
          <p:cNvSpPr>
            <a:spLocks noGrp="1"/>
          </p:cNvSpPr>
          <p:nvPr>
            <p:ph type="title"/>
          </p:nvPr>
        </p:nvSpPr>
        <p:spPr>
          <a:xfrm>
            <a:off x="1097280" y="2797889"/>
            <a:ext cx="4740812" cy="3622765"/>
          </a:xfrm>
          <a:noFill/>
        </p:spPr>
        <p:txBody>
          <a:bodyPr vert="horz" lIns="91440" tIns="45720" rIns="91440" bIns="45720" rtlCol="0" anchor="ctr">
            <a:normAutofit/>
          </a:bodyPr>
          <a:lstStyle/>
          <a:p>
            <a:pPr defTabSz="914400">
              <a:lnSpc>
                <a:spcPct val="90000"/>
              </a:lnSpc>
              <a:spcBef>
                <a:spcPct val="0"/>
              </a:spcBef>
            </a:pPr>
            <a:r>
              <a:rPr lang="en-GB" sz="3800" kern="1200" noProof="0" dirty="0">
                <a:latin typeface="+mj-lt"/>
                <a:ea typeface="+mj-ea"/>
                <a:cs typeface="+mj-cs"/>
              </a:rPr>
              <a:t>Community engagement is at the centre of all WASH Activities </a:t>
            </a:r>
          </a:p>
        </p:txBody>
      </p:sp>
      <p:grpSp>
        <p:nvGrpSpPr>
          <p:cNvPr id="8" name="Group 7">
            <a:extLst>
              <a:ext uri="{FF2B5EF4-FFF2-40B4-BE49-F238E27FC236}">
                <a16:creationId xmlns:a16="http://schemas.microsoft.com/office/drawing/2014/main" id="{20806A20-4397-4FAC-B4DD-B0A594D4555A}"/>
              </a:ext>
            </a:extLst>
          </p:cNvPr>
          <p:cNvGrpSpPr/>
          <p:nvPr/>
        </p:nvGrpSpPr>
        <p:grpSpPr>
          <a:xfrm>
            <a:off x="8077200" y="354926"/>
            <a:ext cx="8849755" cy="8331874"/>
            <a:chOff x="4645572" y="1166648"/>
            <a:chExt cx="8019393" cy="7241629"/>
          </a:xfrm>
        </p:grpSpPr>
        <p:pic>
          <p:nvPicPr>
            <p:cNvPr id="9" name="Picture 8">
              <a:extLst>
                <a:ext uri="{FF2B5EF4-FFF2-40B4-BE49-F238E27FC236}">
                  <a16:creationId xmlns:a16="http://schemas.microsoft.com/office/drawing/2014/main" id="{462497F2-11A5-49ED-8E87-E66D0A442D86}"/>
                </a:ext>
              </a:extLst>
            </p:cNvPr>
            <p:cNvPicPr/>
            <p:nvPr/>
          </p:nvPicPr>
          <p:blipFill>
            <a:blip r:embed="rId3"/>
            <a:stretch>
              <a:fillRect/>
            </a:stretch>
          </p:blipFill>
          <p:spPr>
            <a:xfrm>
              <a:off x="4645572" y="1166648"/>
              <a:ext cx="8019393" cy="7241629"/>
            </a:xfrm>
            <a:prstGeom prst="rect">
              <a:avLst/>
            </a:prstGeom>
          </p:spPr>
        </p:pic>
        <p:sp>
          <p:nvSpPr>
            <p:cNvPr id="10" name="Rectangle: Rounded Corners 9">
              <a:extLst>
                <a:ext uri="{FF2B5EF4-FFF2-40B4-BE49-F238E27FC236}">
                  <a16:creationId xmlns:a16="http://schemas.microsoft.com/office/drawing/2014/main" id="{75B366E4-A956-4F35-AF79-376098171D99}"/>
                </a:ext>
              </a:extLst>
            </p:cNvPr>
            <p:cNvSpPr/>
            <p:nvPr/>
          </p:nvSpPr>
          <p:spPr>
            <a:xfrm>
              <a:off x="4844503" y="1340338"/>
              <a:ext cx="1910256" cy="1907397"/>
            </a:xfrm>
            <a:prstGeom prst="roundRect">
              <a:avLst>
                <a:gd name="adj" fmla="val 15226"/>
              </a:avLst>
            </a:prstGeom>
            <a:solidFill>
              <a:schemeClr val="bg1"/>
            </a:solidFill>
            <a:ln w="25400" cap="flat">
              <a:solidFill>
                <a:schemeClr val="bg1"/>
              </a:solid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Context</a:t>
              </a:r>
            </a:p>
          </p:txBody>
        </p:sp>
        <p:sp>
          <p:nvSpPr>
            <p:cNvPr id="11" name="Rectangle: Rounded Corners 10">
              <a:extLst>
                <a:ext uri="{FF2B5EF4-FFF2-40B4-BE49-F238E27FC236}">
                  <a16:creationId xmlns:a16="http://schemas.microsoft.com/office/drawing/2014/main" id="{677B801E-BDCB-42D2-AB92-CF66E03AD3BC}"/>
                </a:ext>
              </a:extLst>
            </p:cNvPr>
            <p:cNvSpPr/>
            <p:nvPr/>
          </p:nvSpPr>
          <p:spPr>
            <a:xfrm>
              <a:off x="4844503" y="3686506"/>
              <a:ext cx="1931746" cy="715274"/>
            </a:xfrm>
            <a:prstGeom prst="roundRect">
              <a:avLst/>
            </a:prstGeom>
            <a:solidFill>
              <a:srgbClr val="DFF0EB"/>
            </a:solidFill>
            <a:ln w="25400" cap="flat">
              <a:solidFill>
                <a:srgbClr val="DFF0EB"/>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Advocacy</a:t>
              </a:r>
            </a:p>
          </p:txBody>
        </p:sp>
        <p:sp>
          <p:nvSpPr>
            <p:cNvPr id="12" name="Rectangle: Rounded Corners 11">
              <a:extLst>
                <a:ext uri="{FF2B5EF4-FFF2-40B4-BE49-F238E27FC236}">
                  <a16:creationId xmlns:a16="http://schemas.microsoft.com/office/drawing/2014/main" id="{F34B8AB4-E2CA-400F-852D-9933A09403EF}"/>
                </a:ext>
              </a:extLst>
            </p:cNvPr>
            <p:cNvSpPr/>
            <p:nvPr/>
          </p:nvSpPr>
          <p:spPr>
            <a:xfrm>
              <a:off x="4890215" y="4787461"/>
              <a:ext cx="1980191" cy="1271598"/>
            </a:xfrm>
            <a:prstGeom prst="roundRect">
              <a:avLst>
                <a:gd name="adj" fmla="val 0"/>
              </a:avLst>
            </a:prstGeom>
            <a:solidFill>
              <a:srgbClr val="DFF0EB"/>
            </a:solidFill>
            <a:ln w="25400" cap="flat">
              <a:solidFill>
                <a:srgbClr val="DFF0EB"/>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Coordination </a:t>
              </a:r>
              <a:r>
                <a:rPr lang="en-US" b="1" dirty="0">
                  <a:solidFill>
                    <a:srgbClr val="000000"/>
                  </a:solidFill>
                </a:rPr>
                <a:t>and</a:t>
              </a: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 collaboration</a:t>
              </a:r>
            </a:p>
          </p:txBody>
        </p:sp>
        <p:sp>
          <p:nvSpPr>
            <p:cNvPr id="13" name="Rectangle: Rounded Corners 12">
              <a:extLst>
                <a:ext uri="{FF2B5EF4-FFF2-40B4-BE49-F238E27FC236}">
                  <a16:creationId xmlns:a16="http://schemas.microsoft.com/office/drawing/2014/main" id="{962A7100-E1F7-4F03-8FEE-A4665852F9A6}"/>
                </a:ext>
              </a:extLst>
            </p:cNvPr>
            <p:cNvSpPr/>
            <p:nvPr/>
          </p:nvSpPr>
          <p:spPr>
            <a:xfrm>
              <a:off x="4814519" y="6434329"/>
              <a:ext cx="2131581" cy="1748447"/>
            </a:xfrm>
            <a:prstGeom prst="roundRect">
              <a:avLst/>
            </a:prstGeom>
            <a:pattFill prst="ltUpDiag">
              <a:fgClr>
                <a:srgbClr val="DFF0EB"/>
              </a:fgClr>
              <a:bgClr>
                <a:schemeClr val="bg1"/>
              </a:bgClr>
            </a:patt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Monitoring, </a:t>
              </a:r>
              <a:r>
                <a:rPr lang="en-US" b="1" dirty="0">
                  <a:solidFill>
                    <a:srgbClr val="000000"/>
                  </a:solidFill>
                </a:rPr>
                <a:t>e</a:t>
              </a: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valuation, accountability </a:t>
              </a:r>
              <a:r>
                <a:rPr lang="en-US" b="1" dirty="0">
                  <a:solidFill>
                    <a:srgbClr val="000000"/>
                  </a:solidFill>
                </a:rPr>
                <a:t>and</a:t>
              </a: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 learning</a:t>
              </a:r>
            </a:p>
          </p:txBody>
        </p:sp>
        <p:sp>
          <p:nvSpPr>
            <p:cNvPr id="14" name="Rectangle: Rounded Corners 13">
              <a:extLst>
                <a:ext uri="{FF2B5EF4-FFF2-40B4-BE49-F238E27FC236}">
                  <a16:creationId xmlns:a16="http://schemas.microsoft.com/office/drawing/2014/main" id="{CF4B7F3E-24EB-4D64-8F9D-6FCE8CAF18D0}"/>
                </a:ext>
              </a:extLst>
            </p:cNvPr>
            <p:cNvSpPr/>
            <p:nvPr/>
          </p:nvSpPr>
          <p:spPr>
            <a:xfrm>
              <a:off x="7535602" y="6700695"/>
              <a:ext cx="2202995" cy="1430548"/>
            </a:xfrm>
            <a:prstGeom prst="roundRect">
              <a:avLst/>
            </a:prstGeom>
            <a:pattFill prst="ltUpDiag">
              <a:fgClr>
                <a:srgbClr val="DFF0EB"/>
              </a:fgClr>
              <a:bgClr>
                <a:schemeClr val="bg1"/>
              </a:bgClr>
            </a:patt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Participation</a:t>
              </a:r>
            </a:p>
          </p:txBody>
        </p:sp>
        <p:sp>
          <p:nvSpPr>
            <p:cNvPr id="15" name="Rectangle: Rounded Corners 14">
              <a:extLst>
                <a:ext uri="{FF2B5EF4-FFF2-40B4-BE49-F238E27FC236}">
                  <a16:creationId xmlns:a16="http://schemas.microsoft.com/office/drawing/2014/main" id="{174B2379-83BB-4182-AF4A-99FE0AE2B2A6}"/>
                </a:ext>
              </a:extLst>
            </p:cNvPr>
            <p:cNvSpPr/>
            <p:nvPr/>
          </p:nvSpPr>
          <p:spPr>
            <a:xfrm>
              <a:off x="10311334" y="7098689"/>
              <a:ext cx="2192137" cy="1112648"/>
            </a:xfrm>
            <a:prstGeom prst="roundRect">
              <a:avLst/>
            </a:prstGeom>
            <a:pattFill prst="ltUpDiag">
              <a:fgClr>
                <a:srgbClr val="DFF0EB"/>
              </a:fgClr>
              <a:bgClr>
                <a:schemeClr val="bg1"/>
              </a:bgClr>
            </a:patt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Accountability</a:t>
              </a:r>
            </a:p>
          </p:txBody>
        </p:sp>
        <p:sp>
          <p:nvSpPr>
            <p:cNvPr id="16" name="Rectangle: Rounded Corners 15">
              <a:extLst>
                <a:ext uri="{FF2B5EF4-FFF2-40B4-BE49-F238E27FC236}">
                  <a16:creationId xmlns:a16="http://schemas.microsoft.com/office/drawing/2014/main" id="{35A2E1B1-8894-4BC2-9427-125E05A2E338}"/>
                </a:ext>
              </a:extLst>
            </p:cNvPr>
            <p:cNvSpPr/>
            <p:nvPr/>
          </p:nvSpPr>
          <p:spPr>
            <a:xfrm>
              <a:off x="10328100" y="5989824"/>
              <a:ext cx="2158607" cy="715274"/>
            </a:xfrm>
            <a:prstGeom prst="roundRect">
              <a:avLst/>
            </a:prstGeom>
            <a:pattFill prst="ltUpDiag">
              <a:fgClr>
                <a:srgbClr val="DFF0EB"/>
              </a:fgClr>
              <a:bgClr>
                <a:schemeClr val="bg1"/>
              </a:bgClr>
            </a:patt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Capacity </a:t>
              </a:r>
              <a:r>
                <a:rPr lang="en-US" b="1" dirty="0">
                  <a:solidFill>
                    <a:srgbClr val="000000"/>
                  </a:solidFill>
                </a:rPr>
                <a:t>b</a:t>
              </a: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uilding</a:t>
              </a:r>
            </a:p>
          </p:txBody>
        </p:sp>
        <p:sp>
          <p:nvSpPr>
            <p:cNvPr id="17" name="Rectangle: Rounded Corners 16">
              <a:extLst>
                <a:ext uri="{FF2B5EF4-FFF2-40B4-BE49-F238E27FC236}">
                  <a16:creationId xmlns:a16="http://schemas.microsoft.com/office/drawing/2014/main" id="{89EE1200-4663-4A1E-BBD1-37C58BAE8B40}"/>
                </a:ext>
              </a:extLst>
            </p:cNvPr>
            <p:cNvSpPr/>
            <p:nvPr/>
          </p:nvSpPr>
          <p:spPr>
            <a:xfrm>
              <a:off x="7574338" y="1337147"/>
              <a:ext cx="2149748" cy="1510022"/>
            </a:xfrm>
            <a:prstGeom prst="roundRect">
              <a:avLst/>
            </a:prstGeom>
            <a:solidFill>
              <a:schemeClr val="bg1"/>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People</a:t>
              </a:r>
            </a:p>
          </p:txBody>
        </p:sp>
        <p:sp>
          <p:nvSpPr>
            <p:cNvPr id="18" name="Rectangle: Rounded Corners 17">
              <a:extLst>
                <a:ext uri="{FF2B5EF4-FFF2-40B4-BE49-F238E27FC236}">
                  <a16:creationId xmlns:a16="http://schemas.microsoft.com/office/drawing/2014/main" id="{87FA2889-628C-47D2-8E21-4D601BFDFB8D}"/>
                </a:ext>
              </a:extLst>
            </p:cNvPr>
            <p:cNvSpPr>
              <a:spLocks noChangeAspect="1"/>
            </p:cNvSpPr>
            <p:nvPr/>
          </p:nvSpPr>
          <p:spPr>
            <a:xfrm>
              <a:off x="10373594" y="1386472"/>
              <a:ext cx="2034088" cy="2304771"/>
            </a:xfrm>
            <a:prstGeom prst="roundRect">
              <a:avLst/>
            </a:prstGeom>
            <a:solidFill>
              <a:schemeClr val="bg1"/>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Behaviour </a:t>
              </a:r>
              <a:r>
                <a:rPr lang="en-GB" b="1" dirty="0">
                  <a:solidFill>
                    <a:srgbClr val="000000"/>
                  </a:solidFill>
                </a:rPr>
                <a:t>and</a:t>
              </a:r>
              <a:r>
                <a:rPr kumimoji="0" lang="en-GB"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 </a:t>
              </a:r>
              <a:r>
                <a:rPr lang="en-GB" b="1" dirty="0">
                  <a:solidFill>
                    <a:srgbClr val="000000"/>
                  </a:solidFill>
                </a:rPr>
                <a:t>p</a:t>
              </a:r>
              <a:r>
                <a:rPr kumimoji="0" lang="en-GB"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ractice</a:t>
              </a:r>
            </a:p>
          </p:txBody>
        </p:sp>
        <p:sp>
          <p:nvSpPr>
            <p:cNvPr id="19" name="Rectangle: Rounded Corners 18">
              <a:extLst>
                <a:ext uri="{FF2B5EF4-FFF2-40B4-BE49-F238E27FC236}">
                  <a16:creationId xmlns:a16="http://schemas.microsoft.com/office/drawing/2014/main" id="{8F4C7F24-3EDF-462C-9512-8E2398C172AA}"/>
                </a:ext>
              </a:extLst>
            </p:cNvPr>
            <p:cNvSpPr/>
            <p:nvPr/>
          </p:nvSpPr>
          <p:spPr>
            <a:xfrm>
              <a:off x="10294569" y="4027196"/>
              <a:ext cx="2192138" cy="1589497"/>
            </a:xfrm>
            <a:prstGeom prst="roundRect">
              <a:avLst/>
            </a:prstGeom>
            <a:pattFill prst="ltUpDiag">
              <a:fgClr>
                <a:srgbClr val="DFF0EB"/>
              </a:fgClr>
              <a:bgClr>
                <a:schemeClr val="bg1"/>
              </a:bgClr>
            </a:patt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Information and </a:t>
              </a:r>
              <a:r>
                <a:rPr lang="en-US" b="1" dirty="0">
                  <a:solidFill>
                    <a:srgbClr val="000000"/>
                  </a:solidFill>
                </a:rPr>
                <a:t>c</a:t>
              </a:r>
              <a:r>
                <a:rPr kumimoji="0" lang="en-US" sz="18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ommunication</a:t>
              </a:r>
            </a:p>
          </p:txBody>
        </p:sp>
      </p:grpSp>
      <p:pic>
        <p:nvPicPr>
          <p:cNvPr id="3" name="Picture 2">
            <a:extLst>
              <a:ext uri="{FF2B5EF4-FFF2-40B4-BE49-F238E27FC236}">
                <a16:creationId xmlns:a16="http://schemas.microsoft.com/office/drawing/2014/main" id="{891C894A-1965-4941-B5B1-0257196474F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60627" y="619957"/>
            <a:ext cx="3703206" cy="1200070"/>
          </a:xfrm>
          <a:prstGeom prst="rect">
            <a:avLst/>
          </a:prstGeom>
        </p:spPr>
      </p:pic>
      <p:sp>
        <p:nvSpPr>
          <p:cNvPr id="5" name="TextBox 4">
            <a:extLst>
              <a:ext uri="{FF2B5EF4-FFF2-40B4-BE49-F238E27FC236}">
                <a16:creationId xmlns:a16="http://schemas.microsoft.com/office/drawing/2014/main" id="{3D7EC90B-25C3-4EF3-9919-1F228CB534CB}"/>
              </a:ext>
            </a:extLst>
          </p:cNvPr>
          <p:cNvSpPr txBox="1"/>
          <p:nvPr/>
        </p:nvSpPr>
        <p:spPr>
          <a:xfrm>
            <a:off x="5807909" y="8809567"/>
            <a:ext cx="160781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 93</a:t>
            </a:r>
          </a:p>
        </p:txBody>
      </p:sp>
      <p:pic>
        <p:nvPicPr>
          <p:cNvPr id="20" name="Picture 19" descr="Image result for 2018 SPhere HAndbook">
            <a:extLst>
              <a:ext uri="{FF2B5EF4-FFF2-40B4-BE49-F238E27FC236}">
                <a16:creationId xmlns:a16="http://schemas.microsoft.com/office/drawing/2014/main" id="{23D63E70-98A9-4300-9FAF-3B345A988801}"/>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15690" y="6881484"/>
            <a:ext cx="1246667" cy="1798854"/>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69162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59402E9-38BB-4C47-8612-C300CC7310AF}"/>
              </a:ext>
            </a:extLst>
          </p:cNvPr>
          <p:cNvPicPr/>
          <p:nvPr/>
        </p:nvPicPr>
        <p:blipFill rotWithShape="1">
          <a:blip r:embed="rId3" cstate="screen">
            <a:extLst>
              <a:ext uri="{28A0092B-C50C-407E-A947-70E740481C1C}">
                <a14:useLocalDpi xmlns:a14="http://schemas.microsoft.com/office/drawing/2010/main"/>
              </a:ext>
            </a:extLst>
          </a:blip>
          <a:srcRect/>
          <a:stretch/>
        </p:blipFill>
        <p:spPr>
          <a:xfrm>
            <a:off x="7045036" y="277059"/>
            <a:ext cx="10295228" cy="9199482"/>
          </a:xfrm>
          <a:prstGeom prst="rect">
            <a:avLst/>
          </a:prstGeom>
        </p:spPr>
      </p:pic>
      <p:sp>
        <p:nvSpPr>
          <p:cNvPr id="2" name="Title 1">
            <a:extLst>
              <a:ext uri="{FF2B5EF4-FFF2-40B4-BE49-F238E27FC236}">
                <a16:creationId xmlns:a16="http://schemas.microsoft.com/office/drawing/2014/main" id="{DFD81FF3-02C5-46C7-BB76-8D7B6EF5EE06}"/>
              </a:ext>
            </a:extLst>
          </p:cNvPr>
          <p:cNvSpPr>
            <a:spLocks noGrp="1"/>
          </p:cNvSpPr>
          <p:nvPr>
            <p:ph type="title"/>
          </p:nvPr>
        </p:nvSpPr>
        <p:spPr>
          <a:xfrm>
            <a:off x="392705" y="70422"/>
            <a:ext cx="9208496" cy="2178661"/>
          </a:xfrm>
        </p:spPr>
        <p:txBody>
          <a:bodyPr>
            <a:normAutofit/>
          </a:bodyPr>
          <a:lstStyle/>
          <a:p>
            <a:r>
              <a:rPr lang="en-GB" noProof="0" dirty="0"/>
              <a:t>WASH in the broader context?</a:t>
            </a:r>
          </a:p>
        </p:txBody>
      </p:sp>
      <p:sp>
        <p:nvSpPr>
          <p:cNvPr id="4" name="Slide Number Placeholder 3">
            <a:extLst>
              <a:ext uri="{FF2B5EF4-FFF2-40B4-BE49-F238E27FC236}">
                <a16:creationId xmlns:a16="http://schemas.microsoft.com/office/drawing/2014/main" id="{729B49AF-0FA9-4D45-AA0C-93476B21C144}"/>
              </a:ext>
            </a:extLst>
          </p:cNvPr>
          <p:cNvSpPr>
            <a:spLocks noGrp="1"/>
          </p:cNvSpPr>
          <p:nvPr>
            <p:ph type="sldNum" sz="quarter" idx="2"/>
          </p:nvPr>
        </p:nvSpPr>
        <p:spPr/>
        <p:txBody>
          <a:bodyPr/>
          <a:lstStyle/>
          <a:p>
            <a:fld id="{86CB4B4D-7CA3-9044-876B-883B54F8677D}" type="slidenum">
              <a:rPr lang="en-US" smtClean="0"/>
              <a:t>12</a:t>
            </a:fld>
            <a:endParaRPr lang="en-US" dirty="0"/>
          </a:p>
        </p:txBody>
      </p:sp>
      <p:sp>
        <p:nvSpPr>
          <p:cNvPr id="6" name="Text Placeholder 5">
            <a:extLst>
              <a:ext uri="{FF2B5EF4-FFF2-40B4-BE49-F238E27FC236}">
                <a16:creationId xmlns:a16="http://schemas.microsoft.com/office/drawing/2014/main" id="{AAC5357F-68B7-4754-8D69-3933ED9746C0}"/>
              </a:ext>
            </a:extLst>
          </p:cNvPr>
          <p:cNvSpPr>
            <a:spLocks noGrp="1"/>
          </p:cNvSpPr>
          <p:nvPr>
            <p:ph type="body" sz="half" idx="1"/>
          </p:nvPr>
        </p:nvSpPr>
        <p:spPr>
          <a:xfrm>
            <a:off x="2192220" y="5722480"/>
            <a:ext cx="3774641" cy="1130301"/>
          </a:xfrm>
        </p:spPr>
        <p:txBody>
          <a:bodyPr>
            <a:normAutofit/>
          </a:bodyPr>
          <a:lstStyle/>
          <a:p>
            <a:r>
              <a:rPr lang="en-GB" sz="3200" dirty="0"/>
              <a:t>S</a:t>
            </a:r>
            <a:r>
              <a:rPr lang="en-GB" sz="3200" noProof="0" dirty="0" err="1"/>
              <a:t>ee</a:t>
            </a:r>
            <a:r>
              <a:rPr lang="en-GB" sz="3200" noProof="0" dirty="0"/>
              <a:t> page 50</a:t>
            </a:r>
          </a:p>
        </p:txBody>
      </p:sp>
      <p:pic>
        <p:nvPicPr>
          <p:cNvPr id="7" name="Picture 2" descr="Image result for 2018 SPhere HAndbook">
            <a:extLst>
              <a:ext uri="{FF2B5EF4-FFF2-40B4-BE49-F238E27FC236}">
                <a16:creationId xmlns:a16="http://schemas.microsoft.com/office/drawing/2014/main" id="{3B8A4019-AE59-4E73-9744-FDC39190EC7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64158" y="3298500"/>
            <a:ext cx="1509886" cy="2178661"/>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380123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698B0-E223-46CE-A861-F1FA79E4D4A6}"/>
              </a:ext>
            </a:extLst>
          </p:cNvPr>
          <p:cNvSpPr>
            <a:spLocks noGrp="1"/>
          </p:cNvSpPr>
          <p:nvPr>
            <p:ph type="title"/>
          </p:nvPr>
        </p:nvSpPr>
        <p:spPr>
          <a:xfrm>
            <a:off x="452226" y="400930"/>
            <a:ext cx="4970379" cy="1130300"/>
          </a:xfrm>
        </p:spPr>
        <p:txBody>
          <a:bodyPr>
            <a:normAutofit fontScale="90000"/>
          </a:bodyPr>
          <a:lstStyle/>
          <a:p>
            <a:r>
              <a:rPr lang="en-GB" b="1" noProof="0" dirty="0"/>
              <a:t>Section 1:</a:t>
            </a:r>
            <a:br>
              <a:rPr lang="en-GB" b="1" noProof="0" dirty="0"/>
            </a:br>
            <a:r>
              <a:rPr lang="en-GB" b="1" noProof="0" dirty="0"/>
              <a:t>Hygiene</a:t>
            </a:r>
            <a:br>
              <a:rPr lang="en-GB" b="1" noProof="0" dirty="0"/>
            </a:br>
            <a:r>
              <a:rPr lang="en-GB" b="1" noProof="0" dirty="0"/>
              <a:t>promotion</a:t>
            </a:r>
          </a:p>
        </p:txBody>
      </p:sp>
      <p:sp>
        <p:nvSpPr>
          <p:cNvPr id="3" name="Text Placeholder 2">
            <a:extLst>
              <a:ext uri="{FF2B5EF4-FFF2-40B4-BE49-F238E27FC236}">
                <a16:creationId xmlns:a16="http://schemas.microsoft.com/office/drawing/2014/main" id="{3FA28C9D-B4A5-4BB9-BCAE-01196426A596}"/>
              </a:ext>
            </a:extLst>
          </p:cNvPr>
          <p:cNvSpPr>
            <a:spLocks noGrp="1"/>
          </p:cNvSpPr>
          <p:nvPr>
            <p:ph type="body" sz="half" idx="1"/>
          </p:nvPr>
        </p:nvSpPr>
        <p:spPr>
          <a:xfrm>
            <a:off x="452226" y="3136434"/>
            <a:ext cx="5169642" cy="5242022"/>
          </a:xfrm>
        </p:spPr>
        <p:txBody>
          <a:bodyPr>
            <a:normAutofit lnSpcReduction="10000"/>
          </a:bodyPr>
          <a:lstStyle/>
          <a:p>
            <a:r>
              <a:rPr lang="en-GB" noProof="0" dirty="0">
                <a:solidFill>
                  <a:srgbClr val="000000"/>
                </a:solidFill>
              </a:rPr>
              <a:t>People are aware of key public health risks related to WASH, and can adopt individual, household and community measures to reduce them.</a:t>
            </a:r>
          </a:p>
        </p:txBody>
      </p:sp>
      <p:sp>
        <p:nvSpPr>
          <p:cNvPr id="4" name="Rectangle 3">
            <a:extLst>
              <a:ext uri="{FF2B5EF4-FFF2-40B4-BE49-F238E27FC236}">
                <a16:creationId xmlns:a16="http://schemas.microsoft.com/office/drawing/2014/main" id="{9AADCFB5-4661-4FA4-A325-71E07A658974}"/>
              </a:ext>
            </a:extLst>
          </p:cNvPr>
          <p:cNvSpPr/>
          <p:nvPr/>
        </p:nvSpPr>
        <p:spPr>
          <a:xfrm>
            <a:off x="6116505" y="1284687"/>
            <a:ext cx="3965589" cy="1087477"/>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sz="3200" b="1" dirty="0">
                <a:solidFill>
                  <a:schemeClr val="tx2">
                    <a:lumMod val="50000"/>
                  </a:schemeClr>
                </a:solidFill>
              </a:rPr>
              <a:t>Hygiene promotion</a:t>
            </a:r>
          </a:p>
        </p:txBody>
      </p:sp>
      <p:sp>
        <p:nvSpPr>
          <p:cNvPr id="5" name="Rectangle 4">
            <a:extLst>
              <a:ext uri="{FF2B5EF4-FFF2-40B4-BE49-F238E27FC236}">
                <a16:creationId xmlns:a16="http://schemas.microsoft.com/office/drawing/2014/main" id="{165CCE3A-E9DA-483F-8908-E1BAE071C569}"/>
              </a:ext>
            </a:extLst>
          </p:cNvPr>
          <p:cNvSpPr/>
          <p:nvPr/>
        </p:nvSpPr>
        <p:spPr>
          <a:xfrm>
            <a:off x="6116506" y="2621461"/>
            <a:ext cx="3965587" cy="1087477"/>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spAutoFit/>
          </a:bodyPr>
          <a:lstStyle/>
          <a:p>
            <a:pPr algn="l"/>
            <a:r>
              <a:rPr lang="en-US" sz="3200" b="1" dirty="0">
                <a:solidFill>
                  <a:schemeClr val="tx2">
                    <a:lumMod val="50000"/>
                  </a:schemeClr>
                </a:solidFill>
              </a:rPr>
              <a:t>Standard 1.1</a:t>
            </a:r>
          </a:p>
          <a:p>
            <a:pPr algn="l"/>
            <a:r>
              <a:rPr lang="en-US" sz="3200" dirty="0">
                <a:solidFill>
                  <a:schemeClr val="tx2">
                    <a:lumMod val="50000"/>
                  </a:schemeClr>
                </a:solidFill>
              </a:rPr>
              <a:t>Hygiene promotion</a:t>
            </a:r>
          </a:p>
        </p:txBody>
      </p:sp>
      <p:sp>
        <p:nvSpPr>
          <p:cNvPr id="6" name="Rectangle 5">
            <a:extLst>
              <a:ext uri="{FF2B5EF4-FFF2-40B4-BE49-F238E27FC236}">
                <a16:creationId xmlns:a16="http://schemas.microsoft.com/office/drawing/2014/main" id="{0E90D168-388C-4419-91A8-78E80E261F71}"/>
              </a:ext>
            </a:extLst>
          </p:cNvPr>
          <p:cNvSpPr/>
          <p:nvPr/>
        </p:nvSpPr>
        <p:spPr>
          <a:xfrm>
            <a:off x="6116506" y="3957553"/>
            <a:ext cx="3965587" cy="2072362"/>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spAutoFit/>
          </a:bodyPr>
          <a:lstStyle/>
          <a:p>
            <a:pPr algn="l"/>
            <a:r>
              <a:rPr lang="en-US" sz="3200" b="1" dirty="0">
                <a:solidFill>
                  <a:schemeClr val="tx2">
                    <a:lumMod val="50000"/>
                  </a:schemeClr>
                </a:solidFill>
              </a:rPr>
              <a:t>Standard 1.2</a:t>
            </a:r>
          </a:p>
          <a:p>
            <a:pPr algn="l"/>
            <a:r>
              <a:rPr lang="en-US" sz="3200" dirty="0">
                <a:solidFill>
                  <a:schemeClr val="tx2">
                    <a:lumMod val="50000"/>
                  </a:schemeClr>
                </a:solidFill>
              </a:rPr>
              <a:t>Identification, access, and use of hygiene items</a:t>
            </a:r>
          </a:p>
        </p:txBody>
      </p:sp>
      <p:sp>
        <p:nvSpPr>
          <p:cNvPr id="7" name="Rectangle 6">
            <a:extLst>
              <a:ext uri="{FF2B5EF4-FFF2-40B4-BE49-F238E27FC236}">
                <a16:creationId xmlns:a16="http://schemas.microsoft.com/office/drawing/2014/main" id="{52753A0C-4AA2-46B8-8F1B-977226B8EF94}"/>
              </a:ext>
            </a:extLst>
          </p:cNvPr>
          <p:cNvSpPr/>
          <p:nvPr/>
        </p:nvSpPr>
        <p:spPr>
          <a:xfrm>
            <a:off x="6116507" y="6306094"/>
            <a:ext cx="3965588" cy="2072362"/>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spAutoFit/>
          </a:bodyPr>
          <a:lstStyle/>
          <a:p>
            <a:pPr algn="l"/>
            <a:r>
              <a:rPr lang="en-US" sz="3200" b="1" dirty="0">
                <a:solidFill>
                  <a:schemeClr val="tx2">
                    <a:lumMod val="50000"/>
                  </a:schemeClr>
                </a:solidFill>
              </a:rPr>
              <a:t>Standard 1.3</a:t>
            </a:r>
          </a:p>
          <a:p>
            <a:pPr algn="l"/>
            <a:r>
              <a:rPr lang="en-US" sz="3200" dirty="0">
                <a:solidFill>
                  <a:schemeClr val="tx2">
                    <a:lumMod val="50000"/>
                  </a:schemeClr>
                </a:solidFill>
              </a:rPr>
              <a:t>Menstrual hygiene management and incontinence</a:t>
            </a:r>
          </a:p>
        </p:txBody>
      </p:sp>
      <p:sp>
        <p:nvSpPr>
          <p:cNvPr id="8" name="Slide Number Placeholder 3">
            <a:extLst>
              <a:ext uri="{FF2B5EF4-FFF2-40B4-BE49-F238E27FC236}">
                <a16:creationId xmlns:a16="http://schemas.microsoft.com/office/drawing/2014/main" id="{F782D540-BC34-4E1C-9ACF-182FC8D1C1DC}"/>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t>13</a:t>
            </a:fld>
            <a:endParaRPr lang="en-US" dirty="0"/>
          </a:p>
        </p:txBody>
      </p:sp>
      <p:pic>
        <p:nvPicPr>
          <p:cNvPr id="9" name="Picture Placeholder 7" descr="A picture containing person, outdoor, tree, boy&#10;&#10;Description automatically generated">
            <a:extLst>
              <a:ext uri="{FF2B5EF4-FFF2-40B4-BE49-F238E27FC236}">
                <a16:creationId xmlns:a16="http://schemas.microsoft.com/office/drawing/2014/main" id="{91673BCE-441A-4BC5-A0FB-8B722B8E3AA0}"/>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p:spPr>
      </p:pic>
      <p:sp>
        <p:nvSpPr>
          <p:cNvPr id="10" name="Text Placeholder 1">
            <a:extLst>
              <a:ext uri="{FF2B5EF4-FFF2-40B4-BE49-F238E27FC236}">
                <a16:creationId xmlns:a16="http://schemas.microsoft.com/office/drawing/2014/main" id="{8C94C3C8-B8BA-4513-805E-2F48F8F81A38}"/>
              </a:ext>
            </a:extLst>
          </p:cNvPr>
          <p:cNvSpPr txBox="1">
            <a:spLocks/>
          </p:cNvSpPr>
          <p:nvPr/>
        </p:nvSpPr>
        <p:spPr>
          <a:xfrm>
            <a:off x="11475565" y="9113160"/>
            <a:ext cx="6549451" cy="406401"/>
          </a:xfrm>
          <a:prstGeom prst="rect">
            <a:avLst/>
          </a:prstGeom>
        </p:spPr>
        <p:txBody>
          <a:bodyPr>
            <a:normAutofit/>
          </a:bodyPr>
          <a:lst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0" indent="0" hangingPunct="1">
              <a:buNone/>
            </a:pPr>
            <a:r>
              <a:rPr lang="en-US" sz="2000" dirty="0">
                <a:solidFill>
                  <a:srgbClr val="00B297"/>
                </a:solidFill>
                <a:latin typeface="Open Sans Regular"/>
                <a:sym typeface="Open Sans Bold"/>
              </a:rPr>
              <a:t>IFRC/Sajid Hasan</a:t>
            </a:r>
          </a:p>
        </p:txBody>
      </p:sp>
    </p:spTree>
    <p:extLst>
      <p:ext uri="{BB962C8B-B14F-4D97-AF65-F5344CB8AC3E}">
        <p14:creationId xmlns:p14="http://schemas.microsoft.com/office/powerpoint/2010/main" val="368700162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F1735-E32F-4528-8768-6150D4628E28}"/>
              </a:ext>
            </a:extLst>
          </p:cNvPr>
          <p:cNvSpPr>
            <a:spLocks noGrp="1"/>
          </p:cNvSpPr>
          <p:nvPr>
            <p:ph type="title"/>
          </p:nvPr>
        </p:nvSpPr>
        <p:spPr>
          <a:xfrm>
            <a:off x="392704" y="70423"/>
            <a:ext cx="8092077" cy="1130300"/>
          </a:xfrm>
        </p:spPr>
        <p:txBody>
          <a:bodyPr>
            <a:normAutofit fontScale="90000"/>
          </a:bodyPr>
          <a:lstStyle/>
          <a:p>
            <a:r>
              <a:rPr lang="en-GB" b="1" noProof="0" dirty="0"/>
              <a:t>Standard 2.1: </a:t>
            </a:r>
            <a:br>
              <a:rPr lang="en-GB" b="1" noProof="0" dirty="0"/>
            </a:br>
            <a:r>
              <a:rPr lang="en-GB" b="1" noProof="0" dirty="0"/>
              <a:t>Access and water quantity </a:t>
            </a:r>
            <a:endParaRPr lang="en-GB" noProof="0" dirty="0"/>
          </a:p>
        </p:txBody>
      </p:sp>
      <p:sp>
        <p:nvSpPr>
          <p:cNvPr id="3" name="Text Placeholder 2">
            <a:extLst>
              <a:ext uri="{FF2B5EF4-FFF2-40B4-BE49-F238E27FC236}">
                <a16:creationId xmlns:a16="http://schemas.microsoft.com/office/drawing/2014/main" id="{FF859FF5-4D84-4840-B215-7D4B9EF8DDC4}"/>
              </a:ext>
            </a:extLst>
          </p:cNvPr>
          <p:cNvSpPr>
            <a:spLocks noGrp="1"/>
          </p:cNvSpPr>
          <p:nvPr>
            <p:ph type="body" sz="half" idx="1"/>
          </p:nvPr>
        </p:nvSpPr>
        <p:spPr>
          <a:xfrm>
            <a:off x="4432547" y="2680653"/>
            <a:ext cx="4352131" cy="6131194"/>
          </a:xfrm>
        </p:spPr>
        <p:txBody>
          <a:bodyPr>
            <a:normAutofit/>
          </a:bodyPr>
          <a:lstStyle/>
          <a:p>
            <a:r>
              <a:rPr lang="en-GB" noProof="0" dirty="0"/>
              <a:t>People have equitable and affordable access to a </a:t>
            </a:r>
            <a:r>
              <a:rPr lang="en-GB" b="1" noProof="0" dirty="0"/>
              <a:t>sufficient quantity</a:t>
            </a:r>
            <a:r>
              <a:rPr lang="en-GB" noProof="0" dirty="0"/>
              <a:t> of safe water to meet their drinking and domestic needs.</a:t>
            </a:r>
          </a:p>
        </p:txBody>
      </p:sp>
      <p:sp>
        <p:nvSpPr>
          <p:cNvPr id="4" name="Rectangle 3">
            <a:extLst>
              <a:ext uri="{FF2B5EF4-FFF2-40B4-BE49-F238E27FC236}">
                <a16:creationId xmlns:a16="http://schemas.microsoft.com/office/drawing/2014/main" id="{E9B2C56A-4EFA-4559-A3FF-4AE0BD6E9D01}"/>
              </a:ext>
            </a:extLst>
          </p:cNvPr>
          <p:cNvSpPr/>
          <p:nvPr/>
        </p:nvSpPr>
        <p:spPr>
          <a:xfrm>
            <a:off x="678766" y="3346471"/>
            <a:ext cx="2927167" cy="595035"/>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3200" b="1" dirty="0">
                <a:solidFill>
                  <a:schemeClr val="tx2">
                    <a:lumMod val="50000"/>
                  </a:schemeClr>
                </a:solidFill>
              </a:rPr>
              <a:t>Water supply</a:t>
            </a:r>
          </a:p>
        </p:txBody>
      </p:sp>
      <p:sp>
        <p:nvSpPr>
          <p:cNvPr id="5" name="Rectangle 4">
            <a:extLst>
              <a:ext uri="{FF2B5EF4-FFF2-40B4-BE49-F238E27FC236}">
                <a16:creationId xmlns:a16="http://schemas.microsoft.com/office/drawing/2014/main" id="{52163E3D-B5D7-48D8-A590-200860B35F2A}"/>
              </a:ext>
            </a:extLst>
          </p:cNvPr>
          <p:cNvSpPr/>
          <p:nvPr/>
        </p:nvSpPr>
        <p:spPr>
          <a:xfrm>
            <a:off x="678766" y="4166330"/>
            <a:ext cx="2925046" cy="1579920"/>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spAutoFit/>
          </a:bodyPr>
          <a:lstStyle/>
          <a:p>
            <a:pPr algn="l"/>
            <a:r>
              <a:rPr lang="en-US" sz="3200" b="1" dirty="0">
                <a:solidFill>
                  <a:schemeClr val="tx2">
                    <a:lumMod val="50000"/>
                  </a:schemeClr>
                </a:solidFill>
              </a:rPr>
              <a:t>Standard 2.1</a:t>
            </a:r>
          </a:p>
          <a:p>
            <a:pPr algn="l"/>
            <a:r>
              <a:rPr lang="en-US" sz="3200" dirty="0">
                <a:solidFill>
                  <a:schemeClr val="tx2">
                    <a:lumMod val="50000"/>
                  </a:schemeClr>
                </a:solidFill>
              </a:rPr>
              <a:t>Access and water quantity</a:t>
            </a:r>
          </a:p>
        </p:txBody>
      </p:sp>
      <p:sp>
        <p:nvSpPr>
          <p:cNvPr id="6" name="Rectangle 5">
            <a:extLst>
              <a:ext uri="{FF2B5EF4-FFF2-40B4-BE49-F238E27FC236}">
                <a16:creationId xmlns:a16="http://schemas.microsoft.com/office/drawing/2014/main" id="{5F575D2B-73E4-4AE6-9928-4FD2DEB7DCED}"/>
              </a:ext>
            </a:extLst>
          </p:cNvPr>
          <p:cNvSpPr/>
          <p:nvPr/>
        </p:nvSpPr>
        <p:spPr>
          <a:xfrm>
            <a:off x="678765" y="6015658"/>
            <a:ext cx="2925045" cy="1087477"/>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spAutoFit/>
          </a:bodyPr>
          <a:lstStyle/>
          <a:p>
            <a:pPr algn="l"/>
            <a:r>
              <a:rPr lang="en-US" sz="3200" b="1" dirty="0">
                <a:solidFill>
                  <a:schemeClr val="tx2">
                    <a:lumMod val="50000"/>
                  </a:schemeClr>
                </a:solidFill>
              </a:rPr>
              <a:t>Standard 2.2 </a:t>
            </a:r>
            <a:r>
              <a:rPr lang="en-US" sz="3200" dirty="0">
                <a:solidFill>
                  <a:schemeClr val="tx2">
                    <a:lumMod val="50000"/>
                  </a:schemeClr>
                </a:solidFill>
              </a:rPr>
              <a:t>Water quality</a:t>
            </a:r>
          </a:p>
        </p:txBody>
      </p:sp>
      <p:sp>
        <p:nvSpPr>
          <p:cNvPr id="7" name="Slide Number Placeholder 3">
            <a:extLst>
              <a:ext uri="{FF2B5EF4-FFF2-40B4-BE49-F238E27FC236}">
                <a16:creationId xmlns:a16="http://schemas.microsoft.com/office/drawing/2014/main" id="{E77B3C2A-CA62-4BC7-8F9B-362AF7C1D1CD}"/>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t>14</a:t>
            </a:fld>
            <a:endParaRPr lang="en-US" dirty="0"/>
          </a:p>
        </p:txBody>
      </p:sp>
      <p:pic>
        <p:nvPicPr>
          <p:cNvPr id="8" name="Picture 7" descr="A picture containing person, sky, outdoor, child&#10;&#10;Description automatically generated">
            <a:extLst>
              <a:ext uri="{FF2B5EF4-FFF2-40B4-BE49-F238E27FC236}">
                <a16:creationId xmlns:a16="http://schemas.microsoft.com/office/drawing/2014/main" id="{7C2A975C-24B1-4E9C-A034-6EA76E2A486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468"/>
          <a:stretch/>
        </p:blipFill>
        <p:spPr>
          <a:xfrm>
            <a:off x="9168063" y="1292935"/>
            <a:ext cx="8188801" cy="8484727"/>
          </a:xfrm>
          <a:prstGeom prst="rect">
            <a:avLst/>
          </a:prstGeom>
        </p:spPr>
      </p:pic>
      <p:sp>
        <p:nvSpPr>
          <p:cNvPr id="9" name="Text Placeholder 3">
            <a:extLst>
              <a:ext uri="{FF2B5EF4-FFF2-40B4-BE49-F238E27FC236}">
                <a16:creationId xmlns:a16="http://schemas.microsoft.com/office/drawing/2014/main" id="{3E1C4DE8-7F34-48D9-B92F-6664AD909133}"/>
              </a:ext>
            </a:extLst>
          </p:cNvPr>
          <p:cNvSpPr txBox="1">
            <a:spLocks/>
          </p:cNvSpPr>
          <p:nvPr/>
        </p:nvSpPr>
        <p:spPr>
          <a:xfrm>
            <a:off x="10666744" y="635573"/>
            <a:ext cx="6549451" cy="406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4000" b="0" i="0" u="none" strike="noStrike" cap="none" spc="0" baseline="0">
                <a:ln>
                  <a:noFill/>
                </a:ln>
                <a:solidFill>
                  <a:srgbClr val="00A585"/>
                </a:solidFill>
                <a:uFillTx/>
                <a:latin typeface="Open Sans Bold"/>
                <a:ea typeface="Open Sans"/>
                <a:cs typeface="Open Sans"/>
                <a:sym typeface="Open Sans Bold"/>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algn="r" hangingPunct="1"/>
            <a:r>
              <a:rPr lang="en-US" sz="2000" dirty="0">
                <a:solidFill>
                  <a:srgbClr val="00B297"/>
                </a:solidFill>
                <a:latin typeface="Open Sans Regular"/>
              </a:rPr>
              <a:t>Lutheran World Federation/C </a:t>
            </a:r>
            <a:r>
              <a:rPr lang="en-US" sz="2000" dirty="0" err="1">
                <a:solidFill>
                  <a:srgbClr val="00B297"/>
                </a:solidFill>
                <a:latin typeface="Open Sans Regular"/>
              </a:rPr>
              <a:t>Kästner</a:t>
            </a:r>
            <a:endParaRPr lang="en-US" sz="2000" dirty="0">
              <a:solidFill>
                <a:srgbClr val="00B297"/>
              </a:solidFill>
              <a:latin typeface="Open Sans Regular"/>
            </a:endParaRPr>
          </a:p>
        </p:txBody>
      </p:sp>
      <p:sp>
        <p:nvSpPr>
          <p:cNvPr id="10" name="Arrow: Right 9">
            <a:extLst>
              <a:ext uri="{FF2B5EF4-FFF2-40B4-BE49-F238E27FC236}">
                <a16:creationId xmlns:a16="http://schemas.microsoft.com/office/drawing/2014/main" id="{C211A508-C62A-4091-BE18-546814345834}"/>
              </a:ext>
            </a:extLst>
          </p:cNvPr>
          <p:cNvSpPr/>
          <p:nvPr/>
        </p:nvSpPr>
        <p:spPr>
          <a:xfrm>
            <a:off x="3323284" y="4513644"/>
            <a:ext cx="944441" cy="806906"/>
          </a:xfrm>
          <a:prstGeom prst="rightArrow">
            <a:avLst/>
          </a:prstGeom>
          <a:solidFill>
            <a:srgbClr val="00A585"/>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154102907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D055E-2E75-47A8-B4E6-0DF9766C9EA5}"/>
              </a:ext>
            </a:extLst>
          </p:cNvPr>
          <p:cNvSpPr>
            <a:spLocks noGrp="1"/>
          </p:cNvSpPr>
          <p:nvPr>
            <p:ph type="title"/>
          </p:nvPr>
        </p:nvSpPr>
        <p:spPr/>
        <p:txBody>
          <a:bodyPr/>
          <a:lstStyle/>
          <a:p>
            <a:r>
              <a:rPr lang="en-GB" noProof="0" dirty="0"/>
              <a:t>Key indicators of standard 2.1</a:t>
            </a:r>
          </a:p>
        </p:txBody>
      </p:sp>
      <p:sp>
        <p:nvSpPr>
          <p:cNvPr id="3" name="Text Placeholder 2">
            <a:extLst>
              <a:ext uri="{FF2B5EF4-FFF2-40B4-BE49-F238E27FC236}">
                <a16:creationId xmlns:a16="http://schemas.microsoft.com/office/drawing/2014/main" id="{2D9EDCEF-FF6A-4742-AA7B-321320EEA121}"/>
              </a:ext>
            </a:extLst>
          </p:cNvPr>
          <p:cNvSpPr>
            <a:spLocks noGrp="1"/>
          </p:cNvSpPr>
          <p:nvPr>
            <p:ph type="body" idx="1"/>
          </p:nvPr>
        </p:nvSpPr>
        <p:spPr>
          <a:xfrm>
            <a:off x="396511" y="1130732"/>
            <a:ext cx="15586032" cy="6286500"/>
          </a:xfrm>
        </p:spPr>
        <p:txBody>
          <a:bodyPr anchor="t">
            <a:normAutofit/>
          </a:bodyPr>
          <a:lstStyle/>
          <a:p>
            <a:pPr marL="0" indent="0">
              <a:buNone/>
            </a:pPr>
            <a:r>
              <a:rPr lang="en-GB" b="1" noProof="0" dirty="0"/>
              <a:t>Average volume of water used for drinking and domestic hygiene per household</a:t>
            </a:r>
          </a:p>
          <a:p>
            <a:pPr algn="l"/>
            <a:r>
              <a:rPr lang="en-GB" noProof="0" dirty="0"/>
              <a:t> Minimum of 15 litres per person per day</a:t>
            </a:r>
          </a:p>
          <a:p>
            <a:pPr algn="l"/>
            <a:r>
              <a:rPr lang="en-GB" noProof="0" dirty="0"/>
              <a:t> Determine quantity based on context and phase of response</a:t>
            </a:r>
          </a:p>
          <a:p>
            <a:pPr marL="0" indent="0">
              <a:buNone/>
            </a:pPr>
            <a:endParaRPr lang="en-GB" noProof="0" dirty="0"/>
          </a:p>
        </p:txBody>
      </p:sp>
      <p:pic>
        <p:nvPicPr>
          <p:cNvPr id="4" name="Picture 3">
            <a:extLst>
              <a:ext uri="{FF2B5EF4-FFF2-40B4-BE49-F238E27FC236}">
                <a16:creationId xmlns:a16="http://schemas.microsoft.com/office/drawing/2014/main" id="{2F335F70-9A91-4283-8E14-FF08DC28DBC8}"/>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663388" y="4425804"/>
            <a:ext cx="12305859" cy="3922900"/>
          </a:xfrm>
          <a:prstGeom prst="rect">
            <a:avLst/>
          </a:prstGeom>
        </p:spPr>
      </p:pic>
      <p:sp>
        <p:nvSpPr>
          <p:cNvPr id="5" name="Slide Number Placeholder 3">
            <a:extLst>
              <a:ext uri="{FF2B5EF4-FFF2-40B4-BE49-F238E27FC236}">
                <a16:creationId xmlns:a16="http://schemas.microsoft.com/office/drawing/2014/main" id="{D32FDCF5-0355-4EAB-8491-C33ED39EDF0F}"/>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t>15</a:t>
            </a:fld>
            <a:endParaRPr lang="en-US" dirty="0"/>
          </a:p>
        </p:txBody>
      </p:sp>
      <p:sp>
        <p:nvSpPr>
          <p:cNvPr id="6" name="TextBox 5">
            <a:extLst>
              <a:ext uri="{FF2B5EF4-FFF2-40B4-BE49-F238E27FC236}">
                <a16:creationId xmlns:a16="http://schemas.microsoft.com/office/drawing/2014/main" id="{05929C93-0032-44FD-90C6-B3413F1E7151}"/>
              </a:ext>
            </a:extLst>
          </p:cNvPr>
          <p:cNvSpPr txBox="1"/>
          <p:nvPr/>
        </p:nvSpPr>
        <p:spPr>
          <a:xfrm>
            <a:off x="14039703" y="8477933"/>
            <a:ext cx="1763303"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 </a:t>
            </a:r>
            <a:r>
              <a:rPr lang="en-US" sz="2400" dirty="0">
                <a:solidFill>
                  <a:srgbClr val="000000"/>
                </a:solidFill>
              </a:rPr>
              <a:t>107</a:t>
            </a:r>
            <a:endParaRPr kumimoji="0" lang="en-US" sz="24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pic>
        <p:nvPicPr>
          <p:cNvPr id="7" name="Picture 6" descr="Image result for 2018 SPhere HAndbook">
            <a:extLst>
              <a:ext uri="{FF2B5EF4-FFF2-40B4-BE49-F238E27FC236}">
                <a16:creationId xmlns:a16="http://schemas.microsoft.com/office/drawing/2014/main" id="{F28DB99D-2CB2-4289-9F12-2F6349433AA4}"/>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325229" y="6549850"/>
            <a:ext cx="1246667" cy="1798854"/>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820651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78513-5790-4707-BBCF-985DE044119B}"/>
              </a:ext>
            </a:extLst>
          </p:cNvPr>
          <p:cNvSpPr>
            <a:spLocks noGrp="1"/>
          </p:cNvSpPr>
          <p:nvPr>
            <p:ph type="title"/>
          </p:nvPr>
        </p:nvSpPr>
        <p:spPr/>
        <p:txBody>
          <a:bodyPr/>
          <a:lstStyle/>
          <a:p>
            <a:r>
              <a:rPr lang="en-GB" noProof="0" dirty="0"/>
              <a:t>Water math</a:t>
            </a:r>
          </a:p>
        </p:txBody>
      </p:sp>
      <p:sp>
        <p:nvSpPr>
          <p:cNvPr id="4" name="Slide Number Placeholder 3">
            <a:extLst>
              <a:ext uri="{FF2B5EF4-FFF2-40B4-BE49-F238E27FC236}">
                <a16:creationId xmlns:a16="http://schemas.microsoft.com/office/drawing/2014/main" id="{D5159AA7-BE62-445A-96EC-735D029BF855}"/>
              </a:ext>
            </a:extLst>
          </p:cNvPr>
          <p:cNvSpPr>
            <a:spLocks noGrp="1"/>
          </p:cNvSpPr>
          <p:nvPr>
            <p:ph type="sldNum" sz="quarter" idx="2"/>
          </p:nvPr>
        </p:nvSpPr>
        <p:spPr/>
        <p:txBody>
          <a:bodyPr/>
          <a:lstStyle/>
          <a:p>
            <a:fld id="{86CB4B4D-7CA3-9044-876B-883B54F8677D}" type="slidenum">
              <a:rPr lang="en-US" smtClean="0"/>
              <a:t>16</a:t>
            </a:fld>
            <a:endParaRPr lang="en-US" dirty="0"/>
          </a:p>
        </p:txBody>
      </p:sp>
      <p:sp>
        <p:nvSpPr>
          <p:cNvPr id="5" name="Title 1">
            <a:extLst>
              <a:ext uri="{FF2B5EF4-FFF2-40B4-BE49-F238E27FC236}">
                <a16:creationId xmlns:a16="http://schemas.microsoft.com/office/drawing/2014/main" id="{FF0EEC8F-A65E-46A4-82B2-1739FAFD6FC7}"/>
              </a:ext>
            </a:extLst>
          </p:cNvPr>
          <p:cNvSpPr txBox="1">
            <a:spLocks/>
          </p:cNvSpPr>
          <p:nvPr/>
        </p:nvSpPr>
        <p:spPr>
          <a:xfrm>
            <a:off x="6106415" y="575655"/>
            <a:ext cx="7679604" cy="108176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fontScale="62500" lnSpcReduction="20000"/>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GB" dirty="0">
                <a:solidFill>
                  <a:srgbClr val="000000"/>
                </a:solidFill>
                <a:latin typeface="Tahoma"/>
                <a:ea typeface="ＭＳ 明朝"/>
              </a:rPr>
              <a:t>Visualising water quantities</a:t>
            </a:r>
          </a:p>
        </p:txBody>
      </p:sp>
      <p:grpSp>
        <p:nvGrpSpPr>
          <p:cNvPr id="6" name="Group 5">
            <a:extLst>
              <a:ext uri="{FF2B5EF4-FFF2-40B4-BE49-F238E27FC236}">
                <a16:creationId xmlns:a16="http://schemas.microsoft.com/office/drawing/2014/main" id="{3EE3440B-12B4-493A-BE65-093D01DB6FDA}"/>
              </a:ext>
            </a:extLst>
          </p:cNvPr>
          <p:cNvGrpSpPr>
            <a:grpSpLocks/>
          </p:cNvGrpSpPr>
          <p:nvPr/>
        </p:nvGrpSpPr>
        <p:grpSpPr bwMode="auto">
          <a:xfrm>
            <a:off x="5226579" y="1761597"/>
            <a:ext cx="5221289" cy="4975226"/>
            <a:chOff x="-121" y="139"/>
            <a:chExt cx="3289" cy="3134"/>
          </a:xfrm>
        </p:grpSpPr>
        <p:sp>
          <p:nvSpPr>
            <p:cNvPr id="7" name="AutoShape 6" descr="Water droplets">
              <a:extLst>
                <a:ext uri="{FF2B5EF4-FFF2-40B4-BE49-F238E27FC236}">
                  <a16:creationId xmlns:a16="http://schemas.microsoft.com/office/drawing/2014/main" id="{2FA594C9-419D-4F1D-997D-59738ABE21E6}"/>
                </a:ext>
              </a:extLst>
            </p:cNvPr>
            <p:cNvSpPr>
              <a:spLocks noChangeArrowheads="1"/>
            </p:cNvSpPr>
            <p:nvPr/>
          </p:nvSpPr>
          <p:spPr bwMode="auto">
            <a:xfrm rot="-7317049">
              <a:off x="-316" y="1113"/>
              <a:ext cx="2640" cy="1680"/>
            </a:xfrm>
            <a:prstGeom prst="flowChartDecision">
              <a:avLst/>
            </a:prstGeom>
            <a:blipFill dpi="0" rotWithShape="0">
              <a:blip r:embed="rId3" cstate="print">
                <a:extLst>
                  <a:ext uri="{28A0092B-C50C-407E-A947-70E740481C1C}">
                    <a14:useLocalDpi xmlns:a14="http://schemas.microsoft.com/office/drawing/2010/main"/>
                  </a:ext>
                </a:extLst>
              </a:blip>
              <a:srcRect/>
              <a:tile tx="0" ty="0" sx="100000" sy="100000" flip="none" algn="tl"/>
            </a:blipFill>
            <a:ln w="9525">
              <a:solidFill>
                <a:srgbClr val="3399FF"/>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3600" dirty="0">
                <a:solidFill>
                  <a:srgbClr val="000000"/>
                </a:solidFill>
                <a:latin typeface="Tahoma"/>
                <a:cs typeface="Tahoma"/>
              </a:endParaRPr>
            </a:p>
          </p:txBody>
        </p:sp>
        <p:sp>
          <p:nvSpPr>
            <p:cNvPr id="8" name="AutoShape 7">
              <a:extLst>
                <a:ext uri="{FF2B5EF4-FFF2-40B4-BE49-F238E27FC236}">
                  <a16:creationId xmlns:a16="http://schemas.microsoft.com/office/drawing/2014/main" id="{91483406-246F-4FAA-947A-E4A70EACDB57}"/>
                </a:ext>
              </a:extLst>
            </p:cNvPr>
            <p:cNvSpPr>
              <a:spLocks noChangeArrowheads="1"/>
            </p:cNvSpPr>
            <p:nvPr/>
          </p:nvSpPr>
          <p:spPr bwMode="auto">
            <a:xfrm rot="7345047">
              <a:off x="1034" y="1130"/>
              <a:ext cx="2640" cy="1628"/>
            </a:xfrm>
            <a:prstGeom prst="flowChartDecision">
              <a:avLst/>
            </a:prstGeom>
            <a:solidFill>
              <a:srgbClr val="3399FF"/>
            </a:solidFill>
            <a:ln w="9525">
              <a:solidFill>
                <a:schemeClr val="bg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3600" dirty="0">
                <a:solidFill>
                  <a:srgbClr val="000000"/>
                </a:solidFill>
                <a:latin typeface="Tahoma"/>
                <a:cs typeface="Tahoma"/>
              </a:endParaRPr>
            </a:p>
          </p:txBody>
        </p:sp>
        <p:grpSp>
          <p:nvGrpSpPr>
            <p:cNvPr id="9" name="Group 8">
              <a:extLst>
                <a:ext uri="{FF2B5EF4-FFF2-40B4-BE49-F238E27FC236}">
                  <a16:creationId xmlns:a16="http://schemas.microsoft.com/office/drawing/2014/main" id="{EE2263D0-73F6-4944-BD57-A91DCD21ACD1}"/>
                </a:ext>
              </a:extLst>
            </p:cNvPr>
            <p:cNvGrpSpPr>
              <a:grpSpLocks/>
            </p:cNvGrpSpPr>
            <p:nvPr/>
          </p:nvGrpSpPr>
          <p:grpSpPr bwMode="auto">
            <a:xfrm>
              <a:off x="-121" y="139"/>
              <a:ext cx="3213" cy="3077"/>
              <a:chOff x="-121" y="139"/>
              <a:chExt cx="3213" cy="3077"/>
            </a:xfrm>
          </p:grpSpPr>
          <p:sp>
            <p:nvSpPr>
              <p:cNvPr id="10" name="AutoShape 9" descr="Water droplets">
                <a:extLst>
                  <a:ext uri="{FF2B5EF4-FFF2-40B4-BE49-F238E27FC236}">
                    <a16:creationId xmlns:a16="http://schemas.microsoft.com/office/drawing/2014/main" id="{896B191A-D52E-4307-87DF-3E24C823C69C}"/>
                  </a:ext>
                </a:extLst>
              </p:cNvPr>
              <p:cNvSpPr>
                <a:spLocks noChangeArrowheads="1"/>
              </p:cNvSpPr>
              <p:nvPr/>
            </p:nvSpPr>
            <p:spPr bwMode="auto">
              <a:xfrm>
                <a:off x="292" y="144"/>
                <a:ext cx="2784" cy="1344"/>
              </a:xfrm>
              <a:prstGeom prst="flowChartDecision">
                <a:avLst/>
              </a:prstGeom>
              <a:blipFill dpi="0" rotWithShape="0">
                <a:blip r:embed="rId3" cstate="print">
                  <a:extLst>
                    <a:ext uri="{28A0092B-C50C-407E-A947-70E740481C1C}">
                      <a14:useLocalDpi xmlns:a14="http://schemas.microsoft.com/office/drawing/2010/main"/>
                    </a:ext>
                  </a:extLst>
                </a:blip>
                <a:srcRect/>
                <a:tile tx="0" ty="0" sx="100000" sy="100000" flip="none" algn="tl"/>
              </a:blip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3600" dirty="0">
                  <a:solidFill>
                    <a:srgbClr val="000000"/>
                  </a:solidFill>
                  <a:latin typeface="Tahoma"/>
                  <a:cs typeface="Tahoma"/>
                </a:endParaRPr>
              </a:p>
            </p:txBody>
          </p:sp>
          <p:sp>
            <p:nvSpPr>
              <p:cNvPr id="11" name="AutoShape 10">
                <a:extLst>
                  <a:ext uri="{FF2B5EF4-FFF2-40B4-BE49-F238E27FC236}">
                    <a16:creationId xmlns:a16="http://schemas.microsoft.com/office/drawing/2014/main" id="{46901D64-DC49-40CD-B16C-194E38D7DF9C}"/>
                  </a:ext>
                </a:extLst>
              </p:cNvPr>
              <p:cNvSpPr>
                <a:spLocks noChangeArrowheads="1"/>
              </p:cNvSpPr>
              <p:nvPr/>
            </p:nvSpPr>
            <p:spPr bwMode="auto">
              <a:xfrm>
                <a:off x="308" y="144"/>
                <a:ext cx="2784" cy="1344"/>
              </a:xfrm>
              <a:prstGeom prst="flowChartDecision">
                <a:avLst/>
              </a:prstGeom>
              <a:solidFill>
                <a:srgbClr val="FFFFFF">
                  <a:alpha val="50195"/>
                </a:srgbClr>
              </a:solidFill>
              <a:ln w="9525">
                <a:solidFill>
                  <a:schemeClr val="hlink"/>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3600" dirty="0">
                  <a:solidFill>
                    <a:srgbClr val="000000"/>
                  </a:solidFill>
                  <a:latin typeface="Tahoma"/>
                  <a:cs typeface="Tahoma"/>
                </a:endParaRPr>
              </a:p>
            </p:txBody>
          </p:sp>
          <p:sp>
            <p:nvSpPr>
              <p:cNvPr id="12" name="Freeform 11">
                <a:extLst>
                  <a:ext uri="{FF2B5EF4-FFF2-40B4-BE49-F238E27FC236}">
                    <a16:creationId xmlns:a16="http://schemas.microsoft.com/office/drawing/2014/main" id="{BDADCAA6-7712-405F-A7F6-2C20A60BC25F}"/>
                  </a:ext>
                </a:extLst>
              </p:cNvPr>
              <p:cNvSpPr>
                <a:spLocks/>
              </p:cNvSpPr>
              <p:nvPr/>
            </p:nvSpPr>
            <p:spPr bwMode="auto">
              <a:xfrm>
                <a:off x="1508" y="2784"/>
                <a:ext cx="288" cy="432"/>
              </a:xfrm>
              <a:custGeom>
                <a:avLst/>
                <a:gdLst>
                  <a:gd name="T0" fmla="*/ 0 w 288"/>
                  <a:gd name="T1" fmla="*/ 192 h 432"/>
                  <a:gd name="T2" fmla="*/ 0 w 288"/>
                  <a:gd name="T3" fmla="*/ 48 h 432"/>
                  <a:gd name="T4" fmla="*/ 144 w 288"/>
                  <a:gd name="T5" fmla="*/ 96 h 432"/>
                  <a:gd name="T6" fmla="*/ 288 w 288"/>
                  <a:gd name="T7" fmla="*/ 0 h 432"/>
                  <a:gd name="T8" fmla="*/ 288 w 288"/>
                  <a:gd name="T9" fmla="*/ 192 h 432"/>
                  <a:gd name="T10" fmla="*/ 288 w 288"/>
                  <a:gd name="T11" fmla="*/ 384 h 432"/>
                  <a:gd name="T12" fmla="*/ 144 w 288"/>
                  <a:gd name="T13" fmla="*/ 432 h 432"/>
                  <a:gd name="T14" fmla="*/ 0 w 288"/>
                  <a:gd name="T15" fmla="*/ 336 h 432"/>
                  <a:gd name="T16" fmla="*/ 0 w 288"/>
                  <a:gd name="T17" fmla="*/ 192 h 4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8"/>
                  <a:gd name="T28" fmla="*/ 0 h 432"/>
                  <a:gd name="T29" fmla="*/ 288 w 288"/>
                  <a:gd name="T30" fmla="*/ 432 h 4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8" h="432">
                    <a:moveTo>
                      <a:pt x="0" y="192"/>
                    </a:moveTo>
                    <a:lnTo>
                      <a:pt x="0" y="48"/>
                    </a:lnTo>
                    <a:lnTo>
                      <a:pt x="144" y="96"/>
                    </a:lnTo>
                    <a:lnTo>
                      <a:pt x="288" y="0"/>
                    </a:lnTo>
                    <a:lnTo>
                      <a:pt x="288" y="192"/>
                    </a:lnTo>
                    <a:lnTo>
                      <a:pt x="288" y="384"/>
                    </a:lnTo>
                    <a:lnTo>
                      <a:pt x="144" y="432"/>
                    </a:lnTo>
                    <a:lnTo>
                      <a:pt x="0" y="336"/>
                    </a:lnTo>
                    <a:lnTo>
                      <a:pt x="0" y="192"/>
                    </a:lnTo>
                    <a:close/>
                  </a:path>
                </a:pathLst>
              </a:custGeom>
              <a:solidFill>
                <a:schemeClr val="bg1"/>
              </a:solidFill>
              <a:ln w="9525">
                <a:noFill/>
                <a:round/>
                <a:headEnd/>
                <a:tailEnd/>
              </a:ln>
            </p:spPr>
            <p:txBody>
              <a:bodyPr wrap="none" anchor="ctr"/>
              <a:lstStyle/>
              <a:p>
                <a:endParaRPr lang="en-GB" sz="3600" dirty="0">
                  <a:solidFill>
                    <a:srgbClr val="000000"/>
                  </a:solidFill>
                  <a:latin typeface="Tahoma"/>
                  <a:cs typeface="Tahoma"/>
                </a:endParaRPr>
              </a:p>
            </p:txBody>
          </p:sp>
          <p:sp>
            <p:nvSpPr>
              <p:cNvPr id="13" name="Freeform 12">
                <a:extLst>
                  <a:ext uri="{FF2B5EF4-FFF2-40B4-BE49-F238E27FC236}">
                    <a16:creationId xmlns:a16="http://schemas.microsoft.com/office/drawing/2014/main" id="{3D368EC3-88C6-4B6E-B8E2-2CDB8AEA7E9E}"/>
                  </a:ext>
                </a:extLst>
              </p:cNvPr>
              <p:cNvSpPr>
                <a:spLocks/>
              </p:cNvSpPr>
              <p:nvPr/>
            </p:nvSpPr>
            <p:spPr bwMode="auto">
              <a:xfrm>
                <a:off x="1652" y="2784"/>
                <a:ext cx="144" cy="192"/>
              </a:xfrm>
              <a:custGeom>
                <a:avLst/>
                <a:gdLst>
                  <a:gd name="T0" fmla="*/ 144 w 144"/>
                  <a:gd name="T1" fmla="*/ 192 h 192"/>
                  <a:gd name="T2" fmla="*/ 0 w 144"/>
                  <a:gd name="T3" fmla="*/ 144 h 192"/>
                  <a:gd name="T4" fmla="*/ 0 w 144"/>
                  <a:gd name="T5" fmla="*/ 96 h 192"/>
                  <a:gd name="T6" fmla="*/ 144 w 144"/>
                  <a:gd name="T7" fmla="*/ 0 h 192"/>
                  <a:gd name="T8" fmla="*/ 144 w 144"/>
                  <a:gd name="T9" fmla="*/ 192 h 192"/>
                  <a:gd name="T10" fmla="*/ 0 60000 65536"/>
                  <a:gd name="T11" fmla="*/ 0 60000 65536"/>
                  <a:gd name="T12" fmla="*/ 0 60000 65536"/>
                  <a:gd name="T13" fmla="*/ 0 60000 65536"/>
                  <a:gd name="T14" fmla="*/ 0 60000 65536"/>
                  <a:gd name="T15" fmla="*/ 0 w 144"/>
                  <a:gd name="T16" fmla="*/ 0 h 192"/>
                  <a:gd name="T17" fmla="*/ 144 w 144"/>
                  <a:gd name="T18" fmla="*/ 192 h 192"/>
                </a:gdLst>
                <a:ahLst/>
                <a:cxnLst>
                  <a:cxn ang="T10">
                    <a:pos x="T0" y="T1"/>
                  </a:cxn>
                  <a:cxn ang="T11">
                    <a:pos x="T2" y="T3"/>
                  </a:cxn>
                  <a:cxn ang="T12">
                    <a:pos x="T4" y="T5"/>
                  </a:cxn>
                  <a:cxn ang="T13">
                    <a:pos x="T6" y="T7"/>
                  </a:cxn>
                  <a:cxn ang="T14">
                    <a:pos x="T8" y="T9"/>
                  </a:cxn>
                </a:cxnLst>
                <a:rect l="T15" t="T16" r="T17" b="T18"/>
                <a:pathLst>
                  <a:path w="144" h="192">
                    <a:moveTo>
                      <a:pt x="144" y="192"/>
                    </a:moveTo>
                    <a:lnTo>
                      <a:pt x="0" y="144"/>
                    </a:lnTo>
                    <a:lnTo>
                      <a:pt x="0" y="96"/>
                    </a:lnTo>
                    <a:lnTo>
                      <a:pt x="144" y="0"/>
                    </a:lnTo>
                    <a:lnTo>
                      <a:pt x="144" y="192"/>
                    </a:lnTo>
                    <a:close/>
                  </a:path>
                </a:pathLst>
              </a:custGeom>
              <a:solidFill>
                <a:srgbClr val="00FFFF"/>
              </a:solidFill>
              <a:ln w="9525">
                <a:solidFill>
                  <a:srgbClr val="3399FF"/>
                </a:solidFill>
                <a:round/>
                <a:headEnd/>
                <a:tailEnd/>
              </a:ln>
            </p:spPr>
            <p:txBody>
              <a:bodyPr wrap="none" anchor="ctr"/>
              <a:lstStyle/>
              <a:p>
                <a:endParaRPr lang="en-GB" sz="3600" dirty="0">
                  <a:solidFill>
                    <a:srgbClr val="000000"/>
                  </a:solidFill>
                  <a:latin typeface="Tahoma"/>
                  <a:cs typeface="Tahoma"/>
                </a:endParaRPr>
              </a:p>
            </p:txBody>
          </p:sp>
          <p:sp>
            <p:nvSpPr>
              <p:cNvPr id="14" name="Freeform 13">
                <a:extLst>
                  <a:ext uri="{FF2B5EF4-FFF2-40B4-BE49-F238E27FC236}">
                    <a16:creationId xmlns:a16="http://schemas.microsoft.com/office/drawing/2014/main" id="{2E676700-3974-4F1C-9C80-E5ACABA6AC79}"/>
                  </a:ext>
                </a:extLst>
              </p:cNvPr>
              <p:cNvSpPr>
                <a:spLocks/>
              </p:cNvSpPr>
              <p:nvPr/>
            </p:nvSpPr>
            <p:spPr bwMode="auto">
              <a:xfrm>
                <a:off x="1508" y="2832"/>
                <a:ext cx="144" cy="144"/>
              </a:xfrm>
              <a:custGeom>
                <a:avLst/>
                <a:gdLst>
                  <a:gd name="T0" fmla="*/ 0 w 144"/>
                  <a:gd name="T1" fmla="*/ 144 h 144"/>
                  <a:gd name="T2" fmla="*/ 144 w 144"/>
                  <a:gd name="T3" fmla="*/ 96 h 144"/>
                  <a:gd name="T4" fmla="*/ 144 w 144"/>
                  <a:gd name="T5" fmla="*/ 48 h 144"/>
                  <a:gd name="T6" fmla="*/ 0 w 144"/>
                  <a:gd name="T7" fmla="*/ 0 h 144"/>
                  <a:gd name="T8" fmla="*/ 0 w 144"/>
                  <a:gd name="T9" fmla="*/ 144 h 144"/>
                  <a:gd name="T10" fmla="*/ 0 60000 65536"/>
                  <a:gd name="T11" fmla="*/ 0 60000 65536"/>
                  <a:gd name="T12" fmla="*/ 0 60000 65536"/>
                  <a:gd name="T13" fmla="*/ 0 60000 65536"/>
                  <a:gd name="T14" fmla="*/ 0 60000 65536"/>
                  <a:gd name="T15" fmla="*/ 0 w 144"/>
                  <a:gd name="T16" fmla="*/ 0 h 144"/>
                  <a:gd name="T17" fmla="*/ 144 w 144"/>
                  <a:gd name="T18" fmla="*/ 144 h 144"/>
                </a:gdLst>
                <a:ahLst/>
                <a:cxnLst>
                  <a:cxn ang="T10">
                    <a:pos x="T0" y="T1"/>
                  </a:cxn>
                  <a:cxn ang="T11">
                    <a:pos x="T2" y="T3"/>
                  </a:cxn>
                  <a:cxn ang="T12">
                    <a:pos x="T4" y="T5"/>
                  </a:cxn>
                  <a:cxn ang="T13">
                    <a:pos x="T6" y="T7"/>
                  </a:cxn>
                  <a:cxn ang="T14">
                    <a:pos x="T8" y="T9"/>
                  </a:cxn>
                </a:cxnLst>
                <a:rect l="T15" t="T16" r="T17" b="T18"/>
                <a:pathLst>
                  <a:path w="144" h="144">
                    <a:moveTo>
                      <a:pt x="0" y="144"/>
                    </a:moveTo>
                    <a:lnTo>
                      <a:pt x="144" y="96"/>
                    </a:lnTo>
                    <a:lnTo>
                      <a:pt x="144" y="48"/>
                    </a:lnTo>
                    <a:lnTo>
                      <a:pt x="0" y="0"/>
                    </a:lnTo>
                    <a:lnTo>
                      <a:pt x="0" y="144"/>
                    </a:lnTo>
                    <a:close/>
                  </a:path>
                </a:pathLst>
              </a:custGeom>
              <a:solidFill>
                <a:schemeClr val="accent2"/>
              </a:solidFill>
              <a:ln w="9525">
                <a:solidFill>
                  <a:srgbClr val="3399FF"/>
                </a:solidFill>
                <a:round/>
                <a:headEnd/>
                <a:tailEnd/>
              </a:ln>
            </p:spPr>
            <p:txBody>
              <a:bodyPr wrap="none" anchor="ctr"/>
              <a:lstStyle/>
              <a:p>
                <a:endParaRPr lang="en-GB" sz="3600" dirty="0">
                  <a:solidFill>
                    <a:srgbClr val="000000"/>
                  </a:solidFill>
                  <a:latin typeface="Tahoma"/>
                  <a:cs typeface="Tahoma"/>
                </a:endParaRPr>
              </a:p>
            </p:txBody>
          </p:sp>
          <p:sp>
            <p:nvSpPr>
              <p:cNvPr id="15" name="Line 14">
                <a:extLst>
                  <a:ext uri="{FF2B5EF4-FFF2-40B4-BE49-F238E27FC236}">
                    <a16:creationId xmlns:a16="http://schemas.microsoft.com/office/drawing/2014/main" id="{81885ADC-CB16-42C7-B983-1210EBF7BB44}"/>
                  </a:ext>
                </a:extLst>
              </p:cNvPr>
              <p:cNvSpPr>
                <a:spLocks noChangeShapeType="1"/>
              </p:cNvSpPr>
              <p:nvPr/>
            </p:nvSpPr>
            <p:spPr bwMode="auto">
              <a:xfrm flipV="1">
                <a:off x="1940" y="1392"/>
                <a:ext cx="0" cy="1488"/>
              </a:xfrm>
              <a:prstGeom prst="line">
                <a:avLst/>
              </a:prstGeom>
              <a:noFill/>
              <a:ln w="952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16" name="Line 15">
                <a:extLst>
                  <a:ext uri="{FF2B5EF4-FFF2-40B4-BE49-F238E27FC236}">
                    <a16:creationId xmlns:a16="http://schemas.microsoft.com/office/drawing/2014/main" id="{0C286770-D640-47BB-A9C2-5257926299CD}"/>
                  </a:ext>
                </a:extLst>
              </p:cNvPr>
              <p:cNvSpPr>
                <a:spLocks noChangeShapeType="1"/>
              </p:cNvSpPr>
              <p:nvPr/>
            </p:nvSpPr>
            <p:spPr bwMode="auto">
              <a:xfrm flipV="1">
                <a:off x="2083" y="1296"/>
                <a:ext cx="1" cy="1536"/>
              </a:xfrm>
              <a:prstGeom prst="line">
                <a:avLst/>
              </a:prstGeom>
              <a:noFill/>
              <a:ln w="952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17" name="Line 16">
                <a:extLst>
                  <a:ext uri="{FF2B5EF4-FFF2-40B4-BE49-F238E27FC236}">
                    <a16:creationId xmlns:a16="http://schemas.microsoft.com/office/drawing/2014/main" id="{84DFA9A1-D7DB-445F-9EC7-074965EA899C}"/>
                  </a:ext>
                </a:extLst>
              </p:cNvPr>
              <p:cNvSpPr>
                <a:spLocks noChangeShapeType="1"/>
              </p:cNvSpPr>
              <p:nvPr/>
            </p:nvSpPr>
            <p:spPr bwMode="auto">
              <a:xfrm flipV="1">
                <a:off x="2227" y="1200"/>
                <a:ext cx="1" cy="1536"/>
              </a:xfrm>
              <a:prstGeom prst="line">
                <a:avLst/>
              </a:prstGeom>
              <a:noFill/>
              <a:ln w="952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18" name="Line 17">
                <a:extLst>
                  <a:ext uri="{FF2B5EF4-FFF2-40B4-BE49-F238E27FC236}">
                    <a16:creationId xmlns:a16="http://schemas.microsoft.com/office/drawing/2014/main" id="{EF411506-9B49-43B9-B256-E01066600440}"/>
                  </a:ext>
                </a:extLst>
              </p:cNvPr>
              <p:cNvSpPr>
                <a:spLocks noChangeShapeType="1"/>
              </p:cNvSpPr>
              <p:nvPr/>
            </p:nvSpPr>
            <p:spPr bwMode="auto">
              <a:xfrm flipV="1">
                <a:off x="2371" y="1200"/>
                <a:ext cx="1" cy="1488"/>
              </a:xfrm>
              <a:prstGeom prst="line">
                <a:avLst/>
              </a:prstGeom>
              <a:noFill/>
              <a:ln w="952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19" name="Line 18">
                <a:extLst>
                  <a:ext uri="{FF2B5EF4-FFF2-40B4-BE49-F238E27FC236}">
                    <a16:creationId xmlns:a16="http://schemas.microsoft.com/office/drawing/2014/main" id="{52A19C4E-BEC5-4B8C-8031-63698A942E54}"/>
                  </a:ext>
                </a:extLst>
              </p:cNvPr>
              <p:cNvSpPr>
                <a:spLocks noChangeShapeType="1"/>
              </p:cNvSpPr>
              <p:nvPr/>
            </p:nvSpPr>
            <p:spPr bwMode="auto">
              <a:xfrm flipV="1">
                <a:off x="2515" y="1104"/>
                <a:ext cx="1" cy="1536"/>
              </a:xfrm>
              <a:prstGeom prst="line">
                <a:avLst/>
              </a:prstGeom>
              <a:noFill/>
              <a:ln w="952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0" name="Line 19">
                <a:extLst>
                  <a:ext uri="{FF2B5EF4-FFF2-40B4-BE49-F238E27FC236}">
                    <a16:creationId xmlns:a16="http://schemas.microsoft.com/office/drawing/2014/main" id="{AC49DE4E-8243-4197-98A5-02F0788B5131}"/>
                  </a:ext>
                </a:extLst>
              </p:cNvPr>
              <p:cNvSpPr>
                <a:spLocks noChangeShapeType="1"/>
              </p:cNvSpPr>
              <p:nvPr/>
            </p:nvSpPr>
            <p:spPr bwMode="auto">
              <a:xfrm flipV="1">
                <a:off x="2659" y="1008"/>
                <a:ext cx="1" cy="1536"/>
              </a:xfrm>
              <a:prstGeom prst="line">
                <a:avLst/>
              </a:prstGeom>
              <a:noFill/>
              <a:ln w="9525">
                <a:solidFill>
                  <a:srgbClr val="FFFF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1" name="Line 20">
                <a:extLst>
                  <a:ext uri="{FF2B5EF4-FFF2-40B4-BE49-F238E27FC236}">
                    <a16:creationId xmlns:a16="http://schemas.microsoft.com/office/drawing/2014/main" id="{711291E3-2D1C-4197-B607-1E19E9A446A3}"/>
                  </a:ext>
                </a:extLst>
              </p:cNvPr>
              <p:cNvSpPr>
                <a:spLocks noChangeShapeType="1"/>
              </p:cNvSpPr>
              <p:nvPr/>
            </p:nvSpPr>
            <p:spPr bwMode="auto">
              <a:xfrm flipV="1">
                <a:off x="2804" y="960"/>
                <a:ext cx="0" cy="1536"/>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2" name="Line 21">
                <a:extLst>
                  <a:ext uri="{FF2B5EF4-FFF2-40B4-BE49-F238E27FC236}">
                    <a16:creationId xmlns:a16="http://schemas.microsoft.com/office/drawing/2014/main" id="{1BC4F2E8-BB16-4E6F-A240-FFE2FDF5144F}"/>
                  </a:ext>
                </a:extLst>
              </p:cNvPr>
              <p:cNvSpPr>
                <a:spLocks noChangeShapeType="1"/>
              </p:cNvSpPr>
              <p:nvPr/>
            </p:nvSpPr>
            <p:spPr bwMode="auto">
              <a:xfrm flipV="1">
                <a:off x="2947" y="864"/>
                <a:ext cx="1" cy="1536"/>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3" name="Line 22">
                <a:extLst>
                  <a:ext uri="{FF2B5EF4-FFF2-40B4-BE49-F238E27FC236}">
                    <a16:creationId xmlns:a16="http://schemas.microsoft.com/office/drawing/2014/main" id="{EADBBB91-EEC8-482F-9591-323D9E9EEFD7}"/>
                  </a:ext>
                </a:extLst>
              </p:cNvPr>
              <p:cNvSpPr>
                <a:spLocks noChangeShapeType="1"/>
              </p:cNvSpPr>
              <p:nvPr/>
            </p:nvSpPr>
            <p:spPr bwMode="auto">
              <a:xfrm flipV="1">
                <a:off x="1796" y="1440"/>
                <a:ext cx="0" cy="1296"/>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4" name="Line 23">
                <a:extLst>
                  <a:ext uri="{FF2B5EF4-FFF2-40B4-BE49-F238E27FC236}">
                    <a16:creationId xmlns:a16="http://schemas.microsoft.com/office/drawing/2014/main" id="{1385277A-7AE2-488B-9A86-40A1AE7C1A54}"/>
                  </a:ext>
                </a:extLst>
              </p:cNvPr>
              <p:cNvSpPr>
                <a:spLocks noChangeShapeType="1"/>
              </p:cNvSpPr>
              <p:nvPr/>
            </p:nvSpPr>
            <p:spPr bwMode="auto">
              <a:xfrm flipV="1">
                <a:off x="1508" y="1392"/>
                <a:ext cx="0" cy="139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5" name="Line 24">
                <a:extLst>
                  <a:ext uri="{FF2B5EF4-FFF2-40B4-BE49-F238E27FC236}">
                    <a16:creationId xmlns:a16="http://schemas.microsoft.com/office/drawing/2014/main" id="{A2CABD85-FF6B-40E7-9E3D-5E70964A8C8C}"/>
                  </a:ext>
                </a:extLst>
              </p:cNvPr>
              <p:cNvSpPr>
                <a:spLocks noChangeShapeType="1"/>
              </p:cNvSpPr>
              <p:nvPr/>
            </p:nvSpPr>
            <p:spPr bwMode="auto">
              <a:xfrm flipV="1">
                <a:off x="1364" y="1344"/>
                <a:ext cx="0" cy="1536"/>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6" name="Line 25">
                <a:extLst>
                  <a:ext uri="{FF2B5EF4-FFF2-40B4-BE49-F238E27FC236}">
                    <a16:creationId xmlns:a16="http://schemas.microsoft.com/office/drawing/2014/main" id="{1CC19978-4B2B-4AE6-974B-431A0C5F6571}"/>
                  </a:ext>
                </a:extLst>
              </p:cNvPr>
              <p:cNvSpPr>
                <a:spLocks noChangeShapeType="1"/>
              </p:cNvSpPr>
              <p:nvPr/>
            </p:nvSpPr>
            <p:spPr bwMode="auto">
              <a:xfrm flipV="1">
                <a:off x="404" y="864"/>
                <a:ext cx="0" cy="158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7" name="Line 26">
                <a:extLst>
                  <a:ext uri="{FF2B5EF4-FFF2-40B4-BE49-F238E27FC236}">
                    <a16:creationId xmlns:a16="http://schemas.microsoft.com/office/drawing/2014/main" id="{88399DF0-43D3-4A0A-82FE-03000F2DADC8}"/>
                  </a:ext>
                </a:extLst>
              </p:cNvPr>
              <p:cNvSpPr>
                <a:spLocks noChangeShapeType="1"/>
              </p:cNvSpPr>
              <p:nvPr/>
            </p:nvSpPr>
            <p:spPr bwMode="auto">
              <a:xfrm flipV="1">
                <a:off x="500" y="912"/>
                <a:ext cx="0" cy="158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8" name="Line 27">
                <a:extLst>
                  <a:ext uri="{FF2B5EF4-FFF2-40B4-BE49-F238E27FC236}">
                    <a16:creationId xmlns:a16="http://schemas.microsoft.com/office/drawing/2014/main" id="{A62D28BA-2909-4A24-8CC6-EE7D5BD86207}"/>
                  </a:ext>
                </a:extLst>
              </p:cNvPr>
              <p:cNvSpPr>
                <a:spLocks noChangeShapeType="1"/>
              </p:cNvSpPr>
              <p:nvPr/>
            </p:nvSpPr>
            <p:spPr bwMode="auto">
              <a:xfrm flipV="1">
                <a:off x="644" y="1008"/>
                <a:ext cx="0" cy="1536"/>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29" name="Line 28">
                <a:extLst>
                  <a:ext uri="{FF2B5EF4-FFF2-40B4-BE49-F238E27FC236}">
                    <a16:creationId xmlns:a16="http://schemas.microsoft.com/office/drawing/2014/main" id="{E08E7F24-8F84-4CC0-B66B-B3738F76A5D6}"/>
                  </a:ext>
                </a:extLst>
              </p:cNvPr>
              <p:cNvSpPr>
                <a:spLocks noChangeShapeType="1"/>
              </p:cNvSpPr>
              <p:nvPr/>
            </p:nvSpPr>
            <p:spPr bwMode="auto">
              <a:xfrm flipV="1">
                <a:off x="788" y="1056"/>
                <a:ext cx="0" cy="158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0" name="Line 29">
                <a:extLst>
                  <a:ext uri="{FF2B5EF4-FFF2-40B4-BE49-F238E27FC236}">
                    <a16:creationId xmlns:a16="http://schemas.microsoft.com/office/drawing/2014/main" id="{1A0D14AA-DD86-4F2C-8112-24FD76B99CE1}"/>
                  </a:ext>
                </a:extLst>
              </p:cNvPr>
              <p:cNvSpPr>
                <a:spLocks noChangeShapeType="1"/>
              </p:cNvSpPr>
              <p:nvPr/>
            </p:nvSpPr>
            <p:spPr bwMode="auto">
              <a:xfrm flipV="1">
                <a:off x="932" y="1152"/>
                <a:ext cx="0" cy="1536"/>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1" name="Line 30">
                <a:extLst>
                  <a:ext uri="{FF2B5EF4-FFF2-40B4-BE49-F238E27FC236}">
                    <a16:creationId xmlns:a16="http://schemas.microsoft.com/office/drawing/2014/main" id="{CADDD5AF-4165-4F0C-92A3-6D5EBD1776B3}"/>
                  </a:ext>
                </a:extLst>
              </p:cNvPr>
              <p:cNvSpPr>
                <a:spLocks noChangeShapeType="1"/>
              </p:cNvSpPr>
              <p:nvPr/>
            </p:nvSpPr>
            <p:spPr bwMode="auto">
              <a:xfrm flipV="1">
                <a:off x="1076" y="1200"/>
                <a:ext cx="0" cy="1536"/>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2" name="Line 31">
                <a:extLst>
                  <a:ext uri="{FF2B5EF4-FFF2-40B4-BE49-F238E27FC236}">
                    <a16:creationId xmlns:a16="http://schemas.microsoft.com/office/drawing/2014/main" id="{52EDC029-1C3E-40A5-8072-63041BE330BB}"/>
                  </a:ext>
                </a:extLst>
              </p:cNvPr>
              <p:cNvSpPr>
                <a:spLocks noChangeShapeType="1"/>
              </p:cNvSpPr>
              <p:nvPr/>
            </p:nvSpPr>
            <p:spPr bwMode="auto">
              <a:xfrm flipV="1">
                <a:off x="1220" y="1248"/>
                <a:ext cx="0" cy="158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3" name="Line 32">
                <a:extLst>
                  <a:ext uri="{FF2B5EF4-FFF2-40B4-BE49-F238E27FC236}">
                    <a16:creationId xmlns:a16="http://schemas.microsoft.com/office/drawing/2014/main" id="{8B026275-C8A3-4633-8077-3804DF14E6F9}"/>
                  </a:ext>
                </a:extLst>
              </p:cNvPr>
              <p:cNvSpPr>
                <a:spLocks noChangeShapeType="1"/>
              </p:cNvSpPr>
              <p:nvPr/>
            </p:nvSpPr>
            <p:spPr bwMode="auto">
              <a:xfrm rot="21501129" flipV="1">
                <a:off x="1652" y="864"/>
                <a:ext cx="1392" cy="624"/>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4" name="Line 33">
                <a:extLst>
                  <a:ext uri="{FF2B5EF4-FFF2-40B4-BE49-F238E27FC236}">
                    <a16:creationId xmlns:a16="http://schemas.microsoft.com/office/drawing/2014/main" id="{AF3A3DA4-F505-4444-9ED1-B0351B838ED4}"/>
                  </a:ext>
                </a:extLst>
              </p:cNvPr>
              <p:cNvSpPr>
                <a:spLocks noChangeShapeType="1"/>
              </p:cNvSpPr>
              <p:nvPr/>
            </p:nvSpPr>
            <p:spPr bwMode="auto">
              <a:xfrm rot="21501129" flipV="1">
                <a:off x="1652" y="1008"/>
                <a:ext cx="1392" cy="624"/>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5" name="Line 34">
                <a:extLst>
                  <a:ext uri="{FF2B5EF4-FFF2-40B4-BE49-F238E27FC236}">
                    <a16:creationId xmlns:a16="http://schemas.microsoft.com/office/drawing/2014/main" id="{903FFC27-F556-4BED-8A2F-188FDD67A01E}"/>
                  </a:ext>
                </a:extLst>
              </p:cNvPr>
              <p:cNvSpPr>
                <a:spLocks noChangeShapeType="1"/>
              </p:cNvSpPr>
              <p:nvPr/>
            </p:nvSpPr>
            <p:spPr bwMode="auto">
              <a:xfrm rot="21501129" flipV="1">
                <a:off x="1652" y="1152"/>
                <a:ext cx="1392" cy="624"/>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6" name="Line 35">
                <a:extLst>
                  <a:ext uri="{FF2B5EF4-FFF2-40B4-BE49-F238E27FC236}">
                    <a16:creationId xmlns:a16="http://schemas.microsoft.com/office/drawing/2014/main" id="{52834F56-1B46-4F03-ADAC-74C1C07E5901}"/>
                  </a:ext>
                </a:extLst>
              </p:cNvPr>
              <p:cNvSpPr>
                <a:spLocks noChangeShapeType="1"/>
              </p:cNvSpPr>
              <p:nvPr/>
            </p:nvSpPr>
            <p:spPr bwMode="auto">
              <a:xfrm rot="21501129" flipV="1">
                <a:off x="1652" y="1344"/>
                <a:ext cx="1392" cy="624"/>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7" name="Line 36">
                <a:extLst>
                  <a:ext uri="{FF2B5EF4-FFF2-40B4-BE49-F238E27FC236}">
                    <a16:creationId xmlns:a16="http://schemas.microsoft.com/office/drawing/2014/main" id="{15938C50-A144-4884-BDAE-537FFF4ED542}"/>
                  </a:ext>
                </a:extLst>
              </p:cNvPr>
              <p:cNvSpPr>
                <a:spLocks noChangeShapeType="1"/>
              </p:cNvSpPr>
              <p:nvPr/>
            </p:nvSpPr>
            <p:spPr bwMode="auto">
              <a:xfrm rot="21501129" flipV="1">
                <a:off x="1652" y="1488"/>
                <a:ext cx="1392" cy="624"/>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8" name="Line 37">
                <a:extLst>
                  <a:ext uri="{FF2B5EF4-FFF2-40B4-BE49-F238E27FC236}">
                    <a16:creationId xmlns:a16="http://schemas.microsoft.com/office/drawing/2014/main" id="{BAF3B432-60A7-470E-B75D-D5FC613AE06B}"/>
                  </a:ext>
                </a:extLst>
              </p:cNvPr>
              <p:cNvSpPr>
                <a:spLocks noChangeShapeType="1"/>
              </p:cNvSpPr>
              <p:nvPr/>
            </p:nvSpPr>
            <p:spPr bwMode="auto">
              <a:xfrm rot="21501129" flipV="1">
                <a:off x="1652" y="1632"/>
                <a:ext cx="1392" cy="624"/>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39" name="Line 38">
                <a:extLst>
                  <a:ext uri="{FF2B5EF4-FFF2-40B4-BE49-F238E27FC236}">
                    <a16:creationId xmlns:a16="http://schemas.microsoft.com/office/drawing/2014/main" id="{586BC70C-CBB8-49D7-A4B0-38E9933C13E6}"/>
                  </a:ext>
                </a:extLst>
              </p:cNvPr>
              <p:cNvSpPr>
                <a:spLocks noChangeShapeType="1"/>
              </p:cNvSpPr>
              <p:nvPr/>
            </p:nvSpPr>
            <p:spPr bwMode="auto">
              <a:xfrm rot="21501129" flipV="1">
                <a:off x="1652" y="1776"/>
                <a:ext cx="1392" cy="624"/>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0" name="Line 39">
                <a:extLst>
                  <a:ext uri="{FF2B5EF4-FFF2-40B4-BE49-F238E27FC236}">
                    <a16:creationId xmlns:a16="http://schemas.microsoft.com/office/drawing/2014/main" id="{1389C012-BB7C-4D17-A1B6-82A505AA5EAD}"/>
                  </a:ext>
                </a:extLst>
              </p:cNvPr>
              <p:cNvSpPr>
                <a:spLocks noChangeShapeType="1"/>
              </p:cNvSpPr>
              <p:nvPr/>
            </p:nvSpPr>
            <p:spPr bwMode="auto">
              <a:xfrm rot="21501129" flipV="1">
                <a:off x="1652" y="1920"/>
                <a:ext cx="1392" cy="624"/>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1" name="Line 40">
                <a:extLst>
                  <a:ext uri="{FF2B5EF4-FFF2-40B4-BE49-F238E27FC236}">
                    <a16:creationId xmlns:a16="http://schemas.microsoft.com/office/drawing/2014/main" id="{0DDC5E80-7CB6-4BDA-8F59-5D6BC14BA3DF}"/>
                  </a:ext>
                </a:extLst>
              </p:cNvPr>
              <p:cNvSpPr>
                <a:spLocks noChangeShapeType="1"/>
              </p:cNvSpPr>
              <p:nvPr/>
            </p:nvSpPr>
            <p:spPr bwMode="auto">
              <a:xfrm rot="21501129" flipV="1">
                <a:off x="1652" y="2064"/>
                <a:ext cx="1392" cy="624"/>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2" name="Line 41">
                <a:extLst>
                  <a:ext uri="{FF2B5EF4-FFF2-40B4-BE49-F238E27FC236}">
                    <a16:creationId xmlns:a16="http://schemas.microsoft.com/office/drawing/2014/main" id="{54CB60A6-361F-46FC-962C-73F6AF3858FA}"/>
                  </a:ext>
                </a:extLst>
              </p:cNvPr>
              <p:cNvSpPr>
                <a:spLocks noChangeShapeType="1"/>
              </p:cNvSpPr>
              <p:nvPr/>
            </p:nvSpPr>
            <p:spPr bwMode="auto">
              <a:xfrm rot="21501129" flipV="1">
                <a:off x="1796" y="2210"/>
                <a:ext cx="1248" cy="576"/>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3" name="Line 42">
                <a:extLst>
                  <a:ext uri="{FF2B5EF4-FFF2-40B4-BE49-F238E27FC236}">
                    <a16:creationId xmlns:a16="http://schemas.microsoft.com/office/drawing/2014/main" id="{343A17E3-771B-4DE2-BA12-B7FC2D8369AC}"/>
                  </a:ext>
                </a:extLst>
              </p:cNvPr>
              <p:cNvSpPr>
                <a:spLocks noChangeShapeType="1"/>
              </p:cNvSpPr>
              <p:nvPr/>
            </p:nvSpPr>
            <p:spPr bwMode="auto">
              <a:xfrm>
                <a:off x="308" y="816"/>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4" name="Line 43">
                <a:extLst>
                  <a:ext uri="{FF2B5EF4-FFF2-40B4-BE49-F238E27FC236}">
                    <a16:creationId xmlns:a16="http://schemas.microsoft.com/office/drawing/2014/main" id="{00A6F59B-9BBD-404E-92C1-6925BE3A8F14}"/>
                  </a:ext>
                </a:extLst>
              </p:cNvPr>
              <p:cNvSpPr>
                <a:spLocks noChangeShapeType="1"/>
              </p:cNvSpPr>
              <p:nvPr/>
            </p:nvSpPr>
            <p:spPr bwMode="auto">
              <a:xfrm>
                <a:off x="260" y="2208"/>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5" name="Line 44">
                <a:extLst>
                  <a:ext uri="{FF2B5EF4-FFF2-40B4-BE49-F238E27FC236}">
                    <a16:creationId xmlns:a16="http://schemas.microsoft.com/office/drawing/2014/main" id="{136F7F02-0EE7-4669-88CD-A7F0A407E65E}"/>
                  </a:ext>
                </a:extLst>
              </p:cNvPr>
              <p:cNvSpPr>
                <a:spLocks noChangeShapeType="1"/>
              </p:cNvSpPr>
              <p:nvPr/>
            </p:nvSpPr>
            <p:spPr bwMode="auto">
              <a:xfrm>
                <a:off x="260" y="2064"/>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6" name="Line 45">
                <a:extLst>
                  <a:ext uri="{FF2B5EF4-FFF2-40B4-BE49-F238E27FC236}">
                    <a16:creationId xmlns:a16="http://schemas.microsoft.com/office/drawing/2014/main" id="{49823964-1D40-4C9D-B804-F99376B33495}"/>
                  </a:ext>
                </a:extLst>
              </p:cNvPr>
              <p:cNvSpPr>
                <a:spLocks noChangeShapeType="1"/>
              </p:cNvSpPr>
              <p:nvPr/>
            </p:nvSpPr>
            <p:spPr bwMode="auto">
              <a:xfrm>
                <a:off x="260" y="1872"/>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7" name="Line 46">
                <a:extLst>
                  <a:ext uri="{FF2B5EF4-FFF2-40B4-BE49-F238E27FC236}">
                    <a16:creationId xmlns:a16="http://schemas.microsoft.com/office/drawing/2014/main" id="{7E9CD3E3-BFE8-4BEF-A718-3AD986C611E2}"/>
                  </a:ext>
                </a:extLst>
              </p:cNvPr>
              <p:cNvSpPr>
                <a:spLocks noChangeShapeType="1"/>
              </p:cNvSpPr>
              <p:nvPr/>
            </p:nvSpPr>
            <p:spPr bwMode="auto">
              <a:xfrm>
                <a:off x="260" y="1728"/>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8" name="Line 47">
                <a:extLst>
                  <a:ext uri="{FF2B5EF4-FFF2-40B4-BE49-F238E27FC236}">
                    <a16:creationId xmlns:a16="http://schemas.microsoft.com/office/drawing/2014/main" id="{996045B6-E147-4F44-AA1A-0AEF0313AD2B}"/>
                  </a:ext>
                </a:extLst>
              </p:cNvPr>
              <p:cNvSpPr>
                <a:spLocks noChangeShapeType="1"/>
              </p:cNvSpPr>
              <p:nvPr/>
            </p:nvSpPr>
            <p:spPr bwMode="auto">
              <a:xfrm>
                <a:off x="260" y="1584"/>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49" name="Line 48">
                <a:extLst>
                  <a:ext uri="{FF2B5EF4-FFF2-40B4-BE49-F238E27FC236}">
                    <a16:creationId xmlns:a16="http://schemas.microsoft.com/office/drawing/2014/main" id="{87291896-1DDC-4FEB-8E48-A98904EAC55D}"/>
                  </a:ext>
                </a:extLst>
              </p:cNvPr>
              <p:cNvSpPr>
                <a:spLocks noChangeShapeType="1"/>
              </p:cNvSpPr>
              <p:nvPr/>
            </p:nvSpPr>
            <p:spPr bwMode="auto">
              <a:xfrm>
                <a:off x="260" y="1440"/>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0" name="Line 49">
                <a:extLst>
                  <a:ext uri="{FF2B5EF4-FFF2-40B4-BE49-F238E27FC236}">
                    <a16:creationId xmlns:a16="http://schemas.microsoft.com/office/drawing/2014/main" id="{3BC872FA-32A7-47D5-A074-23DADFE8F87C}"/>
                  </a:ext>
                </a:extLst>
              </p:cNvPr>
              <p:cNvSpPr>
                <a:spLocks noChangeShapeType="1"/>
              </p:cNvSpPr>
              <p:nvPr/>
            </p:nvSpPr>
            <p:spPr bwMode="auto">
              <a:xfrm>
                <a:off x="260" y="1296"/>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1" name="Line 50">
                <a:extLst>
                  <a:ext uri="{FF2B5EF4-FFF2-40B4-BE49-F238E27FC236}">
                    <a16:creationId xmlns:a16="http://schemas.microsoft.com/office/drawing/2014/main" id="{C902A937-E952-4702-849A-503117C8A9B0}"/>
                  </a:ext>
                </a:extLst>
              </p:cNvPr>
              <p:cNvSpPr>
                <a:spLocks noChangeShapeType="1"/>
              </p:cNvSpPr>
              <p:nvPr/>
            </p:nvSpPr>
            <p:spPr bwMode="auto">
              <a:xfrm>
                <a:off x="260" y="1152"/>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2" name="Line 51">
                <a:extLst>
                  <a:ext uri="{FF2B5EF4-FFF2-40B4-BE49-F238E27FC236}">
                    <a16:creationId xmlns:a16="http://schemas.microsoft.com/office/drawing/2014/main" id="{943650FB-346E-498B-B094-423EC5BBABEB}"/>
                  </a:ext>
                </a:extLst>
              </p:cNvPr>
              <p:cNvSpPr>
                <a:spLocks noChangeShapeType="1"/>
              </p:cNvSpPr>
              <p:nvPr/>
            </p:nvSpPr>
            <p:spPr bwMode="auto">
              <a:xfrm>
                <a:off x="308" y="1008"/>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3" name="Line 52">
                <a:extLst>
                  <a:ext uri="{FF2B5EF4-FFF2-40B4-BE49-F238E27FC236}">
                    <a16:creationId xmlns:a16="http://schemas.microsoft.com/office/drawing/2014/main" id="{7EFA2CF5-766B-48A5-8362-03AA931090B6}"/>
                  </a:ext>
                </a:extLst>
              </p:cNvPr>
              <p:cNvSpPr>
                <a:spLocks noChangeShapeType="1"/>
              </p:cNvSpPr>
              <p:nvPr/>
            </p:nvSpPr>
            <p:spPr bwMode="auto">
              <a:xfrm rot="21501129" flipV="1">
                <a:off x="355" y="191"/>
                <a:ext cx="1440"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4" name="Line 53">
                <a:extLst>
                  <a:ext uri="{FF2B5EF4-FFF2-40B4-BE49-F238E27FC236}">
                    <a16:creationId xmlns:a16="http://schemas.microsoft.com/office/drawing/2014/main" id="{3DC16D22-D950-41BD-9256-3BEB457E13B1}"/>
                  </a:ext>
                </a:extLst>
              </p:cNvPr>
              <p:cNvSpPr>
                <a:spLocks noChangeShapeType="1"/>
              </p:cNvSpPr>
              <p:nvPr/>
            </p:nvSpPr>
            <p:spPr bwMode="auto">
              <a:xfrm rot="21501129" flipV="1">
                <a:off x="1508" y="768"/>
                <a:ext cx="1392" cy="62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5" name="Line 54">
                <a:extLst>
                  <a:ext uri="{FF2B5EF4-FFF2-40B4-BE49-F238E27FC236}">
                    <a16:creationId xmlns:a16="http://schemas.microsoft.com/office/drawing/2014/main" id="{409EAF58-76E6-4737-8AAA-AE04E3A1C1FA}"/>
                  </a:ext>
                </a:extLst>
              </p:cNvPr>
              <p:cNvSpPr>
                <a:spLocks noChangeShapeType="1"/>
              </p:cNvSpPr>
              <p:nvPr/>
            </p:nvSpPr>
            <p:spPr bwMode="auto">
              <a:xfrm rot="21501129" flipV="1">
                <a:off x="1412" y="672"/>
                <a:ext cx="1392" cy="62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6" name="Line 55">
                <a:extLst>
                  <a:ext uri="{FF2B5EF4-FFF2-40B4-BE49-F238E27FC236}">
                    <a16:creationId xmlns:a16="http://schemas.microsoft.com/office/drawing/2014/main" id="{3A5430C1-03BC-464E-A16B-24CCF1AD38BB}"/>
                  </a:ext>
                </a:extLst>
              </p:cNvPr>
              <p:cNvSpPr>
                <a:spLocks noChangeShapeType="1"/>
              </p:cNvSpPr>
              <p:nvPr/>
            </p:nvSpPr>
            <p:spPr bwMode="auto">
              <a:xfrm rot="21501129" flipV="1">
                <a:off x="1220" y="624"/>
                <a:ext cx="1392" cy="62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7" name="Line 56">
                <a:extLst>
                  <a:ext uri="{FF2B5EF4-FFF2-40B4-BE49-F238E27FC236}">
                    <a16:creationId xmlns:a16="http://schemas.microsoft.com/office/drawing/2014/main" id="{81A42AEA-CE1B-4526-BD29-A7430C24523E}"/>
                  </a:ext>
                </a:extLst>
              </p:cNvPr>
              <p:cNvSpPr>
                <a:spLocks noChangeShapeType="1"/>
              </p:cNvSpPr>
              <p:nvPr/>
            </p:nvSpPr>
            <p:spPr bwMode="auto">
              <a:xfrm rot="21501129" flipV="1">
                <a:off x="1076" y="528"/>
                <a:ext cx="1392" cy="62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8" name="Line 57">
                <a:extLst>
                  <a:ext uri="{FF2B5EF4-FFF2-40B4-BE49-F238E27FC236}">
                    <a16:creationId xmlns:a16="http://schemas.microsoft.com/office/drawing/2014/main" id="{D2C0F06D-A54E-4384-A3C2-FABFC0D50921}"/>
                  </a:ext>
                </a:extLst>
              </p:cNvPr>
              <p:cNvSpPr>
                <a:spLocks noChangeShapeType="1"/>
              </p:cNvSpPr>
              <p:nvPr/>
            </p:nvSpPr>
            <p:spPr bwMode="auto">
              <a:xfrm rot="21501129" flipV="1">
                <a:off x="884" y="480"/>
                <a:ext cx="1392" cy="62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59" name="Line 58">
                <a:extLst>
                  <a:ext uri="{FF2B5EF4-FFF2-40B4-BE49-F238E27FC236}">
                    <a16:creationId xmlns:a16="http://schemas.microsoft.com/office/drawing/2014/main" id="{E3F65E08-0463-4769-B616-0687E45A8254}"/>
                  </a:ext>
                </a:extLst>
              </p:cNvPr>
              <p:cNvSpPr>
                <a:spLocks noChangeShapeType="1"/>
              </p:cNvSpPr>
              <p:nvPr/>
            </p:nvSpPr>
            <p:spPr bwMode="auto">
              <a:xfrm rot="21501129" flipV="1">
                <a:off x="788" y="384"/>
                <a:ext cx="1392" cy="62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0" name="Line 59">
                <a:extLst>
                  <a:ext uri="{FF2B5EF4-FFF2-40B4-BE49-F238E27FC236}">
                    <a16:creationId xmlns:a16="http://schemas.microsoft.com/office/drawing/2014/main" id="{92F2E36F-AB16-4D7A-8A81-00E8BF6FF9B0}"/>
                  </a:ext>
                </a:extLst>
              </p:cNvPr>
              <p:cNvSpPr>
                <a:spLocks noChangeShapeType="1"/>
              </p:cNvSpPr>
              <p:nvPr/>
            </p:nvSpPr>
            <p:spPr bwMode="auto">
              <a:xfrm rot="21501129" flipV="1">
                <a:off x="644" y="336"/>
                <a:ext cx="1392" cy="62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1" name="Line 60">
                <a:extLst>
                  <a:ext uri="{FF2B5EF4-FFF2-40B4-BE49-F238E27FC236}">
                    <a16:creationId xmlns:a16="http://schemas.microsoft.com/office/drawing/2014/main" id="{F4FA761D-6D6F-4149-9933-BB356BE625E9}"/>
                  </a:ext>
                </a:extLst>
              </p:cNvPr>
              <p:cNvSpPr>
                <a:spLocks noChangeShapeType="1"/>
              </p:cNvSpPr>
              <p:nvPr/>
            </p:nvSpPr>
            <p:spPr bwMode="auto">
              <a:xfrm rot="21501129" flipV="1">
                <a:off x="500" y="288"/>
                <a:ext cx="1392" cy="624"/>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2" name="Line 61">
                <a:extLst>
                  <a:ext uri="{FF2B5EF4-FFF2-40B4-BE49-F238E27FC236}">
                    <a16:creationId xmlns:a16="http://schemas.microsoft.com/office/drawing/2014/main" id="{C1098BE3-78AB-4C9D-9D14-FFE6F9D5C112}"/>
                  </a:ext>
                </a:extLst>
              </p:cNvPr>
              <p:cNvSpPr>
                <a:spLocks noChangeShapeType="1"/>
              </p:cNvSpPr>
              <p:nvPr/>
            </p:nvSpPr>
            <p:spPr bwMode="auto">
              <a:xfrm>
                <a:off x="1508" y="192"/>
                <a:ext cx="1440" cy="720"/>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3" name="Line 62">
                <a:extLst>
                  <a:ext uri="{FF2B5EF4-FFF2-40B4-BE49-F238E27FC236}">
                    <a16:creationId xmlns:a16="http://schemas.microsoft.com/office/drawing/2014/main" id="{6282DAA8-F8F9-46A1-AC72-04F2C7790070}"/>
                  </a:ext>
                </a:extLst>
              </p:cNvPr>
              <p:cNvSpPr>
                <a:spLocks noChangeShapeType="1"/>
              </p:cNvSpPr>
              <p:nvPr/>
            </p:nvSpPr>
            <p:spPr bwMode="auto">
              <a:xfrm>
                <a:off x="1412" y="288"/>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4" name="Line 63">
                <a:extLst>
                  <a:ext uri="{FF2B5EF4-FFF2-40B4-BE49-F238E27FC236}">
                    <a16:creationId xmlns:a16="http://schemas.microsoft.com/office/drawing/2014/main" id="{88D53EFF-4038-4CF0-BDFA-719ADCBEEFDC}"/>
                  </a:ext>
                </a:extLst>
              </p:cNvPr>
              <p:cNvSpPr>
                <a:spLocks noChangeShapeType="1"/>
              </p:cNvSpPr>
              <p:nvPr/>
            </p:nvSpPr>
            <p:spPr bwMode="auto">
              <a:xfrm>
                <a:off x="1220" y="336"/>
                <a:ext cx="1440"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5" name="Line 64">
                <a:extLst>
                  <a:ext uri="{FF2B5EF4-FFF2-40B4-BE49-F238E27FC236}">
                    <a16:creationId xmlns:a16="http://schemas.microsoft.com/office/drawing/2014/main" id="{8F3443D0-369C-4AA6-A207-B0E59C00316F}"/>
                  </a:ext>
                </a:extLst>
              </p:cNvPr>
              <p:cNvSpPr>
                <a:spLocks noChangeShapeType="1"/>
              </p:cNvSpPr>
              <p:nvPr/>
            </p:nvSpPr>
            <p:spPr bwMode="auto">
              <a:xfrm>
                <a:off x="1124" y="432"/>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6" name="Line 65">
                <a:extLst>
                  <a:ext uri="{FF2B5EF4-FFF2-40B4-BE49-F238E27FC236}">
                    <a16:creationId xmlns:a16="http://schemas.microsoft.com/office/drawing/2014/main" id="{975A98F7-BA7E-49CE-8C10-423E91A12668}"/>
                  </a:ext>
                </a:extLst>
              </p:cNvPr>
              <p:cNvSpPr>
                <a:spLocks noChangeShapeType="1"/>
              </p:cNvSpPr>
              <p:nvPr/>
            </p:nvSpPr>
            <p:spPr bwMode="auto">
              <a:xfrm>
                <a:off x="932" y="480"/>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7" name="Line 66">
                <a:extLst>
                  <a:ext uri="{FF2B5EF4-FFF2-40B4-BE49-F238E27FC236}">
                    <a16:creationId xmlns:a16="http://schemas.microsoft.com/office/drawing/2014/main" id="{D1EB9D3C-2935-4C48-844D-65677C1F65DD}"/>
                  </a:ext>
                </a:extLst>
              </p:cNvPr>
              <p:cNvSpPr>
                <a:spLocks noChangeShapeType="1"/>
              </p:cNvSpPr>
              <p:nvPr/>
            </p:nvSpPr>
            <p:spPr bwMode="auto">
              <a:xfrm>
                <a:off x="836" y="576"/>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8" name="Line 67">
                <a:extLst>
                  <a:ext uri="{FF2B5EF4-FFF2-40B4-BE49-F238E27FC236}">
                    <a16:creationId xmlns:a16="http://schemas.microsoft.com/office/drawing/2014/main" id="{5460AB4E-350E-4DF3-BB7E-133174E91F3A}"/>
                  </a:ext>
                </a:extLst>
              </p:cNvPr>
              <p:cNvSpPr>
                <a:spLocks noChangeShapeType="1"/>
              </p:cNvSpPr>
              <p:nvPr/>
            </p:nvSpPr>
            <p:spPr bwMode="auto">
              <a:xfrm>
                <a:off x="740" y="672"/>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69" name="Line 68">
                <a:extLst>
                  <a:ext uri="{FF2B5EF4-FFF2-40B4-BE49-F238E27FC236}">
                    <a16:creationId xmlns:a16="http://schemas.microsoft.com/office/drawing/2014/main" id="{3D3A3FA4-CD5D-4256-9F49-55469130F05B}"/>
                  </a:ext>
                </a:extLst>
              </p:cNvPr>
              <p:cNvSpPr>
                <a:spLocks noChangeShapeType="1"/>
              </p:cNvSpPr>
              <p:nvPr/>
            </p:nvSpPr>
            <p:spPr bwMode="auto">
              <a:xfrm>
                <a:off x="596" y="720"/>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70" name="Line 69">
                <a:extLst>
                  <a:ext uri="{FF2B5EF4-FFF2-40B4-BE49-F238E27FC236}">
                    <a16:creationId xmlns:a16="http://schemas.microsoft.com/office/drawing/2014/main" id="{C038FE70-B0D9-4472-AA12-BD25DF08742F}"/>
                  </a:ext>
                </a:extLst>
              </p:cNvPr>
              <p:cNvSpPr>
                <a:spLocks noChangeShapeType="1"/>
              </p:cNvSpPr>
              <p:nvPr/>
            </p:nvSpPr>
            <p:spPr bwMode="auto">
              <a:xfrm>
                <a:off x="404" y="768"/>
                <a:ext cx="1392" cy="672"/>
              </a:xfrm>
              <a:prstGeom prst="line">
                <a:avLst/>
              </a:prstGeom>
              <a:noFill/>
              <a:ln w="9525">
                <a:solidFill>
                  <a:srgbClr val="3399FF"/>
                </a:solidFill>
                <a:round/>
                <a:headEnd/>
                <a:tailEnd/>
              </a:ln>
              <a:extLst>
                <a:ext uri="{909E8E84-426E-40dd-AFC4-6F175D3DCCD1}">
                  <a14:hiddenFill xmlns="" xmlns:a14="http://schemas.microsoft.com/office/drawing/2010/main">
                    <a:noFill/>
                  </a14:hiddenFill>
                </a:ext>
              </a:extLst>
            </p:spPr>
            <p:txBody>
              <a:bodyPr wrap="none" anchor="ctr"/>
              <a:lstStyle/>
              <a:p>
                <a:endParaRPr lang="en-GB" sz="3600" dirty="0">
                  <a:solidFill>
                    <a:srgbClr val="000000"/>
                  </a:solidFill>
                  <a:latin typeface="Tahoma"/>
                  <a:cs typeface="Tahoma"/>
                </a:endParaRPr>
              </a:p>
            </p:txBody>
          </p:sp>
          <p:sp>
            <p:nvSpPr>
              <p:cNvPr id="71" name="Text Box 70">
                <a:extLst>
                  <a:ext uri="{FF2B5EF4-FFF2-40B4-BE49-F238E27FC236}">
                    <a16:creationId xmlns:a16="http://schemas.microsoft.com/office/drawing/2014/main" id="{1FD523C0-8544-4EA4-9531-DB247CA0D132}"/>
                  </a:ext>
                </a:extLst>
              </p:cNvPr>
              <p:cNvSpPr txBox="1">
                <a:spLocks noChangeArrowheads="1"/>
              </p:cNvSpPr>
              <p:nvPr/>
            </p:nvSpPr>
            <p:spPr bwMode="auto">
              <a:xfrm rot="20022500">
                <a:off x="304" y="139"/>
                <a:ext cx="1119" cy="4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3600" dirty="0">
                    <a:solidFill>
                      <a:srgbClr val="000000"/>
                    </a:solidFill>
                    <a:latin typeface="Tahoma"/>
                    <a:cs typeface="Tahoma"/>
                  </a:rPr>
                  <a:t>1 metre</a:t>
                </a:r>
              </a:p>
            </p:txBody>
          </p:sp>
          <p:sp>
            <p:nvSpPr>
              <p:cNvPr id="72" name="Text Box 71">
                <a:extLst>
                  <a:ext uri="{FF2B5EF4-FFF2-40B4-BE49-F238E27FC236}">
                    <a16:creationId xmlns:a16="http://schemas.microsoft.com/office/drawing/2014/main" id="{23BCF33A-4C3B-4290-9645-CA150D33E937}"/>
                  </a:ext>
                </a:extLst>
              </p:cNvPr>
              <p:cNvSpPr txBox="1">
                <a:spLocks noChangeArrowheads="1"/>
              </p:cNvSpPr>
              <p:nvPr/>
            </p:nvSpPr>
            <p:spPr bwMode="auto">
              <a:xfrm rot="1698174">
                <a:off x="267" y="2625"/>
                <a:ext cx="1119" cy="4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3600" dirty="0">
                    <a:solidFill>
                      <a:srgbClr val="000000"/>
                    </a:solidFill>
                    <a:latin typeface="Tahoma"/>
                    <a:cs typeface="Tahoma"/>
                  </a:rPr>
                  <a:t>1 metre</a:t>
                </a:r>
              </a:p>
            </p:txBody>
          </p:sp>
          <p:sp>
            <p:nvSpPr>
              <p:cNvPr id="73" name="Text Box 72">
                <a:extLst>
                  <a:ext uri="{FF2B5EF4-FFF2-40B4-BE49-F238E27FC236}">
                    <a16:creationId xmlns:a16="http://schemas.microsoft.com/office/drawing/2014/main" id="{1429A325-C4CA-49F4-9C52-3CEE41F8361B}"/>
                  </a:ext>
                </a:extLst>
              </p:cNvPr>
              <p:cNvSpPr txBox="1">
                <a:spLocks noChangeArrowheads="1"/>
              </p:cNvSpPr>
              <p:nvPr/>
            </p:nvSpPr>
            <p:spPr bwMode="auto">
              <a:xfrm rot="16153953">
                <a:off x="-477" y="1411"/>
                <a:ext cx="1119" cy="4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3600" dirty="0">
                    <a:solidFill>
                      <a:srgbClr val="000000"/>
                    </a:solidFill>
                    <a:latin typeface="Tahoma"/>
                    <a:cs typeface="Tahoma"/>
                  </a:rPr>
                  <a:t>1 metre</a:t>
                </a:r>
              </a:p>
            </p:txBody>
          </p:sp>
        </p:grpSp>
      </p:grpSp>
      <p:sp>
        <p:nvSpPr>
          <p:cNvPr id="74" name="Text Box 73">
            <a:extLst>
              <a:ext uri="{FF2B5EF4-FFF2-40B4-BE49-F238E27FC236}">
                <a16:creationId xmlns:a16="http://schemas.microsoft.com/office/drawing/2014/main" id="{E0EFC2B3-5EF9-44BA-BB03-409A7CC88713}"/>
              </a:ext>
            </a:extLst>
          </p:cNvPr>
          <p:cNvSpPr txBox="1">
            <a:spLocks noChangeArrowheads="1"/>
          </p:cNvSpPr>
          <p:nvPr/>
        </p:nvSpPr>
        <p:spPr bwMode="auto">
          <a:xfrm>
            <a:off x="12808967" y="8746554"/>
            <a:ext cx="1356461"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3600" dirty="0">
                <a:solidFill>
                  <a:srgbClr val="000000"/>
                </a:solidFill>
                <a:latin typeface="Tahoma"/>
                <a:cs typeface="Tahoma"/>
              </a:rPr>
              <a:t>1 litre</a:t>
            </a:r>
          </a:p>
        </p:txBody>
      </p:sp>
      <p:grpSp>
        <p:nvGrpSpPr>
          <p:cNvPr id="75" name="Group 74">
            <a:extLst>
              <a:ext uri="{FF2B5EF4-FFF2-40B4-BE49-F238E27FC236}">
                <a16:creationId xmlns:a16="http://schemas.microsoft.com/office/drawing/2014/main" id="{7A6F611F-B4B4-4DC0-86DA-230F82181C7F}"/>
              </a:ext>
            </a:extLst>
          </p:cNvPr>
          <p:cNvGrpSpPr>
            <a:grpSpLocks/>
          </p:cNvGrpSpPr>
          <p:nvPr/>
        </p:nvGrpSpPr>
        <p:grpSpPr bwMode="auto">
          <a:xfrm>
            <a:off x="12710516" y="7833784"/>
            <a:ext cx="1493838" cy="749300"/>
            <a:chOff x="2361" y="3264"/>
            <a:chExt cx="941" cy="472"/>
          </a:xfrm>
        </p:grpSpPr>
        <p:grpSp>
          <p:nvGrpSpPr>
            <p:cNvPr id="76" name="Group 75">
              <a:extLst>
                <a:ext uri="{FF2B5EF4-FFF2-40B4-BE49-F238E27FC236}">
                  <a16:creationId xmlns:a16="http://schemas.microsoft.com/office/drawing/2014/main" id="{5AFC5FDD-D306-4EA8-9650-E0AFF12AD0F0}"/>
                </a:ext>
              </a:extLst>
            </p:cNvPr>
            <p:cNvGrpSpPr>
              <a:grpSpLocks/>
            </p:cNvGrpSpPr>
            <p:nvPr/>
          </p:nvGrpSpPr>
          <p:grpSpPr bwMode="auto">
            <a:xfrm rot="98282">
              <a:off x="2660" y="3264"/>
              <a:ext cx="315" cy="358"/>
              <a:chOff x="3312" y="1347"/>
              <a:chExt cx="1998" cy="2205"/>
            </a:xfrm>
          </p:grpSpPr>
          <p:sp>
            <p:nvSpPr>
              <p:cNvPr id="79" name="AutoShape 76">
                <a:extLst>
                  <a:ext uri="{FF2B5EF4-FFF2-40B4-BE49-F238E27FC236}">
                    <a16:creationId xmlns:a16="http://schemas.microsoft.com/office/drawing/2014/main" id="{DE2A323F-CC42-487B-B030-F37845DC7615}"/>
                  </a:ext>
                </a:extLst>
              </p:cNvPr>
              <p:cNvSpPr>
                <a:spLocks noChangeArrowheads="1"/>
              </p:cNvSpPr>
              <p:nvPr/>
            </p:nvSpPr>
            <p:spPr bwMode="auto">
              <a:xfrm>
                <a:off x="3371" y="1347"/>
                <a:ext cx="1861" cy="1053"/>
              </a:xfrm>
              <a:prstGeom prst="diamond">
                <a:avLst/>
              </a:prstGeom>
              <a:solidFill>
                <a:srgbClr val="00FF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800" dirty="0">
                  <a:solidFill>
                    <a:srgbClr val="000000"/>
                  </a:solidFill>
                </a:endParaRPr>
              </a:p>
            </p:txBody>
          </p:sp>
          <p:sp>
            <p:nvSpPr>
              <p:cNvPr id="80" name="AutoShape 77" descr="Water droplets">
                <a:extLst>
                  <a:ext uri="{FF2B5EF4-FFF2-40B4-BE49-F238E27FC236}">
                    <a16:creationId xmlns:a16="http://schemas.microsoft.com/office/drawing/2014/main" id="{EA227C75-6A19-4C4C-AB78-DA745EA598E6}"/>
                  </a:ext>
                </a:extLst>
              </p:cNvPr>
              <p:cNvSpPr>
                <a:spLocks noChangeArrowheads="1"/>
              </p:cNvSpPr>
              <p:nvPr/>
            </p:nvSpPr>
            <p:spPr bwMode="auto">
              <a:xfrm rot="-7339094">
                <a:off x="2952" y="2107"/>
                <a:ext cx="1805" cy="1086"/>
              </a:xfrm>
              <a:prstGeom prst="diamond">
                <a:avLst/>
              </a:prstGeom>
              <a:blipFill dpi="0" rotWithShape="0">
                <a:blip r:embed="rId3" cstate="print">
                  <a:extLst>
                    <a:ext uri="{28A0092B-C50C-407E-A947-70E740481C1C}">
                      <a14:useLocalDpi xmlns:a14="http://schemas.microsoft.com/office/drawing/2010/main"/>
                    </a:ext>
                  </a:extLst>
                </a:blip>
                <a:srcRect/>
                <a:tile tx="0" ty="0" sx="100000" sy="100000" flip="none" algn="tl"/>
              </a:blip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800" dirty="0">
                  <a:solidFill>
                    <a:srgbClr val="000000"/>
                  </a:solidFill>
                </a:endParaRPr>
              </a:p>
            </p:txBody>
          </p:sp>
          <p:sp>
            <p:nvSpPr>
              <p:cNvPr id="81" name="AutoShape 78">
                <a:extLst>
                  <a:ext uri="{FF2B5EF4-FFF2-40B4-BE49-F238E27FC236}">
                    <a16:creationId xmlns:a16="http://schemas.microsoft.com/office/drawing/2014/main" id="{C6F97AEC-F0B8-42D3-801D-08EC5DBA141B}"/>
                  </a:ext>
                </a:extLst>
              </p:cNvPr>
              <p:cNvSpPr>
                <a:spLocks noChangeArrowheads="1"/>
              </p:cNvSpPr>
              <p:nvPr/>
            </p:nvSpPr>
            <p:spPr bwMode="auto">
              <a:xfrm rot="7100304">
                <a:off x="3864" y="2059"/>
                <a:ext cx="1805" cy="1086"/>
              </a:xfrm>
              <a:prstGeom prst="diamond">
                <a:avLst/>
              </a:prstGeom>
              <a:solidFill>
                <a:srgbClr val="3399FF"/>
              </a:solidFill>
              <a:ln w="9525">
                <a:solidFill>
                  <a:schemeClr val="tx1"/>
                </a:solidFill>
                <a:miter lim="800000"/>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1800" dirty="0">
                  <a:solidFill>
                    <a:srgbClr val="000000"/>
                  </a:solidFill>
                </a:endParaRPr>
              </a:p>
            </p:txBody>
          </p:sp>
        </p:grpSp>
        <p:sp>
          <p:nvSpPr>
            <p:cNvPr id="77" name="Text Box 79">
              <a:extLst>
                <a:ext uri="{FF2B5EF4-FFF2-40B4-BE49-F238E27FC236}">
                  <a16:creationId xmlns:a16="http://schemas.microsoft.com/office/drawing/2014/main" id="{E07B40E6-3D09-46CA-8BB1-7C8329D2FE46}"/>
                </a:ext>
              </a:extLst>
            </p:cNvPr>
            <p:cNvSpPr txBox="1">
              <a:spLocks noChangeArrowheads="1"/>
            </p:cNvSpPr>
            <p:nvPr/>
          </p:nvSpPr>
          <p:spPr bwMode="auto">
            <a:xfrm rot="1727337">
              <a:off x="2361" y="3503"/>
              <a:ext cx="510" cy="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1800" dirty="0">
                  <a:solidFill>
                    <a:srgbClr val="000000"/>
                  </a:solidFill>
                  <a:latin typeface="Tahoma"/>
                  <a:cs typeface="Tahoma"/>
                </a:rPr>
                <a:t>10 cm</a:t>
              </a:r>
            </a:p>
          </p:txBody>
        </p:sp>
        <p:sp>
          <p:nvSpPr>
            <p:cNvPr id="78" name="Text Box 80">
              <a:extLst>
                <a:ext uri="{FF2B5EF4-FFF2-40B4-BE49-F238E27FC236}">
                  <a16:creationId xmlns:a16="http://schemas.microsoft.com/office/drawing/2014/main" id="{0C53F543-097A-48CF-A5D1-EF5663EFD93B}"/>
                </a:ext>
              </a:extLst>
            </p:cNvPr>
            <p:cNvSpPr txBox="1">
              <a:spLocks noChangeArrowheads="1"/>
            </p:cNvSpPr>
            <p:nvPr/>
          </p:nvSpPr>
          <p:spPr bwMode="auto">
            <a:xfrm rot="19560722">
              <a:off x="2792" y="3493"/>
              <a:ext cx="510" cy="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1800" dirty="0">
                  <a:solidFill>
                    <a:srgbClr val="000000"/>
                  </a:solidFill>
                  <a:latin typeface="Tahoma"/>
                  <a:cs typeface="Tahoma"/>
                </a:rPr>
                <a:t>10 cm</a:t>
              </a:r>
            </a:p>
          </p:txBody>
        </p:sp>
      </p:grpSp>
      <p:grpSp>
        <p:nvGrpSpPr>
          <p:cNvPr id="100" name="Group 99">
            <a:extLst>
              <a:ext uri="{FF2B5EF4-FFF2-40B4-BE49-F238E27FC236}">
                <a16:creationId xmlns:a16="http://schemas.microsoft.com/office/drawing/2014/main" id="{F311583C-163B-4790-9F51-8043B77B7CC2}"/>
              </a:ext>
            </a:extLst>
          </p:cNvPr>
          <p:cNvGrpSpPr/>
          <p:nvPr/>
        </p:nvGrpSpPr>
        <p:grpSpPr>
          <a:xfrm>
            <a:off x="10645771" y="6379634"/>
            <a:ext cx="4697413" cy="1206486"/>
            <a:chOff x="10645771" y="6379634"/>
            <a:chExt cx="4697413" cy="1206486"/>
          </a:xfrm>
        </p:grpSpPr>
        <p:sp>
          <p:nvSpPr>
            <p:cNvPr id="84" name="Text Box 83">
              <a:extLst>
                <a:ext uri="{FF2B5EF4-FFF2-40B4-BE49-F238E27FC236}">
                  <a16:creationId xmlns:a16="http://schemas.microsoft.com/office/drawing/2014/main" id="{6D49B848-A316-4B7D-B096-15A4BF25F698}"/>
                </a:ext>
              </a:extLst>
            </p:cNvPr>
            <p:cNvSpPr txBox="1">
              <a:spLocks noChangeArrowheads="1"/>
            </p:cNvSpPr>
            <p:nvPr/>
          </p:nvSpPr>
          <p:spPr bwMode="auto">
            <a:xfrm>
              <a:off x="10645771" y="6379634"/>
              <a:ext cx="4697413"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3600" dirty="0">
                  <a:solidFill>
                    <a:srgbClr val="000000"/>
                  </a:solidFill>
                  <a:latin typeface="Tahoma"/>
                  <a:cs typeface="Tahoma"/>
                </a:rPr>
                <a:t>1 litre of water = 1 kg</a:t>
              </a:r>
            </a:p>
          </p:txBody>
        </p:sp>
        <p:sp>
          <p:nvSpPr>
            <p:cNvPr id="85" name="AutoShape 84">
              <a:extLst>
                <a:ext uri="{FF2B5EF4-FFF2-40B4-BE49-F238E27FC236}">
                  <a16:creationId xmlns:a16="http://schemas.microsoft.com/office/drawing/2014/main" id="{5688E0AD-DDF0-4369-8C7D-F26D3A32F80E}"/>
                </a:ext>
              </a:extLst>
            </p:cNvPr>
            <p:cNvSpPr>
              <a:spLocks noChangeArrowheads="1"/>
            </p:cNvSpPr>
            <p:nvPr/>
          </p:nvSpPr>
          <p:spPr bwMode="auto">
            <a:xfrm>
              <a:off x="13200406" y="7147984"/>
              <a:ext cx="413990" cy="438136"/>
            </a:xfrm>
            <a:prstGeom prst="upArrow">
              <a:avLst>
                <a:gd name="adj1" fmla="val 50000"/>
                <a:gd name="adj2" fmla="val 37500"/>
              </a:avLst>
            </a:prstGeom>
            <a:solidFill>
              <a:srgbClr val="00B297"/>
            </a:solidFill>
            <a:ln w="9525">
              <a:solidFill>
                <a:srgbClr val="00FFFF"/>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3600" dirty="0">
                <a:solidFill>
                  <a:srgbClr val="000000"/>
                </a:solidFill>
                <a:latin typeface="Tahoma"/>
                <a:cs typeface="Tahoma"/>
              </a:endParaRPr>
            </a:p>
          </p:txBody>
        </p:sp>
      </p:grpSp>
      <p:grpSp>
        <p:nvGrpSpPr>
          <p:cNvPr id="101" name="Group 100">
            <a:extLst>
              <a:ext uri="{FF2B5EF4-FFF2-40B4-BE49-F238E27FC236}">
                <a16:creationId xmlns:a16="http://schemas.microsoft.com/office/drawing/2014/main" id="{6D7E4DE3-DDB7-4553-8570-BD2933625B28}"/>
              </a:ext>
            </a:extLst>
          </p:cNvPr>
          <p:cNvGrpSpPr/>
          <p:nvPr/>
        </p:nvGrpSpPr>
        <p:grpSpPr>
          <a:xfrm>
            <a:off x="10604497" y="4971522"/>
            <a:ext cx="5870576" cy="1370012"/>
            <a:chOff x="10604497" y="4971522"/>
            <a:chExt cx="5870576" cy="1370012"/>
          </a:xfrm>
        </p:grpSpPr>
        <p:sp>
          <p:nvSpPr>
            <p:cNvPr id="86" name="AutoShape 85">
              <a:extLst>
                <a:ext uri="{FF2B5EF4-FFF2-40B4-BE49-F238E27FC236}">
                  <a16:creationId xmlns:a16="http://schemas.microsoft.com/office/drawing/2014/main" id="{79A58508-83C1-4DE6-A2B5-047BE2A5357C}"/>
                </a:ext>
              </a:extLst>
            </p:cNvPr>
            <p:cNvSpPr>
              <a:spLocks noChangeArrowheads="1"/>
            </p:cNvSpPr>
            <p:nvPr/>
          </p:nvSpPr>
          <p:spPr bwMode="auto">
            <a:xfrm>
              <a:off x="13157196" y="5655734"/>
              <a:ext cx="457200" cy="685800"/>
            </a:xfrm>
            <a:prstGeom prst="upArrow">
              <a:avLst>
                <a:gd name="adj1" fmla="val 50000"/>
                <a:gd name="adj2" fmla="val 37500"/>
              </a:avLst>
            </a:prstGeom>
            <a:solidFill>
              <a:srgbClr val="00B297"/>
            </a:solidFill>
            <a:ln w="9525">
              <a:solidFill>
                <a:srgbClr val="00FFFF"/>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3600" dirty="0">
                <a:solidFill>
                  <a:srgbClr val="000000"/>
                </a:solidFill>
              </a:endParaRPr>
            </a:p>
          </p:txBody>
        </p:sp>
        <p:sp>
          <p:nvSpPr>
            <p:cNvPr id="88" name="Text Box 87">
              <a:extLst>
                <a:ext uri="{FF2B5EF4-FFF2-40B4-BE49-F238E27FC236}">
                  <a16:creationId xmlns:a16="http://schemas.microsoft.com/office/drawing/2014/main" id="{FDA31880-794F-4D45-85E4-E95524A07208}"/>
                </a:ext>
              </a:extLst>
            </p:cNvPr>
            <p:cNvSpPr txBox="1">
              <a:spLocks noChangeArrowheads="1"/>
            </p:cNvSpPr>
            <p:nvPr/>
          </p:nvSpPr>
          <p:spPr bwMode="auto">
            <a:xfrm>
              <a:off x="10604497" y="4971522"/>
              <a:ext cx="5870576"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3600" dirty="0">
                  <a:solidFill>
                    <a:srgbClr val="000000"/>
                  </a:solidFill>
                  <a:latin typeface="Tahoma"/>
                  <a:cs typeface="Tahoma"/>
                </a:rPr>
                <a:t>1 m</a:t>
              </a:r>
              <a:r>
                <a:rPr lang="en-GB" altLang="fr-FR" sz="3600" baseline="30000" dirty="0">
                  <a:solidFill>
                    <a:srgbClr val="000000"/>
                  </a:solidFill>
                  <a:latin typeface="Tahoma"/>
                  <a:cs typeface="Tahoma"/>
                </a:rPr>
                <a:t>3</a:t>
              </a:r>
              <a:r>
                <a:rPr lang="en-GB" altLang="fr-FR" sz="3600" dirty="0">
                  <a:solidFill>
                    <a:srgbClr val="000000"/>
                  </a:solidFill>
                  <a:latin typeface="Tahoma"/>
                  <a:cs typeface="Tahoma"/>
                </a:rPr>
                <a:t> of water = 1,000 litres</a:t>
              </a:r>
            </a:p>
          </p:txBody>
        </p:sp>
      </p:grpSp>
      <p:grpSp>
        <p:nvGrpSpPr>
          <p:cNvPr id="102" name="Group 101">
            <a:extLst>
              <a:ext uri="{FF2B5EF4-FFF2-40B4-BE49-F238E27FC236}">
                <a16:creationId xmlns:a16="http://schemas.microsoft.com/office/drawing/2014/main" id="{3D491AA6-09BF-4F9F-BAD4-6A0A36371C8B}"/>
              </a:ext>
            </a:extLst>
          </p:cNvPr>
          <p:cNvGrpSpPr/>
          <p:nvPr/>
        </p:nvGrpSpPr>
        <p:grpSpPr>
          <a:xfrm>
            <a:off x="10617746" y="3546165"/>
            <a:ext cx="5372103" cy="1347569"/>
            <a:chOff x="10617746" y="3546165"/>
            <a:chExt cx="5372103" cy="1347569"/>
          </a:xfrm>
        </p:grpSpPr>
        <p:sp>
          <p:nvSpPr>
            <p:cNvPr id="89" name="AutoShape 88">
              <a:extLst>
                <a:ext uri="{FF2B5EF4-FFF2-40B4-BE49-F238E27FC236}">
                  <a16:creationId xmlns:a16="http://schemas.microsoft.com/office/drawing/2014/main" id="{F124A819-FC4B-4639-BF3B-9DC6CB9CFA5B}"/>
                </a:ext>
              </a:extLst>
            </p:cNvPr>
            <p:cNvSpPr>
              <a:spLocks noChangeArrowheads="1"/>
            </p:cNvSpPr>
            <p:nvPr/>
          </p:nvSpPr>
          <p:spPr bwMode="auto">
            <a:xfrm>
              <a:off x="13157197" y="4207934"/>
              <a:ext cx="457200" cy="685800"/>
            </a:xfrm>
            <a:prstGeom prst="upArrow">
              <a:avLst>
                <a:gd name="adj1" fmla="val 50000"/>
                <a:gd name="adj2" fmla="val 37500"/>
              </a:avLst>
            </a:prstGeom>
            <a:solidFill>
              <a:srgbClr val="00B297"/>
            </a:solidFill>
            <a:ln w="9525">
              <a:solidFill>
                <a:srgbClr val="00FFFF"/>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3600" dirty="0">
                <a:solidFill>
                  <a:srgbClr val="000000"/>
                </a:solidFill>
                <a:latin typeface="Tahoma"/>
                <a:cs typeface="Tahoma"/>
              </a:endParaRPr>
            </a:p>
          </p:txBody>
        </p:sp>
        <p:sp>
          <p:nvSpPr>
            <p:cNvPr id="91" name="Text Box 90">
              <a:extLst>
                <a:ext uri="{FF2B5EF4-FFF2-40B4-BE49-F238E27FC236}">
                  <a16:creationId xmlns:a16="http://schemas.microsoft.com/office/drawing/2014/main" id="{5985F0BB-3298-49B8-BC34-F2F78AF4E563}"/>
                </a:ext>
              </a:extLst>
            </p:cNvPr>
            <p:cNvSpPr txBox="1">
              <a:spLocks noChangeArrowheads="1"/>
            </p:cNvSpPr>
            <p:nvPr/>
          </p:nvSpPr>
          <p:spPr bwMode="auto">
            <a:xfrm>
              <a:off x="10617746" y="3546165"/>
              <a:ext cx="5372103"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3600" dirty="0">
                  <a:solidFill>
                    <a:srgbClr val="000000"/>
                  </a:solidFill>
                  <a:latin typeface="Tahoma"/>
                  <a:cs typeface="Tahoma"/>
                </a:rPr>
                <a:t>1 m</a:t>
              </a:r>
              <a:r>
                <a:rPr lang="en-GB" altLang="fr-FR" sz="3600" baseline="30000" dirty="0">
                  <a:solidFill>
                    <a:srgbClr val="000000"/>
                  </a:solidFill>
                  <a:latin typeface="Tahoma"/>
                  <a:cs typeface="Tahoma"/>
                </a:rPr>
                <a:t>3</a:t>
              </a:r>
              <a:r>
                <a:rPr lang="en-GB" altLang="fr-FR" sz="3600" dirty="0">
                  <a:solidFill>
                    <a:srgbClr val="000000"/>
                  </a:solidFill>
                  <a:latin typeface="Tahoma"/>
                  <a:cs typeface="Tahoma"/>
                </a:rPr>
                <a:t> of water = 1,000 kg</a:t>
              </a:r>
            </a:p>
          </p:txBody>
        </p:sp>
      </p:grpSp>
      <p:grpSp>
        <p:nvGrpSpPr>
          <p:cNvPr id="103" name="Group 102">
            <a:extLst>
              <a:ext uri="{FF2B5EF4-FFF2-40B4-BE49-F238E27FC236}">
                <a16:creationId xmlns:a16="http://schemas.microsoft.com/office/drawing/2014/main" id="{28271A9C-B7E8-4967-8EB2-3B15FA15B348}"/>
              </a:ext>
            </a:extLst>
          </p:cNvPr>
          <p:cNvGrpSpPr/>
          <p:nvPr/>
        </p:nvGrpSpPr>
        <p:grpSpPr>
          <a:xfrm>
            <a:off x="10672955" y="2074334"/>
            <a:ext cx="6070894" cy="1408331"/>
            <a:chOff x="10672955" y="2074334"/>
            <a:chExt cx="6070894" cy="1408331"/>
          </a:xfrm>
        </p:grpSpPr>
        <p:sp>
          <p:nvSpPr>
            <p:cNvPr id="82" name="Text Box 81">
              <a:extLst>
                <a:ext uri="{FF2B5EF4-FFF2-40B4-BE49-F238E27FC236}">
                  <a16:creationId xmlns:a16="http://schemas.microsoft.com/office/drawing/2014/main" id="{DA8FA1FF-A197-4D0A-88CA-380F8B6B6372}"/>
                </a:ext>
              </a:extLst>
            </p:cNvPr>
            <p:cNvSpPr txBox="1">
              <a:spLocks noChangeArrowheads="1"/>
            </p:cNvSpPr>
            <p:nvPr/>
          </p:nvSpPr>
          <p:spPr bwMode="auto">
            <a:xfrm>
              <a:off x="10672955" y="2074334"/>
              <a:ext cx="6070894"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3600" dirty="0">
                  <a:solidFill>
                    <a:srgbClr val="000000"/>
                  </a:solidFill>
                  <a:latin typeface="Tahoma"/>
                  <a:cs typeface="Tahoma"/>
                </a:rPr>
                <a:t>1 m</a:t>
              </a:r>
              <a:r>
                <a:rPr lang="en-GB" altLang="fr-FR" sz="3600" baseline="30000" dirty="0">
                  <a:solidFill>
                    <a:srgbClr val="000000"/>
                  </a:solidFill>
                  <a:latin typeface="Tahoma"/>
                  <a:cs typeface="Tahoma"/>
                </a:rPr>
                <a:t>3</a:t>
              </a:r>
              <a:r>
                <a:rPr lang="en-GB" altLang="fr-FR" sz="3600" dirty="0">
                  <a:solidFill>
                    <a:srgbClr val="000000"/>
                  </a:solidFill>
                  <a:latin typeface="Tahoma"/>
                  <a:cs typeface="Tahoma"/>
                </a:rPr>
                <a:t> of water = 1 metric ton</a:t>
              </a:r>
            </a:p>
          </p:txBody>
        </p:sp>
        <p:sp>
          <p:nvSpPr>
            <p:cNvPr id="92" name="AutoShape 91">
              <a:extLst>
                <a:ext uri="{FF2B5EF4-FFF2-40B4-BE49-F238E27FC236}">
                  <a16:creationId xmlns:a16="http://schemas.microsoft.com/office/drawing/2014/main" id="{B5ED6150-3B72-4E1B-B36B-533F9BD09D73}"/>
                </a:ext>
              </a:extLst>
            </p:cNvPr>
            <p:cNvSpPr>
              <a:spLocks noChangeArrowheads="1"/>
            </p:cNvSpPr>
            <p:nvPr/>
          </p:nvSpPr>
          <p:spPr bwMode="auto">
            <a:xfrm>
              <a:off x="13159335" y="2796865"/>
              <a:ext cx="457200" cy="685800"/>
            </a:xfrm>
            <a:prstGeom prst="upArrow">
              <a:avLst>
                <a:gd name="adj1" fmla="val 50000"/>
                <a:gd name="adj2" fmla="val 37500"/>
              </a:avLst>
            </a:prstGeom>
            <a:solidFill>
              <a:srgbClr val="00B297"/>
            </a:solidFill>
            <a:ln w="9525">
              <a:solidFill>
                <a:srgbClr val="00FFFF"/>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ltLang="fr-FR" sz="3600" dirty="0">
                <a:solidFill>
                  <a:srgbClr val="000000"/>
                </a:solidFill>
                <a:latin typeface="Tahoma"/>
                <a:cs typeface="Tahoma"/>
              </a:endParaRPr>
            </a:p>
          </p:txBody>
        </p:sp>
      </p:grpSp>
      <p:sp>
        <p:nvSpPr>
          <p:cNvPr id="98" name="Text Box 73">
            <a:extLst>
              <a:ext uri="{FF2B5EF4-FFF2-40B4-BE49-F238E27FC236}">
                <a16:creationId xmlns:a16="http://schemas.microsoft.com/office/drawing/2014/main" id="{026612A9-6EF9-444C-A7AF-991F8ED4ACB8}"/>
              </a:ext>
            </a:extLst>
          </p:cNvPr>
          <p:cNvSpPr txBox="1">
            <a:spLocks noChangeArrowheads="1"/>
          </p:cNvSpPr>
          <p:nvPr/>
        </p:nvSpPr>
        <p:spPr bwMode="auto">
          <a:xfrm>
            <a:off x="999269" y="3150570"/>
            <a:ext cx="3726522"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GB" altLang="fr-FR" sz="3600" dirty="0">
                <a:solidFill>
                  <a:srgbClr val="000000"/>
                </a:solidFill>
                <a:latin typeface="Tahoma"/>
                <a:cs typeface="Tahoma"/>
              </a:rPr>
              <a:t>1 cubic meter = 1 metric ton</a:t>
            </a:r>
          </a:p>
        </p:txBody>
      </p:sp>
    </p:spTree>
    <p:extLst>
      <p:ext uri="{BB962C8B-B14F-4D97-AF65-F5344CB8AC3E}">
        <p14:creationId xmlns:p14="http://schemas.microsoft.com/office/powerpoint/2010/main" val="4640166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500"/>
                                        <p:tgtEl>
                                          <p:spTgt spid="10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500"/>
                                        <p:tgtEl>
                                          <p:spTgt spid="10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D055E-2E75-47A8-B4E6-0DF9766C9EA5}"/>
              </a:ext>
            </a:extLst>
          </p:cNvPr>
          <p:cNvSpPr>
            <a:spLocks noGrp="1"/>
          </p:cNvSpPr>
          <p:nvPr>
            <p:ph type="title"/>
          </p:nvPr>
        </p:nvSpPr>
        <p:spPr>
          <a:xfrm>
            <a:off x="273752" y="267847"/>
            <a:ext cx="10932964" cy="1988692"/>
          </a:xfrm>
        </p:spPr>
        <p:txBody>
          <a:bodyPr>
            <a:normAutofit/>
          </a:bodyPr>
          <a:lstStyle/>
          <a:p>
            <a:r>
              <a:rPr lang="en-GB" sz="4800" noProof="0" dirty="0"/>
              <a:t>Key indicators of standard 2.1</a:t>
            </a:r>
            <a:br>
              <a:rPr lang="en-GB" sz="4800" noProof="0" dirty="0"/>
            </a:br>
            <a:r>
              <a:rPr lang="en-GB" sz="4800" noProof="0" dirty="0"/>
              <a:t>(continued)</a:t>
            </a:r>
          </a:p>
        </p:txBody>
      </p:sp>
      <p:sp>
        <p:nvSpPr>
          <p:cNvPr id="3" name="Text Placeholder 2">
            <a:extLst>
              <a:ext uri="{FF2B5EF4-FFF2-40B4-BE49-F238E27FC236}">
                <a16:creationId xmlns:a16="http://schemas.microsoft.com/office/drawing/2014/main" id="{2D9EDCEF-FF6A-4742-AA7B-321320EEA121}"/>
              </a:ext>
            </a:extLst>
          </p:cNvPr>
          <p:cNvSpPr>
            <a:spLocks noGrp="1"/>
          </p:cNvSpPr>
          <p:nvPr>
            <p:ph type="body" sz="quarter" idx="1"/>
          </p:nvPr>
        </p:nvSpPr>
        <p:spPr>
          <a:xfrm>
            <a:off x="289590" y="2484292"/>
            <a:ext cx="10073405" cy="5119624"/>
          </a:xfrm>
        </p:spPr>
        <p:txBody>
          <a:bodyPr anchor="t">
            <a:noAutofit/>
          </a:bodyPr>
          <a:lstStyle/>
          <a:p>
            <a:pPr marL="457200" indent="-457200">
              <a:buFont typeface="Arial" panose="020B0604020202020204" pitchFamily="34" charset="0"/>
              <a:buChar char="•"/>
            </a:pPr>
            <a:r>
              <a:rPr lang="en-GB" b="1" noProof="0" dirty="0">
                <a:solidFill>
                  <a:srgbClr val="000000"/>
                </a:solidFill>
              </a:rPr>
              <a:t>Distance from any household to the nearest waterpoint: </a:t>
            </a:r>
            <a:r>
              <a:rPr lang="en-GB" noProof="0" dirty="0">
                <a:solidFill>
                  <a:srgbClr val="000000"/>
                </a:solidFill>
              </a:rPr>
              <a:t>500 metres</a:t>
            </a:r>
          </a:p>
          <a:p>
            <a:pPr marL="457200" indent="-457200">
              <a:buFont typeface="Arial" panose="020B0604020202020204" pitchFamily="34" charset="0"/>
              <a:buChar char="•"/>
            </a:pPr>
            <a:r>
              <a:rPr lang="en-GB" b="1" noProof="0" dirty="0">
                <a:solidFill>
                  <a:srgbClr val="000000"/>
                </a:solidFill>
              </a:rPr>
              <a:t>Queuing time at water sources: </a:t>
            </a:r>
            <a:r>
              <a:rPr lang="en-GB" noProof="0" dirty="0">
                <a:solidFill>
                  <a:srgbClr val="000000"/>
                </a:solidFill>
              </a:rPr>
              <a:t>&lt;30 minutes</a:t>
            </a:r>
          </a:p>
          <a:p>
            <a:pPr marL="457200" indent="-457200">
              <a:buFont typeface="Arial" panose="020B0604020202020204" pitchFamily="34" charset="0"/>
              <a:buChar char="•"/>
            </a:pPr>
            <a:r>
              <a:rPr lang="en-GB" b="1" kern="1200" noProof="0" dirty="0">
                <a:solidFill>
                  <a:srgbClr val="000000"/>
                </a:solidFill>
              </a:rPr>
              <a:t>Maximum of 250 people per tap </a:t>
            </a:r>
            <a:r>
              <a:rPr lang="en-GB" kern="1200" noProof="0" dirty="0">
                <a:solidFill>
                  <a:srgbClr val="000000"/>
                </a:solidFill>
              </a:rPr>
              <a:t>(based on a flow rate of 7.5 litres/minute)</a:t>
            </a:r>
          </a:p>
        </p:txBody>
      </p:sp>
      <p:sp>
        <p:nvSpPr>
          <p:cNvPr id="12" name="Text Placeholder 3">
            <a:extLst>
              <a:ext uri="{FF2B5EF4-FFF2-40B4-BE49-F238E27FC236}">
                <a16:creationId xmlns:a16="http://schemas.microsoft.com/office/drawing/2014/main" id="{D672CD3D-6DFE-4CC8-BD91-5B6BDF598856}"/>
              </a:ext>
            </a:extLst>
          </p:cNvPr>
          <p:cNvSpPr txBox="1">
            <a:spLocks/>
          </p:cNvSpPr>
          <p:nvPr/>
        </p:nvSpPr>
        <p:spPr>
          <a:xfrm>
            <a:off x="13998288" y="9085292"/>
            <a:ext cx="6549451" cy="406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fontScale="55000" lnSpcReduction="20000"/>
          </a:bodyPr>
          <a:lstStyle>
            <a:lvl1pPr marL="0" marR="0" indent="0" algn="l" defTabSz="778972" rtl="0" latinLnBrk="0">
              <a:lnSpc>
                <a:spcPct val="100000"/>
              </a:lnSpc>
              <a:spcBef>
                <a:spcPts val="0"/>
              </a:spcBef>
              <a:spcAft>
                <a:spcPts val="0"/>
              </a:spcAft>
              <a:buClrTx/>
              <a:buSzTx/>
              <a:buFontTx/>
              <a:buNone/>
              <a:tabLst/>
              <a:defRPr sz="4000" b="0" i="0" u="none" strike="noStrike" cap="none" spc="0" baseline="0">
                <a:ln>
                  <a:noFill/>
                </a:ln>
                <a:solidFill>
                  <a:srgbClr val="00A585"/>
                </a:solidFill>
                <a:uFillTx/>
                <a:latin typeface="Open Sans Bold"/>
                <a:ea typeface="Open Sans"/>
                <a:cs typeface="Open Sans"/>
                <a:sym typeface="Open Sans Bold"/>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en-US" dirty="0">
                <a:solidFill>
                  <a:schemeClr val="bg1"/>
                </a:solidFill>
              </a:rPr>
              <a:t>Photo: LWF/ C. Kästner</a:t>
            </a:r>
          </a:p>
        </p:txBody>
      </p:sp>
      <p:sp>
        <p:nvSpPr>
          <p:cNvPr id="7" name="Slide Number Placeholder 3">
            <a:extLst>
              <a:ext uri="{FF2B5EF4-FFF2-40B4-BE49-F238E27FC236}">
                <a16:creationId xmlns:a16="http://schemas.microsoft.com/office/drawing/2014/main" id="{8BD65376-29F2-4960-B0EE-A6A9215AE7FF}"/>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t>17</a:t>
            </a:fld>
            <a:endParaRPr lang="en-US" dirty="0"/>
          </a:p>
        </p:txBody>
      </p:sp>
      <p:sp>
        <p:nvSpPr>
          <p:cNvPr id="8" name="Text Placeholder 3">
            <a:extLst>
              <a:ext uri="{FF2B5EF4-FFF2-40B4-BE49-F238E27FC236}">
                <a16:creationId xmlns:a16="http://schemas.microsoft.com/office/drawing/2014/main" id="{007FA0A3-0994-4021-88BD-F5964F84C18F}"/>
              </a:ext>
            </a:extLst>
          </p:cNvPr>
          <p:cNvSpPr txBox="1">
            <a:spLocks/>
          </p:cNvSpPr>
          <p:nvPr/>
        </p:nvSpPr>
        <p:spPr>
          <a:xfrm>
            <a:off x="9322000" y="9213588"/>
            <a:ext cx="6549451" cy="406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4000" b="0" i="0" u="none" strike="noStrike" cap="none" spc="0" baseline="0">
                <a:ln>
                  <a:noFill/>
                </a:ln>
                <a:solidFill>
                  <a:srgbClr val="00A585"/>
                </a:solidFill>
                <a:uFillTx/>
                <a:latin typeface="Open Sans Bold"/>
                <a:ea typeface="Open Sans"/>
                <a:cs typeface="Open Sans"/>
                <a:sym typeface="Open Sans Bold"/>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en-US" sz="2000" dirty="0">
                <a:solidFill>
                  <a:srgbClr val="00B297"/>
                </a:solidFill>
                <a:latin typeface="Open Sans Regular"/>
              </a:rPr>
              <a:t>Lutheran World Federation/C Kästner</a:t>
            </a:r>
          </a:p>
        </p:txBody>
      </p:sp>
      <p:pic>
        <p:nvPicPr>
          <p:cNvPr id="9" name="Picture Placeholder 16" descr="A picture containing person&#10;&#10;Description automatically generated">
            <a:extLst>
              <a:ext uri="{FF2B5EF4-FFF2-40B4-BE49-F238E27FC236}">
                <a16:creationId xmlns:a16="http://schemas.microsoft.com/office/drawing/2014/main" id="{9B99062E-71FF-4DC8-85CC-7DAB5E146992}"/>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a:xfrm>
            <a:off x="10577513" y="0"/>
            <a:ext cx="6794500" cy="9753600"/>
          </a:xfrm>
        </p:spPr>
      </p:pic>
    </p:spTree>
    <p:extLst>
      <p:ext uri="{BB962C8B-B14F-4D97-AF65-F5344CB8AC3E}">
        <p14:creationId xmlns:p14="http://schemas.microsoft.com/office/powerpoint/2010/main" val="410265654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31B732-877D-413C-BCE5-F4B4EE4180EF}"/>
              </a:ext>
            </a:extLst>
          </p:cNvPr>
          <p:cNvSpPr>
            <a:spLocks noGrp="1"/>
          </p:cNvSpPr>
          <p:nvPr>
            <p:ph type="title"/>
          </p:nvPr>
        </p:nvSpPr>
        <p:spPr/>
        <p:txBody>
          <a:bodyPr/>
          <a:lstStyle/>
          <a:p>
            <a:r>
              <a:rPr lang="en-GB" noProof="0" dirty="0"/>
              <a:t>Key indicators of standard 2.2: </a:t>
            </a:r>
            <a:br>
              <a:rPr lang="en-GB" noProof="0" dirty="0"/>
            </a:br>
            <a:r>
              <a:rPr lang="en-GB" noProof="0" dirty="0"/>
              <a:t>water quality</a:t>
            </a:r>
          </a:p>
        </p:txBody>
      </p:sp>
      <p:sp>
        <p:nvSpPr>
          <p:cNvPr id="5" name="Text Placeholder 4">
            <a:extLst>
              <a:ext uri="{FF2B5EF4-FFF2-40B4-BE49-F238E27FC236}">
                <a16:creationId xmlns:a16="http://schemas.microsoft.com/office/drawing/2014/main" id="{0AEE51D1-4641-435A-AF12-276DDB9E0770}"/>
              </a:ext>
            </a:extLst>
          </p:cNvPr>
          <p:cNvSpPr>
            <a:spLocks noGrp="1"/>
          </p:cNvSpPr>
          <p:nvPr>
            <p:ph type="body" idx="1"/>
          </p:nvPr>
        </p:nvSpPr>
        <p:spPr>
          <a:xfrm>
            <a:off x="1186683" y="2315129"/>
            <a:ext cx="11650086" cy="6286500"/>
          </a:xfrm>
        </p:spPr>
        <p:txBody>
          <a:bodyPr anchor="t">
            <a:normAutofit lnSpcReduction="10000"/>
          </a:bodyPr>
          <a:lstStyle/>
          <a:p>
            <a:pPr algn="l"/>
            <a:r>
              <a:rPr lang="en-GB" b="1" noProof="0" dirty="0"/>
              <a:t>Percentage of water quality tests meeting minimum water quality standards</a:t>
            </a:r>
          </a:p>
          <a:p>
            <a:pPr marL="511175"/>
            <a:r>
              <a:rPr lang="en-GB" b="1" noProof="0" dirty="0"/>
              <a:t>&lt;10 </a:t>
            </a:r>
            <a:r>
              <a:rPr lang="de-DE" b="1" dirty="0"/>
              <a:t>colony forming units (CFUs)</a:t>
            </a:r>
            <a:r>
              <a:rPr lang="en-GB" b="1" noProof="0" dirty="0"/>
              <a:t>/100ml </a:t>
            </a:r>
            <a:r>
              <a:rPr lang="en-GB" noProof="0" dirty="0"/>
              <a:t>at point of delivery (unchlorinated water)</a:t>
            </a:r>
          </a:p>
          <a:p>
            <a:pPr marL="511175"/>
            <a:r>
              <a:rPr lang="en-GB" altLang="ja-JP" b="1" noProof="0" dirty="0">
                <a:latin typeface="Calibri" panose="020F0502020204030204" pitchFamily="34" charset="0"/>
                <a:cs typeface="Calibri" panose="020F0502020204030204" pitchFamily="34" charset="0"/>
              </a:rPr>
              <a:t>≥</a:t>
            </a:r>
            <a:r>
              <a:rPr lang="en-GB" altLang="ja-JP" b="1" noProof="0" dirty="0"/>
              <a:t>0.2-0.5</a:t>
            </a:r>
            <a:r>
              <a:rPr lang="en-GB" b="1" noProof="0" dirty="0"/>
              <a:t>mg/l </a:t>
            </a:r>
            <a:r>
              <a:rPr lang="en-GB" b="1" dirty="0"/>
              <a:t>free residual chlorine (FRC) </a:t>
            </a:r>
            <a:r>
              <a:rPr lang="en-GB" noProof="0" dirty="0"/>
              <a:t>at point of delivery of delivery (chlorinated water)</a:t>
            </a:r>
          </a:p>
          <a:p>
            <a:pPr marL="511175"/>
            <a:r>
              <a:rPr lang="en-GB" noProof="0" dirty="0"/>
              <a:t>Turbidity of less than </a:t>
            </a:r>
            <a:r>
              <a:rPr lang="en-GB" b="1" noProof="0" dirty="0"/>
              <a:t>5 </a:t>
            </a:r>
            <a:r>
              <a:rPr lang="en-GB" b="1" dirty="0"/>
              <a:t>nephelometric turbidity units (NTU)</a:t>
            </a:r>
            <a:endParaRPr lang="en-GB" b="1" noProof="0" dirty="0"/>
          </a:p>
        </p:txBody>
      </p:sp>
      <p:sp>
        <p:nvSpPr>
          <p:cNvPr id="6" name="Slide Number Placeholder 3">
            <a:extLst>
              <a:ext uri="{FF2B5EF4-FFF2-40B4-BE49-F238E27FC236}">
                <a16:creationId xmlns:a16="http://schemas.microsoft.com/office/drawing/2014/main" id="{B3136BC6-A6BE-4123-96A0-E19061119903}"/>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t>18</a:t>
            </a:fld>
            <a:endParaRPr lang="en-US" dirty="0"/>
          </a:p>
        </p:txBody>
      </p:sp>
      <p:sp>
        <p:nvSpPr>
          <p:cNvPr id="7" name="TextBox 6">
            <a:extLst>
              <a:ext uri="{FF2B5EF4-FFF2-40B4-BE49-F238E27FC236}">
                <a16:creationId xmlns:a16="http://schemas.microsoft.com/office/drawing/2014/main" id="{7466B628-4ED0-404B-B24A-9FE7457F36BF}"/>
              </a:ext>
            </a:extLst>
          </p:cNvPr>
          <p:cNvSpPr txBox="1"/>
          <p:nvPr/>
        </p:nvSpPr>
        <p:spPr>
          <a:xfrm>
            <a:off x="14039703" y="8477933"/>
            <a:ext cx="1763303"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chemeClr val="tx2"/>
                </a:solidFill>
                <a:effectLst/>
                <a:uFillTx/>
                <a:latin typeface="Open Sans Regular"/>
                <a:ea typeface="Open Sans Regular"/>
                <a:cs typeface="Open Sans Regular"/>
                <a:sym typeface="Open Sans Regular"/>
              </a:rPr>
              <a:t>See page </a:t>
            </a:r>
            <a:r>
              <a:rPr lang="en-US" sz="2400" dirty="0">
                <a:solidFill>
                  <a:schemeClr val="tx2"/>
                </a:solidFill>
              </a:rPr>
              <a:t>110</a:t>
            </a:r>
            <a:endParaRPr kumimoji="0" lang="en-US" sz="2400" b="0" i="0" u="none" strike="noStrike" cap="none" spc="0" normalizeH="0" baseline="0" dirty="0">
              <a:ln>
                <a:noFill/>
              </a:ln>
              <a:solidFill>
                <a:schemeClr val="tx2"/>
              </a:solidFill>
              <a:effectLst/>
              <a:uFillTx/>
              <a:sym typeface="Open Sans Regular"/>
            </a:endParaRPr>
          </a:p>
        </p:txBody>
      </p:sp>
      <p:pic>
        <p:nvPicPr>
          <p:cNvPr id="8" name="Picture 7" descr="Image result for 2018 SPhere HAndbook">
            <a:extLst>
              <a:ext uri="{FF2B5EF4-FFF2-40B4-BE49-F238E27FC236}">
                <a16:creationId xmlns:a16="http://schemas.microsoft.com/office/drawing/2014/main" id="{46D259DA-1074-4817-8E74-34FFFF69CB0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325229" y="6549850"/>
            <a:ext cx="1246667" cy="1798854"/>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26499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06D0C-1ED6-41DE-BCFD-6CA07DB965DC}"/>
              </a:ext>
            </a:extLst>
          </p:cNvPr>
          <p:cNvSpPr>
            <a:spLocks noGrp="1"/>
          </p:cNvSpPr>
          <p:nvPr>
            <p:ph type="title"/>
          </p:nvPr>
        </p:nvSpPr>
        <p:spPr>
          <a:xfrm>
            <a:off x="374775" y="188357"/>
            <a:ext cx="13953493" cy="1130300"/>
          </a:xfrm>
        </p:spPr>
        <p:txBody>
          <a:bodyPr/>
          <a:lstStyle/>
          <a:p>
            <a:r>
              <a:rPr lang="en-GB" noProof="0" dirty="0"/>
              <a:t>What does &lt;5 NTU mean?</a:t>
            </a:r>
          </a:p>
        </p:txBody>
      </p:sp>
      <p:sp>
        <p:nvSpPr>
          <p:cNvPr id="4" name="Slide Number Placeholder 3">
            <a:extLst>
              <a:ext uri="{FF2B5EF4-FFF2-40B4-BE49-F238E27FC236}">
                <a16:creationId xmlns:a16="http://schemas.microsoft.com/office/drawing/2014/main" id="{0AC54729-08DA-45DF-8499-3E44BCB8540C}"/>
              </a:ext>
            </a:extLst>
          </p:cNvPr>
          <p:cNvSpPr>
            <a:spLocks noGrp="1"/>
          </p:cNvSpPr>
          <p:nvPr>
            <p:ph type="sldNum" sz="quarter" idx="2"/>
          </p:nvPr>
        </p:nvSpPr>
        <p:spPr>
          <a:xfrm>
            <a:off x="3397854" y="6574367"/>
            <a:ext cx="394339" cy="389915"/>
          </a:xfrm>
        </p:spPr>
        <p:txBody>
          <a:bodyPr/>
          <a:lstStyle/>
          <a:p>
            <a:fld id="{86CB4B4D-7CA3-9044-876B-883B54F8677D}" type="slidenum">
              <a:rPr lang="en-US" smtClean="0"/>
              <a:t>19</a:t>
            </a:fld>
            <a:endParaRPr lang="en-US" dirty="0"/>
          </a:p>
        </p:txBody>
      </p:sp>
      <p:pic>
        <p:nvPicPr>
          <p:cNvPr id="6" name="Picture 5">
            <a:extLst>
              <a:ext uri="{FF2B5EF4-FFF2-40B4-BE49-F238E27FC236}">
                <a16:creationId xmlns:a16="http://schemas.microsoft.com/office/drawing/2014/main" id="{F9380BFA-02FA-4D54-8993-BE298BD63D59}"/>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p:blipFill>
        <p:spPr>
          <a:xfrm>
            <a:off x="2098875" y="1318657"/>
            <a:ext cx="13395654" cy="6115076"/>
          </a:xfrm>
          <a:prstGeom prst="rect">
            <a:avLst/>
          </a:prstGeom>
        </p:spPr>
      </p:pic>
      <p:sp>
        <p:nvSpPr>
          <p:cNvPr id="7" name="TextBox 6">
            <a:extLst>
              <a:ext uri="{FF2B5EF4-FFF2-40B4-BE49-F238E27FC236}">
                <a16:creationId xmlns:a16="http://schemas.microsoft.com/office/drawing/2014/main" id="{7C12BCB8-6407-43AD-AB4E-D8B7F6A5B234}"/>
              </a:ext>
            </a:extLst>
          </p:cNvPr>
          <p:cNvSpPr txBox="1"/>
          <p:nvPr/>
        </p:nvSpPr>
        <p:spPr>
          <a:xfrm>
            <a:off x="5113330" y="5198533"/>
            <a:ext cx="191346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&lt;5 NTU</a:t>
            </a:r>
          </a:p>
        </p:txBody>
      </p:sp>
      <p:sp>
        <p:nvSpPr>
          <p:cNvPr id="8" name="TextBox 7">
            <a:extLst>
              <a:ext uri="{FF2B5EF4-FFF2-40B4-BE49-F238E27FC236}">
                <a16:creationId xmlns:a16="http://schemas.microsoft.com/office/drawing/2014/main" id="{12C3F289-EAF0-438F-828C-A09F4F2B9FC4}"/>
              </a:ext>
            </a:extLst>
          </p:cNvPr>
          <p:cNvSpPr txBox="1"/>
          <p:nvPr/>
        </p:nvSpPr>
        <p:spPr>
          <a:xfrm>
            <a:off x="7889245" y="5198533"/>
            <a:ext cx="191346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&gt;</a:t>
            </a: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5 NTU</a:t>
            </a:r>
          </a:p>
        </p:txBody>
      </p:sp>
      <p:sp>
        <p:nvSpPr>
          <p:cNvPr id="9" name="TextBox 8">
            <a:extLst>
              <a:ext uri="{FF2B5EF4-FFF2-40B4-BE49-F238E27FC236}">
                <a16:creationId xmlns:a16="http://schemas.microsoft.com/office/drawing/2014/main" id="{3BE58D67-4D22-4E07-A325-B4C037212523}"/>
              </a:ext>
            </a:extLst>
          </p:cNvPr>
          <p:cNvSpPr txBox="1"/>
          <p:nvPr/>
        </p:nvSpPr>
        <p:spPr>
          <a:xfrm>
            <a:off x="10914947" y="5240669"/>
            <a:ext cx="191346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chemeClr val="bg1"/>
                </a:solidFill>
              </a:rPr>
              <a:t>&gt;100</a:t>
            </a:r>
            <a:r>
              <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NTU</a:t>
            </a:r>
          </a:p>
        </p:txBody>
      </p:sp>
      <p:sp>
        <p:nvSpPr>
          <p:cNvPr id="10" name="TextBox 9">
            <a:extLst>
              <a:ext uri="{FF2B5EF4-FFF2-40B4-BE49-F238E27FC236}">
                <a16:creationId xmlns:a16="http://schemas.microsoft.com/office/drawing/2014/main" id="{C654A790-8C35-40A5-8457-AA1D28AF2B7F}"/>
              </a:ext>
            </a:extLst>
          </p:cNvPr>
          <p:cNvSpPr txBox="1"/>
          <p:nvPr/>
        </p:nvSpPr>
        <p:spPr>
          <a:xfrm>
            <a:off x="1114345" y="7498490"/>
            <a:ext cx="14380184"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This is a measure of water clarity, to determine if water is </a:t>
            </a:r>
            <a:b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b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clear enough to chlorinate efficiently.</a:t>
            </a:r>
          </a:p>
        </p:txBody>
      </p:sp>
      <p:sp>
        <p:nvSpPr>
          <p:cNvPr id="11" name="TextBox 10">
            <a:extLst>
              <a:ext uri="{FF2B5EF4-FFF2-40B4-BE49-F238E27FC236}">
                <a16:creationId xmlns:a16="http://schemas.microsoft.com/office/drawing/2014/main" id="{C70CEA1B-E60D-4965-BD02-3B3D0D2BFE82}"/>
              </a:ext>
            </a:extLst>
          </p:cNvPr>
          <p:cNvSpPr txBox="1"/>
          <p:nvPr/>
        </p:nvSpPr>
        <p:spPr>
          <a:xfrm>
            <a:off x="2253831" y="1417280"/>
            <a:ext cx="1893147"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InterWorks photo</a:t>
            </a:r>
          </a:p>
        </p:txBody>
      </p:sp>
      <p:sp>
        <p:nvSpPr>
          <p:cNvPr id="12" name="Slide Number Placeholder 3">
            <a:extLst>
              <a:ext uri="{FF2B5EF4-FFF2-40B4-BE49-F238E27FC236}">
                <a16:creationId xmlns:a16="http://schemas.microsoft.com/office/drawing/2014/main" id="{1B1996F6-AECC-4F44-971C-7B7F0703CFD7}"/>
              </a:ext>
            </a:extLst>
          </p:cNvPr>
          <p:cNvSpPr txBox="1">
            <a:spLocks/>
          </p:cNvSpPr>
          <p:nvPr/>
        </p:nvSpPr>
        <p:spPr>
          <a:xfrm>
            <a:off x="3396741" y="8803219"/>
            <a:ext cx="418384" cy="410369"/>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867" b="0" i="0" u="none" strike="noStrike" cap="none" spc="0" normalizeH="0" baseline="0">
                <a:ln>
                  <a:noFill/>
                </a:ln>
                <a:solidFill>
                  <a:srgbClr val="00B297"/>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19</a:t>
            </a:fld>
            <a:endParaRPr lang="en-US" dirty="0"/>
          </a:p>
        </p:txBody>
      </p:sp>
    </p:spTree>
    <p:extLst>
      <p:ext uri="{BB962C8B-B14F-4D97-AF65-F5344CB8AC3E}">
        <p14:creationId xmlns:p14="http://schemas.microsoft.com/office/powerpoint/2010/main" val="358276748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7C47E-575F-4033-859B-E35C892D0779}"/>
              </a:ext>
            </a:extLst>
          </p:cNvPr>
          <p:cNvSpPr>
            <a:spLocks noGrp="1"/>
          </p:cNvSpPr>
          <p:nvPr>
            <p:ph type="title"/>
          </p:nvPr>
        </p:nvSpPr>
        <p:spPr>
          <a:xfrm>
            <a:off x="5214555" y="186489"/>
            <a:ext cx="11757992" cy="1130300"/>
          </a:xfrm>
        </p:spPr>
        <p:txBody>
          <a:bodyPr>
            <a:noAutofit/>
          </a:bodyPr>
          <a:lstStyle/>
          <a:p>
            <a:r>
              <a:rPr lang="en-GB" sz="4000" noProof="0" dirty="0">
                <a:solidFill>
                  <a:srgbClr val="000000"/>
                </a:solidFill>
              </a:rPr>
              <a:t>By the end of this session you will be able to:</a:t>
            </a:r>
            <a:br>
              <a:rPr lang="en-GB" sz="4000" noProof="0" dirty="0">
                <a:solidFill>
                  <a:srgbClr val="000000"/>
                </a:solidFill>
              </a:rPr>
            </a:br>
            <a:endParaRPr lang="en-GB" sz="4000" noProof="0" dirty="0">
              <a:solidFill>
                <a:srgbClr val="000000"/>
              </a:solidFill>
            </a:endParaRPr>
          </a:p>
        </p:txBody>
      </p:sp>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431280" y="1316788"/>
            <a:ext cx="10541267" cy="7879705"/>
          </a:xfrm>
        </p:spPr>
        <p:txBody>
          <a:bodyPr>
            <a:normAutofit lnSpcReduction="10000"/>
          </a:bodyPr>
          <a:lstStyle/>
          <a:p>
            <a:pPr lvl="0"/>
            <a:r>
              <a:rPr lang="en-GB" dirty="0"/>
              <a:t>Explain the primary objective and three essential concepts behind WASH programming</a:t>
            </a:r>
            <a:endParaRPr lang="de-DE" dirty="0"/>
          </a:p>
          <a:p>
            <a:pPr lvl="0"/>
            <a:r>
              <a:rPr lang="en-GB" dirty="0"/>
              <a:t>Identify the main transmission pathways of infectious pathogens and barriers to break the chains of transmission</a:t>
            </a:r>
            <a:endParaRPr lang="de-DE" dirty="0"/>
          </a:p>
          <a:p>
            <a:pPr lvl="0"/>
            <a:r>
              <a:rPr lang="en-GB" dirty="0"/>
              <a:t>Use some of the technical numerical indicators with enhanced confidence and understanding</a:t>
            </a:r>
            <a:endParaRPr lang="de-DE" dirty="0"/>
          </a:p>
          <a:p>
            <a:r>
              <a:rPr lang="en-GB" dirty="0"/>
              <a:t>Relate the quantitative technical aspects of Sphere to its foundational rights-based aspects</a:t>
            </a:r>
            <a:r>
              <a:rPr lang="de-DE" dirty="0"/>
              <a:t> </a:t>
            </a:r>
            <a:endParaRPr lang="en-GB" noProof="0" dirty="0"/>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Tree>
    <p:extLst>
      <p:ext uri="{BB962C8B-B14F-4D97-AF65-F5344CB8AC3E}">
        <p14:creationId xmlns:p14="http://schemas.microsoft.com/office/powerpoint/2010/main" val="154256512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5A5CF64-431A-4818-86AD-D519315BE9AD}"/>
              </a:ext>
            </a:extLst>
          </p:cNvPr>
          <p:cNvSpPr>
            <a:spLocks noGrp="1"/>
          </p:cNvSpPr>
          <p:nvPr>
            <p:ph type="title"/>
          </p:nvPr>
        </p:nvSpPr>
        <p:spPr>
          <a:xfrm>
            <a:off x="719240" y="252011"/>
            <a:ext cx="16439207" cy="2159000"/>
          </a:xfrm>
        </p:spPr>
        <p:txBody>
          <a:bodyPr/>
          <a:lstStyle/>
          <a:p>
            <a:r>
              <a:rPr lang="en-GB" noProof="0" dirty="0"/>
              <a:t>Key indicators of standard 3.2: </a:t>
            </a:r>
            <a:br>
              <a:rPr lang="en-GB" noProof="0" dirty="0"/>
            </a:br>
            <a:r>
              <a:rPr lang="en-GB" noProof="0" dirty="0"/>
              <a:t>Access to and use of toilets </a:t>
            </a:r>
          </a:p>
        </p:txBody>
      </p:sp>
      <p:sp>
        <p:nvSpPr>
          <p:cNvPr id="5" name="Text Placeholder 4">
            <a:extLst>
              <a:ext uri="{FF2B5EF4-FFF2-40B4-BE49-F238E27FC236}">
                <a16:creationId xmlns:a16="http://schemas.microsoft.com/office/drawing/2014/main" id="{DDF642DC-5099-47B4-A061-60F0F49A57AE}"/>
              </a:ext>
            </a:extLst>
          </p:cNvPr>
          <p:cNvSpPr>
            <a:spLocks noGrp="1"/>
          </p:cNvSpPr>
          <p:nvPr>
            <p:ph type="body" idx="1"/>
          </p:nvPr>
        </p:nvSpPr>
        <p:spPr>
          <a:xfrm>
            <a:off x="1090786" y="2721903"/>
            <a:ext cx="15158690" cy="6286500"/>
          </a:xfrm>
        </p:spPr>
        <p:txBody>
          <a:bodyPr anchor="t">
            <a:noAutofit/>
          </a:bodyPr>
          <a:lstStyle/>
          <a:p>
            <a:pPr algn="l">
              <a:spcBef>
                <a:spcPts val="600"/>
              </a:spcBef>
            </a:pPr>
            <a:r>
              <a:rPr lang="en-GB" sz="3600" b="1" noProof="0" dirty="0"/>
              <a:t>Ratio of shared toilets</a:t>
            </a:r>
          </a:p>
          <a:p>
            <a:pPr marL="576263">
              <a:spcBef>
                <a:spcPts val="600"/>
              </a:spcBef>
            </a:pPr>
            <a:r>
              <a:rPr lang="en-GB" sz="3600" noProof="0" dirty="0"/>
              <a:t>Minimum 1 per 20 people </a:t>
            </a:r>
          </a:p>
          <a:p>
            <a:pPr algn="l">
              <a:spcBef>
                <a:spcPts val="600"/>
              </a:spcBef>
            </a:pPr>
            <a:r>
              <a:rPr lang="en-GB" sz="3600" b="1" noProof="0" dirty="0"/>
              <a:t>Distance between dwelling and shared toilet</a:t>
            </a:r>
          </a:p>
          <a:p>
            <a:pPr marL="576263">
              <a:spcBef>
                <a:spcPts val="600"/>
              </a:spcBef>
            </a:pPr>
            <a:r>
              <a:rPr lang="en-GB" altLang="ja-JP" sz="3600" noProof="0" dirty="0"/>
              <a:t> M</a:t>
            </a:r>
            <a:r>
              <a:rPr lang="en-GB" sz="3600" noProof="0" dirty="0"/>
              <a:t>aximum 50 metres</a:t>
            </a:r>
          </a:p>
          <a:p>
            <a:pPr algn="l">
              <a:spcBef>
                <a:spcPts val="600"/>
              </a:spcBef>
            </a:pPr>
            <a:r>
              <a:rPr lang="en-GB" sz="3600" b="1" noProof="0" dirty="0"/>
              <a:t>% of toilets that have internal locks and adequate lighting</a:t>
            </a:r>
          </a:p>
          <a:p>
            <a:pPr algn="l">
              <a:spcBef>
                <a:spcPts val="600"/>
              </a:spcBef>
            </a:pPr>
            <a:r>
              <a:rPr lang="en-GB" sz="3600" b="1" noProof="0" dirty="0"/>
              <a:t>% of toilets reported as safe by women and girls</a:t>
            </a:r>
          </a:p>
          <a:p>
            <a:pPr algn="l">
              <a:spcBef>
                <a:spcPts val="600"/>
              </a:spcBef>
            </a:pPr>
            <a:r>
              <a:rPr lang="en-GB" sz="3600" b="1" noProof="0" dirty="0"/>
              <a:t>% of women and girls satisfied with the menstrual hygiene management options at toilets they regularly use</a:t>
            </a:r>
            <a:endParaRPr lang="en-GB" sz="3600" noProof="0" dirty="0"/>
          </a:p>
        </p:txBody>
      </p:sp>
      <p:sp>
        <p:nvSpPr>
          <p:cNvPr id="6" name="Slide Number Placeholder 3">
            <a:extLst>
              <a:ext uri="{FF2B5EF4-FFF2-40B4-BE49-F238E27FC236}">
                <a16:creationId xmlns:a16="http://schemas.microsoft.com/office/drawing/2014/main" id="{2B51B71A-7D51-4AC4-BD73-138A49E3F8A4}"/>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t>20</a:t>
            </a:fld>
            <a:endParaRPr lang="en-US" dirty="0"/>
          </a:p>
        </p:txBody>
      </p:sp>
    </p:spTree>
    <p:extLst>
      <p:ext uri="{BB962C8B-B14F-4D97-AF65-F5344CB8AC3E}">
        <p14:creationId xmlns:p14="http://schemas.microsoft.com/office/powerpoint/2010/main" val="187507017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343C3-2887-46B0-9261-446CAC616ACB}"/>
              </a:ext>
            </a:extLst>
          </p:cNvPr>
          <p:cNvSpPr>
            <a:spLocks noGrp="1"/>
          </p:cNvSpPr>
          <p:nvPr>
            <p:ph type="title"/>
          </p:nvPr>
        </p:nvSpPr>
        <p:spPr/>
        <p:txBody>
          <a:bodyPr>
            <a:normAutofit fontScale="90000"/>
          </a:bodyPr>
          <a:lstStyle/>
          <a:p>
            <a:r>
              <a:rPr lang="en-GB" sz="6600" noProof="0" dirty="0"/>
              <a:t>Let’s do a quick evaluation mission</a:t>
            </a:r>
            <a:endParaRPr lang="en-GB" noProof="0" dirty="0"/>
          </a:p>
        </p:txBody>
      </p:sp>
      <p:sp>
        <p:nvSpPr>
          <p:cNvPr id="3" name="Text Placeholder 2">
            <a:extLst>
              <a:ext uri="{FF2B5EF4-FFF2-40B4-BE49-F238E27FC236}">
                <a16:creationId xmlns:a16="http://schemas.microsoft.com/office/drawing/2014/main" id="{0A18AE30-3A4F-4B11-BCC6-65F22FE3E697}"/>
              </a:ext>
            </a:extLst>
          </p:cNvPr>
          <p:cNvSpPr>
            <a:spLocks noGrp="1"/>
          </p:cNvSpPr>
          <p:nvPr>
            <p:ph type="body" sz="half" idx="1"/>
          </p:nvPr>
        </p:nvSpPr>
        <p:spPr>
          <a:xfrm>
            <a:off x="770731" y="1488589"/>
            <a:ext cx="15798800" cy="6379504"/>
          </a:xfrm>
        </p:spPr>
        <p:txBody>
          <a:bodyPr>
            <a:noAutofit/>
          </a:bodyPr>
          <a:lstStyle/>
          <a:p>
            <a:r>
              <a:rPr lang="en-GB" noProof="0" dirty="0"/>
              <a:t>We’ll travel to Uganda to evaluate a WASH programme being run by Oxfam. Watch the video that follows and answer these evaluation questions.</a:t>
            </a:r>
          </a:p>
          <a:p>
            <a:r>
              <a:rPr lang="en-GB" noProof="0" dirty="0"/>
              <a:t>From the information provided by the engineer:</a:t>
            </a:r>
          </a:p>
          <a:p>
            <a:pPr marL="742950" indent="-742950">
              <a:buFont typeface="+mj-lt"/>
              <a:buAutoNum type="arabicPeriod"/>
            </a:pPr>
            <a:r>
              <a:rPr lang="en-GB" noProof="0" dirty="0"/>
              <a:t>Is water </a:t>
            </a:r>
            <a:r>
              <a:rPr lang="en-GB" b="1" noProof="0" dirty="0"/>
              <a:t>quantity</a:t>
            </a:r>
            <a:r>
              <a:rPr lang="en-GB" noProof="0" dirty="0"/>
              <a:t> sufficient?</a:t>
            </a:r>
          </a:p>
          <a:p>
            <a:pPr marL="742950" indent="-742950">
              <a:buFont typeface="+mj-lt"/>
              <a:buAutoNum type="arabicPeriod"/>
            </a:pPr>
            <a:r>
              <a:rPr lang="en-GB" noProof="0" dirty="0"/>
              <a:t>Is water </a:t>
            </a:r>
            <a:r>
              <a:rPr lang="en-GB" b="1" noProof="0" dirty="0"/>
              <a:t>quality</a:t>
            </a:r>
            <a:r>
              <a:rPr lang="en-GB" noProof="0" dirty="0"/>
              <a:t> sufficient?</a:t>
            </a:r>
          </a:p>
          <a:p>
            <a:pPr marL="742950" indent="-742950">
              <a:buFont typeface="+mj-lt"/>
              <a:buAutoNum type="arabicPeriod"/>
            </a:pPr>
            <a:r>
              <a:rPr lang="en-GB" noProof="0" dirty="0"/>
              <a:t>Who else would </a:t>
            </a:r>
            <a:r>
              <a:rPr lang="en-GB" dirty="0"/>
              <a:t>you </a:t>
            </a:r>
            <a:r>
              <a:rPr lang="en-GB" noProof="0" dirty="0"/>
              <a:t>like to talk to, and what would you ask?</a:t>
            </a:r>
          </a:p>
          <a:p>
            <a:endParaRPr lang="en-GB" noProof="0" dirty="0"/>
          </a:p>
          <a:p>
            <a:r>
              <a:rPr lang="en-GB" noProof="0" dirty="0"/>
              <a:t>  </a:t>
            </a:r>
          </a:p>
        </p:txBody>
      </p:sp>
      <p:sp>
        <p:nvSpPr>
          <p:cNvPr id="4" name="Slide Number Placeholder 3">
            <a:extLst>
              <a:ext uri="{FF2B5EF4-FFF2-40B4-BE49-F238E27FC236}">
                <a16:creationId xmlns:a16="http://schemas.microsoft.com/office/drawing/2014/main" id="{63C023BB-4A7F-443C-98A7-4C4D698DB2D2}"/>
              </a:ext>
            </a:extLst>
          </p:cNvPr>
          <p:cNvSpPr>
            <a:spLocks noGrp="1"/>
          </p:cNvSpPr>
          <p:nvPr>
            <p:ph type="sldNum" sz="quarter" idx="2"/>
          </p:nvPr>
        </p:nvSpPr>
        <p:spPr/>
        <p:txBody>
          <a:bodyPr/>
          <a:lstStyle/>
          <a:p>
            <a:fld id="{86CB4B4D-7CA3-9044-876B-883B54F8677D}" type="slidenum">
              <a:rPr lang="en-US" smtClean="0"/>
              <a:t>21</a:t>
            </a:fld>
            <a:endParaRPr lang="en-US" dirty="0"/>
          </a:p>
        </p:txBody>
      </p:sp>
    </p:spTree>
    <p:extLst>
      <p:ext uri="{BB962C8B-B14F-4D97-AF65-F5344CB8AC3E}">
        <p14:creationId xmlns:p14="http://schemas.microsoft.com/office/powerpoint/2010/main" val="4170919395"/>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E26C3-5C3D-4770-8CBB-8BB5214D9772}"/>
              </a:ext>
            </a:extLst>
          </p:cNvPr>
          <p:cNvSpPr>
            <a:spLocks noGrp="1"/>
          </p:cNvSpPr>
          <p:nvPr>
            <p:ph type="title"/>
          </p:nvPr>
        </p:nvSpPr>
        <p:spPr>
          <a:xfrm>
            <a:off x="319472" y="173809"/>
            <a:ext cx="9804099" cy="1190673"/>
          </a:xfrm>
        </p:spPr>
        <p:txBody>
          <a:bodyPr>
            <a:normAutofit/>
          </a:bodyPr>
          <a:lstStyle/>
          <a:p>
            <a:r>
              <a:rPr lang="en-GB" sz="5400" cap="none" noProof="0" dirty="0"/>
              <a:t>Let’s design an evaluation</a:t>
            </a:r>
          </a:p>
        </p:txBody>
      </p:sp>
      <p:pic>
        <p:nvPicPr>
          <p:cNvPr id="4" name="Online Media 3" title="Refugee Crisis Response: Water | Oxfam GB">
            <a:hlinkClick r:id="" action="ppaction://media"/>
            <a:extLst>
              <a:ext uri="{FF2B5EF4-FFF2-40B4-BE49-F238E27FC236}">
                <a16:creationId xmlns:a16="http://schemas.microsoft.com/office/drawing/2014/main" id="{2874203E-407C-49C0-A5CA-73D72D868218}"/>
              </a:ext>
            </a:extLst>
          </p:cNvPr>
          <p:cNvPicPr>
            <a:picLocks noRot="1" noChangeAspect="1"/>
          </p:cNvPicPr>
          <p:nvPr>
            <a:videoFile r:link="rId1"/>
          </p:nvPr>
        </p:nvPicPr>
        <p:blipFill>
          <a:blip r:embed="rId4"/>
          <a:stretch>
            <a:fillRect/>
          </a:stretch>
        </p:blipFill>
        <p:spPr>
          <a:xfrm>
            <a:off x="1408255" y="1123951"/>
            <a:ext cx="14523751" cy="8169610"/>
          </a:xfrm>
          <a:prstGeom prst="rect">
            <a:avLst/>
          </a:prstGeom>
        </p:spPr>
      </p:pic>
    </p:spTree>
    <p:extLst>
      <p:ext uri="{BB962C8B-B14F-4D97-AF65-F5344CB8AC3E}">
        <p14:creationId xmlns:p14="http://schemas.microsoft.com/office/powerpoint/2010/main" val="17903178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display="0">
                  <p:stCondLst>
                    <p:cond delay="indefinite"/>
                  </p:stCondLst>
                </p:cTn>
                <p:tgtEl>
                  <p:spTgt spid="4"/>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343C3-2887-46B0-9261-446CAC616ACB}"/>
              </a:ext>
            </a:extLst>
          </p:cNvPr>
          <p:cNvSpPr>
            <a:spLocks noGrp="1"/>
          </p:cNvSpPr>
          <p:nvPr>
            <p:ph type="title"/>
          </p:nvPr>
        </p:nvSpPr>
        <p:spPr>
          <a:xfrm>
            <a:off x="392704" y="70423"/>
            <a:ext cx="7809187" cy="1130300"/>
          </a:xfrm>
        </p:spPr>
        <p:txBody>
          <a:bodyPr>
            <a:normAutofit fontScale="90000"/>
          </a:bodyPr>
          <a:lstStyle/>
          <a:p>
            <a:r>
              <a:rPr lang="en-GB" sz="6600" noProof="0" dirty="0"/>
              <a:t>Evaluation mission</a:t>
            </a:r>
            <a:endParaRPr lang="en-GB" noProof="0" dirty="0"/>
          </a:p>
        </p:txBody>
      </p:sp>
      <p:sp>
        <p:nvSpPr>
          <p:cNvPr id="3" name="Text Placeholder 2">
            <a:extLst>
              <a:ext uri="{FF2B5EF4-FFF2-40B4-BE49-F238E27FC236}">
                <a16:creationId xmlns:a16="http://schemas.microsoft.com/office/drawing/2014/main" id="{0A18AE30-3A4F-4B11-BCC6-65F22FE3E697}"/>
              </a:ext>
            </a:extLst>
          </p:cNvPr>
          <p:cNvSpPr>
            <a:spLocks noGrp="1"/>
          </p:cNvSpPr>
          <p:nvPr>
            <p:ph type="body" sz="half" idx="1"/>
          </p:nvPr>
        </p:nvSpPr>
        <p:spPr>
          <a:xfrm>
            <a:off x="798441" y="1627135"/>
            <a:ext cx="7154068" cy="5438684"/>
          </a:xfrm>
        </p:spPr>
        <p:txBody>
          <a:bodyPr>
            <a:noAutofit/>
          </a:bodyPr>
          <a:lstStyle/>
          <a:p>
            <a:r>
              <a:rPr lang="en-GB" noProof="0" dirty="0"/>
              <a:t>From the information provided by the engineer:</a:t>
            </a:r>
          </a:p>
          <a:p>
            <a:pPr marL="742950" indent="-742950">
              <a:buFont typeface="+mj-lt"/>
              <a:buAutoNum type="arabicPeriod"/>
            </a:pPr>
            <a:r>
              <a:rPr lang="en-GB" noProof="0" dirty="0"/>
              <a:t>Is water quantity sufficient?</a:t>
            </a:r>
          </a:p>
          <a:p>
            <a:pPr marL="742950" indent="-742950">
              <a:buFont typeface="+mj-lt"/>
              <a:buAutoNum type="arabicPeriod"/>
            </a:pPr>
            <a:r>
              <a:rPr lang="en-GB" noProof="0" dirty="0"/>
              <a:t>Is water quality sufficient?</a:t>
            </a:r>
          </a:p>
          <a:p>
            <a:pPr marL="742950" indent="-742950">
              <a:buFont typeface="+mj-lt"/>
              <a:buAutoNum type="arabicPeriod"/>
            </a:pPr>
            <a:r>
              <a:rPr lang="en-GB" dirty="0"/>
              <a:t>Who else would you like to talk to, and what would you ask?</a:t>
            </a:r>
            <a:endParaRPr lang="en-GB" noProof="0" dirty="0"/>
          </a:p>
          <a:p>
            <a:endParaRPr lang="en-GB" noProof="0" dirty="0"/>
          </a:p>
          <a:p>
            <a:r>
              <a:rPr lang="en-GB" noProof="0" dirty="0"/>
              <a:t>  </a:t>
            </a:r>
          </a:p>
        </p:txBody>
      </p:sp>
      <p:sp>
        <p:nvSpPr>
          <p:cNvPr id="4" name="Slide Number Placeholder 3">
            <a:extLst>
              <a:ext uri="{FF2B5EF4-FFF2-40B4-BE49-F238E27FC236}">
                <a16:creationId xmlns:a16="http://schemas.microsoft.com/office/drawing/2014/main" id="{63C023BB-4A7F-443C-98A7-4C4D698DB2D2}"/>
              </a:ext>
            </a:extLst>
          </p:cNvPr>
          <p:cNvSpPr>
            <a:spLocks noGrp="1"/>
          </p:cNvSpPr>
          <p:nvPr>
            <p:ph type="sldNum" sz="quarter" idx="2"/>
          </p:nvPr>
        </p:nvSpPr>
        <p:spPr/>
        <p:txBody>
          <a:bodyPr/>
          <a:lstStyle/>
          <a:p>
            <a:fld id="{86CB4B4D-7CA3-9044-876B-883B54F8677D}" type="slidenum">
              <a:rPr lang="en-US" smtClean="0"/>
              <a:t>23</a:t>
            </a:fld>
            <a:endParaRPr lang="en-US" dirty="0"/>
          </a:p>
        </p:txBody>
      </p:sp>
      <p:grpSp>
        <p:nvGrpSpPr>
          <p:cNvPr id="7" name="Group 6">
            <a:extLst>
              <a:ext uri="{FF2B5EF4-FFF2-40B4-BE49-F238E27FC236}">
                <a16:creationId xmlns:a16="http://schemas.microsoft.com/office/drawing/2014/main" id="{0983DF3D-4F3D-4108-9596-DFF5D8DF8F20}"/>
              </a:ext>
            </a:extLst>
          </p:cNvPr>
          <p:cNvGrpSpPr/>
          <p:nvPr/>
        </p:nvGrpSpPr>
        <p:grpSpPr>
          <a:xfrm>
            <a:off x="9387754" y="1901908"/>
            <a:ext cx="7154068" cy="6907659"/>
            <a:chOff x="9679205" y="158160"/>
            <a:chExt cx="7154068" cy="6907659"/>
          </a:xfrm>
        </p:grpSpPr>
        <p:sp>
          <p:nvSpPr>
            <p:cNvPr id="5" name="Title 1">
              <a:extLst>
                <a:ext uri="{FF2B5EF4-FFF2-40B4-BE49-F238E27FC236}">
                  <a16:creationId xmlns:a16="http://schemas.microsoft.com/office/drawing/2014/main" id="{6947F9DC-0A01-463F-AFB0-44103911F079}"/>
                </a:ext>
              </a:extLst>
            </p:cNvPr>
            <p:cNvSpPr txBox="1">
              <a:spLocks/>
            </p:cNvSpPr>
            <p:nvPr/>
          </p:nvSpPr>
          <p:spPr>
            <a:xfrm>
              <a:off x="10235522" y="158160"/>
              <a:ext cx="6041433" cy="11303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sz="6600" dirty="0">
                  <a:solidFill>
                    <a:srgbClr val="000000"/>
                  </a:solidFill>
                </a:rPr>
                <a:t>Figures stated</a:t>
              </a:r>
              <a:endParaRPr lang="en-US" dirty="0">
                <a:solidFill>
                  <a:srgbClr val="000000"/>
                </a:solidFill>
              </a:endParaRPr>
            </a:p>
          </p:txBody>
        </p:sp>
        <p:sp>
          <p:nvSpPr>
            <p:cNvPr id="6" name="Text Placeholder 2">
              <a:extLst>
                <a:ext uri="{FF2B5EF4-FFF2-40B4-BE49-F238E27FC236}">
                  <a16:creationId xmlns:a16="http://schemas.microsoft.com/office/drawing/2014/main" id="{BE5BF636-F5A8-439A-8E57-B3C9CDAC07F1}"/>
                </a:ext>
              </a:extLst>
            </p:cNvPr>
            <p:cNvSpPr txBox="1">
              <a:spLocks/>
            </p:cNvSpPr>
            <p:nvPr/>
          </p:nvSpPr>
          <p:spPr>
            <a:xfrm>
              <a:off x="9679205" y="1627135"/>
              <a:ext cx="7154068" cy="543868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Autofit/>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571500" indent="-571500" hangingPunct="1">
                <a:buFont typeface="Arial" panose="020B0604020202020204" pitchFamily="34" charset="0"/>
                <a:buChar char="•"/>
              </a:pPr>
              <a:r>
                <a:rPr lang="en-GB" dirty="0"/>
                <a:t>98,000 refugees</a:t>
              </a:r>
            </a:p>
            <a:p>
              <a:pPr marL="571500" indent="-571500" hangingPunct="1">
                <a:buFont typeface="Arial" panose="020B0604020202020204" pitchFamily="34" charset="0"/>
                <a:buChar char="•"/>
              </a:pPr>
              <a:r>
                <a:rPr lang="en-GB" dirty="0"/>
                <a:t>105 storage tanks at 10m</a:t>
              </a:r>
              <a:r>
                <a:rPr lang="en-GB" baseline="30000" dirty="0"/>
                <a:t>3</a:t>
              </a:r>
              <a:r>
                <a:rPr lang="en-GB" dirty="0"/>
                <a:t> each</a:t>
              </a:r>
            </a:p>
            <a:p>
              <a:pPr marL="571500" indent="-571500" hangingPunct="1">
                <a:buFont typeface="Arial" panose="020B0604020202020204" pitchFamily="34" charset="0"/>
                <a:buChar char="•"/>
              </a:pPr>
              <a:r>
                <a:rPr lang="en-GB" dirty="0"/>
                <a:t>Water tankers provide </a:t>
              </a:r>
              <a:br>
                <a:rPr lang="en-GB" dirty="0"/>
              </a:br>
              <a:r>
                <a:rPr lang="en-GB" dirty="0"/>
                <a:t>584,000 litres/day of treated water</a:t>
              </a:r>
            </a:p>
            <a:p>
              <a:pPr marL="571500" indent="-571500" hangingPunct="1">
                <a:buFont typeface="Arial" panose="020B0604020202020204" pitchFamily="34" charset="0"/>
                <a:buChar char="•"/>
              </a:pPr>
              <a:endParaRPr lang="en-GB" dirty="0"/>
            </a:p>
            <a:p>
              <a:pPr hangingPunct="1"/>
              <a:r>
                <a:rPr lang="en-GB" dirty="0"/>
                <a:t>  </a:t>
              </a:r>
            </a:p>
          </p:txBody>
        </p:sp>
      </p:grpSp>
    </p:spTree>
    <p:extLst>
      <p:ext uri="{BB962C8B-B14F-4D97-AF65-F5344CB8AC3E}">
        <p14:creationId xmlns:p14="http://schemas.microsoft.com/office/powerpoint/2010/main" val="4454403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343C3-2887-46B0-9261-446CAC616ACB}"/>
              </a:ext>
            </a:extLst>
          </p:cNvPr>
          <p:cNvSpPr>
            <a:spLocks noGrp="1"/>
          </p:cNvSpPr>
          <p:nvPr>
            <p:ph type="title"/>
          </p:nvPr>
        </p:nvSpPr>
        <p:spPr>
          <a:xfrm>
            <a:off x="392704" y="70423"/>
            <a:ext cx="7809187" cy="1130300"/>
          </a:xfrm>
        </p:spPr>
        <p:txBody>
          <a:bodyPr>
            <a:normAutofit fontScale="90000"/>
          </a:bodyPr>
          <a:lstStyle/>
          <a:p>
            <a:r>
              <a:rPr lang="en-GB" sz="6600" noProof="0" dirty="0"/>
              <a:t>Evaluation mission</a:t>
            </a:r>
            <a:endParaRPr lang="en-GB" noProof="0" dirty="0"/>
          </a:p>
        </p:txBody>
      </p:sp>
      <p:sp>
        <p:nvSpPr>
          <p:cNvPr id="3" name="Text Placeholder 2">
            <a:extLst>
              <a:ext uri="{FF2B5EF4-FFF2-40B4-BE49-F238E27FC236}">
                <a16:creationId xmlns:a16="http://schemas.microsoft.com/office/drawing/2014/main" id="{0A18AE30-3A4F-4B11-BCC6-65F22FE3E697}"/>
              </a:ext>
            </a:extLst>
          </p:cNvPr>
          <p:cNvSpPr>
            <a:spLocks noGrp="1"/>
          </p:cNvSpPr>
          <p:nvPr>
            <p:ph type="body" sz="half" idx="1"/>
          </p:nvPr>
        </p:nvSpPr>
        <p:spPr>
          <a:xfrm>
            <a:off x="798441" y="1627135"/>
            <a:ext cx="7154068" cy="5438684"/>
          </a:xfrm>
        </p:spPr>
        <p:txBody>
          <a:bodyPr>
            <a:noAutofit/>
          </a:bodyPr>
          <a:lstStyle/>
          <a:p>
            <a:r>
              <a:rPr lang="en-GB" noProof="0" dirty="0"/>
              <a:t>From the information provided by the engineer:</a:t>
            </a:r>
          </a:p>
          <a:p>
            <a:pPr marL="742950" indent="-742950">
              <a:buFont typeface="+mj-lt"/>
              <a:buAutoNum type="arabicPeriod"/>
            </a:pPr>
            <a:r>
              <a:rPr lang="en-GB" noProof="0" dirty="0"/>
              <a:t>Is water quantity sufficient?</a:t>
            </a:r>
          </a:p>
          <a:p>
            <a:pPr marL="742950" indent="-742950">
              <a:buFont typeface="+mj-lt"/>
              <a:buAutoNum type="arabicPeriod"/>
            </a:pPr>
            <a:r>
              <a:rPr lang="en-GB" noProof="0" dirty="0"/>
              <a:t>Is water quality sufficient?</a:t>
            </a:r>
          </a:p>
          <a:p>
            <a:pPr marL="742950" indent="-742950">
              <a:buFont typeface="+mj-lt"/>
              <a:buAutoNum type="arabicPeriod"/>
            </a:pPr>
            <a:r>
              <a:rPr lang="en-GB" dirty="0"/>
              <a:t>Who else would you like to talk to, and what would you ask?</a:t>
            </a:r>
            <a:endParaRPr lang="en-GB" noProof="0" dirty="0"/>
          </a:p>
          <a:p>
            <a:endParaRPr lang="en-GB" noProof="0" dirty="0"/>
          </a:p>
          <a:p>
            <a:r>
              <a:rPr lang="en-GB" noProof="0" dirty="0"/>
              <a:t>  </a:t>
            </a:r>
          </a:p>
        </p:txBody>
      </p:sp>
      <p:sp>
        <p:nvSpPr>
          <p:cNvPr id="4" name="Slide Number Placeholder 3">
            <a:extLst>
              <a:ext uri="{FF2B5EF4-FFF2-40B4-BE49-F238E27FC236}">
                <a16:creationId xmlns:a16="http://schemas.microsoft.com/office/drawing/2014/main" id="{63C023BB-4A7F-443C-98A7-4C4D698DB2D2}"/>
              </a:ext>
            </a:extLst>
          </p:cNvPr>
          <p:cNvSpPr>
            <a:spLocks noGrp="1"/>
          </p:cNvSpPr>
          <p:nvPr>
            <p:ph type="sldNum" sz="quarter" idx="2"/>
          </p:nvPr>
        </p:nvSpPr>
        <p:spPr/>
        <p:txBody>
          <a:bodyPr/>
          <a:lstStyle/>
          <a:p>
            <a:fld id="{86CB4B4D-7CA3-9044-876B-883B54F8677D}" type="slidenum">
              <a:rPr lang="en-US" smtClean="0"/>
              <a:t>24</a:t>
            </a:fld>
            <a:endParaRPr lang="en-US" dirty="0"/>
          </a:p>
        </p:txBody>
      </p:sp>
      <p:pic>
        <p:nvPicPr>
          <p:cNvPr id="8" name="Picture 7">
            <a:extLst>
              <a:ext uri="{FF2B5EF4-FFF2-40B4-BE49-F238E27FC236}">
                <a16:creationId xmlns:a16="http://schemas.microsoft.com/office/drawing/2014/main" id="{9ECDD4EB-0F70-484D-8FF2-2C52C54AC8B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92179" y="1754954"/>
            <a:ext cx="9248084" cy="6479541"/>
          </a:xfrm>
          <a:prstGeom prst="rect">
            <a:avLst/>
          </a:prstGeom>
          <a:ln>
            <a:solidFill>
              <a:srgbClr val="000000"/>
            </a:solidFill>
          </a:ln>
        </p:spPr>
      </p:pic>
    </p:spTree>
    <p:extLst>
      <p:ext uri="{BB962C8B-B14F-4D97-AF65-F5344CB8AC3E}">
        <p14:creationId xmlns:p14="http://schemas.microsoft.com/office/powerpoint/2010/main" val="2048263132"/>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57834-B30E-4D4F-A0E7-8F3E5BC524F5}"/>
              </a:ext>
            </a:extLst>
          </p:cNvPr>
          <p:cNvSpPr>
            <a:spLocks noGrp="1"/>
          </p:cNvSpPr>
          <p:nvPr>
            <p:ph type="title"/>
          </p:nvPr>
        </p:nvSpPr>
        <p:spPr/>
        <p:txBody>
          <a:bodyPr/>
          <a:lstStyle/>
          <a:p>
            <a:r>
              <a:rPr lang="en-GB" noProof="0" dirty="0"/>
              <a:t>Key messages</a:t>
            </a:r>
          </a:p>
        </p:txBody>
      </p:sp>
      <p:sp>
        <p:nvSpPr>
          <p:cNvPr id="3" name="Text Placeholder 2">
            <a:extLst>
              <a:ext uri="{FF2B5EF4-FFF2-40B4-BE49-F238E27FC236}">
                <a16:creationId xmlns:a16="http://schemas.microsoft.com/office/drawing/2014/main" id="{B57224F9-C333-4AAF-A47C-78B7A70C08BC}"/>
              </a:ext>
            </a:extLst>
          </p:cNvPr>
          <p:cNvSpPr>
            <a:spLocks noGrp="1"/>
          </p:cNvSpPr>
          <p:nvPr>
            <p:ph type="body" sz="half" idx="1"/>
          </p:nvPr>
        </p:nvSpPr>
        <p:spPr>
          <a:xfrm>
            <a:off x="1098090" y="1584034"/>
            <a:ext cx="15144082" cy="6585531"/>
          </a:xfrm>
        </p:spPr>
        <p:txBody>
          <a:bodyPr>
            <a:noAutofit/>
          </a:bodyPr>
          <a:lstStyle/>
          <a:p>
            <a:pPr marL="571500" lvl="0" indent="-571500">
              <a:buFont typeface="Arial" panose="020B0604020202020204" pitchFamily="34" charset="0"/>
              <a:buChar char="•"/>
            </a:pPr>
            <a:r>
              <a:rPr lang="en-GB" dirty="0"/>
              <a:t>The main objective of WASH programmes in humanitarian response is to reduce public health risks by creating </a:t>
            </a:r>
            <a:r>
              <a:rPr lang="en-GB" b="1" dirty="0"/>
              <a:t>barriers</a:t>
            </a:r>
            <a:r>
              <a:rPr lang="en-GB" dirty="0"/>
              <a:t> along transmission pathways.</a:t>
            </a:r>
            <a:endParaRPr lang="de-DE" dirty="0"/>
          </a:p>
          <a:p>
            <a:pPr marL="571500" lvl="0" indent="-571500">
              <a:buFont typeface="Arial" panose="020B0604020202020204" pitchFamily="34" charset="0"/>
              <a:buChar char="•"/>
            </a:pPr>
            <a:r>
              <a:rPr lang="en-GB" dirty="0"/>
              <a:t>Community engagement is at the centre of all WASH programming.</a:t>
            </a:r>
            <a:endParaRPr lang="de-DE" dirty="0"/>
          </a:p>
          <a:p>
            <a:pPr marL="571500" lvl="0" indent="-571500">
              <a:buFont typeface="Arial" panose="020B0604020202020204" pitchFamily="34" charset="0"/>
              <a:buChar char="•"/>
            </a:pPr>
            <a:r>
              <a:rPr lang="en-GB" dirty="0"/>
              <a:t>WASH programming does not </a:t>
            </a:r>
            <a:r>
              <a:rPr lang="en-GB" b="1" dirty="0"/>
              <a:t>only</a:t>
            </a:r>
            <a:r>
              <a:rPr lang="en-GB" dirty="0"/>
              <a:t> concern hand washing, water quantity and quality. </a:t>
            </a:r>
            <a:endParaRPr lang="de-DE" dirty="0"/>
          </a:p>
          <a:p>
            <a:pPr marL="571500" lvl="0" indent="-571500">
              <a:buFont typeface="Arial" panose="020B0604020202020204" pitchFamily="34" charset="0"/>
              <a:buChar char="•"/>
            </a:pPr>
            <a:r>
              <a:rPr lang="en-GB" dirty="0"/>
              <a:t>Monitoring and evaluation are essential components of any WASH programme.</a:t>
            </a:r>
            <a:endParaRPr lang="de-DE" dirty="0"/>
          </a:p>
        </p:txBody>
      </p:sp>
      <p:sp>
        <p:nvSpPr>
          <p:cNvPr id="4" name="Slide Number Placeholder 3">
            <a:extLst>
              <a:ext uri="{FF2B5EF4-FFF2-40B4-BE49-F238E27FC236}">
                <a16:creationId xmlns:a16="http://schemas.microsoft.com/office/drawing/2014/main" id="{6AF4BDEA-BE19-4F70-B50F-FF1F60CB5A4D}"/>
              </a:ext>
            </a:extLst>
          </p:cNvPr>
          <p:cNvSpPr>
            <a:spLocks noGrp="1"/>
          </p:cNvSpPr>
          <p:nvPr>
            <p:ph type="sldNum" sz="quarter" idx="2"/>
          </p:nvPr>
        </p:nvSpPr>
        <p:spPr/>
        <p:txBody>
          <a:bodyPr/>
          <a:lstStyle/>
          <a:p>
            <a:fld id="{86CB4B4D-7CA3-9044-876B-883B54F8677D}" type="slidenum">
              <a:rPr lang="en-US" smtClean="0"/>
              <a:t>25</a:t>
            </a:fld>
            <a:endParaRPr lang="en-US" dirty="0"/>
          </a:p>
        </p:txBody>
      </p:sp>
    </p:spTree>
    <p:extLst>
      <p:ext uri="{BB962C8B-B14F-4D97-AF65-F5344CB8AC3E}">
        <p14:creationId xmlns:p14="http://schemas.microsoft.com/office/powerpoint/2010/main" val="4117217022"/>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A1D3B-A3A7-4C86-A863-4A536FDA7806}"/>
              </a:ext>
            </a:extLst>
          </p:cNvPr>
          <p:cNvSpPr>
            <a:spLocks noGrp="1"/>
          </p:cNvSpPr>
          <p:nvPr>
            <p:ph type="title"/>
          </p:nvPr>
        </p:nvSpPr>
        <p:spPr>
          <a:xfrm>
            <a:off x="396511" y="175494"/>
            <a:ext cx="14800185" cy="2159000"/>
          </a:xfrm>
        </p:spPr>
        <p:txBody>
          <a:bodyPr/>
          <a:lstStyle/>
          <a:p>
            <a:r>
              <a:rPr lang="en-GB" noProof="0" dirty="0"/>
              <a:t>Objective of WASH programmes</a:t>
            </a:r>
          </a:p>
        </p:txBody>
      </p:sp>
      <p:sp>
        <p:nvSpPr>
          <p:cNvPr id="3" name="Text Placeholder 2">
            <a:extLst>
              <a:ext uri="{FF2B5EF4-FFF2-40B4-BE49-F238E27FC236}">
                <a16:creationId xmlns:a16="http://schemas.microsoft.com/office/drawing/2014/main" id="{EF7A5797-B458-45AD-8A32-C54B5BADB073}"/>
              </a:ext>
            </a:extLst>
          </p:cNvPr>
          <p:cNvSpPr>
            <a:spLocks noGrp="1"/>
          </p:cNvSpPr>
          <p:nvPr>
            <p:ph type="body" idx="1"/>
          </p:nvPr>
        </p:nvSpPr>
        <p:spPr>
          <a:xfrm>
            <a:off x="970775" y="1454644"/>
            <a:ext cx="15398711" cy="6286500"/>
          </a:xfrm>
        </p:spPr>
        <p:txBody>
          <a:bodyPr/>
          <a:lstStyle/>
          <a:p>
            <a:pPr marL="457200" indent="-457200">
              <a:buFont typeface="Arial" panose="020B0604020202020204" pitchFamily="34" charset="0"/>
              <a:buChar char="•"/>
            </a:pPr>
            <a:r>
              <a:rPr lang="en-GB" noProof="0" dirty="0"/>
              <a:t>The main objective of WASH programmes in humanitarian response is to reduce public health risks by creating </a:t>
            </a:r>
            <a:r>
              <a:rPr lang="en-GB" b="1" noProof="0" dirty="0"/>
              <a:t>barriers</a:t>
            </a:r>
            <a:r>
              <a:rPr lang="en-GB" noProof="0" dirty="0"/>
              <a:t> along transmission </a:t>
            </a:r>
            <a:r>
              <a:rPr lang="en-GB" b="1" noProof="0" dirty="0"/>
              <a:t>pathways</a:t>
            </a:r>
            <a:r>
              <a:rPr lang="en-GB" noProof="0" dirty="0"/>
              <a:t>.</a:t>
            </a:r>
          </a:p>
          <a:p>
            <a:pPr marL="457200" indent="-457200">
              <a:buFont typeface="Arial" panose="020B0604020202020204" pitchFamily="34" charset="0"/>
              <a:buChar char="•"/>
            </a:pPr>
            <a:r>
              <a:rPr lang="en-GB" noProof="0" dirty="0"/>
              <a:t>The main pathways for pathogens to infect humans are faeces, fluids, fingers, flies and food (also known as the five Fs)</a:t>
            </a:r>
          </a:p>
          <a:p>
            <a:endParaRPr lang="en-GB" noProof="0" dirty="0"/>
          </a:p>
        </p:txBody>
      </p:sp>
      <p:sp>
        <p:nvSpPr>
          <p:cNvPr id="4" name="Slide Number Placeholder 3">
            <a:extLst>
              <a:ext uri="{FF2B5EF4-FFF2-40B4-BE49-F238E27FC236}">
                <a16:creationId xmlns:a16="http://schemas.microsoft.com/office/drawing/2014/main" id="{AB567E1C-AA60-4897-BA5E-3C444AB3938D}"/>
              </a:ext>
            </a:extLst>
          </p:cNvPr>
          <p:cNvSpPr>
            <a:spLocks noGrp="1"/>
          </p:cNvSpPr>
          <p:nvPr>
            <p:ph type="sldNum" sz="quarter" idx="2"/>
          </p:nvPr>
        </p:nvSpPr>
        <p:spPr>
          <a:xfrm>
            <a:off x="3413070" y="8966884"/>
            <a:ext cx="665792" cy="611222"/>
          </a:xfrm>
        </p:spPr>
        <p:txBody>
          <a:bodyPr/>
          <a:lstStyle/>
          <a:p>
            <a:fld id="{86CB4B4D-7CA3-9044-876B-883B54F8677D}" type="slidenum">
              <a:rPr lang="en-US" smtClean="0"/>
              <a:t>3</a:t>
            </a:fld>
            <a:endParaRPr lang="en-US" dirty="0"/>
          </a:p>
        </p:txBody>
      </p:sp>
      <p:pic>
        <p:nvPicPr>
          <p:cNvPr id="5" name="Picture 4">
            <a:extLst>
              <a:ext uri="{FF2B5EF4-FFF2-40B4-BE49-F238E27FC236}">
                <a16:creationId xmlns:a16="http://schemas.microsoft.com/office/drawing/2014/main" id="{18258CBB-0843-42A1-B0E8-AEF29DE8B40F}"/>
              </a:ext>
            </a:extLst>
          </p:cNvPr>
          <p:cNvPicPr/>
          <p:nvPr/>
        </p:nvPicPr>
        <p:blipFill rotWithShape="1">
          <a:blip r:embed="rId3" cstate="screen">
            <a:extLst>
              <a:ext uri="{28A0092B-C50C-407E-A947-70E740481C1C}">
                <a14:useLocalDpi xmlns:a14="http://schemas.microsoft.com/office/drawing/2010/main"/>
              </a:ext>
            </a:extLst>
          </a:blip>
          <a:srcRect/>
          <a:stretch/>
        </p:blipFill>
        <p:spPr>
          <a:xfrm>
            <a:off x="10281766" y="5553212"/>
            <a:ext cx="2958425" cy="2745744"/>
          </a:xfrm>
          <a:prstGeom prst="rect">
            <a:avLst/>
          </a:prstGeom>
        </p:spPr>
      </p:pic>
      <p:pic>
        <p:nvPicPr>
          <p:cNvPr id="6" name="Picture 5">
            <a:extLst>
              <a:ext uri="{FF2B5EF4-FFF2-40B4-BE49-F238E27FC236}">
                <a16:creationId xmlns:a16="http://schemas.microsoft.com/office/drawing/2014/main" id="{1DA303D2-EEAF-4238-90DD-978B9DD6E58E}"/>
              </a:ext>
            </a:extLst>
          </p:cNvPr>
          <p:cNvPicPr/>
          <p:nvPr/>
        </p:nvPicPr>
        <p:blipFill rotWithShape="1">
          <a:blip r:embed="rId4" cstate="screen">
            <a:extLst>
              <a:ext uri="{28A0092B-C50C-407E-A947-70E740481C1C}">
                <a14:useLocalDpi xmlns:a14="http://schemas.microsoft.com/office/drawing/2010/main"/>
              </a:ext>
            </a:extLst>
          </a:blip>
          <a:srcRect/>
          <a:stretch/>
        </p:blipFill>
        <p:spPr>
          <a:xfrm>
            <a:off x="7236902" y="5541391"/>
            <a:ext cx="2958425" cy="2745744"/>
          </a:xfrm>
          <a:prstGeom prst="rect">
            <a:avLst/>
          </a:prstGeom>
        </p:spPr>
      </p:pic>
      <p:pic>
        <p:nvPicPr>
          <p:cNvPr id="7" name="Picture 6">
            <a:extLst>
              <a:ext uri="{FF2B5EF4-FFF2-40B4-BE49-F238E27FC236}">
                <a16:creationId xmlns:a16="http://schemas.microsoft.com/office/drawing/2014/main" id="{A0B7BB48-79FB-42A1-B511-E98257DDE730}"/>
              </a:ext>
            </a:extLst>
          </p:cNvPr>
          <p:cNvPicPr/>
          <p:nvPr/>
        </p:nvPicPr>
        <p:blipFill rotWithShape="1">
          <a:blip r:embed="rId5" cstate="screen">
            <a:extLst>
              <a:ext uri="{28A0092B-C50C-407E-A947-70E740481C1C}">
                <a14:useLocalDpi xmlns:a14="http://schemas.microsoft.com/office/drawing/2010/main"/>
              </a:ext>
            </a:extLst>
          </a:blip>
          <a:srcRect/>
          <a:stretch/>
        </p:blipFill>
        <p:spPr>
          <a:xfrm>
            <a:off x="4112728" y="5553211"/>
            <a:ext cx="3044864" cy="2722587"/>
          </a:xfrm>
          <a:prstGeom prst="rect">
            <a:avLst/>
          </a:prstGeom>
        </p:spPr>
      </p:pic>
      <p:pic>
        <p:nvPicPr>
          <p:cNvPr id="8" name="Picture 7">
            <a:extLst>
              <a:ext uri="{FF2B5EF4-FFF2-40B4-BE49-F238E27FC236}">
                <a16:creationId xmlns:a16="http://schemas.microsoft.com/office/drawing/2014/main" id="{88D112C0-10BD-42CA-A40D-9063206DE5AF}"/>
              </a:ext>
            </a:extLst>
          </p:cNvPr>
          <p:cNvPicPr/>
          <p:nvPr/>
        </p:nvPicPr>
        <p:blipFill rotWithShape="1">
          <a:blip r:embed="rId6" cstate="screen">
            <a:extLst>
              <a:ext uri="{28A0092B-C50C-407E-A947-70E740481C1C}">
                <a14:useLocalDpi xmlns:a14="http://schemas.microsoft.com/office/drawing/2010/main"/>
              </a:ext>
            </a:extLst>
          </a:blip>
          <a:srcRect/>
          <a:stretch/>
        </p:blipFill>
        <p:spPr>
          <a:xfrm>
            <a:off x="13251769" y="5514128"/>
            <a:ext cx="3173564" cy="2784828"/>
          </a:xfrm>
          <a:prstGeom prst="rect">
            <a:avLst/>
          </a:prstGeom>
        </p:spPr>
      </p:pic>
      <p:pic>
        <p:nvPicPr>
          <p:cNvPr id="9" name="Picture 8">
            <a:extLst>
              <a:ext uri="{FF2B5EF4-FFF2-40B4-BE49-F238E27FC236}">
                <a16:creationId xmlns:a16="http://schemas.microsoft.com/office/drawing/2014/main" id="{677E9849-4F45-485D-917A-F17699D760E9}"/>
              </a:ext>
            </a:extLst>
          </p:cNvPr>
          <p:cNvPicPr/>
          <p:nvPr/>
        </p:nvPicPr>
        <p:blipFill rotWithShape="1">
          <a:blip r:embed="rId7" cstate="screen">
            <a:extLst>
              <a:ext uri="{28A0092B-C50C-407E-A947-70E740481C1C}">
                <a14:useLocalDpi xmlns:a14="http://schemas.microsoft.com/office/drawing/2010/main"/>
              </a:ext>
            </a:extLst>
          </a:blip>
          <a:srcRect/>
          <a:stretch/>
        </p:blipFill>
        <p:spPr>
          <a:xfrm>
            <a:off x="1033998" y="5564547"/>
            <a:ext cx="3044864" cy="2722587"/>
          </a:xfrm>
          <a:prstGeom prst="rect">
            <a:avLst/>
          </a:prstGeom>
        </p:spPr>
      </p:pic>
    </p:spTree>
    <p:extLst>
      <p:ext uri="{BB962C8B-B14F-4D97-AF65-F5344CB8AC3E}">
        <p14:creationId xmlns:p14="http://schemas.microsoft.com/office/powerpoint/2010/main" val="404815739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fade">
                                      <p:cBhvr>
                                        <p:cTn id="9" dur="500"/>
                                        <p:tgtEl>
                                          <p:spTgt spid="9"/>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BAD2A-86D0-4D25-B75A-7910648CEB1A}"/>
              </a:ext>
            </a:extLst>
          </p:cNvPr>
          <p:cNvSpPr>
            <a:spLocks noGrp="1"/>
          </p:cNvSpPr>
          <p:nvPr>
            <p:ph type="title"/>
          </p:nvPr>
        </p:nvSpPr>
        <p:spPr>
          <a:xfrm>
            <a:off x="396511" y="281911"/>
            <a:ext cx="16531612" cy="1546907"/>
          </a:xfrm>
        </p:spPr>
        <p:txBody>
          <a:bodyPr>
            <a:normAutofit/>
          </a:bodyPr>
          <a:lstStyle/>
          <a:p>
            <a:r>
              <a:rPr lang="en-GB" noProof="0" dirty="0"/>
              <a:t>The F diagram</a:t>
            </a:r>
          </a:p>
        </p:txBody>
      </p:sp>
      <p:sp>
        <p:nvSpPr>
          <p:cNvPr id="3" name="Text Placeholder 2">
            <a:extLst>
              <a:ext uri="{FF2B5EF4-FFF2-40B4-BE49-F238E27FC236}">
                <a16:creationId xmlns:a16="http://schemas.microsoft.com/office/drawing/2014/main" id="{273A3A31-4EED-4C54-89C1-E3F9C773F92D}"/>
              </a:ext>
            </a:extLst>
          </p:cNvPr>
          <p:cNvSpPr>
            <a:spLocks noGrp="1"/>
          </p:cNvSpPr>
          <p:nvPr>
            <p:ph type="body" idx="1"/>
          </p:nvPr>
        </p:nvSpPr>
        <p:spPr>
          <a:xfrm>
            <a:off x="9310255" y="1055364"/>
            <a:ext cx="7747214" cy="6286500"/>
          </a:xfrm>
        </p:spPr>
        <p:txBody>
          <a:bodyPr>
            <a:noAutofit/>
          </a:bodyPr>
          <a:lstStyle/>
          <a:p>
            <a:pPr marL="0" indent="0">
              <a:buNone/>
            </a:pPr>
            <a:r>
              <a:rPr lang="en-GB" sz="3400" b="1" noProof="0" dirty="0"/>
              <a:t>Barriers</a:t>
            </a:r>
            <a:r>
              <a:rPr lang="en-GB" sz="3400" noProof="0" dirty="0"/>
              <a:t> can stop the transmission of disease; these can be:</a:t>
            </a:r>
          </a:p>
          <a:p>
            <a:pPr marL="968375" lvl="4" indent="-457200">
              <a:buFont typeface="Arial" panose="020B0604020202020204" pitchFamily="34" charset="0"/>
              <a:buChar char="•"/>
            </a:pPr>
            <a:r>
              <a:rPr lang="en-GB" sz="3400" b="1" noProof="0" dirty="0"/>
              <a:t>primary</a:t>
            </a:r>
            <a:r>
              <a:rPr lang="en-GB" sz="3400" noProof="0" dirty="0"/>
              <a:t> (preventing the initial contact with the faeces); or</a:t>
            </a:r>
          </a:p>
          <a:p>
            <a:pPr marL="968375" lvl="1" indent="-457200">
              <a:buFont typeface="Arial" panose="020B0604020202020204" pitchFamily="34" charset="0"/>
              <a:buChar char="•"/>
            </a:pPr>
            <a:r>
              <a:rPr lang="en-GB" sz="3400" b="1" noProof="0" dirty="0"/>
              <a:t>secondary</a:t>
            </a:r>
            <a:r>
              <a:rPr lang="en-GB" sz="3400" noProof="0" dirty="0"/>
              <a:t> (preventing it being ingested by another person). </a:t>
            </a:r>
          </a:p>
          <a:p>
            <a:pPr marL="457200" indent="-457200">
              <a:buFont typeface="Arial" panose="020B0604020202020204" pitchFamily="34" charset="0"/>
              <a:buChar char="•"/>
            </a:pPr>
            <a:r>
              <a:rPr lang="en-GB" sz="3400" noProof="0" dirty="0"/>
              <a:t>They can be controlled by WASH interventions.</a:t>
            </a:r>
          </a:p>
        </p:txBody>
      </p:sp>
      <p:sp>
        <p:nvSpPr>
          <p:cNvPr id="4" name="Slide Number Placeholder 3">
            <a:extLst>
              <a:ext uri="{FF2B5EF4-FFF2-40B4-BE49-F238E27FC236}">
                <a16:creationId xmlns:a16="http://schemas.microsoft.com/office/drawing/2014/main" id="{6ADDCDD3-0A75-439E-87E3-C5D390AB5D9B}"/>
              </a:ext>
            </a:extLst>
          </p:cNvPr>
          <p:cNvSpPr>
            <a:spLocks noGrp="1"/>
          </p:cNvSpPr>
          <p:nvPr>
            <p:ph type="sldNum" sz="quarter" idx="2"/>
          </p:nvPr>
        </p:nvSpPr>
        <p:spPr>
          <a:xfrm>
            <a:off x="3386653" y="8472622"/>
            <a:ext cx="394339" cy="389915"/>
          </a:xfrm>
        </p:spPr>
        <p:txBody>
          <a:bodyPr/>
          <a:lstStyle/>
          <a:p>
            <a:fld id="{86CB4B4D-7CA3-9044-876B-883B54F8677D}" type="slidenum">
              <a:rPr lang="en-US" smtClean="0"/>
              <a:t>4</a:t>
            </a:fld>
            <a:endParaRPr lang="en-US" dirty="0"/>
          </a:p>
        </p:txBody>
      </p:sp>
      <p:pic>
        <p:nvPicPr>
          <p:cNvPr id="5" name="Picture 4">
            <a:extLst>
              <a:ext uri="{FF2B5EF4-FFF2-40B4-BE49-F238E27FC236}">
                <a16:creationId xmlns:a16="http://schemas.microsoft.com/office/drawing/2014/main" id="{542F27D3-AA92-4E77-87FF-D266C9386388}"/>
              </a:ext>
            </a:extLst>
          </p:cNvPr>
          <p:cNvPicPr/>
          <p:nvPr/>
        </p:nvPicPr>
        <p:blipFill rotWithShape="1">
          <a:blip r:embed="rId3" cstate="screen">
            <a:extLst>
              <a:ext uri="{28A0092B-C50C-407E-A947-70E740481C1C}">
                <a14:useLocalDpi xmlns:a14="http://schemas.microsoft.com/office/drawing/2010/main"/>
              </a:ext>
            </a:extLst>
          </a:blip>
          <a:srcRect/>
          <a:stretch/>
        </p:blipFill>
        <p:spPr>
          <a:xfrm>
            <a:off x="3117471" y="1872763"/>
            <a:ext cx="5943600" cy="7266236"/>
          </a:xfrm>
          <a:prstGeom prst="rect">
            <a:avLst/>
          </a:prstGeom>
        </p:spPr>
      </p:pic>
      <p:pic>
        <p:nvPicPr>
          <p:cNvPr id="6" name="Picture 5">
            <a:extLst>
              <a:ext uri="{FF2B5EF4-FFF2-40B4-BE49-F238E27FC236}">
                <a16:creationId xmlns:a16="http://schemas.microsoft.com/office/drawing/2014/main" id="{A5F09B5E-7A93-48E9-8C0D-E329654CC89D}"/>
              </a:ext>
            </a:extLst>
          </p:cNvPr>
          <p:cNvPicPr/>
          <p:nvPr/>
        </p:nvPicPr>
        <p:blipFill>
          <a:blip r:embed="rId4"/>
          <a:stretch>
            <a:fillRect/>
          </a:stretch>
        </p:blipFill>
        <p:spPr>
          <a:xfrm>
            <a:off x="443743" y="2290363"/>
            <a:ext cx="1991568" cy="1871109"/>
          </a:xfrm>
          <a:prstGeom prst="rect">
            <a:avLst/>
          </a:prstGeom>
        </p:spPr>
      </p:pic>
      <p:pic>
        <p:nvPicPr>
          <p:cNvPr id="7" name="Picture 6">
            <a:extLst>
              <a:ext uri="{FF2B5EF4-FFF2-40B4-BE49-F238E27FC236}">
                <a16:creationId xmlns:a16="http://schemas.microsoft.com/office/drawing/2014/main" id="{080D1E69-4997-462A-8AAB-79B2675B4E42}"/>
              </a:ext>
            </a:extLst>
          </p:cNvPr>
          <p:cNvPicPr/>
          <p:nvPr/>
        </p:nvPicPr>
        <p:blipFill rotWithShape="1">
          <a:blip r:embed="rId5" cstate="screen">
            <a:extLst>
              <a:ext uri="{28A0092B-C50C-407E-A947-70E740481C1C}">
                <a14:useLocalDpi xmlns:a14="http://schemas.microsoft.com/office/drawing/2010/main"/>
              </a:ext>
            </a:extLst>
          </a:blip>
          <a:srcRect/>
          <a:stretch/>
        </p:blipFill>
        <p:spPr>
          <a:xfrm>
            <a:off x="3077858" y="1537132"/>
            <a:ext cx="5943600" cy="300555"/>
          </a:xfrm>
          <a:prstGeom prst="rect">
            <a:avLst/>
          </a:prstGeom>
        </p:spPr>
      </p:pic>
      <p:sp>
        <p:nvSpPr>
          <p:cNvPr id="8" name="Rectangle 7">
            <a:extLst>
              <a:ext uri="{FF2B5EF4-FFF2-40B4-BE49-F238E27FC236}">
                <a16:creationId xmlns:a16="http://schemas.microsoft.com/office/drawing/2014/main" id="{5E4BCBBB-9078-42EF-9335-6B8ED60D78CC}"/>
              </a:ext>
            </a:extLst>
          </p:cNvPr>
          <p:cNvSpPr/>
          <p:nvPr/>
        </p:nvSpPr>
        <p:spPr>
          <a:xfrm>
            <a:off x="3415287" y="9117819"/>
            <a:ext cx="5141152" cy="311239"/>
          </a:xfrm>
          <a:prstGeom prst="rect">
            <a:avLst/>
          </a:prstGeom>
        </p:spPr>
        <p:txBody>
          <a:bodyPr wrap="none">
            <a:spAutoFit/>
          </a:bodyPr>
          <a:lstStyle/>
          <a:p>
            <a:pPr>
              <a:lnSpc>
                <a:spcPct val="107000"/>
              </a:lnSpc>
            </a:pPr>
            <a:r>
              <a:rPr lang="en-US" sz="1400" i="1" dirty="0">
                <a:solidFill>
                  <a:srgbClr val="00B297"/>
                </a:solidFill>
                <a:latin typeface="Arial" panose="020B0604020202020204" pitchFamily="34" charset="0"/>
                <a:ea typeface="Calibri" panose="020F0502020204030204" pitchFamily="34" charset="0"/>
                <a:cs typeface="Times New Roman" panose="02020603050405020304" pitchFamily="18" charset="0"/>
              </a:rPr>
              <a:t>Source: Water, Engineering and Development Centre (WEDC)</a:t>
            </a:r>
            <a:endParaRPr lang="en-US" sz="1400" dirty="0">
              <a:solidFill>
                <a:srgbClr val="00B297"/>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7825234E-1FA0-4A80-825D-E0CD3351A054}"/>
              </a:ext>
            </a:extLst>
          </p:cNvPr>
          <p:cNvSpPr txBox="1"/>
          <p:nvPr/>
        </p:nvSpPr>
        <p:spPr>
          <a:xfrm>
            <a:off x="12578345" y="8831349"/>
            <a:ext cx="2042226"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chemeClr val="tx2"/>
                </a:solidFill>
                <a:effectLst/>
                <a:uFillTx/>
                <a:latin typeface="Open Sans Regular"/>
                <a:ea typeface="Open Sans Regular"/>
                <a:cs typeface="Open Sans Regular"/>
                <a:sym typeface="Open Sans Regular"/>
              </a:rPr>
              <a:t>See page 144</a:t>
            </a:r>
          </a:p>
        </p:txBody>
      </p:sp>
      <p:pic>
        <p:nvPicPr>
          <p:cNvPr id="10" name="Picture 9" descr="Image result for 2018 SPhere HAndbook">
            <a:extLst>
              <a:ext uri="{FF2B5EF4-FFF2-40B4-BE49-F238E27FC236}">
                <a16:creationId xmlns:a16="http://schemas.microsoft.com/office/drawing/2014/main" id="{A7C5B515-DFEE-40CA-B215-C1C1C04F9E0E}"/>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2976125" y="6899382"/>
            <a:ext cx="1246667" cy="1798854"/>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55016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A21BFA1A-905B-44A9-8A67-0436C333F17C}"/>
              </a:ext>
            </a:extLst>
          </p:cNvPr>
          <p:cNvSpPr>
            <a:spLocks noGrp="1"/>
          </p:cNvSpPr>
          <p:nvPr>
            <p:ph type="title"/>
          </p:nvPr>
        </p:nvSpPr>
        <p:spPr>
          <a:xfrm>
            <a:off x="392704" y="303494"/>
            <a:ext cx="16136834" cy="1130300"/>
          </a:xfrm>
        </p:spPr>
        <p:txBody>
          <a:bodyPr>
            <a:normAutofit fontScale="90000"/>
          </a:bodyPr>
          <a:lstStyle/>
          <a:p>
            <a:r>
              <a:rPr lang="en-GB" noProof="0" dirty="0"/>
              <a:t>There are six categories of WASH standards</a:t>
            </a:r>
          </a:p>
        </p:txBody>
      </p:sp>
      <p:sp>
        <p:nvSpPr>
          <p:cNvPr id="127" name="Slide Number"/>
          <p:cNvSpPr txBox="1">
            <a:spLocks noGrp="1"/>
          </p:cNvSpPr>
          <p:nvPr>
            <p:ph type="sldNum" sz="quarter" idx="2"/>
          </p:nvPr>
        </p:nvSpPr>
        <p:spPr>
          <a:xfrm>
            <a:off x="2611495" y="8572505"/>
            <a:ext cx="394339" cy="389915"/>
          </a:xfrm>
          <a:prstGeom prst="rect">
            <a:avLst/>
          </a:prstGeom>
          <a:extLst>
            <a:ext uri="{C572A759-6A51-4108-AA02-DFA0A04FC94B}">
              <ma14:wrappingTextBoxFlag xmlns="" xmlns:ma14="http://schemas.microsoft.com/office/mac/drawingml/2011/main" val="1"/>
            </a:ext>
          </a:extLst>
        </p:spPr>
        <p:txBody>
          <a:bodyPr/>
          <a:lstStyle>
            <a:lvl1pPr>
              <a:defRPr>
                <a:solidFill>
                  <a:srgbClr val="FFFFFF"/>
                </a:solidFill>
              </a:defRPr>
            </a:lvl1pPr>
          </a:lstStyle>
          <a:p>
            <a:fld id="{86CB4B4D-7CA3-9044-876B-883B54F8677D}" type="slidenum">
              <a:rPr/>
              <a:t>5</a:t>
            </a:fld>
            <a:endParaRPr dirty="0"/>
          </a:p>
        </p:txBody>
      </p:sp>
      <p:sp>
        <p:nvSpPr>
          <p:cNvPr id="8" name="Rectangle 7">
            <a:extLst>
              <a:ext uri="{FF2B5EF4-FFF2-40B4-BE49-F238E27FC236}">
                <a16:creationId xmlns:a16="http://schemas.microsoft.com/office/drawing/2014/main" id="{11F591D4-A74F-4ABD-9885-563EC6D5E09B}"/>
              </a:ext>
            </a:extLst>
          </p:cNvPr>
          <p:cNvSpPr/>
          <p:nvPr/>
        </p:nvSpPr>
        <p:spPr>
          <a:xfrm>
            <a:off x="3946142" y="2348709"/>
            <a:ext cx="1860331" cy="155448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Water supply</a:t>
            </a:r>
          </a:p>
        </p:txBody>
      </p:sp>
      <p:sp>
        <p:nvSpPr>
          <p:cNvPr id="9" name="Rectangle 8">
            <a:extLst>
              <a:ext uri="{FF2B5EF4-FFF2-40B4-BE49-F238E27FC236}">
                <a16:creationId xmlns:a16="http://schemas.microsoft.com/office/drawing/2014/main" id="{AAB59D32-1AEA-4533-A752-014DA63D3AAF}"/>
              </a:ext>
            </a:extLst>
          </p:cNvPr>
          <p:cNvSpPr/>
          <p:nvPr/>
        </p:nvSpPr>
        <p:spPr>
          <a:xfrm>
            <a:off x="1909707" y="2348733"/>
            <a:ext cx="1860331" cy="155448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Hygiene promotion</a:t>
            </a:r>
          </a:p>
        </p:txBody>
      </p:sp>
      <p:sp>
        <p:nvSpPr>
          <p:cNvPr id="10" name="Rectangle 9">
            <a:extLst>
              <a:ext uri="{FF2B5EF4-FFF2-40B4-BE49-F238E27FC236}">
                <a16:creationId xmlns:a16="http://schemas.microsoft.com/office/drawing/2014/main" id="{A81814A2-9710-4F74-A14D-8156C7DE603F}"/>
              </a:ext>
            </a:extLst>
          </p:cNvPr>
          <p:cNvSpPr/>
          <p:nvPr/>
        </p:nvSpPr>
        <p:spPr>
          <a:xfrm>
            <a:off x="11925748" y="2358698"/>
            <a:ext cx="1860331" cy="155520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WASH in disease outbreaks and healthcare settings</a:t>
            </a:r>
          </a:p>
        </p:txBody>
      </p:sp>
      <p:sp>
        <p:nvSpPr>
          <p:cNvPr id="11" name="Rectangle 10">
            <a:extLst>
              <a:ext uri="{FF2B5EF4-FFF2-40B4-BE49-F238E27FC236}">
                <a16:creationId xmlns:a16="http://schemas.microsoft.com/office/drawing/2014/main" id="{F99E2923-72CA-49DC-A742-A047211C37E0}"/>
              </a:ext>
            </a:extLst>
          </p:cNvPr>
          <p:cNvSpPr/>
          <p:nvPr/>
        </p:nvSpPr>
        <p:spPr>
          <a:xfrm>
            <a:off x="9940479" y="2353528"/>
            <a:ext cx="1860331" cy="155520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endParaRPr lang="en-US" b="1" dirty="0">
              <a:solidFill>
                <a:schemeClr val="tx2">
                  <a:lumMod val="50000"/>
                </a:schemeClr>
              </a:solidFill>
            </a:endParaRPr>
          </a:p>
          <a:p>
            <a:r>
              <a:rPr lang="en-US" b="1" dirty="0">
                <a:solidFill>
                  <a:schemeClr val="tx2">
                    <a:lumMod val="50000"/>
                  </a:schemeClr>
                </a:solidFill>
              </a:rPr>
              <a:t>Solid waste management</a:t>
            </a:r>
          </a:p>
          <a:p>
            <a:endParaRPr lang="en-US" b="1" dirty="0">
              <a:solidFill>
                <a:schemeClr val="tx2">
                  <a:lumMod val="50000"/>
                </a:schemeClr>
              </a:solidFill>
            </a:endParaRPr>
          </a:p>
          <a:p>
            <a:endParaRPr lang="en-US" b="1" dirty="0">
              <a:solidFill>
                <a:schemeClr val="tx2">
                  <a:lumMod val="50000"/>
                </a:schemeClr>
              </a:solidFill>
            </a:endParaRPr>
          </a:p>
        </p:txBody>
      </p:sp>
      <p:sp>
        <p:nvSpPr>
          <p:cNvPr id="12" name="Rectangle 11">
            <a:extLst>
              <a:ext uri="{FF2B5EF4-FFF2-40B4-BE49-F238E27FC236}">
                <a16:creationId xmlns:a16="http://schemas.microsoft.com/office/drawing/2014/main" id="{F7088915-DDE8-475A-8644-AA403F676A2B}"/>
              </a:ext>
            </a:extLst>
          </p:cNvPr>
          <p:cNvSpPr/>
          <p:nvPr/>
        </p:nvSpPr>
        <p:spPr>
          <a:xfrm>
            <a:off x="5953835" y="2355251"/>
            <a:ext cx="1860331" cy="155448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Excreta management</a:t>
            </a:r>
          </a:p>
        </p:txBody>
      </p:sp>
      <p:sp>
        <p:nvSpPr>
          <p:cNvPr id="13" name="Rectangle 12">
            <a:extLst>
              <a:ext uri="{FF2B5EF4-FFF2-40B4-BE49-F238E27FC236}">
                <a16:creationId xmlns:a16="http://schemas.microsoft.com/office/drawing/2014/main" id="{0A1872B9-7CD2-4DB1-B073-58FC1B539365}"/>
              </a:ext>
            </a:extLst>
          </p:cNvPr>
          <p:cNvSpPr/>
          <p:nvPr/>
        </p:nvSpPr>
        <p:spPr>
          <a:xfrm>
            <a:off x="7961528" y="2355251"/>
            <a:ext cx="1860331" cy="155448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Vector control</a:t>
            </a:r>
          </a:p>
        </p:txBody>
      </p:sp>
      <p:sp>
        <p:nvSpPr>
          <p:cNvPr id="15" name="Title 1">
            <a:extLst>
              <a:ext uri="{FF2B5EF4-FFF2-40B4-BE49-F238E27FC236}">
                <a16:creationId xmlns:a16="http://schemas.microsoft.com/office/drawing/2014/main" id="{5FCA387B-AB99-46B2-B823-3A1D4638FE44}"/>
              </a:ext>
            </a:extLst>
          </p:cNvPr>
          <p:cNvSpPr txBox="1">
            <a:spLocks/>
          </p:cNvSpPr>
          <p:nvPr/>
        </p:nvSpPr>
        <p:spPr>
          <a:xfrm>
            <a:off x="0" y="1162632"/>
            <a:ext cx="10464800"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fontScale="90000"/>
          </a:bodyPr>
          <a:lstStyle>
            <a:lvl1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FFFFFF"/>
                </a:solidFill>
                <a:uFillTx/>
                <a:latin typeface="Open Sans Regular"/>
                <a:ea typeface="Open Sans Regular"/>
                <a:cs typeface="Open Sans Regular"/>
                <a:sym typeface="Open Sans Regular"/>
              </a:defRPr>
            </a:lvl1pPr>
            <a:lvl2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584200" rtl="0" latinLnBrk="0">
              <a:lnSpc>
                <a:spcPct val="100000"/>
              </a:lnSpc>
              <a:spcBef>
                <a:spcPts val="0"/>
              </a:spcBef>
              <a:spcAft>
                <a:spcPts val="0"/>
              </a:spcAft>
              <a:buClrTx/>
              <a:buSzTx/>
              <a:buFontTx/>
              <a:buNone/>
              <a:tabLst/>
              <a:defRPr sz="48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dirty="0">
                <a:solidFill>
                  <a:srgbClr val="000000"/>
                </a:solidFill>
              </a:rPr>
              <a:t>Each category has its own standard(s) </a:t>
            </a:r>
          </a:p>
        </p:txBody>
      </p:sp>
      <p:sp>
        <p:nvSpPr>
          <p:cNvPr id="3" name="Rectangle 2">
            <a:extLst>
              <a:ext uri="{FF2B5EF4-FFF2-40B4-BE49-F238E27FC236}">
                <a16:creationId xmlns:a16="http://schemas.microsoft.com/office/drawing/2014/main" id="{7E8FEA95-43C0-41BE-80B2-555A126F5B69}"/>
              </a:ext>
            </a:extLst>
          </p:cNvPr>
          <p:cNvSpPr/>
          <p:nvPr/>
        </p:nvSpPr>
        <p:spPr>
          <a:xfrm>
            <a:off x="1922994" y="3959015"/>
            <a:ext cx="1856232" cy="933589"/>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noAutofit/>
          </a:bodyPr>
          <a:lstStyle/>
          <a:p>
            <a:pPr algn="l"/>
            <a:r>
              <a:rPr lang="en-US" b="1" dirty="0">
                <a:solidFill>
                  <a:schemeClr val="tx2">
                    <a:lumMod val="50000"/>
                  </a:schemeClr>
                </a:solidFill>
              </a:rPr>
              <a:t>Standard 1.1</a:t>
            </a:r>
          </a:p>
          <a:p>
            <a:pPr algn="l"/>
            <a:r>
              <a:rPr lang="en-US" dirty="0">
                <a:solidFill>
                  <a:schemeClr val="tx2">
                    <a:lumMod val="50000"/>
                  </a:schemeClr>
                </a:solidFill>
              </a:rPr>
              <a:t>Hygiene promotion</a:t>
            </a:r>
          </a:p>
        </p:txBody>
      </p:sp>
      <p:sp>
        <p:nvSpPr>
          <p:cNvPr id="17" name="Rectangle 16">
            <a:extLst>
              <a:ext uri="{FF2B5EF4-FFF2-40B4-BE49-F238E27FC236}">
                <a16:creationId xmlns:a16="http://schemas.microsoft.com/office/drawing/2014/main" id="{8D7EDCB8-EFDC-4C2C-ADB6-24C29407230E}"/>
              </a:ext>
            </a:extLst>
          </p:cNvPr>
          <p:cNvSpPr/>
          <p:nvPr/>
        </p:nvSpPr>
        <p:spPr>
          <a:xfrm>
            <a:off x="1923291" y="5019917"/>
            <a:ext cx="1856232" cy="1504700"/>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noAutofit/>
          </a:bodyPr>
          <a:lstStyle/>
          <a:p>
            <a:pPr algn="l"/>
            <a:r>
              <a:rPr lang="en-US" b="1" dirty="0">
                <a:solidFill>
                  <a:schemeClr val="tx2">
                    <a:lumMod val="50000"/>
                  </a:schemeClr>
                </a:solidFill>
              </a:rPr>
              <a:t>Standard 1.2</a:t>
            </a:r>
          </a:p>
          <a:p>
            <a:pPr algn="l"/>
            <a:r>
              <a:rPr lang="en-US" dirty="0">
                <a:solidFill>
                  <a:schemeClr val="tx2">
                    <a:lumMod val="50000"/>
                  </a:schemeClr>
                </a:solidFill>
              </a:rPr>
              <a:t>Identification, access, and use of hygiene items</a:t>
            </a:r>
          </a:p>
        </p:txBody>
      </p:sp>
      <p:sp>
        <p:nvSpPr>
          <p:cNvPr id="18" name="Rectangle 17">
            <a:extLst>
              <a:ext uri="{FF2B5EF4-FFF2-40B4-BE49-F238E27FC236}">
                <a16:creationId xmlns:a16="http://schemas.microsoft.com/office/drawing/2014/main" id="{4E42B2FA-51D9-4839-ADD5-3D439E4130CC}"/>
              </a:ext>
            </a:extLst>
          </p:cNvPr>
          <p:cNvSpPr/>
          <p:nvPr/>
        </p:nvSpPr>
        <p:spPr>
          <a:xfrm>
            <a:off x="1917235" y="6647031"/>
            <a:ext cx="1856232" cy="1803060"/>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noAutofit/>
          </a:bodyPr>
          <a:lstStyle/>
          <a:p>
            <a:pPr algn="l"/>
            <a:r>
              <a:rPr lang="en-US" b="1" dirty="0">
                <a:solidFill>
                  <a:schemeClr val="tx2">
                    <a:lumMod val="50000"/>
                  </a:schemeClr>
                </a:solidFill>
              </a:rPr>
              <a:t>Standard 1.3</a:t>
            </a:r>
          </a:p>
          <a:p>
            <a:pPr algn="l"/>
            <a:r>
              <a:rPr lang="en-US" dirty="0">
                <a:solidFill>
                  <a:schemeClr val="tx2">
                    <a:lumMod val="50000"/>
                  </a:schemeClr>
                </a:solidFill>
              </a:rPr>
              <a:t>Menstrual hygiene management and incontinence</a:t>
            </a:r>
          </a:p>
        </p:txBody>
      </p:sp>
      <p:sp>
        <p:nvSpPr>
          <p:cNvPr id="19" name="Rectangle 18">
            <a:extLst>
              <a:ext uri="{FF2B5EF4-FFF2-40B4-BE49-F238E27FC236}">
                <a16:creationId xmlns:a16="http://schemas.microsoft.com/office/drawing/2014/main" id="{08E07ED4-3293-4944-A51B-FD64FEB92436}"/>
              </a:ext>
            </a:extLst>
          </p:cNvPr>
          <p:cNvSpPr/>
          <p:nvPr/>
        </p:nvSpPr>
        <p:spPr>
          <a:xfrm>
            <a:off x="3957935" y="3958966"/>
            <a:ext cx="1856232" cy="933589"/>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2.1</a:t>
            </a:r>
          </a:p>
          <a:p>
            <a:pPr algn="l"/>
            <a:r>
              <a:rPr lang="en-US" dirty="0">
                <a:solidFill>
                  <a:schemeClr val="tx2">
                    <a:lumMod val="50000"/>
                  </a:schemeClr>
                </a:solidFill>
              </a:rPr>
              <a:t>Access and water quantity</a:t>
            </a:r>
          </a:p>
        </p:txBody>
      </p:sp>
      <p:sp>
        <p:nvSpPr>
          <p:cNvPr id="20" name="Rectangle 19">
            <a:extLst>
              <a:ext uri="{FF2B5EF4-FFF2-40B4-BE49-F238E27FC236}">
                <a16:creationId xmlns:a16="http://schemas.microsoft.com/office/drawing/2014/main" id="{CD4E534A-0E97-44B3-BB93-86029841AFD8}"/>
              </a:ext>
            </a:extLst>
          </p:cNvPr>
          <p:cNvSpPr/>
          <p:nvPr/>
        </p:nvSpPr>
        <p:spPr>
          <a:xfrm>
            <a:off x="3951558" y="4999389"/>
            <a:ext cx="1856232" cy="656590"/>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2.2 </a:t>
            </a:r>
            <a:r>
              <a:rPr lang="en-US" dirty="0">
                <a:solidFill>
                  <a:schemeClr val="tx2">
                    <a:lumMod val="50000"/>
                  </a:schemeClr>
                </a:solidFill>
              </a:rPr>
              <a:t>Water quality</a:t>
            </a:r>
          </a:p>
        </p:txBody>
      </p:sp>
      <p:sp>
        <p:nvSpPr>
          <p:cNvPr id="21" name="Rectangle 20">
            <a:extLst>
              <a:ext uri="{FF2B5EF4-FFF2-40B4-BE49-F238E27FC236}">
                <a16:creationId xmlns:a16="http://schemas.microsoft.com/office/drawing/2014/main" id="{2BFA2EC3-90BA-4B1F-8969-14C761C41776}"/>
              </a:ext>
            </a:extLst>
          </p:cNvPr>
          <p:cNvSpPr/>
          <p:nvPr/>
        </p:nvSpPr>
        <p:spPr>
          <a:xfrm>
            <a:off x="5969133" y="3972051"/>
            <a:ext cx="1856232" cy="1210588"/>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3.1</a:t>
            </a:r>
          </a:p>
          <a:p>
            <a:pPr algn="l"/>
            <a:r>
              <a:rPr lang="en-US" dirty="0">
                <a:solidFill>
                  <a:schemeClr val="tx2">
                    <a:lumMod val="50000"/>
                  </a:schemeClr>
                </a:solidFill>
              </a:rPr>
              <a:t>Environment free from human excreta</a:t>
            </a:r>
          </a:p>
        </p:txBody>
      </p:sp>
      <p:sp>
        <p:nvSpPr>
          <p:cNvPr id="22" name="Rectangle 21">
            <a:extLst>
              <a:ext uri="{FF2B5EF4-FFF2-40B4-BE49-F238E27FC236}">
                <a16:creationId xmlns:a16="http://schemas.microsoft.com/office/drawing/2014/main" id="{43CAF690-777A-497D-901B-4D136C0E3F1E}"/>
              </a:ext>
            </a:extLst>
          </p:cNvPr>
          <p:cNvSpPr/>
          <p:nvPr/>
        </p:nvSpPr>
        <p:spPr>
          <a:xfrm>
            <a:off x="5969133" y="5256203"/>
            <a:ext cx="1856232" cy="933589"/>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3.2</a:t>
            </a:r>
          </a:p>
          <a:p>
            <a:pPr algn="l"/>
            <a:r>
              <a:rPr lang="en-US" dirty="0">
                <a:solidFill>
                  <a:schemeClr val="tx2">
                    <a:lumMod val="50000"/>
                  </a:schemeClr>
                </a:solidFill>
              </a:rPr>
              <a:t>Access to and use of toilets</a:t>
            </a:r>
          </a:p>
        </p:txBody>
      </p:sp>
      <p:sp>
        <p:nvSpPr>
          <p:cNvPr id="23" name="Rectangle 22">
            <a:extLst>
              <a:ext uri="{FF2B5EF4-FFF2-40B4-BE49-F238E27FC236}">
                <a16:creationId xmlns:a16="http://schemas.microsoft.com/office/drawing/2014/main" id="{2C1DAB19-1561-4D63-81E1-6F438A468912}"/>
              </a:ext>
            </a:extLst>
          </p:cNvPr>
          <p:cNvSpPr/>
          <p:nvPr/>
        </p:nvSpPr>
        <p:spPr>
          <a:xfrm>
            <a:off x="5977644" y="6265774"/>
            <a:ext cx="1856232" cy="2565575"/>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3.3 </a:t>
            </a:r>
          </a:p>
          <a:p>
            <a:pPr algn="l"/>
            <a:r>
              <a:rPr lang="en-US" dirty="0">
                <a:solidFill>
                  <a:schemeClr val="tx2">
                    <a:lumMod val="50000"/>
                  </a:schemeClr>
                </a:solidFill>
              </a:rPr>
              <a:t>Management and maintenance of excreta collection, transport, disposal, and treatment</a:t>
            </a:r>
          </a:p>
        </p:txBody>
      </p:sp>
      <p:sp>
        <p:nvSpPr>
          <p:cNvPr id="24" name="Rectangle 23">
            <a:extLst>
              <a:ext uri="{FF2B5EF4-FFF2-40B4-BE49-F238E27FC236}">
                <a16:creationId xmlns:a16="http://schemas.microsoft.com/office/drawing/2014/main" id="{FFB8CC10-AD3E-4DAC-BCA0-AEF0A18D2B98}"/>
              </a:ext>
            </a:extLst>
          </p:cNvPr>
          <p:cNvSpPr/>
          <p:nvPr/>
        </p:nvSpPr>
        <p:spPr>
          <a:xfrm>
            <a:off x="9975119" y="3970876"/>
            <a:ext cx="1856232" cy="1210588"/>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5.1</a:t>
            </a:r>
          </a:p>
          <a:p>
            <a:pPr algn="l"/>
            <a:r>
              <a:rPr lang="en-US" dirty="0">
                <a:solidFill>
                  <a:schemeClr val="tx2">
                    <a:lumMod val="50000"/>
                  </a:schemeClr>
                </a:solidFill>
              </a:rPr>
              <a:t>Environment free from solid waste</a:t>
            </a:r>
          </a:p>
        </p:txBody>
      </p:sp>
      <p:sp>
        <p:nvSpPr>
          <p:cNvPr id="25" name="Rectangle 24">
            <a:extLst>
              <a:ext uri="{FF2B5EF4-FFF2-40B4-BE49-F238E27FC236}">
                <a16:creationId xmlns:a16="http://schemas.microsoft.com/office/drawing/2014/main" id="{0C75797A-A907-424C-932B-874587348245}"/>
              </a:ext>
            </a:extLst>
          </p:cNvPr>
          <p:cNvSpPr/>
          <p:nvPr/>
        </p:nvSpPr>
        <p:spPr>
          <a:xfrm>
            <a:off x="9975119" y="5275589"/>
            <a:ext cx="1856232" cy="1487587"/>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5.2</a:t>
            </a:r>
          </a:p>
          <a:p>
            <a:pPr algn="l"/>
            <a:r>
              <a:rPr lang="en-US" dirty="0">
                <a:solidFill>
                  <a:schemeClr val="tx2">
                    <a:lumMod val="50000"/>
                  </a:schemeClr>
                </a:solidFill>
              </a:rPr>
              <a:t>Household and personal actions to control vectors</a:t>
            </a:r>
          </a:p>
        </p:txBody>
      </p:sp>
      <p:sp>
        <p:nvSpPr>
          <p:cNvPr id="26" name="Rectangle 25">
            <a:extLst>
              <a:ext uri="{FF2B5EF4-FFF2-40B4-BE49-F238E27FC236}">
                <a16:creationId xmlns:a16="http://schemas.microsoft.com/office/drawing/2014/main" id="{5740F851-55ED-4085-91F1-F156F409F38C}"/>
              </a:ext>
            </a:extLst>
          </p:cNvPr>
          <p:cNvSpPr/>
          <p:nvPr/>
        </p:nvSpPr>
        <p:spPr>
          <a:xfrm>
            <a:off x="9975119" y="6841037"/>
            <a:ext cx="1856232" cy="1487587"/>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5.3 </a:t>
            </a:r>
          </a:p>
          <a:p>
            <a:pPr algn="l"/>
            <a:r>
              <a:rPr lang="en-US" dirty="0">
                <a:solidFill>
                  <a:schemeClr val="tx2">
                    <a:lumMod val="50000"/>
                  </a:schemeClr>
                </a:solidFill>
              </a:rPr>
              <a:t>Solid waste management systems at community level</a:t>
            </a:r>
          </a:p>
        </p:txBody>
      </p:sp>
      <p:sp>
        <p:nvSpPr>
          <p:cNvPr id="27" name="Rectangle 26">
            <a:extLst>
              <a:ext uri="{FF2B5EF4-FFF2-40B4-BE49-F238E27FC236}">
                <a16:creationId xmlns:a16="http://schemas.microsoft.com/office/drawing/2014/main" id="{5A417102-298E-4187-8D91-2F1FD1C8AFC1}"/>
              </a:ext>
            </a:extLst>
          </p:cNvPr>
          <p:cNvSpPr/>
          <p:nvPr/>
        </p:nvSpPr>
        <p:spPr>
          <a:xfrm>
            <a:off x="11942839" y="3980230"/>
            <a:ext cx="1856232" cy="1210588"/>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6</a:t>
            </a:r>
          </a:p>
          <a:p>
            <a:pPr algn="l"/>
            <a:r>
              <a:rPr lang="en-US" dirty="0">
                <a:solidFill>
                  <a:schemeClr val="tx2">
                    <a:lumMod val="50000"/>
                  </a:schemeClr>
                </a:solidFill>
              </a:rPr>
              <a:t>WASH in healthcare settings</a:t>
            </a:r>
          </a:p>
        </p:txBody>
      </p:sp>
      <p:sp>
        <p:nvSpPr>
          <p:cNvPr id="28" name="Rectangle 27">
            <a:extLst>
              <a:ext uri="{FF2B5EF4-FFF2-40B4-BE49-F238E27FC236}">
                <a16:creationId xmlns:a16="http://schemas.microsoft.com/office/drawing/2014/main" id="{697D5304-57F8-4B1B-99B4-399AC30448A1}"/>
              </a:ext>
            </a:extLst>
          </p:cNvPr>
          <p:cNvSpPr/>
          <p:nvPr/>
        </p:nvSpPr>
        <p:spPr>
          <a:xfrm>
            <a:off x="7973321" y="3979940"/>
            <a:ext cx="1856232" cy="1210588"/>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4.1</a:t>
            </a:r>
          </a:p>
          <a:p>
            <a:pPr algn="l"/>
            <a:r>
              <a:rPr lang="en-US" dirty="0">
                <a:solidFill>
                  <a:schemeClr val="tx2">
                    <a:lumMod val="50000"/>
                  </a:schemeClr>
                </a:solidFill>
              </a:rPr>
              <a:t>Vector control at settlement level</a:t>
            </a:r>
          </a:p>
        </p:txBody>
      </p:sp>
      <p:sp>
        <p:nvSpPr>
          <p:cNvPr id="29" name="Rectangle 28">
            <a:extLst>
              <a:ext uri="{FF2B5EF4-FFF2-40B4-BE49-F238E27FC236}">
                <a16:creationId xmlns:a16="http://schemas.microsoft.com/office/drawing/2014/main" id="{EF2083FA-A5C9-46AA-A53D-903731534FD0}"/>
              </a:ext>
            </a:extLst>
          </p:cNvPr>
          <p:cNvSpPr/>
          <p:nvPr/>
        </p:nvSpPr>
        <p:spPr>
          <a:xfrm>
            <a:off x="7976142" y="5266771"/>
            <a:ext cx="1856232" cy="1487587"/>
          </a:xfrm>
          <a:prstGeom prst="rect">
            <a:avLst/>
          </a:prstGeom>
          <a:solidFill>
            <a:schemeClr val="bg1"/>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t" anchorCtr="0" forceAA="0" compatLnSpc="1">
            <a:prstTxWarp prst="textNoShape">
              <a:avLst/>
            </a:prstTxWarp>
            <a:noAutofit/>
          </a:bodyPr>
          <a:lstStyle/>
          <a:p>
            <a:pPr algn="l"/>
            <a:r>
              <a:rPr lang="en-US" b="1" dirty="0">
                <a:solidFill>
                  <a:schemeClr val="tx2">
                    <a:lumMod val="50000"/>
                  </a:schemeClr>
                </a:solidFill>
              </a:rPr>
              <a:t>Standard 4.2</a:t>
            </a:r>
          </a:p>
          <a:p>
            <a:pPr algn="l"/>
            <a:r>
              <a:rPr lang="en-US" dirty="0">
                <a:solidFill>
                  <a:schemeClr val="tx2">
                    <a:lumMod val="50000"/>
                  </a:schemeClr>
                </a:solidFill>
              </a:rPr>
              <a:t>Household and personal actions to control vectors</a:t>
            </a:r>
          </a:p>
        </p:txBody>
      </p:sp>
      <p:sp>
        <p:nvSpPr>
          <p:cNvPr id="31" name="TextBox 30">
            <a:extLst>
              <a:ext uri="{FF2B5EF4-FFF2-40B4-BE49-F238E27FC236}">
                <a16:creationId xmlns:a16="http://schemas.microsoft.com/office/drawing/2014/main" id="{915AEF12-A763-4C89-AED6-C9DAC92DFB4D}"/>
              </a:ext>
            </a:extLst>
          </p:cNvPr>
          <p:cNvSpPr txBox="1"/>
          <p:nvPr/>
        </p:nvSpPr>
        <p:spPr>
          <a:xfrm>
            <a:off x="12669716" y="8831349"/>
            <a:ext cx="185948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 </a:t>
            </a:r>
            <a:r>
              <a:rPr lang="en-US" sz="2800" dirty="0">
                <a:solidFill>
                  <a:srgbClr val="000000"/>
                </a:solidFill>
              </a:rPr>
              <a:t>90</a:t>
            </a:r>
            <a:endParaRPr kumimoji="0" lang="en-US" sz="28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pic>
        <p:nvPicPr>
          <p:cNvPr id="32" name="Picture 31" descr="Image result for 2018 SPhere HAndbook">
            <a:extLst>
              <a:ext uri="{FF2B5EF4-FFF2-40B4-BE49-F238E27FC236}">
                <a16:creationId xmlns:a16="http://schemas.microsoft.com/office/drawing/2014/main" id="{DA246848-A9F4-431D-83CA-A6A3302C69D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976125" y="6899382"/>
            <a:ext cx="1246667" cy="1798854"/>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3" name="Slide Number Placeholder 3">
            <a:extLst>
              <a:ext uri="{FF2B5EF4-FFF2-40B4-BE49-F238E27FC236}">
                <a16:creationId xmlns:a16="http://schemas.microsoft.com/office/drawing/2014/main" id="{7D57E1C1-4FB0-4FAD-9969-FE089D58F869}"/>
              </a:ext>
            </a:extLst>
          </p:cNvPr>
          <p:cNvSpPr txBox="1">
            <a:spLocks/>
          </p:cNvSpPr>
          <p:nvPr/>
        </p:nvSpPr>
        <p:spPr>
          <a:xfrm>
            <a:off x="3396741" y="8803219"/>
            <a:ext cx="418384" cy="410369"/>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867" b="0" i="0" u="none" strike="noStrike" cap="none" spc="0" normalizeH="0" baseline="0">
                <a:ln>
                  <a:noFill/>
                </a:ln>
                <a:solidFill>
                  <a:srgbClr val="00B297"/>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5</a:t>
            </a:fld>
            <a:endParaRPr lang="en-US"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A21BFA1A-905B-44A9-8A67-0436C333F17C}"/>
              </a:ext>
            </a:extLst>
          </p:cNvPr>
          <p:cNvSpPr>
            <a:spLocks noGrp="1"/>
          </p:cNvSpPr>
          <p:nvPr>
            <p:ph type="title"/>
          </p:nvPr>
        </p:nvSpPr>
        <p:spPr>
          <a:xfrm>
            <a:off x="392704" y="70423"/>
            <a:ext cx="16136834" cy="1130300"/>
          </a:xfrm>
        </p:spPr>
        <p:txBody>
          <a:bodyPr>
            <a:noAutofit/>
          </a:bodyPr>
          <a:lstStyle/>
          <a:p>
            <a:pPr algn="ctr"/>
            <a:r>
              <a:rPr lang="en-GB" sz="4800" noProof="0" dirty="0"/>
              <a:t>The six categories of standards can be linked to establishing barriers along the five pathways</a:t>
            </a:r>
          </a:p>
        </p:txBody>
      </p:sp>
      <p:sp>
        <p:nvSpPr>
          <p:cNvPr id="127" name="Slide Number"/>
          <p:cNvSpPr txBox="1">
            <a:spLocks noGrp="1"/>
          </p:cNvSpPr>
          <p:nvPr>
            <p:ph type="sldNum" sz="quarter" idx="2"/>
          </p:nvPr>
        </p:nvSpPr>
        <p:spPr>
          <a:xfrm>
            <a:off x="5540958" y="8453974"/>
            <a:ext cx="394339" cy="389915"/>
          </a:xfrm>
          <a:prstGeom prst="rect">
            <a:avLst/>
          </a:prstGeom>
          <a:extLst>
            <a:ext uri="{C572A759-6A51-4108-AA02-DFA0A04FC94B}">
              <ma14:wrappingTextBoxFlag xmlns="" xmlns:ma14="http://schemas.microsoft.com/office/mac/drawingml/2011/main" val="1"/>
            </a:ext>
          </a:extLst>
        </p:spPr>
        <p:txBody>
          <a:bodyPr/>
          <a:lstStyle>
            <a:lvl1pPr>
              <a:defRPr>
                <a:solidFill>
                  <a:srgbClr val="FFFFFF"/>
                </a:solidFill>
              </a:defRPr>
            </a:lvl1pPr>
          </a:lstStyle>
          <a:p>
            <a:fld id="{86CB4B4D-7CA3-9044-876B-883B54F8677D}" type="slidenum">
              <a:rPr/>
              <a:t>6</a:t>
            </a:fld>
            <a:endParaRPr dirty="0"/>
          </a:p>
        </p:txBody>
      </p:sp>
      <p:sp>
        <p:nvSpPr>
          <p:cNvPr id="8" name="Rectangle 7">
            <a:extLst>
              <a:ext uri="{FF2B5EF4-FFF2-40B4-BE49-F238E27FC236}">
                <a16:creationId xmlns:a16="http://schemas.microsoft.com/office/drawing/2014/main" id="{11F591D4-A74F-4ABD-9885-563EC6D5E09B}"/>
              </a:ext>
            </a:extLst>
          </p:cNvPr>
          <p:cNvSpPr/>
          <p:nvPr/>
        </p:nvSpPr>
        <p:spPr>
          <a:xfrm>
            <a:off x="6875605" y="2230178"/>
            <a:ext cx="1860331" cy="155448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Water supply</a:t>
            </a:r>
          </a:p>
        </p:txBody>
      </p:sp>
      <p:sp>
        <p:nvSpPr>
          <p:cNvPr id="9" name="Rectangle 8">
            <a:extLst>
              <a:ext uri="{FF2B5EF4-FFF2-40B4-BE49-F238E27FC236}">
                <a16:creationId xmlns:a16="http://schemas.microsoft.com/office/drawing/2014/main" id="{AAB59D32-1AEA-4533-A752-014DA63D3AAF}"/>
              </a:ext>
            </a:extLst>
          </p:cNvPr>
          <p:cNvSpPr/>
          <p:nvPr/>
        </p:nvSpPr>
        <p:spPr>
          <a:xfrm>
            <a:off x="4839170" y="2230202"/>
            <a:ext cx="1860331" cy="155448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Hygiene promotion</a:t>
            </a:r>
          </a:p>
        </p:txBody>
      </p:sp>
      <p:sp>
        <p:nvSpPr>
          <p:cNvPr id="10" name="Rectangle 9">
            <a:extLst>
              <a:ext uri="{FF2B5EF4-FFF2-40B4-BE49-F238E27FC236}">
                <a16:creationId xmlns:a16="http://schemas.microsoft.com/office/drawing/2014/main" id="{A81814A2-9710-4F74-A14D-8156C7DE603F}"/>
              </a:ext>
            </a:extLst>
          </p:cNvPr>
          <p:cNvSpPr/>
          <p:nvPr/>
        </p:nvSpPr>
        <p:spPr>
          <a:xfrm>
            <a:off x="14876476" y="2261431"/>
            <a:ext cx="1860331" cy="155520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WASH in disease outbreaks and healthcare settings</a:t>
            </a:r>
          </a:p>
        </p:txBody>
      </p:sp>
      <p:sp>
        <p:nvSpPr>
          <p:cNvPr id="11" name="Rectangle 10">
            <a:extLst>
              <a:ext uri="{FF2B5EF4-FFF2-40B4-BE49-F238E27FC236}">
                <a16:creationId xmlns:a16="http://schemas.microsoft.com/office/drawing/2014/main" id="{F99E2923-72CA-49DC-A742-A047211C37E0}"/>
              </a:ext>
            </a:extLst>
          </p:cNvPr>
          <p:cNvSpPr/>
          <p:nvPr/>
        </p:nvSpPr>
        <p:spPr>
          <a:xfrm>
            <a:off x="12869942" y="2270167"/>
            <a:ext cx="1860331" cy="155520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endParaRPr lang="en-US" b="1" dirty="0">
              <a:solidFill>
                <a:schemeClr val="tx2">
                  <a:lumMod val="50000"/>
                </a:schemeClr>
              </a:solidFill>
            </a:endParaRPr>
          </a:p>
          <a:p>
            <a:r>
              <a:rPr lang="en-US" b="1" dirty="0">
                <a:solidFill>
                  <a:schemeClr val="tx2">
                    <a:lumMod val="50000"/>
                  </a:schemeClr>
                </a:solidFill>
              </a:rPr>
              <a:t>Solid waste management</a:t>
            </a:r>
          </a:p>
          <a:p>
            <a:endParaRPr lang="en-US" b="1" dirty="0">
              <a:solidFill>
                <a:schemeClr val="tx2">
                  <a:lumMod val="50000"/>
                </a:schemeClr>
              </a:solidFill>
            </a:endParaRPr>
          </a:p>
          <a:p>
            <a:endParaRPr lang="en-US" b="1" dirty="0">
              <a:solidFill>
                <a:schemeClr val="tx2">
                  <a:lumMod val="50000"/>
                </a:schemeClr>
              </a:solidFill>
            </a:endParaRPr>
          </a:p>
        </p:txBody>
      </p:sp>
      <p:sp>
        <p:nvSpPr>
          <p:cNvPr id="12" name="Rectangle 11">
            <a:extLst>
              <a:ext uri="{FF2B5EF4-FFF2-40B4-BE49-F238E27FC236}">
                <a16:creationId xmlns:a16="http://schemas.microsoft.com/office/drawing/2014/main" id="{F7088915-DDE8-475A-8644-AA403F676A2B}"/>
              </a:ext>
            </a:extLst>
          </p:cNvPr>
          <p:cNvSpPr/>
          <p:nvPr/>
        </p:nvSpPr>
        <p:spPr>
          <a:xfrm>
            <a:off x="8883298" y="2236720"/>
            <a:ext cx="1860331" cy="155448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Excreta management</a:t>
            </a:r>
          </a:p>
        </p:txBody>
      </p:sp>
      <p:sp>
        <p:nvSpPr>
          <p:cNvPr id="13" name="Rectangle 12">
            <a:extLst>
              <a:ext uri="{FF2B5EF4-FFF2-40B4-BE49-F238E27FC236}">
                <a16:creationId xmlns:a16="http://schemas.microsoft.com/office/drawing/2014/main" id="{0A1872B9-7CD2-4DB1-B073-58FC1B539365}"/>
              </a:ext>
            </a:extLst>
          </p:cNvPr>
          <p:cNvSpPr/>
          <p:nvPr/>
        </p:nvSpPr>
        <p:spPr>
          <a:xfrm>
            <a:off x="10890991" y="2236720"/>
            <a:ext cx="1860331" cy="1554480"/>
          </a:xfrm>
          <a:prstGeom prst="rect">
            <a:avLst/>
          </a:prstGeom>
          <a:solidFill>
            <a:srgbClr val="DFF0EB"/>
          </a:solidFill>
          <a:ln w="25400" cap="flat">
            <a:solidFill>
              <a:srgbClr val="0A8B8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solidFill>
                  <a:schemeClr val="tx2">
                    <a:lumMod val="50000"/>
                  </a:schemeClr>
                </a:solidFill>
              </a:rPr>
              <a:t>Vector control</a:t>
            </a:r>
          </a:p>
        </p:txBody>
      </p:sp>
      <p:pic>
        <p:nvPicPr>
          <p:cNvPr id="31" name="Picture 30">
            <a:extLst>
              <a:ext uri="{FF2B5EF4-FFF2-40B4-BE49-F238E27FC236}">
                <a16:creationId xmlns:a16="http://schemas.microsoft.com/office/drawing/2014/main" id="{CE3549EB-EC01-40A2-9BEF-1BF2C2D16D42}"/>
              </a:ext>
            </a:extLst>
          </p:cNvPr>
          <p:cNvPicPr/>
          <p:nvPr/>
        </p:nvPicPr>
        <p:blipFill rotWithShape="1">
          <a:blip r:embed="rId3" cstate="screen">
            <a:extLst>
              <a:ext uri="{28A0092B-C50C-407E-A947-70E740481C1C}">
                <a14:useLocalDpi xmlns:a14="http://schemas.microsoft.com/office/drawing/2010/main"/>
              </a:ext>
            </a:extLst>
          </a:blip>
          <a:srcRect/>
          <a:stretch/>
        </p:blipFill>
        <p:spPr>
          <a:xfrm>
            <a:off x="10890992" y="3827530"/>
            <a:ext cx="1898560" cy="1813390"/>
          </a:xfrm>
          <a:prstGeom prst="rect">
            <a:avLst/>
          </a:prstGeom>
        </p:spPr>
      </p:pic>
      <p:pic>
        <p:nvPicPr>
          <p:cNvPr id="33" name="Picture 32">
            <a:extLst>
              <a:ext uri="{FF2B5EF4-FFF2-40B4-BE49-F238E27FC236}">
                <a16:creationId xmlns:a16="http://schemas.microsoft.com/office/drawing/2014/main" id="{8616D635-EAA7-48D1-B32C-60BC10B2A5CA}"/>
              </a:ext>
            </a:extLst>
          </p:cNvPr>
          <p:cNvPicPr/>
          <p:nvPr/>
        </p:nvPicPr>
        <p:blipFill rotWithShape="1">
          <a:blip r:embed="rId4" cstate="screen">
            <a:extLst>
              <a:ext uri="{28A0092B-C50C-407E-A947-70E740481C1C}">
                <a14:useLocalDpi xmlns:a14="http://schemas.microsoft.com/office/drawing/2010/main"/>
              </a:ext>
            </a:extLst>
          </a:blip>
          <a:srcRect/>
          <a:stretch/>
        </p:blipFill>
        <p:spPr>
          <a:xfrm>
            <a:off x="6853256" y="3850264"/>
            <a:ext cx="1923251" cy="1736812"/>
          </a:xfrm>
          <a:prstGeom prst="rect">
            <a:avLst/>
          </a:prstGeom>
        </p:spPr>
      </p:pic>
      <p:pic>
        <p:nvPicPr>
          <p:cNvPr id="35" name="Picture 34">
            <a:extLst>
              <a:ext uri="{FF2B5EF4-FFF2-40B4-BE49-F238E27FC236}">
                <a16:creationId xmlns:a16="http://schemas.microsoft.com/office/drawing/2014/main" id="{926BA3AB-F661-47E0-A31B-36761F24FB89}"/>
              </a:ext>
            </a:extLst>
          </p:cNvPr>
          <p:cNvPicPr/>
          <p:nvPr/>
        </p:nvPicPr>
        <p:blipFill rotWithShape="1">
          <a:blip r:embed="rId5" cstate="screen">
            <a:extLst>
              <a:ext uri="{28A0092B-C50C-407E-A947-70E740481C1C}">
                <a14:useLocalDpi xmlns:a14="http://schemas.microsoft.com/office/drawing/2010/main"/>
              </a:ext>
            </a:extLst>
          </a:blip>
          <a:srcRect/>
          <a:stretch/>
        </p:blipFill>
        <p:spPr>
          <a:xfrm>
            <a:off x="8890453" y="3830393"/>
            <a:ext cx="1898559" cy="1736812"/>
          </a:xfrm>
          <a:prstGeom prst="rect">
            <a:avLst/>
          </a:prstGeom>
        </p:spPr>
      </p:pic>
      <p:grpSp>
        <p:nvGrpSpPr>
          <p:cNvPr id="4" name="Group 3">
            <a:extLst>
              <a:ext uri="{FF2B5EF4-FFF2-40B4-BE49-F238E27FC236}">
                <a16:creationId xmlns:a16="http://schemas.microsoft.com/office/drawing/2014/main" id="{70595A64-B9C7-4C40-8514-B3AFA153A6DD}"/>
              </a:ext>
            </a:extLst>
          </p:cNvPr>
          <p:cNvGrpSpPr/>
          <p:nvPr/>
        </p:nvGrpSpPr>
        <p:grpSpPr>
          <a:xfrm>
            <a:off x="12789551" y="3850264"/>
            <a:ext cx="1937651" cy="3498397"/>
            <a:chOff x="12789551" y="3850264"/>
            <a:chExt cx="1937651" cy="3498397"/>
          </a:xfrm>
        </p:grpSpPr>
        <p:pic>
          <p:nvPicPr>
            <p:cNvPr id="36" name="Picture 35">
              <a:extLst>
                <a:ext uri="{FF2B5EF4-FFF2-40B4-BE49-F238E27FC236}">
                  <a16:creationId xmlns:a16="http://schemas.microsoft.com/office/drawing/2014/main" id="{0A6E4F0A-592D-496D-82C8-88487F39AB47}"/>
                </a:ext>
              </a:extLst>
            </p:cNvPr>
            <p:cNvPicPr/>
            <p:nvPr/>
          </p:nvPicPr>
          <p:blipFill rotWithShape="1">
            <a:blip r:embed="rId6" cstate="screen">
              <a:extLst>
                <a:ext uri="{28A0092B-C50C-407E-A947-70E740481C1C}">
                  <a14:useLocalDpi xmlns:a14="http://schemas.microsoft.com/office/drawing/2010/main"/>
                </a:ext>
              </a:extLst>
            </a:blip>
            <a:srcRect/>
            <a:stretch/>
          </p:blipFill>
          <p:spPr>
            <a:xfrm>
              <a:off x="12818533" y="5647257"/>
              <a:ext cx="1908669" cy="1701404"/>
            </a:xfrm>
            <a:prstGeom prst="rect">
              <a:avLst/>
            </a:prstGeom>
          </p:spPr>
        </p:pic>
        <p:pic>
          <p:nvPicPr>
            <p:cNvPr id="37" name="Picture 36">
              <a:extLst>
                <a:ext uri="{FF2B5EF4-FFF2-40B4-BE49-F238E27FC236}">
                  <a16:creationId xmlns:a16="http://schemas.microsoft.com/office/drawing/2014/main" id="{3197AA79-834B-449C-9FA1-9D1059A65823}"/>
                </a:ext>
              </a:extLst>
            </p:cNvPr>
            <p:cNvPicPr/>
            <p:nvPr/>
          </p:nvPicPr>
          <p:blipFill rotWithShape="1">
            <a:blip r:embed="rId7" cstate="screen">
              <a:extLst>
                <a:ext uri="{28A0092B-C50C-407E-A947-70E740481C1C}">
                  <a14:useLocalDpi xmlns:a14="http://schemas.microsoft.com/office/drawing/2010/main"/>
                </a:ext>
              </a:extLst>
            </a:blip>
            <a:srcRect/>
            <a:stretch/>
          </p:blipFill>
          <p:spPr>
            <a:xfrm>
              <a:off x="12789551" y="3850264"/>
              <a:ext cx="1937651" cy="1813390"/>
            </a:xfrm>
            <a:prstGeom prst="rect">
              <a:avLst/>
            </a:prstGeom>
          </p:spPr>
        </p:pic>
      </p:grpSp>
      <p:grpSp>
        <p:nvGrpSpPr>
          <p:cNvPr id="5" name="Group 4">
            <a:extLst>
              <a:ext uri="{FF2B5EF4-FFF2-40B4-BE49-F238E27FC236}">
                <a16:creationId xmlns:a16="http://schemas.microsoft.com/office/drawing/2014/main" id="{F93B6948-74DB-4CD4-9E33-10D2B81A3070}"/>
              </a:ext>
            </a:extLst>
          </p:cNvPr>
          <p:cNvGrpSpPr/>
          <p:nvPr/>
        </p:nvGrpSpPr>
        <p:grpSpPr>
          <a:xfrm>
            <a:off x="14816740" y="3890168"/>
            <a:ext cx="1937652" cy="5600441"/>
            <a:chOff x="14816740" y="3890168"/>
            <a:chExt cx="1937652" cy="5600441"/>
          </a:xfrm>
        </p:grpSpPr>
        <p:pic>
          <p:nvPicPr>
            <p:cNvPr id="38" name="Picture 37">
              <a:extLst>
                <a:ext uri="{FF2B5EF4-FFF2-40B4-BE49-F238E27FC236}">
                  <a16:creationId xmlns:a16="http://schemas.microsoft.com/office/drawing/2014/main" id="{728B4711-CE8C-41AB-9D7F-DA59D9916DFE}"/>
                </a:ext>
              </a:extLst>
            </p:cNvPr>
            <p:cNvPicPr/>
            <p:nvPr/>
          </p:nvPicPr>
          <p:blipFill rotWithShape="1">
            <a:blip r:embed="rId3" cstate="screen">
              <a:extLst>
                <a:ext uri="{28A0092B-C50C-407E-A947-70E740481C1C}">
                  <a14:useLocalDpi xmlns:a14="http://schemas.microsoft.com/office/drawing/2010/main"/>
                </a:ext>
              </a:extLst>
            </a:blip>
            <a:srcRect/>
            <a:stretch/>
          </p:blipFill>
          <p:spPr>
            <a:xfrm>
              <a:off x="14894062" y="6636113"/>
              <a:ext cx="1860330" cy="1458034"/>
            </a:xfrm>
            <a:prstGeom prst="rect">
              <a:avLst/>
            </a:prstGeom>
          </p:spPr>
        </p:pic>
        <p:pic>
          <p:nvPicPr>
            <p:cNvPr id="39" name="Picture 38">
              <a:extLst>
                <a:ext uri="{FF2B5EF4-FFF2-40B4-BE49-F238E27FC236}">
                  <a16:creationId xmlns:a16="http://schemas.microsoft.com/office/drawing/2014/main" id="{82A21C97-8FDE-46A3-9962-C909FD135E19}"/>
                </a:ext>
              </a:extLst>
            </p:cNvPr>
            <p:cNvPicPr/>
            <p:nvPr/>
          </p:nvPicPr>
          <p:blipFill rotWithShape="1">
            <a:blip r:embed="rId4" cstate="screen">
              <a:extLst>
                <a:ext uri="{28A0092B-C50C-407E-A947-70E740481C1C}">
                  <a14:useLocalDpi xmlns:a14="http://schemas.microsoft.com/office/drawing/2010/main"/>
                </a:ext>
              </a:extLst>
            </a:blip>
            <a:srcRect/>
            <a:stretch/>
          </p:blipFill>
          <p:spPr>
            <a:xfrm>
              <a:off x="14888567" y="8094147"/>
              <a:ext cx="1860330" cy="1396462"/>
            </a:xfrm>
            <a:prstGeom prst="rect">
              <a:avLst/>
            </a:prstGeom>
          </p:spPr>
        </p:pic>
        <p:pic>
          <p:nvPicPr>
            <p:cNvPr id="40" name="Picture 39">
              <a:extLst>
                <a:ext uri="{FF2B5EF4-FFF2-40B4-BE49-F238E27FC236}">
                  <a16:creationId xmlns:a16="http://schemas.microsoft.com/office/drawing/2014/main" id="{EBF69568-471E-4888-9C15-C5BD8A7C3C2D}"/>
                </a:ext>
              </a:extLst>
            </p:cNvPr>
            <p:cNvPicPr/>
            <p:nvPr/>
          </p:nvPicPr>
          <p:blipFill rotWithShape="1">
            <a:blip r:embed="rId5" cstate="screen">
              <a:extLst>
                <a:ext uri="{28A0092B-C50C-407E-A947-70E740481C1C}">
                  <a14:useLocalDpi xmlns:a14="http://schemas.microsoft.com/office/drawing/2010/main"/>
                </a:ext>
              </a:extLst>
            </a:blip>
            <a:srcRect/>
            <a:stretch/>
          </p:blipFill>
          <p:spPr>
            <a:xfrm>
              <a:off x="14894061" y="5239651"/>
              <a:ext cx="1860330" cy="1396462"/>
            </a:xfrm>
            <a:prstGeom prst="rect">
              <a:avLst/>
            </a:prstGeom>
          </p:spPr>
        </p:pic>
        <p:pic>
          <p:nvPicPr>
            <p:cNvPr id="41" name="Picture 40">
              <a:extLst>
                <a:ext uri="{FF2B5EF4-FFF2-40B4-BE49-F238E27FC236}">
                  <a16:creationId xmlns:a16="http://schemas.microsoft.com/office/drawing/2014/main" id="{CCA611C4-C84B-4627-9B6D-B9F9DA105E08}"/>
                </a:ext>
              </a:extLst>
            </p:cNvPr>
            <p:cNvPicPr/>
            <p:nvPr/>
          </p:nvPicPr>
          <p:blipFill rotWithShape="1">
            <a:blip r:embed="rId6" cstate="screen">
              <a:extLst>
                <a:ext uri="{28A0092B-C50C-407E-A947-70E740481C1C}">
                  <a14:useLocalDpi xmlns:a14="http://schemas.microsoft.com/office/drawing/2010/main"/>
                </a:ext>
              </a:extLst>
            </a:blip>
            <a:srcRect/>
            <a:stretch/>
          </p:blipFill>
          <p:spPr>
            <a:xfrm>
              <a:off x="14816740" y="3890168"/>
              <a:ext cx="1937651" cy="1367993"/>
            </a:xfrm>
            <a:prstGeom prst="rect">
              <a:avLst/>
            </a:prstGeom>
          </p:spPr>
        </p:pic>
      </p:grpSp>
      <p:grpSp>
        <p:nvGrpSpPr>
          <p:cNvPr id="3" name="Group 2">
            <a:extLst>
              <a:ext uri="{FF2B5EF4-FFF2-40B4-BE49-F238E27FC236}">
                <a16:creationId xmlns:a16="http://schemas.microsoft.com/office/drawing/2014/main" id="{9D18DBA9-B9F7-4A1D-8D54-A1DE1B05254C}"/>
              </a:ext>
            </a:extLst>
          </p:cNvPr>
          <p:cNvGrpSpPr/>
          <p:nvPr/>
        </p:nvGrpSpPr>
        <p:grpSpPr>
          <a:xfrm>
            <a:off x="4792562" y="3827530"/>
            <a:ext cx="2048505" cy="4820305"/>
            <a:chOff x="4809495" y="3827530"/>
            <a:chExt cx="1929273" cy="4820305"/>
          </a:xfrm>
        </p:grpSpPr>
        <p:pic>
          <p:nvPicPr>
            <p:cNvPr id="32" name="Picture 31">
              <a:extLst>
                <a:ext uri="{FF2B5EF4-FFF2-40B4-BE49-F238E27FC236}">
                  <a16:creationId xmlns:a16="http://schemas.microsoft.com/office/drawing/2014/main" id="{63F7B17F-62CB-4165-ADB6-C29FCB55E27F}"/>
                </a:ext>
              </a:extLst>
            </p:cNvPr>
            <p:cNvPicPr/>
            <p:nvPr/>
          </p:nvPicPr>
          <p:blipFill rotWithShape="1">
            <a:blip r:embed="rId8" cstate="screen">
              <a:extLst>
                <a:ext uri="{28A0092B-C50C-407E-A947-70E740481C1C}">
                  <a14:useLocalDpi xmlns:a14="http://schemas.microsoft.com/office/drawing/2010/main"/>
                </a:ext>
              </a:extLst>
            </a:blip>
            <a:srcRect/>
            <a:stretch/>
          </p:blipFill>
          <p:spPr>
            <a:xfrm>
              <a:off x="4849872" y="3827530"/>
              <a:ext cx="1826292" cy="1554480"/>
            </a:xfrm>
            <a:prstGeom prst="rect">
              <a:avLst/>
            </a:prstGeom>
          </p:spPr>
        </p:pic>
        <p:pic>
          <p:nvPicPr>
            <p:cNvPr id="34" name="Picture 33">
              <a:extLst>
                <a:ext uri="{FF2B5EF4-FFF2-40B4-BE49-F238E27FC236}">
                  <a16:creationId xmlns:a16="http://schemas.microsoft.com/office/drawing/2014/main" id="{5457ABE0-5C52-4FD4-98E5-4809E38F7AC7}"/>
                </a:ext>
              </a:extLst>
            </p:cNvPr>
            <p:cNvPicPr/>
            <p:nvPr/>
          </p:nvPicPr>
          <p:blipFill rotWithShape="1">
            <a:blip r:embed="rId9" cstate="screen">
              <a:extLst>
                <a:ext uri="{28A0092B-C50C-407E-A947-70E740481C1C}">
                  <a14:useLocalDpi xmlns:a14="http://schemas.microsoft.com/office/drawing/2010/main"/>
                </a:ext>
              </a:extLst>
            </a:blip>
            <a:srcRect/>
            <a:stretch/>
          </p:blipFill>
          <p:spPr>
            <a:xfrm>
              <a:off x="4809495" y="5446195"/>
              <a:ext cx="1890005" cy="1671737"/>
            </a:xfrm>
            <a:prstGeom prst="rect">
              <a:avLst/>
            </a:prstGeom>
          </p:spPr>
        </p:pic>
        <p:pic>
          <p:nvPicPr>
            <p:cNvPr id="22" name="Picture 21">
              <a:extLst>
                <a:ext uri="{FF2B5EF4-FFF2-40B4-BE49-F238E27FC236}">
                  <a16:creationId xmlns:a16="http://schemas.microsoft.com/office/drawing/2014/main" id="{F831552D-E193-486D-837B-08650075D61C}"/>
                </a:ext>
              </a:extLst>
            </p:cNvPr>
            <p:cNvPicPr/>
            <p:nvPr/>
          </p:nvPicPr>
          <p:blipFill rotWithShape="1">
            <a:blip r:embed="rId5" cstate="screen">
              <a:extLst>
                <a:ext uri="{28A0092B-C50C-407E-A947-70E740481C1C}">
                  <a14:useLocalDpi xmlns:a14="http://schemas.microsoft.com/office/drawing/2010/main"/>
                </a:ext>
              </a:extLst>
            </a:blip>
            <a:srcRect/>
            <a:stretch/>
          </p:blipFill>
          <p:spPr>
            <a:xfrm>
              <a:off x="4881507" y="7189801"/>
              <a:ext cx="1857261" cy="1458034"/>
            </a:xfrm>
            <a:prstGeom prst="rect">
              <a:avLst/>
            </a:prstGeom>
          </p:spPr>
        </p:pic>
      </p:grpSp>
      <p:sp>
        <p:nvSpPr>
          <p:cNvPr id="25" name="Slide Number Placeholder 3">
            <a:extLst>
              <a:ext uri="{FF2B5EF4-FFF2-40B4-BE49-F238E27FC236}">
                <a16:creationId xmlns:a16="http://schemas.microsoft.com/office/drawing/2014/main" id="{A5F7E138-F8D0-404C-8BF3-FA4C5731097F}"/>
              </a:ext>
            </a:extLst>
          </p:cNvPr>
          <p:cNvSpPr txBox="1">
            <a:spLocks/>
          </p:cNvSpPr>
          <p:nvPr/>
        </p:nvSpPr>
        <p:spPr>
          <a:xfrm>
            <a:off x="3396741" y="8803219"/>
            <a:ext cx="418384" cy="410369"/>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867" b="0" i="0" u="none" strike="noStrike" cap="none" spc="0" normalizeH="0" baseline="0">
                <a:ln>
                  <a:noFill/>
                </a:ln>
                <a:solidFill>
                  <a:srgbClr val="00B297"/>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6</a:t>
            </a:fld>
            <a:endParaRPr lang="en-US" dirty="0"/>
          </a:p>
        </p:txBody>
      </p:sp>
    </p:spTree>
    <p:extLst>
      <p:ext uri="{BB962C8B-B14F-4D97-AF65-F5344CB8AC3E}">
        <p14:creationId xmlns:p14="http://schemas.microsoft.com/office/powerpoint/2010/main" val="313132549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wipe(up)">
                                      <p:cBhvr>
                                        <p:cTn id="7" dur="500"/>
                                        <p:tgtEl>
                                          <p:spTgt spid="127"/>
                                        </p:tgtEl>
                                      </p:cBhvr>
                                    </p:animEffect>
                                  </p:childTnLst>
                                </p:cTn>
                              </p:par>
                              <p:par>
                                <p:cTn id="8" presetID="22" presetClass="entr" presetSubtype="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up)">
                                      <p:cBhvr>
                                        <p:cTn id="20" dur="500"/>
                                        <p:tgtEl>
                                          <p:spTgt spid="3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up)">
                                      <p:cBhvr>
                                        <p:cTn id="25" dur="500"/>
                                        <p:tgtEl>
                                          <p:spTgt spid="3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up)">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picture containing ground, outdoor, tree, rock&#10;&#10;Description automatically generated">
            <a:extLst>
              <a:ext uri="{FF2B5EF4-FFF2-40B4-BE49-F238E27FC236}">
                <a16:creationId xmlns:a16="http://schemas.microsoft.com/office/drawing/2014/main" id="{1B7E54A7-A179-4972-A19A-D01736B51E03}"/>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379085" y="0"/>
            <a:ext cx="10036522" cy="1988692"/>
          </a:xfrm>
        </p:spPr>
        <p:txBody>
          <a:bodyPr>
            <a:normAutofit fontScale="90000"/>
          </a:bodyPr>
          <a:lstStyle/>
          <a:p>
            <a:r>
              <a:rPr lang="en-GB" noProof="0" dirty="0"/>
              <a:t>Three essential WASH concepts</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379085" y="1925248"/>
            <a:ext cx="9855161" cy="6352674"/>
          </a:xfrm>
        </p:spPr>
        <p:txBody>
          <a:bodyPr>
            <a:normAutofit/>
          </a:bodyPr>
          <a:lstStyle/>
          <a:p>
            <a:pPr marL="514350" indent="-514350">
              <a:buFont typeface="+mj-lt"/>
              <a:buAutoNum type="arabicPeriod"/>
            </a:pPr>
            <a:r>
              <a:rPr lang="en-GB" noProof="0" dirty="0"/>
              <a:t>People affected by crises are more susceptible to illness and death from disease, particularly diarrhoeal and infectious diseases. </a:t>
            </a:r>
          </a:p>
          <a:p>
            <a:pPr marL="514350" indent="-514350">
              <a:buFont typeface="+mj-lt"/>
              <a:buAutoNum type="arabicPeriod"/>
            </a:pPr>
            <a:r>
              <a:rPr lang="en-GB" noProof="0" dirty="0"/>
              <a:t>Such diseases are strongly related to inadequate sanitation and water supplies, and poor hygiene. </a:t>
            </a:r>
            <a:endParaRPr lang="en-GB" b="1" noProof="0" dirty="0"/>
          </a:p>
          <a:p>
            <a:pPr marL="514350" indent="-514350">
              <a:buFont typeface="+mj-lt"/>
              <a:buAutoNum type="arabicPeriod"/>
            </a:pPr>
            <a:r>
              <a:rPr lang="en-GB" noProof="0" dirty="0"/>
              <a:t>WASH programmes aim to</a:t>
            </a:r>
            <a:br>
              <a:rPr lang="en-GB" noProof="0" dirty="0"/>
            </a:br>
            <a:r>
              <a:rPr lang="en-GB" b="1" noProof="0" dirty="0"/>
              <a:t>reduce public health risks</a:t>
            </a:r>
            <a:r>
              <a:rPr lang="en-GB" noProof="0" dirty="0"/>
              <a:t>.</a:t>
            </a:r>
          </a:p>
        </p:txBody>
      </p:sp>
      <p:sp>
        <p:nvSpPr>
          <p:cNvPr id="7" name="Text Placeholder 6">
            <a:extLst>
              <a:ext uri="{FF2B5EF4-FFF2-40B4-BE49-F238E27FC236}">
                <a16:creationId xmlns:a16="http://schemas.microsoft.com/office/drawing/2014/main" id="{91F64836-2DD4-4F49-9D41-1FDAFDD5CAD0}"/>
              </a:ext>
            </a:extLst>
          </p:cNvPr>
          <p:cNvSpPr>
            <a:spLocks noGrp="1"/>
          </p:cNvSpPr>
          <p:nvPr>
            <p:ph type="body" sz="quarter" idx="14"/>
          </p:nvPr>
        </p:nvSpPr>
        <p:spPr>
          <a:xfrm>
            <a:off x="11423983" y="9213588"/>
            <a:ext cx="6109489" cy="406401"/>
          </a:xfrm>
        </p:spPr>
        <p:txBody>
          <a:bodyPr>
            <a:normAutofit lnSpcReduction="10000"/>
          </a:bodyPr>
          <a:lstStyle/>
          <a:p>
            <a:r>
              <a:rPr lang="en-GB" sz="2200" dirty="0">
                <a:solidFill>
                  <a:srgbClr val="00B297"/>
                </a:solidFill>
                <a:latin typeface="Open Sans Regular"/>
                <a:sym typeface="Open Sans Regular"/>
              </a:rPr>
              <a:t>IFRC/Sajid Hasan</a:t>
            </a:r>
          </a:p>
          <a:p>
            <a:endParaRPr lang="en-GB" noProof="0" dirty="0">
              <a:solidFill>
                <a:srgbClr val="00B297"/>
              </a:solidFill>
            </a:endParaRP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p:txBody>
          <a:bodyPr/>
          <a:lstStyle/>
          <a:p>
            <a:fld id="{86CB4B4D-7CA3-9044-876B-883B54F8677D}" type="slidenum">
              <a:rPr lang="en-US" smtClean="0"/>
              <a:pPr/>
              <a:t>7</a:t>
            </a:fld>
            <a:endParaRPr lang="en-US" dirty="0"/>
          </a:p>
        </p:txBody>
      </p:sp>
    </p:spTree>
    <p:extLst>
      <p:ext uri="{BB962C8B-B14F-4D97-AF65-F5344CB8AC3E}">
        <p14:creationId xmlns:p14="http://schemas.microsoft.com/office/powerpoint/2010/main" val="314400359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26DA-6632-4FFD-BC13-F1A0996651EB}"/>
              </a:ext>
            </a:extLst>
          </p:cNvPr>
          <p:cNvSpPr>
            <a:spLocks noGrp="1"/>
          </p:cNvSpPr>
          <p:nvPr>
            <p:ph type="title"/>
          </p:nvPr>
        </p:nvSpPr>
        <p:spPr>
          <a:xfrm>
            <a:off x="396511" y="26900"/>
            <a:ext cx="16943752" cy="2159000"/>
          </a:xfrm>
        </p:spPr>
        <p:txBody>
          <a:bodyPr>
            <a:normAutofit/>
          </a:bodyPr>
          <a:lstStyle/>
          <a:p>
            <a:r>
              <a:rPr lang="en-GB" sz="5200" noProof="0" dirty="0"/>
              <a:t>Based on this aim, the key WASH activities are:</a:t>
            </a:r>
          </a:p>
        </p:txBody>
      </p:sp>
      <p:sp>
        <p:nvSpPr>
          <p:cNvPr id="3" name="Text Placeholder 2">
            <a:extLst>
              <a:ext uri="{FF2B5EF4-FFF2-40B4-BE49-F238E27FC236}">
                <a16:creationId xmlns:a16="http://schemas.microsoft.com/office/drawing/2014/main" id="{57E3A8AE-796F-463E-9C37-24831064659D}"/>
              </a:ext>
            </a:extLst>
          </p:cNvPr>
          <p:cNvSpPr>
            <a:spLocks noGrp="1"/>
          </p:cNvSpPr>
          <p:nvPr>
            <p:ph type="body" idx="1"/>
          </p:nvPr>
        </p:nvSpPr>
        <p:spPr>
          <a:xfrm>
            <a:off x="473084" y="1389635"/>
            <a:ext cx="8847085" cy="6286500"/>
          </a:xfrm>
        </p:spPr>
        <p:txBody>
          <a:bodyPr>
            <a:normAutofit fontScale="92500" lnSpcReduction="20000"/>
          </a:bodyPr>
          <a:lstStyle/>
          <a:p>
            <a:r>
              <a:rPr lang="en-GB" sz="4400" noProof="0" dirty="0"/>
              <a:t>promoting good hygiene practices;</a:t>
            </a:r>
          </a:p>
          <a:p>
            <a:r>
              <a:rPr lang="en-GB" sz="4400" noProof="0" dirty="0"/>
              <a:t>providing safe drinking water; </a:t>
            </a:r>
          </a:p>
          <a:p>
            <a:r>
              <a:rPr lang="en-GB" sz="4400" noProof="0" dirty="0"/>
              <a:t>providing appropriate sanitation facilities;</a:t>
            </a:r>
          </a:p>
          <a:p>
            <a:r>
              <a:rPr lang="en-GB" sz="4400" noProof="0" dirty="0"/>
              <a:t>reducing environmental health risks; and</a:t>
            </a:r>
          </a:p>
          <a:p>
            <a:r>
              <a:rPr lang="en-GB" sz="4400" noProof="0" dirty="0"/>
              <a:t>ensuring conditions that allow people to live with good health, dignity, comfort, and safety.</a:t>
            </a:r>
          </a:p>
          <a:p>
            <a:endParaRPr lang="en-GB" sz="4400" noProof="0" dirty="0"/>
          </a:p>
        </p:txBody>
      </p:sp>
      <p:sp>
        <p:nvSpPr>
          <p:cNvPr id="4" name="Slide Number Placeholder 3">
            <a:extLst>
              <a:ext uri="{FF2B5EF4-FFF2-40B4-BE49-F238E27FC236}">
                <a16:creationId xmlns:a16="http://schemas.microsoft.com/office/drawing/2014/main" id="{50BC13BA-2A89-4E68-9FD6-8D4236CD5459}"/>
              </a:ext>
            </a:extLst>
          </p:cNvPr>
          <p:cNvSpPr>
            <a:spLocks noGrp="1"/>
          </p:cNvSpPr>
          <p:nvPr>
            <p:ph type="sldNum" sz="quarter" idx="2"/>
          </p:nvPr>
        </p:nvSpPr>
        <p:spPr/>
        <p:txBody>
          <a:bodyPr/>
          <a:lstStyle/>
          <a:p>
            <a:fld id="{86CB4B4D-7CA3-9044-876B-883B54F8677D}" type="slidenum">
              <a:rPr lang="en-US" smtClean="0"/>
              <a:t>8</a:t>
            </a:fld>
            <a:endParaRPr lang="en-US" dirty="0"/>
          </a:p>
        </p:txBody>
      </p:sp>
      <p:pic>
        <p:nvPicPr>
          <p:cNvPr id="7" name="Picture 6" descr="A picture containing outdoor, person, ground, tree&#10;&#10;Description automatically generated">
            <a:extLst>
              <a:ext uri="{FF2B5EF4-FFF2-40B4-BE49-F238E27FC236}">
                <a16:creationId xmlns:a16="http://schemas.microsoft.com/office/drawing/2014/main" id="{220B5BB5-8C7F-45FD-A00A-B31EF066FB3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693960" y="1195038"/>
            <a:ext cx="7646303" cy="6505575"/>
          </a:xfrm>
          <a:prstGeom prst="rect">
            <a:avLst/>
          </a:prstGeom>
        </p:spPr>
      </p:pic>
      <p:sp>
        <p:nvSpPr>
          <p:cNvPr id="8" name="Rectangle 7">
            <a:extLst>
              <a:ext uri="{FF2B5EF4-FFF2-40B4-BE49-F238E27FC236}">
                <a16:creationId xmlns:a16="http://schemas.microsoft.com/office/drawing/2014/main" id="{6C2D9DD1-EB4F-4837-9DB9-9B6587C2FCDB}"/>
              </a:ext>
            </a:extLst>
          </p:cNvPr>
          <p:cNvSpPr/>
          <p:nvPr/>
        </p:nvSpPr>
        <p:spPr>
          <a:xfrm>
            <a:off x="13204338" y="7753368"/>
            <a:ext cx="4083170" cy="400110"/>
          </a:xfrm>
          <a:prstGeom prst="rect">
            <a:avLst/>
          </a:prstGeom>
        </p:spPr>
        <p:txBody>
          <a:bodyPr wrap="none">
            <a:spAutoFit/>
          </a:bodyPr>
          <a:lstStyle/>
          <a:p>
            <a:r>
              <a:rPr lang="en-US" sz="2000" dirty="0">
                <a:solidFill>
                  <a:srgbClr val="00B297"/>
                </a:solidFill>
                <a:sym typeface="Open Sans Bold"/>
              </a:rPr>
              <a:t>Australian Red Cross/Antony Balmain</a:t>
            </a:r>
          </a:p>
        </p:txBody>
      </p:sp>
    </p:spTree>
    <p:extLst>
      <p:ext uri="{BB962C8B-B14F-4D97-AF65-F5344CB8AC3E}">
        <p14:creationId xmlns:p14="http://schemas.microsoft.com/office/powerpoint/2010/main" val="19040065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F7E3A-CF68-4C07-9057-9EEE325E0E29}"/>
              </a:ext>
            </a:extLst>
          </p:cNvPr>
          <p:cNvSpPr>
            <a:spLocks noGrp="1"/>
          </p:cNvSpPr>
          <p:nvPr>
            <p:ph type="title"/>
          </p:nvPr>
        </p:nvSpPr>
        <p:spPr>
          <a:xfrm>
            <a:off x="347250" y="72938"/>
            <a:ext cx="9117545" cy="1988692"/>
          </a:xfrm>
        </p:spPr>
        <p:txBody>
          <a:bodyPr/>
          <a:lstStyle/>
          <a:p>
            <a:r>
              <a:rPr lang="en-GB" noProof="0" dirty="0"/>
              <a:t>In WASH programmes</a:t>
            </a:r>
          </a:p>
        </p:txBody>
      </p:sp>
      <p:sp>
        <p:nvSpPr>
          <p:cNvPr id="3" name="Text Placeholder 2">
            <a:extLst>
              <a:ext uri="{FF2B5EF4-FFF2-40B4-BE49-F238E27FC236}">
                <a16:creationId xmlns:a16="http://schemas.microsoft.com/office/drawing/2014/main" id="{095A6CF3-FF86-45F4-8793-62DA90A37745}"/>
              </a:ext>
            </a:extLst>
          </p:cNvPr>
          <p:cNvSpPr>
            <a:spLocks noGrp="1"/>
          </p:cNvSpPr>
          <p:nvPr>
            <p:ph type="body" sz="quarter" idx="1"/>
          </p:nvPr>
        </p:nvSpPr>
        <p:spPr>
          <a:xfrm>
            <a:off x="783478" y="1165224"/>
            <a:ext cx="9117545" cy="4267200"/>
          </a:xfrm>
        </p:spPr>
        <p:txBody>
          <a:bodyPr>
            <a:noAutofit/>
          </a:bodyPr>
          <a:lstStyle/>
          <a:p>
            <a:pPr marL="0" indent="0">
              <a:buNone/>
            </a:pPr>
            <a:r>
              <a:rPr lang="en-GB" noProof="0" dirty="0"/>
              <a:t>It is important to manage the entire water chain: </a:t>
            </a:r>
          </a:p>
          <a:p>
            <a:pPr marL="739775" indent="-571500">
              <a:buFont typeface="Arial" panose="020B0604020202020204" pitchFamily="34" charset="0"/>
              <a:buChar char="•"/>
            </a:pPr>
            <a:r>
              <a:rPr lang="en-GB" noProof="0" dirty="0"/>
              <a:t>water sourcing;</a:t>
            </a:r>
          </a:p>
          <a:p>
            <a:pPr marL="739775" indent="-571500">
              <a:buFont typeface="Arial" panose="020B0604020202020204" pitchFamily="34" charset="0"/>
              <a:buChar char="•"/>
            </a:pPr>
            <a:r>
              <a:rPr lang="en-GB" noProof="0" dirty="0"/>
              <a:t>treatment; </a:t>
            </a:r>
          </a:p>
          <a:p>
            <a:pPr marL="739775" indent="-571500">
              <a:buFont typeface="Arial" panose="020B0604020202020204" pitchFamily="34" charset="0"/>
              <a:buChar char="•"/>
            </a:pPr>
            <a:r>
              <a:rPr lang="en-GB" noProof="0" dirty="0"/>
              <a:t>distribution; </a:t>
            </a:r>
          </a:p>
          <a:p>
            <a:pPr marL="739775" indent="-571500">
              <a:buFont typeface="Arial" panose="020B0604020202020204" pitchFamily="34" charset="0"/>
              <a:buChar char="•"/>
            </a:pPr>
            <a:r>
              <a:rPr lang="en-GB" noProof="0" dirty="0"/>
              <a:t>collection; </a:t>
            </a:r>
          </a:p>
          <a:p>
            <a:pPr marL="739775" indent="-571500">
              <a:buFont typeface="Arial" panose="020B0604020202020204" pitchFamily="34" charset="0"/>
              <a:buChar char="•"/>
            </a:pPr>
            <a:r>
              <a:rPr lang="en-GB" noProof="0" dirty="0"/>
              <a:t>household storage; and </a:t>
            </a:r>
          </a:p>
          <a:p>
            <a:pPr marL="739775" indent="-571500">
              <a:buFont typeface="Arial" panose="020B0604020202020204" pitchFamily="34" charset="0"/>
              <a:buChar char="•"/>
            </a:pPr>
            <a:r>
              <a:rPr lang="en-GB" noProof="0" dirty="0"/>
              <a:t>consumption.</a:t>
            </a:r>
          </a:p>
          <a:p>
            <a:endParaRPr lang="en-GB" noProof="0" dirty="0"/>
          </a:p>
        </p:txBody>
      </p:sp>
      <p:sp>
        <p:nvSpPr>
          <p:cNvPr id="4" name="Slide Number Placeholder 3">
            <a:extLst>
              <a:ext uri="{FF2B5EF4-FFF2-40B4-BE49-F238E27FC236}">
                <a16:creationId xmlns:a16="http://schemas.microsoft.com/office/drawing/2014/main" id="{F1386771-884A-424A-BF0A-C7DD77FF5702}"/>
              </a:ext>
            </a:extLst>
          </p:cNvPr>
          <p:cNvSpPr>
            <a:spLocks noGrp="1"/>
          </p:cNvSpPr>
          <p:nvPr>
            <p:ph type="sldNum" sz="quarter" idx="2"/>
          </p:nvPr>
        </p:nvSpPr>
        <p:spPr/>
        <p:txBody>
          <a:bodyPr/>
          <a:lstStyle/>
          <a:p>
            <a:fld id="{86CB4B4D-7CA3-9044-876B-883B54F8677D}" type="slidenum">
              <a:rPr lang="en-US" smtClean="0"/>
              <a:t>9</a:t>
            </a:fld>
            <a:endParaRPr lang="en-US" dirty="0"/>
          </a:p>
        </p:txBody>
      </p:sp>
      <p:pic>
        <p:nvPicPr>
          <p:cNvPr id="7" name="Picture Placeholder 7" descr="A person that is standing in the dirt&#10;&#10;Description automatically generated">
            <a:extLst>
              <a:ext uri="{FF2B5EF4-FFF2-40B4-BE49-F238E27FC236}">
                <a16:creationId xmlns:a16="http://schemas.microsoft.com/office/drawing/2014/main" id="{A014DE35-B82E-4545-A2DB-D7FFD4FB5A9B}"/>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a:ln w="9525">
            <a:noFill/>
            <a:miter lim="400000"/>
          </a:ln>
          <a:extLst>
            <a:ext uri="{C572A759-6A51-4108-AA02-DFA0A04FC94B}">
              <ma14:wrappingTextBoxFlag xmlns:ma14="http://schemas.microsoft.com/office/mac/drawingml/2011/main" xmlns="" val="1"/>
            </a:ext>
          </a:extLst>
        </p:spPr>
      </p:pic>
      <p:sp>
        <p:nvSpPr>
          <p:cNvPr id="8" name="Text Placeholder 4">
            <a:extLst>
              <a:ext uri="{FF2B5EF4-FFF2-40B4-BE49-F238E27FC236}">
                <a16:creationId xmlns:a16="http://schemas.microsoft.com/office/drawing/2014/main" id="{A9085610-8ED2-4522-B389-B2214A8A1139}"/>
              </a:ext>
            </a:extLst>
          </p:cNvPr>
          <p:cNvSpPr txBox="1">
            <a:spLocks/>
          </p:cNvSpPr>
          <p:nvPr/>
        </p:nvSpPr>
        <p:spPr>
          <a:xfrm>
            <a:off x="11498605" y="9213588"/>
            <a:ext cx="6549451" cy="406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4000" b="0" i="0" u="none" strike="noStrike" cap="none" spc="0" baseline="0">
                <a:ln>
                  <a:noFill/>
                </a:ln>
                <a:solidFill>
                  <a:srgbClr val="00A585"/>
                </a:solidFill>
                <a:uFillTx/>
                <a:latin typeface="Open Sans Bold"/>
                <a:ea typeface="Open Sans"/>
                <a:cs typeface="Open Sans"/>
                <a:sym typeface="Open Sans Bold"/>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en-US" sz="2000" dirty="0">
                <a:solidFill>
                  <a:srgbClr val="00B297"/>
                </a:solidFill>
                <a:latin typeface="Open Sans Regular"/>
              </a:rPr>
              <a:t>IFRC/Corrie Butler</a:t>
            </a:r>
          </a:p>
        </p:txBody>
      </p:sp>
    </p:spTree>
    <p:extLst>
      <p:ext uri="{BB962C8B-B14F-4D97-AF65-F5344CB8AC3E}">
        <p14:creationId xmlns:p14="http://schemas.microsoft.com/office/powerpoint/2010/main" val="1488251086"/>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12502</TotalTime>
  <Words>4211</Words>
  <Application>Microsoft Office PowerPoint</Application>
  <PresentationFormat>Custom</PresentationFormat>
  <Paragraphs>325</Paragraphs>
  <Slides>26</Slides>
  <Notes>26</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Arial</vt:lpstr>
      <vt:lpstr>Calibri</vt:lpstr>
      <vt:lpstr>Helvetica</vt:lpstr>
      <vt:lpstr>Helvetica Neue</vt:lpstr>
      <vt:lpstr>Open Sans</vt:lpstr>
      <vt:lpstr>Open Sans Bold</vt:lpstr>
      <vt:lpstr>Open Sans Light</vt:lpstr>
      <vt:lpstr>Open Sans Regular</vt:lpstr>
      <vt:lpstr>Tahoma</vt:lpstr>
      <vt:lpstr>Times New Roman</vt:lpstr>
      <vt:lpstr>White</vt:lpstr>
      <vt:lpstr>Water Supply, Sanitation and Hygiene Promotion (WASH)</vt:lpstr>
      <vt:lpstr>By the end of this session you will be able to: </vt:lpstr>
      <vt:lpstr>Objective of WASH programmes</vt:lpstr>
      <vt:lpstr>The F diagram</vt:lpstr>
      <vt:lpstr>There are six categories of WASH standards</vt:lpstr>
      <vt:lpstr>The six categories of standards can be linked to establishing barriers along the five pathways</vt:lpstr>
      <vt:lpstr>Three essential WASH concepts</vt:lpstr>
      <vt:lpstr>Based on this aim, the key WASH activities are:</vt:lpstr>
      <vt:lpstr>In WASH programmes</vt:lpstr>
      <vt:lpstr>In WASH programmes</vt:lpstr>
      <vt:lpstr>Community engagement is at the centre of all WASH Activities </vt:lpstr>
      <vt:lpstr>WASH in the broader context?</vt:lpstr>
      <vt:lpstr>Section 1: Hygiene promotion</vt:lpstr>
      <vt:lpstr>Standard 2.1:  Access and water quantity </vt:lpstr>
      <vt:lpstr>Key indicators of standard 2.1</vt:lpstr>
      <vt:lpstr>Water math</vt:lpstr>
      <vt:lpstr>Key indicators of standard 2.1 (continued)</vt:lpstr>
      <vt:lpstr>Key indicators of standard 2.2:  water quality</vt:lpstr>
      <vt:lpstr>What does &lt;5 NTU mean?</vt:lpstr>
      <vt:lpstr>Key indicators of standard 3.2:  Access to and use of toilets </vt:lpstr>
      <vt:lpstr>Let’s do a quick evaluation mission</vt:lpstr>
      <vt:lpstr>Let’s design an evaluation</vt:lpstr>
      <vt:lpstr>Evaluation mission</vt:lpstr>
      <vt:lpstr>Evaluation mission</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214</cp:revision>
  <dcterms:created xsi:type="dcterms:W3CDTF">2018-12-14T22:00:46Z</dcterms:created>
  <dcterms:modified xsi:type="dcterms:W3CDTF">2019-04-24T11:28:56Z</dcterms:modified>
</cp:coreProperties>
</file>