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1"/>
  </p:notesMasterIdLst>
  <p:handoutMasterIdLst>
    <p:handoutMasterId r:id="rId22"/>
  </p:handoutMasterIdLst>
  <p:sldIdLst>
    <p:sldId id="256" r:id="rId2"/>
    <p:sldId id="258" r:id="rId3"/>
    <p:sldId id="263" r:id="rId4"/>
    <p:sldId id="283" r:id="rId5"/>
    <p:sldId id="282" r:id="rId6"/>
    <p:sldId id="285" r:id="rId7"/>
    <p:sldId id="262" r:id="rId8"/>
    <p:sldId id="286" r:id="rId9"/>
    <p:sldId id="284" r:id="rId10"/>
    <p:sldId id="291" r:id="rId11"/>
    <p:sldId id="287" r:id="rId12"/>
    <p:sldId id="265" r:id="rId13"/>
    <p:sldId id="288" r:id="rId14"/>
    <p:sldId id="289" r:id="rId15"/>
    <p:sldId id="292" r:id="rId16"/>
    <p:sldId id="293" r:id="rId17"/>
    <p:sldId id="290" r:id="rId18"/>
    <p:sldId id="280" r:id="rId19"/>
    <p:sldId id="261" r:id="rId2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3"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FFCC"/>
    <a:srgbClr val="D2F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41" autoAdjust="0"/>
    <p:restoredTop sz="67966" autoAdjust="0"/>
  </p:normalViewPr>
  <p:slideViewPr>
    <p:cSldViewPr snapToGrid="0">
      <p:cViewPr varScale="1">
        <p:scale>
          <a:sx n="48" d="100"/>
          <a:sy n="48" d="100"/>
        </p:scale>
        <p:origin x="1638" y="60"/>
      </p:cViewPr>
      <p:guideLst/>
    </p:cSldViewPr>
  </p:slideViewPr>
  <p:notesTextViewPr>
    <p:cViewPr>
      <p:scale>
        <a:sx n="1" d="1"/>
        <a:sy n="1" d="1"/>
      </p:scale>
      <p:origin x="0" y="0"/>
    </p:cViewPr>
  </p:notesTextViewPr>
  <p:notesViewPr>
    <p:cSldViewPr snapToGrid="0">
      <p:cViewPr varScale="1">
        <p:scale>
          <a:sx n="48" d="100"/>
          <a:sy n="48" d="100"/>
        </p:scale>
        <p:origin x="240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25BA3F-9F97-44FE-BAF0-226B1C972A5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6AD680E8-AC18-4BFC-B39F-170392AAEE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5411AD7-EF68-48EE-B3DA-33BADAC3D21A}" type="datetimeFigureOut">
              <a:rPr lang="en-US" smtClean="0"/>
              <a:t>24-Apr-19</a:t>
            </a:fld>
            <a:endParaRPr lang="en-US" dirty="0"/>
          </a:p>
        </p:txBody>
      </p:sp>
      <p:sp>
        <p:nvSpPr>
          <p:cNvPr id="4" name="Footer Placeholder 3">
            <a:extLst>
              <a:ext uri="{FF2B5EF4-FFF2-40B4-BE49-F238E27FC236}">
                <a16:creationId xmlns:a16="http://schemas.microsoft.com/office/drawing/2014/main" id="{0977CF53-E05E-45CA-A854-DCE731B9C5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2243FDD-97F1-4FCF-88D3-C336CE3B94F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DB0A23-5DEB-4593-8437-75580A180A58}" type="slidenum">
              <a:rPr lang="en-US" smtClean="0"/>
              <a:t>‹#›</a:t>
            </a:fld>
            <a:endParaRPr lang="en-US" dirty="0"/>
          </a:p>
        </p:txBody>
      </p:sp>
    </p:spTree>
    <p:extLst>
      <p:ext uri="{BB962C8B-B14F-4D97-AF65-F5344CB8AC3E}">
        <p14:creationId xmlns:p14="http://schemas.microsoft.com/office/powerpoint/2010/main" val="917488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shop.icrc.org/professional-standards-for-protection-work-2018-abridged-edition-2918.html?___store=default"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umanitariancoalition.ca/the-humanitarian-syste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Tree>
    <p:extLst>
      <p:ext uri="{BB962C8B-B14F-4D97-AF65-F5344CB8AC3E}">
        <p14:creationId xmlns:p14="http://schemas.microsoft.com/office/powerpoint/2010/main" val="2343245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Use the animation on the slide to reveal each layer of the “egg”. Ask for one or two examples for each layer. After each, ask the speaker which of the principles would be important to guide the activities. While discussion may vary depending on your group and their level of expertise, a general summary answer to this question could be:</a:t>
            </a:r>
          </a:p>
          <a:p>
            <a:endParaRPr lang="en-GB" sz="1400" noProof="0" dirty="0"/>
          </a:p>
          <a:p>
            <a:pPr marL="457200" indent="-457200">
              <a:buAutoNum type="arabicPeriod"/>
            </a:pPr>
            <a:r>
              <a:rPr lang="en-GB" sz="1400" noProof="0" dirty="0"/>
              <a:t>Responsive action – clearly principles 1 and 4 – “enhanced safety” and “help people claim their rights” by responsive action to stop the abuse of rights.</a:t>
            </a:r>
          </a:p>
          <a:p>
            <a:pPr marL="457200" indent="-457200">
              <a:buAutoNum type="arabicPeriod"/>
            </a:pPr>
            <a:r>
              <a:rPr lang="en-GB" sz="1400" noProof="0" dirty="0"/>
              <a:t>Remedial action – most directly associated with principle 3 – “assist people to recover from the physical and psychological effects of threatened or actual violence”.</a:t>
            </a:r>
          </a:p>
          <a:p>
            <a:pPr marL="457200" indent="-457200">
              <a:buAutoNum type="arabicPeriod"/>
            </a:pPr>
            <a:r>
              <a:rPr lang="en-GB" sz="1400" noProof="0" dirty="0"/>
              <a:t>Preventive/environment building – best matches are principles 2 and 4: “ensuring access” and “helping people claim their rights”.</a:t>
            </a:r>
          </a:p>
          <a:p>
            <a:pPr marL="457200" indent="-457200">
              <a:buAutoNum type="arabicPeriod"/>
            </a:pPr>
            <a:endParaRPr lang="en-GB" sz="1400" noProof="0" dirty="0"/>
          </a:p>
          <a:p>
            <a:pPr marL="0" indent="0">
              <a:buNone/>
            </a:pPr>
            <a:r>
              <a:rPr lang="en-GB" sz="1400" b="1" noProof="0" dirty="0"/>
              <a:t>Also note here that the Protection Principles apply across all sectors and all phases of the programme cycle, from initial assessment and analysis, through design, implementation and monitoring, and evaluation. Every step requires specific attention to these principles if peoples’ rights are to be respected.</a:t>
            </a:r>
          </a:p>
          <a:p>
            <a:pPr marL="0" indent="0">
              <a:buNone/>
            </a:pPr>
            <a:endParaRPr lang="en-GB" sz="1400" noProof="0" dirty="0"/>
          </a:p>
        </p:txBody>
      </p:sp>
    </p:spTree>
    <p:extLst>
      <p:ext uri="{BB962C8B-B14F-4D97-AF65-F5344CB8AC3E}">
        <p14:creationId xmlns:p14="http://schemas.microsoft.com/office/powerpoint/2010/main" val="894047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You will need to have the pre-cut cards ready for this exercise beforehand. Print one copy of the Word files (two for large groups).</a:t>
            </a:r>
          </a:p>
          <a:p>
            <a:endParaRPr lang="en-GB" sz="1400" noProof="0" dirty="0"/>
          </a:p>
          <a:p>
            <a:r>
              <a:rPr lang="en-GB" sz="1400" noProof="0" dirty="0"/>
              <a:t>The pre-made cards should be distributed one to each participant along with tape for attaching them to the wall, whiteboard, or flipchart paper. This should be a fast-paced exercise – allow 5 minutes for the group action, and another 10 for the debriefing while participants remain on their feet in front of the display. Use the prepared answer sheet to guide your review of the group’s organisation of the activities in the columns for the four principles. Based on arguments and proposals from the group, individual placement of cards can shift and evolve during the activity.</a:t>
            </a:r>
          </a:p>
          <a:p>
            <a:endParaRPr lang="en-GB" sz="1400" noProof="0" dirty="0"/>
          </a:p>
          <a:p>
            <a:r>
              <a:rPr lang="en-GB" sz="1400" noProof="0" dirty="0"/>
              <a:t>Explain that there are many activities that can be done to further protection aims (many more than have been represented on the prepared cards) and that the four principles support or relate to different activities in different ways. The main focus of this exercise is to quickly illustrate different practical protection-related activities and to show how they relate to the four principles.</a:t>
            </a:r>
          </a:p>
          <a:p>
            <a:endParaRPr lang="en-GB" sz="1400" noProof="0" dirty="0"/>
          </a:p>
          <a:p>
            <a:r>
              <a:rPr lang="en-GB" sz="1400" b="1" noProof="0" dirty="0"/>
              <a:t>Take the debriefing one step further to relate these activities, and by extension, the four Protection Principles, to the humanitarian programme cycle</a:t>
            </a:r>
            <a:r>
              <a:rPr lang="en-GB" sz="1400" noProof="0" dirty="0"/>
              <a:t>. Ask which activities support the different steps in the cycle:</a:t>
            </a:r>
          </a:p>
          <a:p>
            <a:pPr marL="342900" indent="-342900">
              <a:buFont typeface="Arial" panose="020B0604020202020204" pitchFamily="34" charset="0"/>
              <a:buChar char="•"/>
            </a:pPr>
            <a:r>
              <a:rPr lang="en-GB" sz="1400" noProof="0" dirty="0"/>
              <a:t>Assessment and analysis </a:t>
            </a:r>
          </a:p>
          <a:p>
            <a:pPr marL="342900" indent="-342900">
              <a:buFont typeface="Arial" panose="020B0604020202020204" pitchFamily="34" charset="0"/>
              <a:buChar char="•"/>
            </a:pPr>
            <a:r>
              <a:rPr lang="en-GB" sz="1400" noProof="0" dirty="0"/>
              <a:t>Strategy development</a:t>
            </a:r>
          </a:p>
          <a:p>
            <a:pPr marL="342900" indent="-342900">
              <a:buFont typeface="Arial" panose="020B0604020202020204" pitchFamily="34" charset="0"/>
              <a:buChar char="•"/>
            </a:pPr>
            <a:r>
              <a:rPr lang="en-GB" sz="1400" noProof="0" dirty="0"/>
              <a:t>Planning and programme design</a:t>
            </a:r>
          </a:p>
          <a:p>
            <a:pPr marL="342900" indent="-342900">
              <a:buFont typeface="Arial" panose="020B0604020202020204" pitchFamily="34" charset="0"/>
              <a:buChar char="•"/>
            </a:pPr>
            <a:r>
              <a:rPr lang="en-GB" sz="1400" noProof="0" dirty="0"/>
              <a:t>Implementation and monitoring</a:t>
            </a:r>
          </a:p>
          <a:p>
            <a:pPr marL="342900" indent="-342900">
              <a:buFont typeface="Arial" panose="020B0604020202020204" pitchFamily="34" charset="0"/>
              <a:buChar char="•"/>
            </a:pPr>
            <a:r>
              <a:rPr lang="en-GB" sz="1400" noProof="0" dirty="0"/>
              <a:t>Evaluation and learning</a:t>
            </a:r>
          </a:p>
          <a:p>
            <a:endParaRPr lang="en-GB" sz="1400" noProof="0" dirty="0"/>
          </a:p>
          <a:p>
            <a:r>
              <a:rPr lang="en-GB" sz="1400" noProof="0" dirty="0"/>
              <a:t>The example activities will fit neatly into these categories, particularly assessment, planning and design, and implementation and monitoring. However, none of them clearly reflect evaluation and learning. Explain that evaluation of protection outcomes is the underlying key for genuine organisational learning and finding better ways to meet protection needs. (The MEAL approach is introduced in STP session 14: Sphere and MEAL.)</a:t>
            </a:r>
          </a:p>
        </p:txBody>
      </p:sp>
    </p:spTree>
    <p:extLst>
      <p:ext uri="{BB962C8B-B14F-4D97-AF65-F5344CB8AC3E}">
        <p14:creationId xmlns:p14="http://schemas.microsoft.com/office/powerpoint/2010/main" val="4047668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slide is a quick overview of some of the activities that protection specialists usually design and implement as part of protection programming. Survey the group quickly to identify any protection officers or specialists in your group. Take a moment and ask them to briefly describe the kinds of activities they are typically involved with on a daily basis. </a:t>
            </a:r>
          </a:p>
          <a:p>
            <a:endParaRPr lang="en-US" sz="1400" dirty="0"/>
          </a:p>
          <a:p>
            <a:r>
              <a:rPr lang="en-US" sz="1400" dirty="0"/>
              <a:t>Highlight that while everyone involved in response needs to know about and incorporate protection concerns into their work, there are protection specialists who go farther, and who serve as useful resources in the overall humanitarian response. Taking a moment to better understand their activities and the standards that have been designed by and for them, provides useful insight for all responders regardless of their expertise or official duties. </a:t>
            </a:r>
          </a:p>
        </p:txBody>
      </p:sp>
    </p:spTree>
    <p:extLst>
      <p:ext uri="{BB962C8B-B14F-4D97-AF65-F5344CB8AC3E}">
        <p14:creationId xmlns:p14="http://schemas.microsoft.com/office/powerpoint/2010/main" val="1432913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mn-lt"/>
                <a:ea typeface="+mn-ea"/>
                <a:cs typeface="+mn-cs"/>
                <a:sym typeface="Helvetica Neue"/>
              </a:rPr>
              <a:t>This is an overview of the Appendix to this chapter of the Sphere Handbook found on pages 45 and 46. Review the text well, and download the document Summary of the Professional Standards for Protection Work (</a:t>
            </a:r>
            <a:r>
              <a:rPr lang="en-US" sz="1400" dirty="0">
                <a:hlinkClick r:id="rId3"/>
              </a:rPr>
              <a:t>https://shop.icrc.org/professional-standards-for-protection-work-2018-abridged-edition-2918.html?___store=default</a:t>
            </a:r>
            <a:r>
              <a:rPr lang="en-US" sz="1400" dirty="0">
                <a:latin typeface="+mn-lt"/>
                <a:ea typeface="+mn-ea"/>
                <a:cs typeface="+mn-cs"/>
                <a:sym typeface="Helvetica Neue"/>
              </a:rPr>
              <a:t>) and review it before the session.</a:t>
            </a:r>
          </a:p>
        </p:txBody>
      </p:sp>
    </p:spTree>
    <p:extLst>
      <p:ext uri="{BB962C8B-B14F-4D97-AF65-F5344CB8AC3E}">
        <p14:creationId xmlns:p14="http://schemas.microsoft.com/office/powerpoint/2010/main" val="568392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document is organised similarly to the Sphere standards in that they are both composed of standards and guidance notes, and there are mutually reinforcing references between the two documents.</a:t>
            </a:r>
          </a:p>
          <a:p>
            <a:endParaRPr lang="en-US" sz="1400" dirty="0"/>
          </a:p>
          <a:p>
            <a:r>
              <a:rPr lang="en-US" sz="1400" dirty="0">
                <a:latin typeface="+mn-lt"/>
                <a:ea typeface="+mn-ea"/>
                <a:cs typeface="+mn-cs"/>
                <a:sym typeface="Open Sans Regular"/>
              </a:rPr>
              <a:t>Note both full and abridged versions are available for free download </a:t>
            </a:r>
            <a:r>
              <a:rPr lang="en-US" sz="1400" dirty="0">
                <a:latin typeface="+mn-lt"/>
                <a:ea typeface="+mn-ea"/>
                <a:cs typeface="+mn-cs"/>
                <a:sym typeface="Helvetica Neue"/>
              </a:rPr>
              <a:t>from </a:t>
            </a:r>
            <a:r>
              <a:rPr lang="en-US" sz="1400" dirty="0">
                <a:latin typeface="+mn-lt"/>
                <a:ea typeface="+mn-ea"/>
                <a:cs typeface="+mn-cs"/>
                <a:sym typeface="Open Sans Regular"/>
              </a:rPr>
              <a:t>shop.icrc.org/e-books.</a:t>
            </a:r>
            <a:endParaRPr lang="en-US" sz="1400" dirty="0"/>
          </a:p>
        </p:txBody>
      </p:sp>
    </p:spTree>
    <p:extLst>
      <p:ext uri="{BB962C8B-B14F-4D97-AF65-F5344CB8AC3E}">
        <p14:creationId xmlns:p14="http://schemas.microsoft.com/office/powerpoint/2010/main" val="610801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Note: Make sure you have at least 25 minutes remaining in the session. If not, skip to slide 17 and start wrapping up the session. The case-study handout includes instructions and a solution so can be given as homework.</a:t>
            </a:r>
          </a:p>
          <a:p>
            <a:endParaRPr lang="en-GB" sz="1400" noProof="0" dirty="0"/>
          </a:p>
          <a:p>
            <a:r>
              <a:rPr lang="en-GB" sz="1400" noProof="0" dirty="0"/>
              <a:t>Distribute the one-page case study to each participant. Ask them to read it, and answer the questions provided. Emphasise that this is individual work rather than a discussion, and encourage participants to write down their responses in preparation for a facilitated discussion about the case and the four Protection Principles.</a:t>
            </a:r>
          </a:p>
        </p:txBody>
      </p:sp>
    </p:spTree>
    <p:extLst>
      <p:ext uri="{BB962C8B-B14F-4D97-AF65-F5344CB8AC3E}">
        <p14:creationId xmlns:p14="http://schemas.microsoft.com/office/powerpoint/2010/main" val="238321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These questions are included in the handout for the mini case study. Ask each question in turn and call on volunteers in plenary for answers. As each is answered, highlight the principle each question reflects.</a:t>
            </a:r>
          </a:p>
          <a:p>
            <a:endParaRPr lang="en-US" sz="1400" dirty="0"/>
          </a:p>
          <a:p>
            <a:r>
              <a:rPr lang="en-US" sz="1400" dirty="0"/>
              <a:t>After the first four questions have been answered, ask participants to read the back of the handout which explains the actual response to the situation. After a few minutes of reading, reveal the fifth question and ask participants how they can see aspects of the four principles reflected in the response in Thailand.</a:t>
            </a:r>
          </a:p>
          <a:p>
            <a:endParaRPr lang="en-US" sz="1400" dirty="0"/>
          </a:p>
          <a:p>
            <a:r>
              <a:rPr lang="en-US" sz="1400" dirty="0"/>
              <a:t>Allow a few minutes for reflection and comments from the group. Although the case is quite short, it opens up many issues that could be discussed in much greater detail. As a facilitator, the challenge will be in gently guiding the discussion towards a reflection of the application of the four principles, rather than a wide-ranging discussion of traditional norms, pros and cons of different approaches, etc. </a:t>
            </a:r>
          </a:p>
        </p:txBody>
      </p:sp>
    </p:spTree>
    <p:extLst>
      <p:ext uri="{BB962C8B-B14F-4D97-AF65-F5344CB8AC3E}">
        <p14:creationId xmlns:p14="http://schemas.microsoft.com/office/powerpoint/2010/main" val="855514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Encourage the participants to review and reflect on the pictures that have been drawn, the exercise of assigning practical activities in support of each principle, and the discussion of the mini case study from Thailand.</a:t>
            </a:r>
          </a:p>
          <a:p>
            <a:endParaRPr lang="en-US" sz="1400" dirty="0"/>
          </a:p>
          <a:p>
            <a:r>
              <a:rPr lang="en-US" sz="1400" dirty="0"/>
              <a:t>Ask in plenary for volunteers to describe one of the four principles in their own words. Ask for only one principle per volunteer.</a:t>
            </a:r>
          </a:p>
          <a:p>
            <a:endParaRPr lang="en-US" sz="1400" dirty="0"/>
          </a:p>
          <a:p>
            <a:r>
              <a:rPr lang="en-US" sz="1400" dirty="0"/>
              <a:t>After participants have provided their descriptions for the principles, note there are many other resources available for the study and application of protection. The GPC offers a good collection of guidance that is well established in the humanitarian response community. You should review it before the session to better explain what can be found there.</a:t>
            </a:r>
          </a:p>
          <a:p>
            <a:endParaRPr lang="en-US" sz="1400" dirty="0"/>
          </a:p>
          <a:p>
            <a:r>
              <a:rPr lang="en-US" sz="1400" dirty="0"/>
              <a:t>See http://www.globalprotectioncluster.org/themes/protection-mainstreaming/</a:t>
            </a:r>
          </a:p>
        </p:txBody>
      </p:sp>
    </p:spTree>
    <p:extLst>
      <p:ext uri="{BB962C8B-B14F-4D97-AF65-F5344CB8AC3E}">
        <p14:creationId xmlns:p14="http://schemas.microsoft.com/office/powerpoint/2010/main" val="2394120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summary points and call for other observations or insights that participants may have gained during the session.</a:t>
            </a:r>
          </a:p>
        </p:txBody>
      </p:sp>
    </p:spTree>
    <p:extLst>
      <p:ext uri="{BB962C8B-B14F-4D97-AF65-F5344CB8AC3E}">
        <p14:creationId xmlns:p14="http://schemas.microsoft.com/office/powerpoint/2010/main" val="4230282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Tree>
    <p:extLst>
      <p:ext uri="{BB962C8B-B14F-4D97-AF65-F5344CB8AC3E}">
        <p14:creationId xmlns:p14="http://schemas.microsoft.com/office/powerpoint/2010/main" val="2694411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learning objectives, and highlight the fact that some of these for this session refer to increasing participants’ knowledge of what the Sphere Handbook says about protection, but some also concern reinforcing or changing participants’ attitudes about the nature and importance of protection activities in humanitarian response work – regardless of their working sector, expertise, or background.</a:t>
            </a:r>
          </a:p>
        </p:txBody>
      </p:sp>
    </p:spTree>
    <p:extLst>
      <p:ext uri="{BB962C8B-B14F-4D97-AF65-F5344CB8AC3E}">
        <p14:creationId xmlns:p14="http://schemas.microsoft.com/office/powerpoint/2010/main" val="1453339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the group for definitions of protection.</a:t>
            </a:r>
          </a:p>
          <a:p>
            <a:endParaRPr lang="en-US" sz="1400" dirty="0"/>
          </a:p>
          <a:p>
            <a:r>
              <a:rPr lang="en-US" sz="1400" dirty="0"/>
              <a:t>Compare the participant-generated definitions with this one and note that it is based on </a:t>
            </a:r>
            <a:r>
              <a:rPr lang="en-US" sz="1400" b="1" dirty="0"/>
              <a:t>“full respect for the rights of the individual” </a:t>
            </a:r>
            <a:r>
              <a:rPr lang="en-US" sz="1400" b="0" dirty="0"/>
              <a:t>and is based in law. Generally speaking this entails international human rights law, humanitarian law, and refugee law, as well as all relevant national laws.</a:t>
            </a:r>
          </a:p>
        </p:txBody>
      </p:sp>
    </p:spTree>
    <p:extLst>
      <p:ext uri="{BB962C8B-B14F-4D97-AF65-F5344CB8AC3E}">
        <p14:creationId xmlns:p14="http://schemas.microsoft.com/office/powerpoint/2010/main" val="2847515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an animated slide. As you show each photo in succession, ask what the likely protection needs are for each group of people shown. The results will be wide-ranging, and each picture and group described should prompt new ideas of protection needs.</a:t>
            </a:r>
          </a:p>
          <a:p>
            <a:r>
              <a:rPr lang="en-US" sz="1400" dirty="0"/>
              <a:t>E.g. the first image could be Northern Kenya. As well as water quality issues, people (including women and children) could have to spend a lot of time here filtering the sand from the water, and have a long trip back to their settlement with the water.</a:t>
            </a:r>
          </a:p>
          <a:p>
            <a:r>
              <a:rPr lang="en-US" sz="1400" dirty="0"/>
              <a:t>Once finished with the 4 groups, summarize the key point:</a:t>
            </a:r>
          </a:p>
          <a:p>
            <a:r>
              <a:rPr lang="en-US" sz="1400" b="1" dirty="0"/>
              <a:t>Protection needs abound in all humanitarian response situations – and they can be very different, depending on context.</a:t>
            </a:r>
          </a:p>
        </p:txBody>
      </p:sp>
    </p:spTree>
    <p:extLst>
      <p:ext uri="{BB962C8B-B14F-4D97-AF65-F5344CB8AC3E}">
        <p14:creationId xmlns:p14="http://schemas.microsoft.com/office/powerpoint/2010/main" val="2794215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 review of the key points of the Humanitarian Charter and highlights the relationship between it and the Protection Principles. If you have covered the Humanitarian Charter as a session previously, this should be a quick review – with the participants providing the answer before you show it using the slide animation. If this is a standalone session, this will take a few minutes and you should invite the participants to review the key text in the handbook quickly – see page 21.</a:t>
            </a:r>
          </a:p>
        </p:txBody>
      </p:sp>
    </p:spTree>
    <p:extLst>
      <p:ext uri="{BB962C8B-B14F-4D97-AF65-F5344CB8AC3E}">
        <p14:creationId xmlns:p14="http://schemas.microsoft.com/office/powerpoint/2010/main" val="485050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You can also refer the participants to page 28 of the Handbook to review this diagram. </a:t>
            </a:r>
          </a:p>
        </p:txBody>
      </p:sp>
    </p:spTree>
    <p:extLst>
      <p:ext uri="{BB962C8B-B14F-4D97-AF65-F5344CB8AC3E}">
        <p14:creationId xmlns:p14="http://schemas.microsoft.com/office/powerpoint/2010/main" val="330228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Before using the animation to show the four points, ask the participants to share their ideas about who is and who is not a humanitarian actor.  </a:t>
            </a:r>
          </a:p>
          <a:p>
            <a:endParaRPr lang="en-US" sz="1400" dirty="0"/>
          </a:p>
          <a:p>
            <a:r>
              <a:rPr lang="en-US" sz="1400" dirty="0"/>
              <a:t>One useful definition endorsed by Sphere is "Humanitarian actors are a wide range of individuals, organizations, agencies and inter-agency networks that all </a:t>
            </a:r>
            <a:r>
              <a:rPr lang="en-US" sz="1400" b="0" dirty="0"/>
              <a:t>combine to </a:t>
            </a:r>
            <a:r>
              <a:rPr lang="en-US" sz="1400" b="1" dirty="0"/>
              <a:t>enable humanitarian assistance to be channeled </a:t>
            </a:r>
            <a:r>
              <a:rPr lang="en-US" sz="1400" dirty="0"/>
              <a:t>to the places and people in need of it.” (</a:t>
            </a:r>
            <a:r>
              <a:rPr lang="en-US" sz="1400" dirty="0">
                <a:hlinkClick r:id="rId3"/>
              </a:rPr>
              <a:t>https://www.humanitariancoalition.ca/the-humanitarian-system</a:t>
            </a:r>
            <a:r>
              <a:rPr lang="en-US" sz="1400" dirty="0"/>
              <a:t>) These include both "traditional" and "non-traditional" humanitarian actors. Examples of non-traditional humanitarian actors could include the military, the private sector (including logistics companies like DHL and airlines), community members, and affected populations themselves – essentially, people who may not formally work in the humanitarian sector, but who are nonetheless essential for channeling assistance. While the Core Humanitarian Standard may be more targeted at traditional actors, the Protection Principles are for everyone.</a:t>
            </a:r>
          </a:p>
          <a:p>
            <a:endParaRPr lang="en-US" sz="1400" dirty="0"/>
          </a:p>
          <a:p>
            <a:r>
              <a:rPr lang="en-US" sz="1400" dirty="0"/>
              <a:t>This slide provides a chance to review the key text of the principles at once. Leave the slide up for long enough for everyone to read it through. In a few minutes, summarise the basic elements of each to highlight their unique aspects:</a:t>
            </a:r>
          </a:p>
          <a:p>
            <a:pPr marL="457200" indent="-457200">
              <a:buAutoNum type="arabicPeriod"/>
            </a:pPr>
            <a:r>
              <a:rPr lang="en-US" sz="1400" b="1" dirty="0"/>
              <a:t>Safety, dignity, rights, do no harm</a:t>
            </a:r>
          </a:p>
          <a:p>
            <a:pPr marL="457200" indent="-457200">
              <a:buAutoNum type="arabicPeriod"/>
            </a:pPr>
            <a:r>
              <a:rPr lang="en-US" sz="1400" b="1" dirty="0"/>
              <a:t>Access</a:t>
            </a:r>
            <a:r>
              <a:rPr lang="en-US" sz="1400" dirty="0"/>
              <a:t> in accordance with </a:t>
            </a:r>
            <a:r>
              <a:rPr lang="en-US" sz="1400" b="1" dirty="0"/>
              <a:t>need</a:t>
            </a:r>
            <a:r>
              <a:rPr lang="en-US" sz="1400" dirty="0"/>
              <a:t> and </a:t>
            </a:r>
            <a:r>
              <a:rPr lang="en-US" sz="1400" b="1" dirty="0"/>
              <a:t>without discrimination</a:t>
            </a:r>
          </a:p>
          <a:p>
            <a:pPr marL="457200" indent="-457200">
              <a:buAutoNum type="arabicPeriod"/>
            </a:pPr>
            <a:r>
              <a:rPr lang="en-US" sz="1400" dirty="0"/>
              <a:t>Both </a:t>
            </a:r>
            <a:r>
              <a:rPr lang="en-US" sz="1400" b="1" dirty="0"/>
              <a:t>physical</a:t>
            </a:r>
            <a:r>
              <a:rPr lang="en-US" sz="1400" dirty="0"/>
              <a:t> and </a:t>
            </a:r>
            <a:r>
              <a:rPr lang="en-US" sz="1400" b="1" dirty="0"/>
              <a:t>psychological</a:t>
            </a:r>
            <a:r>
              <a:rPr lang="en-US" sz="1400" dirty="0"/>
              <a:t> effects are addressed</a:t>
            </a:r>
          </a:p>
          <a:p>
            <a:pPr marL="457200" indent="-457200">
              <a:buAutoNum type="arabicPeriod"/>
            </a:pPr>
            <a:r>
              <a:rPr lang="en-US" sz="1400" b="1" dirty="0"/>
              <a:t>Claiming</a:t>
            </a:r>
            <a:r>
              <a:rPr lang="en-US" sz="1400" dirty="0"/>
              <a:t> rights (not giving rights)</a:t>
            </a:r>
          </a:p>
        </p:txBody>
      </p:sp>
    </p:spTree>
    <p:extLst>
      <p:ext uri="{BB962C8B-B14F-4D97-AF65-F5344CB8AC3E}">
        <p14:creationId xmlns:p14="http://schemas.microsoft.com/office/powerpoint/2010/main" val="1332346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Divide the participants into four groups or teams. Each team will need a flipchart, markers, and a Sphere Handbook. Read through the instructions and allow 5 minutes for reading, 5 minutes for drawing, and then 1 minute for each team to present their artwork to the plenary. The total time for this exercise is about 15 minutes.</a:t>
            </a:r>
          </a:p>
        </p:txBody>
      </p:sp>
    </p:spTree>
    <p:extLst>
      <p:ext uri="{BB962C8B-B14F-4D97-AF65-F5344CB8AC3E}">
        <p14:creationId xmlns:p14="http://schemas.microsoft.com/office/powerpoint/2010/main" val="1031366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0" noProof="0" dirty="0"/>
              <a:t>This diagram is about the different modes of protection actions that can be taken in relation to humanitarian response. It is important to note that the idea of the diagram is about relating different types of actions to closeness to the core problem rather than a timeline. This model also begins to show the breadth of different types of protection activities that can be done, from immediate response, remedies such as counselling physical protection and prosecution of abusers, and working towards changes in public perception through environment building and advocacy.</a:t>
            </a:r>
          </a:p>
          <a:p>
            <a:endParaRPr lang="en-GB" sz="1400" b="1" noProof="0" dirty="0"/>
          </a:p>
          <a:p>
            <a:pPr marL="342900" indent="-342900">
              <a:buFont typeface="Arial" panose="020B0604020202020204" pitchFamily="34" charset="0"/>
              <a:buChar char="•"/>
            </a:pPr>
            <a:r>
              <a:rPr lang="en-GB" sz="1400" b="1" noProof="0" dirty="0"/>
              <a:t>Preventive: </a:t>
            </a:r>
            <a:r>
              <a:rPr lang="en-GB" sz="1400" noProof="0" dirty="0"/>
              <a:t>Preventing threats to safety, dignity or rights from occurring, or reducing exposure or vulnerability to these threats.</a:t>
            </a:r>
          </a:p>
          <a:p>
            <a:pPr marL="342900" indent="-342900">
              <a:buFont typeface="Arial" panose="020B0604020202020204" pitchFamily="34" charset="0"/>
              <a:buChar char="•"/>
            </a:pPr>
            <a:r>
              <a:rPr lang="en-GB" sz="1400" b="1" noProof="0" dirty="0"/>
              <a:t>Responsive: </a:t>
            </a:r>
            <a:r>
              <a:rPr lang="en-GB" sz="1400" noProof="0" dirty="0"/>
              <a:t>Stopping ongoing violations or abuse by immediate response to incidents of violence, coercion and deprivation.</a:t>
            </a:r>
          </a:p>
          <a:p>
            <a:pPr marL="342900" indent="-342900">
              <a:buFont typeface="Arial" panose="020B0604020202020204" pitchFamily="34" charset="0"/>
              <a:buChar char="•"/>
            </a:pPr>
            <a:r>
              <a:rPr lang="en-GB" sz="1400" b="1" noProof="0" dirty="0"/>
              <a:t>Remedial: </a:t>
            </a:r>
            <a:r>
              <a:rPr lang="en-GB" sz="1400" noProof="0" dirty="0"/>
              <a:t>Providing remedies for ongoing or past abuses by offering healthcare (including psychosocial support), legal assistance or other support, to help people restore their dignity.</a:t>
            </a:r>
          </a:p>
          <a:p>
            <a:pPr marL="342900" indent="-342900">
              <a:buFont typeface="Arial" panose="020B0604020202020204" pitchFamily="34" charset="0"/>
              <a:buChar char="•"/>
            </a:pPr>
            <a:r>
              <a:rPr lang="en-GB" sz="1400" b="1" noProof="0" dirty="0"/>
              <a:t>Environment building: </a:t>
            </a:r>
            <a:r>
              <a:rPr lang="en-GB" sz="1400" noProof="0" dirty="0"/>
              <a:t>Contributing to a policy, social, cultural, institutional and legal environment that supports the full respect of the rights of the affected population. This includes encouraging respect for rights in accordance with international law.</a:t>
            </a:r>
          </a:p>
          <a:p>
            <a:r>
              <a:rPr lang="en-GB" sz="1400" noProof="0" dirty="0"/>
              <a:t> </a:t>
            </a:r>
          </a:p>
          <a:p>
            <a:r>
              <a:rPr lang="en-GB" sz="1400" b="1" noProof="0" dirty="0"/>
              <a:t>Finally, remind participants that advocacy is needed across the spectrum of all of these activities. </a:t>
            </a:r>
            <a:r>
              <a:rPr lang="en-GB" sz="1400" b="0" noProof="0" dirty="0"/>
              <a:t>Advocacy, </a:t>
            </a:r>
            <a:r>
              <a:rPr lang="en-GB" sz="1400" noProof="0" dirty="0"/>
              <a:t>whether public or private, is common to all four activity types. Where threats to the affected population come from deliberate decisions, actions or policies, humanitarian or human rights organisations should advocate for changes to decisions, actions or policies that threaten the rights of the affected population. This may include influencing or changing the behaviour of a person or organisation that poses a threat, as well as seeking change in discriminatory policies or legal frameworks. It may also include supporting people’s own efforts to stay safe and reducing people’s exposure to risk. (Advocacy is covered in detail in STP session 19: Advocacy – realising the full potential of Sphere.)</a:t>
            </a:r>
          </a:p>
        </p:txBody>
      </p:sp>
    </p:spTree>
    <p:extLst>
      <p:ext uri="{BB962C8B-B14F-4D97-AF65-F5344CB8AC3E}">
        <p14:creationId xmlns:p14="http://schemas.microsoft.com/office/powerpoint/2010/main" val="40365101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937894"/>
            <a:ext cx="189836" cy="1919173"/>
          </a:xfrm>
          <a:prstGeom prst="rect">
            <a:avLst/>
          </a:prstGeom>
          <a:ln w="12700">
            <a:miter lim="400000"/>
          </a:ln>
        </p:spPr>
      </p:pic>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557213"/>
            <a:ext cx="5870575" cy="2640023"/>
          </a:xfrm>
          <a:prstGeom prst="rect">
            <a:avLst/>
          </a:prstGeom>
          <a:ln w="12700">
            <a:miter lim="400000"/>
          </a:ln>
        </p:spPr>
      </p:pic>
      <p:sp>
        <p:nvSpPr>
          <p:cNvPr id="6" name="Slide Number">
            <a:extLst>
              <a:ext uri="{FF2B5EF4-FFF2-40B4-BE49-F238E27FC236}">
                <a16:creationId xmlns:a16="http://schemas.microsoft.com/office/drawing/2014/main" id="{AC28FA5D-1EF1-4548-AE41-AAF143B41A97}"/>
              </a:ext>
            </a:extLst>
          </p:cNvP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13E6B821-4E42-45F5-9032-616836A70D47}"/>
              </a:ext>
            </a:extLst>
          </p:cNvPr>
          <p:cNvSpPr txBox="1">
            <a:spLocks noGrp="1"/>
          </p:cNvSpPr>
          <p:nvPr>
            <p:ph type="sldNum" sz="quarter" idx="2"/>
          </p:nvPr>
        </p:nvSpPr>
        <p:spPr>
          <a:xfrm>
            <a:off x="3157538" y="9009591"/>
            <a:ext cx="1014412" cy="673585"/>
          </a:xfrm>
          <a:prstGeom prst="rect">
            <a:avLst/>
          </a:prstGeom>
        </p:spPr>
        <p:txBody>
          <a:bodyPr/>
          <a:lstStyle>
            <a:lvl1pPr>
              <a:defRPr>
                <a:solidFill>
                  <a:schemeClr val="tx2"/>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5" name="Slide Number">
            <a:extLst>
              <a:ext uri="{FF2B5EF4-FFF2-40B4-BE49-F238E27FC236}">
                <a16:creationId xmlns:a16="http://schemas.microsoft.com/office/drawing/2014/main" id="{CB001880-383E-423A-AA43-7CD84016D06D}"/>
              </a:ext>
            </a:extLst>
          </p:cNvP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60" name="Title Text"/>
          <p:cNvSpPr txBox="1">
            <a:spLocks noGrp="1"/>
          </p:cNvSpPr>
          <p:nvPr>
            <p:ph type="title"/>
          </p:nvPr>
        </p:nvSpPr>
        <p:spPr>
          <a:xfrm>
            <a:off x="1270039" y="635000"/>
            <a:ext cx="7112217"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7112217" cy="4267200"/>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1670852" y="6819903"/>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9" name="Image">
            <a:extLst>
              <a:ext uri="{FF2B5EF4-FFF2-40B4-BE49-F238E27FC236}">
                <a16:creationId xmlns:a16="http://schemas.microsoft.com/office/drawing/2014/main" id="{0ED3D70E-6B47-4A57-B780-3B838209AEE6}"/>
              </a:ext>
            </a:extLst>
          </p:cNvPr>
          <p:cNvSpPr>
            <a:spLocks noGrp="1"/>
          </p:cNvSpPr>
          <p:nvPr>
            <p:ph type="pic" sz="half" idx="15"/>
          </p:nvPr>
        </p:nvSpPr>
        <p:spPr>
          <a:xfrm>
            <a:off x="8382256" y="0"/>
            <a:ext cx="8974794" cy="9767617"/>
          </a:xfrm>
          <a:custGeom>
            <a:avLst/>
            <a:gdLst>
              <a:gd name="connsiteX0" fmla="*/ 0 w 6971552"/>
              <a:gd name="connsiteY0" fmla="*/ 0 h 8066833"/>
              <a:gd name="connsiteX1" fmla="*/ 6971552 w 6971552"/>
              <a:gd name="connsiteY1" fmla="*/ 0 h 8066833"/>
              <a:gd name="connsiteX2" fmla="*/ 6971552 w 6971552"/>
              <a:gd name="connsiteY2" fmla="*/ 8066833 h 8066833"/>
              <a:gd name="connsiteX3" fmla="*/ 0 w 6971552"/>
              <a:gd name="connsiteY3" fmla="*/ 8066833 h 8066833"/>
              <a:gd name="connsiteX4" fmla="*/ 0 w 6971552"/>
              <a:gd name="connsiteY4" fmla="*/ 0 h 8066833"/>
              <a:gd name="connsiteX0" fmla="*/ 0 w 6971552"/>
              <a:gd name="connsiteY0" fmla="*/ 0 h 9776761"/>
              <a:gd name="connsiteX1" fmla="*/ 6971552 w 6971552"/>
              <a:gd name="connsiteY1" fmla="*/ 0 h 9776761"/>
              <a:gd name="connsiteX2" fmla="*/ 6971552 w 6971552"/>
              <a:gd name="connsiteY2" fmla="*/ 8066833 h 9776761"/>
              <a:gd name="connsiteX3" fmla="*/ 3438144 w 6971552"/>
              <a:gd name="connsiteY3" fmla="*/ 9776761 h 9776761"/>
              <a:gd name="connsiteX4" fmla="*/ 0 w 6971552"/>
              <a:gd name="connsiteY4" fmla="*/ 0 h 9776761"/>
              <a:gd name="connsiteX0" fmla="*/ 0 w 7008128"/>
              <a:gd name="connsiteY0" fmla="*/ 0 h 9776761"/>
              <a:gd name="connsiteX1" fmla="*/ 6971552 w 7008128"/>
              <a:gd name="connsiteY1" fmla="*/ 0 h 9776761"/>
              <a:gd name="connsiteX2" fmla="*/ 7008128 w 7008128"/>
              <a:gd name="connsiteY2" fmla="*/ 9767617 h 9776761"/>
              <a:gd name="connsiteX3" fmla="*/ 3438144 w 7008128"/>
              <a:gd name="connsiteY3" fmla="*/ 9776761 h 9776761"/>
              <a:gd name="connsiteX4" fmla="*/ 0 w 7008128"/>
              <a:gd name="connsiteY4" fmla="*/ 0 h 9776761"/>
              <a:gd name="connsiteX0" fmla="*/ 0 w 7008128"/>
              <a:gd name="connsiteY0" fmla="*/ 0 h 9776761"/>
              <a:gd name="connsiteX1" fmla="*/ 6971552 w 7008128"/>
              <a:gd name="connsiteY1" fmla="*/ 0 h 9776761"/>
              <a:gd name="connsiteX2" fmla="*/ 7008128 w 7008128"/>
              <a:gd name="connsiteY2" fmla="*/ 9767617 h 9776761"/>
              <a:gd name="connsiteX3" fmla="*/ 3438144 w 7008128"/>
              <a:gd name="connsiteY3" fmla="*/ 9776761 h 9776761"/>
              <a:gd name="connsiteX4" fmla="*/ 999042 w 7008128"/>
              <a:gd name="connsiteY4" fmla="*/ 5742432 h 9776761"/>
              <a:gd name="connsiteX5" fmla="*/ 0 w 7008128"/>
              <a:gd name="connsiteY5" fmla="*/ 0 h 9776761"/>
              <a:gd name="connsiteX0" fmla="*/ 646878 w 6009086"/>
              <a:gd name="connsiteY0" fmla="*/ 0 h 9776761"/>
              <a:gd name="connsiteX1" fmla="*/ 5972510 w 6009086"/>
              <a:gd name="connsiteY1" fmla="*/ 0 h 9776761"/>
              <a:gd name="connsiteX2" fmla="*/ 6009086 w 6009086"/>
              <a:gd name="connsiteY2" fmla="*/ 9767617 h 9776761"/>
              <a:gd name="connsiteX3" fmla="*/ 2439102 w 6009086"/>
              <a:gd name="connsiteY3" fmla="*/ 9776761 h 9776761"/>
              <a:gd name="connsiteX4" fmla="*/ 0 w 6009086"/>
              <a:gd name="connsiteY4" fmla="*/ 5742432 h 9776761"/>
              <a:gd name="connsiteX5" fmla="*/ 646878 w 6009086"/>
              <a:gd name="connsiteY5" fmla="*/ 0 h 9776761"/>
              <a:gd name="connsiteX0" fmla="*/ 646878 w 6009086"/>
              <a:gd name="connsiteY0" fmla="*/ 0 h 9776761"/>
              <a:gd name="connsiteX1" fmla="*/ 5972510 w 6009086"/>
              <a:gd name="connsiteY1" fmla="*/ 0 h 9776761"/>
              <a:gd name="connsiteX2" fmla="*/ 6009086 w 6009086"/>
              <a:gd name="connsiteY2" fmla="*/ 9767617 h 9776761"/>
              <a:gd name="connsiteX3" fmla="*/ 2439102 w 6009086"/>
              <a:gd name="connsiteY3" fmla="*/ 9776761 h 9776761"/>
              <a:gd name="connsiteX4" fmla="*/ 0 w 6009086"/>
              <a:gd name="connsiteY4" fmla="*/ 5742432 h 9776761"/>
              <a:gd name="connsiteX5" fmla="*/ 646878 w 6009086"/>
              <a:gd name="connsiteY5" fmla="*/ 0 h 9776761"/>
              <a:gd name="connsiteX0" fmla="*/ 1236165 w 6598373"/>
              <a:gd name="connsiteY0" fmla="*/ 0 h 9776761"/>
              <a:gd name="connsiteX1" fmla="*/ 6561797 w 6598373"/>
              <a:gd name="connsiteY1" fmla="*/ 0 h 9776761"/>
              <a:gd name="connsiteX2" fmla="*/ 6598373 w 6598373"/>
              <a:gd name="connsiteY2" fmla="*/ 9767617 h 9776761"/>
              <a:gd name="connsiteX3" fmla="*/ 3028389 w 6598373"/>
              <a:gd name="connsiteY3" fmla="*/ 9776761 h 9776761"/>
              <a:gd name="connsiteX4" fmla="*/ 589287 w 6598373"/>
              <a:gd name="connsiteY4" fmla="*/ 5742432 h 9776761"/>
              <a:gd name="connsiteX5" fmla="*/ 22359 w 6598373"/>
              <a:gd name="connsiteY5" fmla="*/ 3072384 h 9776761"/>
              <a:gd name="connsiteX6" fmla="*/ 1236165 w 6598373"/>
              <a:gd name="connsiteY6" fmla="*/ 0 h 9776761"/>
              <a:gd name="connsiteX0" fmla="*/ 1236165 w 6598373"/>
              <a:gd name="connsiteY0" fmla="*/ 0 h 9776761"/>
              <a:gd name="connsiteX1" fmla="*/ 6561797 w 6598373"/>
              <a:gd name="connsiteY1" fmla="*/ 0 h 9776761"/>
              <a:gd name="connsiteX2" fmla="*/ 6598373 w 6598373"/>
              <a:gd name="connsiteY2" fmla="*/ 9767617 h 9776761"/>
              <a:gd name="connsiteX3" fmla="*/ 3028389 w 6598373"/>
              <a:gd name="connsiteY3" fmla="*/ 9776761 h 9776761"/>
              <a:gd name="connsiteX4" fmla="*/ 1183648 w 6598373"/>
              <a:gd name="connsiteY4" fmla="*/ 7827264 h 9776761"/>
              <a:gd name="connsiteX5" fmla="*/ 589287 w 6598373"/>
              <a:gd name="connsiteY5" fmla="*/ 5742432 h 9776761"/>
              <a:gd name="connsiteX6" fmla="*/ 22359 w 6598373"/>
              <a:gd name="connsiteY6" fmla="*/ 3072384 h 9776761"/>
              <a:gd name="connsiteX7" fmla="*/ 1236165 w 6598373"/>
              <a:gd name="connsiteY7" fmla="*/ 0 h 9776761"/>
              <a:gd name="connsiteX0" fmla="*/ 1269828 w 6632036"/>
              <a:gd name="connsiteY0" fmla="*/ 0 h 9776761"/>
              <a:gd name="connsiteX1" fmla="*/ 6595460 w 6632036"/>
              <a:gd name="connsiteY1" fmla="*/ 0 h 9776761"/>
              <a:gd name="connsiteX2" fmla="*/ 6632036 w 6632036"/>
              <a:gd name="connsiteY2" fmla="*/ 9767617 h 9776761"/>
              <a:gd name="connsiteX3" fmla="*/ 3062052 w 6632036"/>
              <a:gd name="connsiteY3" fmla="*/ 9776761 h 9776761"/>
              <a:gd name="connsiteX4" fmla="*/ 1217311 w 6632036"/>
              <a:gd name="connsiteY4" fmla="*/ 7827264 h 9776761"/>
              <a:gd name="connsiteX5" fmla="*/ 348630 w 6632036"/>
              <a:gd name="connsiteY5" fmla="*/ 5897880 h 9776761"/>
              <a:gd name="connsiteX6" fmla="*/ 56022 w 6632036"/>
              <a:gd name="connsiteY6" fmla="*/ 3072384 h 9776761"/>
              <a:gd name="connsiteX7" fmla="*/ 1269828 w 6632036"/>
              <a:gd name="connsiteY7" fmla="*/ 0 h 9776761"/>
              <a:gd name="connsiteX0" fmla="*/ 988726 w 6350934"/>
              <a:gd name="connsiteY0" fmla="*/ 0 h 9776761"/>
              <a:gd name="connsiteX1" fmla="*/ 6314358 w 6350934"/>
              <a:gd name="connsiteY1" fmla="*/ 0 h 9776761"/>
              <a:gd name="connsiteX2" fmla="*/ 6350934 w 6350934"/>
              <a:gd name="connsiteY2" fmla="*/ 9767617 h 9776761"/>
              <a:gd name="connsiteX3" fmla="*/ 2780950 w 6350934"/>
              <a:gd name="connsiteY3" fmla="*/ 9776761 h 9776761"/>
              <a:gd name="connsiteX4" fmla="*/ 936209 w 6350934"/>
              <a:gd name="connsiteY4" fmla="*/ 7827264 h 9776761"/>
              <a:gd name="connsiteX5" fmla="*/ 67528 w 6350934"/>
              <a:gd name="connsiteY5" fmla="*/ 5897880 h 9776761"/>
              <a:gd name="connsiteX6" fmla="*/ 1121756 w 6350934"/>
              <a:gd name="connsiteY6" fmla="*/ 3941064 h 9776761"/>
              <a:gd name="connsiteX7" fmla="*/ 988726 w 6350934"/>
              <a:gd name="connsiteY7" fmla="*/ 0 h 9776761"/>
              <a:gd name="connsiteX0" fmla="*/ 377472 w 5739680"/>
              <a:gd name="connsiteY0" fmla="*/ 0 h 9776761"/>
              <a:gd name="connsiteX1" fmla="*/ 5703104 w 5739680"/>
              <a:gd name="connsiteY1" fmla="*/ 0 h 9776761"/>
              <a:gd name="connsiteX2" fmla="*/ 5739680 w 5739680"/>
              <a:gd name="connsiteY2" fmla="*/ 9767617 h 9776761"/>
              <a:gd name="connsiteX3" fmla="*/ 2169696 w 5739680"/>
              <a:gd name="connsiteY3" fmla="*/ 9776761 h 9776761"/>
              <a:gd name="connsiteX4" fmla="*/ 324955 w 5739680"/>
              <a:gd name="connsiteY4" fmla="*/ 7827264 h 9776761"/>
              <a:gd name="connsiteX5" fmla="*/ 891427 w 5739680"/>
              <a:gd name="connsiteY5" fmla="*/ 5550408 h 9776761"/>
              <a:gd name="connsiteX6" fmla="*/ 510502 w 5739680"/>
              <a:gd name="connsiteY6" fmla="*/ 3941064 h 9776761"/>
              <a:gd name="connsiteX7" fmla="*/ 377472 w 5739680"/>
              <a:gd name="connsiteY7" fmla="*/ 0 h 9776761"/>
              <a:gd name="connsiteX0" fmla="*/ 377472 w 5739680"/>
              <a:gd name="connsiteY0" fmla="*/ 0 h 9776761"/>
              <a:gd name="connsiteX1" fmla="*/ 5703104 w 5739680"/>
              <a:gd name="connsiteY1" fmla="*/ 0 h 9776761"/>
              <a:gd name="connsiteX2" fmla="*/ 5739680 w 5739680"/>
              <a:gd name="connsiteY2" fmla="*/ 9767617 h 9776761"/>
              <a:gd name="connsiteX3" fmla="*/ 2169696 w 5739680"/>
              <a:gd name="connsiteY3" fmla="*/ 9776761 h 9776761"/>
              <a:gd name="connsiteX4" fmla="*/ 324955 w 5739680"/>
              <a:gd name="connsiteY4" fmla="*/ 7827264 h 9776761"/>
              <a:gd name="connsiteX5" fmla="*/ 891427 w 5739680"/>
              <a:gd name="connsiteY5" fmla="*/ 5550408 h 9776761"/>
              <a:gd name="connsiteX6" fmla="*/ 510502 w 5739680"/>
              <a:gd name="connsiteY6" fmla="*/ 3941064 h 9776761"/>
              <a:gd name="connsiteX7" fmla="*/ 377472 w 5739680"/>
              <a:gd name="connsiteY7" fmla="*/ 0 h 9776761"/>
              <a:gd name="connsiteX0" fmla="*/ 442055 w 5804263"/>
              <a:gd name="connsiteY0" fmla="*/ 0 h 9776761"/>
              <a:gd name="connsiteX1" fmla="*/ 5767687 w 5804263"/>
              <a:gd name="connsiteY1" fmla="*/ 0 h 9776761"/>
              <a:gd name="connsiteX2" fmla="*/ 5804263 w 5804263"/>
              <a:gd name="connsiteY2" fmla="*/ 9767617 h 9776761"/>
              <a:gd name="connsiteX3" fmla="*/ 2234279 w 5804263"/>
              <a:gd name="connsiteY3" fmla="*/ 9776761 h 9776761"/>
              <a:gd name="connsiteX4" fmla="*/ 389538 w 5804263"/>
              <a:gd name="connsiteY4" fmla="*/ 7827264 h 9776761"/>
              <a:gd name="connsiteX5" fmla="*/ 956010 w 5804263"/>
              <a:gd name="connsiteY5" fmla="*/ 5550408 h 9776761"/>
              <a:gd name="connsiteX6" fmla="*/ 575085 w 5804263"/>
              <a:gd name="connsiteY6" fmla="*/ 3941064 h 9776761"/>
              <a:gd name="connsiteX7" fmla="*/ 386586 w 5804263"/>
              <a:gd name="connsiteY7" fmla="*/ 896112 h 9776761"/>
              <a:gd name="connsiteX8" fmla="*/ 442055 w 5804263"/>
              <a:gd name="connsiteY8" fmla="*/ 0 h 9776761"/>
              <a:gd name="connsiteX0" fmla="*/ 427834 w 5790042"/>
              <a:gd name="connsiteY0" fmla="*/ 0 h 9776761"/>
              <a:gd name="connsiteX1" fmla="*/ 5753466 w 5790042"/>
              <a:gd name="connsiteY1" fmla="*/ 0 h 9776761"/>
              <a:gd name="connsiteX2" fmla="*/ 5790042 w 5790042"/>
              <a:gd name="connsiteY2" fmla="*/ 9767617 h 9776761"/>
              <a:gd name="connsiteX3" fmla="*/ 2220058 w 5790042"/>
              <a:gd name="connsiteY3" fmla="*/ 9776761 h 9776761"/>
              <a:gd name="connsiteX4" fmla="*/ 375317 w 5790042"/>
              <a:gd name="connsiteY4" fmla="*/ 7827264 h 9776761"/>
              <a:gd name="connsiteX5" fmla="*/ 941789 w 5790042"/>
              <a:gd name="connsiteY5" fmla="*/ 5550408 h 9776761"/>
              <a:gd name="connsiteX6" fmla="*/ 560864 w 5790042"/>
              <a:gd name="connsiteY6" fmla="*/ 3941064 h 9776761"/>
              <a:gd name="connsiteX7" fmla="*/ 372365 w 5790042"/>
              <a:gd name="connsiteY7" fmla="*/ 896112 h 9776761"/>
              <a:gd name="connsiteX8" fmla="*/ 427834 w 5790042"/>
              <a:gd name="connsiteY8" fmla="*/ 0 h 9776761"/>
              <a:gd name="connsiteX0" fmla="*/ 432051 w 5794259"/>
              <a:gd name="connsiteY0" fmla="*/ 0 h 9776761"/>
              <a:gd name="connsiteX1" fmla="*/ 5757683 w 5794259"/>
              <a:gd name="connsiteY1" fmla="*/ 0 h 9776761"/>
              <a:gd name="connsiteX2" fmla="*/ 5794259 w 5794259"/>
              <a:gd name="connsiteY2" fmla="*/ 9767617 h 9776761"/>
              <a:gd name="connsiteX3" fmla="*/ 2224275 w 5794259"/>
              <a:gd name="connsiteY3" fmla="*/ 9776761 h 9776761"/>
              <a:gd name="connsiteX4" fmla="*/ 379534 w 5794259"/>
              <a:gd name="connsiteY4" fmla="*/ 7827264 h 9776761"/>
              <a:gd name="connsiteX5" fmla="*/ 946006 w 5794259"/>
              <a:gd name="connsiteY5" fmla="*/ 5550408 h 9776761"/>
              <a:gd name="connsiteX6" fmla="*/ 565081 w 5794259"/>
              <a:gd name="connsiteY6" fmla="*/ 3941064 h 9776761"/>
              <a:gd name="connsiteX7" fmla="*/ 376582 w 5794259"/>
              <a:gd name="connsiteY7" fmla="*/ 896112 h 9776761"/>
              <a:gd name="connsiteX8" fmla="*/ 404182 w 5794259"/>
              <a:gd name="connsiteY8" fmla="*/ 173736 h 9776761"/>
              <a:gd name="connsiteX9" fmla="*/ 432051 w 5794259"/>
              <a:gd name="connsiteY9" fmla="*/ 0 h 9776761"/>
              <a:gd name="connsiteX0" fmla="*/ 432051 w 5794259"/>
              <a:gd name="connsiteY0" fmla="*/ 0 h 9776761"/>
              <a:gd name="connsiteX1" fmla="*/ 5757683 w 5794259"/>
              <a:gd name="connsiteY1" fmla="*/ 0 h 9776761"/>
              <a:gd name="connsiteX2" fmla="*/ 5794259 w 5794259"/>
              <a:gd name="connsiteY2" fmla="*/ 9767617 h 9776761"/>
              <a:gd name="connsiteX3" fmla="*/ 2224275 w 5794259"/>
              <a:gd name="connsiteY3" fmla="*/ 9776761 h 9776761"/>
              <a:gd name="connsiteX4" fmla="*/ 1676692 w 5794259"/>
              <a:gd name="connsiteY4" fmla="*/ 7479792 h 9776761"/>
              <a:gd name="connsiteX5" fmla="*/ 946006 w 5794259"/>
              <a:gd name="connsiteY5" fmla="*/ 5550408 h 9776761"/>
              <a:gd name="connsiteX6" fmla="*/ 565081 w 5794259"/>
              <a:gd name="connsiteY6" fmla="*/ 3941064 h 9776761"/>
              <a:gd name="connsiteX7" fmla="*/ 376582 w 5794259"/>
              <a:gd name="connsiteY7" fmla="*/ 896112 h 9776761"/>
              <a:gd name="connsiteX8" fmla="*/ 404182 w 5794259"/>
              <a:gd name="connsiteY8" fmla="*/ 173736 h 9776761"/>
              <a:gd name="connsiteX9" fmla="*/ 432051 w 5794259"/>
              <a:gd name="connsiteY9" fmla="*/ 0 h 9776761"/>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93127 w 5455335"/>
              <a:gd name="connsiteY0" fmla="*/ 0 h 9767617"/>
              <a:gd name="connsiteX1" fmla="*/ 5418759 w 5455335"/>
              <a:gd name="connsiteY1" fmla="*/ 0 h 9767617"/>
              <a:gd name="connsiteX2" fmla="*/ 5455335 w 5455335"/>
              <a:gd name="connsiteY2" fmla="*/ 9767617 h 9767617"/>
              <a:gd name="connsiteX3" fmla="*/ 2867879 w 5455335"/>
              <a:gd name="connsiteY3" fmla="*/ 9758473 h 9767617"/>
              <a:gd name="connsiteX4" fmla="*/ 1337768 w 5455335"/>
              <a:gd name="connsiteY4" fmla="*/ 7479792 h 9767617"/>
              <a:gd name="connsiteX5" fmla="*/ 607082 w 5455335"/>
              <a:gd name="connsiteY5" fmla="*/ 5550408 h 9767617"/>
              <a:gd name="connsiteX6" fmla="*/ 226157 w 5455335"/>
              <a:gd name="connsiteY6" fmla="*/ 3941064 h 9767617"/>
              <a:gd name="connsiteX7" fmla="*/ 37658 w 5455335"/>
              <a:gd name="connsiteY7" fmla="*/ 896112 h 9767617"/>
              <a:gd name="connsiteX8" fmla="*/ 65258 w 5455335"/>
              <a:gd name="connsiteY8" fmla="*/ 173736 h 9767617"/>
              <a:gd name="connsiteX9" fmla="*/ 93127 w 5455335"/>
              <a:gd name="connsiteY9" fmla="*/ 0 h 9767617"/>
              <a:gd name="connsiteX0" fmla="*/ 55469 w 5417677"/>
              <a:gd name="connsiteY0" fmla="*/ 0 h 9767617"/>
              <a:gd name="connsiteX1" fmla="*/ 5381101 w 5417677"/>
              <a:gd name="connsiteY1" fmla="*/ 0 h 9767617"/>
              <a:gd name="connsiteX2" fmla="*/ 5417677 w 5417677"/>
              <a:gd name="connsiteY2" fmla="*/ 9767617 h 9767617"/>
              <a:gd name="connsiteX3" fmla="*/ 2830221 w 5417677"/>
              <a:gd name="connsiteY3" fmla="*/ 9758473 h 9767617"/>
              <a:gd name="connsiteX4" fmla="*/ 1300110 w 5417677"/>
              <a:gd name="connsiteY4" fmla="*/ 7479792 h 9767617"/>
              <a:gd name="connsiteX5" fmla="*/ 569424 w 5417677"/>
              <a:gd name="connsiteY5" fmla="*/ 5550408 h 9767617"/>
              <a:gd name="connsiteX6" fmla="*/ 188499 w 5417677"/>
              <a:gd name="connsiteY6" fmla="*/ 3941064 h 9767617"/>
              <a:gd name="connsiteX7" fmla="*/ 0 w 5417677"/>
              <a:gd name="connsiteY7" fmla="*/ 896112 h 9767617"/>
              <a:gd name="connsiteX8" fmla="*/ 27600 w 5417677"/>
              <a:gd name="connsiteY8" fmla="*/ 173736 h 9767617"/>
              <a:gd name="connsiteX9" fmla="*/ 55469 w 5417677"/>
              <a:gd name="connsiteY9" fmla="*/ 0 h 976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7677" h="9767617">
                <a:moveTo>
                  <a:pt x="55469" y="0"/>
                </a:moveTo>
                <a:lnTo>
                  <a:pt x="5381101" y="0"/>
                </a:lnTo>
                <a:lnTo>
                  <a:pt x="5417677" y="9767617"/>
                </a:lnTo>
                <a:lnTo>
                  <a:pt x="2830221" y="9758473"/>
                </a:lnTo>
                <a:cubicBezTo>
                  <a:pt x="2103453" y="9092181"/>
                  <a:pt x="1706627" y="8152180"/>
                  <a:pt x="1300110" y="7479792"/>
                </a:cubicBezTo>
                <a:cubicBezTo>
                  <a:pt x="893593" y="6807404"/>
                  <a:pt x="767544" y="6201156"/>
                  <a:pt x="569424" y="5550408"/>
                </a:cubicBezTo>
                <a:cubicBezTo>
                  <a:pt x="169784" y="3927044"/>
                  <a:pt x="400835" y="5007864"/>
                  <a:pt x="188499" y="3941064"/>
                </a:cubicBezTo>
                <a:cubicBezTo>
                  <a:pt x="63236" y="3104388"/>
                  <a:pt x="22172" y="1552956"/>
                  <a:pt x="0" y="896112"/>
                </a:cubicBezTo>
                <a:cubicBezTo>
                  <a:pt x="54141" y="219456"/>
                  <a:pt x="18355" y="323088"/>
                  <a:pt x="27600" y="173736"/>
                </a:cubicBezTo>
                <a:cubicBezTo>
                  <a:pt x="36845" y="24384"/>
                  <a:pt x="5911" y="940308"/>
                  <a:pt x="55469" y="0"/>
                </a:cubicBezTo>
                <a:close/>
              </a:path>
            </a:pathLst>
          </a:custGeom>
          <a:ln w="12700">
            <a:miter lim="400000"/>
          </a:ln>
          <a:extLst>
            <a:ext uri="{C572A759-6A51-4108-AA02-DFA0A04FC94B}">
              <ma14:wrappingTextBoxFlag xmlns:ma14="http://schemas.microsoft.com/office/mac/drawingml/2011/main" xmlns="" val="1"/>
            </a:ext>
          </a:extLst>
        </p:spPr>
        <p:txBody>
          <a:bodyPr lIns="91439" tIns="45719" rIns="91439" bIns="45719" anchor="t">
            <a:noAutofit/>
          </a:bodyPr>
          <a:lstStyle/>
          <a:p>
            <a:endParaRPr dirty="0"/>
          </a:p>
        </p:txBody>
      </p:sp>
      <p:sp>
        <p:nvSpPr>
          <p:cNvPr id="7" name="Slide Number">
            <a:extLst>
              <a:ext uri="{FF2B5EF4-FFF2-40B4-BE49-F238E27FC236}">
                <a16:creationId xmlns:a16="http://schemas.microsoft.com/office/drawing/2014/main" id="{068E524B-F3E9-4494-84F2-B0F39807517D}"/>
              </a:ext>
            </a:extLst>
          </p:cNvPr>
          <p:cNvSpPr txBox="1">
            <a:spLocks noGrp="1"/>
          </p:cNvSpPr>
          <p:nvPr>
            <p:ph type="sldNum" sz="quarter" idx="2"/>
          </p:nvPr>
        </p:nvSpPr>
        <p:spPr>
          <a:xfrm>
            <a:off x="3128963" y="9036050"/>
            <a:ext cx="985837" cy="56515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65E41751-C45C-4474-B0E4-399185B7900D}"/>
              </a:ext>
            </a:extLst>
          </p:cNvPr>
          <p:cNvSpPr txBox="1">
            <a:spLocks noGrp="1"/>
          </p:cNvSpPr>
          <p:nvPr>
            <p:ph type="sldNum" sz="quarter" idx="2"/>
          </p:nvPr>
        </p:nvSpPr>
        <p:spPr>
          <a:xfrm>
            <a:off x="3333278" y="8917685"/>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5364" y="3453370"/>
            <a:ext cx="4836076" cy="2237264"/>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4" name="pasted-image.pdf" descr="pasted-image.pdf"/>
          <p:cNvPicPr>
            <a:picLocks noChangeAspect="1"/>
          </p:cNvPicPr>
          <p:nvPr/>
        </p:nvPicPr>
        <p:blipFill>
          <a:blip r:embed="rId8">
            <a:extLst/>
          </a:blip>
          <a:stretch>
            <a:fillRect/>
          </a:stretch>
        </p:blipFill>
        <p:spPr>
          <a:xfrm>
            <a:off x="522445" y="8501062"/>
            <a:ext cx="2443489" cy="1042987"/>
          </a:xfrm>
          <a:prstGeom prst="rect">
            <a:avLst/>
          </a:prstGeom>
          <a:ln w="12700">
            <a:miter lim="400000"/>
          </a:ln>
        </p:spPr>
      </p:pic>
      <p:pic>
        <p:nvPicPr>
          <p:cNvPr id="5" name="pasted-image.pdf" descr="pasted-image.pdf"/>
          <p:cNvPicPr>
            <a:picLocks noChangeAspect="1"/>
          </p:cNvPicPr>
          <p:nvPr/>
        </p:nvPicPr>
        <p:blipFill>
          <a:blip r:embed="rId9">
            <a:extLst/>
          </a:blip>
          <a:stretch>
            <a:fillRect/>
          </a:stretch>
        </p:blipFill>
        <p:spPr>
          <a:xfrm>
            <a:off x="3153050" y="8832699"/>
            <a:ext cx="66421" cy="406402"/>
          </a:xfrm>
          <a:prstGeom prst="rect">
            <a:avLst/>
          </a:prstGeom>
          <a:ln w="12700">
            <a:miter lim="400000"/>
          </a:ln>
        </p:spPr>
      </p:pic>
      <p:sp>
        <p:nvSpPr>
          <p:cNvPr id="6" name="Page"/>
          <p:cNvSpPr txBox="1"/>
          <p:nvPr/>
        </p:nvSpPr>
        <p:spPr>
          <a:xfrm>
            <a:off x="3228148" y="8654669"/>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lobalprotectioncluster.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irinnews.org/photo/200908051046310092" TargetMode="External"/><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hyperlink" Target="http://www.irinnews.org/photo/201508241724140596" TargetMode="External"/><Relationship Id="rId10" Type="http://schemas.microsoft.com/office/2007/relationships/hdphoto" Target="../media/hdphoto1.wdp"/><Relationship Id="rId4" Type="http://schemas.openxmlformats.org/officeDocument/2006/relationships/hyperlink" Target="http://www.irinnews.org/photo/201109011211370022" TargetMode="External"/><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4458C-A371-43BF-9C3E-3C9E58933B28}"/>
              </a:ext>
            </a:extLst>
          </p:cNvPr>
          <p:cNvSpPr>
            <a:spLocks noGrp="1"/>
          </p:cNvSpPr>
          <p:nvPr>
            <p:ph type="title"/>
          </p:nvPr>
        </p:nvSpPr>
        <p:spPr>
          <a:xfrm>
            <a:off x="7166042" y="728214"/>
            <a:ext cx="7450169" cy="1190673"/>
          </a:xfrm>
        </p:spPr>
        <p:txBody>
          <a:bodyPr>
            <a:normAutofit fontScale="90000"/>
          </a:bodyPr>
          <a:lstStyle/>
          <a:p>
            <a:r>
              <a:rPr lang="en-US" dirty="0"/>
              <a:t>Protection Principles</a:t>
            </a:r>
          </a:p>
        </p:txBody>
      </p:sp>
      <p:sp>
        <p:nvSpPr>
          <p:cNvPr id="3" name="TextBox 2">
            <a:extLst>
              <a:ext uri="{FF2B5EF4-FFF2-40B4-BE49-F238E27FC236}">
                <a16:creationId xmlns:a16="http://schemas.microsoft.com/office/drawing/2014/main" id="{E87B5929-CBCE-4A5C-A379-2A4747D2D6FE}"/>
              </a:ext>
            </a:extLst>
          </p:cNvPr>
          <p:cNvSpPr txBox="1"/>
          <p:nvPr/>
        </p:nvSpPr>
        <p:spPr>
          <a:xfrm>
            <a:off x="404215" y="9183062"/>
            <a:ext cx="16531833" cy="6258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r"/>
            <a:r>
              <a:rPr lang="en-US" sz="1700" dirty="0" err="1">
                <a:solidFill>
                  <a:srgbClr val="00B297"/>
                </a:solidFill>
              </a:rPr>
              <a:t>Noura</a:t>
            </a:r>
            <a:r>
              <a:rPr lang="en-US" sz="1700" dirty="0">
                <a:solidFill>
                  <a:srgbClr val="00B297"/>
                </a:solidFill>
              </a:rPr>
              <a:t>, a returnee and mother of seven, holds her one-year-old child, Hala, in a room in her partially destroyed home in Homs, Syria, 2018. UNHCR/Vivian </a:t>
            </a:r>
            <a:r>
              <a:rPr lang="en-US" sz="1700" dirty="0" err="1">
                <a:solidFill>
                  <a:srgbClr val="00B297"/>
                </a:solidFill>
              </a:rPr>
              <a:t>Tou’meh</a:t>
            </a:r>
            <a:endParaRPr lang="en-US" sz="1700" dirty="0">
              <a:solidFill>
                <a:srgbClr val="00B297"/>
              </a:solidFill>
            </a:endParaRPr>
          </a:p>
          <a:p>
            <a:pPr algn="r"/>
            <a:endParaRPr lang="en-US" sz="1700" dirty="0">
              <a:solidFill>
                <a:srgbClr val="00B297"/>
              </a:solidFill>
            </a:endParaRPr>
          </a:p>
        </p:txBody>
      </p:sp>
      <p:pic>
        <p:nvPicPr>
          <p:cNvPr id="5" name="Picture 4">
            <a:extLst>
              <a:ext uri="{FF2B5EF4-FFF2-40B4-BE49-F238E27FC236}">
                <a16:creationId xmlns:a16="http://schemas.microsoft.com/office/drawing/2014/main" id="{EF7420D7-C29B-4A6D-8B05-D56A0F9D99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49" y="3315959"/>
            <a:ext cx="17380321" cy="5820937"/>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F71C2-137B-45F3-8B09-DC749614737B}"/>
              </a:ext>
            </a:extLst>
          </p:cNvPr>
          <p:cNvSpPr>
            <a:spLocks noGrp="1"/>
          </p:cNvSpPr>
          <p:nvPr>
            <p:ph type="title"/>
          </p:nvPr>
        </p:nvSpPr>
        <p:spPr/>
        <p:txBody>
          <a:bodyPr/>
          <a:lstStyle/>
          <a:p>
            <a:r>
              <a:rPr lang="en-US" dirty="0">
                <a:solidFill>
                  <a:srgbClr val="000000"/>
                </a:solidFill>
              </a:rPr>
              <a:t>Practical examples </a:t>
            </a:r>
          </a:p>
        </p:txBody>
      </p:sp>
      <p:sp>
        <p:nvSpPr>
          <p:cNvPr id="3" name="Text Placeholder 2">
            <a:extLst>
              <a:ext uri="{FF2B5EF4-FFF2-40B4-BE49-F238E27FC236}">
                <a16:creationId xmlns:a16="http://schemas.microsoft.com/office/drawing/2014/main" id="{74E22CF5-D570-474D-AE1B-304C205B8BEA}"/>
              </a:ext>
            </a:extLst>
          </p:cNvPr>
          <p:cNvSpPr>
            <a:spLocks noGrp="1"/>
          </p:cNvSpPr>
          <p:nvPr>
            <p:ph type="body" sz="half" idx="1"/>
          </p:nvPr>
        </p:nvSpPr>
        <p:spPr>
          <a:xfrm>
            <a:off x="1044954" y="1408541"/>
            <a:ext cx="13793264" cy="4831360"/>
          </a:xfrm>
        </p:spPr>
        <p:txBody>
          <a:bodyPr>
            <a:normAutofit/>
          </a:bodyPr>
          <a:lstStyle/>
          <a:p>
            <a:r>
              <a:rPr lang="en-US" sz="4800" dirty="0">
                <a:solidFill>
                  <a:srgbClr val="000000"/>
                </a:solidFill>
              </a:rPr>
              <a:t>How do the four principles apply to the of the “layers” of the “protection egg”?</a:t>
            </a:r>
          </a:p>
        </p:txBody>
      </p:sp>
      <p:grpSp>
        <p:nvGrpSpPr>
          <p:cNvPr id="10" name="Group 9">
            <a:extLst>
              <a:ext uri="{FF2B5EF4-FFF2-40B4-BE49-F238E27FC236}">
                <a16:creationId xmlns:a16="http://schemas.microsoft.com/office/drawing/2014/main" id="{37E42C0C-38EB-4B8D-9C8F-A4F4C04F1040}"/>
              </a:ext>
            </a:extLst>
          </p:cNvPr>
          <p:cNvGrpSpPr/>
          <p:nvPr/>
        </p:nvGrpSpPr>
        <p:grpSpPr>
          <a:xfrm>
            <a:off x="1447268" y="4966858"/>
            <a:ext cx="4956800" cy="2422973"/>
            <a:chOff x="1447268" y="4966858"/>
            <a:chExt cx="4956800" cy="2422973"/>
          </a:xfrm>
        </p:grpSpPr>
        <p:sp>
          <p:nvSpPr>
            <p:cNvPr id="6" name="Content Placeholder 2">
              <a:extLst>
                <a:ext uri="{FF2B5EF4-FFF2-40B4-BE49-F238E27FC236}">
                  <a16:creationId xmlns:a16="http://schemas.microsoft.com/office/drawing/2014/main" id="{CCB2EAA7-36EB-4C84-B5E6-AF739B3147BD}"/>
                </a:ext>
              </a:extLst>
            </p:cNvPr>
            <p:cNvSpPr txBox="1">
              <a:spLocks/>
            </p:cNvSpPr>
            <p:nvPr/>
          </p:nvSpPr>
          <p:spPr>
            <a:xfrm>
              <a:off x="2402183" y="5554876"/>
              <a:ext cx="3149755" cy="117502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chorCtr="0">
              <a:no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algn="ctr" hangingPunct="1"/>
              <a:r>
                <a:rPr lang="en-GB" sz="4000" b="1" dirty="0">
                  <a:solidFill>
                    <a:srgbClr val="000000"/>
                  </a:solidFill>
                </a:rPr>
                <a:t>Responsive action</a:t>
              </a:r>
            </a:p>
          </p:txBody>
        </p:sp>
        <p:sp>
          <p:nvSpPr>
            <p:cNvPr id="7" name="Oval 6">
              <a:extLst>
                <a:ext uri="{FF2B5EF4-FFF2-40B4-BE49-F238E27FC236}">
                  <a16:creationId xmlns:a16="http://schemas.microsoft.com/office/drawing/2014/main" id="{19D55BD9-42D0-4CB9-BB6B-AE5C9AC0117A}"/>
                </a:ext>
              </a:extLst>
            </p:cNvPr>
            <p:cNvSpPr/>
            <p:nvPr/>
          </p:nvSpPr>
          <p:spPr>
            <a:xfrm>
              <a:off x="1447268" y="4966858"/>
              <a:ext cx="4956800" cy="2422973"/>
            </a:xfrm>
            <a:prstGeom prst="ellips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11" name="Group 10">
            <a:extLst>
              <a:ext uri="{FF2B5EF4-FFF2-40B4-BE49-F238E27FC236}">
                <a16:creationId xmlns:a16="http://schemas.microsoft.com/office/drawing/2014/main" id="{7B66E801-0FB9-4FC6-B45D-E0CBD7A58CDF}"/>
              </a:ext>
            </a:extLst>
          </p:cNvPr>
          <p:cNvGrpSpPr/>
          <p:nvPr/>
        </p:nvGrpSpPr>
        <p:grpSpPr>
          <a:xfrm>
            <a:off x="952878" y="4480627"/>
            <a:ext cx="9198119" cy="3323519"/>
            <a:chOff x="952878" y="4480627"/>
            <a:chExt cx="9198119" cy="3323519"/>
          </a:xfrm>
        </p:grpSpPr>
        <p:sp>
          <p:nvSpPr>
            <p:cNvPr id="4" name="Content Placeholder 2">
              <a:extLst>
                <a:ext uri="{FF2B5EF4-FFF2-40B4-BE49-F238E27FC236}">
                  <a16:creationId xmlns:a16="http://schemas.microsoft.com/office/drawing/2014/main" id="{FCD96439-5C0A-46E1-8A59-0893C6415E85}"/>
                </a:ext>
              </a:extLst>
            </p:cNvPr>
            <p:cNvSpPr txBox="1">
              <a:spLocks/>
            </p:cNvSpPr>
            <p:nvPr/>
          </p:nvSpPr>
          <p:spPr>
            <a:xfrm>
              <a:off x="6349178" y="5575056"/>
              <a:ext cx="3521930" cy="1154843"/>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4000" b="1" dirty="0"/>
                <a:t>Remedial action</a:t>
              </a:r>
            </a:p>
          </p:txBody>
        </p:sp>
        <p:sp>
          <p:nvSpPr>
            <p:cNvPr id="8" name="Oval 7">
              <a:extLst>
                <a:ext uri="{FF2B5EF4-FFF2-40B4-BE49-F238E27FC236}">
                  <a16:creationId xmlns:a16="http://schemas.microsoft.com/office/drawing/2014/main" id="{BE98D714-544A-4CBE-8070-3E606FB89DF3}"/>
                </a:ext>
              </a:extLst>
            </p:cNvPr>
            <p:cNvSpPr/>
            <p:nvPr/>
          </p:nvSpPr>
          <p:spPr>
            <a:xfrm>
              <a:off x="952878" y="4480627"/>
              <a:ext cx="9198119" cy="3323519"/>
            </a:xfrm>
            <a:prstGeom prst="ellips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12" name="Group 11">
            <a:extLst>
              <a:ext uri="{FF2B5EF4-FFF2-40B4-BE49-F238E27FC236}">
                <a16:creationId xmlns:a16="http://schemas.microsoft.com/office/drawing/2014/main" id="{7E9BBDEA-263F-47BC-B469-8CC8D29C40B1}"/>
              </a:ext>
            </a:extLst>
          </p:cNvPr>
          <p:cNvGrpSpPr/>
          <p:nvPr/>
        </p:nvGrpSpPr>
        <p:grpSpPr>
          <a:xfrm>
            <a:off x="392704" y="3979426"/>
            <a:ext cx="16544478" cy="4397835"/>
            <a:chOff x="392704" y="3979426"/>
            <a:chExt cx="16544478" cy="4397835"/>
          </a:xfrm>
        </p:grpSpPr>
        <p:sp>
          <p:nvSpPr>
            <p:cNvPr id="5" name="Content Placeholder 2">
              <a:extLst>
                <a:ext uri="{FF2B5EF4-FFF2-40B4-BE49-F238E27FC236}">
                  <a16:creationId xmlns:a16="http://schemas.microsoft.com/office/drawing/2014/main" id="{9A34D1A8-D626-49A1-9720-F22C61CDD5DE}"/>
                </a:ext>
              </a:extLst>
            </p:cNvPr>
            <p:cNvSpPr txBox="1">
              <a:spLocks/>
            </p:cNvSpPr>
            <p:nvPr/>
          </p:nvSpPr>
          <p:spPr>
            <a:xfrm>
              <a:off x="10554663" y="5554876"/>
              <a:ext cx="6050010" cy="2042773"/>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4000" b="1" dirty="0"/>
                <a:t>Preventive action/ environment building</a:t>
              </a:r>
            </a:p>
          </p:txBody>
        </p:sp>
        <p:sp>
          <p:nvSpPr>
            <p:cNvPr id="9" name="Oval 8">
              <a:extLst>
                <a:ext uri="{FF2B5EF4-FFF2-40B4-BE49-F238E27FC236}">
                  <a16:creationId xmlns:a16="http://schemas.microsoft.com/office/drawing/2014/main" id="{3F77767A-D260-43E3-8EAA-90A0884BF8D4}"/>
                </a:ext>
              </a:extLst>
            </p:cNvPr>
            <p:cNvSpPr/>
            <p:nvPr/>
          </p:nvSpPr>
          <p:spPr>
            <a:xfrm>
              <a:off x="392704" y="3979426"/>
              <a:ext cx="16544478" cy="4397835"/>
            </a:xfrm>
            <a:prstGeom prst="ellips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13" name="Slide Number Placeholder 12">
            <a:extLst>
              <a:ext uri="{FF2B5EF4-FFF2-40B4-BE49-F238E27FC236}">
                <a16:creationId xmlns:a16="http://schemas.microsoft.com/office/drawing/2014/main" id="{B62B4FE3-53C1-4509-8F0E-ACC871A4375A}"/>
              </a:ext>
            </a:extLst>
          </p:cNvPr>
          <p:cNvSpPr>
            <a:spLocks noGrp="1"/>
          </p:cNvSpPr>
          <p:nvPr>
            <p:ph type="sldNum" sz="quarter" idx="2"/>
          </p:nvPr>
        </p:nvSpPr>
        <p:spPr/>
        <p:txBody>
          <a:bodyPr/>
          <a:lstStyle/>
          <a:p>
            <a:fld id="{86CB4B4D-7CA3-9044-876B-883B54F8677D}" type="slidenum">
              <a:rPr lang="en-US" smtClean="0"/>
              <a:t>10</a:t>
            </a:fld>
            <a:endParaRPr lang="en-US" dirty="0"/>
          </a:p>
        </p:txBody>
      </p:sp>
    </p:spTree>
    <p:extLst>
      <p:ext uri="{BB962C8B-B14F-4D97-AF65-F5344CB8AC3E}">
        <p14:creationId xmlns:p14="http://schemas.microsoft.com/office/powerpoint/2010/main" val="7414243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8ABE3EBE-11D8-4DF9-A479-51FCA2F246DB}"/>
              </a:ext>
            </a:extLst>
          </p:cNvPr>
          <p:cNvSpPr/>
          <p:nvPr/>
        </p:nvSpPr>
        <p:spPr>
          <a:xfrm>
            <a:off x="9247909" y="8458200"/>
            <a:ext cx="8092354" cy="1291355"/>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Rectangle 13">
            <a:extLst>
              <a:ext uri="{FF2B5EF4-FFF2-40B4-BE49-F238E27FC236}">
                <a16:creationId xmlns:a16="http://schemas.microsoft.com/office/drawing/2014/main" id="{DC7848F4-96FF-49B1-B989-07120CFABAF0}"/>
              </a:ext>
            </a:extLst>
          </p:cNvPr>
          <p:cNvSpPr/>
          <p:nvPr/>
        </p:nvSpPr>
        <p:spPr>
          <a:xfrm>
            <a:off x="9247909" y="0"/>
            <a:ext cx="8092354" cy="8458200"/>
          </a:xfrm>
          <a:prstGeom prst="rect">
            <a:avLst/>
          </a:prstGeom>
          <a:solidFill>
            <a:srgbClr val="CCFFCC"/>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9" name="Rectangle 8">
            <a:extLst>
              <a:ext uri="{FF2B5EF4-FFF2-40B4-BE49-F238E27FC236}">
                <a16:creationId xmlns:a16="http://schemas.microsoft.com/office/drawing/2014/main" id="{0E881B9C-82A5-4496-A7D9-C19B7DA25B90}"/>
              </a:ext>
            </a:extLst>
          </p:cNvPr>
          <p:cNvSpPr/>
          <p:nvPr/>
        </p:nvSpPr>
        <p:spPr>
          <a:xfrm>
            <a:off x="12115800" y="2750129"/>
            <a:ext cx="665018" cy="581891"/>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 name="Title 1">
            <a:extLst>
              <a:ext uri="{FF2B5EF4-FFF2-40B4-BE49-F238E27FC236}">
                <a16:creationId xmlns:a16="http://schemas.microsoft.com/office/drawing/2014/main" id="{55D9A084-A234-45E0-A0AF-EE9B35B9A369}"/>
              </a:ext>
            </a:extLst>
          </p:cNvPr>
          <p:cNvSpPr>
            <a:spLocks noGrp="1"/>
          </p:cNvSpPr>
          <p:nvPr>
            <p:ph type="title"/>
          </p:nvPr>
        </p:nvSpPr>
        <p:spPr/>
        <p:txBody>
          <a:bodyPr/>
          <a:lstStyle/>
          <a:p>
            <a:r>
              <a:rPr lang="en-US" dirty="0">
                <a:solidFill>
                  <a:srgbClr val="000000"/>
                </a:solidFill>
              </a:rPr>
              <a:t>Instructions….</a:t>
            </a:r>
          </a:p>
        </p:txBody>
      </p:sp>
      <p:sp>
        <p:nvSpPr>
          <p:cNvPr id="4" name="Content Placeholder 4">
            <a:extLst>
              <a:ext uri="{FF2B5EF4-FFF2-40B4-BE49-F238E27FC236}">
                <a16:creationId xmlns:a16="http://schemas.microsoft.com/office/drawing/2014/main" id="{D2CE24B5-5892-4B83-8FE8-421F672EB3F8}"/>
              </a:ext>
            </a:extLst>
          </p:cNvPr>
          <p:cNvSpPr>
            <a:spLocks noGrp="1"/>
          </p:cNvSpPr>
          <p:nvPr>
            <p:ph type="body" sz="half" idx="1"/>
          </p:nvPr>
        </p:nvSpPr>
        <p:spPr>
          <a:xfrm>
            <a:off x="589395" y="1307402"/>
            <a:ext cx="7941971" cy="7150797"/>
          </a:xfrm>
        </p:spPr>
        <p:txBody>
          <a:bodyPr>
            <a:noAutofit/>
          </a:bodyPr>
          <a:lstStyle/>
          <a:p>
            <a:pPr lvl="1"/>
            <a:r>
              <a:rPr lang="en-GB" sz="5400" dirty="0">
                <a:solidFill>
                  <a:srgbClr val="000000"/>
                </a:solidFill>
              </a:rPr>
              <a:t>Look at the card(s) you have been given. Bring them to the wall and </a:t>
            </a:r>
            <a:r>
              <a:rPr lang="en-GB" sz="5400" b="1" dirty="0">
                <a:solidFill>
                  <a:srgbClr val="000000"/>
                </a:solidFill>
              </a:rPr>
              <a:t>place your card(s) in the column of the principle its action supports the most.</a:t>
            </a:r>
          </a:p>
        </p:txBody>
      </p:sp>
      <p:cxnSp>
        <p:nvCxnSpPr>
          <p:cNvPr id="11" name="Straight Connector 10">
            <a:extLst>
              <a:ext uri="{FF2B5EF4-FFF2-40B4-BE49-F238E27FC236}">
                <a16:creationId xmlns:a16="http://schemas.microsoft.com/office/drawing/2014/main" id="{5CC4D246-E6A1-4F6B-8EC8-0BA5ACF7CC3C}"/>
              </a:ext>
            </a:extLst>
          </p:cNvPr>
          <p:cNvCxnSpPr>
            <a:cxnSpLocks/>
          </p:cNvCxnSpPr>
          <p:nvPr/>
        </p:nvCxnSpPr>
        <p:spPr>
          <a:xfrm flipH="1">
            <a:off x="11731335" y="2679929"/>
            <a:ext cx="1" cy="4094018"/>
          </a:xfrm>
          <a:prstGeom prst="line">
            <a:avLst/>
          </a:prstGeom>
          <a:noFill/>
          <a:ln w="5715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39" name="Straight Connector 38">
            <a:extLst>
              <a:ext uri="{FF2B5EF4-FFF2-40B4-BE49-F238E27FC236}">
                <a16:creationId xmlns:a16="http://schemas.microsoft.com/office/drawing/2014/main" id="{CEB4D377-5182-4790-BF7C-B5AA5FE6F3BE}"/>
              </a:ext>
            </a:extLst>
          </p:cNvPr>
          <p:cNvCxnSpPr>
            <a:cxnSpLocks/>
          </p:cNvCxnSpPr>
          <p:nvPr/>
        </p:nvCxnSpPr>
        <p:spPr>
          <a:xfrm flipH="1">
            <a:off x="10408226" y="2679929"/>
            <a:ext cx="1" cy="4094018"/>
          </a:xfrm>
          <a:prstGeom prst="line">
            <a:avLst/>
          </a:prstGeom>
          <a:noFill/>
          <a:ln w="5715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40" name="Straight Connector 39">
            <a:extLst>
              <a:ext uri="{FF2B5EF4-FFF2-40B4-BE49-F238E27FC236}">
                <a16:creationId xmlns:a16="http://schemas.microsoft.com/office/drawing/2014/main" id="{860AE39A-3041-4806-9A70-B3BFF6CE2E1B}"/>
              </a:ext>
            </a:extLst>
          </p:cNvPr>
          <p:cNvCxnSpPr>
            <a:cxnSpLocks/>
          </p:cNvCxnSpPr>
          <p:nvPr/>
        </p:nvCxnSpPr>
        <p:spPr>
          <a:xfrm flipH="1">
            <a:off x="13054444" y="2679929"/>
            <a:ext cx="1" cy="4094018"/>
          </a:xfrm>
          <a:prstGeom prst="line">
            <a:avLst/>
          </a:prstGeom>
          <a:noFill/>
          <a:ln w="5715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41" name="Straight Connector 40">
            <a:extLst>
              <a:ext uri="{FF2B5EF4-FFF2-40B4-BE49-F238E27FC236}">
                <a16:creationId xmlns:a16="http://schemas.microsoft.com/office/drawing/2014/main" id="{4ECFCC9F-5841-432A-9B50-AA69334D8270}"/>
              </a:ext>
            </a:extLst>
          </p:cNvPr>
          <p:cNvCxnSpPr>
            <a:cxnSpLocks/>
          </p:cNvCxnSpPr>
          <p:nvPr/>
        </p:nvCxnSpPr>
        <p:spPr>
          <a:xfrm flipH="1">
            <a:off x="14346196" y="2679929"/>
            <a:ext cx="1" cy="4094018"/>
          </a:xfrm>
          <a:prstGeom prst="line">
            <a:avLst/>
          </a:prstGeom>
          <a:noFill/>
          <a:ln w="5715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42" name="Straight Connector 41">
            <a:extLst>
              <a:ext uri="{FF2B5EF4-FFF2-40B4-BE49-F238E27FC236}">
                <a16:creationId xmlns:a16="http://schemas.microsoft.com/office/drawing/2014/main" id="{F5FF2C67-3D2E-4ED7-AB18-E9773A132BDD}"/>
              </a:ext>
            </a:extLst>
          </p:cNvPr>
          <p:cNvCxnSpPr>
            <a:cxnSpLocks/>
          </p:cNvCxnSpPr>
          <p:nvPr/>
        </p:nvCxnSpPr>
        <p:spPr>
          <a:xfrm flipH="1">
            <a:off x="15555187" y="2679929"/>
            <a:ext cx="1" cy="4094018"/>
          </a:xfrm>
          <a:prstGeom prst="line">
            <a:avLst/>
          </a:prstGeom>
          <a:noFill/>
          <a:ln w="5715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
        <p:nvSpPr>
          <p:cNvPr id="13" name="Rectangle 12">
            <a:extLst>
              <a:ext uri="{FF2B5EF4-FFF2-40B4-BE49-F238E27FC236}">
                <a16:creationId xmlns:a16="http://schemas.microsoft.com/office/drawing/2014/main" id="{20B9E8D5-3F7A-476C-8568-61B6F25E0EE7}"/>
              </a:ext>
            </a:extLst>
          </p:cNvPr>
          <p:cNvSpPr/>
          <p:nvPr/>
        </p:nvSpPr>
        <p:spPr>
          <a:xfrm>
            <a:off x="10628260" y="1842068"/>
            <a:ext cx="718613" cy="718145"/>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1</a:t>
            </a:r>
          </a:p>
        </p:txBody>
      </p:sp>
      <p:sp>
        <p:nvSpPr>
          <p:cNvPr id="43" name="Rectangle 42">
            <a:extLst>
              <a:ext uri="{FF2B5EF4-FFF2-40B4-BE49-F238E27FC236}">
                <a16:creationId xmlns:a16="http://schemas.microsoft.com/office/drawing/2014/main" id="{6CEC9F40-95BF-42EB-83E0-B9268AA916D2}"/>
              </a:ext>
            </a:extLst>
          </p:cNvPr>
          <p:cNvSpPr/>
          <p:nvPr/>
        </p:nvSpPr>
        <p:spPr>
          <a:xfrm>
            <a:off x="12110696" y="1848994"/>
            <a:ext cx="718613" cy="718145"/>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2</a:t>
            </a:r>
          </a:p>
        </p:txBody>
      </p:sp>
      <p:sp>
        <p:nvSpPr>
          <p:cNvPr id="44" name="Rectangle 43">
            <a:extLst>
              <a:ext uri="{FF2B5EF4-FFF2-40B4-BE49-F238E27FC236}">
                <a16:creationId xmlns:a16="http://schemas.microsoft.com/office/drawing/2014/main" id="{C6F79DF1-E897-4C42-8B57-C75A5AE3E94C}"/>
              </a:ext>
            </a:extLst>
          </p:cNvPr>
          <p:cNvSpPr/>
          <p:nvPr/>
        </p:nvSpPr>
        <p:spPr>
          <a:xfrm>
            <a:off x="13419952" y="1848994"/>
            <a:ext cx="718613" cy="718145"/>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3</a:t>
            </a:r>
          </a:p>
        </p:txBody>
      </p:sp>
      <p:sp>
        <p:nvSpPr>
          <p:cNvPr id="45" name="Rectangle 44">
            <a:extLst>
              <a:ext uri="{FF2B5EF4-FFF2-40B4-BE49-F238E27FC236}">
                <a16:creationId xmlns:a16="http://schemas.microsoft.com/office/drawing/2014/main" id="{670CAD7B-0327-4EBE-8B58-37FC866CC5E9}"/>
              </a:ext>
            </a:extLst>
          </p:cNvPr>
          <p:cNvSpPr/>
          <p:nvPr/>
        </p:nvSpPr>
        <p:spPr>
          <a:xfrm>
            <a:off x="14729204" y="1848994"/>
            <a:ext cx="718613" cy="718145"/>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4</a:t>
            </a:r>
          </a:p>
        </p:txBody>
      </p:sp>
      <p:pic>
        <p:nvPicPr>
          <p:cNvPr id="8" name="Picture 7">
            <a:extLst>
              <a:ext uri="{FF2B5EF4-FFF2-40B4-BE49-F238E27FC236}">
                <a16:creationId xmlns:a16="http://schemas.microsoft.com/office/drawing/2014/main" id="{5EBCBAEC-C640-4F6E-A697-DB10C9FECA1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346873" y="3041075"/>
            <a:ext cx="3823853" cy="6234544"/>
          </a:xfrm>
          <a:prstGeom prst="rect">
            <a:avLst/>
          </a:prstGeom>
        </p:spPr>
      </p:pic>
      <p:sp>
        <p:nvSpPr>
          <p:cNvPr id="46" name="Rectangle 45">
            <a:extLst>
              <a:ext uri="{FF2B5EF4-FFF2-40B4-BE49-F238E27FC236}">
                <a16:creationId xmlns:a16="http://schemas.microsoft.com/office/drawing/2014/main" id="{00C0136F-7406-4E65-8B5F-C63F8F91B52E}"/>
              </a:ext>
            </a:extLst>
          </p:cNvPr>
          <p:cNvSpPr/>
          <p:nvPr/>
        </p:nvSpPr>
        <p:spPr>
          <a:xfrm>
            <a:off x="10693157" y="3034149"/>
            <a:ext cx="665018" cy="581891"/>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47" name="Rectangle 46">
            <a:extLst>
              <a:ext uri="{FF2B5EF4-FFF2-40B4-BE49-F238E27FC236}">
                <a16:creationId xmlns:a16="http://schemas.microsoft.com/office/drawing/2014/main" id="{9453F557-94FA-47E8-A79A-F28D5F147DCF}"/>
              </a:ext>
            </a:extLst>
          </p:cNvPr>
          <p:cNvSpPr/>
          <p:nvPr/>
        </p:nvSpPr>
        <p:spPr>
          <a:xfrm>
            <a:off x="10700903" y="3906986"/>
            <a:ext cx="665018" cy="581891"/>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48" name="Rectangle 47">
            <a:extLst>
              <a:ext uri="{FF2B5EF4-FFF2-40B4-BE49-F238E27FC236}">
                <a16:creationId xmlns:a16="http://schemas.microsoft.com/office/drawing/2014/main" id="{4663D9D7-24BB-457E-BC65-9B35F984A85E}"/>
              </a:ext>
            </a:extLst>
          </p:cNvPr>
          <p:cNvSpPr/>
          <p:nvPr/>
        </p:nvSpPr>
        <p:spPr>
          <a:xfrm>
            <a:off x="14697939" y="2949070"/>
            <a:ext cx="665018" cy="581891"/>
          </a:xfrm>
          <a:prstGeom prst="rect">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3" name="Slide Number Placeholder 2">
            <a:extLst>
              <a:ext uri="{FF2B5EF4-FFF2-40B4-BE49-F238E27FC236}">
                <a16:creationId xmlns:a16="http://schemas.microsoft.com/office/drawing/2014/main" id="{5CC24DB2-BD2B-4996-A270-CD32491FE7CB}"/>
              </a:ext>
            </a:extLst>
          </p:cNvPr>
          <p:cNvSpPr>
            <a:spLocks noGrp="1"/>
          </p:cNvSpPr>
          <p:nvPr>
            <p:ph type="sldNum" sz="quarter" idx="2"/>
          </p:nvPr>
        </p:nvSpPr>
        <p:spPr/>
        <p:txBody>
          <a:bodyPr/>
          <a:lstStyle/>
          <a:p>
            <a:fld id="{86CB4B4D-7CA3-9044-876B-883B54F8677D}" type="slidenum">
              <a:rPr lang="en-US" smtClean="0"/>
              <a:t>11</a:t>
            </a:fld>
            <a:endParaRPr lang="en-US" dirty="0"/>
          </a:p>
        </p:txBody>
      </p:sp>
    </p:spTree>
    <p:extLst>
      <p:ext uri="{BB962C8B-B14F-4D97-AF65-F5344CB8AC3E}">
        <p14:creationId xmlns:p14="http://schemas.microsoft.com/office/powerpoint/2010/main" val="10748255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2CCFF-184F-4976-B161-862655CA21AD}"/>
              </a:ext>
            </a:extLst>
          </p:cNvPr>
          <p:cNvSpPr>
            <a:spLocks noGrp="1"/>
          </p:cNvSpPr>
          <p:nvPr>
            <p:ph type="title"/>
          </p:nvPr>
        </p:nvSpPr>
        <p:spPr/>
        <p:txBody>
          <a:bodyPr>
            <a:normAutofit/>
          </a:bodyPr>
          <a:lstStyle/>
          <a:p>
            <a:r>
              <a:rPr lang="en-US" dirty="0">
                <a:solidFill>
                  <a:srgbClr val="000000"/>
                </a:solidFill>
              </a:rPr>
              <a:t>Protection specialists </a:t>
            </a:r>
          </a:p>
        </p:txBody>
      </p:sp>
      <p:sp>
        <p:nvSpPr>
          <p:cNvPr id="3" name="Text Placeholder 2">
            <a:extLst>
              <a:ext uri="{FF2B5EF4-FFF2-40B4-BE49-F238E27FC236}">
                <a16:creationId xmlns:a16="http://schemas.microsoft.com/office/drawing/2014/main" id="{6849DC27-1BD3-4578-9BA9-F3B384F3CB47}"/>
              </a:ext>
            </a:extLst>
          </p:cNvPr>
          <p:cNvSpPr>
            <a:spLocks noGrp="1"/>
          </p:cNvSpPr>
          <p:nvPr>
            <p:ph type="body" sz="half" idx="1"/>
          </p:nvPr>
        </p:nvSpPr>
        <p:spPr>
          <a:xfrm>
            <a:off x="579121" y="1276922"/>
            <a:ext cx="15866012" cy="7547037"/>
          </a:xfrm>
        </p:spPr>
        <p:txBody>
          <a:bodyPr>
            <a:noAutofit/>
          </a:bodyPr>
          <a:lstStyle/>
          <a:p>
            <a:r>
              <a:rPr lang="en-GB" sz="4000" b="1" dirty="0">
                <a:solidFill>
                  <a:srgbClr val="000000"/>
                </a:solidFill>
              </a:rPr>
              <a:t>Specialised protection actors also carry out standalone work focusing on activities such as:</a:t>
            </a:r>
          </a:p>
          <a:p>
            <a:pPr>
              <a:spcBef>
                <a:spcPts val="0"/>
              </a:spcBef>
            </a:pPr>
            <a:r>
              <a:rPr lang="en-GB" sz="4000" dirty="0">
                <a:solidFill>
                  <a:srgbClr val="000000"/>
                </a:solidFill>
              </a:rPr>
              <a:t> • child protection;</a:t>
            </a:r>
          </a:p>
          <a:p>
            <a:pPr>
              <a:spcBef>
                <a:spcPts val="0"/>
              </a:spcBef>
            </a:pPr>
            <a:r>
              <a:rPr lang="en-GB" sz="4000" dirty="0">
                <a:solidFill>
                  <a:srgbClr val="000000"/>
                </a:solidFill>
              </a:rPr>
              <a:t> • gender-based violence;</a:t>
            </a:r>
          </a:p>
          <a:p>
            <a:pPr>
              <a:spcBef>
                <a:spcPts val="0"/>
              </a:spcBef>
            </a:pPr>
            <a:r>
              <a:rPr lang="en-GB" sz="4000" dirty="0">
                <a:solidFill>
                  <a:srgbClr val="000000"/>
                </a:solidFill>
              </a:rPr>
              <a:t> • housing, land and property rights;</a:t>
            </a:r>
          </a:p>
          <a:p>
            <a:pPr>
              <a:spcBef>
                <a:spcPts val="0"/>
              </a:spcBef>
            </a:pPr>
            <a:r>
              <a:rPr lang="en-GB" sz="4000" dirty="0">
                <a:solidFill>
                  <a:srgbClr val="000000"/>
                </a:solidFill>
              </a:rPr>
              <a:t> • mine action;</a:t>
            </a:r>
          </a:p>
          <a:p>
            <a:pPr>
              <a:spcBef>
                <a:spcPts val="0"/>
              </a:spcBef>
            </a:pPr>
            <a:r>
              <a:rPr lang="en-GB" sz="4000" dirty="0">
                <a:solidFill>
                  <a:srgbClr val="000000"/>
                </a:solidFill>
              </a:rPr>
              <a:t> • rule of law and justice;</a:t>
            </a:r>
          </a:p>
          <a:p>
            <a:pPr>
              <a:spcBef>
                <a:spcPts val="0"/>
              </a:spcBef>
            </a:pPr>
            <a:r>
              <a:rPr lang="en-GB" sz="4000" dirty="0">
                <a:solidFill>
                  <a:srgbClr val="000000"/>
                </a:solidFill>
              </a:rPr>
              <a:t> • legal counselling;</a:t>
            </a:r>
          </a:p>
          <a:p>
            <a:pPr>
              <a:spcBef>
                <a:spcPts val="0"/>
              </a:spcBef>
            </a:pPr>
            <a:r>
              <a:rPr lang="en-GB" sz="4000" dirty="0">
                <a:solidFill>
                  <a:srgbClr val="000000"/>
                </a:solidFill>
              </a:rPr>
              <a:t> • human rights advocates and defenders;</a:t>
            </a:r>
          </a:p>
          <a:p>
            <a:pPr>
              <a:spcBef>
                <a:spcPts val="0"/>
              </a:spcBef>
            </a:pPr>
            <a:r>
              <a:rPr lang="en-GB" sz="4000" dirty="0">
                <a:solidFill>
                  <a:srgbClr val="000000"/>
                </a:solidFill>
              </a:rPr>
              <a:t> • internally displaced populations; and</a:t>
            </a:r>
          </a:p>
          <a:p>
            <a:pPr>
              <a:spcBef>
                <a:spcPts val="0"/>
              </a:spcBef>
            </a:pPr>
            <a:r>
              <a:rPr lang="en-GB" sz="4000" dirty="0">
                <a:solidFill>
                  <a:srgbClr val="000000"/>
                </a:solidFill>
              </a:rPr>
              <a:t> • refugee rights.</a:t>
            </a:r>
          </a:p>
        </p:txBody>
      </p:sp>
      <p:sp>
        <p:nvSpPr>
          <p:cNvPr id="4" name="Slide Number Placeholder 3">
            <a:extLst>
              <a:ext uri="{FF2B5EF4-FFF2-40B4-BE49-F238E27FC236}">
                <a16:creationId xmlns:a16="http://schemas.microsoft.com/office/drawing/2014/main" id="{881212D9-DC88-4C9B-A822-FE1AFF6D88A9}"/>
              </a:ext>
            </a:extLst>
          </p:cNvPr>
          <p:cNvSpPr>
            <a:spLocks noGrp="1"/>
          </p:cNvSpPr>
          <p:nvPr>
            <p:ph type="sldNum" sz="quarter" idx="2"/>
          </p:nvPr>
        </p:nvSpPr>
        <p:spPr/>
        <p:txBody>
          <a:bodyPr/>
          <a:lstStyle/>
          <a:p>
            <a:fld id="{86CB4B4D-7CA3-9044-876B-883B54F8677D}" type="slidenum">
              <a:rPr lang="en-US" smtClean="0"/>
              <a:t>12</a:t>
            </a:fld>
            <a:endParaRPr lang="en-US" dirty="0"/>
          </a:p>
        </p:txBody>
      </p:sp>
    </p:spTree>
    <p:extLst>
      <p:ext uri="{BB962C8B-B14F-4D97-AF65-F5344CB8AC3E}">
        <p14:creationId xmlns:p14="http://schemas.microsoft.com/office/powerpoint/2010/main" val="122199480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AA9C7-1CD0-4826-9F5D-DAFEDEA5816A}"/>
              </a:ext>
            </a:extLst>
          </p:cNvPr>
          <p:cNvSpPr>
            <a:spLocks noGrp="1"/>
          </p:cNvSpPr>
          <p:nvPr>
            <p:ph type="title"/>
          </p:nvPr>
        </p:nvSpPr>
        <p:spPr>
          <a:xfrm>
            <a:off x="392704" y="70423"/>
            <a:ext cx="16634907" cy="1130300"/>
          </a:xfrm>
        </p:spPr>
        <p:txBody>
          <a:bodyPr>
            <a:normAutofit/>
          </a:bodyPr>
          <a:lstStyle/>
          <a:p>
            <a:r>
              <a:rPr lang="en-US" dirty="0">
                <a:solidFill>
                  <a:srgbClr val="000000"/>
                </a:solidFill>
              </a:rPr>
              <a:t>Specific guidance for protection staff</a:t>
            </a:r>
          </a:p>
        </p:txBody>
      </p:sp>
      <p:sp>
        <p:nvSpPr>
          <p:cNvPr id="3" name="Text Placeholder 2">
            <a:extLst>
              <a:ext uri="{FF2B5EF4-FFF2-40B4-BE49-F238E27FC236}">
                <a16:creationId xmlns:a16="http://schemas.microsoft.com/office/drawing/2014/main" id="{1F7D44CA-31F1-463D-8473-355BACEEC803}"/>
              </a:ext>
            </a:extLst>
          </p:cNvPr>
          <p:cNvSpPr>
            <a:spLocks noGrp="1"/>
          </p:cNvSpPr>
          <p:nvPr>
            <p:ph type="body" sz="half" idx="1"/>
          </p:nvPr>
        </p:nvSpPr>
        <p:spPr>
          <a:xfrm>
            <a:off x="468562" y="1637142"/>
            <a:ext cx="16310678" cy="4831360"/>
          </a:xfrm>
        </p:spPr>
        <p:txBody>
          <a:bodyPr>
            <a:noAutofit/>
          </a:bodyPr>
          <a:lstStyle/>
          <a:p>
            <a:r>
              <a:rPr lang="en-GB" sz="3800" dirty="0">
                <a:solidFill>
                  <a:srgbClr val="000000"/>
                </a:solidFill>
              </a:rPr>
              <a:t>The </a:t>
            </a:r>
            <a:r>
              <a:rPr lang="en-GB" sz="3800" b="1" dirty="0">
                <a:solidFill>
                  <a:srgbClr val="000000"/>
                </a:solidFill>
              </a:rPr>
              <a:t>Professional Standards for Protection Work </a:t>
            </a:r>
            <a:r>
              <a:rPr lang="en-GB" sz="3800" dirty="0">
                <a:solidFill>
                  <a:srgbClr val="000000"/>
                </a:solidFill>
              </a:rPr>
              <a:t>complement the Protection Principles, they are:</a:t>
            </a:r>
          </a:p>
          <a:p>
            <a:pPr marL="571500" indent="-571500">
              <a:buFont typeface="Arial" panose="020B0604020202020204" pitchFamily="34" charset="0"/>
              <a:buChar char="•"/>
            </a:pPr>
            <a:r>
              <a:rPr lang="en-GB" sz="3800" dirty="0">
                <a:solidFill>
                  <a:srgbClr val="000000"/>
                </a:solidFill>
              </a:rPr>
              <a:t>for protection professionals working on dedicated protection work in armed conflict and other situations of violence;</a:t>
            </a:r>
          </a:p>
          <a:p>
            <a:pPr marL="571500" indent="-571500">
              <a:buFont typeface="Arial" panose="020B0604020202020204" pitchFamily="34" charset="0"/>
              <a:buChar char="•"/>
            </a:pPr>
            <a:r>
              <a:rPr lang="en-GB" sz="3800" dirty="0">
                <a:solidFill>
                  <a:srgbClr val="000000"/>
                </a:solidFill>
              </a:rPr>
              <a:t>a practical reference for developing field-based protection activities;</a:t>
            </a:r>
          </a:p>
          <a:p>
            <a:pPr marL="571500" indent="-571500">
              <a:buFont typeface="Arial" panose="020B0604020202020204" pitchFamily="34" charset="0"/>
              <a:buChar char="•"/>
            </a:pPr>
            <a:r>
              <a:rPr lang="en-GB" sz="3800" dirty="0">
                <a:solidFill>
                  <a:srgbClr val="000000"/>
                </a:solidFill>
              </a:rPr>
              <a:t>a benchmark for developing polices, guidelines, and training materials; and</a:t>
            </a:r>
          </a:p>
          <a:p>
            <a:pPr marL="571500" indent="-571500">
              <a:buFont typeface="Arial" panose="020B0604020202020204" pitchFamily="34" charset="0"/>
              <a:buChar char="•"/>
            </a:pPr>
            <a:r>
              <a:rPr lang="en-GB" sz="3800" dirty="0">
                <a:solidFill>
                  <a:srgbClr val="000000"/>
                </a:solidFill>
              </a:rPr>
              <a:t>a window for understanding how specialised actors design and conduct protection activities in the field.</a:t>
            </a:r>
          </a:p>
          <a:p>
            <a:endParaRPr lang="en-GB" sz="3800" dirty="0">
              <a:solidFill>
                <a:srgbClr val="000000"/>
              </a:solidFill>
            </a:endParaRPr>
          </a:p>
          <a:p>
            <a:endParaRPr lang="en-GB" sz="3800" dirty="0">
              <a:solidFill>
                <a:srgbClr val="000000"/>
              </a:solidFill>
            </a:endParaRPr>
          </a:p>
        </p:txBody>
      </p:sp>
      <p:sp>
        <p:nvSpPr>
          <p:cNvPr id="4" name="Slide Number Placeholder 3">
            <a:extLst>
              <a:ext uri="{FF2B5EF4-FFF2-40B4-BE49-F238E27FC236}">
                <a16:creationId xmlns:a16="http://schemas.microsoft.com/office/drawing/2014/main" id="{B7D91E15-2CAE-4BF7-8D19-9C9B698D01E1}"/>
              </a:ext>
            </a:extLst>
          </p:cNvPr>
          <p:cNvSpPr>
            <a:spLocks noGrp="1"/>
          </p:cNvSpPr>
          <p:nvPr>
            <p:ph type="sldNum" sz="quarter" idx="2"/>
          </p:nvPr>
        </p:nvSpPr>
        <p:spPr/>
        <p:txBody>
          <a:bodyPr/>
          <a:lstStyle/>
          <a:p>
            <a:fld id="{86CB4B4D-7CA3-9044-876B-883B54F8677D}" type="slidenum">
              <a:rPr lang="en-US" smtClean="0"/>
              <a:t>13</a:t>
            </a:fld>
            <a:endParaRPr lang="en-US" dirty="0"/>
          </a:p>
        </p:txBody>
      </p:sp>
    </p:spTree>
    <p:extLst>
      <p:ext uri="{BB962C8B-B14F-4D97-AF65-F5344CB8AC3E}">
        <p14:creationId xmlns:p14="http://schemas.microsoft.com/office/powerpoint/2010/main" val="80240095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0C258-EA13-4FE0-880E-CDAA63DEEEEB}"/>
              </a:ext>
            </a:extLst>
          </p:cNvPr>
          <p:cNvSpPr>
            <a:spLocks noGrp="1"/>
          </p:cNvSpPr>
          <p:nvPr>
            <p:ph type="title"/>
          </p:nvPr>
        </p:nvSpPr>
        <p:spPr/>
        <p:txBody>
          <a:bodyPr/>
          <a:lstStyle/>
          <a:p>
            <a:r>
              <a:rPr lang="en-US" dirty="0">
                <a:solidFill>
                  <a:srgbClr val="000000"/>
                </a:solidFill>
              </a:rPr>
              <a:t>Take a quick look… page 45</a:t>
            </a:r>
          </a:p>
        </p:txBody>
      </p:sp>
      <p:pic>
        <p:nvPicPr>
          <p:cNvPr id="4" name="Picture 3">
            <a:extLst>
              <a:ext uri="{FF2B5EF4-FFF2-40B4-BE49-F238E27FC236}">
                <a16:creationId xmlns:a16="http://schemas.microsoft.com/office/drawing/2014/main" id="{DB40D847-6FF0-4CD3-BE9B-6EAC11CBF96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329160" y="381000"/>
            <a:ext cx="4618399" cy="6328918"/>
          </a:xfrm>
          <a:prstGeom prst="rect">
            <a:avLst/>
          </a:prstGeom>
        </p:spPr>
      </p:pic>
      <p:sp>
        <p:nvSpPr>
          <p:cNvPr id="5" name="Content Placeholder 4">
            <a:extLst>
              <a:ext uri="{FF2B5EF4-FFF2-40B4-BE49-F238E27FC236}">
                <a16:creationId xmlns:a16="http://schemas.microsoft.com/office/drawing/2014/main" id="{1C1A1F6A-D361-473A-8B9A-320CFCDAC960}"/>
              </a:ext>
            </a:extLst>
          </p:cNvPr>
          <p:cNvSpPr>
            <a:spLocks noGrp="1"/>
          </p:cNvSpPr>
          <p:nvPr>
            <p:ph type="body" sz="half" idx="1"/>
          </p:nvPr>
        </p:nvSpPr>
        <p:spPr>
          <a:xfrm>
            <a:off x="513195" y="1376954"/>
            <a:ext cx="12014085" cy="902397"/>
          </a:xfrm>
        </p:spPr>
        <p:txBody>
          <a:bodyPr>
            <a:noAutofit/>
          </a:bodyPr>
          <a:lstStyle/>
          <a:p>
            <a:pPr lvl="1"/>
            <a:r>
              <a:rPr lang="en-GB" sz="4000" dirty="0">
                <a:solidFill>
                  <a:srgbClr val="000000"/>
                </a:solidFill>
              </a:rPr>
              <a:t>These standards are organised into standards and guidance notes across seven chapters:</a:t>
            </a:r>
          </a:p>
          <a:p>
            <a:pPr marL="1265238" lvl="1" indent="-411163">
              <a:spcBef>
                <a:spcPts val="600"/>
              </a:spcBef>
              <a:buFont typeface="Arial" panose="020B0604020202020204" pitchFamily="34" charset="0"/>
              <a:buChar char="•"/>
            </a:pPr>
            <a:r>
              <a:rPr lang="en-GB" sz="4000" dirty="0">
                <a:solidFill>
                  <a:srgbClr val="000000"/>
                </a:solidFill>
              </a:rPr>
              <a:t>Overarching principles</a:t>
            </a:r>
          </a:p>
          <a:p>
            <a:pPr marL="1265238" lvl="1" indent="-411163">
              <a:spcBef>
                <a:spcPts val="600"/>
              </a:spcBef>
              <a:buFont typeface="Arial" panose="020B0604020202020204" pitchFamily="34" charset="0"/>
              <a:buChar char="•"/>
            </a:pPr>
            <a:r>
              <a:rPr lang="en-GB" sz="4000" dirty="0">
                <a:solidFill>
                  <a:srgbClr val="000000"/>
                </a:solidFill>
              </a:rPr>
              <a:t>Managing protection strategies</a:t>
            </a:r>
          </a:p>
          <a:p>
            <a:pPr marL="1265238" lvl="1" indent="-411163">
              <a:spcBef>
                <a:spcPts val="600"/>
              </a:spcBef>
              <a:buFont typeface="Arial" panose="020B0604020202020204" pitchFamily="34" charset="0"/>
              <a:buChar char="•"/>
            </a:pPr>
            <a:r>
              <a:rPr lang="en-GB" sz="4000" dirty="0">
                <a:solidFill>
                  <a:srgbClr val="000000"/>
                </a:solidFill>
              </a:rPr>
              <a:t>Outlining the protection architecture</a:t>
            </a:r>
          </a:p>
          <a:p>
            <a:pPr marL="1265238" lvl="1" indent="-411163">
              <a:spcBef>
                <a:spcPts val="600"/>
              </a:spcBef>
              <a:buFont typeface="Arial" panose="020B0604020202020204" pitchFamily="34" charset="0"/>
              <a:buChar char="•"/>
            </a:pPr>
            <a:r>
              <a:rPr lang="en-GB" sz="4000" dirty="0">
                <a:solidFill>
                  <a:srgbClr val="000000"/>
                </a:solidFill>
              </a:rPr>
              <a:t>Building the legal base</a:t>
            </a:r>
          </a:p>
          <a:p>
            <a:pPr marL="1265238" lvl="1" indent="-411163">
              <a:spcBef>
                <a:spcPts val="600"/>
              </a:spcBef>
              <a:buFont typeface="Arial" panose="020B0604020202020204" pitchFamily="34" charset="0"/>
              <a:buChar char="•"/>
            </a:pPr>
            <a:r>
              <a:rPr lang="en-GB" sz="4000" dirty="0">
                <a:solidFill>
                  <a:srgbClr val="000000"/>
                </a:solidFill>
              </a:rPr>
              <a:t>Promoting complementarity</a:t>
            </a:r>
          </a:p>
          <a:p>
            <a:pPr marL="1265238" lvl="1" indent="-411163">
              <a:spcBef>
                <a:spcPts val="600"/>
              </a:spcBef>
              <a:buFont typeface="Arial" panose="020B0604020202020204" pitchFamily="34" charset="0"/>
              <a:buChar char="•"/>
            </a:pPr>
            <a:r>
              <a:rPr lang="en-GB" sz="4000" dirty="0">
                <a:solidFill>
                  <a:srgbClr val="000000"/>
                </a:solidFill>
              </a:rPr>
              <a:t>Managing data and information</a:t>
            </a:r>
          </a:p>
          <a:p>
            <a:pPr marL="1265238" lvl="1" indent="-411163">
              <a:spcBef>
                <a:spcPts val="600"/>
              </a:spcBef>
              <a:buFont typeface="Arial" panose="020B0604020202020204" pitchFamily="34" charset="0"/>
              <a:buChar char="•"/>
            </a:pPr>
            <a:r>
              <a:rPr lang="en-GB" sz="4000" dirty="0">
                <a:solidFill>
                  <a:srgbClr val="000000"/>
                </a:solidFill>
              </a:rPr>
              <a:t>Ensuring professional capacities</a:t>
            </a:r>
          </a:p>
        </p:txBody>
      </p:sp>
      <p:sp>
        <p:nvSpPr>
          <p:cNvPr id="6" name="TextBox 5">
            <a:extLst>
              <a:ext uri="{FF2B5EF4-FFF2-40B4-BE49-F238E27FC236}">
                <a16:creationId xmlns:a16="http://schemas.microsoft.com/office/drawing/2014/main" id="{EAF9EA3F-E818-4326-AFF0-BDF4BF8BB0AE}"/>
              </a:ext>
            </a:extLst>
          </p:cNvPr>
          <p:cNvSpPr txBox="1"/>
          <p:nvPr/>
        </p:nvSpPr>
        <p:spPr>
          <a:xfrm>
            <a:off x="4119856" y="7834732"/>
            <a:ext cx="984564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Download for free from: shop.icrc.org/e-books</a:t>
            </a:r>
          </a:p>
        </p:txBody>
      </p:sp>
      <p:sp>
        <p:nvSpPr>
          <p:cNvPr id="3" name="Slide Number Placeholder 2">
            <a:extLst>
              <a:ext uri="{FF2B5EF4-FFF2-40B4-BE49-F238E27FC236}">
                <a16:creationId xmlns:a16="http://schemas.microsoft.com/office/drawing/2014/main" id="{4C82E370-8829-415C-8472-8DA5F98420D2}"/>
              </a:ext>
            </a:extLst>
          </p:cNvPr>
          <p:cNvSpPr>
            <a:spLocks noGrp="1"/>
          </p:cNvSpPr>
          <p:nvPr>
            <p:ph type="sldNum" sz="quarter" idx="2"/>
          </p:nvPr>
        </p:nvSpPr>
        <p:spPr/>
        <p:txBody>
          <a:bodyPr/>
          <a:lstStyle/>
          <a:p>
            <a:fld id="{86CB4B4D-7CA3-9044-876B-883B54F8677D}" type="slidenum">
              <a:rPr lang="en-US" smtClean="0"/>
              <a:t>14</a:t>
            </a:fld>
            <a:endParaRPr lang="en-US" dirty="0"/>
          </a:p>
        </p:txBody>
      </p:sp>
    </p:spTree>
    <p:extLst>
      <p:ext uri="{BB962C8B-B14F-4D97-AF65-F5344CB8AC3E}">
        <p14:creationId xmlns:p14="http://schemas.microsoft.com/office/powerpoint/2010/main" val="91349592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3E6EF-F1B3-49F1-AF17-55618EE6217C}"/>
              </a:ext>
            </a:extLst>
          </p:cNvPr>
          <p:cNvSpPr>
            <a:spLocks noGrp="1"/>
          </p:cNvSpPr>
          <p:nvPr>
            <p:ph type="title"/>
          </p:nvPr>
        </p:nvSpPr>
        <p:spPr>
          <a:xfrm>
            <a:off x="392704" y="70423"/>
            <a:ext cx="16565260" cy="1130300"/>
          </a:xfrm>
        </p:spPr>
        <p:txBody>
          <a:bodyPr>
            <a:normAutofit/>
          </a:bodyPr>
          <a:lstStyle/>
          <a:p>
            <a:r>
              <a:rPr lang="en-US" dirty="0">
                <a:solidFill>
                  <a:srgbClr val="000000"/>
                </a:solidFill>
              </a:rPr>
              <a:t>Putting it all together… an example</a:t>
            </a:r>
          </a:p>
        </p:txBody>
      </p:sp>
      <p:sp>
        <p:nvSpPr>
          <p:cNvPr id="3" name="Text Placeholder 2">
            <a:extLst>
              <a:ext uri="{FF2B5EF4-FFF2-40B4-BE49-F238E27FC236}">
                <a16:creationId xmlns:a16="http://schemas.microsoft.com/office/drawing/2014/main" id="{B6FF3E82-02B9-4CFB-B99B-568F6EE8628C}"/>
              </a:ext>
            </a:extLst>
          </p:cNvPr>
          <p:cNvSpPr>
            <a:spLocks noGrp="1"/>
          </p:cNvSpPr>
          <p:nvPr>
            <p:ph type="body" sz="half" idx="1"/>
          </p:nvPr>
        </p:nvSpPr>
        <p:spPr>
          <a:xfrm>
            <a:off x="921445" y="1383541"/>
            <a:ext cx="9583004" cy="7614985"/>
          </a:xfrm>
        </p:spPr>
        <p:txBody>
          <a:bodyPr>
            <a:normAutofit lnSpcReduction="10000"/>
          </a:bodyPr>
          <a:lstStyle/>
          <a:p>
            <a:r>
              <a:rPr lang="en-GB" sz="4000" dirty="0">
                <a:solidFill>
                  <a:srgbClr val="000000"/>
                </a:solidFill>
              </a:rPr>
              <a:t>Read the mini case study from UNICEF individually. (5 minutes)</a:t>
            </a:r>
          </a:p>
          <a:p>
            <a:r>
              <a:rPr lang="en-GB" sz="4000" b="1" dirty="0">
                <a:solidFill>
                  <a:srgbClr val="000000"/>
                </a:solidFill>
              </a:rPr>
              <a:t>You are the manager of this learning centre</a:t>
            </a:r>
            <a:r>
              <a:rPr lang="en-GB" sz="4000" dirty="0">
                <a:solidFill>
                  <a:srgbClr val="000000"/>
                </a:solidFill>
              </a:rPr>
              <a:t> run by a small national NGO with support from UNICEF and others. Consider the situation and </a:t>
            </a:r>
            <a:r>
              <a:rPr lang="en-GB" sz="4000" b="1" dirty="0">
                <a:solidFill>
                  <a:srgbClr val="000000"/>
                </a:solidFill>
              </a:rPr>
              <a:t>list any actions you could take to ensure the four Protection Principles are followed </a:t>
            </a:r>
            <a:r>
              <a:rPr lang="en-GB" sz="4000" dirty="0">
                <a:solidFill>
                  <a:srgbClr val="000000"/>
                </a:solidFill>
              </a:rPr>
              <a:t>in this case. Prepare your own notes and be ready to respond in the plenary discussion that follows. (5 minutes)</a:t>
            </a:r>
          </a:p>
          <a:p>
            <a:endParaRPr lang="en-GB" sz="4000" dirty="0">
              <a:solidFill>
                <a:srgbClr val="000000"/>
              </a:solidFill>
            </a:endParaRPr>
          </a:p>
        </p:txBody>
      </p:sp>
      <p:pic>
        <p:nvPicPr>
          <p:cNvPr id="5122" name="Picture 2" descr="Mia Khin">
            <a:extLst>
              <a:ext uri="{FF2B5EF4-FFF2-40B4-BE49-F238E27FC236}">
                <a16:creationId xmlns:a16="http://schemas.microsoft.com/office/drawing/2014/main" id="{344AEBD2-582C-4656-8622-99916A0A472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848109" y="1235359"/>
            <a:ext cx="6492154" cy="761498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D517DE2-475F-4920-A871-93600ABEAE75}"/>
              </a:ext>
            </a:extLst>
          </p:cNvPr>
          <p:cNvSpPr/>
          <p:nvPr/>
        </p:nvSpPr>
        <p:spPr>
          <a:xfrm>
            <a:off x="11875469" y="8998526"/>
            <a:ext cx="4437433" cy="400110"/>
          </a:xfrm>
          <a:prstGeom prst="rect">
            <a:avLst/>
          </a:prstGeom>
        </p:spPr>
        <p:txBody>
          <a:bodyPr wrap="none">
            <a:spAutoFit/>
          </a:bodyPr>
          <a:lstStyle/>
          <a:p>
            <a:r>
              <a:rPr lang="en-US" sz="2000" dirty="0">
                <a:solidFill>
                  <a:srgbClr val="00B297"/>
                </a:solidFill>
              </a:rPr>
              <a:t>2014. UNICEF Thailand/</a:t>
            </a:r>
            <a:r>
              <a:rPr lang="en-US" sz="2000" dirty="0" err="1">
                <a:solidFill>
                  <a:srgbClr val="00B297"/>
                </a:solidFill>
              </a:rPr>
              <a:t>Metee</a:t>
            </a:r>
            <a:r>
              <a:rPr lang="en-US" sz="2000" dirty="0">
                <a:solidFill>
                  <a:srgbClr val="00B297"/>
                </a:solidFill>
              </a:rPr>
              <a:t> </a:t>
            </a:r>
            <a:r>
              <a:rPr lang="en-US" sz="2000" dirty="0" err="1">
                <a:solidFill>
                  <a:srgbClr val="00B297"/>
                </a:solidFill>
              </a:rPr>
              <a:t>Thuentap</a:t>
            </a:r>
            <a:endParaRPr lang="en-US" sz="2000" dirty="0">
              <a:solidFill>
                <a:srgbClr val="00B297"/>
              </a:solidFill>
            </a:endParaRPr>
          </a:p>
        </p:txBody>
      </p:sp>
      <p:sp>
        <p:nvSpPr>
          <p:cNvPr id="5" name="Slide Number Placeholder 4">
            <a:extLst>
              <a:ext uri="{FF2B5EF4-FFF2-40B4-BE49-F238E27FC236}">
                <a16:creationId xmlns:a16="http://schemas.microsoft.com/office/drawing/2014/main" id="{DE996063-5FEF-4CA2-97D6-5F35B2BD4FF7}"/>
              </a:ext>
            </a:extLst>
          </p:cNvPr>
          <p:cNvSpPr>
            <a:spLocks noGrp="1"/>
          </p:cNvSpPr>
          <p:nvPr>
            <p:ph type="sldNum" sz="quarter" idx="2"/>
          </p:nvPr>
        </p:nvSpPr>
        <p:spPr/>
        <p:txBody>
          <a:bodyPr/>
          <a:lstStyle/>
          <a:p>
            <a:fld id="{86CB4B4D-7CA3-9044-876B-883B54F8677D}" type="slidenum">
              <a:rPr lang="en-US" smtClean="0"/>
              <a:t>15</a:t>
            </a:fld>
            <a:endParaRPr lang="en-US" dirty="0"/>
          </a:p>
        </p:txBody>
      </p:sp>
    </p:spTree>
    <p:extLst>
      <p:ext uri="{BB962C8B-B14F-4D97-AF65-F5344CB8AC3E}">
        <p14:creationId xmlns:p14="http://schemas.microsoft.com/office/powerpoint/2010/main" val="423494879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36E4D-79C9-4423-8BF0-56D64E072471}"/>
              </a:ext>
            </a:extLst>
          </p:cNvPr>
          <p:cNvSpPr>
            <a:spLocks noGrp="1"/>
          </p:cNvSpPr>
          <p:nvPr>
            <p:ph type="title"/>
          </p:nvPr>
        </p:nvSpPr>
        <p:spPr/>
        <p:txBody>
          <a:bodyPr>
            <a:normAutofit fontScale="90000"/>
          </a:bodyPr>
          <a:lstStyle/>
          <a:p>
            <a:r>
              <a:rPr lang="en-US" dirty="0">
                <a:solidFill>
                  <a:srgbClr val="000000"/>
                </a:solidFill>
              </a:rPr>
              <a:t>Applying the Principles to the case</a:t>
            </a:r>
          </a:p>
        </p:txBody>
      </p:sp>
      <p:sp>
        <p:nvSpPr>
          <p:cNvPr id="3" name="Text Placeholder 2">
            <a:extLst>
              <a:ext uri="{FF2B5EF4-FFF2-40B4-BE49-F238E27FC236}">
                <a16:creationId xmlns:a16="http://schemas.microsoft.com/office/drawing/2014/main" id="{909EFD71-0CB1-4683-BAF3-13FBEDFB510B}"/>
              </a:ext>
            </a:extLst>
          </p:cNvPr>
          <p:cNvSpPr>
            <a:spLocks noGrp="1"/>
          </p:cNvSpPr>
          <p:nvPr>
            <p:ph type="body" sz="half" idx="1"/>
          </p:nvPr>
        </p:nvSpPr>
        <p:spPr>
          <a:xfrm>
            <a:off x="1231991" y="1741051"/>
            <a:ext cx="17159918" cy="4831360"/>
          </a:xfrm>
        </p:spPr>
        <p:txBody>
          <a:bodyPr/>
          <a:lstStyle/>
          <a:p>
            <a:r>
              <a:rPr lang="en-US" dirty="0"/>
              <a:t> </a:t>
            </a:r>
          </a:p>
        </p:txBody>
      </p:sp>
      <p:sp>
        <p:nvSpPr>
          <p:cNvPr id="4" name="Rectangle 3">
            <a:extLst>
              <a:ext uri="{FF2B5EF4-FFF2-40B4-BE49-F238E27FC236}">
                <a16:creationId xmlns:a16="http://schemas.microsoft.com/office/drawing/2014/main" id="{6CF72882-E8A3-4A42-B7C2-9BB4E3FA0D72}"/>
              </a:ext>
            </a:extLst>
          </p:cNvPr>
          <p:cNvSpPr/>
          <p:nvPr/>
        </p:nvSpPr>
        <p:spPr>
          <a:xfrm>
            <a:off x="872980" y="1291203"/>
            <a:ext cx="15965361" cy="6555641"/>
          </a:xfrm>
          <a:prstGeom prst="rect">
            <a:avLst/>
          </a:prstGeom>
        </p:spPr>
        <p:txBody>
          <a:bodyPr wrap="square">
            <a:spAutoFit/>
          </a:bodyPr>
          <a:lstStyle/>
          <a:p>
            <a:pPr marL="517525" indent="-517525" algn="l">
              <a:spcAft>
                <a:spcPts val="1800"/>
              </a:spcAft>
            </a:pPr>
            <a:r>
              <a:rPr lang="en-US" sz="4000" dirty="0">
                <a:solidFill>
                  <a:srgbClr val="000000"/>
                </a:solidFill>
              </a:rPr>
              <a:t>1. How could you enhance the safety, dignity, and rights of Nong Aye, and avoid exposing her to further harm?</a:t>
            </a:r>
          </a:p>
          <a:p>
            <a:pPr marL="517525" indent="-517525" algn="l">
              <a:spcAft>
                <a:spcPts val="1800"/>
              </a:spcAft>
            </a:pPr>
            <a:r>
              <a:rPr lang="en-US" sz="4000" dirty="0">
                <a:solidFill>
                  <a:srgbClr val="000000"/>
                </a:solidFill>
              </a:rPr>
              <a:t>2. How could you ensure Nong Aye’s access to assistance according to her need and without discrimination?</a:t>
            </a:r>
          </a:p>
          <a:p>
            <a:pPr marL="517525" indent="-517525" algn="l">
              <a:spcAft>
                <a:spcPts val="1800"/>
              </a:spcAft>
            </a:pPr>
            <a:r>
              <a:rPr lang="en-US" sz="4000" dirty="0">
                <a:solidFill>
                  <a:srgbClr val="000000"/>
                </a:solidFill>
              </a:rPr>
              <a:t>3. How would you assist Nong Aye to recover from the physical and psychological effects of her abuse?</a:t>
            </a:r>
          </a:p>
          <a:p>
            <a:pPr marL="517525" indent="-517525" algn="l">
              <a:spcAft>
                <a:spcPts val="1800"/>
              </a:spcAft>
            </a:pPr>
            <a:r>
              <a:rPr lang="en-US" sz="4000" dirty="0">
                <a:solidFill>
                  <a:srgbClr val="000000"/>
                </a:solidFill>
              </a:rPr>
              <a:t>4. How would you help Nong Aye claim her rights?</a:t>
            </a:r>
          </a:p>
          <a:p>
            <a:pPr marL="517525" indent="-517525" algn="l">
              <a:spcAft>
                <a:spcPts val="1800"/>
              </a:spcAft>
            </a:pPr>
            <a:r>
              <a:rPr lang="en-US" sz="4000" dirty="0">
                <a:solidFill>
                  <a:srgbClr val="000000"/>
                </a:solidFill>
              </a:rPr>
              <a:t>5.</a:t>
            </a:r>
            <a:r>
              <a:rPr lang="en-US" b="1" dirty="0"/>
              <a:t> </a:t>
            </a:r>
            <a:r>
              <a:rPr lang="en-US" sz="4000" dirty="0">
                <a:solidFill>
                  <a:srgbClr val="000000"/>
                </a:solidFill>
              </a:rPr>
              <a:t>Do you think that the four Protection Principles were upheld in this response? Would other people, aside from Nong Aye, also be protected?</a:t>
            </a:r>
          </a:p>
        </p:txBody>
      </p:sp>
      <p:sp>
        <p:nvSpPr>
          <p:cNvPr id="5" name="Slide Number Placeholder 4">
            <a:extLst>
              <a:ext uri="{FF2B5EF4-FFF2-40B4-BE49-F238E27FC236}">
                <a16:creationId xmlns:a16="http://schemas.microsoft.com/office/drawing/2014/main" id="{EAC645E9-96F7-454B-8750-3736F23B2691}"/>
              </a:ext>
            </a:extLst>
          </p:cNvPr>
          <p:cNvSpPr>
            <a:spLocks noGrp="1"/>
          </p:cNvSpPr>
          <p:nvPr>
            <p:ph type="sldNum" sz="quarter" idx="2"/>
          </p:nvPr>
        </p:nvSpPr>
        <p:spPr/>
        <p:txBody>
          <a:bodyPr/>
          <a:lstStyle/>
          <a:p>
            <a:fld id="{86CB4B4D-7CA3-9044-876B-883B54F8677D}" type="slidenum">
              <a:rPr lang="en-US" smtClean="0"/>
              <a:t>16</a:t>
            </a:fld>
            <a:endParaRPr lang="en-US" dirty="0"/>
          </a:p>
        </p:txBody>
      </p:sp>
    </p:spTree>
    <p:extLst>
      <p:ext uri="{BB962C8B-B14F-4D97-AF65-F5344CB8AC3E}">
        <p14:creationId xmlns:p14="http://schemas.microsoft.com/office/powerpoint/2010/main" val="22844699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6367C29-2C24-4D74-963E-22EA12648AD7}"/>
              </a:ext>
            </a:extLst>
          </p:cNvPr>
          <p:cNvSpPr txBox="1">
            <a:spLocks/>
          </p:cNvSpPr>
          <p:nvPr/>
        </p:nvSpPr>
        <p:spPr>
          <a:xfrm>
            <a:off x="639152" y="887840"/>
            <a:ext cx="16061958" cy="6074069"/>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What are the four Protection Principles – in your own words?</a:t>
            </a:r>
          </a:p>
        </p:txBody>
      </p:sp>
      <p:sp>
        <p:nvSpPr>
          <p:cNvPr id="2" name="TextBox 1">
            <a:extLst>
              <a:ext uri="{FF2B5EF4-FFF2-40B4-BE49-F238E27FC236}">
                <a16:creationId xmlns:a16="http://schemas.microsoft.com/office/drawing/2014/main" id="{E8F980E4-FF32-4E5B-AFC3-0BEC92C44D98}"/>
              </a:ext>
            </a:extLst>
          </p:cNvPr>
          <p:cNvSpPr txBox="1"/>
          <p:nvPr/>
        </p:nvSpPr>
        <p:spPr>
          <a:xfrm>
            <a:off x="802887" y="3739292"/>
            <a:ext cx="15611707"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For more information and additional learning resources, please see the Global Protection Cluster training resource on Protection Mainstreaming, the Mainstreaming Toolbox, and other guidance tools.</a:t>
            </a:r>
          </a:p>
          <a:p>
            <a:pPr algn="l"/>
            <a:endParaRPr lang="en-US" sz="4000" dirty="0">
              <a:solidFill>
                <a:srgbClr val="000000"/>
              </a:solidFill>
            </a:endParaRPr>
          </a:p>
          <a:p>
            <a:r>
              <a:rPr lang="en-US" sz="4000" dirty="0">
                <a:solidFill>
                  <a:srgbClr val="000000"/>
                </a:solidFill>
                <a:hlinkClick r:id="rId3"/>
              </a:rPr>
              <a:t>http://www.globalprotectioncluster.org</a:t>
            </a:r>
            <a:endParaRPr lang="en-US" sz="4000" dirty="0">
              <a:solidFill>
                <a:srgbClr val="000000"/>
              </a:solidFill>
            </a:endParaRPr>
          </a:p>
          <a:p>
            <a:pPr algn="l"/>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3" name="Slide Number Placeholder 2">
            <a:extLst>
              <a:ext uri="{FF2B5EF4-FFF2-40B4-BE49-F238E27FC236}">
                <a16:creationId xmlns:a16="http://schemas.microsoft.com/office/drawing/2014/main" id="{5B18E14A-883E-4D40-8BEB-31EF1E418F10}"/>
              </a:ext>
            </a:extLst>
          </p:cNvPr>
          <p:cNvSpPr>
            <a:spLocks noGrp="1"/>
          </p:cNvSpPr>
          <p:nvPr>
            <p:ph type="sldNum" sz="quarter" idx="2"/>
          </p:nvPr>
        </p:nvSpPr>
        <p:spPr/>
        <p:txBody>
          <a:bodyPr/>
          <a:lstStyle/>
          <a:p>
            <a:fld id="{86CB4B4D-7CA3-9044-876B-883B54F8677D}" type="slidenum">
              <a:rPr lang="en-US" smtClean="0"/>
              <a:t>17</a:t>
            </a:fld>
            <a:endParaRPr lang="en-US" dirty="0"/>
          </a:p>
        </p:txBody>
      </p:sp>
    </p:spTree>
    <p:extLst>
      <p:ext uri="{BB962C8B-B14F-4D97-AF65-F5344CB8AC3E}">
        <p14:creationId xmlns:p14="http://schemas.microsoft.com/office/powerpoint/2010/main" val="10624761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2CCFF-184F-4976-B161-862655CA21AD}"/>
              </a:ext>
            </a:extLst>
          </p:cNvPr>
          <p:cNvSpPr>
            <a:spLocks noGrp="1"/>
          </p:cNvSpPr>
          <p:nvPr>
            <p:ph type="title"/>
          </p:nvPr>
        </p:nvSpPr>
        <p:spPr/>
        <p:txBody>
          <a:bodyPr>
            <a:normAutofit/>
          </a:bodyPr>
          <a:lstStyle/>
          <a:p>
            <a:r>
              <a:rPr lang="en-US" dirty="0">
                <a:solidFill>
                  <a:srgbClr val="000000"/>
                </a:solidFill>
              </a:rPr>
              <a:t>Key messages</a:t>
            </a:r>
          </a:p>
        </p:txBody>
      </p:sp>
      <p:sp>
        <p:nvSpPr>
          <p:cNvPr id="4" name="Content Placeholder 4">
            <a:extLst>
              <a:ext uri="{FF2B5EF4-FFF2-40B4-BE49-F238E27FC236}">
                <a16:creationId xmlns:a16="http://schemas.microsoft.com/office/drawing/2014/main" id="{BAE8F171-BF33-4A55-90AA-06C53E6B4F97}"/>
              </a:ext>
            </a:extLst>
          </p:cNvPr>
          <p:cNvSpPr txBox="1">
            <a:spLocks/>
          </p:cNvSpPr>
          <p:nvPr/>
        </p:nvSpPr>
        <p:spPr>
          <a:xfrm>
            <a:off x="833786" y="1283851"/>
            <a:ext cx="16051427" cy="632229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1500" lvl="0" indent="-571500">
              <a:buFont typeface="Arial" panose="020B0604020202020204" pitchFamily="34" charset="0"/>
              <a:buChar char="•"/>
            </a:pPr>
            <a:r>
              <a:rPr lang="en-GB" sz="3800" dirty="0">
                <a:solidFill>
                  <a:srgbClr val="000000"/>
                </a:solidFill>
              </a:rPr>
              <a:t>Everyone should be guided by the Protection Principles, even if they do not have a distinct protection mandate or specialist capacity in protection.</a:t>
            </a:r>
            <a:endParaRPr lang="de-DE" sz="3800" dirty="0">
              <a:solidFill>
                <a:srgbClr val="000000"/>
              </a:solidFill>
            </a:endParaRPr>
          </a:p>
          <a:p>
            <a:pPr marL="571500" lvl="0" indent="-571500">
              <a:buFont typeface="Arial" panose="020B0604020202020204" pitchFamily="34" charset="0"/>
              <a:buChar char="•"/>
            </a:pPr>
            <a:r>
              <a:rPr lang="en-GB" sz="3800" dirty="0">
                <a:solidFill>
                  <a:srgbClr val="000000"/>
                </a:solidFill>
              </a:rPr>
              <a:t>The four Protection Principles outline the way individuals and organisations can avoid exposing affected populations to further harm, and how they can help people to achieve greater safety and security.</a:t>
            </a:r>
            <a:endParaRPr lang="de-DE" sz="3800" dirty="0">
              <a:solidFill>
                <a:srgbClr val="000000"/>
              </a:solidFill>
            </a:endParaRPr>
          </a:p>
          <a:p>
            <a:pPr marL="571500" lvl="0" indent="-571500">
              <a:buFont typeface="Arial" panose="020B0604020202020204" pitchFamily="34" charset="0"/>
              <a:buChar char="•"/>
            </a:pPr>
            <a:r>
              <a:rPr lang="en-GB" sz="3800" dirty="0">
                <a:solidFill>
                  <a:srgbClr val="000000"/>
                </a:solidFill>
              </a:rPr>
              <a:t>The Professional Standards for Protection Work are a useful complement designed for protection professionals.</a:t>
            </a:r>
            <a:endParaRPr lang="de-DE" sz="3800" dirty="0">
              <a:solidFill>
                <a:srgbClr val="000000"/>
              </a:solidFill>
            </a:endParaRPr>
          </a:p>
          <a:p>
            <a:pPr marL="571500" indent="-571500">
              <a:buFont typeface="Arial" panose="020B0604020202020204" pitchFamily="34" charset="0"/>
              <a:buChar char="•"/>
            </a:pPr>
            <a:r>
              <a:rPr lang="en-GB" sz="3800" dirty="0">
                <a:solidFill>
                  <a:srgbClr val="000000"/>
                </a:solidFill>
              </a:rPr>
              <a:t>The Protection Principles are relevant to all phases of the humanitarian programme cycle.</a:t>
            </a:r>
          </a:p>
        </p:txBody>
      </p:sp>
      <p:sp>
        <p:nvSpPr>
          <p:cNvPr id="3" name="Slide Number Placeholder 2">
            <a:extLst>
              <a:ext uri="{FF2B5EF4-FFF2-40B4-BE49-F238E27FC236}">
                <a16:creationId xmlns:a16="http://schemas.microsoft.com/office/drawing/2014/main" id="{41FB5513-61A6-4E56-9FD8-2C456C07E57A}"/>
              </a:ext>
            </a:extLst>
          </p:cNvPr>
          <p:cNvSpPr>
            <a:spLocks noGrp="1"/>
          </p:cNvSpPr>
          <p:nvPr>
            <p:ph type="sldNum" sz="quarter" idx="2"/>
          </p:nvPr>
        </p:nvSpPr>
        <p:spPr/>
        <p:txBody>
          <a:bodyPr/>
          <a:lstStyle/>
          <a:p>
            <a:fld id="{86CB4B4D-7CA3-9044-876B-883B54F8677D}" type="slidenum">
              <a:rPr lang="en-US" smtClean="0"/>
              <a:t>18</a:t>
            </a:fld>
            <a:endParaRPr lang="en-US" dirty="0"/>
          </a:p>
        </p:txBody>
      </p:sp>
    </p:spTree>
    <p:extLst>
      <p:ext uri="{BB962C8B-B14F-4D97-AF65-F5344CB8AC3E}">
        <p14:creationId xmlns:p14="http://schemas.microsoft.com/office/powerpoint/2010/main" val="335944321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Body"/>
          <p:cNvSpPr txBox="1">
            <a:spLocks noGrp="1"/>
          </p:cNvSpPr>
          <p:nvPr>
            <p:ph type="body" sz="half" idx="1"/>
          </p:nvPr>
        </p:nvSpPr>
        <p:spPr>
          <a:xfrm>
            <a:off x="6660753" y="2541819"/>
            <a:ext cx="9002237" cy="6442010"/>
          </a:xfrm>
          <a:prstGeom prst="rect">
            <a:avLst/>
          </a:prstGeom>
        </p:spPr>
        <p:txBody>
          <a:bodyPr>
            <a:normAutofit/>
          </a:bodyPr>
          <a:lstStyle/>
          <a:p>
            <a:pPr marL="571500" indent="-571500">
              <a:buFont typeface="Arial" panose="020B0604020202020204" pitchFamily="34" charset="0"/>
              <a:buChar char="•"/>
            </a:pPr>
            <a:r>
              <a:rPr lang="en-GB" sz="4000" dirty="0">
                <a:solidFill>
                  <a:srgbClr val="000000"/>
                </a:solidFill>
              </a:rPr>
              <a:t>State the four protection principles in your own words</a:t>
            </a:r>
          </a:p>
          <a:p>
            <a:pPr marL="571500" indent="-571500">
              <a:buFont typeface="Arial" panose="020B0604020202020204" pitchFamily="34" charset="0"/>
              <a:buChar char="•"/>
            </a:pPr>
            <a:r>
              <a:rPr lang="en-GB" sz="4000" dirty="0">
                <a:solidFill>
                  <a:srgbClr val="000000"/>
                </a:solidFill>
              </a:rPr>
              <a:t>Give clear examples of how these principles are put into practice throughout the humanitarian programme cycle</a:t>
            </a:r>
          </a:p>
          <a:p>
            <a:pPr marL="571500" indent="-571500">
              <a:buFont typeface="Arial" panose="020B0604020202020204" pitchFamily="34" charset="0"/>
              <a:buChar char="•"/>
            </a:pPr>
            <a:r>
              <a:rPr lang="en-GB" sz="4000" dirty="0">
                <a:solidFill>
                  <a:srgbClr val="000000"/>
                </a:solidFill>
              </a:rPr>
              <a:t>Explain the need for, and be able to refer to, the Professional Standards for Protection Work</a:t>
            </a:r>
          </a:p>
          <a:p>
            <a:endParaRPr lang="en-GB" sz="4000" dirty="0">
              <a:solidFill>
                <a:srgbClr val="000000"/>
              </a:solidFill>
            </a:endParaRPr>
          </a:p>
        </p:txBody>
      </p:sp>
      <p:sp>
        <p:nvSpPr>
          <p:cNvPr id="127" name="Slide Number"/>
          <p:cNvSpPr txBox="1">
            <a:spLocks noGrp="1"/>
          </p:cNvSpPr>
          <p:nvPr>
            <p:ph type="sldNum" sz="quarter" idx="2"/>
          </p:nvPr>
        </p:nvSpPr>
        <p:spPr>
          <a:xfrm>
            <a:off x="15756291" y="10120649"/>
            <a:ext cx="232436" cy="389915"/>
          </a:xfrm>
          <a:prstGeom prst="rect">
            <a:avLst/>
          </a:prstGeom>
          <a:extLst>
            <a:ext uri="{C572A759-6A51-4108-AA02-DFA0A04FC94B}">
              <ma14:wrappingTextBoxFlag xmlns:ma14="http://schemas.microsoft.com/office/mac/drawingml/2011/main" xmlns="" val="1"/>
            </a:ext>
          </a:extLst>
        </p:spPr>
        <p:txBody>
          <a:bodyPr/>
          <a:lstStyle>
            <a:lvl1pPr>
              <a:defRPr>
                <a:solidFill>
                  <a:srgbClr val="FFFFFF"/>
                </a:solidFill>
              </a:defRPr>
            </a:lvl1pPr>
          </a:lstStyle>
          <a:p>
            <a:fld id="{86CB4B4D-7CA3-9044-876B-883B54F8677D}" type="slidenum">
              <a:rPr/>
              <a:t>2</a:t>
            </a:fld>
            <a:endParaRPr dirty="0"/>
          </a:p>
        </p:txBody>
      </p:sp>
      <p:sp>
        <p:nvSpPr>
          <p:cNvPr id="5" name="Title">
            <a:extLst>
              <a:ext uri="{FF2B5EF4-FFF2-40B4-BE49-F238E27FC236}">
                <a16:creationId xmlns:a16="http://schemas.microsoft.com/office/drawing/2014/main" id="{EC7F872D-7A29-48AF-AF17-FC7946C7F6F5}"/>
              </a:ext>
            </a:extLst>
          </p:cNvPr>
          <p:cNvSpPr txBox="1">
            <a:spLocks noGrp="1"/>
          </p:cNvSpPr>
          <p:nvPr>
            <p:ph type="title"/>
          </p:nvPr>
        </p:nvSpPr>
        <p:spPr>
          <a:xfrm>
            <a:off x="6660753" y="769771"/>
            <a:ext cx="10359469" cy="1130300"/>
          </a:xfrm>
          <a:prstGeom prst="rect">
            <a:avLst/>
          </a:prstGeom>
        </p:spPr>
        <p:txBody>
          <a:bodyPr>
            <a:noAutofit/>
          </a:bodyPr>
          <a:lstStyle/>
          <a:p>
            <a:r>
              <a:rPr lang="en-US" sz="4000" dirty="0">
                <a:solidFill>
                  <a:srgbClr val="000000"/>
                </a:solidFill>
              </a:rPr>
              <a:t>At the end of this session you will be able to:</a:t>
            </a:r>
            <a:br>
              <a:rPr lang="en-US" sz="4000" dirty="0">
                <a:solidFill>
                  <a:srgbClr val="000000"/>
                </a:solidFill>
              </a:rPr>
            </a:br>
            <a:endParaRPr sz="4000" dirty="0">
              <a:solidFill>
                <a:srgbClr val="000000"/>
              </a:solidFill>
            </a:endParaRPr>
          </a:p>
        </p:txBody>
      </p:sp>
      <p:sp>
        <p:nvSpPr>
          <p:cNvPr id="6" name="Slide Number">
            <a:extLst>
              <a:ext uri="{FF2B5EF4-FFF2-40B4-BE49-F238E27FC236}">
                <a16:creationId xmlns:a16="http://schemas.microsoft.com/office/drawing/2014/main" id="{E889E92C-6E7E-4BB5-9FD0-8A94569C2FE0}"/>
              </a:ext>
            </a:extLst>
          </p:cNvPr>
          <p:cNvSpPr txBox="1">
            <a:spLocks/>
          </p:cNvSpPr>
          <p:nvPr/>
        </p:nvSpPr>
        <p:spPr>
          <a:xfrm>
            <a:off x="3157538" y="9009591"/>
            <a:ext cx="1014412" cy="673585"/>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tx2"/>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solidFill>
                  <a:schemeClr val="bg1"/>
                </a:solidFill>
              </a:rPr>
              <a:pPr/>
              <a:t>2</a:t>
            </a:fld>
            <a:endParaRPr lang="en-US" dirty="0">
              <a:solidFill>
                <a:schemeClr val="bg1"/>
              </a:solidFill>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ECAC0-E13F-4F53-84F0-1E914BE3AA21}"/>
              </a:ext>
            </a:extLst>
          </p:cNvPr>
          <p:cNvSpPr>
            <a:spLocks noGrp="1"/>
          </p:cNvSpPr>
          <p:nvPr>
            <p:ph type="title"/>
          </p:nvPr>
        </p:nvSpPr>
        <p:spPr/>
        <p:txBody>
          <a:bodyPr/>
          <a:lstStyle/>
          <a:p>
            <a:r>
              <a:rPr lang="en-US" dirty="0">
                <a:solidFill>
                  <a:srgbClr val="000000"/>
                </a:solidFill>
              </a:rPr>
              <a:t>What is protection?</a:t>
            </a:r>
          </a:p>
        </p:txBody>
      </p:sp>
      <p:sp>
        <p:nvSpPr>
          <p:cNvPr id="3" name="Text Placeholder 2">
            <a:extLst>
              <a:ext uri="{FF2B5EF4-FFF2-40B4-BE49-F238E27FC236}">
                <a16:creationId xmlns:a16="http://schemas.microsoft.com/office/drawing/2014/main" id="{A8D6A395-8D4F-44DF-861C-3CAB2CD719D5}"/>
              </a:ext>
            </a:extLst>
          </p:cNvPr>
          <p:cNvSpPr>
            <a:spLocks noGrp="1"/>
          </p:cNvSpPr>
          <p:nvPr>
            <p:ph type="body" sz="half" idx="1"/>
          </p:nvPr>
        </p:nvSpPr>
        <p:spPr>
          <a:xfrm>
            <a:off x="934606" y="1642683"/>
            <a:ext cx="15471049" cy="4831360"/>
          </a:xfrm>
        </p:spPr>
        <p:txBody>
          <a:bodyPr>
            <a:noAutofit/>
          </a:bodyPr>
          <a:lstStyle/>
          <a:p>
            <a:r>
              <a:rPr lang="en-US" sz="5000" dirty="0">
                <a:solidFill>
                  <a:srgbClr val="000000"/>
                </a:solidFill>
              </a:rPr>
              <a:t>The Inter-Agency Standing Committee (IASC) defines protection as:</a:t>
            </a:r>
          </a:p>
          <a:p>
            <a:r>
              <a:rPr lang="en-US" sz="5000" dirty="0">
                <a:solidFill>
                  <a:srgbClr val="000000"/>
                </a:solidFill>
              </a:rPr>
              <a:t>“… </a:t>
            </a:r>
            <a:r>
              <a:rPr lang="en-US" sz="5000" b="1" dirty="0">
                <a:solidFill>
                  <a:srgbClr val="000000"/>
                </a:solidFill>
              </a:rPr>
              <a:t>all activities aimed at obtaining full respect for the rights of the individual </a:t>
            </a:r>
            <a:r>
              <a:rPr lang="en-US" sz="5000" dirty="0">
                <a:solidFill>
                  <a:srgbClr val="000000"/>
                </a:solidFill>
              </a:rPr>
              <a:t>in accordance with the letter and the spirit of the relevant bodies of law (i.e. international human rights law, international humanitarian law, international refugee law).”</a:t>
            </a:r>
          </a:p>
        </p:txBody>
      </p:sp>
      <p:sp>
        <p:nvSpPr>
          <p:cNvPr id="4" name="Slide Number Placeholder 3">
            <a:extLst>
              <a:ext uri="{FF2B5EF4-FFF2-40B4-BE49-F238E27FC236}">
                <a16:creationId xmlns:a16="http://schemas.microsoft.com/office/drawing/2014/main" id="{F486E616-D19E-4D42-A96B-292C5748ED16}"/>
              </a:ext>
            </a:extLst>
          </p:cNvPr>
          <p:cNvSpPr>
            <a:spLocks noGrp="1"/>
          </p:cNvSpPr>
          <p:nvPr>
            <p:ph type="sldNum" sz="quarter" idx="2"/>
          </p:nvPr>
        </p:nvSpPr>
        <p:spPr/>
        <p:txBody>
          <a:bodyPr/>
          <a:lstStyle/>
          <a:p>
            <a:fld id="{86CB4B4D-7CA3-9044-876B-883B54F8677D}" type="slidenum">
              <a:rPr lang="en-US" smtClean="0"/>
              <a:t>3</a:t>
            </a:fld>
            <a:endParaRPr lang="en-US" dirty="0"/>
          </a:p>
        </p:txBody>
      </p:sp>
    </p:spTree>
    <p:extLst>
      <p:ext uri="{BB962C8B-B14F-4D97-AF65-F5344CB8AC3E}">
        <p14:creationId xmlns:p14="http://schemas.microsoft.com/office/powerpoint/2010/main" val="29955695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AB557-2F06-4A64-8E8A-C422E4B1E211}"/>
              </a:ext>
            </a:extLst>
          </p:cNvPr>
          <p:cNvSpPr>
            <a:spLocks noGrp="1"/>
          </p:cNvSpPr>
          <p:nvPr>
            <p:ph type="title"/>
          </p:nvPr>
        </p:nvSpPr>
        <p:spPr>
          <a:xfrm>
            <a:off x="392704" y="129417"/>
            <a:ext cx="16569416" cy="1130300"/>
          </a:xfrm>
        </p:spPr>
        <p:txBody>
          <a:bodyPr>
            <a:normAutofit/>
          </a:bodyPr>
          <a:lstStyle/>
          <a:p>
            <a:r>
              <a:rPr lang="en-US" dirty="0">
                <a:solidFill>
                  <a:srgbClr val="000000"/>
                </a:solidFill>
              </a:rPr>
              <a:t>Different protection needs?</a:t>
            </a:r>
          </a:p>
        </p:txBody>
      </p:sp>
      <p:sp>
        <p:nvSpPr>
          <p:cNvPr id="3" name="Text Placeholder 2">
            <a:extLst>
              <a:ext uri="{FF2B5EF4-FFF2-40B4-BE49-F238E27FC236}">
                <a16:creationId xmlns:a16="http://schemas.microsoft.com/office/drawing/2014/main" id="{705FFB82-E1B1-4CEC-A2FF-1079371E46A2}"/>
              </a:ext>
            </a:extLst>
          </p:cNvPr>
          <p:cNvSpPr>
            <a:spLocks noGrp="1"/>
          </p:cNvSpPr>
          <p:nvPr>
            <p:ph type="body" sz="half" idx="1"/>
          </p:nvPr>
        </p:nvSpPr>
        <p:spPr>
          <a:xfrm>
            <a:off x="363891" y="1212316"/>
            <a:ext cx="15864840" cy="948117"/>
          </a:xfrm>
        </p:spPr>
        <p:txBody>
          <a:bodyPr>
            <a:noAutofit/>
          </a:bodyPr>
          <a:lstStyle/>
          <a:p>
            <a:r>
              <a:rPr lang="en-US" sz="4000" dirty="0">
                <a:solidFill>
                  <a:srgbClr val="000000"/>
                </a:solidFill>
              </a:rPr>
              <a:t>What does protection mean to these people?</a:t>
            </a:r>
          </a:p>
        </p:txBody>
      </p:sp>
      <p:grpSp>
        <p:nvGrpSpPr>
          <p:cNvPr id="16" name="Group 15">
            <a:extLst>
              <a:ext uri="{FF2B5EF4-FFF2-40B4-BE49-F238E27FC236}">
                <a16:creationId xmlns:a16="http://schemas.microsoft.com/office/drawing/2014/main" id="{1929DBE3-3DB0-4CB1-8D7C-4F177F5394D3}"/>
              </a:ext>
            </a:extLst>
          </p:cNvPr>
          <p:cNvGrpSpPr/>
          <p:nvPr/>
        </p:nvGrpSpPr>
        <p:grpSpPr>
          <a:xfrm>
            <a:off x="217977" y="2186643"/>
            <a:ext cx="4260783" cy="6305133"/>
            <a:chOff x="217977" y="2186643"/>
            <a:chExt cx="4260783" cy="6305133"/>
          </a:xfrm>
        </p:grpSpPr>
        <p:pic>
          <p:nvPicPr>
            <p:cNvPr id="1026" name="Picture 2" descr="A man scoops water in a dry river bed in Mwingi, lower eastern Kenya">
              <a:extLst>
                <a:ext uri="{FF2B5EF4-FFF2-40B4-BE49-F238E27FC236}">
                  <a16:creationId xmlns:a16="http://schemas.microsoft.com/office/drawing/2014/main" id="{7BED4C81-3A2C-45C3-8653-8DE39731492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63891" y="3066142"/>
              <a:ext cx="3886200" cy="497980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D77E13C-C6B8-40B1-B06C-F114BAE87B45}"/>
                </a:ext>
              </a:extLst>
            </p:cNvPr>
            <p:cNvSpPr/>
            <p:nvPr/>
          </p:nvSpPr>
          <p:spPr>
            <a:xfrm>
              <a:off x="2517297" y="8091666"/>
              <a:ext cx="1773242" cy="400110"/>
            </a:xfrm>
            <a:prstGeom prst="rect">
              <a:avLst/>
            </a:prstGeom>
          </p:spPr>
          <p:txBody>
            <a:bodyPr wrap="none">
              <a:spAutoFit/>
            </a:bodyPr>
            <a:lstStyle/>
            <a:p>
              <a:pPr fontAlgn="base"/>
              <a:r>
                <a:rPr lang="en-US" sz="2000" dirty="0">
                  <a:solidFill>
                    <a:srgbClr val="00B297"/>
                  </a:solidFill>
                </a:rPr>
                <a:t>IRIN/Ann </a:t>
              </a:r>
              <a:r>
                <a:rPr lang="en-US" sz="2000" dirty="0" err="1">
                  <a:solidFill>
                    <a:srgbClr val="00B297"/>
                  </a:solidFill>
                </a:rPr>
                <a:t>Weru</a:t>
              </a:r>
              <a:endParaRPr lang="en-US" sz="2000" dirty="0">
                <a:solidFill>
                  <a:srgbClr val="00B297"/>
                </a:solidFill>
                <a:hlinkClick r:id="rId4">
                  <a:extLst>
                    <a:ext uri="{A12FA001-AC4F-418D-AE19-62706E023703}">
                      <ahyp:hlinkClr xmlns:ahyp="http://schemas.microsoft.com/office/drawing/2018/hyperlinkcolor" val="tx"/>
                    </a:ext>
                  </a:extLst>
                </a:hlinkClick>
              </a:endParaRPr>
            </a:p>
          </p:txBody>
        </p:sp>
        <p:sp>
          <p:nvSpPr>
            <p:cNvPr id="5" name="TextBox 4">
              <a:extLst>
                <a:ext uri="{FF2B5EF4-FFF2-40B4-BE49-F238E27FC236}">
                  <a16:creationId xmlns:a16="http://schemas.microsoft.com/office/drawing/2014/main" id="{608D9FC1-801A-413B-90F0-C8716AFCA388}"/>
                </a:ext>
              </a:extLst>
            </p:cNvPr>
            <p:cNvSpPr txBox="1"/>
            <p:nvPr/>
          </p:nvSpPr>
          <p:spPr>
            <a:xfrm>
              <a:off x="217977" y="2186643"/>
              <a:ext cx="4260783"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Drought survivors</a:t>
              </a:r>
            </a:p>
          </p:txBody>
        </p:sp>
      </p:grpSp>
      <p:grpSp>
        <p:nvGrpSpPr>
          <p:cNvPr id="17" name="Group 16">
            <a:extLst>
              <a:ext uri="{FF2B5EF4-FFF2-40B4-BE49-F238E27FC236}">
                <a16:creationId xmlns:a16="http://schemas.microsoft.com/office/drawing/2014/main" id="{EE4BEA80-76CC-4094-B768-D760B881CE5E}"/>
              </a:ext>
            </a:extLst>
          </p:cNvPr>
          <p:cNvGrpSpPr/>
          <p:nvPr/>
        </p:nvGrpSpPr>
        <p:grpSpPr>
          <a:xfrm>
            <a:off x="4513719" y="2185654"/>
            <a:ext cx="4047192" cy="6298883"/>
            <a:chOff x="4513719" y="2185654"/>
            <a:chExt cx="4047192" cy="6298883"/>
          </a:xfrm>
        </p:grpSpPr>
        <p:sp>
          <p:nvSpPr>
            <p:cNvPr id="9" name="TextBox 8">
              <a:extLst>
                <a:ext uri="{FF2B5EF4-FFF2-40B4-BE49-F238E27FC236}">
                  <a16:creationId xmlns:a16="http://schemas.microsoft.com/office/drawing/2014/main" id="{4823D3C0-4D27-4A5A-9BBC-36F6F5C12A35}"/>
                </a:ext>
              </a:extLst>
            </p:cNvPr>
            <p:cNvSpPr txBox="1"/>
            <p:nvPr/>
          </p:nvSpPr>
          <p:spPr>
            <a:xfrm>
              <a:off x="5125675" y="8074168"/>
              <a:ext cx="3435236"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fontAlgn="base"/>
              <a:r>
                <a:rPr lang="en-US" sz="2000" dirty="0">
                  <a:solidFill>
                    <a:srgbClr val="00B297"/>
                  </a:solidFill>
                </a:rPr>
                <a:t>IUN/OCHA/</a:t>
              </a:r>
              <a:r>
                <a:rPr lang="en-US" sz="2000" dirty="0" err="1">
                  <a:solidFill>
                    <a:srgbClr val="00B297"/>
                  </a:solidFill>
                </a:rPr>
                <a:t>Sylvestre</a:t>
              </a:r>
              <a:r>
                <a:rPr lang="en-US" sz="2000" dirty="0">
                  <a:solidFill>
                    <a:srgbClr val="00B297"/>
                  </a:solidFill>
                </a:rPr>
                <a:t> </a:t>
              </a:r>
              <a:r>
                <a:rPr lang="en-US" sz="2000" dirty="0" err="1">
                  <a:solidFill>
                    <a:srgbClr val="00B297"/>
                  </a:solidFill>
                </a:rPr>
                <a:t>Tetchiada</a:t>
              </a:r>
              <a:endParaRPr lang="en-US" sz="2000" dirty="0">
                <a:solidFill>
                  <a:srgbClr val="00B297"/>
                </a:solidFill>
                <a:hlinkClick r:id="rId5">
                  <a:extLst>
                    <a:ext uri="{A12FA001-AC4F-418D-AE19-62706E023703}">
                      <ahyp:hlinkClr xmlns:ahyp="http://schemas.microsoft.com/office/drawing/2018/hyperlinkcolor" val="tx"/>
                    </a:ext>
                  </a:extLst>
                </a:hlinkClick>
              </a:endParaRPr>
            </a:p>
          </p:txBody>
        </p:sp>
        <p:sp>
          <p:nvSpPr>
            <p:cNvPr id="10" name="TextBox 9">
              <a:extLst>
                <a:ext uri="{FF2B5EF4-FFF2-40B4-BE49-F238E27FC236}">
                  <a16:creationId xmlns:a16="http://schemas.microsoft.com/office/drawing/2014/main" id="{C81CCC3F-CA14-4D6C-A3CE-0C14A3163667}"/>
                </a:ext>
              </a:extLst>
            </p:cNvPr>
            <p:cNvSpPr txBox="1"/>
            <p:nvPr/>
          </p:nvSpPr>
          <p:spPr>
            <a:xfrm>
              <a:off x="4513719" y="2185654"/>
              <a:ext cx="401392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Homeless people</a:t>
              </a:r>
            </a:p>
          </p:txBody>
        </p:sp>
        <p:pic>
          <p:nvPicPr>
            <p:cNvPr id="1030" name="Picture 6" descr="On the streets of Yaounde, it's common to see refugees selling their wares as they struggle to survive. ">
              <a:extLst>
                <a:ext uri="{FF2B5EF4-FFF2-40B4-BE49-F238E27FC236}">
                  <a16:creationId xmlns:a16="http://schemas.microsoft.com/office/drawing/2014/main" id="{BF8073CB-EFFC-4736-B2A7-31CF84B5C8C5}"/>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4603483" y="3064033"/>
              <a:ext cx="3886198" cy="49798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a:extLst>
              <a:ext uri="{FF2B5EF4-FFF2-40B4-BE49-F238E27FC236}">
                <a16:creationId xmlns:a16="http://schemas.microsoft.com/office/drawing/2014/main" id="{D730F15F-D722-479E-B43D-5D48E6C9EBE4}"/>
              </a:ext>
            </a:extLst>
          </p:cNvPr>
          <p:cNvGrpSpPr/>
          <p:nvPr/>
        </p:nvGrpSpPr>
        <p:grpSpPr>
          <a:xfrm>
            <a:off x="8873553" y="2185654"/>
            <a:ext cx="3927322" cy="6306122"/>
            <a:chOff x="8873553" y="2185654"/>
            <a:chExt cx="3927322" cy="6306122"/>
          </a:xfrm>
        </p:grpSpPr>
        <p:pic>
          <p:nvPicPr>
            <p:cNvPr id="1028" name="Picture 4" descr="Shayef Taher's children with guns">
              <a:extLst>
                <a:ext uri="{FF2B5EF4-FFF2-40B4-BE49-F238E27FC236}">
                  <a16:creationId xmlns:a16="http://schemas.microsoft.com/office/drawing/2014/main" id="{D4EB6380-39B1-4081-9482-86C9929C452B}"/>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8873553" y="3066142"/>
              <a:ext cx="3886199" cy="497769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C2EAD2C-48BF-4837-98D7-6F57DFB0977C}"/>
                </a:ext>
              </a:extLst>
            </p:cNvPr>
            <p:cNvSpPr/>
            <p:nvPr/>
          </p:nvSpPr>
          <p:spPr>
            <a:xfrm>
              <a:off x="10933055" y="8091666"/>
              <a:ext cx="1867820" cy="400110"/>
            </a:xfrm>
            <a:prstGeom prst="rect">
              <a:avLst/>
            </a:prstGeom>
          </p:spPr>
          <p:txBody>
            <a:bodyPr wrap="none">
              <a:spAutoFit/>
            </a:bodyPr>
            <a:lstStyle/>
            <a:p>
              <a:pPr fontAlgn="base"/>
              <a:r>
                <a:rPr lang="en-US" sz="2000" dirty="0">
                  <a:solidFill>
                    <a:srgbClr val="00B297"/>
                  </a:solidFill>
                </a:rPr>
                <a:t>IRIN/Adel Yahya</a:t>
              </a:r>
              <a:endParaRPr lang="en-US" sz="2000" dirty="0">
                <a:solidFill>
                  <a:srgbClr val="00B297"/>
                </a:solidFill>
                <a:hlinkClick r:id="rId8">
                  <a:extLst>
                    <a:ext uri="{A12FA001-AC4F-418D-AE19-62706E023703}">
                      <ahyp:hlinkClr xmlns:ahyp="http://schemas.microsoft.com/office/drawing/2018/hyperlinkcolor" val="tx"/>
                    </a:ext>
                  </a:extLst>
                </a:hlinkClick>
              </a:endParaRPr>
            </a:p>
          </p:txBody>
        </p:sp>
        <p:sp>
          <p:nvSpPr>
            <p:cNvPr id="14" name="TextBox 13">
              <a:extLst>
                <a:ext uri="{FF2B5EF4-FFF2-40B4-BE49-F238E27FC236}">
                  <a16:creationId xmlns:a16="http://schemas.microsoft.com/office/drawing/2014/main" id="{1C5AB3FB-0BC3-480A-BCB0-0481A7BD12EA}"/>
                </a:ext>
              </a:extLst>
            </p:cNvPr>
            <p:cNvSpPr txBox="1"/>
            <p:nvPr/>
          </p:nvSpPr>
          <p:spPr>
            <a:xfrm>
              <a:off x="8949154" y="2185654"/>
              <a:ext cx="373499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Affected by war</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grpSp>
        <p:nvGrpSpPr>
          <p:cNvPr id="19" name="Group 18">
            <a:extLst>
              <a:ext uri="{FF2B5EF4-FFF2-40B4-BE49-F238E27FC236}">
                <a16:creationId xmlns:a16="http://schemas.microsoft.com/office/drawing/2014/main" id="{36E3E4AD-66CA-4CE4-95B9-78505D37C9F9}"/>
              </a:ext>
            </a:extLst>
          </p:cNvPr>
          <p:cNvGrpSpPr/>
          <p:nvPr/>
        </p:nvGrpSpPr>
        <p:grpSpPr>
          <a:xfrm>
            <a:off x="13153919" y="2192839"/>
            <a:ext cx="4037243" cy="6313652"/>
            <a:chOff x="13153919" y="2192839"/>
            <a:chExt cx="4037243" cy="6313652"/>
          </a:xfrm>
        </p:grpSpPr>
        <p:sp>
          <p:nvSpPr>
            <p:cNvPr id="8" name="TextBox 7">
              <a:extLst>
                <a:ext uri="{FF2B5EF4-FFF2-40B4-BE49-F238E27FC236}">
                  <a16:creationId xmlns:a16="http://schemas.microsoft.com/office/drawing/2014/main" id="{480FA129-C88C-421D-9163-8E8CBFE21C94}"/>
                </a:ext>
              </a:extLst>
            </p:cNvPr>
            <p:cNvSpPr txBox="1"/>
            <p:nvPr/>
          </p:nvSpPr>
          <p:spPr>
            <a:xfrm>
              <a:off x="13927415" y="2192839"/>
              <a:ext cx="21977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Refugees</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pic>
          <p:nvPicPr>
            <p:cNvPr id="13" name="Picture 12">
              <a:extLst>
                <a:ext uri="{FF2B5EF4-FFF2-40B4-BE49-F238E27FC236}">
                  <a16:creationId xmlns:a16="http://schemas.microsoft.com/office/drawing/2014/main" id="{A3392811-9BDB-4FBE-9487-F6214ADE1007}"/>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rightnessContrast bright="40000"/>
                      </a14:imgEffect>
                    </a14:imgLayer>
                  </a14:imgProps>
                </a:ext>
                <a:ext uri="{28A0092B-C50C-407E-A947-70E740481C1C}">
                  <a14:useLocalDpi xmlns:a14="http://schemas.microsoft.com/office/drawing/2010/main"/>
                </a:ext>
              </a:extLst>
            </a:blip>
            <a:srcRect/>
            <a:stretch/>
          </p:blipFill>
          <p:spPr>
            <a:xfrm>
              <a:off x="13153919" y="3062778"/>
              <a:ext cx="3886199" cy="4977695"/>
            </a:xfrm>
            <a:prstGeom prst="rect">
              <a:avLst/>
            </a:prstGeom>
          </p:spPr>
        </p:pic>
        <p:sp>
          <p:nvSpPr>
            <p:cNvPr id="15" name="Rectangle 14">
              <a:extLst>
                <a:ext uri="{FF2B5EF4-FFF2-40B4-BE49-F238E27FC236}">
                  <a16:creationId xmlns:a16="http://schemas.microsoft.com/office/drawing/2014/main" id="{9F79A0D8-4337-4B70-9708-76C685B8057A}"/>
                </a:ext>
              </a:extLst>
            </p:cNvPr>
            <p:cNvSpPr/>
            <p:nvPr/>
          </p:nvSpPr>
          <p:spPr>
            <a:xfrm>
              <a:off x="13304963" y="8106381"/>
              <a:ext cx="3886199" cy="400110"/>
            </a:xfrm>
            <a:prstGeom prst="rect">
              <a:avLst/>
            </a:prstGeom>
          </p:spPr>
          <p:txBody>
            <a:bodyPr wrap="square">
              <a:spAutoFit/>
            </a:bodyPr>
            <a:lstStyle/>
            <a:p>
              <a:pPr fontAlgn="base"/>
              <a:r>
                <a:rPr lang="en-US" sz="2000" dirty="0">
                  <a:solidFill>
                    <a:srgbClr val="00B297"/>
                  </a:solidFill>
                </a:rPr>
                <a:t>UN/OCHA/Abdel-</a:t>
              </a:r>
              <a:r>
                <a:rPr lang="en-US" sz="2000" dirty="0" err="1">
                  <a:solidFill>
                    <a:srgbClr val="00B297"/>
                  </a:solidFill>
                </a:rPr>
                <a:t>Monhem</a:t>
              </a:r>
              <a:r>
                <a:rPr lang="en-US" sz="2000" dirty="0">
                  <a:solidFill>
                    <a:srgbClr val="00B297"/>
                  </a:solidFill>
                </a:rPr>
                <a:t> </a:t>
              </a:r>
              <a:r>
                <a:rPr lang="en-US" sz="2000" dirty="0" err="1">
                  <a:solidFill>
                    <a:srgbClr val="00B297"/>
                  </a:solidFill>
                </a:rPr>
                <a:t>Amiri</a:t>
              </a:r>
              <a:endParaRPr lang="en-US" sz="2000" dirty="0">
                <a:solidFill>
                  <a:srgbClr val="00B297"/>
                </a:solidFill>
              </a:endParaRPr>
            </a:p>
          </p:txBody>
        </p:sp>
      </p:grpSp>
      <p:sp>
        <p:nvSpPr>
          <p:cNvPr id="7" name="Slide Number Placeholder 6">
            <a:extLst>
              <a:ext uri="{FF2B5EF4-FFF2-40B4-BE49-F238E27FC236}">
                <a16:creationId xmlns:a16="http://schemas.microsoft.com/office/drawing/2014/main" id="{894FF589-255A-4143-A499-3842092EC724}"/>
              </a:ext>
            </a:extLst>
          </p:cNvPr>
          <p:cNvSpPr>
            <a:spLocks noGrp="1"/>
          </p:cNvSpPr>
          <p:nvPr>
            <p:ph type="sldNum" sz="quarter" idx="2"/>
          </p:nvPr>
        </p:nvSpPr>
        <p:spPr/>
        <p:txBody>
          <a:bodyPr/>
          <a:lstStyle/>
          <a:p>
            <a:fld id="{86CB4B4D-7CA3-9044-876B-883B54F8677D}" type="slidenum">
              <a:rPr lang="en-US" smtClean="0"/>
              <a:t>4</a:t>
            </a:fld>
            <a:endParaRPr lang="en-US" dirty="0"/>
          </a:p>
        </p:txBody>
      </p:sp>
    </p:spTree>
    <p:extLst>
      <p:ext uri="{BB962C8B-B14F-4D97-AF65-F5344CB8AC3E}">
        <p14:creationId xmlns:p14="http://schemas.microsoft.com/office/powerpoint/2010/main" val="29446637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6685474" cy="1130300"/>
          </a:xfrm>
          <a:prstGeom prst="rect">
            <a:avLst/>
          </a:prstGeom>
        </p:spPr>
        <p:txBody>
          <a:bodyPr>
            <a:noAutofit/>
          </a:bodyPr>
          <a:lstStyle/>
          <a:p>
            <a:r>
              <a:rPr lang="en-US" sz="5400" dirty="0">
                <a:solidFill>
                  <a:srgbClr val="000000"/>
                </a:solidFill>
              </a:rPr>
              <a:t>The Protection Principles and the Humanitarian Charter</a:t>
            </a:r>
            <a:br>
              <a:rPr lang="en-US" sz="4800" dirty="0">
                <a:solidFill>
                  <a:srgbClr val="000000"/>
                </a:solidFill>
              </a:rPr>
            </a:br>
            <a:endParaRPr sz="4800" dirty="0">
              <a:solidFill>
                <a:srgbClr val="000000"/>
              </a:solidFill>
            </a:endParaRPr>
          </a:p>
        </p:txBody>
      </p:sp>
      <p:sp>
        <p:nvSpPr>
          <p:cNvPr id="122" name="Body"/>
          <p:cNvSpPr txBox="1">
            <a:spLocks noGrp="1"/>
          </p:cNvSpPr>
          <p:nvPr>
            <p:ph type="body" sz="half" idx="1"/>
          </p:nvPr>
        </p:nvSpPr>
        <p:spPr>
          <a:xfrm>
            <a:off x="977104" y="1946787"/>
            <a:ext cx="9464753" cy="6180309"/>
          </a:xfrm>
          <a:prstGeom prst="rect">
            <a:avLst/>
          </a:prstGeom>
        </p:spPr>
        <p:txBody>
          <a:bodyPr>
            <a:normAutofit/>
          </a:bodyPr>
          <a:lstStyle/>
          <a:p>
            <a:r>
              <a:rPr lang="en-US" sz="4000" dirty="0">
                <a:solidFill>
                  <a:srgbClr val="000000"/>
                </a:solidFill>
              </a:rPr>
              <a:t>The four protection principles support the rights identified in the </a:t>
            </a:r>
            <a:r>
              <a:rPr lang="en-US" sz="4000" b="1" dirty="0">
                <a:solidFill>
                  <a:srgbClr val="000000"/>
                </a:solidFill>
              </a:rPr>
              <a:t>Humanitarian Charter</a:t>
            </a:r>
            <a:br>
              <a:rPr lang="en-US" sz="4000" b="1" dirty="0">
                <a:solidFill>
                  <a:srgbClr val="000000"/>
                </a:solidFill>
              </a:rPr>
            </a:br>
            <a:r>
              <a:rPr lang="en-US" sz="4000" dirty="0">
                <a:solidFill>
                  <a:srgbClr val="000000"/>
                </a:solidFill>
              </a:rPr>
              <a:t>(remember those?)</a:t>
            </a:r>
          </a:p>
          <a:p>
            <a:pPr marL="571500" indent="-571500">
              <a:buFont typeface="Arial" panose="020B0604020202020204" pitchFamily="34" charset="0"/>
              <a:buChar char="•"/>
            </a:pPr>
            <a:r>
              <a:rPr lang="en-US" sz="4000" dirty="0">
                <a:solidFill>
                  <a:srgbClr val="000000"/>
                </a:solidFill>
              </a:rPr>
              <a:t>The right to life with dignity.</a:t>
            </a:r>
          </a:p>
          <a:p>
            <a:pPr marL="571500" indent="-571500">
              <a:buFont typeface="Arial" panose="020B0604020202020204" pitchFamily="34" charset="0"/>
              <a:buChar char="•"/>
            </a:pPr>
            <a:r>
              <a:rPr lang="en-US" sz="4000" dirty="0">
                <a:solidFill>
                  <a:srgbClr val="000000"/>
                </a:solidFill>
              </a:rPr>
              <a:t>The right to humanitarian assistance.</a:t>
            </a:r>
          </a:p>
          <a:p>
            <a:pPr marL="571500" indent="-571500">
              <a:buFont typeface="Arial" panose="020B0604020202020204" pitchFamily="34" charset="0"/>
              <a:buChar char="•"/>
            </a:pPr>
            <a:r>
              <a:rPr lang="en-US" sz="4000" dirty="0">
                <a:solidFill>
                  <a:srgbClr val="000000"/>
                </a:solidFill>
              </a:rPr>
              <a:t>The right to protection and security.</a:t>
            </a:r>
            <a:endParaRPr sz="4000" dirty="0">
              <a:solidFill>
                <a:srgbClr val="000000"/>
              </a:solidFill>
            </a:endParaRPr>
          </a:p>
        </p:txBody>
      </p:sp>
      <p:sp>
        <p:nvSpPr>
          <p:cNvPr id="123" name="Slide Number"/>
          <p:cNvSpPr txBox="1">
            <a:spLocks noGrp="1"/>
          </p:cNvSpPr>
          <p:nvPr>
            <p:ph type="sldNum" sz="quarter" idx="2"/>
          </p:nvPr>
        </p:nvSpPr>
        <p:spPr>
          <a:xfrm>
            <a:off x="15756291" y="10120649"/>
            <a:ext cx="232436" cy="389915"/>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5</a:t>
            </a:fld>
            <a:endParaRPr dirty="0"/>
          </a:p>
        </p:txBody>
      </p:sp>
      <p:pic>
        <p:nvPicPr>
          <p:cNvPr id="2050" name="Picture 2" descr="https://images-na.ssl-images-amazon.com/images/I/41Xhuz7NadL._SX368_BO1,204,203,200_.jpg">
            <a:extLst>
              <a:ext uri="{FF2B5EF4-FFF2-40B4-BE49-F238E27FC236}">
                <a16:creationId xmlns:a16="http://schemas.microsoft.com/office/drawing/2014/main" id="{050F25F5-38D6-4351-A999-48EA4FA9308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702053">
            <a:off x="11416482" y="2541361"/>
            <a:ext cx="3574939" cy="4821337"/>
          </a:xfrm>
          <a:prstGeom prst="rect">
            <a:avLst/>
          </a:prstGeom>
          <a:noFill/>
          <a:ln>
            <a:solidFill>
              <a:srgbClr val="002060"/>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069AC65-A852-4D90-8A78-118A5EF1573F}"/>
              </a:ext>
            </a:extLst>
          </p:cNvPr>
          <p:cNvSpPr txBox="1"/>
          <p:nvPr/>
        </p:nvSpPr>
        <p:spPr>
          <a:xfrm>
            <a:off x="12222771" y="7829578"/>
            <a:ext cx="289502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pages 28–32</a:t>
            </a:r>
          </a:p>
        </p:txBody>
      </p:sp>
      <p:sp>
        <p:nvSpPr>
          <p:cNvPr id="7" name="Slide Number">
            <a:extLst>
              <a:ext uri="{FF2B5EF4-FFF2-40B4-BE49-F238E27FC236}">
                <a16:creationId xmlns:a16="http://schemas.microsoft.com/office/drawing/2014/main" id="{B9DCCAA3-3409-4504-BA17-EA32C8261D8F}"/>
              </a:ext>
            </a:extLst>
          </p:cNvPr>
          <p:cNvSpPr txBox="1">
            <a:spLocks/>
          </p:cNvSpPr>
          <p:nvPr/>
        </p:nvSpPr>
        <p:spPr>
          <a:xfrm>
            <a:off x="3157538" y="9009591"/>
            <a:ext cx="1014412" cy="673585"/>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tx2"/>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5</a:t>
            </a:fld>
            <a:endParaRPr lang="en-US" dirty="0"/>
          </a:p>
        </p:txBody>
      </p:sp>
    </p:spTree>
    <p:extLst>
      <p:ext uri="{BB962C8B-B14F-4D97-AF65-F5344CB8AC3E}">
        <p14:creationId xmlns:p14="http://schemas.microsoft.com/office/powerpoint/2010/main" val="29301437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1" end="1"/>
                                            </p:txEl>
                                          </p:spTgt>
                                        </p:tgtEl>
                                        <p:attrNameLst>
                                          <p:attrName>style.visibility</p:attrName>
                                        </p:attrNameLst>
                                      </p:cBhvr>
                                      <p:to>
                                        <p:strVal val="visible"/>
                                      </p:to>
                                    </p:set>
                                    <p:animEffect transition="in" filter="fade">
                                      <p:cBhvr>
                                        <p:cTn id="7" dur="500"/>
                                        <p:tgtEl>
                                          <p:spTgt spid="12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
                                            <p:txEl>
                                              <p:pRg st="2" end="2"/>
                                            </p:txEl>
                                          </p:spTgt>
                                        </p:tgtEl>
                                        <p:attrNameLst>
                                          <p:attrName>style.visibility</p:attrName>
                                        </p:attrNameLst>
                                      </p:cBhvr>
                                      <p:to>
                                        <p:strVal val="visible"/>
                                      </p:to>
                                    </p:set>
                                    <p:animEffect transition="in" filter="fade">
                                      <p:cBhvr>
                                        <p:cTn id="10" dur="500"/>
                                        <p:tgtEl>
                                          <p:spTgt spid="12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2">
                                            <p:txEl>
                                              <p:pRg st="3" end="3"/>
                                            </p:txEl>
                                          </p:spTgt>
                                        </p:tgtEl>
                                        <p:attrNameLst>
                                          <p:attrName>style.visibility</p:attrName>
                                        </p:attrNameLst>
                                      </p:cBhvr>
                                      <p:to>
                                        <p:strVal val="visible"/>
                                      </p:to>
                                    </p:set>
                                    <p:animEffect transition="in" filter="fade">
                                      <p:cBhvr>
                                        <p:cTn id="13" dur="500"/>
                                        <p:tgtEl>
                                          <p:spTgt spid="1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8F55ECF6-EB07-4040-83FF-427E90494212}"/>
              </a:ext>
            </a:extLst>
          </p:cNvPr>
          <p:cNvSpPr txBox="1">
            <a:spLocks noGrp="1"/>
          </p:cNvSpPr>
          <p:nvPr>
            <p:ph type="title"/>
          </p:nvPr>
        </p:nvSpPr>
        <p:spPr>
          <a:xfrm>
            <a:off x="392704" y="70423"/>
            <a:ext cx="16685474" cy="1130300"/>
          </a:xfrm>
          <a:prstGeom prst="rect">
            <a:avLst/>
          </a:prstGeom>
        </p:spPr>
        <p:txBody>
          <a:bodyPr>
            <a:noAutofit/>
          </a:bodyPr>
          <a:lstStyle/>
          <a:p>
            <a:r>
              <a:rPr lang="en-US" sz="5400" dirty="0">
                <a:solidFill>
                  <a:srgbClr val="000000"/>
                </a:solidFill>
              </a:rPr>
              <a:t>Structure</a:t>
            </a:r>
            <a:br>
              <a:rPr lang="en-US" sz="5400" dirty="0">
                <a:solidFill>
                  <a:srgbClr val="000000"/>
                </a:solidFill>
              </a:rPr>
            </a:br>
            <a:endParaRPr sz="5400" dirty="0">
              <a:solidFill>
                <a:srgbClr val="000000"/>
              </a:solidFill>
            </a:endParaRPr>
          </a:p>
        </p:txBody>
      </p:sp>
      <p:sp>
        <p:nvSpPr>
          <p:cNvPr id="2" name="Slide Number Placeholder 1">
            <a:extLst>
              <a:ext uri="{FF2B5EF4-FFF2-40B4-BE49-F238E27FC236}">
                <a16:creationId xmlns:a16="http://schemas.microsoft.com/office/drawing/2014/main" id="{75D1A26E-4871-4144-A7B0-45DC99FAF0B0}"/>
              </a:ext>
            </a:extLst>
          </p:cNvPr>
          <p:cNvSpPr>
            <a:spLocks noGrp="1"/>
          </p:cNvSpPr>
          <p:nvPr>
            <p:ph type="sldNum" sz="quarter" idx="2"/>
          </p:nvPr>
        </p:nvSpPr>
        <p:spPr/>
        <p:txBody>
          <a:bodyPr/>
          <a:lstStyle/>
          <a:p>
            <a:fld id="{86CB4B4D-7CA3-9044-876B-883B54F8677D}" type="slidenum">
              <a:rPr lang="en-US" smtClean="0"/>
              <a:t>6</a:t>
            </a:fld>
            <a:endParaRPr lang="en-US" dirty="0"/>
          </a:p>
        </p:txBody>
      </p:sp>
      <p:pic>
        <p:nvPicPr>
          <p:cNvPr id="3" name="Picture 2">
            <a:extLst>
              <a:ext uri="{FF2B5EF4-FFF2-40B4-BE49-F238E27FC236}">
                <a16:creationId xmlns:a16="http://schemas.microsoft.com/office/drawing/2014/main" id="{70289211-7AA4-403F-8A5F-234A9D558D17}"/>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1776549" y="854339"/>
            <a:ext cx="14134011" cy="7852228"/>
          </a:xfrm>
          <a:prstGeom prst="rect">
            <a:avLst/>
          </a:prstGeom>
        </p:spPr>
      </p:pic>
    </p:spTree>
    <p:extLst>
      <p:ext uri="{BB962C8B-B14F-4D97-AF65-F5344CB8AC3E}">
        <p14:creationId xmlns:p14="http://schemas.microsoft.com/office/powerpoint/2010/main" val="36025948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6685474" cy="1130300"/>
          </a:xfrm>
          <a:prstGeom prst="rect">
            <a:avLst/>
          </a:prstGeom>
        </p:spPr>
        <p:txBody>
          <a:bodyPr>
            <a:noAutofit/>
          </a:bodyPr>
          <a:lstStyle/>
          <a:p>
            <a:r>
              <a:rPr lang="en-US" sz="5400" dirty="0">
                <a:solidFill>
                  <a:srgbClr val="000000"/>
                </a:solidFill>
              </a:rPr>
              <a:t>The four Protection Principles apply to all humanitarian action and </a:t>
            </a:r>
            <a:r>
              <a:rPr lang="en-US" sz="5400" u="sng" dirty="0">
                <a:solidFill>
                  <a:srgbClr val="000000"/>
                </a:solidFill>
              </a:rPr>
              <a:t>all humanitarian actors</a:t>
            </a:r>
            <a:r>
              <a:rPr lang="en-US" sz="5400" dirty="0">
                <a:solidFill>
                  <a:srgbClr val="000000"/>
                </a:solidFill>
              </a:rPr>
              <a:t>.</a:t>
            </a:r>
            <a:br>
              <a:rPr lang="en-US" sz="5400" dirty="0">
                <a:solidFill>
                  <a:srgbClr val="000000"/>
                </a:solidFill>
              </a:rPr>
            </a:br>
            <a:endParaRPr sz="5400" dirty="0">
              <a:solidFill>
                <a:srgbClr val="000000"/>
              </a:solidFill>
            </a:endParaRPr>
          </a:p>
        </p:txBody>
      </p:sp>
      <p:sp>
        <p:nvSpPr>
          <p:cNvPr id="122" name="Body"/>
          <p:cNvSpPr txBox="1">
            <a:spLocks noGrp="1"/>
          </p:cNvSpPr>
          <p:nvPr>
            <p:ph type="body" sz="half" idx="1"/>
          </p:nvPr>
        </p:nvSpPr>
        <p:spPr>
          <a:xfrm>
            <a:off x="3612140" y="2081963"/>
            <a:ext cx="13164105" cy="6272328"/>
          </a:xfrm>
          <a:prstGeom prst="rect">
            <a:avLst/>
          </a:prstGeom>
        </p:spPr>
        <p:txBody>
          <a:bodyPr>
            <a:normAutofit/>
          </a:bodyPr>
          <a:lstStyle/>
          <a:p>
            <a:pPr marL="517525" indent="-517525"/>
            <a:r>
              <a:rPr lang="en-US" sz="4000" dirty="0">
                <a:solidFill>
                  <a:srgbClr val="000000"/>
                </a:solidFill>
              </a:rPr>
              <a:t>1. Enhance people’s safety, dignity and rights and avoid exposing them to harm.</a:t>
            </a:r>
          </a:p>
          <a:p>
            <a:pPr marL="517525" indent="-517525"/>
            <a:r>
              <a:rPr lang="en-US" sz="4000" dirty="0">
                <a:solidFill>
                  <a:srgbClr val="000000"/>
                </a:solidFill>
              </a:rPr>
              <a:t>2. Ensure people’s access to assistance according to need and without discrimination.</a:t>
            </a:r>
          </a:p>
          <a:p>
            <a:pPr marL="517525" indent="-517525"/>
            <a:r>
              <a:rPr lang="en-US" sz="4000" dirty="0">
                <a:solidFill>
                  <a:srgbClr val="000000"/>
                </a:solidFill>
              </a:rPr>
              <a:t>3. Assist people to recover from the physical and psychological effects of threatened or actual violence, coercion or deliberate deprivation.</a:t>
            </a:r>
          </a:p>
          <a:p>
            <a:pPr marL="517525" indent="-517525"/>
            <a:r>
              <a:rPr lang="en-US" sz="4000" dirty="0">
                <a:solidFill>
                  <a:srgbClr val="000000"/>
                </a:solidFill>
              </a:rPr>
              <a:t>4. Help people to claim their rights.</a:t>
            </a:r>
          </a:p>
        </p:txBody>
      </p:sp>
      <p:sp>
        <p:nvSpPr>
          <p:cNvPr id="123" name="Slide Number"/>
          <p:cNvSpPr txBox="1">
            <a:spLocks noGrp="1"/>
          </p:cNvSpPr>
          <p:nvPr>
            <p:ph type="sldNum" sz="quarter" idx="2"/>
          </p:nvPr>
        </p:nvSpPr>
        <p:spPr>
          <a:xfrm>
            <a:off x="15756291" y="10120649"/>
            <a:ext cx="232436" cy="389915"/>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7</a:t>
            </a:fld>
            <a:endParaRPr dirty="0"/>
          </a:p>
        </p:txBody>
      </p:sp>
      <p:sp>
        <p:nvSpPr>
          <p:cNvPr id="5" name="Slide Number">
            <a:extLst>
              <a:ext uri="{FF2B5EF4-FFF2-40B4-BE49-F238E27FC236}">
                <a16:creationId xmlns:a16="http://schemas.microsoft.com/office/drawing/2014/main" id="{4306E64F-F2B1-4289-8ED7-8BD30A279580}"/>
              </a:ext>
            </a:extLst>
          </p:cNvPr>
          <p:cNvSpPr txBox="1">
            <a:spLocks/>
          </p:cNvSpPr>
          <p:nvPr/>
        </p:nvSpPr>
        <p:spPr>
          <a:xfrm>
            <a:off x="3071813" y="9009592"/>
            <a:ext cx="1014412" cy="673585"/>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tx2"/>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7</a:t>
            </a:fld>
            <a:endParaRPr lang="en-US" dirty="0"/>
          </a:p>
        </p:txBody>
      </p:sp>
    </p:spTree>
    <p:extLst>
      <p:ext uri="{BB962C8B-B14F-4D97-AF65-F5344CB8AC3E}">
        <p14:creationId xmlns:p14="http://schemas.microsoft.com/office/powerpoint/2010/main" val="8457384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
                                            <p:txEl>
                                              <p:pRg st="1" end="1"/>
                                            </p:txEl>
                                          </p:spTgt>
                                        </p:tgtEl>
                                        <p:attrNameLst>
                                          <p:attrName>style.visibility</p:attrName>
                                        </p:attrNameLst>
                                      </p:cBhvr>
                                      <p:to>
                                        <p:strVal val="visible"/>
                                      </p:to>
                                    </p:set>
                                    <p:animEffect transition="in" filter="fade">
                                      <p:cBhvr>
                                        <p:cTn id="12" dur="500"/>
                                        <p:tgtEl>
                                          <p:spTgt spid="1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
                                            <p:txEl>
                                              <p:pRg st="2" end="2"/>
                                            </p:txEl>
                                          </p:spTgt>
                                        </p:tgtEl>
                                        <p:attrNameLst>
                                          <p:attrName>style.visibility</p:attrName>
                                        </p:attrNameLst>
                                      </p:cBhvr>
                                      <p:to>
                                        <p:strVal val="visible"/>
                                      </p:to>
                                    </p:set>
                                    <p:animEffect transition="in" filter="fade">
                                      <p:cBhvr>
                                        <p:cTn id="17" dur="500"/>
                                        <p:tgtEl>
                                          <p:spTgt spid="1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
                                            <p:txEl>
                                              <p:pRg st="3" end="3"/>
                                            </p:txEl>
                                          </p:spTgt>
                                        </p:tgtEl>
                                        <p:attrNameLst>
                                          <p:attrName>style.visibility</p:attrName>
                                        </p:attrNameLst>
                                      </p:cBhvr>
                                      <p:to>
                                        <p:strVal val="visible"/>
                                      </p:to>
                                    </p:set>
                                    <p:animEffect transition="in" filter="fade">
                                      <p:cBhvr>
                                        <p:cTn id="22" dur="500"/>
                                        <p:tgtEl>
                                          <p:spTgt spid="1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3D5C8-E857-4CD5-B6B2-C0980AF0BD59}"/>
              </a:ext>
            </a:extLst>
          </p:cNvPr>
          <p:cNvSpPr>
            <a:spLocks noGrp="1"/>
          </p:cNvSpPr>
          <p:nvPr>
            <p:ph type="title"/>
          </p:nvPr>
        </p:nvSpPr>
        <p:spPr/>
        <p:txBody>
          <a:bodyPr/>
          <a:lstStyle/>
          <a:p>
            <a:r>
              <a:rPr lang="en-US" dirty="0">
                <a:solidFill>
                  <a:srgbClr val="000000"/>
                </a:solidFill>
              </a:rPr>
              <a:t>Quick exercise…</a:t>
            </a:r>
          </a:p>
        </p:txBody>
      </p:sp>
      <p:sp>
        <p:nvSpPr>
          <p:cNvPr id="4" name="Content Placeholder 4">
            <a:extLst>
              <a:ext uri="{FF2B5EF4-FFF2-40B4-BE49-F238E27FC236}">
                <a16:creationId xmlns:a16="http://schemas.microsoft.com/office/drawing/2014/main" id="{0A5D4C39-A0B8-4D43-AEF6-C61C2D3FC793}"/>
              </a:ext>
            </a:extLst>
          </p:cNvPr>
          <p:cNvSpPr txBox="1">
            <a:spLocks/>
          </p:cNvSpPr>
          <p:nvPr/>
        </p:nvSpPr>
        <p:spPr>
          <a:xfrm>
            <a:off x="392704" y="1344252"/>
            <a:ext cx="10031456" cy="442027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GB" sz="4000" b="1" dirty="0">
                <a:solidFill>
                  <a:srgbClr val="000000"/>
                </a:solidFill>
              </a:rPr>
              <a:t>Split into 4 groups (1 for each principle)</a:t>
            </a:r>
          </a:p>
          <a:p>
            <a:pPr marL="579438" lvl="1" indent="-579438" hangingPunct="1"/>
            <a:r>
              <a:rPr lang="en-GB" sz="4000" dirty="0">
                <a:solidFill>
                  <a:srgbClr val="000000"/>
                </a:solidFill>
              </a:rPr>
              <a:t>1. Read the principle and associated guidance notes assigned to your group (5 minutes).</a:t>
            </a:r>
          </a:p>
          <a:p>
            <a:pPr marL="579438" lvl="1" indent="-579438" hangingPunct="1"/>
            <a:r>
              <a:rPr lang="en-GB" sz="4000" dirty="0">
                <a:solidFill>
                  <a:srgbClr val="000000"/>
                </a:solidFill>
              </a:rPr>
              <a:t>2. Draw a picture representing your principle on a flip chart (5 minutes). </a:t>
            </a:r>
          </a:p>
          <a:p>
            <a:pPr marL="579438" lvl="1" indent="-579438" hangingPunct="1"/>
            <a:r>
              <a:rPr lang="en-GB" sz="4000" dirty="0">
                <a:solidFill>
                  <a:srgbClr val="000000"/>
                </a:solidFill>
              </a:rPr>
              <a:t>3. You will have </a:t>
            </a:r>
            <a:r>
              <a:rPr lang="en-GB" sz="4000" b="1" dirty="0">
                <a:solidFill>
                  <a:srgbClr val="000000"/>
                </a:solidFill>
              </a:rPr>
              <a:t>1 minute </a:t>
            </a:r>
            <a:r>
              <a:rPr lang="en-GB" sz="4000" dirty="0">
                <a:solidFill>
                  <a:srgbClr val="000000"/>
                </a:solidFill>
              </a:rPr>
              <a:t>to brief the other groups on the key messages they should remember about the principle you have reviewed and illustrated.</a:t>
            </a:r>
          </a:p>
        </p:txBody>
      </p:sp>
      <p:pic>
        <p:nvPicPr>
          <p:cNvPr id="5" name="Picture 2" descr="Image result for flipchart">
            <a:extLst>
              <a:ext uri="{FF2B5EF4-FFF2-40B4-BE49-F238E27FC236}">
                <a16:creationId xmlns:a16="http://schemas.microsoft.com/office/drawing/2014/main" id="{8A3D1B48-082D-4B2A-84BD-C373EAB0B056}"/>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637268" y="641410"/>
            <a:ext cx="5148116" cy="8470779"/>
          </a:xfrm>
          <a:prstGeom prst="rect">
            <a:avLst/>
          </a:prstGeom>
          <a:noFill/>
          <a:extLst>
            <a:ext uri="{909E8E84-426E-40DD-AFC4-6F175D3DCCD1}">
              <a14:hiddenFill xmlns:a14="http://schemas.microsoft.com/office/drawing/2010/main">
                <a:solidFill>
                  <a:srgbClr val="FFFFFF"/>
                </a:solidFill>
              </a14:hiddenFill>
            </a:ext>
          </a:extLst>
        </p:spPr>
      </p:pic>
      <p:sp>
        <p:nvSpPr>
          <p:cNvPr id="16" name="Freeform: Shape 15">
            <a:extLst>
              <a:ext uri="{FF2B5EF4-FFF2-40B4-BE49-F238E27FC236}">
                <a16:creationId xmlns:a16="http://schemas.microsoft.com/office/drawing/2014/main" id="{BBC189F3-E403-4B06-83EB-8E38CF0373AC}"/>
              </a:ext>
            </a:extLst>
          </p:cNvPr>
          <p:cNvSpPr/>
          <p:nvPr/>
        </p:nvSpPr>
        <p:spPr>
          <a:xfrm>
            <a:off x="13150292" y="1685407"/>
            <a:ext cx="2292972" cy="829193"/>
          </a:xfrm>
          <a:custGeom>
            <a:avLst/>
            <a:gdLst>
              <a:gd name="connsiteX0" fmla="*/ 17068 w 2292972"/>
              <a:gd name="connsiteY0" fmla="*/ 829193 h 829193"/>
              <a:gd name="connsiteX1" fmla="*/ 17068 w 2292972"/>
              <a:gd name="connsiteY1" fmla="*/ 829193 h 829193"/>
              <a:gd name="connsiteX2" fmla="*/ 93268 w 2292972"/>
              <a:gd name="connsiteY2" fmla="*/ 722513 h 829193"/>
              <a:gd name="connsiteX3" fmla="*/ 108508 w 2292972"/>
              <a:gd name="connsiteY3" fmla="*/ 676793 h 829193"/>
              <a:gd name="connsiteX4" fmla="*/ 154228 w 2292972"/>
              <a:gd name="connsiteY4" fmla="*/ 615833 h 829193"/>
              <a:gd name="connsiteX5" fmla="*/ 184708 w 2292972"/>
              <a:gd name="connsiteY5" fmla="*/ 539633 h 829193"/>
              <a:gd name="connsiteX6" fmla="*/ 291388 w 2292972"/>
              <a:gd name="connsiteY6" fmla="*/ 417713 h 829193"/>
              <a:gd name="connsiteX7" fmla="*/ 398068 w 2292972"/>
              <a:gd name="connsiteY7" fmla="*/ 295793 h 829193"/>
              <a:gd name="connsiteX8" fmla="*/ 489508 w 2292972"/>
              <a:gd name="connsiteY8" fmla="*/ 280553 h 829193"/>
              <a:gd name="connsiteX9" fmla="*/ 565708 w 2292972"/>
              <a:gd name="connsiteY9" fmla="*/ 265313 h 829193"/>
              <a:gd name="connsiteX10" fmla="*/ 611428 w 2292972"/>
              <a:gd name="connsiteY10" fmla="*/ 234833 h 829193"/>
              <a:gd name="connsiteX11" fmla="*/ 657148 w 2292972"/>
              <a:gd name="connsiteY11" fmla="*/ 189113 h 829193"/>
              <a:gd name="connsiteX12" fmla="*/ 763828 w 2292972"/>
              <a:gd name="connsiteY12" fmla="*/ 158633 h 829193"/>
              <a:gd name="connsiteX13" fmla="*/ 900988 w 2292972"/>
              <a:gd name="connsiteY13" fmla="*/ 112913 h 829193"/>
              <a:gd name="connsiteX14" fmla="*/ 946708 w 2292972"/>
              <a:gd name="connsiteY14" fmla="*/ 97673 h 829193"/>
              <a:gd name="connsiteX15" fmla="*/ 992428 w 2292972"/>
              <a:gd name="connsiteY15" fmla="*/ 67193 h 829193"/>
              <a:gd name="connsiteX16" fmla="*/ 1114348 w 2292972"/>
              <a:gd name="connsiteY16" fmla="*/ 36713 h 829193"/>
              <a:gd name="connsiteX17" fmla="*/ 1175308 w 2292972"/>
              <a:gd name="connsiteY17" fmla="*/ 6233 h 829193"/>
              <a:gd name="connsiteX18" fmla="*/ 1525828 w 2292972"/>
              <a:gd name="connsiteY18" fmla="*/ 36713 h 829193"/>
              <a:gd name="connsiteX19" fmla="*/ 1541068 w 2292972"/>
              <a:gd name="connsiteY19" fmla="*/ 82433 h 829193"/>
              <a:gd name="connsiteX20" fmla="*/ 1586788 w 2292972"/>
              <a:gd name="connsiteY20" fmla="*/ 97673 h 829193"/>
              <a:gd name="connsiteX21" fmla="*/ 1784908 w 2292972"/>
              <a:gd name="connsiteY21" fmla="*/ 128153 h 829193"/>
              <a:gd name="connsiteX22" fmla="*/ 1830628 w 2292972"/>
              <a:gd name="connsiteY22" fmla="*/ 158633 h 829193"/>
              <a:gd name="connsiteX23" fmla="*/ 1922068 w 2292972"/>
              <a:gd name="connsiteY23" fmla="*/ 173873 h 829193"/>
              <a:gd name="connsiteX24" fmla="*/ 1937308 w 2292972"/>
              <a:gd name="connsiteY24" fmla="*/ 234833 h 829193"/>
              <a:gd name="connsiteX25" fmla="*/ 1983028 w 2292972"/>
              <a:gd name="connsiteY25" fmla="*/ 265313 h 829193"/>
              <a:gd name="connsiteX26" fmla="*/ 2074468 w 2292972"/>
              <a:gd name="connsiteY26" fmla="*/ 295793 h 829193"/>
              <a:gd name="connsiteX27" fmla="*/ 2089708 w 2292972"/>
              <a:gd name="connsiteY27" fmla="*/ 356753 h 829193"/>
              <a:gd name="connsiteX28" fmla="*/ 2104948 w 2292972"/>
              <a:gd name="connsiteY28" fmla="*/ 448193 h 829193"/>
              <a:gd name="connsiteX29" fmla="*/ 2181148 w 2292972"/>
              <a:gd name="connsiteY29" fmla="*/ 539633 h 829193"/>
              <a:gd name="connsiteX30" fmla="*/ 2211628 w 2292972"/>
              <a:gd name="connsiteY30" fmla="*/ 646313 h 829193"/>
              <a:gd name="connsiteX31" fmla="*/ 2272588 w 2292972"/>
              <a:gd name="connsiteY31" fmla="*/ 737753 h 829193"/>
              <a:gd name="connsiteX32" fmla="*/ 2287828 w 2292972"/>
              <a:gd name="connsiteY32" fmla="*/ 783473 h 829193"/>
              <a:gd name="connsiteX33" fmla="*/ 2257348 w 2292972"/>
              <a:gd name="connsiteY33" fmla="*/ 737753 h 829193"/>
              <a:gd name="connsiteX34" fmla="*/ 2211628 w 2292972"/>
              <a:gd name="connsiteY34" fmla="*/ 676793 h 829193"/>
              <a:gd name="connsiteX35" fmla="*/ 2181148 w 2292972"/>
              <a:gd name="connsiteY35" fmla="*/ 600593 h 829193"/>
              <a:gd name="connsiteX36" fmla="*/ 2135428 w 2292972"/>
              <a:gd name="connsiteY36" fmla="*/ 539633 h 829193"/>
              <a:gd name="connsiteX37" fmla="*/ 2043988 w 2292972"/>
              <a:gd name="connsiteY37" fmla="*/ 432953 h 829193"/>
              <a:gd name="connsiteX38" fmla="*/ 2013508 w 2292972"/>
              <a:gd name="connsiteY38" fmla="*/ 387233 h 829193"/>
              <a:gd name="connsiteX39" fmla="*/ 1830628 w 2292972"/>
              <a:gd name="connsiteY39" fmla="*/ 387233 h 829193"/>
              <a:gd name="connsiteX40" fmla="*/ 1784908 w 2292972"/>
              <a:gd name="connsiteY40" fmla="*/ 432953 h 829193"/>
              <a:gd name="connsiteX41" fmla="*/ 1769668 w 2292972"/>
              <a:gd name="connsiteY41" fmla="*/ 509153 h 829193"/>
              <a:gd name="connsiteX42" fmla="*/ 1739188 w 2292972"/>
              <a:gd name="connsiteY42" fmla="*/ 631073 h 829193"/>
              <a:gd name="connsiteX43" fmla="*/ 1693468 w 2292972"/>
              <a:gd name="connsiteY43" fmla="*/ 768233 h 829193"/>
              <a:gd name="connsiteX44" fmla="*/ 1662988 w 2292972"/>
              <a:gd name="connsiteY44" fmla="*/ 661553 h 829193"/>
              <a:gd name="connsiteX45" fmla="*/ 1647748 w 2292972"/>
              <a:gd name="connsiteY45" fmla="*/ 600593 h 829193"/>
              <a:gd name="connsiteX46" fmla="*/ 1586788 w 2292972"/>
              <a:gd name="connsiteY46" fmla="*/ 509153 h 829193"/>
              <a:gd name="connsiteX47" fmla="*/ 1480108 w 2292972"/>
              <a:gd name="connsiteY47" fmla="*/ 478673 h 829193"/>
              <a:gd name="connsiteX48" fmla="*/ 1419148 w 2292972"/>
              <a:gd name="connsiteY48" fmla="*/ 463433 h 829193"/>
              <a:gd name="connsiteX49" fmla="*/ 1266748 w 2292972"/>
              <a:gd name="connsiteY49" fmla="*/ 478673 h 829193"/>
              <a:gd name="connsiteX50" fmla="*/ 1251508 w 2292972"/>
              <a:gd name="connsiteY50" fmla="*/ 539633 h 829193"/>
              <a:gd name="connsiteX51" fmla="*/ 1236268 w 2292972"/>
              <a:gd name="connsiteY51" fmla="*/ 692033 h 829193"/>
              <a:gd name="connsiteX52" fmla="*/ 1190548 w 2292972"/>
              <a:gd name="connsiteY52" fmla="*/ 615833 h 829193"/>
              <a:gd name="connsiteX53" fmla="*/ 1175308 w 2292972"/>
              <a:gd name="connsiteY53" fmla="*/ 570113 h 829193"/>
              <a:gd name="connsiteX54" fmla="*/ 1083868 w 2292972"/>
              <a:gd name="connsiteY54" fmla="*/ 524393 h 829193"/>
              <a:gd name="connsiteX55" fmla="*/ 794308 w 2292972"/>
              <a:gd name="connsiteY55" fmla="*/ 539633 h 829193"/>
              <a:gd name="connsiteX56" fmla="*/ 748588 w 2292972"/>
              <a:gd name="connsiteY56" fmla="*/ 585353 h 829193"/>
              <a:gd name="connsiteX57" fmla="*/ 702868 w 2292972"/>
              <a:gd name="connsiteY57" fmla="*/ 615833 h 829193"/>
              <a:gd name="connsiteX58" fmla="*/ 611428 w 2292972"/>
              <a:gd name="connsiteY58" fmla="*/ 631073 h 829193"/>
              <a:gd name="connsiteX59" fmla="*/ 596188 w 2292972"/>
              <a:gd name="connsiteY59" fmla="*/ 737753 h 829193"/>
              <a:gd name="connsiteX60" fmla="*/ 580948 w 2292972"/>
              <a:gd name="connsiteY60" fmla="*/ 692033 h 829193"/>
              <a:gd name="connsiteX61" fmla="*/ 504748 w 2292972"/>
              <a:gd name="connsiteY61" fmla="*/ 615833 h 829193"/>
              <a:gd name="connsiteX62" fmla="*/ 474268 w 2292972"/>
              <a:gd name="connsiteY62" fmla="*/ 570113 h 829193"/>
              <a:gd name="connsiteX63" fmla="*/ 215188 w 2292972"/>
              <a:gd name="connsiteY63" fmla="*/ 554873 h 829193"/>
              <a:gd name="connsiteX64" fmla="*/ 123748 w 2292972"/>
              <a:gd name="connsiteY64" fmla="*/ 615833 h 829193"/>
              <a:gd name="connsiteX65" fmla="*/ 78028 w 2292972"/>
              <a:gd name="connsiteY65" fmla="*/ 631073 h 829193"/>
              <a:gd name="connsiteX66" fmla="*/ 1828 w 2292972"/>
              <a:gd name="connsiteY66" fmla="*/ 646313 h 829193"/>
              <a:gd name="connsiteX67" fmla="*/ 32308 w 2292972"/>
              <a:gd name="connsiteY67" fmla="*/ 661553 h 829193"/>
              <a:gd name="connsiteX68" fmla="*/ 32308 w 2292972"/>
              <a:gd name="connsiteY68" fmla="*/ 661553 h 829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292972" h="829193">
                <a:moveTo>
                  <a:pt x="17068" y="829193"/>
                </a:moveTo>
                <a:lnTo>
                  <a:pt x="17068" y="829193"/>
                </a:lnTo>
                <a:cubicBezTo>
                  <a:pt x="42468" y="793633"/>
                  <a:pt x="70785" y="759985"/>
                  <a:pt x="93268" y="722513"/>
                </a:cubicBezTo>
                <a:cubicBezTo>
                  <a:pt x="101533" y="708738"/>
                  <a:pt x="100538" y="690741"/>
                  <a:pt x="108508" y="676793"/>
                </a:cubicBezTo>
                <a:cubicBezTo>
                  <a:pt x="121110" y="654740"/>
                  <a:pt x="141893" y="638037"/>
                  <a:pt x="154228" y="615833"/>
                </a:cubicBezTo>
                <a:cubicBezTo>
                  <a:pt x="167514" y="591919"/>
                  <a:pt x="171608" y="563649"/>
                  <a:pt x="184708" y="539633"/>
                </a:cubicBezTo>
                <a:cubicBezTo>
                  <a:pt x="235508" y="446500"/>
                  <a:pt x="225348" y="461740"/>
                  <a:pt x="291388" y="417713"/>
                </a:cubicBezTo>
                <a:cubicBezTo>
                  <a:pt x="318965" y="376347"/>
                  <a:pt x="343639" y="313936"/>
                  <a:pt x="398068" y="295793"/>
                </a:cubicBezTo>
                <a:cubicBezTo>
                  <a:pt x="427383" y="286021"/>
                  <a:pt x="459106" y="286081"/>
                  <a:pt x="489508" y="280553"/>
                </a:cubicBezTo>
                <a:cubicBezTo>
                  <a:pt x="514993" y="275919"/>
                  <a:pt x="540308" y="270393"/>
                  <a:pt x="565708" y="265313"/>
                </a:cubicBezTo>
                <a:cubicBezTo>
                  <a:pt x="580948" y="255153"/>
                  <a:pt x="597357" y="246559"/>
                  <a:pt x="611428" y="234833"/>
                </a:cubicBezTo>
                <a:cubicBezTo>
                  <a:pt x="627985" y="221035"/>
                  <a:pt x="639215" y="201068"/>
                  <a:pt x="657148" y="189113"/>
                </a:cubicBezTo>
                <a:cubicBezTo>
                  <a:pt x="671116" y="179801"/>
                  <a:pt x="754590" y="161404"/>
                  <a:pt x="763828" y="158633"/>
                </a:cubicBezTo>
                <a:lnTo>
                  <a:pt x="900988" y="112913"/>
                </a:lnTo>
                <a:cubicBezTo>
                  <a:pt x="916228" y="107833"/>
                  <a:pt x="933342" y="106584"/>
                  <a:pt x="946708" y="97673"/>
                </a:cubicBezTo>
                <a:cubicBezTo>
                  <a:pt x="961948" y="87513"/>
                  <a:pt x="976045" y="75384"/>
                  <a:pt x="992428" y="67193"/>
                </a:cubicBezTo>
                <a:cubicBezTo>
                  <a:pt x="1023670" y="51572"/>
                  <a:pt x="1085365" y="42510"/>
                  <a:pt x="1114348" y="36713"/>
                </a:cubicBezTo>
                <a:cubicBezTo>
                  <a:pt x="1134668" y="26553"/>
                  <a:pt x="1152609" y="7179"/>
                  <a:pt x="1175308" y="6233"/>
                </a:cubicBezTo>
                <a:cubicBezTo>
                  <a:pt x="1417724" y="-3868"/>
                  <a:pt x="1395987" y="-6567"/>
                  <a:pt x="1525828" y="36713"/>
                </a:cubicBezTo>
                <a:cubicBezTo>
                  <a:pt x="1530908" y="51953"/>
                  <a:pt x="1529709" y="71074"/>
                  <a:pt x="1541068" y="82433"/>
                </a:cubicBezTo>
                <a:cubicBezTo>
                  <a:pt x="1552427" y="93792"/>
                  <a:pt x="1571106" y="94188"/>
                  <a:pt x="1586788" y="97673"/>
                </a:cubicBezTo>
                <a:cubicBezTo>
                  <a:pt x="1624850" y="106131"/>
                  <a:pt x="1750878" y="123292"/>
                  <a:pt x="1784908" y="128153"/>
                </a:cubicBezTo>
                <a:cubicBezTo>
                  <a:pt x="1800148" y="138313"/>
                  <a:pt x="1813252" y="152841"/>
                  <a:pt x="1830628" y="158633"/>
                </a:cubicBezTo>
                <a:cubicBezTo>
                  <a:pt x="1859943" y="168405"/>
                  <a:pt x="1896923" y="155912"/>
                  <a:pt x="1922068" y="173873"/>
                </a:cubicBezTo>
                <a:cubicBezTo>
                  <a:pt x="1939112" y="186047"/>
                  <a:pt x="1925690" y="217405"/>
                  <a:pt x="1937308" y="234833"/>
                </a:cubicBezTo>
                <a:cubicBezTo>
                  <a:pt x="1947468" y="250073"/>
                  <a:pt x="1966290" y="257874"/>
                  <a:pt x="1983028" y="265313"/>
                </a:cubicBezTo>
                <a:cubicBezTo>
                  <a:pt x="2012388" y="278362"/>
                  <a:pt x="2074468" y="295793"/>
                  <a:pt x="2074468" y="295793"/>
                </a:cubicBezTo>
                <a:cubicBezTo>
                  <a:pt x="2079548" y="316113"/>
                  <a:pt x="2085600" y="336214"/>
                  <a:pt x="2089708" y="356753"/>
                </a:cubicBezTo>
                <a:cubicBezTo>
                  <a:pt x="2095768" y="387053"/>
                  <a:pt x="2095176" y="418878"/>
                  <a:pt x="2104948" y="448193"/>
                </a:cubicBezTo>
                <a:cubicBezTo>
                  <a:pt x="2115557" y="480019"/>
                  <a:pt x="2159927" y="518412"/>
                  <a:pt x="2181148" y="539633"/>
                </a:cubicBezTo>
                <a:cubicBezTo>
                  <a:pt x="2184735" y="553982"/>
                  <a:pt x="2201690" y="628425"/>
                  <a:pt x="2211628" y="646313"/>
                </a:cubicBezTo>
                <a:cubicBezTo>
                  <a:pt x="2229418" y="678335"/>
                  <a:pt x="2261004" y="703000"/>
                  <a:pt x="2272588" y="737753"/>
                </a:cubicBezTo>
                <a:cubicBezTo>
                  <a:pt x="2277668" y="752993"/>
                  <a:pt x="2303892" y="783473"/>
                  <a:pt x="2287828" y="783473"/>
                </a:cubicBezTo>
                <a:cubicBezTo>
                  <a:pt x="2269512" y="783473"/>
                  <a:pt x="2267994" y="752658"/>
                  <a:pt x="2257348" y="737753"/>
                </a:cubicBezTo>
                <a:cubicBezTo>
                  <a:pt x="2242585" y="717084"/>
                  <a:pt x="2223963" y="698997"/>
                  <a:pt x="2211628" y="676793"/>
                </a:cubicBezTo>
                <a:cubicBezTo>
                  <a:pt x="2198342" y="652879"/>
                  <a:pt x="2194434" y="624507"/>
                  <a:pt x="2181148" y="600593"/>
                </a:cubicBezTo>
                <a:cubicBezTo>
                  <a:pt x="2168813" y="578389"/>
                  <a:pt x="2149517" y="560767"/>
                  <a:pt x="2135428" y="539633"/>
                </a:cubicBezTo>
                <a:cubicBezTo>
                  <a:pt x="2069256" y="440375"/>
                  <a:pt x="2121174" y="484410"/>
                  <a:pt x="2043988" y="432953"/>
                </a:cubicBezTo>
                <a:cubicBezTo>
                  <a:pt x="2033828" y="417713"/>
                  <a:pt x="2027811" y="398675"/>
                  <a:pt x="2013508" y="387233"/>
                </a:cubicBezTo>
                <a:cubicBezTo>
                  <a:pt x="1969917" y="352361"/>
                  <a:pt x="1852688" y="384782"/>
                  <a:pt x="1830628" y="387233"/>
                </a:cubicBezTo>
                <a:cubicBezTo>
                  <a:pt x="1815388" y="402473"/>
                  <a:pt x="1794547" y="413676"/>
                  <a:pt x="1784908" y="432953"/>
                </a:cubicBezTo>
                <a:cubicBezTo>
                  <a:pt x="1773324" y="456121"/>
                  <a:pt x="1775493" y="483913"/>
                  <a:pt x="1769668" y="509153"/>
                </a:cubicBezTo>
                <a:cubicBezTo>
                  <a:pt x="1760248" y="549971"/>
                  <a:pt x="1752435" y="591332"/>
                  <a:pt x="1739188" y="631073"/>
                </a:cubicBezTo>
                <a:lnTo>
                  <a:pt x="1693468" y="768233"/>
                </a:lnTo>
                <a:cubicBezTo>
                  <a:pt x="1645825" y="577662"/>
                  <a:pt x="1706715" y="814598"/>
                  <a:pt x="1662988" y="661553"/>
                </a:cubicBezTo>
                <a:cubicBezTo>
                  <a:pt x="1657234" y="641414"/>
                  <a:pt x="1657115" y="619327"/>
                  <a:pt x="1647748" y="600593"/>
                </a:cubicBezTo>
                <a:cubicBezTo>
                  <a:pt x="1631365" y="567828"/>
                  <a:pt x="1622327" y="518038"/>
                  <a:pt x="1586788" y="509153"/>
                </a:cubicBezTo>
                <a:cubicBezTo>
                  <a:pt x="1396217" y="461510"/>
                  <a:pt x="1633153" y="522400"/>
                  <a:pt x="1480108" y="478673"/>
                </a:cubicBezTo>
                <a:cubicBezTo>
                  <a:pt x="1459969" y="472919"/>
                  <a:pt x="1439468" y="468513"/>
                  <a:pt x="1419148" y="463433"/>
                </a:cubicBezTo>
                <a:cubicBezTo>
                  <a:pt x="1368348" y="468513"/>
                  <a:pt x="1313225" y="457547"/>
                  <a:pt x="1266748" y="478673"/>
                </a:cubicBezTo>
                <a:cubicBezTo>
                  <a:pt x="1247680" y="487340"/>
                  <a:pt x="1254470" y="518898"/>
                  <a:pt x="1251508" y="539633"/>
                </a:cubicBezTo>
                <a:cubicBezTo>
                  <a:pt x="1244288" y="590173"/>
                  <a:pt x="1241348" y="641233"/>
                  <a:pt x="1236268" y="692033"/>
                </a:cubicBezTo>
                <a:cubicBezTo>
                  <a:pt x="1221028" y="666633"/>
                  <a:pt x="1203795" y="642327"/>
                  <a:pt x="1190548" y="615833"/>
                </a:cubicBezTo>
                <a:cubicBezTo>
                  <a:pt x="1183364" y="601465"/>
                  <a:pt x="1185343" y="582657"/>
                  <a:pt x="1175308" y="570113"/>
                </a:cubicBezTo>
                <a:cubicBezTo>
                  <a:pt x="1153822" y="543256"/>
                  <a:pt x="1113987" y="534433"/>
                  <a:pt x="1083868" y="524393"/>
                </a:cubicBezTo>
                <a:cubicBezTo>
                  <a:pt x="987348" y="529473"/>
                  <a:pt x="889403" y="522343"/>
                  <a:pt x="794308" y="539633"/>
                </a:cubicBezTo>
                <a:cubicBezTo>
                  <a:pt x="773103" y="543488"/>
                  <a:pt x="765145" y="571555"/>
                  <a:pt x="748588" y="585353"/>
                </a:cubicBezTo>
                <a:cubicBezTo>
                  <a:pt x="734517" y="597079"/>
                  <a:pt x="720244" y="610041"/>
                  <a:pt x="702868" y="615833"/>
                </a:cubicBezTo>
                <a:cubicBezTo>
                  <a:pt x="673553" y="625605"/>
                  <a:pt x="641908" y="625993"/>
                  <a:pt x="611428" y="631073"/>
                </a:cubicBezTo>
                <a:cubicBezTo>
                  <a:pt x="606348" y="666633"/>
                  <a:pt x="612252" y="705624"/>
                  <a:pt x="596188" y="737753"/>
                </a:cubicBezTo>
                <a:cubicBezTo>
                  <a:pt x="589004" y="752121"/>
                  <a:pt x="588132" y="706401"/>
                  <a:pt x="580948" y="692033"/>
                </a:cubicBezTo>
                <a:cubicBezTo>
                  <a:pt x="555548" y="641233"/>
                  <a:pt x="550468" y="646313"/>
                  <a:pt x="504748" y="615833"/>
                </a:cubicBezTo>
                <a:cubicBezTo>
                  <a:pt x="494588" y="600593"/>
                  <a:pt x="487220" y="583065"/>
                  <a:pt x="474268" y="570113"/>
                </a:cubicBezTo>
                <a:cubicBezTo>
                  <a:pt x="401903" y="497748"/>
                  <a:pt x="319597" y="547415"/>
                  <a:pt x="215188" y="554873"/>
                </a:cubicBezTo>
                <a:cubicBezTo>
                  <a:pt x="184708" y="575193"/>
                  <a:pt x="158501" y="604249"/>
                  <a:pt x="123748" y="615833"/>
                </a:cubicBezTo>
                <a:cubicBezTo>
                  <a:pt x="108508" y="620913"/>
                  <a:pt x="93613" y="627177"/>
                  <a:pt x="78028" y="631073"/>
                </a:cubicBezTo>
                <a:cubicBezTo>
                  <a:pt x="52898" y="637355"/>
                  <a:pt x="23381" y="631945"/>
                  <a:pt x="1828" y="646313"/>
                </a:cubicBezTo>
                <a:cubicBezTo>
                  <a:pt x="-7623" y="652614"/>
                  <a:pt x="22148" y="656473"/>
                  <a:pt x="32308" y="661553"/>
                </a:cubicBezTo>
                <a:lnTo>
                  <a:pt x="32308" y="661553"/>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7" name="Freeform: Shape 16">
            <a:extLst>
              <a:ext uri="{FF2B5EF4-FFF2-40B4-BE49-F238E27FC236}">
                <a16:creationId xmlns:a16="http://schemas.microsoft.com/office/drawing/2014/main" id="{09347CC6-22C6-40D3-8A3E-AC11DC130C42}"/>
              </a:ext>
            </a:extLst>
          </p:cNvPr>
          <p:cNvSpPr/>
          <p:nvPr/>
        </p:nvSpPr>
        <p:spPr>
          <a:xfrm>
            <a:off x="14249400" y="2209800"/>
            <a:ext cx="624840" cy="1604006"/>
          </a:xfrm>
          <a:custGeom>
            <a:avLst/>
            <a:gdLst>
              <a:gd name="connsiteX0" fmla="*/ 0 w 624840"/>
              <a:gd name="connsiteY0" fmla="*/ 60960 h 1604006"/>
              <a:gd name="connsiteX1" fmla="*/ 0 w 624840"/>
              <a:gd name="connsiteY1" fmla="*/ 60960 h 1604006"/>
              <a:gd name="connsiteX2" fmla="*/ 15240 w 624840"/>
              <a:gd name="connsiteY2" fmla="*/ 198120 h 1604006"/>
              <a:gd name="connsiteX3" fmla="*/ 45720 w 624840"/>
              <a:gd name="connsiteY3" fmla="*/ 838200 h 1604006"/>
              <a:gd name="connsiteX4" fmla="*/ 60960 w 624840"/>
              <a:gd name="connsiteY4" fmla="*/ 1280160 h 1604006"/>
              <a:gd name="connsiteX5" fmla="*/ 76200 w 624840"/>
              <a:gd name="connsiteY5" fmla="*/ 1447800 h 1604006"/>
              <a:gd name="connsiteX6" fmla="*/ 167640 w 624840"/>
              <a:gd name="connsiteY6" fmla="*/ 1508760 h 1604006"/>
              <a:gd name="connsiteX7" fmla="*/ 182880 w 624840"/>
              <a:gd name="connsiteY7" fmla="*/ 1554480 h 1604006"/>
              <a:gd name="connsiteX8" fmla="*/ 289560 w 624840"/>
              <a:gd name="connsiteY8" fmla="*/ 1569720 h 1604006"/>
              <a:gd name="connsiteX9" fmla="*/ 426720 w 624840"/>
              <a:gd name="connsiteY9" fmla="*/ 1584960 h 1604006"/>
              <a:gd name="connsiteX10" fmla="*/ 563880 w 624840"/>
              <a:gd name="connsiteY10" fmla="*/ 1584960 h 1604006"/>
              <a:gd name="connsiteX11" fmla="*/ 594360 w 624840"/>
              <a:gd name="connsiteY11" fmla="*/ 1539240 h 1604006"/>
              <a:gd name="connsiteX12" fmla="*/ 609600 w 624840"/>
              <a:gd name="connsiteY12" fmla="*/ 1463040 h 1604006"/>
              <a:gd name="connsiteX13" fmla="*/ 624840 w 624840"/>
              <a:gd name="connsiteY13" fmla="*/ 1417320 h 1604006"/>
              <a:gd name="connsiteX14" fmla="*/ 609600 w 624840"/>
              <a:gd name="connsiteY14" fmla="*/ 1310640 h 1604006"/>
              <a:gd name="connsiteX15" fmla="*/ 457200 w 624840"/>
              <a:gd name="connsiteY15" fmla="*/ 1371600 h 1604006"/>
              <a:gd name="connsiteX16" fmla="*/ 426720 w 624840"/>
              <a:gd name="connsiteY16" fmla="*/ 1463040 h 1604006"/>
              <a:gd name="connsiteX17" fmla="*/ 167640 w 624840"/>
              <a:gd name="connsiteY17" fmla="*/ 1402080 h 1604006"/>
              <a:gd name="connsiteX18" fmla="*/ 152400 w 624840"/>
              <a:gd name="connsiteY18" fmla="*/ 1295400 h 1604006"/>
              <a:gd name="connsiteX19" fmla="*/ 137160 w 624840"/>
              <a:gd name="connsiteY19" fmla="*/ 1234440 h 1604006"/>
              <a:gd name="connsiteX20" fmla="*/ 106680 w 624840"/>
              <a:gd name="connsiteY20" fmla="*/ 441960 h 1604006"/>
              <a:gd name="connsiteX21" fmla="*/ 91440 w 624840"/>
              <a:gd name="connsiteY21" fmla="*/ 0 h 1604006"/>
              <a:gd name="connsiteX22" fmla="*/ 91440 w 624840"/>
              <a:gd name="connsiteY22" fmla="*/ 0 h 1604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4840" h="1604006">
                <a:moveTo>
                  <a:pt x="0" y="60960"/>
                </a:moveTo>
                <a:lnTo>
                  <a:pt x="0" y="60960"/>
                </a:lnTo>
                <a:cubicBezTo>
                  <a:pt x="5080" y="106680"/>
                  <a:pt x="13198" y="152164"/>
                  <a:pt x="15240" y="198120"/>
                </a:cubicBezTo>
                <a:cubicBezTo>
                  <a:pt x="44509" y="856675"/>
                  <a:pt x="-1821" y="552951"/>
                  <a:pt x="45720" y="838200"/>
                </a:cubicBezTo>
                <a:cubicBezTo>
                  <a:pt x="50800" y="985520"/>
                  <a:pt x="53599" y="1132936"/>
                  <a:pt x="60960" y="1280160"/>
                </a:cubicBezTo>
                <a:cubicBezTo>
                  <a:pt x="63762" y="1336200"/>
                  <a:pt x="52472" y="1396954"/>
                  <a:pt x="76200" y="1447800"/>
                </a:cubicBezTo>
                <a:cubicBezTo>
                  <a:pt x="91691" y="1480996"/>
                  <a:pt x="167640" y="1508760"/>
                  <a:pt x="167640" y="1508760"/>
                </a:cubicBezTo>
                <a:cubicBezTo>
                  <a:pt x="172720" y="1524000"/>
                  <a:pt x="168512" y="1547296"/>
                  <a:pt x="182880" y="1554480"/>
                </a:cubicBezTo>
                <a:cubicBezTo>
                  <a:pt x="215009" y="1570544"/>
                  <a:pt x="253916" y="1565265"/>
                  <a:pt x="289560" y="1569720"/>
                </a:cubicBezTo>
                <a:cubicBezTo>
                  <a:pt x="335206" y="1575426"/>
                  <a:pt x="381000" y="1579880"/>
                  <a:pt x="426720" y="1584960"/>
                </a:cubicBezTo>
                <a:cubicBezTo>
                  <a:pt x="479445" y="1602535"/>
                  <a:pt x="499509" y="1617146"/>
                  <a:pt x="563880" y="1584960"/>
                </a:cubicBezTo>
                <a:cubicBezTo>
                  <a:pt x="580263" y="1576769"/>
                  <a:pt x="584200" y="1554480"/>
                  <a:pt x="594360" y="1539240"/>
                </a:cubicBezTo>
                <a:cubicBezTo>
                  <a:pt x="599440" y="1513840"/>
                  <a:pt x="603318" y="1488170"/>
                  <a:pt x="609600" y="1463040"/>
                </a:cubicBezTo>
                <a:cubicBezTo>
                  <a:pt x="613496" y="1447455"/>
                  <a:pt x="624840" y="1433384"/>
                  <a:pt x="624840" y="1417320"/>
                </a:cubicBezTo>
                <a:cubicBezTo>
                  <a:pt x="624840" y="1381399"/>
                  <a:pt x="614680" y="1346200"/>
                  <a:pt x="609600" y="1310640"/>
                </a:cubicBezTo>
                <a:cubicBezTo>
                  <a:pt x="538807" y="1320753"/>
                  <a:pt x="493986" y="1305385"/>
                  <a:pt x="457200" y="1371600"/>
                </a:cubicBezTo>
                <a:cubicBezTo>
                  <a:pt x="441597" y="1399686"/>
                  <a:pt x="426720" y="1463040"/>
                  <a:pt x="426720" y="1463040"/>
                </a:cubicBezTo>
                <a:cubicBezTo>
                  <a:pt x="251025" y="1452059"/>
                  <a:pt x="192028" y="1524022"/>
                  <a:pt x="167640" y="1402080"/>
                </a:cubicBezTo>
                <a:cubicBezTo>
                  <a:pt x="160595" y="1366857"/>
                  <a:pt x="158826" y="1330742"/>
                  <a:pt x="152400" y="1295400"/>
                </a:cubicBezTo>
                <a:cubicBezTo>
                  <a:pt x="148653" y="1274792"/>
                  <a:pt x="142240" y="1254760"/>
                  <a:pt x="137160" y="1234440"/>
                </a:cubicBezTo>
                <a:cubicBezTo>
                  <a:pt x="106283" y="802160"/>
                  <a:pt x="128884" y="1163595"/>
                  <a:pt x="106680" y="441960"/>
                </a:cubicBezTo>
                <a:cubicBezTo>
                  <a:pt x="91064" y="-65561"/>
                  <a:pt x="91440" y="174092"/>
                  <a:pt x="91440" y="0"/>
                </a:cubicBezTo>
                <a:lnTo>
                  <a:pt x="91440" y="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8" name="Freeform: Shape 17">
            <a:extLst>
              <a:ext uri="{FF2B5EF4-FFF2-40B4-BE49-F238E27FC236}">
                <a16:creationId xmlns:a16="http://schemas.microsoft.com/office/drawing/2014/main" id="{5CD6728B-9F28-47FD-BFA4-12C882139C7A}"/>
              </a:ext>
            </a:extLst>
          </p:cNvPr>
          <p:cNvSpPr/>
          <p:nvPr/>
        </p:nvSpPr>
        <p:spPr>
          <a:xfrm>
            <a:off x="13390666" y="2407920"/>
            <a:ext cx="859222" cy="2240280"/>
          </a:xfrm>
          <a:custGeom>
            <a:avLst/>
            <a:gdLst>
              <a:gd name="connsiteX0" fmla="*/ 340574 w 859222"/>
              <a:gd name="connsiteY0" fmla="*/ 2240280 h 2240280"/>
              <a:gd name="connsiteX1" fmla="*/ 340574 w 859222"/>
              <a:gd name="connsiteY1" fmla="*/ 2240280 h 2240280"/>
              <a:gd name="connsiteX2" fmla="*/ 340574 w 859222"/>
              <a:gd name="connsiteY2" fmla="*/ 1569720 h 2240280"/>
              <a:gd name="connsiteX3" fmla="*/ 188174 w 859222"/>
              <a:gd name="connsiteY3" fmla="*/ 1554480 h 2240280"/>
              <a:gd name="connsiteX4" fmla="*/ 127214 w 859222"/>
              <a:gd name="connsiteY4" fmla="*/ 1508760 h 2240280"/>
              <a:gd name="connsiteX5" fmla="*/ 66254 w 859222"/>
              <a:gd name="connsiteY5" fmla="*/ 1493520 h 2240280"/>
              <a:gd name="connsiteX6" fmla="*/ 35774 w 859222"/>
              <a:gd name="connsiteY6" fmla="*/ 1447800 h 2240280"/>
              <a:gd name="connsiteX7" fmla="*/ 20534 w 859222"/>
              <a:gd name="connsiteY7" fmla="*/ 1021080 h 2240280"/>
              <a:gd name="connsiteX8" fmla="*/ 20534 w 859222"/>
              <a:gd name="connsiteY8" fmla="*/ 563880 h 2240280"/>
              <a:gd name="connsiteX9" fmla="*/ 66254 w 859222"/>
              <a:gd name="connsiteY9" fmla="*/ 457200 h 2240280"/>
              <a:gd name="connsiteX10" fmla="*/ 111974 w 859222"/>
              <a:gd name="connsiteY10" fmla="*/ 426720 h 2240280"/>
              <a:gd name="connsiteX11" fmla="*/ 203414 w 859222"/>
              <a:gd name="connsiteY11" fmla="*/ 335280 h 2240280"/>
              <a:gd name="connsiteX12" fmla="*/ 325334 w 859222"/>
              <a:gd name="connsiteY12" fmla="*/ 304800 h 2240280"/>
              <a:gd name="connsiteX13" fmla="*/ 355814 w 859222"/>
              <a:gd name="connsiteY13" fmla="*/ 60960 h 2240280"/>
              <a:gd name="connsiteX14" fmla="*/ 371054 w 859222"/>
              <a:gd name="connsiteY14" fmla="*/ 15240 h 2240280"/>
              <a:gd name="connsiteX15" fmla="*/ 416774 w 859222"/>
              <a:gd name="connsiteY15" fmla="*/ 0 h 2240280"/>
              <a:gd name="connsiteX16" fmla="*/ 569174 w 859222"/>
              <a:gd name="connsiteY16" fmla="*/ 15240 h 2240280"/>
              <a:gd name="connsiteX17" fmla="*/ 599654 w 859222"/>
              <a:gd name="connsiteY17" fmla="*/ 60960 h 2240280"/>
              <a:gd name="connsiteX18" fmla="*/ 614894 w 859222"/>
              <a:gd name="connsiteY18" fmla="*/ 289560 h 2240280"/>
              <a:gd name="connsiteX19" fmla="*/ 660614 w 859222"/>
              <a:gd name="connsiteY19" fmla="*/ 320040 h 2240280"/>
              <a:gd name="connsiteX20" fmla="*/ 706334 w 859222"/>
              <a:gd name="connsiteY20" fmla="*/ 365760 h 2240280"/>
              <a:gd name="connsiteX21" fmla="*/ 767294 w 859222"/>
              <a:gd name="connsiteY21" fmla="*/ 472440 h 2240280"/>
              <a:gd name="connsiteX22" fmla="*/ 782534 w 859222"/>
              <a:gd name="connsiteY22" fmla="*/ 518160 h 2240280"/>
              <a:gd name="connsiteX23" fmla="*/ 828254 w 859222"/>
              <a:gd name="connsiteY23" fmla="*/ 533400 h 2240280"/>
              <a:gd name="connsiteX24" fmla="*/ 858734 w 859222"/>
              <a:gd name="connsiteY24" fmla="*/ 640080 h 2240280"/>
              <a:gd name="connsiteX25" fmla="*/ 858734 w 859222"/>
              <a:gd name="connsiteY25" fmla="*/ 640080 h 224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9222" h="2240280">
                <a:moveTo>
                  <a:pt x="340574" y="2240280"/>
                </a:moveTo>
                <a:lnTo>
                  <a:pt x="340574" y="2240280"/>
                </a:lnTo>
                <a:cubicBezTo>
                  <a:pt x="356849" y="2044977"/>
                  <a:pt x="390883" y="1720646"/>
                  <a:pt x="340574" y="1569720"/>
                </a:cubicBezTo>
                <a:cubicBezTo>
                  <a:pt x="324430" y="1521287"/>
                  <a:pt x="238974" y="1559560"/>
                  <a:pt x="188174" y="1554480"/>
                </a:cubicBezTo>
                <a:cubicBezTo>
                  <a:pt x="167854" y="1539240"/>
                  <a:pt x="149932" y="1520119"/>
                  <a:pt x="127214" y="1508760"/>
                </a:cubicBezTo>
                <a:cubicBezTo>
                  <a:pt x="108480" y="1499393"/>
                  <a:pt x="83682" y="1505138"/>
                  <a:pt x="66254" y="1493520"/>
                </a:cubicBezTo>
                <a:cubicBezTo>
                  <a:pt x="51014" y="1483360"/>
                  <a:pt x="45934" y="1463040"/>
                  <a:pt x="35774" y="1447800"/>
                </a:cubicBezTo>
                <a:cubicBezTo>
                  <a:pt x="30694" y="1305560"/>
                  <a:pt x="28015" y="1163214"/>
                  <a:pt x="20534" y="1021080"/>
                </a:cubicBezTo>
                <a:cubicBezTo>
                  <a:pt x="4839" y="722875"/>
                  <a:pt x="-16518" y="1008504"/>
                  <a:pt x="20534" y="563880"/>
                </a:cubicBezTo>
                <a:cubicBezTo>
                  <a:pt x="23714" y="525724"/>
                  <a:pt x="38587" y="484867"/>
                  <a:pt x="66254" y="457200"/>
                </a:cubicBezTo>
                <a:cubicBezTo>
                  <a:pt x="79206" y="444248"/>
                  <a:pt x="98284" y="438889"/>
                  <a:pt x="111974" y="426720"/>
                </a:cubicBezTo>
                <a:cubicBezTo>
                  <a:pt x="144191" y="398082"/>
                  <a:pt x="161596" y="345735"/>
                  <a:pt x="203414" y="335280"/>
                </a:cubicBezTo>
                <a:lnTo>
                  <a:pt x="325334" y="304800"/>
                </a:lnTo>
                <a:cubicBezTo>
                  <a:pt x="337146" y="163050"/>
                  <a:pt x="327507" y="160035"/>
                  <a:pt x="355814" y="60960"/>
                </a:cubicBezTo>
                <a:cubicBezTo>
                  <a:pt x="360227" y="45514"/>
                  <a:pt x="359695" y="26599"/>
                  <a:pt x="371054" y="15240"/>
                </a:cubicBezTo>
                <a:cubicBezTo>
                  <a:pt x="382413" y="3881"/>
                  <a:pt x="401534" y="5080"/>
                  <a:pt x="416774" y="0"/>
                </a:cubicBezTo>
                <a:cubicBezTo>
                  <a:pt x="467574" y="5080"/>
                  <a:pt x="520741" y="-904"/>
                  <a:pt x="569174" y="15240"/>
                </a:cubicBezTo>
                <a:cubicBezTo>
                  <a:pt x="586550" y="21032"/>
                  <a:pt x="596643" y="42893"/>
                  <a:pt x="599654" y="60960"/>
                </a:cubicBezTo>
                <a:cubicBezTo>
                  <a:pt x="612209" y="136290"/>
                  <a:pt x="597402" y="215221"/>
                  <a:pt x="614894" y="289560"/>
                </a:cubicBezTo>
                <a:cubicBezTo>
                  <a:pt x="619089" y="307389"/>
                  <a:pt x="646543" y="308314"/>
                  <a:pt x="660614" y="320040"/>
                </a:cubicBezTo>
                <a:cubicBezTo>
                  <a:pt x="677171" y="333838"/>
                  <a:pt x="692536" y="349203"/>
                  <a:pt x="706334" y="365760"/>
                </a:cubicBezTo>
                <a:cubicBezTo>
                  <a:pt x="728842" y="392770"/>
                  <a:pt x="754142" y="441751"/>
                  <a:pt x="767294" y="472440"/>
                </a:cubicBezTo>
                <a:cubicBezTo>
                  <a:pt x="773622" y="487205"/>
                  <a:pt x="771175" y="506801"/>
                  <a:pt x="782534" y="518160"/>
                </a:cubicBezTo>
                <a:cubicBezTo>
                  <a:pt x="793893" y="529519"/>
                  <a:pt x="813014" y="528320"/>
                  <a:pt x="828254" y="533400"/>
                </a:cubicBezTo>
                <a:cubicBezTo>
                  <a:pt x="865550" y="607991"/>
                  <a:pt x="858734" y="571642"/>
                  <a:pt x="858734" y="640080"/>
                </a:cubicBezTo>
                <a:lnTo>
                  <a:pt x="858734" y="64008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9" name="Freeform: Shape 18">
            <a:extLst>
              <a:ext uri="{FF2B5EF4-FFF2-40B4-BE49-F238E27FC236}">
                <a16:creationId xmlns:a16="http://schemas.microsoft.com/office/drawing/2014/main" id="{165E23F9-9F2E-4B85-8C78-99C40A7925BC}"/>
              </a:ext>
            </a:extLst>
          </p:cNvPr>
          <p:cNvSpPr/>
          <p:nvPr/>
        </p:nvSpPr>
        <p:spPr>
          <a:xfrm>
            <a:off x="14417040" y="2514600"/>
            <a:ext cx="992208" cy="2057400"/>
          </a:xfrm>
          <a:custGeom>
            <a:avLst/>
            <a:gdLst>
              <a:gd name="connsiteX0" fmla="*/ 0 w 992208"/>
              <a:gd name="connsiteY0" fmla="*/ 457200 h 2057400"/>
              <a:gd name="connsiteX1" fmla="*/ 0 w 992208"/>
              <a:gd name="connsiteY1" fmla="*/ 457200 h 2057400"/>
              <a:gd name="connsiteX2" fmla="*/ 167640 w 992208"/>
              <a:gd name="connsiteY2" fmla="*/ 365760 h 2057400"/>
              <a:gd name="connsiteX3" fmla="*/ 182880 w 992208"/>
              <a:gd name="connsiteY3" fmla="*/ 320040 h 2057400"/>
              <a:gd name="connsiteX4" fmla="*/ 167640 w 992208"/>
              <a:gd name="connsiteY4" fmla="*/ 198120 h 2057400"/>
              <a:gd name="connsiteX5" fmla="*/ 167640 w 992208"/>
              <a:gd name="connsiteY5" fmla="*/ 15240 h 2057400"/>
              <a:gd name="connsiteX6" fmla="*/ 259080 w 992208"/>
              <a:gd name="connsiteY6" fmla="*/ 0 h 2057400"/>
              <a:gd name="connsiteX7" fmla="*/ 335280 w 992208"/>
              <a:gd name="connsiteY7" fmla="*/ 30480 h 2057400"/>
              <a:gd name="connsiteX8" fmla="*/ 396240 w 992208"/>
              <a:gd name="connsiteY8" fmla="*/ 350520 h 2057400"/>
              <a:gd name="connsiteX9" fmla="*/ 487680 w 992208"/>
              <a:gd name="connsiteY9" fmla="*/ 381000 h 2057400"/>
              <a:gd name="connsiteX10" fmla="*/ 533400 w 992208"/>
              <a:gd name="connsiteY10" fmla="*/ 396240 h 2057400"/>
              <a:gd name="connsiteX11" fmla="*/ 685800 w 992208"/>
              <a:gd name="connsiteY11" fmla="*/ 502920 h 2057400"/>
              <a:gd name="connsiteX12" fmla="*/ 701040 w 992208"/>
              <a:gd name="connsiteY12" fmla="*/ 548640 h 2057400"/>
              <a:gd name="connsiteX13" fmla="*/ 731520 w 992208"/>
              <a:gd name="connsiteY13" fmla="*/ 594360 h 2057400"/>
              <a:gd name="connsiteX14" fmla="*/ 746760 w 992208"/>
              <a:gd name="connsiteY14" fmla="*/ 670560 h 2057400"/>
              <a:gd name="connsiteX15" fmla="*/ 777240 w 992208"/>
              <a:gd name="connsiteY15" fmla="*/ 1402080 h 2057400"/>
              <a:gd name="connsiteX16" fmla="*/ 853440 w 992208"/>
              <a:gd name="connsiteY16" fmla="*/ 1600200 h 2057400"/>
              <a:gd name="connsiteX17" fmla="*/ 899160 w 992208"/>
              <a:gd name="connsiteY17" fmla="*/ 1661160 h 2057400"/>
              <a:gd name="connsiteX18" fmla="*/ 929640 w 992208"/>
              <a:gd name="connsiteY18" fmla="*/ 1737360 h 2057400"/>
              <a:gd name="connsiteX19" fmla="*/ 975360 w 992208"/>
              <a:gd name="connsiteY19" fmla="*/ 1844040 h 2057400"/>
              <a:gd name="connsiteX20" fmla="*/ 990600 w 992208"/>
              <a:gd name="connsiteY20" fmla="*/ 1905000 h 2057400"/>
              <a:gd name="connsiteX21" fmla="*/ 990600 w 992208"/>
              <a:gd name="connsiteY21" fmla="*/ 2057400 h 2057400"/>
              <a:gd name="connsiteX22" fmla="*/ 990600 w 992208"/>
              <a:gd name="connsiteY22" fmla="*/ 20574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92208" h="2057400">
                <a:moveTo>
                  <a:pt x="0" y="457200"/>
                </a:moveTo>
                <a:lnTo>
                  <a:pt x="0" y="457200"/>
                </a:lnTo>
                <a:cubicBezTo>
                  <a:pt x="109375" y="420742"/>
                  <a:pt x="127591" y="445858"/>
                  <a:pt x="167640" y="365760"/>
                </a:cubicBezTo>
                <a:cubicBezTo>
                  <a:pt x="174824" y="351392"/>
                  <a:pt x="177800" y="335280"/>
                  <a:pt x="182880" y="320040"/>
                </a:cubicBezTo>
                <a:cubicBezTo>
                  <a:pt x="177800" y="279400"/>
                  <a:pt x="174966" y="238416"/>
                  <a:pt x="167640" y="198120"/>
                </a:cubicBezTo>
                <a:cubicBezTo>
                  <a:pt x="155094" y="129116"/>
                  <a:pt x="101256" y="110074"/>
                  <a:pt x="167640" y="15240"/>
                </a:cubicBezTo>
                <a:cubicBezTo>
                  <a:pt x="185360" y="-10075"/>
                  <a:pt x="228600" y="5080"/>
                  <a:pt x="259080" y="0"/>
                </a:cubicBezTo>
                <a:cubicBezTo>
                  <a:pt x="284480" y="10160"/>
                  <a:pt x="309665" y="20874"/>
                  <a:pt x="335280" y="30480"/>
                </a:cubicBezTo>
                <a:cubicBezTo>
                  <a:pt x="495076" y="90404"/>
                  <a:pt x="268937" y="-49574"/>
                  <a:pt x="396240" y="350520"/>
                </a:cubicBezTo>
                <a:cubicBezTo>
                  <a:pt x="405982" y="381136"/>
                  <a:pt x="457200" y="370840"/>
                  <a:pt x="487680" y="381000"/>
                </a:cubicBezTo>
                <a:cubicBezTo>
                  <a:pt x="502920" y="386080"/>
                  <a:pt x="520034" y="387329"/>
                  <a:pt x="533400" y="396240"/>
                </a:cubicBezTo>
                <a:cubicBezTo>
                  <a:pt x="645974" y="471289"/>
                  <a:pt x="595534" y="435221"/>
                  <a:pt x="685800" y="502920"/>
                </a:cubicBezTo>
                <a:cubicBezTo>
                  <a:pt x="690880" y="518160"/>
                  <a:pt x="693856" y="534272"/>
                  <a:pt x="701040" y="548640"/>
                </a:cubicBezTo>
                <a:cubicBezTo>
                  <a:pt x="709231" y="565023"/>
                  <a:pt x="725089" y="577210"/>
                  <a:pt x="731520" y="594360"/>
                </a:cubicBezTo>
                <a:cubicBezTo>
                  <a:pt x="740615" y="618614"/>
                  <a:pt x="741680" y="645160"/>
                  <a:pt x="746760" y="670560"/>
                </a:cubicBezTo>
                <a:cubicBezTo>
                  <a:pt x="756920" y="914400"/>
                  <a:pt x="759852" y="1158649"/>
                  <a:pt x="777240" y="1402080"/>
                </a:cubicBezTo>
                <a:cubicBezTo>
                  <a:pt x="783504" y="1489781"/>
                  <a:pt x="808370" y="1532596"/>
                  <a:pt x="853440" y="1600200"/>
                </a:cubicBezTo>
                <a:cubicBezTo>
                  <a:pt x="867529" y="1621334"/>
                  <a:pt x="886825" y="1638956"/>
                  <a:pt x="899160" y="1661160"/>
                </a:cubicBezTo>
                <a:cubicBezTo>
                  <a:pt x="912446" y="1685074"/>
                  <a:pt x="918529" y="1712361"/>
                  <a:pt x="929640" y="1737360"/>
                </a:cubicBezTo>
                <a:cubicBezTo>
                  <a:pt x="962152" y="1810512"/>
                  <a:pt x="956579" y="1778306"/>
                  <a:pt x="975360" y="1844040"/>
                </a:cubicBezTo>
                <a:cubicBezTo>
                  <a:pt x="981114" y="1864179"/>
                  <a:pt x="989108" y="1884108"/>
                  <a:pt x="990600" y="1905000"/>
                </a:cubicBezTo>
                <a:cubicBezTo>
                  <a:pt x="994219" y="1955671"/>
                  <a:pt x="990600" y="2006600"/>
                  <a:pt x="990600" y="2057400"/>
                </a:cubicBezTo>
                <a:lnTo>
                  <a:pt x="990600" y="205740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0" name="Freeform: Shape 19">
            <a:extLst>
              <a:ext uri="{FF2B5EF4-FFF2-40B4-BE49-F238E27FC236}">
                <a16:creationId xmlns:a16="http://schemas.microsoft.com/office/drawing/2014/main" id="{E54A8FE7-7F54-4C89-B0D2-ED5B3EFC8878}"/>
              </a:ext>
            </a:extLst>
          </p:cNvPr>
          <p:cNvSpPr/>
          <p:nvPr/>
        </p:nvSpPr>
        <p:spPr>
          <a:xfrm>
            <a:off x="14688815" y="2971800"/>
            <a:ext cx="292105" cy="323914"/>
          </a:xfrm>
          <a:custGeom>
            <a:avLst/>
            <a:gdLst>
              <a:gd name="connsiteX0" fmla="*/ 33025 w 292105"/>
              <a:gd name="connsiteY0" fmla="*/ 0 h 323914"/>
              <a:gd name="connsiteX1" fmla="*/ 33025 w 292105"/>
              <a:gd name="connsiteY1" fmla="*/ 0 h 323914"/>
              <a:gd name="connsiteX2" fmla="*/ 17785 w 292105"/>
              <a:gd name="connsiteY2" fmla="*/ 243840 h 323914"/>
              <a:gd name="connsiteX3" fmla="*/ 170185 w 292105"/>
              <a:gd name="connsiteY3" fmla="*/ 289560 h 323914"/>
              <a:gd name="connsiteX4" fmla="*/ 276865 w 292105"/>
              <a:gd name="connsiteY4" fmla="*/ 304800 h 323914"/>
              <a:gd name="connsiteX5" fmla="*/ 292105 w 292105"/>
              <a:gd name="connsiteY5" fmla="*/ 259080 h 323914"/>
              <a:gd name="connsiteX6" fmla="*/ 276865 w 292105"/>
              <a:gd name="connsiteY6" fmla="*/ 91440 h 323914"/>
              <a:gd name="connsiteX7" fmla="*/ 231145 w 292105"/>
              <a:gd name="connsiteY7" fmla="*/ 45720 h 323914"/>
              <a:gd name="connsiteX8" fmla="*/ 109225 w 292105"/>
              <a:gd name="connsiteY8" fmla="*/ 15240 h 323914"/>
              <a:gd name="connsiteX9" fmla="*/ 33025 w 292105"/>
              <a:gd name="connsiteY9" fmla="*/ 0 h 32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105" h="323914">
                <a:moveTo>
                  <a:pt x="33025" y="0"/>
                </a:moveTo>
                <a:lnTo>
                  <a:pt x="33025" y="0"/>
                </a:lnTo>
                <a:cubicBezTo>
                  <a:pt x="22907" y="45530"/>
                  <a:pt x="-25672" y="187967"/>
                  <a:pt x="17785" y="243840"/>
                </a:cubicBezTo>
                <a:cubicBezTo>
                  <a:pt x="26741" y="255355"/>
                  <a:pt x="144783" y="283209"/>
                  <a:pt x="170185" y="289560"/>
                </a:cubicBezTo>
                <a:cubicBezTo>
                  <a:pt x="207515" y="314447"/>
                  <a:pt x="227659" y="344165"/>
                  <a:pt x="276865" y="304800"/>
                </a:cubicBezTo>
                <a:cubicBezTo>
                  <a:pt x="289409" y="294765"/>
                  <a:pt x="287025" y="274320"/>
                  <a:pt x="292105" y="259080"/>
                </a:cubicBezTo>
                <a:cubicBezTo>
                  <a:pt x="287025" y="203200"/>
                  <a:pt x="292280" y="145392"/>
                  <a:pt x="276865" y="91440"/>
                </a:cubicBezTo>
                <a:cubicBezTo>
                  <a:pt x="270944" y="70717"/>
                  <a:pt x="249078" y="57675"/>
                  <a:pt x="231145" y="45720"/>
                </a:cubicBezTo>
                <a:cubicBezTo>
                  <a:pt x="210243" y="31785"/>
                  <a:pt x="121535" y="18318"/>
                  <a:pt x="109225" y="15240"/>
                </a:cubicBezTo>
                <a:cubicBezTo>
                  <a:pt x="35414" y="-3213"/>
                  <a:pt x="45725" y="2540"/>
                  <a:pt x="33025" y="0"/>
                </a:cubicBezTo>
                <a:close/>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Freeform: Shape 20">
            <a:extLst>
              <a:ext uri="{FF2B5EF4-FFF2-40B4-BE49-F238E27FC236}">
                <a16:creationId xmlns:a16="http://schemas.microsoft.com/office/drawing/2014/main" id="{528D5C58-BCD0-4EC2-859A-045AE0736248}"/>
              </a:ext>
            </a:extLst>
          </p:cNvPr>
          <p:cNvSpPr/>
          <p:nvPr/>
        </p:nvSpPr>
        <p:spPr>
          <a:xfrm>
            <a:off x="14371320" y="3169920"/>
            <a:ext cx="417064" cy="320040"/>
          </a:xfrm>
          <a:custGeom>
            <a:avLst/>
            <a:gdLst>
              <a:gd name="connsiteX0" fmla="*/ 335280 w 417064"/>
              <a:gd name="connsiteY0" fmla="*/ 0 h 320040"/>
              <a:gd name="connsiteX1" fmla="*/ 335280 w 417064"/>
              <a:gd name="connsiteY1" fmla="*/ 0 h 320040"/>
              <a:gd name="connsiteX2" fmla="*/ 213360 w 417064"/>
              <a:gd name="connsiteY2" fmla="*/ 60960 h 320040"/>
              <a:gd name="connsiteX3" fmla="*/ 167640 w 417064"/>
              <a:gd name="connsiteY3" fmla="*/ 91440 h 320040"/>
              <a:gd name="connsiteX4" fmla="*/ 106680 w 417064"/>
              <a:gd name="connsiteY4" fmla="*/ 76200 h 320040"/>
              <a:gd name="connsiteX5" fmla="*/ 0 w 417064"/>
              <a:gd name="connsiteY5" fmla="*/ 76200 h 320040"/>
              <a:gd name="connsiteX6" fmla="*/ 15240 w 417064"/>
              <a:gd name="connsiteY6" fmla="*/ 320040 h 320040"/>
              <a:gd name="connsiteX7" fmla="*/ 274320 w 417064"/>
              <a:gd name="connsiteY7" fmla="*/ 289560 h 320040"/>
              <a:gd name="connsiteX8" fmla="*/ 365760 w 417064"/>
              <a:gd name="connsiteY8" fmla="*/ 259080 h 320040"/>
              <a:gd name="connsiteX9" fmla="*/ 411480 w 417064"/>
              <a:gd name="connsiteY9" fmla="*/ 228600 h 320040"/>
              <a:gd name="connsiteX10" fmla="*/ 411480 w 417064"/>
              <a:gd name="connsiteY10" fmla="*/ 60960 h 320040"/>
              <a:gd name="connsiteX11" fmla="*/ 411480 w 417064"/>
              <a:gd name="connsiteY11" fmla="*/ 60960 h 32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7064" h="320040">
                <a:moveTo>
                  <a:pt x="335280" y="0"/>
                </a:moveTo>
                <a:lnTo>
                  <a:pt x="335280" y="0"/>
                </a:lnTo>
                <a:cubicBezTo>
                  <a:pt x="294640" y="20320"/>
                  <a:pt x="253249" y="39202"/>
                  <a:pt x="213360" y="60960"/>
                </a:cubicBezTo>
                <a:cubicBezTo>
                  <a:pt x="197280" y="69731"/>
                  <a:pt x="185772" y="88850"/>
                  <a:pt x="167640" y="91440"/>
                </a:cubicBezTo>
                <a:cubicBezTo>
                  <a:pt x="146905" y="94402"/>
                  <a:pt x="127539" y="78096"/>
                  <a:pt x="106680" y="76200"/>
                </a:cubicBezTo>
                <a:cubicBezTo>
                  <a:pt x="71266" y="72981"/>
                  <a:pt x="35560" y="76200"/>
                  <a:pt x="0" y="76200"/>
                </a:cubicBezTo>
                <a:lnTo>
                  <a:pt x="15240" y="320040"/>
                </a:lnTo>
                <a:lnTo>
                  <a:pt x="274320" y="289560"/>
                </a:lnTo>
                <a:cubicBezTo>
                  <a:pt x="305736" y="282828"/>
                  <a:pt x="339027" y="276902"/>
                  <a:pt x="365760" y="259080"/>
                </a:cubicBezTo>
                <a:cubicBezTo>
                  <a:pt x="381000" y="248920"/>
                  <a:pt x="407361" y="246447"/>
                  <a:pt x="411480" y="228600"/>
                </a:cubicBezTo>
                <a:cubicBezTo>
                  <a:pt x="424045" y="174151"/>
                  <a:pt x="411480" y="116840"/>
                  <a:pt x="411480" y="60960"/>
                </a:cubicBezTo>
                <a:lnTo>
                  <a:pt x="411480" y="6096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2" name="Freeform: Shape 21">
            <a:extLst>
              <a:ext uri="{FF2B5EF4-FFF2-40B4-BE49-F238E27FC236}">
                <a16:creationId xmlns:a16="http://schemas.microsoft.com/office/drawing/2014/main" id="{81A219A5-626E-4A08-AFC6-EDB7B6E55896}"/>
              </a:ext>
            </a:extLst>
          </p:cNvPr>
          <p:cNvSpPr/>
          <p:nvPr/>
        </p:nvSpPr>
        <p:spPr>
          <a:xfrm>
            <a:off x="14025214" y="3169920"/>
            <a:ext cx="285460" cy="350520"/>
          </a:xfrm>
          <a:custGeom>
            <a:avLst/>
            <a:gdLst>
              <a:gd name="connsiteX0" fmla="*/ 269906 w 285460"/>
              <a:gd name="connsiteY0" fmla="*/ 350520 h 350520"/>
              <a:gd name="connsiteX1" fmla="*/ 269906 w 285460"/>
              <a:gd name="connsiteY1" fmla="*/ 350520 h 350520"/>
              <a:gd name="connsiteX2" fmla="*/ 132746 w 285460"/>
              <a:gd name="connsiteY2" fmla="*/ 304800 h 350520"/>
              <a:gd name="connsiteX3" fmla="*/ 102266 w 285460"/>
              <a:gd name="connsiteY3" fmla="*/ 259080 h 350520"/>
              <a:gd name="connsiteX4" fmla="*/ 56546 w 285460"/>
              <a:gd name="connsiteY4" fmla="*/ 243840 h 350520"/>
              <a:gd name="connsiteX5" fmla="*/ 41306 w 285460"/>
              <a:gd name="connsiteY5" fmla="*/ 198120 h 350520"/>
              <a:gd name="connsiteX6" fmla="*/ 26066 w 285460"/>
              <a:gd name="connsiteY6" fmla="*/ 60960 h 350520"/>
              <a:gd name="connsiteX7" fmla="*/ 117506 w 285460"/>
              <a:gd name="connsiteY7" fmla="*/ 0 h 350520"/>
              <a:gd name="connsiteX8" fmla="*/ 269906 w 285460"/>
              <a:gd name="connsiteY8" fmla="*/ 15240 h 350520"/>
              <a:gd name="connsiteX9" fmla="*/ 285146 w 285460"/>
              <a:gd name="connsiteY9" fmla="*/ 76200 h 350520"/>
              <a:gd name="connsiteX10" fmla="*/ 269906 w 285460"/>
              <a:gd name="connsiteY10" fmla="*/ 289560 h 35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5460" h="350520">
                <a:moveTo>
                  <a:pt x="269906" y="350520"/>
                </a:moveTo>
                <a:lnTo>
                  <a:pt x="269906" y="350520"/>
                </a:lnTo>
                <a:cubicBezTo>
                  <a:pt x="224186" y="335280"/>
                  <a:pt x="175055" y="327877"/>
                  <a:pt x="132746" y="304800"/>
                </a:cubicBezTo>
                <a:cubicBezTo>
                  <a:pt x="116666" y="296029"/>
                  <a:pt x="116569" y="270522"/>
                  <a:pt x="102266" y="259080"/>
                </a:cubicBezTo>
                <a:cubicBezTo>
                  <a:pt x="89722" y="249045"/>
                  <a:pt x="71786" y="248920"/>
                  <a:pt x="56546" y="243840"/>
                </a:cubicBezTo>
                <a:cubicBezTo>
                  <a:pt x="51466" y="228600"/>
                  <a:pt x="48490" y="212488"/>
                  <a:pt x="41306" y="198120"/>
                </a:cubicBezTo>
                <a:cubicBezTo>
                  <a:pt x="15055" y="145617"/>
                  <a:pt x="-28236" y="138534"/>
                  <a:pt x="26066" y="60960"/>
                </a:cubicBezTo>
                <a:cubicBezTo>
                  <a:pt x="47073" y="30950"/>
                  <a:pt x="117506" y="0"/>
                  <a:pt x="117506" y="0"/>
                </a:cubicBezTo>
                <a:cubicBezTo>
                  <a:pt x="168306" y="5080"/>
                  <a:pt x="223429" y="-5886"/>
                  <a:pt x="269906" y="15240"/>
                </a:cubicBezTo>
                <a:cubicBezTo>
                  <a:pt x="288974" y="23907"/>
                  <a:pt x="285146" y="76200"/>
                  <a:pt x="285146" y="76200"/>
                </a:cubicBezTo>
                <a:lnTo>
                  <a:pt x="269906" y="28956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3" name="TextBox 22">
            <a:extLst>
              <a:ext uri="{FF2B5EF4-FFF2-40B4-BE49-F238E27FC236}">
                <a16:creationId xmlns:a16="http://schemas.microsoft.com/office/drawing/2014/main" id="{88557A08-6E36-408B-AD10-2FFE172720D3}"/>
              </a:ext>
            </a:extLst>
          </p:cNvPr>
          <p:cNvSpPr txBox="1"/>
          <p:nvPr/>
        </p:nvSpPr>
        <p:spPr>
          <a:xfrm rot="21373924">
            <a:off x="13477729" y="4790793"/>
            <a:ext cx="2005357"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70C0"/>
                </a:solidFill>
                <a:effectLst/>
                <a:uFillTx/>
                <a:latin typeface="MV Boli" panose="02000500030200090000" pitchFamily="2" charset="0"/>
                <a:cs typeface="MV Boli" panose="02000500030200090000" pitchFamily="2" charset="0"/>
                <a:sym typeface="Open Sans Regular"/>
              </a:rPr>
              <a:t>Principle……</a:t>
            </a:r>
          </a:p>
        </p:txBody>
      </p:sp>
      <p:sp>
        <p:nvSpPr>
          <p:cNvPr id="3" name="Slide Number Placeholder 2">
            <a:extLst>
              <a:ext uri="{FF2B5EF4-FFF2-40B4-BE49-F238E27FC236}">
                <a16:creationId xmlns:a16="http://schemas.microsoft.com/office/drawing/2014/main" id="{281C6AA2-CCD7-416D-8066-FD99CF6DFD39}"/>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180211083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89740-D548-47F7-873F-6194363A55B7}"/>
              </a:ext>
            </a:extLst>
          </p:cNvPr>
          <p:cNvSpPr>
            <a:spLocks noGrp="1"/>
          </p:cNvSpPr>
          <p:nvPr>
            <p:ph type="title"/>
          </p:nvPr>
        </p:nvSpPr>
        <p:spPr/>
        <p:txBody>
          <a:bodyPr>
            <a:normAutofit fontScale="90000"/>
          </a:bodyPr>
          <a:lstStyle/>
          <a:p>
            <a:r>
              <a:rPr lang="en-US" dirty="0">
                <a:solidFill>
                  <a:srgbClr val="000000"/>
                </a:solidFill>
              </a:rPr>
              <a:t>The “egg” model of protection action</a:t>
            </a:r>
          </a:p>
        </p:txBody>
      </p:sp>
      <p:sp>
        <p:nvSpPr>
          <p:cNvPr id="4" name="Oval 3">
            <a:extLst>
              <a:ext uri="{FF2B5EF4-FFF2-40B4-BE49-F238E27FC236}">
                <a16:creationId xmlns:a16="http://schemas.microsoft.com/office/drawing/2014/main" id="{E5D80688-41FF-4C06-B530-DDF87F24983B}"/>
              </a:ext>
            </a:extLst>
          </p:cNvPr>
          <p:cNvSpPr/>
          <p:nvPr/>
        </p:nvSpPr>
        <p:spPr>
          <a:xfrm>
            <a:off x="432176" y="1297691"/>
            <a:ext cx="16209903" cy="7328149"/>
          </a:xfrm>
          <a:prstGeom prst="ellipse">
            <a:avLst/>
          </a:prstGeom>
          <a:solidFill>
            <a:srgbClr val="D2F0E0"/>
          </a:solidFill>
          <a:ln w="571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 name="Oval 4">
            <a:extLst>
              <a:ext uri="{FF2B5EF4-FFF2-40B4-BE49-F238E27FC236}">
                <a16:creationId xmlns:a16="http://schemas.microsoft.com/office/drawing/2014/main" id="{867D10A5-1429-4820-9980-75895580C79E}"/>
              </a:ext>
            </a:extLst>
          </p:cNvPr>
          <p:cNvSpPr/>
          <p:nvPr/>
        </p:nvSpPr>
        <p:spPr>
          <a:xfrm>
            <a:off x="845599" y="2109298"/>
            <a:ext cx="10428907" cy="5769782"/>
          </a:xfrm>
          <a:prstGeom prst="ellipse">
            <a:avLst/>
          </a:prstGeom>
          <a:solidFill>
            <a:schemeClr val="bg1"/>
          </a:solidFill>
          <a:ln w="571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Oval 5">
            <a:extLst>
              <a:ext uri="{FF2B5EF4-FFF2-40B4-BE49-F238E27FC236}">
                <a16:creationId xmlns:a16="http://schemas.microsoft.com/office/drawing/2014/main" id="{5D50B286-20FD-4E74-B3FF-461CFE426A36}"/>
              </a:ext>
            </a:extLst>
          </p:cNvPr>
          <p:cNvSpPr/>
          <p:nvPr/>
        </p:nvSpPr>
        <p:spPr>
          <a:xfrm>
            <a:off x="1145337" y="2904687"/>
            <a:ext cx="6224113" cy="4114155"/>
          </a:xfrm>
          <a:prstGeom prst="ellipse">
            <a:avLst/>
          </a:prstGeom>
          <a:solidFill>
            <a:srgbClr val="FFC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Content Placeholder 2">
            <a:extLst>
              <a:ext uri="{FF2B5EF4-FFF2-40B4-BE49-F238E27FC236}">
                <a16:creationId xmlns:a16="http://schemas.microsoft.com/office/drawing/2014/main" id="{1F8F62F3-C172-4BEC-8772-313DC83BB860}"/>
              </a:ext>
            </a:extLst>
          </p:cNvPr>
          <p:cNvSpPr txBox="1">
            <a:spLocks/>
          </p:cNvSpPr>
          <p:nvPr/>
        </p:nvSpPr>
        <p:spPr>
          <a:xfrm>
            <a:off x="7944139" y="4295069"/>
            <a:ext cx="3521930" cy="1154843"/>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4000" b="1" dirty="0"/>
              <a:t>Remedial action</a:t>
            </a:r>
          </a:p>
        </p:txBody>
      </p:sp>
      <p:sp>
        <p:nvSpPr>
          <p:cNvPr id="8" name="Content Placeholder 2">
            <a:extLst>
              <a:ext uri="{FF2B5EF4-FFF2-40B4-BE49-F238E27FC236}">
                <a16:creationId xmlns:a16="http://schemas.microsoft.com/office/drawing/2014/main" id="{72AFBA64-6648-41B6-ABA4-318593D5C208}"/>
              </a:ext>
            </a:extLst>
          </p:cNvPr>
          <p:cNvSpPr txBox="1">
            <a:spLocks/>
          </p:cNvSpPr>
          <p:nvPr/>
        </p:nvSpPr>
        <p:spPr>
          <a:xfrm>
            <a:off x="11568854" y="3664753"/>
            <a:ext cx="3615644" cy="2042773"/>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4000" b="1" dirty="0"/>
              <a:t>Preventive action/ environment building</a:t>
            </a:r>
          </a:p>
        </p:txBody>
      </p:sp>
      <p:sp>
        <p:nvSpPr>
          <p:cNvPr id="9" name="Content Placeholder 2">
            <a:extLst>
              <a:ext uri="{FF2B5EF4-FFF2-40B4-BE49-F238E27FC236}">
                <a16:creationId xmlns:a16="http://schemas.microsoft.com/office/drawing/2014/main" id="{EC016060-EC5E-48C2-B2FC-0202209F5F20}"/>
              </a:ext>
            </a:extLst>
          </p:cNvPr>
          <p:cNvSpPr txBox="1">
            <a:spLocks/>
          </p:cNvSpPr>
          <p:nvPr/>
        </p:nvSpPr>
        <p:spPr>
          <a:xfrm>
            <a:off x="3446183" y="3762426"/>
            <a:ext cx="3149755" cy="117502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chorCtr="0">
            <a:noAutofit/>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GB" sz="4000" b="1" dirty="0">
                <a:solidFill>
                  <a:srgbClr val="000000"/>
                </a:solidFill>
              </a:rPr>
              <a:t>Responsive action</a:t>
            </a:r>
          </a:p>
        </p:txBody>
      </p:sp>
      <p:sp>
        <p:nvSpPr>
          <p:cNvPr id="10" name="5-Point Star 9">
            <a:extLst>
              <a:ext uri="{FF2B5EF4-FFF2-40B4-BE49-F238E27FC236}">
                <a16:creationId xmlns:a16="http://schemas.microsoft.com/office/drawing/2014/main" id="{CE92E5C3-993C-46B3-802D-9E75554F9268}"/>
              </a:ext>
            </a:extLst>
          </p:cNvPr>
          <p:cNvSpPr/>
          <p:nvPr/>
        </p:nvSpPr>
        <p:spPr>
          <a:xfrm>
            <a:off x="1755514" y="4192263"/>
            <a:ext cx="1499106" cy="1442736"/>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Content Placeholder 2">
            <a:extLst>
              <a:ext uri="{FF2B5EF4-FFF2-40B4-BE49-F238E27FC236}">
                <a16:creationId xmlns:a16="http://schemas.microsoft.com/office/drawing/2014/main" id="{100670A3-943A-43C2-B219-1D3B47CE3DD8}"/>
              </a:ext>
            </a:extLst>
          </p:cNvPr>
          <p:cNvSpPr txBox="1">
            <a:spLocks/>
          </p:cNvSpPr>
          <p:nvPr/>
        </p:nvSpPr>
        <p:spPr>
          <a:xfrm>
            <a:off x="2669942" y="5533448"/>
            <a:ext cx="4702235" cy="664767"/>
          </a:xfrm>
          <a:prstGeom prst="rect">
            <a:avLst/>
          </a:prstGeom>
        </p:spPr>
        <p:txBody>
          <a:bodyPr vert="horz" lIns="91440" tIns="45720" rIns="91440" bIns="45720" rtlCol="0" anchor="t"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4000" b="1" dirty="0">
                <a:solidFill>
                  <a:srgbClr val="FF0000"/>
                </a:solidFill>
              </a:rPr>
              <a:t>Abuse or violation</a:t>
            </a:r>
          </a:p>
        </p:txBody>
      </p:sp>
      <p:sp>
        <p:nvSpPr>
          <p:cNvPr id="12" name="TextBox 11">
            <a:extLst>
              <a:ext uri="{FF2B5EF4-FFF2-40B4-BE49-F238E27FC236}">
                <a16:creationId xmlns:a16="http://schemas.microsoft.com/office/drawing/2014/main" id="{D1A8083F-700F-4819-8CB0-3C54C4854AD0}"/>
              </a:ext>
            </a:extLst>
          </p:cNvPr>
          <p:cNvSpPr txBox="1"/>
          <p:nvPr/>
        </p:nvSpPr>
        <p:spPr>
          <a:xfrm>
            <a:off x="12309387" y="8625840"/>
            <a:ext cx="4332692" cy="400110"/>
          </a:xfrm>
          <a:prstGeom prst="rect">
            <a:avLst/>
          </a:prstGeom>
          <a:noFill/>
        </p:spPr>
        <p:txBody>
          <a:bodyPr wrap="square" rtlCol="0">
            <a:spAutoFit/>
          </a:bodyPr>
          <a:lstStyle/>
          <a:p>
            <a:pPr algn="r"/>
            <a:r>
              <a:rPr lang="en-AU" sz="2000" dirty="0">
                <a:solidFill>
                  <a:srgbClr val="00B297"/>
                </a:solidFill>
              </a:rPr>
              <a:t>Based on an ICRC model</a:t>
            </a:r>
          </a:p>
        </p:txBody>
      </p:sp>
      <p:sp>
        <p:nvSpPr>
          <p:cNvPr id="3" name="Slide Number Placeholder 2">
            <a:extLst>
              <a:ext uri="{FF2B5EF4-FFF2-40B4-BE49-F238E27FC236}">
                <a16:creationId xmlns:a16="http://schemas.microsoft.com/office/drawing/2014/main" id="{01DA3E38-6A0A-4DE6-B25F-CF2F62986DE2}"/>
              </a:ext>
            </a:extLst>
          </p:cNvPr>
          <p:cNvSpPr>
            <a:spLocks noGrp="1"/>
          </p:cNvSpPr>
          <p:nvPr>
            <p:ph type="sldNum" sz="quarter" idx="2"/>
          </p:nvPr>
        </p:nvSpPr>
        <p:spPr/>
        <p:txBody>
          <a:bodyPr/>
          <a:lstStyle/>
          <a:p>
            <a:fld id="{86CB4B4D-7CA3-9044-876B-883B54F8677D}" type="slidenum">
              <a:rPr lang="en-US" smtClean="0"/>
              <a:t>9</a:t>
            </a:fld>
            <a:endParaRPr lang="en-US" dirty="0"/>
          </a:p>
        </p:txBody>
      </p:sp>
    </p:spTree>
    <p:extLst>
      <p:ext uri="{BB962C8B-B14F-4D97-AF65-F5344CB8AC3E}">
        <p14:creationId xmlns:p14="http://schemas.microsoft.com/office/powerpoint/2010/main" val="3898555867"/>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2830</TotalTime>
  <Words>3247</Words>
  <Application>Microsoft Office PowerPoint</Application>
  <PresentationFormat>Custom</PresentationFormat>
  <Paragraphs>193</Paragraphs>
  <Slides>19</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Helvetica Neue</vt:lpstr>
      <vt:lpstr>MV Boli</vt:lpstr>
      <vt:lpstr>Open Sans</vt:lpstr>
      <vt:lpstr>Open Sans Bold</vt:lpstr>
      <vt:lpstr>Open Sans Light</vt:lpstr>
      <vt:lpstr>Open Sans Regular</vt:lpstr>
      <vt:lpstr>Tahoma</vt:lpstr>
      <vt:lpstr>White</vt:lpstr>
      <vt:lpstr>Protection Principles</vt:lpstr>
      <vt:lpstr>At the end of this session you will be able to: </vt:lpstr>
      <vt:lpstr>What is protection?</vt:lpstr>
      <vt:lpstr>Different protection needs?</vt:lpstr>
      <vt:lpstr>The Protection Principles and the Humanitarian Charter </vt:lpstr>
      <vt:lpstr>Structure </vt:lpstr>
      <vt:lpstr>The four Protection Principles apply to all humanitarian action and all humanitarian actors. </vt:lpstr>
      <vt:lpstr>Quick exercise…</vt:lpstr>
      <vt:lpstr>The “egg” model of protection action</vt:lpstr>
      <vt:lpstr>Practical examples </vt:lpstr>
      <vt:lpstr>Instructions….</vt:lpstr>
      <vt:lpstr>Protection specialists </vt:lpstr>
      <vt:lpstr>Specific guidance for protection staff</vt:lpstr>
      <vt:lpstr>Take a quick look… page 45</vt:lpstr>
      <vt:lpstr>Putting it all together… an example</vt:lpstr>
      <vt:lpstr>Applying the Principles to the case</vt:lpstr>
      <vt:lpstr>PowerPoint Presentation</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162</cp:revision>
  <dcterms:modified xsi:type="dcterms:W3CDTF">2019-04-24T11:23:15Z</dcterms:modified>
</cp:coreProperties>
</file>