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9"/>
  </p:notesMasterIdLst>
  <p:sldIdLst>
    <p:sldId id="256" r:id="rId2"/>
    <p:sldId id="262" r:id="rId3"/>
    <p:sldId id="264" r:id="rId4"/>
    <p:sldId id="263" r:id="rId5"/>
    <p:sldId id="265" r:id="rId6"/>
    <p:sldId id="294" r:id="rId7"/>
    <p:sldId id="266" r:id="rId8"/>
    <p:sldId id="267" r:id="rId9"/>
    <p:sldId id="268" r:id="rId10"/>
    <p:sldId id="270" r:id="rId11"/>
    <p:sldId id="269" r:id="rId12"/>
    <p:sldId id="284" r:id="rId13"/>
    <p:sldId id="289" r:id="rId14"/>
    <p:sldId id="292" r:id="rId15"/>
    <p:sldId id="290" r:id="rId16"/>
    <p:sldId id="272" r:id="rId17"/>
    <p:sldId id="273" r:id="rId18"/>
    <p:sldId id="274" r:id="rId19"/>
    <p:sldId id="279" r:id="rId20"/>
    <p:sldId id="280" r:id="rId21"/>
    <p:sldId id="281" r:id="rId22"/>
    <p:sldId id="293" r:id="rId23"/>
    <p:sldId id="282" r:id="rId24"/>
    <p:sldId id="277" r:id="rId25"/>
    <p:sldId id="287" r:id="rId26"/>
    <p:sldId id="295" r:id="rId27"/>
    <p:sldId id="261" r:id="rId28"/>
  </p:sldIdLst>
  <p:sldSz cx="17340263" cy="9753600"/>
  <p:notesSz cx="7010400" cy="92964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Claydon" initials="JC" lastIdx="2" clrIdx="0">
    <p:extLst>
      <p:ext uri="{19B8F6BF-5375-455C-9EA6-DF929625EA0E}">
        <p15:presenceInfo xmlns:p15="http://schemas.microsoft.com/office/powerpoint/2012/main" userId="66d05345f3819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297"/>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63"/>
    <p:restoredTop sz="67431" autoAdjust="0"/>
  </p:normalViewPr>
  <p:slideViewPr>
    <p:cSldViewPr snapToGrid="0">
      <p:cViewPr varScale="1">
        <p:scale>
          <a:sx n="48" d="100"/>
          <a:sy n="48" d="100"/>
        </p:scale>
        <p:origin x="182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406400" y="696913"/>
            <a:ext cx="6197600" cy="3486150"/>
          </a:xfrm>
          <a:prstGeom prst="rect">
            <a:avLst/>
          </a:prstGeom>
        </p:spPr>
        <p:txBody>
          <a:bodyPr lIns="93177" tIns="46589" rIns="93177" bIns="46589"/>
          <a:lstStyle/>
          <a:p>
            <a:endParaRPr/>
          </a:p>
        </p:txBody>
      </p:sp>
      <p:sp>
        <p:nvSpPr>
          <p:cNvPr id="117" name="Shape 117"/>
          <p:cNvSpPr>
            <a:spLocks noGrp="1"/>
          </p:cNvSpPr>
          <p:nvPr>
            <p:ph type="body" sz="quarter" idx="1"/>
          </p:nvPr>
        </p:nvSpPr>
        <p:spPr>
          <a:xfrm>
            <a:off x="934720" y="4415790"/>
            <a:ext cx="5140960" cy="4183380"/>
          </a:xfrm>
          <a:prstGeom prst="rect">
            <a:avLst/>
          </a:prstGeom>
        </p:spPr>
        <p:txBody>
          <a:bodyPr lIns="93177" tIns="46589" rIns="93177" bIns="46589"/>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This session is only used if you are conducting a multi-day training event. Considerable time is devoted to getting to know the participants and establishing their own backgrounds, familiarity with Sphere and their own learning objectives. It should take about 90 minutes for a group of 20–30 participants. Larger or smaller groups will affect the overall timing, as it takes twice as long to introduce 30 people as it does 15.</a:t>
            </a:r>
          </a:p>
          <a:p>
            <a:endParaRPr lang="en-GB" sz="1400" noProof="0" dirty="0"/>
          </a:p>
          <a:p>
            <a:r>
              <a:rPr lang="en-GB" sz="1400" noProof="0" dirty="0"/>
              <a:t>In preparation for the introduction exercise, mark a spot in the centre of the training room with a large X in tape on the floor. You can also mark the spot with a jerry can, a small “tent” folded from A4 paper, or other object to represent people needing emergency assistance. If there are specific locally recognised elements to represent “the field” in your region then try to find and use those.</a:t>
            </a:r>
          </a:p>
          <a:p>
            <a:endParaRPr lang="en-GB" sz="1400" noProof="0" dirty="0"/>
          </a:p>
          <a:p>
            <a:r>
              <a:rPr lang="en-GB" sz="1400" noProof="0" dirty="0"/>
              <a:t>It is a good idea to prepare a flipchart or paper on the wall or whiteboard as a “Parking Lot” for issues or questions which may arise that are better addressed in later sessions, or for which there is no time in the current session. Make a habit of keeping this up for all sessions and be careful to monitor it and address all issues that are “parked” before the end of the workshop.</a:t>
            </a:r>
          </a:p>
        </p:txBody>
      </p:sp>
    </p:spTree>
    <p:extLst>
      <p:ext uri="{BB962C8B-B14F-4D97-AF65-F5344CB8AC3E}">
        <p14:creationId xmlns:p14="http://schemas.microsoft.com/office/powerpoint/2010/main" val="36841143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After the introductions are finished, ask participants to make one more move before returning to their seats.</a:t>
            </a:r>
          </a:p>
          <a:p>
            <a:endParaRPr lang="en-US" sz="1400" dirty="0"/>
          </a:p>
          <a:p>
            <a:r>
              <a:rPr lang="en-US" sz="1400" dirty="0"/>
              <a:t>Replace the mark or item used to represent the people in need of humanitarian assistance with a copy of the Sphere Handbook. Now ask them to relocate themselves in the room based on their existing familiarity with, and use of, the Sphere Handbook. </a:t>
            </a:r>
          </a:p>
        </p:txBody>
      </p:sp>
    </p:spTree>
    <p:extLst>
      <p:ext uri="{BB962C8B-B14F-4D97-AF65-F5344CB8AC3E}">
        <p14:creationId xmlns:p14="http://schemas.microsoft.com/office/powerpoint/2010/main" val="999447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Make a special note of those who move farthest away. You may wish to ask them if this has any special significance for their learning objectives for this workshop.</a:t>
            </a:r>
          </a:p>
          <a:p>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US" sz="1400" b="1" dirty="0"/>
              <a:t>Ask everyone to return to their seats.</a:t>
            </a:r>
          </a:p>
          <a:p>
            <a:pPr marL="0" marR="0" lvl="0" indent="0" defTabSz="457200" eaLnBrk="1" fontAlgn="auto" latinLnBrk="0" hangingPunct="1">
              <a:lnSpc>
                <a:spcPct val="117999"/>
              </a:lnSpc>
              <a:spcBef>
                <a:spcPts val="0"/>
              </a:spcBef>
              <a:spcAft>
                <a:spcPts val="0"/>
              </a:spcAft>
              <a:buClrTx/>
              <a:buSzTx/>
              <a:buFontTx/>
              <a:buNone/>
              <a:tabLst/>
              <a:defRPr/>
            </a:pPr>
            <a:endParaRPr lang="en-US" sz="1400" b="1" dirty="0"/>
          </a:p>
          <a:p>
            <a:pPr marL="0" marR="0" lvl="0" indent="0" defTabSz="457200" eaLnBrk="1" fontAlgn="auto" latinLnBrk="0" hangingPunct="1">
              <a:lnSpc>
                <a:spcPct val="117999"/>
              </a:lnSpc>
              <a:spcBef>
                <a:spcPts val="0"/>
              </a:spcBef>
              <a:spcAft>
                <a:spcPts val="0"/>
              </a:spcAft>
              <a:buClrTx/>
              <a:buSzTx/>
              <a:buFontTx/>
              <a:buNone/>
              <a:tabLst/>
              <a:defRPr/>
            </a:pPr>
            <a:r>
              <a:rPr lang="en-US" sz="1400" b="0" dirty="0"/>
              <a:t>If </a:t>
            </a:r>
            <a:r>
              <a:rPr lang="en-US" sz="1400" dirty="0"/>
              <a:t>you are still on time for the session overall (which is more likely for small groups), take some time to discuss the meaning of the exercise further. Those who work closely with people in need but who are unfamiliar with Sphere may need the most in terms of philosophy, structure, and applications of Sphere while those with high familiarity with Sphere, but who feel distant from people in need, may want to see more case studies and practical applications, limitations, and real-world humanitarian dilemmas discussed.</a:t>
            </a:r>
          </a:p>
          <a:p>
            <a:pPr marL="0" marR="0" lvl="0" indent="0" defTabSz="457200" eaLnBrk="1" fontAlgn="auto" latinLnBrk="0" hangingPunct="1">
              <a:lnSpc>
                <a:spcPct val="117999"/>
              </a:lnSpc>
              <a:spcBef>
                <a:spcPts val="0"/>
              </a:spcBef>
              <a:spcAft>
                <a:spcPts val="0"/>
              </a:spcAft>
              <a:buClrTx/>
              <a:buSzTx/>
              <a:buFontTx/>
              <a:buNone/>
              <a:tabLst/>
              <a:defRPr/>
            </a:pPr>
            <a:endParaRPr lang="en-US" sz="1400" dirty="0"/>
          </a:p>
        </p:txBody>
      </p:sp>
    </p:spTree>
    <p:extLst>
      <p:ext uri="{BB962C8B-B14F-4D97-AF65-F5344CB8AC3E}">
        <p14:creationId xmlns:p14="http://schemas.microsoft.com/office/powerpoint/2010/main" val="37130707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is just a quick background to explain the origins of Sphere and its status in the humanitarian community today.</a:t>
            </a:r>
          </a:p>
        </p:txBody>
      </p:sp>
    </p:spTree>
    <p:extLst>
      <p:ext uri="{BB962C8B-B14F-4D97-AF65-F5344CB8AC3E}">
        <p14:creationId xmlns:p14="http://schemas.microsoft.com/office/powerpoint/2010/main" val="7143901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Play the short video clip. Ask participants to listen closely for the discussion of </a:t>
            </a:r>
            <a:r>
              <a:rPr lang="en-US" sz="1400" b="1" dirty="0"/>
              <a:t>why</a:t>
            </a:r>
            <a:r>
              <a:rPr lang="en-US" sz="1400" dirty="0"/>
              <a:t> the Sphere Project was started.</a:t>
            </a:r>
          </a:p>
          <a:p>
            <a:endParaRPr lang="en-US" sz="1400" dirty="0"/>
          </a:p>
          <a:p>
            <a:r>
              <a:rPr lang="en-US" sz="1400" b="1" dirty="0"/>
              <a:t>Stop the video at 1m34s. </a:t>
            </a:r>
            <a:r>
              <a:rPr lang="en-US" sz="1400" b="0" dirty="0"/>
              <a:t>Click “cc” in the video to view subtitles.</a:t>
            </a:r>
            <a:endParaRPr lang="en-US" sz="1400" dirty="0"/>
          </a:p>
        </p:txBody>
      </p:sp>
    </p:spTree>
    <p:extLst>
      <p:ext uri="{BB962C8B-B14F-4D97-AF65-F5344CB8AC3E}">
        <p14:creationId xmlns:p14="http://schemas.microsoft.com/office/powerpoint/2010/main" val="7156321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This open-ended question should engage the participants in some introspection about their own professionalism and the changes and trends in the humanitarian response community over the last two decades. The last question should elicit the answers that:</a:t>
            </a:r>
          </a:p>
          <a:p>
            <a:pPr marL="342900" indent="-342900">
              <a:buFont typeface="Arial" panose="020B0604020202020204" pitchFamily="34" charset="0"/>
              <a:buChar char="•"/>
            </a:pPr>
            <a:r>
              <a:rPr lang="en-GB" sz="1400" noProof="0" dirty="0"/>
              <a:t>Humanitarian crises continue, remain, and are as large as (or larger than) ever. (The 2018 Handbook is more focused on protracted crises and urban settings than the 2011 edition.)</a:t>
            </a:r>
          </a:p>
          <a:p>
            <a:pPr marL="342900" indent="-342900">
              <a:buFont typeface="Arial" panose="020B0604020202020204" pitchFamily="34" charset="0"/>
              <a:buChar char="•"/>
            </a:pPr>
            <a:r>
              <a:rPr lang="en-GB" sz="1400" noProof="0" dirty="0"/>
              <a:t>Humanitarians entering the field often still do not know what to do or are faced with real dilemmas and need guidance.</a:t>
            </a:r>
          </a:p>
          <a:p>
            <a:pPr marL="342900" indent="-342900">
              <a:buFont typeface="Arial" panose="020B0604020202020204" pitchFamily="34" charset="0"/>
              <a:buChar char="•"/>
            </a:pPr>
            <a:r>
              <a:rPr lang="en-GB" sz="1400" noProof="0" dirty="0"/>
              <a:t>The basic principles of humanitarian action remain unchanged, but do perhaps need to be reviewed form time to time. (This is a nice segue to the next slide.)</a:t>
            </a:r>
          </a:p>
          <a:p>
            <a:endParaRPr lang="en-GB" sz="1400" noProof="0" dirty="0"/>
          </a:p>
          <a:p>
            <a:endParaRPr lang="en-GB" sz="1400" noProof="0" dirty="0"/>
          </a:p>
        </p:txBody>
      </p:sp>
    </p:spTree>
    <p:extLst>
      <p:ext uri="{BB962C8B-B14F-4D97-AF65-F5344CB8AC3E}">
        <p14:creationId xmlns:p14="http://schemas.microsoft.com/office/powerpoint/2010/main" val="38551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Reinforce these two key beliefs as the underlying reason for humanitarian action.</a:t>
            </a:r>
          </a:p>
          <a:p>
            <a:endParaRPr lang="en-US" sz="1400" dirty="0"/>
          </a:p>
          <a:p>
            <a:r>
              <a:rPr lang="en-US" sz="1400" dirty="0"/>
              <a:t>Use the animation to show the title question first, to hear ideas from the participants before providing the answer. </a:t>
            </a:r>
          </a:p>
        </p:txBody>
      </p:sp>
    </p:spTree>
    <p:extLst>
      <p:ext uri="{BB962C8B-B14F-4D97-AF65-F5344CB8AC3E}">
        <p14:creationId xmlns:p14="http://schemas.microsoft.com/office/powerpoint/2010/main" val="15940497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These beliefs led to the Sphere Project and ultimately to the Sphere Handbook, which has evolved to its current form and wide acceptance.</a:t>
            </a:r>
          </a:p>
        </p:txBody>
      </p:sp>
    </p:spTree>
    <p:extLst>
      <p:ext uri="{BB962C8B-B14F-4D97-AF65-F5344CB8AC3E}">
        <p14:creationId xmlns:p14="http://schemas.microsoft.com/office/powerpoint/2010/main" val="32841038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last sequence of slides relates to the larger Sphere movement (i.e. more than just the Handbook). This unites humanitarian practitioners in a dynamic community interested in discussing and improving norms for response, distilling and disseminating knowledge, and encouraging humanitarians to apply best practices and other professional guidance in their day-to-day work.</a:t>
            </a:r>
          </a:p>
        </p:txBody>
      </p:sp>
    </p:spTree>
    <p:extLst>
      <p:ext uri="{BB962C8B-B14F-4D97-AF65-F5344CB8AC3E}">
        <p14:creationId xmlns:p14="http://schemas.microsoft.com/office/powerpoint/2010/main" val="24755793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Note that these points relate to everyone who uses Sphere in their work. The Sphere movement seeks to support diverse humanitarian actors, i.e. everyone.</a:t>
            </a:r>
          </a:p>
        </p:txBody>
      </p:sp>
    </p:spTree>
    <p:extLst>
      <p:ext uri="{BB962C8B-B14F-4D97-AF65-F5344CB8AC3E}">
        <p14:creationId xmlns:p14="http://schemas.microsoft.com/office/powerpoint/2010/main" val="15657598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 Sphere website for any updates relating to the “Learn, Act, Connect” initiatives.</a:t>
            </a:r>
          </a:p>
        </p:txBody>
      </p:sp>
    </p:spTree>
    <p:extLst>
      <p:ext uri="{BB962C8B-B14F-4D97-AF65-F5344CB8AC3E}">
        <p14:creationId xmlns:p14="http://schemas.microsoft.com/office/powerpoint/2010/main" val="2154810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 session objectives. </a:t>
            </a:r>
          </a:p>
        </p:txBody>
      </p:sp>
    </p:spTree>
    <p:extLst>
      <p:ext uri="{BB962C8B-B14F-4D97-AF65-F5344CB8AC3E}">
        <p14:creationId xmlns:p14="http://schemas.microsoft.com/office/powerpoint/2010/main" val="17160322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Review the Sphere website for any updates relating to the “Learn, Act, Connect” initiatives.</a:t>
            </a:r>
          </a:p>
          <a:p>
            <a:endParaRPr lang="en-US" sz="1400" dirty="0"/>
          </a:p>
        </p:txBody>
      </p:sp>
    </p:spTree>
    <p:extLst>
      <p:ext uri="{BB962C8B-B14F-4D97-AF65-F5344CB8AC3E}">
        <p14:creationId xmlns:p14="http://schemas.microsoft.com/office/powerpoint/2010/main" val="9658411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 Sphere focal points online before the presentation to check for latest updates. This presentation reflects data as of December 2018. If you are focused on a specific region, you may wish to add the specific focal point names and contact information if relevant to your group and training objectives. </a:t>
            </a:r>
          </a:p>
        </p:txBody>
      </p:sp>
    </p:spTree>
    <p:extLst>
      <p:ext uri="{BB962C8B-B14F-4D97-AF65-F5344CB8AC3E}">
        <p14:creationId xmlns:p14="http://schemas.microsoft.com/office/powerpoint/2010/main" val="33166532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Explain that there are over 100 Sphere trainers around the world working in all continents (except Antarctica).</a:t>
            </a:r>
          </a:p>
          <a:p>
            <a:endParaRPr lang="en-US" sz="1400" dirty="0"/>
          </a:p>
          <a:p>
            <a:r>
              <a:rPr lang="en-US" sz="1400" dirty="0"/>
              <a:t>They can be found by selecting “Trainers info” from the TRAINING menu on the Sphere website.</a:t>
            </a:r>
          </a:p>
          <a:p>
            <a:endParaRPr lang="en-US" sz="1400" dirty="0"/>
          </a:p>
        </p:txBody>
      </p:sp>
    </p:spTree>
    <p:extLst>
      <p:ext uri="{BB962C8B-B14F-4D97-AF65-F5344CB8AC3E}">
        <p14:creationId xmlns:p14="http://schemas.microsoft.com/office/powerpoint/2010/main" val="41780408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Review the Sphere membership data online before the presentation to check for any updates. (This slide reflects member data as of December 2018.)</a:t>
            </a:r>
          </a:p>
          <a:p>
            <a:pPr marL="0" marR="0" lvl="0" indent="0" defTabSz="457200" eaLnBrk="1" fontAlgn="auto" latinLnBrk="0" hangingPunct="1">
              <a:lnSpc>
                <a:spcPct val="117999"/>
              </a:lnSpc>
              <a:spcBef>
                <a:spcPts val="0"/>
              </a:spcBef>
              <a:spcAft>
                <a:spcPts val="0"/>
              </a:spcAft>
              <a:buClrTx/>
              <a:buSzTx/>
              <a:buFontTx/>
              <a:buNone/>
              <a:tabLst/>
              <a:defRPr/>
            </a:pPr>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If you are focused on a specific region, you may wish to add the specific organisational and individual member names and contact information if relevant to your group and training objectives.</a:t>
            </a:r>
          </a:p>
          <a:p>
            <a:pPr marL="0" marR="0" lvl="0" indent="0" defTabSz="457200" eaLnBrk="1" fontAlgn="auto" latinLnBrk="0" hangingPunct="1">
              <a:lnSpc>
                <a:spcPct val="117999"/>
              </a:lnSpc>
              <a:spcBef>
                <a:spcPts val="0"/>
              </a:spcBef>
              <a:spcAft>
                <a:spcPts val="0"/>
              </a:spcAft>
              <a:buClrTx/>
              <a:buSzTx/>
              <a:buFontTx/>
              <a:buNone/>
              <a:tabLst/>
              <a:defRPr/>
            </a:pPr>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b="1" noProof="0" dirty="0"/>
              <a:t>Make the very important point that Sphere membership is not necessary to be part of the Sphere communit</a:t>
            </a:r>
            <a:r>
              <a:rPr lang="en-GB" sz="1400" b="1" noProof="0" dirty="0">
                <a:solidFill>
                  <a:srgbClr val="000000"/>
                </a:solidFill>
              </a:rPr>
              <a:t>y. The principle reason to become a member is to play an active role in setting the strategic direction of the Sphere Association. Sphere tools and services are available equally to members and non-members.</a:t>
            </a:r>
          </a:p>
        </p:txBody>
      </p:sp>
    </p:spTree>
    <p:extLst>
      <p:ext uri="{BB962C8B-B14F-4D97-AF65-F5344CB8AC3E}">
        <p14:creationId xmlns:p14="http://schemas.microsoft.com/office/powerpoint/2010/main" val="24289683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Note that Sphere welcomes enquiries, requests for information, and the sharing of case studies and lessons learned.</a:t>
            </a:r>
          </a:p>
        </p:txBody>
      </p:sp>
    </p:spTree>
    <p:extLst>
      <p:ext uri="{BB962C8B-B14F-4D97-AF65-F5344CB8AC3E}">
        <p14:creationId xmlns:p14="http://schemas.microsoft.com/office/powerpoint/2010/main" val="27008455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final slide explains the overall agenda of the workshop, how the days are focused and arranged, and shows the roadmap of what sections participants should prepare for in advance of each training session or day. Refer the participants to their agendas, workshop guide, or whatever other handouts and resources they have been given</a:t>
            </a:r>
            <a:r>
              <a:rPr lang="en-US" sz="1400" b="0" dirty="0"/>
              <a:t>.</a:t>
            </a:r>
            <a:endParaRPr lang="en-US" sz="1400" b="1" dirty="0"/>
          </a:p>
          <a:p>
            <a:endParaRPr lang="en-US" sz="1400" b="1" dirty="0"/>
          </a:p>
          <a:p>
            <a:r>
              <a:rPr lang="en-US" sz="1400" b="1" dirty="0"/>
              <a:t>It is a good idea to make a large poster-sized agenda for the room </a:t>
            </a:r>
            <a:r>
              <a:rPr lang="en-US" sz="1400" dirty="0"/>
              <a:t>and post it in one or two places near the doors or break areas. This can be marked up as “completed” as you go through the workshop sessions and days to help orient the participants to the overall flow of the workshop and what’s coming next. </a:t>
            </a:r>
          </a:p>
          <a:p>
            <a:endParaRPr lang="en-US" sz="1400" dirty="0"/>
          </a:p>
          <a:p>
            <a:r>
              <a:rPr lang="en-US" sz="1400" dirty="0"/>
              <a:t>Review the learning objectives noted by the participants in their introductions and explain that you will work to accommodate these in the sessions as you move through the event. Highlight those that are already addressed in planned sessions, and look for ways to address those objectives outside of the planned sessions. (In some cases it may be necessary to note that some objectives are simply outside of the achievable reality for your event, but that side discussions and interactions over breaks and lunch might be useful.)</a:t>
            </a:r>
          </a:p>
          <a:p>
            <a:endParaRPr lang="en-US" sz="1400" b="1" dirty="0"/>
          </a:p>
          <a:p>
            <a:r>
              <a:rPr lang="en-US" sz="1400" b="1" dirty="0"/>
              <a:t>As a bright note to end on, include a final objective… “Have fun and enjoy the workshop!”</a:t>
            </a:r>
          </a:p>
        </p:txBody>
      </p:sp>
    </p:spTree>
    <p:extLst>
      <p:ext uri="{BB962C8B-B14F-4D97-AF65-F5344CB8AC3E}">
        <p14:creationId xmlns:p14="http://schemas.microsoft.com/office/powerpoint/2010/main" val="4332875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dirty="0"/>
              <a:t>Note the key messages of this session.</a:t>
            </a:r>
          </a:p>
        </p:txBody>
      </p:sp>
    </p:spTree>
    <p:extLst>
      <p:ext uri="{BB962C8B-B14F-4D97-AF65-F5344CB8AC3E}">
        <p14:creationId xmlns:p14="http://schemas.microsoft.com/office/powerpoint/2010/main" val="36514708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Wrap it up. Remind participants when to be back after the break and what the next topic will be. </a:t>
            </a:r>
          </a:p>
        </p:txBody>
      </p:sp>
    </p:spTree>
    <p:extLst>
      <p:ext uri="{BB962C8B-B14F-4D97-AF65-F5344CB8AC3E}">
        <p14:creationId xmlns:p14="http://schemas.microsoft.com/office/powerpoint/2010/main" val="1965944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Set ground rules for the workshop. It is much better to do this upfront in a clear way, so no-one is surprised later. Depending on your group or situation you may edit or add to these.</a:t>
            </a:r>
          </a:p>
          <a:p>
            <a:endParaRPr lang="en-US" sz="1400" dirty="0"/>
          </a:p>
          <a:p>
            <a:r>
              <a:rPr lang="en-US" sz="1400" b="1" dirty="0"/>
              <a:t>As a more interactive way to establish norms, consider facilitating the group to come up with these points on their own</a:t>
            </a:r>
            <a:r>
              <a:rPr lang="en-US" sz="1400" dirty="0"/>
              <a:t>. For example, you could ask participants to form pairs or trios, and allow a few minutes for them to discuss what ground rules should be set for the workshop. After a few minutes, call for proposals and record them to a flipchart, continuing around the room until you have a complete list. Post the list on the wall as a reminder. Using this approach you need not show slide numbers 3–5, but you may want to review them to be sure these points are considered. </a:t>
            </a:r>
          </a:p>
        </p:txBody>
      </p:sp>
    </p:spTree>
    <p:extLst>
      <p:ext uri="{BB962C8B-B14F-4D97-AF65-F5344CB8AC3E}">
        <p14:creationId xmlns:p14="http://schemas.microsoft.com/office/powerpoint/2010/main" val="299835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Address these points to remove them from participants’ concerns so they can better focus on the event content, rather than these sorts of issues. Review the list closely and </a:t>
            </a:r>
            <a:r>
              <a:rPr lang="en-US" sz="1400" b="1" dirty="0"/>
              <a:t>edit or add as appropriate for your own situation.  </a:t>
            </a:r>
            <a:r>
              <a:rPr lang="en-US" sz="1400" dirty="0"/>
              <a:t>Some of these may be strict rules enforced by the hosting facility and are not up to group decision, others may be flexible, and should be modified to match your own ground rules.</a:t>
            </a:r>
          </a:p>
        </p:txBody>
      </p:sp>
    </p:spTree>
    <p:extLst>
      <p:ext uri="{BB962C8B-B14F-4D97-AF65-F5344CB8AC3E}">
        <p14:creationId xmlns:p14="http://schemas.microsoft.com/office/powerpoint/2010/main" val="2122723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More possible administrative issues to consider and address.</a:t>
            </a:r>
          </a:p>
          <a:p>
            <a:endParaRPr lang="en-US" sz="1400" dirty="0"/>
          </a:p>
          <a:p>
            <a:r>
              <a:rPr lang="en-US" sz="1400" dirty="0"/>
              <a:t>Assuming you have not already printed certificates of completion for the workshop, checking names is important.</a:t>
            </a:r>
          </a:p>
        </p:txBody>
      </p:sp>
    </p:spTree>
    <p:extLst>
      <p:ext uri="{BB962C8B-B14F-4D97-AF65-F5344CB8AC3E}">
        <p14:creationId xmlns:p14="http://schemas.microsoft.com/office/powerpoint/2010/main" val="3158209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dirty="0"/>
              <a:t>Use the animation in the slide and ask for a show of hands in turn for each question…</a:t>
            </a:r>
          </a:p>
          <a:p>
            <a:endParaRPr lang="en-US" sz="1400" b="0" dirty="0"/>
          </a:p>
          <a:p>
            <a:pPr marL="457200" indent="-457200">
              <a:buAutoNum type="arabicPeriod"/>
            </a:pPr>
            <a:r>
              <a:rPr lang="en-US" sz="1400" b="0" dirty="0"/>
              <a:t>Call for a show of hands of everyone in the room who has heard of Sphere. This should be everyone – count the total and write the number on a flipchart with a large drawing of an ear.</a:t>
            </a:r>
          </a:p>
          <a:p>
            <a:pPr marL="457200" indent="-457200">
              <a:buAutoNum type="arabicPeriod"/>
            </a:pPr>
            <a:r>
              <a:rPr lang="en-US" sz="1400" b="0" dirty="0"/>
              <a:t>Ask for a show of hands from those who have actually touched the Sphere Handbook (any edition) – count them and write the number on a flipchart with a large drawing of a hand.</a:t>
            </a:r>
          </a:p>
          <a:p>
            <a:pPr marL="457200" indent="-457200">
              <a:buAutoNum type="arabicPeriod"/>
            </a:pPr>
            <a:r>
              <a:rPr lang="en-US" sz="1400" b="0" dirty="0"/>
              <a:t>Ask for those who have actually used Sphere in project design or other field applications – count them and write the number on a flipchart with a large drawing of people under a tent, or similar.</a:t>
            </a:r>
          </a:p>
          <a:p>
            <a:pPr marL="457200" indent="-457200">
              <a:buAutoNum type="arabicPeriod"/>
            </a:pPr>
            <a:endParaRPr lang="en-US" sz="1400" b="0" dirty="0"/>
          </a:p>
          <a:p>
            <a:pPr marL="0" indent="0">
              <a:buNone/>
            </a:pPr>
            <a:r>
              <a:rPr lang="en-US" sz="1400" b="0" dirty="0"/>
              <a:t>Explain that during this workshop the second group will increase to 100%, and that over the following weeks and months, the % in the third group will also increase.</a:t>
            </a:r>
          </a:p>
          <a:p>
            <a:pPr marL="457200" indent="-457200">
              <a:buAutoNum type="arabicPeriod"/>
            </a:pPr>
            <a:endParaRPr lang="en-US" sz="1400" b="0" dirty="0"/>
          </a:p>
          <a:p>
            <a:endParaRPr lang="en-US" sz="1400" dirty="0"/>
          </a:p>
        </p:txBody>
      </p:sp>
    </p:spTree>
    <p:extLst>
      <p:ext uri="{BB962C8B-B14F-4D97-AF65-F5344CB8AC3E}">
        <p14:creationId xmlns:p14="http://schemas.microsoft.com/office/powerpoint/2010/main" val="1185970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The following slides present an “action-oriented” introduction. Ask everyone to stand up and make themselves ready to move to a new location. The next slide explains this in a more graphic way.</a:t>
            </a:r>
          </a:p>
          <a:p>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US" sz="1400" b="1" dirty="0"/>
              <a:t>ALTERNATIVE INTRODUCTION EXERCISE OPTION: TREASURE HUNT </a:t>
            </a:r>
            <a:r>
              <a:rPr lang="en-US" sz="1400" dirty="0"/>
              <a:t>– Slides 7 to 11 describe an introduction exercise which should work well for mixed groups of up to 24 people. For larger groups where there may not be time for everyone to introduce themselves, you may skip these slides and use the “Treasure Hunt” exercise instead. This exercise requires participants to quickly visit with as many participants as they can (within 10 minutes), using a preprinted checklist (</a:t>
            </a:r>
            <a:r>
              <a:rPr lang="en-GB" sz="1400" b="1" dirty="0"/>
              <a:t>STP 1 Treasure Hunt Introduction Option.docx</a:t>
            </a:r>
            <a:r>
              <a:rPr lang="en-GB" sz="1400" dirty="0"/>
              <a:t>)</a:t>
            </a:r>
            <a:r>
              <a:rPr lang="en-US" sz="1400" dirty="0"/>
              <a:t> of “treasures” to find among the participants (e.g. someone who speaks more than three languages, someone with more than three children) Once the 10 minutes have elapsed, ask who found all 14 treasures. Explain that with so many treasures we are a very rich group indeed. Use the questions on slide 9 for a quick introduction of each person. </a:t>
            </a:r>
          </a:p>
          <a:p>
            <a:pPr marL="0" marR="0" lvl="0" indent="0" defTabSz="457200" eaLnBrk="1" fontAlgn="auto" latinLnBrk="0" hangingPunct="1">
              <a:lnSpc>
                <a:spcPct val="117999"/>
              </a:lnSpc>
              <a:spcBef>
                <a:spcPts val="0"/>
              </a:spcBef>
              <a:spcAft>
                <a:spcPts val="0"/>
              </a:spcAft>
              <a:buClrTx/>
              <a:buSzTx/>
              <a:buFontTx/>
              <a:buNone/>
              <a:tabLst/>
              <a:defRPr/>
            </a:pP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US" sz="1400" dirty="0"/>
              <a:t>This Treasure Hunt exercise gets people chatting and talking with one another quickly. It is a good icebreaker and should get people engaged quickly, but may seem frivolous for some groups. It is up to you to decide which will work best in your training context.</a:t>
            </a:r>
          </a:p>
          <a:p>
            <a:endParaRPr lang="en-US" sz="1400" dirty="0"/>
          </a:p>
        </p:txBody>
      </p:sp>
    </p:spTree>
    <p:extLst>
      <p:ext uri="{BB962C8B-B14F-4D97-AF65-F5344CB8AC3E}">
        <p14:creationId xmlns:p14="http://schemas.microsoft.com/office/powerpoint/2010/main" val="3442144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The idea is that participants move to their relative locations closer or nearer to people in need. If you have a handy prop to represent the field (jerry can, cooking set, flipchart with drawing of a family sheltering in a tent, etc.) use it to mark the “centre” of the exercise. Participants will have to talk among themselves to accomplish the task. It should work in any size or shape room. In very large rooms you many need to ask some participants to come back closer to the centre to be able to hear their introductions. This discussion and movement phase will take no more than 5 minutes.</a:t>
            </a:r>
          </a:p>
          <a:p>
            <a:endParaRPr lang="en-GB" sz="1400" noProof="0" dirty="0"/>
          </a:p>
          <a:p>
            <a:r>
              <a:rPr lang="en-GB" sz="1400" noProof="0" dirty="0"/>
              <a:t>Three considerations for conducting this exercise:</a:t>
            </a:r>
          </a:p>
          <a:p>
            <a:endParaRPr lang="en-GB" sz="1400" noProof="0" dirty="0"/>
          </a:p>
          <a:p>
            <a:pPr marL="457200" indent="-457200">
              <a:buAutoNum type="arabicPeriod"/>
            </a:pPr>
            <a:r>
              <a:rPr lang="en-GB" sz="1400" noProof="0" dirty="0"/>
              <a:t>Do it quickly – it may be uncomfortable for some people to stay on their feet for long periods of time. This is best accomplished by setting the example for very quick introductions without long explanations. Accommodate people with difficulties standing by offering chairs if needed. </a:t>
            </a:r>
          </a:p>
          <a:p>
            <a:pPr marL="457200" indent="-457200">
              <a:buAutoNum type="arabicPeriod"/>
            </a:pPr>
            <a:r>
              <a:rPr lang="en-GB" sz="1400" noProof="0" dirty="0"/>
              <a:t>Do it in a fun and upbeat way. The idea isn’t to create a hierarchy between people who are more experienced, and those without experience, but rather to be clear about our role as learners and to best understand participants’ likely ability to relate to field examples and to share their own. For people with little experience or who feel far from direct contact in the field, acknowledge their roles in the humanitarian system and what their learning needs might be. For those who feel close to the field and direct contact, explore their possible need to gain perspective and distance to better understand their day-to-day experiences. Everyone should finish this exercise feeling comfortable about their own learning needs, perspectives, and opportunities for contributing to the discussion.</a:t>
            </a:r>
          </a:p>
          <a:p>
            <a:pPr marL="457200" indent="-457200">
              <a:buAutoNum type="arabicPeriod"/>
            </a:pPr>
            <a:r>
              <a:rPr lang="en-GB" sz="1400" noProof="0" dirty="0"/>
              <a:t>For some audiences where the expectation is that no-one in the group has close contact with the field, or where no-one is expected to have had any exposure to Sphere previously, it may be better to use the “Treasure Hunt” introduction option described in the notes of the previous slide. </a:t>
            </a:r>
          </a:p>
          <a:p>
            <a:pPr marL="457200" indent="-457200">
              <a:buAutoNum type="arabicPeriod"/>
            </a:pPr>
            <a:endParaRPr lang="en-GB" sz="1400" noProof="0" dirty="0"/>
          </a:p>
        </p:txBody>
      </p:sp>
    </p:spTree>
    <p:extLst>
      <p:ext uri="{BB962C8B-B14F-4D97-AF65-F5344CB8AC3E}">
        <p14:creationId xmlns:p14="http://schemas.microsoft.com/office/powerpoint/2010/main" val="3443922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Show the slide and explain that you will come to each participant in turn, and that their task is to present themselves to colleagues in a concise way following the guidance shown. Limit introductions to no more than 1 minute each for groups up to 15. Cut the time limit to 45 or even 30 seconds for groups of over 30 people.</a:t>
            </a:r>
          </a:p>
          <a:p>
            <a:endParaRPr lang="en-GB" sz="1400" noProof="0" dirty="0"/>
          </a:p>
          <a:p>
            <a:r>
              <a:rPr lang="en-GB" sz="1400" noProof="0" dirty="0"/>
              <a:t>As participants state their learning objectives, write them on a flipchart. Denote similar or same objectives by adding tick marks to previous statements. Keep this list posted on the wall throughout the workshop as a reminder of the objectives and for use in evaluating the workshop on the last day.</a:t>
            </a:r>
          </a:p>
          <a:p>
            <a:endParaRPr lang="en-GB" sz="1400" noProof="0" dirty="0"/>
          </a:p>
          <a:p>
            <a:r>
              <a:rPr lang="en-GB" sz="1400" noProof="0" dirty="0"/>
              <a:t>ALTERNATIVE approach for personal objectives: Prepare a sheet of flipchart paper as an archery target and attach to a wall. Ask each participant to write down their key learning objective on a Post-it and stick it to the prepared sheet. At the start of the workshop, the Post-its should all be arranged around the edges of the paper. At the end of each day, ask participants to move their Post-it towards the centre if progress has been made.</a:t>
            </a:r>
          </a:p>
        </p:txBody>
      </p:sp>
    </p:spTree>
    <p:extLst>
      <p:ext uri="{BB962C8B-B14F-4D97-AF65-F5344CB8AC3E}">
        <p14:creationId xmlns:p14="http://schemas.microsoft.com/office/powerpoint/2010/main" val="3842902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hasCustomPrompt="1"/>
          </p:nvPr>
        </p:nvSpPr>
        <p:spPr>
          <a:xfrm>
            <a:off x="7120322" y="1148760"/>
            <a:ext cx="9238866"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lang="en-US" dirty="0"/>
              <a:t>Welcome and introduction</a:t>
            </a:r>
            <a:endParaRPr dirty="0"/>
          </a:p>
        </p:txBody>
      </p:sp>
      <p:pic>
        <p:nvPicPr>
          <p:cNvPr id="16" name="pasted-image.pdf" descr="pasted-image.pdf"/>
          <p:cNvPicPr>
            <a:picLocks noChangeAspect="1"/>
          </p:cNvPicPr>
          <p:nvPr/>
        </p:nvPicPr>
        <p:blipFill>
          <a:blip r:embed="rId2">
            <a:extLst/>
          </a:blip>
          <a:stretch>
            <a:fillRect/>
          </a:stretch>
        </p:blipFill>
        <p:spPr>
          <a:xfrm>
            <a:off x="6784933" y="1137926"/>
            <a:ext cx="189836" cy="1919173"/>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t>‹#›</a:t>
            </a:fld>
            <a:endParaRPr/>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extLst/>
          </a:blip>
          <a:stretch>
            <a:fillRect/>
          </a:stretch>
        </p:blipFill>
        <p:spPr>
          <a:xfrm>
            <a:off x="476628" y="683369"/>
            <a:ext cx="5870575" cy="2513867"/>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lvl1pPr>
            <a:lvl2pPr marL="0" indent="0" algn="l">
              <a:buSzTx/>
              <a:buNone/>
              <a:defRPr/>
            </a:lvl2pPr>
            <a:lvl3pPr marL="0" indent="0" algn="l">
              <a:buSzTx/>
              <a:buNone/>
              <a:defRPr/>
            </a:lvl3pPr>
            <a:lvl4pPr marL="0" indent="0" algn="l">
              <a:buSzTx/>
              <a:buNone/>
              <a:defRPr/>
            </a:lvl4pPr>
            <a:lvl5pPr marL="0" indent="0" algn="l">
              <a:buSzTx/>
              <a:buNone/>
              <a:defRPr/>
            </a:lvl5pPr>
          </a:lstStyle>
          <a:p>
            <a:r>
              <a:t>Body Level One</a:t>
            </a:r>
          </a:p>
          <a:p>
            <a:pPr lvl="1"/>
            <a:r>
              <a:t>Body Level Two</a:t>
            </a:r>
          </a:p>
          <a:p>
            <a:pPr lvl="2"/>
            <a:r>
              <a:t>Body Level Three</a:t>
            </a:r>
          </a:p>
          <a:p>
            <a:pPr lvl="3"/>
            <a:r>
              <a:t>Body Level Four</a:t>
            </a:r>
          </a:p>
          <a:p>
            <a:pPr lvl="4"/>
            <a:r>
              <a:t>Body Level Five</a:t>
            </a:r>
          </a:p>
        </p:txBody>
      </p:sp>
      <p:sp>
        <p:nvSpPr>
          <p:cNvPr id="27" name="Slide Numbe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971" y="-7099"/>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0" indent="0">
              <a:buSzTx/>
              <a:buNone/>
              <a:defRPr>
                <a:solidFill>
                  <a:srgbClr val="FFFFFF"/>
                </a:solidFill>
              </a:defRPr>
            </a:lvl1pPr>
            <a:lvl2pPr marL="0" indent="0">
              <a:buSzTx/>
              <a:buNone/>
              <a:defRPr>
                <a:solidFill>
                  <a:srgbClr val="FFFFFF"/>
                </a:solidFill>
              </a:defRPr>
            </a:lvl2pPr>
            <a:lvl3pPr marL="0" indent="0">
              <a:buSzTx/>
              <a:buNone/>
              <a:defRPr>
                <a:solidFill>
                  <a:srgbClr val="FFFFFF"/>
                </a:solidFill>
              </a:defRPr>
            </a:lvl3pPr>
            <a:lvl4pPr marL="0" indent="0">
              <a:buSzTx/>
              <a:buNone/>
              <a:defRPr>
                <a:solidFill>
                  <a:srgbClr val="FFFFFF"/>
                </a:solidFill>
              </a:defRPr>
            </a:lvl4pPr>
            <a:lvl5pPr marL="0" indent="0">
              <a:buSzTx/>
              <a:buNone/>
              <a:defRPr>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userDrawn="1"/>
        </p:nvPicPr>
        <p:blipFill>
          <a:blip r:embed="rId3">
            <a:extLst/>
          </a:blip>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extLst/>
          </a:blip>
          <a:stretch>
            <a:fillRect/>
          </a:stretch>
        </p:blipFill>
        <p:spPr>
          <a:xfrm>
            <a:off x="522445" y="8489918"/>
            <a:ext cx="2443489" cy="1048626"/>
          </a:xfrm>
          <a:prstGeom prst="rect">
            <a:avLst/>
          </a:prstGeom>
          <a:ln w="12700">
            <a:miter lim="400000"/>
          </a:ln>
        </p:spPr>
      </p:pic>
      <p:sp>
        <p:nvSpPr>
          <p:cNvPr id="40" name="Slide Number"/>
          <p:cNvSpPr txBox="1">
            <a:spLocks noGrp="1"/>
          </p:cNvSpPr>
          <p:nvPr>
            <p:ph type="sldNum" sz="quarter" idx="2"/>
          </p:nvPr>
        </p:nvSpPr>
        <p:spPr>
          <a:xfrm>
            <a:off x="3359302" y="8806579"/>
            <a:ext cx="407163" cy="389915"/>
          </a:xfrm>
          <a:prstGeom prst="rect">
            <a:avLst/>
          </a:prstGeom>
        </p:spPr>
        <p:txBody>
          <a:bodyPr/>
          <a:lstStyle>
            <a:lvl1pPr>
              <a:defRPr b="1">
                <a:solidFill>
                  <a:schemeClr val="bg1"/>
                </a:solidFill>
              </a:defRPr>
            </a:lvl1pPr>
          </a:lstStyle>
          <a:p>
            <a:fld id="{86CB4B4D-7CA3-9044-876B-883B54F8677D}" type="slidenum">
              <a:rPr lang="en-US" smtClean="0"/>
              <a:pPr/>
              <a:t>‹#›</a:t>
            </a:fld>
            <a:endParaRPr lang="en-US" dirty="0"/>
          </a:p>
        </p:txBody>
      </p:sp>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a:ln>
                  <a:noFill/>
                </a:ln>
                <a:solidFill>
                  <a:schemeClr val="bg1"/>
                </a:solidFill>
                <a:effectLst/>
                <a:uFillTx/>
                <a:latin typeface="Open Sans Regular"/>
                <a:ea typeface="Open Sans Regular"/>
                <a:cs typeface="Open Sans Regular"/>
                <a:sym typeface="Open Sans Regular"/>
              </a:rPr>
              <a:t> objectives</a:t>
            </a:r>
            <a:endPar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hoto and tex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AC80842A-EB07-4AA3-9089-79FF9B21A566}"/>
              </a:ext>
            </a:extLst>
          </p:cNvPr>
          <p:cNvSpPr>
            <a:spLocks noGrp="1"/>
          </p:cNvSpPr>
          <p:nvPr>
            <p:ph type="pic" sz="quarter" idx="15"/>
          </p:nvPr>
        </p:nvSpPr>
        <p:spPr>
          <a:xfrm>
            <a:off x="10576732" y="-1"/>
            <a:ext cx="6795615" cy="9753601"/>
          </a:xfrm>
          <a:custGeom>
            <a:avLst/>
            <a:gdLst>
              <a:gd name="connsiteX0" fmla="*/ 6734175 w 6734175"/>
              <a:gd name="connsiteY0" fmla="*/ 4883944 h 9767888"/>
              <a:gd name="connsiteX1" fmla="*/ 3367087 w 6734175"/>
              <a:gd name="connsiteY1" fmla="*/ 9767888 h 9767888"/>
              <a:gd name="connsiteX2" fmla="*/ -1 w 6734175"/>
              <a:gd name="connsiteY2" fmla="*/ 4883944 h 9767888"/>
              <a:gd name="connsiteX3" fmla="*/ 3367087 w 6734175"/>
              <a:gd name="connsiteY3" fmla="*/ 0 h 9767888"/>
              <a:gd name="connsiteX4" fmla="*/ 3367088 w 6734175"/>
              <a:gd name="connsiteY4" fmla="*/ 4883944 h 9767888"/>
              <a:gd name="connsiteX5" fmla="*/ 6734175 w 6734175"/>
              <a:gd name="connsiteY5" fmla="*/ 4883944 h 9767888"/>
              <a:gd name="connsiteX0" fmla="*/ 6734176 w 7026321"/>
              <a:gd name="connsiteY0" fmla="*/ 5309125 h 10193069"/>
              <a:gd name="connsiteX1" fmla="*/ 3367088 w 7026321"/>
              <a:gd name="connsiteY1" fmla="*/ 10193069 h 10193069"/>
              <a:gd name="connsiteX2" fmla="*/ 0 w 7026321"/>
              <a:gd name="connsiteY2" fmla="*/ 5309125 h 10193069"/>
              <a:gd name="connsiteX3" fmla="*/ 3367088 w 7026321"/>
              <a:gd name="connsiteY3" fmla="*/ 425181 h 10193069"/>
              <a:gd name="connsiteX4" fmla="*/ 6698117 w 7026321"/>
              <a:gd name="connsiteY4" fmla="*/ 475868 h 10193069"/>
              <a:gd name="connsiteX5" fmla="*/ 6734176 w 7026321"/>
              <a:gd name="connsiteY5" fmla="*/ 5309125 h 10193069"/>
              <a:gd name="connsiteX0" fmla="*/ 6734176 w 7026321"/>
              <a:gd name="connsiteY0" fmla="*/ 4883944 h 9767888"/>
              <a:gd name="connsiteX1" fmla="*/ 3367088 w 7026321"/>
              <a:gd name="connsiteY1" fmla="*/ 9767888 h 9767888"/>
              <a:gd name="connsiteX2" fmla="*/ 0 w 7026321"/>
              <a:gd name="connsiteY2" fmla="*/ 4883944 h 9767888"/>
              <a:gd name="connsiteX3" fmla="*/ 3367088 w 7026321"/>
              <a:gd name="connsiteY3" fmla="*/ 0 h 9767888"/>
              <a:gd name="connsiteX4" fmla="*/ 6698117 w 7026321"/>
              <a:gd name="connsiteY4" fmla="*/ 50687 h 9767888"/>
              <a:gd name="connsiteX5" fmla="*/ 6734176 w 7026321"/>
              <a:gd name="connsiteY5" fmla="*/ 4883944 h 9767888"/>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746776 w 7896225"/>
              <a:gd name="connsiteY0" fmla="*/ 9847831 h 11253975"/>
              <a:gd name="connsiteX1" fmla="*/ 4216403 w 7896225"/>
              <a:gd name="connsiteY1" fmla="*/ 9865860 h 11253975"/>
              <a:gd name="connsiteX2" fmla="*/ 849315 w 7896225"/>
              <a:gd name="connsiteY2" fmla="*/ 4981916 h 11253975"/>
              <a:gd name="connsiteX3" fmla="*/ 1016003 w 7896225"/>
              <a:gd name="connsiteY3" fmla="*/ 0 h 11253975"/>
              <a:gd name="connsiteX4" fmla="*/ 7547432 w 7896225"/>
              <a:gd name="connsiteY4" fmla="*/ 148659 h 11253975"/>
              <a:gd name="connsiteX5" fmla="*/ 7746776 w 7896225"/>
              <a:gd name="connsiteY5"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7991246"/>
              <a:gd name="connsiteY0" fmla="*/ 9847831 h 11253975"/>
              <a:gd name="connsiteX1" fmla="*/ 4216403 w 7991246"/>
              <a:gd name="connsiteY1" fmla="*/ 9865860 h 11253975"/>
              <a:gd name="connsiteX2" fmla="*/ 849315 w 7991246"/>
              <a:gd name="connsiteY2" fmla="*/ 4981916 h 11253975"/>
              <a:gd name="connsiteX3" fmla="*/ 1016003 w 7991246"/>
              <a:gd name="connsiteY3" fmla="*/ 0 h 11253975"/>
              <a:gd name="connsiteX4" fmla="*/ 7547432 w 7991246"/>
              <a:gd name="connsiteY4" fmla="*/ 148659 h 11253975"/>
              <a:gd name="connsiteX5" fmla="*/ 7581243 w 7991246"/>
              <a:gd name="connsiteY5" fmla="*/ 2173997 h 11253975"/>
              <a:gd name="connsiteX6" fmla="*/ 7746776 w 7991246"/>
              <a:gd name="connsiteY6" fmla="*/ 9847831 h 11253975"/>
              <a:gd name="connsiteX0" fmla="*/ 7746776 w 7746776"/>
              <a:gd name="connsiteY0" fmla="*/ 9847831 h 11253975"/>
              <a:gd name="connsiteX1" fmla="*/ 4216403 w 7746776"/>
              <a:gd name="connsiteY1" fmla="*/ 9865860 h 11253975"/>
              <a:gd name="connsiteX2" fmla="*/ 849315 w 7746776"/>
              <a:gd name="connsiteY2" fmla="*/ 4981916 h 11253975"/>
              <a:gd name="connsiteX3" fmla="*/ 1016003 w 7746776"/>
              <a:gd name="connsiteY3" fmla="*/ 0 h 11253975"/>
              <a:gd name="connsiteX4" fmla="*/ 7547432 w 7746776"/>
              <a:gd name="connsiteY4" fmla="*/ 148659 h 11253975"/>
              <a:gd name="connsiteX5" fmla="*/ 7581243 w 7746776"/>
              <a:gd name="connsiteY5" fmla="*/ 2173997 h 11253975"/>
              <a:gd name="connsiteX6" fmla="*/ 7746776 w 7746776"/>
              <a:gd name="connsiteY6" fmla="*/ 9847831 h 11253975"/>
              <a:gd name="connsiteX0" fmla="*/ 7714119 w 7714119"/>
              <a:gd name="connsiteY0" fmla="*/ 9815174 h 11230815"/>
              <a:gd name="connsiteX1" fmla="*/ 4216403 w 7714119"/>
              <a:gd name="connsiteY1" fmla="*/ 9865860 h 11230815"/>
              <a:gd name="connsiteX2" fmla="*/ 849315 w 7714119"/>
              <a:gd name="connsiteY2" fmla="*/ 4981916 h 11230815"/>
              <a:gd name="connsiteX3" fmla="*/ 1016003 w 7714119"/>
              <a:gd name="connsiteY3" fmla="*/ 0 h 11230815"/>
              <a:gd name="connsiteX4" fmla="*/ 7547432 w 7714119"/>
              <a:gd name="connsiteY4" fmla="*/ 148659 h 11230815"/>
              <a:gd name="connsiteX5" fmla="*/ 7581243 w 7714119"/>
              <a:gd name="connsiteY5" fmla="*/ 2173997 h 11230815"/>
              <a:gd name="connsiteX6" fmla="*/ 7714119 w 7714119"/>
              <a:gd name="connsiteY6" fmla="*/ 9815174 h 11230815"/>
              <a:gd name="connsiteX0" fmla="*/ 7714119 w 7714119"/>
              <a:gd name="connsiteY0" fmla="*/ 9815174 h 10229603"/>
              <a:gd name="connsiteX1" fmla="*/ 4216403 w 7714119"/>
              <a:gd name="connsiteY1" fmla="*/ 9865860 h 10229603"/>
              <a:gd name="connsiteX2" fmla="*/ 849315 w 7714119"/>
              <a:gd name="connsiteY2" fmla="*/ 4981916 h 10229603"/>
              <a:gd name="connsiteX3" fmla="*/ 1016003 w 7714119"/>
              <a:gd name="connsiteY3" fmla="*/ 0 h 10229603"/>
              <a:gd name="connsiteX4" fmla="*/ 7547432 w 7714119"/>
              <a:gd name="connsiteY4" fmla="*/ 148659 h 10229603"/>
              <a:gd name="connsiteX5" fmla="*/ 7581243 w 7714119"/>
              <a:gd name="connsiteY5" fmla="*/ 2173997 h 10229603"/>
              <a:gd name="connsiteX6" fmla="*/ 7714119 w 7714119"/>
              <a:gd name="connsiteY6" fmla="*/ 9815174 h 10229603"/>
              <a:gd name="connsiteX0" fmla="*/ 7714119 w 7714119"/>
              <a:gd name="connsiteY0" fmla="*/ 9815174 h 9924955"/>
              <a:gd name="connsiteX1" fmla="*/ 4216403 w 7714119"/>
              <a:gd name="connsiteY1" fmla="*/ 9865860 h 9924955"/>
              <a:gd name="connsiteX2" fmla="*/ 849315 w 7714119"/>
              <a:gd name="connsiteY2" fmla="*/ 4981916 h 9924955"/>
              <a:gd name="connsiteX3" fmla="*/ 1016003 w 7714119"/>
              <a:gd name="connsiteY3" fmla="*/ 0 h 9924955"/>
              <a:gd name="connsiteX4" fmla="*/ 7547432 w 7714119"/>
              <a:gd name="connsiteY4" fmla="*/ 148659 h 9924955"/>
              <a:gd name="connsiteX5" fmla="*/ 7581243 w 7714119"/>
              <a:gd name="connsiteY5" fmla="*/ 2173997 h 9924955"/>
              <a:gd name="connsiteX6" fmla="*/ 7714119 w 7714119"/>
              <a:gd name="connsiteY6" fmla="*/ 9815174 h 9924955"/>
              <a:gd name="connsiteX0" fmla="*/ 7714119 w 7714119"/>
              <a:gd name="connsiteY0" fmla="*/ 9815174 h 10360223"/>
              <a:gd name="connsiteX1" fmla="*/ 4216403 w 7714119"/>
              <a:gd name="connsiteY1" fmla="*/ 9865860 h 10360223"/>
              <a:gd name="connsiteX2" fmla="*/ 849315 w 7714119"/>
              <a:gd name="connsiteY2" fmla="*/ 4981916 h 10360223"/>
              <a:gd name="connsiteX3" fmla="*/ 1016003 w 7714119"/>
              <a:gd name="connsiteY3" fmla="*/ 0 h 10360223"/>
              <a:gd name="connsiteX4" fmla="*/ 7547432 w 7714119"/>
              <a:gd name="connsiteY4" fmla="*/ 148659 h 10360223"/>
              <a:gd name="connsiteX5" fmla="*/ 7581243 w 7714119"/>
              <a:gd name="connsiteY5" fmla="*/ 2173997 h 10360223"/>
              <a:gd name="connsiteX6" fmla="*/ 7714119 w 7714119"/>
              <a:gd name="connsiteY6" fmla="*/ 9815174 h 10360223"/>
              <a:gd name="connsiteX0" fmla="*/ 7714119 w 7714119"/>
              <a:gd name="connsiteY0" fmla="*/ 9815174 h 9896089"/>
              <a:gd name="connsiteX1" fmla="*/ 4216403 w 7714119"/>
              <a:gd name="connsiteY1" fmla="*/ 9865860 h 9896089"/>
              <a:gd name="connsiteX2" fmla="*/ 849315 w 7714119"/>
              <a:gd name="connsiteY2" fmla="*/ 4981916 h 9896089"/>
              <a:gd name="connsiteX3" fmla="*/ 1016003 w 7714119"/>
              <a:gd name="connsiteY3" fmla="*/ 0 h 9896089"/>
              <a:gd name="connsiteX4" fmla="*/ 7547432 w 7714119"/>
              <a:gd name="connsiteY4" fmla="*/ 148659 h 9896089"/>
              <a:gd name="connsiteX5" fmla="*/ 7581243 w 7714119"/>
              <a:gd name="connsiteY5" fmla="*/ 2173997 h 9896089"/>
              <a:gd name="connsiteX6" fmla="*/ 7714119 w 7714119"/>
              <a:gd name="connsiteY6" fmla="*/ 9815174 h 9896089"/>
              <a:gd name="connsiteX0" fmla="*/ 7140703 w 7140703"/>
              <a:gd name="connsiteY0" fmla="*/ 9815174 h 9896089"/>
              <a:gd name="connsiteX1" fmla="*/ 3642987 w 7140703"/>
              <a:gd name="connsiteY1" fmla="*/ 9865860 h 9896089"/>
              <a:gd name="connsiteX2" fmla="*/ 275899 w 7140703"/>
              <a:gd name="connsiteY2" fmla="*/ 4981916 h 9896089"/>
              <a:gd name="connsiteX3" fmla="*/ 442587 w 7140703"/>
              <a:gd name="connsiteY3" fmla="*/ 0 h 9896089"/>
              <a:gd name="connsiteX4" fmla="*/ 6974016 w 7140703"/>
              <a:gd name="connsiteY4" fmla="*/ 148659 h 9896089"/>
              <a:gd name="connsiteX5" fmla="*/ 7007827 w 7140703"/>
              <a:gd name="connsiteY5" fmla="*/ 2173997 h 9896089"/>
              <a:gd name="connsiteX6" fmla="*/ 7140703 w 7140703"/>
              <a:gd name="connsiteY6" fmla="*/ 9815174 h 9896089"/>
              <a:gd name="connsiteX0" fmla="*/ 6896771 w 6896771"/>
              <a:gd name="connsiteY0" fmla="*/ 9815174 h 9896089"/>
              <a:gd name="connsiteX1" fmla="*/ 3399055 w 6896771"/>
              <a:gd name="connsiteY1" fmla="*/ 9865860 h 9896089"/>
              <a:gd name="connsiteX2" fmla="*/ 31967 w 6896771"/>
              <a:gd name="connsiteY2" fmla="*/ 4981916 h 9896089"/>
              <a:gd name="connsiteX3" fmla="*/ 198655 w 6896771"/>
              <a:gd name="connsiteY3" fmla="*/ 0 h 9896089"/>
              <a:gd name="connsiteX4" fmla="*/ 6730084 w 6896771"/>
              <a:gd name="connsiteY4" fmla="*/ 148659 h 9896089"/>
              <a:gd name="connsiteX5" fmla="*/ 6763895 w 6896771"/>
              <a:gd name="connsiteY5" fmla="*/ 2173997 h 9896089"/>
              <a:gd name="connsiteX6" fmla="*/ 6896771 w 6896771"/>
              <a:gd name="connsiteY6" fmla="*/ 9815174 h 9896089"/>
              <a:gd name="connsiteX0" fmla="*/ 7012587 w 7012587"/>
              <a:gd name="connsiteY0" fmla="*/ 9815174 h 9896089"/>
              <a:gd name="connsiteX1" fmla="*/ 3514871 w 7012587"/>
              <a:gd name="connsiteY1" fmla="*/ 9865860 h 9896089"/>
              <a:gd name="connsiteX2" fmla="*/ 147783 w 7012587"/>
              <a:gd name="connsiteY2" fmla="*/ 4981916 h 9896089"/>
              <a:gd name="connsiteX3" fmla="*/ 314471 w 7012587"/>
              <a:gd name="connsiteY3" fmla="*/ 0 h 9896089"/>
              <a:gd name="connsiteX4" fmla="*/ 6845900 w 7012587"/>
              <a:gd name="connsiteY4" fmla="*/ 148659 h 9896089"/>
              <a:gd name="connsiteX5" fmla="*/ 6879711 w 7012587"/>
              <a:gd name="connsiteY5" fmla="*/ 2173997 h 9896089"/>
              <a:gd name="connsiteX6" fmla="*/ 7012587 w 7012587"/>
              <a:gd name="connsiteY6" fmla="*/ 9815174 h 9896089"/>
              <a:gd name="connsiteX0" fmla="*/ 6931890 w 6931890"/>
              <a:gd name="connsiteY0" fmla="*/ 9815174 h 9896089"/>
              <a:gd name="connsiteX1" fmla="*/ 3434174 w 6931890"/>
              <a:gd name="connsiteY1" fmla="*/ 9865860 h 9896089"/>
              <a:gd name="connsiteX2" fmla="*/ 67086 w 6931890"/>
              <a:gd name="connsiteY2" fmla="*/ 4981916 h 9896089"/>
              <a:gd name="connsiteX3" fmla="*/ 233774 w 6931890"/>
              <a:gd name="connsiteY3" fmla="*/ 0 h 9896089"/>
              <a:gd name="connsiteX4" fmla="*/ 6765203 w 6931890"/>
              <a:gd name="connsiteY4" fmla="*/ 148659 h 9896089"/>
              <a:gd name="connsiteX5" fmla="*/ 6799014 w 6931890"/>
              <a:gd name="connsiteY5" fmla="*/ 2173997 h 9896089"/>
              <a:gd name="connsiteX6" fmla="*/ 6931890 w 6931890"/>
              <a:gd name="connsiteY6" fmla="*/ 9815174 h 9896089"/>
              <a:gd name="connsiteX0" fmla="*/ 6825018 w 6825018"/>
              <a:gd name="connsiteY0" fmla="*/ 9815174 h 10239278"/>
              <a:gd name="connsiteX1" fmla="*/ 3327302 w 6825018"/>
              <a:gd name="connsiteY1" fmla="*/ 9865860 h 10239278"/>
              <a:gd name="connsiteX2" fmla="*/ 319442 w 6825018"/>
              <a:gd name="connsiteY2" fmla="*/ 4851287 h 10239278"/>
              <a:gd name="connsiteX3" fmla="*/ 126902 w 6825018"/>
              <a:gd name="connsiteY3" fmla="*/ 0 h 10239278"/>
              <a:gd name="connsiteX4" fmla="*/ 6658331 w 6825018"/>
              <a:gd name="connsiteY4" fmla="*/ 148659 h 10239278"/>
              <a:gd name="connsiteX5" fmla="*/ 6692142 w 6825018"/>
              <a:gd name="connsiteY5" fmla="*/ 2173997 h 10239278"/>
              <a:gd name="connsiteX6" fmla="*/ 6825018 w 6825018"/>
              <a:gd name="connsiteY6" fmla="*/ 9815174 h 10239278"/>
              <a:gd name="connsiteX0" fmla="*/ 6825018 w 6825018"/>
              <a:gd name="connsiteY0" fmla="*/ 9815174 h 9905687"/>
              <a:gd name="connsiteX1" fmla="*/ 3327302 w 6825018"/>
              <a:gd name="connsiteY1" fmla="*/ 9865860 h 9905687"/>
              <a:gd name="connsiteX2" fmla="*/ 319442 w 6825018"/>
              <a:gd name="connsiteY2" fmla="*/ 4851287 h 9905687"/>
              <a:gd name="connsiteX3" fmla="*/ 126902 w 6825018"/>
              <a:gd name="connsiteY3" fmla="*/ 0 h 9905687"/>
              <a:gd name="connsiteX4" fmla="*/ 6658331 w 6825018"/>
              <a:gd name="connsiteY4" fmla="*/ 148659 h 9905687"/>
              <a:gd name="connsiteX5" fmla="*/ 6692142 w 6825018"/>
              <a:gd name="connsiteY5" fmla="*/ 2173997 h 9905687"/>
              <a:gd name="connsiteX6" fmla="*/ 6825018 w 6825018"/>
              <a:gd name="connsiteY6" fmla="*/ 9815174 h 9905687"/>
              <a:gd name="connsiteX0" fmla="*/ 6825018 w 6825018"/>
              <a:gd name="connsiteY0" fmla="*/ 9815174 h 9963588"/>
              <a:gd name="connsiteX1" fmla="*/ 3327302 w 6825018"/>
              <a:gd name="connsiteY1" fmla="*/ 9865860 h 9963588"/>
              <a:gd name="connsiteX2" fmla="*/ 319442 w 6825018"/>
              <a:gd name="connsiteY2" fmla="*/ 4851287 h 9963588"/>
              <a:gd name="connsiteX3" fmla="*/ 126902 w 6825018"/>
              <a:gd name="connsiteY3" fmla="*/ 0 h 9963588"/>
              <a:gd name="connsiteX4" fmla="*/ 6658331 w 6825018"/>
              <a:gd name="connsiteY4" fmla="*/ 148659 h 9963588"/>
              <a:gd name="connsiteX5" fmla="*/ 6692142 w 6825018"/>
              <a:gd name="connsiteY5" fmla="*/ 2173997 h 9963588"/>
              <a:gd name="connsiteX6" fmla="*/ 6825018 w 6825018"/>
              <a:gd name="connsiteY6" fmla="*/ 9815174 h 9963588"/>
              <a:gd name="connsiteX0" fmla="*/ 6852413 w 6852413"/>
              <a:gd name="connsiteY0" fmla="*/ 9815174 h 10069925"/>
              <a:gd name="connsiteX1" fmla="*/ 3354697 w 6852413"/>
              <a:gd name="connsiteY1" fmla="*/ 9865860 h 10069925"/>
              <a:gd name="connsiteX2" fmla="*/ 1363764 w 6852413"/>
              <a:gd name="connsiteY2" fmla="*/ 7137882 h 10069925"/>
              <a:gd name="connsiteX3" fmla="*/ 346837 w 6852413"/>
              <a:gd name="connsiteY3" fmla="*/ 4851287 h 10069925"/>
              <a:gd name="connsiteX4" fmla="*/ 154297 w 6852413"/>
              <a:gd name="connsiteY4" fmla="*/ 0 h 10069925"/>
              <a:gd name="connsiteX5" fmla="*/ 6685726 w 6852413"/>
              <a:gd name="connsiteY5" fmla="*/ 148659 h 10069925"/>
              <a:gd name="connsiteX6" fmla="*/ 6719537 w 6852413"/>
              <a:gd name="connsiteY6" fmla="*/ 2173997 h 10069925"/>
              <a:gd name="connsiteX7" fmla="*/ 6852413 w 6852413"/>
              <a:gd name="connsiteY7" fmla="*/ 9815174 h 10069925"/>
              <a:gd name="connsiteX0" fmla="*/ 6852413 w 6852413"/>
              <a:gd name="connsiteY0" fmla="*/ 9815174 h 9910453"/>
              <a:gd name="connsiteX1" fmla="*/ 3354697 w 6852413"/>
              <a:gd name="connsiteY1" fmla="*/ 9865860 h 9910453"/>
              <a:gd name="connsiteX2" fmla="*/ 1363764 w 6852413"/>
              <a:gd name="connsiteY2" fmla="*/ 7137882 h 9910453"/>
              <a:gd name="connsiteX3" fmla="*/ 346837 w 6852413"/>
              <a:gd name="connsiteY3" fmla="*/ 4851287 h 9910453"/>
              <a:gd name="connsiteX4" fmla="*/ 154297 w 6852413"/>
              <a:gd name="connsiteY4" fmla="*/ 0 h 9910453"/>
              <a:gd name="connsiteX5" fmla="*/ 6685726 w 6852413"/>
              <a:gd name="connsiteY5" fmla="*/ 148659 h 9910453"/>
              <a:gd name="connsiteX6" fmla="*/ 6719537 w 6852413"/>
              <a:gd name="connsiteY6" fmla="*/ 2173997 h 9910453"/>
              <a:gd name="connsiteX7" fmla="*/ 6852413 w 6852413"/>
              <a:gd name="connsiteY7" fmla="*/ 9815174 h 9910453"/>
              <a:gd name="connsiteX0" fmla="*/ 6852413 w 6852413"/>
              <a:gd name="connsiteY0" fmla="*/ 9815174 h 9924910"/>
              <a:gd name="connsiteX1" fmla="*/ 3354697 w 6852413"/>
              <a:gd name="connsiteY1" fmla="*/ 9865860 h 9924910"/>
              <a:gd name="connsiteX2" fmla="*/ 1363764 w 6852413"/>
              <a:gd name="connsiteY2" fmla="*/ 7137882 h 9924910"/>
              <a:gd name="connsiteX3" fmla="*/ 346837 w 6852413"/>
              <a:gd name="connsiteY3" fmla="*/ 4851287 h 9924910"/>
              <a:gd name="connsiteX4" fmla="*/ 154297 w 6852413"/>
              <a:gd name="connsiteY4" fmla="*/ 0 h 9924910"/>
              <a:gd name="connsiteX5" fmla="*/ 6685726 w 6852413"/>
              <a:gd name="connsiteY5" fmla="*/ 148659 h 9924910"/>
              <a:gd name="connsiteX6" fmla="*/ 6719537 w 6852413"/>
              <a:gd name="connsiteY6" fmla="*/ 2173997 h 9924910"/>
              <a:gd name="connsiteX7" fmla="*/ 6852413 w 6852413"/>
              <a:gd name="connsiteY7" fmla="*/ 9815174 h 9924910"/>
              <a:gd name="connsiteX0" fmla="*/ 6772202 w 6772202"/>
              <a:gd name="connsiteY0" fmla="*/ 9799132 h 10064527"/>
              <a:gd name="connsiteX1" fmla="*/ 3354697 w 6772202"/>
              <a:gd name="connsiteY1" fmla="*/ 9865860 h 10064527"/>
              <a:gd name="connsiteX2" fmla="*/ 1363764 w 6772202"/>
              <a:gd name="connsiteY2" fmla="*/ 7137882 h 10064527"/>
              <a:gd name="connsiteX3" fmla="*/ 346837 w 6772202"/>
              <a:gd name="connsiteY3" fmla="*/ 4851287 h 10064527"/>
              <a:gd name="connsiteX4" fmla="*/ 154297 w 6772202"/>
              <a:gd name="connsiteY4" fmla="*/ 0 h 10064527"/>
              <a:gd name="connsiteX5" fmla="*/ 6685726 w 6772202"/>
              <a:gd name="connsiteY5" fmla="*/ 148659 h 10064527"/>
              <a:gd name="connsiteX6" fmla="*/ 6719537 w 6772202"/>
              <a:gd name="connsiteY6" fmla="*/ 2173997 h 10064527"/>
              <a:gd name="connsiteX7" fmla="*/ 6772202 w 6772202"/>
              <a:gd name="connsiteY7" fmla="*/ 9799132 h 10064527"/>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51480 w 6837956"/>
              <a:gd name="connsiteY5" fmla="*/ 52406 h 9968274"/>
              <a:gd name="connsiteX6" fmla="*/ 6785291 w 6837956"/>
              <a:gd name="connsiteY6" fmla="*/ 2077744 h 9968274"/>
              <a:gd name="connsiteX7" fmla="*/ 6837956 w 6837956"/>
              <a:gd name="connsiteY7" fmla="*/ 9702879 h 9968274"/>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83564 w 6837956"/>
              <a:gd name="connsiteY5" fmla="*/ 4280 h 9968274"/>
              <a:gd name="connsiteX6" fmla="*/ 6785291 w 6837956"/>
              <a:gd name="connsiteY6" fmla="*/ 2077744 h 9968274"/>
              <a:gd name="connsiteX7" fmla="*/ 6837956 w 6837956"/>
              <a:gd name="connsiteY7" fmla="*/ 9702879 h 9968274"/>
              <a:gd name="connsiteX0" fmla="*/ 6837956 w 6837956"/>
              <a:gd name="connsiteY0" fmla="*/ 9702879 h 9944781"/>
              <a:gd name="connsiteX1" fmla="*/ 3484620 w 6837956"/>
              <a:gd name="connsiteY1" fmla="*/ 9737523 h 9944781"/>
              <a:gd name="connsiteX2" fmla="*/ 1429518 w 6837956"/>
              <a:gd name="connsiteY2" fmla="*/ 7041629 h 9944781"/>
              <a:gd name="connsiteX3" fmla="*/ 412591 w 6837956"/>
              <a:gd name="connsiteY3" fmla="*/ 4755034 h 9944781"/>
              <a:gd name="connsiteX4" fmla="*/ 139840 w 6837956"/>
              <a:gd name="connsiteY4" fmla="*/ 0 h 9944781"/>
              <a:gd name="connsiteX5" fmla="*/ 6783564 w 6837956"/>
              <a:gd name="connsiteY5" fmla="*/ 4280 h 9944781"/>
              <a:gd name="connsiteX6" fmla="*/ 6785291 w 6837956"/>
              <a:gd name="connsiteY6" fmla="*/ 2077744 h 9944781"/>
              <a:gd name="connsiteX7" fmla="*/ 6837956 w 6837956"/>
              <a:gd name="connsiteY7" fmla="*/ 9702879 h 9944781"/>
              <a:gd name="connsiteX0" fmla="*/ 6837956 w 6837956"/>
              <a:gd name="connsiteY0" fmla="*/ 9702879 h 9755911"/>
              <a:gd name="connsiteX1" fmla="*/ 3484620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55911"/>
              <a:gd name="connsiteX1" fmla="*/ 3612956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49088"/>
              <a:gd name="connsiteX1" fmla="*/ 3612956 w 6837956"/>
              <a:gd name="connsiteY1" fmla="*/ 9721481 h 9749088"/>
              <a:gd name="connsiteX2" fmla="*/ 1429518 w 6837956"/>
              <a:gd name="connsiteY2" fmla="*/ 7041629 h 9749088"/>
              <a:gd name="connsiteX3" fmla="*/ 412591 w 6837956"/>
              <a:gd name="connsiteY3" fmla="*/ 4755034 h 9749088"/>
              <a:gd name="connsiteX4" fmla="*/ 139840 w 6837956"/>
              <a:gd name="connsiteY4" fmla="*/ 0 h 9749088"/>
              <a:gd name="connsiteX5" fmla="*/ 6783564 w 6837956"/>
              <a:gd name="connsiteY5" fmla="*/ 4280 h 9749088"/>
              <a:gd name="connsiteX6" fmla="*/ 6785291 w 6837956"/>
              <a:gd name="connsiteY6" fmla="*/ 2077744 h 9749088"/>
              <a:gd name="connsiteX7" fmla="*/ 6837956 w 6837956"/>
              <a:gd name="connsiteY7" fmla="*/ 9702879 h 9749088"/>
              <a:gd name="connsiteX0" fmla="*/ 6837956 w 6837956"/>
              <a:gd name="connsiteY0" fmla="*/ 9702879 h 9743719"/>
              <a:gd name="connsiteX1" fmla="*/ 3612956 w 6837956"/>
              <a:gd name="connsiteY1" fmla="*/ 9705439 h 9743719"/>
              <a:gd name="connsiteX2" fmla="*/ 1429518 w 6837956"/>
              <a:gd name="connsiteY2" fmla="*/ 7041629 h 9743719"/>
              <a:gd name="connsiteX3" fmla="*/ 412591 w 6837956"/>
              <a:gd name="connsiteY3" fmla="*/ 4755034 h 9743719"/>
              <a:gd name="connsiteX4" fmla="*/ 139840 w 6837956"/>
              <a:gd name="connsiteY4" fmla="*/ 0 h 9743719"/>
              <a:gd name="connsiteX5" fmla="*/ 6783564 w 6837956"/>
              <a:gd name="connsiteY5" fmla="*/ 4280 h 9743719"/>
              <a:gd name="connsiteX6" fmla="*/ 6785291 w 6837956"/>
              <a:gd name="connsiteY6" fmla="*/ 2077744 h 9743719"/>
              <a:gd name="connsiteX7" fmla="*/ 6837956 w 6837956"/>
              <a:gd name="connsiteY7" fmla="*/ 9702879 h 9743719"/>
              <a:gd name="connsiteX0" fmla="*/ 6837956 w 6837956"/>
              <a:gd name="connsiteY0" fmla="*/ 9702879 h 9739418"/>
              <a:gd name="connsiteX1" fmla="*/ 3628998 w 6837956"/>
              <a:gd name="connsiteY1" fmla="*/ 9689397 h 9739418"/>
              <a:gd name="connsiteX2" fmla="*/ 1429518 w 6837956"/>
              <a:gd name="connsiteY2" fmla="*/ 7041629 h 9739418"/>
              <a:gd name="connsiteX3" fmla="*/ 412591 w 6837956"/>
              <a:gd name="connsiteY3" fmla="*/ 4755034 h 9739418"/>
              <a:gd name="connsiteX4" fmla="*/ 139840 w 6837956"/>
              <a:gd name="connsiteY4" fmla="*/ 0 h 9739418"/>
              <a:gd name="connsiteX5" fmla="*/ 6783564 w 6837956"/>
              <a:gd name="connsiteY5" fmla="*/ 4280 h 9739418"/>
              <a:gd name="connsiteX6" fmla="*/ 6785291 w 6837956"/>
              <a:gd name="connsiteY6" fmla="*/ 2077744 h 9739418"/>
              <a:gd name="connsiteX7" fmla="*/ 6837956 w 6837956"/>
              <a:gd name="connsiteY7" fmla="*/ 9702879 h 9739418"/>
              <a:gd name="connsiteX0" fmla="*/ 6827659 w 6827659"/>
              <a:gd name="connsiteY0" fmla="*/ 9702879 h 9739418"/>
              <a:gd name="connsiteX1" fmla="*/ 3618701 w 6827659"/>
              <a:gd name="connsiteY1" fmla="*/ 9689397 h 9739418"/>
              <a:gd name="connsiteX2" fmla="*/ 1419221 w 6827659"/>
              <a:gd name="connsiteY2" fmla="*/ 7041629 h 9739418"/>
              <a:gd name="connsiteX3" fmla="*/ 402294 w 6827659"/>
              <a:gd name="connsiteY3" fmla="*/ 4755034 h 9739418"/>
              <a:gd name="connsiteX4" fmla="*/ 129543 w 6827659"/>
              <a:gd name="connsiteY4" fmla="*/ 0 h 9739418"/>
              <a:gd name="connsiteX5" fmla="*/ 6773267 w 6827659"/>
              <a:gd name="connsiteY5" fmla="*/ 4280 h 9739418"/>
              <a:gd name="connsiteX6" fmla="*/ 6774994 w 6827659"/>
              <a:gd name="connsiteY6" fmla="*/ 2077744 h 9739418"/>
              <a:gd name="connsiteX7" fmla="*/ 6827659 w 6827659"/>
              <a:gd name="connsiteY7" fmla="*/ 9702879 h 9739418"/>
              <a:gd name="connsiteX0" fmla="*/ 6825272 w 6825272"/>
              <a:gd name="connsiteY0" fmla="*/ 9702879 h 9739418"/>
              <a:gd name="connsiteX1" fmla="*/ 3616314 w 6825272"/>
              <a:gd name="connsiteY1" fmla="*/ 9689397 h 9739418"/>
              <a:gd name="connsiteX2" fmla="*/ 1416834 w 6825272"/>
              <a:gd name="connsiteY2" fmla="*/ 7041629 h 9739418"/>
              <a:gd name="connsiteX3" fmla="*/ 399907 w 6825272"/>
              <a:gd name="connsiteY3" fmla="*/ 4755034 h 9739418"/>
              <a:gd name="connsiteX4" fmla="*/ 127156 w 6825272"/>
              <a:gd name="connsiteY4" fmla="*/ 0 h 9739418"/>
              <a:gd name="connsiteX5" fmla="*/ 6770880 w 6825272"/>
              <a:gd name="connsiteY5" fmla="*/ 4280 h 9739418"/>
              <a:gd name="connsiteX6" fmla="*/ 6772607 w 6825272"/>
              <a:gd name="connsiteY6" fmla="*/ 2077744 h 9739418"/>
              <a:gd name="connsiteX7" fmla="*/ 6825272 w 682527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17852" h="9739418">
                <a:moveTo>
                  <a:pt x="6817852" y="9702879"/>
                </a:moveTo>
                <a:cubicBezTo>
                  <a:pt x="4172624" y="9787636"/>
                  <a:pt x="3964868" y="9699802"/>
                  <a:pt x="3608894" y="9689397"/>
                </a:cubicBezTo>
                <a:cubicBezTo>
                  <a:pt x="3252920" y="9678992"/>
                  <a:pt x="1814471" y="7909475"/>
                  <a:pt x="1409414" y="7041629"/>
                </a:cubicBezTo>
                <a:cubicBezTo>
                  <a:pt x="940188" y="6173783"/>
                  <a:pt x="575349" y="5319039"/>
                  <a:pt x="440613" y="4755034"/>
                </a:cubicBezTo>
                <a:cubicBezTo>
                  <a:pt x="305877" y="4191029"/>
                  <a:pt x="-237626" y="1338943"/>
                  <a:pt x="119736" y="0"/>
                </a:cubicBezTo>
                <a:lnTo>
                  <a:pt x="6763460" y="4280"/>
                </a:lnTo>
                <a:cubicBezTo>
                  <a:pt x="6774538" y="1237469"/>
                  <a:pt x="6731963" y="395901"/>
                  <a:pt x="6765187" y="2077744"/>
                </a:cubicBezTo>
                <a:cubicBezTo>
                  <a:pt x="6798411" y="3694273"/>
                  <a:pt x="6720073" y="8246730"/>
                  <a:pt x="6817852" y="9702879"/>
                </a:cubicBezTo>
                <a:close/>
              </a:path>
            </a:pathLst>
          </a:custGeom>
          <a:ln w="9525">
            <a:noFill/>
            <a:miter lim="400000"/>
          </a:ln>
          <a:extLst>
            <a:ext uri="{C572A759-6A51-4108-AA02-DFA0A04FC94B}">
              <ma14:wrappingTextBoxFlag xmlns="" xmlns:ma14="http://schemas.microsoft.com/office/mac/drawingml/2011/main" val="1"/>
            </a:ext>
          </a:extLst>
        </p:spPr>
        <p:txBody>
          <a:bodyPr/>
          <a:lstStyle/>
          <a:p>
            <a:endParaRPr lang="en-US"/>
          </a:p>
        </p:txBody>
      </p:sp>
      <p:sp>
        <p:nvSpPr>
          <p:cNvPr id="60" name="Title Text"/>
          <p:cNvSpPr txBox="1">
            <a:spLocks noGrp="1"/>
          </p:cNvSpPr>
          <p:nvPr>
            <p:ph type="title"/>
          </p:nvPr>
        </p:nvSpPr>
        <p:spPr>
          <a:xfrm>
            <a:off x="1270039" y="635000"/>
            <a:ext cx="9117545" cy="1988692"/>
          </a:xfrm>
          <a:prstGeom prst="rect">
            <a:avLst/>
          </a:prstGeom>
        </p:spPr>
        <p:txBody>
          <a:bodyPr anchor="t"/>
          <a:lstStyle/>
          <a:p>
            <a:r>
              <a:t>Title Text</a:t>
            </a:r>
          </a:p>
        </p:txBody>
      </p:sp>
      <p:sp>
        <p:nvSpPr>
          <p:cNvPr id="61" name="Body Level One…"/>
          <p:cNvSpPr txBox="1">
            <a:spLocks noGrp="1"/>
          </p:cNvSpPr>
          <p:nvPr>
            <p:ph type="body" sz="quarter" idx="1"/>
          </p:nvPr>
        </p:nvSpPr>
        <p:spPr>
          <a:xfrm>
            <a:off x="1270039" y="2616200"/>
            <a:ext cx="9117545" cy="4267200"/>
          </a:xfrm>
          <a:prstGeom prst="rect">
            <a:avLst/>
          </a:prstGeom>
        </p:spPr>
        <p:txBody>
          <a:bodyPr anchor="t"/>
          <a:lstStyle>
            <a:lvl1pPr marL="0" indent="0">
              <a:buSzTx/>
              <a:buNone/>
            </a:lvl1pPr>
            <a:lvl2pPr marL="0" indent="0">
              <a:buSzTx/>
              <a:buNone/>
            </a:lvl2pPr>
            <a:lvl3pPr marL="0" indent="0">
              <a:buSzTx/>
              <a:buNone/>
            </a:lvl3pPr>
            <a:lvl4pPr marL="0" indent="0">
              <a:buSzTx/>
              <a:buNone/>
            </a:lvl4pPr>
            <a:lvl5pPr marL="0" indent="0">
              <a:buSzTx/>
              <a:buNone/>
            </a:lvl5pPr>
          </a:lstStyle>
          <a:p>
            <a:r>
              <a:t>Body Level One</a:t>
            </a:r>
          </a:p>
          <a:p>
            <a:pPr lvl="1"/>
            <a:r>
              <a:t>Body Level Two</a:t>
            </a:r>
          </a:p>
          <a:p>
            <a:pPr lvl="2"/>
            <a:r>
              <a:t>Body Level Three</a:t>
            </a:r>
          </a:p>
          <a:p>
            <a:pPr lvl="3"/>
            <a:r>
              <a:t>Body Level Four</a:t>
            </a:r>
          </a:p>
          <a:p>
            <a:pPr lvl="4"/>
            <a:r>
              <a:t>Body Level Five</a:t>
            </a:r>
          </a:p>
        </p:txBody>
      </p:sp>
      <p:sp>
        <p:nvSpPr>
          <p:cNvPr id="62" name="Pull out quote"/>
          <p:cNvSpPr>
            <a:spLocks noGrp="1"/>
          </p:cNvSpPr>
          <p:nvPr>
            <p:ph type="body" sz="quarter" idx="14"/>
          </p:nvPr>
        </p:nvSpPr>
        <p:spPr>
          <a:xfrm>
            <a:off x="9766340" y="9099807"/>
            <a:ext cx="6549451" cy="406401"/>
          </a:xfrm>
          <a:prstGeom prst="rect">
            <a:avLst/>
          </a:prstGeom>
        </p:spPr>
        <p:txBody>
          <a:bodyPr/>
          <a:lstStyle>
            <a:lvl1pPr marL="0" indent="0">
              <a:spcBef>
                <a:spcPts val="0"/>
              </a:spcBef>
              <a:buSzTx/>
              <a:buNone/>
              <a:defRPr>
                <a:solidFill>
                  <a:srgbClr val="00A585"/>
                </a:solidFill>
                <a:latin typeface="Open Sans Bold"/>
                <a:sym typeface="Open Sans Bold"/>
              </a:defRPr>
            </a:lvl1pPr>
          </a:lstStyle>
          <a:p>
            <a:pPr marL="0" indent="0">
              <a:spcBef>
                <a:spcPts val="0"/>
              </a:spcBef>
              <a:buSzTx/>
              <a:buNone/>
              <a:defRPr>
                <a:solidFill>
                  <a:srgbClr val="00A585"/>
                </a:solidFill>
                <a:latin typeface="Open Sans Bold"/>
                <a:ea typeface="Open Sans Bold"/>
                <a:cs typeface="Open Sans Bold"/>
                <a:sym typeface="Open Sans Bold"/>
              </a:defRPr>
            </a:pPr>
            <a:endParaRPr/>
          </a:p>
        </p:txBody>
      </p:sp>
      <p:sp>
        <p:nvSpPr>
          <p:cNvPr id="63" name="Slide Number"/>
          <p:cNvSpPr txBox="1">
            <a:spLocks noGrp="1"/>
          </p:cNvSpPr>
          <p:nvPr>
            <p:ph type="sldNum" sz="quarter" idx="2"/>
          </p:nvPr>
        </p:nvSpPr>
        <p:spPr>
          <a:xfrm>
            <a:off x="3396741" y="8803219"/>
            <a:ext cx="418384" cy="410369"/>
          </a:xfrm>
          <a:prstGeom prst="rect">
            <a:avLst/>
          </a:prstGeom>
        </p:spPr>
        <p:txBody>
          <a:bodyPr/>
          <a:lstStyle>
            <a:lvl1pPr>
              <a:defRPr sz="2000">
                <a:solidFill>
                  <a:srgbClr val="00B297"/>
                </a:solidFill>
              </a:defRPr>
            </a:lvl1pPr>
          </a:lstStyle>
          <a:p>
            <a:fld id="{86CB4B4D-7CA3-9044-876B-883B54F8677D}" type="slidenum">
              <a:rPr lang="en-US" smtClean="0"/>
              <a:pPr/>
              <a:t>‹#›</a:t>
            </a:fld>
            <a:endParaRPr 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extLst/>
          </a:blip>
          <a:stretch>
            <a:fillRect/>
          </a:stretch>
        </p:blipFill>
        <p:spPr>
          <a:xfrm>
            <a:off x="3721119" y="3209605"/>
            <a:ext cx="4836076" cy="2314312"/>
          </a:xfrm>
          <a:prstGeom prst="rect">
            <a:avLst/>
          </a:prstGeom>
          <a:ln w="12700">
            <a:miter lim="400000"/>
          </a:ln>
        </p:spPr>
      </p:pic>
      <p:pic>
        <p:nvPicPr>
          <p:cNvPr id="107" name="pasted-image.pdf" descr="pasted-image.pdf"/>
          <p:cNvPicPr>
            <a:picLocks noChangeAspect="1"/>
          </p:cNvPicPr>
          <p:nvPr/>
        </p:nvPicPr>
        <p:blipFill>
          <a:blip r:embed="rId3">
            <a:extLst/>
          </a:blip>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a:t>Thank</a:t>
            </a:r>
          </a:p>
        </p:txBody>
      </p:sp>
      <p:sp>
        <p:nvSpPr>
          <p:cNvPr id="110"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8">
            <a:extLst/>
          </a:blip>
          <a:stretch>
            <a:fillRect/>
          </a:stretch>
        </p:blipFill>
        <p:spPr>
          <a:xfrm>
            <a:off x="522445" y="8400288"/>
            <a:ext cx="2443489" cy="1115187"/>
          </a:xfrm>
          <a:prstGeom prst="rect">
            <a:avLst/>
          </a:prstGeom>
          <a:ln w="12700">
            <a:miter lim="400000"/>
          </a:ln>
        </p:spPr>
      </p:pic>
      <p:pic>
        <p:nvPicPr>
          <p:cNvPr id="5" name="pasted-image.pdf" descr="pasted-image.pdf"/>
          <p:cNvPicPr>
            <a:picLocks noChangeAspect="1"/>
          </p:cNvPicPr>
          <p:nvPr/>
        </p:nvPicPr>
        <p:blipFill>
          <a:blip r:embed="rId9">
            <a:extLst/>
          </a:blip>
          <a:stretch>
            <a:fillRect/>
          </a:stretch>
        </p:blipFill>
        <p:spPr>
          <a:xfrm>
            <a:off x="3153050" y="8675531"/>
            <a:ext cx="66421" cy="406402"/>
          </a:xfrm>
          <a:prstGeom prst="rect">
            <a:avLst/>
          </a:prstGeom>
          <a:ln w="12700">
            <a:miter lim="400000"/>
          </a:ln>
        </p:spPr>
      </p:pic>
      <p:sp>
        <p:nvSpPr>
          <p:cNvPr id="6" name="Page"/>
          <p:cNvSpPr txBox="1"/>
          <p:nvPr/>
        </p:nvSpPr>
        <p:spPr>
          <a:xfrm>
            <a:off x="3228148" y="849750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785759"/>
            <a:ext cx="394339" cy="389915"/>
          </a:xfrm>
          <a:prstGeom prst="rect">
            <a:avLst/>
          </a:prstGeom>
          <a:ln w="12700">
            <a:miter lim="400000"/>
          </a:ln>
        </p:spPr>
        <p:txBody>
          <a:bodyPr wrap="none" lIns="50800" tIns="50800" rIns="50800" bIns="50800">
            <a:spAutoFit/>
          </a:bodyPr>
          <a:lstStyle>
            <a:lvl1pPr algn="l">
              <a:defRPr sz="1867">
                <a:solidFill>
                  <a:srgbClr val="00B297"/>
                </a:solidFill>
                <a:latin typeface="Open Sans Bold"/>
                <a:ea typeface="Open Sans Bold"/>
                <a:cs typeface="Open Sans Bold"/>
                <a:sym typeface="Open Sans Bold"/>
              </a:defRPr>
            </a:lvl1pPr>
          </a:lstStyle>
          <a:p>
            <a:fld id="{86CB4B4D-7CA3-9044-876B-883B54F8677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8" r:id="rId6"/>
  </p:sldLayoutIdLst>
  <p:transition spd="med"/>
  <p:hf hdr="0" ftr="0" dt="0"/>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0000"/>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ideo" Target="https://www.youtube.com/embed/mQyBjG4VVec?feature=oembed" TargetMode="Externa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mailto:info@spherestandards.org" TargetMode="External"/><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hyperlink" Target="mailto:learning@spherestandards.org" TargetMode="External"/><Relationship Id="rId5" Type="http://schemas.openxmlformats.org/officeDocument/2006/relationships/hyperlink" Target="mailto:communications@spherestandards.org" TargetMode="External"/><Relationship Id="rId4" Type="http://schemas.openxmlformats.org/officeDocument/2006/relationships/hyperlink" Target="mailto:membership@spherestandards.org"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handshake transparent background">
            <a:extLst>
              <a:ext uri="{FF2B5EF4-FFF2-40B4-BE49-F238E27FC236}">
                <a16:creationId xmlns:a16="http://schemas.microsoft.com/office/drawing/2014/main" id="{CFC26AF8-8C08-4853-8989-35F151B4FAA9}"/>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32344" b="19219"/>
          <a:stretch/>
        </p:blipFill>
        <p:spPr bwMode="auto">
          <a:xfrm>
            <a:off x="0" y="3530408"/>
            <a:ext cx="17340263" cy="629939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88FF112-6704-42A7-B752-8F0C01E33D2D}"/>
              </a:ext>
            </a:extLst>
          </p:cNvPr>
          <p:cNvSpPr txBox="1"/>
          <p:nvPr/>
        </p:nvSpPr>
        <p:spPr>
          <a:xfrm>
            <a:off x="7022591" y="771667"/>
            <a:ext cx="8229601"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WELCOME AND INTRODUCTION</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5D62D8AA-14A0-4A11-B836-B527CC9A04BD}"/>
              </a:ext>
            </a:extLst>
          </p:cNvPr>
          <p:cNvSpPr/>
          <p:nvPr/>
        </p:nvSpPr>
        <p:spPr>
          <a:xfrm>
            <a:off x="5524130" y="2641601"/>
            <a:ext cx="6024405" cy="2191662"/>
          </a:xfrm>
          <a:prstGeom prst="ellipse">
            <a:avLst/>
          </a:prstGeom>
          <a:noFill/>
          <a:ln w="25400" cap="flat">
            <a:solidFill>
              <a:schemeClr val="tx2">
                <a:lumMod val="75000"/>
              </a:schemeClr>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sp>
        <p:nvSpPr>
          <p:cNvPr id="2" name="Title 1">
            <a:extLst>
              <a:ext uri="{FF2B5EF4-FFF2-40B4-BE49-F238E27FC236}">
                <a16:creationId xmlns:a16="http://schemas.microsoft.com/office/drawing/2014/main" id="{365267CF-5BF0-442A-8C7C-838FDAD294BC}"/>
              </a:ext>
            </a:extLst>
          </p:cNvPr>
          <p:cNvSpPr>
            <a:spLocks noGrp="1"/>
          </p:cNvSpPr>
          <p:nvPr>
            <p:ph type="title"/>
          </p:nvPr>
        </p:nvSpPr>
        <p:spPr>
          <a:xfrm>
            <a:off x="498111" y="137693"/>
            <a:ext cx="15808689" cy="1568218"/>
          </a:xfrm>
        </p:spPr>
        <p:txBody>
          <a:bodyPr>
            <a:normAutofit fontScale="90000"/>
          </a:bodyPr>
          <a:lstStyle/>
          <a:p>
            <a:r>
              <a:rPr lang="en-US" dirty="0"/>
              <a:t>Move again: How close are you to Sphere?</a:t>
            </a:r>
          </a:p>
        </p:txBody>
      </p:sp>
      <p:sp>
        <p:nvSpPr>
          <p:cNvPr id="4" name="Slide Number Placeholder 3">
            <a:extLst>
              <a:ext uri="{FF2B5EF4-FFF2-40B4-BE49-F238E27FC236}">
                <a16:creationId xmlns:a16="http://schemas.microsoft.com/office/drawing/2014/main" id="{E2889E26-6C1C-4C2D-8D69-FEF6F3340868}"/>
              </a:ext>
            </a:extLst>
          </p:cNvPr>
          <p:cNvSpPr>
            <a:spLocks noGrp="1"/>
          </p:cNvSpPr>
          <p:nvPr>
            <p:ph type="sldNum" sz="quarter" idx="2"/>
          </p:nvPr>
        </p:nvSpPr>
        <p:spPr/>
        <p:txBody>
          <a:bodyPr/>
          <a:lstStyle/>
          <a:p>
            <a:fld id="{86CB4B4D-7CA3-9044-876B-883B54F8677D}" type="slidenum">
              <a:rPr lang="en-US" smtClean="0"/>
              <a:t>10</a:t>
            </a:fld>
            <a:endParaRPr lang="en-US"/>
          </a:p>
        </p:txBody>
      </p:sp>
      <p:sp>
        <p:nvSpPr>
          <p:cNvPr id="31" name="Rectangle 30">
            <a:extLst>
              <a:ext uri="{FF2B5EF4-FFF2-40B4-BE49-F238E27FC236}">
                <a16:creationId xmlns:a16="http://schemas.microsoft.com/office/drawing/2014/main" id="{33CBE0F6-979E-45DD-A57F-383228B7FEA4}"/>
              </a:ext>
            </a:extLst>
          </p:cNvPr>
          <p:cNvSpPr/>
          <p:nvPr/>
        </p:nvSpPr>
        <p:spPr>
          <a:xfrm>
            <a:off x="4687047" y="5291738"/>
            <a:ext cx="7322170" cy="707886"/>
          </a:xfrm>
          <a:prstGeom prst="rect">
            <a:avLst/>
          </a:prstGeom>
        </p:spPr>
        <p:txBody>
          <a:bodyPr wrap="square">
            <a:spAutoFit/>
          </a:bodyPr>
          <a:lstStyle/>
          <a:p>
            <a:r>
              <a:rPr lang="en-US" sz="4000" b="1" dirty="0">
                <a:solidFill>
                  <a:srgbClr val="000000"/>
                </a:solidFill>
              </a:rPr>
              <a:t>I occasionally use it</a:t>
            </a:r>
          </a:p>
        </p:txBody>
      </p:sp>
      <p:sp>
        <p:nvSpPr>
          <p:cNvPr id="3" name="Rectangle 2">
            <a:extLst>
              <a:ext uri="{FF2B5EF4-FFF2-40B4-BE49-F238E27FC236}">
                <a16:creationId xmlns:a16="http://schemas.microsoft.com/office/drawing/2014/main" id="{7CF5A0FA-25FF-438F-B618-47EA30C819B6}"/>
              </a:ext>
            </a:extLst>
          </p:cNvPr>
          <p:cNvSpPr/>
          <p:nvPr/>
        </p:nvSpPr>
        <p:spPr>
          <a:xfrm>
            <a:off x="7669609" y="4309078"/>
            <a:ext cx="5741592" cy="707886"/>
          </a:xfrm>
          <a:prstGeom prst="rect">
            <a:avLst/>
          </a:prstGeom>
          <a:solidFill>
            <a:schemeClr val="bg1"/>
          </a:solidFill>
          <a:ln w="25400" cap="flat">
            <a:noFill/>
            <a:prstDash val="solid"/>
            <a:round/>
          </a:ln>
          <a:effectLst>
            <a:softEdge rad="31750"/>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sp>
        <p:nvSpPr>
          <p:cNvPr id="2048" name="Rectangle 2047">
            <a:extLst>
              <a:ext uri="{FF2B5EF4-FFF2-40B4-BE49-F238E27FC236}">
                <a16:creationId xmlns:a16="http://schemas.microsoft.com/office/drawing/2014/main" id="{4FCEF3EC-BA51-4961-B3E2-EC170C3ECDE0}"/>
              </a:ext>
            </a:extLst>
          </p:cNvPr>
          <p:cNvSpPr/>
          <p:nvPr/>
        </p:nvSpPr>
        <p:spPr>
          <a:xfrm>
            <a:off x="7669609" y="4223828"/>
            <a:ext cx="6024406" cy="707886"/>
          </a:xfrm>
          <a:prstGeom prst="rect">
            <a:avLst/>
          </a:prstGeom>
          <a:solidFill>
            <a:schemeClr val="bg1"/>
          </a:solidFill>
        </p:spPr>
        <p:txBody>
          <a:bodyPr wrap="none">
            <a:spAutoFit/>
          </a:bodyPr>
          <a:lstStyle/>
          <a:p>
            <a:r>
              <a:rPr lang="en-US" sz="4000" b="1" dirty="0">
                <a:solidFill>
                  <a:srgbClr val="000000"/>
                </a:solidFill>
              </a:rPr>
              <a:t>I use it almost every day</a:t>
            </a:r>
          </a:p>
        </p:txBody>
      </p:sp>
      <p:sp>
        <p:nvSpPr>
          <p:cNvPr id="2049" name="Rectangle 2048">
            <a:extLst>
              <a:ext uri="{FF2B5EF4-FFF2-40B4-BE49-F238E27FC236}">
                <a16:creationId xmlns:a16="http://schemas.microsoft.com/office/drawing/2014/main" id="{EFABDD41-7189-47F7-8F7A-BDE82600CE96}"/>
              </a:ext>
            </a:extLst>
          </p:cNvPr>
          <p:cNvSpPr/>
          <p:nvPr/>
        </p:nvSpPr>
        <p:spPr>
          <a:xfrm>
            <a:off x="3800042" y="6896668"/>
            <a:ext cx="11112337" cy="707886"/>
          </a:xfrm>
          <a:prstGeom prst="rect">
            <a:avLst/>
          </a:prstGeom>
        </p:spPr>
        <p:txBody>
          <a:bodyPr wrap="none">
            <a:spAutoFit/>
          </a:bodyPr>
          <a:lstStyle/>
          <a:p>
            <a:r>
              <a:rPr lang="en-US" sz="4000" b="1" dirty="0">
                <a:solidFill>
                  <a:srgbClr val="000000"/>
                </a:solidFill>
              </a:rPr>
              <a:t>I’ve heard of it but never really looked at it</a:t>
            </a:r>
          </a:p>
        </p:txBody>
      </p:sp>
      <p:sp>
        <p:nvSpPr>
          <p:cNvPr id="14" name="Oval 13">
            <a:extLst>
              <a:ext uri="{FF2B5EF4-FFF2-40B4-BE49-F238E27FC236}">
                <a16:creationId xmlns:a16="http://schemas.microsoft.com/office/drawing/2014/main" id="{67DEC367-5BB3-4BE8-8668-3F4DC1B267E8}"/>
              </a:ext>
            </a:extLst>
          </p:cNvPr>
          <p:cNvSpPr/>
          <p:nvPr/>
        </p:nvSpPr>
        <p:spPr>
          <a:xfrm>
            <a:off x="2201333" y="2282396"/>
            <a:ext cx="12293599" cy="4107969"/>
          </a:xfrm>
          <a:prstGeom prst="ellipse">
            <a:avLst/>
          </a:prstGeom>
          <a:noFill/>
          <a:ln w="25400" cap="flat">
            <a:solidFill>
              <a:schemeClr val="tx2">
                <a:lumMod val="75000"/>
              </a:schemeClr>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CFBC3CD2-5DC4-42E0-9CB4-762C196BEEBC}"/>
              </a:ext>
            </a:extLst>
          </p:cNvPr>
          <p:cNvSpPr/>
          <p:nvPr/>
        </p:nvSpPr>
        <p:spPr>
          <a:xfrm>
            <a:off x="498111" y="2078864"/>
            <a:ext cx="16842152" cy="6333944"/>
          </a:xfrm>
          <a:prstGeom prst="ellipse">
            <a:avLst/>
          </a:prstGeom>
          <a:noFill/>
          <a:ln w="25400" cap="flat">
            <a:solidFill>
              <a:schemeClr val="tx2">
                <a:lumMod val="75000"/>
              </a:schemeClr>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pic>
        <p:nvPicPr>
          <p:cNvPr id="3076" name="Picture 4" descr="Image result for 2018 sphere handbook">
            <a:extLst>
              <a:ext uri="{FF2B5EF4-FFF2-40B4-BE49-F238E27FC236}">
                <a16:creationId xmlns:a16="http://schemas.microsoft.com/office/drawing/2014/main" id="{1C577159-DED6-4C05-A2B7-14EB507DBF2F}"/>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69609" y="1291752"/>
            <a:ext cx="2001043" cy="2839575"/>
          </a:xfrm>
          <a:prstGeom prst="rect">
            <a:avLst/>
          </a:prstGeom>
          <a:noFill/>
          <a:ln>
            <a:solidFill>
              <a:schemeClr val="tx2"/>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F21CCEE5-8D0B-4388-8AC8-4C600F61EB2C}"/>
              </a:ext>
            </a:extLst>
          </p:cNvPr>
          <p:cNvSpPr/>
          <p:nvPr/>
        </p:nvSpPr>
        <p:spPr>
          <a:xfrm>
            <a:off x="6211545" y="8529667"/>
            <a:ext cx="5698996" cy="707886"/>
          </a:xfrm>
          <a:prstGeom prst="rect">
            <a:avLst/>
          </a:prstGeom>
        </p:spPr>
        <p:txBody>
          <a:bodyPr wrap="none">
            <a:spAutoFit/>
          </a:bodyPr>
          <a:lstStyle/>
          <a:p>
            <a:r>
              <a:rPr lang="en-US" sz="4000" b="1" dirty="0">
                <a:solidFill>
                  <a:srgbClr val="000000"/>
                </a:solidFill>
              </a:rPr>
              <a:t>It’s completely new to me</a:t>
            </a:r>
          </a:p>
        </p:txBody>
      </p:sp>
    </p:spTree>
    <p:extLst>
      <p:ext uri="{BB962C8B-B14F-4D97-AF65-F5344CB8AC3E}">
        <p14:creationId xmlns:p14="http://schemas.microsoft.com/office/powerpoint/2010/main" val="64861797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1406888-9FEC-4C12-BC7A-560722239D95}"/>
              </a:ext>
            </a:extLst>
          </p:cNvPr>
          <p:cNvSpPr>
            <a:spLocks noGrp="1"/>
          </p:cNvSpPr>
          <p:nvPr>
            <p:ph type="body" sz="half" idx="1"/>
          </p:nvPr>
        </p:nvSpPr>
        <p:spPr>
          <a:xfrm>
            <a:off x="1174239" y="1460226"/>
            <a:ext cx="15024830" cy="7089837"/>
          </a:xfrm>
        </p:spPr>
        <p:txBody>
          <a:bodyPr>
            <a:noAutofit/>
          </a:bodyPr>
          <a:lstStyle/>
          <a:p>
            <a:r>
              <a:rPr lang="en-US" dirty="0">
                <a:solidFill>
                  <a:srgbClr val="000000"/>
                </a:solidFill>
              </a:rPr>
              <a:t>Where are we in relation to the Sphere Handbook?</a:t>
            </a:r>
          </a:p>
          <a:p>
            <a:r>
              <a:rPr lang="en-US" b="1" dirty="0">
                <a:solidFill>
                  <a:srgbClr val="000000"/>
                </a:solidFill>
              </a:rPr>
              <a:t>Consider how far you moved between the two steps of the exercise.</a:t>
            </a:r>
          </a:p>
          <a:p>
            <a:pPr marL="571500" indent="-571500">
              <a:buFont typeface="Arial" panose="020B0604020202020204" pitchFamily="34" charset="0"/>
              <a:buChar char="•"/>
            </a:pPr>
            <a:r>
              <a:rPr lang="en-US" dirty="0">
                <a:solidFill>
                  <a:srgbClr val="000000"/>
                </a:solidFill>
              </a:rPr>
              <a:t>Who moved the farthest? </a:t>
            </a:r>
          </a:p>
          <a:p>
            <a:pPr marL="571500" indent="-571500">
              <a:buFont typeface="Arial" panose="020B0604020202020204" pitchFamily="34" charset="0"/>
              <a:buChar char="•"/>
            </a:pPr>
            <a:r>
              <a:rPr lang="en-US" dirty="0">
                <a:solidFill>
                  <a:srgbClr val="000000"/>
                </a:solidFill>
              </a:rPr>
              <a:t>Who, if anyone, didn’t move at all?</a:t>
            </a:r>
          </a:p>
          <a:p>
            <a:pPr marL="571500" indent="-571500">
              <a:buFont typeface="Arial" panose="020B0604020202020204" pitchFamily="34" charset="0"/>
              <a:buChar char="•"/>
            </a:pPr>
            <a:r>
              <a:rPr lang="en-US" dirty="0">
                <a:solidFill>
                  <a:srgbClr val="000000"/>
                </a:solidFill>
              </a:rPr>
              <a:t>What does this indicate for our group overall and our learning needs for this event?</a:t>
            </a: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p:txBody>
          <a:bodyPr/>
          <a:lstStyle/>
          <a:p>
            <a:fld id="{86CB4B4D-7CA3-9044-876B-883B54F8677D}" type="slidenum">
              <a:rPr lang="en-US" smtClean="0"/>
              <a:pPr/>
              <a:t>11</a:t>
            </a:fld>
            <a:endParaRPr lang="en-US" dirty="0"/>
          </a:p>
        </p:txBody>
      </p:sp>
      <p:sp>
        <p:nvSpPr>
          <p:cNvPr id="7" name="Title 1">
            <a:extLst>
              <a:ext uri="{FF2B5EF4-FFF2-40B4-BE49-F238E27FC236}">
                <a16:creationId xmlns:a16="http://schemas.microsoft.com/office/drawing/2014/main" id="{7AB95A95-9E2B-8741-AFDF-64C548246830}"/>
              </a:ext>
            </a:extLst>
          </p:cNvPr>
          <p:cNvSpPr txBox="1">
            <a:spLocks/>
          </p:cNvSpPr>
          <p:nvPr/>
        </p:nvSpPr>
        <p:spPr>
          <a:xfrm>
            <a:off x="392704" y="70423"/>
            <a:ext cx="15806365" cy="11303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0000"/>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US" dirty="0"/>
              <a:t>Stop!</a:t>
            </a:r>
          </a:p>
        </p:txBody>
      </p:sp>
    </p:spTree>
    <p:extLst>
      <p:ext uri="{BB962C8B-B14F-4D97-AF65-F5344CB8AC3E}">
        <p14:creationId xmlns:p14="http://schemas.microsoft.com/office/powerpoint/2010/main" val="50668650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D2FF2-3AAB-45D9-8556-09F4A5DFF8C2}"/>
              </a:ext>
            </a:extLst>
          </p:cNvPr>
          <p:cNvSpPr>
            <a:spLocks noGrp="1"/>
          </p:cNvSpPr>
          <p:nvPr>
            <p:ph type="title"/>
          </p:nvPr>
        </p:nvSpPr>
        <p:spPr/>
        <p:txBody>
          <a:bodyPr/>
          <a:lstStyle/>
          <a:p>
            <a:r>
              <a:rPr lang="en-US" dirty="0"/>
              <a:t>The Sphere movement</a:t>
            </a:r>
          </a:p>
        </p:txBody>
      </p:sp>
      <p:sp>
        <p:nvSpPr>
          <p:cNvPr id="3" name="Text Placeholder 2">
            <a:extLst>
              <a:ext uri="{FF2B5EF4-FFF2-40B4-BE49-F238E27FC236}">
                <a16:creationId xmlns:a16="http://schemas.microsoft.com/office/drawing/2014/main" id="{666A5732-24DE-4AEA-A887-3FCF4A7ABEE9}"/>
              </a:ext>
            </a:extLst>
          </p:cNvPr>
          <p:cNvSpPr>
            <a:spLocks noGrp="1"/>
          </p:cNvSpPr>
          <p:nvPr>
            <p:ph type="body" sz="half" idx="1"/>
          </p:nvPr>
        </p:nvSpPr>
        <p:spPr>
          <a:xfrm>
            <a:off x="911951" y="1430242"/>
            <a:ext cx="15297867" cy="4255197"/>
          </a:xfrm>
        </p:spPr>
        <p:txBody>
          <a:bodyPr>
            <a:noAutofit/>
          </a:bodyPr>
          <a:lstStyle/>
          <a:p>
            <a:pPr marL="571500" indent="-571500">
              <a:buFont typeface="Arial" panose="020B0604020202020204" pitchFamily="34" charset="0"/>
              <a:buChar char="•"/>
            </a:pPr>
            <a:r>
              <a:rPr lang="en-US" dirty="0">
                <a:solidFill>
                  <a:srgbClr val="000000"/>
                </a:solidFill>
              </a:rPr>
              <a:t>Started in 1997 by NGOs and the </a:t>
            </a:r>
            <a:r>
              <a:rPr lang="de-DE" dirty="0">
                <a:solidFill>
                  <a:srgbClr val="000000"/>
                </a:solidFill>
              </a:rPr>
              <a:t>International </a:t>
            </a:r>
            <a:r>
              <a:rPr lang="en-US" dirty="0">
                <a:solidFill>
                  <a:srgbClr val="000000"/>
                </a:solidFill>
              </a:rPr>
              <a:t>Red Cross and Red Crescent Movement.</a:t>
            </a:r>
          </a:p>
          <a:p>
            <a:pPr marL="571500" indent="-571500">
              <a:buFont typeface="Arial" panose="020B0604020202020204" pitchFamily="34" charset="0"/>
              <a:buChar char="•"/>
            </a:pPr>
            <a:r>
              <a:rPr lang="en-US" dirty="0">
                <a:solidFill>
                  <a:srgbClr val="000000"/>
                </a:solidFill>
              </a:rPr>
              <a:t>Developed a Humanitarian Charter and humanitarian standards to be applied in humanitarian response.</a:t>
            </a:r>
          </a:p>
          <a:p>
            <a:pPr marL="571500" indent="-571500">
              <a:buFont typeface="Arial" panose="020B0604020202020204" pitchFamily="34" charset="0"/>
              <a:buChar char="•"/>
            </a:pPr>
            <a:r>
              <a:rPr lang="en-US" dirty="0">
                <a:solidFill>
                  <a:srgbClr val="000000"/>
                </a:solidFill>
              </a:rPr>
              <a:t>The Sphere Handbook is a primary reference tool for national and international NGOs, volunteers, UN agencies, governments, donors, and the private sector.</a:t>
            </a:r>
          </a:p>
          <a:p>
            <a:pPr marL="571500" indent="-571500">
              <a:buFont typeface="Arial" panose="020B0604020202020204" pitchFamily="34" charset="0"/>
              <a:buChar char="•"/>
            </a:pPr>
            <a:r>
              <a:rPr lang="en-US" dirty="0">
                <a:solidFill>
                  <a:srgbClr val="000000"/>
                </a:solidFill>
              </a:rPr>
              <a:t>Sphere is a worldwide community working to improve the quality and accountability of humanitarian assistance.</a:t>
            </a:r>
          </a:p>
        </p:txBody>
      </p:sp>
      <p:sp>
        <p:nvSpPr>
          <p:cNvPr id="4" name="Slide Number Placeholder 3">
            <a:extLst>
              <a:ext uri="{FF2B5EF4-FFF2-40B4-BE49-F238E27FC236}">
                <a16:creationId xmlns:a16="http://schemas.microsoft.com/office/drawing/2014/main" id="{8E7DC8A8-83F0-4540-AA74-CBA99A0A8237}"/>
              </a:ext>
            </a:extLst>
          </p:cNvPr>
          <p:cNvSpPr>
            <a:spLocks noGrp="1"/>
          </p:cNvSpPr>
          <p:nvPr>
            <p:ph type="sldNum" sz="quarter" idx="2"/>
          </p:nvPr>
        </p:nvSpPr>
        <p:spPr/>
        <p:txBody>
          <a:bodyPr/>
          <a:lstStyle/>
          <a:p>
            <a:fld id="{86CB4B4D-7CA3-9044-876B-883B54F8677D}" type="slidenum">
              <a:rPr lang="en-US" smtClean="0"/>
              <a:t>12</a:t>
            </a:fld>
            <a:endParaRPr lang="en-US"/>
          </a:p>
        </p:txBody>
      </p:sp>
    </p:spTree>
    <p:extLst>
      <p:ext uri="{BB962C8B-B14F-4D97-AF65-F5344CB8AC3E}">
        <p14:creationId xmlns:p14="http://schemas.microsoft.com/office/powerpoint/2010/main" val="75812489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Online Media 19" title="The Sphere Story I - Mavericks">
            <a:hlinkClick r:id="" action="ppaction://media"/>
            <a:extLst>
              <a:ext uri="{FF2B5EF4-FFF2-40B4-BE49-F238E27FC236}">
                <a16:creationId xmlns:a16="http://schemas.microsoft.com/office/drawing/2014/main" id="{35EC84F7-A237-4650-9256-222FB43FEA5D}"/>
              </a:ext>
            </a:extLst>
          </p:cNvPr>
          <p:cNvPicPr>
            <a:picLocks noRot="1" noChangeAspect="1"/>
          </p:cNvPicPr>
          <p:nvPr>
            <a:videoFile r:link="rId1"/>
          </p:nvPr>
        </p:nvPicPr>
        <p:blipFill>
          <a:blip r:embed="rId4"/>
          <a:stretch>
            <a:fillRect/>
          </a:stretch>
        </p:blipFill>
        <p:spPr>
          <a:xfrm>
            <a:off x="1437312" y="1210428"/>
            <a:ext cx="14465637" cy="8136921"/>
          </a:xfrm>
          <a:prstGeom prst="rect">
            <a:avLst/>
          </a:prstGeom>
        </p:spPr>
      </p:pic>
      <p:sp>
        <p:nvSpPr>
          <p:cNvPr id="2" name="Title 1">
            <a:extLst>
              <a:ext uri="{FF2B5EF4-FFF2-40B4-BE49-F238E27FC236}">
                <a16:creationId xmlns:a16="http://schemas.microsoft.com/office/drawing/2014/main" id="{BBDFBA6F-EC17-4F92-91D3-0AE7C1C761A6}"/>
              </a:ext>
            </a:extLst>
          </p:cNvPr>
          <p:cNvSpPr>
            <a:spLocks noGrp="1"/>
          </p:cNvSpPr>
          <p:nvPr>
            <p:ph type="title"/>
          </p:nvPr>
        </p:nvSpPr>
        <p:spPr/>
        <p:txBody>
          <a:bodyPr/>
          <a:lstStyle/>
          <a:p>
            <a:r>
              <a:rPr lang="en-US" dirty="0"/>
              <a:t>How it all began…</a:t>
            </a:r>
          </a:p>
        </p:txBody>
      </p:sp>
    </p:spTree>
    <p:extLst>
      <p:ext uri="{BB962C8B-B14F-4D97-AF65-F5344CB8AC3E}">
        <p14:creationId xmlns:p14="http://schemas.microsoft.com/office/powerpoint/2010/main" val="142225105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display="0">
                  <p:stCondLst>
                    <p:cond delay="indefinite"/>
                  </p:stCondLst>
                </p:cTn>
                <p:tgtEl>
                  <p:spTgt spid="20"/>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46154-BA5D-4A3A-B7AF-7D44D334FE45}"/>
              </a:ext>
            </a:extLst>
          </p:cNvPr>
          <p:cNvSpPr>
            <a:spLocks noGrp="1"/>
          </p:cNvSpPr>
          <p:nvPr>
            <p:ph type="title"/>
          </p:nvPr>
        </p:nvSpPr>
        <p:spPr/>
        <p:txBody>
          <a:bodyPr/>
          <a:lstStyle/>
          <a:p>
            <a:r>
              <a:rPr lang="en-US" dirty="0"/>
              <a:t>What has changed since then?</a:t>
            </a:r>
          </a:p>
        </p:txBody>
      </p:sp>
      <p:sp>
        <p:nvSpPr>
          <p:cNvPr id="3" name="Text Placeholder 2">
            <a:extLst>
              <a:ext uri="{FF2B5EF4-FFF2-40B4-BE49-F238E27FC236}">
                <a16:creationId xmlns:a16="http://schemas.microsoft.com/office/drawing/2014/main" id="{7149D66B-B8BF-41AC-93BB-FBFDA017EF8C}"/>
              </a:ext>
            </a:extLst>
          </p:cNvPr>
          <p:cNvSpPr>
            <a:spLocks noGrp="1"/>
          </p:cNvSpPr>
          <p:nvPr>
            <p:ph type="body" sz="half" idx="1"/>
          </p:nvPr>
        </p:nvSpPr>
        <p:spPr>
          <a:xfrm>
            <a:off x="1033871" y="2008443"/>
            <a:ext cx="13953493" cy="4831360"/>
          </a:xfrm>
        </p:spPr>
        <p:txBody>
          <a:bodyPr>
            <a:normAutofit lnSpcReduction="10000"/>
          </a:bodyPr>
          <a:lstStyle/>
          <a:p>
            <a:r>
              <a:rPr lang="en-US" dirty="0">
                <a:solidFill>
                  <a:srgbClr val="000000"/>
                </a:solidFill>
              </a:rPr>
              <a:t>Do you think the humanitarian community has changed significantly since 1994?</a:t>
            </a:r>
          </a:p>
          <a:p>
            <a:endParaRPr lang="en-US" dirty="0">
              <a:solidFill>
                <a:srgbClr val="000000"/>
              </a:solidFill>
            </a:endParaRPr>
          </a:p>
          <a:p>
            <a:r>
              <a:rPr lang="en-US" dirty="0">
                <a:solidFill>
                  <a:srgbClr val="000000"/>
                </a:solidFill>
              </a:rPr>
              <a:t>In what ways?</a:t>
            </a:r>
          </a:p>
          <a:p>
            <a:endParaRPr lang="en-US" dirty="0">
              <a:solidFill>
                <a:srgbClr val="000000"/>
              </a:solidFill>
            </a:endParaRPr>
          </a:p>
          <a:p>
            <a:r>
              <a:rPr lang="en-US" dirty="0">
                <a:solidFill>
                  <a:srgbClr val="000000"/>
                </a:solidFill>
              </a:rPr>
              <a:t>What (if anything) remains the same?</a:t>
            </a:r>
          </a:p>
        </p:txBody>
      </p:sp>
      <p:sp>
        <p:nvSpPr>
          <p:cNvPr id="4" name="Slide Number Placeholder 3">
            <a:extLst>
              <a:ext uri="{FF2B5EF4-FFF2-40B4-BE49-F238E27FC236}">
                <a16:creationId xmlns:a16="http://schemas.microsoft.com/office/drawing/2014/main" id="{81D4AB31-F082-4C33-9105-B8E6BB596467}"/>
              </a:ext>
            </a:extLst>
          </p:cNvPr>
          <p:cNvSpPr>
            <a:spLocks noGrp="1"/>
          </p:cNvSpPr>
          <p:nvPr>
            <p:ph type="sldNum" sz="quarter" idx="2"/>
          </p:nvPr>
        </p:nvSpPr>
        <p:spPr/>
        <p:txBody>
          <a:bodyPr/>
          <a:lstStyle/>
          <a:p>
            <a:fld id="{86CB4B4D-7CA3-9044-876B-883B54F8677D}" type="slidenum">
              <a:rPr lang="en-US" smtClean="0"/>
              <a:t>14</a:t>
            </a:fld>
            <a:endParaRPr lang="en-US"/>
          </a:p>
        </p:txBody>
      </p:sp>
    </p:spTree>
    <p:extLst>
      <p:ext uri="{BB962C8B-B14F-4D97-AF65-F5344CB8AC3E}">
        <p14:creationId xmlns:p14="http://schemas.microsoft.com/office/powerpoint/2010/main" val="81195754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AD9C9-96B3-4B51-97B5-106AD09C34A8}"/>
              </a:ext>
            </a:extLst>
          </p:cNvPr>
          <p:cNvSpPr>
            <a:spLocks noGrp="1"/>
          </p:cNvSpPr>
          <p:nvPr>
            <p:ph type="title"/>
          </p:nvPr>
        </p:nvSpPr>
        <p:spPr>
          <a:xfrm>
            <a:off x="392704" y="70423"/>
            <a:ext cx="8943801" cy="1130300"/>
          </a:xfrm>
        </p:spPr>
        <p:txBody>
          <a:bodyPr>
            <a:normAutofit fontScale="90000"/>
          </a:bodyPr>
          <a:lstStyle/>
          <a:p>
            <a:r>
              <a:rPr lang="en-US" dirty="0"/>
              <a:t>What are Sphere’s core beliefs?</a:t>
            </a:r>
          </a:p>
        </p:txBody>
      </p:sp>
      <p:sp>
        <p:nvSpPr>
          <p:cNvPr id="4" name="Slide Number Placeholder 3">
            <a:extLst>
              <a:ext uri="{FF2B5EF4-FFF2-40B4-BE49-F238E27FC236}">
                <a16:creationId xmlns:a16="http://schemas.microsoft.com/office/drawing/2014/main" id="{7493994E-E5F2-4876-A65E-DC710B7AFE60}"/>
              </a:ext>
            </a:extLst>
          </p:cNvPr>
          <p:cNvSpPr>
            <a:spLocks noGrp="1"/>
          </p:cNvSpPr>
          <p:nvPr>
            <p:ph type="sldNum" sz="quarter" idx="2"/>
          </p:nvPr>
        </p:nvSpPr>
        <p:spPr/>
        <p:txBody>
          <a:bodyPr/>
          <a:lstStyle/>
          <a:p>
            <a:fld id="{86CB4B4D-7CA3-9044-876B-883B54F8677D}" type="slidenum">
              <a:rPr lang="en-US" smtClean="0"/>
              <a:t>15</a:t>
            </a:fld>
            <a:endParaRPr lang="en-US"/>
          </a:p>
        </p:txBody>
      </p:sp>
      <p:sp>
        <p:nvSpPr>
          <p:cNvPr id="5" name="Rectangle 4">
            <a:extLst>
              <a:ext uri="{FF2B5EF4-FFF2-40B4-BE49-F238E27FC236}">
                <a16:creationId xmlns:a16="http://schemas.microsoft.com/office/drawing/2014/main" id="{25B6C08E-F156-41FE-8D6A-3278CA79DC5B}"/>
              </a:ext>
            </a:extLst>
          </p:cNvPr>
          <p:cNvSpPr/>
          <p:nvPr/>
        </p:nvSpPr>
        <p:spPr>
          <a:xfrm>
            <a:off x="835916" y="2199341"/>
            <a:ext cx="7834215" cy="4606389"/>
          </a:xfrm>
          <a:prstGeom prst="rect">
            <a:avLst/>
          </a:prstGeom>
        </p:spPr>
        <p:txBody>
          <a:bodyPr wrap="square">
            <a:spAutoFit/>
          </a:bodyPr>
          <a:lstStyle/>
          <a:p>
            <a:pPr marL="685800" indent="-685800" algn="l">
              <a:spcBef>
                <a:spcPts val="1600"/>
              </a:spcBef>
              <a:buFont typeface="+mj-lt"/>
              <a:buAutoNum type="arabicPeriod"/>
            </a:pPr>
            <a:r>
              <a:rPr lang="en-GB" sz="4000" dirty="0">
                <a:solidFill>
                  <a:srgbClr val="000000"/>
                </a:solidFill>
              </a:rPr>
              <a:t>People affected by disaster or conflict have the </a:t>
            </a:r>
            <a:r>
              <a:rPr lang="en-GB" sz="4000" b="1" dirty="0">
                <a:solidFill>
                  <a:srgbClr val="000000"/>
                </a:solidFill>
              </a:rPr>
              <a:t>right to life with dignity and, therefore, the right to assistance</a:t>
            </a:r>
            <a:r>
              <a:rPr lang="en-GB" sz="4000" dirty="0">
                <a:solidFill>
                  <a:srgbClr val="000000"/>
                </a:solidFill>
              </a:rPr>
              <a:t>; and</a:t>
            </a:r>
          </a:p>
          <a:p>
            <a:pPr marL="685800" indent="-685800" algn="l">
              <a:spcBef>
                <a:spcPts val="1600"/>
              </a:spcBef>
              <a:buFont typeface="+mj-lt"/>
              <a:buAutoNum type="arabicPeriod"/>
            </a:pPr>
            <a:r>
              <a:rPr lang="en-GB" sz="4000" dirty="0">
                <a:solidFill>
                  <a:srgbClr val="000000"/>
                </a:solidFill>
              </a:rPr>
              <a:t>All possible steps should be taken to </a:t>
            </a:r>
            <a:r>
              <a:rPr lang="en-GB" sz="4000" b="1" dirty="0">
                <a:solidFill>
                  <a:srgbClr val="000000"/>
                </a:solidFill>
              </a:rPr>
              <a:t>alleviate human suffering arising out of disaster or conflict.</a:t>
            </a:r>
          </a:p>
        </p:txBody>
      </p:sp>
      <p:sp>
        <p:nvSpPr>
          <p:cNvPr id="6" name="TextBox 5">
            <a:extLst>
              <a:ext uri="{FF2B5EF4-FFF2-40B4-BE49-F238E27FC236}">
                <a16:creationId xmlns:a16="http://schemas.microsoft.com/office/drawing/2014/main" id="{5C51A0C9-15FE-4B06-9353-7AF29129DE44}"/>
              </a:ext>
            </a:extLst>
          </p:cNvPr>
          <p:cNvSpPr txBox="1"/>
          <p:nvPr/>
        </p:nvSpPr>
        <p:spPr>
          <a:xfrm>
            <a:off x="9336505" y="8809567"/>
            <a:ext cx="8003758"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2000" dirty="0">
                <a:solidFill>
                  <a:srgbClr val="00B297"/>
                </a:solidFill>
              </a:rPr>
              <a:t>New arrivals at UNHCR Transit Centre in Bangladesh. UNHCR/Roger Arnold</a:t>
            </a:r>
          </a:p>
        </p:txBody>
      </p:sp>
      <p:pic>
        <p:nvPicPr>
          <p:cNvPr id="7" name="Picture 6">
            <a:extLst>
              <a:ext uri="{FF2B5EF4-FFF2-40B4-BE49-F238E27FC236}">
                <a16:creationId xmlns:a16="http://schemas.microsoft.com/office/drawing/2014/main" id="{62836A5E-0281-49DD-B6A9-1EDE1F2586A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957854" y="0"/>
            <a:ext cx="7382409" cy="8727678"/>
          </a:xfrm>
          <a:prstGeom prst="rect">
            <a:avLst/>
          </a:prstGeom>
        </p:spPr>
      </p:pic>
    </p:spTree>
    <p:extLst>
      <p:ext uri="{BB962C8B-B14F-4D97-AF65-F5344CB8AC3E}">
        <p14:creationId xmlns:p14="http://schemas.microsoft.com/office/powerpoint/2010/main" val="37905384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15B68-7F2D-4204-9DB9-DA8C18B00E90}"/>
              </a:ext>
            </a:extLst>
          </p:cNvPr>
          <p:cNvSpPr>
            <a:spLocks noGrp="1"/>
          </p:cNvSpPr>
          <p:nvPr>
            <p:ph type="title"/>
          </p:nvPr>
        </p:nvSpPr>
        <p:spPr/>
        <p:txBody>
          <a:bodyPr/>
          <a:lstStyle/>
          <a:p>
            <a:r>
              <a:rPr lang="en-US" dirty="0"/>
              <a:t>What is in the Handbook?</a:t>
            </a:r>
          </a:p>
        </p:txBody>
      </p:sp>
      <p:sp>
        <p:nvSpPr>
          <p:cNvPr id="3" name="Text Placeholder 2">
            <a:extLst>
              <a:ext uri="{FF2B5EF4-FFF2-40B4-BE49-F238E27FC236}">
                <a16:creationId xmlns:a16="http://schemas.microsoft.com/office/drawing/2014/main" id="{F7E7B0A2-F6FF-45CA-AFF3-ABAF7A13F366}"/>
              </a:ext>
            </a:extLst>
          </p:cNvPr>
          <p:cNvSpPr>
            <a:spLocks noGrp="1"/>
          </p:cNvSpPr>
          <p:nvPr>
            <p:ph type="body" sz="half" idx="1"/>
          </p:nvPr>
        </p:nvSpPr>
        <p:spPr>
          <a:xfrm>
            <a:off x="392704" y="1200723"/>
            <a:ext cx="16168096" cy="3100344"/>
          </a:xfrm>
        </p:spPr>
        <p:txBody>
          <a:bodyPr>
            <a:noAutofit/>
          </a:bodyPr>
          <a:lstStyle/>
          <a:p>
            <a:r>
              <a:rPr lang="en-US" dirty="0">
                <a:solidFill>
                  <a:srgbClr val="000000"/>
                </a:solidFill>
              </a:rPr>
              <a:t>The Handbook is Sphere’s flagship publication. It includes the </a:t>
            </a:r>
            <a:r>
              <a:rPr lang="en-US" b="1" dirty="0">
                <a:solidFill>
                  <a:srgbClr val="000000"/>
                </a:solidFill>
              </a:rPr>
              <a:t>Humanitarian Charter</a:t>
            </a:r>
            <a:r>
              <a:rPr lang="en-US" dirty="0">
                <a:solidFill>
                  <a:srgbClr val="000000"/>
                </a:solidFill>
              </a:rPr>
              <a:t>, the </a:t>
            </a:r>
            <a:r>
              <a:rPr lang="en-US" b="1" dirty="0">
                <a:solidFill>
                  <a:srgbClr val="000000"/>
                </a:solidFill>
              </a:rPr>
              <a:t>Protection Principles</a:t>
            </a:r>
            <a:r>
              <a:rPr lang="en-US" dirty="0">
                <a:solidFill>
                  <a:srgbClr val="000000"/>
                </a:solidFill>
              </a:rPr>
              <a:t>, the</a:t>
            </a:r>
            <a:r>
              <a:rPr lang="en-US" b="1" dirty="0">
                <a:solidFill>
                  <a:srgbClr val="000000"/>
                </a:solidFill>
              </a:rPr>
              <a:t> Core Humanitarian Standard</a:t>
            </a:r>
            <a:r>
              <a:rPr lang="en-US" dirty="0">
                <a:solidFill>
                  <a:srgbClr val="000000"/>
                </a:solidFill>
              </a:rPr>
              <a:t>, and </a:t>
            </a:r>
            <a:r>
              <a:rPr lang="en-US" b="1" dirty="0">
                <a:solidFill>
                  <a:srgbClr val="000000"/>
                </a:solidFill>
              </a:rPr>
              <a:t>Minimum Standards </a:t>
            </a:r>
            <a:r>
              <a:rPr lang="en-US" dirty="0">
                <a:solidFill>
                  <a:srgbClr val="000000"/>
                </a:solidFill>
              </a:rPr>
              <a:t>in four vital areas of response:</a:t>
            </a:r>
          </a:p>
        </p:txBody>
      </p:sp>
      <p:sp>
        <p:nvSpPr>
          <p:cNvPr id="4" name="Slide Number Placeholder 3">
            <a:extLst>
              <a:ext uri="{FF2B5EF4-FFF2-40B4-BE49-F238E27FC236}">
                <a16:creationId xmlns:a16="http://schemas.microsoft.com/office/drawing/2014/main" id="{86B50517-7DC7-495C-BCE6-7FF562634BC2}"/>
              </a:ext>
            </a:extLst>
          </p:cNvPr>
          <p:cNvSpPr>
            <a:spLocks noGrp="1"/>
          </p:cNvSpPr>
          <p:nvPr>
            <p:ph type="sldNum" sz="quarter" idx="2"/>
          </p:nvPr>
        </p:nvSpPr>
        <p:spPr/>
        <p:txBody>
          <a:bodyPr/>
          <a:lstStyle/>
          <a:p>
            <a:fld id="{86CB4B4D-7CA3-9044-876B-883B54F8677D}" type="slidenum">
              <a:rPr lang="en-US" smtClean="0"/>
              <a:t>16</a:t>
            </a:fld>
            <a:endParaRPr lang="en-US"/>
          </a:p>
        </p:txBody>
      </p:sp>
      <p:pic>
        <p:nvPicPr>
          <p:cNvPr id="5" name="Picture 4" descr="Image result for 2018 sphere handbook">
            <a:extLst>
              <a:ext uri="{FF2B5EF4-FFF2-40B4-BE49-F238E27FC236}">
                <a16:creationId xmlns:a16="http://schemas.microsoft.com/office/drawing/2014/main" id="{221F7A45-E0E2-4FD5-9E5C-20241990AD2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529734" y="3559708"/>
            <a:ext cx="3816463" cy="5415743"/>
          </a:xfrm>
          <a:prstGeom prst="rect">
            <a:avLst/>
          </a:prstGeom>
          <a:noFill/>
          <a:ln>
            <a:solidFill>
              <a:srgbClr val="000000"/>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7C1B0967-9A4D-4B7B-8FBA-37B2C8FB77DE}"/>
              </a:ext>
            </a:extLst>
          </p:cNvPr>
          <p:cNvSpPr/>
          <p:nvPr/>
        </p:nvSpPr>
        <p:spPr>
          <a:xfrm>
            <a:off x="779464" y="3838376"/>
            <a:ext cx="9341282" cy="3785652"/>
          </a:xfrm>
          <a:prstGeom prst="rect">
            <a:avLst/>
          </a:prstGeom>
        </p:spPr>
        <p:txBody>
          <a:bodyPr wrap="square">
            <a:spAutoFit/>
          </a:bodyPr>
          <a:lstStyle/>
          <a:p>
            <a:pPr marL="571500" indent="-571500" algn="l">
              <a:buFont typeface="Arial" panose="020B0604020202020204" pitchFamily="34" charset="0"/>
              <a:buChar char="•"/>
            </a:pPr>
            <a:r>
              <a:rPr lang="en-US" sz="4800" b="1" dirty="0">
                <a:solidFill>
                  <a:srgbClr val="000000"/>
                </a:solidFill>
              </a:rPr>
              <a:t>Water supply, sanitation and hygiene promotion (WASH)</a:t>
            </a:r>
          </a:p>
          <a:p>
            <a:pPr marL="571500" indent="-571500" algn="l">
              <a:buFont typeface="Arial" panose="020B0604020202020204" pitchFamily="34" charset="0"/>
              <a:buChar char="•"/>
            </a:pPr>
            <a:r>
              <a:rPr lang="en-US" sz="4800" b="1" dirty="0">
                <a:solidFill>
                  <a:srgbClr val="000000"/>
                </a:solidFill>
              </a:rPr>
              <a:t>Food security and nutrition</a:t>
            </a:r>
          </a:p>
          <a:p>
            <a:pPr marL="571500" indent="-571500" algn="l">
              <a:buFont typeface="Arial" panose="020B0604020202020204" pitchFamily="34" charset="0"/>
              <a:buChar char="•"/>
            </a:pPr>
            <a:r>
              <a:rPr lang="en-US" sz="4800" b="1" dirty="0">
                <a:solidFill>
                  <a:srgbClr val="000000"/>
                </a:solidFill>
              </a:rPr>
              <a:t>Shelter and settlement</a:t>
            </a:r>
          </a:p>
          <a:p>
            <a:pPr marL="571500" indent="-571500" algn="l">
              <a:buFont typeface="Arial" panose="020B0604020202020204" pitchFamily="34" charset="0"/>
              <a:buChar char="•"/>
            </a:pPr>
            <a:r>
              <a:rPr lang="en-US" sz="4800" b="1" dirty="0">
                <a:solidFill>
                  <a:srgbClr val="000000"/>
                </a:solidFill>
              </a:rPr>
              <a:t>Health</a:t>
            </a:r>
          </a:p>
        </p:txBody>
      </p:sp>
    </p:spTree>
    <p:extLst>
      <p:ext uri="{BB962C8B-B14F-4D97-AF65-F5344CB8AC3E}">
        <p14:creationId xmlns:p14="http://schemas.microsoft.com/office/powerpoint/2010/main" val="221006577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3DF04-41D5-48F2-B662-F42FFD138FAF}"/>
              </a:ext>
            </a:extLst>
          </p:cNvPr>
          <p:cNvSpPr>
            <a:spLocks noGrp="1"/>
          </p:cNvSpPr>
          <p:nvPr>
            <p:ph type="title"/>
          </p:nvPr>
        </p:nvSpPr>
        <p:spPr>
          <a:xfrm>
            <a:off x="392704" y="70423"/>
            <a:ext cx="15715568" cy="1130300"/>
          </a:xfrm>
        </p:spPr>
        <p:txBody>
          <a:bodyPr>
            <a:noAutofit/>
          </a:bodyPr>
          <a:lstStyle/>
          <a:p>
            <a:r>
              <a:rPr lang="en-US" sz="6000" dirty="0"/>
              <a:t>Sphere is more than just a Handbook</a:t>
            </a:r>
          </a:p>
        </p:txBody>
      </p:sp>
      <p:sp>
        <p:nvSpPr>
          <p:cNvPr id="3" name="Text Placeholder 2">
            <a:extLst>
              <a:ext uri="{FF2B5EF4-FFF2-40B4-BE49-F238E27FC236}">
                <a16:creationId xmlns:a16="http://schemas.microsoft.com/office/drawing/2014/main" id="{B17C94BA-AABD-49EF-815C-5CF406C51CFF}"/>
              </a:ext>
            </a:extLst>
          </p:cNvPr>
          <p:cNvSpPr>
            <a:spLocks noGrp="1"/>
          </p:cNvSpPr>
          <p:nvPr>
            <p:ph type="body" sz="half" idx="1"/>
          </p:nvPr>
        </p:nvSpPr>
        <p:spPr/>
        <p:txBody>
          <a:bodyPr/>
          <a:lstStyle/>
          <a:p>
            <a:r>
              <a:rPr lang="en-US" dirty="0">
                <a:solidFill>
                  <a:srgbClr val="000000"/>
                </a:solidFill>
              </a:rPr>
              <a:t>Sphere’s approach: Learn, Act, Connect!</a:t>
            </a:r>
          </a:p>
        </p:txBody>
      </p:sp>
      <p:sp>
        <p:nvSpPr>
          <p:cNvPr id="4" name="Slide Number Placeholder 3">
            <a:extLst>
              <a:ext uri="{FF2B5EF4-FFF2-40B4-BE49-F238E27FC236}">
                <a16:creationId xmlns:a16="http://schemas.microsoft.com/office/drawing/2014/main" id="{29821FDC-6EDD-4754-AEC5-6E6538A8C930}"/>
              </a:ext>
            </a:extLst>
          </p:cNvPr>
          <p:cNvSpPr>
            <a:spLocks noGrp="1"/>
          </p:cNvSpPr>
          <p:nvPr>
            <p:ph type="sldNum" sz="quarter" idx="2"/>
          </p:nvPr>
        </p:nvSpPr>
        <p:spPr/>
        <p:txBody>
          <a:bodyPr/>
          <a:lstStyle/>
          <a:p>
            <a:fld id="{86CB4B4D-7CA3-9044-876B-883B54F8677D}" type="slidenum">
              <a:rPr lang="en-US" smtClean="0"/>
              <a:t>17</a:t>
            </a:fld>
            <a:endParaRPr lang="en-US"/>
          </a:p>
        </p:txBody>
      </p:sp>
      <p:pic>
        <p:nvPicPr>
          <p:cNvPr id="5" name="Picture 4">
            <a:extLst>
              <a:ext uri="{FF2B5EF4-FFF2-40B4-BE49-F238E27FC236}">
                <a16:creationId xmlns:a16="http://schemas.microsoft.com/office/drawing/2014/main" id="{69BE9ED2-8E8D-4A4D-B0B3-A879412E19A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828800" y="3459279"/>
            <a:ext cx="3260502" cy="3260503"/>
          </a:xfrm>
          <a:prstGeom prst="ellipse">
            <a:avLst/>
          </a:prstGeom>
        </p:spPr>
      </p:pic>
      <p:pic>
        <p:nvPicPr>
          <p:cNvPr id="6" name="Picture 5">
            <a:extLst>
              <a:ext uri="{FF2B5EF4-FFF2-40B4-BE49-F238E27FC236}">
                <a16:creationId xmlns:a16="http://schemas.microsoft.com/office/drawing/2014/main" id="{4DE0E689-B8CF-4592-A7B8-8E82EE0DB73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2062143" y="3459279"/>
            <a:ext cx="3260501" cy="3292468"/>
          </a:xfrm>
          <a:prstGeom prst="rect">
            <a:avLst/>
          </a:prstGeom>
        </p:spPr>
      </p:pic>
      <p:pic>
        <p:nvPicPr>
          <p:cNvPr id="7" name="Picture 6">
            <a:extLst>
              <a:ext uri="{FF2B5EF4-FFF2-40B4-BE49-F238E27FC236}">
                <a16:creationId xmlns:a16="http://schemas.microsoft.com/office/drawing/2014/main" id="{FAA2555D-2205-4D95-89F8-B52AE7A0F81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763557" y="3393118"/>
            <a:ext cx="3373835" cy="3424789"/>
          </a:xfrm>
          <a:prstGeom prst="ellipse">
            <a:avLst/>
          </a:prstGeom>
        </p:spPr>
      </p:pic>
    </p:spTree>
    <p:extLst>
      <p:ext uri="{BB962C8B-B14F-4D97-AF65-F5344CB8AC3E}">
        <p14:creationId xmlns:p14="http://schemas.microsoft.com/office/powerpoint/2010/main" val="387099302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434A2-58DD-4AFE-8C2C-BF576B00A285}"/>
              </a:ext>
            </a:extLst>
          </p:cNvPr>
          <p:cNvSpPr>
            <a:spLocks noGrp="1"/>
          </p:cNvSpPr>
          <p:nvPr>
            <p:ph type="title"/>
          </p:nvPr>
        </p:nvSpPr>
        <p:spPr/>
        <p:txBody>
          <a:bodyPr/>
          <a:lstStyle/>
          <a:p>
            <a:r>
              <a:rPr lang="en-US" dirty="0"/>
              <a:t>Learn: Sphere Knowledge</a:t>
            </a:r>
          </a:p>
        </p:txBody>
      </p:sp>
      <p:sp>
        <p:nvSpPr>
          <p:cNvPr id="3" name="Text Placeholder 2">
            <a:extLst>
              <a:ext uri="{FF2B5EF4-FFF2-40B4-BE49-F238E27FC236}">
                <a16:creationId xmlns:a16="http://schemas.microsoft.com/office/drawing/2014/main" id="{8B84AE10-4833-42D2-8DA8-6365107AB940}"/>
              </a:ext>
            </a:extLst>
          </p:cNvPr>
          <p:cNvSpPr>
            <a:spLocks noGrp="1"/>
          </p:cNvSpPr>
          <p:nvPr>
            <p:ph type="body" sz="half" idx="1"/>
          </p:nvPr>
        </p:nvSpPr>
        <p:spPr>
          <a:xfrm>
            <a:off x="1231991" y="1507140"/>
            <a:ext cx="7891227" cy="6739317"/>
          </a:xfrm>
        </p:spPr>
        <p:txBody>
          <a:bodyPr>
            <a:normAutofit lnSpcReduction="10000"/>
          </a:bodyPr>
          <a:lstStyle/>
          <a:p>
            <a:pPr marL="571500" indent="-571500">
              <a:buFont typeface="Arial" panose="020B0604020202020204" pitchFamily="34" charset="0"/>
              <a:buChar char="•"/>
            </a:pPr>
            <a:r>
              <a:rPr lang="en-US" sz="4800" dirty="0">
                <a:solidFill>
                  <a:srgbClr val="000000"/>
                </a:solidFill>
              </a:rPr>
              <a:t>Sphere promotes learning opportunities for everyone.</a:t>
            </a:r>
          </a:p>
          <a:p>
            <a:pPr marL="571500" indent="-571500">
              <a:buFont typeface="Arial" panose="020B0604020202020204" pitchFamily="34" charset="0"/>
              <a:buChar char="•"/>
            </a:pPr>
            <a:r>
              <a:rPr lang="en-US" sz="4800" dirty="0">
                <a:solidFill>
                  <a:srgbClr val="000000"/>
                </a:solidFill>
              </a:rPr>
              <a:t>Sphere offers an extensive library of materials and tools to expand your knowledge and understanding of humanitarian standards.</a:t>
            </a:r>
          </a:p>
          <a:p>
            <a:endParaRPr lang="en-US" sz="4800" dirty="0">
              <a:solidFill>
                <a:srgbClr val="000000"/>
              </a:solidFill>
            </a:endParaRPr>
          </a:p>
        </p:txBody>
      </p:sp>
      <p:sp>
        <p:nvSpPr>
          <p:cNvPr id="4" name="Slide Number Placeholder 3">
            <a:extLst>
              <a:ext uri="{FF2B5EF4-FFF2-40B4-BE49-F238E27FC236}">
                <a16:creationId xmlns:a16="http://schemas.microsoft.com/office/drawing/2014/main" id="{D8EE266F-444A-4C54-BC6F-81CB386A117A}"/>
              </a:ext>
            </a:extLst>
          </p:cNvPr>
          <p:cNvSpPr>
            <a:spLocks noGrp="1"/>
          </p:cNvSpPr>
          <p:nvPr>
            <p:ph type="sldNum" sz="quarter" idx="2"/>
          </p:nvPr>
        </p:nvSpPr>
        <p:spPr/>
        <p:txBody>
          <a:bodyPr/>
          <a:lstStyle/>
          <a:p>
            <a:fld id="{86CB4B4D-7CA3-9044-876B-883B54F8677D}" type="slidenum">
              <a:rPr lang="en-US" smtClean="0"/>
              <a:t>18</a:t>
            </a:fld>
            <a:endParaRPr lang="en-US"/>
          </a:p>
        </p:txBody>
      </p:sp>
      <p:pic>
        <p:nvPicPr>
          <p:cNvPr id="5" name="Picture 4">
            <a:extLst>
              <a:ext uri="{FF2B5EF4-FFF2-40B4-BE49-F238E27FC236}">
                <a16:creationId xmlns:a16="http://schemas.microsoft.com/office/drawing/2014/main" id="{051D8D3D-FC58-4C27-A6B3-03DE5678E23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652759" y="2209459"/>
            <a:ext cx="5334679" cy="5334681"/>
          </a:xfrm>
          <a:prstGeom prst="ellipse">
            <a:avLst/>
          </a:prstGeom>
        </p:spPr>
      </p:pic>
    </p:spTree>
    <p:extLst>
      <p:ext uri="{BB962C8B-B14F-4D97-AF65-F5344CB8AC3E}">
        <p14:creationId xmlns:p14="http://schemas.microsoft.com/office/powerpoint/2010/main" val="2966436021"/>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434A2-58DD-4AFE-8C2C-BF576B00A285}"/>
              </a:ext>
            </a:extLst>
          </p:cNvPr>
          <p:cNvSpPr>
            <a:spLocks noGrp="1"/>
          </p:cNvSpPr>
          <p:nvPr>
            <p:ph type="title"/>
          </p:nvPr>
        </p:nvSpPr>
        <p:spPr/>
        <p:txBody>
          <a:bodyPr/>
          <a:lstStyle/>
          <a:p>
            <a:r>
              <a:rPr lang="en-US" dirty="0"/>
              <a:t>Act: Sphere in Practice</a:t>
            </a:r>
          </a:p>
        </p:txBody>
      </p:sp>
      <p:sp>
        <p:nvSpPr>
          <p:cNvPr id="3" name="Text Placeholder 2">
            <a:extLst>
              <a:ext uri="{FF2B5EF4-FFF2-40B4-BE49-F238E27FC236}">
                <a16:creationId xmlns:a16="http://schemas.microsoft.com/office/drawing/2014/main" id="{8B84AE10-4833-42D2-8DA8-6365107AB940}"/>
              </a:ext>
            </a:extLst>
          </p:cNvPr>
          <p:cNvSpPr>
            <a:spLocks noGrp="1"/>
          </p:cNvSpPr>
          <p:nvPr>
            <p:ph type="body" sz="half" idx="1"/>
          </p:nvPr>
        </p:nvSpPr>
        <p:spPr>
          <a:xfrm>
            <a:off x="1323431" y="1423669"/>
            <a:ext cx="8872129" cy="6014490"/>
          </a:xfrm>
        </p:spPr>
        <p:txBody>
          <a:bodyPr>
            <a:normAutofit fontScale="92500"/>
          </a:bodyPr>
          <a:lstStyle/>
          <a:p>
            <a:pPr marL="571500" indent="-571500">
              <a:buFont typeface="Arial" panose="020B0604020202020204" pitchFamily="34" charset="0"/>
              <a:buChar char="•"/>
            </a:pPr>
            <a:r>
              <a:rPr lang="en-US" sz="4800" dirty="0">
                <a:solidFill>
                  <a:srgbClr val="000000"/>
                </a:solidFill>
              </a:rPr>
              <a:t>Sphere is action- and advocacy-oriented; designed for direct application in humanitarian field work for all stakeholders.</a:t>
            </a:r>
          </a:p>
          <a:p>
            <a:pPr marL="571500" indent="-571500">
              <a:buFont typeface="Arial" panose="020B0604020202020204" pitchFamily="34" charset="0"/>
              <a:buChar char="•"/>
            </a:pPr>
            <a:r>
              <a:rPr lang="en-US" sz="4800" dirty="0">
                <a:solidFill>
                  <a:srgbClr val="000000"/>
                </a:solidFill>
              </a:rPr>
              <a:t>Learn how to implement humanitarian standards in different contexts and discover Sphere’s partnership initiatives.</a:t>
            </a:r>
          </a:p>
        </p:txBody>
      </p:sp>
      <p:sp>
        <p:nvSpPr>
          <p:cNvPr id="4" name="Slide Number Placeholder 3">
            <a:extLst>
              <a:ext uri="{FF2B5EF4-FFF2-40B4-BE49-F238E27FC236}">
                <a16:creationId xmlns:a16="http://schemas.microsoft.com/office/drawing/2014/main" id="{D8EE266F-444A-4C54-BC6F-81CB386A117A}"/>
              </a:ext>
            </a:extLst>
          </p:cNvPr>
          <p:cNvSpPr>
            <a:spLocks noGrp="1"/>
          </p:cNvSpPr>
          <p:nvPr>
            <p:ph type="sldNum" sz="quarter" idx="2"/>
          </p:nvPr>
        </p:nvSpPr>
        <p:spPr/>
        <p:txBody>
          <a:bodyPr/>
          <a:lstStyle/>
          <a:p>
            <a:fld id="{86CB4B4D-7CA3-9044-876B-883B54F8677D}" type="slidenum">
              <a:rPr lang="en-US" smtClean="0"/>
              <a:t>19</a:t>
            </a:fld>
            <a:endParaRPr lang="en-US"/>
          </a:p>
        </p:txBody>
      </p:sp>
      <p:pic>
        <p:nvPicPr>
          <p:cNvPr id="6" name="Picture 5">
            <a:extLst>
              <a:ext uri="{FF2B5EF4-FFF2-40B4-BE49-F238E27FC236}">
                <a16:creationId xmlns:a16="http://schemas.microsoft.com/office/drawing/2014/main" id="{25D28574-33A7-4AED-AD75-7D82970EA21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572471" y="2113507"/>
            <a:ext cx="5444361" cy="5526585"/>
          </a:xfrm>
          <a:prstGeom prst="ellipse">
            <a:avLst/>
          </a:prstGeom>
        </p:spPr>
      </p:pic>
    </p:spTree>
    <p:extLst>
      <p:ext uri="{BB962C8B-B14F-4D97-AF65-F5344CB8AC3E}">
        <p14:creationId xmlns:p14="http://schemas.microsoft.com/office/powerpoint/2010/main" val="333592263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7C47E-575F-4033-859B-E35C892D0779}"/>
              </a:ext>
            </a:extLst>
          </p:cNvPr>
          <p:cNvSpPr>
            <a:spLocks noGrp="1"/>
          </p:cNvSpPr>
          <p:nvPr>
            <p:ph type="title"/>
          </p:nvPr>
        </p:nvSpPr>
        <p:spPr>
          <a:xfrm>
            <a:off x="7315200" y="752064"/>
            <a:ext cx="10032696" cy="1130300"/>
          </a:xfrm>
        </p:spPr>
        <p:txBody>
          <a:bodyPr>
            <a:noAutofit/>
          </a:bodyPr>
          <a:lstStyle/>
          <a:p>
            <a:r>
              <a:rPr lang="en-US" sz="4400" dirty="0">
                <a:solidFill>
                  <a:srgbClr val="000000"/>
                </a:solidFill>
              </a:rPr>
              <a:t>By the end of this session you</a:t>
            </a:r>
            <a:br>
              <a:rPr lang="en-US" sz="4400" dirty="0">
                <a:solidFill>
                  <a:srgbClr val="000000"/>
                </a:solidFill>
              </a:rPr>
            </a:br>
            <a:r>
              <a:rPr lang="en-US" sz="4400" dirty="0">
                <a:solidFill>
                  <a:srgbClr val="000000"/>
                </a:solidFill>
              </a:rPr>
              <a:t>will be able to:</a:t>
            </a:r>
          </a:p>
        </p:txBody>
      </p:sp>
      <p:sp>
        <p:nvSpPr>
          <p:cNvPr id="3" name="Text Placeholder 2">
            <a:extLst>
              <a:ext uri="{FF2B5EF4-FFF2-40B4-BE49-F238E27FC236}">
                <a16:creationId xmlns:a16="http://schemas.microsoft.com/office/drawing/2014/main" id="{A517A221-F538-406B-989E-4B8D872F36ED}"/>
              </a:ext>
            </a:extLst>
          </p:cNvPr>
          <p:cNvSpPr>
            <a:spLocks noGrp="1"/>
          </p:cNvSpPr>
          <p:nvPr>
            <p:ph type="body" sz="half" idx="1"/>
          </p:nvPr>
        </p:nvSpPr>
        <p:spPr>
          <a:xfrm>
            <a:off x="6764033" y="2552167"/>
            <a:ext cx="9518732" cy="6345459"/>
          </a:xfrm>
        </p:spPr>
        <p:txBody>
          <a:bodyPr>
            <a:normAutofit/>
          </a:bodyPr>
          <a:lstStyle/>
          <a:p>
            <a:pPr marL="571500" lvl="0" indent="-571500">
              <a:buFont typeface="Arial" panose="020B0604020202020204" pitchFamily="34" charset="0"/>
              <a:buChar char="•"/>
            </a:pPr>
            <a:r>
              <a:rPr lang="en" dirty="0">
                <a:solidFill>
                  <a:srgbClr val="000000"/>
                </a:solidFill>
              </a:rPr>
              <a:t>Follow the basic norms and housekeeping guidelines for this event</a:t>
            </a:r>
          </a:p>
          <a:p>
            <a:pPr marL="571500" lvl="0" indent="-571500">
              <a:buFont typeface="Arial" panose="020B0604020202020204" pitchFamily="34" charset="0"/>
              <a:buChar char="•"/>
            </a:pPr>
            <a:r>
              <a:rPr lang="en" dirty="0">
                <a:solidFill>
                  <a:srgbClr val="000000"/>
                </a:solidFill>
              </a:rPr>
              <a:t>Exchange information with your</a:t>
            </a:r>
            <a:br>
              <a:rPr lang="en" dirty="0">
                <a:solidFill>
                  <a:srgbClr val="000000"/>
                </a:solidFill>
              </a:rPr>
            </a:br>
            <a:r>
              <a:rPr lang="en" dirty="0">
                <a:solidFill>
                  <a:srgbClr val="000000"/>
                </a:solidFill>
              </a:rPr>
              <a:t>co-participants and facilitators</a:t>
            </a:r>
          </a:p>
          <a:p>
            <a:pPr marL="571500" lvl="0" indent="-571500">
              <a:buFont typeface="Arial" panose="020B0604020202020204" pitchFamily="34" charset="0"/>
              <a:buChar char="•"/>
            </a:pPr>
            <a:r>
              <a:rPr lang="en" dirty="0">
                <a:solidFill>
                  <a:srgbClr val="000000"/>
                </a:solidFill>
              </a:rPr>
              <a:t>Explain what Sphere is in terms of “Learn, Act, and Connect”</a:t>
            </a:r>
          </a:p>
          <a:p>
            <a:pPr marL="571500" lvl="0" indent="-571500">
              <a:buFont typeface="Arial" panose="020B0604020202020204" pitchFamily="34" charset="0"/>
              <a:buChar char="•"/>
            </a:pPr>
            <a:r>
              <a:rPr lang="en" dirty="0">
                <a:solidFill>
                  <a:srgbClr val="000000"/>
                </a:solidFill>
              </a:rPr>
              <a:t>Prepare well for each session</a:t>
            </a:r>
          </a:p>
        </p:txBody>
      </p:sp>
      <p:sp>
        <p:nvSpPr>
          <p:cNvPr id="4" name="Slide Number Placeholder 3">
            <a:extLst>
              <a:ext uri="{FF2B5EF4-FFF2-40B4-BE49-F238E27FC236}">
                <a16:creationId xmlns:a16="http://schemas.microsoft.com/office/drawing/2014/main" id="{D29A9069-D94D-4981-B76C-97AEB172DDD6}"/>
              </a:ext>
            </a:extLst>
          </p:cNvPr>
          <p:cNvSpPr>
            <a:spLocks noGrp="1"/>
          </p:cNvSpPr>
          <p:nvPr>
            <p:ph type="sldNum" sz="quarter" idx="2"/>
          </p:nvPr>
        </p:nvSpPr>
        <p:spPr/>
        <p:txBody>
          <a:bodyPr/>
          <a:lstStyle/>
          <a:p>
            <a:fld id="{86CB4B4D-7CA3-9044-876B-883B54F8677D}" type="slidenum">
              <a:rPr lang="en-US" smtClean="0"/>
              <a:pPr/>
              <a:t>2</a:t>
            </a:fld>
            <a:endParaRPr lang="en-US" dirty="0"/>
          </a:p>
        </p:txBody>
      </p:sp>
    </p:spTree>
    <p:extLst>
      <p:ext uri="{BB962C8B-B14F-4D97-AF65-F5344CB8AC3E}">
        <p14:creationId xmlns:p14="http://schemas.microsoft.com/office/powerpoint/2010/main" val="154256512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434A2-58DD-4AFE-8C2C-BF576B00A285}"/>
              </a:ext>
            </a:extLst>
          </p:cNvPr>
          <p:cNvSpPr>
            <a:spLocks noGrp="1"/>
          </p:cNvSpPr>
          <p:nvPr>
            <p:ph type="title"/>
          </p:nvPr>
        </p:nvSpPr>
        <p:spPr/>
        <p:txBody>
          <a:bodyPr/>
          <a:lstStyle/>
          <a:p>
            <a:r>
              <a:rPr lang="en-US" dirty="0"/>
              <a:t>Connect: Sphere Community</a:t>
            </a:r>
          </a:p>
        </p:txBody>
      </p:sp>
      <p:sp>
        <p:nvSpPr>
          <p:cNvPr id="3" name="Text Placeholder 2">
            <a:extLst>
              <a:ext uri="{FF2B5EF4-FFF2-40B4-BE49-F238E27FC236}">
                <a16:creationId xmlns:a16="http://schemas.microsoft.com/office/drawing/2014/main" id="{8B84AE10-4833-42D2-8DA8-6365107AB940}"/>
              </a:ext>
            </a:extLst>
          </p:cNvPr>
          <p:cNvSpPr>
            <a:spLocks noGrp="1"/>
          </p:cNvSpPr>
          <p:nvPr>
            <p:ph type="body" sz="half" idx="1"/>
          </p:nvPr>
        </p:nvSpPr>
        <p:spPr>
          <a:xfrm>
            <a:off x="1231991" y="1376629"/>
            <a:ext cx="9241993" cy="7608845"/>
          </a:xfrm>
        </p:spPr>
        <p:txBody>
          <a:bodyPr>
            <a:normAutofit/>
          </a:bodyPr>
          <a:lstStyle/>
          <a:p>
            <a:pPr marL="571500" indent="-571500">
              <a:buFont typeface="Arial" panose="020B0604020202020204" pitchFamily="34" charset="0"/>
              <a:buChar char="•"/>
            </a:pPr>
            <a:r>
              <a:rPr lang="en-GB" dirty="0">
                <a:solidFill>
                  <a:srgbClr val="000000"/>
                </a:solidFill>
              </a:rPr>
              <a:t>Anyone can use the Sphere Handbook or Humanitarian Standards Partnership app, and join in sharing lessons learned via the Sphere network, website, and local organisations.</a:t>
            </a:r>
          </a:p>
          <a:p>
            <a:pPr marL="571500" indent="-571500">
              <a:buFont typeface="Arial" panose="020B0604020202020204" pitchFamily="34" charset="0"/>
              <a:buChar char="•"/>
            </a:pPr>
            <a:r>
              <a:rPr lang="en-GB" dirty="0">
                <a:solidFill>
                  <a:srgbClr val="000000"/>
                </a:solidFill>
              </a:rPr>
              <a:t>All are encouraged to join fellow Sphere practitioners in a vibrant global community, committed to improving quality and accountability across the sector.</a:t>
            </a:r>
          </a:p>
          <a:p>
            <a:endParaRPr lang="en-GB" dirty="0">
              <a:solidFill>
                <a:srgbClr val="000000"/>
              </a:solidFill>
            </a:endParaRPr>
          </a:p>
        </p:txBody>
      </p:sp>
      <p:sp>
        <p:nvSpPr>
          <p:cNvPr id="4" name="Slide Number Placeholder 3">
            <a:extLst>
              <a:ext uri="{FF2B5EF4-FFF2-40B4-BE49-F238E27FC236}">
                <a16:creationId xmlns:a16="http://schemas.microsoft.com/office/drawing/2014/main" id="{D8EE266F-444A-4C54-BC6F-81CB386A117A}"/>
              </a:ext>
            </a:extLst>
          </p:cNvPr>
          <p:cNvSpPr>
            <a:spLocks noGrp="1"/>
          </p:cNvSpPr>
          <p:nvPr>
            <p:ph type="sldNum" sz="quarter" idx="2"/>
          </p:nvPr>
        </p:nvSpPr>
        <p:spPr/>
        <p:txBody>
          <a:bodyPr/>
          <a:lstStyle/>
          <a:p>
            <a:fld id="{86CB4B4D-7CA3-9044-876B-883B54F8677D}" type="slidenum">
              <a:rPr lang="en-US" smtClean="0"/>
              <a:t>20</a:t>
            </a:fld>
            <a:endParaRPr lang="en-US"/>
          </a:p>
        </p:txBody>
      </p:sp>
      <p:pic>
        <p:nvPicPr>
          <p:cNvPr id="6" name="Picture 5">
            <a:extLst>
              <a:ext uri="{FF2B5EF4-FFF2-40B4-BE49-F238E27FC236}">
                <a16:creationId xmlns:a16="http://schemas.microsoft.com/office/drawing/2014/main" id="{80C1BBC5-CCFB-4263-B9B3-2755F69EE41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473984" y="2229633"/>
            <a:ext cx="5497128" cy="5551024"/>
          </a:xfrm>
          <a:prstGeom prst="rect">
            <a:avLst/>
          </a:prstGeom>
        </p:spPr>
      </p:pic>
    </p:spTree>
    <p:extLst>
      <p:ext uri="{BB962C8B-B14F-4D97-AF65-F5344CB8AC3E}">
        <p14:creationId xmlns:p14="http://schemas.microsoft.com/office/powerpoint/2010/main" val="290234787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66A55-7274-4C6D-AA9C-CEA8AB4CA9A9}"/>
              </a:ext>
            </a:extLst>
          </p:cNvPr>
          <p:cNvSpPr>
            <a:spLocks noGrp="1"/>
          </p:cNvSpPr>
          <p:nvPr>
            <p:ph type="title"/>
          </p:nvPr>
        </p:nvSpPr>
        <p:spPr/>
        <p:txBody>
          <a:bodyPr/>
          <a:lstStyle/>
          <a:p>
            <a:r>
              <a:rPr lang="en-US" dirty="0"/>
              <a:t>Sphere focal points</a:t>
            </a:r>
          </a:p>
        </p:txBody>
      </p:sp>
      <p:pic>
        <p:nvPicPr>
          <p:cNvPr id="5" name="Picture 4">
            <a:extLst>
              <a:ext uri="{FF2B5EF4-FFF2-40B4-BE49-F238E27FC236}">
                <a16:creationId xmlns:a16="http://schemas.microsoft.com/office/drawing/2014/main" id="{0D85186D-CCEB-4D1C-B936-51859E25311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381001"/>
            <a:ext cx="17340263" cy="6988886"/>
          </a:xfrm>
          <a:prstGeom prst="rect">
            <a:avLst/>
          </a:prstGeom>
        </p:spPr>
      </p:pic>
      <p:sp>
        <p:nvSpPr>
          <p:cNvPr id="6" name="Oval 5">
            <a:extLst>
              <a:ext uri="{FF2B5EF4-FFF2-40B4-BE49-F238E27FC236}">
                <a16:creationId xmlns:a16="http://schemas.microsoft.com/office/drawing/2014/main" id="{70310357-E950-4D29-83CD-CF9B68182DDD}"/>
              </a:ext>
            </a:extLst>
          </p:cNvPr>
          <p:cNvSpPr/>
          <p:nvPr/>
        </p:nvSpPr>
        <p:spPr>
          <a:xfrm>
            <a:off x="3794760" y="3865596"/>
            <a:ext cx="1036320" cy="1009848"/>
          </a:xfrm>
          <a:prstGeom prst="ellipse">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chemeClr val="bg1"/>
                </a:solidFill>
                <a:effectLst/>
                <a:uFillTx/>
                <a:latin typeface="Open Sans Regular"/>
                <a:ea typeface="Open Sans Regular"/>
                <a:cs typeface="Open Sans Regular"/>
                <a:sym typeface="Open Sans Regular"/>
              </a:rPr>
              <a:t>13</a:t>
            </a:r>
          </a:p>
        </p:txBody>
      </p:sp>
      <p:sp>
        <p:nvSpPr>
          <p:cNvPr id="7" name="Oval 6">
            <a:extLst>
              <a:ext uri="{FF2B5EF4-FFF2-40B4-BE49-F238E27FC236}">
                <a16:creationId xmlns:a16="http://schemas.microsoft.com/office/drawing/2014/main" id="{920C80C6-188C-4FED-90F2-F63B46902700}"/>
              </a:ext>
            </a:extLst>
          </p:cNvPr>
          <p:cNvSpPr/>
          <p:nvPr/>
        </p:nvSpPr>
        <p:spPr>
          <a:xfrm>
            <a:off x="8519160" y="1671036"/>
            <a:ext cx="1036320" cy="1009848"/>
          </a:xfrm>
          <a:prstGeom prst="ellipse">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chemeClr val="bg1"/>
                </a:solidFill>
              </a:rPr>
              <a:t>6</a:t>
            </a:r>
            <a:endParaRPr kumimoji="0" lang="en-US" sz="40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sp>
        <p:nvSpPr>
          <p:cNvPr id="8" name="Oval 7">
            <a:extLst>
              <a:ext uri="{FF2B5EF4-FFF2-40B4-BE49-F238E27FC236}">
                <a16:creationId xmlns:a16="http://schemas.microsoft.com/office/drawing/2014/main" id="{2FD6403F-C132-4902-9CAB-14BB26D1A50D}"/>
              </a:ext>
            </a:extLst>
          </p:cNvPr>
          <p:cNvSpPr/>
          <p:nvPr/>
        </p:nvSpPr>
        <p:spPr>
          <a:xfrm>
            <a:off x="9188291" y="3360672"/>
            <a:ext cx="1036320" cy="1009848"/>
          </a:xfrm>
          <a:prstGeom prst="ellipse">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chemeClr val="bg1"/>
                </a:solidFill>
              </a:rPr>
              <a:t>7</a:t>
            </a:r>
            <a:endParaRPr kumimoji="0" lang="en-US" sz="40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sp>
        <p:nvSpPr>
          <p:cNvPr id="9" name="Oval 8">
            <a:extLst>
              <a:ext uri="{FF2B5EF4-FFF2-40B4-BE49-F238E27FC236}">
                <a16:creationId xmlns:a16="http://schemas.microsoft.com/office/drawing/2014/main" id="{901CBFC2-13FC-4B8D-8587-F48397A7452C}"/>
              </a:ext>
            </a:extLst>
          </p:cNvPr>
          <p:cNvSpPr/>
          <p:nvPr/>
        </p:nvSpPr>
        <p:spPr>
          <a:xfrm>
            <a:off x="8670131" y="5160996"/>
            <a:ext cx="1036320" cy="1009848"/>
          </a:xfrm>
          <a:prstGeom prst="ellipse">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chemeClr val="bg1"/>
                </a:solidFill>
              </a:rPr>
              <a:t>7</a:t>
            </a:r>
            <a:endParaRPr kumimoji="0" lang="en-US" sz="40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sp>
        <p:nvSpPr>
          <p:cNvPr id="10" name="Oval 9">
            <a:extLst>
              <a:ext uri="{FF2B5EF4-FFF2-40B4-BE49-F238E27FC236}">
                <a16:creationId xmlns:a16="http://schemas.microsoft.com/office/drawing/2014/main" id="{A525763A-BAFC-4564-AC78-7F23B7683E37}"/>
              </a:ext>
            </a:extLst>
          </p:cNvPr>
          <p:cNvSpPr/>
          <p:nvPr/>
        </p:nvSpPr>
        <p:spPr>
          <a:xfrm>
            <a:off x="12289631" y="2680884"/>
            <a:ext cx="1036320" cy="1009848"/>
          </a:xfrm>
          <a:prstGeom prst="ellipse">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chemeClr val="bg1"/>
                </a:solidFill>
              </a:rPr>
              <a:t>22</a:t>
            </a:r>
            <a:endParaRPr kumimoji="0" lang="en-US" sz="40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sp>
        <p:nvSpPr>
          <p:cNvPr id="11" name="Oval 10">
            <a:extLst>
              <a:ext uri="{FF2B5EF4-FFF2-40B4-BE49-F238E27FC236}">
                <a16:creationId xmlns:a16="http://schemas.microsoft.com/office/drawing/2014/main" id="{4EA1EA2D-4D87-4496-9A57-1303B9E1C651}"/>
              </a:ext>
            </a:extLst>
          </p:cNvPr>
          <p:cNvSpPr/>
          <p:nvPr/>
        </p:nvSpPr>
        <p:spPr>
          <a:xfrm>
            <a:off x="14203680" y="6380196"/>
            <a:ext cx="1036320" cy="1009848"/>
          </a:xfrm>
          <a:prstGeom prst="ellipse">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chemeClr val="bg1"/>
                </a:solidFill>
                <a:effectLst/>
                <a:uFillTx/>
                <a:latin typeface="Open Sans Regular"/>
                <a:ea typeface="Open Sans Regular"/>
                <a:cs typeface="Open Sans Regular"/>
                <a:sym typeface="Open Sans Regular"/>
              </a:rPr>
              <a:t>1</a:t>
            </a:r>
          </a:p>
        </p:txBody>
      </p:sp>
      <p:sp>
        <p:nvSpPr>
          <p:cNvPr id="12" name="Slide Number">
            <a:extLst>
              <a:ext uri="{FF2B5EF4-FFF2-40B4-BE49-F238E27FC236}">
                <a16:creationId xmlns:a16="http://schemas.microsoft.com/office/drawing/2014/main" id="{4B584B7F-05B2-4769-806A-4D8B67BF7E25}"/>
              </a:ext>
            </a:extLst>
          </p:cNvP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t>21</a:t>
            </a:fld>
            <a:endParaRPr/>
          </a:p>
        </p:txBody>
      </p:sp>
    </p:spTree>
    <p:extLst>
      <p:ext uri="{BB962C8B-B14F-4D97-AF65-F5344CB8AC3E}">
        <p14:creationId xmlns:p14="http://schemas.microsoft.com/office/powerpoint/2010/main" val="2837548561"/>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a:extLst>
              <a:ext uri="{FF2B5EF4-FFF2-40B4-BE49-F238E27FC236}">
                <a16:creationId xmlns:a16="http://schemas.microsoft.com/office/drawing/2014/main" id="{1B8E3B00-104B-4DFE-AD94-056AAE5132D5}"/>
              </a:ext>
            </a:extLst>
          </p:cNvPr>
          <p:cNvSpPr>
            <a:spLocks noGrp="1" noChangeArrowheads="1"/>
          </p:cNvSpPr>
          <p:nvPr>
            <p:ph type="body" sz="half" idx="1"/>
          </p:nvPr>
        </p:nvSpPr>
        <p:spPr bwMode="auto">
          <a:xfrm rot="10800000" flipV="1">
            <a:off x="551661" y="2184486"/>
            <a:ext cx="7054484" cy="6817251"/>
          </a:xfrm>
          <a:prstGeom prst="rect">
            <a:avLst/>
          </a:prstGeom>
          <a:noFill/>
          <a:ln>
            <a:noFill/>
          </a:ln>
          <a:effectLst/>
          <a:extLst/>
        </p:spPr>
        <p:txBody>
          <a:bodyPr vert="horz" wrap="square" lIns="91440" tIns="0" rIns="91440" bIns="45720" numCol="1" anchor="ctr" anchorCtr="0" compatLnSpc="1">
            <a:prstTxWarp prst="textNoShape">
              <a:avLst/>
            </a:prstTxWarp>
            <a:spAutoFit/>
          </a:bodyPr>
          <a:lstStyle>
            <a:lvl1pPr algn="l" eaLnBrk="0" fontAlgn="base">
              <a:spcBef>
                <a:spcPct val="0"/>
              </a:spcBef>
              <a:spcAft>
                <a:spcPct val="0"/>
              </a:spcAft>
              <a:defRPr>
                <a:solidFill>
                  <a:schemeClr val="tx1"/>
                </a:solidFill>
                <a:latin typeface="Arial" panose="020B0604020202020204" pitchFamily="34" charset="0"/>
              </a:defRPr>
            </a:lvl1pPr>
            <a:lvl2pPr marL="457200" algn="l" eaLnBrk="0" fontAlgn="base">
              <a:spcBef>
                <a:spcPct val="0"/>
              </a:spcBef>
              <a:spcAft>
                <a:spcPct val="0"/>
              </a:spcAft>
              <a:defRPr>
                <a:solidFill>
                  <a:schemeClr val="tx1"/>
                </a:solidFill>
                <a:latin typeface="Arial" panose="020B0604020202020204" pitchFamily="34" charset="0"/>
              </a:defRPr>
            </a:lvl2pPr>
            <a:lvl3pPr marL="914400" algn="l" eaLnBrk="0" fontAlgn="base">
              <a:spcBef>
                <a:spcPct val="0"/>
              </a:spcBef>
              <a:spcAft>
                <a:spcPct val="0"/>
              </a:spcAft>
              <a:defRPr>
                <a:solidFill>
                  <a:schemeClr val="tx1"/>
                </a:solidFill>
                <a:latin typeface="Arial" panose="020B0604020202020204" pitchFamily="34" charset="0"/>
              </a:defRPr>
            </a:lvl3pPr>
            <a:lvl4pPr marL="1371600" algn="l" eaLnBrk="0" fontAlgn="base">
              <a:spcBef>
                <a:spcPct val="0"/>
              </a:spcBef>
              <a:spcAft>
                <a:spcPct val="0"/>
              </a:spcAft>
              <a:defRPr>
                <a:solidFill>
                  <a:schemeClr val="tx1"/>
                </a:solidFill>
                <a:latin typeface="Arial" panose="020B0604020202020204" pitchFamily="34" charset="0"/>
              </a:defRPr>
            </a:lvl4pPr>
            <a:lvl5pPr marL="1828800" algn="l" eaLnBrk="0" fontAlgn="base">
              <a:spcBef>
                <a:spcPct val="0"/>
              </a:spcBef>
              <a:spcAft>
                <a:spcPct val="0"/>
              </a:spcAft>
              <a:defRPr>
                <a:solidFill>
                  <a:schemeClr val="tx1"/>
                </a:solidFill>
                <a:latin typeface="Arial" panose="020B0604020202020204" pitchFamily="34" charset="0"/>
              </a:defRPr>
            </a:lvl5pPr>
            <a:lvl6pPr marL="2286000" algn="l" eaLnBrk="0" fontAlgn="base">
              <a:spcBef>
                <a:spcPct val="0"/>
              </a:spcBef>
              <a:spcAft>
                <a:spcPct val="0"/>
              </a:spcAft>
              <a:defRPr>
                <a:solidFill>
                  <a:schemeClr val="tx1"/>
                </a:solidFill>
                <a:latin typeface="Arial" panose="020B0604020202020204" pitchFamily="34" charset="0"/>
              </a:defRPr>
            </a:lvl6pPr>
            <a:lvl7pPr marL="2743200" algn="l" eaLnBrk="0" fontAlgn="base">
              <a:spcBef>
                <a:spcPct val="0"/>
              </a:spcBef>
              <a:spcAft>
                <a:spcPct val="0"/>
              </a:spcAft>
              <a:defRPr>
                <a:solidFill>
                  <a:schemeClr val="tx1"/>
                </a:solidFill>
                <a:latin typeface="Arial" panose="020B0604020202020204" pitchFamily="34" charset="0"/>
              </a:defRPr>
            </a:lvl7pPr>
            <a:lvl8pPr marL="3200400" algn="l" eaLnBrk="0" fontAlgn="base">
              <a:spcBef>
                <a:spcPct val="0"/>
              </a:spcBef>
              <a:spcAft>
                <a:spcPct val="0"/>
              </a:spcAft>
              <a:defRPr>
                <a:solidFill>
                  <a:schemeClr val="tx1"/>
                </a:solidFill>
                <a:latin typeface="Arial" panose="020B0604020202020204" pitchFamily="34" charset="0"/>
              </a:defRPr>
            </a:lvl8pPr>
            <a:lvl9pPr marL="3657600" algn="l" eaLnBrk="0" fontAlgn="base">
              <a:spcBef>
                <a:spcPct val="0"/>
              </a:spcBef>
              <a:spcAft>
                <a:spcPct val="0"/>
              </a:spcAft>
              <a:defRPr>
                <a:solidFill>
                  <a:schemeClr val="tx1"/>
                </a:solidFill>
                <a:latin typeface="Arial" panose="020B0604020202020204" pitchFamily="34" charset="0"/>
              </a:defRPr>
            </a:lvl9pPr>
          </a:lstStyle>
          <a:p>
            <a:pPr marL="571500" marR="0" lvl="0" indent="-5715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dirty="0">
                <a:solidFill>
                  <a:srgbClr val="000000"/>
                </a:solidFill>
                <a:latin typeface="Open Sans"/>
              </a:rPr>
              <a:t>There are over 100 listed Sphere Trainers across the globe.</a:t>
            </a:r>
          </a:p>
          <a:p>
            <a:pPr marL="571500" marR="0" lvl="0" indent="-5715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n-US" i="0" u="none" strike="noStrike" cap="none" normalizeH="0" baseline="0" dirty="0">
              <a:ln>
                <a:noFill/>
              </a:ln>
              <a:solidFill>
                <a:srgbClr val="000000"/>
              </a:solidFill>
              <a:effectLst/>
              <a:latin typeface="Open Sans"/>
            </a:endParaRPr>
          </a:p>
          <a:p>
            <a:pPr marL="571500" lvl="0" indent="-571500" defTabSz="914400" hangingPunct="0">
              <a:buFont typeface="Arial" panose="020B0604020202020204" pitchFamily="34" charset="0"/>
              <a:buChar char="•"/>
            </a:pPr>
            <a:r>
              <a:rPr lang="en-US" altLang="en-US" dirty="0">
                <a:solidFill>
                  <a:srgbClr val="000000"/>
                </a:solidFill>
                <a:latin typeface="Open Sans"/>
              </a:rPr>
              <a:t>The database of trainers can be </a:t>
            </a:r>
            <a:r>
              <a:rPr lang="en-GB" altLang="en-US" dirty="0">
                <a:solidFill>
                  <a:srgbClr val="000000"/>
                </a:solidFill>
                <a:latin typeface="Open Sans"/>
              </a:rPr>
              <a:t>filtered by country, language and/or expertise, so event organisers can identify potential facilitators.</a:t>
            </a:r>
          </a:p>
          <a:p>
            <a:pPr marL="571500" marR="0" lvl="0" indent="-5715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n-US" i="0" u="none" strike="noStrike" cap="none" normalizeH="0" baseline="0" dirty="0">
              <a:ln>
                <a:noFill/>
              </a:ln>
              <a:solidFill>
                <a:srgbClr val="000000"/>
              </a:solidFill>
              <a:effectLst/>
            </a:endParaRPr>
          </a:p>
        </p:txBody>
      </p:sp>
      <p:sp>
        <p:nvSpPr>
          <p:cNvPr id="2" name="Title 1">
            <a:extLst>
              <a:ext uri="{FF2B5EF4-FFF2-40B4-BE49-F238E27FC236}">
                <a16:creationId xmlns:a16="http://schemas.microsoft.com/office/drawing/2014/main" id="{D4544489-ECE2-4484-9B7B-0636701FF318}"/>
              </a:ext>
            </a:extLst>
          </p:cNvPr>
          <p:cNvSpPr>
            <a:spLocks noGrp="1"/>
          </p:cNvSpPr>
          <p:nvPr>
            <p:ph type="title"/>
          </p:nvPr>
        </p:nvSpPr>
        <p:spPr>
          <a:xfrm>
            <a:off x="392704" y="70423"/>
            <a:ext cx="16336660" cy="1130300"/>
          </a:xfrm>
        </p:spPr>
        <p:txBody>
          <a:bodyPr>
            <a:normAutofit fontScale="90000"/>
          </a:bodyPr>
          <a:lstStyle/>
          <a:p>
            <a:r>
              <a:rPr lang="en-US" dirty="0"/>
              <a:t>Sphere trainers www.spherestandards.org/training/tr-info</a:t>
            </a:r>
          </a:p>
        </p:txBody>
      </p:sp>
      <p:sp>
        <p:nvSpPr>
          <p:cNvPr id="4" name="Slide Number Placeholder 3">
            <a:extLst>
              <a:ext uri="{FF2B5EF4-FFF2-40B4-BE49-F238E27FC236}">
                <a16:creationId xmlns:a16="http://schemas.microsoft.com/office/drawing/2014/main" id="{5F2E1F98-3B78-4A3C-A46F-684D9BD7BBD9}"/>
              </a:ext>
            </a:extLst>
          </p:cNvPr>
          <p:cNvSpPr>
            <a:spLocks noGrp="1"/>
          </p:cNvSpPr>
          <p:nvPr>
            <p:ph type="sldNum" sz="quarter" idx="2"/>
          </p:nvPr>
        </p:nvSpPr>
        <p:spPr/>
        <p:txBody>
          <a:bodyPr/>
          <a:lstStyle/>
          <a:p>
            <a:fld id="{86CB4B4D-7CA3-9044-876B-883B54F8677D}" type="slidenum">
              <a:rPr lang="en-US" smtClean="0"/>
              <a:t>22</a:t>
            </a:fld>
            <a:endParaRPr lang="en-US"/>
          </a:p>
        </p:txBody>
      </p:sp>
      <p:pic>
        <p:nvPicPr>
          <p:cNvPr id="3" name="Picture 2">
            <a:extLst>
              <a:ext uri="{FF2B5EF4-FFF2-40B4-BE49-F238E27FC236}">
                <a16:creationId xmlns:a16="http://schemas.microsoft.com/office/drawing/2014/main" id="{0225ABA0-1808-4923-8622-91AE66275AC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807391" y="2240808"/>
            <a:ext cx="9532871" cy="6958674"/>
          </a:xfrm>
          <a:prstGeom prst="rect">
            <a:avLst/>
          </a:prstGeom>
        </p:spPr>
      </p:pic>
    </p:spTree>
    <p:extLst>
      <p:ext uri="{BB962C8B-B14F-4D97-AF65-F5344CB8AC3E}">
        <p14:creationId xmlns:p14="http://schemas.microsoft.com/office/powerpoint/2010/main" val="360531533"/>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66A55-7274-4C6D-AA9C-CEA8AB4CA9A9}"/>
              </a:ext>
            </a:extLst>
          </p:cNvPr>
          <p:cNvSpPr>
            <a:spLocks noGrp="1"/>
          </p:cNvSpPr>
          <p:nvPr>
            <p:ph type="title"/>
          </p:nvPr>
        </p:nvSpPr>
        <p:spPr/>
        <p:txBody>
          <a:bodyPr/>
          <a:lstStyle/>
          <a:p>
            <a:r>
              <a:rPr lang="en-US" dirty="0"/>
              <a:t>Sphere members</a:t>
            </a:r>
          </a:p>
        </p:txBody>
      </p:sp>
      <p:pic>
        <p:nvPicPr>
          <p:cNvPr id="3" name="Picture 2">
            <a:extLst>
              <a:ext uri="{FF2B5EF4-FFF2-40B4-BE49-F238E27FC236}">
                <a16:creationId xmlns:a16="http://schemas.microsoft.com/office/drawing/2014/main" id="{DBF23896-DFEE-4ACF-A9B2-9F86B5EBAF7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332144"/>
            <a:ext cx="17340263" cy="7086600"/>
          </a:xfrm>
          <a:prstGeom prst="rect">
            <a:avLst/>
          </a:prstGeom>
        </p:spPr>
      </p:pic>
      <p:sp>
        <p:nvSpPr>
          <p:cNvPr id="6" name="Oval 5">
            <a:extLst>
              <a:ext uri="{FF2B5EF4-FFF2-40B4-BE49-F238E27FC236}">
                <a16:creationId xmlns:a16="http://schemas.microsoft.com/office/drawing/2014/main" id="{FCD69FC1-6014-43C7-B990-399F5A8D2833}"/>
              </a:ext>
            </a:extLst>
          </p:cNvPr>
          <p:cNvSpPr/>
          <p:nvPr/>
        </p:nvSpPr>
        <p:spPr>
          <a:xfrm>
            <a:off x="3794760" y="3865596"/>
            <a:ext cx="1036320" cy="1009848"/>
          </a:xfrm>
          <a:prstGeom prst="ellipse">
            <a:avLst/>
          </a:prstGeom>
          <a:solidFill>
            <a:schemeClr val="bg1"/>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rgbClr val="00B297"/>
                </a:solidFill>
              </a:rPr>
              <a:t>7</a:t>
            </a:r>
            <a:endParaRPr kumimoji="0" lang="en-US" sz="4000" b="1" i="0" u="none" strike="noStrike" cap="none" spc="0" normalizeH="0" baseline="0" dirty="0">
              <a:ln>
                <a:noFill/>
              </a:ln>
              <a:solidFill>
                <a:srgbClr val="00B297"/>
              </a:solidFill>
              <a:effectLst/>
              <a:uFillTx/>
              <a:sym typeface="Open Sans Regular"/>
            </a:endParaRPr>
          </a:p>
        </p:txBody>
      </p:sp>
      <p:sp>
        <p:nvSpPr>
          <p:cNvPr id="7" name="Oval 6">
            <a:extLst>
              <a:ext uri="{FF2B5EF4-FFF2-40B4-BE49-F238E27FC236}">
                <a16:creationId xmlns:a16="http://schemas.microsoft.com/office/drawing/2014/main" id="{9A1BF0ED-35E7-46D0-95E2-2C602B85CF8B}"/>
              </a:ext>
            </a:extLst>
          </p:cNvPr>
          <p:cNvSpPr/>
          <p:nvPr/>
        </p:nvSpPr>
        <p:spPr>
          <a:xfrm>
            <a:off x="8480843" y="1601100"/>
            <a:ext cx="1036320" cy="1009848"/>
          </a:xfrm>
          <a:prstGeom prst="ellipse">
            <a:avLst/>
          </a:prstGeom>
          <a:solidFill>
            <a:schemeClr val="bg1"/>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B297"/>
                </a:solidFill>
                <a:effectLst/>
                <a:uFillTx/>
                <a:latin typeface="Open Sans Regular"/>
                <a:ea typeface="Open Sans Regular"/>
                <a:cs typeface="Open Sans Regular"/>
                <a:sym typeface="Open Sans Regular"/>
              </a:rPr>
              <a:t>14</a:t>
            </a:r>
          </a:p>
        </p:txBody>
      </p:sp>
      <p:sp>
        <p:nvSpPr>
          <p:cNvPr id="8" name="Oval 7">
            <a:extLst>
              <a:ext uri="{FF2B5EF4-FFF2-40B4-BE49-F238E27FC236}">
                <a16:creationId xmlns:a16="http://schemas.microsoft.com/office/drawing/2014/main" id="{36ACAC12-6EC3-4F9A-B91B-9B736A8E66BF}"/>
              </a:ext>
            </a:extLst>
          </p:cNvPr>
          <p:cNvSpPr/>
          <p:nvPr/>
        </p:nvSpPr>
        <p:spPr>
          <a:xfrm>
            <a:off x="9342120" y="3360672"/>
            <a:ext cx="1036320" cy="1009848"/>
          </a:xfrm>
          <a:prstGeom prst="ellipse">
            <a:avLst/>
          </a:prstGeom>
          <a:solidFill>
            <a:schemeClr val="bg1"/>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B297"/>
                </a:solidFill>
                <a:effectLst/>
                <a:uFillTx/>
                <a:latin typeface="Open Sans Regular"/>
                <a:ea typeface="Open Sans Regular"/>
                <a:cs typeface="Open Sans Regular"/>
                <a:sym typeface="Open Sans Regular"/>
              </a:rPr>
              <a:t>3</a:t>
            </a:r>
          </a:p>
        </p:txBody>
      </p:sp>
      <p:sp>
        <p:nvSpPr>
          <p:cNvPr id="9" name="Oval 8">
            <a:extLst>
              <a:ext uri="{FF2B5EF4-FFF2-40B4-BE49-F238E27FC236}">
                <a16:creationId xmlns:a16="http://schemas.microsoft.com/office/drawing/2014/main" id="{EBD6F41F-9359-40B1-BF56-E04135403B54}"/>
              </a:ext>
            </a:extLst>
          </p:cNvPr>
          <p:cNvSpPr/>
          <p:nvPr/>
        </p:nvSpPr>
        <p:spPr>
          <a:xfrm>
            <a:off x="8670131" y="5120244"/>
            <a:ext cx="1036320" cy="1009848"/>
          </a:xfrm>
          <a:prstGeom prst="ellipse">
            <a:avLst/>
          </a:prstGeom>
          <a:solidFill>
            <a:schemeClr val="bg1"/>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B297"/>
                </a:solidFill>
                <a:effectLst/>
                <a:uFillTx/>
                <a:latin typeface="Open Sans Regular"/>
                <a:ea typeface="Open Sans Regular"/>
                <a:cs typeface="Open Sans Regular"/>
                <a:sym typeface="Open Sans Regular"/>
              </a:rPr>
              <a:t>3</a:t>
            </a:r>
          </a:p>
        </p:txBody>
      </p:sp>
      <p:sp>
        <p:nvSpPr>
          <p:cNvPr id="10" name="Oval 9">
            <a:extLst>
              <a:ext uri="{FF2B5EF4-FFF2-40B4-BE49-F238E27FC236}">
                <a16:creationId xmlns:a16="http://schemas.microsoft.com/office/drawing/2014/main" id="{E949D9C4-51D7-41E5-AA2E-8AC9C1E6CD7C}"/>
              </a:ext>
            </a:extLst>
          </p:cNvPr>
          <p:cNvSpPr/>
          <p:nvPr/>
        </p:nvSpPr>
        <p:spPr>
          <a:xfrm>
            <a:off x="11999994" y="2610948"/>
            <a:ext cx="1036320" cy="1009848"/>
          </a:xfrm>
          <a:prstGeom prst="ellipse">
            <a:avLst/>
          </a:prstGeom>
          <a:solidFill>
            <a:schemeClr val="bg1"/>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rgbClr val="00B297"/>
                </a:solidFill>
              </a:rPr>
              <a:t>7</a:t>
            </a:r>
            <a:endParaRPr kumimoji="0" lang="en-US" sz="4000" b="1" i="0" u="none" strike="noStrike" cap="none" spc="0" normalizeH="0" baseline="0" dirty="0">
              <a:ln>
                <a:noFill/>
              </a:ln>
              <a:solidFill>
                <a:srgbClr val="00B297"/>
              </a:solidFill>
              <a:effectLst/>
              <a:uFillTx/>
              <a:sym typeface="Open Sans Regular"/>
            </a:endParaRPr>
          </a:p>
        </p:txBody>
      </p:sp>
      <p:sp>
        <p:nvSpPr>
          <p:cNvPr id="11" name="Slide Number">
            <a:extLst>
              <a:ext uri="{FF2B5EF4-FFF2-40B4-BE49-F238E27FC236}">
                <a16:creationId xmlns:a16="http://schemas.microsoft.com/office/drawing/2014/main" id="{B13F6349-77E2-477B-9994-9A8F2E321CA0}"/>
              </a:ext>
            </a:extLst>
          </p:cNvP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t>23</a:t>
            </a:fld>
            <a:endParaRPr/>
          </a:p>
        </p:txBody>
      </p:sp>
    </p:spTree>
    <p:extLst>
      <p:ext uri="{BB962C8B-B14F-4D97-AF65-F5344CB8AC3E}">
        <p14:creationId xmlns:p14="http://schemas.microsoft.com/office/powerpoint/2010/main" val="13444092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D6F16-F4B7-4C29-A72D-82617F762E3B}"/>
              </a:ext>
            </a:extLst>
          </p:cNvPr>
          <p:cNvSpPr>
            <a:spLocks noGrp="1"/>
          </p:cNvSpPr>
          <p:nvPr>
            <p:ph type="title"/>
          </p:nvPr>
        </p:nvSpPr>
        <p:spPr/>
        <p:txBody>
          <a:bodyPr/>
          <a:lstStyle/>
          <a:p>
            <a:r>
              <a:rPr lang="en-US" dirty="0"/>
              <a:t>Contact Sphere</a:t>
            </a:r>
          </a:p>
        </p:txBody>
      </p:sp>
      <p:sp>
        <p:nvSpPr>
          <p:cNvPr id="3" name="Text Placeholder 2">
            <a:extLst>
              <a:ext uri="{FF2B5EF4-FFF2-40B4-BE49-F238E27FC236}">
                <a16:creationId xmlns:a16="http://schemas.microsoft.com/office/drawing/2014/main" id="{A5634A7D-A182-48A1-B9A6-C15A9F6F8B9B}"/>
              </a:ext>
            </a:extLst>
          </p:cNvPr>
          <p:cNvSpPr>
            <a:spLocks noGrp="1"/>
          </p:cNvSpPr>
          <p:nvPr>
            <p:ph type="body" idx="1"/>
          </p:nvPr>
        </p:nvSpPr>
        <p:spPr>
          <a:xfrm>
            <a:off x="599479" y="1324610"/>
            <a:ext cx="15554921" cy="7104380"/>
          </a:xfrm>
        </p:spPr>
        <p:txBody>
          <a:bodyPr>
            <a:normAutofit fontScale="92500" lnSpcReduction="20000"/>
          </a:bodyPr>
          <a:lstStyle/>
          <a:p>
            <a:pPr marL="1543050" indent="-1497013">
              <a:buNone/>
            </a:pPr>
            <a:r>
              <a:rPr lang="en-US" b="1" dirty="0">
                <a:solidFill>
                  <a:srgbClr val="000000"/>
                </a:solidFill>
              </a:rPr>
              <a:t>Mail: 	</a:t>
            </a:r>
            <a:r>
              <a:rPr lang="en-US" dirty="0">
                <a:solidFill>
                  <a:srgbClr val="000000"/>
                </a:solidFill>
              </a:rPr>
              <a:t>Sphere Association c/o NRC</a:t>
            </a:r>
            <a:br>
              <a:rPr lang="en-US" dirty="0">
                <a:solidFill>
                  <a:srgbClr val="000000"/>
                </a:solidFill>
              </a:rPr>
            </a:br>
            <a:r>
              <a:rPr lang="en-US" dirty="0">
                <a:solidFill>
                  <a:srgbClr val="000000"/>
                </a:solidFill>
              </a:rPr>
              <a:t>Rue de Varembé 3</a:t>
            </a:r>
            <a:br>
              <a:rPr lang="en-US" dirty="0">
                <a:solidFill>
                  <a:srgbClr val="000000"/>
                </a:solidFill>
              </a:rPr>
            </a:br>
            <a:r>
              <a:rPr lang="en-US" dirty="0">
                <a:solidFill>
                  <a:srgbClr val="000000"/>
                </a:solidFill>
              </a:rPr>
              <a:t>1202 Geneva,</a:t>
            </a:r>
            <a:br>
              <a:rPr lang="en-US" dirty="0">
                <a:solidFill>
                  <a:srgbClr val="000000"/>
                </a:solidFill>
              </a:rPr>
            </a:br>
            <a:r>
              <a:rPr lang="en-US" dirty="0">
                <a:solidFill>
                  <a:srgbClr val="000000"/>
                </a:solidFill>
              </a:rPr>
              <a:t>Switzerland</a:t>
            </a:r>
          </a:p>
          <a:p>
            <a:pPr marL="0" indent="0">
              <a:buNone/>
            </a:pPr>
            <a:r>
              <a:rPr lang="en-US" b="1" dirty="0">
                <a:solidFill>
                  <a:srgbClr val="000000"/>
                </a:solidFill>
              </a:rPr>
              <a:t>Phone: </a:t>
            </a:r>
            <a:r>
              <a:rPr lang="en-US" dirty="0">
                <a:solidFill>
                  <a:srgbClr val="000000"/>
                </a:solidFill>
              </a:rPr>
              <a:t>+41 22 522 3679</a:t>
            </a:r>
          </a:p>
          <a:p>
            <a:pPr marL="0" indent="0">
              <a:buNone/>
            </a:pPr>
            <a:r>
              <a:rPr lang="en-US" b="1" dirty="0">
                <a:solidFill>
                  <a:srgbClr val="000000"/>
                </a:solidFill>
              </a:rPr>
              <a:t>Email:</a:t>
            </a:r>
            <a:endParaRPr lang="en-US" dirty="0">
              <a:solidFill>
                <a:srgbClr val="000000"/>
              </a:solidFill>
            </a:endParaRPr>
          </a:p>
          <a:p>
            <a:r>
              <a:rPr lang="en-US" dirty="0">
                <a:solidFill>
                  <a:srgbClr val="000000"/>
                </a:solidFill>
              </a:rPr>
              <a:t>For general enquiries: </a:t>
            </a:r>
            <a:r>
              <a:rPr lang="en-US" b="1" dirty="0">
                <a:solidFill>
                  <a:schemeClr val="accent1"/>
                </a:solidFill>
                <a:hlinkClick r:id="rId3">
                  <a:extLst>
                    <a:ext uri="{A12FA001-AC4F-418D-AE19-62706E023703}">
                      <ahyp:hlinkClr xmlns:ahyp="http://schemas.microsoft.com/office/drawing/2018/hyperlinkcolor" val="tx"/>
                    </a:ext>
                  </a:extLst>
                </a:hlinkClick>
              </a:rPr>
              <a:t>info@spherestandards.org</a:t>
            </a:r>
            <a:endParaRPr lang="en-US" dirty="0">
              <a:solidFill>
                <a:schemeClr val="accent1"/>
              </a:solidFill>
            </a:endParaRPr>
          </a:p>
          <a:p>
            <a:r>
              <a:rPr lang="en-US" dirty="0">
                <a:solidFill>
                  <a:srgbClr val="000000"/>
                </a:solidFill>
              </a:rPr>
              <a:t>For membership enquiries: </a:t>
            </a:r>
            <a:r>
              <a:rPr lang="en-US" b="1" dirty="0">
                <a:solidFill>
                  <a:schemeClr val="accent1"/>
                </a:solidFill>
                <a:hlinkClick r:id="rId4">
                  <a:extLst>
                    <a:ext uri="{A12FA001-AC4F-418D-AE19-62706E023703}">
                      <ahyp:hlinkClr xmlns:ahyp="http://schemas.microsoft.com/office/drawing/2018/hyperlinkcolor" val="tx"/>
                    </a:ext>
                  </a:extLst>
                </a:hlinkClick>
              </a:rPr>
              <a:t>membership@spherestandards.org</a:t>
            </a:r>
            <a:endParaRPr lang="en-US" dirty="0">
              <a:solidFill>
                <a:schemeClr val="accent1"/>
              </a:solidFill>
            </a:endParaRPr>
          </a:p>
          <a:p>
            <a:r>
              <a:rPr lang="en-US" dirty="0">
                <a:solidFill>
                  <a:srgbClr val="000000"/>
                </a:solidFill>
              </a:rPr>
              <a:t>For media enquiries: </a:t>
            </a:r>
            <a:r>
              <a:rPr lang="en-US" b="1" dirty="0">
                <a:solidFill>
                  <a:schemeClr val="accent1"/>
                </a:solidFill>
                <a:hlinkClick r:id="rId5">
                  <a:extLst>
                    <a:ext uri="{A12FA001-AC4F-418D-AE19-62706E023703}">
                      <ahyp:hlinkClr xmlns:ahyp="http://schemas.microsoft.com/office/drawing/2018/hyperlinkcolor" val="tx"/>
                    </a:ext>
                  </a:extLst>
                </a:hlinkClick>
              </a:rPr>
              <a:t>communications@spherestandards.org</a:t>
            </a:r>
            <a:endParaRPr lang="en-US" dirty="0">
              <a:solidFill>
                <a:schemeClr val="accent1"/>
              </a:solidFill>
            </a:endParaRPr>
          </a:p>
          <a:p>
            <a:r>
              <a:rPr lang="en-US" dirty="0">
                <a:solidFill>
                  <a:srgbClr val="000000"/>
                </a:solidFill>
              </a:rPr>
              <a:t>For learning and training enquiries: </a:t>
            </a:r>
            <a:r>
              <a:rPr lang="en-US" b="1" dirty="0">
                <a:solidFill>
                  <a:schemeClr val="accent1"/>
                </a:solidFill>
                <a:hlinkClick r:id="rId6">
                  <a:extLst>
                    <a:ext uri="{A12FA001-AC4F-418D-AE19-62706E023703}">
                      <ahyp:hlinkClr xmlns:ahyp="http://schemas.microsoft.com/office/drawing/2018/hyperlinkcolor" val="tx"/>
                    </a:ext>
                  </a:extLst>
                </a:hlinkClick>
              </a:rPr>
              <a:t>learning@spherestandards.org</a:t>
            </a:r>
            <a:endParaRPr lang="en-US" dirty="0">
              <a:solidFill>
                <a:schemeClr val="accent1"/>
              </a:solidFill>
            </a:endParaRPr>
          </a:p>
          <a:p>
            <a:endParaRPr lang="en-US" dirty="0">
              <a:solidFill>
                <a:srgbClr val="000000"/>
              </a:solidFill>
            </a:endParaRPr>
          </a:p>
        </p:txBody>
      </p:sp>
      <p:sp>
        <p:nvSpPr>
          <p:cNvPr id="4" name="Slide Number Placeholder 3">
            <a:extLst>
              <a:ext uri="{FF2B5EF4-FFF2-40B4-BE49-F238E27FC236}">
                <a16:creationId xmlns:a16="http://schemas.microsoft.com/office/drawing/2014/main" id="{EB5D3757-9448-4134-8E44-B94DB62D3234}"/>
              </a:ext>
            </a:extLst>
          </p:cNvPr>
          <p:cNvSpPr>
            <a:spLocks noGrp="1"/>
          </p:cNvSpPr>
          <p:nvPr>
            <p:ph type="sldNum" sz="quarter" idx="2"/>
          </p:nvPr>
        </p:nvSpPr>
        <p:spPr/>
        <p:txBody>
          <a:bodyPr/>
          <a:lstStyle/>
          <a:p>
            <a:fld id="{86CB4B4D-7CA3-9044-876B-883B54F8677D}" type="slidenum">
              <a:rPr lang="en-US" smtClean="0"/>
              <a:t>24</a:t>
            </a:fld>
            <a:endParaRPr lang="en-US"/>
          </a:p>
        </p:txBody>
      </p:sp>
    </p:spTree>
    <p:extLst>
      <p:ext uri="{BB962C8B-B14F-4D97-AF65-F5344CB8AC3E}">
        <p14:creationId xmlns:p14="http://schemas.microsoft.com/office/powerpoint/2010/main" val="2076336506"/>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CBE11-ED16-453B-A579-DEA0767D2BEB}"/>
              </a:ext>
            </a:extLst>
          </p:cNvPr>
          <p:cNvSpPr>
            <a:spLocks noGrp="1"/>
          </p:cNvSpPr>
          <p:nvPr>
            <p:ph type="title"/>
          </p:nvPr>
        </p:nvSpPr>
        <p:spPr/>
        <p:txBody>
          <a:bodyPr/>
          <a:lstStyle/>
          <a:p>
            <a:r>
              <a:rPr lang="en-US" dirty="0"/>
              <a:t>The rest of this workshop…</a:t>
            </a:r>
          </a:p>
        </p:txBody>
      </p:sp>
      <p:sp>
        <p:nvSpPr>
          <p:cNvPr id="3" name="Text Placeholder 2">
            <a:extLst>
              <a:ext uri="{FF2B5EF4-FFF2-40B4-BE49-F238E27FC236}">
                <a16:creationId xmlns:a16="http://schemas.microsoft.com/office/drawing/2014/main" id="{FCAD7F9C-1482-4952-AFC0-C6FE61E9B53A}"/>
              </a:ext>
            </a:extLst>
          </p:cNvPr>
          <p:cNvSpPr>
            <a:spLocks noGrp="1"/>
          </p:cNvSpPr>
          <p:nvPr>
            <p:ph type="body" sz="half" idx="1"/>
          </p:nvPr>
        </p:nvSpPr>
        <p:spPr>
          <a:xfrm>
            <a:off x="1186271" y="1475042"/>
            <a:ext cx="13953493" cy="6983157"/>
          </a:xfrm>
        </p:spPr>
        <p:txBody>
          <a:bodyPr/>
          <a:lstStyle/>
          <a:p>
            <a:pPr marL="571500" indent="-571500">
              <a:buFont typeface="Arial" panose="020B0604020202020204" pitchFamily="34" charset="0"/>
              <a:buChar char="•"/>
            </a:pPr>
            <a:r>
              <a:rPr lang="en-US" dirty="0">
                <a:solidFill>
                  <a:srgbClr val="000000"/>
                </a:solidFill>
              </a:rPr>
              <a:t>Please see page XX in your guide (or handout) for the full workshop agenda.</a:t>
            </a:r>
          </a:p>
          <a:p>
            <a:pPr marL="571500" indent="-571500">
              <a:buFont typeface="Arial" panose="020B0604020202020204" pitchFamily="34" charset="0"/>
              <a:buChar char="•"/>
            </a:pPr>
            <a:r>
              <a:rPr lang="en-US" dirty="0">
                <a:solidFill>
                  <a:srgbClr val="000000"/>
                </a:solidFill>
              </a:rPr>
              <a:t>We will cover…</a:t>
            </a:r>
          </a:p>
          <a:p>
            <a:pPr marL="571500" indent="-571500">
              <a:buFont typeface="Arial" panose="020B0604020202020204" pitchFamily="34" charset="0"/>
              <a:buChar char="•"/>
            </a:pPr>
            <a:r>
              <a:rPr lang="en-US" dirty="0">
                <a:solidFill>
                  <a:srgbClr val="000000"/>
                </a:solidFill>
              </a:rPr>
              <a:t>Review ahead – questions based on your own reading and research are always welcome.</a:t>
            </a:r>
          </a:p>
          <a:p>
            <a:pPr marL="571500" indent="-571500">
              <a:buFont typeface="Arial" panose="020B0604020202020204" pitchFamily="34" charset="0"/>
              <a:buChar char="•"/>
            </a:pPr>
            <a:r>
              <a:rPr lang="en-US" dirty="0">
                <a:solidFill>
                  <a:srgbClr val="000000"/>
                </a:solidFill>
              </a:rPr>
              <a:t>Quick review and validation of your learning objectives – we will review these again at the end of the workshop.</a:t>
            </a:r>
          </a:p>
        </p:txBody>
      </p:sp>
      <p:sp>
        <p:nvSpPr>
          <p:cNvPr id="4" name="Slide Number Placeholder 3">
            <a:extLst>
              <a:ext uri="{FF2B5EF4-FFF2-40B4-BE49-F238E27FC236}">
                <a16:creationId xmlns:a16="http://schemas.microsoft.com/office/drawing/2014/main" id="{3EE58D1F-9809-4A45-9A71-F29FBE0EEBAF}"/>
              </a:ext>
            </a:extLst>
          </p:cNvPr>
          <p:cNvSpPr>
            <a:spLocks noGrp="1"/>
          </p:cNvSpPr>
          <p:nvPr>
            <p:ph type="sldNum" sz="quarter" idx="2"/>
          </p:nvPr>
        </p:nvSpPr>
        <p:spPr/>
        <p:txBody>
          <a:bodyPr/>
          <a:lstStyle/>
          <a:p>
            <a:fld id="{86CB4B4D-7CA3-9044-876B-883B54F8677D}" type="slidenum">
              <a:rPr lang="en-US" smtClean="0"/>
              <a:t>25</a:t>
            </a:fld>
            <a:endParaRPr lang="en-US"/>
          </a:p>
        </p:txBody>
      </p:sp>
    </p:spTree>
    <p:extLst>
      <p:ext uri="{BB962C8B-B14F-4D97-AF65-F5344CB8AC3E}">
        <p14:creationId xmlns:p14="http://schemas.microsoft.com/office/powerpoint/2010/main" val="2747478129"/>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CBE11-ED16-453B-A579-DEA0767D2BEB}"/>
              </a:ext>
            </a:extLst>
          </p:cNvPr>
          <p:cNvSpPr>
            <a:spLocks noGrp="1"/>
          </p:cNvSpPr>
          <p:nvPr>
            <p:ph type="title"/>
          </p:nvPr>
        </p:nvSpPr>
        <p:spPr/>
        <p:txBody>
          <a:bodyPr/>
          <a:lstStyle/>
          <a:p>
            <a:r>
              <a:rPr lang="en-US" dirty="0"/>
              <a:t>Key messages</a:t>
            </a:r>
          </a:p>
        </p:txBody>
      </p:sp>
      <p:sp>
        <p:nvSpPr>
          <p:cNvPr id="3" name="Text Placeholder 2">
            <a:extLst>
              <a:ext uri="{FF2B5EF4-FFF2-40B4-BE49-F238E27FC236}">
                <a16:creationId xmlns:a16="http://schemas.microsoft.com/office/drawing/2014/main" id="{FCAD7F9C-1482-4952-AFC0-C6FE61E9B53A}"/>
              </a:ext>
            </a:extLst>
          </p:cNvPr>
          <p:cNvSpPr>
            <a:spLocks noGrp="1"/>
          </p:cNvSpPr>
          <p:nvPr>
            <p:ph type="body" sz="half" idx="1"/>
          </p:nvPr>
        </p:nvSpPr>
        <p:spPr>
          <a:xfrm>
            <a:off x="1186271" y="1475042"/>
            <a:ext cx="13953493" cy="6983157"/>
          </a:xfrm>
        </p:spPr>
        <p:txBody>
          <a:bodyPr>
            <a:normAutofit/>
          </a:bodyPr>
          <a:lstStyle/>
          <a:p>
            <a:pPr marL="342900" marR="124460" lvl="0" indent="-342900">
              <a:lnSpc>
                <a:spcPct val="115000"/>
              </a:lnSpc>
              <a:buFont typeface="Arial" panose="020B0604020202020204" pitchFamily="34" charset="0"/>
              <a:buChar char="•"/>
            </a:pPr>
            <a:r>
              <a:rPr lang="en-GB" dirty="0">
                <a:solidFill>
                  <a:srgbClr val="000000"/>
                </a:solidFill>
              </a:rPr>
              <a:t>Understanding the people you are working with is key in any humanitarian endeavour – including this workshop.</a:t>
            </a:r>
            <a:endParaRPr lang="de-DE" dirty="0">
              <a:solidFill>
                <a:srgbClr val="000000"/>
              </a:solidFill>
            </a:endParaRPr>
          </a:p>
          <a:p>
            <a:pPr marL="342900" marR="124460" lvl="0" indent="-342900">
              <a:lnSpc>
                <a:spcPct val="115000"/>
              </a:lnSpc>
              <a:buFont typeface="Arial" panose="020B0604020202020204" pitchFamily="34" charset="0"/>
              <a:buChar char="•"/>
            </a:pPr>
            <a:r>
              <a:rPr lang="en-GB" dirty="0">
                <a:solidFill>
                  <a:srgbClr val="000000"/>
                </a:solidFill>
              </a:rPr>
              <a:t>Workshop facilitators will help you meet your personal learning objectives as well as those pre-planned for each session.</a:t>
            </a:r>
            <a:endParaRPr lang="de-DE" dirty="0">
              <a:solidFill>
                <a:srgbClr val="000000"/>
              </a:solidFill>
            </a:endParaRPr>
          </a:p>
          <a:p>
            <a:pPr marL="342900" marR="124460" lvl="0" indent="-342900">
              <a:lnSpc>
                <a:spcPct val="115000"/>
              </a:lnSpc>
              <a:buFont typeface="Arial" panose="020B0604020202020204" pitchFamily="34" charset="0"/>
              <a:buChar char="•"/>
            </a:pPr>
            <a:r>
              <a:rPr lang="en-GB" dirty="0">
                <a:solidFill>
                  <a:srgbClr val="000000"/>
                </a:solidFill>
              </a:rPr>
              <a:t>Speak openly and share your positive and negative experiences.</a:t>
            </a:r>
          </a:p>
          <a:p>
            <a:pPr marL="342900" marR="124460" lvl="0" indent="-342900">
              <a:lnSpc>
                <a:spcPct val="115000"/>
              </a:lnSpc>
              <a:buFont typeface="Arial" panose="020B0604020202020204" pitchFamily="34" charset="0"/>
              <a:buChar char="•"/>
            </a:pPr>
            <a:r>
              <a:rPr lang="en-GB" dirty="0">
                <a:solidFill>
                  <a:srgbClr val="000000"/>
                </a:solidFill>
              </a:rPr>
              <a:t>Be open, inquisitive, and engaged in session activities.</a:t>
            </a:r>
            <a:r>
              <a:rPr lang="de-DE" dirty="0">
                <a:solidFill>
                  <a:srgbClr val="000000"/>
                </a:solidFill>
              </a:rPr>
              <a:t> </a:t>
            </a:r>
            <a:endParaRPr lang="en-US" dirty="0">
              <a:solidFill>
                <a:srgbClr val="000000"/>
              </a:solidFill>
            </a:endParaRPr>
          </a:p>
        </p:txBody>
      </p:sp>
      <p:sp>
        <p:nvSpPr>
          <p:cNvPr id="4" name="Slide Number Placeholder 3">
            <a:extLst>
              <a:ext uri="{FF2B5EF4-FFF2-40B4-BE49-F238E27FC236}">
                <a16:creationId xmlns:a16="http://schemas.microsoft.com/office/drawing/2014/main" id="{3EE58D1F-9809-4A45-9A71-F29FBE0EEBAF}"/>
              </a:ext>
            </a:extLst>
          </p:cNvPr>
          <p:cNvSpPr>
            <a:spLocks noGrp="1"/>
          </p:cNvSpPr>
          <p:nvPr>
            <p:ph type="sldNum" sz="quarter" idx="2"/>
          </p:nvPr>
        </p:nvSpPr>
        <p:spPr/>
        <p:txBody>
          <a:bodyPr/>
          <a:lstStyle/>
          <a:p>
            <a:fld id="{86CB4B4D-7CA3-9044-876B-883B54F8677D}" type="slidenum">
              <a:rPr lang="en-US" smtClean="0"/>
              <a:t>26</a:t>
            </a:fld>
            <a:endParaRPr lang="en-US"/>
          </a:p>
        </p:txBody>
      </p:sp>
    </p:spTree>
    <p:extLst>
      <p:ext uri="{BB962C8B-B14F-4D97-AF65-F5344CB8AC3E}">
        <p14:creationId xmlns:p14="http://schemas.microsoft.com/office/powerpoint/2010/main" val="207143112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2C8BF387-1E62-4517-A7DB-32857BE76B0A}"/>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a:xfrm>
            <a:off x="10576732" y="-1"/>
            <a:ext cx="6795615" cy="9753601"/>
          </a:xfrm>
        </p:spPr>
      </p:pic>
      <p:sp>
        <p:nvSpPr>
          <p:cNvPr id="5" name="Title 4">
            <a:extLst>
              <a:ext uri="{FF2B5EF4-FFF2-40B4-BE49-F238E27FC236}">
                <a16:creationId xmlns:a16="http://schemas.microsoft.com/office/drawing/2014/main" id="{8789E847-B5B2-4AE9-88C6-7E721526A11C}"/>
              </a:ext>
            </a:extLst>
          </p:cNvPr>
          <p:cNvSpPr>
            <a:spLocks noGrp="1"/>
          </p:cNvSpPr>
          <p:nvPr>
            <p:ph type="title"/>
          </p:nvPr>
        </p:nvSpPr>
        <p:spPr>
          <a:xfrm>
            <a:off x="457201" y="122290"/>
            <a:ext cx="10549887" cy="1988692"/>
          </a:xfrm>
        </p:spPr>
        <p:txBody>
          <a:bodyPr>
            <a:normAutofit/>
          </a:bodyPr>
          <a:lstStyle/>
          <a:p>
            <a:r>
              <a:rPr lang="en-US" sz="6000" dirty="0"/>
              <a:t>Norms and housekeeping</a:t>
            </a:r>
          </a:p>
        </p:txBody>
      </p:sp>
      <p:sp>
        <p:nvSpPr>
          <p:cNvPr id="6" name="Text Placeholder 5">
            <a:extLst>
              <a:ext uri="{FF2B5EF4-FFF2-40B4-BE49-F238E27FC236}">
                <a16:creationId xmlns:a16="http://schemas.microsoft.com/office/drawing/2014/main" id="{6A6D3D74-E6F8-4A9B-82FD-734ACE7DBBF5}"/>
              </a:ext>
            </a:extLst>
          </p:cNvPr>
          <p:cNvSpPr>
            <a:spLocks noGrp="1"/>
          </p:cNvSpPr>
          <p:nvPr>
            <p:ph type="body" sz="quarter" idx="1"/>
          </p:nvPr>
        </p:nvSpPr>
        <p:spPr>
          <a:xfrm>
            <a:off x="914400" y="1472717"/>
            <a:ext cx="9662332" cy="6808164"/>
          </a:xfrm>
        </p:spPr>
        <p:txBody>
          <a:bodyPr>
            <a:normAutofit fontScale="92500" lnSpcReduction="20000"/>
          </a:bodyPr>
          <a:lstStyle/>
          <a:p>
            <a:pPr marL="571500" indent="-571500">
              <a:buFont typeface="Arial" panose="020B0604020202020204" pitchFamily="34" charset="0"/>
              <a:buChar char="•"/>
            </a:pPr>
            <a:r>
              <a:rPr lang="en-US" dirty="0">
                <a:solidFill>
                  <a:srgbClr val="000000"/>
                </a:solidFill>
              </a:rPr>
              <a:t>Phones set to “silent”</a:t>
            </a:r>
            <a:br>
              <a:rPr lang="en-US" dirty="0">
                <a:solidFill>
                  <a:srgbClr val="000000"/>
                </a:solidFill>
              </a:rPr>
            </a:br>
            <a:r>
              <a:rPr lang="en-US" dirty="0">
                <a:solidFill>
                  <a:srgbClr val="000000"/>
                </a:solidFill>
              </a:rPr>
              <a:t>(please take emergency calls outside)</a:t>
            </a:r>
          </a:p>
          <a:p>
            <a:pPr marL="571500" indent="-571500">
              <a:buFont typeface="Arial" panose="020B0604020202020204" pitchFamily="34" charset="0"/>
              <a:buChar char="•"/>
            </a:pPr>
            <a:r>
              <a:rPr lang="en-US" dirty="0">
                <a:solidFill>
                  <a:srgbClr val="000000"/>
                </a:solidFill>
              </a:rPr>
              <a:t>Laptops closed</a:t>
            </a:r>
          </a:p>
          <a:p>
            <a:pPr marL="571500" indent="-571500">
              <a:buFont typeface="Arial" panose="020B0604020202020204" pitchFamily="34" charset="0"/>
              <a:buChar char="•"/>
            </a:pPr>
            <a:r>
              <a:rPr lang="en-US" dirty="0">
                <a:solidFill>
                  <a:srgbClr val="000000"/>
                </a:solidFill>
              </a:rPr>
              <a:t>Ears and minds set to “open”</a:t>
            </a:r>
          </a:p>
          <a:p>
            <a:pPr marL="571500" indent="-571500">
              <a:buFont typeface="Arial" panose="020B0604020202020204" pitchFamily="34" charset="0"/>
              <a:buChar char="•"/>
            </a:pPr>
            <a:r>
              <a:rPr lang="en-US" dirty="0">
                <a:solidFill>
                  <a:srgbClr val="000000"/>
                </a:solidFill>
              </a:rPr>
              <a:t>Chatham House Rules apply </a:t>
            </a:r>
            <a:br>
              <a:rPr lang="en-US" dirty="0">
                <a:solidFill>
                  <a:srgbClr val="000000"/>
                </a:solidFill>
              </a:rPr>
            </a:br>
            <a:r>
              <a:rPr lang="en-US" dirty="0">
                <a:solidFill>
                  <a:srgbClr val="000000"/>
                </a:solidFill>
              </a:rPr>
              <a:t>(what is said in the training room stays in the training room – so speak your mind)</a:t>
            </a:r>
          </a:p>
          <a:p>
            <a:pPr marL="571500" indent="-571500">
              <a:buFont typeface="Arial" panose="020B0604020202020204" pitchFamily="34" charset="0"/>
              <a:buChar char="•"/>
            </a:pPr>
            <a:r>
              <a:rPr lang="en-US" dirty="0">
                <a:solidFill>
                  <a:srgbClr val="000000"/>
                </a:solidFill>
              </a:rPr>
              <a:t>Let the facilitator know if anything is too fast, unclear, or if there are too many acronyms</a:t>
            </a:r>
          </a:p>
          <a:p>
            <a:pPr marL="571500" indent="-571500">
              <a:buFont typeface="Arial" panose="020B0604020202020204" pitchFamily="34" charset="0"/>
              <a:buChar char="•"/>
            </a:pPr>
            <a:r>
              <a:rPr lang="en-US" dirty="0">
                <a:solidFill>
                  <a:srgbClr val="000000"/>
                </a:solidFill>
              </a:rPr>
              <a:t>Volunteer timekeepers for each session?</a:t>
            </a:r>
          </a:p>
          <a:p>
            <a:pPr marL="571500" indent="-571500">
              <a:buFont typeface="Arial" panose="020B0604020202020204" pitchFamily="34" charset="0"/>
              <a:buChar char="•"/>
            </a:pPr>
            <a:endParaRPr lang="en-US" dirty="0">
              <a:solidFill>
                <a:srgbClr val="000000"/>
              </a:solidFill>
            </a:endParaRPr>
          </a:p>
          <a:p>
            <a:endParaRPr lang="en-US" dirty="0">
              <a:solidFill>
                <a:srgbClr val="000000"/>
              </a:solidFill>
            </a:endParaRPr>
          </a:p>
        </p:txBody>
      </p:sp>
      <p:sp>
        <p:nvSpPr>
          <p:cNvPr id="4" name="Slide Number Placeholder 3">
            <a:extLst>
              <a:ext uri="{FF2B5EF4-FFF2-40B4-BE49-F238E27FC236}">
                <a16:creationId xmlns:a16="http://schemas.microsoft.com/office/drawing/2014/main" id="{E81F2FD1-54AC-4963-8F10-DD29AF35CE0A}"/>
              </a:ext>
            </a:extLst>
          </p:cNvPr>
          <p:cNvSpPr>
            <a:spLocks noGrp="1"/>
          </p:cNvSpPr>
          <p:nvPr>
            <p:ph type="sldNum" sz="quarter" idx="2"/>
          </p:nvPr>
        </p:nvSpPr>
        <p:spPr/>
        <p:txBody>
          <a:bodyPr/>
          <a:lstStyle/>
          <a:p>
            <a:fld id="{86CB4B4D-7CA3-9044-876B-883B54F8677D}" type="slidenum">
              <a:rPr lang="en-US" smtClean="0"/>
              <a:pPr/>
              <a:t>3</a:t>
            </a:fld>
            <a:endParaRPr lang="en-US" dirty="0"/>
          </a:p>
        </p:txBody>
      </p:sp>
    </p:spTree>
    <p:extLst>
      <p:ext uri="{BB962C8B-B14F-4D97-AF65-F5344CB8AC3E}">
        <p14:creationId xmlns:p14="http://schemas.microsoft.com/office/powerpoint/2010/main" val="314400359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5FB963-ECDC-4FD6-940A-B0C36FF7295D}"/>
              </a:ext>
            </a:extLst>
          </p:cNvPr>
          <p:cNvSpPr>
            <a:spLocks noGrp="1"/>
          </p:cNvSpPr>
          <p:nvPr>
            <p:ph type="title"/>
          </p:nvPr>
        </p:nvSpPr>
        <p:spPr/>
        <p:txBody>
          <a:bodyPr/>
          <a:lstStyle/>
          <a:p>
            <a:r>
              <a:rPr lang="en-US" dirty="0"/>
              <a:t>Meals and breaks</a:t>
            </a:r>
          </a:p>
        </p:txBody>
      </p:sp>
      <p:sp>
        <p:nvSpPr>
          <p:cNvPr id="6" name="Text Placeholder 5">
            <a:extLst>
              <a:ext uri="{FF2B5EF4-FFF2-40B4-BE49-F238E27FC236}">
                <a16:creationId xmlns:a16="http://schemas.microsoft.com/office/drawing/2014/main" id="{C1406888-9FEC-4C12-BC7A-560722239D95}"/>
              </a:ext>
            </a:extLst>
          </p:cNvPr>
          <p:cNvSpPr>
            <a:spLocks noGrp="1"/>
          </p:cNvSpPr>
          <p:nvPr>
            <p:ph type="body" sz="half" idx="1"/>
          </p:nvPr>
        </p:nvSpPr>
        <p:spPr>
          <a:xfrm>
            <a:off x="774791" y="1406463"/>
            <a:ext cx="11142889" cy="7197364"/>
          </a:xfrm>
        </p:spPr>
        <p:txBody>
          <a:bodyPr>
            <a:normAutofit/>
          </a:bodyPr>
          <a:lstStyle/>
          <a:p>
            <a:pPr marL="571500" indent="-571500">
              <a:buFont typeface="Arial" panose="020B0604020202020204" pitchFamily="34" charset="0"/>
              <a:buChar char="•"/>
            </a:pPr>
            <a:r>
              <a:rPr lang="en-US" dirty="0">
                <a:solidFill>
                  <a:srgbClr val="000000"/>
                </a:solidFill>
              </a:rPr>
              <a:t>Meals and breaks are provided…</a:t>
            </a:r>
          </a:p>
          <a:p>
            <a:pPr marL="571500" indent="-571500">
              <a:buFont typeface="Arial" panose="020B0604020202020204" pitchFamily="34" charset="0"/>
              <a:buChar char="•"/>
            </a:pPr>
            <a:r>
              <a:rPr lang="en-US" dirty="0">
                <a:solidFill>
                  <a:srgbClr val="000000"/>
                </a:solidFill>
              </a:rPr>
              <a:t>Hours of operations are…</a:t>
            </a:r>
          </a:p>
          <a:p>
            <a:pPr marL="571500" indent="-571500">
              <a:buFont typeface="Arial" panose="020B0604020202020204" pitchFamily="34" charset="0"/>
              <a:buChar char="•"/>
            </a:pPr>
            <a:r>
              <a:rPr lang="en-US" dirty="0">
                <a:solidFill>
                  <a:srgbClr val="000000"/>
                </a:solidFill>
              </a:rPr>
              <a:t>Halal food is available…</a:t>
            </a:r>
          </a:p>
          <a:p>
            <a:pPr marL="571500" indent="-571500">
              <a:buFont typeface="Arial" panose="020B0604020202020204" pitchFamily="34" charset="0"/>
              <a:buChar char="•"/>
            </a:pPr>
            <a:r>
              <a:rPr lang="en-US" dirty="0">
                <a:solidFill>
                  <a:srgbClr val="000000"/>
                </a:solidFill>
              </a:rPr>
              <a:t>Vegetarian dishes are available…</a:t>
            </a:r>
          </a:p>
          <a:p>
            <a:pPr marL="571500" indent="-571500">
              <a:buFont typeface="Arial" panose="020B0604020202020204" pitchFamily="34" charset="0"/>
              <a:buChar char="•"/>
            </a:pPr>
            <a:r>
              <a:rPr lang="en-US" dirty="0">
                <a:solidFill>
                  <a:srgbClr val="000000"/>
                </a:solidFill>
              </a:rPr>
              <a:t>Smoking is not allowed in the training facility except at…</a:t>
            </a:r>
          </a:p>
          <a:p>
            <a:pPr marL="571500" indent="-571500">
              <a:buFont typeface="Arial" panose="020B0604020202020204" pitchFamily="34" charset="0"/>
              <a:buChar char="•"/>
            </a:pPr>
            <a:r>
              <a:rPr lang="en-US" dirty="0">
                <a:solidFill>
                  <a:srgbClr val="000000"/>
                </a:solidFill>
              </a:rPr>
              <a:t>Timing is key, be aware of start times and be ready for action</a:t>
            </a: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p:txBody>
          <a:bodyPr/>
          <a:lstStyle/>
          <a:p>
            <a:fld id="{86CB4B4D-7CA3-9044-876B-883B54F8677D}" type="slidenum">
              <a:rPr lang="en-US" smtClean="0"/>
              <a:pPr/>
              <a:t>4</a:t>
            </a:fld>
            <a:endParaRPr lang="en-US" dirty="0"/>
          </a:p>
        </p:txBody>
      </p:sp>
      <p:pic>
        <p:nvPicPr>
          <p:cNvPr id="2050" name="Picture 2" descr="Image result for knife fork spoon chopsticks">
            <a:extLst>
              <a:ext uri="{FF2B5EF4-FFF2-40B4-BE49-F238E27FC236}">
                <a16:creationId xmlns:a16="http://schemas.microsoft.com/office/drawing/2014/main" id="{9C219395-15A7-49FA-A8E2-C4DB4946FF4D}"/>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2149736" y="320821"/>
            <a:ext cx="3977640" cy="8878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691620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merican Tourister Burst Max Spinner Luggage">
            <a:extLst>
              <a:ext uri="{FF2B5EF4-FFF2-40B4-BE49-F238E27FC236}">
                <a16:creationId xmlns:a16="http://schemas.microsoft.com/office/drawing/2014/main" id="{149E92D3-D6EF-469A-9D0D-1C99813E7F8E}"/>
              </a:ext>
            </a:extLst>
          </p:cNvPr>
          <p:cNvPicPr>
            <a:picLocks noChangeAspect="1" noChangeArrowheads="1"/>
          </p:cNvPicPr>
          <p:nvPr/>
        </p:nvPicPr>
        <p:blipFill rotWithShape="1">
          <a:blip r:embed="rId3"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bwMode="auto">
          <a:xfrm>
            <a:off x="10744200" y="1012894"/>
            <a:ext cx="5666102" cy="8670283"/>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a:extLst>
              <a:ext uri="{FF2B5EF4-FFF2-40B4-BE49-F238E27FC236}">
                <a16:creationId xmlns:a16="http://schemas.microsoft.com/office/drawing/2014/main" id="{235FB963-ECDC-4FD6-940A-B0C36FF7295D}"/>
              </a:ext>
            </a:extLst>
          </p:cNvPr>
          <p:cNvSpPr>
            <a:spLocks noGrp="1"/>
          </p:cNvSpPr>
          <p:nvPr>
            <p:ph type="title"/>
          </p:nvPr>
        </p:nvSpPr>
        <p:spPr>
          <a:xfrm>
            <a:off x="392704" y="70423"/>
            <a:ext cx="16017598" cy="1130300"/>
          </a:xfrm>
        </p:spPr>
        <p:txBody>
          <a:bodyPr>
            <a:noAutofit/>
          </a:bodyPr>
          <a:lstStyle/>
          <a:p>
            <a:r>
              <a:rPr lang="en-US" sz="6000" dirty="0"/>
              <a:t>Other important administrative issues?</a:t>
            </a:r>
          </a:p>
        </p:txBody>
      </p:sp>
      <p:sp>
        <p:nvSpPr>
          <p:cNvPr id="6" name="Text Placeholder 5">
            <a:extLst>
              <a:ext uri="{FF2B5EF4-FFF2-40B4-BE49-F238E27FC236}">
                <a16:creationId xmlns:a16="http://schemas.microsoft.com/office/drawing/2014/main" id="{C1406888-9FEC-4C12-BC7A-560722239D95}"/>
              </a:ext>
            </a:extLst>
          </p:cNvPr>
          <p:cNvSpPr>
            <a:spLocks noGrp="1"/>
          </p:cNvSpPr>
          <p:nvPr>
            <p:ph type="body" sz="half" idx="1"/>
          </p:nvPr>
        </p:nvSpPr>
        <p:spPr>
          <a:xfrm>
            <a:off x="929962" y="1523989"/>
            <a:ext cx="10022056" cy="7480535"/>
          </a:xfrm>
        </p:spPr>
        <p:txBody>
          <a:bodyPr>
            <a:normAutofit/>
          </a:bodyPr>
          <a:lstStyle/>
          <a:p>
            <a:pPr marL="571500" indent="-571500">
              <a:buFont typeface="Arial" panose="020B0604020202020204" pitchFamily="34" charset="0"/>
              <a:buChar char="•"/>
            </a:pPr>
            <a:r>
              <a:rPr lang="en-US" dirty="0">
                <a:solidFill>
                  <a:srgbClr val="000000"/>
                </a:solidFill>
              </a:rPr>
              <a:t>Reimbursements?</a:t>
            </a:r>
          </a:p>
          <a:p>
            <a:pPr marL="571500" indent="-571500">
              <a:buFont typeface="Arial" panose="020B0604020202020204" pitchFamily="34" charset="0"/>
              <a:buChar char="•"/>
            </a:pPr>
            <a:r>
              <a:rPr lang="en-US" dirty="0">
                <a:solidFill>
                  <a:srgbClr val="000000"/>
                </a:solidFill>
              </a:rPr>
              <a:t>Travel arrangements?</a:t>
            </a:r>
          </a:p>
          <a:p>
            <a:pPr marL="571500" indent="-571500">
              <a:buFont typeface="Arial" panose="020B0604020202020204" pitchFamily="34" charset="0"/>
              <a:buChar char="•"/>
            </a:pPr>
            <a:r>
              <a:rPr lang="en-US" dirty="0">
                <a:solidFill>
                  <a:srgbClr val="000000"/>
                </a:solidFill>
              </a:rPr>
              <a:t>Lost or missing luggage?</a:t>
            </a:r>
          </a:p>
          <a:p>
            <a:pPr marL="571500" indent="-571500">
              <a:buFont typeface="Arial" panose="020B0604020202020204" pitchFamily="34" charset="0"/>
              <a:buChar char="•"/>
            </a:pPr>
            <a:r>
              <a:rPr lang="en-US" dirty="0">
                <a:solidFill>
                  <a:srgbClr val="000000"/>
                </a:solidFill>
              </a:rPr>
              <a:t>Please check the participant list and correct any errors in spelling, etc.</a:t>
            </a:r>
          </a:p>
          <a:p>
            <a:pPr marL="571500" indent="-571500">
              <a:buFont typeface="Arial" panose="020B0604020202020204" pitchFamily="34" charset="0"/>
              <a:buChar char="•"/>
            </a:pPr>
            <a:r>
              <a:rPr lang="en-US" dirty="0">
                <a:solidFill>
                  <a:srgbClr val="000000"/>
                </a:solidFill>
              </a:rPr>
              <a:t>Hotel check-out time and date?</a:t>
            </a:r>
          </a:p>
          <a:p>
            <a:pPr marL="571500" indent="-571500">
              <a:buFont typeface="Arial" panose="020B0604020202020204" pitchFamily="34" charset="0"/>
              <a:buChar char="•"/>
            </a:pPr>
            <a:r>
              <a:rPr lang="en-US" dirty="0">
                <a:solidFill>
                  <a:srgbClr val="000000"/>
                </a:solidFill>
              </a:rPr>
              <a:t>Early departure or any other administrative support needs?</a:t>
            </a: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p:txBody>
          <a:bodyPr/>
          <a:lstStyle/>
          <a:p>
            <a:fld id="{86CB4B4D-7CA3-9044-876B-883B54F8677D}" type="slidenum">
              <a:rPr lang="en-US" smtClean="0"/>
              <a:pPr/>
              <a:t>5</a:t>
            </a:fld>
            <a:endParaRPr lang="en-US" dirty="0"/>
          </a:p>
        </p:txBody>
      </p:sp>
      <p:pic>
        <p:nvPicPr>
          <p:cNvPr id="3" name="Picture 2">
            <a:extLst>
              <a:ext uri="{FF2B5EF4-FFF2-40B4-BE49-F238E27FC236}">
                <a16:creationId xmlns:a16="http://schemas.microsoft.com/office/drawing/2014/main" id="{51C29185-F835-490B-8BAD-5F480DDFCA4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1785492" y="4486498"/>
            <a:ext cx="2373670" cy="2985706"/>
          </a:xfrm>
          <a:prstGeom prst="rect">
            <a:avLst/>
          </a:prstGeom>
          <a:noFill/>
        </p:spPr>
      </p:pic>
    </p:spTree>
    <p:extLst>
      <p:ext uri="{BB962C8B-B14F-4D97-AF65-F5344CB8AC3E}">
        <p14:creationId xmlns:p14="http://schemas.microsoft.com/office/powerpoint/2010/main" val="186199742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F91D4-7217-441B-9B33-D19FBD746728}"/>
              </a:ext>
            </a:extLst>
          </p:cNvPr>
          <p:cNvSpPr>
            <a:spLocks noGrp="1"/>
          </p:cNvSpPr>
          <p:nvPr>
            <p:ph type="title"/>
          </p:nvPr>
        </p:nvSpPr>
        <p:spPr/>
        <p:txBody>
          <a:bodyPr/>
          <a:lstStyle/>
          <a:p>
            <a:r>
              <a:rPr lang="en-US" dirty="0"/>
              <a:t>Sphere and you</a:t>
            </a:r>
          </a:p>
        </p:txBody>
      </p:sp>
      <p:sp>
        <p:nvSpPr>
          <p:cNvPr id="3" name="Text Placeholder 2">
            <a:extLst>
              <a:ext uri="{FF2B5EF4-FFF2-40B4-BE49-F238E27FC236}">
                <a16:creationId xmlns:a16="http://schemas.microsoft.com/office/drawing/2014/main" id="{791B2F20-E110-4089-9F19-42CC58DA1372}"/>
              </a:ext>
            </a:extLst>
          </p:cNvPr>
          <p:cNvSpPr>
            <a:spLocks noGrp="1"/>
          </p:cNvSpPr>
          <p:nvPr>
            <p:ph type="body" sz="half" idx="1"/>
          </p:nvPr>
        </p:nvSpPr>
        <p:spPr>
          <a:xfrm>
            <a:off x="392703" y="1498405"/>
            <a:ext cx="13953493" cy="6756790"/>
          </a:xfrm>
        </p:spPr>
        <p:txBody>
          <a:bodyPr>
            <a:noAutofit/>
          </a:bodyPr>
          <a:lstStyle/>
          <a:p>
            <a:r>
              <a:rPr lang="en-US" sz="4800" b="1" dirty="0">
                <a:solidFill>
                  <a:srgbClr val="000000"/>
                </a:solidFill>
              </a:rPr>
              <a:t>Quick survey – please raise your hand if you</a:t>
            </a:r>
            <a:r>
              <a:rPr lang="en-US" sz="4800" dirty="0">
                <a:solidFill>
                  <a:srgbClr val="000000"/>
                </a:solidFill>
              </a:rPr>
              <a:t>…</a:t>
            </a:r>
          </a:p>
          <a:p>
            <a:pPr marL="571500" lvl="4" indent="-571500">
              <a:buFont typeface="Arial" panose="020B0604020202020204" pitchFamily="34" charset="0"/>
              <a:buChar char="•"/>
            </a:pPr>
            <a:r>
              <a:rPr lang="en-US" sz="4800" dirty="0">
                <a:solidFill>
                  <a:srgbClr val="000000"/>
                </a:solidFill>
              </a:rPr>
              <a:t>… have ever heard of Sphere</a:t>
            </a:r>
          </a:p>
          <a:p>
            <a:pPr marL="571500" lvl="2" indent="-571500">
              <a:buFont typeface="Arial" panose="020B0604020202020204" pitchFamily="34" charset="0"/>
              <a:buChar char="•"/>
            </a:pPr>
            <a:r>
              <a:rPr lang="en-US" sz="4800" dirty="0">
                <a:solidFill>
                  <a:srgbClr val="000000"/>
                </a:solidFill>
              </a:rPr>
              <a:t>… have ever held the</a:t>
            </a:r>
            <a:br>
              <a:rPr lang="en-US" sz="4800" dirty="0">
                <a:solidFill>
                  <a:srgbClr val="000000"/>
                </a:solidFill>
              </a:rPr>
            </a:br>
            <a:r>
              <a:rPr lang="en-US" sz="4800" dirty="0">
                <a:solidFill>
                  <a:srgbClr val="000000"/>
                </a:solidFill>
              </a:rPr>
              <a:t>Sphere Handbook in your own</a:t>
            </a:r>
            <a:br>
              <a:rPr lang="en-US" sz="4800" dirty="0">
                <a:solidFill>
                  <a:srgbClr val="000000"/>
                </a:solidFill>
              </a:rPr>
            </a:br>
            <a:r>
              <a:rPr lang="en-US" sz="4800" dirty="0">
                <a:solidFill>
                  <a:srgbClr val="000000"/>
                </a:solidFill>
              </a:rPr>
              <a:t>hands (any edition)</a:t>
            </a:r>
          </a:p>
          <a:p>
            <a:pPr marL="571500" lvl="2" indent="-571500">
              <a:buFont typeface="Arial" panose="020B0604020202020204" pitchFamily="34" charset="0"/>
              <a:buChar char="•"/>
            </a:pPr>
            <a:r>
              <a:rPr lang="en-US" sz="4800" dirty="0">
                <a:solidFill>
                  <a:srgbClr val="000000"/>
                </a:solidFill>
              </a:rPr>
              <a:t>… have used Sphere in a</a:t>
            </a:r>
            <a:br>
              <a:rPr lang="en-US" sz="4800" dirty="0">
                <a:solidFill>
                  <a:srgbClr val="000000"/>
                </a:solidFill>
              </a:rPr>
            </a:br>
            <a:r>
              <a:rPr lang="en-US" sz="4800" dirty="0">
                <a:solidFill>
                  <a:srgbClr val="000000"/>
                </a:solidFill>
              </a:rPr>
              <a:t>field application</a:t>
            </a:r>
          </a:p>
        </p:txBody>
      </p:sp>
      <p:sp>
        <p:nvSpPr>
          <p:cNvPr id="4" name="Slide Number Placeholder 3">
            <a:extLst>
              <a:ext uri="{FF2B5EF4-FFF2-40B4-BE49-F238E27FC236}">
                <a16:creationId xmlns:a16="http://schemas.microsoft.com/office/drawing/2014/main" id="{4DF763F9-0671-4598-BEE6-91DBBC39E65B}"/>
              </a:ext>
            </a:extLst>
          </p:cNvPr>
          <p:cNvSpPr>
            <a:spLocks noGrp="1"/>
          </p:cNvSpPr>
          <p:nvPr>
            <p:ph type="sldNum" sz="quarter" idx="2"/>
          </p:nvPr>
        </p:nvSpPr>
        <p:spPr/>
        <p:txBody>
          <a:bodyPr/>
          <a:lstStyle/>
          <a:p>
            <a:fld id="{86CB4B4D-7CA3-9044-876B-883B54F8677D}" type="slidenum">
              <a:rPr lang="en-US" smtClean="0"/>
              <a:t>6</a:t>
            </a:fld>
            <a:endParaRPr lang="en-US"/>
          </a:p>
        </p:txBody>
      </p:sp>
      <p:pic>
        <p:nvPicPr>
          <p:cNvPr id="1026" name="Picture 2" descr="Related image">
            <a:extLst>
              <a:ext uri="{FF2B5EF4-FFF2-40B4-BE49-F238E27FC236}">
                <a16:creationId xmlns:a16="http://schemas.microsoft.com/office/drawing/2014/main" id="{D88C5F88-D97D-4E92-A300-13E34BD7B202}"/>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23757"/>
          <a:stretch/>
        </p:blipFill>
        <p:spPr bwMode="auto">
          <a:xfrm>
            <a:off x="9903793" y="0"/>
            <a:ext cx="7436470" cy="975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214393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5FB963-ECDC-4FD6-940A-B0C36FF7295D}"/>
              </a:ext>
            </a:extLst>
          </p:cNvPr>
          <p:cNvSpPr>
            <a:spLocks noGrp="1"/>
          </p:cNvSpPr>
          <p:nvPr>
            <p:ph type="title"/>
          </p:nvPr>
        </p:nvSpPr>
        <p:spPr/>
        <p:txBody>
          <a:bodyPr>
            <a:normAutofit/>
          </a:bodyPr>
          <a:lstStyle/>
          <a:p>
            <a:r>
              <a:rPr lang="en-US" dirty="0"/>
              <a:t>Introductions</a:t>
            </a:r>
          </a:p>
        </p:txBody>
      </p:sp>
      <p:sp>
        <p:nvSpPr>
          <p:cNvPr id="6" name="Text Placeholder 5">
            <a:extLst>
              <a:ext uri="{FF2B5EF4-FFF2-40B4-BE49-F238E27FC236}">
                <a16:creationId xmlns:a16="http://schemas.microsoft.com/office/drawing/2014/main" id="{C1406888-9FEC-4C12-BC7A-560722239D95}"/>
              </a:ext>
            </a:extLst>
          </p:cNvPr>
          <p:cNvSpPr>
            <a:spLocks noGrp="1"/>
          </p:cNvSpPr>
          <p:nvPr>
            <p:ph type="body" sz="half" idx="1"/>
          </p:nvPr>
        </p:nvSpPr>
        <p:spPr>
          <a:xfrm>
            <a:off x="1231991" y="1200722"/>
            <a:ext cx="13953493" cy="7089837"/>
          </a:xfrm>
        </p:spPr>
        <p:txBody>
          <a:bodyPr>
            <a:noAutofit/>
          </a:bodyPr>
          <a:lstStyle/>
          <a:p>
            <a:r>
              <a:rPr lang="en-US" b="1" dirty="0">
                <a:solidFill>
                  <a:srgbClr val="000000"/>
                </a:solidFill>
              </a:rPr>
              <a:t>Who are we, and where are we in relation to people who need humanitarian assistance? </a:t>
            </a:r>
          </a:p>
          <a:p>
            <a:r>
              <a:rPr lang="en-US" dirty="0">
                <a:solidFill>
                  <a:srgbClr val="000000"/>
                </a:solidFill>
              </a:rPr>
              <a:t>Instructions:</a:t>
            </a:r>
          </a:p>
          <a:p>
            <a:pPr marL="571500" indent="-571500">
              <a:buFont typeface="Arial" panose="020B0604020202020204" pitchFamily="34" charset="0"/>
              <a:buChar char="•"/>
            </a:pPr>
            <a:r>
              <a:rPr lang="en-US" dirty="0">
                <a:solidFill>
                  <a:srgbClr val="000000"/>
                </a:solidFill>
              </a:rPr>
              <a:t>Stand up</a:t>
            </a:r>
          </a:p>
          <a:p>
            <a:pPr marL="571500" indent="-571500">
              <a:buFont typeface="Arial" panose="020B0604020202020204" pitchFamily="34" charset="0"/>
              <a:buChar char="•"/>
            </a:pPr>
            <a:r>
              <a:rPr lang="en-US" dirty="0">
                <a:solidFill>
                  <a:srgbClr val="000000"/>
                </a:solidFill>
              </a:rPr>
              <a:t>Walk to the relative location of your day-to-day life relative to people needing humanitarian assistance</a:t>
            </a: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p:txBody>
          <a:bodyPr/>
          <a:lstStyle/>
          <a:p>
            <a:fld id="{86CB4B4D-7CA3-9044-876B-883B54F8677D}" type="slidenum">
              <a:rPr lang="en-US" smtClean="0"/>
              <a:pPr/>
              <a:t>7</a:t>
            </a:fld>
            <a:endParaRPr lang="en-US" dirty="0"/>
          </a:p>
        </p:txBody>
      </p:sp>
    </p:spTree>
    <p:extLst>
      <p:ext uri="{BB962C8B-B14F-4D97-AF65-F5344CB8AC3E}">
        <p14:creationId xmlns:p14="http://schemas.microsoft.com/office/powerpoint/2010/main" val="167416116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C9B0B772-A310-420C-9758-8210080C334B}"/>
              </a:ext>
            </a:extLst>
          </p:cNvPr>
          <p:cNvPicPr>
            <a:picLocks noChangeAspect="1"/>
          </p:cNvPicPr>
          <p:nvPr/>
        </p:nvPicPr>
        <p:blipFill>
          <a:blip r:embed="rId3"/>
          <a:stretch>
            <a:fillRect/>
          </a:stretch>
        </p:blipFill>
        <p:spPr>
          <a:xfrm>
            <a:off x="-1" y="2170354"/>
            <a:ext cx="17340263" cy="6463866"/>
          </a:xfrm>
          <a:prstGeom prst="rect">
            <a:avLst/>
          </a:prstGeom>
        </p:spPr>
      </p:pic>
      <p:sp>
        <p:nvSpPr>
          <p:cNvPr id="30" name="Rectangle 29">
            <a:extLst>
              <a:ext uri="{FF2B5EF4-FFF2-40B4-BE49-F238E27FC236}">
                <a16:creationId xmlns:a16="http://schemas.microsoft.com/office/drawing/2014/main" id="{E9A62E76-3AC4-41F9-A3FE-EC72DB713EC8}"/>
              </a:ext>
            </a:extLst>
          </p:cNvPr>
          <p:cNvSpPr/>
          <p:nvPr/>
        </p:nvSpPr>
        <p:spPr>
          <a:xfrm>
            <a:off x="3858664" y="5086565"/>
            <a:ext cx="8564386" cy="1323439"/>
          </a:xfrm>
          <a:prstGeom prst="rect">
            <a:avLst/>
          </a:prstGeom>
        </p:spPr>
        <p:txBody>
          <a:bodyPr wrap="square">
            <a:spAutoFit/>
          </a:bodyPr>
          <a:lstStyle/>
          <a:p>
            <a:r>
              <a:rPr lang="en-US" sz="4000" b="1" dirty="0">
                <a:solidFill>
                  <a:srgbClr val="000000"/>
                </a:solidFill>
              </a:rPr>
              <a:t>Field worker or community member  – daily direct contact</a:t>
            </a:r>
          </a:p>
        </p:txBody>
      </p:sp>
      <p:sp>
        <p:nvSpPr>
          <p:cNvPr id="31" name="Rectangle 30">
            <a:extLst>
              <a:ext uri="{FF2B5EF4-FFF2-40B4-BE49-F238E27FC236}">
                <a16:creationId xmlns:a16="http://schemas.microsoft.com/office/drawing/2014/main" id="{33CBE0F6-979E-45DD-A57F-383228B7FEA4}"/>
              </a:ext>
            </a:extLst>
          </p:cNvPr>
          <p:cNvSpPr/>
          <p:nvPr/>
        </p:nvSpPr>
        <p:spPr>
          <a:xfrm>
            <a:off x="8907414" y="6702094"/>
            <a:ext cx="6045245" cy="707886"/>
          </a:xfrm>
          <a:prstGeom prst="rect">
            <a:avLst/>
          </a:prstGeom>
        </p:spPr>
        <p:txBody>
          <a:bodyPr wrap="none">
            <a:spAutoFit/>
          </a:bodyPr>
          <a:lstStyle/>
          <a:p>
            <a:r>
              <a:rPr lang="en-US" sz="4000" b="1" dirty="0">
                <a:solidFill>
                  <a:srgbClr val="000000"/>
                </a:solidFill>
              </a:rPr>
              <a:t>Manager at district level</a:t>
            </a:r>
          </a:p>
        </p:txBody>
      </p:sp>
      <p:sp>
        <p:nvSpPr>
          <p:cNvPr id="2048" name="Rectangle 2047">
            <a:extLst>
              <a:ext uri="{FF2B5EF4-FFF2-40B4-BE49-F238E27FC236}">
                <a16:creationId xmlns:a16="http://schemas.microsoft.com/office/drawing/2014/main" id="{4FCEF3EC-BA51-4961-B3E2-EC170C3ECDE0}"/>
              </a:ext>
            </a:extLst>
          </p:cNvPr>
          <p:cNvSpPr/>
          <p:nvPr/>
        </p:nvSpPr>
        <p:spPr>
          <a:xfrm>
            <a:off x="4071220" y="7493960"/>
            <a:ext cx="3523722" cy="707886"/>
          </a:xfrm>
          <a:prstGeom prst="rect">
            <a:avLst/>
          </a:prstGeom>
        </p:spPr>
        <p:txBody>
          <a:bodyPr wrap="none">
            <a:spAutoFit/>
          </a:bodyPr>
          <a:lstStyle/>
          <a:p>
            <a:r>
              <a:rPr lang="en-US" sz="4000" b="1" dirty="0">
                <a:solidFill>
                  <a:srgbClr val="000000"/>
                </a:solidFill>
              </a:rPr>
              <a:t>National level</a:t>
            </a:r>
          </a:p>
        </p:txBody>
      </p:sp>
      <p:sp>
        <p:nvSpPr>
          <p:cNvPr id="2049" name="Rectangle 2048">
            <a:extLst>
              <a:ext uri="{FF2B5EF4-FFF2-40B4-BE49-F238E27FC236}">
                <a16:creationId xmlns:a16="http://schemas.microsoft.com/office/drawing/2014/main" id="{EFABDD41-7189-47F7-8F7A-BDE82600CE96}"/>
              </a:ext>
            </a:extLst>
          </p:cNvPr>
          <p:cNvSpPr/>
          <p:nvPr/>
        </p:nvSpPr>
        <p:spPr>
          <a:xfrm>
            <a:off x="675598" y="8401927"/>
            <a:ext cx="5865708" cy="707886"/>
          </a:xfrm>
          <a:prstGeom prst="rect">
            <a:avLst/>
          </a:prstGeom>
        </p:spPr>
        <p:txBody>
          <a:bodyPr wrap="none">
            <a:spAutoFit/>
          </a:bodyPr>
          <a:lstStyle/>
          <a:p>
            <a:r>
              <a:rPr lang="en-US" sz="4000" b="1" dirty="0">
                <a:solidFill>
                  <a:srgbClr val="000000"/>
                </a:solidFill>
              </a:rPr>
              <a:t>International offices or HQ</a:t>
            </a:r>
          </a:p>
        </p:txBody>
      </p:sp>
      <p:sp>
        <p:nvSpPr>
          <p:cNvPr id="2051" name="Rectangle 2050">
            <a:extLst>
              <a:ext uri="{FF2B5EF4-FFF2-40B4-BE49-F238E27FC236}">
                <a16:creationId xmlns:a16="http://schemas.microsoft.com/office/drawing/2014/main" id="{4703DD29-A6A3-46B5-AFB2-86CD85864817}"/>
              </a:ext>
            </a:extLst>
          </p:cNvPr>
          <p:cNvSpPr/>
          <p:nvPr/>
        </p:nvSpPr>
        <p:spPr>
          <a:xfrm>
            <a:off x="13934171" y="2592645"/>
            <a:ext cx="2525050" cy="707886"/>
          </a:xfrm>
          <a:prstGeom prst="rect">
            <a:avLst/>
          </a:prstGeom>
        </p:spPr>
        <p:txBody>
          <a:bodyPr wrap="none">
            <a:spAutoFit/>
          </a:bodyPr>
          <a:lstStyle/>
          <a:p>
            <a:r>
              <a:rPr lang="en-US" sz="4000" b="1" dirty="0">
                <a:solidFill>
                  <a:srgbClr val="000000"/>
                </a:solidFill>
              </a:rPr>
              <a:t>Academic</a:t>
            </a:r>
          </a:p>
        </p:txBody>
      </p:sp>
      <p:sp>
        <p:nvSpPr>
          <p:cNvPr id="2052" name="Rectangle 2051">
            <a:extLst>
              <a:ext uri="{FF2B5EF4-FFF2-40B4-BE49-F238E27FC236}">
                <a16:creationId xmlns:a16="http://schemas.microsoft.com/office/drawing/2014/main" id="{CE13DF02-E4AD-43FE-B3F3-EA5CCBAC34CE}"/>
              </a:ext>
            </a:extLst>
          </p:cNvPr>
          <p:cNvSpPr/>
          <p:nvPr/>
        </p:nvSpPr>
        <p:spPr>
          <a:xfrm>
            <a:off x="9403906" y="9002212"/>
            <a:ext cx="7201010" cy="707886"/>
          </a:xfrm>
          <a:prstGeom prst="rect">
            <a:avLst/>
          </a:prstGeom>
        </p:spPr>
        <p:txBody>
          <a:bodyPr wrap="none">
            <a:spAutoFit/>
          </a:bodyPr>
          <a:lstStyle/>
          <a:p>
            <a:r>
              <a:rPr lang="en-US" sz="4000" b="1" dirty="0">
                <a:solidFill>
                  <a:srgbClr val="000000"/>
                </a:solidFill>
              </a:rPr>
              <a:t>Just interested, but not involved </a:t>
            </a:r>
          </a:p>
        </p:txBody>
      </p:sp>
      <p:sp>
        <p:nvSpPr>
          <p:cNvPr id="2" name="Title 1">
            <a:extLst>
              <a:ext uri="{FF2B5EF4-FFF2-40B4-BE49-F238E27FC236}">
                <a16:creationId xmlns:a16="http://schemas.microsoft.com/office/drawing/2014/main" id="{365267CF-5BF0-442A-8C7C-838FDAD294BC}"/>
              </a:ext>
            </a:extLst>
          </p:cNvPr>
          <p:cNvSpPr>
            <a:spLocks noGrp="1"/>
          </p:cNvSpPr>
          <p:nvPr>
            <p:ph type="title"/>
          </p:nvPr>
        </p:nvSpPr>
        <p:spPr>
          <a:xfrm>
            <a:off x="396511" y="26900"/>
            <a:ext cx="16744620" cy="1298980"/>
          </a:xfrm>
        </p:spPr>
        <p:txBody>
          <a:bodyPr>
            <a:normAutofit fontScale="90000"/>
          </a:bodyPr>
          <a:lstStyle/>
          <a:p>
            <a:r>
              <a:rPr lang="en-US" dirty="0"/>
              <a:t>Place yourself in the room based on how close you are to those in need</a:t>
            </a:r>
          </a:p>
        </p:txBody>
      </p:sp>
    </p:spTree>
    <p:extLst>
      <p:ext uri="{BB962C8B-B14F-4D97-AF65-F5344CB8AC3E}">
        <p14:creationId xmlns:p14="http://schemas.microsoft.com/office/powerpoint/2010/main" val="386027761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763A7-8A58-4AAB-9EA8-A5E9C5D9510D}"/>
              </a:ext>
            </a:extLst>
          </p:cNvPr>
          <p:cNvSpPr>
            <a:spLocks noGrp="1"/>
          </p:cNvSpPr>
          <p:nvPr>
            <p:ph type="title"/>
          </p:nvPr>
        </p:nvSpPr>
        <p:spPr>
          <a:xfrm>
            <a:off x="392704" y="70423"/>
            <a:ext cx="15806365" cy="1130300"/>
          </a:xfrm>
        </p:spPr>
        <p:txBody>
          <a:bodyPr>
            <a:normAutofit fontScale="90000"/>
          </a:bodyPr>
          <a:lstStyle/>
          <a:p>
            <a:r>
              <a:rPr lang="en-US" dirty="0"/>
              <a:t>Stay where you are and introduce yourself</a:t>
            </a:r>
          </a:p>
        </p:txBody>
      </p:sp>
      <p:sp>
        <p:nvSpPr>
          <p:cNvPr id="3" name="Text Placeholder 2">
            <a:extLst>
              <a:ext uri="{FF2B5EF4-FFF2-40B4-BE49-F238E27FC236}">
                <a16:creationId xmlns:a16="http://schemas.microsoft.com/office/drawing/2014/main" id="{8E903EFE-7937-49BC-8456-E4FB444B4171}"/>
              </a:ext>
            </a:extLst>
          </p:cNvPr>
          <p:cNvSpPr>
            <a:spLocks noGrp="1"/>
          </p:cNvSpPr>
          <p:nvPr>
            <p:ph type="body" sz="half" idx="1"/>
          </p:nvPr>
        </p:nvSpPr>
        <p:spPr>
          <a:xfrm>
            <a:off x="1141193" y="1742590"/>
            <a:ext cx="15057876" cy="6466228"/>
          </a:xfrm>
        </p:spPr>
        <p:txBody>
          <a:bodyPr>
            <a:normAutofit/>
          </a:bodyPr>
          <a:lstStyle/>
          <a:p>
            <a:r>
              <a:rPr lang="en-US" b="1" dirty="0">
                <a:solidFill>
                  <a:srgbClr val="000000"/>
                </a:solidFill>
              </a:rPr>
              <a:t>Briefly</a:t>
            </a:r>
            <a:r>
              <a:rPr lang="en-US" dirty="0">
                <a:solidFill>
                  <a:srgbClr val="000000"/>
                </a:solidFill>
              </a:rPr>
              <a:t> introduce yourself </a:t>
            </a:r>
            <a:r>
              <a:rPr lang="en-US" b="1" dirty="0">
                <a:solidFill>
                  <a:srgbClr val="000000"/>
                </a:solidFill>
              </a:rPr>
              <a:t>(taking less than 45 seconds)</a:t>
            </a:r>
            <a:r>
              <a:rPr lang="en-US" dirty="0">
                <a:solidFill>
                  <a:srgbClr val="000000"/>
                </a:solidFill>
              </a:rPr>
              <a:t>, including the following information:</a:t>
            </a:r>
          </a:p>
          <a:p>
            <a:pPr marL="571500" indent="-571500">
              <a:buFont typeface="Arial" panose="020B0604020202020204" pitchFamily="34" charset="0"/>
              <a:buChar char="•"/>
            </a:pPr>
            <a:r>
              <a:rPr lang="en-US" dirty="0">
                <a:solidFill>
                  <a:srgbClr val="000000"/>
                </a:solidFill>
              </a:rPr>
              <a:t>Your name</a:t>
            </a:r>
          </a:p>
          <a:p>
            <a:pPr marL="571500" indent="-571500">
              <a:buFont typeface="Arial" panose="020B0604020202020204" pitchFamily="34" charset="0"/>
              <a:buChar char="•"/>
            </a:pPr>
            <a:r>
              <a:rPr lang="en-US" dirty="0">
                <a:solidFill>
                  <a:srgbClr val="000000"/>
                </a:solidFill>
              </a:rPr>
              <a:t>Years of experience in humanitarian work</a:t>
            </a:r>
          </a:p>
          <a:p>
            <a:pPr marL="571500" indent="-571500">
              <a:buFont typeface="Arial" panose="020B0604020202020204" pitchFamily="34" charset="0"/>
              <a:buChar char="•"/>
            </a:pPr>
            <a:r>
              <a:rPr lang="en-US" dirty="0">
                <a:solidFill>
                  <a:srgbClr val="000000"/>
                </a:solidFill>
              </a:rPr>
              <a:t>Current assignment or post</a:t>
            </a:r>
          </a:p>
          <a:p>
            <a:pPr marL="571500" indent="-571500">
              <a:buFont typeface="Arial" panose="020B0604020202020204" pitchFamily="34" charset="0"/>
              <a:buChar char="•"/>
            </a:pPr>
            <a:r>
              <a:rPr lang="en-US" dirty="0">
                <a:solidFill>
                  <a:srgbClr val="000000"/>
                </a:solidFill>
              </a:rPr>
              <a:t>One personal learning objective for this workshop</a:t>
            </a:r>
          </a:p>
          <a:p>
            <a:pPr marL="571500" indent="-571500">
              <a:buFont typeface="Arial" panose="020B0604020202020204" pitchFamily="34" charset="0"/>
              <a:buChar char="•"/>
            </a:pPr>
            <a:r>
              <a:rPr lang="en-US" dirty="0">
                <a:solidFill>
                  <a:srgbClr val="000000"/>
                </a:solidFill>
              </a:rPr>
              <a:t>One interesting thing about you that is not obvious</a:t>
            </a:r>
          </a:p>
        </p:txBody>
      </p:sp>
      <p:sp>
        <p:nvSpPr>
          <p:cNvPr id="4" name="Slide Number Placeholder 3">
            <a:extLst>
              <a:ext uri="{FF2B5EF4-FFF2-40B4-BE49-F238E27FC236}">
                <a16:creationId xmlns:a16="http://schemas.microsoft.com/office/drawing/2014/main" id="{77E3DCA9-41F4-4186-9812-E4F274807875}"/>
              </a:ext>
            </a:extLst>
          </p:cNvPr>
          <p:cNvSpPr>
            <a:spLocks noGrp="1"/>
          </p:cNvSpPr>
          <p:nvPr>
            <p:ph type="sldNum" sz="quarter" idx="2"/>
          </p:nvPr>
        </p:nvSpPr>
        <p:spPr/>
        <p:txBody>
          <a:bodyPr/>
          <a:lstStyle/>
          <a:p>
            <a:fld id="{86CB4B4D-7CA3-9044-876B-883B54F8677D}" type="slidenum">
              <a:rPr lang="en-US" smtClean="0"/>
              <a:t>9</a:t>
            </a:fld>
            <a:endParaRPr lang="en-US"/>
          </a:p>
        </p:txBody>
      </p:sp>
    </p:spTree>
    <p:extLst>
      <p:ext uri="{BB962C8B-B14F-4D97-AF65-F5344CB8AC3E}">
        <p14:creationId xmlns:p14="http://schemas.microsoft.com/office/powerpoint/2010/main" val="2739451355"/>
      </p:ext>
    </p:extLst>
  </p:cSld>
  <p:clrMapOvr>
    <a:masterClrMapping/>
  </p:clrMapOvr>
  <p:transition spd="med"/>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1569</TotalTime>
  <Words>3497</Words>
  <Application>Microsoft Office PowerPoint</Application>
  <PresentationFormat>Custom</PresentationFormat>
  <Paragraphs>233</Paragraphs>
  <Slides>27</Slides>
  <Notes>27</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Helvetica Neue</vt:lpstr>
      <vt:lpstr>Open Sans</vt:lpstr>
      <vt:lpstr>Open Sans Bold</vt:lpstr>
      <vt:lpstr>Open Sans Light</vt:lpstr>
      <vt:lpstr>Open Sans Regular</vt:lpstr>
      <vt:lpstr>White</vt:lpstr>
      <vt:lpstr>PowerPoint Presentation</vt:lpstr>
      <vt:lpstr>By the end of this session you will be able to:</vt:lpstr>
      <vt:lpstr>Norms and housekeeping</vt:lpstr>
      <vt:lpstr>Meals and breaks</vt:lpstr>
      <vt:lpstr>Other important administrative issues?</vt:lpstr>
      <vt:lpstr>Sphere and you</vt:lpstr>
      <vt:lpstr>Introductions</vt:lpstr>
      <vt:lpstr>Place yourself in the room based on how close you are to those in need</vt:lpstr>
      <vt:lpstr>Stay where you are and introduce yourself</vt:lpstr>
      <vt:lpstr>Move again: How close are you to Sphere?</vt:lpstr>
      <vt:lpstr>PowerPoint Presentation</vt:lpstr>
      <vt:lpstr>The Sphere movement</vt:lpstr>
      <vt:lpstr>How it all began…</vt:lpstr>
      <vt:lpstr>What has changed since then?</vt:lpstr>
      <vt:lpstr>What are Sphere’s core beliefs?</vt:lpstr>
      <vt:lpstr>What is in the Handbook?</vt:lpstr>
      <vt:lpstr>Sphere is more than just a Handbook</vt:lpstr>
      <vt:lpstr>Learn: Sphere Knowledge</vt:lpstr>
      <vt:lpstr>Act: Sphere in Practice</vt:lpstr>
      <vt:lpstr>Connect: Sphere Community</vt:lpstr>
      <vt:lpstr>Sphere focal points</vt:lpstr>
      <vt:lpstr>Sphere trainers www.spherestandards.org/training/tr-info</vt:lpstr>
      <vt:lpstr>Sphere members</vt:lpstr>
      <vt:lpstr>Contact Sphere</vt:lpstr>
      <vt:lpstr>The rest of this workshop…</vt:lpstr>
      <vt:lpstr>Key messages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DeVon Solomon</dc:creator>
  <cp:lastModifiedBy>Tristan Hale</cp:lastModifiedBy>
  <cp:revision>171</cp:revision>
  <cp:lastPrinted>2018-12-19T16:28:59Z</cp:lastPrinted>
  <dcterms:created xsi:type="dcterms:W3CDTF">2018-12-14T22:00:46Z</dcterms:created>
  <dcterms:modified xsi:type="dcterms:W3CDTF">2019-04-24T11:24:05Z</dcterms:modified>
</cp:coreProperties>
</file>