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16"/>
  </p:notesMasterIdLst>
  <p:sldIdLst>
    <p:sldId id="256" r:id="rId2"/>
    <p:sldId id="262" r:id="rId3"/>
    <p:sldId id="264" r:id="rId4"/>
    <p:sldId id="270" r:id="rId5"/>
    <p:sldId id="268" r:id="rId6"/>
    <p:sldId id="269" r:id="rId7"/>
    <p:sldId id="266" r:id="rId8"/>
    <p:sldId id="267" r:id="rId9"/>
    <p:sldId id="263" r:id="rId10"/>
    <p:sldId id="388" r:id="rId11"/>
    <p:sldId id="265" r:id="rId12"/>
    <p:sldId id="389" r:id="rId13"/>
    <p:sldId id="272" r:id="rId14"/>
    <p:sldId id="261" r:id="rId15"/>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Claydon" initials="JC" lastIdx="1" clrIdx="0">
    <p:extLst>
      <p:ext uri="{19B8F6BF-5375-455C-9EA6-DF929625EA0E}">
        <p15:presenceInfo xmlns:p15="http://schemas.microsoft.com/office/powerpoint/2012/main" userId="66d05345f3819d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B297"/>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52" autoAdjust="0"/>
    <p:restoredTop sz="68516" autoAdjust="0"/>
  </p:normalViewPr>
  <p:slideViewPr>
    <p:cSldViewPr snapToGrid="0">
      <p:cViewPr varScale="1">
        <p:scale>
          <a:sx n="51" d="100"/>
          <a:sy n="51" d="100"/>
        </p:scale>
        <p:origin x="1530" y="7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youtube.com/watch?v=gW3hkgrh3wk"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Explain that this session is dedicated to a discussion and exploration of the group’s understanding of coordination and coordination structures. Ask if there are any participants with specific experience as a coordinator, cluster coordinator, inter-cluster coordinator or other role dedicated to the coordination of humanitarian response. If yes, ask them to provide a short explanation of their background and experience in this field. </a:t>
            </a:r>
          </a:p>
        </p:txBody>
      </p:sp>
    </p:spTree>
    <p:extLst>
      <p:ext uri="{BB962C8B-B14F-4D97-AF65-F5344CB8AC3E}">
        <p14:creationId xmlns:p14="http://schemas.microsoft.com/office/powerpoint/2010/main" val="22706584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defTabSz="457200" eaLnBrk="1" fontAlgn="auto" latinLnBrk="0" hangingPunct="1">
              <a:lnSpc>
                <a:spcPct val="117999"/>
              </a:lnSpc>
              <a:spcBef>
                <a:spcPts val="0"/>
              </a:spcBef>
              <a:spcAft>
                <a:spcPts val="0"/>
              </a:spcAft>
              <a:buClrTx/>
              <a:buSzTx/>
              <a:buFontTx/>
              <a:buNone/>
              <a:tabLst/>
              <a:defRPr/>
            </a:pPr>
            <a:r>
              <a:rPr lang="en-US" sz="1400" dirty="0"/>
              <a:t>This is the UNHCR Refugee Coordination Model for refugee emergencies as of 2018. (Note it is subject to revision, and as noted on the slide, is open to local adaptation in a more flexible way than the IASC Cluster Approach shown on the previous slide. </a:t>
            </a:r>
          </a:p>
          <a:p>
            <a:endParaRPr lang="en-US" sz="1400" dirty="0"/>
          </a:p>
          <a:p>
            <a:r>
              <a:rPr lang="en-US" sz="1400" dirty="0"/>
              <a:t>In explaining the model you can also provide the following background information:</a:t>
            </a:r>
          </a:p>
          <a:p>
            <a:endParaRPr lang="en-US" sz="1400" dirty="0"/>
          </a:p>
          <a:p>
            <a:pPr marL="0" indent="0" algn="just">
              <a:buNone/>
            </a:pPr>
            <a:r>
              <a:rPr lang="en-GB" sz="1400" b="1" dirty="0"/>
              <a:t>The UN General Assembly in 1950 mandated the High Commissioner for Refugees to:</a:t>
            </a:r>
          </a:p>
          <a:p>
            <a:pPr marL="180975" indent="-180975" algn="just">
              <a:buClr>
                <a:schemeClr val="bg2"/>
              </a:buClr>
              <a:buFont typeface="+mj-lt"/>
              <a:buAutoNum type="arabicPeriod"/>
            </a:pPr>
            <a:r>
              <a:rPr lang="en-GB" sz="1400" dirty="0"/>
              <a:t>“act under the </a:t>
            </a:r>
            <a:r>
              <a:rPr lang="en-GB" sz="1400" b="1" dirty="0"/>
              <a:t>authority of the General Assembly</a:t>
            </a:r>
            <a:r>
              <a:rPr lang="en-GB" sz="1400" dirty="0"/>
              <a:t>, to provide international </a:t>
            </a:r>
            <a:r>
              <a:rPr lang="en-GB" sz="1400" b="0" dirty="0"/>
              <a:t>protection and seek solutions for the ‘</a:t>
            </a:r>
            <a:r>
              <a:rPr lang="en-GB" sz="1400" b="1" dirty="0"/>
              <a:t>problem of refugees</a:t>
            </a:r>
            <a:r>
              <a:rPr lang="en-GB" sz="1400" b="0" dirty="0"/>
              <a:t>’.”</a:t>
            </a:r>
          </a:p>
          <a:p>
            <a:pPr marL="180975" indent="-180975" algn="just">
              <a:buClr>
                <a:schemeClr val="bg2"/>
              </a:buClr>
              <a:buFont typeface="+mj-lt"/>
              <a:buAutoNum type="arabicPeriod"/>
              <a:tabLst>
                <a:tab pos="265113" algn="l"/>
              </a:tabLst>
            </a:pPr>
            <a:endParaRPr lang="en-GB" sz="1400" dirty="0"/>
          </a:p>
          <a:p>
            <a:pPr marL="180975" indent="-180975" algn="just">
              <a:buClr>
                <a:schemeClr val="bg2"/>
              </a:buClr>
              <a:buFont typeface="+mj-lt"/>
              <a:buAutoNum type="arabicPeriod"/>
            </a:pPr>
            <a:r>
              <a:rPr lang="en-GB" sz="1400" dirty="0"/>
              <a:t>“enjoy a </a:t>
            </a:r>
            <a:r>
              <a:rPr lang="en-GB" sz="1400" b="1" dirty="0"/>
              <a:t>special status within the UN </a:t>
            </a:r>
            <a:r>
              <a:rPr lang="en-GB" sz="1400" dirty="0"/>
              <a:t>… possess[ing] the degree of </a:t>
            </a:r>
            <a:r>
              <a:rPr lang="en-GB" sz="1400" b="1" dirty="0"/>
              <a:t>independence </a:t>
            </a:r>
            <a:r>
              <a:rPr lang="en-GB" sz="1400" dirty="0"/>
              <a:t>and the prestige which would seem to be required for the effective performance of his functions.”</a:t>
            </a:r>
          </a:p>
          <a:p>
            <a:pPr marL="0" indent="0" algn="just">
              <a:buClr>
                <a:schemeClr val="bg2"/>
              </a:buClr>
              <a:buFont typeface="+mj-lt"/>
              <a:buNone/>
            </a:pPr>
            <a:endParaRPr lang="en-GB" sz="1400" dirty="0"/>
          </a:p>
          <a:p>
            <a:pPr marL="0" indent="0" algn="just">
              <a:buClr>
                <a:schemeClr val="bg2"/>
              </a:buClr>
              <a:buFont typeface="+mj-lt"/>
              <a:buNone/>
            </a:pPr>
            <a:r>
              <a:rPr lang="en-GB" sz="1400" b="0" dirty="0"/>
              <a:t>3. “</a:t>
            </a:r>
            <a:r>
              <a:rPr lang="en-GB" sz="1400" b="1" dirty="0"/>
              <a:t>invite the co-operation of the various specialized agencies</a:t>
            </a:r>
            <a:r>
              <a:rPr lang="en-GB" sz="1400" dirty="0"/>
              <a:t> and facilitate </a:t>
            </a:r>
            <a:r>
              <a:rPr lang="en-GB" sz="1400" b="1" dirty="0"/>
              <a:t>co-ordination of the efforts of private organizations </a:t>
            </a:r>
            <a:r>
              <a:rPr lang="en-GB" sz="1400" dirty="0"/>
              <a:t>concerned with the welfare of refugees”</a:t>
            </a:r>
          </a:p>
          <a:p>
            <a:pPr marL="180975" indent="-180975" algn="just">
              <a:buClr>
                <a:schemeClr val="bg2"/>
              </a:buClr>
              <a:buFont typeface="+mj-lt"/>
              <a:buAutoNum type="arabicPeriod"/>
            </a:pPr>
            <a:endParaRPr lang="en-GB" sz="1400" dirty="0"/>
          </a:p>
          <a:p>
            <a:pPr marL="0" indent="0" algn="just">
              <a:buClr>
                <a:schemeClr val="bg2"/>
              </a:buClr>
              <a:buFont typeface="+mj-lt"/>
              <a:buNone/>
            </a:pPr>
            <a:r>
              <a:rPr lang="en-GB" sz="1400" b="0" dirty="0"/>
              <a:t>4. “</a:t>
            </a:r>
            <a:r>
              <a:rPr lang="en-GB" sz="1400" b="1" dirty="0"/>
              <a:t>administer any funds, public or private</a:t>
            </a:r>
            <a:r>
              <a:rPr lang="en-GB" sz="1400" dirty="0"/>
              <a:t>, which he receives for assistance to refugees, and </a:t>
            </a:r>
            <a:r>
              <a:rPr lang="en-GB" sz="1400" b="1" dirty="0"/>
              <a:t>shall distribute them</a:t>
            </a:r>
            <a:r>
              <a:rPr lang="en-GB" sz="1400" dirty="0"/>
              <a:t> among the private and, as appropriate, public agencies...”</a:t>
            </a:r>
          </a:p>
          <a:p>
            <a:pPr marL="0" indent="0" algn="just">
              <a:buClr>
                <a:schemeClr val="bg2"/>
              </a:buClr>
              <a:buFont typeface="+mj-lt"/>
              <a:buNone/>
            </a:pPr>
            <a:endParaRPr lang="en-GB" sz="1400" dirty="0"/>
          </a:p>
          <a:p>
            <a:pPr marL="0" indent="0" algn="just">
              <a:buClr>
                <a:schemeClr val="bg2"/>
              </a:buClr>
              <a:buFont typeface="+mj-lt"/>
              <a:buNone/>
            </a:pPr>
            <a:r>
              <a:rPr lang="en-GB" sz="1400" dirty="0"/>
              <a:t>Note: CFI = Core Relief Items</a:t>
            </a:r>
          </a:p>
          <a:p>
            <a:endParaRPr lang="en-GB" sz="1400" b="0" i="0" kern="1200" dirty="0">
              <a:solidFill>
                <a:schemeClr val="tx1"/>
              </a:solidFill>
              <a:effectLst/>
              <a:latin typeface="+mn-lt"/>
              <a:ea typeface="+mn-ea"/>
              <a:cs typeface="+mn-cs"/>
            </a:endParaRPr>
          </a:p>
          <a:p>
            <a:endParaRPr lang="en-US" sz="1400" dirty="0"/>
          </a:p>
        </p:txBody>
      </p:sp>
    </p:spTree>
    <p:extLst>
      <p:ext uri="{BB962C8B-B14F-4D97-AF65-F5344CB8AC3E}">
        <p14:creationId xmlns:p14="http://schemas.microsoft.com/office/powerpoint/2010/main" val="304403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is a short video highlighting coordination in the Shelter Cluster in the Philippines after Typhoon Haiyan.</a:t>
            </a:r>
          </a:p>
          <a:p>
            <a:endParaRPr lang="en-US" sz="1400" dirty="0"/>
          </a:p>
          <a:p>
            <a:r>
              <a:rPr lang="en-US" sz="1400" dirty="0"/>
              <a:t>Ask participants to note key issues raised and to try to count the number of responders involved in this single sector of this single disaster.</a:t>
            </a:r>
          </a:p>
          <a:p>
            <a:endParaRPr lang="en-US" sz="1400" dirty="0"/>
          </a:p>
          <a:p>
            <a:r>
              <a:rPr lang="en-GB" sz="1400" b="0" dirty="0"/>
              <a:t>The video should start automatically at 3m18s into the full movie. You may stop the video during the credits from 6m38s. </a:t>
            </a:r>
            <a:r>
              <a:rPr lang="en-GB" sz="1400" dirty="0"/>
              <a:t>Click “cc” in the video to view subtitles.</a:t>
            </a:r>
            <a:endParaRPr lang="en-US" sz="1400" dirty="0"/>
          </a:p>
          <a:p>
            <a:endParaRPr lang="en-US" sz="1400" dirty="0"/>
          </a:p>
          <a:p>
            <a:r>
              <a:rPr lang="en-US" sz="1400" dirty="0"/>
              <a:t>YouTube: </a:t>
            </a:r>
            <a:r>
              <a:rPr lang="en-US" sz="1400" dirty="0">
                <a:hlinkClick r:id="rId3"/>
              </a:rPr>
              <a:t>https://www.youtube.com/watch?v=gW3hkgrh3wk</a:t>
            </a:r>
            <a:endParaRPr lang="en-US" sz="1400" dirty="0"/>
          </a:p>
        </p:txBody>
      </p:sp>
    </p:spTree>
    <p:extLst>
      <p:ext uri="{BB962C8B-B14F-4D97-AF65-F5344CB8AC3E}">
        <p14:creationId xmlns:p14="http://schemas.microsoft.com/office/powerpoint/2010/main" val="7143380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Tree>
    <p:extLst>
      <p:ext uri="{BB962C8B-B14F-4D97-AF65-F5344CB8AC3E}">
        <p14:creationId xmlns:p14="http://schemas.microsoft.com/office/powerpoint/2010/main" val="2592102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The slide says it all, but remind the participants that the objective of effective humanitarian response is to help affected populations meet their needs. Those needs </a:t>
            </a:r>
            <a:r>
              <a:rPr lang="en-US" sz="1400" b="1" u="none" dirty="0"/>
              <a:t>at a minimum </a:t>
            </a:r>
            <a:r>
              <a:rPr lang="en-US" sz="1400" dirty="0"/>
              <a:t>are defined by the humanitarian standards, and it is impossible for one organisation or person to enable a population to meet all of their needs alone. This is why coordination is essential to effective humanitarian response.    </a:t>
            </a:r>
          </a:p>
          <a:p>
            <a:endParaRPr lang="en-US" sz="1400" dirty="0"/>
          </a:p>
          <a:p>
            <a:r>
              <a:rPr lang="en-US" sz="1400" dirty="0"/>
              <a:t>For a more complete definition of the objectives of humanitarian action, use this:</a:t>
            </a:r>
          </a:p>
          <a:p>
            <a:r>
              <a:rPr lang="en-US" sz="1400" dirty="0"/>
              <a:t>“The objectives of humanitarian action are to save lives, alleviate suffering and maintain human dignity during in the aftermath of man-made crises and natural disasters, as well as to prevent and strengthen preparedness for the occurrence of such situations. Humanitarian action has two inextricably linked dimensions: protecting people and providing assistance. Humanitarian action is rooted in humanitarian principles – humanity, impartiality, neutrality and independence.”</a:t>
            </a:r>
          </a:p>
        </p:txBody>
      </p:sp>
    </p:spTree>
    <p:extLst>
      <p:ext uri="{BB962C8B-B14F-4D97-AF65-F5344CB8AC3E}">
        <p14:creationId xmlns:p14="http://schemas.microsoft.com/office/powerpoint/2010/main" val="38404823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Thank everyone and challenge them to take coordination seriously, as a humanitarian responsibility and efficient delivery tool, rather than as an administrative headache.</a:t>
            </a:r>
          </a:p>
          <a:p>
            <a:endParaRPr lang="en-US" sz="1400" dirty="0"/>
          </a:p>
          <a:p>
            <a:r>
              <a:rPr lang="en-US" sz="1400" dirty="0"/>
              <a:t>If coordination is difficult, time-consuming, and the humanitarian response is not improved by it, challenge yourself to make coordination work better in your operations.</a:t>
            </a:r>
          </a:p>
        </p:txBody>
      </p:sp>
    </p:spTree>
    <p:extLst>
      <p:ext uri="{BB962C8B-B14F-4D97-AF65-F5344CB8AC3E}">
        <p14:creationId xmlns:p14="http://schemas.microsoft.com/office/powerpoint/2010/main" val="1444345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400" dirty="0"/>
              <a:t>Review the learning objectives. Take a quick survey of the group and ask a few participants to define what is meant by coordination in the humanitarian context. Assure participants that by the end of this session they will know what it means, and how it fundamentally affects humanitarian response work.</a:t>
            </a:r>
          </a:p>
          <a:p>
            <a:endParaRPr lang="en-US" sz="1400" dirty="0"/>
          </a:p>
        </p:txBody>
      </p:sp>
    </p:spTree>
    <p:extLst>
      <p:ext uri="{BB962C8B-B14F-4D97-AF65-F5344CB8AC3E}">
        <p14:creationId xmlns:p14="http://schemas.microsoft.com/office/powerpoint/2010/main" val="3615303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1" u="none" noProof="0" dirty="0">
                <a:effectLst/>
                <a:latin typeface="+mn-lt"/>
                <a:ea typeface="+mn-ea"/>
                <a:cs typeface="+mn-cs"/>
                <a:sym typeface="Helvetica Neue"/>
              </a:rPr>
              <a:t>Activity:</a:t>
            </a:r>
          </a:p>
          <a:p>
            <a:r>
              <a:rPr lang="en-GB" sz="1400" b="1" noProof="0" dirty="0">
                <a:effectLst/>
                <a:latin typeface="+mn-lt"/>
                <a:ea typeface="+mn-ea"/>
                <a:cs typeface="+mn-cs"/>
                <a:sym typeface="Helvetica Neue"/>
              </a:rPr>
              <a:t>Step 1:</a:t>
            </a:r>
            <a:r>
              <a:rPr lang="en-GB" sz="1400" noProof="0" dirty="0">
                <a:effectLst/>
                <a:latin typeface="+mn-lt"/>
                <a:ea typeface="+mn-ea"/>
                <a:cs typeface="+mn-cs"/>
                <a:sym typeface="Helvetica Neue"/>
              </a:rPr>
              <a:t> Find or make a straight “stick” that is about 1 metre (3½ feet) in length for every 6 or 7 participants. I.e. 3m for a group of 20 or 5m for a group of 35.</a:t>
            </a:r>
          </a:p>
          <a:p>
            <a:r>
              <a:rPr lang="en-GB" sz="1400" noProof="0" dirty="0">
                <a:effectLst/>
                <a:latin typeface="+mn-lt"/>
                <a:ea typeface="+mn-ea"/>
                <a:cs typeface="+mn-cs"/>
                <a:sym typeface="Helvetica Neue"/>
              </a:rPr>
              <a:t>Tent poles or the poles from roll-up banners can be used and taped together using strong tape. If you cannot find a stick, you can make one from flip chart paper and masking tape.</a:t>
            </a:r>
          </a:p>
          <a:p>
            <a:r>
              <a:rPr lang="en-GB" sz="1400" noProof="0" dirty="0">
                <a:effectLst/>
                <a:latin typeface="+mn-lt"/>
                <a:ea typeface="+mn-ea"/>
                <a:cs typeface="+mn-cs"/>
                <a:sym typeface="Helvetica Neue"/>
              </a:rPr>
              <a:t> </a:t>
            </a:r>
          </a:p>
          <a:p>
            <a:r>
              <a:rPr lang="en-GB" sz="1400" b="1" noProof="0" dirty="0">
                <a:effectLst/>
                <a:latin typeface="+mn-lt"/>
                <a:ea typeface="+mn-ea"/>
                <a:cs typeface="+mn-cs"/>
                <a:sym typeface="Helvetica Neue"/>
              </a:rPr>
              <a:t>Step 2:</a:t>
            </a:r>
            <a:r>
              <a:rPr lang="en-GB" sz="1400" noProof="0" dirty="0">
                <a:effectLst/>
                <a:latin typeface="+mn-lt"/>
                <a:ea typeface="+mn-ea"/>
                <a:cs typeface="+mn-cs"/>
                <a:sym typeface="Helvetica Neue"/>
              </a:rPr>
              <a:t> Place the stick on the floor and ask participants to divide themselves equally on either side of it. You may need to divide the participants into smaller groups to run this exercise, and, depending on the group size, you may want to use a second stick of equal length.</a:t>
            </a:r>
          </a:p>
          <a:p>
            <a:r>
              <a:rPr lang="en-GB" sz="1400" noProof="0" dirty="0">
                <a:effectLst/>
                <a:latin typeface="+mn-lt"/>
                <a:ea typeface="+mn-ea"/>
                <a:cs typeface="+mn-cs"/>
                <a:sym typeface="Helvetica Neue"/>
              </a:rPr>
              <a:t> </a:t>
            </a:r>
          </a:p>
          <a:p>
            <a:r>
              <a:rPr lang="en-GB" sz="1400" b="1" noProof="0" dirty="0">
                <a:effectLst/>
                <a:latin typeface="+mn-lt"/>
                <a:ea typeface="+mn-ea"/>
                <a:cs typeface="+mn-cs"/>
                <a:sym typeface="Helvetica Neue"/>
              </a:rPr>
              <a:t>Step 3:</a:t>
            </a:r>
            <a:r>
              <a:rPr lang="en-GB" sz="1400" noProof="0" dirty="0">
                <a:effectLst/>
                <a:latin typeface="+mn-lt"/>
                <a:ea typeface="+mn-ea"/>
                <a:cs typeface="+mn-cs"/>
                <a:sym typeface="Helvetica Neue"/>
              </a:rPr>
              <a:t> Task participants with picking up the stick (and putting it down again) using only one finger each. Let them know that they are not allowed to use their thumbs at all to support the stick and that they have to complete the task in 5 minutes. Inform them that everyone has to be touching the stick at all times.</a:t>
            </a:r>
          </a:p>
          <a:p>
            <a:endParaRPr lang="en-GB" sz="1400" noProof="0" dirty="0">
              <a:effectLst/>
              <a:latin typeface="+mn-lt"/>
              <a:ea typeface="+mn-ea"/>
              <a:cs typeface="+mn-cs"/>
              <a:sym typeface="Helvetica Neue"/>
            </a:endParaRPr>
          </a:p>
          <a:p>
            <a:r>
              <a:rPr lang="en-GB" sz="1400" noProof="0" dirty="0">
                <a:effectLst/>
                <a:latin typeface="+mn-lt"/>
                <a:ea typeface="+mn-ea"/>
                <a:cs typeface="+mn-cs"/>
                <a:sym typeface="Helvetica Neue"/>
              </a:rPr>
              <a:t>This activity is supported in greater detail by the short note that can be printed from the file </a:t>
            </a:r>
            <a:r>
              <a:rPr lang="en-GB" sz="1400" b="1" noProof="0" dirty="0">
                <a:effectLst/>
                <a:latin typeface="+mn-lt"/>
                <a:ea typeface="+mn-ea"/>
                <a:cs typeface="+mn-cs"/>
                <a:sym typeface="Helvetica Neue"/>
              </a:rPr>
              <a:t>STP 16 Instructions for the Coordination Stick.docx</a:t>
            </a:r>
            <a:r>
              <a:rPr lang="en-GB" sz="1400" noProof="0" dirty="0">
                <a:effectLst/>
                <a:latin typeface="+mn-lt"/>
                <a:ea typeface="+mn-ea"/>
                <a:cs typeface="+mn-cs"/>
                <a:sym typeface="Helvetica Neue"/>
              </a:rPr>
              <a:t>.</a:t>
            </a:r>
            <a:endParaRPr lang="en-GB" sz="1400" noProof="0" dirty="0"/>
          </a:p>
        </p:txBody>
      </p:sp>
    </p:spTree>
    <p:extLst>
      <p:ext uri="{BB962C8B-B14F-4D97-AF65-F5344CB8AC3E}">
        <p14:creationId xmlns:p14="http://schemas.microsoft.com/office/powerpoint/2010/main" val="1821932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dirty="0">
                <a:effectLst/>
                <a:latin typeface="+mn-lt"/>
                <a:ea typeface="+mn-ea"/>
                <a:cs typeface="+mn-cs"/>
                <a:sym typeface="Helvetica Neue"/>
              </a:rPr>
              <a:t>Ask participants what they learned through the energiser and orient their response towards the benefits of coordination.</a:t>
            </a:r>
          </a:p>
          <a:p>
            <a:pPr marL="0" marR="0" lvl="0" indent="0" defTabSz="457200" eaLnBrk="1" fontAlgn="auto" latinLnBrk="0" hangingPunct="1">
              <a:lnSpc>
                <a:spcPct val="117999"/>
              </a:lnSpc>
              <a:spcBef>
                <a:spcPts val="0"/>
              </a:spcBef>
              <a:spcAft>
                <a:spcPts val="0"/>
              </a:spcAft>
              <a:buClrTx/>
              <a:buSzTx/>
              <a:buFontTx/>
              <a:buNone/>
              <a:tabLst/>
              <a:defRPr/>
            </a:pPr>
            <a:endParaRPr lang="en-GB" sz="1400" dirty="0">
              <a:effectLst/>
              <a:latin typeface="+mn-lt"/>
              <a:ea typeface="+mn-ea"/>
              <a:cs typeface="+mn-cs"/>
              <a:sym typeface="Helvetica Neue"/>
            </a:endParaRPr>
          </a:p>
          <a:p>
            <a:pPr marL="0" marR="0" lvl="0" indent="0" defTabSz="457200" eaLnBrk="1" fontAlgn="auto" latinLnBrk="0" hangingPunct="1">
              <a:lnSpc>
                <a:spcPct val="117999"/>
              </a:lnSpc>
              <a:spcBef>
                <a:spcPts val="0"/>
              </a:spcBef>
              <a:spcAft>
                <a:spcPts val="0"/>
              </a:spcAft>
              <a:buClrTx/>
              <a:buSzTx/>
              <a:buFontTx/>
              <a:buNone/>
              <a:tabLst/>
              <a:defRPr/>
            </a:pPr>
            <a:r>
              <a:rPr lang="en-GB" sz="1400" dirty="0">
                <a:effectLst/>
                <a:latin typeface="+mn-lt"/>
                <a:ea typeface="+mn-ea"/>
                <a:cs typeface="+mn-cs"/>
                <a:sym typeface="Helvetica Neue"/>
              </a:rPr>
              <a:t>The only way to successfully lift the stick was by coordinating with their group through </a:t>
            </a:r>
            <a:r>
              <a:rPr lang="en-GB" sz="1400" b="1" dirty="0">
                <a:effectLst/>
                <a:latin typeface="+mn-lt"/>
                <a:ea typeface="+mn-ea"/>
                <a:cs typeface="+mn-cs"/>
                <a:sym typeface="Helvetica Neue"/>
              </a:rPr>
              <a:t>communication</a:t>
            </a:r>
            <a:r>
              <a:rPr lang="en-GB" sz="1400" dirty="0">
                <a:effectLst/>
                <a:latin typeface="+mn-lt"/>
                <a:ea typeface="+mn-ea"/>
                <a:cs typeface="+mn-cs"/>
                <a:sym typeface="Helvetica Neue"/>
              </a:rPr>
              <a:t>, i.e. they could only reach their collective objective by talking to one another as they tried to jointly lift the stick. Highlight that coordination may not be such a natural process and that competition is a real factor (particularly when competing for donor recognition and funding). Highlight the difficulty the group had if some people decided to go without the others. Remember it was a rule that everyone had to be touching the stick throughout the lift.</a:t>
            </a:r>
            <a:endParaRPr lang="en-US" sz="1400" dirty="0">
              <a:effectLst/>
              <a:latin typeface="+mn-lt"/>
              <a:ea typeface="+mn-ea"/>
              <a:cs typeface="+mn-cs"/>
              <a:sym typeface="Helvetica Neue"/>
            </a:endParaRPr>
          </a:p>
          <a:p>
            <a:endParaRPr lang="en-US" sz="1400" dirty="0"/>
          </a:p>
        </p:txBody>
      </p:sp>
    </p:spTree>
    <p:extLst>
      <p:ext uri="{BB962C8B-B14F-4D97-AF65-F5344CB8AC3E}">
        <p14:creationId xmlns:p14="http://schemas.microsoft.com/office/powerpoint/2010/main" val="2757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a:effectLst/>
                <a:latin typeface="+mn-lt"/>
                <a:ea typeface="+mn-ea"/>
                <a:cs typeface="+mn-cs"/>
                <a:sym typeface="Helvetica Neue"/>
              </a:rPr>
              <a:t>Read through the statement and ask if that is all there is to coordination. List additional points raised by the participants on a flip chart to develop a more comprehensive list. </a:t>
            </a:r>
            <a:endParaRPr lang="en-US" sz="1400" dirty="0"/>
          </a:p>
        </p:txBody>
      </p:sp>
    </p:spTree>
    <p:extLst>
      <p:ext uri="{BB962C8B-B14F-4D97-AF65-F5344CB8AC3E}">
        <p14:creationId xmlns:p14="http://schemas.microsoft.com/office/powerpoint/2010/main" val="1863203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is a quick summary, review to fill in any gaps from the list generated by the participants. </a:t>
            </a:r>
          </a:p>
          <a:p>
            <a:r>
              <a:rPr lang="en-US" sz="1400" dirty="0"/>
              <a:t>Mention that in some contexts, coordination means discussing common indicators, and adjusting metrics of indicators to context and over time.</a:t>
            </a:r>
          </a:p>
        </p:txBody>
      </p:sp>
    </p:spTree>
    <p:extLst>
      <p:ext uri="{BB962C8B-B14F-4D97-AF65-F5344CB8AC3E}">
        <p14:creationId xmlns:p14="http://schemas.microsoft.com/office/powerpoint/2010/main" val="4173825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Distribute the pre-printed quiz sheets using file </a:t>
            </a:r>
            <a:r>
              <a:rPr lang="en-US" sz="1400" b="1" dirty="0"/>
              <a:t>STP 16 Sphere and Coordination Quiz.docx </a:t>
            </a:r>
            <a:r>
              <a:rPr lang="en-US" sz="1400" dirty="0"/>
              <a:t>(one copy for each person). </a:t>
            </a:r>
            <a:r>
              <a:rPr lang="en-US" sz="1400" b="1" dirty="0"/>
              <a:t>Print out and review the quiz answer sheet and facilitator's guide for yourself – STP 16 Sphere and Coordination Instructions for Quiz Facilitation.docx </a:t>
            </a:r>
            <a:r>
              <a:rPr lang="en-US" sz="1400" b="0" dirty="0"/>
              <a:t>and</a:t>
            </a:r>
            <a:r>
              <a:rPr lang="en-US" sz="1400" b="1" dirty="0"/>
              <a:t> STP 16 Sphere and Coordination Answer Sheet. </a:t>
            </a:r>
            <a:r>
              <a:rPr lang="en-US" sz="1400" dirty="0"/>
              <a:t>Read through the answers carefully, and review the supporting text before the session. Steps for running the exercise and debriefing are included in the answer sheet.</a:t>
            </a:r>
          </a:p>
          <a:p>
            <a:endParaRPr lang="en-US" sz="1400" b="1" dirty="0">
              <a:effectLst/>
              <a:latin typeface="+mn-lt"/>
              <a:ea typeface="+mn-ea"/>
              <a:cs typeface="+mn-cs"/>
              <a:sym typeface="Helvetica Neue"/>
            </a:endParaRPr>
          </a:p>
          <a:p>
            <a:r>
              <a:rPr lang="en-US" sz="1400" b="1" dirty="0">
                <a:effectLst/>
                <a:latin typeface="+mn-lt"/>
                <a:ea typeface="+mn-ea"/>
                <a:cs typeface="+mn-cs"/>
                <a:sym typeface="Helvetica Neue"/>
              </a:rPr>
              <a:t>Note: Complete run time from quiz distribution to conclusion of debrief: 45 minutes</a:t>
            </a:r>
            <a:endParaRPr lang="en-US" sz="1400" dirty="0">
              <a:effectLst/>
              <a:latin typeface="+mn-lt"/>
              <a:ea typeface="+mn-ea"/>
              <a:cs typeface="+mn-cs"/>
              <a:sym typeface="Helvetica Neue"/>
            </a:endParaRPr>
          </a:p>
          <a:p>
            <a:r>
              <a:rPr lang="en-US" sz="1400" b="1" dirty="0">
                <a:effectLst/>
                <a:latin typeface="+mn-lt"/>
                <a:ea typeface="+mn-ea"/>
                <a:cs typeface="+mn-cs"/>
                <a:sym typeface="Helvetica Neue"/>
              </a:rPr>
              <a:t> </a:t>
            </a:r>
            <a:endParaRPr lang="en-US" sz="1400" dirty="0">
              <a:effectLst/>
              <a:latin typeface="+mn-lt"/>
              <a:ea typeface="+mn-ea"/>
              <a:cs typeface="+mn-cs"/>
              <a:sym typeface="Helvetica Neue"/>
            </a:endParaRPr>
          </a:p>
          <a:p>
            <a:r>
              <a:rPr lang="en-US" sz="1400" b="1" dirty="0">
                <a:effectLst/>
                <a:latin typeface="+mn-lt"/>
                <a:ea typeface="+mn-ea"/>
                <a:cs typeface="+mn-cs"/>
                <a:sym typeface="Helvetica Neue"/>
              </a:rPr>
              <a:t>Step 1:</a:t>
            </a:r>
            <a:r>
              <a:rPr lang="en-US" sz="1400" dirty="0">
                <a:effectLst/>
                <a:latin typeface="+mn-lt"/>
                <a:ea typeface="+mn-ea"/>
                <a:cs typeface="+mn-cs"/>
                <a:sym typeface="Helvetica Neue"/>
              </a:rPr>
              <a:t> Distribute the handout with the coordination quiz to each participant. </a:t>
            </a:r>
          </a:p>
          <a:p>
            <a:r>
              <a:rPr lang="en-US" sz="1400" b="1" dirty="0">
                <a:effectLst/>
                <a:latin typeface="+mn-lt"/>
                <a:ea typeface="+mn-ea"/>
                <a:cs typeface="+mn-cs"/>
                <a:sym typeface="Helvetica Neue"/>
              </a:rPr>
              <a:t> </a:t>
            </a:r>
            <a:endParaRPr lang="en-US" sz="1400" dirty="0">
              <a:effectLst/>
              <a:latin typeface="+mn-lt"/>
              <a:ea typeface="+mn-ea"/>
              <a:cs typeface="+mn-cs"/>
              <a:sym typeface="Helvetica Neue"/>
            </a:endParaRPr>
          </a:p>
          <a:p>
            <a:r>
              <a:rPr lang="en-US" sz="1400" b="1" dirty="0">
                <a:effectLst/>
                <a:latin typeface="+mn-lt"/>
                <a:ea typeface="+mn-ea"/>
                <a:cs typeface="+mn-cs"/>
                <a:sym typeface="Helvetica Neue"/>
              </a:rPr>
              <a:t>Step 2: </a:t>
            </a:r>
            <a:r>
              <a:rPr lang="en-US" sz="1400" dirty="0">
                <a:effectLst/>
                <a:latin typeface="+mn-lt"/>
                <a:ea typeface="+mn-ea"/>
                <a:cs typeface="+mn-cs"/>
                <a:sym typeface="Helvetica Neue"/>
              </a:rPr>
              <a:t>Let participants know that they will have </a:t>
            </a:r>
            <a:r>
              <a:rPr lang="en-US" sz="1400" b="1" dirty="0">
                <a:effectLst/>
                <a:latin typeface="+mn-lt"/>
                <a:ea typeface="+mn-ea"/>
                <a:cs typeface="+mn-cs"/>
                <a:sym typeface="Helvetica Neue"/>
              </a:rPr>
              <a:t>10 minutes</a:t>
            </a:r>
            <a:r>
              <a:rPr lang="en-US" sz="1400" dirty="0">
                <a:effectLst/>
                <a:latin typeface="+mn-lt"/>
                <a:ea typeface="+mn-ea"/>
                <a:cs typeface="+mn-cs"/>
                <a:sym typeface="Helvetica Neue"/>
              </a:rPr>
              <a:t> to individually decide whether each of the 15 statements is </a:t>
            </a:r>
            <a:r>
              <a:rPr lang="en-US" sz="1400" b="1" dirty="0">
                <a:effectLst/>
                <a:latin typeface="+mn-lt"/>
                <a:ea typeface="+mn-ea"/>
                <a:cs typeface="+mn-cs"/>
                <a:sym typeface="Helvetica Neue"/>
              </a:rPr>
              <a:t>true</a:t>
            </a:r>
            <a:r>
              <a:rPr lang="en-US" sz="1400" dirty="0">
                <a:effectLst/>
                <a:latin typeface="+mn-lt"/>
                <a:ea typeface="+mn-ea"/>
                <a:cs typeface="+mn-cs"/>
                <a:sym typeface="Helvetica Neue"/>
              </a:rPr>
              <a:t> or </a:t>
            </a:r>
            <a:r>
              <a:rPr lang="en-US" sz="1400" b="1" dirty="0">
                <a:effectLst/>
                <a:latin typeface="+mn-lt"/>
                <a:ea typeface="+mn-ea"/>
                <a:cs typeface="+mn-cs"/>
                <a:sym typeface="Helvetica Neue"/>
              </a:rPr>
              <a:t>false</a:t>
            </a:r>
            <a:r>
              <a:rPr lang="en-US" sz="1400" dirty="0">
                <a:effectLst/>
                <a:latin typeface="+mn-lt"/>
                <a:ea typeface="+mn-ea"/>
                <a:cs typeface="+mn-cs"/>
                <a:sym typeface="Helvetica Neue"/>
              </a:rPr>
              <a:t>. </a:t>
            </a:r>
          </a:p>
          <a:p>
            <a:r>
              <a:rPr lang="en-US" sz="1400" b="1" dirty="0">
                <a:effectLst/>
                <a:latin typeface="+mn-lt"/>
                <a:ea typeface="+mn-ea"/>
                <a:cs typeface="+mn-cs"/>
                <a:sym typeface="Helvetica Neue"/>
              </a:rPr>
              <a:t> </a:t>
            </a:r>
            <a:endParaRPr lang="en-US" sz="1400" dirty="0">
              <a:effectLst/>
              <a:latin typeface="+mn-lt"/>
              <a:ea typeface="+mn-ea"/>
              <a:cs typeface="+mn-cs"/>
              <a:sym typeface="Helvetica Neue"/>
            </a:endParaRPr>
          </a:p>
          <a:p>
            <a:r>
              <a:rPr lang="en-US" sz="1400" b="1" dirty="0">
                <a:effectLst/>
                <a:latin typeface="+mn-lt"/>
                <a:ea typeface="+mn-ea"/>
                <a:cs typeface="+mn-cs"/>
                <a:sym typeface="Helvetica Neue"/>
              </a:rPr>
              <a:t>Step 3: </a:t>
            </a:r>
            <a:r>
              <a:rPr lang="en-US" sz="1400" dirty="0">
                <a:effectLst/>
                <a:latin typeface="+mn-lt"/>
                <a:ea typeface="+mn-ea"/>
                <a:cs typeface="+mn-cs"/>
                <a:sym typeface="Helvetica Neue"/>
              </a:rPr>
              <a:t>For the correction phase, ask the participants to find a partner and exchange their completed quizzes. As they work in pairs, ask them to read through pages 70–73 in their Sphere Handbooks to find most of the correct answers to the quiz. Give them </a:t>
            </a:r>
            <a:r>
              <a:rPr lang="en-US" sz="1400" b="1" dirty="0">
                <a:effectLst/>
                <a:latin typeface="+mn-lt"/>
                <a:ea typeface="+mn-ea"/>
                <a:cs typeface="+mn-cs"/>
                <a:sym typeface="Helvetica Neue"/>
              </a:rPr>
              <a:t>20 minutes</a:t>
            </a:r>
            <a:r>
              <a:rPr lang="en-US" sz="1400" dirty="0">
                <a:effectLst/>
                <a:latin typeface="+mn-lt"/>
                <a:ea typeface="+mn-ea"/>
                <a:cs typeface="+mn-cs"/>
                <a:sym typeface="Helvetica Neue"/>
              </a:rPr>
              <a:t> to complete this.</a:t>
            </a:r>
          </a:p>
          <a:p>
            <a:r>
              <a:rPr lang="en-US" sz="1400" b="1" dirty="0">
                <a:effectLst/>
                <a:latin typeface="+mn-lt"/>
                <a:ea typeface="+mn-ea"/>
                <a:cs typeface="+mn-cs"/>
                <a:sym typeface="Helvetica Neue"/>
              </a:rPr>
              <a:t> </a:t>
            </a:r>
          </a:p>
          <a:p>
            <a:r>
              <a:rPr lang="en-US" sz="1400" b="1" dirty="0">
                <a:effectLst/>
                <a:latin typeface="+mn-lt"/>
                <a:ea typeface="+mn-ea"/>
                <a:cs typeface="+mn-cs"/>
                <a:sym typeface="Helvetica Neue"/>
              </a:rPr>
              <a:t>Go to the next slide.</a:t>
            </a:r>
            <a:endParaRPr lang="en-US" sz="1400" dirty="0">
              <a:effectLst/>
              <a:latin typeface="+mn-lt"/>
              <a:ea typeface="+mn-ea"/>
              <a:cs typeface="+mn-cs"/>
              <a:sym typeface="Helvetica Neue"/>
            </a:endParaRPr>
          </a:p>
          <a:p>
            <a:endParaRPr lang="en-US" sz="1400" dirty="0"/>
          </a:p>
        </p:txBody>
      </p:sp>
    </p:spTree>
    <p:extLst>
      <p:ext uri="{BB962C8B-B14F-4D97-AF65-F5344CB8AC3E}">
        <p14:creationId xmlns:p14="http://schemas.microsoft.com/office/powerpoint/2010/main" val="387423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a:effectLst/>
                <a:latin typeface="+mn-lt"/>
                <a:ea typeface="+mn-ea"/>
                <a:cs typeface="+mn-cs"/>
                <a:sym typeface="Helvetica Neue"/>
              </a:rPr>
              <a:t>Step 4: </a:t>
            </a:r>
            <a:r>
              <a:rPr lang="en-US" sz="1400" dirty="0">
                <a:effectLst/>
                <a:latin typeface="+mn-lt"/>
                <a:ea typeface="+mn-ea"/>
                <a:cs typeface="+mn-cs"/>
                <a:sym typeface="Helvetica Neue"/>
              </a:rPr>
              <a:t>Distribute the answer sheet. The pairs should read it and verify that they have all their answers correct. Give them </a:t>
            </a:r>
            <a:r>
              <a:rPr lang="en-US" sz="1400" b="1" dirty="0">
                <a:effectLst/>
                <a:latin typeface="+mn-lt"/>
                <a:ea typeface="+mn-ea"/>
                <a:cs typeface="+mn-cs"/>
                <a:sym typeface="Helvetica Neue"/>
              </a:rPr>
              <a:t>10 minutes</a:t>
            </a:r>
            <a:r>
              <a:rPr lang="en-US" sz="1400" dirty="0">
                <a:effectLst/>
                <a:latin typeface="+mn-lt"/>
                <a:ea typeface="+mn-ea"/>
                <a:cs typeface="+mn-cs"/>
                <a:sym typeface="Helvetica Neue"/>
              </a:rPr>
              <a:t> to complete this.</a:t>
            </a:r>
          </a:p>
          <a:p>
            <a:r>
              <a:rPr lang="en-GB" sz="1400" b="1" dirty="0">
                <a:effectLst/>
                <a:latin typeface="+mn-lt"/>
                <a:ea typeface="+mn-ea"/>
                <a:cs typeface="+mn-cs"/>
                <a:sym typeface="Helvetica Neue"/>
              </a:rPr>
              <a:t> </a:t>
            </a:r>
            <a:endParaRPr lang="en-US" sz="1400" dirty="0">
              <a:effectLst/>
              <a:latin typeface="+mn-lt"/>
              <a:ea typeface="+mn-ea"/>
              <a:cs typeface="+mn-cs"/>
              <a:sym typeface="Helvetica Neue"/>
            </a:endParaRPr>
          </a:p>
          <a:p>
            <a:r>
              <a:rPr lang="en-GB" sz="1400" b="1" dirty="0">
                <a:effectLst/>
                <a:latin typeface="+mn-lt"/>
                <a:ea typeface="+mn-ea"/>
                <a:cs typeface="+mn-cs"/>
                <a:sym typeface="Helvetica Neue"/>
              </a:rPr>
              <a:t>Step 5: </a:t>
            </a:r>
            <a:r>
              <a:rPr lang="en-US" sz="1400" dirty="0">
                <a:effectLst/>
                <a:latin typeface="+mn-lt"/>
                <a:ea typeface="+mn-ea"/>
                <a:cs typeface="+mn-cs"/>
                <a:sym typeface="Helvetica Neue"/>
              </a:rPr>
              <a:t>When all pairs are finished, debrief in plenary, asking participants to share challenges, arguments, or disagreements they had with the “textbook answer”.</a:t>
            </a:r>
          </a:p>
          <a:p>
            <a:r>
              <a:rPr lang="en-US" sz="1400" b="1" dirty="0">
                <a:effectLst/>
                <a:latin typeface="+mn-lt"/>
                <a:ea typeface="+mn-ea"/>
                <a:cs typeface="+mn-cs"/>
                <a:sym typeface="Helvetica Neue"/>
              </a:rPr>
              <a:t> </a:t>
            </a:r>
            <a:endParaRPr lang="en-US" sz="1400" dirty="0">
              <a:effectLst/>
              <a:latin typeface="+mn-lt"/>
              <a:ea typeface="+mn-ea"/>
              <a:cs typeface="+mn-cs"/>
              <a:sym typeface="Helvetica Neue"/>
            </a:endParaRPr>
          </a:p>
          <a:p>
            <a:r>
              <a:rPr lang="en-US" sz="1400" b="1" dirty="0">
                <a:effectLst/>
                <a:latin typeface="+mn-lt"/>
                <a:ea typeface="+mn-ea"/>
                <a:cs typeface="+mn-cs"/>
                <a:sym typeface="Helvetica Neue"/>
              </a:rPr>
              <a:t>Step 6: </a:t>
            </a:r>
            <a:r>
              <a:rPr lang="en-US" sz="1400" dirty="0">
                <a:effectLst/>
                <a:latin typeface="+mn-lt"/>
                <a:ea typeface="+mn-ea"/>
                <a:cs typeface="+mn-cs"/>
                <a:sym typeface="Helvetica Neue"/>
              </a:rPr>
              <a:t>You can end the exercise debriefing by asking participants to share one or two stories about coordination challenges they have experienced. Keep an eye on the time: you’ll need 20 minutes for the remaining parts of this session.</a:t>
            </a:r>
          </a:p>
          <a:p>
            <a:endParaRPr lang="en-US" sz="1400" dirty="0"/>
          </a:p>
        </p:txBody>
      </p:sp>
    </p:spTree>
    <p:extLst>
      <p:ext uri="{BB962C8B-B14F-4D97-AF65-F5344CB8AC3E}">
        <p14:creationId xmlns:p14="http://schemas.microsoft.com/office/powerpoint/2010/main" val="31777327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Explain the IASC Cluster coordination model. A full description of this can be found at: </a:t>
            </a:r>
            <a:r>
              <a:rPr lang="en" sz="1400" dirty="0"/>
              <a:t>IASC Reference Module for Cluster Coordination at Country Level, revised 2015: </a:t>
            </a:r>
            <a:r>
              <a:rPr lang="en-US" sz="1400" dirty="0">
                <a:latin typeface="+mn-lt"/>
                <a:ea typeface="+mn-ea"/>
                <a:cs typeface="+mn-cs"/>
                <a:sym typeface="Helvetica Neue"/>
              </a:rPr>
              <a:t>h</a:t>
            </a:r>
            <a:r>
              <a:rPr lang="en-US" sz="1400" b="0" i="0" u="none" strike="noStrike" dirty="0">
                <a:effectLst/>
                <a:latin typeface="+mn-lt"/>
                <a:ea typeface="+mn-ea"/>
                <a:cs typeface="+mn-cs"/>
                <a:sym typeface="Helvetica Neue"/>
              </a:rPr>
              <a:t>ttps://interagencystandingcommittee.org/product-categories/cluster-approach </a:t>
            </a:r>
          </a:p>
          <a:p>
            <a:endParaRPr lang="en-US" sz="1400" dirty="0"/>
          </a:p>
          <a:p>
            <a:r>
              <a:rPr lang="en-US" sz="1400" b="1" dirty="0"/>
              <a:t>If you are not familiar with this coordination structure, review the background material on the website before facilitating this session.</a:t>
            </a:r>
          </a:p>
          <a:p>
            <a:endParaRPr lang="en-US" sz="1400" dirty="0"/>
          </a:p>
          <a:p>
            <a:r>
              <a:rPr lang="en-US" sz="1400" dirty="0"/>
              <a:t>Ask for a show of hands of how many participants have participated in this type of coordination. If none, proceed with an full explanation. If there are a few hands, ask these participants to share their experience with the cluster system and to give their impression of its strengths and weaknesses. </a:t>
            </a:r>
          </a:p>
          <a:p>
            <a:endParaRPr lang="en-US" sz="1400" dirty="0"/>
          </a:p>
          <a:p>
            <a:r>
              <a:rPr lang="en-US" sz="1400" dirty="0"/>
              <a:t>Note that this model is in very wide use around the world in response to many types of crises, with one major exception – refugee emergencies – which are coordinated together with local government by UNHCR – the UN Refugee Agency, rather than by OCHA. That model, the Refugee Coordination Model, is shown in the next slide. </a:t>
            </a:r>
          </a:p>
        </p:txBody>
      </p:sp>
    </p:spTree>
    <p:extLst>
      <p:ext uri="{BB962C8B-B14F-4D97-AF65-F5344CB8AC3E}">
        <p14:creationId xmlns:p14="http://schemas.microsoft.com/office/powerpoint/2010/main" val="35928959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7120322" y="1148760"/>
            <a:ext cx="7450169"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dirty="0"/>
              <a:t>Title Text</a:t>
            </a:r>
          </a:p>
        </p:txBody>
      </p:sp>
      <p:pic>
        <p:nvPicPr>
          <p:cNvPr id="16" name="pasted-image.pdf" descr="pasted-image.pdf"/>
          <p:cNvPicPr>
            <a:picLocks noChangeAspect="1"/>
          </p:cNvPicPr>
          <p:nvPr/>
        </p:nvPicPr>
        <p:blipFill>
          <a:blip r:embed="rId2">
            <a:extLst/>
          </a:blip>
          <a:stretch>
            <a:fillRect/>
          </a:stretch>
        </p:blipFill>
        <p:spPr>
          <a:xfrm>
            <a:off x="6784933" y="1137926"/>
            <a:ext cx="189836" cy="1919173"/>
          </a:xfrm>
          <a:prstGeom prst="rect">
            <a:avLst/>
          </a:prstGeom>
          <a:ln w="12700">
            <a:miter lim="400000"/>
          </a:ln>
        </p:spPr>
      </p:pic>
      <p:sp>
        <p:nvSpPr>
          <p:cNvPr id="18"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extLst/>
          </a:blip>
          <a:stretch>
            <a:fillRect/>
          </a:stretch>
        </p:blipFill>
        <p:spPr>
          <a:xfrm>
            <a:off x="476628" y="683369"/>
            <a:ext cx="5870575" cy="2513867"/>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p>
            <a:r>
              <a:rPr dirty="0"/>
              <a:t>Title Text</a:t>
            </a:r>
          </a:p>
        </p:txBody>
      </p:sp>
      <p:sp>
        <p:nvSpPr>
          <p:cNvPr id="26" name="Body Level One…"/>
          <p:cNvSpPr txBox="1">
            <a:spLocks noGrp="1"/>
          </p:cNvSpPr>
          <p:nvPr>
            <p:ph type="body" sz="half" idx="1"/>
          </p:nvPr>
        </p:nvSpPr>
        <p:spPr>
          <a:xfrm>
            <a:off x="1231991" y="1200723"/>
            <a:ext cx="13953493" cy="4831360"/>
          </a:xfrm>
          <a:prstGeom prst="rect">
            <a:avLst/>
          </a:prstGeom>
        </p:spPr>
        <p:txBody>
          <a:bodyPr anchor="t"/>
          <a:lstStyle>
            <a:lvl1pPr marL="0" indent="0" algn="l">
              <a:buSzTx/>
              <a:buNone/>
              <a:defRPr>
                <a:solidFill>
                  <a:srgbClr val="000000"/>
                </a:solidFill>
              </a:defRPr>
            </a:lvl1pPr>
            <a:lvl2pPr marL="0" indent="0" algn="l">
              <a:buSzTx/>
              <a:buNone/>
              <a:defRPr>
                <a:solidFill>
                  <a:srgbClr val="000000"/>
                </a:solidFill>
              </a:defRPr>
            </a:lvl2pPr>
            <a:lvl3pPr marL="0" indent="0" algn="l">
              <a:buSzTx/>
              <a:buNone/>
              <a:defRPr>
                <a:solidFill>
                  <a:srgbClr val="000000"/>
                </a:solidFill>
              </a:defRPr>
            </a:lvl3pPr>
            <a:lvl4pPr marL="0" indent="0" algn="l">
              <a:buSzTx/>
              <a:buNone/>
              <a:defRPr>
                <a:solidFill>
                  <a:srgbClr val="000000"/>
                </a:solidFill>
              </a:defRPr>
            </a:lvl4pPr>
            <a:lvl5pPr marL="0" indent="0" algn="l">
              <a:buSzTx/>
              <a:buNone/>
              <a:defRPr>
                <a:solidFill>
                  <a:srgbClr val="000000"/>
                </a:solidFill>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7" name="Slide Numbe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cop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EE5E75-E4E7-46C0-B2F7-607B74EAFE55}"/>
              </a:ext>
            </a:extLst>
          </p:cNvPr>
          <p:cNvPicPr>
            <a:picLocks noChangeAspect="1"/>
          </p:cNvPicPr>
          <p:nvPr userDrawn="1"/>
        </p:nvPicPr>
        <p:blipFill rotWithShape="1">
          <a:blip r:embed="rId2"/>
          <a:srcRect l="55020" t="12740" b="13246"/>
          <a:stretch/>
        </p:blipFill>
        <p:spPr>
          <a:xfrm>
            <a:off x="3971" y="-7099"/>
            <a:ext cx="6316089" cy="9760699"/>
          </a:xfrm>
          <a:prstGeom prst="rect">
            <a:avLst/>
          </a:prstGeom>
        </p:spPr>
      </p:pic>
      <p:sp>
        <p:nvSpPr>
          <p:cNvPr id="35" name="Title Text"/>
          <p:cNvSpPr txBox="1">
            <a:spLocks noGrp="1"/>
          </p:cNvSpPr>
          <p:nvPr>
            <p:ph type="title"/>
          </p:nvPr>
        </p:nvSpPr>
        <p:spPr>
          <a:xfrm>
            <a:off x="6361565" y="1638300"/>
            <a:ext cx="9285313" cy="1130300"/>
          </a:xfrm>
          <a:prstGeom prst="rect">
            <a:avLst/>
          </a:prstGeom>
        </p:spPr>
        <p:txBody>
          <a:bodyPr anchor="t"/>
          <a:lstStyle>
            <a:lvl1pPr>
              <a:defRPr>
                <a:solidFill>
                  <a:schemeClr val="tx2">
                    <a:lumMod val="50000"/>
                  </a:schemeClr>
                </a:solidFill>
              </a:defRPr>
            </a:lvl1pPr>
          </a:lstStyle>
          <a:p>
            <a:r>
              <a:t>Title Text</a:t>
            </a:r>
          </a:p>
        </p:txBody>
      </p:sp>
      <p:sp>
        <p:nvSpPr>
          <p:cNvPr id="36" name="Body Level One…"/>
          <p:cNvSpPr txBox="1">
            <a:spLocks noGrp="1"/>
          </p:cNvSpPr>
          <p:nvPr>
            <p:ph type="body" sz="half" idx="1"/>
          </p:nvPr>
        </p:nvSpPr>
        <p:spPr>
          <a:xfrm>
            <a:off x="6667513" y="3302296"/>
            <a:ext cx="9518732" cy="4831360"/>
          </a:xfrm>
          <a:prstGeom prst="rect">
            <a:avLst/>
          </a:prstGeom>
        </p:spPr>
        <p:txBody>
          <a:bodyPr anchor="t"/>
          <a:lstStyle>
            <a:lvl1pPr marL="571500" indent="-571500">
              <a:buSzTx/>
              <a:buFont typeface="Arial" panose="020B0604020202020204" pitchFamily="34" charset="0"/>
              <a:buChar char="•"/>
              <a:defRPr>
                <a:solidFill>
                  <a:schemeClr val="tx2">
                    <a:lumMod val="50000"/>
                  </a:schemeClr>
                </a:solidFill>
              </a:defRPr>
            </a:lvl1pPr>
            <a:lvl2pPr marL="571500" indent="-571500">
              <a:buSzTx/>
              <a:buFont typeface="Arial" panose="020B0604020202020204" pitchFamily="34" charset="0"/>
              <a:buChar char="•"/>
              <a:defRPr>
                <a:solidFill>
                  <a:schemeClr val="tx2">
                    <a:lumMod val="50000"/>
                  </a:schemeClr>
                </a:solidFill>
              </a:defRPr>
            </a:lvl2pPr>
            <a:lvl3pPr marL="571500" indent="-571500">
              <a:buSzTx/>
              <a:buFont typeface="Arial" panose="020B0604020202020204" pitchFamily="34" charset="0"/>
              <a:buChar char="•"/>
              <a:defRPr>
                <a:solidFill>
                  <a:schemeClr val="tx2">
                    <a:lumMod val="50000"/>
                  </a:schemeClr>
                </a:solidFill>
              </a:defRPr>
            </a:lvl3pPr>
            <a:lvl4pPr marL="571500" indent="-571500">
              <a:buSzTx/>
              <a:buFont typeface="Arial" panose="020B0604020202020204" pitchFamily="34" charset="0"/>
              <a:buChar char="•"/>
              <a:defRPr>
                <a:solidFill>
                  <a:schemeClr val="tx2">
                    <a:lumMod val="50000"/>
                  </a:schemeClr>
                </a:solidFill>
              </a:defRPr>
            </a:lvl4pPr>
            <a:lvl5pPr marL="571500" indent="-571500">
              <a:buSzTx/>
              <a:buFont typeface="Arial" panose="020B0604020202020204" pitchFamily="34" charset="0"/>
              <a:buChar char="•"/>
              <a:defRPr>
                <a:solidFill>
                  <a:schemeClr val="tx2">
                    <a:lumMod val="50000"/>
                  </a:schemeClr>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userDrawn="1"/>
        </p:nvPicPr>
        <p:blipFill>
          <a:blip r:embed="rId3">
            <a:extLst/>
          </a:blip>
          <a:stretch>
            <a:fillRect/>
          </a:stretch>
        </p:blipFill>
        <p:spPr>
          <a:xfrm>
            <a:off x="3207552" y="8668092"/>
            <a:ext cx="66421" cy="406402"/>
          </a:xfrm>
          <a:prstGeom prst="rect">
            <a:avLst/>
          </a:prstGeom>
          <a:ln w="12700">
            <a:miter lim="400000"/>
          </a:ln>
        </p:spPr>
      </p:pic>
      <p:sp>
        <p:nvSpPr>
          <p:cNvPr id="38" name="Page"/>
          <p:cNvSpPr txBox="1"/>
          <p:nvPr userDrawn="1"/>
        </p:nvSpPr>
        <p:spPr>
          <a:xfrm>
            <a:off x="3348259" y="853102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39" name="pasted-image.pdf" descr="pasted-image.pdf"/>
          <p:cNvPicPr>
            <a:picLocks noChangeAspect="1"/>
          </p:cNvPicPr>
          <p:nvPr/>
        </p:nvPicPr>
        <p:blipFill>
          <a:blip r:embed="rId4">
            <a:extLst/>
          </a:blip>
          <a:stretch>
            <a:fillRect/>
          </a:stretch>
        </p:blipFill>
        <p:spPr>
          <a:xfrm>
            <a:off x="522445" y="8489918"/>
            <a:ext cx="2443489" cy="1048626"/>
          </a:xfrm>
          <a:prstGeom prst="rect">
            <a:avLst/>
          </a:prstGeom>
          <a:ln w="12700">
            <a:miter lim="400000"/>
          </a:ln>
        </p:spPr>
      </p:pic>
      <p:sp>
        <p:nvSpPr>
          <p:cNvPr id="40" name="Slide Number"/>
          <p:cNvSpPr txBox="1">
            <a:spLocks noGrp="1"/>
          </p:cNvSpPr>
          <p:nvPr>
            <p:ph type="sldNum" sz="quarter" idx="2"/>
          </p:nvPr>
        </p:nvSpPr>
        <p:spPr>
          <a:xfrm>
            <a:off x="3359302" y="8806579"/>
            <a:ext cx="407163" cy="389915"/>
          </a:xfrm>
          <a:prstGeom prst="rect">
            <a:avLst/>
          </a:prstGeom>
        </p:spPr>
        <p:txBody>
          <a:bodyPr/>
          <a:lstStyle>
            <a:lvl1pPr>
              <a:defRPr b="1">
                <a:solidFill>
                  <a:schemeClr val="bg1"/>
                </a:solidFill>
              </a:defRPr>
            </a:lvl1pPr>
          </a:lstStyle>
          <a:p>
            <a:fld id="{86CB4B4D-7CA3-9044-876B-883B54F8677D}" type="slidenum">
              <a:rPr lang="en-US" smtClean="0"/>
              <a:pPr/>
              <a:t>‹#›</a:t>
            </a:fld>
            <a:endParaRPr lang="en-US" dirty="0"/>
          </a:p>
        </p:txBody>
      </p:sp>
      <p:sp>
        <p:nvSpPr>
          <p:cNvPr id="10" name="TextBox 9">
            <a:extLst>
              <a:ext uri="{FF2B5EF4-FFF2-40B4-BE49-F238E27FC236}">
                <a16:creationId xmlns:a16="http://schemas.microsoft.com/office/drawing/2014/main" id="{8A22E215-9954-4806-9D9A-1A1420963F8F}"/>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objectives</a:t>
            </a:r>
          </a:p>
        </p:txBody>
      </p:sp>
      <p:sp>
        <p:nvSpPr>
          <p:cNvPr id="11" name="Oval 10">
            <a:extLst>
              <a:ext uri="{FF2B5EF4-FFF2-40B4-BE49-F238E27FC236}">
                <a16:creationId xmlns:a16="http://schemas.microsoft.com/office/drawing/2014/main" id="{BA8CD374-DE7D-43EA-9F94-1DD0DF2811CA}"/>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373BD401-B204-477D-A258-15956F87BFBD}"/>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665F1934-5DEE-4B6F-82A1-91C94ED66EC1}"/>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603988E4-17E3-4E17-A8A9-FA733984BEF0}"/>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D045646-DD89-4624-8E95-9D8CB247E220}"/>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6" name="Oval 15">
            <a:extLst>
              <a:ext uri="{FF2B5EF4-FFF2-40B4-BE49-F238E27FC236}">
                <a16:creationId xmlns:a16="http://schemas.microsoft.com/office/drawing/2014/main" id="{8ACE747F-5601-408E-A284-04E991B5B0CB}"/>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EAE39682-91C7-46FF-A65B-27005750B901}"/>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5892AB23-FC02-44D7-8FF0-02B234D00C47}"/>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98FB21B8-E4AD-4633-83D1-A7C8732FDBF0}"/>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B664045A-1DB3-45FF-BEAE-03007B19879C}"/>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76E15AEC-65DB-4293-AE4E-9A0493FA6690}"/>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A40B9A37-74F8-4DA1-B76F-1B3F3D1ECFAC}"/>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87C3606F-D2F7-4578-93CE-BE4BD279FB90}"/>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B8882536-B02B-4BE7-95DB-754380B43616}"/>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hoto and tex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AC80842A-EB07-4AA3-9089-79FF9B21A566}"/>
              </a:ext>
            </a:extLst>
          </p:cNvPr>
          <p:cNvSpPr>
            <a:spLocks noGrp="1"/>
          </p:cNvSpPr>
          <p:nvPr>
            <p:ph type="pic" sz="quarter" idx="15"/>
          </p:nvPr>
        </p:nvSpPr>
        <p:spPr>
          <a:xfrm>
            <a:off x="10576732" y="-1"/>
            <a:ext cx="6795615" cy="9753601"/>
          </a:xfrm>
          <a:custGeom>
            <a:avLst/>
            <a:gdLst>
              <a:gd name="connsiteX0" fmla="*/ 6734175 w 6734175"/>
              <a:gd name="connsiteY0" fmla="*/ 4883944 h 9767888"/>
              <a:gd name="connsiteX1" fmla="*/ 3367087 w 6734175"/>
              <a:gd name="connsiteY1" fmla="*/ 9767888 h 9767888"/>
              <a:gd name="connsiteX2" fmla="*/ -1 w 6734175"/>
              <a:gd name="connsiteY2" fmla="*/ 4883944 h 9767888"/>
              <a:gd name="connsiteX3" fmla="*/ 3367087 w 6734175"/>
              <a:gd name="connsiteY3" fmla="*/ 0 h 9767888"/>
              <a:gd name="connsiteX4" fmla="*/ 3367088 w 6734175"/>
              <a:gd name="connsiteY4" fmla="*/ 4883944 h 9767888"/>
              <a:gd name="connsiteX5" fmla="*/ 6734175 w 6734175"/>
              <a:gd name="connsiteY5" fmla="*/ 4883944 h 9767888"/>
              <a:gd name="connsiteX0" fmla="*/ 6734176 w 7026321"/>
              <a:gd name="connsiteY0" fmla="*/ 5309125 h 10193069"/>
              <a:gd name="connsiteX1" fmla="*/ 3367088 w 7026321"/>
              <a:gd name="connsiteY1" fmla="*/ 10193069 h 10193069"/>
              <a:gd name="connsiteX2" fmla="*/ 0 w 7026321"/>
              <a:gd name="connsiteY2" fmla="*/ 5309125 h 10193069"/>
              <a:gd name="connsiteX3" fmla="*/ 3367088 w 7026321"/>
              <a:gd name="connsiteY3" fmla="*/ 425181 h 10193069"/>
              <a:gd name="connsiteX4" fmla="*/ 6698117 w 7026321"/>
              <a:gd name="connsiteY4" fmla="*/ 475868 h 10193069"/>
              <a:gd name="connsiteX5" fmla="*/ 6734176 w 7026321"/>
              <a:gd name="connsiteY5" fmla="*/ 5309125 h 10193069"/>
              <a:gd name="connsiteX0" fmla="*/ 6734176 w 7026321"/>
              <a:gd name="connsiteY0" fmla="*/ 4883944 h 9767888"/>
              <a:gd name="connsiteX1" fmla="*/ 3367088 w 7026321"/>
              <a:gd name="connsiteY1" fmla="*/ 9767888 h 9767888"/>
              <a:gd name="connsiteX2" fmla="*/ 0 w 7026321"/>
              <a:gd name="connsiteY2" fmla="*/ 4883944 h 9767888"/>
              <a:gd name="connsiteX3" fmla="*/ 3367088 w 7026321"/>
              <a:gd name="connsiteY3" fmla="*/ 0 h 9767888"/>
              <a:gd name="connsiteX4" fmla="*/ 6698117 w 7026321"/>
              <a:gd name="connsiteY4" fmla="*/ 50687 h 9767888"/>
              <a:gd name="connsiteX5" fmla="*/ 6734176 w 7026321"/>
              <a:gd name="connsiteY5" fmla="*/ 4883944 h 9767888"/>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746776 w 7896225"/>
              <a:gd name="connsiteY0" fmla="*/ 9847831 h 11253975"/>
              <a:gd name="connsiteX1" fmla="*/ 4216403 w 7896225"/>
              <a:gd name="connsiteY1" fmla="*/ 9865860 h 11253975"/>
              <a:gd name="connsiteX2" fmla="*/ 849315 w 7896225"/>
              <a:gd name="connsiteY2" fmla="*/ 4981916 h 11253975"/>
              <a:gd name="connsiteX3" fmla="*/ 1016003 w 7896225"/>
              <a:gd name="connsiteY3" fmla="*/ 0 h 11253975"/>
              <a:gd name="connsiteX4" fmla="*/ 7547432 w 7896225"/>
              <a:gd name="connsiteY4" fmla="*/ 148659 h 11253975"/>
              <a:gd name="connsiteX5" fmla="*/ 7746776 w 7896225"/>
              <a:gd name="connsiteY5"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7991246"/>
              <a:gd name="connsiteY0" fmla="*/ 9847831 h 11253975"/>
              <a:gd name="connsiteX1" fmla="*/ 4216403 w 7991246"/>
              <a:gd name="connsiteY1" fmla="*/ 9865860 h 11253975"/>
              <a:gd name="connsiteX2" fmla="*/ 849315 w 7991246"/>
              <a:gd name="connsiteY2" fmla="*/ 4981916 h 11253975"/>
              <a:gd name="connsiteX3" fmla="*/ 1016003 w 7991246"/>
              <a:gd name="connsiteY3" fmla="*/ 0 h 11253975"/>
              <a:gd name="connsiteX4" fmla="*/ 7547432 w 7991246"/>
              <a:gd name="connsiteY4" fmla="*/ 148659 h 11253975"/>
              <a:gd name="connsiteX5" fmla="*/ 7581243 w 7991246"/>
              <a:gd name="connsiteY5" fmla="*/ 2173997 h 11253975"/>
              <a:gd name="connsiteX6" fmla="*/ 7746776 w 7991246"/>
              <a:gd name="connsiteY6" fmla="*/ 9847831 h 11253975"/>
              <a:gd name="connsiteX0" fmla="*/ 7746776 w 7746776"/>
              <a:gd name="connsiteY0" fmla="*/ 9847831 h 11253975"/>
              <a:gd name="connsiteX1" fmla="*/ 4216403 w 7746776"/>
              <a:gd name="connsiteY1" fmla="*/ 9865860 h 11253975"/>
              <a:gd name="connsiteX2" fmla="*/ 849315 w 7746776"/>
              <a:gd name="connsiteY2" fmla="*/ 4981916 h 11253975"/>
              <a:gd name="connsiteX3" fmla="*/ 1016003 w 7746776"/>
              <a:gd name="connsiteY3" fmla="*/ 0 h 11253975"/>
              <a:gd name="connsiteX4" fmla="*/ 7547432 w 7746776"/>
              <a:gd name="connsiteY4" fmla="*/ 148659 h 11253975"/>
              <a:gd name="connsiteX5" fmla="*/ 7581243 w 7746776"/>
              <a:gd name="connsiteY5" fmla="*/ 2173997 h 11253975"/>
              <a:gd name="connsiteX6" fmla="*/ 7746776 w 7746776"/>
              <a:gd name="connsiteY6" fmla="*/ 9847831 h 11253975"/>
              <a:gd name="connsiteX0" fmla="*/ 7714119 w 7714119"/>
              <a:gd name="connsiteY0" fmla="*/ 9815174 h 11230815"/>
              <a:gd name="connsiteX1" fmla="*/ 4216403 w 7714119"/>
              <a:gd name="connsiteY1" fmla="*/ 9865860 h 11230815"/>
              <a:gd name="connsiteX2" fmla="*/ 849315 w 7714119"/>
              <a:gd name="connsiteY2" fmla="*/ 4981916 h 11230815"/>
              <a:gd name="connsiteX3" fmla="*/ 1016003 w 7714119"/>
              <a:gd name="connsiteY3" fmla="*/ 0 h 11230815"/>
              <a:gd name="connsiteX4" fmla="*/ 7547432 w 7714119"/>
              <a:gd name="connsiteY4" fmla="*/ 148659 h 11230815"/>
              <a:gd name="connsiteX5" fmla="*/ 7581243 w 7714119"/>
              <a:gd name="connsiteY5" fmla="*/ 2173997 h 11230815"/>
              <a:gd name="connsiteX6" fmla="*/ 7714119 w 7714119"/>
              <a:gd name="connsiteY6" fmla="*/ 9815174 h 11230815"/>
              <a:gd name="connsiteX0" fmla="*/ 7714119 w 7714119"/>
              <a:gd name="connsiteY0" fmla="*/ 9815174 h 10229603"/>
              <a:gd name="connsiteX1" fmla="*/ 4216403 w 7714119"/>
              <a:gd name="connsiteY1" fmla="*/ 9865860 h 10229603"/>
              <a:gd name="connsiteX2" fmla="*/ 849315 w 7714119"/>
              <a:gd name="connsiteY2" fmla="*/ 4981916 h 10229603"/>
              <a:gd name="connsiteX3" fmla="*/ 1016003 w 7714119"/>
              <a:gd name="connsiteY3" fmla="*/ 0 h 10229603"/>
              <a:gd name="connsiteX4" fmla="*/ 7547432 w 7714119"/>
              <a:gd name="connsiteY4" fmla="*/ 148659 h 10229603"/>
              <a:gd name="connsiteX5" fmla="*/ 7581243 w 7714119"/>
              <a:gd name="connsiteY5" fmla="*/ 2173997 h 10229603"/>
              <a:gd name="connsiteX6" fmla="*/ 7714119 w 7714119"/>
              <a:gd name="connsiteY6" fmla="*/ 9815174 h 10229603"/>
              <a:gd name="connsiteX0" fmla="*/ 7714119 w 7714119"/>
              <a:gd name="connsiteY0" fmla="*/ 9815174 h 9924955"/>
              <a:gd name="connsiteX1" fmla="*/ 4216403 w 7714119"/>
              <a:gd name="connsiteY1" fmla="*/ 9865860 h 9924955"/>
              <a:gd name="connsiteX2" fmla="*/ 849315 w 7714119"/>
              <a:gd name="connsiteY2" fmla="*/ 4981916 h 9924955"/>
              <a:gd name="connsiteX3" fmla="*/ 1016003 w 7714119"/>
              <a:gd name="connsiteY3" fmla="*/ 0 h 9924955"/>
              <a:gd name="connsiteX4" fmla="*/ 7547432 w 7714119"/>
              <a:gd name="connsiteY4" fmla="*/ 148659 h 9924955"/>
              <a:gd name="connsiteX5" fmla="*/ 7581243 w 7714119"/>
              <a:gd name="connsiteY5" fmla="*/ 2173997 h 9924955"/>
              <a:gd name="connsiteX6" fmla="*/ 7714119 w 7714119"/>
              <a:gd name="connsiteY6" fmla="*/ 9815174 h 9924955"/>
              <a:gd name="connsiteX0" fmla="*/ 7714119 w 7714119"/>
              <a:gd name="connsiteY0" fmla="*/ 9815174 h 10360223"/>
              <a:gd name="connsiteX1" fmla="*/ 4216403 w 7714119"/>
              <a:gd name="connsiteY1" fmla="*/ 9865860 h 10360223"/>
              <a:gd name="connsiteX2" fmla="*/ 849315 w 7714119"/>
              <a:gd name="connsiteY2" fmla="*/ 4981916 h 10360223"/>
              <a:gd name="connsiteX3" fmla="*/ 1016003 w 7714119"/>
              <a:gd name="connsiteY3" fmla="*/ 0 h 10360223"/>
              <a:gd name="connsiteX4" fmla="*/ 7547432 w 7714119"/>
              <a:gd name="connsiteY4" fmla="*/ 148659 h 10360223"/>
              <a:gd name="connsiteX5" fmla="*/ 7581243 w 7714119"/>
              <a:gd name="connsiteY5" fmla="*/ 2173997 h 10360223"/>
              <a:gd name="connsiteX6" fmla="*/ 7714119 w 7714119"/>
              <a:gd name="connsiteY6" fmla="*/ 9815174 h 10360223"/>
              <a:gd name="connsiteX0" fmla="*/ 7714119 w 7714119"/>
              <a:gd name="connsiteY0" fmla="*/ 9815174 h 9896089"/>
              <a:gd name="connsiteX1" fmla="*/ 4216403 w 7714119"/>
              <a:gd name="connsiteY1" fmla="*/ 9865860 h 9896089"/>
              <a:gd name="connsiteX2" fmla="*/ 849315 w 7714119"/>
              <a:gd name="connsiteY2" fmla="*/ 4981916 h 9896089"/>
              <a:gd name="connsiteX3" fmla="*/ 1016003 w 7714119"/>
              <a:gd name="connsiteY3" fmla="*/ 0 h 9896089"/>
              <a:gd name="connsiteX4" fmla="*/ 7547432 w 7714119"/>
              <a:gd name="connsiteY4" fmla="*/ 148659 h 9896089"/>
              <a:gd name="connsiteX5" fmla="*/ 7581243 w 7714119"/>
              <a:gd name="connsiteY5" fmla="*/ 2173997 h 9896089"/>
              <a:gd name="connsiteX6" fmla="*/ 7714119 w 7714119"/>
              <a:gd name="connsiteY6" fmla="*/ 9815174 h 9896089"/>
              <a:gd name="connsiteX0" fmla="*/ 7140703 w 7140703"/>
              <a:gd name="connsiteY0" fmla="*/ 9815174 h 9896089"/>
              <a:gd name="connsiteX1" fmla="*/ 3642987 w 7140703"/>
              <a:gd name="connsiteY1" fmla="*/ 9865860 h 9896089"/>
              <a:gd name="connsiteX2" fmla="*/ 275899 w 7140703"/>
              <a:gd name="connsiteY2" fmla="*/ 4981916 h 9896089"/>
              <a:gd name="connsiteX3" fmla="*/ 442587 w 7140703"/>
              <a:gd name="connsiteY3" fmla="*/ 0 h 9896089"/>
              <a:gd name="connsiteX4" fmla="*/ 6974016 w 7140703"/>
              <a:gd name="connsiteY4" fmla="*/ 148659 h 9896089"/>
              <a:gd name="connsiteX5" fmla="*/ 7007827 w 7140703"/>
              <a:gd name="connsiteY5" fmla="*/ 2173997 h 9896089"/>
              <a:gd name="connsiteX6" fmla="*/ 7140703 w 7140703"/>
              <a:gd name="connsiteY6" fmla="*/ 9815174 h 9896089"/>
              <a:gd name="connsiteX0" fmla="*/ 6896771 w 6896771"/>
              <a:gd name="connsiteY0" fmla="*/ 9815174 h 9896089"/>
              <a:gd name="connsiteX1" fmla="*/ 3399055 w 6896771"/>
              <a:gd name="connsiteY1" fmla="*/ 9865860 h 9896089"/>
              <a:gd name="connsiteX2" fmla="*/ 31967 w 6896771"/>
              <a:gd name="connsiteY2" fmla="*/ 4981916 h 9896089"/>
              <a:gd name="connsiteX3" fmla="*/ 198655 w 6896771"/>
              <a:gd name="connsiteY3" fmla="*/ 0 h 9896089"/>
              <a:gd name="connsiteX4" fmla="*/ 6730084 w 6896771"/>
              <a:gd name="connsiteY4" fmla="*/ 148659 h 9896089"/>
              <a:gd name="connsiteX5" fmla="*/ 6763895 w 6896771"/>
              <a:gd name="connsiteY5" fmla="*/ 2173997 h 9896089"/>
              <a:gd name="connsiteX6" fmla="*/ 6896771 w 6896771"/>
              <a:gd name="connsiteY6" fmla="*/ 9815174 h 9896089"/>
              <a:gd name="connsiteX0" fmla="*/ 7012587 w 7012587"/>
              <a:gd name="connsiteY0" fmla="*/ 9815174 h 9896089"/>
              <a:gd name="connsiteX1" fmla="*/ 3514871 w 7012587"/>
              <a:gd name="connsiteY1" fmla="*/ 9865860 h 9896089"/>
              <a:gd name="connsiteX2" fmla="*/ 147783 w 7012587"/>
              <a:gd name="connsiteY2" fmla="*/ 4981916 h 9896089"/>
              <a:gd name="connsiteX3" fmla="*/ 314471 w 7012587"/>
              <a:gd name="connsiteY3" fmla="*/ 0 h 9896089"/>
              <a:gd name="connsiteX4" fmla="*/ 6845900 w 7012587"/>
              <a:gd name="connsiteY4" fmla="*/ 148659 h 9896089"/>
              <a:gd name="connsiteX5" fmla="*/ 6879711 w 7012587"/>
              <a:gd name="connsiteY5" fmla="*/ 2173997 h 9896089"/>
              <a:gd name="connsiteX6" fmla="*/ 7012587 w 7012587"/>
              <a:gd name="connsiteY6" fmla="*/ 9815174 h 9896089"/>
              <a:gd name="connsiteX0" fmla="*/ 6931890 w 6931890"/>
              <a:gd name="connsiteY0" fmla="*/ 9815174 h 9896089"/>
              <a:gd name="connsiteX1" fmla="*/ 3434174 w 6931890"/>
              <a:gd name="connsiteY1" fmla="*/ 9865860 h 9896089"/>
              <a:gd name="connsiteX2" fmla="*/ 67086 w 6931890"/>
              <a:gd name="connsiteY2" fmla="*/ 4981916 h 9896089"/>
              <a:gd name="connsiteX3" fmla="*/ 233774 w 6931890"/>
              <a:gd name="connsiteY3" fmla="*/ 0 h 9896089"/>
              <a:gd name="connsiteX4" fmla="*/ 6765203 w 6931890"/>
              <a:gd name="connsiteY4" fmla="*/ 148659 h 9896089"/>
              <a:gd name="connsiteX5" fmla="*/ 6799014 w 6931890"/>
              <a:gd name="connsiteY5" fmla="*/ 2173997 h 9896089"/>
              <a:gd name="connsiteX6" fmla="*/ 6931890 w 6931890"/>
              <a:gd name="connsiteY6" fmla="*/ 9815174 h 9896089"/>
              <a:gd name="connsiteX0" fmla="*/ 6825018 w 6825018"/>
              <a:gd name="connsiteY0" fmla="*/ 9815174 h 10239278"/>
              <a:gd name="connsiteX1" fmla="*/ 3327302 w 6825018"/>
              <a:gd name="connsiteY1" fmla="*/ 9865860 h 10239278"/>
              <a:gd name="connsiteX2" fmla="*/ 319442 w 6825018"/>
              <a:gd name="connsiteY2" fmla="*/ 4851287 h 10239278"/>
              <a:gd name="connsiteX3" fmla="*/ 126902 w 6825018"/>
              <a:gd name="connsiteY3" fmla="*/ 0 h 10239278"/>
              <a:gd name="connsiteX4" fmla="*/ 6658331 w 6825018"/>
              <a:gd name="connsiteY4" fmla="*/ 148659 h 10239278"/>
              <a:gd name="connsiteX5" fmla="*/ 6692142 w 6825018"/>
              <a:gd name="connsiteY5" fmla="*/ 2173997 h 10239278"/>
              <a:gd name="connsiteX6" fmla="*/ 6825018 w 6825018"/>
              <a:gd name="connsiteY6" fmla="*/ 9815174 h 10239278"/>
              <a:gd name="connsiteX0" fmla="*/ 6825018 w 6825018"/>
              <a:gd name="connsiteY0" fmla="*/ 9815174 h 9905687"/>
              <a:gd name="connsiteX1" fmla="*/ 3327302 w 6825018"/>
              <a:gd name="connsiteY1" fmla="*/ 9865860 h 9905687"/>
              <a:gd name="connsiteX2" fmla="*/ 319442 w 6825018"/>
              <a:gd name="connsiteY2" fmla="*/ 4851287 h 9905687"/>
              <a:gd name="connsiteX3" fmla="*/ 126902 w 6825018"/>
              <a:gd name="connsiteY3" fmla="*/ 0 h 9905687"/>
              <a:gd name="connsiteX4" fmla="*/ 6658331 w 6825018"/>
              <a:gd name="connsiteY4" fmla="*/ 148659 h 9905687"/>
              <a:gd name="connsiteX5" fmla="*/ 6692142 w 6825018"/>
              <a:gd name="connsiteY5" fmla="*/ 2173997 h 9905687"/>
              <a:gd name="connsiteX6" fmla="*/ 6825018 w 6825018"/>
              <a:gd name="connsiteY6" fmla="*/ 9815174 h 9905687"/>
              <a:gd name="connsiteX0" fmla="*/ 6825018 w 6825018"/>
              <a:gd name="connsiteY0" fmla="*/ 9815174 h 9963588"/>
              <a:gd name="connsiteX1" fmla="*/ 3327302 w 6825018"/>
              <a:gd name="connsiteY1" fmla="*/ 9865860 h 9963588"/>
              <a:gd name="connsiteX2" fmla="*/ 319442 w 6825018"/>
              <a:gd name="connsiteY2" fmla="*/ 4851287 h 9963588"/>
              <a:gd name="connsiteX3" fmla="*/ 126902 w 6825018"/>
              <a:gd name="connsiteY3" fmla="*/ 0 h 9963588"/>
              <a:gd name="connsiteX4" fmla="*/ 6658331 w 6825018"/>
              <a:gd name="connsiteY4" fmla="*/ 148659 h 9963588"/>
              <a:gd name="connsiteX5" fmla="*/ 6692142 w 6825018"/>
              <a:gd name="connsiteY5" fmla="*/ 2173997 h 9963588"/>
              <a:gd name="connsiteX6" fmla="*/ 6825018 w 6825018"/>
              <a:gd name="connsiteY6" fmla="*/ 9815174 h 9963588"/>
              <a:gd name="connsiteX0" fmla="*/ 6852413 w 6852413"/>
              <a:gd name="connsiteY0" fmla="*/ 9815174 h 10069925"/>
              <a:gd name="connsiteX1" fmla="*/ 3354697 w 6852413"/>
              <a:gd name="connsiteY1" fmla="*/ 9865860 h 10069925"/>
              <a:gd name="connsiteX2" fmla="*/ 1363764 w 6852413"/>
              <a:gd name="connsiteY2" fmla="*/ 7137882 h 10069925"/>
              <a:gd name="connsiteX3" fmla="*/ 346837 w 6852413"/>
              <a:gd name="connsiteY3" fmla="*/ 4851287 h 10069925"/>
              <a:gd name="connsiteX4" fmla="*/ 154297 w 6852413"/>
              <a:gd name="connsiteY4" fmla="*/ 0 h 10069925"/>
              <a:gd name="connsiteX5" fmla="*/ 6685726 w 6852413"/>
              <a:gd name="connsiteY5" fmla="*/ 148659 h 10069925"/>
              <a:gd name="connsiteX6" fmla="*/ 6719537 w 6852413"/>
              <a:gd name="connsiteY6" fmla="*/ 2173997 h 10069925"/>
              <a:gd name="connsiteX7" fmla="*/ 6852413 w 6852413"/>
              <a:gd name="connsiteY7" fmla="*/ 9815174 h 10069925"/>
              <a:gd name="connsiteX0" fmla="*/ 6852413 w 6852413"/>
              <a:gd name="connsiteY0" fmla="*/ 9815174 h 9910453"/>
              <a:gd name="connsiteX1" fmla="*/ 3354697 w 6852413"/>
              <a:gd name="connsiteY1" fmla="*/ 9865860 h 9910453"/>
              <a:gd name="connsiteX2" fmla="*/ 1363764 w 6852413"/>
              <a:gd name="connsiteY2" fmla="*/ 7137882 h 9910453"/>
              <a:gd name="connsiteX3" fmla="*/ 346837 w 6852413"/>
              <a:gd name="connsiteY3" fmla="*/ 4851287 h 9910453"/>
              <a:gd name="connsiteX4" fmla="*/ 154297 w 6852413"/>
              <a:gd name="connsiteY4" fmla="*/ 0 h 9910453"/>
              <a:gd name="connsiteX5" fmla="*/ 6685726 w 6852413"/>
              <a:gd name="connsiteY5" fmla="*/ 148659 h 9910453"/>
              <a:gd name="connsiteX6" fmla="*/ 6719537 w 6852413"/>
              <a:gd name="connsiteY6" fmla="*/ 2173997 h 9910453"/>
              <a:gd name="connsiteX7" fmla="*/ 6852413 w 6852413"/>
              <a:gd name="connsiteY7" fmla="*/ 9815174 h 9910453"/>
              <a:gd name="connsiteX0" fmla="*/ 6852413 w 6852413"/>
              <a:gd name="connsiteY0" fmla="*/ 9815174 h 9924910"/>
              <a:gd name="connsiteX1" fmla="*/ 3354697 w 6852413"/>
              <a:gd name="connsiteY1" fmla="*/ 9865860 h 9924910"/>
              <a:gd name="connsiteX2" fmla="*/ 1363764 w 6852413"/>
              <a:gd name="connsiteY2" fmla="*/ 7137882 h 9924910"/>
              <a:gd name="connsiteX3" fmla="*/ 346837 w 6852413"/>
              <a:gd name="connsiteY3" fmla="*/ 4851287 h 9924910"/>
              <a:gd name="connsiteX4" fmla="*/ 154297 w 6852413"/>
              <a:gd name="connsiteY4" fmla="*/ 0 h 9924910"/>
              <a:gd name="connsiteX5" fmla="*/ 6685726 w 6852413"/>
              <a:gd name="connsiteY5" fmla="*/ 148659 h 9924910"/>
              <a:gd name="connsiteX6" fmla="*/ 6719537 w 6852413"/>
              <a:gd name="connsiteY6" fmla="*/ 2173997 h 9924910"/>
              <a:gd name="connsiteX7" fmla="*/ 6852413 w 6852413"/>
              <a:gd name="connsiteY7" fmla="*/ 9815174 h 9924910"/>
              <a:gd name="connsiteX0" fmla="*/ 6772202 w 6772202"/>
              <a:gd name="connsiteY0" fmla="*/ 9799132 h 10064527"/>
              <a:gd name="connsiteX1" fmla="*/ 3354697 w 6772202"/>
              <a:gd name="connsiteY1" fmla="*/ 9865860 h 10064527"/>
              <a:gd name="connsiteX2" fmla="*/ 1363764 w 6772202"/>
              <a:gd name="connsiteY2" fmla="*/ 7137882 h 10064527"/>
              <a:gd name="connsiteX3" fmla="*/ 346837 w 6772202"/>
              <a:gd name="connsiteY3" fmla="*/ 4851287 h 10064527"/>
              <a:gd name="connsiteX4" fmla="*/ 154297 w 6772202"/>
              <a:gd name="connsiteY4" fmla="*/ 0 h 10064527"/>
              <a:gd name="connsiteX5" fmla="*/ 6685726 w 6772202"/>
              <a:gd name="connsiteY5" fmla="*/ 148659 h 10064527"/>
              <a:gd name="connsiteX6" fmla="*/ 6719537 w 6772202"/>
              <a:gd name="connsiteY6" fmla="*/ 2173997 h 10064527"/>
              <a:gd name="connsiteX7" fmla="*/ 6772202 w 6772202"/>
              <a:gd name="connsiteY7" fmla="*/ 9799132 h 10064527"/>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51480 w 6837956"/>
              <a:gd name="connsiteY5" fmla="*/ 52406 h 9968274"/>
              <a:gd name="connsiteX6" fmla="*/ 6785291 w 6837956"/>
              <a:gd name="connsiteY6" fmla="*/ 2077744 h 9968274"/>
              <a:gd name="connsiteX7" fmla="*/ 6837956 w 6837956"/>
              <a:gd name="connsiteY7" fmla="*/ 9702879 h 9968274"/>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83564 w 6837956"/>
              <a:gd name="connsiteY5" fmla="*/ 4280 h 9968274"/>
              <a:gd name="connsiteX6" fmla="*/ 6785291 w 6837956"/>
              <a:gd name="connsiteY6" fmla="*/ 2077744 h 9968274"/>
              <a:gd name="connsiteX7" fmla="*/ 6837956 w 6837956"/>
              <a:gd name="connsiteY7" fmla="*/ 9702879 h 9968274"/>
              <a:gd name="connsiteX0" fmla="*/ 6837956 w 6837956"/>
              <a:gd name="connsiteY0" fmla="*/ 9702879 h 9944781"/>
              <a:gd name="connsiteX1" fmla="*/ 3484620 w 6837956"/>
              <a:gd name="connsiteY1" fmla="*/ 9737523 h 9944781"/>
              <a:gd name="connsiteX2" fmla="*/ 1429518 w 6837956"/>
              <a:gd name="connsiteY2" fmla="*/ 7041629 h 9944781"/>
              <a:gd name="connsiteX3" fmla="*/ 412591 w 6837956"/>
              <a:gd name="connsiteY3" fmla="*/ 4755034 h 9944781"/>
              <a:gd name="connsiteX4" fmla="*/ 139840 w 6837956"/>
              <a:gd name="connsiteY4" fmla="*/ 0 h 9944781"/>
              <a:gd name="connsiteX5" fmla="*/ 6783564 w 6837956"/>
              <a:gd name="connsiteY5" fmla="*/ 4280 h 9944781"/>
              <a:gd name="connsiteX6" fmla="*/ 6785291 w 6837956"/>
              <a:gd name="connsiteY6" fmla="*/ 2077744 h 9944781"/>
              <a:gd name="connsiteX7" fmla="*/ 6837956 w 6837956"/>
              <a:gd name="connsiteY7" fmla="*/ 9702879 h 9944781"/>
              <a:gd name="connsiteX0" fmla="*/ 6837956 w 6837956"/>
              <a:gd name="connsiteY0" fmla="*/ 9702879 h 9755911"/>
              <a:gd name="connsiteX1" fmla="*/ 3484620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55911"/>
              <a:gd name="connsiteX1" fmla="*/ 3612956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49088"/>
              <a:gd name="connsiteX1" fmla="*/ 3612956 w 6837956"/>
              <a:gd name="connsiteY1" fmla="*/ 9721481 h 9749088"/>
              <a:gd name="connsiteX2" fmla="*/ 1429518 w 6837956"/>
              <a:gd name="connsiteY2" fmla="*/ 7041629 h 9749088"/>
              <a:gd name="connsiteX3" fmla="*/ 412591 w 6837956"/>
              <a:gd name="connsiteY3" fmla="*/ 4755034 h 9749088"/>
              <a:gd name="connsiteX4" fmla="*/ 139840 w 6837956"/>
              <a:gd name="connsiteY4" fmla="*/ 0 h 9749088"/>
              <a:gd name="connsiteX5" fmla="*/ 6783564 w 6837956"/>
              <a:gd name="connsiteY5" fmla="*/ 4280 h 9749088"/>
              <a:gd name="connsiteX6" fmla="*/ 6785291 w 6837956"/>
              <a:gd name="connsiteY6" fmla="*/ 2077744 h 9749088"/>
              <a:gd name="connsiteX7" fmla="*/ 6837956 w 6837956"/>
              <a:gd name="connsiteY7" fmla="*/ 9702879 h 9749088"/>
              <a:gd name="connsiteX0" fmla="*/ 6837956 w 6837956"/>
              <a:gd name="connsiteY0" fmla="*/ 9702879 h 9743719"/>
              <a:gd name="connsiteX1" fmla="*/ 3612956 w 6837956"/>
              <a:gd name="connsiteY1" fmla="*/ 9705439 h 9743719"/>
              <a:gd name="connsiteX2" fmla="*/ 1429518 w 6837956"/>
              <a:gd name="connsiteY2" fmla="*/ 7041629 h 9743719"/>
              <a:gd name="connsiteX3" fmla="*/ 412591 w 6837956"/>
              <a:gd name="connsiteY3" fmla="*/ 4755034 h 9743719"/>
              <a:gd name="connsiteX4" fmla="*/ 139840 w 6837956"/>
              <a:gd name="connsiteY4" fmla="*/ 0 h 9743719"/>
              <a:gd name="connsiteX5" fmla="*/ 6783564 w 6837956"/>
              <a:gd name="connsiteY5" fmla="*/ 4280 h 9743719"/>
              <a:gd name="connsiteX6" fmla="*/ 6785291 w 6837956"/>
              <a:gd name="connsiteY6" fmla="*/ 2077744 h 9743719"/>
              <a:gd name="connsiteX7" fmla="*/ 6837956 w 6837956"/>
              <a:gd name="connsiteY7" fmla="*/ 9702879 h 9743719"/>
              <a:gd name="connsiteX0" fmla="*/ 6837956 w 6837956"/>
              <a:gd name="connsiteY0" fmla="*/ 9702879 h 9739418"/>
              <a:gd name="connsiteX1" fmla="*/ 3628998 w 6837956"/>
              <a:gd name="connsiteY1" fmla="*/ 9689397 h 9739418"/>
              <a:gd name="connsiteX2" fmla="*/ 1429518 w 6837956"/>
              <a:gd name="connsiteY2" fmla="*/ 7041629 h 9739418"/>
              <a:gd name="connsiteX3" fmla="*/ 412591 w 6837956"/>
              <a:gd name="connsiteY3" fmla="*/ 4755034 h 9739418"/>
              <a:gd name="connsiteX4" fmla="*/ 139840 w 6837956"/>
              <a:gd name="connsiteY4" fmla="*/ 0 h 9739418"/>
              <a:gd name="connsiteX5" fmla="*/ 6783564 w 6837956"/>
              <a:gd name="connsiteY5" fmla="*/ 4280 h 9739418"/>
              <a:gd name="connsiteX6" fmla="*/ 6785291 w 6837956"/>
              <a:gd name="connsiteY6" fmla="*/ 2077744 h 9739418"/>
              <a:gd name="connsiteX7" fmla="*/ 6837956 w 6837956"/>
              <a:gd name="connsiteY7" fmla="*/ 9702879 h 9739418"/>
              <a:gd name="connsiteX0" fmla="*/ 6827659 w 6827659"/>
              <a:gd name="connsiteY0" fmla="*/ 9702879 h 9739418"/>
              <a:gd name="connsiteX1" fmla="*/ 3618701 w 6827659"/>
              <a:gd name="connsiteY1" fmla="*/ 9689397 h 9739418"/>
              <a:gd name="connsiteX2" fmla="*/ 1419221 w 6827659"/>
              <a:gd name="connsiteY2" fmla="*/ 7041629 h 9739418"/>
              <a:gd name="connsiteX3" fmla="*/ 402294 w 6827659"/>
              <a:gd name="connsiteY3" fmla="*/ 4755034 h 9739418"/>
              <a:gd name="connsiteX4" fmla="*/ 129543 w 6827659"/>
              <a:gd name="connsiteY4" fmla="*/ 0 h 9739418"/>
              <a:gd name="connsiteX5" fmla="*/ 6773267 w 6827659"/>
              <a:gd name="connsiteY5" fmla="*/ 4280 h 9739418"/>
              <a:gd name="connsiteX6" fmla="*/ 6774994 w 6827659"/>
              <a:gd name="connsiteY6" fmla="*/ 2077744 h 9739418"/>
              <a:gd name="connsiteX7" fmla="*/ 6827659 w 6827659"/>
              <a:gd name="connsiteY7" fmla="*/ 9702879 h 9739418"/>
              <a:gd name="connsiteX0" fmla="*/ 6825272 w 6825272"/>
              <a:gd name="connsiteY0" fmla="*/ 9702879 h 9739418"/>
              <a:gd name="connsiteX1" fmla="*/ 3616314 w 6825272"/>
              <a:gd name="connsiteY1" fmla="*/ 9689397 h 9739418"/>
              <a:gd name="connsiteX2" fmla="*/ 1416834 w 6825272"/>
              <a:gd name="connsiteY2" fmla="*/ 7041629 h 9739418"/>
              <a:gd name="connsiteX3" fmla="*/ 399907 w 6825272"/>
              <a:gd name="connsiteY3" fmla="*/ 4755034 h 9739418"/>
              <a:gd name="connsiteX4" fmla="*/ 127156 w 6825272"/>
              <a:gd name="connsiteY4" fmla="*/ 0 h 9739418"/>
              <a:gd name="connsiteX5" fmla="*/ 6770880 w 6825272"/>
              <a:gd name="connsiteY5" fmla="*/ 4280 h 9739418"/>
              <a:gd name="connsiteX6" fmla="*/ 6772607 w 6825272"/>
              <a:gd name="connsiteY6" fmla="*/ 2077744 h 9739418"/>
              <a:gd name="connsiteX7" fmla="*/ 6825272 w 682527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17852" h="9739418">
                <a:moveTo>
                  <a:pt x="6817852" y="9702879"/>
                </a:moveTo>
                <a:cubicBezTo>
                  <a:pt x="4172624" y="9787636"/>
                  <a:pt x="3964868" y="9699802"/>
                  <a:pt x="3608894" y="9689397"/>
                </a:cubicBezTo>
                <a:cubicBezTo>
                  <a:pt x="3252920" y="9678992"/>
                  <a:pt x="1814471" y="7909475"/>
                  <a:pt x="1409414" y="7041629"/>
                </a:cubicBezTo>
                <a:cubicBezTo>
                  <a:pt x="940188" y="6173783"/>
                  <a:pt x="575349" y="5319039"/>
                  <a:pt x="440613" y="4755034"/>
                </a:cubicBezTo>
                <a:cubicBezTo>
                  <a:pt x="305877" y="4191029"/>
                  <a:pt x="-237626" y="1338943"/>
                  <a:pt x="119736" y="0"/>
                </a:cubicBezTo>
                <a:lnTo>
                  <a:pt x="6763460" y="4280"/>
                </a:lnTo>
                <a:cubicBezTo>
                  <a:pt x="6774538" y="1237469"/>
                  <a:pt x="6731963" y="395901"/>
                  <a:pt x="6765187" y="2077744"/>
                </a:cubicBezTo>
                <a:cubicBezTo>
                  <a:pt x="6798411" y="3694273"/>
                  <a:pt x="6720073" y="8246730"/>
                  <a:pt x="6817852" y="9702879"/>
                </a:cubicBezTo>
                <a:close/>
              </a:path>
            </a:pathLst>
          </a:custGeom>
          <a:ln w="9525">
            <a:noFill/>
            <a:miter lim="400000"/>
          </a:ln>
          <a:extLst>
            <a:ext uri="{C572A759-6A51-4108-AA02-DFA0A04FC94B}">
              <ma14:wrappingTextBoxFlag xmlns="" xmlns:ma14="http://schemas.microsoft.com/office/mac/drawingml/2011/main" val="1"/>
            </a:ext>
          </a:extLst>
        </p:spPr>
        <p:txBody>
          <a:bodyPr/>
          <a:lstStyle/>
          <a:p>
            <a:endParaRPr lang="en-US" dirty="0"/>
          </a:p>
        </p:txBody>
      </p:sp>
      <p:sp>
        <p:nvSpPr>
          <p:cNvPr id="60" name="Title Text"/>
          <p:cNvSpPr txBox="1">
            <a:spLocks noGrp="1"/>
          </p:cNvSpPr>
          <p:nvPr>
            <p:ph type="title"/>
          </p:nvPr>
        </p:nvSpPr>
        <p:spPr>
          <a:xfrm>
            <a:off x="1270039" y="635000"/>
            <a:ext cx="9117545" cy="1988692"/>
          </a:xfrm>
          <a:prstGeom prst="rect">
            <a:avLst/>
          </a:prstGeom>
        </p:spPr>
        <p:txBody>
          <a:bodyPr anchor="t"/>
          <a:lstStyle/>
          <a:p>
            <a:r>
              <a:t>Title Text</a:t>
            </a:r>
          </a:p>
        </p:txBody>
      </p:sp>
      <p:sp>
        <p:nvSpPr>
          <p:cNvPr id="61" name="Body Level One…"/>
          <p:cNvSpPr txBox="1">
            <a:spLocks noGrp="1"/>
          </p:cNvSpPr>
          <p:nvPr>
            <p:ph type="body" sz="quarter" idx="1"/>
          </p:nvPr>
        </p:nvSpPr>
        <p:spPr>
          <a:xfrm>
            <a:off x="1270039" y="2616200"/>
            <a:ext cx="9117545" cy="4267200"/>
          </a:xfrm>
          <a:prstGeom prst="rect">
            <a:avLst/>
          </a:prstGeom>
        </p:spPr>
        <p:txBody>
          <a:bodyPr anchor="t"/>
          <a:lstStyle>
            <a:lvl1pPr marL="0" indent="0">
              <a:buSzTx/>
              <a:buNone/>
              <a:defRPr>
                <a:solidFill>
                  <a:schemeClr val="tx2">
                    <a:lumMod val="50000"/>
                  </a:schemeClr>
                </a:solidFill>
              </a:defRPr>
            </a:lvl1pPr>
            <a:lvl2pPr marL="0" indent="0">
              <a:buSzTx/>
              <a:buNone/>
              <a:defRPr>
                <a:solidFill>
                  <a:schemeClr val="tx2">
                    <a:lumMod val="50000"/>
                  </a:schemeClr>
                </a:solidFill>
              </a:defRPr>
            </a:lvl2pPr>
            <a:lvl3pPr marL="0" indent="0">
              <a:buSzTx/>
              <a:buNone/>
              <a:defRPr>
                <a:solidFill>
                  <a:schemeClr val="tx2">
                    <a:lumMod val="50000"/>
                  </a:schemeClr>
                </a:solidFill>
              </a:defRPr>
            </a:lvl3pPr>
            <a:lvl4pPr marL="0" indent="0">
              <a:buSzTx/>
              <a:buNone/>
              <a:defRPr>
                <a:solidFill>
                  <a:schemeClr val="tx2">
                    <a:lumMod val="50000"/>
                  </a:schemeClr>
                </a:solidFill>
              </a:defRPr>
            </a:lvl4pPr>
            <a:lvl5pPr marL="0" indent="0">
              <a:buSzTx/>
              <a:buNone/>
              <a:defRPr>
                <a:solidFill>
                  <a:schemeClr val="tx2">
                    <a:lumMod val="50000"/>
                  </a:schemeClr>
                </a:solidFill>
              </a:defRPr>
            </a:lvl5pPr>
          </a:lstStyle>
          <a:p>
            <a:r>
              <a:t>Body Level One</a:t>
            </a:r>
          </a:p>
          <a:p>
            <a:pPr lvl="1"/>
            <a:r>
              <a:t>Body Level Two</a:t>
            </a:r>
          </a:p>
          <a:p>
            <a:pPr lvl="2"/>
            <a:r>
              <a:t>Body Level Three</a:t>
            </a:r>
          </a:p>
          <a:p>
            <a:pPr lvl="3"/>
            <a:r>
              <a:t>Body Level Four</a:t>
            </a:r>
          </a:p>
          <a:p>
            <a:pPr lvl="4"/>
            <a:r>
              <a:t>Body Level Five</a:t>
            </a:r>
          </a:p>
        </p:txBody>
      </p:sp>
      <p:sp>
        <p:nvSpPr>
          <p:cNvPr id="62" name="Pull out quote"/>
          <p:cNvSpPr>
            <a:spLocks noGrp="1"/>
          </p:cNvSpPr>
          <p:nvPr>
            <p:ph type="body" sz="quarter" idx="14"/>
          </p:nvPr>
        </p:nvSpPr>
        <p:spPr>
          <a:xfrm>
            <a:off x="9766340" y="9099807"/>
            <a:ext cx="6549451" cy="406401"/>
          </a:xfrm>
          <a:prstGeom prst="rect">
            <a:avLst/>
          </a:prstGeom>
        </p:spPr>
        <p:txBody>
          <a:bodyPr/>
          <a:lstStyle>
            <a:lvl1pPr marL="0" indent="0">
              <a:spcBef>
                <a:spcPts val="0"/>
              </a:spcBef>
              <a:buSzTx/>
              <a:buNone/>
              <a:defRPr>
                <a:solidFill>
                  <a:srgbClr val="00A585"/>
                </a:solidFill>
                <a:latin typeface="Open Sans Bold"/>
                <a:sym typeface="Open Sans Bold"/>
              </a:defRPr>
            </a:lvl1pPr>
          </a:lstStyle>
          <a:p>
            <a:pPr marL="0" indent="0">
              <a:spcBef>
                <a:spcPts val="0"/>
              </a:spcBef>
              <a:buSzTx/>
              <a:buNone/>
              <a:defRPr>
                <a:solidFill>
                  <a:srgbClr val="00A585"/>
                </a:solidFill>
                <a:latin typeface="Open Sans Bold"/>
                <a:ea typeface="Open Sans Bold"/>
                <a:cs typeface="Open Sans Bold"/>
                <a:sym typeface="Open Sans Bold"/>
              </a:defRPr>
            </a:pPr>
            <a:endParaRPr/>
          </a:p>
        </p:txBody>
      </p:sp>
      <p:sp>
        <p:nvSpPr>
          <p:cNvPr id="63" name="Slide Number"/>
          <p:cNvSpPr txBox="1">
            <a:spLocks noGrp="1"/>
          </p:cNvSpPr>
          <p:nvPr>
            <p:ph type="sldNum" sz="quarter" idx="2"/>
          </p:nvPr>
        </p:nvSpPr>
        <p:spPr>
          <a:xfrm>
            <a:off x="3396741" y="8803219"/>
            <a:ext cx="418384" cy="410369"/>
          </a:xfrm>
          <a:prstGeom prst="rect">
            <a:avLst/>
          </a:prstGeom>
        </p:spPr>
        <p:txBody>
          <a:bodyPr/>
          <a:lstStyle>
            <a:lvl1pPr>
              <a:defRPr sz="2000">
                <a:solidFill>
                  <a:srgbClr val="00B297"/>
                </a:solidFill>
              </a:defRPr>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extLst/>
          </a:blip>
          <a:stretch>
            <a:fillRect/>
          </a:stretch>
        </p:blipFill>
        <p:spPr>
          <a:xfrm>
            <a:off x="3721119" y="3557851"/>
            <a:ext cx="4836076" cy="2187856"/>
          </a:xfrm>
          <a:prstGeom prst="rect">
            <a:avLst/>
          </a:prstGeom>
          <a:ln w="12700">
            <a:miter lim="400000"/>
          </a:ln>
        </p:spPr>
      </p:pic>
      <p:pic>
        <p:nvPicPr>
          <p:cNvPr id="107" name="pasted-image.pdf" descr="pasted-image.pdf"/>
          <p:cNvPicPr>
            <a:picLocks noChangeAspect="1"/>
          </p:cNvPicPr>
          <p:nvPr/>
        </p:nvPicPr>
        <p:blipFill>
          <a:blip r:embed="rId3">
            <a:extLst/>
          </a:blip>
          <a:stretch>
            <a:fillRect/>
          </a:stretch>
        </p:blipFill>
        <p:spPr>
          <a:xfrm>
            <a:off x="9051524" y="3976666"/>
            <a:ext cx="117777" cy="1190673"/>
          </a:xfrm>
          <a:prstGeom prst="rect">
            <a:avLst/>
          </a:prstGeom>
          <a:ln w="12700">
            <a:miter lim="400000"/>
          </a:ln>
        </p:spPr>
      </p:pic>
      <p:sp>
        <p:nvSpPr>
          <p:cNvPr id="108" name="You"/>
          <p:cNvSpPr txBox="1"/>
          <p:nvPr/>
        </p:nvSpPr>
        <p:spPr>
          <a:xfrm>
            <a:off x="9663630" y="4366761"/>
            <a:ext cx="7082075" cy="1121678"/>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dirty="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dirty="0"/>
              <a:t>Thank</a:t>
            </a:r>
          </a:p>
        </p:txBody>
      </p:sp>
      <p:sp>
        <p:nvSpPr>
          <p:cNvPr id="110"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6402" y="387506"/>
            <a:ext cx="16601277" cy="1836280"/>
          </a:xfrm>
        </p:spPr>
        <p:txBody>
          <a:bodyPr anchor="ctr"/>
          <a:lstStyle>
            <a:lvl1pPr>
              <a:defRPr>
                <a:latin typeface="Lato Heavy" panose="020F0502020204030203" pitchFamily="34" charset="0"/>
                <a:ea typeface="Lato Heavy" panose="020F0502020204030203" pitchFamily="34" charset="0"/>
                <a:cs typeface="Lato Heavy" panose="020F0502020204030203"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spcAft>
                <a:spcPts val="1138"/>
              </a:spcAft>
              <a:defRPr>
                <a:latin typeface="Lato" panose="020F0502020204030203" pitchFamily="34" charset="0"/>
                <a:ea typeface="Lato" panose="020F0502020204030203" pitchFamily="34" charset="0"/>
                <a:cs typeface="Lato" panose="020F0502020204030203" pitchFamily="34" charset="0"/>
              </a:defRPr>
            </a:lvl1pPr>
            <a:lvl2pPr>
              <a:spcAft>
                <a:spcPts val="1138"/>
              </a:spcAft>
              <a:defRPr>
                <a:latin typeface="Lato" panose="020F0502020204030203" pitchFamily="34" charset="0"/>
                <a:ea typeface="Lato" panose="020F0502020204030203" pitchFamily="34" charset="0"/>
                <a:cs typeface="Lato" panose="020F0502020204030203" pitchFamily="34" charset="0"/>
              </a:defRPr>
            </a:lvl2pPr>
            <a:lvl3pPr>
              <a:spcAft>
                <a:spcPts val="1138"/>
              </a:spcAft>
              <a:defRPr>
                <a:latin typeface="Lato" panose="020F0502020204030203" pitchFamily="34" charset="0"/>
                <a:ea typeface="Lato" panose="020F0502020204030203" pitchFamily="34" charset="0"/>
                <a:cs typeface="Lato" panose="020F0502020204030203" pitchFamily="34" charset="0"/>
              </a:defRPr>
            </a:lvl3pPr>
            <a:lvl4pPr>
              <a:spcAft>
                <a:spcPts val="1138"/>
              </a:spcAft>
              <a:defRPr>
                <a:latin typeface="Lato" panose="020F0502020204030203" pitchFamily="34" charset="0"/>
                <a:ea typeface="Lato" panose="020F0502020204030203" pitchFamily="34" charset="0"/>
                <a:cs typeface="Lato" panose="020F0502020204030203" pitchFamily="34" charset="0"/>
              </a:defRPr>
            </a:lvl4pPr>
            <a:lvl5pPr>
              <a:spcAft>
                <a:spcPts val="1138"/>
              </a:spcAft>
              <a:defRPr>
                <a:latin typeface="Lato" panose="020F0502020204030203" pitchFamily="34" charset="0"/>
                <a:ea typeface="Lato" panose="020F0502020204030203" pitchFamily="34" charset="0"/>
                <a:cs typeface="Lato" panose="020F050202020403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707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9">
            <a:extLst/>
          </a:blip>
          <a:stretch>
            <a:fillRect/>
          </a:stretch>
        </p:blipFill>
        <p:spPr>
          <a:xfrm>
            <a:off x="522445" y="8400288"/>
            <a:ext cx="2443489" cy="1071258"/>
          </a:xfrm>
          <a:prstGeom prst="rect">
            <a:avLst/>
          </a:prstGeom>
          <a:ln w="12700">
            <a:miter lim="400000"/>
          </a:ln>
        </p:spPr>
      </p:pic>
      <p:pic>
        <p:nvPicPr>
          <p:cNvPr id="5" name="pasted-image.pdf" descr="pasted-image.pdf"/>
          <p:cNvPicPr>
            <a:picLocks noChangeAspect="1"/>
          </p:cNvPicPr>
          <p:nvPr/>
        </p:nvPicPr>
        <p:blipFill>
          <a:blip r:embed="rId10">
            <a:extLst/>
          </a:blip>
          <a:stretch>
            <a:fillRect/>
          </a:stretch>
        </p:blipFill>
        <p:spPr>
          <a:xfrm>
            <a:off x="3153050" y="8675531"/>
            <a:ext cx="66421" cy="406402"/>
          </a:xfrm>
          <a:prstGeom prst="rect">
            <a:avLst/>
          </a:prstGeom>
          <a:ln w="12700">
            <a:miter lim="400000"/>
          </a:ln>
        </p:spPr>
      </p:pic>
      <p:sp>
        <p:nvSpPr>
          <p:cNvPr id="6" name="Page"/>
          <p:cNvSpPr txBox="1"/>
          <p:nvPr/>
        </p:nvSpPr>
        <p:spPr>
          <a:xfrm>
            <a:off x="3228148" y="849750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
        <p:nvSpPr>
          <p:cNvPr id="7" name="Slide Number"/>
          <p:cNvSpPr txBox="1">
            <a:spLocks noGrp="1"/>
          </p:cNvSpPr>
          <p:nvPr>
            <p:ph type="sldNum" sz="quarter" idx="2"/>
          </p:nvPr>
        </p:nvSpPr>
        <p:spPr>
          <a:xfrm>
            <a:off x="3386653" y="8785759"/>
            <a:ext cx="394339" cy="389915"/>
          </a:xfrm>
          <a:prstGeom prst="rect">
            <a:avLst/>
          </a:prstGeom>
          <a:ln w="12700">
            <a:miter lim="400000"/>
          </a:ln>
        </p:spPr>
        <p:txBody>
          <a:bodyPr wrap="none" lIns="50800" tIns="50800" rIns="50800" bIns="50800">
            <a:spAutoFit/>
          </a:bodyPr>
          <a:lstStyle>
            <a:lvl1pPr algn="l">
              <a:defRPr sz="1867">
                <a:solidFill>
                  <a:srgbClr val="00B297"/>
                </a:solidFill>
                <a:latin typeface="Open Sans Bold"/>
                <a:ea typeface="Open Sans Bold"/>
                <a:cs typeface="Open Sans Bold"/>
                <a:sym typeface="Open Sans Bold"/>
              </a:defRPr>
            </a:lvl1pPr>
          </a:lstStyle>
          <a:p>
            <a:fld id="{86CB4B4D-7CA3-9044-876B-883B54F8677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8" r:id="rId6"/>
    <p:sldLayoutId id="2147483659" r:id="rId7"/>
  </p:sldLayoutIdLst>
  <p:transition spd="med"/>
  <p:hf hdr="0" ftr="0" dt="0"/>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0000"/>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video" Target="https://www.youtube.com/embed/gW3hkgrh3wk?start=198&amp;feature=oembed" TargetMode="Externa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itle"/>
          <p:cNvSpPr txBox="1">
            <a:spLocks noGrp="1"/>
          </p:cNvSpPr>
          <p:nvPr>
            <p:ph type="title"/>
          </p:nvPr>
        </p:nvSpPr>
        <p:spPr>
          <a:xfrm>
            <a:off x="7424172" y="956366"/>
            <a:ext cx="9419230" cy="1587612"/>
          </a:xfrm>
          <a:prstGeom prst="rect">
            <a:avLst/>
          </a:prstGeom>
        </p:spPr>
        <p:txBody>
          <a:bodyPr>
            <a:normAutofit fontScale="90000"/>
          </a:bodyPr>
          <a:lstStyle/>
          <a:p>
            <a:pPr defTabSz="521910">
              <a:defRPr sz="4000"/>
            </a:pPr>
            <a:r>
              <a:rPr lang="en-GB" sz="7200" noProof="0" dirty="0"/>
              <a:t>Sphere and Coordination</a:t>
            </a:r>
          </a:p>
        </p:txBody>
      </p:sp>
      <p:pic>
        <p:nvPicPr>
          <p:cNvPr id="2052" name="Picture 4" descr="Related image">
            <a:extLst>
              <a:ext uri="{FF2B5EF4-FFF2-40B4-BE49-F238E27FC236}">
                <a16:creationId xmlns:a16="http://schemas.microsoft.com/office/drawing/2014/main" id="{9BFD6A1D-0D28-4D20-B760-71498165C6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4172" y="3671888"/>
            <a:ext cx="6934766" cy="487670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9ADCC91-2CD4-43DF-8FCE-329767F706BC}"/>
              </a:ext>
            </a:extLst>
          </p:cNvPr>
          <p:cNvSpPr txBox="1"/>
          <p:nvPr/>
        </p:nvSpPr>
        <p:spPr>
          <a:xfrm>
            <a:off x="11488249" y="8592049"/>
            <a:ext cx="2893421"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000" dirty="0">
                <a:solidFill>
                  <a:srgbClr val="00B297"/>
                </a:solidFill>
              </a:rPr>
              <a:t>World Health Organization</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85816" y="7295846"/>
            <a:ext cx="1767886" cy="889685"/>
          </a:xfrm>
          <a:prstGeom prst="rect">
            <a:avLst/>
          </a:prstGeom>
          <a:solidFill>
            <a:schemeClr val="accent1">
              <a:lumMod val="40000"/>
              <a:lumOff val="6000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1800" b="1" dirty="0">
                <a:solidFill>
                  <a:schemeClr val="tx2"/>
                </a:solidFill>
                <a:latin typeface="Open Sans"/>
              </a:rPr>
              <a:t>Food/food security </a:t>
            </a:r>
          </a:p>
        </p:txBody>
      </p:sp>
      <p:sp>
        <p:nvSpPr>
          <p:cNvPr id="6" name="Rectangle 5"/>
          <p:cNvSpPr/>
          <p:nvPr/>
        </p:nvSpPr>
        <p:spPr>
          <a:xfrm>
            <a:off x="5200954" y="7313701"/>
            <a:ext cx="1365504" cy="895867"/>
          </a:xfrm>
          <a:prstGeom prst="rect">
            <a:avLst/>
          </a:prstGeom>
          <a:solidFill>
            <a:schemeClr val="accent1">
              <a:lumMod val="40000"/>
              <a:lumOff val="6000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1800" b="1" dirty="0">
                <a:solidFill>
                  <a:schemeClr val="tx2"/>
                </a:solidFill>
                <a:latin typeface="Open Sans"/>
              </a:rPr>
              <a:t>Health and nutrition</a:t>
            </a:r>
          </a:p>
        </p:txBody>
      </p:sp>
      <p:sp>
        <p:nvSpPr>
          <p:cNvPr id="7" name="Rectangle 6"/>
          <p:cNvSpPr/>
          <p:nvPr/>
        </p:nvSpPr>
        <p:spPr>
          <a:xfrm>
            <a:off x="6730209" y="7297638"/>
            <a:ext cx="1365504" cy="906718"/>
          </a:xfrm>
          <a:prstGeom prst="rect">
            <a:avLst/>
          </a:prstGeom>
          <a:solidFill>
            <a:schemeClr val="accent1">
              <a:lumMod val="40000"/>
              <a:lumOff val="6000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800" b="1" dirty="0">
                <a:solidFill>
                  <a:schemeClr val="tx2"/>
                </a:solidFill>
                <a:latin typeface="Open Sans"/>
              </a:rPr>
              <a:t>Shelter and CRI</a:t>
            </a:r>
          </a:p>
        </p:txBody>
      </p:sp>
      <p:sp>
        <p:nvSpPr>
          <p:cNvPr id="8" name="Rectangle 7"/>
          <p:cNvSpPr/>
          <p:nvPr/>
        </p:nvSpPr>
        <p:spPr>
          <a:xfrm>
            <a:off x="8257929" y="7298194"/>
            <a:ext cx="1365504" cy="913797"/>
          </a:xfrm>
          <a:prstGeom prst="rect">
            <a:avLst/>
          </a:prstGeom>
          <a:solidFill>
            <a:schemeClr val="accent1">
              <a:lumMod val="40000"/>
              <a:lumOff val="6000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800" b="1" dirty="0">
                <a:solidFill>
                  <a:schemeClr val="tx2"/>
                </a:solidFill>
                <a:latin typeface="Open Sans"/>
              </a:rPr>
              <a:t>WASH</a:t>
            </a:r>
            <a:endParaRPr lang="en-GB" sz="1800" b="1" dirty="0">
              <a:solidFill>
                <a:schemeClr val="tx2"/>
              </a:solidFill>
              <a:latin typeface="Open Sans"/>
            </a:endParaRPr>
          </a:p>
        </p:txBody>
      </p:sp>
      <p:sp>
        <p:nvSpPr>
          <p:cNvPr id="9" name="Rectangle 8"/>
          <p:cNvSpPr/>
          <p:nvPr/>
        </p:nvSpPr>
        <p:spPr>
          <a:xfrm>
            <a:off x="9785649" y="7282408"/>
            <a:ext cx="1365504" cy="908876"/>
          </a:xfrm>
          <a:prstGeom prst="rect">
            <a:avLst/>
          </a:prstGeom>
          <a:solidFill>
            <a:schemeClr val="accent1">
              <a:lumMod val="40000"/>
              <a:lumOff val="6000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1800" b="1" dirty="0">
                <a:solidFill>
                  <a:schemeClr val="tx2"/>
                </a:solidFill>
                <a:latin typeface="Open Sans"/>
              </a:rPr>
              <a:t>Education</a:t>
            </a:r>
          </a:p>
        </p:txBody>
      </p:sp>
      <p:sp>
        <p:nvSpPr>
          <p:cNvPr id="10" name="Rounded Rectangle 9"/>
          <p:cNvSpPr/>
          <p:nvPr/>
        </p:nvSpPr>
        <p:spPr>
          <a:xfrm>
            <a:off x="6957336" y="4931468"/>
            <a:ext cx="4681728" cy="1266866"/>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655" b="1" dirty="0">
                <a:solidFill>
                  <a:schemeClr val="bg1"/>
                </a:solidFill>
                <a:latin typeface="Open Sans"/>
              </a:rPr>
              <a:t>Multi-Sector Working Group</a:t>
            </a:r>
          </a:p>
          <a:p>
            <a:pPr algn="ctr"/>
            <a:r>
              <a:rPr lang="en-US" sz="2655" b="1" dirty="0">
                <a:solidFill>
                  <a:schemeClr val="bg1"/>
                </a:solidFill>
                <a:latin typeface="Open Sans"/>
              </a:rPr>
              <a:t>(basic needs approach)</a:t>
            </a:r>
            <a:endParaRPr lang="en-GB" sz="2655" b="1" dirty="0">
              <a:solidFill>
                <a:schemeClr val="bg1"/>
              </a:solidFill>
              <a:latin typeface="Open Sans"/>
            </a:endParaRPr>
          </a:p>
        </p:txBody>
      </p:sp>
      <p:sp>
        <p:nvSpPr>
          <p:cNvPr id="11" name="Rounded Rectangle 10"/>
          <p:cNvSpPr/>
          <p:nvPr/>
        </p:nvSpPr>
        <p:spPr>
          <a:xfrm>
            <a:off x="6955536" y="2777178"/>
            <a:ext cx="4681728" cy="1960159"/>
          </a:xfrm>
          <a:prstGeom prst="roundRect">
            <a:avLst/>
          </a:prstGeom>
          <a:solidFill>
            <a:schemeClr val="accent1">
              <a:lumMod val="7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800" b="1" dirty="0">
                <a:solidFill>
                  <a:schemeClr val="bg1"/>
                </a:solidFill>
                <a:latin typeface="Open Sans"/>
              </a:rPr>
              <a:t>Representative/Refugee Coordinator High-Level Inter-Agency Group</a:t>
            </a:r>
          </a:p>
        </p:txBody>
      </p:sp>
      <p:sp>
        <p:nvSpPr>
          <p:cNvPr id="12" name="Rounded Rectangle 11"/>
          <p:cNvSpPr/>
          <p:nvPr/>
        </p:nvSpPr>
        <p:spPr>
          <a:xfrm>
            <a:off x="6955536" y="1446574"/>
            <a:ext cx="4681728" cy="1150259"/>
          </a:xfrm>
          <a:prstGeom prst="roundRect">
            <a:avLst/>
          </a:prstGeom>
          <a:solidFill>
            <a:schemeClr val="accent1">
              <a:lumMod val="50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975337">
              <a:defRPr/>
            </a:pPr>
            <a:r>
              <a:rPr lang="en-GB" sz="3793" b="1" dirty="0">
                <a:solidFill>
                  <a:schemeClr val="bg1"/>
                </a:solidFill>
                <a:latin typeface="Open Sans"/>
              </a:rPr>
              <a:t>Government</a:t>
            </a:r>
          </a:p>
        </p:txBody>
      </p:sp>
      <p:cxnSp>
        <p:nvCxnSpPr>
          <p:cNvPr id="13" name="Straight Connector 12"/>
          <p:cNvCxnSpPr>
            <a:cxnSpLocks/>
            <a:stCxn id="10" idx="2"/>
            <a:endCxn id="7" idx="0"/>
          </p:cNvCxnSpPr>
          <p:nvPr/>
        </p:nvCxnSpPr>
        <p:spPr>
          <a:xfrm flipH="1">
            <a:off x="7412961" y="6198334"/>
            <a:ext cx="1885239" cy="1099304"/>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a:stCxn id="10" idx="2"/>
            <a:endCxn id="6" idx="0"/>
          </p:cNvCxnSpPr>
          <p:nvPr/>
        </p:nvCxnSpPr>
        <p:spPr>
          <a:xfrm flipH="1">
            <a:off x="5883706" y="6198334"/>
            <a:ext cx="3414494" cy="111536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a:stCxn id="10" idx="2"/>
            <a:endCxn id="9" idx="0"/>
          </p:cNvCxnSpPr>
          <p:nvPr/>
        </p:nvCxnSpPr>
        <p:spPr>
          <a:xfrm>
            <a:off x="9298200" y="6198334"/>
            <a:ext cx="1170201" cy="108407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a:stCxn id="10" idx="2"/>
            <a:endCxn id="5" idx="0"/>
          </p:cNvCxnSpPr>
          <p:nvPr/>
        </p:nvCxnSpPr>
        <p:spPr>
          <a:xfrm flipH="1">
            <a:off x="4169759" y="6198334"/>
            <a:ext cx="5128441" cy="109751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a:stCxn id="10" idx="2"/>
            <a:endCxn id="85" idx="0"/>
          </p:cNvCxnSpPr>
          <p:nvPr/>
        </p:nvCxnSpPr>
        <p:spPr>
          <a:xfrm>
            <a:off x="9298200" y="6198334"/>
            <a:ext cx="2886597" cy="107028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cxnSpLocks/>
            <a:stCxn id="89" idx="1"/>
            <a:endCxn id="10" idx="3"/>
          </p:cNvCxnSpPr>
          <p:nvPr/>
        </p:nvCxnSpPr>
        <p:spPr>
          <a:xfrm flipH="1">
            <a:off x="11639064" y="4001963"/>
            <a:ext cx="1797165" cy="1562938"/>
          </a:xfrm>
          <a:prstGeom prst="line">
            <a:avLst/>
          </a:prstGeom>
          <a:ln>
            <a:solidFill>
              <a:srgbClr val="A73E3B"/>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67812" y="3100352"/>
            <a:ext cx="3446647" cy="714044"/>
          </a:xfrm>
          <a:prstGeom prst="rect">
            <a:avLst/>
          </a:prstGeom>
          <a:noFill/>
        </p:spPr>
        <p:txBody>
          <a:bodyPr wrap="square" lIns="97536" tIns="48769" rIns="97536" bIns="48769" rtlCol="0">
            <a:spAutoFit/>
          </a:bodyPr>
          <a:lstStyle/>
          <a:p>
            <a:pPr algn="l"/>
            <a:r>
              <a:rPr lang="en-GB" sz="4000" b="1" dirty="0">
                <a:solidFill>
                  <a:srgbClr val="000000"/>
                </a:solidFill>
                <a:latin typeface="Open Sans"/>
              </a:rPr>
              <a:t>Principals level</a:t>
            </a:r>
          </a:p>
        </p:txBody>
      </p:sp>
      <p:sp>
        <p:nvSpPr>
          <p:cNvPr id="21" name="TextBox 20"/>
          <p:cNvSpPr txBox="1"/>
          <p:nvPr/>
        </p:nvSpPr>
        <p:spPr>
          <a:xfrm>
            <a:off x="544346" y="4994187"/>
            <a:ext cx="3383186" cy="1329597"/>
          </a:xfrm>
          <a:prstGeom prst="rect">
            <a:avLst/>
          </a:prstGeom>
          <a:noFill/>
        </p:spPr>
        <p:txBody>
          <a:bodyPr wrap="square" lIns="97536" tIns="48769" rIns="97536" bIns="48769" rtlCol="0">
            <a:spAutoFit/>
          </a:bodyPr>
          <a:lstStyle/>
          <a:p>
            <a:pPr algn="l"/>
            <a:r>
              <a:rPr lang="en-GB" sz="4000" b="1" dirty="0">
                <a:solidFill>
                  <a:srgbClr val="000000"/>
                </a:solidFill>
                <a:latin typeface="Open Sans"/>
              </a:rPr>
              <a:t>Multi-sector level</a:t>
            </a:r>
          </a:p>
        </p:txBody>
      </p:sp>
      <p:sp>
        <p:nvSpPr>
          <p:cNvPr id="22" name="TextBox 21"/>
          <p:cNvSpPr txBox="1"/>
          <p:nvPr/>
        </p:nvSpPr>
        <p:spPr>
          <a:xfrm>
            <a:off x="600160" y="6992498"/>
            <a:ext cx="2869361" cy="714044"/>
          </a:xfrm>
          <a:prstGeom prst="rect">
            <a:avLst/>
          </a:prstGeom>
          <a:noFill/>
        </p:spPr>
        <p:txBody>
          <a:bodyPr wrap="square" lIns="97536" tIns="48769" rIns="97536" bIns="48769" rtlCol="0">
            <a:spAutoFit/>
          </a:bodyPr>
          <a:lstStyle/>
          <a:p>
            <a:pPr algn="l"/>
            <a:r>
              <a:rPr lang="en-GB" sz="4000" b="1" dirty="0">
                <a:solidFill>
                  <a:srgbClr val="000000"/>
                </a:solidFill>
                <a:latin typeface="Open Sans"/>
              </a:rPr>
              <a:t>Sector level</a:t>
            </a:r>
          </a:p>
        </p:txBody>
      </p:sp>
      <p:cxnSp>
        <p:nvCxnSpPr>
          <p:cNvPr id="23" name="Straight Connector 22"/>
          <p:cNvCxnSpPr/>
          <p:nvPr/>
        </p:nvCxnSpPr>
        <p:spPr>
          <a:xfrm>
            <a:off x="9298202" y="2566747"/>
            <a:ext cx="150" cy="27512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2342401" y="5979478"/>
            <a:ext cx="3440815" cy="971387"/>
          </a:xfrm>
          <a:prstGeom prst="rect">
            <a:avLst/>
          </a:prstGeom>
          <a:ln/>
        </p:spPr>
        <p:style>
          <a:lnRef idx="1">
            <a:schemeClr val="accent4"/>
          </a:lnRef>
          <a:fillRef idx="2">
            <a:schemeClr val="accent4"/>
          </a:fillRef>
          <a:effectRef idx="1">
            <a:schemeClr val="accent4"/>
          </a:effectRef>
          <a:fontRef idx="minor">
            <a:schemeClr val="dk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 sz="1800" b="1" dirty="0">
                <a:solidFill>
                  <a:schemeClr val="tx2"/>
                </a:solidFill>
                <a:latin typeface="Open Sans"/>
              </a:rPr>
              <a:t>Accountability to affected populations</a:t>
            </a:r>
            <a:r>
              <a:rPr lang="en-GB" sz="1800" b="1" dirty="0">
                <a:solidFill>
                  <a:schemeClr val="tx2"/>
                </a:solidFill>
                <a:latin typeface="Open Sans"/>
              </a:rPr>
              <a:t>/communicating with affected communities</a:t>
            </a:r>
          </a:p>
        </p:txBody>
      </p:sp>
      <p:cxnSp>
        <p:nvCxnSpPr>
          <p:cNvPr id="25" name="Straight Connector 24"/>
          <p:cNvCxnSpPr>
            <a:cxnSpLocks/>
            <a:stCxn id="10" idx="2"/>
            <a:endCxn id="24" idx="0"/>
          </p:cNvCxnSpPr>
          <p:nvPr/>
        </p:nvCxnSpPr>
        <p:spPr>
          <a:xfrm flipH="1" flipV="1">
            <a:off x="4062809" y="5979478"/>
            <a:ext cx="5235391" cy="21885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cxnSpLocks/>
            <a:stCxn id="11" idx="2"/>
            <a:endCxn id="10" idx="0"/>
          </p:cNvCxnSpPr>
          <p:nvPr/>
        </p:nvCxnSpPr>
        <p:spPr>
          <a:xfrm>
            <a:off x="9296400" y="4737337"/>
            <a:ext cx="1800" cy="19413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3913076" y="4195753"/>
            <a:ext cx="2309094" cy="1402368"/>
          </a:xfrm>
          <a:prstGeom prst="rect">
            <a:avLst/>
          </a:prstGeom>
          <a:ln/>
        </p:spPr>
        <p:style>
          <a:lnRef idx="1">
            <a:schemeClr val="accent6"/>
          </a:lnRef>
          <a:fillRef idx="2">
            <a:schemeClr val="accent6"/>
          </a:fillRef>
          <a:effectRef idx="1">
            <a:schemeClr val="accent6"/>
          </a:effectRef>
          <a:fontRef idx="minor">
            <a:schemeClr val="dk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276" b="1" dirty="0">
                <a:solidFill>
                  <a:schemeClr val="tx2"/>
                </a:solidFill>
                <a:latin typeface="Open Sans"/>
              </a:rPr>
              <a:t>Refugee Protection Working Group</a:t>
            </a:r>
          </a:p>
        </p:txBody>
      </p:sp>
      <p:cxnSp>
        <p:nvCxnSpPr>
          <p:cNvPr id="28" name="Straight Connector 27"/>
          <p:cNvCxnSpPr>
            <a:cxnSpLocks/>
            <a:stCxn id="10" idx="1"/>
            <a:endCxn id="27" idx="3"/>
          </p:cNvCxnSpPr>
          <p:nvPr/>
        </p:nvCxnSpPr>
        <p:spPr>
          <a:xfrm flipH="1" flipV="1">
            <a:off x="6222170" y="4896937"/>
            <a:ext cx="735166" cy="66796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cxnSpLocks/>
            <a:stCxn id="24" idx="0"/>
            <a:endCxn id="27" idx="2"/>
          </p:cNvCxnSpPr>
          <p:nvPr/>
        </p:nvCxnSpPr>
        <p:spPr>
          <a:xfrm flipV="1">
            <a:off x="4062809" y="5598121"/>
            <a:ext cx="1004814" cy="38135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a:stCxn id="10" idx="3"/>
            <a:endCxn id="50" idx="1"/>
          </p:cNvCxnSpPr>
          <p:nvPr/>
        </p:nvCxnSpPr>
        <p:spPr>
          <a:xfrm flipV="1">
            <a:off x="11639064" y="5366551"/>
            <a:ext cx="2305130" cy="19835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3129159" y="8962926"/>
            <a:ext cx="14252021" cy="529378"/>
          </a:xfrm>
          <a:prstGeom prst="rect">
            <a:avLst/>
          </a:prstGeom>
        </p:spPr>
        <p:txBody>
          <a:bodyPr wrap="square" lIns="97536" tIns="48769" rIns="97536" bIns="48769">
            <a:spAutoFit/>
          </a:bodyPr>
          <a:lstStyle/>
          <a:p>
            <a:r>
              <a:rPr lang="en-GB" sz="2800" dirty="0">
                <a:solidFill>
                  <a:schemeClr val="tx2"/>
                </a:solidFill>
                <a:latin typeface="Open Sans"/>
              </a:rPr>
              <a:t>*The structures can be adapted and replicated based on context and need.</a:t>
            </a:r>
          </a:p>
        </p:txBody>
      </p:sp>
      <p:sp>
        <p:nvSpPr>
          <p:cNvPr id="50" name="Rectangle 49"/>
          <p:cNvSpPr/>
          <p:nvPr/>
        </p:nvSpPr>
        <p:spPr>
          <a:xfrm>
            <a:off x="13944194" y="4818387"/>
            <a:ext cx="2400986" cy="1096327"/>
          </a:xfrm>
          <a:prstGeom prst="rect">
            <a:avLst/>
          </a:prstGeom>
          <a:ln/>
        </p:spPr>
        <p:style>
          <a:lnRef idx="1">
            <a:schemeClr val="accent6"/>
          </a:lnRef>
          <a:fillRef idx="2">
            <a:schemeClr val="accent6"/>
          </a:fillRef>
          <a:effectRef idx="1">
            <a:schemeClr val="accent6"/>
          </a:effectRef>
          <a:fontRef idx="minor">
            <a:schemeClr val="dk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GB" sz="2276" b="1" dirty="0">
                <a:solidFill>
                  <a:schemeClr val="tx2"/>
                </a:solidFill>
                <a:latin typeface="Open Sans"/>
              </a:rPr>
              <a:t>Cash Technical Working Group</a:t>
            </a:r>
          </a:p>
        </p:txBody>
      </p:sp>
      <p:sp>
        <p:nvSpPr>
          <p:cNvPr id="85" name="Rectangle 84"/>
          <p:cNvSpPr/>
          <p:nvPr/>
        </p:nvSpPr>
        <p:spPr>
          <a:xfrm>
            <a:off x="11313369" y="7268622"/>
            <a:ext cx="1742855" cy="908876"/>
          </a:xfrm>
          <a:prstGeom prst="rect">
            <a:avLst/>
          </a:prstGeom>
          <a:solidFill>
            <a:schemeClr val="accent1">
              <a:lumMod val="40000"/>
              <a:lumOff val="6000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1800" b="1" dirty="0">
                <a:solidFill>
                  <a:schemeClr val="tx2"/>
                </a:solidFill>
                <a:latin typeface="Open Sans"/>
              </a:rPr>
              <a:t>Livelihoods/ self reliance</a:t>
            </a:r>
          </a:p>
        </p:txBody>
      </p:sp>
      <p:cxnSp>
        <p:nvCxnSpPr>
          <p:cNvPr id="86" name="Straight Connector 85"/>
          <p:cNvCxnSpPr>
            <a:cxnSpLocks/>
            <a:stCxn id="10" idx="2"/>
            <a:endCxn id="46" idx="0"/>
          </p:cNvCxnSpPr>
          <p:nvPr/>
        </p:nvCxnSpPr>
        <p:spPr>
          <a:xfrm>
            <a:off x="9298200" y="6198334"/>
            <a:ext cx="4713955" cy="105065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89" name="Rectangle 88"/>
          <p:cNvSpPr/>
          <p:nvPr/>
        </p:nvSpPr>
        <p:spPr>
          <a:xfrm>
            <a:off x="13436229" y="3500146"/>
            <a:ext cx="3416915" cy="1003634"/>
          </a:xfrm>
          <a:prstGeom prst="rect">
            <a:avLst/>
          </a:prstGeom>
          <a:ln/>
        </p:spPr>
        <p:style>
          <a:lnRef idx="1">
            <a:schemeClr val="accent6"/>
          </a:lnRef>
          <a:fillRef idx="2">
            <a:schemeClr val="accent6"/>
          </a:fillRef>
          <a:effectRef idx="1">
            <a:schemeClr val="accent6"/>
          </a:effectRef>
          <a:fontRef idx="minor">
            <a:schemeClr val="dk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276" b="1" dirty="0">
                <a:solidFill>
                  <a:schemeClr val="tx2"/>
                </a:solidFill>
                <a:latin typeface="Open Sans"/>
              </a:rPr>
              <a:t>Information Management  Working Group</a:t>
            </a:r>
          </a:p>
        </p:txBody>
      </p:sp>
      <p:sp>
        <p:nvSpPr>
          <p:cNvPr id="46" name="Rectangle 45"/>
          <p:cNvSpPr/>
          <p:nvPr/>
        </p:nvSpPr>
        <p:spPr>
          <a:xfrm>
            <a:off x="13218440" y="7248993"/>
            <a:ext cx="1587430" cy="908876"/>
          </a:xfrm>
          <a:prstGeom prst="rect">
            <a:avLst/>
          </a:prstGeom>
          <a:solidFill>
            <a:schemeClr val="accent1">
              <a:lumMod val="40000"/>
              <a:lumOff val="6000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800" b="1" dirty="0">
                <a:solidFill>
                  <a:schemeClr val="tx2"/>
                </a:solidFill>
                <a:latin typeface="Open Sans"/>
              </a:rPr>
              <a:t> Emergency telecoms</a:t>
            </a:r>
            <a:endParaRPr lang="en-GB" sz="1800" b="1" dirty="0">
              <a:solidFill>
                <a:schemeClr val="tx2"/>
              </a:solidFill>
              <a:latin typeface="Open Sans"/>
            </a:endParaRPr>
          </a:p>
        </p:txBody>
      </p:sp>
      <p:sp>
        <p:nvSpPr>
          <p:cNvPr id="47" name="Rectangle 46"/>
          <p:cNvSpPr/>
          <p:nvPr/>
        </p:nvSpPr>
        <p:spPr>
          <a:xfrm>
            <a:off x="14983163" y="7254334"/>
            <a:ext cx="1587429" cy="908876"/>
          </a:xfrm>
          <a:prstGeom prst="rect">
            <a:avLst/>
          </a:prstGeom>
          <a:solidFill>
            <a:schemeClr val="accent1">
              <a:lumMod val="40000"/>
              <a:lumOff val="6000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800" b="1" dirty="0">
                <a:solidFill>
                  <a:schemeClr val="tx2"/>
                </a:solidFill>
                <a:latin typeface="Open Sans"/>
              </a:rPr>
              <a:t>Operational support </a:t>
            </a:r>
            <a:endParaRPr lang="en-GB" sz="1800" b="1" dirty="0">
              <a:solidFill>
                <a:schemeClr val="tx2"/>
              </a:solidFill>
              <a:latin typeface="Open Sans"/>
            </a:endParaRPr>
          </a:p>
        </p:txBody>
      </p:sp>
      <p:cxnSp>
        <p:nvCxnSpPr>
          <p:cNvPr id="48" name="Straight Connector 47"/>
          <p:cNvCxnSpPr>
            <a:cxnSpLocks/>
            <a:stCxn id="10" idx="2"/>
            <a:endCxn id="47" idx="0"/>
          </p:cNvCxnSpPr>
          <p:nvPr/>
        </p:nvCxnSpPr>
        <p:spPr>
          <a:xfrm>
            <a:off x="9298200" y="6198334"/>
            <a:ext cx="6478678" cy="10560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tle 2">
            <a:extLst>
              <a:ext uri="{FF2B5EF4-FFF2-40B4-BE49-F238E27FC236}">
                <a16:creationId xmlns:a16="http://schemas.microsoft.com/office/drawing/2014/main" id="{4AD4E289-95A0-43E1-9D76-5E39826C6394}"/>
              </a:ext>
            </a:extLst>
          </p:cNvPr>
          <p:cNvSpPr>
            <a:spLocks noGrp="1"/>
          </p:cNvSpPr>
          <p:nvPr>
            <p:ph type="title"/>
          </p:nvPr>
        </p:nvSpPr>
        <p:spPr>
          <a:xfrm>
            <a:off x="369492" y="274106"/>
            <a:ext cx="16601277" cy="734821"/>
          </a:xfrm>
        </p:spPr>
        <p:txBody>
          <a:bodyPr>
            <a:normAutofit fontScale="90000"/>
          </a:bodyPr>
          <a:lstStyle/>
          <a:p>
            <a:r>
              <a:rPr lang="en-GB" noProof="0" dirty="0">
                <a:latin typeface="Open Sans"/>
              </a:rPr>
              <a:t>Refugee emergency coordination model*</a:t>
            </a:r>
          </a:p>
        </p:txBody>
      </p:sp>
      <p:cxnSp>
        <p:nvCxnSpPr>
          <p:cNvPr id="81" name="Straight Connector 80">
            <a:extLst>
              <a:ext uri="{FF2B5EF4-FFF2-40B4-BE49-F238E27FC236}">
                <a16:creationId xmlns:a16="http://schemas.microsoft.com/office/drawing/2014/main" id="{A1F10445-AB8C-4517-AD65-6D6FE276B69D}"/>
              </a:ext>
            </a:extLst>
          </p:cNvPr>
          <p:cNvCxnSpPr>
            <a:cxnSpLocks/>
            <a:stCxn id="10" idx="2"/>
            <a:endCxn id="8" idx="0"/>
          </p:cNvCxnSpPr>
          <p:nvPr/>
        </p:nvCxnSpPr>
        <p:spPr>
          <a:xfrm flipH="1">
            <a:off x="8940681" y="6198334"/>
            <a:ext cx="357519" cy="109986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1413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C3D93-B929-4672-A297-E307F82DC20C}"/>
              </a:ext>
            </a:extLst>
          </p:cNvPr>
          <p:cNvSpPr>
            <a:spLocks noGrp="1"/>
          </p:cNvSpPr>
          <p:nvPr>
            <p:ph type="title"/>
          </p:nvPr>
        </p:nvSpPr>
        <p:spPr>
          <a:xfrm>
            <a:off x="181192" y="168099"/>
            <a:ext cx="14785147" cy="1190673"/>
          </a:xfrm>
        </p:spPr>
        <p:txBody>
          <a:bodyPr>
            <a:normAutofit fontScale="90000"/>
          </a:bodyPr>
          <a:lstStyle/>
          <a:p>
            <a:r>
              <a:rPr lang="en-GB" cap="none" noProof="0" dirty="0"/>
              <a:t>Coordination in action</a:t>
            </a:r>
          </a:p>
        </p:txBody>
      </p:sp>
      <p:pic>
        <p:nvPicPr>
          <p:cNvPr id="7" name="Online Media 6" title="Shelter Cluster Philippines: Coordinating humanitarian shelter following Typhoon Haiyan">
            <a:hlinkClick r:id="" action="ppaction://media"/>
            <a:extLst>
              <a:ext uri="{FF2B5EF4-FFF2-40B4-BE49-F238E27FC236}">
                <a16:creationId xmlns:a16="http://schemas.microsoft.com/office/drawing/2014/main" id="{EDB23CDF-D02B-42C4-87E2-24283B3A0DAC}"/>
              </a:ext>
            </a:extLst>
          </p:cNvPr>
          <p:cNvPicPr>
            <a:picLocks noRot="1" noChangeAspect="1"/>
          </p:cNvPicPr>
          <p:nvPr>
            <a:videoFile r:link="rId1"/>
          </p:nvPr>
        </p:nvPicPr>
        <p:blipFill>
          <a:blip r:embed="rId4"/>
          <a:stretch>
            <a:fillRect/>
          </a:stretch>
        </p:blipFill>
        <p:spPr>
          <a:xfrm>
            <a:off x="1529795" y="1358772"/>
            <a:ext cx="14280672" cy="8032878"/>
          </a:xfrm>
          <a:prstGeom prst="rect">
            <a:avLst/>
          </a:prstGeom>
        </p:spPr>
      </p:pic>
    </p:spTree>
    <p:extLst>
      <p:ext uri="{BB962C8B-B14F-4D97-AF65-F5344CB8AC3E}">
        <p14:creationId xmlns:p14="http://schemas.microsoft.com/office/powerpoint/2010/main" val="181528022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E237F-32A6-4916-96FB-D16F40BA528D}"/>
              </a:ext>
            </a:extLst>
          </p:cNvPr>
          <p:cNvSpPr>
            <a:spLocks noGrp="1"/>
          </p:cNvSpPr>
          <p:nvPr>
            <p:ph type="title"/>
          </p:nvPr>
        </p:nvSpPr>
        <p:spPr/>
        <p:txBody>
          <a:bodyPr/>
          <a:lstStyle/>
          <a:p>
            <a:r>
              <a:rPr lang="en-GB" noProof="0" dirty="0"/>
              <a:t>Key messages</a:t>
            </a:r>
          </a:p>
        </p:txBody>
      </p:sp>
      <p:sp>
        <p:nvSpPr>
          <p:cNvPr id="3" name="Text Placeholder 2">
            <a:extLst>
              <a:ext uri="{FF2B5EF4-FFF2-40B4-BE49-F238E27FC236}">
                <a16:creationId xmlns:a16="http://schemas.microsoft.com/office/drawing/2014/main" id="{F7507F61-4EF0-4687-B400-D619639F17C9}"/>
              </a:ext>
            </a:extLst>
          </p:cNvPr>
          <p:cNvSpPr>
            <a:spLocks noGrp="1"/>
          </p:cNvSpPr>
          <p:nvPr>
            <p:ph type="body" sz="half" idx="1"/>
          </p:nvPr>
        </p:nvSpPr>
        <p:spPr>
          <a:xfrm>
            <a:off x="1231991" y="1477108"/>
            <a:ext cx="13953493" cy="6910753"/>
          </a:xfrm>
        </p:spPr>
        <p:txBody>
          <a:bodyPr>
            <a:normAutofit/>
          </a:bodyPr>
          <a:lstStyle/>
          <a:p>
            <a:pPr marL="571500" lvl="0" indent="-571500">
              <a:buFont typeface="Arial" panose="020B0604020202020204" pitchFamily="34" charset="0"/>
              <a:buChar char="•"/>
            </a:pPr>
            <a:r>
              <a:rPr lang="en-GB" dirty="0"/>
              <a:t>Coordination is vital to effective humanitarian response. </a:t>
            </a:r>
            <a:endParaRPr lang="de-DE" dirty="0"/>
          </a:p>
          <a:p>
            <a:pPr marL="571500" lvl="0" indent="-571500">
              <a:buFont typeface="Arial" panose="020B0604020202020204" pitchFamily="34" charset="0"/>
              <a:buChar char="•"/>
            </a:pPr>
            <a:r>
              <a:rPr lang="en-GB" dirty="0"/>
              <a:t>Communication is central to effective coordination. </a:t>
            </a:r>
            <a:endParaRPr lang="de-DE" dirty="0"/>
          </a:p>
          <a:p>
            <a:pPr marL="571500" lvl="0" indent="-571500">
              <a:buFont typeface="Arial" panose="020B0604020202020204" pitchFamily="34" charset="0"/>
              <a:buChar char="•"/>
            </a:pPr>
            <a:r>
              <a:rPr lang="en-GB" b="1" dirty="0"/>
              <a:t>Intra</a:t>
            </a:r>
            <a:r>
              <a:rPr lang="en-GB" dirty="0"/>
              <a:t>-sectoral coordination is as important as</a:t>
            </a:r>
            <a:br>
              <a:rPr lang="en-GB" dirty="0"/>
            </a:br>
            <a:r>
              <a:rPr lang="en-GB" b="1" dirty="0"/>
              <a:t>inter</a:t>
            </a:r>
            <a:r>
              <a:rPr lang="en-GB" dirty="0"/>
              <a:t>-sectoral coordination. </a:t>
            </a:r>
            <a:endParaRPr lang="de-DE" dirty="0"/>
          </a:p>
          <a:p>
            <a:pPr marL="571500" indent="-571500">
              <a:buFont typeface="Arial" panose="020B0604020202020204" pitchFamily="34" charset="0"/>
              <a:buChar char="•"/>
            </a:pPr>
            <a:r>
              <a:rPr lang="en-GB" dirty="0"/>
              <a:t>There are two globally established coordination models for international humanitarian assistance: the IASC Cluster Approach for disasters and the UNHCR Refugee Coordination Model for refugee emergencies.</a:t>
            </a:r>
            <a:r>
              <a:rPr lang="de-DE" dirty="0"/>
              <a:t> </a:t>
            </a:r>
            <a:endParaRPr lang="en-US" dirty="0"/>
          </a:p>
        </p:txBody>
      </p:sp>
      <p:sp>
        <p:nvSpPr>
          <p:cNvPr id="4" name="Slide Number Placeholder 3">
            <a:extLst>
              <a:ext uri="{FF2B5EF4-FFF2-40B4-BE49-F238E27FC236}">
                <a16:creationId xmlns:a16="http://schemas.microsoft.com/office/drawing/2014/main" id="{081A040C-057E-4064-95F0-DDDE718B536A}"/>
              </a:ext>
            </a:extLst>
          </p:cNvPr>
          <p:cNvSpPr>
            <a:spLocks noGrp="1"/>
          </p:cNvSpPr>
          <p:nvPr>
            <p:ph type="sldNum" sz="quarter" idx="2"/>
          </p:nvPr>
        </p:nvSpPr>
        <p:spPr/>
        <p:txBody>
          <a:bodyPr/>
          <a:lstStyle/>
          <a:p>
            <a:fld id="{86CB4B4D-7CA3-9044-876B-883B54F8677D}" type="slidenum">
              <a:rPr lang="en-US" smtClean="0"/>
              <a:t>12</a:t>
            </a:fld>
            <a:endParaRPr lang="en-US" dirty="0"/>
          </a:p>
        </p:txBody>
      </p:sp>
    </p:spTree>
    <p:extLst>
      <p:ext uri="{BB962C8B-B14F-4D97-AF65-F5344CB8AC3E}">
        <p14:creationId xmlns:p14="http://schemas.microsoft.com/office/powerpoint/2010/main" val="15475431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05FFE-C7CB-4D81-93DD-6A00A558FAF3}"/>
              </a:ext>
            </a:extLst>
          </p:cNvPr>
          <p:cNvSpPr>
            <a:spLocks noGrp="1"/>
          </p:cNvSpPr>
          <p:nvPr>
            <p:ph type="title"/>
          </p:nvPr>
        </p:nvSpPr>
        <p:spPr>
          <a:xfrm>
            <a:off x="392704" y="70423"/>
            <a:ext cx="16418188" cy="1130300"/>
          </a:xfrm>
        </p:spPr>
        <p:txBody>
          <a:bodyPr>
            <a:normAutofit/>
          </a:bodyPr>
          <a:lstStyle/>
          <a:p>
            <a:r>
              <a:rPr lang="en-GB" noProof="0" dirty="0"/>
              <a:t>Remember the old African proverb…</a:t>
            </a:r>
          </a:p>
        </p:txBody>
      </p:sp>
      <p:sp>
        <p:nvSpPr>
          <p:cNvPr id="4" name="Slide Number Placeholder 3">
            <a:extLst>
              <a:ext uri="{FF2B5EF4-FFF2-40B4-BE49-F238E27FC236}">
                <a16:creationId xmlns:a16="http://schemas.microsoft.com/office/drawing/2014/main" id="{B21B8162-CDFE-47FA-9428-3E09C50DAB5E}"/>
              </a:ext>
            </a:extLst>
          </p:cNvPr>
          <p:cNvSpPr>
            <a:spLocks noGrp="1"/>
          </p:cNvSpPr>
          <p:nvPr>
            <p:ph type="sldNum" sz="quarter" idx="2"/>
          </p:nvPr>
        </p:nvSpPr>
        <p:spPr/>
        <p:txBody>
          <a:bodyPr/>
          <a:lstStyle/>
          <a:p>
            <a:fld id="{86CB4B4D-7CA3-9044-876B-883B54F8677D}" type="slidenum">
              <a:rPr lang="en-US" smtClean="0"/>
              <a:t>13</a:t>
            </a:fld>
            <a:endParaRPr lang="en-US" dirty="0"/>
          </a:p>
        </p:txBody>
      </p:sp>
      <p:pic>
        <p:nvPicPr>
          <p:cNvPr id="5" name="Picture 4">
            <a:extLst>
              <a:ext uri="{FF2B5EF4-FFF2-40B4-BE49-F238E27FC236}">
                <a16:creationId xmlns:a16="http://schemas.microsoft.com/office/drawing/2014/main" id="{98B06E39-04E1-4115-BFA3-D20B2B8765F4}"/>
              </a:ext>
            </a:extLst>
          </p:cNvPr>
          <p:cNvPicPr>
            <a:picLocks noChangeAspect="1"/>
          </p:cNvPicPr>
          <p:nvPr/>
        </p:nvPicPr>
        <p:blipFill rotWithShape="1">
          <a:blip r:embed="rId3"/>
          <a:srcRect t="28017" b="5642"/>
          <a:stretch/>
        </p:blipFill>
        <p:spPr>
          <a:xfrm>
            <a:off x="461037" y="1227660"/>
            <a:ext cx="16418188" cy="6428436"/>
          </a:xfrm>
          <a:prstGeom prst="rect">
            <a:avLst/>
          </a:prstGeom>
        </p:spPr>
      </p:pic>
      <p:sp>
        <p:nvSpPr>
          <p:cNvPr id="3" name="Text Placeholder 2">
            <a:extLst>
              <a:ext uri="{FF2B5EF4-FFF2-40B4-BE49-F238E27FC236}">
                <a16:creationId xmlns:a16="http://schemas.microsoft.com/office/drawing/2014/main" id="{B2DC7A45-5628-4137-8A17-DF621BA2D07C}"/>
              </a:ext>
            </a:extLst>
          </p:cNvPr>
          <p:cNvSpPr>
            <a:spLocks noGrp="1"/>
          </p:cNvSpPr>
          <p:nvPr>
            <p:ph type="body" sz="half" idx="1"/>
          </p:nvPr>
        </p:nvSpPr>
        <p:spPr>
          <a:xfrm>
            <a:off x="604220" y="1410640"/>
            <a:ext cx="13953493" cy="4831360"/>
          </a:xfrm>
        </p:spPr>
        <p:txBody>
          <a:bodyPr>
            <a:normAutofit/>
          </a:bodyPr>
          <a:lstStyle/>
          <a:p>
            <a:r>
              <a:rPr lang="en-GB" sz="6600" b="1" noProof="0" dirty="0"/>
              <a:t>If you want to go fast, go alone. </a:t>
            </a:r>
          </a:p>
          <a:p>
            <a:r>
              <a:rPr lang="en-GB" sz="6600" b="1" noProof="0" dirty="0"/>
              <a:t>If you want to go far, go together. </a:t>
            </a:r>
          </a:p>
        </p:txBody>
      </p:sp>
    </p:spTree>
    <p:extLst>
      <p:ext uri="{BB962C8B-B14F-4D97-AF65-F5344CB8AC3E}">
        <p14:creationId xmlns:p14="http://schemas.microsoft.com/office/powerpoint/2010/main" val="655520831"/>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517A221-F538-406B-989E-4B8D872F36ED}"/>
              </a:ext>
            </a:extLst>
          </p:cNvPr>
          <p:cNvSpPr>
            <a:spLocks noGrp="1"/>
          </p:cNvSpPr>
          <p:nvPr>
            <p:ph type="body" sz="half" idx="1"/>
          </p:nvPr>
        </p:nvSpPr>
        <p:spPr>
          <a:xfrm>
            <a:off x="6781813" y="3178382"/>
            <a:ext cx="9518732" cy="5359720"/>
          </a:xfrm>
        </p:spPr>
        <p:txBody>
          <a:bodyPr>
            <a:normAutofit/>
          </a:bodyPr>
          <a:lstStyle/>
          <a:p>
            <a:pPr lvl="0"/>
            <a:r>
              <a:rPr lang="en-GB" dirty="0"/>
              <a:t>Describe the two main emergency coordination structures in place globally for international humanitarian crises</a:t>
            </a:r>
            <a:endParaRPr lang="de-DE" dirty="0"/>
          </a:p>
          <a:p>
            <a:pPr lvl="0"/>
            <a:r>
              <a:rPr lang="en-GB" dirty="0"/>
              <a:t>Explain the role and expected norms of coordination activities and arrangements according to Sphere guidance</a:t>
            </a:r>
            <a:endParaRPr lang="de-DE" dirty="0"/>
          </a:p>
        </p:txBody>
      </p:sp>
      <p:sp>
        <p:nvSpPr>
          <p:cNvPr id="4" name="Slide Number Placeholder 3">
            <a:extLst>
              <a:ext uri="{FF2B5EF4-FFF2-40B4-BE49-F238E27FC236}">
                <a16:creationId xmlns:a16="http://schemas.microsoft.com/office/drawing/2014/main" id="{D29A9069-D94D-4981-B76C-97AEB172DDD6}"/>
              </a:ext>
            </a:extLst>
          </p:cNvPr>
          <p:cNvSpPr>
            <a:spLocks noGrp="1"/>
          </p:cNvSpPr>
          <p:nvPr>
            <p:ph type="sldNum" sz="quarter" idx="2"/>
          </p:nvPr>
        </p:nvSpPr>
        <p:spPr/>
        <p:txBody>
          <a:bodyPr/>
          <a:lstStyle/>
          <a:p>
            <a:fld id="{86CB4B4D-7CA3-9044-876B-883B54F8677D}" type="slidenum">
              <a:rPr lang="en-US" smtClean="0"/>
              <a:pPr/>
              <a:t>2</a:t>
            </a:fld>
            <a:endParaRPr lang="en-US" dirty="0"/>
          </a:p>
        </p:txBody>
      </p:sp>
      <p:sp>
        <p:nvSpPr>
          <p:cNvPr id="5" name="Title 1">
            <a:extLst>
              <a:ext uri="{FF2B5EF4-FFF2-40B4-BE49-F238E27FC236}">
                <a16:creationId xmlns:a16="http://schemas.microsoft.com/office/drawing/2014/main" id="{C172D15C-5494-4685-AAB2-19D65036AF90}"/>
              </a:ext>
            </a:extLst>
          </p:cNvPr>
          <p:cNvSpPr txBox="1">
            <a:spLocks/>
          </p:cNvSpPr>
          <p:nvPr/>
        </p:nvSpPr>
        <p:spPr>
          <a:xfrm>
            <a:off x="7350369" y="1335372"/>
            <a:ext cx="9915655" cy="11303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Autofit/>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chemeClr val="tx2">
                    <a:lumMod val="50000"/>
                  </a:schemeClr>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US" sz="4400" dirty="0">
                <a:solidFill>
                  <a:srgbClr val="000000"/>
                </a:solidFill>
              </a:rPr>
              <a:t>By the end of this session you will be able to:</a:t>
            </a:r>
          </a:p>
        </p:txBody>
      </p:sp>
    </p:spTree>
    <p:extLst>
      <p:ext uri="{BB962C8B-B14F-4D97-AF65-F5344CB8AC3E}">
        <p14:creationId xmlns:p14="http://schemas.microsoft.com/office/powerpoint/2010/main" val="154256512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lated image">
            <a:extLst>
              <a:ext uri="{FF2B5EF4-FFF2-40B4-BE49-F238E27FC236}">
                <a16:creationId xmlns:a16="http://schemas.microsoft.com/office/drawing/2014/main" id="{192D25E1-DCA5-4E88-8204-CCCF6BBBCA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3" y="1"/>
            <a:ext cx="17340265" cy="9771924"/>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a:extLst>
              <a:ext uri="{FF2B5EF4-FFF2-40B4-BE49-F238E27FC236}">
                <a16:creationId xmlns:a16="http://schemas.microsoft.com/office/drawing/2014/main" id="{8789E847-B5B2-4AE9-88C6-7E721526A11C}"/>
              </a:ext>
            </a:extLst>
          </p:cNvPr>
          <p:cNvSpPr>
            <a:spLocks noGrp="1"/>
          </p:cNvSpPr>
          <p:nvPr>
            <p:ph type="title"/>
          </p:nvPr>
        </p:nvSpPr>
        <p:spPr/>
        <p:txBody>
          <a:bodyPr/>
          <a:lstStyle/>
          <a:p>
            <a:r>
              <a:rPr lang="en-GB" noProof="0" dirty="0"/>
              <a:t>Magic stick exercise</a:t>
            </a:r>
          </a:p>
        </p:txBody>
      </p:sp>
      <p:sp>
        <p:nvSpPr>
          <p:cNvPr id="6" name="Text Placeholder 5">
            <a:extLst>
              <a:ext uri="{FF2B5EF4-FFF2-40B4-BE49-F238E27FC236}">
                <a16:creationId xmlns:a16="http://schemas.microsoft.com/office/drawing/2014/main" id="{6A6D3D74-E6F8-4A9B-82FD-734ACE7DBBF5}"/>
              </a:ext>
            </a:extLst>
          </p:cNvPr>
          <p:cNvSpPr>
            <a:spLocks noGrp="1"/>
          </p:cNvSpPr>
          <p:nvPr>
            <p:ph type="body" sz="quarter" idx="1"/>
          </p:nvPr>
        </p:nvSpPr>
        <p:spPr>
          <a:xfrm>
            <a:off x="1270039" y="2616200"/>
            <a:ext cx="9020181" cy="4267200"/>
          </a:xfrm>
        </p:spPr>
        <p:txBody>
          <a:bodyPr/>
          <a:lstStyle/>
          <a:p>
            <a:r>
              <a:rPr lang="en-GB" noProof="0" dirty="0"/>
              <a:t>Let’s see coordination in action.</a:t>
            </a:r>
          </a:p>
        </p:txBody>
      </p:sp>
      <p:sp>
        <p:nvSpPr>
          <p:cNvPr id="4" name="Slide Number Placeholder 3">
            <a:extLst>
              <a:ext uri="{FF2B5EF4-FFF2-40B4-BE49-F238E27FC236}">
                <a16:creationId xmlns:a16="http://schemas.microsoft.com/office/drawing/2014/main" id="{E81F2FD1-54AC-4963-8F10-DD29AF35CE0A}"/>
              </a:ext>
            </a:extLst>
          </p:cNvPr>
          <p:cNvSpPr>
            <a:spLocks noGrp="1"/>
          </p:cNvSpPr>
          <p:nvPr>
            <p:ph type="sldNum" sz="quarter" idx="2"/>
          </p:nvPr>
        </p:nvSpPr>
        <p:spPr/>
        <p:txBody>
          <a:bodyPr/>
          <a:lstStyle/>
          <a:p>
            <a:fld id="{86CB4B4D-7CA3-9044-876B-883B54F8677D}" type="slidenum">
              <a:rPr lang="en-US" smtClean="0"/>
              <a:pPr/>
              <a:t>3</a:t>
            </a:fld>
            <a:endParaRPr lang="en-US" dirty="0"/>
          </a:p>
        </p:txBody>
      </p:sp>
      <p:pic>
        <p:nvPicPr>
          <p:cNvPr id="9" name="pasted-image.pdf" descr="pasted-image.pdf">
            <a:extLst>
              <a:ext uri="{FF2B5EF4-FFF2-40B4-BE49-F238E27FC236}">
                <a16:creationId xmlns:a16="http://schemas.microsoft.com/office/drawing/2014/main" id="{6A7D7CE5-7776-4C09-9292-FFBBB03B4A28}"/>
              </a:ext>
            </a:extLst>
          </p:cNvPr>
          <p:cNvPicPr>
            <a:picLocks noChangeAspect="1"/>
          </p:cNvPicPr>
          <p:nvPr/>
        </p:nvPicPr>
        <p:blipFill>
          <a:blip r:embed="rId4">
            <a:extLst/>
          </a:blip>
          <a:stretch>
            <a:fillRect/>
          </a:stretch>
        </p:blipFill>
        <p:spPr>
          <a:xfrm>
            <a:off x="522445" y="8400288"/>
            <a:ext cx="2443489" cy="1071258"/>
          </a:xfrm>
          <a:prstGeom prst="rect">
            <a:avLst/>
          </a:prstGeom>
          <a:ln w="12700">
            <a:miter lim="400000"/>
          </a:ln>
        </p:spPr>
      </p:pic>
      <p:pic>
        <p:nvPicPr>
          <p:cNvPr id="10" name="pasted-image.pdf" descr="pasted-image.pdf">
            <a:extLst>
              <a:ext uri="{FF2B5EF4-FFF2-40B4-BE49-F238E27FC236}">
                <a16:creationId xmlns:a16="http://schemas.microsoft.com/office/drawing/2014/main" id="{2ECFEC27-ABB3-48CB-914E-DD7D76D09298}"/>
              </a:ext>
            </a:extLst>
          </p:cNvPr>
          <p:cNvPicPr>
            <a:picLocks noChangeAspect="1"/>
          </p:cNvPicPr>
          <p:nvPr/>
        </p:nvPicPr>
        <p:blipFill>
          <a:blip r:embed="rId5">
            <a:extLst/>
          </a:blip>
          <a:stretch>
            <a:fillRect/>
          </a:stretch>
        </p:blipFill>
        <p:spPr>
          <a:xfrm>
            <a:off x="3153050" y="8675531"/>
            <a:ext cx="66421" cy="406402"/>
          </a:xfrm>
          <a:prstGeom prst="rect">
            <a:avLst/>
          </a:prstGeom>
          <a:ln w="12700">
            <a:miter lim="400000"/>
          </a:ln>
        </p:spPr>
      </p:pic>
      <p:sp>
        <p:nvSpPr>
          <p:cNvPr id="11" name="Page">
            <a:extLst>
              <a:ext uri="{FF2B5EF4-FFF2-40B4-BE49-F238E27FC236}">
                <a16:creationId xmlns:a16="http://schemas.microsoft.com/office/drawing/2014/main" id="{F67414F7-353B-45D7-B61E-7DD9A352B5CC}"/>
              </a:ext>
            </a:extLst>
          </p:cNvPr>
          <p:cNvSpPr txBox="1"/>
          <p:nvPr/>
        </p:nvSpPr>
        <p:spPr>
          <a:xfrm>
            <a:off x="3228148" y="849750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Tree>
    <p:extLst>
      <p:ext uri="{BB962C8B-B14F-4D97-AF65-F5344CB8AC3E}">
        <p14:creationId xmlns:p14="http://schemas.microsoft.com/office/powerpoint/2010/main" val="314400359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6133AA0-BAB3-4852-9868-FAAEDDA0E22A}"/>
              </a:ext>
            </a:extLst>
          </p:cNvPr>
          <p:cNvSpPr>
            <a:spLocks noGrp="1"/>
          </p:cNvSpPr>
          <p:nvPr>
            <p:ph type="title"/>
          </p:nvPr>
        </p:nvSpPr>
        <p:spPr/>
        <p:txBody>
          <a:bodyPr/>
          <a:lstStyle/>
          <a:p>
            <a:r>
              <a:rPr lang="en-GB" noProof="0" dirty="0"/>
              <a:t>How did it go?</a:t>
            </a:r>
          </a:p>
        </p:txBody>
      </p:sp>
      <p:sp>
        <p:nvSpPr>
          <p:cNvPr id="4" name="Text Placeholder 3">
            <a:extLst>
              <a:ext uri="{FF2B5EF4-FFF2-40B4-BE49-F238E27FC236}">
                <a16:creationId xmlns:a16="http://schemas.microsoft.com/office/drawing/2014/main" id="{B80A8EDD-BDB8-4A62-8EF1-87C59E11F36A}"/>
              </a:ext>
            </a:extLst>
          </p:cNvPr>
          <p:cNvSpPr>
            <a:spLocks noGrp="1"/>
          </p:cNvSpPr>
          <p:nvPr>
            <p:ph type="body" sz="quarter" idx="1"/>
          </p:nvPr>
        </p:nvSpPr>
        <p:spPr>
          <a:xfrm>
            <a:off x="1364613" y="2623692"/>
            <a:ext cx="9117545" cy="4267200"/>
          </a:xfrm>
        </p:spPr>
        <p:txBody>
          <a:bodyPr>
            <a:normAutofit/>
          </a:bodyPr>
          <a:lstStyle/>
          <a:p>
            <a:r>
              <a:rPr lang="en-GB" sz="6000" noProof="0" dirty="0"/>
              <a:t>	What worked? </a:t>
            </a:r>
          </a:p>
          <a:p>
            <a:r>
              <a:rPr lang="en-GB" sz="6000" noProof="0" dirty="0"/>
              <a:t>	What didn’t?</a:t>
            </a:r>
          </a:p>
        </p:txBody>
      </p:sp>
      <p:sp>
        <p:nvSpPr>
          <p:cNvPr id="5" name="Text Placeholder 4">
            <a:extLst>
              <a:ext uri="{FF2B5EF4-FFF2-40B4-BE49-F238E27FC236}">
                <a16:creationId xmlns:a16="http://schemas.microsoft.com/office/drawing/2014/main" id="{FEC266FC-C063-4879-997E-0734CDA06D55}"/>
              </a:ext>
            </a:extLst>
          </p:cNvPr>
          <p:cNvSpPr>
            <a:spLocks noGrp="1"/>
          </p:cNvSpPr>
          <p:nvPr>
            <p:ph type="body" sz="quarter" idx="14"/>
          </p:nvPr>
        </p:nvSpPr>
        <p:spPr>
          <a:xfrm>
            <a:off x="11012044" y="9185899"/>
            <a:ext cx="6549451" cy="406401"/>
          </a:xfrm>
        </p:spPr>
        <p:txBody>
          <a:bodyPr>
            <a:normAutofit/>
          </a:bodyPr>
          <a:lstStyle/>
          <a:p>
            <a:r>
              <a:rPr lang="en-GB" sz="2000" dirty="0">
                <a:solidFill>
                  <a:srgbClr val="00B297"/>
                </a:solidFill>
                <a:latin typeface="Open Sans Regular"/>
                <a:sym typeface="Open Sans Regular"/>
              </a:rPr>
              <a:t>Sphere/Tristan Hale</a:t>
            </a:r>
          </a:p>
        </p:txBody>
      </p:sp>
      <p:sp>
        <p:nvSpPr>
          <p:cNvPr id="6" name="Slide Number Placeholder 5">
            <a:extLst>
              <a:ext uri="{FF2B5EF4-FFF2-40B4-BE49-F238E27FC236}">
                <a16:creationId xmlns:a16="http://schemas.microsoft.com/office/drawing/2014/main" id="{E0AB57D9-CB96-4A4B-A9C8-562E568B8819}"/>
              </a:ext>
            </a:extLst>
          </p:cNvPr>
          <p:cNvSpPr>
            <a:spLocks noGrp="1"/>
          </p:cNvSpPr>
          <p:nvPr>
            <p:ph type="sldNum" sz="quarter" idx="2"/>
          </p:nvPr>
        </p:nvSpPr>
        <p:spPr/>
        <p:txBody>
          <a:bodyPr/>
          <a:lstStyle/>
          <a:p>
            <a:fld id="{86CB4B4D-7CA3-9044-876B-883B54F8677D}" type="slidenum">
              <a:rPr lang="en-US" smtClean="0"/>
              <a:pPr/>
              <a:t>4</a:t>
            </a:fld>
            <a:endParaRPr lang="en-US" dirty="0"/>
          </a:p>
        </p:txBody>
      </p:sp>
      <p:pic>
        <p:nvPicPr>
          <p:cNvPr id="11" name="Picture Placeholder 10" descr="A group of people wearing costumes&#10;&#10;Description automatically generated">
            <a:extLst>
              <a:ext uri="{FF2B5EF4-FFF2-40B4-BE49-F238E27FC236}">
                <a16:creationId xmlns:a16="http://schemas.microsoft.com/office/drawing/2014/main" id="{5508F62F-4014-4DA7-8450-5D379FC9E732}"/>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val="0"/>
              </a:ext>
            </a:extLst>
          </a:blip>
          <a:srcRect b="-345"/>
          <a:stretch/>
        </p:blipFill>
        <p:spPr>
          <a:xfrm>
            <a:off x="10576732" y="-1"/>
            <a:ext cx="6795615" cy="9753601"/>
          </a:xfrm>
        </p:spPr>
      </p:pic>
    </p:spTree>
    <p:extLst>
      <p:ext uri="{BB962C8B-B14F-4D97-AF65-F5344CB8AC3E}">
        <p14:creationId xmlns:p14="http://schemas.microsoft.com/office/powerpoint/2010/main" val="411035505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5FB963-ECDC-4FD6-940A-B0C36FF7295D}"/>
              </a:ext>
            </a:extLst>
          </p:cNvPr>
          <p:cNvSpPr>
            <a:spLocks noGrp="1"/>
          </p:cNvSpPr>
          <p:nvPr>
            <p:ph type="title"/>
          </p:nvPr>
        </p:nvSpPr>
        <p:spPr/>
        <p:txBody>
          <a:bodyPr/>
          <a:lstStyle/>
          <a:p>
            <a:r>
              <a:rPr lang="en-GB" noProof="0" dirty="0"/>
              <a:t>Why do we coordinate?</a:t>
            </a:r>
          </a:p>
        </p:txBody>
      </p:sp>
      <p:sp>
        <p:nvSpPr>
          <p:cNvPr id="6" name="Text Placeholder 5">
            <a:extLst>
              <a:ext uri="{FF2B5EF4-FFF2-40B4-BE49-F238E27FC236}">
                <a16:creationId xmlns:a16="http://schemas.microsoft.com/office/drawing/2014/main" id="{C1406888-9FEC-4C12-BC7A-560722239D95}"/>
              </a:ext>
            </a:extLst>
          </p:cNvPr>
          <p:cNvSpPr>
            <a:spLocks noGrp="1"/>
          </p:cNvSpPr>
          <p:nvPr>
            <p:ph type="body" sz="half" idx="1"/>
          </p:nvPr>
        </p:nvSpPr>
        <p:spPr>
          <a:xfrm>
            <a:off x="888275" y="1200723"/>
            <a:ext cx="15893654" cy="4831360"/>
          </a:xfrm>
        </p:spPr>
        <p:txBody>
          <a:bodyPr>
            <a:normAutofit/>
          </a:bodyPr>
          <a:lstStyle/>
          <a:p>
            <a:r>
              <a:rPr lang="en-GB" noProof="0" dirty="0"/>
              <a:t>Humanitarian coordination seeks to improve the effectiveness of humanitarian response by ensuring greater predictability, accountability, and partnership. </a:t>
            </a:r>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p:txBody>
          <a:bodyPr/>
          <a:lstStyle/>
          <a:p>
            <a:fld id="{86CB4B4D-7CA3-9044-876B-883B54F8677D}" type="slidenum">
              <a:rPr lang="en-US" smtClean="0"/>
              <a:pPr/>
              <a:t>5</a:t>
            </a:fld>
            <a:endParaRPr lang="en-US" dirty="0"/>
          </a:p>
        </p:txBody>
      </p:sp>
      <p:pic>
        <p:nvPicPr>
          <p:cNvPr id="2050" name="Picture 2" descr="Coordination">
            <a:extLst>
              <a:ext uri="{FF2B5EF4-FFF2-40B4-BE49-F238E27FC236}">
                <a16:creationId xmlns:a16="http://schemas.microsoft.com/office/drawing/2014/main" id="{50011450-BF7C-42B2-B04E-F4B6E8AA3F29}"/>
              </a:ext>
            </a:extLst>
          </p:cNvPr>
          <p:cNvPicPr>
            <a:picLocks noChangeAspect="1" noChangeArrowheads="1"/>
          </p:cNvPicPr>
          <p:nvPr/>
        </p:nvPicPr>
        <p:blipFill rotWithShape="1">
          <a:blip r:embed="rId3" cstate="screen">
            <a:extLst>
              <a:ext uri="{28A0092B-C50C-407E-A947-70E740481C1C}">
                <a14:useLocalDpi xmlns:a14="http://schemas.microsoft.com/office/drawing/2010/main" val="0"/>
              </a:ext>
            </a:extLst>
          </a:blip>
          <a:srcRect/>
          <a:stretch/>
        </p:blipFill>
        <p:spPr bwMode="auto">
          <a:xfrm>
            <a:off x="4144826" y="3729038"/>
            <a:ext cx="11138717" cy="603068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6A164CB-4DFB-4928-AD1B-1EA5FCAA4A6E}"/>
              </a:ext>
            </a:extLst>
          </p:cNvPr>
          <p:cNvSpPr txBox="1"/>
          <p:nvPr/>
        </p:nvSpPr>
        <p:spPr>
          <a:xfrm>
            <a:off x="15283543" y="9343231"/>
            <a:ext cx="1163780"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algn="l"/>
            <a:r>
              <a:rPr lang="en-US" sz="2000" dirty="0">
                <a:solidFill>
                  <a:srgbClr val="00B297"/>
                </a:solidFill>
              </a:rPr>
              <a:t>UN OCHA </a:t>
            </a:r>
          </a:p>
        </p:txBody>
      </p:sp>
    </p:spTree>
    <p:extLst>
      <p:ext uri="{BB962C8B-B14F-4D97-AF65-F5344CB8AC3E}">
        <p14:creationId xmlns:p14="http://schemas.microsoft.com/office/powerpoint/2010/main" val="164828313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5FB963-ECDC-4FD6-940A-B0C36FF7295D}"/>
              </a:ext>
            </a:extLst>
          </p:cNvPr>
          <p:cNvSpPr>
            <a:spLocks noGrp="1"/>
          </p:cNvSpPr>
          <p:nvPr>
            <p:ph type="title"/>
          </p:nvPr>
        </p:nvSpPr>
        <p:spPr/>
        <p:txBody>
          <a:bodyPr/>
          <a:lstStyle/>
          <a:p>
            <a:r>
              <a:rPr lang="en-GB" noProof="0" dirty="0"/>
              <a:t>Humanitarian coordination</a:t>
            </a:r>
          </a:p>
        </p:txBody>
      </p:sp>
      <p:sp>
        <p:nvSpPr>
          <p:cNvPr id="6" name="Text Placeholder 5">
            <a:extLst>
              <a:ext uri="{FF2B5EF4-FFF2-40B4-BE49-F238E27FC236}">
                <a16:creationId xmlns:a16="http://schemas.microsoft.com/office/drawing/2014/main" id="{C1406888-9FEC-4C12-BC7A-560722239D95}"/>
              </a:ext>
            </a:extLst>
          </p:cNvPr>
          <p:cNvSpPr>
            <a:spLocks noGrp="1"/>
          </p:cNvSpPr>
          <p:nvPr>
            <p:ph type="body" sz="half" idx="1"/>
          </p:nvPr>
        </p:nvSpPr>
        <p:spPr>
          <a:xfrm>
            <a:off x="703353" y="1465127"/>
            <a:ext cx="15566843" cy="5142354"/>
          </a:xfrm>
        </p:spPr>
        <p:txBody>
          <a:bodyPr>
            <a:normAutofit lnSpcReduction="10000"/>
          </a:bodyPr>
          <a:lstStyle/>
          <a:p>
            <a:r>
              <a:rPr lang="en-GB" noProof="0" dirty="0"/>
              <a:t>When emergencies occur, coordination is necessary. Good coordination means fewer gaps and overlaps in the assistance delivered by humanitarian organisations.</a:t>
            </a:r>
          </a:p>
          <a:p>
            <a:r>
              <a:rPr lang="en-GB" noProof="0" dirty="0"/>
              <a:t>Coordination involves assessing situations and needs; agreeing common priorities; developing common strategies to address issues such as negotiating access, mobilising funding and other resources; clarifying consistent public messaging; and monitoring progress.</a:t>
            </a:r>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p:txBody>
          <a:bodyPr/>
          <a:lstStyle/>
          <a:p>
            <a:fld id="{86CB4B4D-7CA3-9044-876B-883B54F8677D}" type="slidenum">
              <a:rPr lang="en-US" smtClean="0"/>
              <a:pPr/>
              <a:t>6</a:t>
            </a:fld>
            <a:endParaRPr lang="en-US" dirty="0"/>
          </a:p>
        </p:txBody>
      </p:sp>
      <p:sp>
        <p:nvSpPr>
          <p:cNvPr id="2" name="TextBox 1">
            <a:extLst>
              <a:ext uri="{FF2B5EF4-FFF2-40B4-BE49-F238E27FC236}">
                <a16:creationId xmlns:a16="http://schemas.microsoft.com/office/drawing/2014/main" id="{AA74DB8C-21B6-41AC-A141-2CD220B7576C}"/>
              </a:ext>
            </a:extLst>
          </p:cNvPr>
          <p:cNvSpPr txBox="1"/>
          <p:nvPr/>
        </p:nvSpPr>
        <p:spPr>
          <a:xfrm>
            <a:off x="703353" y="6691759"/>
            <a:ext cx="14195507" cy="1949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lang="en-US" sz="4000" b="1" dirty="0">
                <a:solidFill>
                  <a:srgbClr val="000000"/>
                </a:solidFill>
              </a:rPr>
              <a:t>What other functions can coordination achieve or facilitate from your own experience?</a:t>
            </a:r>
          </a:p>
          <a:p>
            <a:pPr marL="0" marR="0" indent="0" algn="l" defTabSz="584200" rtl="0" fontAlgn="auto" latinLnBrk="0" hangingPunct="0">
              <a:lnSpc>
                <a:spcPct val="100000"/>
              </a:lnSpc>
              <a:spcBef>
                <a:spcPts val="0"/>
              </a:spcBef>
              <a:spcAft>
                <a:spcPts val="0"/>
              </a:spcAft>
              <a:buClrTx/>
              <a:buSzTx/>
              <a:buFontTx/>
              <a:buNone/>
              <a:tabLst/>
            </a:pPr>
            <a:endPar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Tree>
    <p:extLst>
      <p:ext uri="{BB962C8B-B14F-4D97-AF65-F5344CB8AC3E}">
        <p14:creationId xmlns:p14="http://schemas.microsoft.com/office/powerpoint/2010/main" val="252640957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E237F-32A6-4916-96FB-D16F40BA528D}"/>
              </a:ext>
            </a:extLst>
          </p:cNvPr>
          <p:cNvSpPr>
            <a:spLocks noGrp="1"/>
          </p:cNvSpPr>
          <p:nvPr>
            <p:ph type="title"/>
          </p:nvPr>
        </p:nvSpPr>
        <p:spPr/>
        <p:txBody>
          <a:bodyPr/>
          <a:lstStyle/>
          <a:p>
            <a:r>
              <a:rPr lang="en-GB" noProof="0" dirty="0"/>
              <a:t>Time for a quiz!</a:t>
            </a:r>
          </a:p>
        </p:txBody>
      </p:sp>
      <p:sp>
        <p:nvSpPr>
          <p:cNvPr id="3" name="Text Placeholder 2">
            <a:extLst>
              <a:ext uri="{FF2B5EF4-FFF2-40B4-BE49-F238E27FC236}">
                <a16:creationId xmlns:a16="http://schemas.microsoft.com/office/drawing/2014/main" id="{F7507F61-4EF0-4687-B400-D619639F17C9}"/>
              </a:ext>
            </a:extLst>
          </p:cNvPr>
          <p:cNvSpPr>
            <a:spLocks noGrp="1"/>
          </p:cNvSpPr>
          <p:nvPr>
            <p:ph type="body" sz="half" idx="1"/>
          </p:nvPr>
        </p:nvSpPr>
        <p:spPr>
          <a:xfrm>
            <a:off x="1231991" y="1690198"/>
            <a:ext cx="15305586" cy="7159507"/>
          </a:xfrm>
        </p:spPr>
        <p:txBody>
          <a:bodyPr>
            <a:normAutofit/>
          </a:bodyPr>
          <a:lstStyle/>
          <a:p>
            <a:r>
              <a:rPr lang="en-GB" noProof="0" dirty="0"/>
              <a:t>Working alone, take the quiz you have been given and indicate whether you feel the statements are </a:t>
            </a:r>
            <a:r>
              <a:rPr lang="en-GB" b="1" dirty="0">
                <a:solidFill>
                  <a:schemeClr val="accent2"/>
                </a:solidFill>
              </a:rPr>
              <a:t>t</a:t>
            </a:r>
            <a:r>
              <a:rPr lang="en-GB" b="1" noProof="0" dirty="0">
                <a:solidFill>
                  <a:schemeClr val="accent2"/>
                </a:solidFill>
              </a:rPr>
              <a:t>rue</a:t>
            </a:r>
            <a:r>
              <a:rPr lang="en-GB" noProof="0" dirty="0"/>
              <a:t> or </a:t>
            </a:r>
            <a:r>
              <a:rPr lang="en-GB" b="1" dirty="0">
                <a:solidFill>
                  <a:srgbClr val="FF0000"/>
                </a:solidFill>
              </a:rPr>
              <a:t>f</a:t>
            </a:r>
            <a:r>
              <a:rPr lang="en-GB" b="1" noProof="0" dirty="0">
                <a:solidFill>
                  <a:srgbClr val="FF0000"/>
                </a:solidFill>
              </a:rPr>
              <a:t>alse</a:t>
            </a:r>
            <a:r>
              <a:rPr lang="en-GB" noProof="0" dirty="0"/>
              <a:t>. </a:t>
            </a:r>
          </a:p>
          <a:p>
            <a:r>
              <a:rPr lang="en-GB" noProof="0" dirty="0"/>
              <a:t>You have 10 minutes to complete this quiz.</a:t>
            </a:r>
          </a:p>
          <a:p>
            <a:r>
              <a:rPr lang="en-GB" b="1" dirty="0"/>
              <a:t>Next</a:t>
            </a:r>
            <a:r>
              <a:rPr lang="en-GB" b="1" noProof="0" dirty="0"/>
              <a:t>:</a:t>
            </a:r>
          </a:p>
          <a:p>
            <a:pPr marL="571500" indent="-571500">
              <a:buFont typeface="Arial" panose="020B0604020202020204" pitchFamily="34" charset="0"/>
              <a:buChar char="•"/>
            </a:pPr>
            <a:r>
              <a:rPr lang="en-GB" noProof="0" dirty="0"/>
              <a:t>Find a partner and exchange your quiz sheets.</a:t>
            </a:r>
          </a:p>
          <a:p>
            <a:pPr marL="571500" indent="-571500">
              <a:buFont typeface="Arial" panose="020B0604020202020204" pitchFamily="34" charset="0"/>
              <a:buChar char="•"/>
            </a:pPr>
            <a:r>
              <a:rPr lang="en-GB" noProof="0" dirty="0"/>
              <a:t>Working together, read through Core Humanitarian Standard commitment 6 in your Sphere Handbook (pages 70–73) to find the correct answers to most of the questions.</a:t>
            </a:r>
          </a:p>
        </p:txBody>
      </p:sp>
      <p:sp>
        <p:nvSpPr>
          <p:cNvPr id="4" name="Slide Number Placeholder 3">
            <a:extLst>
              <a:ext uri="{FF2B5EF4-FFF2-40B4-BE49-F238E27FC236}">
                <a16:creationId xmlns:a16="http://schemas.microsoft.com/office/drawing/2014/main" id="{081A040C-057E-4064-95F0-DDDE718B536A}"/>
              </a:ext>
            </a:extLst>
          </p:cNvPr>
          <p:cNvSpPr>
            <a:spLocks noGrp="1"/>
          </p:cNvSpPr>
          <p:nvPr>
            <p:ph type="sldNum" sz="quarter" idx="2"/>
          </p:nvPr>
        </p:nvSpPr>
        <p:spPr/>
        <p:txBody>
          <a:bodyPr/>
          <a:lstStyle/>
          <a:p>
            <a:fld id="{86CB4B4D-7CA3-9044-876B-883B54F8677D}" type="slidenum">
              <a:rPr lang="en-US" smtClean="0"/>
              <a:t>7</a:t>
            </a:fld>
            <a:endParaRPr lang="en-US" dirty="0"/>
          </a:p>
        </p:txBody>
      </p:sp>
    </p:spTree>
    <p:extLst>
      <p:ext uri="{BB962C8B-B14F-4D97-AF65-F5344CB8AC3E}">
        <p14:creationId xmlns:p14="http://schemas.microsoft.com/office/powerpoint/2010/main" val="179189100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E237F-32A6-4916-96FB-D16F40BA528D}"/>
              </a:ext>
            </a:extLst>
          </p:cNvPr>
          <p:cNvSpPr>
            <a:spLocks noGrp="1"/>
          </p:cNvSpPr>
          <p:nvPr>
            <p:ph type="title"/>
          </p:nvPr>
        </p:nvSpPr>
        <p:spPr/>
        <p:txBody>
          <a:bodyPr/>
          <a:lstStyle/>
          <a:p>
            <a:r>
              <a:rPr lang="en-GB" noProof="0" dirty="0"/>
              <a:t>Just to be sure…</a:t>
            </a:r>
          </a:p>
        </p:txBody>
      </p:sp>
      <p:sp>
        <p:nvSpPr>
          <p:cNvPr id="3" name="Text Placeholder 2">
            <a:extLst>
              <a:ext uri="{FF2B5EF4-FFF2-40B4-BE49-F238E27FC236}">
                <a16:creationId xmlns:a16="http://schemas.microsoft.com/office/drawing/2014/main" id="{F7507F61-4EF0-4687-B400-D619639F17C9}"/>
              </a:ext>
            </a:extLst>
          </p:cNvPr>
          <p:cNvSpPr>
            <a:spLocks noGrp="1"/>
          </p:cNvSpPr>
          <p:nvPr>
            <p:ph type="body" sz="half" idx="1"/>
          </p:nvPr>
        </p:nvSpPr>
        <p:spPr>
          <a:xfrm>
            <a:off x="1231991" y="1640175"/>
            <a:ext cx="13953493" cy="6729939"/>
          </a:xfrm>
        </p:spPr>
        <p:txBody>
          <a:bodyPr>
            <a:normAutofit/>
          </a:bodyPr>
          <a:lstStyle/>
          <a:p>
            <a:r>
              <a:rPr lang="en-GB" sz="4400" noProof="0" dirty="0"/>
              <a:t>Working together, use the answer sheet you have been given to verify your answers, paying particular attention to those answers not found directly in the Sphere Handbook.</a:t>
            </a:r>
          </a:p>
          <a:p>
            <a:endParaRPr lang="en-GB" sz="4400" noProof="0" dirty="0"/>
          </a:p>
          <a:p>
            <a:r>
              <a:rPr lang="en-GB" sz="4400" b="1" noProof="0" dirty="0"/>
              <a:t>Note: </a:t>
            </a:r>
            <a:r>
              <a:rPr lang="en-GB" sz="4400" noProof="0" dirty="0"/>
              <a:t>These sources are useful for additional learning on humanitarian coordination.</a:t>
            </a:r>
          </a:p>
        </p:txBody>
      </p:sp>
      <p:sp>
        <p:nvSpPr>
          <p:cNvPr id="4" name="Slide Number Placeholder 3">
            <a:extLst>
              <a:ext uri="{FF2B5EF4-FFF2-40B4-BE49-F238E27FC236}">
                <a16:creationId xmlns:a16="http://schemas.microsoft.com/office/drawing/2014/main" id="{081A040C-057E-4064-95F0-DDDE718B536A}"/>
              </a:ext>
            </a:extLst>
          </p:cNvPr>
          <p:cNvSpPr>
            <a:spLocks noGrp="1"/>
          </p:cNvSpPr>
          <p:nvPr>
            <p:ph type="sldNum" sz="quarter" idx="2"/>
          </p:nvPr>
        </p:nvSpPr>
        <p:spPr/>
        <p:txBody>
          <a:bodyPr/>
          <a:lstStyle/>
          <a:p>
            <a:fld id="{86CB4B4D-7CA3-9044-876B-883B54F8677D}" type="slidenum">
              <a:rPr lang="en-US" smtClean="0"/>
              <a:t>8</a:t>
            </a:fld>
            <a:endParaRPr lang="en-US" dirty="0"/>
          </a:p>
        </p:txBody>
      </p:sp>
    </p:spTree>
    <p:extLst>
      <p:ext uri="{BB962C8B-B14F-4D97-AF65-F5344CB8AC3E}">
        <p14:creationId xmlns:p14="http://schemas.microsoft.com/office/powerpoint/2010/main" val="148840941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lated image">
            <a:extLst>
              <a:ext uri="{FF2B5EF4-FFF2-40B4-BE49-F238E27FC236}">
                <a16:creationId xmlns:a16="http://schemas.microsoft.com/office/drawing/2014/main" id="{AACB3ED7-62FC-4BA3-89CD-4354B9A455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70131" y="1280891"/>
            <a:ext cx="8518459" cy="7448508"/>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a:extLst>
              <a:ext uri="{FF2B5EF4-FFF2-40B4-BE49-F238E27FC236}">
                <a16:creationId xmlns:a16="http://schemas.microsoft.com/office/drawing/2014/main" id="{235FB963-ECDC-4FD6-940A-B0C36FF7295D}"/>
              </a:ext>
            </a:extLst>
          </p:cNvPr>
          <p:cNvSpPr>
            <a:spLocks noGrp="1"/>
          </p:cNvSpPr>
          <p:nvPr>
            <p:ph type="title"/>
          </p:nvPr>
        </p:nvSpPr>
        <p:spPr/>
        <p:txBody>
          <a:bodyPr/>
          <a:lstStyle/>
          <a:p>
            <a:r>
              <a:rPr lang="en-GB" noProof="0" dirty="0"/>
              <a:t>The Cluster Approach</a:t>
            </a:r>
          </a:p>
        </p:txBody>
      </p:sp>
      <p:sp>
        <p:nvSpPr>
          <p:cNvPr id="6" name="Text Placeholder 5">
            <a:extLst>
              <a:ext uri="{FF2B5EF4-FFF2-40B4-BE49-F238E27FC236}">
                <a16:creationId xmlns:a16="http://schemas.microsoft.com/office/drawing/2014/main" id="{C1406888-9FEC-4C12-BC7A-560722239D95}"/>
              </a:ext>
            </a:extLst>
          </p:cNvPr>
          <p:cNvSpPr>
            <a:spLocks noGrp="1"/>
          </p:cNvSpPr>
          <p:nvPr>
            <p:ph type="body" sz="half" idx="1"/>
          </p:nvPr>
        </p:nvSpPr>
        <p:spPr>
          <a:xfrm>
            <a:off x="580578" y="1418233"/>
            <a:ext cx="7649022" cy="7608845"/>
          </a:xfrm>
        </p:spPr>
        <p:txBody>
          <a:bodyPr>
            <a:normAutofit lnSpcReduction="10000"/>
          </a:bodyPr>
          <a:lstStyle/>
          <a:p>
            <a:r>
              <a:rPr lang="en-GB" noProof="0" dirty="0"/>
              <a:t>Clusters are groups of humanitarian organisations, both UN and non-UN, in each of the main sectors of humanitarian action, e.g. water, health,</a:t>
            </a:r>
            <a:r>
              <a:rPr lang="en-GB" dirty="0"/>
              <a:t> and</a:t>
            </a:r>
            <a:r>
              <a:rPr lang="en-GB" noProof="0" dirty="0"/>
              <a:t> logistics.</a:t>
            </a:r>
          </a:p>
          <a:p>
            <a:r>
              <a:rPr lang="en-GB" noProof="0" dirty="0"/>
              <a:t>They are designated by the Inter-Agency Standing Committee (IASC) and have clear pre-defined  responsibilities for coordination.</a:t>
            </a:r>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p:txBody>
          <a:bodyPr/>
          <a:lstStyle/>
          <a:p>
            <a:fld id="{86CB4B4D-7CA3-9044-876B-883B54F8677D}" type="slidenum">
              <a:rPr lang="en-US" smtClean="0"/>
              <a:pPr/>
              <a:t>9</a:t>
            </a:fld>
            <a:endParaRPr lang="en-US" dirty="0"/>
          </a:p>
        </p:txBody>
      </p:sp>
    </p:spTree>
    <p:extLst>
      <p:ext uri="{BB962C8B-B14F-4D97-AF65-F5344CB8AC3E}">
        <p14:creationId xmlns:p14="http://schemas.microsoft.com/office/powerpoint/2010/main" val="2086916209"/>
      </p:ext>
    </p:extLst>
  </p:cSld>
  <p:clrMapOvr>
    <a:masterClrMapping/>
  </p:clrMapOvr>
  <p:transition spd="med"/>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2556</TotalTime>
  <Words>1717</Words>
  <Application>Microsoft Office PowerPoint</Application>
  <PresentationFormat>Custom</PresentationFormat>
  <Paragraphs>140</Paragraphs>
  <Slides>14</Slides>
  <Notes>14</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vt:lpstr>
      <vt:lpstr>Helvetica Neue</vt:lpstr>
      <vt:lpstr>Lato</vt:lpstr>
      <vt:lpstr>Lato Heavy</vt:lpstr>
      <vt:lpstr>Open Sans</vt:lpstr>
      <vt:lpstr>Open Sans Bold</vt:lpstr>
      <vt:lpstr>Open Sans Light</vt:lpstr>
      <vt:lpstr>Open Sans Regular</vt:lpstr>
      <vt:lpstr>White</vt:lpstr>
      <vt:lpstr>Sphere and Coordination</vt:lpstr>
      <vt:lpstr>PowerPoint Presentation</vt:lpstr>
      <vt:lpstr>Magic stick exercise</vt:lpstr>
      <vt:lpstr>How did it go?</vt:lpstr>
      <vt:lpstr>Why do we coordinate?</vt:lpstr>
      <vt:lpstr>Humanitarian coordination</vt:lpstr>
      <vt:lpstr>Time for a quiz!</vt:lpstr>
      <vt:lpstr>Just to be sure…</vt:lpstr>
      <vt:lpstr>The Cluster Approach</vt:lpstr>
      <vt:lpstr>Refugee emergency coordination model*</vt:lpstr>
      <vt:lpstr>Coordination in action</vt:lpstr>
      <vt:lpstr>Key messages</vt:lpstr>
      <vt:lpstr>Remember the old African proverb…</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DeVon Solomon</dc:creator>
  <cp:lastModifiedBy>Tristan Hale</cp:lastModifiedBy>
  <cp:revision>78</cp:revision>
  <dcterms:created xsi:type="dcterms:W3CDTF">2018-12-14T22:00:46Z</dcterms:created>
  <dcterms:modified xsi:type="dcterms:W3CDTF">2019-04-26T08:02:01Z</dcterms:modified>
</cp:coreProperties>
</file>