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4"/>
  </p:notesMasterIdLst>
  <p:sldIdLst>
    <p:sldId id="256" r:id="rId2"/>
    <p:sldId id="262" r:id="rId3"/>
    <p:sldId id="275" r:id="rId4"/>
    <p:sldId id="276" r:id="rId5"/>
    <p:sldId id="292" r:id="rId6"/>
    <p:sldId id="293" r:id="rId7"/>
    <p:sldId id="297" r:id="rId8"/>
    <p:sldId id="303" r:id="rId9"/>
    <p:sldId id="305" r:id="rId10"/>
    <p:sldId id="304" r:id="rId11"/>
    <p:sldId id="306" r:id="rId12"/>
    <p:sldId id="284" r:id="rId13"/>
    <p:sldId id="296" r:id="rId14"/>
    <p:sldId id="307" r:id="rId15"/>
    <p:sldId id="268" r:id="rId16"/>
    <p:sldId id="308" r:id="rId17"/>
    <p:sldId id="311" r:id="rId18"/>
    <p:sldId id="310" r:id="rId19"/>
    <p:sldId id="302" r:id="rId20"/>
    <p:sldId id="263" r:id="rId21"/>
    <p:sldId id="298" r:id="rId22"/>
    <p:sldId id="261" r:id="rId23"/>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297"/>
    <a:srgbClr val="FFFFFF"/>
    <a:srgbClr val="F8F8F8"/>
    <a:srgbClr val="000000"/>
    <a:srgbClr val="68AF9E"/>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74"/>
    <p:restoredTop sz="66717" autoAdjust="0"/>
  </p:normalViewPr>
  <p:slideViewPr>
    <p:cSldViewPr snapToGrid="0">
      <p:cViewPr varScale="1">
        <p:scale>
          <a:sx n="49" d="100"/>
          <a:sy n="49" d="100"/>
        </p:scale>
        <p:origin x="159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Note: Since this subject brings up images and discussions of victims of sexual abuse, be aware that due to the widespread nature of this problem, that some participants may have experienced this personally and wish to drop out of the session. This should be allowed without any special notice or attention called on anyone wishing to opt out.</a:t>
            </a:r>
          </a:p>
        </p:txBody>
      </p:sp>
    </p:spTree>
    <p:extLst>
      <p:ext uri="{BB962C8B-B14F-4D97-AF65-F5344CB8AC3E}">
        <p14:creationId xmlns:p14="http://schemas.microsoft.com/office/powerpoint/2010/main" val="4063045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Ask participants what actions occur between humanitarian actors; between humanitarian actors and members of an affected/host population; and between members of an affected/host population. (Use the animations to reveal each in turn.)</a:t>
            </a:r>
          </a:p>
          <a:p>
            <a:endParaRPr lang="en-GB" sz="1400" dirty="0"/>
          </a:p>
          <a:p>
            <a:r>
              <a:rPr lang="en-GB" sz="1400" dirty="0"/>
              <a:t>While all combinations are possible, we should be particularly vigilant for:</a:t>
            </a:r>
          </a:p>
          <a:p>
            <a:pPr marL="285750" indent="-285750">
              <a:buFont typeface="Arial" panose="020B0604020202020204" pitchFamily="34" charset="0"/>
              <a:buChar char="•"/>
            </a:pPr>
            <a:r>
              <a:rPr lang="en-GB" sz="1400" dirty="0"/>
              <a:t>SHA within our organisation;</a:t>
            </a:r>
          </a:p>
          <a:p>
            <a:pPr marL="285750" indent="-285750">
              <a:buFont typeface="Arial" panose="020B0604020202020204" pitchFamily="34" charset="0"/>
              <a:buChar char="•"/>
            </a:pPr>
            <a:r>
              <a:rPr lang="en-GB" sz="1400" dirty="0"/>
              <a:t>SEA (which may include SGBV) between humanitarian actors and members of an affected population; and</a:t>
            </a:r>
          </a:p>
          <a:p>
            <a:pPr marL="285750" indent="-285750">
              <a:buFont typeface="Arial" panose="020B0604020202020204" pitchFamily="34" charset="0"/>
              <a:buChar char="•"/>
            </a:pPr>
            <a:r>
              <a:rPr lang="en-GB" sz="1400" dirty="0"/>
              <a:t>GBV (including SGBV) between members of an affected population.</a:t>
            </a:r>
          </a:p>
          <a:p>
            <a:pPr marL="285750" indent="-285750">
              <a:buFont typeface="Arial" panose="020B0604020202020204" pitchFamily="34" charset="0"/>
              <a:buChar char="•"/>
            </a:pPr>
            <a:endParaRPr lang="en-GB" sz="1400" dirty="0"/>
          </a:p>
          <a:p>
            <a:pPr marL="0" marR="0" lvl="0" indent="0" defTabSz="457200" eaLnBrk="1" fontAlgn="auto" latinLnBrk="0" hangingPunct="1">
              <a:lnSpc>
                <a:spcPct val="117999"/>
              </a:lnSpc>
              <a:spcBef>
                <a:spcPts val="0"/>
              </a:spcBef>
              <a:spcAft>
                <a:spcPts val="0"/>
              </a:spcAft>
              <a:buClrTx/>
              <a:buSzTx/>
              <a:buFont typeface="Arial" panose="020B0604020202020204" pitchFamily="34" charset="0"/>
              <a:buNone/>
              <a:tabLst/>
              <a:defRPr/>
            </a:pPr>
            <a:r>
              <a:rPr lang="en-GB" sz="1400" b="1" dirty="0"/>
              <a:t>Key point</a:t>
            </a:r>
            <a:r>
              <a:rPr lang="en-GB" sz="1400" dirty="0"/>
              <a:t>: All these violations occur when </a:t>
            </a:r>
            <a:r>
              <a:rPr lang="en-GB" sz="1400" b="0" dirty="0"/>
              <a:t>where there is a </a:t>
            </a:r>
            <a:r>
              <a:rPr lang="en-GB" sz="1400" b="1" dirty="0"/>
              <a:t>lack of respect for the dignity of the victim by the perpetrator</a:t>
            </a:r>
            <a:r>
              <a:rPr lang="en-GB" sz="1400" b="0" dirty="0"/>
              <a:t>. Furthermore, with the p</a:t>
            </a:r>
            <a:r>
              <a:rPr lang="en-GB" sz="1400" dirty="0"/>
              <a:t>ossible exception of sexual harassment, all these violations occur </a:t>
            </a:r>
            <a:r>
              <a:rPr lang="en-GB" sz="1400" b="1" dirty="0"/>
              <a:t>where the perpetrator has power over the victim</a:t>
            </a:r>
            <a:r>
              <a:rPr lang="en-GB" sz="1400" b="0" dirty="0"/>
              <a:t>.</a:t>
            </a:r>
          </a:p>
          <a:p>
            <a:pPr marL="0" indent="0">
              <a:buFont typeface="Arial" panose="020B0604020202020204" pitchFamily="34" charset="0"/>
              <a:buNone/>
            </a:pPr>
            <a:endParaRPr lang="en-GB" sz="1400" dirty="0"/>
          </a:p>
        </p:txBody>
      </p:sp>
    </p:spTree>
    <p:extLst>
      <p:ext uri="{BB962C8B-B14F-4D97-AF65-F5344CB8AC3E}">
        <p14:creationId xmlns:p14="http://schemas.microsoft.com/office/powerpoint/2010/main" val="1518285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0" dirty="0"/>
              <a:t>Ask groups (at their tables) to look for guidance. (This may be easier using the interactive Handbook if participants are familiar with this by now.) Allow </a:t>
            </a:r>
            <a:r>
              <a:rPr lang="en-US" sz="1400" dirty="0"/>
              <a:t>2–3 minutes </a:t>
            </a:r>
            <a:r>
              <a:rPr lang="en-GB" sz="1400" b="0" dirty="0"/>
              <a:t>only. Ask for ideas then reveal the answer.</a:t>
            </a:r>
          </a:p>
          <a:p>
            <a:endParaRPr lang="en-GB" sz="1400" b="0" dirty="0"/>
          </a:p>
          <a:p>
            <a:r>
              <a:rPr lang="en-GB" sz="1400" b="0" dirty="0"/>
              <a:t>While other answers are possible, the clearest guidance in the Handbook is found in organisational responsibility 8.9 (page 78) of the CHS and the accompanying </a:t>
            </a:r>
            <a:r>
              <a:rPr lang="en-GB" sz="1400" b="1" dirty="0"/>
              <a:t>Security and well-being</a:t>
            </a:r>
            <a:r>
              <a:rPr lang="en-GB" sz="1400" b="0" dirty="0"/>
              <a:t> guidance note (page 80). (Note: this guidance was strengthened in the 2018 revision of the Sphere Handbook including the CHS.)</a:t>
            </a:r>
          </a:p>
          <a:p>
            <a:pPr marL="0" indent="0">
              <a:buFont typeface="Arial" panose="020B0604020202020204" pitchFamily="34" charset="0"/>
              <a:buNone/>
            </a:pPr>
            <a:endParaRPr lang="en-GB" sz="1400" b="0" dirty="0"/>
          </a:p>
          <a:p>
            <a:pPr marL="0" indent="0">
              <a:buFont typeface="Arial" panose="020B0604020202020204" pitchFamily="34" charset="0"/>
              <a:buNone/>
            </a:pPr>
            <a:endParaRPr lang="en-GB" sz="1400" dirty="0"/>
          </a:p>
        </p:txBody>
      </p:sp>
    </p:spTree>
    <p:extLst>
      <p:ext uri="{BB962C8B-B14F-4D97-AF65-F5344CB8AC3E}">
        <p14:creationId xmlns:p14="http://schemas.microsoft.com/office/powerpoint/2010/main" val="3990794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Inform participants that we’ll now move onto the issue of SEA perpetrated by humanitarian actors on affected populations, but before looking in the Handbook for guidance, we’ll watch a short video to set the scene. The </a:t>
            </a:r>
            <a:r>
              <a:rPr lang="en-GB" sz="1400" b="0" i="0" noProof="0" dirty="0">
                <a:effectLst/>
                <a:latin typeface="+mn-lt"/>
                <a:ea typeface="+mn-ea"/>
                <a:cs typeface="+mn-cs"/>
                <a:sym typeface="Helvetica Neue"/>
              </a:rPr>
              <a:t>video is from 2013 but the issues are still current. Warn participants</a:t>
            </a:r>
            <a:r>
              <a:rPr lang="en-GB" sz="1400" noProof="0" dirty="0"/>
              <a:t> that the content might be disturbing and uncomfortable for some.</a:t>
            </a:r>
            <a:endParaRPr lang="en-GB" sz="1400" b="0" i="0" noProof="0" dirty="0">
              <a:effectLst/>
              <a:latin typeface="+mn-lt"/>
              <a:ea typeface="+mn-ea"/>
              <a:cs typeface="+mn-cs"/>
              <a:sym typeface="Helvetica Neue"/>
            </a:endParaRPr>
          </a:p>
          <a:p>
            <a:endParaRPr lang="en-GB" sz="1400" noProof="0" dirty="0"/>
          </a:p>
          <a:p>
            <a:r>
              <a:rPr lang="en-GB" sz="1400" noProof="0" dirty="0"/>
              <a:t>The video should start playing automatically at 3m25s into the full movie. </a:t>
            </a:r>
            <a:r>
              <a:rPr lang="en-GB" sz="1400" b="1" noProof="0" dirty="0"/>
              <a:t>Stop the video at 11m47s when “Exchange of money, employment, goods or services for sex </a:t>
            </a:r>
            <a:r>
              <a:rPr lang="en-GB" sz="1400" b="1" noProof="0"/>
              <a:t>is prohibited”.</a:t>
            </a:r>
            <a:endParaRPr lang="en-GB" sz="1400" b="1" noProof="0" dirty="0"/>
          </a:p>
          <a:p>
            <a:endParaRPr lang="en-GB" sz="1400" noProof="0" dirty="0"/>
          </a:p>
          <a:p>
            <a:r>
              <a:rPr lang="en-GB" sz="1400" noProof="0" dirty="0"/>
              <a:t>Remind participants that they have been clearly presented with the definitions of various terms. As they watch this video, they should think about what </a:t>
            </a:r>
            <a:r>
              <a:rPr lang="en-GB" sz="1400" b="1" u="none" noProof="0" dirty="0"/>
              <a:t>P</a:t>
            </a:r>
            <a:r>
              <a:rPr lang="en-GB" sz="1400" noProof="0" dirty="0"/>
              <a:t>SEA (</a:t>
            </a:r>
            <a:r>
              <a:rPr lang="en-GB" sz="1400" b="1" i="0" u="none" noProof="0" dirty="0"/>
              <a:t>protection from</a:t>
            </a:r>
            <a:r>
              <a:rPr lang="en-GB" sz="1400" b="1" u="none" noProof="0" dirty="0"/>
              <a:t> </a:t>
            </a:r>
            <a:r>
              <a:rPr lang="en-GB" sz="1400" noProof="0" dirty="0"/>
              <a:t>sexual exploitation and abuse) </a:t>
            </a:r>
            <a:r>
              <a:rPr lang="en-GB" sz="1400" b="1" noProof="0" dirty="0"/>
              <a:t>means</a:t>
            </a:r>
            <a:r>
              <a:rPr lang="en-GB" sz="1400" noProof="0" dirty="0"/>
              <a:t> – not just what the letters stand for.</a:t>
            </a:r>
          </a:p>
          <a:p>
            <a:endParaRPr lang="en-GB" sz="1400" b="1" noProof="0" dirty="0"/>
          </a:p>
          <a:p>
            <a:r>
              <a:rPr lang="en-GB" sz="1400" b="0" noProof="0" dirty="0"/>
              <a:t>While watching the video, participants should note </a:t>
            </a:r>
            <a:r>
              <a:rPr lang="en-US" sz="1400" dirty="0"/>
              <a:t>the different forms of SEA and what conditions likely made these situations possible.</a:t>
            </a:r>
          </a:p>
          <a:p>
            <a:endParaRPr lang="en-GB" sz="1400" b="1" noProof="0" dirty="0"/>
          </a:p>
          <a:p>
            <a:r>
              <a:rPr lang="en-GB" sz="1400" b="1" i="0" noProof="0" dirty="0">
                <a:effectLst/>
                <a:latin typeface="+mn-lt"/>
                <a:ea typeface="+mn-ea"/>
                <a:cs typeface="+mn-cs"/>
                <a:sym typeface="Helvetica Neue"/>
              </a:rPr>
              <a:t>Notes on the video:</a:t>
            </a:r>
          </a:p>
          <a:p>
            <a:pPr marL="285750" indent="-285750">
              <a:buFont typeface="Arial" panose="020B0604020202020204" pitchFamily="34" charset="0"/>
              <a:buChar char="•"/>
            </a:pPr>
            <a:r>
              <a:rPr lang="en-GB" sz="1400" b="0" i="0" noProof="0" dirty="0">
                <a:effectLst/>
                <a:latin typeface="+mn-lt"/>
                <a:ea typeface="+mn-ea"/>
                <a:cs typeface="+mn-cs"/>
                <a:sym typeface="Helvetica Neue"/>
              </a:rPr>
              <a:t>The Executive Committees on Humanitarian Affairs and Peace and Security (ECHA/ECPS) UN and NGO Task Force on PSEA was established in February 2005 with the aim of preventing acts of sexual exploitation and abuse and improving response to it when it occurs.</a:t>
            </a:r>
          </a:p>
          <a:p>
            <a:pPr marL="285750" indent="-285750">
              <a:buFont typeface="Arial" panose="020B0604020202020204" pitchFamily="34" charset="0"/>
              <a:buChar char="•"/>
            </a:pPr>
            <a:r>
              <a:rPr lang="en-GB" sz="1400" b="0" i="0" noProof="0" dirty="0">
                <a:effectLst/>
                <a:latin typeface="+mn-lt"/>
                <a:ea typeface="+mn-ea"/>
                <a:cs typeface="+mn-cs"/>
                <a:sym typeface="Helvetica Neue"/>
              </a:rPr>
              <a:t>“</a:t>
            </a:r>
            <a:r>
              <a:rPr lang="en-US" sz="1400" dirty="0"/>
              <a:t>ST/SGB/2003/13” is a 3-page document titled “</a:t>
            </a:r>
            <a:r>
              <a:rPr lang="en-GB" sz="1400" dirty="0"/>
              <a:t>Special measures for protection from sexual exploitation and sexual abuse”</a:t>
            </a:r>
            <a:r>
              <a:rPr lang="en-US" sz="1400" dirty="0"/>
              <a:t>. The bulletin came into force on 15 October 2003. </a:t>
            </a:r>
            <a:r>
              <a:rPr lang="en-GB" sz="1400" b="0" i="0" noProof="0" dirty="0">
                <a:effectLst/>
                <a:latin typeface="+mn-lt"/>
                <a:ea typeface="+mn-ea"/>
                <a:cs typeface="+mn-cs"/>
                <a:sym typeface="Helvetica Neue"/>
              </a:rPr>
              <a:t>SGB = Secretary-General’s Bulletin. The SG (of the UN) at that time was </a:t>
            </a:r>
            <a:r>
              <a:rPr lang="en-US" sz="1400" dirty="0"/>
              <a:t>Kofi Annan.</a:t>
            </a:r>
            <a:endParaRPr lang="en-GB" sz="1400" b="0" i="0" noProof="0" dirty="0">
              <a:effectLst/>
              <a:latin typeface="+mn-lt"/>
              <a:ea typeface="+mn-ea"/>
              <a:cs typeface="+mn-cs"/>
              <a:sym typeface="Helvetica Neue"/>
            </a:endParaRPr>
          </a:p>
          <a:p>
            <a:endParaRPr lang="en-GB" sz="1400" b="0" i="0" noProof="0" dirty="0">
              <a:effectLst/>
              <a:latin typeface="+mn-lt"/>
              <a:ea typeface="+mn-ea"/>
              <a:cs typeface="+mn-cs"/>
              <a:sym typeface="Helvetica Neue"/>
            </a:endParaRPr>
          </a:p>
        </p:txBody>
      </p:sp>
    </p:spTree>
    <p:extLst>
      <p:ext uri="{BB962C8B-B14F-4D97-AF65-F5344CB8AC3E}">
        <p14:creationId xmlns:p14="http://schemas.microsoft.com/office/powerpoint/2010/main" val="2054420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Ask the participants if there was anything in the video that was new to them or anything they were unaware of. Allow them 3–4 minutes to respond in plenary. Note key points to a flip chart, and summarise them for clarity before going onto the next question.</a:t>
            </a:r>
          </a:p>
          <a:p>
            <a:endParaRPr lang="en-GB" sz="1400" dirty="0"/>
          </a:p>
          <a:p>
            <a:r>
              <a:rPr lang="en-GB" sz="1400" dirty="0"/>
              <a:t>Allow the group another 3–4 minutes to respond to the second question in plenary. Then click to reveal the third debriefing question. </a:t>
            </a:r>
          </a:p>
          <a:p>
            <a:endParaRPr lang="en-GB" sz="1400" dirty="0"/>
          </a:p>
          <a:p>
            <a:r>
              <a:rPr lang="en-GB" sz="1400" dirty="0"/>
              <a:t>Allow the group another 3–4 minutes to respond and record key points to the flip chart. These should include:</a:t>
            </a:r>
          </a:p>
          <a:p>
            <a:pPr marL="342900" indent="-342900">
              <a:buFont typeface="Arial" panose="020B0604020202020204" pitchFamily="34" charset="0"/>
              <a:buChar char="•"/>
            </a:pPr>
            <a:r>
              <a:rPr lang="en-GB" sz="1400" dirty="0"/>
              <a:t>imbalance of power between victims and perpetrators;</a:t>
            </a:r>
          </a:p>
          <a:p>
            <a:pPr marL="342900" indent="-342900">
              <a:buFont typeface="Arial" panose="020B0604020202020204" pitchFamily="34" charset="0"/>
              <a:buChar char="•"/>
            </a:pPr>
            <a:r>
              <a:rPr lang="en-GB" sz="1400" dirty="0"/>
              <a:t>vulnerable and or impoverished people;</a:t>
            </a:r>
          </a:p>
          <a:p>
            <a:pPr marL="342900" indent="-342900">
              <a:buFont typeface="Arial" panose="020B0604020202020204" pitchFamily="34" charset="0"/>
              <a:buChar char="•"/>
            </a:pPr>
            <a:r>
              <a:rPr lang="en-GB" sz="1400" dirty="0"/>
              <a:t>presumed initial good intentions of the perpetrators; and</a:t>
            </a:r>
          </a:p>
          <a:p>
            <a:pPr marL="342900" indent="-342900">
              <a:buFont typeface="Arial" panose="020B0604020202020204" pitchFamily="34" charset="0"/>
              <a:buChar char="•"/>
            </a:pPr>
            <a:r>
              <a:rPr lang="en-GB" sz="1400" dirty="0"/>
              <a:t>lack of oversight or feedback mechanisms.</a:t>
            </a:r>
          </a:p>
          <a:p>
            <a:endParaRPr lang="en-GB" sz="1400" dirty="0"/>
          </a:p>
          <a:p>
            <a:r>
              <a:rPr lang="en-GB" sz="1400" dirty="0"/>
              <a:t>It may be helpful to have a few of your own answers written down to prompt discussion. </a:t>
            </a:r>
          </a:p>
          <a:p>
            <a:endParaRPr lang="en-GB" sz="1400" dirty="0"/>
          </a:p>
          <a:p>
            <a:pPr marL="0" marR="0" lvl="0" indent="0" defTabSz="457200" eaLnBrk="1" fontAlgn="auto" latinLnBrk="0" hangingPunct="1">
              <a:lnSpc>
                <a:spcPct val="117999"/>
              </a:lnSpc>
              <a:spcBef>
                <a:spcPts val="0"/>
              </a:spcBef>
              <a:spcAft>
                <a:spcPts val="0"/>
              </a:spcAft>
              <a:buClrTx/>
              <a:buSzTx/>
              <a:buFontTx/>
              <a:buNone/>
              <a:tabLst/>
              <a:defRPr/>
            </a:pPr>
            <a:r>
              <a:rPr lang="en-GB" sz="1400" b="0" i="0" noProof="0" dirty="0">
                <a:effectLst/>
                <a:latin typeface="+mn-lt"/>
                <a:ea typeface="+mn-ea"/>
                <a:cs typeface="+mn-cs"/>
                <a:sym typeface="Helvetica Neue"/>
              </a:rPr>
              <a:t>Explain what is meant by PSEA and the obligation all organisations have to support the four pillars of the Task Force: Engagement with and support of local populations, prevention, response, management and coordination. </a:t>
            </a:r>
            <a:endParaRPr lang="en-GB" sz="1400" b="1" noProof="0" dirty="0"/>
          </a:p>
          <a:p>
            <a:endParaRPr lang="en-GB" sz="1400" dirty="0"/>
          </a:p>
          <a:p>
            <a:endParaRPr lang="en-GB" sz="1400" dirty="0"/>
          </a:p>
          <a:p>
            <a:endParaRPr lang="en-GB" sz="1400" dirty="0"/>
          </a:p>
        </p:txBody>
      </p:sp>
    </p:spTree>
    <p:extLst>
      <p:ext uri="{BB962C8B-B14F-4D97-AF65-F5344CB8AC3E}">
        <p14:creationId xmlns:p14="http://schemas.microsoft.com/office/powerpoint/2010/main" val="2445723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Having discussed some possible forms of SEA, ask participants (at their tables) to find Sphere guidance for PSEA of affected people perpetrated by humanitarian actors.</a:t>
            </a:r>
          </a:p>
          <a:p>
            <a:endParaRPr lang="en-GB" sz="1400" b="0" dirty="0"/>
          </a:p>
          <a:p>
            <a:r>
              <a:rPr lang="en-GB" sz="1400" b="0" dirty="0"/>
              <a:t>Ask half the groups to focus on the foundation chapters (notably the CHS), and the other half to focus on the technical chapters (notably food security, but another chapter if there are experts in the group).</a:t>
            </a:r>
          </a:p>
          <a:p>
            <a:endParaRPr lang="en-GB" sz="1400" b="0" dirty="0"/>
          </a:p>
          <a:p>
            <a:r>
              <a:rPr lang="en-GB" sz="1400" b="0" dirty="0"/>
              <a:t>After 10 minutes, move to the next slide for a discussion and possible answers.</a:t>
            </a:r>
          </a:p>
          <a:p>
            <a:endParaRPr lang="en-GB" sz="1400" b="0" dirty="0"/>
          </a:p>
          <a:p>
            <a:pPr marL="0" indent="0">
              <a:buFont typeface="Arial" panose="020B0604020202020204" pitchFamily="34" charset="0"/>
              <a:buNone/>
            </a:pPr>
            <a:endParaRPr lang="en-GB" sz="1400" dirty="0"/>
          </a:p>
        </p:txBody>
      </p:sp>
    </p:spTree>
    <p:extLst>
      <p:ext uri="{BB962C8B-B14F-4D97-AF65-F5344CB8AC3E}">
        <p14:creationId xmlns:p14="http://schemas.microsoft.com/office/powerpoint/2010/main" val="3523615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b="0" noProof="0" dirty="0"/>
              <a:t>Ask the group(s) that were looking at the foundation chapters to locate some advice.</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0" noProof="0" dirty="0"/>
              <a:t>Several answers are possible, but it is logical that the main guidance is found in the CHS: </a:t>
            </a:r>
            <a:r>
              <a:rPr lang="en-GB" sz="1400" b="0" u="none" noProof="0" dirty="0">
                <a:effectLst/>
                <a:latin typeface="+mn-lt"/>
                <a:ea typeface="+mn-ea"/>
                <a:cs typeface="+mn-cs"/>
                <a:sym typeface="Helvetica Neue"/>
              </a:rPr>
              <a:t>given that these kinds of abuse will be perpetrated by individual members of staff, it is up to humanitarian organisations to control these risks and act quickly when abuses happen.</a:t>
            </a:r>
          </a:p>
          <a:p>
            <a:endParaRPr lang="en-GB" sz="1400" noProof="0" dirty="0"/>
          </a:p>
          <a:p>
            <a:r>
              <a:rPr lang="en-GB" sz="1400" noProof="0" dirty="0"/>
              <a:t>As a follow-up question, ask why conducting “</a:t>
            </a:r>
            <a:r>
              <a:rPr lang="en-GB" sz="1400" dirty="0"/>
              <a:t>careful recruitment, screening and hiring practices” is easier said than done. Possible answers: 1) Police checks (under national and/or international systems) are complicated and may not provide effective screening, e.g. people only enter the Interpol system if they have been charged with an offence; not on the basis of allegations and dismissal/resignation. 2) In some countries (e.g. the UK), previous employers tend not to give bad references for fear of being sued. (In this case, if an employer provides </a:t>
            </a:r>
            <a:r>
              <a:rPr lang="en-GB" sz="1400" b="1" i="0" u="none" dirty="0"/>
              <a:t>only the job description and dates of employment</a:t>
            </a:r>
            <a:r>
              <a:rPr lang="en-GB" sz="1400" dirty="0"/>
              <a:t>, this is generally interpreted as a “bad reference” but with no details.) </a:t>
            </a:r>
            <a:endParaRPr lang="en-GB" sz="1400" noProof="0" dirty="0"/>
          </a:p>
        </p:txBody>
      </p:sp>
    </p:spTree>
    <p:extLst>
      <p:ext uri="{BB962C8B-B14F-4D97-AF65-F5344CB8AC3E}">
        <p14:creationId xmlns:p14="http://schemas.microsoft.com/office/powerpoint/2010/main" val="1741924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b="0" noProof="0" dirty="0"/>
              <a:t>Ask the group(s) that were looking at the technical chapters to locate some advice.</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0" noProof="0" dirty="0"/>
              <a:t>Several answers are possible. The example is information extracted from standard 6.3 relating to food distribution, which is often an action which comes with risks. </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0" u="none" noProof="0" dirty="0">
                <a:effectLst/>
                <a:latin typeface="+mn-lt"/>
                <a:ea typeface="+mn-ea"/>
                <a:cs typeface="+mn-cs"/>
                <a:sym typeface="Helvetica Neue"/>
              </a:rPr>
              <a:t>From the section of the video about Glory and Dave in Thailand, it seems like this case was reported and followed up (resulting in Dave’s arrest and imprisonment), but police checks (which may have been effective in preventing this event) were not done.</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u="none" noProof="0" dirty="0">
              <a:effectLst/>
              <a:latin typeface="+mn-lt"/>
              <a:ea typeface="+mn-ea"/>
              <a:cs typeface="+mn-cs"/>
              <a:sym typeface="Helvetica Neue"/>
            </a:endParaRPr>
          </a:p>
          <a:p>
            <a:endParaRPr lang="en-GB" sz="1400" noProof="0" dirty="0"/>
          </a:p>
        </p:txBody>
      </p:sp>
    </p:spTree>
    <p:extLst>
      <p:ext uri="{BB962C8B-B14F-4D97-AF65-F5344CB8AC3E}">
        <p14:creationId xmlns:p14="http://schemas.microsoft.com/office/powerpoint/2010/main" val="2795303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b="0" noProof="0" dirty="0"/>
              <a:t>Note the example on the previous slide of sex in return for food aid is the typical example of SEA in the humanitarian sector, so it is important to highlight that this is not the </a:t>
            </a:r>
            <a:r>
              <a:rPr lang="en-GB" sz="1400" b="1" u="none" noProof="0" dirty="0"/>
              <a:t>only</a:t>
            </a:r>
            <a:r>
              <a:rPr lang="en-GB" sz="1400" b="0" noProof="0" dirty="0"/>
              <a:t> area in which the Sphere Handbook includes advice.</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u="none" noProof="0" dirty="0">
              <a:effectLst/>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r>
              <a:rPr lang="en-GB" sz="1400" b="0" u="none" noProof="0" dirty="0">
                <a:effectLst/>
                <a:latin typeface="+mn-lt"/>
                <a:ea typeface="+mn-ea"/>
                <a:cs typeface="+mn-cs"/>
                <a:sym typeface="Helvetica Neue"/>
              </a:rPr>
              <a:t>This second example highlights the importance of giving PSEA training to medical staff. If SEA occurs, medical staff may be the first line of defence to prevent repeat violations, so should be trained to recognise the risks and react to suspected violations.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u="none" noProof="0" dirty="0">
              <a:effectLst/>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endParaRPr lang="en-GB" sz="1400" b="0" u="none" noProof="0" dirty="0">
              <a:effectLst/>
              <a:latin typeface="+mn-lt"/>
              <a:ea typeface="+mn-ea"/>
              <a:cs typeface="+mn-cs"/>
              <a:sym typeface="Helvetica Neue"/>
            </a:endParaRPr>
          </a:p>
          <a:p>
            <a:endParaRPr lang="en-GB" sz="1400" noProof="0" dirty="0"/>
          </a:p>
        </p:txBody>
      </p:sp>
    </p:spTree>
    <p:extLst>
      <p:ext uri="{BB962C8B-B14F-4D97-AF65-F5344CB8AC3E}">
        <p14:creationId xmlns:p14="http://schemas.microsoft.com/office/powerpoint/2010/main" val="3320154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400" b="0" dirty="0"/>
              <a:t>Note that out of the three questions, this is arguably where the Sphere Handbook is at its strongest, because it is primarily a tool for “response”.</a:t>
            </a:r>
          </a:p>
          <a:p>
            <a:pPr marL="0" indent="0">
              <a:buFont typeface="Arial" panose="020B0604020202020204" pitchFamily="34" charset="0"/>
              <a:buNone/>
            </a:pPr>
            <a:endParaRPr lang="en-GB" sz="1400" b="0" dirty="0"/>
          </a:p>
          <a:p>
            <a:pPr marL="0" indent="0">
              <a:buFont typeface="Arial" panose="020B0604020202020204" pitchFamily="34" charset="0"/>
              <a:buNone/>
            </a:pPr>
            <a:r>
              <a:rPr lang="en-GB" sz="1400" b="0" dirty="0"/>
              <a:t>As we have seen, a humanitarian organisation must have strong policies and processes in place to safeguard against SHA and SEA perpetrated by their staff, but to protect affected people from (S)GBV perpetrated by others in the affected population requires good quality programming which pays great attention to vulnerabilities.</a:t>
            </a:r>
          </a:p>
          <a:p>
            <a:pPr marL="0" indent="0">
              <a:buFont typeface="Arial" panose="020B0604020202020204" pitchFamily="34" charset="0"/>
              <a:buNone/>
            </a:pPr>
            <a:endParaRPr lang="en-GB" sz="1400" b="0" dirty="0"/>
          </a:p>
          <a:p>
            <a:pPr marL="0" indent="0">
              <a:buFont typeface="Arial" panose="020B0604020202020204" pitchFamily="34" charset="0"/>
              <a:buNone/>
            </a:pPr>
            <a:r>
              <a:rPr lang="en-GB" sz="1400" b="0" dirty="0"/>
              <a:t>Assign each group/table a technical sector (distribute pages from </a:t>
            </a:r>
            <a:r>
              <a:rPr lang="en-GB" sz="1400" b="1" dirty="0"/>
              <a:t>STP 13 Chapter Icons.docx</a:t>
            </a:r>
            <a:r>
              <a:rPr lang="en-GB" sz="1400" b="0" dirty="0"/>
              <a:t>). Food security and nutrition can be together or separate. The Protection Principles chapter can also be used if you have six groups.</a:t>
            </a:r>
          </a:p>
          <a:p>
            <a:pPr marL="0" indent="0">
              <a:buFont typeface="Arial" panose="020B0604020202020204" pitchFamily="34" charset="0"/>
              <a:buNone/>
            </a:pPr>
            <a:endParaRPr lang="en-GB" sz="1400" b="0" dirty="0"/>
          </a:p>
          <a:p>
            <a:pPr marL="0" indent="0">
              <a:buFont typeface="Arial" panose="020B0604020202020204" pitchFamily="34" charset="0"/>
              <a:buNone/>
            </a:pPr>
            <a:r>
              <a:rPr lang="en-GB" sz="1400" b="0" dirty="0"/>
              <a:t>Ask participants to identify one risk of (S)GBV, and action/guidance from the Sphere Handbook to mitigate this risk through good programme design. Give groups 10 minutes to discuss and 2 minutes each to play back.</a:t>
            </a:r>
          </a:p>
          <a:p>
            <a:pPr marL="0" indent="0">
              <a:buFont typeface="Arial" panose="020B0604020202020204" pitchFamily="34" charset="0"/>
              <a:buNone/>
            </a:pPr>
            <a:endParaRPr lang="en-GB" sz="1400" b="0" dirty="0"/>
          </a:p>
          <a:p>
            <a:pPr marL="0" indent="0">
              <a:buFont typeface="Arial" panose="020B0604020202020204" pitchFamily="34" charset="0"/>
              <a:buNone/>
            </a:pPr>
            <a:r>
              <a:rPr lang="en-GB" sz="1400" b="0" dirty="0"/>
              <a:t>Give an example:</a:t>
            </a:r>
          </a:p>
          <a:p>
            <a:pPr marL="0" indent="0">
              <a:buFont typeface="Arial" panose="020B0604020202020204" pitchFamily="34" charset="0"/>
              <a:buNone/>
            </a:pPr>
            <a:r>
              <a:rPr lang="en-GB" sz="1400" b="1" dirty="0"/>
              <a:t>Risk</a:t>
            </a:r>
            <a:r>
              <a:rPr lang="en-GB" sz="1400" b="0" dirty="0"/>
              <a:t>: Women living in a camp are collecting firewood from a nearby forest where they are at risk of being attacked.</a:t>
            </a:r>
          </a:p>
          <a:p>
            <a:pPr marL="0" indent="0">
              <a:buFont typeface="Arial" panose="020B0604020202020204" pitchFamily="34" charset="0"/>
              <a:buNone/>
            </a:pPr>
            <a:r>
              <a:rPr lang="en-GB" sz="1400" b="1" dirty="0"/>
              <a:t>Action/guidance</a:t>
            </a:r>
            <a:r>
              <a:rPr lang="en-GB" sz="1400" b="0" dirty="0"/>
              <a:t>: “Distribute fuel alternatives that reduce the need to collect firewood in dangerous environments.” (page 39)</a:t>
            </a:r>
          </a:p>
          <a:p>
            <a:pPr marL="0" indent="0">
              <a:buFont typeface="Arial" panose="020B0604020202020204" pitchFamily="34" charset="0"/>
              <a:buNone/>
            </a:pPr>
            <a:r>
              <a:rPr lang="en-GB" sz="1400" b="1" dirty="0"/>
              <a:t>Caveat</a:t>
            </a:r>
            <a:r>
              <a:rPr lang="en-GB" sz="1400" b="0" dirty="0"/>
              <a:t>: Check that this action doesn’t cause different negative effects. Consider alternatives.</a:t>
            </a:r>
          </a:p>
          <a:p>
            <a:pPr marL="0" indent="0">
              <a:buFont typeface="Arial" panose="020B0604020202020204" pitchFamily="34" charset="0"/>
              <a:buNone/>
            </a:pPr>
            <a:endParaRPr lang="en-GB" sz="1400" dirty="0"/>
          </a:p>
        </p:txBody>
      </p:sp>
    </p:spTree>
    <p:extLst>
      <p:ext uri="{BB962C8B-B14F-4D97-AF65-F5344CB8AC3E}">
        <p14:creationId xmlns:p14="http://schemas.microsoft.com/office/powerpoint/2010/main" val="996030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key points and encourage participants to discuss this further within their own offices and operations.</a:t>
            </a:r>
          </a:p>
        </p:txBody>
      </p:sp>
    </p:spTree>
    <p:extLst>
      <p:ext uri="{BB962C8B-B14F-4D97-AF65-F5344CB8AC3E}">
        <p14:creationId xmlns:p14="http://schemas.microsoft.com/office/powerpoint/2010/main" val="1949909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objectives, and ask if there are any specialists in the room who have worked on this issue or policies for dealing with it.  </a:t>
            </a:r>
          </a:p>
        </p:txBody>
      </p:sp>
    </p:spTree>
    <p:extLst>
      <p:ext uri="{BB962C8B-B14F-4D97-AF65-F5344CB8AC3E}">
        <p14:creationId xmlns:p14="http://schemas.microsoft.com/office/powerpoint/2010/main" val="23181765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a:t>Note</a:t>
            </a:r>
            <a:r>
              <a:rPr lang="en-US" sz="1400" dirty="0"/>
              <a:t>: these slides are inserted </a:t>
            </a:r>
            <a:r>
              <a:rPr lang="en-US" sz="1400" b="1" dirty="0"/>
              <a:t>after</a:t>
            </a:r>
            <a:r>
              <a:rPr lang="en-US" sz="1400" b="0" dirty="0"/>
              <a:t> the key messages to avoid confusing these PSEA resources with the GBV activity. The purpose of these slides is to point people who wish to go deeper on this subject towards these resources.</a:t>
            </a:r>
            <a:endParaRPr lang="en-US" sz="1400" dirty="0"/>
          </a:p>
          <a:p>
            <a:endParaRPr lang="en-US" sz="1400" dirty="0"/>
          </a:p>
          <a:p>
            <a:r>
              <a:rPr lang="en-US" sz="1400" dirty="0"/>
              <a:t>Use the example of a violation of 3.6, (identify and act upon potential or actual unintended negative effects) as a direct relation to PSEA, and the example of a violation of 4.1 (provide information to communities and people affected by crisis on information sharing) as an example of indirect relation to PSEA.</a:t>
            </a:r>
          </a:p>
          <a:p>
            <a:endParaRPr lang="en-US" sz="1400" dirty="0"/>
          </a:p>
          <a:p>
            <a:r>
              <a:rPr lang="en-US" sz="1400" dirty="0">
                <a:effectLst/>
                <a:latin typeface="+mn-lt"/>
                <a:ea typeface="+mn-ea"/>
                <a:cs typeface="+mn-cs"/>
                <a:sym typeface="Helvetica Neue"/>
              </a:rPr>
              <a:t>It is important to note that as of February 2019, the CHS PSEA index is currently being revised: some indicators might be replaced by others, based on their relevance to PSEA topics. Indicators will be weighted, depending on whether they are directly or indirectly relevant. Lastly, as some key points from the Minimum Operating Standards on PSEA are missing in the CHS, those will be included in the guiding questions that come with the indicators in the self-assessment tool: </a:t>
            </a:r>
          </a:p>
          <a:p>
            <a:pPr marL="342900" indent="-342900">
              <a:buFont typeface="Arial" panose="020B0604020202020204" pitchFamily="34" charset="0"/>
              <a:buChar char="•"/>
            </a:pPr>
            <a:r>
              <a:rPr lang="en-US" sz="1400" dirty="0">
                <a:effectLst/>
                <a:latin typeface="+mn-lt"/>
                <a:ea typeface="+mn-ea"/>
                <a:cs typeface="+mn-cs"/>
                <a:sym typeface="Helvetica Neue"/>
              </a:rPr>
              <a:t>duty to report allegations or suspicions of SEA; </a:t>
            </a:r>
          </a:p>
          <a:p>
            <a:pPr marL="342900" indent="-342900">
              <a:buFont typeface="Arial" panose="020B0604020202020204" pitchFamily="34" charset="0"/>
              <a:buChar char="•"/>
            </a:pPr>
            <a:r>
              <a:rPr lang="en-US" sz="1400" dirty="0">
                <a:effectLst/>
                <a:latin typeface="+mn-lt"/>
                <a:ea typeface="+mn-ea"/>
                <a:cs typeface="+mn-cs"/>
                <a:sym typeface="Helvetica Neue"/>
              </a:rPr>
              <a:t>cooperative agreements with partners include commitments to PSEA; </a:t>
            </a:r>
          </a:p>
          <a:p>
            <a:pPr marL="342900" indent="-342900">
              <a:buFont typeface="Arial" panose="020B0604020202020204" pitchFamily="34" charset="0"/>
              <a:buChar char="•"/>
            </a:pPr>
            <a:r>
              <a:rPr lang="en-US" sz="1400" dirty="0">
                <a:effectLst/>
                <a:latin typeface="+mn-lt"/>
                <a:ea typeface="+mn-ea"/>
                <a:cs typeface="+mn-cs"/>
                <a:sym typeface="Helvetica Neue"/>
              </a:rPr>
              <a:t>dedicated department/focal point is committed to PSEA; </a:t>
            </a:r>
          </a:p>
          <a:p>
            <a:pPr marL="342900" indent="-342900">
              <a:buFont typeface="Arial" panose="020B0604020202020204" pitchFamily="34" charset="0"/>
              <a:buChar char="•"/>
            </a:pPr>
            <a:r>
              <a:rPr lang="en-US" sz="1400" dirty="0">
                <a:effectLst/>
                <a:latin typeface="+mn-lt"/>
                <a:ea typeface="+mn-ea"/>
                <a:cs typeface="+mn-cs"/>
                <a:sym typeface="Helvetica Neue"/>
              </a:rPr>
              <a:t>written guidance on the provision of victim assistance; </a:t>
            </a:r>
          </a:p>
          <a:p>
            <a:pPr marL="342900" indent="-342900">
              <a:buFont typeface="Arial" panose="020B0604020202020204" pitchFamily="34" charset="0"/>
              <a:buChar char="•"/>
            </a:pPr>
            <a:r>
              <a:rPr lang="en-US" sz="1400" dirty="0">
                <a:effectLst/>
                <a:latin typeface="+mn-lt"/>
                <a:ea typeface="+mn-ea"/>
                <a:cs typeface="+mn-cs"/>
                <a:sym typeface="Helvetica Neue"/>
              </a:rPr>
              <a:t>specific elements in recruitment and performance management; and</a:t>
            </a:r>
          </a:p>
          <a:p>
            <a:pPr marL="342900" indent="-342900">
              <a:buFont typeface="Arial" panose="020B0604020202020204" pitchFamily="34" charset="0"/>
              <a:buChar char="•"/>
            </a:pPr>
            <a:r>
              <a:rPr lang="en-US" sz="1400" dirty="0">
                <a:effectLst/>
                <a:latin typeface="+mn-lt"/>
                <a:ea typeface="+mn-ea"/>
                <a:cs typeface="+mn-cs"/>
                <a:sym typeface="Helvetica Neue"/>
              </a:rPr>
              <a:t>investigation procedures.</a:t>
            </a:r>
          </a:p>
          <a:p>
            <a:endParaRPr lang="en-US" sz="1400" dirty="0"/>
          </a:p>
        </p:txBody>
      </p:sp>
    </p:spTree>
    <p:extLst>
      <p:ext uri="{BB962C8B-B14F-4D97-AF65-F5344CB8AC3E}">
        <p14:creationId xmlns:p14="http://schemas.microsoft.com/office/powerpoint/2010/main" val="3884987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Inform the participants that while the standards are not formally binding, the Senior Focal Points on PSEA of each IASC agency meet biannually to report to the IASC PSEA Champion on how their organisation is meeting each standard and challenges they are facing.</a:t>
            </a:r>
            <a:endParaRPr lang="en-US" sz="1400" dirty="0">
              <a:effectLst/>
              <a:latin typeface="+mn-lt"/>
              <a:ea typeface="+mn-ea"/>
              <a:cs typeface="+mn-cs"/>
              <a:sym typeface="Helvetica Neue"/>
            </a:endParaRPr>
          </a:p>
          <a:p>
            <a:endParaRPr lang="en-US" sz="1400" dirty="0"/>
          </a:p>
        </p:txBody>
      </p:sp>
    </p:spTree>
    <p:extLst>
      <p:ext uri="{BB962C8B-B14F-4D97-AF65-F5344CB8AC3E}">
        <p14:creationId xmlns:p14="http://schemas.microsoft.com/office/powerpoint/2010/main" val="920794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a:p>
        </p:txBody>
      </p:sp>
    </p:spTree>
    <p:extLst>
      <p:ext uri="{BB962C8B-B14F-4D97-AF65-F5344CB8AC3E}">
        <p14:creationId xmlns:p14="http://schemas.microsoft.com/office/powerpoint/2010/main" val="3653722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Ask the participants if they can define what sexual exploitation is. Give them 2–3 minutes to generate answers. Then reveal and read the definition provided. Make sure it is clear to all what the term means.</a:t>
            </a:r>
          </a:p>
          <a:p>
            <a:endParaRPr lang="en-US" sz="1400" dirty="0"/>
          </a:p>
        </p:txBody>
      </p:sp>
    </p:spTree>
    <p:extLst>
      <p:ext uri="{BB962C8B-B14F-4D97-AF65-F5344CB8AC3E}">
        <p14:creationId xmlns:p14="http://schemas.microsoft.com/office/powerpoint/2010/main" val="654323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Ask the participants if they can define what sexual abuse is and how it differs from sexual exploitation. Give them 2–3 minutes to generate answers. Then reveal and read the definition provided. Make sure it is clear to all what the term means.</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Note while SE and SA may differ, for the rest of this session they will be grouped as SEA, and it is not necessary to distinguish one from the other.</a:t>
            </a:r>
          </a:p>
          <a:p>
            <a:endParaRPr lang="en-US" sz="1400" dirty="0"/>
          </a:p>
        </p:txBody>
      </p:sp>
    </p:spTree>
    <p:extLst>
      <p:ext uri="{BB962C8B-B14F-4D97-AF65-F5344CB8AC3E}">
        <p14:creationId xmlns:p14="http://schemas.microsoft.com/office/powerpoint/2010/main" val="2418575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Note that not all GBV is sexual in nature: all SGBV is a form of GBV, but not all GBV is SGBV.</a:t>
            </a:r>
          </a:p>
          <a:p>
            <a:endParaRPr lang="en-GB" sz="1400" noProof="0" dirty="0"/>
          </a:p>
          <a:p>
            <a:r>
              <a:rPr lang="en-GB" sz="1400" noProof="0" dirty="0"/>
              <a:t>Below is Sphere’s complete definition of </a:t>
            </a:r>
            <a:r>
              <a:rPr lang="en-GB" sz="1400" b="1" noProof="0" dirty="0">
                <a:effectLst/>
                <a:latin typeface="+mn-lt"/>
                <a:ea typeface="+mn-ea"/>
                <a:cs typeface="+mn-cs"/>
                <a:sym typeface="Helvetica Neue"/>
              </a:rPr>
              <a:t>gender-based violence (GBV)</a:t>
            </a:r>
            <a:r>
              <a:rPr lang="en-GB" sz="1400" b="0" noProof="0" dirty="0">
                <a:effectLst/>
                <a:latin typeface="+mn-lt"/>
                <a:ea typeface="+mn-ea"/>
                <a:cs typeface="+mn-cs"/>
                <a:sym typeface="Helvetica Neue"/>
              </a:rPr>
              <a:t>:</a:t>
            </a:r>
            <a:endParaRPr lang="en-GB" sz="1400" noProof="0" dirty="0">
              <a:effectLst/>
              <a:latin typeface="+mn-lt"/>
              <a:ea typeface="+mn-ea"/>
              <a:cs typeface="+mn-cs"/>
              <a:sym typeface="Helvetica Neue"/>
            </a:endParaRPr>
          </a:p>
          <a:p>
            <a:r>
              <a:rPr lang="en-GB" sz="1400" noProof="0" dirty="0">
                <a:effectLst/>
                <a:latin typeface="+mn-lt"/>
                <a:ea typeface="+mn-ea"/>
                <a:cs typeface="+mn-cs"/>
                <a:sym typeface="Helvetica Neue"/>
              </a:rPr>
              <a:t>This is an umbrella term for any harmful act perpetrated against a person’s will and that is based on socially ascribed (gender) differences. The term GBV highlights the gender dimension of these types of acts; for example, the relationship between females’ subordinate status in society and their increased vulnerability. Men and boys are also victims of GBV, especially sexual violence. The nature and extent of specific types of GBV vary across cultures, countries and regions. Examples include the following: </a:t>
            </a:r>
          </a:p>
          <a:p>
            <a:r>
              <a:rPr lang="en-GB" sz="1400" noProof="0" dirty="0">
                <a:effectLst/>
                <a:latin typeface="+mn-lt"/>
                <a:ea typeface="+mn-ea"/>
                <a:cs typeface="+mn-cs"/>
                <a:sym typeface="Helvetica Neue"/>
              </a:rPr>
              <a:t>• sexual violence: sexual exploitation/abuse, forced prostitution, forced/child marriage; </a:t>
            </a:r>
          </a:p>
          <a:p>
            <a:r>
              <a:rPr lang="en-GB" sz="1400" noProof="0" dirty="0">
                <a:effectLst/>
                <a:latin typeface="+mn-lt"/>
                <a:ea typeface="+mn-ea"/>
                <a:cs typeface="+mn-cs"/>
                <a:sym typeface="Helvetica Neue"/>
              </a:rPr>
              <a:t>• domestic/family violence: physical, emotional/psychological and sexual violence within the family/home; and </a:t>
            </a:r>
          </a:p>
          <a:p>
            <a:r>
              <a:rPr lang="en-GB" sz="1400" noProof="0" dirty="0">
                <a:effectLst/>
                <a:latin typeface="+mn-lt"/>
                <a:ea typeface="+mn-ea"/>
                <a:cs typeface="+mn-cs"/>
                <a:sym typeface="Helvetica Neue"/>
              </a:rPr>
              <a:t>• harmful cultural/traditional practices such as female genital mutilation, honour killings, widow inheritance, and others. (IASC GBV Guidelines, 2005:7–8)</a:t>
            </a:r>
          </a:p>
          <a:p>
            <a:endParaRPr lang="en-US" sz="1400" dirty="0"/>
          </a:p>
        </p:txBody>
      </p:sp>
    </p:spTree>
    <p:extLst>
      <p:ext uri="{BB962C8B-B14F-4D97-AF65-F5344CB8AC3E}">
        <p14:creationId xmlns:p14="http://schemas.microsoft.com/office/powerpoint/2010/main" val="3740846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these three examples and call on the participants to provide additional examples (particularly common in the region if this is local training).</a:t>
            </a:r>
          </a:p>
        </p:txBody>
      </p:sp>
    </p:spTree>
    <p:extLst>
      <p:ext uri="{BB962C8B-B14F-4D97-AF65-F5344CB8AC3E}">
        <p14:creationId xmlns:p14="http://schemas.microsoft.com/office/powerpoint/2010/main" val="3291901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Make sure that you are familiar with the definitions of SEA and SGBV.</a:t>
            </a:r>
          </a:p>
          <a:p>
            <a:endParaRPr lang="en-US" sz="1400" dirty="0"/>
          </a:p>
          <a:p>
            <a:r>
              <a:rPr lang="en-US" sz="1400" dirty="0"/>
              <a:t>To give an example to differentiate the two terms from a legal standpoint, an official who accepts bribes to turn a blind eye to people trafficking for prostitution may not directly commit acts of sexual abuse or violence, but they are guilty of sexual exploitation.</a:t>
            </a:r>
          </a:p>
          <a:p>
            <a:endParaRPr lang="en-US" sz="1400" dirty="0"/>
          </a:p>
          <a:p>
            <a:r>
              <a:rPr lang="en-US" sz="1400" dirty="0"/>
              <a:t>Recall sexual exploitation includes “actual </a:t>
            </a:r>
            <a:r>
              <a:rPr lang="en-US" sz="1400" b="1" i="0" u="none" dirty="0"/>
              <a:t>or attempted</a:t>
            </a:r>
            <a:r>
              <a:rPr lang="en-US" sz="1400" b="1" u="none" dirty="0"/>
              <a:t> </a:t>
            </a:r>
            <a:r>
              <a:rPr lang="en-US" sz="1400" b="0" dirty="0"/>
              <a:t>abuse of a position of power</a:t>
            </a:r>
            <a:r>
              <a:rPr lang="en-US" sz="1400" dirty="0"/>
              <a:t>” and sexual abuse includes “</a:t>
            </a:r>
            <a:r>
              <a:rPr lang="en-AU" sz="1400" dirty="0"/>
              <a:t>actual </a:t>
            </a:r>
            <a:r>
              <a:rPr lang="en-AU" sz="1400" b="1" u="none" dirty="0"/>
              <a:t>or threatened </a:t>
            </a:r>
            <a:r>
              <a:rPr lang="en-AU" sz="1400" dirty="0"/>
              <a:t>physical intrusion of a sexual nature”, so SEA can occur without any actual act of violence.</a:t>
            </a:r>
            <a:endParaRPr lang="en-US" sz="1400" dirty="0"/>
          </a:p>
          <a:p>
            <a:endParaRPr lang="en-US" sz="1400" dirty="0"/>
          </a:p>
          <a:p>
            <a:endParaRPr lang="en-US" sz="1400" dirty="0"/>
          </a:p>
          <a:p>
            <a:endParaRPr lang="en-US" sz="1400" dirty="0"/>
          </a:p>
          <a:p>
            <a:endParaRPr lang="en-US" sz="1400" dirty="0"/>
          </a:p>
          <a:p>
            <a:endParaRPr lang="en-US" sz="1400" dirty="0"/>
          </a:p>
        </p:txBody>
      </p:sp>
    </p:spTree>
    <p:extLst>
      <p:ext uri="{BB962C8B-B14F-4D97-AF65-F5344CB8AC3E}">
        <p14:creationId xmlns:p14="http://schemas.microsoft.com/office/powerpoint/2010/main" val="195867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Ask the participants if they can define SH. Give them 2–3 minutes to generate answers. The reveal and read the definition provided. Make sure it is clear to all what the term means.</a:t>
            </a:r>
          </a:p>
          <a:p>
            <a:endParaRPr lang="en-US" sz="1400" b="1" dirty="0"/>
          </a:p>
          <a:p>
            <a:r>
              <a:rPr lang="en-US" sz="1400" b="1" dirty="0"/>
              <a:t>Note</a:t>
            </a:r>
            <a:r>
              <a:rPr lang="en-US" sz="1400" dirty="0"/>
              <a:t>: Many definitions exist. EEOC is the U.S. Equal Employment Opportunity Commission.</a:t>
            </a:r>
          </a:p>
          <a:p>
            <a:endParaRPr lang="en-US" sz="1400" dirty="0"/>
          </a:p>
          <a:p>
            <a:r>
              <a:rPr lang="en-US" sz="1400" dirty="0"/>
              <a:t>The word “unwelcome” is key. </a:t>
            </a:r>
            <a:r>
              <a:rPr lang="en-GB" sz="1400" dirty="0"/>
              <a:t>Sexual conduct is unwelcome whenever the person subjected to it considers it unwelcome. Asking someone on a date could be sexual harassment depending on the circumstances.</a:t>
            </a:r>
          </a:p>
          <a:p>
            <a:endParaRPr lang="en-GB" sz="1400" dirty="0"/>
          </a:p>
          <a:p>
            <a:r>
              <a:rPr lang="en-US" sz="1400" dirty="0"/>
              <a:t>Reveal the question </a:t>
            </a:r>
            <a:r>
              <a:rPr lang="en-GB" sz="1400" dirty="0"/>
              <a:t>and ask for examples of SH, then reveal the examples. There are many, many possible answers. Though the answers provided may seem innocuous, all these things are SH if they are </a:t>
            </a:r>
            <a:r>
              <a:rPr lang="en-GB" sz="1400" b="1" dirty="0"/>
              <a:t>unwanted.</a:t>
            </a:r>
            <a:endParaRPr lang="en-US" sz="1400" b="1" dirty="0"/>
          </a:p>
        </p:txBody>
      </p:sp>
    </p:spTree>
    <p:extLst>
      <p:ext uri="{BB962C8B-B14F-4D97-AF65-F5344CB8AC3E}">
        <p14:creationId xmlns:p14="http://schemas.microsoft.com/office/powerpoint/2010/main" val="2977650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Ask the participants if they can answer the question. It may help to bring to mind a workplace environment. Give them 2–3 minutes to generate answers. Then reveal and read the example provided. Make sure it is clear to all what SHA means.</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The allegations of sexual abuse against Harvey Weinstein and the subsequent #MeToo movement (October 2017) greatly increased the visibility of SHA in all sectors of work.</a:t>
            </a:r>
          </a:p>
          <a:p>
            <a:endParaRPr lang="en-US" sz="1400" dirty="0"/>
          </a:p>
        </p:txBody>
      </p:sp>
    </p:spTree>
    <p:extLst>
      <p:ext uri="{BB962C8B-B14F-4D97-AF65-F5344CB8AC3E}">
        <p14:creationId xmlns:p14="http://schemas.microsoft.com/office/powerpoint/2010/main" val="856707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solidFill>
                  <a:srgbClr val="000000"/>
                </a:solidFill>
              </a:defRPr>
            </a:lvl1pPr>
            <a:lvl2pPr marL="0" indent="0" algn="l">
              <a:buSzTx/>
              <a:buNone/>
              <a:defRPr>
                <a:solidFill>
                  <a:srgbClr val="000000"/>
                </a:solidFill>
              </a:defRPr>
            </a:lvl2pPr>
            <a:lvl3pPr marL="0" indent="0" algn="l">
              <a:buSzTx/>
              <a:buNone/>
              <a:defRPr>
                <a:solidFill>
                  <a:srgbClr val="000000"/>
                </a:solidFill>
              </a:defRPr>
            </a:lvl3pPr>
            <a:lvl4pPr marL="0" indent="0" algn="l">
              <a:buSzTx/>
              <a:buNone/>
              <a:defRPr>
                <a:solidFill>
                  <a:srgbClr val="000000"/>
                </a:solidFill>
              </a:defRPr>
            </a:lvl4pPr>
            <a:lvl5pPr marL="0" indent="0" algn="l">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7">
            <a:extLst/>
          </a:blip>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8">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8" r:id="rId5"/>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video" Target="https://www.youtube.com/embed/NfMKMCYFgPo?start=205&amp;feature=oembed" TargetMode="Externa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090118" y="308035"/>
            <a:ext cx="10250146" cy="1587612"/>
          </a:xfrm>
          <a:prstGeom prst="rect">
            <a:avLst/>
          </a:prstGeom>
        </p:spPr>
        <p:txBody>
          <a:bodyPr>
            <a:noAutofit/>
          </a:bodyPr>
          <a:lstStyle/>
          <a:p>
            <a:pPr defTabSz="521910">
              <a:defRPr sz="4000"/>
            </a:pPr>
            <a:r>
              <a:rPr lang="en-US" sz="6000" dirty="0"/>
              <a:t>SPHERE AND Protection from Sexual Exploitation and Abuse (PSEA)</a:t>
            </a:r>
            <a:endParaRPr sz="6000" dirty="0"/>
          </a:p>
        </p:txBody>
      </p:sp>
      <p:pic>
        <p:nvPicPr>
          <p:cNvPr id="5" name="Picture 4" descr="A person standing in front of a rock&#10;&#10;Description automatically generated">
            <a:extLst>
              <a:ext uri="{FF2B5EF4-FFF2-40B4-BE49-F238E27FC236}">
                <a16:creationId xmlns:a16="http://schemas.microsoft.com/office/drawing/2014/main" id="{0E4A35F5-BBFA-445F-A2AB-416E85DAF26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511328" y="3371849"/>
            <a:ext cx="10151093" cy="6324601"/>
          </a:xfrm>
          <a:prstGeom prst="rect">
            <a:avLst/>
          </a:prstGeom>
        </p:spPr>
      </p:pic>
      <p:sp>
        <p:nvSpPr>
          <p:cNvPr id="6" name="Rectangle 5">
            <a:extLst>
              <a:ext uri="{FF2B5EF4-FFF2-40B4-BE49-F238E27FC236}">
                <a16:creationId xmlns:a16="http://schemas.microsoft.com/office/drawing/2014/main" id="{38F4094D-E4BD-40AA-A65B-C5D2861D209A}"/>
              </a:ext>
            </a:extLst>
          </p:cNvPr>
          <p:cNvSpPr/>
          <p:nvPr/>
        </p:nvSpPr>
        <p:spPr>
          <a:xfrm>
            <a:off x="0" y="7911955"/>
            <a:ext cx="3353432" cy="1015663"/>
          </a:xfrm>
          <a:prstGeom prst="rect">
            <a:avLst/>
          </a:prstGeom>
        </p:spPr>
        <p:txBody>
          <a:bodyPr wrap="square">
            <a:spAutoFit/>
          </a:bodyPr>
          <a:lstStyle/>
          <a:p>
            <a:pPr algn="r"/>
            <a:r>
              <a:rPr lang="de-DE" sz="2000" dirty="0" err="1">
                <a:solidFill>
                  <a:srgbClr val="00B297"/>
                </a:solidFill>
              </a:rPr>
              <a:t>Lutheran</a:t>
            </a:r>
            <a:r>
              <a:rPr lang="de-DE" sz="2000" dirty="0">
                <a:solidFill>
                  <a:srgbClr val="00B297"/>
                </a:solidFill>
              </a:rPr>
              <a:t> World </a:t>
            </a:r>
            <a:r>
              <a:rPr lang="de-DE" sz="2000" dirty="0" err="1">
                <a:solidFill>
                  <a:srgbClr val="00B297"/>
                </a:solidFill>
              </a:rPr>
              <a:t>Federation</a:t>
            </a:r>
            <a:r>
              <a:rPr lang="de-DE" sz="2000" dirty="0">
                <a:solidFill>
                  <a:srgbClr val="00B297"/>
                </a:solidFill>
              </a:rPr>
              <a:t>/ Thomas Lohnes </a:t>
            </a:r>
            <a:r>
              <a:rPr lang="de-DE" sz="2000" dirty="0" err="1">
                <a:solidFill>
                  <a:srgbClr val="00B297"/>
                </a:solidFill>
              </a:rPr>
              <a:t>for</a:t>
            </a:r>
            <a:r>
              <a:rPr lang="de-DE" sz="2000" dirty="0">
                <a:solidFill>
                  <a:srgbClr val="00B297"/>
                </a:solidFill>
              </a:rPr>
              <a:t> </a:t>
            </a:r>
            <a:br>
              <a:rPr lang="de-DE" sz="2000" dirty="0">
                <a:solidFill>
                  <a:srgbClr val="00B297"/>
                </a:solidFill>
              </a:rPr>
            </a:br>
            <a:r>
              <a:rPr lang="de-DE" sz="2000" dirty="0">
                <a:solidFill>
                  <a:srgbClr val="00B297"/>
                </a:solidFill>
              </a:rPr>
              <a:t>Diakonie Katastrophenhilfe</a:t>
            </a:r>
            <a:endParaRPr lang="en-US" sz="2000" dirty="0">
              <a:solidFill>
                <a:srgbClr val="00B297"/>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2594E-70B7-4240-BF5A-6653A15EF0FC}"/>
              </a:ext>
            </a:extLst>
          </p:cNvPr>
          <p:cNvSpPr>
            <a:spLocks noGrp="1"/>
          </p:cNvSpPr>
          <p:nvPr>
            <p:ph type="title"/>
          </p:nvPr>
        </p:nvSpPr>
        <p:spPr>
          <a:xfrm>
            <a:off x="392704" y="70423"/>
            <a:ext cx="16580846" cy="1130300"/>
          </a:xfrm>
        </p:spPr>
        <p:txBody>
          <a:bodyPr>
            <a:normAutofit fontScale="90000"/>
          </a:bodyPr>
          <a:lstStyle/>
          <a:p>
            <a:r>
              <a:rPr lang="en-GB" dirty="0"/>
              <a:t>Where do SHA, SEA, and (S)GBV occur in the humanitarian context?</a:t>
            </a:r>
          </a:p>
        </p:txBody>
      </p:sp>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p:txBody>
          <a:bodyPr/>
          <a:lstStyle/>
          <a:p>
            <a:fld id="{86CB4B4D-7CA3-9044-876B-883B54F8677D}" type="slidenum">
              <a:rPr lang="en-US" smtClean="0"/>
              <a:t>10</a:t>
            </a:fld>
            <a:endParaRPr lang="en-US" dirty="0"/>
          </a:p>
        </p:txBody>
      </p:sp>
      <p:cxnSp>
        <p:nvCxnSpPr>
          <p:cNvPr id="6" name="Straight Connector 5">
            <a:extLst>
              <a:ext uri="{FF2B5EF4-FFF2-40B4-BE49-F238E27FC236}">
                <a16:creationId xmlns:a16="http://schemas.microsoft.com/office/drawing/2014/main" id="{D23E0936-F653-4B10-888A-8BACECDEA6F6}"/>
              </a:ext>
            </a:extLst>
          </p:cNvPr>
          <p:cNvCxnSpPr>
            <a:cxnSpLocks/>
          </p:cNvCxnSpPr>
          <p:nvPr/>
        </p:nvCxnSpPr>
        <p:spPr>
          <a:xfrm>
            <a:off x="8612981" y="2305050"/>
            <a:ext cx="0" cy="6305550"/>
          </a:xfrm>
          <a:prstGeom prst="line">
            <a:avLst/>
          </a:pr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sp>
        <p:nvSpPr>
          <p:cNvPr id="8" name="TextBox 7">
            <a:extLst>
              <a:ext uri="{FF2B5EF4-FFF2-40B4-BE49-F238E27FC236}">
                <a16:creationId xmlns:a16="http://schemas.microsoft.com/office/drawing/2014/main" id="{64F523FC-805A-4E6C-AC82-20E931E11F50}"/>
              </a:ext>
            </a:extLst>
          </p:cNvPr>
          <p:cNvSpPr txBox="1"/>
          <p:nvPr/>
        </p:nvSpPr>
        <p:spPr>
          <a:xfrm>
            <a:off x="1098697" y="2058829"/>
            <a:ext cx="6375143"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Humanitarian actors</a:t>
            </a:r>
            <a:b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b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(staff, volunteers, labourers, etc.)</a:t>
            </a:r>
          </a:p>
        </p:txBody>
      </p:sp>
      <p:sp>
        <p:nvSpPr>
          <p:cNvPr id="10" name="TextBox 9">
            <a:extLst>
              <a:ext uri="{FF2B5EF4-FFF2-40B4-BE49-F238E27FC236}">
                <a16:creationId xmlns:a16="http://schemas.microsoft.com/office/drawing/2014/main" id="{B8750CDB-1AEB-495D-B0CF-ED4120F5AB32}"/>
              </a:ext>
            </a:extLst>
          </p:cNvPr>
          <p:cNvSpPr txBox="1"/>
          <p:nvPr/>
        </p:nvSpPr>
        <p:spPr>
          <a:xfrm>
            <a:off x="10425345" y="2305049"/>
            <a:ext cx="487633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Affected/host population</a:t>
            </a:r>
          </a:p>
        </p:txBody>
      </p:sp>
      <p:grpSp>
        <p:nvGrpSpPr>
          <p:cNvPr id="1028" name="Group 1027">
            <a:extLst>
              <a:ext uri="{FF2B5EF4-FFF2-40B4-BE49-F238E27FC236}">
                <a16:creationId xmlns:a16="http://schemas.microsoft.com/office/drawing/2014/main" id="{BE487341-96DF-4761-81F3-D98509B17E4F}"/>
              </a:ext>
            </a:extLst>
          </p:cNvPr>
          <p:cNvGrpSpPr/>
          <p:nvPr/>
        </p:nvGrpSpPr>
        <p:grpSpPr>
          <a:xfrm>
            <a:off x="2443546" y="3211637"/>
            <a:ext cx="4548598" cy="1762126"/>
            <a:chOff x="2443546" y="3211637"/>
            <a:chExt cx="4548598" cy="1762126"/>
          </a:xfrm>
        </p:grpSpPr>
        <p:sp>
          <p:nvSpPr>
            <p:cNvPr id="1027" name="Arrow: Right 1026">
              <a:extLst>
                <a:ext uri="{FF2B5EF4-FFF2-40B4-BE49-F238E27FC236}">
                  <a16:creationId xmlns:a16="http://schemas.microsoft.com/office/drawing/2014/main" id="{3EF78326-B5C0-4589-B5F6-FAC73DADD7F2}"/>
                </a:ext>
              </a:extLst>
            </p:cNvPr>
            <p:cNvSpPr/>
            <p:nvPr/>
          </p:nvSpPr>
          <p:spPr>
            <a:xfrm>
              <a:off x="3784768" y="3771901"/>
              <a:ext cx="981460" cy="482726"/>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20" name="Picture 2" descr="Image result for stick person png">
              <a:extLst>
                <a:ext uri="{FF2B5EF4-FFF2-40B4-BE49-F238E27FC236}">
                  <a16:creationId xmlns:a16="http://schemas.microsoft.com/office/drawing/2014/main" id="{7A8C8B7A-8EB1-4E12-956C-1BE45E653A3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2443546" y="3211638"/>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Image result for stick person png">
              <a:extLst>
                <a:ext uri="{FF2B5EF4-FFF2-40B4-BE49-F238E27FC236}">
                  <a16:creationId xmlns:a16="http://schemas.microsoft.com/office/drawing/2014/main" id="{8801BD20-FA23-4F0B-AF03-6870B44667B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5003916" y="3211637"/>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3CC7D073-92B1-42E7-BFAF-1A5CB745C2EC}"/>
                </a:ext>
              </a:extLst>
            </p:cNvPr>
            <p:cNvSpPr/>
            <p:nvPr/>
          </p:nvSpPr>
          <p:spPr>
            <a:xfrm>
              <a:off x="6366652" y="3492534"/>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grpSp>
      <p:grpSp>
        <p:nvGrpSpPr>
          <p:cNvPr id="1029" name="Group 1028">
            <a:extLst>
              <a:ext uri="{FF2B5EF4-FFF2-40B4-BE49-F238E27FC236}">
                <a16:creationId xmlns:a16="http://schemas.microsoft.com/office/drawing/2014/main" id="{600FD201-9A3E-4948-B19A-DCEF2BD81F97}"/>
              </a:ext>
            </a:extLst>
          </p:cNvPr>
          <p:cNvGrpSpPr/>
          <p:nvPr/>
        </p:nvGrpSpPr>
        <p:grpSpPr>
          <a:xfrm>
            <a:off x="6772867" y="4876800"/>
            <a:ext cx="4538248" cy="1762126"/>
            <a:chOff x="6772867" y="4876800"/>
            <a:chExt cx="4538248" cy="1762126"/>
          </a:xfrm>
        </p:grpSpPr>
        <p:pic>
          <p:nvPicPr>
            <p:cNvPr id="12" name="Picture 2" descr="Image result for stick person png">
              <a:extLst>
                <a:ext uri="{FF2B5EF4-FFF2-40B4-BE49-F238E27FC236}">
                  <a16:creationId xmlns:a16="http://schemas.microsoft.com/office/drawing/2014/main" id="{A9EC675A-7B9C-4BDA-9BE3-486555AB306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6772867" y="4876801"/>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result for stick person png">
              <a:extLst>
                <a:ext uri="{FF2B5EF4-FFF2-40B4-BE49-F238E27FC236}">
                  <a16:creationId xmlns:a16="http://schemas.microsoft.com/office/drawing/2014/main" id="{82CED93F-1B75-437C-87A8-CC1F060E29A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9333237" y="4876800"/>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04DB9913-B528-41BC-9387-32F16EBC2421}"/>
                </a:ext>
              </a:extLst>
            </p:cNvPr>
            <p:cNvSpPr/>
            <p:nvPr/>
          </p:nvSpPr>
          <p:spPr>
            <a:xfrm>
              <a:off x="10685623" y="5319624"/>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sp>
          <p:nvSpPr>
            <p:cNvPr id="37" name="Arrow: Right 36">
              <a:extLst>
                <a:ext uri="{FF2B5EF4-FFF2-40B4-BE49-F238E27FC236}">
                  <a16:creationId xmlns:a16="http://schemas.microsoft.com/office/drawing/2014/main" id="{401A2051-5E89-4155-AE09-4181028A5B9A}"/>
                </a:ext>
              </a:extLst>
            </p:cNvPr>
            <p:cNvSpPr/>
            <p:nvPr/>
          </p:nvSpPr>
          <p:spPr>
            <a:xfrm>
              <a:off x="8179401" y="5437062"/>
              <a:ext cx="981460" cy="482726"/>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1030" name="Group 1029">
            <a:extLst>
              <a:ext uri="{FF2B5EF4-FFF2-40B4-BE49-F238E27FC236}">
                <a16:creationId xmlns:a16="http://schemas.microsoft.com/office/drawing/2014/main" id="{242654F5-CEBF-4327-A1C8-035432623F71}"/>
              </a:ext>
            </a:extLst>
          </p:cNvPr>
          <p:cNvGrpSpPr/>
          <p:nvPr/>
        </p:nvGrpSpPr>
        <p:grpSpPr>
          <a:xfrm>
            <a:off x="11020803" y="6638925"/>
            <a:ext cx="4538248" cy="1762126"/>
            <a:chOff x="11020803" y="6638925"/>
            <a:chExt cx="4538248" cy="1762126"/>
          </a:xfrm>
        </p:grpSpPr>
        <p:pic>
          <p:nvPicPr>
            <p:cNvPr id="23" name="Picture 2" descr="Image result for stick person png">
              <a:extLst>
                <a:ext uri="{FF2B5EF4-FFF2-40B4-BE49-F238E27FC236}">
                  <a16:creationId xmlns:a16="http://schemas.microsoft.com/office/drawing/2014/main" id="{C816839B-F642-4D8A-BC31-7B32C0F86A3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1020803" y="6638926"/>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Image result for stick person png">
              <a:extLst>
                <a:ext uri="{FF2B5EF4-FFF2-40B4-BE49-F238E27FC236}">
                  <a16:creationId xmlns:a16="http://schemas.microsoft.com/office/drawing/2014/main" id="{2CBC9032-3B59-4411-B7B9-C99D86EA4B2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3581173" y="6638925"/>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A35A1F93-7699-407E-A4D4-C6EC4B401FBB}"/>
                </a:ext>
              </a:extLst>
            </p:cNvPr>
            <p:cNvSpPr/>
            <p:nvPr/>
          </p:nvSpPr>
          <p:spPr>
            <a:xfrm>
              <a:off x="14933559" y="6920003"/>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sp>
          <p:nvSpPr>
            <p:cNvPr id="38" name="Arrow: Right 37">
              <a:extLst>
                <a:ext uri="{FF2B5EF4-FFF2-40B4-BE49-F238E27FC236}">
                  <a16:creationId xmlns:a16="http://schemas.microsoft.com/office/drawing/2014/main" id="{B1614351-8B6D-4E18-821C-EB5DBA6CCE41}"/>
                </a:ext>
              </a:extLst>
            </p:cNvPr>
            <p:cNvSpPr/>
            <p:nvPr/>
          </p:nvSpPr>
          <p:spPr>
            <a:xfrm>
              <a:off x="12372782" y="7207188"/>
              <a:ext cx="981460" cy="482726"/>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Tree>
    <p:extLst>
      <p:ext uri="{BB962C8B-B14F-4D97-AF65-F5344CB8AC3E}">
        <p14:creationId xmlns:p14="http://schemas.microsoft.com/office/powerpoint/2010/main" val="17649813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fade">
                                      <p:cBhvr>
                                        <p:cTn id="11" dur="500"/>
                                        <p:tgtEl>
                                          <p:spTgt spid="102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30"/>
                                        </p:tgtEl>
                                        <p:attrNameLst>
                                          <p:attrName>style.visibility</p:attrName>
                                        </p:attrNameLst>
                                      </p:cBhvr>
                                      <p:to>
                                        <p:strVal val="visible"/>
                                      </p:to>
                                    </p:set>
                                    <p:animEffect transition="in" filter="fade">
                                      <p:cBhvr>
                                        <p:cTn id="16"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2594E-70B7-4240-BF5A-6653A15EF0FC}"/>
              </a:ext>
            </a:extLst>
          </p:cNvPr>
          <p:cNvSpPr>
            <a:spLocks noGrp="1"/>
          </p:cNvSpPr>
          <p:nvPr>
            <p:ph type="title"/>
          </p:nvPr>
        </p:nvSpPr>
        <p:spPr>
          <a:xfrm>
            <a:off x="392704" y="70423"/>
            <a:ext cx="16580846" cy="1130300"/>
          </a:xfrm>
        </p:spPr>
        <p:txBody>
          <a:bodyPr>
            <a:noAutofit/>
          </a:bodyPr>
          <a:lstStyle/>
          <a:p>
            <a:r>
              <a:rPr lang="en-GB" sz="5400" dirty="0"/>
              <a:t>What guidance does the Sphere Handbook offer for preventing </a:t>
            </a:r>
            <a:r>
              <a:rPr lang="en-GB" sz="5400" u="sng" dirty="0"/>
              <a:t>SHA</a:t>
            </a:r>
            <a:r>
              <a:rPr lang="en-GB" sz="5400" dirty="0"/>
              <a:t> in the workplace?</a:t>
            </a:r>
          </a:p>
        </p:txBody>
      </p:sp>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p:txBody>
          <a:bodyPr/>
          <a:lstStyle/>
          <a:p>
            <a:fld id="{86CB4B4D-7CA3-9044-876B-883B54F8677D}" type="slidenum">
              <a:rPr lang="en-US" smtClean="0"/>
              <a:t>11</a:t>
            </a:fld>
            <a:endParaRPr lang="en-US" dirty="0"/>
          </a:p>
        </p:txBody>
      </p:sp>
      <p:grpSp>
        <p:nvGrpSpPr>
          <p:cNvPr id="1028" name="Group 1027">
            <a:extLst>
              <a:ext uri="{FF2B5EF4-FFF2-40B4-BE49-F238E27FC236}">
                <a16:creationId xmlns:a16="http://schemas.microsoft.com/office/drawing/2014/main" id="{BE487341-96DF-4761-81F3-D98509B17E4F}"/>
              </a:ext>
            </a:extLst>
          </p:cNvPr>
          <p:cNvGrpSpPr/>
          <p:nvPr/>
        </p:nvGrpSpPr>
        <p:grpSpPr>
          <a:xfrm>
            <a:off x="2443546" y="3211637"/>
            <a:ext cx="4548598" cy="1762126"/>
            <a:chOff x="2443546" y="3211637"/>
            <a:chExt cx="4548598" cy="1762126"/>
          </a:xfrm>
        </p:grpSpPr>
        <p:sp>
          <p:nvSpPr>
            <p:cNvPr id="1027" name="Arrow: Right 1026">
              <a:extLst>
                <a:ext uri="{FF2B5EF4-FFF2-40B4-BE49-F238E27FC236}">
                  <a16:creationId xmlns:a16="http://schemas.microsoft.com/office/drawing/2014/main" id="{3EF78326-B5C0-4589-B5F6-FAC73DADD7F2}"/>
                </a:ext>
              </a:extLst>
            </p:cNvPr>
            <p:cNvSpPr/>
            <p:nvPr/>
          </p:nvSpPr>
          <p:spPr>
            <a:xfrm>
              <a:off x="3784768" y="3771901"/>
              <a:ext cx="981460" cy="482726"/>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20" name="Picture 2" descr="Image result for stick person png">
              <a:extLst>
                <a:ext uri="{FF2B5EF4-FFF2-40B4-BE49-F238E27FC236}">
                  <a16:creationId xmlns:a16="http://schemas.microsoft.com/office/drawing/2014/main" id="{7A8C8B7A-8EB1-4E12-956C-1BE45E653A3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2443546" y="3211638"/>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Image result for stick person png">
              <a:extLst>
                <a:ext uri="{FF2B5EF4-FFF2-40B4-BE49-F238E27FC236}">
                  <a16:creationId xmlns:a16="http://schemas.microsoft.com/office/drawing/2014/main" id="{8801BD20-FA23-4F0B-AF03-6870B44667B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5003916" y="3211637"/>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3CC7D073-92B1-42E7-BFAF-1A5CB745C2EC}"/>
                </a:ext>
              </a:extLst>
            </p:cNvPr>
            <p:cNvSpPr/>
            <p:nvPr/>
          </p:nvSpPr>
          <p:spPr>
            <a:xfrm>
              <a:off x="6366652" y="3492534"/>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grpSp>
      <p:pic>
        <p:nvPicPr>
          <p:cNvPr id="22" name="Picture 2" descr="Image result for 2018 SPhere HAndbook">
            <a:extLst>
              <a:ext uri="{FF2B5EF4-FFF2-40B4-BE49-F238E27FC236}">
                <a16:creationId xmlns:a16="http://schemas.microsoft.com/office/drawing/2014/main" id="{90A2DA50-DBCA-44FD-80D1-B2007196FC8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8223" y="3308598"/>
            <a:ext cx="1086816" cy="15682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5" name="Oval 24">
            <a:extLst>
              <a:ext uri="{FF2B5EF4-FFF2-40B4-BE49-F238E27FC236}">
                <a16:creationId xmlns:a16="http://schemas.microsoft.com/office/drawing/2014/main" id="{C4CA4CC5-FA31-4A19-9473-070D233C89F9}"/>
              </a:ext>
            </a:extLst>
          </p:cNvPr>
          <p:cNvSpPr/>
          <p:nvPr/>
        </p:nvSpPr>
        <p:spPr>
          <a:xfrm>
            <a:off x="9410699" y="1878518"/>
            <a:ext cx="6190393" cy="6190488"/>
          </a:xfrm>
          <a:prstGeom prst="ellipse">
            <a:avLst/>
          </a:prstGeom>
          <a:solidFill>
            <a:srgbClr val="68AF9E"/>
          </a:solidFill>
          <a:ln w="25400" cap="flat">
            <a:no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7200" b="1" dirty="0">
                <a:solidFill>
                  <a:srgbClr val="000000"/>
                </a:solidFill>
              </a:rPr>
              <a:t>8</a:t>
            </a:r>
            <a:endParaRPr kumimoji="0" lang="en-US" sz="7200" b="1" i="0" u="none" strike="noStrike" cap="none" spc="0" normalizeH="0" baseline="0" dirty="0">
              <a:ln>
                <a:noFill/>
              </a:ln>
              <a:solidFill>
                <a:srgbClr val="000000"/>
              </a:solidFill>
              <a:effectLst/>
              <a:uFillTx/>
              <a:sym typeface="Open Sans Regular"/>
            </a:endParaRPr>
          </a:p>
          <a:p>
            <a:r>
              <a:rPr lang="en-US" sz="3600" dirty="0">
                <a:solidFill>
                  <a:srgbClr val="000000"/>
                </a:solidFill>
              </a:rPr>
              <a:t>Staff are supported to do their job effectively and are treated fairly and equitably.</a:t>
            </a:r>
          </a:p>
        </p:txBody>
      </p:sp>
      <p:sp>
        <p:nvSpPr>
          <p:cNvPr id="26" name="TextBox 25">
            <a:extLst>
              <a:ext uri="{FF2B5EF4-FFF2-40B4-BE49-F238E27FC236}">
                <a16:creationId xmlns:a16="http://schemas.microsoft.com/office/drawing/2014/main" id="{96EC0566-CDC7-427C-80BC-014578F84C78}"/>
              </a:ext>
            </a:extLst>
          </p:cNvPr>
          <p:cNvSpPr txBox="1"/>
          <p:nvPr/>
        </p:nvSpPr>
        <p:spPr>
          <a:xfrm>
            <a:off x="9008152" y="8075567"/>
            <a:ext cx="6995506"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dirty="0">
                <a:solidFill>
                  <a:srgbClr val="000000"/>
                </a:solidFill>
              </a:rPr>
              <a:t>Core Humanitarian Standard </a:t>
            </a:r>
            <a:br>
              <a:rPr lang="en-US" sz="4000" dirty="0">
                <a:solidFill>
                  <a:srgbClr val="000000"/>
                </a:solidFill>
              </a:rPr>
            </a:br>
            <a:r>
              <a:rPr lang="en-US" sz="4000" dirty="0">
                <a:solidFill>
                  <a:srgbClr val="000000"/>
                </a:solidFill>
              </a:rPr>
              <a:t>commitment 8 (Quality criterion)</a:t>
            </a:r>
            <a:endParaRPr kumimoji="0" lang="en-US" sz="4000" i="0" u="none" strike="noStrike" cap="none" spc="0" normalizeH="0" baseline="0" dirty="0">
              <a:ln>
                <a:noFill/>
              </a:ln>
              <a:solidFill>
                <a:srgbClr val="000000"/>
              </a:solidFill>
              <a:effectLst/>
              <a:uFillTx/>
              <a:sym typeface="Open Sans Regular"/>
            </a:endParaRPr>
          </a:p>
        </p:txBody>
      </p:sp>
      <p:sp>
        <p:nvSpPr>
          <p:cNvPr id="14" name="TextBox 13">
            <a:extLst>
              <a:ext uri="{FF2B5EF4-FFF2-40B4-BE49-F238E27FC236}">
                <a16:creationId xmlns:a16="http://schemas.microsoft.com/office/drawing/2014/main" id="{F8CFFEE4-15A0-485B-85FC-F0D45F5C026C}"/>
              </a:ext>
            </a:extLst>
          </p:cNvPr>
          <p:cNvSpPr txBox="1"/>
          <p:nvPr/>
        </p:nvSpPr>
        <p:spPr>
          <a:xfrm>
            <a:off x="1098697" y="2058829"/>
            <a:ext cx="6375143"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Humanitarian actors</a:t>
            </a:r>
            <a:b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b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(staff, volunteers, labourers, etc.)</a:t>
            </a:r>
          </a:p>
        </p:txBody>
      </p:sp>
    </p:spTree>
    <p:extLst>
      <p:ext uri="{BB962C8B-B14F-4D97-AF65-F5344CB8AC3E}">
        <p14:creationId xmlns:p14="http://schemas.microsoft.com/office/powerpoint/2010/main" val="366768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nline Media 1" title="sea 2 english 1280x720 25p 2500kbps 1280x720">
            <a:hlinkClick r:id="" action="ppaction://media"/>
            <a:extLst>
              <a:ext uri="{FF2B5EF4-FFF2-40B4-BE49-F238E27FC236}">
                <a16:creationId xmlns:a16="http://schemas.microsoft.com/office/drawing/2014/main" id="{A5DD9E4C-8FF5-4209-957B-8DD6CCBE3FC7}"/>
              </a:ext>
            </a:extLst>
          </p:cNvPr>
          <p:cNvPicPr>
            <a:picLocks noRot="1" noChangeAspect="1"/>
          </p:cNvPicPr>
          <p:nvPr>
            <a:videoFile r:link="rId1"/>
          </p:nvPr>
        </p:nvPicPr>
        <p:blipFill>
          <a:blip r:embed="rId4"/>
          <a:stretch>
            <a:fillRect/>
          </a:stretch>
        </p:blipFill>
        <p:spPr>
          <a:xfrm>
            <a:off x="1604498" y="943313"/>
            <a:ext cx="14131264" cy="7948836"/>
          </a:xfrm>
          <a:prstGeom prst="rect">
            <a:avLst/>
          </a:prstGeom>
        </p:spPr>
      </p:pic>
      <p:sp>
        <p:nvSpPr>
          <p:cNvPr id="3" name="TextBox 2">
            <a:extLst>
              <a:ext uri="{FF2B5EF4-FFF2-40B4-BE49-F238E27FC236}">
                <a16:creationId xmlns:a16="http://schemas.microsoft.com/office/drawing/2014/main" id="{30D2DDD6-891E-445C-9E50-E4ED9C9B197C}"/>
              </a:ext>
            </a:extLst>
          </p:cNvPr>
          <p:cNvSpPr txBox="1"/>
          <p:nvPr/>
        </p:nvSpPr>
        <p:spPr>
          <a:xfrm>
            <a:off x="5084218" y="9100061"/>
            <a:ext cx="7171835"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GB" sz="2800" dirty="0">
                <a:solidFill>
                  <a:srgbClr val="000000"/>
                </a:solidFill>
              </a:rPr>
              <a:t>This video clip is from </a:t>
            </a:r>
            <a:r>
              <a:rPr lang="en-GB" sz="2800" i="1" dirty="0">
                <a:solidFill>
                  <a:srgbClr val="000000"/>
                </a:solidFill>
              </a:rPr>
              <a:t>To Serve with Pride</a:t>
            </a:r>
            <a:r>
              <a:rPr lang="en-GB" sz="2800" dirty="0">
                <a:solidFill>
                  <a:srgbClr val="000000"/>
                </a:solidFill>
              </a:rPr>
              <a:t>, 2013</a:t>
            </a:r>
            <a:endParaRPr kumimoji="0" lang="en-US" sz="2800" i="0" u="none" strike="noStrike" cap="none" spc="0" normalizeH="0" baseline="0" dirty="0">
              <a:ln>
                <a:noFill/>
              </a:ln>
              <a:solidFill>
                <a:srgbClr val="000000"/>
              </a:solidFill>
              <a:effectLst/>
              <a:uFillTx/>
              <a:sym typeface="Open Sans Regular"/>
            </a:endParaRPr>
          </a:p>
        </p:txBody>
      </p:sp>
      <p:sp>
        <p:nvSpPr>
          <p:cNvPr id="5" name="Title 1">
            <a:extLst>
              <a:ext uri="{FF2B5EF4-FFF2-40B4-BE49-F238E27FC236}">
                <a16:creationId xmlns:a16="http://schemas.microsoft.com/office/drawing/2014/main" id="{025BFD6C-6BAB-49D3-AA56-FF964B5B86DA}"/>
              </a:ext>
            </a:extLst>
          </p:cNvPr>
          <p:cNvSpPr>
            <a:spLocks noGrp="1"/>
          </p:cNvSpPr>
          <p:nvPr>
            <p:ph type="title"/>
          </p:nvPr>
        </p:nvSpPr>
        <p:spPr>
          <a:xfrm>
            <a:off x="379708" y="70423"/>
            <a:ext cx="16580846" cy="1130300"/>
          </a:xfrm>
        </p:spPr>
        <p:txBody>
          <a:bodyPr>
            <a:noAutofit/>
          </a:bodyPr>
          <a:lstStyle/>
          <a:p>
            <a:r>
              <a:rPr lang="en-GB" sz="5000" dirty="0"/>
              <a:t>Protection from sexual exploitation and abuse</a:t>
            </a:r>
          </a:p>
        </p:txBody>
      </p:sp>
    </p:spTree>
    <p:extLst>
      <p:ext uri="{BB962C8B-B14F-4D97-AF65-F5344CB8AC3E}">
        <p14:creationId xmlns:p14="http://schemas.microsoft.com/office/powerpoint/2010/main" val="308675793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5D70-EE55-43F0-9E7C-C8EFF415A4CE}"/>
              </a:ext>
            </a:extLst>
          </p:cNvPr>
          <p:cNvSpPr>
            <a:spLocks noGrp="1"/>
          </p:cNvSpPr>
          <p:nvPr>
            <p:ph type="title"/>
          </p:nvPr>
        </p:nvSpPr>
        <p:spPr>
          <a:xfrm>
            <a:off x="396511" y="0"/>
            <a:ext cx="14800185" cy="2159000"/>
          </a:xfrm>
        </p:spPr>
        <p:txBody>
          <a:bodyPr/>
          <a:lstStyle/>
          <a:p>
            <a:r>
              <a:rPr lang="en-US" dirty="0"/>
              <a:t>PSEA video debrief</a:t>
            </a:r>
          </a:p>
        </p:txBody>
      </p:sp>
      <p:sp>
        <p:nvSpPr>
          <p:cNvPr id="3" name="Text Placeholder 2">
            <a:extLst>
              <a:ext uri="{FF2B5EF4-FFF2-40B4-BE49-F238E27FC236}">
                <a16:creationId xmlns:a16="http://schemas.microsoft.com/office/drawing/2014/main" id="{307974E5-94B6-4ED4-8FE3-C1595019C5EE}"/>
              </a:ext>
            </a:extLst>
          </p:cNvPr>
          <p:cNvSpPr>
            <a:spLocks noGrp="1"/>
          </p:cNvSpPr>
          <p:nvPr>
            <p:ph type="body" idx="1"/>
          </p:nvPr>
        </p:nvSpPr>
        <p:spPr>
          <a:xfrm>
            <a:off x="1270039" y="2109572"/>
            <a:ext cx="14800185" cy="6286500"/>
          </a:xfrm>
        </p:spPr>
        <p:txBody>
          <a:bodyPr>
            <a:normAutofit/>
          </a:bodyPr>
          <a:lstStyle/>
          <a:p>
            <a:r>
              <a:rPr lang="en-US" sz="4400" dirty="0"/>
              <a:t>What did you learn?</a:t>
            </a:r>
          </a:p>
          <a:p>
            <a:endParaRPr lang="en-US" sz="4400" dirty="0"/>
          </a:p>
          <a:p>
            <a:r>
              <a:rPr lang="en-US" sz="4400" dirty="0"/>
              <a:t>How many different forms of SEA did you see in the video?</a:t>
            </a:r>
          </a:p>
          <a:p>
            <a:endParaRPr lang="en-US" sz="4400" dirty="0"/>
          </a:p>
          <a:p>
            <a:r>
              <a:rPr lang="en-US" sz="4400" dirty="0"/>
              <a:t>What conditions likely made these situations possible? </a:t>
            </a:r>
          </a:p>
        </p:txBody>
      </p:sp>
      <p:sp>
        <p:nvSpPr>
          <p:cNvPr id="4" name="Slide Number Placeholder 3">
            <a:extLst>
              <a:ext uri="{FF2B5EF4-FFF2-40B4-BE49-F238E27FC236}">
                <a16:creationId xmlns:a16="http://schemas.microsoft.com/office/drawing/2014/main" id="{67A2C427-D7DE-46E6-8C7F-A20890F6261D}"/>
              </a:ext>
            </a:extLst>
          </p:cNvPr>
          <p:cNvSpPr>
            <a:spLocks noGrp="1"/>
          </p:cNvSpPr>
          <p:nvPr>
            <p:ph type="sldNum" sz="quarter" idx="2"/>
          </p:nvPr>
        </p:nvSpPr>
        <p:spPr/>
        <p:txBody>
          <a:bodyPr/>
          <a:lstStyle/>
          <a:p>
            <a:fld id="{86CB4B4D-7CA3-9044-876B-883B54F8677D}" type="slidenum">
              <a:rPr lang="en-US" smtClean="0"/>
              <a:t>13</a:t>
            </a:fld>
            <a:endParaRPr lang="en-US" dirty="0"/>
          </a:p>
        </p:txBody>
      </p:sp>
    </p:spTree>
    <p:extLst>
      <p:ext uri="{BB962C8B-B14F-4D97-AF65-F5344CB8AC3E}">
        <p14:creationId xmlns:p14="http://schemas.microsoft.com/office/powerpoint/2010/main" val="29045569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p:txBody>
          <a:bodyPr/>
          <a:lstStyle/>
          <a:p>
            <a:fld id="{86CB4B4D-7CA3-9044-876B-883B54F8677D}" type="slidenum">
              <a:rPr lang="en-US" smtClean="0"/>
              <a:t>14</a:t>
            </a:fld>
            <a:endParaRPr lang="en-US" dirty="0"/>
          </a:p>
        </p:txBody>
      </p:sp>
      <p:sp>
        <p:nvSpPr>
          <p:cNvPr id="10" name="TextBox 9">
            <a:extLst>
              <a:ext uri="{FF2B5EF4-FFF2-40B4-BE49-F238E27FC236}">
                <a16:creationId xmlns:a16="http://schemas.microsoft.com/office/drawing/2014/main" id="{B8750CDB-1AEB-495D-B0CF-ED4120F5AB32}"/>
              </a:ext>
            </a:extLst>
          </p:cNvPr>
          <p:cNvSpPr txBox="1"/>
          <p:nvPr/>
        </p:nvSpPr>
        <p:spPr>
          <a:xfrm>
            <a:off x="10425345" y="2305049"/>
            <a:ext cx="487633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Affected/host population</a:t>
            </a:r>
          </a:p>
        </p:txBody>
      </p:sp>
      <p:sp>
        <p:nvSpPr>
          <p:cNvPr id="26" name="Title 1">
            <a:extLst>
              <a:ext uri="{FF2B5EF4-FFF2-40B4-BE49-F238E27FC236}">
                <a16:creationId xmlns:a16="http://schemas.microsoft.com/office/drawing/2014/main" id="{DCFC5525-9D27-48DD-96D7-24745D5BFFCB}"/>
              </a:ext>
            </a:extLst>
          </p:cNvPr>
          <p:cNvSpPr>
            <a:spLocks noGrp="1"/>
          </p:cNvSpPr>
          <p:nvPr>
            <p:ph type="title"/>
          </p:nvPr>
        </p:nvSpPr>
        <p:spPr>
          <a:xfrm>
            <a:off x="392704" y="70423"/>
            <a:ext cx="16580846" cy="1130300"/>
          </a:xfrm>
        </p:spPr>
        <p:txBody>
          <a:bodyPr>
            <a:noAutofit/>
          </a:bodyPr>
          <a:lstStyle/>
          <a:p>
            <a:r>
              <a:rPr lang="en-GB" sz="4400" dirty="0"/>
              <a:t>What guidance does the Sphere Handbook offer for </a:t>
            </a:r>
            <a:r>
              <a:rPr lang="en-GB" sz="4400" u="sng" dirty="0"/>
              <a:t>PSEA</a:t>
            </a:r>
            <a:r>
              <a:rPr lang="en-GB" sz="4400" dirty="0"/>
              <a:t> of affected people by humanitarian actors?</a:t>
            </a:r>
          </a:p>
        </p:txBody>
      </p:sp>
      <p:cxnSp>
        <p:nvCxnSpPr>
          <p:cNvPr id="32" name="Straight Connector 31">
            <a:extLst>
              <a:ext uri="{FF2B5EF4-FFF2-40B4-BE49-F238E27FC236}">
                <a16:creationId xmlns:a16="http://schemas.microsoft.com/office/drawing/2014/main" id="{FD2EADF5-00B8-466F-A012-598841FCB4C7}"/>
              </a:ext>
            </a:extLst>
          </p:cNvPr>
          <p:cNvCxnSpPr>
            <a:cxnSpLocks/>
          </p:cNvCxnSpPr>
          <p:nvPr/>
        </p:nvCxnSpPr>
        <p:spPr>
          <a:xfrm>
            <a:off x="8612981" y="2305050"/>
            <a:ext cx="0" cy="6305550"/>
          </a:xfrm>
          <a:prstGeom prst="line">
            <a:avLst/>
          </a:pr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grpSp>
        <p:nvGrpSpPr>
          <p:cNvPr id="1029" name="Group 1028">
            <a:extLst>
              <a:ext uri="{FF2B5EF4-FFF2-40B4-BE49-F238E27FC236}">
                <a16:creationId xmlns:a16="http://schemas.microsoft.com/office/drawing/2014/main" id="{600FD201-9A3E-4948-B19A-DCEF2BD81F97}"/>
              </a:ext>
            </a:extLst>
          </p:cNvPr>
          <p:cNvGrpSpPr/>
          <p:nvPr/>
        </p:nvGrpSpPr>
        <p:grpSpPr>
          <a:xfrm>
            <a:off x="6772867" y="4876800"/>
            <a:ext cx="4538248" cy="1762126"/>
            <a:chOff x="6772867" y="4876800"/>
            <a:chExt cx="4538248" cy="1762126"/>
          </a:xfrm>
        </p:grpSpPr>
        <p:pic>
          <p:nvPicPr>
            <p:cNvPr id="12" name="Picture 2" descr="Image result for stick person png">
              <a:extLst>
                <a:ext uri="{FF2B5EF4-FFF2-40B4-BE49-F238E27FC236}">
                  <a16:creationId xmlns:a16="http://schemas.microsoft.com/office/drawing/2014/main" id="{A9EC675A-7B9C-4BDA-9BE3-486555AB306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6772867" y="4876801"/>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result for stick person png">
              <a:extLst>
                <a:ext uri="{FF2B5EF4-FFF2-40B4-BE49-F238E27FC236}">
                  <a16:creationId xmlns:a16="http://schemas.microsoft.com/office/drawing/2014/main" id="{82CED93F-1B75-437C-87A8-CC1F060E29A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9333237" y="4876800"/>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04DB9913-B528-41BC-9387-32F16EBC2421}"/>
                </a:ext>
              </a:extLst>
            </p:cNvPr>
            <p:cNvSpPr/>
            <p:nvPr/>
          </p:nvSpPr>
          <p:spPr>
            <a:xfrm>
              <a:off x="10685623" y="5319624"/>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sp>
          <p:nvSpPr>
            <p:cNvPr id="37" name="Arrow: Right 36">
              <a:extLst>
                <a:ext uri="{FF2B5EF4-FFF2-40B4-BE49-F238E27FC236}">
                  <a16:creationId xmlns:a16="http://schemas.microsoft.com/office/drawing/2014/main" id="{401A2051-5E89-4155-AE09-4181028A5B9A}"/>
                </a:ext>
              </a:extLst>
            </p:cNvPr>
            <p:cNvSpPr/>
            <p:nvPr/>
          </p:nvSpPr>
          <p:spPr>
            <a:xfrm>
              <a:off x="8179401" y="5437062"/>
              <a:ext cx="981460" cy="482726"/>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pic>
        <p:nvPicPr>
          <p:cNvPr id="33" name="Picture 2" descr="Image result for 2018 SPhere HAndbook">
            <a:extLst>
              <a:ext uri="{FF2B5EF4-FFF2-40B4-BE49-F238E27FC236}">
                <a16:creationId xmlns:a16="http://schemas.microsoft.com/office/drawing/2014/main" id="{E240484E-36C9-4B24-9F27-5132C9E959F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04564" y="4894325"/>
            <a:ext cx="1086816" cy="15682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F546423D-EE56-4031-8960-A6C990DBAE5E}"/>
              </a:ext>
            </a:extLst>
          </p:cNvPr>
          <p:cNvSpPr txBox="1"/>
          <p:nvPr/>
        </p:nvSpPr>
        <p:spPr>
          <a:xfrm>
            <a:off x="1098697" y="2058829"/>
            <a:ext cx="6375143"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Humanitarian actors</a:t>
            </a:r>
            <a:b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b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(staff, volunteers, labourers, etc.)</a:t>
            </a:r>
          </a:p>
        </p:txBody>
      </p:sp>
    </p:spTree>
    <p:extLst>
      <p:ext uri="{BB962C8B-B14F-4D97-AF65-F5344CB8AC3E}">
        <p14:creationId xmlns:p14="http://schemas.microsoft.com/office/powerpoint/2010/main" val="3586617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prstGeom prst="rect">
            <a:avLst/>
          </a:prstGeom>
        </p:spPr>
        <p:txBody>
          <a:bodyPr/>
          <a:lstStyle/>
          <a:p>
            <a:r>
              <a:rPr lang="en-US" b="1" dirty="0">
                <a:solidFill>
                  <a:srgbClr val="000000"/>
                </a:solidFill>
              </a:rPr>
              <a:t>Foundation chapters?</a:t>
            </a:r>
            <a:endParaRPr dirty="0">
              <a:solidFill>
                <a:srgbClr val="000000"/>
              </a:solidFill>
            </a:endParaRPr>
          </a:p>
        </p:txBody>
      </p:sp>
      <p:sp>
        <p:nvSpPr>
          <p:cNvPr id="122" name="Body"/>
          <p:cNvSpPr txBox="1">
            <a:spLocks noGrp="1"/>
          </p:cNvSpPr>
          <p:nvPr>
            <p:ph type="body" sz="half" idx="1"/>
          </p:nvPr>
        </p:nvSpPr>
        <p:spPr>
          <a:xfrm>
            <a:off x="644235" y="1393264"/>
            <a:ext cx="9861399" cy="7017373"/>
          </a:xfrm>
          <a:prstGeom prst="rect">
            <a:avLst/>
          </a:prstGeom>
        </p:spPr>
        <p:txBody>
          <a:bodyPr>
            <a:noAutofit/>
          </a:bodyPr>
          <a:lstStyle/>
          <a:p>
            <a:pPr marL="685800" indent="-685800">
              <a:buFont typeface="Arial" panose="020B0604020202020204" pitchFamily="34" charset="0"/>
              <a:buChar char="•"/>
            </a:pPr>
            <a:r>
              <a:rPr lang="en-US" sz="3200" b="1" dirty="0"/>
              <a:t>Key objective 3.6</a:t>
            </a:r>
            <a:r>
              <a:rPr lang="en-US" sz="3200" dirty="0"/>
              <a:t>: “</a:t>
            </a:r>
            <a:r>
              <a:rPr lang="en-GB" sz="3200" dirty="0"/>
              <a:t>Identify and act upon potential or actual unintended negative effects in a timely and systematic manner, including in the areas of… sexual exploitation and abuse by staff…” (page 60)</a:t>
            </a:r>
          </a:p>
          <a:p>
            <a:pPr marL="685800" indent="-685800">
              <a:buFont typeface="Arial" panose="020B0604020202020204" pitchFamily="34" charset="0"/>
              <a:buChar char="•"/>
            </a:pPr>
            <a:r>
              <a:rPr lang="en-GB" sz="3200" b="1" dirty="0"/>
              <a:t>Organisational responsibility 3.7</a:t>
            </a:r>
            <a:r>
              <a:rPr lang="en-GB" sz="3200" dirty="0"/>
              <a:t>: “Policies, strategies and guidance are designed to… prevent programmes having any negative effects, for example, exploitation, abuse or discrimination by staff…” (page 61)</a:t>
            </a:r>
          </a:p>
          <a:p>
            <a:pPr marL="571500" indent="-571500">
              <a:buFont typeface="Arial" panose="020B0604020202020204" pitchFamily="34" charset="0"/>
              <a:buChar char="•"/>
            </a:pPr>
            <a:r>
              <a:rPr lang="en-GB" sz="3200" b="1" dirty="0"/>
              <a:t>Guidance note</a:t>
            </a:r>
            <a:r>
              <a:rPr lang="en-GB" sz="3200" dirty="0"/>
              <a:t>: “Careful recruitment, screening and hiring practices can help to reduce the risk of staff misconduct…” (page 62)</a:t>
            </a:r>
          </a:p>
          <a:p>
            <a:pPr marL="685800" indent="-685800">
              <a:buFont typeface="Arial" panose="020B0604020202020204" pitchFamily="34" charset="0"/>
              <a:buChar char="•"/>
            </a:pPr>
            <a:endParaRPr lang="en-US" sz="3200" dirty="0"/>
          </a:p>
        </p:txBody>
      </p:sp>
      <p:sp>
        <p:nvSpPr>
          <p:cNvPr id="5" name="Slide Number Placeholder 3">
            <a:extLst>
              <a:ext uri="{FF2B5EF4-FFF2-40B4-BE49-F238E27FC236}">
                <a16:creationId xmlns:a16="http://schemas.microsoft.com/office/drawing/2014/main" id="{D3769593-AD56-4C1B-A111-F5C942F0A5A7}"/>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15</a:t>
            </a:fld>
            <a:endParaRPr lang="en-US" dirty="0"/>
          </a:p>
        </p:txBody>
      </p:sp>
      <p:sp>
        <p:nvSpPr>
          <p:cNvPr id="8" name="Oval 7">
            <a:extLst>
              <a:ext uri="{FF2B5EF4-FFF2-40B4-BE49-F238E27FC236}">
                <a16:creationId xmlns:a16="http://schemas.microsoft.com/office/drawing/2014/main" id="{E9231551-68CA-4E50-8CA6-AD2A13229143}"/>
              </a:ext>
            </a:extLst>
          </p:cNvPr>
          <p:cNvSpPr/>
          <p:nvPr/>
        </p:nvSpPr>
        <p:spPr>
          <a:xfrm>
            <a:off x="10505634" y="929138"/>
            <a:ext cx="6190393" cy="6376472"/>
          </a:xfrm>
          <a:prstGeom prst="ellipse">
            <a:avLst/>
          </a:prstGeom>
          <a:solidFill>
            <a:srgbClr val="68AF9E"/>
          </a:solidFill>
          <a:ln w="25400" cap="flat">
            <a:no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7200" b="1" dirty="0">
                <a:solidFill>
                  <a:srgbClr val="000000"/>
                </a:solidFill>
              </a:rPr>
              <a:t>3</a:t>
            </a:r>
            <a:endParaRPr kumimoji="0" lang="en-US" sz="7200" b="1" i="0" u="none" strike="noStrike" cap="none" spc="0" normalizeH="0" baseline="0" dirty="0">
              <a:ln>
                <a:noFill/>
              </a:ln>
              <a:solidFill>
                <a:srgbClr val="000000"/>
              </a:solidFill>
              <a:effectLst/>
              <a:uFillTx/>
              <a:sym typeface="Open Sans Regular"/>
            </a:endParaRPr>
          </a:p>
          <a:p>
            <a:r>
              <a:rPr lang="en-GB" sz="3600" dirty="0">
                <a:solidFill>
                  <a:srgbClr val="000000"/>
                </a:solidFill>
              </a:rPr>
              <a:t>Humanitarian response strengthens local capacities and </a:t>
            </a:r>
            <a:r>
              <a:rPr lang="en-GB" sz="3600" b="1" dirty="0">
                <a:solidFill>
                  <a:srgbClr val="000000"/>
                </a:solidFill>
              </a:rPr>
              <a:t>avoids negative effects</a:t>
            </a:r>
            <a:r>
              <a:rPr lang="en-GB" sz="3600" dirty="0">
                <a:solidFill>
                  <a:srgbClr val="000000"/>
                </a:solidFill>
              </a:rPr>
              <a:t>.</a:t>
            </a:r>
          </a:p>
        </p:txBody>
      </p:sp>
      <p:sp>
        <p:nvSpPr>
          <p:cNvPr id="9" name="TextBox 8">
            <a:extLst>
              <a:ext uri="{FF2B5EF4-FFF2-40B4-BE49-F238E27FC236}">
                <a16:creationId xmlns:a16="http://schemas.microsoft.com/office/drawing/2014/main" id="{334E8BDE-33CA-428A-9994-1CF3DE20A0BC}"/>
              </a:ext>
            </a:extLst>
          </p:cNvPr>
          <p:cNvSpPr txBox="1"/>
          <p:nvPr/>
        </p:nvSpPr>
        <p:spPr>
          <a:xfrm>
            <a:off x="11538570" y="7219179"/>
            <a:ext cx="412452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dirty="0">
                <a:solidFill>
                  <a:srgbClr val="000000"/>
                </a:solidFill>
              </a:rPr>
              <a:t>CHS commitment 3</a:t>
            </a:r>
            <a:br>
              <a:rPr lang="en-US" sz="4000" dirty="0">
                <a:solidFill>
                  <a:srgbClr val="000000"/>
                </a:solidFill>
              </a:rPr>
            </a:br>
            <a:r>
              <a:rPr lang="en-US" sz="4000" dirty="0">
                <a:solidFill>
                  <a:srgbClr val="000000"/>
                </a:solidFill>
              </a:rPr>
              <a:t>(Quality criterion)</a:t>
            </a:r>
            <a:endParaRPr kumimoji="0" lang="en-US" sz="400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27014101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500"/>
                                        <p:tgtEl>
                                          <p:spTgt spid="12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2">
                                            <p:txEl>
                                              <p:pRg st="1" end="1"/>
                                            </p:txEl>
                                          </p:spTgt>
                                        </p:tgtEl>
                                        <p:attrNameLst>
                                          <p:attrName>style.visibility</p:attrName>
                                        </p:attrNameLst>
                                      </p:cBhvr>
                                      <p:to>
                                        <p:strVal val="visible"/>
                                      </p:to>
                                    </p:set>
                                    <p:animEffect transition="in" filter="fade">
                                      <p:cBhvr>
                                        <p:cTn id="10" dur="500"/>
                                        <p:tgtEl>
                                          <p:spTgt spid="12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22">
                                            <p:txEl>
                                              <p:pRg st="2" end="2"/>
                                            </p:txEl>
                                          </p:spTgt>
                                        </p:tgtEl>
                                        <p:attrNameLst>
                                          <p:attrName>style.visibility</p:attrName>
                                        </p:attrNameLst>
                                      </p:cBhvr>
                                      <p:to>
                                        <p:strVal val="visible"/>
                                      </p:to>
                                    </p:set>
                                    <p:animEffect transition="in" filter="fade">
                                      <p:cBhvr>
                                        <p:cTn id="19" dur="500"/>
                                        <p:tgtEl>
                                          <p:spTgt spid="1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D84673-2581-4B53-9648-28167A053FA5}"/>
              </a:ext>
            </a:extLst>
          </p:cNvPr>
          <p:cNvPicPr>
            <a:picLocks noChangeAspect="1"/>
          </p:cNvPicPr>
          <p:nvPr/>
        </p:nvPicPr>
        <p:blipFill>
          <a:blip r:embed="rId3"/>
          <a:stretch>
            <a:fillRect/>
          </a:stretch>
        </p:blipFill>
        <p:spPr>
          <a:xfrm>
            <a:off x="1045562" y="1168261"/>
            <a:ext cx="14522854" cy="2548909"/>
          </a:xfrm>
          <a:prstGeom prst="rect">
            <a:avLst/>
          </a:prstGeom>
        </p:spPr>
      </p:pic>
      <p:sp>
        <p:nvSpPr>
          <p:cNvPr id="121" name="Title"/>
          <p:cNvSpPr txBox="1">
            <a:spLocks noGrp="1"/>
          </p:cNvSpPr>
          <p:nvPr>
            <p:ph type="title"/>
          </p:nvPr>
        </p:nvSpPr>
        <p:spPr>
          <a:prstGeom prst="rect">
            <a:avLst/>
          </a:prstGeom>
        </p:spPr>
        <p:txBody>
          <a:bodyPr/>
          <a:lstStyle/>
          <a:p>
            <a:r>
              <a:rPr lang="en-US" b="1" dirty="0">
                <a:solidFill>
                  <a:srgbClr val="000000"/>
                </a:solidFill>
              </a:rPr>
              <a:t>Technical chapters?</a:t>
            </a:r>
            <a:endParaRPr dirty="0">
              <a:solidFill>
                <a:srgbClr val="000000"/>
              </a:solidFill>
            </a:endParaRPr>
          </a:p>
        </p:txBody>
      </p:sp>
      <p:sp>
        <p:nvSpPr>
          <p:cNvPr id="122" name="Body"/>
          <p:cNvSpPr txBox="1">
            <a:spLocks noGrp="1"/>
          </p:cNvSpPr>
          <p:nvPr>
            <p:ph type="body" sz="half" idx="1"/>
          </p:nvPr>
        </p:nvSpPr>
        <p:spPr>
          <a:xfrm>
            <a:off x="1306286" y="3524650"/>
            <a:ext cx="14262129" cy="1852596"/>
          </a:xfrm>
          <a:prstGeom prst="rect">
            <a:avLst/>
          </a:prstGeom>
        </p:spPr>
        <p:txBody>
          <a:bodyPr>
            <a:noAutofit/>
          </a:bodyPr>
          <a:lstStyle/>
          <a:p>
            <a:r>
              <a:rPr lang="en-GB" sz="3400" b="1" dirty="0"/>
              <a:t>Percentage of cases of sexual exploitation or abuse of power related to distribution or delivery practices that are followed up</a:t>
            </a:r>
            <a:endParaRPr lang="en-GB" sz="3400" dirty="0"/>
          </a:p>
          <a:p>
            <a:r>
              <a:rPr lang="en-GB" sz="3400" dirty="0"/>
              <a:t>▪ 100% </a:t>
            </a:r>
            <a:r>
              <a:rPr lang="en-GB" sz="3400" dirty="0">
                <a:solidFill>
                  <a:srgbClr val="00B297"/>
                </a:solidFill>
              </a:rPr>
              <a:t>(page 205)</a:t>
            </a:r>
          </a:p>
        </p:txBody>
      </p:sp>
      <p:sp>
        <p:nvSpPr>
          <p:cNvPr id="5" name="Slide Number Placeholder 3">
            <a:extLst>
              <a:ext uri="{FF2B5EF4-FFF2-40B4-BE49-F238E27FC236}">
                <a16:creationId xmlns:a16="http://schemas.microsoft.com/office/drawing/2014/main" id="{D3769593-AD56-4C1B-A111-F5C942F0A5A7}"/>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16</a:t>
            </a:fld>
            <a:endParaRPr lang="en-US" dirty="0"/>
          </a:p>
        </p:txBody>
      </p:sp>
      <p:sp>
        <p:nvSpPr>
          <p:cNvPr id="10" name="Body">
            <a:extLst>
              <a:ext uri="{FF2B5EF4-FFF2-40B4-BE49-F238E27FC236}">
                <a16:creationId xmlns:a16="http://schemas.microsoft.com/office/drawing/2014/main" id="{AB03F793-879D-463D-965D-27E56C80609F}"/>
              </a:ext>
            </a:extLst>
          </p:cNvPr>
          <p:cNvSpPr txBox="1">
            <a:spLocks/>
          </p:cNvSpPr>
          <p:nvPr/>
        </p:nvSpPr>
        <p:spPr>
          <a:xfrm>
            <a:off x="1306286" y="5775041"/>
            <a:ext cx="14262129" cy="27375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GB" sz="3400" b="1" i="1" dirty="0"/>
              <a:t>Monitoring of distribution and delivery:</a:t>
            </a:r>
            <a:r>
              <a:rPr lang="en-GB" sz="3400" dirty="0"/>
              <a:t> … Random visits by an interview team made up of at least one male and one female can help determine the acceptability and usefulness of the ration,… possible use of force to take possessions, forcible recruitments, or sexual or other exploitation… </a:t>
            </a:r>
            <a:r>
              <a:rPr lang="en-GB" sz="3400" dirty="0">
                <a:solidFill>
                  <a:srgbClr val="00B297"/>
                </a:solidFill>
              </a:rPr>
              <a:t>(page 208)</a:t>
            </a:r>
          </a:p>
        </p:txBody>
      </p:sp>
    </p:spTree>
    <p:extLst>
      <p:ext uri="{BB962C8B-B14F-4D97-AF65-F5344CB8AC3E}">
        <p14:creationId xmlns:p14="http://schemas.microsoft.com/office/powerpoint/2010/main" val="41275600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22">
                                            <p:txEl>
                                              <p:pRg st="0" end="0"/>
                                            </p:txEl>
                                          </p:spTgt>
                                        </p:tgtEl>
                                        <p:attrNameLst>
                                          <p:attrName>style.visibility</p:attrName>
                                        </p:attrNameLst>
                                      </p:cBhvr>
                                      <p:to>
                                        <p:strVal val="visible"/>
                                      </p:to>
                                    </p:set>
                                    <p:animEffect transition="in" filter="fade">
                                      <p:cBhvr>
                                        <p:cTn id="10" dur="500"/>
                                        <p:tgtEl>
                                          <p:spTgt spid="12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2">
                                            <p:txEl>
                                              <p:pRg st="1" end="1"/>
                                            </p:txEl>
                                          </p:spTgt>
                                        </p:tgtEl>
                                        <p:attrNameLst>
                                          <p:attrName>style.visibility</p:attrName>
                                        </p:attrNameLst>
                                      </p:cBhvr>
                                      <p:to>
                                        <p:strVal val="visible"/>
                                      </p:to>
                                    </p:set>
                                    <p:animEffect transition="in" filter="fade">
                                      <p:cBhvr>
                                        <p:cTn id="13" dur="500"/>
                                        <p:tgtEl>
                                          <p:spTgt spid="12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5741376" cy="1130300"/>
          </a:xfrm>
          <a:prstGeom prst="rect">
            <a:avLst/>
          </a:prstGeom>
        </p:spPr>
        <p:txBody>
          <a:bodyPr>
            <a:normAutofit/>
          </a:bodyPr>
          <a:lstStyle/>
          <a:p>
            <a:r>
              <a:rPr lang="en-US" b="1" dirty="0">
                <a:solidFill>
                  <a:srgbClr val="000000"/>
                </a:solidFill>
              </a:rPr>
              <a:t>Technical chapters? (</a:t>
            </a:r>
            <a:r>
              <a:rPr lang="en-US" dirty="0"/>
              <a:t>second</a:t>
            </a:r>
            <a:r>
              <a:rPr lang="en-US" b="1" dirty="0">
                <a:solidFill>
                  <a:srgbClr val="000000"/>
                </a:solidFill>
              </a:rPr>
              <a:t> example)</a:t>
            </a:r>
            <a:endParaRPr dirty="0">
              <a:solidFill>
                <a:srgbClr val="000000"/>
              </a:solidFill>
            </a:endParaRPr>
          </a:p>
        </p:txBody>
      </p:sp>
      <p:sp>
        <p:nvSpPr>
          <p:cNvPr id="122" name="Body"/>
          <p:cNvSpPr txBox="1">
            <a:spLocks noGrp="1"/>
          </p:cNvSpPr>
          <p:nvPr>
            <p:ph type="body" sz="half" idx="1"/>
          </p:nvPr>
        </p:nvSpPr>
        <p:spPr>
          <a:xfrm>
            <a:off x="1306286" y="3524650"/>
            <a:ext cx="14262129" cy="1852596"/>
          </a:xfrm>
          <a:prstGeom prst="rect">
            <a:avLst/>
          </a:prstGeom>
        </p:spPr>
        <p:txBody>
          <a:bodyPr>
            <a:noAutofit/>
          </a:bodyPr>
          <a:lstStyle/>
          <a:p>
            <a:r>
              <a:rPr lang="en-GB" sz="3600" b="1" dirty="0"/>
              <a:t>All health staff performing clinical work have received training in clinical protocols and case management </a:t>
            </a:r>
            <a:r>
              <a:rPr lang="en-GB" sz="3600" dirty="0">
                <a:solidFill>
                  <a:srgbClr val="00B297"/>
                </a:solidFill>
              </a:rPr>
              <a:t>(page 303)</a:t>
            </a:r>
            <a:endParaRPr lang="en-GB" sz="3200" dirty="0">
              <a:solidFill>
                <a:srgbClr val="00B297"/>
              </a:solidFill>
            </a:endParaRPr>
          </a:p>
        </p:txBody>
      </p:sp>
      <p:sp>
        <p:nvSpPr>
          <p:cNvPr id="5" name="Slide Number Placeholder 3">
            <a:extLst>
              <a:ext uri="{FF2B5EF4-FFF2-40B4-BE49-F238E27FC236}">
                <a16:creationId xmlns:a16="http://schemas.microsoft.com/office/drawing/2014/main" id="{D3769593-AD56-4C1B-A111-F5C942F0A5A7}"/>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17</a:t>
            </a:fld>
            <a:endParaRPr lang="en-US" dirty="0"/>
          </a:p>
        </p:txBody>
      </p:sp>
      <p:sp>
        <p:nvSpPr>
          <p:cNvPr id="10" name="Body">
            <a:extLst>
              <a:ext uri="{FF2B5EF4-FFF2-40B4-BE49-F238E27FC236}">
                <a16:creationId xmlns:a16="http://schemas.microsoft.com/office/drawing/2014/main" id="{AB03F793-879D-463D-965D-27E56C80609F}"/>
              </a:ext>
            </a:extLst>
          </p:cNvPr>
          <p:cNvSpPr txBox="1">
            <a:spLocks/>
          </p:cNvSpPr>
          <p:nvPr/>
        </p:nvSpPr>
        <p:spPr>
          <a:xfrm>
            <a:off x="1306286" y="4995333"/>
            <a:ext cx="14262129" cy="27375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r>
              <a:rPr lang="en-GB" sz="3600" b="1" i="1" dirty="0"/>
              <a:t>Quality:</a:t>
            </a:r>
            <a:r>
              <a:rPr lang="en-GB" sz="3600" dirty="0"/>
              <a:t> Organisations must </a:t>
            </a:r>
            <a:r>
              <a:rPr lang="en-GB" sz="3600" b="1" dirty="0"/>
              <a:t>train and supervise staff </a:t>
            </a:r>
            <a:r>
              <a:rPr lang="en-GB" sz="3600" dirty="0"/>
              <a:t>to ensure their knowledge is up to date and their practice is safe… Include training on:</a:t>
            </a:r>
            <a:br>
              <a:rPr lang="en-GB" sz="3600" dirty="0"/>
            </a:br>
            <a:r>
              <a:rPr lang="en-GB" sz="3600" dirty="0"/>
              <a:t>▪ codes of conduct (such as medical ethics, patients’ rights, humanitarian principles, child safeguarding, </a:t>
            </a:r>
            <a:r>
              <a:rPr lang="en-GB" sz="3600" b="1" dirty="0"/>
              <a:t>protection from sexual exploitation and abuse</a:t>
            </a:r>
            <a:r>
              <a:rPr lang="en-GB" sz="3600" dirty="0"/>
              <a:t>)… </a:t>
            </a:r>
            <a:r>
              <a:rPr lang="en-GB" sz="3600" dirty="0">
                <a:solidFill>
                  <a:srgbClr val="00B297"/>
                </a:solidFill>
              </a:rPr>
              <a:t>(page 304)</a:t>
            </a:r>
          </a:p>
        </p:txBody>
      </p:sp>
      <p:pic>
        <p:nvPicPr>
          <p:cNvPr id="3" name="Picture 2">
            <a:extLst>
              <a:ext uri="{FF2B5EF4-FFF2-40B4-BE49-F238E27FC236}">
                <a16:creationId xmlns:a16="http://schemas.microsoft.com/office/drawing/2014/main" id="{B256C616-8BA1-4B28-8A5D-62EA5AC3B1BC}"/>
              </a:ext>
            </a:extLst>
          </p:cNvPr>
          <p:cNvPicPr>
            <a:picLocks noChangeAspect="1"/>
          </p:cNvPicPr>
          <p:nvPr/>
        </p:nvPicPr>
        <p:blipFill>
          <a:blip r:embed="rId3"/>
          <a:stretch>
            <a:fillRect/>
          </a:stretch>
        </p:blipFill>
        <p:spPr>
          <a:xfrm>
            <a:off x="1146438" y="1248260"/>
            <a:ext cx="14203111" cy="2276389"/>
          </a:xfrm>
          <a:prstGeom prst="rect">
            <a:avLst/>
          </a:prstGeom>
        </p:spPr>
      </p:pic>
    </p:spTree>
    <p:extLst>
      <p:ext uri="{BB962C8B-B14F-4D97-AF65-F5344CB8AC3E}">
        <p14:creationId xmlns:p14="http://schemas.microsoft.com/office/powerpoint/2010/main" val="260665501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2594E-70B7-4240-BF5A-6653A15EF0FC}"/>
              </a:ext>
            </a:extLst>
          </p:cNvPr>
          <p:cNvSpPr>
            <a:spLocks noGrp="1"/>
          </p:cNvSpPr>
          <p:nvPr>
            <p:ph type="title"/>
          </p:nvPr>
        </p:nvSpPr>
        <p:spPr>
          <a:xfrm>
            <a:off x="392704" y="70423"/>
            <a:ext cx="16580846" cy="1130300"/>
          </a:xfrm>
        </p:spPr>
        <p:txBody>
          <a:bodyPr>
            <a:noAutofit/>
          </a:bodyPr>
          <a:lstStyle/>
          <a:p>
            <a:r>
              <a:rPr lang="en-GB" sz="4400" dirty="0"/>
              <a:t>What guidance does the Sphere Handbook offer for prevention of, and response, to </a:t>
            </a:r>
            <a:r>
              <a:rPr lang="en-GB" sz="4400" u="sng" dirty="0"/>
              <a:t>(S)GBV</a:t>
            </a:r>
            <a:r>
              <a:rPr lang="en-GB" sz="4400" dirty="0"/>
              <a:t> among affected populations? </a:t>
            </a:r>
          </a:p>
        </p:txBody>
      </p:sp>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a:xfrm>
            <a:off x="3390428" y="8809567"/>
            <a:ext cx="375103" cy="389915"/>
          </a:xfrm>
        </p:spPr>
        <p:txBody>
          <a:bodyPr/>
          <a:lstStyle/>
          <a:p>
            <a:fld id="{86CB4B4D-7CA3-9044-876B-883B54F8677D}" type="slidenum">
              <a:rPr lang="en-GB" smtClean="0"/>
              <a:t>18</a:t>
            </a:fld>
            <a:endParaRPr lang="en-GB" dirty="0"/>
          </a:p>
        </p:txBody>
      </p:sp>
      <p:sp>
        <p:nvSpPr>
          <p:cNvPr id="10" name="TextBox 9">
            <a:extLst>
              <a:ext uri="{FF2B5EF4-FFF2-40B4-BE49-F238E27FC236}">
                <a16:creationId xmlns:a16="http://schemas.microsoft.com/office/drawing/2014/main" id="{B8750CDB-1AEB-495D-B0CF-ED4120F5AB32}"/>
              </a:ext>
            </a:extLst>
          </p:cNvPr>
          <p:cNvSpPr txBox="1"/>
          <p:nvPr/>
        </p:nvSpPr>
        <p:spPr>
          <a:xfrm>
            <a:off x="10425345" y="2305049"/>
            <a:ext cx="487633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Affected/host population</a:t>
            </a:r>
          </a:p>
        </p:txBody>
      </p:sp>
      <p:grpSp>
        <p:nvGrpSpPr>
          <p:cNvPr id="1030" name="Group 1029">
            <a:extLst>
              <a:ext uri="{FF2B5EF4-FFF2-40B4-BE49-F238E27FC236}">
                <a16:creationId xmlns:a16="http://schemas.microsoft.com/office/drawing/2014/main" id="{242654F5-CEBF-4327-A1C8-035432623F71}"/>
              </a:ext>
            </a:extLst>
          </p:cNvPr>
          <p:cNvGrpSpPr/>
          <p:nvPr/>
        </p:nvGrpSpPr>
        <p:grpSpPr>
          <a:xfrm>
            <a:off x="11020803" y="6638925"/>
            <a:ext cx="4538248" cy="1762126"/>
            <a:chOff x="11020803" y="6638925"/>
            <a:chExt cx="4538248" cy="1762126"/>
          </a:xfrm>
        </p:grpSpPr>
        <p:pic>
          <p:nvPicPr>
            <p:cNvPr id="23" name="Picture 2" descr="Image result for stick person png">
              <a:extLst>
                <a:ext uri="{FF2B5EF4-FFF2-40B4-BE49-F238E27FC236}">
                  <a16:creationId xmlns:a16="http://schemas.microsoft.com/office/drawing/2014/main" id="{C816839B-F642-4D8A-BC31-7B32C0F86A3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1020803" y="6638926"/>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Image result for stick person png">
              <a:extLst>
                <a:ext uri="{FF2B5EF4-FFF2-40B4-BE49-F238E27FC236}">
                  <a16:creationId xmlns:a16="http://schemas.microsoft.com/office/drawing/2014/main" id="{2CBC9032-3B59-4411-B7B9-C99D86EA4B2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3581173" y="6638925"/>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A35A1F93-7699-407E-A4D4-C6EC4B401FBB}"/>
                </a:ext>
              </a:extLst>
            </p:cNvPr>
            <p:cNvSpPr/>
            <p:nvPr/>
          </p:nvSpPr>
          <p:spPr>
            <a:xfrm>
              <a:off x="14933559" y="6920003"/>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sp>
          <p:nvSpPr>
            <p:cNvPr id="38" name="Arrow: Right 37">
              <a:extLst>
                <a:ext uri="{FF2B5EF4-FFF2-40B4-BE49-F238E27FC236}">
                  <a16:creationId xmlns:a16="http://schemas.microsoft.com/office/drawing/2014/main" id="{B1614351-8B6D-4E18-821C-EB5DBA6CCE41}"/>
                </a:ext>
              </a:extLst>
            </p:cNvPr>
            <p:cNvSpPr/>
            <p:nvPr/>
          </p:nvSpPr>
          <p:spPr>
            <a:xfrm>
              <a:off x="12372782" y="7071530"/>
              <a:ext cx="981460" cy="754043"/>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pic>
        <p:nvPicPr>
          <p:cNvPr id="22" name="Picture 2" descr="Image result for 2018 SPhere HAndbook">
            <a:extLst>
              <a:ext uri="{FF2B5EF4-FFF2-40B4-BE49-F238E27FC236}">
                <a16:creationId xmlns:a16="http://schemas.microsoft.com/office/drawing/2014/main" id="{202554C9-07EF-4D90-9119-52B8CDA1FF5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706648" y="6735887"/>
            <a:ext cx="1086816" cy="15682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F814B41B-292C-404D-B1AB-41991D5CBCFB}"/>
              </a:ext>
            </a:extLst>
          </p:cNvPr>
          <p:cNvSpPr txBox="1"/>
          <p:nvPr/>
        </p:nvSpPr>
        <p:spPr>
          <a:xfrm>
            <a:off x="10425345" y="2305049"/>
            <a:ext cx="487633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Affected/host population</a:t>
            </a:r>
          </a:p>
        </p:txBody>
      </p:sp>
      <p:sp>
        <p:nvSpPr>
          <p:cNvPr id="28" name="Text Placeholder 2">
            <a:extLst>
              <a:ext uri="{FF2B5EF4-FFF2-40B4-BE49-F238E27FC236}">
                <a16:creationId xmlns:a16="http://schemas.microsoft.com/office/drawing/2014/main" id="{77A46B81-6526-4813-A169-EB3003D80FD0}"/>
              </a:ext>
            </a:extLst>
          </p:cNvPr>
          <p:cNvSpPr>
            <a:spLocks noGrp="1"/>
          </p:cNvSpPr>
          <p:nvPr>
            <p:ph type="body" idx="1"/>
          </p:nvPr>
        </p:nvSpPr>
        <p:spPr>
          <a:xfrm>
            <a:off x="1270040" y="2310027"/>
            <a:ext cx="7250505" cy="6091023"/>
          </a:xfrm>
        </p:spPr>
        <p:txBody>
          <a:bodyPr>
            <a:normAutofit/>
          </a:bodyPr>
          <a:lstStyle/>
          <a:p>
            <a:pPr marL="571500" indent="-571500">
              <a:buFont typeface="Arial" panose="020B0604020202020204" pitchFamily="34" charset="0"/>
              <a:buChar char="•"/>
            </a:pPr>
            <a:r>
              <a:rPr lang="en-GB" sz="4400" b="1" dirty="0"/>
              <a:t>Identify one risk of SEA </a:t>
            </a:r>
            <a:r>
              <a:rPr lang="en-GB" sz="4400" dirty="0"/>
              <a:t>caused (or increased) by a crisis or disaster.</a:t>
            </a:r>
          </a:p>
          <a:p>
            <a:pPr marL="571500" indent="-571500">
              <a:buFont typeface="Arial" panose="020B0604020202020204" pitchFamily="34" charset="0"/>
              <a:buChar char="•"/>
            </a:pPr>
            <a:r>
              <a:rPr lang="en-GB" sz="4400" b="1" dirty="0"/>
              <a:t>Cite action/guidance from the Sphere Handbook </a:t>
            </a:r>
            <a:r>
              <a:rPr lang="en-GB" sz="4400" dirty="0"/>
              <a:t>to mitigate this risk through good programme design.</a:t>
            </a:r>
          </a:p>
        </p:txBody>
      </p:sp>
    </p:spTree>
    <p:extLst>
      <p:ext uri="{BB962C8B-B14F-4D97-AF65-F5344CB8AC3E}">
        <p14:creationId xmlns:p14="http://schemas.microsoft.com/office/powerpoint/2010/main" val="38887946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69E38-97F8-4A49-8EB4-360C9E290F76}"/>
              </a:ext>
            </a:extLst>
          </p:cNvPr>
          <p:cNvSpPr>
            <a:spLocks noGrp="1"/>
          </p:cNvSpPr>
          <p:nvPr>
            <p:ph type="title"/>
          </p:nvPr>
        </p:nvSpPr>
        <p:spPr/>
        <p:txBody>
          <a:bodyPr/>
          <a:lstStyle/>
          <a:p>
            <a:r>
              <a:rPr lang="en-US" dirty="0">
                <a:solidFill>
                  <a:srgbClr val="000000"/>
                </a:solidFill>
              </a:rPr>
              <a:t>Key messages</a:t>
            </a:r>
          </a:p>
        </p:txBody>
      </p:sp>
      <p:sp>
        <p:nvSpPr>
          <p:cNvPr id="3" name="Text Placeholder 2">
            <a:extLst>
              <a:ext uri="{FF2B5EF4-FFF2-40B4-BE49-F238E27FC236}">
                <a16:creationId xmlns:a16="http://schemas.microsoft.com/office/drawing/2014/main" id="{914D3457-9DE5-44AD-8D04-07568C7CBBD9}"/>
              </a:ext>
            </a:extLst>
          </p:cNvPr>
          <p:cNvSpPr>
            <a:spLocks noGrp="1"/>
          </p:cNvSpPr>
          <p:nvPr>
            <p:ph type="body" sz="half" idx="1"/>
          </p:nvPr>
        </p:nvSpPr>
        <p:spPr>
          <a:xfrm>
            <a:off x="919757" y="1323438"/>
            <a:ext cx="15494838" cy="7363414"/>
          </a:xfrm>
        </p:spPr>
        <p:txBody>
          <a:bodyPr>
            <a:normAutofit fontScale="92500" lnSpcReduction="10000"/>
          </a:bodyPr>
          <a:lstStyle/>
          <a:p>
            <a:pPr marL="571500" lvl="0" indent="-571500">
              <a:buFont typeface="Arial" panose="020B0604020202020204" pitchFamily="34" charset="0"/>
              <a:buChar char="•"/>
            </a:pPr>
            <a:r>
              <a:rPr lang="en-GB" dirty="0"/>
              <a:t>SHA occurs in workplaces in every sector.</a:t>
            </a:r>
            <a:endParaRPr lang="de-DE" dirty="0"/>
          </a:p>
          <a:p>
            <a:pPr marL="571500" lvl="0" indent="-571500">
              <a:buFont typeface="Arial" panose="020B0604020202020204" pitchFamily="34" charset="0"/>
              <a:buChar char="•"/>
            </a:pPr>
            <a:r>
              <a:rPr lang="en-GB" dirty="0"/>
              <a:t>SEA is any actual or attempted abuse of power or trust for sexual purposes by those involved in humanitarian programmes against people in a position of vulnerability.</a:t>
            </a:r>
            <a:endParaRPr lang="de-DE" dirty="0"/>
          </a:p>
          <a:p>
            <a:pPr marL="571500" lvl="0" indent="-571500">
              <a:buFont typeface="Arial" panose="020B0604020202020204" pitchFamily="34" charset="0"/>
              <a:buChar char="•"/>
            </a:pPr>
            <a:r>
              <a:rPr lang="en-GB" dirty="0"/>
              <a:t>GBV is any harmful act based on socially ascribed gender differences. It occurs globally due to inequality between men and women and is intensified during crises. </a:t>
            </a:r>
            <a:endParaRPr lang="de-DE" dirty="0"/>
          </a:p>
          <a:p>
            <a:pPr marL="571500" lvl="0" indent="-571500">
              <a:buFont typeface="Arial" panose="020B0604020202020204" pitchFamily="34" charset="0"/>
              <a:buChar char="•"/>
            </a:pPr>
            <a:r>
              <a:rPr lang="en-GB" dirty="0"/>
              <a:t>The Sphere Handbook includes guidance for protection from SHA, SEA, and GBV.</a:t>
            </a:r>
            <a:endParaRPr lang="de-DE" dirty="0"/>
          </a:p>
          <a:p>
            <a:pPr marL="571500" indent="-571500">
              <a:buFont typeface="Arial" panose="020B0604020202020204" pitchFamily="34" charset="0"/>
              <a:buChar char="•"/>
            </a:pPr>
            <a:r>
              <a:rPr lang="en-GB" dirty="0"/>
              <a:t>Managers must be held accountable for informing staff, setting a high standard, and acting on reports and findings of violations.</a:t>
            </a:r>
            <a:r>
              <a:rPr lang="de-DE" dirty="0"/>
              <a:t> </a:t>
            </a:r>
            <a:endParaRPr lang="en-US" dirty="0"/>
          </a:p>
        </p:txBody>
      </p:sp>
      <p:sp>
        <p:nvSpPr>
          <p:cNvPr id="4" name="Slide Number Placeholder 3">
            <a:extLst>
              <a:ext uri="{FF2B5EF4-FFF2-40B4-BE49-F238E27FC236}">
                <a16:creationId xmlns:a16="http://schemas.microsoft.com/office/drawing/2014/main" id="{F876910A-E97D-44D6-BAEC-BE8E6B8BFE33}"/>
              </a:ext>
            </a:extLst>
          </p:cNvPr>
          <p:cNvSpPr>
            <a:spLocks noGrp="1"/>
          </p:cNvSpPr>
          <p:nvPr>
            <p:ph type="sldNum" sz="quarter" idx="2"/>
          </p:nvPr>
        </p:nvSpPr>
        <p:spPr/>
        <p:txBody>
          <a:bodyPr/>
          <a:lstStyle/>
          <a:p>
            <a:fld id="{86CB4B4D-7CA3-9044-876B-883B54F8677D}" type="slidenum">
              <a:rPr lang="en-US" smtClean="0"/>
              <a:t>19</a:t>
            </a:fld>
            <a:endParaRPr lang="en-US" dirty="0"/>
          </a:p>
        </p:txBody>
      </p:sp>
    </p:spTree>
    <p:extLst>
      <p:ext uri="{BB962C8B-B14F-4D97-AF65-F5344CB8AC3E}">
        <p14:creationId xmlns:p14="http://schemas.microsoft.com/office/powerpoint/2010/main" val="149849702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453505" y="2401087"/>
            <a:ext cx="9949962" cy="6795407"/>
          </a:xfrm>
        </p:spPr>
        <p:txBody>
          <a:bodyPr>
            <a:normAutofit fontScale="92500"/>
          </a:bodyPr>
          <a:lstStyle/>
          <a:p>
            <a:pPr lvl="0"/>
            <a:r>
              <a:rPr lang="en-GB" dirty="0"/>
              <a:t>Define sexual exploitation and abuse (SEA), and actively advocate against it</a:t>
            </a:r>
            <a:endParaRPr lang="de-DE" dirty="0"/>
          </a:p>
          <a:p>
            <a:pPr lvl="0"/>
            <a:r>
              <a:rPr lang="en-GB" dirty="0"/>
              <a:t>Distinguish between sexual harassment and abuse (SHA), SEA, and gender-based </a:t>
            </a:r>
            <a:r>
              <a:rPr lang="en-GB"/>
              <a:t>violence (GBV)/</a:t>
            </a:r>
            <a:r>
              <a:rPr lang="en-GB" dirty="0"/>
              <a:t>sexual GBV (SGBV), stating how they are interrelated but require different strategies for protection and response</a:t>
            </a:r>
            <a:endParaRPr lang="de-DE" dirty="0"/>
          </a:p>
          <a:p>
            <a:pPr lvl="0"/>
            <a:r>
              <a:rPr lang="en-GB" dirty="0"/>
              <a:t>Refer others to sections in the Sphere Handbook that provide guidance on PSEA</a:t>
            </a:r>
            <a:endParaRPr lang="de-DE" dirty="0"/>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
        <p:nvSpPr>
          <p:cNvPr id="5" name="Title 1">
            <a:extLst>
              <a:ext uri="{FF2B5EF4-FFF2-40B4-BE49-F238E27FC236}">
                <a16:creationId xmlns:a16="http://schemas.microsoft.com/office/drawing/2014/main" id="{A25763F2-0F51-44E5-BAEA-14D5078628FB}"/>
              </a:ext>
            </a:extLst>
          </p:cNvPr>
          <p:cNvSpPr txBox="1">
            <a:spLocks/>
          </p:cNvSpPr>
          <p:nvPr/>
        </p:nvSpPr>
        <p:spPr>
          <a:xfrm>
            <a:off x="6967842" y="692301"/>
            <a:ext cx="9949963"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chemeClr val="tx2">
                    <a:lumMod val="50000"/>
                  </a:schemeClr>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4400" dirty="0">
                <a:solidFill>
                  <a:srgbClr val="000000"/>
                </a:solidFill>
              </a:rPr>
              <a:t>By the end of this session you will be able to:</a:t>
            </a:r>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en-US" dirty="0">
                <a:solidFill>
                  <a:srgbClr val="000000"/>
                </a:solidFill>
              </a:rPr>
              <a:t>Additional resources: PSEA index</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1308191" y="1644301"/>
            <a:ext cx="14785249" cy="6647877"/>
          </a:xfrm>
        </p:spPr>
        <p:txBody>
          <a:bodyPr>
            <a:normAutofit/>
          </a:bodyPr>
          <a:lstStyle/>
          <a:p>
            <a:r>
              <a:rPr lang="en-GB" sz="4400" dirty="0"/>
              <a:t>The </a:t>
            </a:r>
            <a:r>
              <a:rPr lang="en-GB" sz="4400" b="1" dirty="0"/>
              <a:t>CHS Alliance </a:t>
            </a:r>
            <a:r>
              <a:rPr lang="en-GB" sz="4400" dirty="0"/>
              <a:t>has many self-assessment tools, one of which is </a:t>
            </a:r>
            <a:r>
              <a:rPr lang="en-GB" sz="4400" b="1" dirty="0"/>
              <a:t>the PSEA Index</a:t>
            </a:r>
            <a:r>
              <a:rPr lang="en-GB" sz="4400" dirty="0"/>
              <a:t>. </a:t>
            </a:r>
          </a:p>
          <a:p>
            <a:pPr>
              <a:spcBef>
                <a:spcPts val="3000"/>
              </a:spcBef>
            </a:pPr>
            <a:r>
              <a:rPr lang="en-GB" sz="4400" dirty="0"/>
              <a:t>It is composed of 18 indicators which derive from the CHS key actions and organisational responsibilities, and which are </a:t>
            </a:r>
            <a:r>
              <a:rPr lang="en-GB" sz="4400" b="1" dirty="0"/>
              <a:t>directly</a:t>
            </a:r>
            <a:r>
              <a:rPr lang="en-GB" sz="4400" dirty="0"/>
              <a:t> or </a:t>
            </a:r>
            <a:r>
              <a:rPr lang="en-GB" sz="4400" b="1" dirty="0"/>
              <a:t>indirectly </a:t>
            </a:r>
            <a:r>
              <a:rPr lang="en-GB" sz="4400" dirty="0"/>
              <a:t>related to PSEA.</a:t>
            </a:r>
          </a:p>
          <a:p>
            <a:pPr>
              <a:spcBef>
                <a:spcPts val="3000"/>
              </a:spcBef>
            </a:pPr>
            <a:r>
              <a:rPr lang="en-GB" sz="4400" dirty="0"/>
              <a:t>When organisations carry out this self-assessment, they are given scores that indicate how well they are performing in relation to PSEA.</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20</a:t>
            </a:fld>
            <a:endParaRPr lang="en-US" dirty="0"/>
          </a:p>
        </p:txBody>
      </p:sp>
    </p:spTree>
    <p:extLst>
      <p:ext uri="{BB962C8B-B14F-4D97-AF65-F5344CB8AC3E}">
        <p14:creationId xmlns:p14="http://schemas.microsoft.com/office/powerpoint/2010/main" val="208691620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en-US" dirty="0"/>
              <a:t>Additional resources: MOS-PSEA </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1308192" y="1681206"/>
            <a:ext cx="13822952" cy="6647877"/>
          </a:xfrm>
        </p:spPr>
        <p:txBody>
          <a:bodyPr>
            <a:normAutofit/>
          </a:bodyPr>
          <a:lstStyle/>
          <a:p>
            <a:r>
              <a:rPr lang="en-US" sz="4400" dirty="0"/>
              <a:t>The </a:t>
            </a:r>
            <a:r>
              <a:rPr lang="en-US" sz="4400" b="1" dirty="0"/>
              <a:t>Minimum Operating Standards for Protection from Sexual Exploitation and Abuse (MOS-PSEA) </a:t>
            </a:r>
            <a:r>
              <a:rPr lang="en-US" sz="4400" dirty="0"/>
              <a:t>are commitments made by </a:t>
            </a:r>
            <a:r>
              <a:rPr lang="en-US" sz="4400" b="1" dirty="0"/>
              <a:t>IASC agencies </a:t>
            </a:r>
            <a:r>
              <a:rPr lang="en-US" sz="4400" dirty="0"/>
              <a:t>to combat SEA. </a:t>
            </a:r>
          </a:p>
          <a:p>
            <a:endParaRPr lang="en-US" sz="4400" dirty="0"/>
          </a:p>
          <a:p>
            <a:r>
              <a:rPr lang="en-US" sz="4400" dirty="0"/>
              <a:t>They include four pillars, eight standards, and two to four indicators on how organisations can set up internal structures to meet each standard. </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21</a:t>
            </a:fld>
            <a:endParaRPr lang="en-US" dirty="0"/>
          </a:p>
        </p:txBody>
      </p:sp>
    </p:spTree>
    <p:extLst>
      <p:ext uri="{BB962C8B-B14F-4D97-AF65-F5344CB8AC3E}">
        <p14:creationId xmlns:p14="http://schemas.microsoft.com/office/powerpoint/2010/main" val="108205578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5489721" cy="1130300"/>
          </a:xfrm>
          <a:prstGeom prst="rect">
            <a:avLst/>
          </a:prstGeom>
        </p:spPr>
        <p:txBody>
          <a:bodyPr>
            <a:noAutofit/>
          </a:bodyPr>
          <a:lstStyle/>
          <a:p>
            <a:r>
              <a:rPr lang="en-GB" dirty="0"/>
              <a:t>Definition of sexual exploitation</a:t>
            </a:r>
          </a:p>
        </p:txBody>
      </p:sp>
      <p:sp>
        <p:nvSpPr>
          <p:cNvPr id="122" name="Body"/>
          <p:cNvSpPr txBox="1">
            <a:spLocks noGrp="1"/>
          </p:cNvSpPr>
          <p:nvPr>
            <p:ph type="body" sz="half" idx="1"/>
          </p:nvPr>
        </p:nvSpPr>
        <p:spPr>
          <a:xfrm>
            <a:off x="2288048" y="1794747"/>
            <a:ext cx="11911278" cy="6414448"/>
          </a:xfrm>
          <a:prstGeom prst="rect">
            <a:avLst/>
          </a:prstGeom>
        </p:spPr>
        <p:txBody>
          <a:bodyPr>
            <a:normAutofit/>
          </a:bodyPr>
          <a:lstStyle/>
          <a:p>
            <a:pPr>
              <a:lnSpc>
                <a:spcPct val="90000"/>
              </a:lnSpc>
            </a:pPr>
            <a:r>
              <a:rPr lang="en-AU" b="1" dirty="0"/>
              <a:t>Sexual exploitation </a:t>
            </a:r>
            <a:r>
              <a:rPr lang="en-AU" dirty="0"/>
              <a:t>means any actual or attempted abuse of a position of:</a:t>
            </a:r>
          </a:p>
          <a:p>
            <a:pPr marL="1015200" lvl="1">
              <a:lnSpc>
                <a:spcPct val="90000"/>
              </a:lnSpc>
            </a:pPr>
            <a:r>
              <a:rPr lang="en-AU" dirty="0"/>
              <a:t>(a) vulnerability;</a:t>
            </a:r>
          </a:p>
          <a:p>
            <a:pPr marL="1015200" lvl="1">
              <a:lnSpc>
                <a:spcPct val="90000"/>
              </a:lnSpc>
            </a:pPr>
            <a:r>
              <a:rPr lang="en-AU" dirty="0"/>
              <a:t>(b) differential power; or</a:t>
            </a:r>
          </a:p>
          <a:p>
            <a:pPr marL="1015200" lvl="1">
              <a:lnSpc>
                <a:spcPct val="90000"/>
              </a:lnSpc>
            </a:pPr>
            <a:r>
              <a:rPr lang="en-AU" dirty="0"/>
              <a:t>(c) trust </a:t>
            </a:r>
          </a:p>
          <a:p>
            <a:pPr lvl="1">
              <a:lnSpc>
                <a:spcPct val="90000"/>
              </a:lnSpc>
            </a:pPr>
            <a:r>
              <a:rPr lang="en-AU" dirty="0"/>
              <a:t>for sexual purposes, including but not limited to, profiting monetarily, socially or politically from the sexual exploitation of another.</a:t>
            </a:r>
          </a:p>
          <a:p>
            <a:pPr algn="l"/>
            <a:endParaRPr dirty="0"/>
          </a:p>
        </p:txBody>
      </p:sp>
      <p:sp>
        <p:nvSpPr>
          <p:cNvPr id="5" name="Slide Number Placeholder 3">
            <a:extLst>
              <a:ext uri="{FF2B5EF4-FFF2-40B4-BE49-F238E27FC236}">
                <a16:creationId xmlns:a16="http://schemas.microsoft.com/office/drawing/2014/main" id="{65FBE652-0A94-410A-B6FF-E494B6CAE9A4}"/>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3</a:t>
            </a:fld>
            <a:endParaRPr lang="en-US" dirty="0"/>
          </a:p>
        </p:txBody>
      </p:sp>
    </p:spTree>
    <p:extLst>
      <p:ext uri="{BB962C8B-B14F-4D97-AF65-F5344CB8AC3E}">
        <p14:creationId xmlns:p14="http://schemas.microsoft.com/office/powerpoint/2010/main" val="35683609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prstGeom prst="rect">
            <a:avLst/>
          </a:prstGeom>
        </p:spPr>
        <p:txBody>
          <a:bodyPr/>
          <a:lstStyle/>
          <a:p>
            <a:r>
              <a:rPr lang="en-GB" dirty="0"/>
              <a:t>Definition of sexual abuse</a:t>
            </a:r>
          </a:p>
        </p:txBody>
      </p:sp>
      <p:sp>
        <p:nvSpPr>
          <p:cNvPr id="122" name="Body"/>
          <p:cNvSpPr txBox="1">
            <a:spLocks noGrp="1"/>
          </p:cNvSpPr>
          <p:nvPr>
            <p:ph type="body" sz="half" idx="1"/>
          </p:nvPr>
        </p:nvSpPr>
        <p:spPr>
          <a:xfrm>
            <a:off x="2172333" y="2175670"/>
            <a:ext cx="11177907" cy="5652602"/>
          </a:xfrm>
          <a:prstGeom prst="rect">
            <a:avLst/>
          </a:prstGeom>
        </p:spPr>
        <p:txBody>
          <a:bodyPr>
            <a:normAutofit/>
          </a:bodyPr>
          <a:lstStyle/>
          <a:p>
            <a:pPr algn="l">
              <a:lnSpc>
                <a:spcPct val="80000"/>
              </a:lnSpc>
            </a:pPr>
            <a:r>
              <a:rPr lang="en-AU" b="1" dirty="0"/>
              <a:t>Sexual abuse </a:t>
            </a:r>
            <a:r>
              <a:rPr lang="en-AU" dirty="0"/>
              <a:t>means the actual or threatened physical intrusion of a sexual nature which can occur:</a:t>
            </a:r>
          </a:p>
          <a:p>
            <a:pPr algn="l">
              <a:lnSpc>
                <a:spcPct val="80000"/>
              </a:lnSpc>
            </a:pPr>
            <a:r>
              <a:rPr lang="en-AU" dirty="0"/>
              <a:t>	(a) by force; or</a:t>
            </a:r>
          </a:p>
          <a:p>
            <a:pPr algn="l">
              <a:lnSpc>
                <a:spcPct val="80000"/>
              </a:lnSpc>
            </a:pPr>
            <a:r>
              <a:rPr lang="en-AU" dirty="0"/>
              <a:t>	(b) under unequal conditions; or</a:t>
            </a:r>
          </a:p>
          <a:p>
            <a:pPr algn="l">
              <a:lnSpc>
                <a:spcPct val="80000"/>
              </a:lnSpc>
            </a:pPr>
            <a:r>
              <a:rPr lang="en-AU" dirty="0"/>
              <a:t>	(c) under coercive conditions.</a:t>
            </a:r>
          </a:p>
        </p:txBody>
      </p:sp>
      <p:sp>
        <p:nvSpPr>
          <p:cNvPr id="5" name="Slide Number Placeholder 3">
            <a:extLst>
              <a:ext uri="{FF2B5EF4-FFF2-40B4-BE49-F238E27FC236}">
                <a16:creationId xmlns:a16="http://schemas.microsoft.com/office/drawing/2014/main" id="{84008D69-B224-43D6-97CB-71A66F2537B1}"/>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4</a:t>
            </a:fld>
            <a:endParaRPr lang="en-US" dirty="0"/>
          </a:p>
        </p:txBody>
      </p:sp>
    </p:spTree>
    <p:extLst>
      <p:ext uri="{BB962C8B-B14F-4D97-AF65-F5344CB8AC3E}">
        <p14:creationId xmlns:p14="http://schemas.microsoft.com/office/powerpoint/2010/main" val="2900013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63C7A-8F82-4109-9C94-E9FD8C2C6A0B}"/>
              </a:ext>
            </a:extLst>
          </p:cNvPr>
          <p:cNvSpPr>
            <a:spLocks noGrp="1"/>
          </p:cNvSpPr>
          <p:nvPr>
            <p:ph type="title"/>
          </p:nvPr>
        </p:nvSpPr>
        <p:spPr>
          <a:xfrm>
            <a:off x="392704" y="70423"/>
            <a:ext cx="15588194" cy="1130300"/>
          </a:xfrm>
        </p:spPr>
        <p:txBody>
          <a:bodyPr>
            <a:normAutofit/>
          </a:bodyPr>
          <a:lstStyle/>
          <a:p>
            <a:r>
              <a:rPr lang="en-US" dirty="0">
                <a:solidFill>
                  <a:srgbClr val="000000"/>
                </a:solidFill>
              </a:rPr>
              <a:t>Definitions of GBV and SGBV</a:t>
            </a:r>
          </a:p>
        </p:txBody>
      </p:sp>
      <p:sp>
        <p:nvSpPr>
          <p:cNvPr id="3" name="Text Placeholder 2">
            <a:extLst>
              <a:ext uri="{FF2B5EF4-FFF2-40B4-BE49-F238E27FC236}">
                <a16:creationId xmlns:a16="http://schemas.microsoft.com/office/drawing/2014/main" id="{39B0B423-C663-4F46-AA1E-4CB71FDA56F4}"/>
              </a:ext>
            </a:extLst>
          </p:cNvPr>
          <p:cNvSpPr>
            <a:spLocks noGrp="1"/>
          </p:cNvSpPr>
          <p:nvPr>
            <p:ph type="body" sz="half" idx="1"/>
          </p:nvPr>
        </p:nvSpPr>
        <p:spPr>
          <a:xfrm>
            <a:off x="1083213" y="1506617"/>
            <a:ext cx="15588194" cy="7000742"/>
          </a:xfrm>
        </p:spPr>
        <p:txBody>
          <a:bodyPr>
            <a:noAutofit/>
          </a:bodyPr>
          <a:lstStyle/>
          <a:p>
            <a:r>
              <a:rPr lang="en-US" sz="3600" dirty="0"/>
              <a:t>Gender-based violence (GBV) is defined as </a:t>
            </a:r>
            <a:r>
              <a:rPr lang="en-US" sz="3600" b="1" dirty="0"/>
              <a:t>any harmful act </a:t>
            </a:r>
            <a:r>
              <a:rPr lang="en-US" sz="3600" dirty="0"/>
              <a:t>perpetrated against a person’s will and that is based on socially ascribed (gender) differences.</a:t>
            </a:r>
          </a:p>
          <a:p>
            <a:r>
              <a:rPr lang="en-US" sz="3600" dirty="0"/>
              <a:t>Sexual gender-based violence (SGBV) are GBV acts </a:t>
            </a:r>
            <a:r>
              <a:rPr lang="en-US" sz="3600" b="1" dirty="0"/>
              <a:t>of a sexual nature</a:t>
            </a:r>
            <a:r>
              <a:rPr lang="en-US" sz="3600" dirty="0"/>
              <a:t>.</a:t>
            </a:r>
          </a:p>
          <a:p>
            <a:r>
              <a:rPr lang="en-US" sz="3600" b="1" dirty="0"/>
              <a:t>It is important to note that:</a:t>
            </a:r>
          </a:p>
          <a:p>
            <a:pPr marL="571500" indent="-571500">
              <a:buFont typeface="Arial" panose="020B0604020202020204" pitchFamily="34" charset="0"/>
              <a:buChar char="•"/>
            </a:pPr>
            <a:r>
              <a:rPr lang="en-US" sz="3600" dirty="0"/>
              <a:t>The nature and extent of specific types of GBV vary across cultures, countries and regions. </a:t>
            </a:r>
          </a:p>
          <a:p>
            <a:pPr marL="571500" indent="-571500">
              <a:buFont typeface="Arial" panose="020B0604020202020204" pitchFamily="34" charset="0"/>
              <a:buChar char="•"/>
            </a:pPr>
            <a:r>
              <a:rPr lang="en-US" sz="3600" dirty="0"/>
              <a:t>Most GBV is against girls and women, but some is also against men and boys.</a:t>
            </a:r>
          </a:p>
        </p:txBody>
      </p:sp>
      <p:sp>
        <p:nvSpPr>
          <p:cNvPr id="4" name="Slide Number Placeholder 3">
            <a:extLst>
              <a:ext uri="{FF2B5EF4-FFF2-40B4-BE49-F238E27FC236}">
                <a16:creationId xmlns:a16="http://schemas.microsoft.com/office/drawing/2014/main" id="{20A99751-8899-4680-8DD3-035766CF71AA}"/>
              </a:ext>
            </a:extLst>
          </p:cNvPr>
          <p:cNvSpPr>
            <a:spLocks noGrp="1"/>
          </p:cNvSpPr>
          <p:nvPr>
            <p:ph type="sldNum" sz="quarter" idx="2"/>
          </p:nvPr>
        </p:nvSpPr>
        <p:spPr/>
        <p:txBody>
          <a:bodyPr/>
          <a:lstStyle/>
          <a:p>
            <a:fld id="{86CB4B4D-7CA3-9044-876B-883B54F8677D}" type="slidenum">
              <a:rPr lang="en-US" smtClean="0"/>
              <a:t>5</a:t>
            </a:fld>
            <a:endParaRPr lang="en-US" dirty="0"/>
          </a:p>
        </p:txBody>
      </p:sp>
    </p:spTree>
    <p:extLst>
      <p:ext uri="{BB962C8B-B14F-4D97-AF65-F5344CB8AC3E}">
        <p14:creationId xmlns:p14="http://schemas.microsoft.com/office/powerpoint/2010/main" val="99352539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6B6DE-290A-4560-831D-B3043E6B30BD}"/>
              </a:ext>
            </a:extLst>
          </p:cNvPr>
          <p:cNvSpPr>
            <a:spLocks noGrp="1"/>
          </p:cNvSpPr>
          <p:nvPr>
            <p:ph type="title"/>
          </p:nvPr>
        </p:nvSpPr>
        <p:spPr/>
        <p:txBody>
          <a:bodyPr/>
          <a:lstStyle/>
          <a:p>
            <a:r>
              <a:rPr lang="en-US" dirty="0">
                <a:solidFill>
                  <a:srgbClr val="000000"/>
                </a:solidFill>
              </a:rPr>
              <a:t>Examples of GBV</a:t>
            </a:r>
          </a:p>
        </p:txBody>
      </p:sp>
      <p:sp>
        <p:nvSpPr>
          <p:cNvPr id="3" name="Text Placeholder 2">
            <a:extLst>
              <a:ext uri="{FF2B5EF4-FFF2-40B4-BE49-F238E27FC236}">
                <a16:creationId xmlns:a16="http://schemas.microsoft.com/office/drawing/2014/main" id="{5954135A-3052-452B-847D-E5C08DA79784}"/>
              </a:ext>
            </a:extLst>
          </p:cNvPr>
          <p:cNvSpPr>
            <a:spLocks noGrp="1"/>
          </p:cNvSpPr>
          <p:nvPr>
            <p:ph type="body" sz="half" idx="1"/>
          </p:nvPr>
        </p:nvSpPr>
        <p:spPr>
          <a:xfrm>
            <a:off x="1231991" y="1590638"/>
            <a:ext cx="15213141" cy="7608844"/>
          </a:xfrm>
        </p:spPr>
        <p:txBody>
          <a:bodyPr>
            <a:normAutofit/>
          </a:bodyPr>
          <a:lstStyle/>
          <a:p>
            <a:pPr marL="571500" indent="-571500">
              <a:buFont typeface="Arial" panose="020B0604020202020204" pitchFamily="34" charset="0"/>
              <a:buChar char="•"/>
            </a:pPr>
            <a:r>
              <a:rPr lang="en-GB" sz="4400" b="1" dirty="0"/>
              <a:t>sexual violence</a:t>
            </a:r>
            <a:r>
              <a:rPr lang="en-GB" sz="4400" dirty="0"/>
              <a:t>: sexual exploitation/abuse, forced prostitution, forced/child marriage; </a:t>
            </a:r>
          </a:p>
          <a:p>
            <a:pPr marL="571500" indent="-571500">
              <a:buFont typeface="Arial" panose="020B0604020202020204" pitchFamily="34" charset="0"/>
              <a:buChar char="•"/>
            </a:pPr>
            <a:r>
              <a:rPr lang="en-GB" sz="4400" b="1" dirty="0"/>
              <a:t>domestic/family violence</a:t>
            </a:r>
            <a:r>
              <a:rPr lang="en-GB" sz="4400" dirty="0"/>
              <a:t>: physical, emotional/psychological and sexual violence in the family/home; and </a:t>
            </a:r>
          </a:p>
          <a:p>
            <a:pPr marL="571500" indent="-571500">
              <a:buFont typeface="Arial" panose="020B0604020202020204" pitchFamily="34" charset="0"/>
              <a:buChar char="•"/>
            </a:pPr>
            <a:r>
              <a:rPr lang="en-GB" sz="4400" b="1" dirty="0"/>
              <a:t>harmful cultural/traditional practices </a:t>
            </a:r>
            <a:r>
              <a:rPr lang="en-GB" sz="4400" dirty="0"/>
              <a:t>such as female genital mutilation, honour killings, widow inheritance, and others. </a:t>
            </a:r>
          </a:p>
          <a:p>
            <a:pPr algn="r"/>
            <a:r>
              <a:rPr lang="en-GB" sz="3200" i="1" dirty="0"/>
              <a:t>IASC GBV Guidelines, 2005:7–8</a:t>
            </a:r>
          </a:p>
        </p:txBody>
      </p:sp>
      <p:sp>
        <p:nvSpPr>
          <p:cNvPr id="4" name="Slide Number Placeholder 3">
            <a:extLst>
              <a:ext uri="{FF2B5EF4-FFF2-40B4-BE49-F238E27FC236}">
                <a16:creationId xmlns:a16="http://schemas.microsoft.com/office/drawing/2014/main" id="{5628FC99-E709-4D9F-8B72-92F203F59805}"/>
              </a:ext>
            </a:extLst>
          </p:cNvPr>
          <p:cNvSpPr>
            <a:spLocks noGrp="1"/>
          </p:cNvSpPr>
          <p:nvPr>
            <p:ph type="sldNum" sz="quarter" idx="2"/>
          </p:nvPr>
        </p:nvSpPr>
        <p:spPr/>
        <p:txBody>
          <a:bodyPr/>
          <a:lstStyle/>
          <a:p>
            <a:fld id="{86CB4B4D-7CA3-9044-876B-883B54F8677D}" type="slidenum">
              <a:rPr lang="en-US" smtClean="0"/>
              <a:t>6</a:t>
            </a:fld>
            <a:endParaRPr lang="en-US" dirty="0"/>
          </a:p>
        </p:txBody>
      </p:sp>
    </p:spTree>
    <p:extLst>
      <p:ext uri="{BB962C8B-B14F-4D97-AF65-F5344CB8AC3E}">
        <p14:creationId xmlns:p14="http://schemas.microsoft.com/office/powerpoint/2010/main" val="334907064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30F3C-7211-42D6-BD6D-1ED507E26F0A}"/>
              </a:ext>
            </a:extLst>
          </p:cNvPr>
          <p:cNvSpPr>
            <a:spLocks noGrp="1"/>
          </p:cNvSpPr>
          <p:nvPr>
            <p:ph type="title"/>
          </p:nvPr>
        </p:nvSpPr>
        <p:spPr>
          <a:xfrm>
            <a:off x="392704" y="70423"/>
            <a:ext cx="10694396" cy="1186877"/>
          </a:xfrm>
        </p:spPr>
        <p:txBody>
          <a:bodyPr>
            <a:normAutofit/>
          </a:bodyPr>
          <a:lstStyle/>
          <a:p>
            <a:r>
              <a:rPr lang="en-US" dirty="0">
                <a:solidFill>
                  <a:srgbClr val="000000"/>
                </a:solidFill>
              </a:rPr>
              <a:t>Is SEA the same as SGBV?</a:t>
            </a:r>
          </a:p>
        </p:txBody>
      </p:sp>
      <p:sp>
        <p:nvSpPr>
          <p:cNvPr id="3" name="Text Placeholder 2">
            <a:extLst>
              <a:ext uri="{FF2B5EF4-FFF2-40B4-BE49-F238E27FC236}">
                <a16:creationId xmlns:a16="http://schemas.microsoft.com/office/drawing/2014/main" id="{D0D8350A-CF68-4500-AE36-C965BDF78E6A}"/>
              </a:ext>
            </a:extLst>
          </p:cNvPr>
          <p:cNvSpPr>
            <a:spLocks noGrp="1"/>
          </p:cNvSpPr>
          <p:nvPr>
            <p:ph type="body" sz="half" idx="1"/>
          </p:nvPr>
        </p:nvSpPr>
        <p:spPr>
          <a:xfrm>
            <a:off x="899159" y="2286000"/>
            <a:ext cx="13559791" cy="3619500"/>
          </a:xfrm>
        </p:spPr>
        <p:txBody>
          <a:bodyPr>
            <a:normAutofit fontScale="92500"/>
          </a:bodyPr>
          <a:lstStyle/>
          <a:p>
            <a:r>
              <a:rPr lang="en-US" sz="6400" b="1" dirty="0"/>
              <a:t>NO</a:t>
            </a:r>
            <a:r>
              <a:rPr lang="en-GB" sz="4400" dirty="0"/>
              <a:t>… but sometimes yes. </a:t>
            </a:r>
          </a:p>
          <a:p>
            <a:r>
              <a:rPr lang="en-GB" sz="4400" dirty="0"/>
              <a:t>The two terms are not synonymous, but some cases of SEA can also be SGBV cases when they include a </a:t>
            </a:r>
            <a:r>
              <a:rPr lang="en-GB" sz="4400" b="1" dirty="0"/>
              <a:t>harmful act perpetrated against a person’s will</a:t>
            </a:r>
            <a:r>
              <a:rPr lang="en-GB" sz="4400" dirty="0"/>
              <a:t>.</a:t>
            </a:r>
          </a:p>
          <a:p>
            <a:endParaRPr lang="en-US" sz="4400" dirty="0"/>
          </a:p>
        </p:txBody>
      </p:sp>
      <p:sp>
        <p:nvSpPr>
          <p:cNvPr id="4" name="Slide Number Placeholder 3">
            <a:extLst>
              <a:ext uri="{FF2B5EF4-FFF2-40B4-BE49-F238E27FC236}">
                <a16:creationId xmlns:a16="http://schemas.microsoft.com/office/drawing/2014/main" id="{BC8BBDA0-629E-436A-99BB-5D85639678BF}"/>
              </a:ext>
            </a:extLst>
          </p:cNvPr>
          <p:cNvSpPr>
            <a:spLocks noGrp="1"/>
          </p:cNvSpPr>
          <p:nvPr>
            <p:ph type="sldNum" sz="quarter" idx="2"/>
          </p:nvPr>
        </p:nvSpPr>
        <p:spPr/>
        <p:txBody>
          <a:bodyPr/>
          <a:lstStyle/>
          <a:p>
            <a:fld id="{86CB4B4D-7CA3-9044-876B-883B54F8677D}" type="slidenum">
              <a:rPr lang="en-US" smtClean="0"/>
              <a:t>7</a:t>
            </a:fld>
            <a:endParaRPr lang="en-US" dirty="0"/>
          </a:p>
        </p:txBody>
      </p:sp>
    </p:spTree>
    <p:extLst>
      <p:ext uri="{BB962C8B-B14F-4D97-AF65-F5344CB8AC3E}">
        <p14:creationId xmlns:p14="http://schemas.microsoft.com/office/powerpoint/2010/main" val="7558395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6561796" cy="1130300"/>
          </a:xfrm>
          <a:prstGeom prst="rect">
            <a:avLst/>
          </a:prstGeom>
        </p:spPr>
        <p:txBody>
          <a:bodyPr>
            <a:noAutofit/>
          </a:bodyPr>
          <a:lstStyle/>
          <a:p>
            <a:r>
              <a:rPr lang="en-GB" sz="5000" dirty="0"/>
              <a:t>Definition of sexual harassment (SH)</a:t>
            </a:r>
          </a:p>
        </p:txBody>
      </p:sp>
      <p:sp>
        <p:nvSpPr>
          <p:cNvPr id="122" name="Body"/>
          <p:cNvSpPr txBox="1">
            <a:spLocks noGrp="1"/>
          </p:cNvSpPr>
          <p:nvPr>
            <p:ph type="body" sz="half" idx="1"/>
          </p:nvPr>
        </p:nvSpPr>
        <p:spPr>
          <a:xfrm>
            <a:off x="1310184" y="1241363"/>
            <a:ext cx="14684991" cy="6793600"/>
          </a:xfrm>
          <a:prstGeom prst="rect">
            <a:avLst/>
          </a:prstGeom>
        </p:spPr>
        <p:txBody>
          <a:bodyPr>
            <a:normAutofit fontScale="92500" lnSpcReduction="20000"/>
          </a:bodyPr>
          <a:lstStyle/>
          <a:p>
            <a:pPr>
              <a:lnSpc>
                <a:spcPct val="110000"/>
              </a:lnSpc>
            </a:pPr>
            <a:r>
              <a:rPr lang="en-GB" sz="4800" dirty="0"/>
              <a:t>“</a:t>
            </a:r>
            <a:r>
              <a:rPr lang="en-GB" sz="4800" b="1" dirty="0"/>
              <a:t>Unwelcome</a:t>
            </a:r>
            <a:r>
              <a:rPr lang="en-GB" sz="4800" dirty="0"/>
              <a:t> sexual advances, requests for sexual favours, and other verbal or physical conduct of a sexual nature.” (</a:t>
            </a:r>
            <a:r>
              <a:rPr lang="en-US" sz="4800" dirty="0"/>
              <a:t>EEOC)</a:t>
            </a:r>
            <a:endParaRPr lang="en-GB" sz="4800" dirty="0"/>
          </a:p>
          <a:p>
            <a:pPr>
              <a:lnSpc>
                <a:spcPct val="80000"/>
              </a:lnSpc>
            </a:pPr>
            <a:endParaRPr lang="en-GB" sz="4800" dirty="0"/>
          </a:p>
          <a:p>
            <a:pPr>
              <a:lnSpc>
                <a:spcPct val="80000"/>
              </a:lnSpc>
            </a:pPr>
            <a:r>
              <a:rPr lang="en-GB" sz="4800" b="1" dirty="0"/>
              <a:t>Examples of SH?</a:t>
            </a:r>
          </a:p>
          <a:p>
            <a:pPr marL="685800" indent="-685800">
              <a:lnSpc>
                <a:spcPct val="80000"/>
              </a:lnSpc>
              <a:buFont typeface="Arial" panose="020B0604020202020204" pitchFamily="34" charset="0"/>
              <a:buChar char="•"/>
            </a:pPr>
            <a:r>
              <a:rPr lang="en-US" sz="4800" dirty="0"/>
              <a:t>Staring at someone</a:t>
            </a:r>
          </a:p>
          <a:p>
            <a:pPr marL="685800" indent="-685800">
              <a:lnSpc>
                <a:spcPct val="80000"/>
              </a:lnSpc>
              <a:buFont typeface="Arial" panose="020B0604020202020204" pitchFamily="34" charset="0"/>
              <a:buChar char="•"/>
            </a:pPr>
            <a:r>
              <a:rPr lang="en-GB" sz="4800" dirty="0"/>
              <a:t>Telling sexual jokes</a:t>
            </a:r>
          </a:p>
          <a:p>
            <a:pPr marL="685800" indent="-685800">
              <a:lnSpc>
                <a:spcPct val="80000"/>
              </a:lnSpc>
              <a:buFont typeface="Arial" panose="020B0604020202020204" pitchFamily="34" charset="0"/>
              <a:buChar char="•"/>
            </a:pPr>
            <a:r>
              <a:rPr lang="en-GB" sz="4800" dirty="0"/>
              <a:t>Giving personal gifts</a:t>
            </a:r>
          </a:p>
          <a:p>
            <a:pPr marL="685800" indent="-685800">
              <a:lnSpc>
                <a:spcPct val="80000"/>
              </a:lnSpc>
              <a:buFont typeface="Arial" panose="020B0604020202020204" pitchFamily="34" charset="0"/>
              <a:buChar char="•"/>
            </a:pPr>
            <a:r>
              <a:rPr lang="en-GB" sz="4800" dirty="0"/>
              <a:t>Many more…</a:t>
            </a:r>
          </a:p>
          <a:p>
            <a:pPr>
              <a:lnSpc>
                <a:spcPct val="80000"/>
              </a:lnSpc>
            </a:pPr>
            <a:endParaRPr lang="en-GB" sz="4800" dirty="0"/>
          </a:p>
          <a:p>
            <a:pPr>
              <a:lnSpc>
                <a:spcPct val="80000"/>
              </a:lnSpc>
            </a:pPr>
            <a:endParaRPr lang="en-AU" sz="4800" dirty="0"/>
          </a:p>
        </p:txBody>
      </p:sp>
      <p:sp>
        <p:nvSpPr>
          <p:cNvPr id="5" name="Slide Number Placeholder 3">
            <a:extLst>
              <a:ext uri="{FF2B5EF4-FFF2-40B4-BE49-F238E27FC236}">
                <a16:creationId xmlns:a16="http://schemas.microsoft.com/office/drawing/2014/main" id="{84008D69-B224-43D6-97CB-71A66F2537B1}"/>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8</a:t>
            </a:fld>
            <a:endParaRPr lang="en-US" dirty="0"/>
          </a:p>
        </p:txBody>
      </p:sp>
    </p:spTree>
    <p:extLst>
      <p:ext uri="{BB962C8B-B14F-4D97-AF65-F5344CB8AC3E}">
        <p14:creationId xmlns:p14="http://schemas.microsoft.com/office/powerpoint/2010/main" val="256054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5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
                                            <p:txEl>
                                              <p:pRg st="2" end="2"/>
                                            </p:txEl>
                                          </p:spTgt>
                                        </p:tgtEl>
                                        <p:attrNameLst>
                                          <p:attrName>style.visibility</p:attrName>
                                        </p:attrNameLst>
                                      </p:cBhvr>
                                      <p:to>
                                        <p:strVal val="visible"/>
                                      </p:to>
                                    </p:set>
                                    <p:animEffect transition="in" filter="fade">
                                      <p:cBhvr>
                                        <p:cTn id="12" dur="500"/>
                                        <p:tgtEl>
                                          <p:spTgt spid="12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2">
                                            <p:txEl>
                                              <p:pRg st="3" end="3"/>
                                            </p:txEl>
                                          </p:spTgt>
                                        </p:tgtEl>
                                        <p:attrNameLst>
                                          <p:attrName>style.visibility</p:attrName>
                                        </p:attrNameLst>
                                      </p:cBhvr>
                                      <p:to>
                                        <p:strVal val="visible"/>
                                      </p:to>
                                    </p:set>
                                    <p:animEffect transition="in" filter="fade">
                                      <p:cBhvr>
                                        <p:cTn id="17" dur="500"/>
                                        <p:tgtEl>
                                          <p:spTgt spid="122">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22">
                                            <p:txEl>
                                              <p:pRg st="4" end="4"/>
                                            </p:txEl>
                                          </p:spTgt>
                                        </p:tgtEl>
                                        <p:attrNameLst>
                                          <p:attrName>style.visibility</p:attrName>
                                        </p:attrNameLst>
                                      </p:cBhvr>
                                      <p:to>
                                        <p:strVal val="visible"/>
                                      </p:to>
                                    </p:set>
                                    <p:animEffect transition="in" filter="fade">
                                      <p:cBhvr>
                                        <p:cTn id="20" dur="500"/>
                                        <p:tgtEl>
                                          <p:spTgt spid="122">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22">
                                            <p:txEl>
                                              <p:pRg st="5" end="5"/>
                                            </p:txEl>
                                          </p:spTgt>
                                        </p:tgtEl>
                                        <p:attrNameLst>
                                          <p:attrName>style.visibility</p:attrName>
                                        </p:attrNameLst>
                                      </p:cBhvr>
                                      <p:to>
                                        <p:strVal val="visible"/>
                                      </p:to>
                                    </p:set>
                                    <p:animEffect transition="in" filter="fade">
                                      <p:cBhvr>
                                        <p:cTn id="23" dur="500"/>
                                        <p:tgtEl>
                                          <p:spTgt spid="122">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22">
                                            <p:txEl>
                                              <p:pRg st="6" end="6"/>
                                            </p:txEl>
                                          </p:spTgt>
                                        </p:tgtEl>
                                        <p:attrNameLst>
                                          <p:attrName>style.visibility</p:attrName>
                                        </p:attrNameLst>
                                      </p:cBhvr>
                                      <p:to>
                                        <p:strVal val="visible"/>
                                      </p:to>
                                    </p:set>
                                    <p:animEffect transition="in" filter="fade">
                                      <p:cBhvr>
                                        <p:cTn id="26" dur="500"/>
                                        <p:tgtEl>
                                          <p:spTgt spid="12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6561796" cy="1130300"/>
          </a:xfrm>
          <a:prstGeom prst="rect">
            <a:avLst/>
          </a:prstGeom>
        </p:spPr>
        <p:txBody>
          <a:bodyPr>
            <a:noAutofit/>
          </a:bodyPr>
          <a:lstStyle/>
          <a:p>
            <a:r>
              <a:rPr lang="en-GB" sz="5000" dirty="0"/>
              <a:t>Definition of sexual harassment and abuse (SHA)</a:t>
            </a:r>
          </a:p>
        </p:txBody>
      </p:sp>
      <p:sp>
        <p:nvSpPr>
          <p:cNvPr id="122" name="Body"/>
          <p:cNvSpPr txBox="1">
            <a:spLocks noGrp="1"/>
          </p:cNvSpPr>
          <p:nvPr>
            <p:ph type="body" sz="half" idx="1"/>
          </p:nvPr>
        </p:nvSpPr>
        <p:spPr>
          <a:xfrm>
            <a:off x="1327635" y="2214803"/>
            <a:ext cx="14684991" cy="6793600"/>
          </a:xfrm>
          <a:prstGeom prst="rect">
            <a:avLst/>
          </a:prstGeom>
        </p:spPr>
        <p:txBody>
          <a:bodyPr>
            <a:normAutofit/>
          </a:bodyPr>
          <a:lstStyle/>
          <a:p>
            <a:pPr>
              <a:lnSpc>
                <a:spcPct val="110000"/>
              </a:lnSpc>
            </a:pPr>
            <a:r>
              <a:rPr lang="en-US" sz="4800" b="1" dirty="0"/>
              <a:t>At what point does harassment (SH) become abuse (SHA)?</a:t>
            </a:r>
            <a:endParaRPr lang="en-GB" sz="4800" b="1" dirty="0"/>
          </a:p>
          <a:p>
            <a:r>
              <a:rPr lang="en-GB" sz="4800" dirty="0"/>
              <a:t>When submission to sexual harassment (e.g. a request for sexual favours) is made either explicitly or implicitly a term or condition of a person's employment.</a:t>
            </a:r>
          </a:p>
        </p:txBody>
      </p:sp>
      <p:sp>
        <p:nvSpPr>
          <p:cNvPr id="5" name="Slide Number Placeholder 3">
            <a:extLst>
              <a:ext uri="{FF2B5EF4-FFF2-40B4-BE49-F238E27FC236}">
                <a16:creationId xmlns:a16="http://schemas.microsoft.com/office/drawing/2014/main" id="{84008D69-B224-43D6-97CB-71A66F2537B1}"/>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9</a:t>
            </a:fld>
            <a:endParaRPr lang="en-US" dirty="0"/>
          </a:p>
        </p:txBody>
      </p:sp>
    </p:spTree>
    <p:extLst>
      <p:ext uri="{BB962C8B-B14F-4D97-AF65-F5344CB8AC3E}">
        <p14:creationId xmlns:p14="http://schemas.microsoft.com/office/powerpoint/2010/main" val="19304989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1" end="1"/>
                                            </p:txEl>
                                          </p:spTgt>
                                        </p:tgtEl>
                                        <p:attrNameLst>
                                          <p:attrName>style.visibility</p:attrName>
                                        </p:attrNameLst>
                                      </p:cBhvr>
                                      <p:to>
                                        <p:strVal val="visible"/>
                                      </p:to>
                                    </p:set>
                                    <p:animEffect transition="in" filter="fade">
                                      <p:cBhvr>
                                        <p:cTn id="7" dur="500"/>
                                        <p:tgtEl>
                                          <p:spTgt spid="1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3432</TotalTime>
  <Words>3379</Words>
  <Application>Microsoft Office PowerPoint</Application>
  <PresentationFormat>Custom</PresentationFormat>
  <Paragraphs>231</Paragraphs>
  <Slides>22</Slides>
  <Notes>22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Helvetica Neue</vt:lpstr>
      <vt:lpstr>Open Sans</vt:lpstr>
      <vt:lpstr>Open Sans Bold</vt:lpstr>
      <vt:lpstr>Open Sans Light</vt:lpstr>
      <vt:lpstr>Open Sans Regular</vt:lpstr>
      <vt:lpstr>White</vt:lpstr>
      <vt:lpstr>SPHERE AND Protection from Sexual Exploitation and Abuse (PSEA)</vt:lpstr>
      <vt:lpstr>PowerPoint Presentation</vt:lpstr>
      <vt:lpstr>Definition of sexual exploitation</vt:lpstr>
      <vt:lpstr>Definition of sexual abuse</vt:lpstr>
      <vt:lpstr>Definitions of GBV and SGBV</vt:lpstr>
      <vt:lpstr>Examples of GBV</vt:lpstr>
      <vt:lpstr>Is SEA the same as SGBV?</vt:lpstr>
      <vt:lpstr>Definition of sexual harassment (SH)</vt:lpstr>
      <vt:lpstr>Definition of sexual harassment and abuse (SHA)</vt:lpstr>
      <vt:lpstr>Where do SHA, SEA, and (S)GBV occur in the humanitarian context?</vt:lpstr>
      <vt:lpstr>What guidance does the Sphere Handbook offer for preventing SHA in the workplace?</vt:lpstr>
      <vt:lpstr>Protection from sexual exploitation and abuse</vt:lpstr>
      <vt:lpstr>PSEA video debrief</vt:lpstr>
      <vt:lpstr>What guidance does the Sphere Handbook offer for PSEA of affected people by humanitarian actors?</vt:lpstr>
      <vt:lpstr>Foundation chapters?</vt:lpstr>
      <vt:lpstr>Technical chapters?</vt:lpstr>
      <vt:lpstr>Technical chapters? (second example)</vt:lpstr>
      <vt:lpstr>What guidance does the Sphere Handbook offer for prevention of, and response, to (S)GBV among affected populations? </vt:lpstr>
      <vt:lpstr>Key messages</vt:lpstr>
      <vt:lpstr>Additional resources: PSEA index</vt:lpstr>
      <vt:lpstr>Additional resources: MOS-PSEA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139</cp:revision>
  <dcterms:created xsi:type="dcterms:W3CDTF">2018-12-14T22:00:46Z</dcterms:created>
  <dcterms:modified xsi:type="dcterms:W3CDTF">2019-04-26T07:48:45Z</dcterms:modified>
</cp:coreProperties>
</file>