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8"/>
  </p:notesMasterIdLst>
  <p:sldIdLst>
    <p:sldId id="256" r:id="rId2"/>
    <p:sldId id="262" r:id="rId3"/>
    <p:sldId id="263" r:id="rId4"/>
    <p:sldId id="277" r:id="rId5"/>
    <p:sldId id="265" r:id="rId6"/>
    <p:sldId id="282" r:id="rId7"/>
    <p:sldId id="266" r:id="rId8"/>
    <p:sldId id="268" r:id="rId9"/>
    <p:sldId id="287" r:id="rId10"/>
    <p:sldId id="269" r:id="rId11"/>
    <p:sldId id="271" r:id="rId12"/>
    <p:sldId id="272" r:id="rId13"/>
    <p:sldId id="273" r:id="rId14"/>
    <p:sldId id="274" r:id="rId15"/>
    <p:sldId id="275" r:id="rId16"/>
    <p:sldId id="276" r:id="rId17"/>
    <p:sldId id="286" r:id="rId18"/>
    <p:sldId id="280" r:id="rId19"/>
    <p:sldId id="278" r:id="rId20"/>
    <p:sldId id="279" r:id="rId21"/>
    <p:sldId id="284" r:id="rId22"/>
    <p:sldId id="288" r:id="rId23"/>
    <p:sldId id="285" r:id="rId24"/>
    <p:sldId id="290" r:id="rId25"/>
    <p:sldId id="289" r:id="rId26"/>
    <p:sldId id="261" r:id="rId27"/>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1"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93D40"/>
    <a:srgbClr val="00B2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73359" autoAdjust="0"/>
  </p:normalViewPr>
  <p:slideViewPr>
    <p:cSldViewPr snapToGrid="0">
      <p:cViewPr varScale="1">
        <p:scale>
          <a:sx n="52" d="100"/>
          <a:sy n="52" d="100"/>
        </p:scale>
        <p:origin x="1500" y="9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youtube.com/watch?v=WWK7zZzo_dw"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Explain that this session on the Sphere standards for health is designed for generalists, rather than health practitioners, but that it would be good to know who, if anyone, in the training group are experts in this field. If anyone volunteers, ask if they are comfortable to be “on call” for any emergency health information crises in the session.</a:t>
            </a:r>
          </a:p>
          <a:p>
            <a:endParaRPr lang="en-GB" sz="1400" noProof="0" dirty="0"/>
          </a:p>
          <a:p>
            <a:r>
              <a:rPr lang="en-GB" sz="1400" noProof="0" dirty="0"/>
              <a:t>Ask about the photo on the title slide. Ask why this photo was chosen and not a clinic or a nurse giving a vaccination? </a:t>
            </a:r>
          </a:p>
          <a:p>
            <a:endParaRPr lang="en-GB" sz="1400" noProof="0" dirty="0"/>
          </a:p>
          <a:p>
            <a:r>
              <a:rPr lang="en-GB" sz="1400" noProof="0" dirty="0"/>
              <a:t>(The answer is that while health programmes are a critical necessity, failures to meet standards in the other sectors – WASH, shelter, and food – can lead to much greater need for health response. Looking at it another way, success in meeting the standards in the other sectors may have a greater positive effect on health than the health programme itself because </a:t>
            </a:r>
            <a:r>
              <a:rPr lang="en-GB" sz="1400" b="1" noProof="0" dirty="0"/>
              <a:t>prevention is better than cure.</a:t>
            </a:r>
          </a:p>
        </p:txBody>
      </p:sp>
    </p:spTree>
    <p:extLst>
      <p:ext uri="{BB962C8B-B14F-4D97-AF65-F5344CB8AC3E}">
        <p14:creationId xmlns:p14="http://schemas.microsoft.com/office/powerpoint/2010/main" val="2992468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Read through the slide content and make sure these key points are clear to participants. Ask them to take a moment to review some of the key actions in the health systems standards (pages 298–310).</a:t>
            </a:r>
          </a:p>
          <a:p>
            <a:endParaRPr lang="en-GB" sz="1400" noProof="0" dirty="0"/>
          </a:p>
          <a:p>
            <a:r>
              <a:rPr lang="en-GB" sz="1400" noProof="0" dirty="0"/>
              <a:t>Ask if there is any language or terminology that is unclear. </a:t>
            </a:r>
            <a:r>
              <a:rPr lang="en-GB" sz="1400" b="1" noProof="0" dirty="0"/>
              <a:t>Ask if there is anything in particular that caught participants’ attention, or which referenced activities they had not considered before. </a:t>
            </a:r>
            <a:r>
              <a:rPr lang="en-GB" sz="1400" noProof="0" dirty="0"/>
              <a:t>Allow a few minutes for an open discussion about this section.</a:t>
            </a:r>
          </a:p>
        </p:txBody>
      </p:sp>
    </p:spTree>
    <p:extLst>
      <p:ext uri="{BB962C8B-B14F-4D97-AF65-F5344CB8AC3E}">
        <p14:creationId xmlns:p14="http://schemas.microsoft.com/office/powerpoint/2010/main" val="6516072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Review the slide content and make sure it is clear to the participants. Explain that they can turn to page 311 for more details.</a:t>
            </a:r>
          </a:p>
          <a:p>
            <a:endParaRPr lang="en-GB" sz="1400" noProof="0" dirty="0"/>
          </a:p>
          <a:p>
            <a:r>
              <a:rPr lang="en-GB" sz="1400" noProof="0" dirty="0"/>
              <a:t>Take a moment to note the reference to age gender and diversity. Ask how the foundational rights-based chapters of Sphere relate to essential healthcare. </a:t>
            </a:r>
          </a:p>
          <a:p>
            <a:endParaRPr lang="en-GB" sz="1400" b="1" noProof="0" dirty="0"/>
          </a:p>
          <a:p>
            <a:r>
              <a:rPr lang="en-GB" sz="1400" b="1" noProof="0" dirty="0"/>
              <a:t>Ask what specific guidance from the Core Humanitarian Standards or the Protection Principles apply to the providing healthcare</a:t>
            </a:r>
            <a:r>
              <a:rPr lang="en-GB" sz="1400" noProof="0" dirty="0"/>
              <a:t>. (Answer – all of them!)</a:t>
            </a:r>
          </a:p>
        </p:txBody>
      </p:sp>
    </p:spTree>
    <p:extLst>
      <p:ext uri="{BB962C8B-B14F-4D97-AF65-F5344CB8AC3E}">
        <p14:creationId xmlns:p14="http://schemas.microsoft.com/office/powerpoint/2010/main" val="3806037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Review through the slide content and make sure it is clear to the participants. Tell them they can turn to page 311 for more details.</a:t>
            </a:r>
          </a:p>
          <a:p>
            <a:endParaRPr lang="en-US" sz="1400" dirty="0"/>
          </a:p>
        </p:txBody>
      </p:sp>
    </p:spTree>
    <p:extLst>
      <p:ext uri="{BB962C8B-B14F-4D97-AF65-F5344CB8AC3E}">
        <p14:creationId xmlns:p14="http://schemas.microsoft.com/office/powerpoint/2010/main" val="15963026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Review the slide content and make sure it is clear to the participants. Tell them they can turn to page 322 for more details.</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Note the refence to unaccompanied and separated children. </a:t>
            </a:r>
            <a:r>
              <a:rPr lang="en-GB" sz="1400" b="1" noProof="0" dirty="0"/>
              <a:t>This highlights the needs for protection programmes to be coordinated with health programmes – particularly in this instance as well as in the response to rape and sexual assault which is addressed in the upcoming slides.</a:t>
            </a:r>
          </a:p>
          <a:p>
            <a:endParaRPr lang="en-US" sz="1400" dirty="0"/>
          </a:p>
        </p:txBody>
      </p:sp>
    </p:spTree>
    <p:extLst>
      <p:ext uri="{BB962C8B-B14F-4D97-AF65-F5344CB8AC3E}">
        <p14:creationId xmlns:p14="http://schemas.microsoft.com/office/powerpoint/2010/main" val="1953841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Read through the slide content and make sure it is clear to the participants. Tell them they can turn to page 327 for more details.</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Spend a moment on Standard 2.3.2 (page 330). </a:t>
            </a:r>
            <a:r>
              <a:rPr lang="en-GB" sz="1400" b="1" noProof="0" dirty="0"/>
              <a:t>Ask participants to read the specific language of the standard. Ask what this means in practical terms. </a:t>
            </a:r>
            <a:r>
              <a:rPr lang="en-GB" sz="1400" b="0" noProof="0" dirty="0"/>
              <a:t>The </a:t>
            </a:r>
            <a:r>
              <a:rPr lang="en-GB" sz="1400" noProof="0" dirty="0"/>
              <a:t>discussion should include the issue of access, availability, and social barriers to accessing services and privacy concerns for rape survivors in particular. If you will use STP session 15 (PSEA) later in your workshop, then sexual exploitation and abuse (SEA) and gender-based violence (GBV) will be covered in more detail later.</a:t>
            </a:r>
          </a:p>
          <a:p>
            <a:endParaRPr lang="en-US" sz="1400" dirty="0"/>
          </a:p>
        </p:txBody>
      </p:sp>
    </p:spTree>
    <p:extLst>
      <p:ext uri="{BB962C8B-B14F-4D97-AF65-F5344CB8AC3E}">
        <p14:creationId xmlns:p14="http://schemas.microsoft.com/office/powerpoint/2010/main" val="2453486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Review through the slide content and make sure it is clear to participants. Tell them they can turn to page 335 for more details.</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b="1" noProof="0" dirty="0"/>
              <a:t>Ask participants in what types of emergencies are the likely needs for injury and trauma care the highest. </a:t>
            </a:r>
            <a:r>
              <a:rPr lang="en-GB" sz="1400" noProof="0" dirty="0"/>
              <a:t>(Typically: earthquakes, war, and situations where displaced people must travel long distances in insecure areas, possibly under extreme exposure to adverse weather.)</a:t>
            </a:r>
          </a:p>
          <a:p>
            <a:endParaRPr lang="en-US" sz="1400" dirty="0"/>
          </a:p>
        </p:txBody>
      </p:sp>
    </p:spTree>
    <p:extLst>
      <p:ext uri="{BB962C8B-B14F-4D97-AF65-F5344CB8AC3E}">
        <p14:creationId xmlns:p14="http://schemas.microsoft.com/office/powerpoint/2010/main" val="12110279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Review the slide content and make sure it is clear to participants. Tell them they can turn to page 339 for more details.</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Explain that while much of the guidance provided concerns professional healthcare workers and technical programmes, there are many programmes that address mental health that can be run by less technical staff. These are addressed in the next slide. </a:t>
            </a:r>
          </a:p>
          <a:p>
            <a:endParaRPr lang="en-US" sz="1400" dirty="0"/>
          </a:p>
        </p:txBody>
      </p:sp>
    </p:spTree>
    <p:extLst>
      <p:ext uri="{BB962C8B-B14F-4D97-AF65-F5344CB8AC3E}">
        <p14:creationId xmlns:p14="http://schemas.microsoft.com/office/powerpoint/2010/main" val="6691686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pyramid shows how different actions can complement each other. All layers of the pyramid in the diagram are important and should ideally be implemented concurrently. Note that specialised services are at the top and reflect a relatively small number of such specialists.</a:t>
            </a:r>
          </a:p>
          <a:p>
            <a:endParaRPr lang="en-GB" sz="1400" noProof="0" dirty="0"/>
          </a:p>
          <a:p>
            <a:r>
              <a:rPr lang="en-GB" sz="1400" noProof="0" dirty="0"/>
              <a:t>Supporting programmes at the lower levels generally have many more staff, bigger outreach, and ultimately affect more people. These activities include, child-, women-, or older people-friendly spaces, training and livelihood programmes, schools, and a host of other social activities, all of which are shown to have positive effects on mental health – especially for traumatised communities.</a:t>
            </a:r>
          </a:p>
        </p:txBody>
      </p:sp>
    </p:spTree>
    <p:extLst>
      <p:ext uri="{BB962C8B-B14F-4D97-AF65-F5344CB8AC3E}">
        <p14:creationId xmlns:p14="http://schemas.microsoft.com/office/powerpoint/2010/main" val="4596867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Review the slide content as background to this standard and make sure it is clear to participants. Tell them they can turn to page 342 for more details.</a:t>
            </a:r>
          </a:p>
        </p:txBody>
      </p:sp>
    </p:spTree>
    <p:extLst>
      <p:ext uri="{BB962C8B-B14F-4D97-AF65-F5344CB8AC3E}">
        <p14:creationId xmlns:p14="http://schemas.microsoft.com/office/powerpoint/2010/main" val="6019962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Review this overview of the standard. Ask participants to review in particular the indicators on page 344. This example is a good one in which to review the three types of indicators, as all three are referenced here.</a:t>
            </a:r>
          </a:p>
          <a:p>
            <a:endParaRPr lang="en-GB" sz="1400" noProof="0" dirty="0"/>
          </a:p>
          <a:p>
            <a:r>
              <a:rPr lang="en-GB" sz="1400" noProof="0" dirty="0"/>
              <a:t>1. Percentage of primary healthcare facilities providing care for priority NCDs. </a:t>
            </a:r>
            <a:r>
              <a:rPr lang="en-GB" sz="1400" b="1" noProof="0" dirty="0"/>
              <a:t>(progress indicator)</a:t>
            </a:r>
          </a:p>
          <a:p>
            <a:r>
              <a:rPr lang="en-GB" sz="1400" noProof="0" dirty="0"/>
              <a:t>2. Number of days essential medicines for NCDs were not available in the past 30 days. </a:t>
            </a:r>
            <a:r>
              <a:rPr lang="en-GB" sz="1400" b="1" noProof="0" dirty="0"/>
              <a:t>(target indicator)</a:t>
            </a:r>
          </a:p>
          <a:p>
            <a:pPr marL="342900" lvl="2" indent="-342900">
              <a:buFont typeface="Arial" panose="020B0604020202020204" pitchFamily="34" charset="0"/>
              <a:buChar char="•"/>
            </a:pPr>
            <a:r>
              <a:rPr lang="en-GB" sz="1400" noProof="0" dirty="0"/>
              <a:t>Less than 4 days</a:t>
            </a:r>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3. Number of days for which basic equipment for NCDs was not available (or not functional) in the past 30 days </a:t>
            </a:r>
            <a:r>
              <a:rPr lang="en-GB" sz="1400" b="1" noProof="0" dirty="0"/>
              <a:t>(target indicator)</a:t>
            </a:r>
          </a:p>
          <a:p>
            <a:pPr marL="342900" indent="-342900">
              <a:buFont typeface="Arial" panose="020B0604020202020204" pitchFamily="34" charset="0"/>
              <a:buChar char="•"/>
            </a:pPr>
            <a:r>
              <a:rPr lang="en-GB" sz="1400" noProof="0" dirty="0"/>
              <a:t>Less than 4 days</a:t>
            </a:r>
          </a:p>
          <a:p>
            <a:r>
              <a:rPr lang="en-GB" sz="1400" noProof="0" dirty="0"/>
              <a:t>4. All healthcare workers providing NCD treatment are trained in NCD management. </a:t>
            </a:r>
            <a:r>
              <a:rPr lang="en-GB" sz="1400" b="1" noProof="0" dirty="0"/>
              <a:t>(process indicator)</a:t>
            </a:r>
          </a:p>
          <a:p>
            <a:endParaRPr lang="en-US" sz="1400" dirty="0"/>
          </a:p>
        </p:txBody>
      </p:sp>
    </p:spTree>
    <p:extLst>
      <p:ext uri="{BB962C8B-B14F-4D97-AF65-F5344CB8AC3E}">
        <p14:creationId xmlns:p14="http://schemas.microsoft.com/office/powerpoint/2010/main" val="455703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Review the health session learning objectives.</a:t>
            </a:r>
          </a:p>
        </p:txBody>
      </p:sp>
    </p:spTree>
    <p:extLst>
      <p:ext uri="{BB962C8B-B14F-4D97-AF65-F5344CB8AC3E}">
        <p14:creationId xmlns:p14="http://schemas.microsoft.com/office/powerpoint/2010/main" val="12966954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Review the slide content and make sure it is clear to participants. Tell them they can turn to page 345 for more details.</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b="1" noProof="0" dirty="0"/>
              <a:t>Ask what key foundational humanitarian idea is supported by this standard. </a:t>
            </a:r>
            <a:r>
              <a:rPr lang="en-GB" sz="1400" noProof="0" dirty="0"/>
              <a:t>Answer: the right to life with dignity.</a:t>
            </a:r>
          </a:p>
          <a:p>
            <a:endParaRPr lang="en-US" sz="1400" dirty="0"/>
          </a:p>
        </p:txBody>
      </p:sp>
    </p:spTree>
    <p:extLst>
      <p:ext uri="{BB962C8B-B14F-4D97-AF65-F5344CB8AC3E}">
        <p14:creationId xmlns:p14="http://schemas.microsoft.com/office/powerpoint/2010/main" val="10393230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exercise should be run as a small-group exercise. The number of participants per group is not critical, so any easy arrangement of groups is fine.</a:t>
            </a:r>
          </a:p>
          <a:p>
            <a:endParaRPr lang="en-GB" sz="1400" noProof="0" dirty="0"/>
          </a:p>
          <a:p>
            <a:r>
              <a:rPr lang="en-GB" sz="1400" noProof="0" dirty="0"/>
              <a:t>The only requirement is that participants can see the video from where they are sitting, and have access to a flip chart and markers for the group discussion. If they are seated at table with flip charts, there is no need to move anyone. </a:t>
            </a:r>
          </a:p>
        </p:txBody>
      </p:sp>
    </p:spTree>
    <p:extLst>
      <p:ext uri="{BB962C8B-B14F-4D97-AF65-F5344CB8AC3E}">
        <p14:creationId xmlns:p14="http://schemas.microsoft.com/office/powerpoint/2010/main" val="16339283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Click on the embedded video on the slide to play it. Remind participants to review the health assessment checklist on page 349.</a:t>
            </a:r>
          </a:p>
          <a:p>
            <a:endParaRPr lang="en-GB" sz="1400" noProof="0" dirty="0"/>
          </a:p>
          <a:p>
            <a:r>
              <a:rPr lang="en-GB" sz="1400" noProof="0" dirty="0"/>
              <a:t>Click “cc” in the video to view subtitles.</a:t>
            </a:r>
          </a:p>
          <a:p>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YouTube: </a:t>
            </a:r>
            <a:r>
              <a:rPr lang="en-US" sz="1400" dirty="0">
                <a:hlinkClick r:id="rId3"/>
              </a:rPr>
              <a:t>https://www.youtube.com/watch?v=WWK7zZzo_dw</a:t>
            </a: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NOTE: Ibrahim, the Outreach Focal Point, mentions LGA (local government area) facilitators and ACTs (artemisinin-based combination therapies) – a treatment for uncomplicated malaria.</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p:txBody>
      </p:sp>
    </p:spTree>
    <p:extLst>
      <p:ext uri="{BB962C8B-B14F-4D97-AF65-F5344CB8AC3E}">
        <p14:creationId xmlns:p14="http://schemas.microsoft.com/office/powerpoint/2010/main" val="4210442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Once the video is finished, review the instructions again and ask the groups to quickly brainstorm their answers to this single question (in bold font on the slide), checking the points on the checklist as they go. </a:t>
            </a:r>
          </a:p>
          <a:p>
            <a:endParaRPr lang="en-GB" sz="1400" noProof="0" dirty="0"/>
          </a:p>
          <a:p>
            <a:r>
              <a:rPr lang="en-GB" sz="1400" noProof="0" dirty="0"/>
              <a:t>After about 5 minutes, explain that you will show the video once more and that participants should focus on areas they disagreed about, or which they may have missed the first time.</a:t>
            </a:r>
          </a:p>
          <a:p>
            <a:endParaRPr lang="en-GB" sz="1400" noProof="0" dirty="0"/>
          </a:p>
          <a:p>
            <a:r>
              <a:rPr lang="en-GB" sz="1400" noProof="0" dirty="0"/>
              <a:t>Go back to slide 22 and play the video once more. After this, allow 5 more minutes for the groups to complete their analyses.</a:t>
            </a:r>
          </a:p>
          <a:p>
            <a:endParaRPr lang="en-GB" sz="1400" noProof="0" dirty="0"/>
          </a:p>
          <a:p>
            <a:r>
              <a:rPr lang="en-GB" sz="1400" noProof="0" dirty="0"/>
              <a:t>Debrief the exercise by going from one group to the next taking just one key point per group from their analysis. Ask representatives from other groups to cross out the same or similar points from their own lists. Continue around the room, taking just one new point from each group, until their answers are all noted. </a:t>
            </a:r>
          </a:p>
          <a:p>
            <a:endParaRPr lang="en-GB" sz="1400" noProof="0" dirty="0"/>
          </a:p>
          <a:p>
            <a:r>
              <a:rPr lang="en-GB" sz="1400" noProof="0" dirty="0"/>
              <a:t>Carry on to the next slide for one or two more questions to be discussed in plenary.</a:t>
            </a:r>
          </a:p>
        </p:txBody>
      </p:sp>
    </p:spTree>
    <p:extLst>
      <p:ext uri="{BB962C8B-B14F-4D97-AF65-F5344CB8AC3E}">
        <p14:creationId xmlns:p14="http://schemas.microsoft.com/office/powerpoint/2010/main" val="2928414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noProof="0" dirty="0"/>
              <a:t>In plenary, ask the first question and take several answers before going onto the second question.</a:t>
            </a:r>
          </a:p>
          <a:p>
            <a:endParaRPr lang="en-GB" sz="1400" noProof="0" dirty="0"/>
          </a:p>
          <a:p>
            <a:r>
              <a:rPr lang="en-GB" sz="1400" noProof="0" dirty="0"/>
              <a:t>Ask participants to provide their observations about the most challenging areas or aspects of the checklist. Follow up with the question </a:t>
            </a:r>
            <a:r>
              <a:rPr lang="en-GB" sz="1400" b="1" noProof="0" dirty="0"/>
              <a:t>“So, what, if anything, can we do to make that aspect easier to asses?”</a:t>
            </a:r>
          </a:p>
        </p:txBody>
      </p:sp>
    </p:spTree>
    <p:extLst>
      <p:ext uri="{BB962C8B-B14F-4D97-AF65-F5344CB8AC3E}">
        <p14:creationId xmlns:p14="http://schemas.microsoft.com/office/powerpoint/2010/main" val="32034979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is the session wrap-up. Review the key points along with others that may have been raised in your own training or which address specific realities for your local response operations.</a:t>
            </a:r>
          </a:p>
        </p:txBody>
      </p:sp>
    </p:spTree>
    <p:extLst>
      <p:ext uri="{BB962C8B-B14F-4D97-AF65-F5344CB8AC3E}">
        <p14:creationId xmlns:p14="http://schemas.microsoft.com/office/powerpoint/2010/main" val="29102047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Encourage everyone to review and share the information they have gained in this session and to remember that all sectors (not only doctors and nurses working in the health sector itself) have a critical role in health outcomes.</a:t>
            </a:r>
          </a:p>
          <a:p>
            <a:endParaRPr lang="en-GB" sz="1400" noProof="0" dirty="0"/>
          </a:p>
          <a:p>
            <a:r>
              <a:rPr lang="en-GB" sz="1400" noProof="0" dirty="0"/>
              <a:t>Thank everyone and take a break.</a:t>
            </a:r>
          </a:p>
        </p:txBody>
      </p:sp>
    </p:spTree>
    <p:extLst>
      <p:ext uri="{BB962C8B-B14F-4D97-AF65-F5344CB8AC3E}">
        <p14:creationId xmlns:p14="http://schemas.microsoft.com/office/powerpoint/2010/main" val="2028975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noProof="0" dirty="0"/>
              <a:t>Ask participants if they can provide specific examples of direct and indirect impacts from a crisis</a:t>
            </a:r>
            <a:r>
              <a:rPr lang="en-GB" sz="1400" b="0" noProof="0" dirty="0"/>
              <a:t>.</a:t>
            </a:r>
            <a:r>
              <a:rPr lang="en-GB" sz="1400" noProof="0" dirty="0"/>
              <a:t> If none are provided you can use the following examples:</a:t>
            </a:r>
          </a:p>
          <a:p>
            <a:pPr marL="342900" indent="-342900">
              <a:buFont typeface="Arial" panose="020B0604020202020204" pitchFamily="34" charset="0"/>
              <a:buChar char="•"/>
            </a:pPr>
            <a:r>
              <a:rPr lang="en-GB" sz="1400" b="1" noProof="0" dirty="0"/>
              <a:t>DIRECT</a:t>
            </a:r>
            <a:r>
              <a:rPr lang="en-GB" sz="1400" noProof="0" dirty="0"/>
              <a:t> – landmines, extreme dehydration, heat exhaustion, or sun exposure among a refugee population due to fleeing from conflict, crushing injuries and renal failure among earthquake victims, etc.  </a:t>
            </a:r>
          </a:p>
          <a:p>
            <a:pPr marL="342900" indent="-342900">
              <a:buFont typeface="Arial" panose="020B0604020202020204" pitchFamily="34" charset="0"/>
              <a:buChar char="•"/>
            </a:pPr>
            <a:r>
              <a:rPr lang="en-GB" sz="1400" b="1" noProof="0" dirty="0"/>
              <a:t>INDIRECT</a:t>
            </a:r>
            <a:r>
              <a:rPr lang="en-GB" sz="1400" noProof="0" dirty="0"/>
              <a:t> – malnutrition from slow or no delivery of food to a remote camp, measles and upper respiratory infections in dusty and overcrowded shelter, diarrheal disease outbreaks from poor water quantity and quality, and lack of effective hygiene practices.</a:t>
            </a:r>
          </a:p>
        </p:txBody>
      </p:sp>
    </p:spTree>
    <p:extLst>
      <p:ext uri="{BB962C8B-B14F-4D97-AF65-F5344CB8AC3E}">
        <p14:creationId xmlns:p14="http://schemas.microsoft.com/office/powerpoint/2010/main" val="3771624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Read the definitions of the two terms and make sure they are clear to the participants. Note that death and disease are highlighted in the text as these are the two key ideas. Further explain that controlling these two phenomena, death and disease, is the essential goal of a health response. Being able to assess and understand the rates at which these are occurring are key indicators for the health sector.</a:t>
            </a:r>
          </a:p>
        </p:txBody>
      </p:sp>
    </p:spTree>
    <p:extLst>
      <p:ext uri="{BB962C8B-B14F-4D97-AF65-F5344CB8AC3E}">
        <p14:creationId xmlns:p14="http://schemas.microsoft.com/office/powerpoint/2010/main" val="3964049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Read the two terms and make sure they are clear to the participants. Then ask the participants if they know how to calculate the two. Explain that the CMR is based on the total of all people in the population of concern and the Under 5 CMR is based on only the total number of children under 5 years old. The Under 5 CMR is very useful as this age group is more vulnerable and therefore a more sensitive indicator of what is happening in the population overall.</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Use the animation to show the discussion question. Ask for volunteers to give their ideas. The reason the CMR is </a:t>
            </a:r>
            <a:r>
              <a:rPr lang="en-GB" sz="1400" b="1" noProof="0" dirty="0"/>
              <a:t>not</a:t>
            </a:r>
            <a:r>
              <a:rPr lang="en-GB" sz="1400" noProof="0" dirty="0"/>
              <a:t> the most useful indicator for humanitarians is that it comes too late – once this result is seen as a “red flag”, too many people have already died. The indicators in WASH, shelter, and food happen earlier in the process and may lead to higher CMRs. Therefore, the best tools for avoiding excess mortality are those that can be monitored </a:t>
            </a:r>
            <a:r>
              <a:rPr lang="en-GB" sz="1400" b="1" u="none" noProof="0" dirty="0"/>
              <a:t>before</a:t>
            </a:r>
            <a:r>
              <a:rPr lang="en-GB" sz="1400" noProof="0" dirty="0"/>
              <a:t> people die.</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Finally, remind everyone that death is normal, and health programmes do not intend to eliminate mortality, only </a:t>
            </a:r>
            <a:r>
              <a:rPr lang="en-GB" sz="1400" b="1" u="none" noProof="0" dirty="0"/>
              <a:t>excess</a:t>
            </a:r>
            <a:r>
              <a:rPr lang="en-GB" sz="1400" noProof="0" dirty="0"/>
              <a:t> mortality (more than the norm for that population in “normal” times). Ultimately, this is what the CMR illustrates.</a:t>
            </a:r>
          </a:p>
          <a:p>
            <a:endParaRPr lang="en-US" sz="1400" dirty="0"/>
          </a:p>
        </p:txBody>
      </p:sp>
    </p:spTree>
    <p:extLst>
      <p:ext uri="{BB962C8B-B14F-4D97-AF65-F5344CB8AC3E}">
        <p14:creationId xmlns:p14="http://schemas.microsoft.com/office/powerpoint/2010/main" val="63603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Tell the participants that this is the formula for calculating the crude mortality rate, then click forward to bring up the question. </a:t>
            </a:r>
            <a:r>
              <a:rPr lang="en-GB" sz="1400" b="1" noProof="0" dirty="0"/>
              <a:t>Ask everyone to get a pen and paper, or a calculator (on their phone), and prepare to do some humanitarian maths.</a:t>
            </a:r>
          </a:p>
          <a:p>
            <a:endParaRPr lang="en-GB" sz="1400" noProof="0" dirty="0"/>
          </a:p>
          <a:p>
            <a:r>
              <a:rPr lang="en-GB" sz="1400" noProof="0" dirty="0"/>
              <a:t>Allow them a few minutes to generate the answer silently, and to show their hands when they have an answer. When at least four people in the room say they’ve got it, click forward again to show the formula with the values inserted. Ask if this is the formula that was used, then ask for the answer. Click forward to verify. Make sure everyone understands how you arrived at the answer.</a:t>
            </a:r>
          </a:p>
        </p:txBody>
      </p:sp>
    </p:spTree>
    <p:extLst>
      <p:ext uri="{BB962C8B-B14F-4D97-AF65-F5344CB8AC3E}">
        <p14:creationId xmlns:p14="http://schemas.microsoft.com/office/powerpoint/2010/main" val="3984257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Explain that a health programme is not supposed to replace the existing health infrastructure where it is implemented, but rather bolster it and fill the gaps to the extent possible.</a:t>
            </a:r>
          </a:p>
          <a:p>
            <a:endParaRPr lang="en-GB" sz="1400" noProof="0" dirty="0"/>
          </a:p>
          <a:p>
            <a:r>
              <a:rPr lang="en-GB" sz="1400" noProof="0" dirty="0"/>
              <a:t>Note that in some instances, NGOs and other response agencies have hired local doctors and nurses for their programmes, thereby weakening the existing local infrastructure.</a:t>
            </a:r>
          </a:p>
        </p:txBody>
      </p:sp>
    </p:spTree>
    <p:extLst>
      <p:ext uri="{BB962C8B-B14F-4D97-AF65-F5344CB8AC3E}">
        <p14:creationId xmlns:p14="http://schemas.microsoft.com/office/powerpoint/2010/main" val="2281742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After reading through the content on the slide,</a:t>
            </a:r>
            <a:r>
              <a:rPr lang="en-GB" sz="1400" b="1" noProof="0" dirty="0"/>
              <a:t> ask the participants if there are additional complexities presented by urban settings that are not as prevalent in rural or camp settings.</a:t>
            </a:r>
            <a:r>
              <a:rPr lang="en-GB" sz="1400" noProof="0" dirty="0"/>
              <a:t> Allow time to list a few, then thank them for the input and carry on to the next slide.</a:t>
            </a:r>
          </a:p>
        </p:txBody>
      </p:sp>
    </p:spTree>
    <p:extLst>
      <p:ext uri="{BB962C8B-B14F-4D97-AF65-F5344CB8AC3E}">
        <p14:creationId xmlns:p14="http://schemas.microsoft.com/office/powerpoint/2010/main" val="2042884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Ask participants to turn to page 290 to review the scope of the health standards. Explain that you will not cover each in detail, but rather provide a quick overview of the highlights and key messages only.</a:t>
            </a:r>
          </a:p>
          <a:p>
            <a:endParaRPr lang="en-GB" sz="1400" noProof="0" dirty="0"/>
          </a:p>
          <a:p>
            <a:r>
              <a:rPr lang="en-GB" sz="1400" noProof="0" dirty="0"/>
              <a:t>Ask participants to have their Handbooks at the ready as there will be a few quick references to the more detailed aspects of these standards. </a:t>
            </a:r>
          </a:p>
        </p:txBody>
      </p:sp>
    </p:spTree>
    <p:extLst>
      <p:ext uri="{BB962C8B-B14F-4D97-AF65-F5344CB8AC3E}">
        <p14:creationId xmlns:p14="http://schemas.microsoft.com/office/powerpoint/2010/main" val="38270796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683369"/>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lvl1pPr>
              <a:defRPr>
                <a:solidFill>
                  <a:srgbClr val="000000"/>
                </a:solidFill>
              </a:defRPr>
            </a:lvl1pPr>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solidFill>
                  <a:srgbClr val="000000"/>
                </a:solidFill>
              </a:defRPr>
            </a:lvl1pPr>
            <a:lvl2pPr marL="0" indent="0" algn="l">
              <a:buSzTx/>
              <a:buNone/>
              <a:defRPr>
                <a:solidFill>
                  <a:srgbClr val="000000"/>
                </a:solidFill>
              </a:defRPr>
            </a:lvl2pPr>
            <a:lvl3pPr marL="0" indent="0" algn="l">
              <a:buSzTx/>
              <a:buNone/>
              <a:defRPr>
                <a:solidFill>
                  <a:srgbClr val="000000"/>
                </a:solidFill>
              </a:defRPr>
            </a:lvl3pPr>
            <a:lvl4pPr marL="0" indent="0" algn="l">
              <a:buSzTx/>
              <a:buNone/>
              <a:defRPr>
                <a:solidFill>
                  <a:srgbClr val="000000"/>
                </a:solidFill>
              </a:defRPr>
            </a:lvl4pPr>
            <a:lvl5pPr marL="0" indent="0" algn="l">
              <a:buSzTx/>
              <a:buNone/>
              <a:defRPr>
                <a:solidFill>
                  <a:srgbClr val="000000"/>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571500" indent="-571500">
              <a:buSzTx/>
              <a:buFont typeface="Arial" panose="020B0604020202020204" pitchFamily="34" charset="0"/>
              <a:buChar char="•"/>
              <a:defRPr>
                <a:solidFill>
                  <a:schemeClr val="tx2">
                    <a:lumMod val="50000"/>
                  </a:schemeClr>
                </a:solidFill>
              </a:defRPr>
            </a:lvl1pPr>
            <a:lvl2pPr marL="571500" indent="-571500">
              <a:buSzTx/>
              <a:buFont typeface="Arial" panose="020B0604020202020204" pitchFamily="34" charset="0"/>
              <a:buChar char="•"/>
              <a:defRPr>
                <a:solidFill>
                  <a:schemeClr val="tx2">
                    <a:lumMod val="50000"/>
                  </a:schemeClr>
                </a:solidFill>
              </a:defRPr>
            </a:lvl2pPr>
            <a:lvl3pPr marL="571500" indent="-571500">
              <a:buSzTx/>
              <a:buFont typeface="Arial" panose="020B0604020202020204" pitchFamily="34" charset="0"/>
              <a:buChar char="•"/>
              <a:defRPr>
                <a:solidFill>
                  <a:schemeClr val="tx2">
                    <a:lumMod val="50000"/>
                  </a:schemeClr>
                </a:solidFill>
              </a:defRPr>
            </a:lvl3pPr>
            <a:lvl4pPr marL="571500" indent="-571500">
              <a:buSzTx/>
              <a:buFont typeface="Arial" panose="020B0604020202020204" pitchFamily="34" charset="0"/>
              <a:buChar char="•"/>
              <a:defRPr>
                <a:solidFill>
                  <a:schemeClr val="tx2">
                    <a:lumMod val="50000"/>
                  </a:schemeClr>
                </a:solidFill>
              </a:defRPr>
            </a:lvl4pPr>
            <a:lvl5pPr marL="571500" indent="-571500">
              <a:buSzTx/>
              <a:buFont typeface="Arial" panose="020B0604020202020204" pitchFamily="34" charset="0"/>
              <a:buChar char="•"/>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hoto and tex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C80842A-EB07-4AA3-9089-79FF9B21A566}"/>
              </a:ext>
            </a:extLst>
          </p:cNvPr>
          <p:cNvSpPr>
            <a:spLocks noGrp="1"/>
          </p:cNvSpPr>
          <p:nvPr>
            <p:ph type="pic" sz="quarter" idx="15"/>
          </p:nvPr>
        </p:nvSpPr>
        <p:spPr>
          <a:xfrm>
            <a:off x="10576732" y="-1"/>
            <a:ext cx="6795615" cy="9753601"/>
          </a:xfrm>
          <a:custGeom>
            <a:avLst/>
            <a:gdLst>
              <a:gd name="connsiteX0" fmla="*/ 6734175 w 6734175"/>
              <a:gd name="connsiteY0" fmla="*/ 4883944 h 9767888"/>
              <a:gd name="connsiteX1" fmla="*/ 3367087 w 6734175"/>
              <a:gd name="connsiteY1" fmla="*/ 9767888 h 9767888"/>
              <a:gd name="connsiteX2" fmla="*/ -1 w 6734175"/>
              <a:gd name="connsiteY2" fmla="*/ 4883944 h 9767888"/>
              <a:gd name="connsiteX3" fmla="*/ 3367087 w 6734175"/>
              <a:gd name="connsiteY3" fmla="*/ 0 h 9767888"/>
              <a:gd name="connsiteX4" fmla="*/ 3367088 w 6734175"/>
              <a:gd name="connsiteY4" fmla="*/ 4883944 h 9767888"/>
              <a:gd name="connsiteX5" fmla="*/ 6734175 w 6734175"/>
              <a:gd name="connsiteY5" fmla="*/ 4883944 h 9767888"/>
              <a:gd name="connsiteX0" fmla="*/ 6734176 w 7026321"/>
              <a:gd name="connsiteY0" fmla="*/ 5309125 h 10193069"/>
              <a:gd name="connsiteX1" fmla="*/ 3367088 w 7026321"/>
              <a:gd name="connsiteY1" fmla="*/ 10193069 h 10193069"/>
              <a:gd name="connsiteX2" fmla="*/ 0 w 7026321"/>
              <a:gd name="connsiteY2" fmla="*/ 5309125 h 10193069"/>
              <a:gd name="connsiteX3" fmla="*/ 3367088 w 7026321"/>
              <a:gd name="connsiteY3" fmla="*/ 425181 h 10193069"/>
              <a:gd name="connsiteX4" fmla="*/ 6698117 w 7026321"/>
              <a:gd name="connsiteY4" fmla="*/ 475868 h 10193069"/>
              <a:gd name="connsiteX5" fmla="*/ 6734176 w 7026321"/>
              <a:gd name="connsiteY5" fmla="*/ 5309125 h 10193069"/>
              <a:gd name="connsiteX0" fmla="*/ 6734176 w 7026321"/>
              <a:gd name="connsiteY0" fmla="*/ 4883944 h 9767888"/>
              <a:gd name="connsiteX1" fmla="*/ 3367088 w 7026321"/>
              <a:gd name="connsiteY1" fmla="*/ 9767888 h 9767888"/>
              <a:gd name="connsiteX2" fmla="*/ 0 w 7026321"/>
              <a:gd name="connsiteY2" fmla="*/ 4883944 h 9767888"/>
              <a:gd name="connsiteX3" fmla="*/ 3367088 w 7026321"/>
              <a:gd name="connsiteY3" fmla="*/ 0 h 9767888"/>
              <a:gd name="connsiteX4" fmla="*/ 6698117 w 7026321"/>
              <a:gd name="connsiteY4" fmla="*/ 50687 h 9767888"/>
              <a:gd name="connsiteX5" fmla="*/ 6734176 w 7026321"/>
              <a:gd name="connsiteY5" fmla="*/ 4883944 h 9767888"/>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746776 w 7896225"/>
              <a:gd name="connsiteY0" fmla="*/ 9847831 h 11253975"/>
              <a:gd name="connsiteX1" fmla="*/ 4216403 w 7896225"/>
              <a:gd name="connsiteY1" fmla="*/ 9865860 h 11253975"/>
              <a:gd name="connsiteX2" fmla="*/ 849315 w 7896225"/>
              <a:gd name="connsiteY2" fmla="*/ 4981916 h 11253975"/>
              <a:gd name="connsiteX3" fmla="*/ 1016003 w 7896225"/>
              <a:gd name="connsiteY3" fmla="*/ 0 h 11253975"/>
              <a:gd name="connsiteX4" fmla="*/ 7547432 w 7896225"/>
              <a:gd name="connsiteY4" fmla="*/ 148659 h 11253975"/>
              <a:gd name="connsiteX5" fmla="*/ 7746776 w 7896225"/>
              <a:gd name="connsiteY5"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7991246"/>
              <a:gd name="connsiteY0" fmla="*/ 9847831 h 11253975"/>
              <a:gd name="connsiteX1" fmla="*/ 4216403 w 7991246"/>
              <a:gd name="connsiteY1" fmla="*/ 9865860 h 11253975"/>
              <a:gd name="connsiteX2" fmla="*/ 849315 w 7991246"/>
              <a:gd name="connsiteY2" fmla="*/ 4981916 h 11253975"/>
              <a:gd name="connsiteX3" fmla="*/ 1016003 w 7991246"/>
              <a:gd name="connsiteY3" fmla="*/ 0 h 11253975"/>
              <a:gd name="connsiteX4" fmla="*/ 7547432 w 7991246"/>
              <a:gd name="connsiteY4" fmla="*/ 148659 h 11253975"/>
              <a:gd name="connsiteX5" fmla="*/ 7581243 w 7991246"/>
              <a:gd name="connsiteY5" fmla="*/ 2173997 h 11253975"/>
              <a:gd name="connsiteX6" fmla="*/ 7746776 w 7991246"/>
              <a:gd name="connsiteY6" fmla="*/ 9847831 h 11253975"/>
              <a:gd name="connsiteX0" fmla="*/ 7746776 w 7746776"/>
              <a:gd name="connsiteY0" fmla="*/ 9847831 h 11253975"/>
              <a:gd name="connsiteX1" fmla="*/ 4216403 w 7746776"/>
              <a:gd name="connsiteY1" fmla="*/ 9865860 h 11253975"/>
              <a:gd name="connsiteX2" fmla="*/ 849315 w 7746776"/>
              <a:gd name="connsiteY2" fmla="*/ 4981916 h 11253975"/>
              <a:gd name="connsiteX3" fmla="*/ 1016003 w 7746776"/>
              <a:gd name="connsiteY3" fmla="*/ 0 h 11253975"/>
              <a:gd name="connsiteX4" fmla="*/ 7547432 w 7746776"/>
              <a:gd name="connsiteY4" fmla="*/ 148659 h 11253975"/>
              <a:gd name="connsiteX5" fmla="*/ 7581243 w 7746776"/>
              <a:gd name="connsiteY5" fmla="*/ 2173997 h 11253975"/>
              <a:gd name="connsiteX6" fmla="*/ 7746776 w 7746776"/>
              <a:gd name="connsiteY6" fmla="*/ 9847831 h 11253975"/>
              <a:gd name="connsiteX0" fmla="*/ 7714119 w 7714119"/>
              <a:gd name="connsiteY0" fmla="*/ 9815174 h 11230815"/>
              <a:gd name="connsiteX1" fmla="*/ 4216403 w 7714119"/>
              <a:gd name="connsiteY1" fmla="*/ 9865860 h 11230815"/>
              <a:gd name="connsiteX2" fmla="*/ 849315 w 7714119"/>
              <a:gd name="connsiteY2" fmla="*/ 4981916 h 11230815"/>
              <a:gd name="connsiteX3" fmla="*/ 1016003 w 7714119"/>
              <a:gd name="connsiteY3" fmla="*/ 0 h 11230815"/>
              <a:gd name="connsiteX4" fmla="*/ 7547432 w 7714119"/>
              <a:gd name="connsiteY4" fmla="*/ 148659 h 11230815"/>
              <a:gd name="connsiteX5" fmla="*/ 7581243 w 7714119"/>
              <a:gd name="connsiteY5" fmla="*/ 2173997 h 11230815"/>
              <a:gd name="connsiteX6" fmla="*/ 7714119 w 7714119"/>
              <a:gd name="connsiteY6" fmla="*/ 9815174 h 11230815"/>
              <a:gd name="connsiteX0" fmla="*/ 7714119 w 7714119"/>
              <a:gd name="connsiteY0" fmla="*/ 9815174 h 10229603"/>
              <a:gd name="connsiteX1" fmla="*/ 4216403 w 7714119"/>
              <a:gd name="connsiteY1" fmla="*/ 9865860 h 10229603"/>
              <a:gd name="connsiteX2" fmla="*/ 849315 w 7714119"/>
              <a:gd name="connsiteY2" fmla="*/ 4981916 h 10229603"/>
              <a:gd name="connsiteX3" fmla="*/ 1016003 w 7714119"/>
              <a:gd name="connsiteY3" fmla="*/ 0 h 10229603"/>
              <a:gd name="connsiteX4" fmla="*/ 7547432 w 7714119"/>
              <a:gd name="connsiteY4" fmla="*/ 148659 h 10229603"/>
              <a:gd name="connsiteX5" fmla="*/ 7581243 w 7714119"/>
              <a:gd name="connsiteY5" fmla="*/ 2173997 h 10229603"/>
              <a:gd name="connsiteX6" fmla="*/ 7714119 w 7714119"/>
              <a:gd name="connsiteY6" fmla="*/ 9815174 h 10229603"/>
              <a:gd name="connsiteX0" fmla="*/ 7714119 w 7714119"/>
              <a:gd name="connsiteY0" fmla="*/ 9815174 h 9924955"/>
              <a:gd name="connsiteX1" fmla="*/ 4216403 w 7714119"/>
              <a:gd name="connsiteY1" fmla="*/ 9865860 h 9924955"/>
              <a:gd name="connsiteX2" fmla="*/ 849315 w 7714119"/>
              <a:gd name="connsiteY2" fmla="*/ 4981916 h 9924955"/>
              <a:gd name="connsiteX3" fmla="*/ 1016003 w 7714119"/>
              <a:gd name="connsiteY3" fmla="*/ 0 h 9924955"/>
              <a:gd name="connsiteX4" fmla="*/ 7547432 w 7714119"/>
              <a:gd name="connsiteY4" fmla="*/ 148659 h 9924955"/>
              <a:gd name="connsiteX5" fmla="*/ 7581243 w 7714119"/>
              <a:gd name="connsiteY5" fmla="*/ 2173997 h 9924955"/>
              <a:gd name="connsiteX6" fmla="*/ 7714119 w 7714119"/>
              <a:gd name="connsiteY6" fmla="*/ 9815174 h 9924955"/>
              <a:gd name="connsiteX0" fmla="*/ 7714119 w 7714119"/>
              <a:gd name="connsiteY0" fmla="*/ 9815174 h 10360223"/>
              <a:gd name="connsiteX1" fmla="*/ 4216403 w 7714119"/>
              <a:gd name="connsiteY1" fmla="*/ 9865860 h 10360223"/>
              <a:gd name="connsiteX2" fmla="*/ 849315 w 7714119"/>
              <a:gd name="connsiteY2" fmla="*/ 4981916 h 10360223"/>
              <a:gd name="connsiteX3" fmla="*/ 1016003 w 7714119"/>
              <a:gd name="connsiteY3" fmla="*/ 0 h 10360223"/>
              <a:gd name="connsiteX4" fmla="*/ 7547432 w 7714119"/>
              <a:gd name="connsiteY4" fmla="*/ 148659 h 10360223"/>
              <a:gd name="connsiteX5" fmla="*/ 7581243 w 7714119"/>
              <a:gd name="connsiteY5" fmla="*/ 2173997 h 10360223"/>
              <a:gd name="connsiteX6" fmla="*/ 7714119 w 7714119"/>
              <a:gd name="connsiteY6" fmla="*/ 9815174 h 10360223"/>
              <a:gd name="connsiteX0" fmla="*/ 7714119 w 7714119"/>
              <a:gd name="connsiteY0" fmla="*/ 9815174 h 9896089"/>
              <a:gd name="connsiteX1" fmla="*/ 4216403 w 7714119"/>
              <a:gd name="connsiteY1" fmla="*/ 9865860 h 9896089"/>
              <a:gd name="connsiteX2" fmla="*/ 849315 w 7714119"/>
              <a:gd name="connsiteY2" fmla="*/ 4981916 h 9896089"/>
              <a:gd name="connsiteX3" fmla="*/ 1016003 w 7714119"/>
              <a:gd name="connsiteY3" fmla="*/ 0 h 9896089"/>
              <a:gd name="connsiteX4" fmla="*/ 7547432 w 7714119"/>
              <a:gd name="connsiteY4" fmla="*/ 148659 h 9896089"/>
              <a:gd name="connsiteX5" fmla="*/ 7581243 w 7714119"/>
              <a:gd name="connsiteY5" fmla="*/ 2173997 h 9896089"/>
              <a:gd name="connsiteX6" fmla="*/ 7714119 w 7714119"/>
              <a:gd name="connsiteY6" fmla="*/ 9815174 h 9896089"/>
              <a:gd name="connsiteX0" fmla="*/ 7140703 w 7140703"/>
              <a:gd name="connsiteY0" fmla="*/ 9815174 h 9896089"/>
              <a:gd name="connsiteX1" fmla="*/ 3642987 w 7140703"/>
              <a:gd name="connsiteY1" fmla="*/ 9865860 h 9896089"/>
              <a:gd name="connsiteX2" fmla="*/ 275899 w 7140703"/>
              <a:gd name="connsiteY2" fmla="*/ 4981916 h 9896089"/>
              <a:gd name="connsiteX3" fmla="*/ 442587 w 7140703"/>
              <a:gd name="connsiteY3" fmla="*/ 0 h 9896089"/>
              <a:gd name="connsiteX4" fmla="*/ 6974016 w 7140703"/>
              <a:gd name="connsiteY4" fmla="*/ 148659 h 9896089"/>
              <a:gd name="connsiteX5" fmla="*/ 7007827 w 7140703"/>
              <a:gd name="connsiteY5" fmla="*/ 2173997 h 9896089"/>
              <a:gd name="connsiteX6" fmla="*/ 7140703 w 7140703"/>
              <a:gd name="connsiteY6" fmla="*/ 9815174 h 9896089"/>
              <a:gd name="connsiteX0" fmla="*/ 6896771 w 6896771"/>
              <a:gd name="connsiteY0" fmla="*/ 9815174 h 9896089"/>
              <a:gd name="connsiteX1" fmla="*/ 3399055 w 6896771"/>
              <a:gd name="connsiteY1" fmla="*/ 9865860 h 9896089"/>
              <a:gd name="connsiteX2" fmla="*/ 31967 w 6896771"/>
              <a:gd name="connsiteY2" fmla="*/ 4981916 h 9896089"/>
              <a:gd name="connsiteX3" fmla="*/ 198655 w 6896771"/>
              <a:gd name="connsiteY3" fmla="*/ 0 h 9896089"/>
              <a:gd name="connsiteX4" fmla="*/ 6730084 w 6896771"/>
              <a:gd name="connsiteY4" fmla="*/ 148659 h 9896089"/>
              <a:gd name="connsiteX5" fmla="*/ 6763895 w 6896771"/>
              <a:gd name="connsiteY5" fmla="*/ 2173997 h 9896089"/>
              <a:gd name="connsiteX6" fmla="*/ 6896771 w 6896771"/>
              <a:gd name="connsiteY6" fmla="*/ 9815174 h 9896089"/>
              <a:gd name="connsiteX0" fmla="*/ 7012587 w 7012587"/>
              <a:gd name="connsiteY0" fmla="*/ 9815174 h 9896089"/>
              <a:gd name="connsiteX1" fmla="*/ 3514871 w 7012587"/>
              <a:gd name="connsiteY1" fmla="*/ 9865860 h 9896089"/>
              <a:gd name="connsiteX2" fmla="*/ 147783 w 7012587"/>
              <a:gd name="connsiteY2" fmla="*/ 4981916 h 9896089"/>
              <a:gd name="connsiteX3" fmla="*/ 314471 w 7012587"/>
              <a:gd name="connsiteY3" fmla="*/ 0 h 9896089"/>
              <a:gd name="connsiteX4" fmla="*/ 6845900 w 7012587"/>
              <a:gd name="connsiteY4" fmla="*/ 148659 h 9896089"/>
              <a:gd name="connsiteX5" fmla="*/ 6879711 w 7012587"/>
              <a:gd name="connsiteY5" fmla="*/ 2173997 h 9896089"/>
              <a:gd name="connsiteX6" fmla="*/ 7012587 w 7012587"/>
              <a:gd name="connsiteY6" fmla="*/ 9815174 h 9896089"/>
              <a:gd name="connsiteX0" fmla="*/ 6931890 w 6931890"/>
              <a:gd name="connsiteY0" fmla="*/ 9815174 h 9896089"/>
              <a:gd name="connsiteX1" fmla="*/ 3434174 w 6931890"/>
              <a:gd name="connsiteY1" fmla="*/ 9865860 h 9896089"/>
              <a:gd name="connsiteX2" fmla="*/ 67086 w 6931890"/>
              <a:gd name="connsiteY2" fmla="*/ 4981916 h 9896089"/>
              <a:gd name="connsiteX3" fmla="*/ 233774 w 6931890"/>
              <a:gd name="connsiteY3" fmla="*/ 0 h 9896089"/>
              <a:gd name="connsiteX4" fmla="*/ 6765203 w 6931890"/>
              <a:gd name="connsiteY4" fmla="*/ 148659 h 9896089"/>
              <a:gd name="connsiteX5" fmla="*/ 6799014 w 6931890"/>
              <a:gd name="connsiteY5" fmla="*/ 2173997 h 9896089"/>
              <a:gd name="connsiteX6" fmla="*/ 6931890 w 6931890"/>
              <a:gd name="connsiteY6" fmla="*/ 9815174 h 9896089"/>
              <a:gd name="connsiteX0" fmla="*/ 6825018 w 6825018"/>
              <a:gd name="connsiteY0" fmla="*/ 9815174 h 10239278"/>
              <a:gd name="connsiteX1" fmla="*/ 3327302 w 6825018"/>
              <a:gd name="connsiteY1" fmla="*/ 9865860 h 10239278"/>
              <a:gd name="connsiteX2" fmla="*/ 319442 w 6825018"/>
              <a:gd name="connsiteY2" fmla="*/ 4851287 h 10239278"/>
              <a:gd name="connsiteX3" fmla="*/ 126902 w 6825018"/>
              <a:gd name="connsiteY3" fmla="*/ 0 h 10239278"/>
              <a:gd name="connsiteX4" fmla="*/ 6658331 w 6825018"/>
              <a:gd name="connsiteY4" fmla="*/ 148659 h 10239278"/>
              <a:gd name="connsiteX5" fmla="*/ 6692142 w 6825018"/>
              <a:gd name="connsiteY5" fmla="*/ 2173997 h 10239278"/>
              <a:gd name="connsiteX6" fmla="*/ 6825018 w 6825018"/>
              <a:gd name="connsiteY6" fmla="*/ 9815174 h 10239278"/>
              <a:gd name="connsiteX0" fmla="*/ 6825018 w 6825018"/>
              <a:gd name="connsiteY0" fmla="*/ 9815174 h 9905687"/>
              <a:gd name="connsiteX1" fmla="*/ 3327302 w 6825018"/>
              <a:gd name="connsiteY1" fmla="*/ 9865860 h 9905687"/>
              <a:gd name="connsiteX2" fmla="*/ 319442 w 6825018"/>
              <a:gd name="connsiteY2" fmla="*/ 4851287 h 9905687"/>
              <a:gd name="connsiteX3" fmla="*/ 126902 w 6825018"/>
              <a:gd name="connsiteY3" fmla="*/ 0 h 9905687"/>
              <a:gd name="connsiteX4" fmla="*/ 6658331 w 6825018"/>
              <a:gd name="connsiteY4" fmla="*/ 148659 h 9905687"/>
              <a:gd name="connsiteX5" fmla="*/ 6692142 w 6825018"/>
              <a:gd name="connsiteY5" fmla="*/ 2173997 h 9905687"/>
              <a:gd name="connsiteX6" fmla="*/ 6825018 w 6825018"/>
              <a:gd name="connsiteY6" fmla="*/ 9815174 h 9905687"/>
              <a:gd name="connsiteX0" fmla="*/ 6825018 w 6825018"/>
              <a:gd name="connsiteY0" fmla="*/ 9815174 h 9963588"/>
              <a:gd name="connsiteX1" fmla="*/ 3327302 w 6825018"/>
              <a:gd name="connsiteY1" fmla="*/ 9865860 h 9963588"/>
              <a:gd name="connsiteX2" fmla="*/ 319442 w 6825018"/>
              <a:gd name="connsiteY2" fmla="*/ 4851287 h 9963588"/>
              <a:gd name="connsiteX3" fmla="*/ 126902 w 6825018"/>
              <a:gd name="connsiteY3" fmla="*/ 0 h 9963588"/>
              <a:gd name="connsiteX4" fmla="*/ 6658331 w 6825018"/>
              <a:gd name="connsiteY4" fmla="*/ 148659 h 9963588"/>
              <a:gd name="connsiteX5" fmla="*/ 6692142 w 6825018"/>
              <a:gd name="connsiteY5" fmla="*/ 2173997 h 9963588"/>
              <a:gd name="connsiteX6" fmla="*/ 6825018 w 6825018"/>
              <a:gd name="connsiteY6" fmla="*/ 9815174 h 9963588"/>
              <a:gd name="connsiteX0" fmla="*/ 6852413 w 6852413"/>
              <a:gd name="connsiteY0" fmla="*/ 9815174 h 10069925"/>
              <a:gd name="connsiteX1" fmla="*/ 3354697 w 6852413"/>
              <a:gd name="connsiteY1" fmla="*/ 9865860 h 10069925"/>
              <a:gd name="connsiteX2" fmla="*/ 1363764 w 6852413"/>
              <a:gd name="connsiteY2" fmla="*/ 7137882 h 10069925"/>
              <a:gd name="connsiteX3" fmla="*/ 346837 w 6852413"/>
              <a:gd name="connsiteY3" fmla="*/ 4851287 h 10069925"/>
              <a:gd name="connsiteX4" fmla="*/ 154297 w 6852413"/>
              <a:gd name="connsiteY4" fmla="*/ 0 h 10069925"/>
              <a:gd name="connsiteX5" fmla="*/ 6685726 w 6852413"/>
              <a:gd name="connsiteY5" fmla="*/ 148659 h 10069925"/>
              <a:gd name="connsiteX6" fmla="*/ 6719537 w 6852413"/>
              <a:gd name="connsiteY6" fmla="*/ 2173997 h 10069925"/>
              <a:gd name="connsiteX7" fmla="*/ 6852413 w 6852413"/>
              <a:gd name="connsiteY7" fmla="*/ 9815174 h 10069925"/>
              <a:gd name="connsiteX0" fmla="*/ 6852413 w 6852413"/>
              <a:gd name="connsiteY0" fmla="*/ 9815174 h 9910453"/>
              <a:gd name="connsiteX1" fmla="*/ 3354697 w 6852413"/>
              <a:gd name="connsiteY1" fmla="*/ 9865860 h 9910453"/>
              <a:gd name="connsiteX2" fmla="*/ 1363764 w 6852413"/>
              <a:gd name="connsiteY2" fmla="*/ 7137882 h 9910453"/>
              <a:gd name="connsiteX3" fmla="*/ 346837 w 6852413"/>
              <a:gd name="connsiteY3" fmla="*/ 4851287 h 9910453"/>
              <a:gd name="connsiteX4" fmla="*/ 154297 w 6852413"/>
              <a:gd name="connsiteY4" fmla="*/ 0 h 9910453"/>
              <a:gd name="connsiteX5" fmla="*/ 6685726 w 6852413"/>
              <a:gd name="connsiteY5" fmla="*/ 148659 h 9910453"/>
              <a:gd name="connsiteX6" fmla="*/ 6719537 w 6852413"/>
              <a:gd name="connsiteY6" fmla="*/ 2173997 h 9910453"/>
              <a:gd name="connsiteX7" fmla="*/ 6852413 w 6852413"/>
              <a:gd name="connsiteY7" fmla="*/ 9815174 h 9910453"/>
              <a:gd name="connsiteX0" fmla="*/ 6852413 w 6852413"/>
              <a:gd name="connsiteY0" fmla="*/ 9815174 h 9924910"/>
              <a:gd name="connsiteX1" fmla="*/ 3354697 w 6852413"/>
              <a:gd name="connsiteY1" fmla="*/ 9865860 h 9924910"/>
              <a:gd name="connsiteX2" fmla="*/ 1363764 w 6852413"/>
              <a:gd name="connsiteY2" fmla="*/ 7137882 h 9924910"/>
              <a:gd name="connsiteX3" fmla="*/ 346837 w 6852413"/>
              <a:gd name="connsiteY3" fmla="*/ 4851287 h 9924910"/>
              <a:gd name="connsiteX4" fmla="*/ 154297 w 6852413"/>
              <a:gd name="connsiteY4" fmla="*/ 0 h 9924910"/>
              <a:gd name="connsiteX5" fmla="*/ 6685726 w 6852413"/>
              <a:gd name="connsiteY5" fmla="*/ 148659 h 9924910"/>
              <a:gd name="connsiteX6" fmla="*/ 6719537 w 6852413"/>
              <a:gd name="connsiteY6" fmla="*/ 2173997 h 9924910"/>
              <a:gd name="connsiteX7" fmla="*/ 6852413 w 6852413"/>
              <a:gd name="connsiteY7" fmla="*/ 9815174 h 9924910"/>
              <a:gd name="connsiteX0" fmla="*/ 6772202 w 6772202"/>
              <a:gd name="connsiteY0" fmla="*/ 9799132 h 10064527"/>
              <a:gd name="connsiteX1" fmla="*/ 3354697 w 6772202"/>
              <a:gd name="connsiteY1" fmla="*/ 9865860 h 10064527"/>
              <a:gd name="connsiteX2" fmla="*/ 1363764 w 6772202"/>
              <a:gd name="connsiteY2" fmla="*/ 7137882 h 10064527"/>
              <a:gd name="connsiteX3" fmla="*/ 346837 w 6772202"/>
              <a:gd name="connsiteY3" fmla="*/ 4851287 h 10064527"/>
              <a:gd name="connsiteX4" fmla="*/ 154297 w 6772202"/>
              <a:gd name="connsiteY4" fmla="*/ 0 h 10064527"/>
              <a:gd name="connsiteX5" fmla="*/ 6685726 w 6772202"/>
              <a:gd name="connsiteY5" fmla="*/ 148659 h 10064527"/>
              <a:gd name="connsiteX6" fmla="*/ 6719537 w 6772202"/>
              <a:gd name="connsiteY6" fmla="*/ 2173997 h 10064527"/>
              <a:gd name="connsiteX7" fmla="*/ 6772202 w 6772202"/>
              <a:gd name="connsiteY7" fmla="*/ 9799132 h 10064527"/>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51480 w 6837956"/>
              <a:gd name="connsiteY5" fmla="*/ 52406 h 9968274"/>
              <a:gd name="connsiteX6" fmla="*/ 6785291 w 6837956"/>
              <a:gd name="connsiteY6" fmla="*/ 2077744 h 9968274"/>
              <a:gd name="connsiteX7" fmla="*/ 6837956 w 6837956"/>
              <a:gd name="connsiteY7" fmla="*/ 9702879 h 9968274"/>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83564 w 6837956"/>
              <a:gd name="connsiteY5" fmla="*/ 4280 h 9968274"/>
              <a:gd name="connsiteX6" fmla="*/ 6785291 w 6837956"/>
              <a:gd name="connsiteY6" fmla="*/ 2077744 h 9968274"/>
              <a:gd name="connsiteX7" fmla="*/ 6837956 w 6837956"/>
              <a:gd name="connsiteY7" fmla="*/ 9702879 h 9968274"/>
              <a:gd name="connsiteX0" fmla="*/ 6837956 w 6837956"/>
              <a:gd name="connsiteY0" fmla="*/ 9702879 h 9944781"/>
              <a:gd name="connsiteX1" fmla="*/ 3484620 w 6837956"/>
              <a:gd name="connsiteY1" fmla="*/ 9737523 h 9944781"/>
              <a:gd name="connsiteX2" fmla="*/ 1429518 w 6837956"/>
              <a:gd name="connsiteY2" fmla="*/ 7041629 h 9944781"/>
              <a:gd name="connsiteX3" fmla="*/ 412591 w 6837956"/>
              <a:gd name="connsiteY3" fmla="*/ 4755034 h 9944781"/>
              <a:gd name="connsiteX4" fmla="*/ 139840 w 6837956"/>
              <a:gd name="connsiteY4" fmla="*/ 0 h 9944781"/>
              <a:gd name="connsiteX5" fmla="*/ 6783564 w 6837956"/>
              <a:gd name="connsiteY5" fmla="*/ 4280 h 9944781"/>
              <a:gd name="connsiteX6" fmla="*/ 6785291 w 6837956"/>
              <a:gd name="connsiteY6" fmla="*/ 2077744 h 9944781"/>
              <a:gd name="connsiteX7" fmla="*/ 6837956 w 6837956"/>
              <a:gd name="connsiteY7" fmla="*/ 9702879 h 9944781"/>
              <a:gd name="connsiteX0" fmla="*/ 6837956 w 6837956"/>
              <a:gd name="connsiteY0" fmla="*/ 9702879 h 9755911"/>
              <a:gd name="connsiteX1" fmla="*/ 3484620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55911"/>
              <a:gd name="connsiteX1" fmla="*/ 3612956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49088"/>
              <a:gd name="connsiteX1" fmla="*/ 3612956 w 6837956"/>
              <a:gd name="connsiteY1" fmla="*/ 9721481 h 9749088"/>
              <a:gd name="connsiteX2" fmla="*/ 1429518 w 6837956"/>
              <a:gd name="connsiteY2" fmla="*/ 7041629 h 9749088"/>
              <a:gd name="connsiteX3" fmla="*/ 412591 w 6837956"/>
              <a:gd name="connsiteY3" fmla="*/ 4755034 h 9749088"/>
              <a:gd name="connsiteX4" fmla="*/ 139840 w 6837956"/>
              <a:gd name="connsiteY4" fmla="*/ 0 h 9749088"/>
              <a:gd name="connsiteX5" fmla="*/ 6783564 w 6837956"/>
              <a:gd name="connsiteY5" fmla="*/ 4280 h 9749088"/>
              <a:gd name="connsiteX6" fmla="*/ 6785291 w 6837956"/>
              <a:gd name="connsiteY6" fmla="*/ 2077744 h 9749088"/>
              <a:gd name="connsiteX7" fmla="*/ 6837956 w 6837956"/>
              <a:gd name="connsiteY7" fmla="*/ 9702879 h 9749088"/>
              <a:gd name="connsiteX0" fmla="*/ 6837956 w 6837956"/>
              <a:gd name="connsiteY0" fmla="*/ 9702879 h 9743719"/>
              <a:gd name="connsiteX1" fmla="*/ 3612956 w 6837956"/>
              <a:gd name="connsiteY1" fmla="*/ 9705439 h 9743719"/>
              <a:gd name="connsiteX2" fmla="*/ 1429518 w 6837956"/>
              <a:gd name="connsiteY2" fmla="*/ 7041629 h 9743719"/>
              <a:gd name="connsiteX3" fmla="*/ 412591 w 6837956"/>
              <a:gd name="connsiteY3" fmla="*/ 4755034 h 9743719"/>
              <a:gd name="connsiteX4" fmla="*/ 139840 w 6837956"/>
              <a:gd name="connsiteY4" fmla="*/ 0 h 9743719"/>
              <a:gd name="connsiteX5" fmla="*/ 6783564 w 6837956"/>
              <a:gd name="connsiteY5" fmla="*/ 4280 h 9743719"/>
              <a:gd name="connsiteX6" fmla="*/ 6785291 w 6837956"/>
              <a:gd name="connsiteY6" fmla="*/ 2077744 h 9743719"/>
              <a:gd name="connsiteX7" fmla="*/ 6837956 w 6837956"/>
              <a:gd name="connsiteY7" fmla="*/ 9702879 h 9743719"/>
              <a:gd name="connsiteX0" fmla="*/ 6837956 w 6837956"/>
              <a:gd name="connsiteY0" fmla="*/ 9702879 h 9739418"/>
              <a:gd name="connsiteX1" fmla="*/ 3628998 w 6837956"/>
              <a:gd name="connsiteY1" fmla="*/ 9689397 h 9739418"/>
              <a:gd name="connsiteX2" fmla="*/ 1429518 w 6837956"/>
              <a:gd name="connsiteY2" fmla="*/ 7041629 h 9739418"/>
              <a:gd name="connsiteX3" fmla="*/ 412591 w 6837956"/>
              <a:gd name="connsiteY3" fmla="*/ 4755034 h 9739418"/>
              <a:gd name="connsiteX4" fmla="*/ 139840 w 6837956"/>
              <a:gd name="connsiteY4" fmla="*/ 0 h 9739418"/>
              <a:gd name="connsiteX5" fmla="*/ 6783564 w 6837956"/>
              <a:gd name="connsiteY5" fmla="*/ 4280 h 9739418"/>
              <a:gd name="connsiteX6" fmla="*/ 6785291 w 6837956"/>
              <a:gd name="connsiteY6" fmla="*/ 2077744 h 9739418"/>
              <a:gd name="connsiteX7" fmla="*/ 6837956 w 6837956"/>
              <a:gd name="connsiteY7" fmla="*/ 9702879 h 9739418"/>
              <a:gd name="connsiteX0" fmla="*/ 6827659 w 6827659"/>
              <a:gd name="connsiteY0" fmla="*/ 9702879 h 9739418"/>
              <a:gd name="connsiteX1" fmla="*/ 3618701 w 6827659"/>
              <a:gd name="connsiteY1" fmla="*/ 9689397 h 9739418"/>
              <a:gd name="connsiteX2" fmla="*/ 1419221 w 6827659"/>
              <a:gd name="connsiteY2" fmla="*/ 7041629 h 9739418"/>
              <a:gd name="connsiteX3" fmla="*/ 402294 w 6827659"/>
              <a:gd name="connsiteY3" fmla="*/ 4755034 h 9739418"/>
              <a:gd name="connsiteX4" fmla="*/ 129543 w 6827659"/>
              <a:gd name="connsiteY4" fmla="*/ 0 h 9739418"/>
              <a:gd name="connsiteX5" fmla="*/ 6773267 w 6827659"/>
              <a:gd name="connsiteY5" fmla="*/ 4280 h 9739418"/>
              <a:gd name="connsiteX6" fmla="*/ 6774994 w 6827659"/>
              <a:gd name="connsiteY6" fmla="*/ 2077744 h 9739418"/>
              <a:gd name="connsiteX7" fmla="*/ 6827659 w 6827659"/>
              <a:gd name="connsiteY7" fmla="*/ 9702879 h 9739418"/>
              <a:gd name="connsiteX0" fmla="*/ 6825272 w 6825272"/>
              <a:gd name="connsiteY0" fmla="*/ 9702879 h 9739418"/>
              <a:gd name="connsiteX1" fmla="*/ 3616314 w 6825272"/>
              <a:gd name="connsiteY1" fmla="*/ 9689397 h 9739418"/>
              <a:gd name="connsiteX2" fmla="*/ 1416834 w 6825272"/>
              <a:gd name="connsiteY2" fmla="*/ 7041629 h 9739418"/>
              <a:gd name="connsiteX3" fmla="*/ 399907 w 6825272"/>
              <a:gd name="connsiteY3" fmla="*/ 4755034 h 9739418"/>
              <a:gd name="connsiteX4" fmla="*/ 127156 w 6825272"/>
              <a:gd name="connsiteY4" fmla="*/ 0 h 9739418"/>
              <a:gd name="connsiteX5" fmla="*/ 6770880 w 6825272"/>
              <a:gd name="connsiteY5" fmla="*/ 4280 h 9739418"/>
              <a:gd name="connsiteX6" fmla="*/ 6772607 w 6825272"/>
              <a:gd name="connsiteY6" fmla="*/ 2077744 h 9739418"/>
              <a:gd name="connsiteX7" fmla="*/ 6825272 w 682527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852" h="9739418">
                <a:moveTo>
                  <a:pt x="6817852" y="9702879"/>
                </a:moveTo>
                <a:cubicBezTo>
                  <a:pt x="4172624" y="9787636"/>
                  <a:pt x="3964868" y="9699802"/>
                  <a:pt x="3608894" y="9689397"/>
                </a:cubicBezTo>
                <a:cubicBezTo>
                  <a:pt x="3252920" y="9678992"/>
                  <a:pt x="1814471" y="7909475"/>
                  <a:pt x="1409414" y="7041629"/>
                </a:cubicBezTo>
                <a:cubicBezTo>
                  <a:pt x="940188" y="6173783"/>
                  <a:pt x="575349" y="5319039"/>
                  <a:pt x="440613" y="4755034"/>
                </a:cubicBezTo>
                <a:cubicBezTo>
                  <a:pt x="305877" y="4191029"/>
                  <a:pt x="-237626" y="1338943"/>
                  <a:pt x="119736" y="0"/>
                </a:cubicBezTo>
                <a:lnTo>
                  <a:pt x="6763460" y="4280"/>
                </a:lnTo>
                <a:cubicBezTo>
                  <a:pt x="6774538" y="1237469"/>
                  <a:pt x="6731963" y="395901"/>
                  <a:pt x="6765187" y="2077744"/>
                </a:cubicBezTo>
                <a:cubicBezTo>
                  <a:pt x="6798411" y="3694273"/>
                  <a:pt x="6720073" y="8246730"/>
                  <a:pt x="6817852" y="9702879"/>
                </a:cubicBezTo>
                <a:close/>
              </a:path>
            </a:pathLst>
          </a:custGeom>
          <a:ln w="9525">
            <a:noFill/>
            <a:miter lim="400000"/>
          </a:ln>
          <a:extLst>
            <a:ext uri="{C572A759-6A51-4108-AA02-DFA0A04FC94B}">
              <ma14:wrappingTextBoxFlag xmlns:ma14="http://schemas.microsoft.com/office/mac/drawingml/2011/main" xmlns="" val="1"/>
            </a:ext>
          </a:extLst>
        </p:spPr>
        <p:txBody>
          <a:bodyPr/>
          <a:lstStyle/>
          <a:p>
            <a:endParaRPr lang="en-US" dirty="0"/>
          </a:p>
        </p:txBody>
      </p:sp>
      <p:sp>
        <p:nvSpPr>
          <p:cNvPr id="60" name="Title Text"/>
          <p:cNvSpPr txBox="1">
            <a:spLocks noGrp="1"/>
          </p:cNvSpPr>
          <p:nvPr>
            <p:ph type="title"/>
          </p:nvPr>
        </p:nvSpPr>
        <p:spPr>
          <a:xfrm>
            <a:off x="1270039" y="635000"/>
            <a:ext cx="9117545" cy="1988692"/>
          </a:xfrm>
          <a:prstGeom prst="rect">
            <a:avLst/>
          </a:prstGeom>
        </p:spPr>
        <p:txBody>
          <a:bodyPr anchor="t"/>
          <a:lstStyle>
            <a:lvl1pPr>
              <a:defRPr>
                <a:solidFill>
                  <a:srgbClr val="000000"/>
                </a:solidFill>
              </a:defRPr>
            </a:lvl1pPr>
          </a:lstStyle>
          <a:p>
            <a:r>
              <a:rPr dirty="0"/>
              <a:t>Title Text</a:t>
            </a:r>
          </a:p>
        </p:txBody>
      </p:sp>
      <p:sp>
        <p:nvSpPr>
          <p:cNvPr id="61" name="Body Level One…"/>
          <p:cNvSpPr txBox="1">
            <a:spLocks noGrp="1"/>
          </p:cNvSpPr>
          <p:nvPr>
            <p:ph type="body" sz="quarter" idx="1"/>
          </p:nvPr>
        </p:nvSpPr>
        <p:spPr>
          <a:xfrm>
            <a:off x="1270039" y="2616200"/>
            <a:ext cx="9117545" cy="4267200"/>
          </a:xfrm>
          <a:prstGeom prst="rect">
            <a:avLst/>
          </a:prstGeom>
        </p:spPr>
        <p:txBody>
          <a:bodyPr anchor="t"/>
          <a:lstStyle>
            <a:lvl1pPr marL="0" indent="0">
              <a:buSzTx/>
              <a:buNone/>
              <a:defRPr>
                <a:solidFill>
                  <a:schemeClr val="tx2">
                    <a:lumMod val="50000"/>
                  </a:schemeClr>
                </a:solidFill>
              </a:defRPr>
            </a:lvl1pPr>
            <a:lvl2pPr marL="0" indent="0">
              <a:buSzTx/>
              <a:buNone/>
              <a:defRPr>
                <a:solidFill>
                  <a:schemeClr val="tx2">
                    <a:lumMod val="50000"/>
                  </a:schemeClr>
                </a:solidFill>
              </a:defRPr>
            </a:lvl2pPr>
            <a:lvl3pPr marL="0" indent="0">
              <a:buSzTx/>
              <a:buNone/>
              <a:defRPr>
                <a:solidFill>
                  <a:schemeClr val="tx2">
                    <a:lumMod val="50000"/>
                  </a:schemeClr>
                </a:solidFill>
              </a:defRPr>
            </a:lvl3pPr>
            <a:lvl4pPr marL="0" indent="0">
              <a:buSzTx/>
              <a:buNone/>
              <a:defRPr>
                <a:solidFill>
                  <a:schemeClr val="tx2">
                    <a:lumMod val="50000"/>
                  </a:schemeClr>
                </a:solidFill>
              </a:defRPr>
            </a:lvl4pPr>
            <a:lvl5pPr marL="0" indent="0">
              <a:buSzTx/>
              <a:buNone/>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9766340" y="9099807"/>
            <a:ext cx="6549451" cy="40640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3396741" y="8803219"/>
            <a:ext cx="418384" cy="410369"/>
          </a:xfrm>
          <a:prstGeom prst="rect">
            <a:avLst/>
          </a:prstGeom>
        </p:spPr>
        <p:txBody>
          <a:bodyPr/>
          <a:lstStyle>
            <a:lvl1pPr>
              <a:defRPr sz="2000">
                <a:solidFill>
                  <a:srgbClr val="00B297"/>
                </a:solidFill>
              </a:defRPr>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lvl1pPr>
              <a:defRPr>
                <a:solidFill>
                  <a:srgbClr val="000000"/>
                </a:solidFill>
              </a:defRPr>
            </a:lvl1pPr>
          </a:lstStyle>
          <a:p>
            <a:r>
              <a:rPr dirty="0"/>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1119" y="3557851"/>
            <a:ext cx="4836076" cy="2187856"/>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8">
            <a:extLst/>
          </a:blip>
          <a:stretch>
            <a:fillRect/>
          </a:stretch>
        </p:blipFill>
        <p:spPr>
          <a:xfrm>
            <a:off x="522445" y="8400288"/>
            <a:ext cx="2443489" cy="1071258"/>
          </a:xfrm>
          <a:prstGeom prst="rect">
            <a:avLst/>
          </a:prstGeom>
          <a:ln w="12700">
            <a:miter lim="400000"/>
          </a:ln>
        </p:spPr>
      </p:pic>
      <p:pic>
        <p:nvPicPr>
          <p:cNvPr id="5" name="pasted-image.pdf" descr="pasted-image.pdf"/>
          <p:cNvPicPr>
            <a:picLocks noChangeAspect="1"/>
          </p:cNvPicPr>
          <p:nvPr/>
        </p:nvPicPr>
        <p:blipFill>
          <a:blip r:embed="rId9">
            <a:extLst/>
          </a:blip>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8" r:id="rId6"/>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ideo" Target="https://www.youtube.com/embed/WWK7zZzo_dw?feature=oembed" TargetMode="Externa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7424172" y="1359114"/>
            <a:ext cx="7450170" cy="1587612"/>
          </a:xfrm>
          <a:prstGeom prst="rect">
            <a:avLst/>
          </a:prstGeom>
        </p:spPr>
        <p:txBody>
          <a:bodyPr>
            <a:normAutofit/>
          </a:bodyPr>
          <a:lstStyle/>
          <a:p>
            <a:pPr defTabSz="521910">
              <a:defRPr sz="4000"/>
            </a:pPr>
            <a:r>
              <a:rPr lang="en-GB" sz="7200" noProof="0" dirty="0"/>
              <a:t>Health</a:t>
            </a:r>
          </a:p>
        </p:txBody>
      </p:sp>
      <p:pic>
        <p:nvPicPr>
          <p:cNvPr id="1026" name="Picture 2" descr="https://rp.lutheranworld.org/filestore/4/9/3/2_64fe55186711fbf/4932scr_847b3c668445bc9.jpg?v=2012-10-25+16%3A41%3A00">
            <a:extLst>
              <a:ext uri="{FF2B5EF4-FFF2-40B4-BE49-F238E27FC236}">
                <a16:creationId xmlns:a16="http://schemas.microsoft.com/office/drawing/2014/main" id="{FFDADA15-D701-4222-917C-246778AFD30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3508" y="4162792"/>
            <a:ext cx="17407278" cy="559080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F446205-B7D6-4971-8463-A30D8E02C457}"/>
              </a:ext>
            </a:extLst>
          </p:cNvPr>
          <p:cNvSpPr txBox="1"/>
          <p:nvPr/>
        </p:nvSpPr>
        <p:spPr>
          <a:xfrm>
            <a:off x="12913145" y="3647601"/>
            <a:ext cx="4313680"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algn="r"/>
            <a:r>
              <a:rPr lang="en-US" sz="2000" dirty="0">
                <a:solidFill>
                  <a:srgbClr val="00B297"/>
                </a:solidFill>
              </a:rPr>
              <a:t>Paul Jeffrey/Lutheran World Federation</a:t>
            </a:r>
          </a:p>
          <a:p>
            <a:pPr marL="0" marR="0" indent="0" algn="ctr" defTabSz="584200" rtl="0" fontAlgn="auto" latinLnBrk="0" hangingPunct="0">
              <a:lnSpc>
                <a:spcPct val="100000"/>
              </a:lnSpc>
              <a:spcBef>
                <a:spcPts val="0"/>
              </a:spcBef>
              <a:spcAft>
                <a:spcPts val="0"/>
              </a:spcAft>
              <a:buClrTx/>
              <a:buSzTx/>
              <a:buFontTx/>
              <a:buNone/>
              <a:tabLst/>
            </a:pPr>
            <a:endParaRPr kumimoji="0" lang="en-US" sz="2000" b="0" i="0" u="none" strike="noStrike" cap="none" spc="0" normalizeH="0" baseline="0" dirty="0">
              <a:ln>
                <a:noFill/>
              </a:ln>
              <a:solidFill>
                <a:srgbClr val="00B297"/>
              </a:solidFill>
              <a:effectLst/>
              <a:uFillTx/>
              <a:latin typeface="Open Sans Regular"/>
              <a:ea typeface="Open Sans Regular"/>
              <a:cs typeface="Open Sans Regular"/>
              <a:sym typeface="Open Sans Regular"/>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481D6-D92A-4E2B-8C27-A92336F8F353}"/>
              </a:ext>
            </a:extLst>
          </p:cNvPr>
          <p:cNvSpPr>
            <a:spLocks noGrp="1"/>
          </p:cNvSpPr>
          <p:nvPr>
            <p:ph type="title"/>
          </p:nvPr>
        </p:nvSpPr>
        <p:spPr>
          <a:xfrm>
            <a:off x="594631" y="331700"/>
            <a:ext cx="14800185" cy="2159000"/>
          </a:xfrm>
        </p:spPr>
        <p:txBody>
          <a:bodyPr/>
          <a:lstStyle/>
          <a:p>
            <a:r>
              <a:rPr lang="en-GB" noProof="0" dirty="0"/>
              <a:t> Standards 1.1–1.5: Health systems </a:t>
            </a:r>
          </a:p>
        </p:txBody>
      </p:sp>
      <p:sp>
        <p:nvSpPr>
          <p:cNvPr id="3" name="Text Placeholder 2">
            <a:extLst>
              <a:ext uri="{FF2B5EF4-FFF2-40B4-BE49-F238E27FC236}">
                <a16:creationId xmlns:a16="http://schemas.microsoft.com/office/drawing/2014/main" id="{B06C8E18-74A5-42C4-BDD7-D0E1C2687BD5}"/>
              </a:ext>
            </a:extLst>
          </p:cNvPr>
          <p:cNvSpPr>
            <a:spLocks noGrp="1"/>
          </p:cNvSpPr>
          <p:nvPr>
            <p:ph type="body" idx="1"/>
          </p:nvPr>
        </p:nvSpPr>
        <p:spPr>
          <a:xfrm>
            <a:off x="1132879" y="1614716"/>
            <a:ext cx="14800185" cy="7366000"/>
          </a:xfrm>
        </p:spPr>
        <p:txBody>
          <a:bodyPr/>
          <a:lstStyle/>
          <a:p>
            <a:r>
              <a:rPr lang="en-GB" noProof="0" dirty="0"/>
              <a:t>In a crisis, </a:t>
            </a:r>
            <a:r>
              <a:rPr lang="en-GB" b="1" noProof="0" dirty="0"/>
              <a:t>health systems </a:t>
            </a:r>
            <a:r>
              <a:rPr lang="en-GB" noProof="0" dirty="0"/>
              <a:t>and the provision of healthcare are often weakened, even before demand increases. </a:t>
            </a:r>
          </a:p>
          <a:p>
            <a:r>
              <a:rPr lang="en-GB" noProof="0" dirty="0"/>
              <a:t>Healthcare workers may be lost, medical supplies interrupted, or infrastructure damaged. </a:t>
            </a:r>
          </a:p>
          <a:p>
            <a:r>
              <a:rPr lang="en-GB" noProof="0" dirty="0"/>
              <a:t>It is important to understand the impact of the crisis on health systems to determine priorities for humanitarian response.</a:t>
            </a:r>
          </a:p>
        </p:txBody>
      </p:sp>
      <p:sp>
        <p:nvSpPr>
          <p:cNvPr id="4" name="Slide Number Placeholder 3">
            <a:extLst>
              <a:ext uri="{FF2B5EF4-FFF2-40B4-BE49-F238E27FC236}">
                <a16:creationId xmlns:a16="http://schemas.microsoft.com/office/drawing/2014/main" id="{CD20274E-4268-4576-9618-2929DD9CA0A8}"/>
              </a:ext>
            </a:extLst>
          </p:cNvPr>
          <p:cNvSpPr>
            <a:spLocks noGrp="1"/>
          </p:cNvSpPr>
          <p:nvPr>
            <p:ph type="sldNum" sz="quarter" idx="2"/>
          </p:nvPr>
        </p:nvSpPr>
        <p:spPr/>
        <p:txBody>
          <a:bodyPr/>
          <a:lstStyle/>
          <a:p>
            <a:fld id="{86CB4B4D-7CA3-9044-876B-883B54F8677D}" type="slidenum">
              <a:rPr lang="en-US" smtClean="0"/>
              <a:t>10</a:t>
            </a:fld>
            <a:endParaRPr lang="en-US" dirty="0"/>
          </a:p>
        </p:txBody>
      </p:sp>
      <p:sp>
        <p:nvSpPr>
          <p:cNvPr id="5" name="TextBox 4">
            <a:extLst>
              <a:ext uri="{FF2B5EF4-FFF2-40B4-BE49-F238E27FC236}">
                <a16:creationId xmlns:a16="http://schemas.microsoft.com/office/drawing/2014/main" id="{FE366DF5-FDE3-4526-A050-84E729460F09}"/>
              </a:ext>
            </a:extLst>
          </p:cNvPr>
          <p:cNvSpPr txBox="1"/>
          <p:nvPr/>
        </p:nvSpPr>
        <p:spPr>
          <a:xfrm>
            <a:off x="1209317" y="6784149"/>
            <a:ext cx="14921628"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Review the health systems standards… what are some of the priority Key actions?</a:t>
            </a:r>
          </a:p>
        </p:txBody>
      </p:sp>
    </p:spTree>
    <p:extLst>
      <p:ext uri="{BB962C8B-B14F-4D97-AF65-F5344CB8AC3E}">
        <p14:creationId xmlns:p14="http://schemas.microsoft.com/office/powerpoint/2010/main" val="30413612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481D6-D92A-4E2B-8C27-A92336F8F353}"/>
              </a:ext>
            </a:extLst>
          </p:cNvPr>
          <p:cNvSpPr>
            <a:spLocks noGrp="1"/>
          </p:cNvSpPr>
          <p:nvPr>
            <p:ph type="title"/>
          </p:nvPr>
        </p:nvSpPr>
        <p:spPr>
          <a:xfrm>
            <a:off x="546039" y="556049"/>
            <a:ext cx="16461616" cy="2159000"/>
          </a:xfrm>
        </p:spPr>
        <p:txBody>
          <a:bodyPr>
            <a:normAutofit/>
          </a:bodyPr>
          <a:lstStyle/>
          <a:p>
            <a:r>
              <a:rPr lang="en-GB" sz="6000" noProof="0" dirty="0"/>
              <a:t>Standards 2.1.1–2.7: Essential healthcare</a:t>
            </a:r>
          </a:p>
        </p:txBody>
      </p:sp>
      <p:sp>
        <p:nvSpPr>
          <p:cNvPr id="3" name="Text Placeholder 2">
            <a:extLst>
              <a:ext uri="{FF2B5EF4-FFF2-40B4-BE49-F238E27FC236}">
                <a16:creationId xmlns:a16="http://schemas.microsoft.com/office/drawing/2014/main" id="{B06C8E18-74A5-42C4-BDD7-D0E1C2687BD5}"/>
              </a:ext>
            </a:extLst>
          </p:cNvPr>
          <p:cNvSpPr>
            <a:spLocks noGrp="1"/>
          </p:cNvSpPr>
          <p:nvPr>
            <p:ph type="body" idx="1"/>
          </p:nvPr>
        </p:nvSpPr>
        <p:spPr>
          <a:xfrm>
            <a:off x="546039" y="1755393"/>
            <a:ext cx="16248184" cy="7225323"/>
          </a:xfrm>
        </p:spPr>
        <p:txBody>
          <a:bodyPr>
            <a:normAutofit/>
          </a:bodyPr>
          <a:lstStyle/>
          <a:p>
            <a:r>
              <a:rPr lang="en-GB" b="1" noProof="0" dirty="0"/>
              <a:t>Essential healthcare </a:t>
            </a:r>
            <a:r>
              <a:rPr lang="en-GB" noProof="0" dirty="0"/>
              <a:t>addresses the major causes of mortality and morbidity in a population affected by crisis. </a:t>
            </a:r>
          </a:p>
          <a:p>
            <a:r>
              <a:rPr lang="en-GB" noProof="0" dirty="0"/>
              <a:t>The population’s needs will change over time. </a:t>
            </a:r>
          </a:p>
          <a:p>
            <a:r>
              <a:rPr lang="en-GB" noProof="0" dirty="0"/>
              <a:t>Overcrowding, multiple displacements, malnutrition, lack of access to water, and continuing conflict all lead to greater need for healthcare. </a:t>
            </a:r>
          </a:p>
          <a:p>
            <a:r>
              <a:rPr lang="en-GB" noProof="0" dirty="0"/>
              <a:t>Age, gender, disability, HIV status, </a:t>
            </a:r>
            <a:r>
              <a:rPr lang="en-GB" dirty="0"/>
              <a:t>and </a:t>
            </a:r>
            <a:r>
              <a:rPr lang="en-GB" noProof="0" dirty="0"/>
              <a:t>linguistic or ethnic identity can further influence needs and may create significant barriers to accessing healthcare. </a:t>
            </a:r>
          </a:p>
        </p:txBody>
      </p:sp>
      <p:sp>
        <p:nvSpPr>
          <p:cNvPr id="4" name="Slide Number Placeholder 3">
            <a:extLst>
              <a:ext uri="{FF2B5EF4-FFF2-40B4-BE49-F238E27FC236}">
                <a16:creationId xmlns:a16="http://schemas.microsoft.com/office/drawing/2014/main" id="{CD20274E-4268-4576-9618-2929DD9CA0A8}"/>
              </a:ext>
            </a:extLst>
          </p:cNvPr>
          <p:cNvSpPr>
            <a:spLocks noGrp="1"/>
          </p:cNvSpPr>
          <p:nvPr>
            <p:ph type="sldNum" sz="quarter" idx="2"/>
          </p:nvPr>
        </p:nvSpPr>
        <p:spPr/>
        <p:txBody>
          <a:bodyPr/>
          <a:lstStyle/>
          <a:p>
            <a:fld id="{86CB4B4D-7CA3-9044-876B-883B54F8677D}" type="slidenum">
              <a:rPr lang="en-US" smtClean="0"/>
              <a:t>11</a:t>
            </a:fld>
            <a:endParaRPr lang="en-US" dirty="0"/>
          </a:p>
        </p:txBody>
      </p:sp>
    </p:spTree>
    <p:extLst>
      <p:ext uri="{BB962C8B-B14F-4D97-AF65-F5344CB8AC3E}">
        <p14:creationId xmlns:p14="http://schemas.microsoft.com/office/powerpoint/2010/main" val="334316684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outdoor, water, tree, ground&#10;&#10;Description automatically generated">
            <a:extLst>
              <a:ext uri="{FF2B5EF4-FFF2-40B4-BE49-F238E27FC236}">
                <a16:creationId xmlns:a16="http://schemas.microsoft.com/office/drawing/2014/main" id="{29AB3A8D-9223-4D62-B5F8-04B289B36CCE}"/>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2" name="Title 1">
            <a:extLst>
              <a:ext uri="{FF2B5EF4-FFF2-40B4-BE49-F238E27FC236}">
                <a16:creationId xmlns:a16="http://schemas.microsoft.com/office/drawing/2014/main" id="{8BB481D6-D92A-4E2B-8C27-A92336F8F353}"/>
              </a:ext>
            </a:extLst>
          </p:cNvPr>
          <p:cNvSpPr>
            <a:spLocks noGrp="1"/>
          </p:cNvSpPr>
          <p:nvPr>
            <p:ph type="title"/>
          </p:nvPr>
        </p:nvSpPr>
        <p:spPr>
          <a:xfrm>
            <a:off x="397478" y="89876"/>
            <a:ext cx="9117545" cy="1988692"/>
          </a:xfrm>
        </p:spPr>
        <p:txBody>
          <a:bodyPr>
            <a:normAutofit fontScale="90000"/>
          </a:bodyPr>
          <a:lstStyle/>
          <a:p>
            <a:r>
              <a:rPr lang="en-GB" noProof="0" dirty="0"/>
              <a:t>Standards 2.1.1–2.1.4: Communicable diseases</a:t>
            </a:r>
          </a:p>
        </p:txBody>
      </p:sp>
      <p:sp>
        <p:nvSpPr>
          <p:cNvPr id="6" name="Text Placeholder 5">
            <a:extLst>
              <a:ext uri="{FF2B5EF4-FFF2-40B4-BE49-F238E27FC236}">
                <a16:creationId xmlns:a16="http://schemas.microsoft.com/office/drawing/2014/main" id="{FA3D4A0D-F130-46D4-BCF0-47E627F96F3D}"/>
              </a:ext>
            </a:extLst>
          </p:cNvPr>
          <p:cNvSpPr>
            <a:spLocks noGrp="1"/>
          </p:cNvSpPr>
          <p:nvPr>
            <p:ph type="body" sz="quarter" idx="1"/>
          </p:nvPr>
        </p:nvSpPr>
        <p:spPr>
          <a:xfrm>
            <a:off x="397478" y="2045922"/>
            <a:ext cx="10064975" cy="7567002"/>
          </a:xfrm>
        </p:spPr>
        <p:txBody>
          <a:bodyPr>
            <a:normAutofit/>
          </a:bodyPr>
          <a:lstStyle/>
          <a:p>
            <a:pPr marL="571500" indent="-571500">
              <a:buFont typeface="Arial" panose="020B0604020202020204" pitchFamily="34" charset="0"/>
              <a:buChar char="•"/>
            </a:pPr>
            <a:r>
              <a:rPr lang="en-GB" noProof="0" dirty="0"/>
              <a:t>A humanitarian crisis often brings increased morbidity and mortality from </a:t>
            </a:r>
            <a:r>
              <a:rPr lang="en-GB" b="1" noProof="0" dirty="0"/>
              <a:t>communicable diseases. </a:t>
            </a:r>
          </a:p>
          <a:p>
            <a:pPr marL="571500" indent="-571500">
              <a:buFont typeface="Arial" panose="020B0604020202020204" pitchFamily="34" charset="0"/>
              <a:buChar char="•"/>
            </a:pPr>
            <a:r>
              <a:rPr lang="en-GB" noProof="0" dirty="0"/>
              <a:t>Diarrhoeal diseases </a:t>
            </a:r>
            <a:r>
              <a:rPr lang="en-GB" dirty="0"/>
              <a:t>AND</a:t>
            </a:r>
            <a:r>
              <a:rPr lang="en-GB" noProof="0" dirty="0"/>
              <a:t> measles spread easily in crowded settlements. </a:t>
            </a:r>
          </a:p>
          <a:p>
            <a:pPr marL="571500" indent="-571500">
              <a:buFont typeface="Arial" panose="020B0604020202020204" pitchFamily="34" charset="0"/>
              <a:buChar char="•"/>
            </a:pPr>
            <a:r>
              <a:rPr lang="en-GB" noProof="0" dirty="0"/>
              <a:t>Damage to, or overuse of, sanitation facilities and/or a lack of clean water means that water- </a:t>
            </a:r>
            <a:r>
              <a:rPr lang="en-GB" dirty="0"/>
              <a:t>and</a:t>
            </a:r>
            <a:r>
              <a:rPr lang="en-GB" noProof="0" dirty="0"/>
              <a:t> vector-borne diseases spread faster. </a:t>
            </a:r>
          </a:p>
        </p:txBody>
      </p:sp>
      <p:sp>
        <p:nvSpPr>
          <p:cNvPr id="4" name="Slide Number Placeholder 3">
            <a:extLst>
              <a:ext uri="{FF2B5EF4-FFF2-40B4-BE49-F238E27FC236}">
                <a16:creationId xmlns:a16="http://schemas.microsoft.com/office/drawing/2014/main" id="{CD20274E-4268-4576-9618-2929DD9CA0A8}"/>
              </a:ext>
            </a:extLst>
          </p:cNvPr>
          <p:cNvSpPr>
            <a:spLocks noGrp="1"/>
          </p:cNvSpPr>
          <p:nvPr>
            <p:ph type="sldNum" sz="quarter" idx="2"/>
          </p:nvPr>
        </p:nvSpPr>
        <p:spPr/>
        <p:txBody>
          <a:bodyPr/>
          <a:lstStyle/>
          <a:p>
            <a:fld id="{86CB4B4D-7CA3-9044-876B-883B54F8677D}" type="slidenum">
              <a:rPr lang="en-US" smtClean="0"/>
              <a:t>12</a:t>
            </a:fld>
            <a:endParaRPr lang="en-US" dirty="0"/>
          </a:p>
        </p:txBody>
      </p:sp>
      <p:sp>
        <p:nvSpPr>
          <p:cNvPr id="11" name="Text Placeholder 10">
            <a:extLst>
              <a:ext uri="{FF2B5EF4-FFF2-40B4-BE49-F238E27FC236}">
                <a16:creationId xmlns:a16="http://schemas.microsoft.com/office/drawing/2014/main" id="{C2F51B2E-E280-4A5A-B3E2-A64EB7699D3F}"/>
              </a:ext>
            </a:extLst>
          </p:cNvPr>
          <p:cNvSpPr txBox="1">
            <a:spLocks noGrp="1"/>
          </p:cNvSpPr>
          <p:nvPr>
            <p:ph type="body" sz="quarter" idx="14"/>
          </p:nvPr>
        </p:nvSpPr>
        <p:spPr>
          <a:xfrm>
            <a:off x="8670131" y="9208225"/>
            <a:ext cx="4307269"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GB" sz="2000" dirty="0">
                <a:solidFill>
                  <a:srgbClr val="00B297"/>
                </a:solidFill>
                <a:latin typeface="Open Sans Regular"/>
              </a:rPr>
              <a:t>Lutheran World Federation/Paul Jeffrey</a:t>
            </a:r>
            <a:endParaRPr lang="en-GB" sz="2000" noProof="0" dirty="0">
              <a:solidFill>
                <a:srgbClr val="00B297"/>
              </a:solidFill>
            </a:endParaRPr>
          </a:p>
          <a:p>
            <a:pPr marL="0" marR="0" indent="0" algn="ctr" defTabSz="584200" rtl="0" fontAlgn="auto" latinLnBrk="0" hangingPunct="0">
              <a:lnSpc>
                <a:spcPct val="100000"/>
              </a:lnSpc>
              <a:spcBef>
                <a:spcPts val="0"/>
              </a:spcBef>
              <a:spcAft>
                <a:spcPts val="0"/>
              </a:spcAft>
              <a:buClrTx/>
              <a:buSzTx/>
              <a:buFontTx/>
              <a:buNone/>
              <a:tabLst/>
            </a:pPr>
            <a:endParaRPr kumimoji="0" lang="en-GB" sz="2000" b="0" i="0" u="none" strike="noStrike" cap="none" spc="0" normalizeH="0" baseline="0" noProof="0" dirty="0">
              <a:ln>
                <a:noFill/>
              </a:ln>
              <a:solidFill>
                <a:srgbClr val="00B297"/>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94717159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481D6-D92A-4E2B-8C27-A92336F8F353}"/>
              </a:ext>
            </a:extLst>
          </p:cNvPr>
          <p:cNvSpPr>
            <a:spLocks noGrp="1"/>
          </p:cNvSpPr>
          <p:nvPr>
            <p:ph type="title"/>
          </p:nvPr>
        </p:nvSpPr>
        <p:spPr>
          <a:xfrm>
            <a:off x="379085" y="70338"/>
            <a:ext cx="9117545" cy="1988692"/>
          </a:xfrm>
        </p:spPr>
        <p:txBody>
          <a:bodyPr>
            <a:normAutofit fontScale="90000"/>
          </a:bodyPr>
          <a:lstStyle/>
          <a:p>
            <a:r>
              <a:rPr lang="en-GB" noProof="0" dirty="0"/>
              <a:t>Standards 2.2.1 and 2.2.2: Child health</a:t>
            </a:r>
          </a:p>
        </p:txBody>
      </p:sp>
      <p:sp>
        <p:nvSpPr>
          <p:cNvPr id="5" name="Text Placeholder 4">
            <a:extLst>
              <a:ext uri="{FF2B5EF4-FFF2-40B4-BE49-F238E27FC236}">
                <a16:creationId xmlns:a16="http://schemas.microsoft.com/office/drawing/2014/main" id="{6D80BE40-104A-4783-9513-64AA4EDB6E69}"/>
              </a:ext>
            </a:extLst>
          </p:cNvPr>
          <p:cNvSpPr>
            <a:spLocks noGrp="1"/>
          </p:cNvSpPr>
          <p:nvPr>
            <p:ph type="body" sz="quarter" idx="1"/>
          </p:nvPr>
        </p:nvSpPr>
        <p:spPr>
          <a:xfrm>
            <a:off x="196205" y="2221915"/>
            <a:ext cx="11065154" cy="7268307"/>
          </a:xfrm>
        </p:spPr>
        <p:txBody>
          <a:bodyPr>
            <a:normAutofit/>
          </a:bodyPr>
          <a:lstStyle/>
          <a:p>
            <a:pPr marL="571500" indent="-571500">
              <a:buFont typeface="Arial" panose="020B0604020202020204" pitchFamily="34" charset="0"/>
              <a:buChar char="•"/>
            </a:pPr>
            <a:r>
              <a:rPr lang="en-GB" noProof="0" dirty="0"/>
              <a:t>Children are more vulnerable to</a:t>
            </a:r>
            <a:br>
              <a:rPr lang="en-GB" noProof="0" dirty="0"/>
            </a:br>
            <a:r>
              <a:rPr lang="en-GB" noProof="0" dirty="0"/>
              <a:t>infections, diseases, and other risks to</a:t>
            </a:r>
            <a:br>
              <a:rPr lang="en-GB" noProof="0" dirty="0"/>
            </a:br>
            <a:r>
              <a:rPr lang="en-GB" noProof="0" dirty="0"/>
              <a:t>their health. These risks are even higher</a:t>
            </a:r>
            <a:br>
              <a:rPr lang="en-GB" noProof="0" dirty="0"/>
            </a:br>
            <a:r>
              <a:rPr lang="en-GB" noProof="0" dirty="0"/>
              <a:t>for unaccompanied and separated children.</a:t>
            </a:r>
          </a:p>
          <a:p>
            <a:pPr marL="571500" indent="-571500">
              <a:buFont typeface="Arial" panose="020B0604020202020204" pitchFamily="34" charset="0"/>
              <a:buChar char="•"/>
            </a:pPr>
            <a:r>
              <a:rPr lang="en-GB" noProof="0" dirty="0"/>
              <a:t>A concerted child-focused response is required. Initially this will focus on life-saving care, but interventions must also alleviate suffering and promote growth and development.</a:t>
            </a:r>
          </a:p>
          <a:p>
            <a:pPr marL="571500" indent="-571500">
              <a:buFont typeface="Arial" panose="020B0604020202020204" pitchFamily="34" charset="0"/>
              <a:buChar char="•"/>
            </a:pPr>
            <a:endParaRPr lang="en-GB" noProof="0" dirty="0"/>
          </a:p>
        </p:txBody>
      </p:sp>
      <p:sp>
        <p:nvSpPr>
          <p:cNvPr id="6" name="Text Placeholder 5">
            <a:extLst>
              <a:ext uri="{FF2B5EF4-FFF2-40B4-BE49-F238E27FC236}">
                <a16:creationId xmlns:a16="http://schemas.microsoft.com/office/drawing/2014/main" id="{CE051D11-A8A9-4578-BA46-2EAE9E945E55}"/>
              </a:ext>
            </a:extLst>
          </p:cNvPr>
          <p:cNvSpPr>
            <a:spLocks noGrp="1"/>
          </p:cNvSpPr>
          <p:nvPr>
            <p:ph type="body" sz="quarter" idx="14"/>
          </p:nvPr>
        </p:nvSpPr>
        <p:spPr>
          <a:xfrm>
            <a:off x="11759032" y="9213588"/>
            <a:ext cx="6549451" cy="406401"/>
          </a:xfrm>
        </p:spPr>
        <p:txBody>
          <a:bodyPr>
            <a:normAutofit/>
          </a:bodyPr>
          <a:lstStyle/>
          <a:p>
            <a:r>
              <a:rPr lang="en-GB" sz="2000" dirty="0">
                <a:solidFill>
                  <a:srgbClr val="00B297"/>
                </a:solidFill>
                <a:latin typeface="Open Sans Regular"/>
              </a:rPr>
              <a:t>CARE/Bohane</a:t>
            </a:r>
          </a:p>
        </p:txBody>
      </p:sp>
      <p:sp>
        <p:nvSpPr>
          <p:cNvPr id="4" name="Slide Number Placeholder 3">
            <a:extLst>
              <a:ext uri="{FF2B5EF4-FFF2-40B4-BE49-F238E27FC236}">
                <a16:creationId xmlns:a16="http://schemas.microsoft.com/office/drawing/2014/main" id="{CD20274E-4268-4576-9618-2929DD9CA0A8}"/>
              </a:ext>
            </a:extLst>
          </p:cNvPr>
          <p:cNvSpPr>
            <a:spLocks noGrp="1"/>
          </p:cNvSpPr>
          <p:nvPr>
            <p:ph type="sldNum" sz="quarter" idx="2"/>
          </p:nvPr>
        </p:nvSpPr>
        <p:spPr/>
        <p:txBody>
          <a:bodyPr/>
          <a:lstStyle/>
          <a:p>
            <a:fld id="{86CB4B4D-7CA3-9044-876B-883B54F8677D}" type="slidenum">
              <a:rPr lang="en-US" smtClean="0"/>
              <a:t>13</a:t>
            </a:fld>
            <a:endParaRPr lang="en-US" dirty="0"/>
          </a:p>
        </p:txBody>
      </p:sp>
      <p:pic>
        <p:nvPicPr>
          <p:cNvPr id="13" name="Picture Placeholder 12" descr="A picture containing person, outdoor, ground&#10;&#10;Description automatically generated">
            <a:extLst>
              <a:ext uri="{FF2B5EF4-FFF2-40B4-BE49-F238E27FC236}">
                <a16:creationId xmlns:a16="http://schemas.microsoft.com/office/drawing/2014/main" id="{10DA9C0E-E38F-40F3-9D10-7007E9D2EDC9}"/>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10576732" y="-1"/>
            <a:ext cx="6795615" cy="9753601"/>
          </a:xfrm>
        </p:spPr>
      </p:pic>
    </p:spTree>
    <p:extLst>
      <p:ext uri="{BB962C8B-B14F-4D97-AF65-F5344CB8AC3E}">
        <p14:creationId xmlns:p14="http://schemas.microsoft.com/office/powerpoint/2010/main" val="217739259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picture containing person, sky, small, ground&#10;&#10;Description automatically generated">
            <a:extLst>
              <a:ext uri="{FF2B5EF4-FFF2-40B4-BE49-F238E27FC236}">
                <a16:creationId xmlns:a16="http://schemas.microsoft.com/office/drawing/2014/main" id="{55F22AA4-CF62-423C-A4A9-05C5C0CC3B6A}"/>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2" name="Title 1">
            <a:extLst>
              <a:ext uri="{FF2B5EF4-FFF2-40B4-BE49-F238E27FC236}">
                <a16:creationId xmlns:a16="http://schemas.microsoft.com/office/drawing/2014/main" id="{8BB481D6-D92A-4E2B-8C27-A92336F8F353}"/>
              </a:ext>
            </a:extLst>
          </p:cNvPr>
          <p:cNvSpPr>
            <a:spLocks noGrp="1"/>
          </p:cNvSpPr>
          <p:nvPr>
            <p:ph type="title"/>
          </p:nvPr>
        </p:nvSpPr>
        <p:spPr>
          <a:xfrm>
            <a:off x="379085" y="93784"/>
            <a:ext cx="10197647" cy="1988692"/>
          </a:xfrm>
        </p:spPr>
        <p:txBody>
          <a:bodyPr>
            <a:noAutofit/>
          </a:bodyPr>
          <a:lstStyle/>
          <a:p>
            <a:r>
              <a:rPr lang="en-GB" sz="4800" noProof="0" dirty="0"/>
              <a:t>Standards 2.3.1–2.3.3: </a:t>
            </a:r>
            <a:br>
              <a:rPr lang="en-GB" sz="4800" noProof="0" dirty="0"/>
            </a:br>
            <a:r>
              <a:rPr lang="en-GB" sz="4800" noProof="0" dirty="0"/>
              <a:t>Sexual and reproductive health</a:t>
            </a:r>
          </a:p>
        </p:txBody>
      </p:sp>
      <p:sp>
        <p:nvSpPr>
          <p:cNvPr id="5" name="Text Placeholder 4">
            <a:extLst>
              <a:ext uri="{FF2B5EF4-FFF2-40B4-BE49-F238E27FC236}">
                <a16:creationId xmlns:a16="http://schemas.microsoft.com/office/drawing/2014/main" id="{97874119-8B2C-45A4-869C-F5FE7BA07761}"/>
              </a:ext>
            </a:extLst>
          </p:cNvPr>
          <p:cNvSpPr>
            <a:spLocks noGrp="1"/>
          </p:cNvSpPr>
          <p:nvPr>
            <p:ph type="body" sz="quarter" idx="1"/>
          </p:nvPr>
        </p:nvSpPr>
        <p:spPr>
          <a:xfrm>
            <a:off x="379086" y="1860269"/>
            <a:ext cx="10087088" cy="7987116"/>
          </a:xfrm>
        </p:spPr>
        <p:txBody>
          <a:bodyPr>
            <a:normAutofit/>
          </a:bodyPr>
          <a:lstStyle/>
          <a:p>
            <a:pPr marL="571500" indent="-571500">
              <a:buFont typeface="Arial" panose="020B0604020202020204" pitchFamily="34" charset="0"/>
              <a:buChar char="•"/>
            </a:pPr>
            <a:r>
              <a:rPr lang="en-GB" sz="3600" noProof="0" dirty="0"/>
              <a:t>Establish comprehensive sexual and reproductive care services as soon as feasible.</a:t>
            </a:r>
          </a:p>
          <a:p>
            <a:pPr marL="571500" indent="-571500">
              <a:buFont typeface="Arial" panose="020B0604020202020204" pitchFamily="34" charset="0"/>
              <a:buChar char="•"/>
            </a:pPr>
            <a:r>
              <a:rPr lang="en-GB" sz="3600" noProof="0" dirty="0"/>
              <a:t>This is part of an integrated health response and is aided by the use of reproductive health kits.</a:t>
            </a:r>
          </a:p>
          <a:p>
            <a:pPr marL="571500" indent="-571500">
              <a:buFont typeface="Arial" panose="020B0604020202020204" pitchFamily="34" charset="0"/>
              <a:buChar char="•"/>
            </a:pPr>
            <a:r>
              <a:rPr lang="en-GB" sz="3600" noProof="0" dirty="0"/>
              <a:t>Emergencies elevate risks of sexual violence, including exploitation and abuse. Health responders must work in close coordination with the protection response.</a:t>
            </a:r>
          </a:p>
        </p:txBody>
      </p:sp>
      <p:sp>
        <p:nvSpPr>
          <p:cNvPr id="6" name="Text Placeholder 5">
            <a:extLst>
              <a:ext uri="{FF2B5EF4-FFF2-40B4-BE49-F238E27FC236}">
                <a16:creationId xmlns:a16="http://schemas.microsoft.com/office/drawing/2014/main" id="{FA07723D-F921-42F4-8AC0-B7C6665E8F41}"/>
              </a:ext>
            </a:extLst>
          </p:cNvPr>
          <p:cNvSpPr>
            <a:spLocks noGrp="1"/>
          </p:cNvSpPr>
          <p:nvPr>
            <p:ph type="body" sz="quarter" idx="14"/>
          </p:nvPr>
        </p:nvSpPr>
        <p:spPr>
          <a:xfrm>
            <a:off x="10933454" y="9213588"/>
            <a:ext cx="6549451" cy="406401"/>
          </a:xfrm>
        </p:spPr>
        <p:txBody>
          <a:bodyPr>
            <a:normAutofit/>
          </a:bodyPr>
          <a:lstStyle/>
          <a:p>
            <a:r>
              <a:rPr lang="en-GB" sz="2000" dirty="0">
                <a:solidFill>
                  <a:srgbClr val="00B297"/>
                </a:solidFill>
                <a:latin typeface="Open Sans Regular"/>
              </a:rPr>
              <a:t>CARE/Thomas Markert</a:t>
            </a:r>
          </a:p>
        </p:txBody>
      </p:sp>
      <p:sp>
        <p:nvSpPr>
          <p:cNvPr id="4" name="Slide Number Placeholder 3">
            <a:extLst>
              <a:ext uri="{FF2B5EF4-FFF2-40B4-BE49-F238E27FC236}">
                <a16:creationId xmlns:a16="http://schemas.microsoft.com/office/drawing/2014/main" id="{CD20274E-4268-4576-9618-2929DD9CA0A8}"/>
              </a:ext>
            </a:extLst>
          </p:cNvPr>
          <p:cNvSpPr>
            <a:spLocks noGrp="1"/>
          </p:cNvSpPr>
          <p:nvPr>
            <p:ph type="sldNum" sz="quarter" idx="2"/>
          </p:nvPr>
        </p:nvSpPr>
        <p:spPr/>
        <p:txBody>
          <a:bodyPr/>
          <a:lstStyle/>
          <a:p>
            <a:fld id="{86CB4B4D-7CA3-9044-876B-883B54F8677D}" type="slidenum">
              <a:rPr lang="en-US" smtClean="0"/>
              <a:t>14</a:t>
            </a:fld>
            <a:endParaRPr lang="en-US" dirty="0"/>
          </a:p>
        </p:txBody>
      </p:sp>
    </p:spTree>
    <p:extLst>
      <p:ext uri="{BB962C8B-B14F-4D97-AF65-F5344CB8AC3E}">
        <p14:creationId xmlns:p14="http://schemas.microsoft.com/office/powerpoint/2010/main" val="275882725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person that is standing in the grass&#10;&#10;Description automatically generated">
            <a:extLst>
              <a:ext uri="{FF2B5EF4-FFF2-40B4-BE49-F238E27FC236}">
                <a16:creationId xmlns:a16="http://schemas.microsoft.com/office/drawing/2014/main" id="{51711AB2-D3FD-432C-9C72-F009A3757734}"/>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10576732" y="-1"/>
            <a:ext cx="6795615" cy="9753601"/>
          </a:xfrm>
        </p:spPr>
      </p:pic>
      <p:sp>
        <p:nvSpPr>
          <p:cNvPr id="2" name="Title 1">
            <a:extLst>
              <a:ext uri="{FF2B5EF4-FFF2-40B4-BE49-F238E27FC236}">
                <a16:creationId xmlns:a16="http://schemas.microsoft.com/office/drawing/2014/main" id="{8BB481D6-D92A-4E2B-8C27-A92336F8F353}"/>
              </a:ext>
            </a:extLst>
          </p:cNvPr>
          <p:cNvSpPr>
            <a:spLocks noGrp="1"/>
          </p:cNvSpPr>
          <p:nvPr>
            <p:ph type="title"/>
          </p:nvPr>
        </p:nvSpPr>
        <p:spPr>
          <a:xfrm>
            <a:off x="332193" y="70338"/>
            <a:ext cx="9117545" cy="1988692"/>
          </a:xfrm>
        </p:spPr>
        <p:txBody>
          <a:bodyPr>
            <a:normAutofit fontScale="90000"/>
          </a:bodyPr>
          <a:lstStyle/>
          <a:p>
            <a:r>
              <a:rPr lang="en-GB" noProof="0" dirty="0"/>
              <a:t>Standard 2.4: </a:t>
            </a:r>
            <a:br>
              <a:rPr lang="en-GB" noProof="0" dirty="0"/>
            </a:br>
            <a:r>
              <a:rPr lang="en-GB" noProof="0" dirty="0"/>
              <a:t>Injury and trauma care</a:t>
            </a:r>
          </a:p>
        </p:txBody>
      </p:sp>
      <p:sp>
        <p:nvSpPr>
          <p:cNvPr id="5" name="Text Placeholder 4">
            <a:extLst>
              <a:ext uri="{FF2B5EF4-FFF2-40B4-BE49-F238E27FC236}">
                <a16:creationId xmlns:a16="http://schemas.microsoft.com/office/drawing/2014/main" id="{95902EA5-2FE1-42AF-A74D-2E44860874F8}"/>
              </a:ext>
            </a:extLst>
          </p:cNvPr>
          <p:cNvSpPr>
            <a:spLocks noGrp="1"/>
          </p:cNvSpPr>
          <p:nvPr>
            <p:ph type="body" sz="quarter" idx="1"/>
          </p:nvPr>
        </p:nvSpPr>
        <p:spPr>
          <a:xfrm>
            <a:off x="322476" y="2159649"/>
            <a:ext cx="10145860" cy="7053939"/>
          </a:xfrm>
        </p:spPr>
        <p:txBody>
          <a:bodyPr>
            <a:normAutofit/>
          </a:bodyPr>
          <a:lstStyle/>
          <a:p>
            <a:pPr marL="571500" indent="-571500">
              <a:buFont typeface="Arial" panose="020B0604020202020204" pitchFamily="34" charset="0"/>
              <a:buChar char="•"/>
            </a:pPr>
            <a:r>
              <a:rPr lang="en-GB" noProof="0" dirty="0"/>
              <a:t>In many crises, excess morbidity and mortality is attributable to injury. </a:t>
            </a:r>
          </a:p>
          <a:p>
            <a:pPr marL="571500" indent="-571500">
              <a:buFont typeface="Arial" panose="020B0604020202020204" pitchFamily="34" charset="0"/>
              <a:buChar char="•"/>
            </a:pPr>
            <a:r>
              <a:rPr lang="en-GB" noProof="0" dirty="0"/>
              <a:t>Increased demand for trauma care services may quickly exceed the capacities of local health systems. </a:t>
            </a:r>
          </a:p>
          <a:p>
            <a:pPr marL="571500" indent="-571500">
              <a:buFont typeface="Arial" panose="020B0604020202020204" pitchFamily="34" charset="0"/>
              <a:buChar char="•"/>
            </a:pPr>
            <a:r>
              <a:rPr lang="en-GB" noProof="0" dirty="0"/>
              <a:t>Provide systematic triage and mass casualty management alongside basic emergency, safe operative, and rehabilitative care.</a:t>
            </a:r>
          </a:p>
        </p:txBody>
      </p:sp>
      <p:sp>
        <p:nvSpPr>
          <p:cNvPr id="6" name="Text Placeholder 5">
            <a:extLst>
              <a:ext uri="{FF2B5EF4-FFF2-40B4-BE49-F238E27FC236}">
                <a16:creationId xmlns:a16="http://schemas.microsoft.com/office/drawing/2014/main" id="{2D496929-5AD3-464D-B5F2-5B54969880BF}"/>
              </a:ext>
            </a:extLst>
          </p:cNvPr>
          <p:cNvSpPr>
            <a:spLocks noGrp="1"/>
          </p:cNvSpPr>
          <p:nvPr>
            <p:ph type="body" sz="quarter" idx="14"/>
          </p:nvPr>
        </p:nvSpPr>
        <p:spPr>
          <a:xfrm>
            <a:off x="11127903" y="9198598"/>
            <a:ext cx="6549451" cy="406401"/>
          </a:xfrm>
        </p:spPr>
        <p:txBody>
          <a:bodyPr>
            <a:normAutofit/>
          </a:bodyPr>
          <a:lstStyle/>
          <a:p>
            <a:r>
              <a:rPr lang="en-GB" sz="2000" dirty="0">
                <a:solidFill>
                  <a:srgbClr val="00B297"/>
                </a:solidFill>
                <a:latin typeface="Open Sans Regular"/>
              </a:rPr>
              <a:t>IFRC/Juozas Cernius</a:t>
            </a:r>
          </a:p>
        </p:txBody>
      </p:sp>
      <p:sp>
        <p:nvSpPr>
          <p:cNvPr id="4" name="Slide Number Placeholder 3">
            <a:extLst>
              <a:ext uri="{FF2B5EF4-FFF2-40B4-BE49-F238E27FC236}">
                <a16:creationId xmlns:a16="http://schemas.microsoft.com/office/drawing/2014/main" id="{CD20274E-4268-4576-9618-2929DD9CA0A8}"/>
              </a:ext>
            </a:extLst>
          </p:cNvPr>
          <p:cNvSpPr>
            <a:spLocks noGrp="1"/>
          </p:cNvSpPr>
          <p:nvPr>
            <p:ph type="sldNum" sz="quarter" idx="2"/>
          </p:nvPr>
        </p:nvSpPr>
        <p:spPr/>
        <p:txBody>
          <a:bodyPr/>
          <a:lstStyle/>
          <a:p>
            <a:fld id="{86CB4B4D-7CA3-9044-876B-883B54F8677D}" type="slidenum">
              <a:rPr lang="en-US" smtClean="0"/>
              <a:t>15</a:t>
            </a:fld>
            <a:endParaRPr lang="en-US" dirty="0"/>
          </a:p>
        </p:txBody>
      </p:sp>
    </p:spTree>
    <p:extLst>
      <p:ext uri="{BB962C8B-B14F-4D97-AF65-F5344CB8AC3E}">
        <p14:creationId xmlns:p14="http://schemas.microsoft.com/office/powerpoint/2010/main" val="302283189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481D6-D92A-4E2B-8C27-A92336F8F353}"/>
              </a:ext>
            </a:extLst>
          </p:cNvPr>
          <p:cNvSpPr>
            <a:spLocks noGrp="1"/>
          </p:cNvSpPr>
          <p:nvPr>
            <p:ph type="title"/>
          </p:nvPr>
        </p:nvSpPr>
        <p:spPr>
          <a:xfrm>
            <a:off x="451940" y="254405"/>
            <a:ext cx="10866300" cy="1988692"/>
          </a:xfrm>
        </p:spPr>
        <p:txBody>
          <a:bodyPr>
            <a:normAutofit/>
          </a:bodyPr>
          <a:lstStyle/>
          <a:p>
            <a:r>
              <a:rPr lang="en-GB" sz="5600" noProof="0" dirty="0"/>
              <a:t>Standard 2.5: Mental health</a:t>
            </a:r>
          </a:p>
        </p:txBody>
      </p:sp>
      <p:sp>
        <p:nvSpPr>
          <p:cNvPr id="3" name="Text Placeholder 2">
            <a:extLst>
              <a:ext uri="{FF2B5EF4-FFF2-40B4-BE49-F238E27FC236}">
                <a16:creationId xmlns:a16="http://schemas.microsoft.com/office/drawing/2014/main" id="{B06C8E18-74A5-42C4-BDD7-D0E1C2687BD5}"/>
              </a:ext>
            </a:extLst>
          </p:cNvPr>
          <p:cNvSpPr>
            <a:spLocks noGrp="1"/>
          </p:cNvSpPr>
          <p:nvPr>
            <p:ph type="body" sz="quarter" idx="1"/>
          </p:nvPr>
        </p:nvSpPr>
        <p:spPr>
          <a:xfrm>
            <a:off x="451941" y="1371518"/>
            <a:ext cx="9581746" cy="7010561"/>
          </a:xfrm>
        </p:spPr>
        <p:txBody>
          <a:bodyPr>
            <a:noAutofit/>
          </a:bodyPr>
          <a:lstStyle/>
          <a:p>
            <a:pPr marL="571500" indent="-571500">
              <a:buFont typeface="Arial" panose="020B0604020202020204" pitchFamily="34" charset="0"/>
              <a:buChar char="•"/>
            </a:pPr>
            <a:r>
              <a:rPr lang="en-GB" sz="3800" noProof="0" dirty="0"/>
              <a:t>This standard focuses primarily on actions by health actors </a:t>
            </a:r>
          </a:p>
          <a:p>
            <a:pPr marL="571500" indent="-571500">
              <a:buFont typeface="Arial" panose="020B0604020202020204" pitchFamily="34" charset="0"/>
              <a:buChar char="•"/>
            </a:pPr>
            <a:r>
              <a:rPr lang="en-GB" sz="3800" noProof="0" dirty="0"/>
              <a:t>Mental health and psychosocial problems are common among adults, adolescents, and children in all humanitarian settings.</a:t>
            </a:r>
          </a:p>
          <a:p>
            <a:pPr marL="571500" indent="-571500">
              <a:buFont typeface="Arial" panose="020B0604020202020204" pitchFamily="34" charset="0"/>
              <a:buChar char="•"/>
            </a:pPr>
            <a:r>
              <a:rPr lang="en-GB" sz="3800" noProof="0" dirty="0"/>
              <a:t>The extreme stressors associated with crises place people at increased risk of social, behavioural, psychological, and psychiatric problems.</a:t>
            </a:r>
          </a:p>
        </p:txBody>
      </p:sp>
      <p:sp>
        <p:nvSpPr>
          <p:cNvPr id="7" name="Text Placeholder 6">
            <a:extLst>
              <a:ext uri="{FF2B5EF4-FFF2-40B4-BE49-F238E27FC236}">
                <a16:creationId xmlns:a16="http://schemas.microsoft.com/office/drawing/2014/main" id="{163C5A5D-BCAA-47A5-8544-B663CC3FD9F0}"/>
              </a:ext>
            </a:extLst>
          </p:cNvPr>
          <p:cNvSpPr>
            <a:spLocks noGrp="1"/>
          </p:cNvSpPr>
          <p:nvPr>
            <p:ph type="body" sz="quarter" idx="14"/>
          </p:nvPr>
        </p:nvSpPr>
        <p:spPr>
          <a:xfrm>
            <a:off x="11473492" y="9213588"/>
            <a:ext cx="6549451" cy="406401"/>
          </a:xfrm>
        </p:spPr>
        <p:txBody>
          <a:bodyPr>
            <a:normAutofit fontScale="55000" lnSpcReduction="20000"/>
          </a:bodyPr>
          <a:lstStyle/>
          <a:p>
            <a:r>
              <a:rPr lang="en-GB" sz="3600" dirty="0">
                <a:solidFill>
                  <a:srgbClr val="00B297"/>
                </a:solidFill>
                <a:latin typeface="Open Sans Regular"/>
              </a:rPr>
              <a:t>CARE/Peter</a:t>
            </a:r>
            <a:r>
              <a:rPr lang="en-GB" noProof="0" dirty="0"/>
              <a:t> </a:t>
            </a:r>
            <a:r>
              <a:rPr lang="en-GB" sz="3600" dirty="0">
                <a:solidFill>
                  <a:srgbClr val="00B297"/>
                </a:solidFill>
                <a:latin typeface="Open Sans Regular"/>
              </a:rPr>
              <a:t>Caton</a:t>
            </a:r>
          </a:p>
        </p:txBody>
      </p:sp>
      <p:sp>
        <p:nvSpPr>
          <p:cNvPr id="4" name="Slide Number Placeholder 3">
            <a:extLst>
              <a:ext uri="{FF2B5EF4-FFF2-40B4-BE49-F238E27FC236}">
                <a16:creationId xmlns:a16="http://schemas.microsoft.com/office/drawing/2014/main" id="{CD20274E-4268-4576-9618-2929DD9CA0A8}"/>
              </a:ext>
            </a:extLst>
          </p:cNvPr>
          <p:cNvSpPr>
            <a:spLocks noGrp="1"/>
          </p:cNvSpPr>
          <p:nvPr>
            <p:ph type="sldNum" sz="quarter" idx="2"/>
          </p:nvPr>
        </p:nvSpPr>
        <p:spPr/>
        <p:txBody>
          <a:bodyPr/>
          <a:lstStyle/>
          <a:p>
            <a:fld id="{86CB4B4D-7CA3-9044-876B-883B54F8677D}" type="slidenum">
              <a:rPr lang="en-US" smtClean="0"/>
              <a:t>16</a:t>
            </a:fld>
            <a:endParaRPr lang="en-US" dirty="0"/>
          </a:p>
        </p:txBody>
      </p:sp>
      <p:pic>
        <p:nvPicPr>
          <p:cNvPr id="16" name="Picture Placeholder 15" descr="A person standing in a field&#10;&#10;Description automatically generated">
            <a:extLst>
              <a:ext uri="{FF2B5EF4-FFF2-40B4-BE49-F238E27FC236}">
                <a16:creationId xmlns:a16="http://schemas.microsoft.com/office/drawing/2014/main" id="{F7A9F665-616A-46C3-AB44-3F00C09F7B71}"/>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590572267"/>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32F1406-E3DF-4712-8209-343E98619701}"/>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r="3404"/>
          <a:stretch/>
        </p:blipFill>
        <p:spPr>
          <a:xfrm>
            <a:off x="5716734" y="1063267"/>
            <a:ext cx="11105369" cy="8401050"/>
          </a:xfrm>
          <a:prstGeom prst="rect">
            <a:avLst/>
          </a:prstGeom>
        </p:spPr>
      </p:pic>
      <p:sp>
        <p:nvSpPr>
          <p:cNvPr id="2" name="Title 1">
            <a:extLst>
              <a:ext uri="{FF2B5EF4-FFF2-40B4-BE49-F238E27FC236}">
                <a16:creationId xmlns:a16="http://schemas.microsoft.com/office/drawing/2014/main" id="{D7F8337E-E96D-4A3C-B12E-1438E048804F}"/>
              </a:ext>
            </a:extLst>
          </p:cNvPr>
          <p:cNvSpPr>
            <a:spLocks noGrp="1"/>
          </p:cNvSpPr>
          <p:nvPr>
            <p:ph type="title"/>
          </p:nvPr>
        </p:nvSpPr>
        <p:spPr>
          <a:xfrm>
            <a:off x="392703" y="159646"/>
            <a:ext cx="13953493" cy="1130300"/>
          </a:xfrm>
        </p:spPr>
        <p:txBody>
          <a:bodyPr/>
          <a:lstStyle/>
          <a:p>
            <a:r>
              <a:rPr lang="en-GB" noProof="0" dirty="0"/>
              <a:t>Mental health multi-level support </a:t>
            </a:r>
          </a:p>
        </p:txBody>
      </p:sp>
      <p:sp>
        <p:nvSpPr>
          <p:cNvPr id="3" name="Text Placeholder 2">
            <a:extLst>
              <a:ext uri="{FF2B5EF4-FFF2-40B4-BE49-F238E27FC236}">
                <a16:creationId xmlns:a16="http://schemas.microsoft.com/office/drawing/2014/main" id="{69F8FBCA-D86C-4261-84A2-155AA8F910E6}"/>
              </a:ext>
            </a:extLst>
          </p:cNvPr>
          <p:cNvSpPr>
            <a:spLocks noGrp="1"/>
          </p:cNvSpPr>
          <p:nvPr>
            <p:ph type="body" sz="half" idx="1"/>
          </p:nvPr>
        </p:nvSpPr>
        <p:spPr>
          <a:xfrm>
            <a:off x="726239" y="1718018"/>
            <a:ext cx="6643211" cy="7091549"/>
          </a:xfrm>
        </p:spPr>
        <p:txBody>
          <a:bodyPr>
            <a:normAutofit/>
          </a:bodyPr>
          <a:lstStyle/>
          <a:p>
            <a:r>
              <a:rPr lang="en-GB" noProof="0" dirty="0"/>
              <a:t>One key to organising mental health and psychosocial support is to develop a layered system of </a:t>
            </a:r>
            <a:r>
              <a:rPr lang="en-GB" b="1" noProof="0" dirty="0"/>
              <a:t>complementary </a:t>
            </a:r>
            <a:br>
              <a:rPr lang="en-GB" b="1" noProof="0" dirty="0"/>
            </a:br>
            <a:r>
              <a:rPr lang="en-GB" b="1" noProof="0" dirty="0"/>
              <a:t>non-specialised supports </a:t>
            </a:r>
            <a:r>
              <a:rPr lang="en-GB" noProof="0" dirty="0"/>
              <a:t>that meet different needs, as illustrated in the diagram.</a:t>
            </a:r>
          </a:p>
          <a:p>
            <a:r>
              <a:rPr lang="en-GB" noProof="0" dirty="0"/>
              <a:t>(see page 341) </a:t>
            </a:r>
          </a:p>
        </p:txBody>
      </p:sp>
      <p:sp>
        <p:nvSpPr>
          <p:cNvPr id="4" name="Slide Number Placeholder 3">
            <a:extLst>
              <a:ext uri="{FF2B5EF4-FFF2-40B4-BE49-F238E27FC236}">
                <a16:creationId xmlns:a16="http://schemas.microsoft.com/office/drawing/2014/main" id="{BCA1B10B-853E-4679-9CC7-E7EFFE8E197F}"/>
              </a:ext>
            </a:extLst>
          </p:cNvPr>
          <p:cNvSpPr>
            <a:spLocks noGrp="1"/>
          </p:cNvSpPr>
          <p:nvPr>
            <p:ph type="sldNum" sz="quarter" idx="2"/>
          </p:nvPr>
        </p:nvSpPr>
        <p:spPr/>
        <p:txBody>
          <a:bodyPr/>
          <a:lstStyle/>
          <a:p>
            <a:fld id="{86CB4B4D-7CA3-9044-876B-883B54F8677D}" type="slidenum">
              <a:rPr lang="en-US" smtClean="0"/>
              <a:t>17</a:t>
            </a:fld>
            <a:endParaRPr lang="en-US" dirty="0"/>
          </a:p>
        </p:txBody>
      </p:sp>
    </p:spTree>
    <p:extLst>
      <p:ext uri="{BB962C8B-B14F-4D97-AF65-F5344CB8AC3E}">
        <p14:creationId xmlns:p14="http://schemas.microsoft.com/office/powerpoint/2010/main" val="4058633289"/>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erson posing for the camera&#10;&#10;Description automatically generated">
            <a:extLst>
              <a:ext uri="{FF2B5EF4-FFF2-40B4-BE49-F238E27FC236}">
                <a16:creationId xmlns:a16="http://schemas.microsoft.com/office/drawing/2014/main" id="{1A94F183-D07D-4A41-93FC-89FD7E0BAC25}"/>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b="-971"/>
          <a:stretch/>
        </p:blipFill>
        <p:spPr>
          <a:xfrm>
            <a:off x="10576732" y="-1"/>
            <a:ext cx="6795615" cy="9753601"/>
          </a:xfrm>
        </p:spPr>
      </p:pic>
      <p:sp>
        <p:nvSpPr>
          <p:cNvPr id="2" name="Title 1">
            <a:extLst>
              <a:ext uri="{FF2B5EF4-FFF2-40B4-BE49-F238E27FC236}">
                <a16:creationId xmlns:a16="http://schemas.microsoft.com/office/drawing/2014/main" id="{B14F36FC-318A-40B5-8885-621397AD94F4}"/>
              </a:ext>
            </a:extLst>
          </p:cNvPr>
          <p:cNvSpPr>
            <a:spLocks noGrp="1"/>
          </p:cNvSpPr>
          <p:nvPr>
            <p:ph type="title"/>
          </p:nvPr>
        </p:nvSpPr>
        <p:spPr>
          <a:xfrm>
            <a:off x="355639" y="93784"/>
            <a:ext cx="10221093" cy="1988692"/>
          </a:xfrm>
        </p:spPr>
        <p:txBody>
          <a:bodyPr>
            <a:normAutofit fontScale="90000"/>
          </a:bodyPr>
          <a:lstStyle/>
          <a:p>
            <a:r>
              <a:rPr lang="en-GB" noProof="0" dirty="0"/>
              <a:t>Non-communicable diseases</a:t>
            </a:r>
          </a:p>
        </p:txBody>
      </p:sp>
      <p:sp>
        <p:nvSpPr>
          <p:cNvPr id="3" name="Text Placeholder 2">
            <a:extLst>
              <a:ext uri="{FF2B5EF4-FFF2-40B4-BE49-F238E27FC236}">
                <a16:creationId xmlns:a16="http://schemas.microsoft.com/office/drawing/2014/main" id="{C767EF76-300C-46C1-843B-E110D96F5634}"/>
              </a:ext>
            </a:extLst>
          </p:cNvPr>
          <p:cNvSpPr>
            <a:spLocks noGrp="1"/>
          </p:cNvSpPr>
          <p:nvPr>
            <p:ph type="body" sz="quarter" idx="1"/>
          </p:nvPr>
        </p:nvSpPr>
        <p:spPr>
          <a:xfrm>
            <a:off x="355638" y="2384084"/>
            <a:ext cx="9924307" cy="6952551"/>
          </a:xfrm>
        </p:spPr>
        <p:txBody>
          <a:bodyPr>
            <a:noAutofit/>
          </a:bodyPr>
          <a:lstStyle/>
          <a:p>
            <a:pPr marL="571500" indent="-571500">
              <a:buFont typeface="Arial" panose="020B0604020202020204" pitchFamily="34" charset="0"/>
              <a:buChar char="•"/>
            </a:pPr>
            <a:r>
              <a:rPr lang="en-GB" sz="3800" noProof="0" dirty="0"/>
              <a:t>About 80% of deaths from NCDs occur in low- or middle-income countries, and emergencies further exacerbate this.</a:t>
            </a:r>
          </a:p>
          <a:p>
            <a:pPr marL="571500" indent="-571500">
              <a:buFont typeface="Arial" panose="020B0604020202020204" pitchFamily="34" charset="0"/>
              <a:buChar char="•"/>
            </a:pPr>
            <a:r>
              <a:rPr lang="en-GB" sz="3800" noProof="0" dirty="0"/>
              <a:t>Within an average adult population of 10,000 people, over a normal 90-day period there are likely to be:</a:t>
            </a:r>
          </a:p>
          <a:p>
            <a:pPr marL="1077913" lvl="1" indent="-571500">
              <a:spcBef>
                <a:spcPts val="0"/>
              </a:spcBef>
              <a:buFont typeface="Arial" panose="020B0604020202020204" pitchFamily="34" charset="0"/>
              <a:buChar char="•"/>
            </a:pPr>
            <a:r>
              <a:rPr lang="en-GB" sz="3800" noProof="0" dirty="0"/>
              <a:t>1,500–3,000 people with hypertension; </a:t>
            </a:r>
          </a:p>
          <a:p>
            <a:pPr marL="1077913" lvl="1" indent="-571500">
              <a:spcBef>
                <a:spcPts val="0"/>
              </a:spcBef>
              <a:buFont typeface="Arial" panose="020B0604020202020204" pitchFamily="34" charset="0"/>
              <a:buChar char="•"/>
            </a:pPr>
            <a:r>
              <a:rPr lang="en-GB" sz="3800" dirty="0"/>
              <a:t>500–2,000 </a:t>
            </a:r>
            <a:r>
              <a:rPr lang="en-GB" sz="3800" noProof="0" dirty="0"/>
              <a:t>with diabetes; and </a:t>
            </a:r>
          </a:p>
          <a:p>
            <a:pPr marL="1077913" lvl="1" indent="-571500">
              <a:spcBef>
                <a:spcPts val="0"/>
              </a:spcBef>
              <a:buFont typeface="Arial" panose="020B0604020202020204" pitchFamily="34" charset="0"/>
              <a:buChar char="•"/>
            </a:pPr>
            <a:r>
              <a:rPr lang="en-GB" sz="3800" dirty="0"/>
              <a:t>3–8 </a:t>
            </a:r>
            <a:r>
              <a:rPr lang="en-GB" sz="3800" noProof="0" dirty="0"/>
              <a:t>acute heart attacks.</a:t>
            </a:r>
          </a:p>
          <a:p>
            <a:endParaRPr lang="en-GB" sz="3800" noProof="0" dirty="0"/>
          </a:p>
        </p:txBody>
      </p:sp>
      <p:sp>
        <p:nvSpPr>
          <p:cNvPr id="5" name="Text Placeholder 4">
            <a:extLst>
              <a:ext uri="{FF2B5EF4-FFF2-40B4-BE49-F238E27FC236}">
                <a16:creationId xmlns:a16="http://schemas.microsoft.com/office/drawing/2014/main" id="{87472E57-9C45-432B-86F7-2718E42229C5}"/>
              </a:ext>
            </a:extLst>
          </p:cNvPr>
          <p:cNvSpPr>
            <a:spLocks noGrp="1"/>
          </p:cNvSpPr>
          <p:nvPr>
            <p:ph type="body" sz="quarter" idx="14"/>
          </p:nvPr>
        </p:nvSpPr>
        <p:spPr>
          <a:xfrm>
            <a:off x="11119683" y="9213588"/>
            <a:ext cx="6549451" cy="406401"/>
          </a:xfrm>
        </p:spPr>
        <p:txBody>
          <a:bodyPr>
            <a:normAutofit/>
          </a:bodyPr>
          <a:lstStyle/>
          <a:p>
            <a:r>
              <a:rPr lang="en-GB" sz="2000" dirty="0">
                <a:solidFill>
                  <a:srgbClr val="00B297"/>
                </a:solidFill>
                <a:latin typeface="Open Sans Regular"/>
              </a:rPr>
              <a:t>IFRC/Matthew Carter</a:t>
            </a:r>
          </a:p>
        </p:txBody>
      </p:sp>
      <p:sp>
        <p:nvSpPr>
          <p:cNvPr id="4" name="Slide Number Placeholder 3">
            <a:extLst>
              <a:ext uri="{FF2B5EF4-FFF2-40B4-BE49-F238E27FC236}">
                <a16:creationId xmlns:a16="http://schemas.microsoft.com/office/drawing/2014/main" id="{CCF58AFA-7DC1-40B4-B1BD-6E74D8A37CED}"/>
              </a:ext>
            </a:extLst>
          </p:cNvPr>
          <p:cNvSpPr>
            <a:spLocks noGrp="1"/>
          </p:cNvSpPr>
          <p:nvPr>
            <p:ph type="sldNum" sz="quarter" idx="2"/>
          </p:nvPr>
        </p:nvSpPr>
        <p:spPr/>
        <p:txBody>
          <a:bodyPr/>
          <a:lstStyle/>
          <a:p>
            <a:fld id="{86CB4B4D-7CA3-9044-876B-883B54F8677D}" type="slidenum">
              <a:rPr lang="en-US" smtClean="0"/>
              <a:t>18</a:t>
            </a:fld>
            <a:endParaRPr lang="en-US" dirty="0"/>
          </a:p>
        </p:txBody>
      </p:sp>
    </p:spTree>
    <p:extLst>
      <p:ext uri="{BB962C8B-B14F-4D97-AF65-F5344CB8AC3E}">
        <p14:creationId xmlns:p14="http://schemas.microsoft.com/office/powerpoint/2010/main" val="3093265541"/>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F36FC-318A-40B5-8885-621397AD94F4}"/>
              </a:ext>
            </a:extLst>
          </p:cNvPr>
          <p:cNvSpPr>
            <a:spLocks noGrp="1"/>
          </p:cNvSpPr>
          <p:nvPr>
            <p:ph type="title"/>
          </p:nvPr>
        </p:nvSpPr>
        <p:spPr>
          <a:xfrm>
            <a:off x="838201" y="233484"/>
            <a:ext cx="16263496" cy="2159000"/>
          </a:xfrm>
        </p:spPr>
        <p:txBody>
          <a:bodyPr>
            <a:normAutofit/>
          </a:bodyPr>
          <a:lstStyle/>
          <a:p>
            <a:r>
              <a:rPr lang="en-GB" sz="6000" noProof="0" dirty="0"/>
              <a:t>Standard 2.6: Non-communicable diseases</a:t>
            </a:r>
          </a:p>
        </p:txBody>
      </p:sp>
      <p:sp>
        <p:nvSpPr>
          <p:cNvPr id="3" name="Text Placeholder 2">
            <a:extLst>
              <a:ext uri="{FF2B5EF4-FFF2-40B4-BE49-F238E27FC236}">
                <a16:creationId xmlns:a16="http://schemas.microsoft.com/office/drawing/2014/main" id="{C767EF76-300C-46C1-843B-E110D96F5634}"/>
              </a:ext>
            </a:extLst>
          </p:cNvPr>
          <p:cNvSpPr>
            <a:spLocks noGrp="1"/>
          </p:cNvSpPr>
          <p:nvPr>
            <p:ph type="body" idx="1"/>
          </p:nvPr>
        </p:nvSpPr>
        <p:spPr>
          <a:xfrm>
            <a:off x="1133092" y="1410776"/>
            <a:ext cx="15673713" cy="5000299"/>
          </a:xfrm>
        </p:spPr>
        <p:txBody>
          <a:bodyPr>
            <a:normAutofit/>
          </a:bodyPr>
          <a:lstStyle/>
          <a:p>
            <a:r>
              <a:rPr lang="en-GB" noProof="0" dirty="0"/>
              <a:t>Diseases will vary but often include diabetes, cardiovascular disease (including hypertension, heart failure, strokes, and chronic kidney disease), chronic lung disease (such as asthma and chronic obstructive pulmonary disease), and cancer. </a:t>
            </a:r>
          </a:p>
          <a:p>
            <a:r>
              <a:rPr lang="en-GB" noProof="0" dirty="0"/>
              <a:t>Initial response should manage acute complications and avoid treatment interruption, followed by more comprehensive programmes.</a:t>
            </a:r>
          </a:p>
          <a:p>
            <a:endParaRPr lang="en-GB" noProof="0" dirty="0"/>
          </a:p>
        </p:txBody>
      </p:sp>
      <p:sp>
        <p:nvSpPr>
          <p:cNvPr id="4" name="Slide Number Placeholder 3">
            <a:extLst>
              <a:ext uri="{FF2B5EF4-FFF2-40B4-BE49-F238E27FC236}">
                <a16:creationId xmlns:a16="http://schemas.microsoft.com/office/drawing/2014/main" id="{CCF58AFA-7DC1-40B4-B1BD-6E74D8A37CED}"/>
              </a:ext>
            </a:extLst>
          </p:cNvPr>
          <p:cNvSpPr>
            <a:spLocks noGrp="1"/>
          </p:cNvSpPr>
          <p:nvPr>
            <p:ph type="sldNum" sz="quarter" idx="2"/>
          </p:nvPr>
        </p:nvSpPr>
        <p:spPr/>
        <p:txBody>
          <a:bodyPr/>
          <a:lstStyle/>
          <a:p>
            <a:fld id="{86CB4B4D-7CA3-9044-876B-883B54F8677D}" type="slidenum">
              <a:rPr lang="en-US" smtClean="0"/>
              <a:t>19</a:t>
            </a:fld>
            <a:endParaRPr lang="en-US" dirty="0"/>
          </a:p>
        </p:txBody>
      </p:sp>
      <p:sp>
        <p:nvSpPr>
          <p:cNvPr id="5" name="TextBox 4">
            <a:extLst>
              <a:ext uri="{FF2B5EF4-FFF2-40B4-BE49-F238E27FC236}">
                <a16:creationId xmlns:a16="http://schemas.microsoft.com/office/drawing/2014/main" id="{31402C20-500A-4923-AE69-26A5E7D194D7}"/>
              </a:ext>
            </a:extLst>
          </p:cNvPr>
          <p:cNvSpPr txBox="1"/>
          <p:nvPr/>
        </p:nvSpPr>
        <p:spPr>
          <a:xfrm>
            <a:off x="1285543" y="6411075"/>
            <a:ext cx="14921628"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Review the </a:t>
            </a:r>
            <a:r>
              <a:rPr lang="en-US" sz="4000" b="1" dirty="0">
                <a:solidFill>
                  <a:srgbClr val="000000"/>
                </a:solidFill>
              </a:rPr>
              <a:t>Indicators for this standard on page 344.</a:t>
            </a:r>
            <a:br>
              <a:rPr lang="en-US" sz="4000" b="1" dirty="0">
                <a:solidFill>
                  <a:srgbClr val="000000"/>
                </a:solidFill>
              </a:rPr>
            </a:b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What </a:t>
            </a:r>
            <a:r>
              <a:rPr lang="en-US" sz="4000" b="1" dirty="0">
                <a:solidFill>
                  <a:srgbClr val="000000"/>
                </a:solidFill>
              </a:rPr>
              <a:t>kind of indicators are they, and how do you use them</a:t>
            </a: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t>
            </a:r>
          </a:p>
        </p:txBody>
      </p:sp>
    </p:spTree>
    <p:extLst>
      <p:ext uri="{BB962C8B-B14F-4D97-AF65-F5344CB8AC3E}">
        <p14:creationId xmlns:p14="http://schemas.microsoft.com/office/powerpoint/2010/main" val="149690545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702630" y="1918419"/>
            <a:ext cx="9895717" cy="7366824"/>
          </a:xfrm>
        </p:spPr>
        <p:txBody>
          <a:bodyPr>
            <a:noAutofit/>
          </a:bodyPr>
          <a:lstStyle/>
          <a:p>
            <a:pPr lvl="0"/>
            <a:r>
              <a:rPr lang="en-GB" sz="3600" dirty="0"/>
              <a:t>Explain the general focus and goals of a humanitarian health response programme </a:t>
            </a:r>
            <a:endParaRPr lang="de-DE" sz="3600" dirty="0"/>
          </a:p>
          <a:p>
            <a:pPr lvl="0"/>
            <a:r>
              <a:rPr lang="en-GB" sz="3600" dirty="0"/>
              <a:t>Outline the scope of the Sphere standards for health</a:t>
            </a:r>
            <a:endParaRPr lang="de-DE" sz="3600" dirty="0"/>
          </a:p>
          <a:p>
            <a:pPr lvl="0"/>
            <a:r>
              <a:rPr lang="en-GB" sz="3600" dirty="0"/>
              <a:t>Calculate the crude mortality rate and explain its role as an overall indicator</a:t>
            </a:r>
            <a:endParaRPr lang="de-DE" sz="3600" dirty="0"/>
          </a:p>
          <a:p>
            <a:pPr lvl="0"/>
            <a:r>
              <a:rPr lang="en-GB" sz="3600" dirty="0"/>
              <a:t>Apply the Health Assessment Checklist as a generalist to highlight possible gaps in assessment data for an example health response</a:t>
            </a:r>
            <a:endParaRPr lang="en-GB" sz="3600" noProof="0" dirty="0"/>
          </a:p>
          <a:p>
            <a:endParaRPr lang="en-GB" sz="3600" noProof="0" dirty="0"/>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p:txBody>
          <a:bodyPr/>
          <a:lstStyle/>
          <a:p>
            <a:fld id="{86CB4B4D-7CA3-9044-876B-883B54F8677D}" type="slidenum">
              <a:rPr lang="en-US" smtClean="0"/>
              <a:pPr/>
              <a:t>2</a:t>
            </a:fld>
            <a:endParaRPr lang="en-US" dirty="0"/>
          </a:p>
        </p:txBody>
      </p:sp>
      <p:sp>
        <p:nvSpPr>
          <p:cNvPr id="5" name="Title 1">
            <a:extLst>
              <a:ext uri="{FF2B5EF4-FFF2-40B4-BE49-F238E27FC236}">
                <a16:creationId xmlns:a16="http://schemas.microsoft.com/office/drawing/2014/main" id="{8BB88753-F0AE-4A27-BC43-BDAA33113897}"/>
              </a:ext>
            </a:extLst>
          </p:cNvPr>
          <p:cNvSpPr txBox="1">
            <a:spLocks/>
          </p:cNvSpPr>
          <p:nvPr/>
        </p:nvSpPr>
        <p:spPr>
          <a:xfrm>
            <a:off x="7249885" y="468357"/>
            <a:ext cx="9678237" cy="11303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chemeClr val="tx2">
                    <a:lumMod val="50000"/>
                  </a:schemeClr>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sz="4000" dirty="0">
                <a:solidFill>
                  <a:srgbClr val="000000"/>
                </a:solidFill>
              </a:rPr>
              <a:t>By the end of this session you will be able to:</a:t>
            </a:r>
            <a:br>
              <a:rPr lang="en-US" sz="4000" dirty="0">
                <a:solidFill>
                  <a:srgbClr val="000000"/>
                </a:solidFill>
              </a:rPr>
            </a:br>
            <a:endParaRPr lang="en-US" sz="4000" dirty="0">
              <a:solidFill>
                <a:srgbClr val="000000"/>
              </a:solidFill>
            </a:endParaRPr>
          </a:p>
        </p:txBody>
      </p:sp>
    </p:spTree>
    <p:extLst>
      <p:ext uri="{BB962C8B-B14F-4D97-AF65-F5344CB8AC3E}">
        <p14:creationId xmlns:p14="http://schemas.microsoft.com/office/powerpoint/2010/main" val="154256512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person&#10;&#10;Description automatically generated">
            <a:extLst>
              <a:ext uri="{FF2B5EF4-FFF2-40B4-BE49-F238E27FC236}">
                <a16:creationId xmlns:a16="http://schemas.microsoft.com/office/drawing/2014/main" id="{6B0F6419-1DAD-44B1-A084-DA012F7C5E16}"/>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10576732" y="-1"/>
            <a:ext cx="6795615" cy="9753601"/>
          </a:xfrm>
        </p:spPr>
      </p:pic>
      <p:sp>
        <p:nvSpPr>
          <p:cNvPr id="2" name="Title 1">
            <a:extLst>
              <a:ext uri="{FF2B5EF4-FFF2-40B4-BE49-F238E27FC236}">
                <a16:creationId xmlns:a16="http://schemas.microsoft.com/office/drawing/2014/main" id="{B14F36FC-318A-40B5-8885-621397AD94F4}"/>
              </a:ext>
            </a:extLst>
          </p:cNvPr>
          <p:cNvSpPr>
            <a:spLocks noGrp="1"/>
          </p:cNvSpPr>
          <p:nvPr>
            <p:ph type="title"/>
          </p:nvPr>
        </p:nvSpPr>
        <p:spPr>
          <a:xfrm>
            <a:off x="335281" y="133611"/>
            <a:ext cx="10729898" cy="1988692"/>
          </a:xfrm>
        </p:spPr>
        <p:txBody>
          <a:bodyPr>
            <a:normAutofit/>
          </a:bodyPr>
          <a:lstStyle/>
          <a:p>
            <a:r>
              <a:rPr lang="en-GB" sz="5400" noProof="0" dirty="0"/>
              <a:t>Standard 2.7: Palliative care</a:t>
            </a:r>
          </a:p>
        </p:txBody>
      </p:sp>
      <p:sp>
        <p:nvSpPr>
          <p:cNvPr id="3" name="Text Placeholder 2">
            <a:extLst>
              <a:ext uri="{FF2B5EF4-FFF2-40B4-BE49-F238E27FC236}">
                <a16:creationId xmlns:a16="http://schemas.microsoft.com/office/drawing/2014/main" id="{C767EF76-300C-46C1-843B-E110D96F5634}"/>
              </a:ext>
            </a:extLst>
          </p:cNvPr>
          <p:cNvSpPr>
            <a:spLocks noGrp="1"/>
          </p:cNvSpPr>
          <p:nvPr>
            <p:ph type="body" sz="quarter" idx="1"/>
          </p:nvPr>
        </p:nvSpPr>
        <p:spPr>
          <a:xfrm>
            <a:off x="335281" y="1386147"/>
            <a:ext cx="10037469" cy="7010400"/>
          </a:xfrm>
        </p:spPr>
        <p:txBody>
          <a:bodyPr>
            <a:normAutofit/>
          </a:bodyPr>
          <a:lstStyle/>
          <a:p>
            <a:pPr marL="571500" indent="-571500">
              <a:buFont typeface="Arial" panose="020B0604020202020204" pitchFamily="34" charset="0"/>
              <a:buChar char="•"/>
            </a:pPr>
            <a:r>
              <a:rPr lang="en-GB" sz="4400" noProof="0" dirty="0"/>
              <a:t>Palliative care is the prevention and relief of suffering and distress associated with end-of-life care. </a:t>
            </a:r>
          </a:p>
          <a:p>
            <a:pPr marL="571500" indent="-571500">
              <a:buFont typeface="Arial" panose="020B0604020202020204" pitchFamily="34" charset="0"/>
              <a:buChar char="•"/>
            </a:pPr>
            <a:r>
              <a:rPr lang="en-GB" sz="4400" noProof="0" dirty="0"/>
              <a:t>It includes identifying, assessing, and treating pain as well as other physical, psychosocial, and spiritual needs. </a:t>
            </a:r>
          </a:p>
          <a:p>
            <a:pPr marL="571500" indent="-571500">
              <a:buFont typeface="Arial" panose="020B0604020202020204" pitchFamily="34" charset="0"/>
              <a:buChar char="•"/>
            </a:pPr>
            <a:r>
              <a:rPr lang="en-GB" sz="4400" noProof="0" dirty="0"/>
              <a:t>This end-of-life care should be provided regardless of the cause.</a:t>
            </a:r>
          </a:p>
        </p:txBody>
      </p:sp>
      <p:sp>
        <p:nvSpPr>
          <p:cNvPr id="5" name="Text Placeholder 4">
            <a:extLst>
              <a:ext uri="{FF2B5EF4-FFF2-40B4-BE49-F238E27FC236}">
                <a16:creationId xmlns:a16="http://schemas.microsoft.com/office/drawing/2014/main" id="{04E1D7D8-2C7E-41E9-AFBB-285C394537B4}"/>
              </a:ext>
            </a:extLst>
          </p:cNvPr>
          <p:cNvSpPr>
            <a:spLocks noGrp="1"/>
          </p:cNvSpPr>
          <p:nvPr>
            <p:ph type="body" sz="quarter" idx="14"/>
          </p:nvPr>
        </p:nvSpPr>
        <p:spPr>
          <a:xfrm>
            <a:off x="10668796" y="9213588"/>
            <a:ext cx="6549451" cy="406401"/>
          </a:xfrm>
        </p:spPr>
        <p:txBody>
          <a:bodyPr>
            <a:normAutofit fontScale="62500" lnSpcReduction="20000"/>
          </a:bodyPr>
          <a:lstStyle/>
          <a:p>
            <a:r>
              <a:rPr lang="en-GB" sz="3600" dirty="0">
                <a:solidFill>
                  <a:srgbClr val="00B297"/>
                </a:solidFill>
                <a:latin typeface="Open Sans Regular"/>
              </a:rPr>
              <a:t>IFRC/ Danele Aloisi</a:t>
            </a:r>
          </a:p>
        </p:txBody>
      </p:sp>
      <p:sp>
        <p:nvSpPr>
          <p:cNvPr id="4" name="Slide Number Placeholder 3">
            <a:extLst>
              <a:ext uri="{FF2B5EF4-FFF2-40B4-BE49-F238E27FC236}">
                <a16:creationId xmlns:a16="http://schemas.microsoft.com/office/drawing/2014/main" id="{CCF58AFA-7DC1-40B4-B1BD-6E74D8A37CED}"/>
              </a:ext>
            </a:extLst>
          </p:cNvPr>
          <p:cNvSpPr>
            <a:spLocks noGrp="1"/>
          </p:cNvSpPr>
          <p:nvPr>
            <p:ph type="sldNum" sz="quarter" idx="2"/>
          </p:nvPr>
        </p:nvSpPr>
        <p:spPr/>
        <p:txBody>
          <a:bodyPr/>
          <a:lstStyle/>
          <a:p>
            <a:fld id="{86CB4B4D-7CA3-9044-876B-883B54F8677D}" type="slidenum">
              <a:rPr lang="en-US" smtClean="0"/>
              <a:t>20</a:t>
            </a:fld>
            <a:endParaRPr lang="en-US" dirty="0"/>
          </a:p>
        </p:txBody>
      </p:sp>
    </p:spTree>
    <p:extLst>
      <p:ext uri="{BB962C8B-B14F-4D97-AF65-F5344CB8AC3E}">
        <p14:creationId xmlns:p14="http://schemas.microsoft.com/office/powerpoint/2010/main" val="1455555934"/>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847C5-4CAC-4C28-9DA7-BE5477A15D75}"/>
              </a:ext>
            </a:extLst>
          </p:cNvPr>
          <p:cNvSpPr>
            <a:spLocks noGrp="1"/>
          </p:cNvSpPr>
          <p:nvPr>
            <p:ph type="title"/>
          </p:nvPr>
        </p:nvSpPr>
        <p:spPr>
          <a:xfrm>
            <a:off x="396511" y="26900"/>
            <a:ext cx="16943752" cy="2159000"/>
          </a:xfrm>
        </p:spPr>
        <p:txBody>
          <a:bodyPr/>
          <a:lstStyle/>
          <a:p>
            <a:r>
              <a:rPr lang="en-GB" noProof="0" dirty="0"/>
              <a:t>Health assessment analysis exercise</a:t>
            </a:r>
          </a:p>
        </p:txBody>
      </p:sp>
      <p:sp>
        <p:nvSpPr>
          <p:cNvPr id="3" name="Text Placeholder 2">
            <a:extLst>
              <a:ext uri="{FF2B5EF4-FFF2-40B4-BE49-F238E27FC236}">
                <a16:creationId xmlns:a16="http://schemas.microsoft.com/office/drawing/2014/main" id="{FDF45EE0-ADE1-4817-B320-1683C176DD2E}"/>
              </a:ext>
            </a:extLst>
          </p:cNvPr>
          <p:cNvSpPr>
            <a:spLocks noGrp="1"/>
          </p:cNvSpPr>
          <p:nvPr>
            <p:ph type="body" idx="1"/>
          </p:nvPr>
        </p:nvSpPr>
        <p:spPr>
          <a:xfrm>
            <a:off x="1003851" y="1707569"/>
            <a:ext cx="11757992" cy="7078190"/>
          </a:xfrm>
        </p:spPr>
        <p:txBody>
          <a:bodyPr>
            <a:normAutofit/>
          </a:bodyPr>
          <a:lstStyle/>
          <a:p>
            <a:r>
              <a:rPr lang="en-GB" sz="4400" noProof="0" dirty="0"/>
              <a:t>Take a few minutes to read through the health assessment checklist on page 349.</a:t>
            </a:r>
          </a:p>
          <a:p>
            <a:r>
              <a:rPr lang="en-GB" sz="4400" noProof="0" dirty="0"/>
              <a:t>Review the short video about a WHO health programme in northeast Nigeria. </a:t>
            </a:r>
          </a:p>
          <a:p>
            <a:r>
              <a:rPr lang="en-GB" sz="4400" noProof="0" dirty="0"/>
              <a:t>As you watch the video, note the aspects of the checklist that seem to have been addressed and assessed as part of the response. </a:t>
            </a:r>
          </a:p>
        </p:txBody>
      </p:sp>
      <p:sp>
        <p:nvSpPr>
          <p:cNvPr id="4" name="Slide Number Placeholder 3">
            <a:extLst>
              <a:ext uri="{FF2B5EF4-FFF2-40B4-BE49-F238E27FC236}">
                <a16:creationId xmlns:a16="http://schemas.microsoft.com/office/drawing/2014/main" id="{106BB67E-E623-462A-8595-068007074751}"/>
              </a:ext>
            </a:extLst>
          </p:cNvPr>
          <p:cNvSpPr>
            <a:spLocks noGrp="1"/>
          </p:cNvSpPr>
          <p:nvPr>
            <p:ph type="sldNum" sz="quarter" idx="2"/>
          </p:nvPr>
        </p:nvSpPr>
        <p:spPr/>
        <p:txBody>
          <a:bodyPr/>
          <a:lstStyle/>
          <a:p>
            <a:fld id="{86CB4B4D-7CA3-9044-876B-883B54F8677D}" type="slidenum">
              <a:rPr lang="en-US" smtClean="0"/>
              <a:t>21</a:t>
            </a:fld>
            <a:endParaRPr lang="en-US" dirty="0"/>
          </a:p>
        </p:txBody>
      </p:sp>
      <p:pic>
        <p:nvPicPr>
          <p:cNvPr id="5" name="Picture 2" descr="Image result for 2018 SPhere HAndbook">
            <a:extLst>
              <a:ext uri="{FF2B5EF4-FFF2-40B4-BE49-F238E27FC236}">
                <a16:creationId xmlns:a16="http://schemas.microsoft.com/office/drawing/2014/main" id="{447225FC-BDFE-4B91-B43E-A92BFA28E8F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206419" y="2736047"/>
            <a:ext cx="2967229" cy="4281506"/>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FD59B62-1F1B-4158-A354-E958F40762D1}"/>
              </a:ext>
            </a:extLst>
          </p:cNvPr>
          <p:cNvSpPr txBox="1"/>
          <p:nvPr/>
        </p:nvSpPr>
        <p:spPr>
          <a:xfrm>
            <a:off x="12761843" y="7017553"/>
            <a:ext cx="3856383"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4000" dirty="0">
                <a:solidFill>
                  <a:srgbClr val="000000"/>
                </a:solidFill>
              </a:rPr>
              <a:t>See page 349</a:t>
            </a:r>
          </a:p>
        </p:txBody>
      </p:sp>
    </p:spTree>
    <p:extLst>
      <p:ext uri="{BB962C8B-B14F-4D97-AF65-F5344CB8AC3E}">
        <p14:creationId xmlns:p14="http://schemas.microsoft.com/office/powerpoint/2010/main" val="2633134265"/>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D16DB-432C-4C9E-ABF3-793694D8A7CA}"/>
              </a:ext>
            </a:extLst>
          </p:cNvPr>
          <p:cNvSpPr>
            <a:spLocks noGrp="1"/>
          </p:cNvSpPr>
          <p:nvPr>
            <p:ph type="title"/>
          </p:nvPr>
        </p:nvSpPr>
        <p:spPr>
          <a:xfrm>
            <a:off x="392704" y="20995"/>
            <a:ext cx="13953493" cy="1130300"/>
          </a:xfrm>
        </p:spPr>
        <p:txBody>
          <a:bodyPr>
            <a:normAutofit/>
          </a:bodyPr>
          <a:lstStyle/>
          <a:p>
            <a:r>
              <a:rPr lang="en-GB" sz="6000" noProof="0" dirty="0"/>
              <a:t>Health crisis in northeast Nigeria</a:t>
            </a:r>
          </a:p>
        </p:txBody>
      </p:sp>
      <p:pic>
        <p:nvPicPr>
          <p:cNvPr id="3" name="Online Media 2" title="WHO: Health crisis in North-East Nigeria.">
            <a:hlinkClick r:id="" action="ppaction://media"/>
            <a:extLst>
              <a:ext uri="{FF2B5EF4-FFF2-40B4-BE49-F238E27FC236}">
                <a16:creationId xmlns:a16="http://schemas.microsoft.com/office/drawing/2014/main" id="{7A080BF2-4770-4595-B8A5-07DEBE6A8DD5}"/>
              </a:ext>
            </a:extLst>
          </p:cNvPr>
          <p:cNvPicPr>
            <a:picLocks noRot="1" noChangeAspect="1"/>
          </p:cNvPicPr>
          <p:nvPr>
            <a:videoFile r:link="rId1"/>
          </p:nvPr>
        </p:nvPicPr>
        <p:blipFill>
          <a:blip r:embed="rId4"/>
          <a:stretch>
            <a:fillRect/>
          </a:stretch>
        </p:blipFill>
        <p:spPr>
          <a:xfrm>
            <a:off x="1231723" y="1020666"/>
            <a:ext cx="14876815" cy="8368208"/>
          </a:xfrm>
          <a:prstGeom prst="rect">
            <a:avLst/>
          </a:prstGeom>
        </p:spPr>
      </p:pic>
    </p:spTree>
    <p:extLst>
      <p:ext uri="{BB962C8B-B14F-4D97-AF65-F5344CB8AC3E}">
        <p14:creationId xmlns:p14="http://schemas.microsoft.com/office/powerpoint/2010/main" val="15446351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display="0">
                  <p:stCondLst>
                    <p:cond delay="indefinite"/>
                  </p:stCondLst>
                </p:cTn>
                <p:tgtEl>
                  <p:spTgt spid="3"/>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847C5-4CAC-4C28-9DA7-BE5477A15D75}"/>
              </a:ext>
            </a:extLst>
          </p:cNvPr>
          <p:cNvSpPr>
            <a:spLocks noGrp="1"/>
          </p:cNvSpPr>
          <p:nvPr>
            <p:ph type="title"/>
          </p:nvPr>
        </p:nvSpPr>
        <p:spPr>
          <a:xfrm>
            <a:off x="396511" y="26900"/>
            <a:ext cx="15932060" cy="2159000"/>
          </a:xfrm>
        </p:spPr>
        <p:txBody>
          <a:bodyPr/>
          <a:lstStyle/>
          <a:p>
            <a:r>
              <a:rPr lang="en-GB" noProof="0" dirty="0"/>
              <a:t>Health assessment analysis exercise</a:t>
            </a:r>
          </a:p>
        </p:txBody>
      </p:sp>
      <p:sp>
        <p:nvSpPr>
          <p:cNvPr id="3" name="Text Placeholder 2">
            <a:extLst>
              <a:ext uri="{FF2B5EF4-FFF2-40B4-BE49-F238E27FC236}">
                <a16:creationId xmlns:a16="http://schemas.microsoft.com/office/drawing/2014/main" id="{FDF45EE0-ADE1-4817-B320-1683C176DD2E}"/>
              </a:ext>
            </a:extLst>
          </p:cNvPr>
          <p:cNvSpPr>
            <a:spLocks noGrp="1"/>
          </p:cNvSpPr>
          <p:nvPr>
            <p:ph type="body" idx="1"/>
          </p:nvPr>
        </p:nvSpPr>
        <p:spPr>
          <a:xfrm>
            <a:off x="852342" y="1439451"/>
            <a:ext cx="14800185" cy="5931733"/>
          </a:xfrm>
        </p:spPr>
        <p:txBody>
          <a:bodyPr>
            <a:noAutofit/>
          </a:bodyPr>
          <a:lstStyle/>
          <a:p>
            <a:pPr marL="0" indent="0">
              <a:buNone/>
            </a:pPr>
            <a:r>
              <a:rPr lang="en-GB" sz="4800" noProof="0" dirty="0">
                <a:solidFill>
                  <a:srgbClr val="000000"/>
                </a:solidFill>
              </a:rPr>
              <a:t>At your tables, review your notes together and answer the question:</a:t>
            </a:r>
          </a:p>
          <a:p>
            <a:pPr marL="0" indent="0">
              <a:buNone/>
            </a:pPr>
            <a:r>
              <a:rPr lang="en-GB" sz="4800" b="1" noProof="0" dirty="0">
                <a:solidFill>
                  <a:srgbClr val="000000"/>
                </a:solidFill>
              </a:rPr>
              <a:t>Which aspects of the checklist seem to have been addressed and assessed as part of the response?</a:t>
            </a:r>
          </a:p>
          <a:p>
            <a:pPr marL="0" indent="0">
              <a:buNone/>
            </a:pPr>
            <a:r>
              <a:rPr lang="en-GB" sz="4800" noProof="0" dirty="0">
                <a:solidFill>
                  <a:srgbClr val="000000"/>
                </a:solidFill>
              </a:rPr>
              <a:t>Highlight any areas you are unsure about, and prepare to watch the video one more time to clarify any disagreements.</a:t>
            </a:r>
          </a:p>
        </p:txBody>
      </p:sp>
      <p:sp>
        <p:nvSpPr>
          <p:cNvPr id="4" name="Slide Number Placeholder 3">
            <a:extLst>
              <a:ext uri="{FF2B5EF4-FFF2-40B4-BE49-F238E27FC236}">
                <a16:creationId xmlns:a16="http://schemas.microsoft.com/office/drawing/2014/main" id="{106BB67E-E623-462A-8595-068007074751}"/>
              </a:ext>
            </a:extLst>
          </p:cNvPr>
          <p:cNvSpPr>
            <a:spLocks noGrp="1"/>
          </p:cNvSpPr>
          <p:nvPr>
            <p:ph type="sldNum" sz="quarter" idx="2"/>
          </p:nvPr>
        </p:nvSpPr>
        <p:spPr/>
        <p:txBody>
          <a:bodyPr/>
          <a:lstStyle/>
          <a:p>
            <a:fld id="{86CB4B4D-7CA3-9044-876B-883B54F8677D}" type="slidenum">
              <a:rPr lang="en-US" smtClean="0"/>
              <a:t>23</a:t>
            </a:fld>
            <a:endParaRPr lang="en-US" dirty="0"/>
          </a:p>
        </p:txBody>
      </p:sp>
    </p:spTree>
    <p:extLst>
      <p:ext uri="{BB962C8B-B14F-4D97-AF65-F5344CB8AC3E}">
        <p14:creationId xmlns:p14="http://schemas.microsoft.com/office/powerpoint/2010/main" val="4009310008"/>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1AC28-10D1-4DB6-8CCA-78090247BDEB}"/>
              </a:ext>
            </a:extLst>
          </p:cNvPr>
          <p:cNvSpPr>
            <a:spLocks noGrp="1"/>
          </p:cNvSpPr>
          <p:nvPr>
            <p:ph type="title"/>
          </p:nvPr>
        </p:nvSpPr>
        <p:spPr>
          <a:xfrm>
            <a:off x="423184" y="312998"/>
            <a:ext cx="16157936" cy="1241481"/>
          </a:xfrm>
        </p:spPr>
        <p:txBody>
          <a:bodyPr>
            <a:normAutofit fontScale="90000"/>
          </a:bodyPr>
          <a:lstStyle/>
          <a:p>
            <a:r>
              <a:rPr lang="en-GB" noProof="0" dirty="0"/>
              <a:t>Challenges and opportunities in assessment</a:t>
            </a:r>
          </a:p>
        </p:txBody>
      </p:sp>
      <p:sp>
        <p:nvSpPr>
          <p:cNvPr id="3" name="Text Placeholder 2">
            <a:extLst>
              <a:ext uri="{FF2B5EF4-FFF2-40B4-BE49-F238E27FC236}">
                <a16:creationId xmlns:a16="http://schemas.microsoft.com/office/drawing/2014/main" id="{5B7E4836-323A-4E0B-B816-DB24E2119BDE}"/>
              </a:ext>
            </a:extLst>
          </p:cNvPr>
          <p:cNvSpPr>
            <a:spLocks noGrp="1"/>
          </p:cNvSpPr>
          <p:nvPr>
            <p:ph type="body" sz="half" idx="1"/>
          </p:nvPr>
        </p:nvSpPr>
        <p:spPr>
          <a:xfrm>
            <a:off x="1231991" y="2766343"/>
            <a:ext cx="13953493" cy="4831360"/>
          </a:xfrm>
        </p:spPr>
        <p:txBody>
          <a:bodyPr>
            <a:normAutofit lnSpcReduction="10000"/>
          </a:bodyPr>
          <a:lstStyle/>
          <a:p>
            <a:r>
              <a:rPr lang="en-GB" sz="4800" noProof="0" dirty="0"/>
              <a:t>Which questions, or types of information, on the checklist </a:t>
            </a:r>
            <a:r>
              <a:rPr lang="en-GB" sz="4800" dirty="0"/>
              <a:t>can</a:t>
            </a:r>
            <a:r>
              <a:rPr lang="en-GB" sz="4800" noProof="0" dirty="0"/>
              <a:t> be most easily collected and shared with the wider response community?</a:t>
            </a:r>
          </a:p>
          <a:p>
            <a:endParaRPr lang="en-GB" sz="4800" noProof="0" dirty="0"/>
          </a:p>
          <a:p>
            <a:r>
              <a:rPr lang="en-GB" sz="4800" noProof="0" dirty="0"/>
              <a:t>What do you feel are the most challenging elements on the checklist to cover?</a:t>
            </a:r>
          </a:p>
        </p:txBody>
      </p:sp>
      <p:sp>
        <p:nvSpPr>
          <p:cNvPr id="4" name="Slide Number Placeholder 3">
            <a:extLst>
              <a:ext uri="{FF2B5EF4-FFF2-40B4-BE49-F238E27FC236}">
                <a16:creationId xmlns:a16="http://schemas.microsoft.com/office/drawing/2014/main" id="{4599A399-8629-4549-A4C5-7DFF4537018B}"/>
              </a:ext>
            </a:extLst>
          </p:cNvPr>
          <p:cNvSpPr>
            <a:spLocks noGrp="1"/>
          </p:cNvSpPr>
          <p:nvPr>
            <p:ph type="sldNum" sz="quarter" idx="2"/>
          </p:nvPr>
        </p:nvSpPr>
        <p:spPr/>
        <p:txBody>
          <a:bodyPr/>
          <a:lstStyle/>
          <a:p>
            <a:fld id="{86CB4B4D-7CA3-9044-876B-883B54F8677D}" type="slidenum">
              <a:rPr lang="en-US" smtClean="0"/>
              <a:t>24</a:t>
            </a:fld>
            <a:endParaRPr lang="en-US" dirty="0"/>
          </a:p>
        </p:txBody>
      </p:sp>
    </p:spTree>
    <p:extLst>
      <p:ext uri="{BB962C8B-B14F-4D97-AF65-F5344CB8AC3E}">
        <p14:creationId xmlns:p14="http://schemas.microsoft.com/office/powerpoint/2010/main" val="89398570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B825B-7B4E-43DD-AC71-F4A96E211376}"/>
              </a:ext>
            </a:extLst>
          </p:cNvPr>
          <p:cNvSpPr>
            <a:spLocks noGrp="1"/>
          </p:cNvSpPr>
          <p:nvPr>
            <p:ph type="title"/>
          </p:nvPr>
        </p:nvSpPr>
        <p:spPr/>
        <p:txBody>
          <a:bodyPr/>
          <a:lstStyle/>
          <a:p>
            <a:r>
              <a:rPr lang="en-GB" noProof="0" dirty="0"/>
              <a:t>Key messages</a:t>
            </a:r>
          </a:p>
        </p:txBody>
      </p:sp>
      <p:sp>
        <p:nvSpPr>
          <p:cNvPr id="4" name="Slide Number Placeholder 3">
            <a:extLst>
              <a:ext uri="{FF2B5EF4-FFF2-40B4-BE49-F238E27FC236}">
                <a16:creationId xmlns:a16="http://schemas.microsoft.com/office/drawing/2014/main" id="{EB85DF65-41A5-432B-9D2E-8994C1ED7271}"/>
              </a:ext>
            </a:extLst>
          </p:cNvPr>
          <p:cNvSpPr>
            <a:spLocks noGrp="1"/>
          </p:cNvSpPr>
          <p:nvPr>
            <p:ph type="sldNum" sz="quarter" idx="2"/>
          </p:nvPr>
        </p:nvSpPr>
        <p:spPr/>
        <p:txBody>
          <a:bodyPr/>
          <a:lstStyle/>
          <a:p>
            <a:fld id="{86CB4B4D-7CA3-9044-876B-883B54F8677D}" type="slidenum">
              <a:rPr lang="en-US" smtClean="0"/>
              <a:t>25</a:t>
            </a:fld>
            <a:endParaRPr lang="en-US" dirty="0"/>
          </a:p>
        </p:txBody>
      </p:sp>
      <p:sp>
        <p:nvSpPr>
          <p:cNvPr id="5" name="Text Placeholder 2">
            <a:extLst>
              <a:ext uri="{FF2B5EF4-FFF2-40B4-BE49-F238E27FC236}">
                <a16:creationId xmlns:a16="http://schemas.microsoft.com/office/drawing/2014/main" id="{8E7C350B-C13B-4F5D-826B-960C84BC966E}"/>
              </a:ext>
            </a:extLst>
          </p:cNvPr>
          <p:cNvSpPr>
            <a:spLocks noGrp="1"/>
          </p:cNvSpPr>
          <p:nvPr>
            <p:ph type="body" sz="half" idx="1"/>
          </p:nvPr>
        </p:nvSpPr>
        <p:spPr>
          <a:xfrm>
            <a:off x="1036603" y="1440724"/>
            <a:ext cx="15267056" cy="7128841"/>
          </a:xfrm>
        </p:spPr>
        <p:txBody>
          <a:bodyPr>
            <a:normAutofit fontScale="92500" lnSpcReduction="10000"/>
          </a:bodyPr>
          <a:lstStyle/>
          <a:p>
            <a:pPr marL="571500" lvl="0" indent="-571500">
              <a:buFont typeface="Arial" panose="020B0604020202020204" pitchFamily="34" charset="0"/>
              <a:buChar char="•"/>
            </a:pPr>
            <a:r>
              <a:rPr lang="en-GB" dirty="0"/>
              <a:t>The general focus and goals of a humanitarian health response programme are to control excess morbidity and mortality. </a:t>
            </a:r>
            <a:endParaRPr lang="de-DE" dirty="0"/>
          </a:p>
          <a:p>
            <a:pPr marL="571500" lvl="0" indent="-571500">
              <a:buFont typeface="Arial" panose="020B0604020202020204" pitchFamily="34" charset="0"/>
              <a:buChar char="•"/>
            </a:pPr>
            <a:r>
              <a:rPr lang="en-GB" dirty="0"/>
              <a:t>This is done through both trauma care and a pro-active public health approach.</a:t>
            </a:r>
            <a:endParaRPr lang="de-DE" dirty="0"/>
          </a:p>
          <a:p>
            <a:pPr marL="571500" lvl="0" indent="-571500">
              <a:buFont typeface="Arial" panose="020B0604020202020204" pitchFamily="34" charset="0"/>
              <a:buChar char="•"/>
            </a:pPr>
            <a:r>
              <a:rPr lang="en-GB" dirty="0"/>
              <a:t>The health standards cover a wide array of service types and specialties, largely in the realm of health professionals. However, the dependence on health outcomes from meeting the standards in WASH, Shelter and Food, are also critical in achieving health outcomes. </a:t>
            </a:r>
            <a:r>
              <a:rPr lang="en-GB" b="1" dirty="0"/>
              <a:t>Prevention is better than cure.</a:t>
            </a:r>
            <a:endParaRPr lang="de-DE" b="1" dirty="0"/>
          </a:p>
          <a:p>
            <a:pPr marL="571500" indent="-571500">
              <a:buFont typeface="Arial" panose="020B0604020202020204" pitchFamily="34" charset="0"/>
              <a:buChar char="•"/>
            </a:pPr>
            <a:r>
              <a:rPr lang="en-GB" dirty="0"/>
              <a:t>Health assessments, including assessment of available services and quality, are key to good health response programming.</a:t>
            </a:r>
            <a:r>
              <a:rPr lang="de-DE" dirty="0"/>
              <a:t> </a:t>
            </a:r>
            <a:endParaRPr lang="en-GB" noProof="0" dirty="0"/>
          </a:p>
        </p:txBody>
      </p:sp>
    </p:spTree>
    <p:extLst>
      <p:ext uri="{BB962C8B-B14F-4D97-AF65-F5344CB8AC3E}">
        <p14:creationId xmlns:p14="http://schemas.microsoft.com/office/powerpoint/2010/main" val="2963480459"/>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normAutofit/>
          </a:bodyPr>
          <a:lstStyle/>
          <a:p>
            <a:r>
              <a:rPr lang="en-GB" noProof="0" dirty="0"/>
              <a:t>The aim of healthcare in a crisis</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862819" y="1368362"/>
            <a:ext cx="15962820" cy="6794415"/>
          </a:xfrm>
        </p:spPr>
        <p:txBody>
          <a:bodyPr>
            <a:normAutofit/>
          </a:bodyPr>
          <a:lstStyle/>
          <a:p>
            <a:r>
              <a:rPr lang="en-GB" b="1" i="1" noProof="0" dirty="0"/>
              <a:t>The aim of healthcare in a crisis is to reduce excess </a:t>
            </a:r>
            <a:r>
              <a:rPr lang="en-GB" b="1" i="1" u="sng" noProof="0" dirty="0"/>
              <a:t>morbidity</a:t>
            </a:r>
            <a:r>
              <a:rPr lang="en-GB" b="1" i="1" noProof="0" dirty="0"/>
              <a:t> and </a:t>
            </a:r>
            <a:r>
              <a:rPr lang="en-GB" b="1" i="1" u="sng" noProof="0" dirty="0"/>
              <a:t>mortality</a:t>
            </a:r>
            <a:r>
              <a:rPr lang="en-GB" b="1" i="1" noProof="0" dirty="0"/>
              <a:t>.</a:t>
            </a:r>
          </a:p>
          <a:p>
            <a:r>
              <a:rPr lang="en-GB" noProof="0" dirty="0"/>
              <a:t>The public health impact of a crisis can be both:</a:t>
            </a:r>
          </a:p>
          <a:p>
            <a:pPr marL="571500" indent="-571500">
              <a:buFont typeface="Arial" panose="020B0604020202020204" pitchFamily="34" charset="0"/>
              <a:buChar char="•"/>
            </a:pPr>
            <a:r>
              <a:rPr lang="en-GB" b="1" noProof="0" dirty="0"/>
              <a:t>direct </a:t>
            </a:r>
            <a:r>
              <a:rPr lang="en-GB" noProof="0" dirty="0"/>
              <a:t>(injury or death from the crisis itself) requiring trauma care focus; and </a:t>
            </a:r>
          </a:p>
          <a:p>
            <a:pPr marL="571500" indent="-571500">
              <a:buFont typeface="Arial" panose="020B0604020202020204" pitchFamily="34" charset="0"/>
              <a:buChar char="•"/>
            </a:pPr>
            <a:r>
              <a:rPr lang="en-GB" b="1" noProof="0" dirty="0"/>
              <a:t>indirect</a:t>
            </a:r>
            <a:r>
              <a:rPr lang="en-GB" noProof="0" dirty="0"/>
              <a:t> (changes in living conditions, forced displacement, lack of legal protection, or decreased access to healthcare) requiring a public health focus.</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3</a:t>
            </a:fld>
            <a:endParaRPr lang="en-US" dirty="0"/>
          </a:p>
        </p:txBody>
      </p:sp>
    </p:spTree>
    <p:extLst>
      <p:ext uri="{BB962C8B-B14F-4D97-AF65-F5344CB8AC3E}">
        <p14:creationId xmlns:p14="http://schemas.microsoft.com/office/powerpoint/2010/main" val="208691620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484144" y="344743"/>
            <a:ext cx="16329619" cy="1130300"/>
          </a:xfrm>
        </p:spPr>
        <p:txBody>
          <a:bodyPr>
            <a:normAutofit fontScale="90000"/>
          </a:bodyPr>
          <a:lstStyle/>
          <a:p>
            <a:r>
              <a:rPr lang="en-GB" dirty="0"/>
              <a:t>Two</a:t>
            </a:r>
            <a:r>
              <a:rPr lang="en-GB" noProof="0" dirty="0"/>
              <a:t> key terms – morbidity </a:t>
            </a:r>
            <a:r>
              <a:rPr lang="en-GB" dirty="0"/>
              <a:t>and mortality</a:t>
            </a:r>
            <a:endParaRPr lang="en-GB" noProof="0" dirty="0"/>
          </a:p>
        </p:txBody>
      </p:sp>
      <p:sp>
        <p:nvSpPr>
          <p:cNvPr id="2" name="Text Placeholder 1">
            <a:extLst>
              <a:ext uri="{FF2B5EF4-FFF2-40B4-BE49-F238E27FC236}">
                <a16:creationId xmlns:a16="http://schemas.microsoft.com/office/drawing/2014/main" id="{55065E62-B508-4129-9278-BE80C9D22024}"/>
              </a:ext>
            </a:extLst>
          </p:cNvPr>
          <p:cNvSpPr>
            <a:spLocks noGrp="1"/>
          </p:cNvSpPr>
          <p:nvPr>
            <p:ph type="body" sz="half" idx="1"/>
          </p:nvPr>
        </p:nvSpPr>
        <p:spPr>
          <a:xfrm>
            <a:off x="880050" y="2293518"/>
            <a:ext cx="14588550" cy="6118961"/>
          </a:xfrm>
        </p:spPr>
        <p:txBody>
          <a:bodyPr>
            <a:normAutofit/>
          </a:bodyPr>
          <a:lstStyle/>
          <a:p>
            <a:pPr>
              <a:buClr>
                <a:schemeClr val="bg1"/>
              </a:buClr>
            </a:pPr>
            <a:r>
              <a:rPr lang="en-GB" sz="4800" noProof="0" dirty="0">
                <a:latin typeface="Lato" panose="020F0502020204030203" pitchFamily="34" charset="0"/>
                <a:ea typeface="Lato" panose="020F0502020204030203" pitchFamily="34" charset="0"/>
                <a:cs typeface="Lato" panose="020F0502020204030203" pitchFamily="34" charset="0"/>
              </a:rPr>
              <a:t>The</a:t>
            </a:r>
            <a:r>
              <a:rPr lang="en-GB" sz="4800" b="1" noProof="0" dirty="0">
                <a:latin typeface="Lato" panose="020F0502020204030203" pitchFamily="34" charset="0"/>
                <a:ea typeface="Lato" panose="020F0502020204030203" pitchFamily="34" charset="0"/>
                <a:cs typeface="Lato" panose="020F0502020204030203" pitchFamily="34" charset="0"/>
              </a:rPr>
              <a:t> mortality rate</a:t>
            </a:r>
            <a:r>
              <a:rPr lang="en-GB" sz="4800" noProof="0" dirty="0">
                <a:latin typeface="Lato" panose="020F0502020204030203" pitchFamily="34" charset="0"/>
                <a:ea typeface="Lato" panose="020F0502020204030203" pitchFamily="34" charset="0"/>
                <a:cs typeface="Lato" panose="020F0502020204030203" pitchFamily="34" charset="0"/>
              </a:rPr>
              <a:t>, or </a:t>
            </a:r>
            <a:r>
              <a:rPr lang="en-GB" sz="4800" b="1" noProof="0" dirty="0">
                <a:latin typeface="Lato" panose="020F0502020204030203" pitchFamily="34" charset="0"/>
                <a:ea typeface="Lato" panose="020F0502020204030203" pitchFamily="34" charset="0"/>
                <a:cs typeface="Lato" panose="020F0502020204030203" pitchFamily="34" charset="0"/>
              </a:rPr>
              <a:t>death rate</a:t>
            </a:r>
            <a:r>
              <a:rPr lang="en-GB" sz="4800" noProof="0" dirty="0">
                <a:latin typeface="Lato" panose="020F0502020204030203" pitchFamily="34" charset="0"/>
                <a:ea typeface="Lato" panose="020F0502020204030203" pitchFamily="34" charset="0"/>
                <a:cs typeface="Lato" panose="020F0502020204030203" pitchFamily="34" charset="0"/>
              </a:rPr>
              <a:t>, is a measure of the number of deaths (in general, or due to a specific cause) in a particular population, in proportion to the size of that population, per unit of time.</a:t>
            </a:r>
          </a:p>
          <a:p>
            <a:pPr>
              <a:buClr>
                <a:schemeClr val="bg1"/>
              </a:buClr>
            </a:pPr>
            <a:r>
              <a:rPr lang="en-GB" sz="4800" noProof="0" dirty="0">
                <a:latin typeface="Lato" panose="020F0502020204030203" pitchFamily="34" charset="0"/>
                <a:ea typeface="Lato" panose="020F0502020204030203" pitchFamily="34" charset="0"/>
                <a:cs typeface="Lato" panose="020F0502020204030203" pitchFamily="34" charset="0"/>
              </a:rPr>
              <a:t>The </a:t>
            </a:r>
            <a:r>
              <a:rPr lang="en-GB" sz="4800" b="1" noProof="0" dirty="0">
                <a:latin typeface="Lato" panose="020F0502020204030203" pitchFamily="34" charset="0"/>
                <a:ea typeface="Lato" panose="020F0502020204030203" pitchFamily="34" charset="0"/>
                <a:cs typeface="Lato" panose="020F0502020204030203" pitchFamily="34" charset="0"/>
              </a:rPr>
              <a:t>morbidity rate</a:t>
            </a:r>
            <a:r>
              <a:rPr lang="en-GB" sz="4800" noProof="0" dirty="0">
                <a:latin typeface="Lato" panose="020F0502020204030203" pitchFamily="34" charset="0"/>
                <a:ea typeface="Lato" panose="020F0502020204030203" pitchFamily="34" charset="0"/>
                <a:cs typeface="Lato" panose="020F0502020204030203" pitchFamily="34" charset="0"/>
              </a:rPr>
              <a:t> is the frequency with which a </a:t>
            </a:r>
            <a:r>
              <a:rPr lang="en-GB" sz="4800" b="1" noProof="0" dirty="0">
                <a:latin typeface="Lato" panose="020F0502020204030203" pitchFamily="34" charset="0"/>
                <a:ea typeface="Lato" panose="020F0502020204030203" pitchFamily="34" charset="0"/>
                <a:cs typeface="Lato" panose="020F0502020204030203" pitchFamily="34" charset="0"/>
              </a:rPr>
              <a:t>disease</a:t>
            </a:r>
            <a:r>
              <a:rPr lang="en-GB" sz="4800" noProof="0" dirty="0">
                <a:latin typeface="Lato" panose="020F0502020204030203" pitchFamily="34" charset="0"/>
                <a:ea typeface="Lato" panose="020F0502020204030203" pitchFamily="34" charset="0"/>
                <a:cs typeface="Lato" panose="020F0502020204030203" pitchFamily="34" charset="0"/>
              </a:rPr>
              <a:t> appears in a population. </a:t>
            </a:r>
            <a:endParaRPr lang="en-GB" altLang="en-US" sz="4800" b="1" noProof="0" dirty="0">
              <a:latin typeface="Lato" panose="020F0502020204030203" pitchFamily="34" charset="0"/>
              <a:ea typeface="Lato" panose="020F0502020204030203" pitchFamily="34" charset="0"/>
              <a:cs typeface="Lato" panose="020F0502020204030203" pitchFamily="34" charset="0"/>
            </a:endParaRPr>
          </a:p>
          <a:p>
            <a:endParaRPr lang="en-GB" sz="4800" noProof="0" dirty="0"/>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4</a:t>
            </a:fld>
            <a:endParaRPr lang="en-US" dirty="0"/>
          </a:p>
        </p:txBody>
      </p:sp>
    </p:spTree>
    <p:extLst>
      <p:ext uri="{BB962C8B-B14F-4D97-AF65-F5344CB8AC3E}">
        <p14:creationId xmlns:p14="http://schemas.microsoft.com/office/powerpoint/2010/main" val="91492933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D5223-900D-441C-8FDA-E2E8CE5CB8E8}"/>
              </a:ext>
            </a:extLst>
          </p:cNvPr>
          <p:cNvSpPr>
            <a:spLocks noGrp="1"/>
          </p:cNvSpPr>
          <p:nvPr>
            <p:ph type="title"/>
          </p:nvPr>
        </p:nvSpPr>
        <p:spPr>
          <a:xfrm>
            <a:off x="576262" y="361610"/>
            <a:ext cx="14800185" cy="2159000"/>
          </a:xfrm>
        </p:spPr>
        <p:txBody>
          <a:bodyPr/>
          <a:lstStyle/>
          <a:p>
            <a:r>
              <a:rPr lang="en-GB" noProof="0" dirty="0"/>
              <a:t>Crude mortality rate (CMR)</a:t>
            </a:r>
          </a:p>
        </p:txBody>
      </p:sp>
      <p:sp>
        <p:nvSpPr>
          <p:cNvPr id="3" name="Text Placeholder 2">
            <a:extLst>
              <a:ext uri="{FF2B5EF4-FFF2-40B4-BE49-F238E27FC236}">
                <a16:creationId xmlns:a16="http://schemas.microsoft.com/office/drawing/2014/main" id="{F9132348-20A5-4811-86A8-A323D59AD198}"/>
              </a:ext>
            </a:extLst>
          </p:cNvPr>
          <p:cNvSpPr>
            <a:spLocks noGrp="1"/>
          </p:cNvSpPr>
          <p:nvPr>
            <p:ph type="body" idx="1"/>
          </p:nvPr>
        </p:nvSpPr>
        <p:spPr>
          <a:xfrm>
            <a:off x="656493" y="1711569"/>
            <a:ext cx="16107508" cy="6533271"/>
          </a:xfrm>
        </p:spPr>
        <p:txBody>
          <a:bodyPr>
            <a:normAutofit/>
          </a:bodyPr>
          <a:lstStyle/>
          <a:p>
            <a:pPr marL="0" indent="0">
              <a:buNone/>
            </a:pPr>
            <a:r>
              <a:rPr lang="en-GB" noProof="0" dirty="0">
                <a:solidFill>
                  <a:srgbClr val="000000"/>
                </a:solidFill>
              </a:rPr>
              <a:t>The clearest indicators to monitor and evaluate the severity of a crisis are the mortality rates for everyone, and for those under 5 years of age. In the absence of a known baseline, the following constitute an emergency threshold:</a:t>
            </a:r>
          </a:p>
          <a:p>
            <a:pPr marL="4806950" indent="-295275"/>
            <a:r>
              <a:rPr lang="en-GB" noProof="0" dirty="0">
                <a:solidFill>
                  <a:srgbClr val="000000"/>
                </a:solidFill>
              </a:rPr>
              <a:t>CMR &gt;1/10,000/day</a:t>
            </a:r>
          </a:p>
          <a:p>
            <a:pPr marL="4806950" indent="-295275"/>
            <a:r>
              <a:rPr lang="en-GB" noProof="0" dirty="0">
                <a:solidFill>
                  <a:srgbClr val="000000"/>
                </a:solidFill>
              </a:rPr>
              <a:t>Under 5 CMR &gt;2/10,000/day</a:t>
            </a:r>
          </a:p>
          <a:p>
            <a:pPr marL="517525" indent="0">
              <a:buNone/>
            </a:pPr>
            <a:r>
              <a:rPr lang="en-GB" b="1" noProof="0" dirty="0">
                <a:solidFill>
                  <a:srgbClr val="000000"/>
                </a:solidFill>
              </a:rPr>
              <a:t>However, these are </a:t>
            </a:r>
            <a:r>
              <a:rPr lang="en-GB" b="1" u="sng" noProof="0" dirty="0">
                <a:solidFill>
                  <a:srgbClr val="000000"/>
                </a:solidFill>
              </a:rPr>
              <a:t>not the most useful indicators for humanitarian action</a:t>
            </a:r>
            <a:r>
              <a:rPr lang="en-GB" b="1" noProof="0" dirty="0">
                <a:solidFill>
                  <a:srgbClr val="000000"/>
                </a:solidFill>
              </a:rPr>
              <a:t> – why?</a:t>
            </a:r>
          </a:p>
        </p:txBody>
      </p:sp>
      <p:sp>
        <p:nvSpPr>
          <p:cNvPr id="4" name="Slide Number Placeholder 3">
            <a:extLst>
              <a:ext uri="{FF2B5EF4-FFF2-40B4-BE49-F238E27FC236}">
                <a16:creationId xmlns:a16="http://schemas.microsoft.com/office/drawing/2014/main" id="{96AFD6A7-DF89-482F-9F0D-6935087F01EB}"/>
              </a:ext>
            </a:extLst>
          </p:cNvPr>
          <p:cNvSpPr>
            <a:spLocks noGrp="1"/>
          </p:cNvSpPr>
          <p:nvPr>
            <p:ph type="sldNum" sz="quarter" idx="2"/>
          </p:nvPr>
        </p:nvSpPr>
        <p:spPr/>
        <p:txBody>
          <a:bodyPr/>
          <a:lstStyle/>
          <a:p>
            <a:fld id="{86CB4B4D-7CA3-9044-876B-883B54F8677D}" type="slidenum">
              <a:rPr lang="en-US" smtClean="0"/>
              <a:t>5</a:t>
            </a:fld>
            <a:endParaRPr lang="en-US" dirty="0"/>
          </a:p>
        </p:txBody>
      </p:sp>
    </p:spTree>
    <p:extLst>
      <p:ext uri="{BB962C8B-B14F-4D97-AF65-F5344CB8AC3E}">
        <p14:creationId xmlns:p14="http://schemas.microsoft.com/office/powerpoint/2010/main" val="313487609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p:txBody>
          <a:bodyPr/>
          <a:lstStyle/>
          <a:p>
            <a:r>
              <a:rPr lang="en-GB" noProof="0" dirty="0"/>
              <a:t>CMR calculation</a:t>
            </a:r>
          </a:p>
        </p:txBody>
      </p:sp>
      <p:sp>
        <p:nvSpPr>
          <p:cNvPr id="11" name="Text Placeholder 10">
            <a:extLst>
              <a:ext uri="{FF2B5EF4-FFF2-40B4-BE49-F238E27FC236}">
                <a16:creationId xmlns:a16="http://schemas.microsoft.com/office/drawing/2014/main" id="{BE57066B-6B59-4F7A-A140-DFA030E29B71}"/>
              </a:ext>
            </a:extLst>
          </p:cNvPr>
          <p:cNvSpPr>
            <a:spLocks noGrp="1"/>
          </p:cNvSpPr>
          <p:nvPr>
            <p:ph type="body" sz="half" idx="1"/>
          </p:nvPr>
        </p:nvSpPr>
        <p:spPr>
          <a:xfrm>
            <a:off x="409031" y="1200723"/>
            <a:ext cx="12823414" cy="7085148"/>
          </a:xfrm>
        </p:spPr>
        <p:txBody>
          <a:bodyPr>
            <a:normAutofit/>
          </a:bodyPr>
          <a:lstStyle/>
          <a:p>
            <a:r>
              <a:rPr lang="en-GB" noProof="0" dirty="0"/>
              <a:t>The calculation for the CMR is: </a:t>
            </a:r>
          </a:p>
          <a:p>
            <a:endParaRPr lang="en-GB" sz="1200" noProof="0" dirty="0"/>
          </a:p>
          <a:p>
            <a:pPr algn="ctr">
              <a:spcBef>
                <a:spcPts val="0"/>
              </a:spcBef>
            </a:pPr>
            <a:r>
              <a:rPr lang="en-GB" altLang="en-US" u="sng" noProof="0" dirty="0"/>
              <a:t>Number of deaths x 10,000</a:t>
            </a:r>
          </a:p>
          <a:p>
            <a:pPr algn="ctr">
              <a:spcBef>
                <a:spcPts val="0"/>
              </a:spcBef>
            </a:pPr>
            <a:r>
              <a:rPr lang="en-GB" altLang="en-US" noProof="0" dirty="0"/>
              <a:t>Days counted x population</a:t>
            </a:r>
            <a:br>
              <a:rPr lang="en-GB" altLang="en-US" noProof="0" dirty="0"/>
            </a:br>
            <a:endParaRPr lang="en-GB" altLang="en-US" noProof="0" dirty="0"/>
          </a:p>
          <a:p>
            <a:pPr algn="ctr">
              <a:spcBef>
                <a:spcPts val="0"/>
              </a:spcBef>
            </a:pPr>
            <a:r>
              <a:rPr lang="en-GB" noProof="0" dirty="0"/>
              <a:t>So, if you have 14 deaths in the span of 1 week </a:t>
            </a:r>
            <a:r>
              <a:rPr lang="en-GB" dirty="0"/>
              <a:t>in</a:t>
            </a:r>
            <a:r>
              <a:rPr lang="en-GB" noProof="0" dirty="0"/>
              <a:t> a population of 5,000 refugees, what is the CMR? </a:t>
            </a:r>
          </a:p>
          <a:p>
            <a:pPr algn="ctr">
              <a:spcBef>
                <a:spcPts val="0"/>
              </a:spcBef>
            </a:pPr>
            <a:endParaRPr lang="en-GB" noProof="0" dirty="0"/>
          </a:p>
          <a:p>
            <a:pPr algn="ctr">
              <a:lnSpc>
                <a:spcPct val="110000"/>
              </a:lnSpc>
              <a:spcBef>
                <a:spcPts val="0"/>
              </a:spcBef>
            </a:pPr>
            <a:r>
              <a:rPr lang="en-GB" altLang="en-US" b="1" u="sng" noProof="0" dirty="0"/>
              <a:t>14 deaths </a:t>
            </a:r>
            <a:r>
              <a:rPr lang="en-GB" altLang="en-US" b="1" u="sng" noProof="0" dirty="0">
                <a:solidFill>
                  <a:schemeClr val="accent6"/>
                </a:solidFill>
              </a:rPr>
              <a:t>x</a:t>
            </a:r>
            <a:r>
              <a:rPr lang="en-GB" altLang="en-US" b="1" u="sng" noProof="0" dirty="0"/>
              <a:t> 10,000</a:t>
            </a:r>
          </a:p>
          <a:p>
            <a:pPr algn="ctr">
              <a:lnSpc>
                <a:spcPct val="110000"/>
              </a:lnSpc>
              <a:spcBef>
                <a:spcPts val="0"/>
              </a:spcBef>
            </a:pPr>
            <a:r>
              <a:rPr lang="en-GB" altLang="en-US" b="1" noProof="0" dirty="0"/>
              <a:t>7 days </a:t>
            </a:r>
            <a:r>
              <a:rPr lang="en-GB" altLang="en-US" b="1" noProof="0" dirty="0">
                <a:solidFill>
                  <a:schemeClr val="accent6"/>
                </a:solidFill>
              </a:rPr>
              <a:t>x</a:t>
            </a:r>
            <a:r>
              <a:rPr lang="en-GB" altLang="en-US" b="1" noProof="0" dirty="0"/>
              <a:t> 5,000</a:t>
            </a:r>
          </a:p>
          <a:p>
            <a:pPr algn="ctr">
              <a:spcBef>
                <a:spcPts val="0"/>
              </a:spcBef>
            </a:pPr>
            <a:endParaRPr lang="en-GB" noProof="0" dirty="0"/>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6</a:t>
            </a:fld>
            <a:endParaRPr lang="en-US" dirty="0"/>
          </a:p>
        </p:txBody>
      </p:sp>
      <p:sp>
        <p:nvSpPr>
          <p:cNvPr id="7" name="Rectangle 3">
            <a:extLst>
              <a:ext uri="{FF2B5EF4-FFF2-40B4-BE49-F238E27FC236}">
                <a16:creationId xmlns:a16="http://schemas.microsoft.com/office/drawing/2014/main" id="{80B34B98-B609-44AE-8310-4E78F2B7F8A8}"/>
              </a:ext>
            </a:extLst>
          </p:cNvPr>
          <p:cNvSpPr>
            <a:spLocks noChangeArrowheads="1"/>
          </p:cNvSpPr>
          <p:nvPr/>
        </p:nvSpPr>
        <p:spPr bwMode="auto">
          <a:xfrm>
            <a:off x="4442265" y="8199627"/>
            <a:ext cx="5133819" cy="999855"/>
          </a:xfrm>
          <a:prstGeom prst="rect">
            <a:avLst/>
          </a:prstGeom>
          <a:solidFill>
            <a:srgbClr val="00B297"/>
          </a:solidFill>
          <a:ln w="12700">
            <a:solidFill>
              <a:schemeClr val="tx1"/>
            </a:solidFill>
            <a:miter lim="800000"/>
            <a:headEnd/>
            <a:tailEnd/>
          </a:ln>
          <a:effectLst>
            <a:outerShdw dist="107763" dir="2700000" algn="ctr" rotWithShape="0">
              <a:schemeClr val="bg2"/>
            </a:outerShdw>
          </a:effectLst>
        </p:spPr>
        <p:txBody>
          <a:bodyPr wrap="none" lIns="69056" tIns="34529" rIns="69056" bIns="34529" anchor="ctr"/>
          <a:lstStyle/>
          <a:p>
            <a:pPr algn="ctr" eaLnBrk="0" hangingPunct="0">
              <a:defRPr/>
            </a:pPr>
            <a:r>
              <a:rPr lang="en-US" sz="4800" b="1" dirty="0">
                <a:solidFill>
                  <a:srgbClr val="000000"/>
                </a:solidFill>
                <a:effectLst>
                  <a:outerShdw blurRad="38100" dist="38100" dir="2700000" algn="tl">
                    <a:srgbClr val="000000">
                      <a:alpha val="43137"/>
                    </a:srgbClr>
                  </a:outerShdw>
                </a:effectLst>
                <a:latin typeface="+mj-lt"/>
              </a:rPr>
              <a:t>4/10,000/day</a:t>
            </a:r>
          </a:p>
        </p:txBody>
      </p:sp>
      <p:pic>
        <p:nvPicPr>
          <p:cNvPr id="6" name="Picture 5">
            <a:extLst>
              <a:ext uri="{FF2B5EF4-FFF2-40B4-BE49-F238E27FC236}">
                <a16:creationId xmlns:a16="http://schemas.microsoft.com/office/drawing/2014/main" id="{9C882CDA-E293-482F-B55A-9147460E0A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232445" y="1402079"/>
            <a:ext cx="3698787" cy="6312597"/>
          </a:xfrm>
          <a:prstGeom prst="rect">
            <a:avLst/>
          </a:prstGeom>
        </p:spPr>
      </p:pic>
    </p:spTree>
    <p:extLst>
      <p:ext uri="{BB962C8B-B14F-4D97-AF65-F5344CB8AC3E}">
        <p14:creationId xmlns:p14="http://schemas.microsoft.com/office/powerpoint/2010/main" val="235499014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building, outdoor, ground, grass&#10;&#10;Description automatically generated">
            <a:extLst>
              <a:ext uri="{FF2B5EF4-FFF2-40B4-BE49-F238E27FC236}">
                <a16:creationId xmlns:a16="http://schemas.microsoft.com/office/drawing/2014/main" id="{61E2CB14-AC39-4C13-9B46-70EFAB8A920F}"/>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b="-629"/>
          <a:stretch/>
        </p:blipFill>
        <p:spPr>
          <a:xfrm>
            <a:off x="10576732" y="-1"/>
            <a:ext cx="6795615" cy="9753601"/>
          </a:xfrm>
        </p:spPr>
      </p:pic>
      <p:sp>
        <p:nvSpPr>
          <p:cNvPr id="2" name="Title 1">
            <a:extLst>
              <a:ext uri="{FF2B5EF4-FFF2-40B4-BE49-F238E27FC236}">
                <a16:creationId xmlns:a16="http://schemas.microsoft.com/office/drawing/2014/main" id="{8BB481D6-D92A-4E2B-8C27-A92336F8F353}"/>
              </a:ext>
            </a:extLst>
          </p:cNvPr>
          <p:cNvSpPr>
            <a:spLocks noGrp="1"/>
          </p:cNvSpPr>
          <p:nvPr>
            <p:ph type="title"/>
          </p:nvPr>
        </p:nvSpPr>
        <p:spPr>
          <a:xfrm>
            <a:off x="341571" y="114495"/>
            <a:ext cx="10235161" cy="1988692"/>
          </a:xfrm>
        </p:spPr>
        <p:txBody>
          <a:bodyPr>
            <a:normAutofit fontScale="90000"/>
          </a:bodyPr>
          <a:lstStyle/>
          <a:p>
            <a:r>
              <a:rPr lang="en-GB" noProof="0" dirty="0"/>
              <a:t>Support and develop existing health systems</a:t>
            </a:r>
            <a:br>
              <a:rPr lang="en-GB" noProof="0" dirty="0"/>
            </a:br>
            <a:endParaRPr lang="en-GB" noProof="0" dirty="0"/>
          </a:p>
        </p:txBody>
      </p:sp>
      <p:sp>
        <p:nvSpPr>
          <p:cNvPr id="3" name="Text Placeholder 2">
            <a:extLst>
              <a:ext uri="{FF2B5EF4-FFF2-40B4-BE49-F238E27FC236}">
                <a16:creationId xmlns:a16="http://schemas.microsoft.com/office/drawing/2014/main" id="{B06C8E18-74A5-42C4-BDD7-D0E1C2687BD5}"/>
              </a:ext>
            </a:extLst>
          </p:cNvPr>
          <p:cNvSpPr>
            <a:spLocks noGrp="1"/>
          </p:cNvSpPr>
          <p:nvPr>
            <p:ph type="body" sz="quarter" idx="1"/>
          </p:nvPr>
        </p:nvSpPr>
        <p:spPr>
          <a:xfrm>
            <a:off x="505945" y="2537368"/>
            <a:ext cx="10070787" cy="6281158"/>
          </a:xfrm>
        </p:spPr>
        <p:txBody>
          <a:bodyPr>
            <a:normAutofit/>
          </a:bodyPr>
          <a:lstStyle/>
          <a:p>
            <a:pPr marL="571500" indent="-571500">
              <a:buFont typeface="Arial" panose="020B0604020202020204" pitchFamily="34" charset="0"/>
              <a:buChar char="•"/>
            </a:pPr>
            <a:r>
              <a:rPr lang="en-GB" noProof="0" dirty="0"/>
              <a:t>Hiring staff (national and international) will have short- and long-term implications for national health systems.</a:t>
            </a:r>
          </a:p>
          <a:p>
            <a:pPr marL="571500" indent="-571500">
              <a:buFont typeface="Arial" panose="020B0604020202020204" pitchFamily="34" charset="0"/>
              <a:buChar char="•"/>
            </a:pPr>
            <a:r>
              <a:rPr lang="en-GB" noProof="0" dirty="0"/>
              <a:t>Following analysis, well-planned health interventions can enhance existing health systems, their future recovery and their development. </a:t>
            </a:r>
          </a:p>
        </p:txBody>
      </p:sp>
      <p:sp>
        <p:nvSpPr>
          <p:cNvPr id="5" name="Text Placeholder 4">
            <a:extLst>
              <a:ext uri="{FF2B5EF4-FFF2-40B4-BE49-F238E27FC236}">
                <a16:creationId xmlns:a16="http://schemas.microsoft.com/office/drawing/2014/main" id="{F24B50AB-4321-4785-86C1-3A0264572F83}"/>
              </a:ext>
            </a:extLst>
          </p:cNvPr>
          <p:cNvSpPr>
            <a:spLocks noGrp="1"/>
          </p:cNvSpPr>
          <p:nvPr>
            <p:ph type="body" sz="quarter" idx="14"/>
          </p:nvPr>
        </p:nvSpPr>
        <p:spPr>
          <a:xfrm>
            <a:off x="6883452" y="9213588"/>
            <a:ext cx="6549451" cy="406401"/>
          </a:xfrm>
        </p:spPr>
        <p:txBody>
          <a:bodyPr>
            <a:normAutofit fontScale="62500" lnSpcReduction="20000"/>
          </a:bodyPr>
          <a:lstStyle/>
          <a:p>
            <a:pPr algn="r"/>
            <a:r>
              <a:rPr lang="en-GB" sz="3600" dirty="0">
                <a:solidFill>
                  <a:srgbClr val="00B297"/>
                </a:solidFill>
                <a:latin typeface="Open Sans Regular"/>
              </a:rPr>
              <a:t>Lutheran World Federation/P Mumia</a:t>
            </a:r>
          </a:p>
        </p:txBody>
      </p:sp>
      <p:sp>
        <p:nvSpPr>
          <p:cNvPr id="4" name="Slide Number Placeholder 3">
            <a:extLst>
              <a:ext uri="{FF2B5EF4-FFF2-40B4-BE49-F238E27FC236}">
                <a16:creationId xmlns:a16="http://schemas.microsoft.com/office/drawing/2014/main" id="{CD20274E-4268-4576-9618-2929DD9CA0A8}"/>
              </a:ext>
            </a:extLst>
          </p:cNvPr>
          <p:cNvSpPr>
            <a:spLocks noGrp="1"/>
          </p:cNvSpPr>
          <p:nvPr>
            <p:ph type="sldNum" sz="quarter" idx="2"/>
          </p:nvPr>
        </p:nvSpPr>
        <p:spPr/>
        <p:txBody>
          <a:bodyPr/>
          <a:lstStyle/>
          <a:p>
            <a:fld id="{86CB4B4D-7CA3-9044-876B-883B54F8677D}" type="slidenum">
              <a:rPr lang="en-US" smtClean="0"/>
              <a:t>7</a:t>
            </a:fld>
            <a:endParaRPr lang="en-US" dirty="0"/>
          </a:p>
        </p:txBody>
      </p:sp>
    </p:spTree>
    <p:extLst>
      <p:ext uri="{BB962C8B-B14F-4D97-AF65-F5344CB8AC3E}">
        <p14:creationId xmlns:p14="http://schemas.microsoft.com/office/powerpoint/2010/main" val="352299026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481D6-D92A-4E2B-8C27-A92336F8F353}"/>
              </a:ext>
            </a:extLst>
          </p:cNvPr>
          <p:cNvSpPr>
            <a:spLocks noGrp="1"/>
          </p:cNvSpPr>
          <p:nvPr>
            <p:ph type="title"/>
          </p:nvPr>
        </p:nvSpPr>
        <p:spPr>
          <a:xfrm>
            <a:off x="503191" y="445023"/>
            <a:ext cx="16555058" cy="1009420"/>
          </a:xfrm>
        </p:spPr>
        <p:txBody>
          <a:bodyPr>
            <a:normAutofit fontScale="90000"/>
          </a:bodyPr>
          <a:lstStyle/>
          <a:p>
            <a:r>
              <a:rPr lang="en-GB" noProof="0" dirty="0"/>
              <a:t>Urban crises – a different approach </a:t>
            </a:r>
          </a:p>
        </p:txBody>
      </p:sp>
      <p:sp>
        <p:nvSpPr>
          <p:cNvPr id="3" name="Text Placeholder 2">
            <a:extLst>
              <a:ext uri="{FF2B5EF4-FFF2-40B4-BE49-F238E27FC236}">
                <a16:creationId xmlns:a16="http://schemas.microsoft.com/office/drawing/2014/main" id="{B06C8E18-74A5-42C4-BDD7-D0E1C2687BD5}"/>
              </a:ext>
            </a:extLst>
          </p:cNvPr>
          <p:cNvSpPr>
            <a:spLocks noGrp="1"/>
          </p:cNvSpPr>
          <p:nvPr>
            <p:ph type="body" idx="1"/>
          </p:nvPr>
        </p:nvSpPr>
        <p:spPr>
          <a:xfrm>
            <a:off x="849964" y="1733550"/>
            <a:ext cx="16208285" cy="6286500"/>
          </a:xfrm>
        </p:spPr>
        <p:txBody>
          <a:bodyPr>
            <a:normAutofit lnSpcReduction="10000"/>
          </a:bodyPr>
          <a:lstStyle/>
          <a:p>
            <a:pPr marL="0" indent="0">
              <a:buNone/>
            </a:pPr>
            <a:r>
              <a:rPr lang="en-GB" noProof="0" dirty="0"/>
              <a:t>People seeking refuge in towns and cities rarely know about existing health services or how to access them, risking a further increase in communicable diseases. </a:t>
            </a:r>
          </a:p>
          <a:p>
            <a:pPr marL="579438" indent="-295275"/>
            <a:r>
              <a:rPr lang="en-GB" noProof="0" dirty="0"/>
              <a:t>Identify people at risk or without access to healthcare.</a:t>
            </a:r>
            <a:br>
              <a:rPr lang="en-GB" noProof="0" dirty="0"/>
            </a:br>
            <a:r>
              <a:rPr lang="en-GB" noProof="0" dirty="0"/>
              <a:t>(This can be very challenging in the urban setting.) </a:t>
            </a:r>
          </a:p>
          <a:p>
            <a:pPr marL="579438" indent="-295275"/>
            <a:r>
              <a:rPr lang="en-GB" noProof="0" dirty="0"/>
              <a:t>Actively reach out using multiple means of communication.</a:t>
            </a:r>
          </a:p>
          <a:p>
            <a:pPr marL="579438" indent="-295275"/>
            <a:r>
              <a:rPr lang="en-GB" noProof="0" dirty="0"/>
              <a:t>Support existing services, and plan for increased access for people in need of shelter, food, healthcare, jobs, or social support networks.</a:t>
            </a:r>
          </a:p>
          <a:p>
            <a:endParaRPr lang="en-GB" noProof="0" dirty="0"/>
          </a:p>
        </p:txBody>
      </p:sp>
      <p:sp>
        <p:nvSpPr>
          <p:cNvPr id="4" name="Slide Number Placeholder 3">
            <a:extLst>
              <a:ext uri="{FF2B5EF4-FFF2-40B4-BE49-F238E27FC236}">
                <a16:creationId xmlns:a16="http://schemas.microsoft.com/office/drawing/2014/main" id="{CD20274E-4268-4576-9618-2929DD9CA0A8}"/>
              </a:ext>
            </a:extLst>
          </p:cNvPr>
          <p:cNvSpPr>
            <a:spLocks noGrp="1"/>
          </p:cNvSpPr>
          <p:nvPr>
            <p:ph type="sldNum" sz="quarter" idx="2"/>
          </p:nvPr>
        </p:nvSpPr>
        <p:spPr/>
        <p:txBody>
          <a:bodyPr/>
          <a:lstStyle/>
          <a:p>
            <a:fld id="{86CB4B4D-7CA3-9044-876B-883B54F8677D}" type="slidenum">
              <a:rPr lang="en-US" smtClean="0"/>
              <a:t>8</a:t>
            </a:fld>
            <a:endParaRPr lang="en-US" dirty="0"/>
          </a:p>
        </p:txBody>
      </p:sp>
    </p:spTree>
    <p:extLst>
      <p:ext uri="{BB962C8B-B14F-4D97-AF65-F5344CB8AC3E}">
        <p14:creationId xmlns:p14="http://schemas.microsoft.com/office/powerpoint/2010/main" val="351354434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E9026-DC1C-4CD5-AD3E-CF455B3CA103}"/>
              </a:ext>
            </a:extLst>
          </p:cNvPr>
          <p:cNvSpPr>
            <a:spLocks noGrp="1"/>
          </p:cNvSpPr>
          <p:nvPr>
            <p:ph type="title"/>
          </p:nvPr>
        </p:nvSpPr>
        <p:spPr/>
        <p:txBody>
          <a:bodyPr/>
          <a:lstStyle/>
          <a:p>
            <a:r>
              <a:rPr lang="en-GB" noProof="0" dirty="0"/>
              <a:t>The standards</a:t>
            </a:r>
          </a:p>
        </p:txBody>
      </p:sp>
      <p:pic>
        <p:nvPicPr>
          <p:cNvPr id="16" name="Picture 2" descr="Image result for 2018 SPhere HAndbook">
            <a:extLst>
              <a:ext uri="{FF2B5EF4-FFF2-40B4-BE49-F238E27FC236}">
                <a16:creationId xmlns:a16="http://schemas.microsoft.com/office/drawing/2014/main" id="{72B2FE79-8652-4BB9-9636-6D2EA74A010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823429" y="5268222"/>
            <a:ext cx="1781066" cy="2569955"/>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62C26CC0-080F-411E-B061-A3F89F0620B0}"/>
              </a:ext>
            </a:extLst>
          </p:cNvPr>
          <p:cNvSpPr txBox="1"/>
          <p:nvPr/>
        </p:nvSpPr>
        <p:spPr>
          <a:xfrm>
            <a:off x="14751400" y="7869813"/>
            <a:ext cx="1882176" cy="9643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2800" dirty="0">
                <a:solidFill>
                  <a:srgbClr val="000000"/>
                </a:solidFill>
              </a:rPr>
              <a:t>See page 290</a:t>
            </a:r>
          </a:p>
        </p:txBody>
      </p:sp>
      <p:grpSp>
        <p:nvGrpSpPr>
          <p:cNvPr id="18" name="Group 17">
            <a:extLst>
              <a:ext uri="{FF2B5EF4-FFF2-40B4-BE49-F238E27FC236}">
                <a16:creationId xmlns:a16="http://schemas.microsoft.com/office/drawing/2014/main" id="{88F76938-11ED-41A4-8CD3-6BB6ADA0651A}"/>
              </a:ext>
            </a:extLst>
          </p:cNvPr>
          <p:cNvGrpSpPr/>
          <p:nvPr/>
        </p:nvGrpSpPr>
        <p:grpSpPr>
          <a:xfrm>
            <a:off x="469473" y="1301160"/>
            <a:ext cx="13863708" cy="5369271"/>
            <a:chOff x="2603073" y="1148760"/>
            <a:chExt cx="13863708" cy="5369271"/>
          </a:xfrm>
        </p:grpSpPr>
        <p:pic>
          <p:nvPicPr>
            <p:cNvPr id="19" name="Picture 18">
              <a:extLst>
                <a:ext uri="{FF2B5EF4-FFF2-40B4-BE49-F238E27FC236}">
                  <a16:creationId xmlns:a16="http://schemas.microsoft.com/office/drawing/2014/main" id="{B7DC14D3-6CDD-4403-86A9-6E9EBB13E0C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t="5495" b="2019"/>
            <a:stretch/>
          </p:blipFill>
          <p:spPr>
            <a:xfrm>
              <a:off x="2603073" y="1148760"/>
              <a:ext cx="13863708" cy="5369271"/>
            </a:xfrm>
            <a:prstGeom prst="rect">
              <a:avLst/>
            </a:prstGeom>
          </p:spPr>
        </p:pic>
        <p:sp>
          <p:nvSpPr>
            <p:cNvPr id="20" name="Rectangle 19">
              <a:extLst>
                <a:ext uri="{FF2B5EF4-FFF2-40B4-BE49-F238E27FC236}">
                  <a16:creationId xmlns:a16="http://schemas.microsoft.com/office/drawing/2014/main" id="{FB3BBD45-15CC-49F5-BC3F-61BAFA1E8612}"/>
                </a:ext>
              </a:extLst>
            </p:cNvPr>
            <p:cNvSpPr/>
            <p:nvPr/>
          </p:nvSpPr>
          <p:spPr>
            <a:xfrm>
              <a:off x="2603073" y="5392616"/>
              <a:ext cx="1922035" cy="1101969"/>
            </a:xfrm>
            <a:prstGeom prst="rect">
              <a:avLst/>
            </a:prstGeom>
            <a:solidFill>
              <a:schemeClr val="bg1"/>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
        <p:nvSpPr>
          <p:cNvPr id="21" name="Rectangle 20">
            <a:extLst>
              <a:ext uri="{FF2B5EF4-FFF2-40B4-BE49-F238E27FC236}">
                <a16:creationId xmlns:a16="http://schemas.microsoft.com/office/drawing/2014/main" id="{02017D6B-5DFE-43DE-857F-C00E61077CD4}"/>
              </a:ext>
            </a:extLst>
          </p:cNvPr>
          <p:cNvSpPr/>
          <p:nvPr/>
        </p:nvSpPr>
        <p:spPr>
          <a:xfrm>
            <a:off x="657727" y="6784692"/>
            <a:ext cx="1685655" cy="656590"/>
          </a:xfrm>
          <a:prstGeom prst="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Standards </a:t>
            </a:r>
          </a:p>
          <a:p>
            <a:pPr marL="0" marR="0" indent="0" algn="ctr" defTabSz="584200" rtl="0" fontAlgn="auto" latinLnBrk="0" hangingPunct="0">
              <a:lnSpc>
                <a:spcPct val="100000"/>
              </a:lnSpc>
              <a:spcBef>
                <a:spcPts val="0"/>
              </a:spcBef>
              <a:spcAft>
                <a:spcPts val="0"/>
              </a:spcAft>
              <a:buClrTx/>
              <a:buSzTx/>
              <a:buFontTx/>
              <a:buNone/>
              <a:tabLst/>
            </a:pP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1.1–1.5</a:t>
            </a:r>
          </a:p>
        </p:txBody>
      </p:sp>
      <p:sp>
        <p:nvSpPr>
          <p:cNvPr id="22" name="Rectangle 21">
            <a:extLst>
              <a:ext uri="{FF2B5EF4-FFF2-40B4-BE49-F238E27FC236}">
                <a16:creationId xmlns:a16="http://schemas.microsoft.com/office/drawing/2014/main" id="{2CB344E9-8679-4CD1-A398-8C3AC1B8C564}"/>
              </a:ext>
            </a:extLst>
          </p:cNvPr>
          <p:cNvSpPr/>
          <p:nvPr/>
        </p:nvSpPr>
        <p:spPr>
          <a:xfrm>
            <a:off x="2503818" y="6781579"/>
            <a:ext cx="1828800" cy="656590"/>
          </a:xfrm>
          <a:prstGeom prst="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Standards </a:t>
            </a:r>
          </a:p>
          <a:p>
            <a:r>
              <a:rPr lang="en-US" dirty="0">
                <a:solidFill>
                  <a:sysClr val="windowText" lastClr="000000"/>
                </a:solidFill>
              </a:rPr>
              <a:t>2.1.1–2.1.4</a:t>
            </a:r>
            <a:endPar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endParaRPr>
          </a:p>
        </p:txBody>
      </p:sp>
      <p:sp>
        <p:nvSpPr>
          <p:cNvPr id="23" name="Rectangle 22">
            <a:extLst>
              <a:ext uri="{FF2B5EF4-FFF2-40B4-BE49-F238E27FC236}">
                <a16:creationId xmlns:a16="http://schemas.microsoft.com/office/drawing/2014/main" id="{E375E212-A9AC-4467-A845-48DF98BC054A}"/>
              </a:ext>
            </a:extLst>
          </p:cNvPr>
          <p:cNvSpPr/>
          <p:nvPr/>
        </p:nvSpPr>
        <p:spPr>
          <a:xfrm>
            <a:off x="4391690" y="6770924"/>
            <a:ext cx="1554480" cy="656590"/>
          </a:xfrm>
          <a:prstGeom prst="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Standards </a:t>
            </a:r>
          </a:p>
          <a:p>
            <a:r>
              <a:rPr lang="en-US" dirty="0">
                <a:solidFill>
                  <a:sysClr val="windowText" lastClr="000000"/>
                </a:solidFill>
              </a:rPr>
              <a:t>2.2.1–2.2.2</a:t>
            </a:r>
            <a:endPar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endParaRPr>
          </a:p>
        </p:txBody>
      </p:sp>
      <p:sp>
        <p:nvSpPr>
          <p:cNvPr id="24" name="Rectangle 23">
            <a:extLst>
              <a:ext uri="{FF2B5EF4-FFF2-40B4-BE49-F238E27FC236}">
                <a16:creationId xmlns:a16="http://schemas.microsoft.com/office/drawing/2014/main" id="{2D883D7D-6802-41D8-819C-4A9854A211B2}"/>
              </a:ext>
            </a:extLst>
          </p:cNvPr>
          <p:cNvSpPr/>
          <p:nvPr/>
        </p:nvSpPr>
        <p:spPr>
          <a:xfrm>
            <a:off x="6028196" y="6770924"/>
            <a:ext cx="1554480" cy="656590"/>
          </a:xfrm>
          <a:prstGeom prst="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Standards </a:t>
            </a:r>
          </a:p>
          <a:p>
            <a:r>
              <a:rPr lang="en-US" dirty="0">
                <a:solidFill>
                  <a:sysClr val="windowText" lastClr="000000"/>
                </a:solidFill>
              </a:rPr>
              <a:t>2.3.1–2.3.3</a:t>
            </a:r>
            <a:endPar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endParaRPr>
          </a:p>
        </p:txBody>
      </p:sp>
      <p:sp>
        <p:nvSpPr>
          <p:cNvPr id="25" name="Rectangle 24">
            <a:extLst>
              <a:ext uri="{FF2B5EF4-FFF2-40B4-BE49-F238E27FC236}">
                <a16:creationId xmlns:a16="http://schemas.microsoft.com/office/drawing/2014/main" id="{202C0D90-5F77-4D7F-AFDC-2B9F6A0D269B}"/>
              </a:ext>
            </a:extLst>
          </p:cNvPr>
          <p:cNvSpPr/>
          <p:nvPr/>
        </p:nvSpPr>
        <p:spPr>
          <a:xfrm>
            <a:off x="7644576" y="6774963"/>
            <a:ext cx="1554480" cy="656590"/>
          </a:xfrm>
          <a:prstGeom prst="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Standard </a:t>
            </a:r>
          </a:p>
          <a:p>
            <a:pPr marL="0" marR="0" indent="0" algn="ctr" defTabSz="584200" rtl="0" fontAlgn="auto" latinLnBrk="0" hangingPunct="0">
              <a:lnSpc>
                <a:spcPct val="100000"/>
              </a:lnSpc>
              <a:spcBef>
                <a:spcPts val="0"/>
              </a:spcBef>
              <a:spcAft>
                <a:spcPts val="0"/>
              </a:spcAft>
              <a:buClrTx/>
              <a:buSzTx/>
              <a:buFontTx/>
              <a:buNone/>
              <a:tabLst/>
            </a:pPr>
            <a:r>
              <a:rPr lang="en-US" dirty="0">
                <a:solidFill>
                  <a:sysClr val="windowText" lastClr="000000"/>
                </a:solidFill>
              </a:rPr>
              <a:t>2</a:t>
            </a: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.4</a:t>
            </a:r>
          </a:p>
        </p:txBody>
      </p:sp>
      <p:sp>
        <p:nvSpPr>
          <p:cNvPr id="26" name="Rectangle 25">
            <a:extLst>
              <a:ext uri="{FF2B5EF4-FFF2-40B4-BE49-F238E27FC236}">
                <a16:creationId xmlns:a16="http://schemas.microsoft.com/office/drawing/2014/main" id="{D8829E8A-5732-459C-BFDA-29A3F4DB857D}"/>
              </a:ext>
            </a:extLst>
          </p:cNvPr>
          <p:cNvSpPr/>
          <p:nvPr/>
        </p:nvSpPr>
        <p:spPr>
          <a:xfrm>
            <a:off x="9260956" y="6780784"/>
            <a:ext cx="1471358" cy="656590"/>
          </a:xfrm>
          <a:prstGeom prst="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Standard </a:t>
            </a:r>
          </a:p>
          <a:p>
            <a:pPr marL="0" marR="0" indent="0" algn="ctr" defTabSz="584200" rtl="0" fontAlgn="auto" latinLnBrk="0" hangingPunct="0">
              <a:lnSpc>
                <a:spcPct val="100000"/>
              </a:lnSpc>
              <a:spcBef>
                <a:spcPts val="0"/>
              </a:spcBef>
              <a:spcAft>
                <a:spcPts val="0"/>
              </a:spcAft>
              <a:buClrTx/>
              <a:buSzTx/>
              <a:buFontTx/>
              <a:buNone/>
              <a:tabLst/>
            </a:pPr>
            <a:r>
              <a:rPr lang="en-US" dirty="0">
                <a:solidFill>
                  <a:sysClr val="windowText" lastClr="000000"/>
                </a:solidFill>
              </a:rPr>
              <a:t>2</a:t>
            </a: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.5</a:t>
            </a:r>
          </a:p>
        </p:txBody>
      </p:sp>
      <p:sp>
        <p:nvSpPr>
          <p:cNvPr id="27" name="Rectangle 26">
            <a:extLst>
              <a:ext uri="{FF2B5EF4-FFF2-40B4-BE49-F238E27FC236}">
                <a16:creationId xmlns:a16="http://schemas.microsoft.com/office/drawing/2014/main" id="{F7E74762-9460-4FB2-8DF4-5FE863085F8A}"/>
              </a:ext>
            </a:extLst>
          </p:cNvPr>
          <p:cNvSpPr/>
          <p:nvPr/>
        </p:nvSpPr>
        <p:spPr>
          <a:xfrm>
            <a:off x="10794214" y="6780783"/>
            <a:ext cx="1719628" cy="656590"/>
          </a:xfrm>
          <a:prstGeom prst="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Standard</a:t>
            </a:r>
          </a:p>
          <a:p>
            <a:pPr marL="0" marR="0" indent="0" algn="ctr" defTabSz="584200" rtl="0" fontAlgn="auto" latinLnBrk="0" hangingPunct="0">
              <a:lnSpc>
                <a:spcPct val="100000"/>
              </a:lnSpc>
              <a:spcBef>
                <a:spcPts val="0"/>
              </a:spcBef>
              <a:spcAft>
                <a:spcPts val="0"/>
              </a:spcAft>
              <a:buClrTx/>
              <a:buSzTx/>
              <a:buFontTx/>
              <a:buNone/>
              <a:tabLst/>
            </a:pPr>
            <a:r>
              <a:rPr lang="en-US" dirty="0">
                <a:solidFill>
                  <a:sysClr val="windowText" lastClr="000000"/>
                </a:solidFill>
              </a:rPr>
              <a:t>2</a:t>
            </a: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.6</a:t>
            </a:r>
          </a:p>
        </p:txBody>
      </p:sp>
      <p:sp>
        <p:nvSpPr>
          <p:cNvPr id="28" name="Rectangle 27">
            <a:extLst>
              <a:ext uri="{FF2B5EF4-FFF2-40B4-BE49-F238E27FC236}">
                <a16:creationId xmlns:a16="http://schemas.microsoft.com/office/drawing/2014/main" id="{52E6800F-69DB-43AA-B329-B2CEAE62142B}"/>
              </a:ext>
            </a:extLst>
          </p:cNvPr>
          <p:cNvSpPr/>
          <p:nvPr/>
        </p:nvSpPr>
        <p:spPr>
          <a:xfrm>
            <a:off x="12604556" y="6780781"/>
            <a:ext cx="1504444" cy="656590"/>
          </a:xfrm>
          <a:prstGeom prst="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Standard </a:t>
            </a:r>
          </a:p>
          <a:p>
            <a:pPr marL="0" marR="0" indent="0" algn="ctr" defTabSz="584200" rtl="0" fontAlgn="auto" latinLnBrk="0" hangingPunct="0">
              <a:lnSpc>
                <a:spcPct val="100000"/>
              </a:lnSpc>
              <a:spcBef>
                <a:spcPts val="0"/>
              </a:spcBef>
              <a:spcAft>
                <a:spcPts val="0"/>
              </a:spcAft>
              <a:buClrTx/>
              <a:buSzTx/>
              <a:buFontTx/>
              <a:buNone/>
              <a:tabLst/>
            </a:pPr>
            <a:r>
              <a:rPr lang="en-US" dirty="0">
                <a:solidFill>
                  <a:sysClr val="windowText" lastClr="000000"/>
                </a:solidFill>
              </a:rPr>
              <a:t>2</a:t>
            </a:r>
            <a:r>
              <a:rPr kumimoji="0" lang="en-US" sz="1800" i="0" u="none" strike="noStrike" cap="none" spc="0" normalizeH="0" baseline="0" dirty="0">
                <a:ln>
                  <a:noFill/>
                </a:ln>
                <a:solidFill>
                  <a:sysClr val="windowText" lastClr="000000"/>
                </a:solidFill>
                <a:effectLst/>
                <a:uFillTx/>
                <a:latin typeface="Open Sans Regular"/>
                <a:ea typeface="Open Sans Regular"/>
                <a:cs typeface="Open Sans Regular"/>
                <a:sym typeface="Open Sans Regular"/>
              </a:rPr>
              <a:t>.7</a:t>
            </a:r>
          </a:p>
        </p:txBody>
      </p:sp>
    </p:spTree>
    <p:extLst>
      <p:ext uri="{BB962C8B-B14F-4D97-AF65-F5344CB8AC3E}">
        <p14:creationId xmlns:p14="http://schemas.microsoft.com/office/powerpoint/2010/main" val="2423057125"/>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3284</TotalTime>
  <Words>3506</Words>
  <Application>Microsoft Office PowerPoint</Application>
  <PresentationFormat>Custom</PresentationFormat>
  <Paragraphs>238</Paragraphs>
  <Slides>26</Slides>
  <Notes>26</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Arial</vt:lpstr>
      <vt:lpstr>Helvetica</vt:lpstr>
      <vt:lpstr>Helvetica Neue</vt:lpstr>
      <vt:lpstr>Lato</vt:lpstr>
      <vt:lpstr>Open Sans</vt:lpstr>
      <vt:lpstr>Open Sans Bold</vt:lpstr>
      <vt:lpstr>Open Sans Light</vt:lpstr>
      <vt:lpstr>Open Sans Regular</vt:lpstr>
      <vt:lpstr>White</vt:lpstr>
      <vt:lpstr>Health</vt:lpstr>
      <vt:lpstr>PowerPoint Presentation</vt:lpstr>
      <vt:lpstr>The aim of healthcare in a crisis</vt:lpstr>
      <vt:lpstr>Two key terms – morbidity and mortality</vt:lpstr>
      <vt:lpstr>Crude mortality rate (CMR)</vt:lpstr>
      <vt:lpstr>CMR calculation</vt:lpstr>
      <vt:lpstr>Support and develop existing health systems </vt:lpstr>
      <vt:lpstr>Urban crises – a different approach </vt:lpstr>
      <vt:lpstr>The standards</vt:lpstr>
      <vt:lpstr> Standards 1.1–1.5: Health systems </vt:lpstr>
      <vt:lpstr>Standards 2.1.1–2.7: Essential healthcare</vt:lpstr>
      <vt:lpstr>Standards 2.1.1–2.1.4: Communicable diseases</vt:lpstr>
      <vt:lpstr>Standards 2.2.1 and 2.2.2: Child health</vt:lpstr>
      <vt:lpstr>Standards 2.3.1–2.3.3:  Sexual and reproductive health</vt:lpstr>
      <vt:lpstr>Standard 2.4:  Injury and trauma care</vt:lpstr>
      <vt:lpstr>Standard 2.5: Mental health</vt:lpstr>
      <vt:lpstr>Mental health multi-level support </vt:lpstr>
      <vt:lpstr>Non-communicable diseases</vt:lpstr>
      <vt:lpstr>Standard 2.6: Non-communicable diseases</vt:lpstr>
      <vt:lpstr>Standard 2.7: Palliative care</vt:lpstr>
      <vt:lpstr>Health assessment analysis exercise</vt:lpstr>
      <vt:lpstr>Health crisis in northeast Nigeria</vt:lpstr>
      <vt:lpstr>Health assessment analysis exercise</vt:lpstr>
      <vt:lpstr>Challenges and opportunities in assessment</vt:lpstr>
      <vt:lpstr>Key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147</cp:revision>
  <dcterms:created xsi:type="dcterms:W3CDTF">2018-12-14T22:00:46Z</dcterms:created>
  <dcterms:modified xsi:type="dcterms:W3CDTF">2019-04-24T11:40:02Z</dcterms:modified>
</cp:coreProperties>
</file>