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8"/>
  </p:notesMasterIdLst>
  <p:sldIdLst>
    <p:sldId id="256" r:id="rId2"/>
    <p:sldId id="262" r:id="rId3"/>
    <p:sldId id="265" r:id="rId4"/>
    <p:sldId id="289" r:id="rId5"/>
    <p:sldId id="285" r:id="rId6"/>
    <p:sldId id="288" r:id="rId7"/>
    <p:sldId id="264" r:id="rId8"/>
    <p:sldId id="290" r:id="rId9"/>
    <p:sldId id="298" r:id="rId10"/>
    <p:sldId id="266" r:id="rId11"/>
    <p:sldId id="284" r:id="rId12"/>
    <p:sldId id="295" r:id="rId13"/>
    <p:sldId id="296" r:id="rId14"/>
    <p:sldId id="297" r:id="rId15"/>
    <p:sldId id="287" r:id="rId16"/>
    <p:sldId id="283" r:id="rId17"/>
    <p:sldId id="299" r:id="rId18"/>
    <p:sldId id="281" r:id="rId19"/>
    <p:sldId id="301" r:id="rId20"/>
    <p:sldId id="269" r:id="rId21"/>
    <p:sldId id="268" r:id="rId22"/>
    <p:sldId id="292" r:id="rId23"/>
    <p:sldId id="300" r:id="rId24"/>
    <p:sldId id="293" r:id="rId25"/>
    <p:sldId id="294" r:id="rId26"/>
    <p:sldId id="261" r:id="rId27"/>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4"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1A591"/>
    <a:srgbClr val="FFFF00"/>
    <a:srgbClr val="00B297"/>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46" autoAdjust="0"/>
    <p:restoredTop sz="60238" autoAdjust="0"/>
  </p:normalViewPr>
  <p:slideViewPr>
    <p:cSldViewPr snapToGrid="0">
      <p:cViewPr varScale="1">
        <p:scale>
          <a:sx n="44" d="100"/>
          <a:sy n="44" d="100"/>
        </p:scale>
        <p:origin x="1782" y="60"/>
      </p:cViewPr>
      <p:guideLst/>
    </p:cSldViewPr>
  </p:slideViewPr>
  <p:outlineViewPr>
    <p:cViewPr>
      <p:scale>
        <a:sx n="33" d="100"/>
        <a:sy n="33" d="100"/>
      </p:scale>
      <p:origin x="0" y="0"/>
    </p:cViewPr>
  </p:outlineViewPr>
  <p:notesTextViewPr>
    <p:cViewPr>
      <p:scale>
        <a:sx n="80" d="100"/>
        <a:sy n="80" d="100"/>
      </p:scale>
      <p:origin x="0" y="0"/>
    </p:cViewPr>
  </p:notesTextViewPr>
  <p:notesViewPr>
    <p:cSldViewPr snapToGrid="0">
      <p:cViewPr varScale="1">
        <p:scale>
          <a:sx n="115" d="100"/>
          <a:sy n="115" d="100"/>
        </p:scale>
        <p:origin x="4904"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youtube.com/watch?v=KvMZV-n-A9Y"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Note: This session requires flip charts. Check slides 7 and 22 for details. Prepare the flip chart from slide 7 (and slide 22 depending on the delivery method) during the preceding break to make the session run smoothly.</a:t>
            </a:r>
          </a:p>
          <a:p>
            <a:pPr marL="0" marR="0" lvl="0" indent="0" defTabSz="457200" eaLnBrk="1" fontAlgn="auto" latinLnBrk="0" hangingPunct="1">
              <a:lnSpc>
                <a:spcPct val="117999"/>
              </a:lnSpc>
              <a:spcBef>
                <a:spcPts val="0"/>
              </a:spcBef>
              <a:spcAft>
                <a:spcPts val="0"/>
              </a:spcAft>
              <a:buClrTx/>
              <a:buSzTx/>
              <a:buFontTx/>
              <a:buNone/>
              <a:tabLst/>
              <a:defRPr/>
            </a:pPr>
            <a:br>
              <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br>
            <a:r>
              <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Welcome everyone. Do a quick survey of the group to identify which participants (if any) have direct experience with emergency field assessment.</a:t>
            </a:r>
          </a:p>
          <a:p>
            <a:endParaRPr lang="en-US" sz="1800" dirty="0"/>
          </a:p>
        </p:txBody>
      </p:sp>
    </p:spTree>
    <p:extLst>
      <p:ext uri="{BB962C8B-B14F-4D97-AF65-F5344CB8AC3E}">
        <p14:creationId xmlns:p14="http://schemas.microsoft.com/office/powerpoint/2010/main" val="672317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This is a reminder that Sphere applies to all of these types of assessments. The last two points are in bold indicating that these two components of Sphere in particular are readily available tools to assist in high quality assessments. Some applications of each are proposed below:</a:t>
            </a:r>
          </a:p>
          <a:p>
            <a:endParaRPr lang="en-US" sz="1800" dirty="0"/>
          </a:p>
          <a:p>
            <a:pPr marL="0" indent="0">
              <a:buFont typeface="Arial" panose="020B0604020202020204" pitchFamily="34" charset="0"/>
              <a:buNone/>
            </a:pPr>
            <a:r>
              <a:rPr lang="en-US" sz="1800" b="1" dirty="0"/>
              <a:t>The 12 clauses of the Humanitarian Charter: </a:t>
            </a:r>
          </a:p>
          <a:p>
            <a:pPr marL="342900" indent="-342900">
              <a:buFont typeface="Arial" panose="020B0604020202020204" pitchFamily="34" charset="0"/>
              <a:buChar char="•"/>
            </a:pPr>
            <a:r>
              <a:rPr lang="en-US" sz="1800" dirty="0"/>
              <a:t>Outline key rights to be upheld – reminds humanitarians to </a:t>
            </a:r>
            <a:r>
              <a:rPr lang="en-US" sz="1800" b="1" dirty="0"/>
              <a:t>assess the status of these rights</a:t>
            </a:r>
            <a:r>
              <a:rPr lang="en-US" sz="1800" dirty="0"/>
              <a:t> for the affected community – as a priority.</a:t>
            </a:r>
          </a:p>
          <a:p>
            <a:pPr marL="342900" indent="-342900">
              <a:buFont typeface="Arial" panose="020B0604020202020204" pitchFamily="34" charset="0"/>
              <a:buChar char="•"/>
            </a:pPr>
            <a:r>
              <a:rPr lang="en-US" sz="1800" dirty="0"/>
              <a:t>Highlight the issues of </a:t>
            </a:r>
            <a:r>
              <a:rPr lang="en-US" sz="1800" b="1" dirty="0"/>
              <a:t>protection and security </a:t>
            </a:r>
            <a:r>
              <a:rPr lang="en-US" sz="1800" dirty="0"/>
              <a:t>– also key areas for assessment concern.</a:t>
            </a:r>
          </a:p>
          <a:p>
            <a:pPr marL="342900" indent="-342900">
              <a:buFont typeface="Arial" panose="020B0604020202020204" pitchFamily="34" charset="0"/>
              <a:buChar char="•"/>
            </a:pPr>
            <a:r>
              <a:rPr lang="en-US" sz="1800" dirty="0"/>
              <a:t>Clause 12 underscores the need for </a:t>
            </a:r>
            <a:r>
              <a:rPr lang="en-US" sz="1800" b="1" dirty="0"/>
              <a:t>assessment of access to minimum requirements </a:t>
            </a:r>
            <a:r>
              <a:rPr lang="en-US" sz="1800" dirty="0"/>
              <a:t>across all sectors.</a:t>
            </a:r>
          </a:p>
          <a:p>
            <a:pPr marL="0" indent="0">
              <a:buFont typeface="Arial" panose="020B0604020202020204" pitchFamily="34" charset="0"/>
              <a:buNone/>
            </a:pPr>
            <a:endParaRPr lang="en-US" sz="1800" dirty="0"/>
          </a:p>
          <a:p>
            <a:pPr marL="0" indent="0">
              <a:buFont typeface="Arial" panose="020B0604020202020204" pitchFamily="34" charset="0"/>
              <a:buNone/>
            </a:pPr>
            <a:r>
              <a:rPr lang="en-US" sz="1800" b="1" dirty="0"/>
              <a:t>The Protection Principles:</a:t>
            </a:r>
          </a:p>
          <a:p>
            <a:pPr marL="342900" indent="-342900">
              <a:buFont typeface="Arial" panose="020B0604020202020204" pitchFamily="34" charset="0"/>
              <a:buChar char="•"/>
            </a:pPr>
            <a:r>
              <a:rPr lang="en-US" sz="1800" dirty="0"/>
              <a:t>Assessment of protections available to the affected community are key. </a:t>
            </a:r>
          </a:p>
          <a:p>
            <a:pPr marL="342900" indent="-342900">
              <a:buFont typeface="Arial" panose="020B0604020202020204" pitchFamily="34" charset="0"/>
              <a:buChar char="•"/>
            </a:pPr>
            <a:r>
              <a:rPr lang="en-US" sz="1800" dirty="0"/>
              <a:t>Assessment of </a:t>
            </a:r>
            <a:r>
              <a:rPr lang="en-US" sz="1800" b="1" dirty="0"/>
              <a:t>impartial and equitable access to services </a:t>
            </a:r>
            <a:r>
              <a:rPr lang="en-US" sz="1800" dirty="0"/>
              <a:t>across the affected community is a key protection assessment concern.</a:t>
            </a:r>
          </a:p>
          <a:p>
            <a:pPr marL="342900" indent="-342900">
              <a:buFont typeface="Arial" panose="020B0604020202020204" pitchFamily="34" charset="0"/>
              <a:buChar char="•"/>
            </a:pPr>
            <a:r>
              <a:rPr lang="en-US" sz="1800" dirty="0"/>
              <a:t>Assessment of the need for </a:t>
            </a:r>
            <a:r>
              <a:rPr lang="en-US" sz="1800" b="1" dirty="0"/>
              <a:t>psychosocial counselling </a:t>
            </a:r>
            <a:r>
              <a:rPr lang="en-US" sz="1800" dirty="0"/>
              <a:t>and support is directly supported by Principle 3</a:t>
            </a:r>
          </a:p>
          <a:p>
            <a:pPr marL="0" indent="0">
              <a:buFont typeface="Arial" panose="020B0604020202020204" pitchFamily="34" charset="0"/>
              <a:buNone/>
            </a:pPr>
            <a:endParaRPr lang="en-US" sz="1800" dirty="0"/>
          </a:p>
          <a:p>
            <a:pPr marL="0" indent="0">
              <a:buFont typeface="Arial" panose="020B0604020202020204" pitchFamily="34" charset="0"/>
              <a:buNone/>
            </a:pPr>
            <a:r>
              <a:rPr lang="en-US" sz="1800" b="1" dirty="0"/>
              <a:t>The Core Humanitarian Standard:</a:t>
            </a:r>
          </a:p>
          <a:p>
            <a:pPr marL="342900" indent="-342900">
              <a:buFont typeface="Arial" panose="020B0604020202020204" pitchFamily="34" charset="0"/>
              <a:buChar char="•"/>
            </a:pPr>
            <a:r>
              <a:rPr lang="en-US" sz="1800" b="0" dirty="0"/>
              <a:t>Calls for “</a:t>
            </a:r>
            <a:r>
              <a:rPr lang="en-US" sz="1800" b="1" dirty="0"/>
              <a:t>systematic, objective and ongoing analysis </a:t>
            </a:r>
            <a:r>
              <a:rPr lang="en-US" sz="1800" b="0" dirty="0"/>
              <a:t>of the context and stakeholders” – a direct prompt to action in emergency assessment.</a:t>
            </a:r>
          </a:p>
          <a:p>
            <a:pPr marL="342900" indent="-342900">
              <a:buFont typeface="Arial" panose="020B0604020202020204" pitchFamily="34" charset="0"/>
              <a:buChar char="•"/>
            </a:pPr>
            <a:r>
              <a:rPr lang="en-US" sz="1800" b="0" dirty="0"/>
              <a:t>Calls for “access to the humanitarian assistance they need at the right time”. This reminds responders and planners </a:t>
            </a:r>
            <a:r>
              <a:rPr lang="en-US" sz="1800" b="1" dirty="0"/>
              <a:t>to consider assessing constraints to delivery </a:t>
            </a:r>
            <a:r>
              <a:rPr lang="en-US" sz="1800" b="0" dirty="0"/>
              <a:t>as well as human needs and resources. </a:t>
            </a:r>
          </a:p>
          <a:p>
            <a:pPr marL="342900" indent="-342900">
              <a:buFont typeface="Arial" panose="020B0604020202020204" pitchFamily="34" charset="0"/>
              <a:buChar char="•"/>
            </a:pPr>
            <a:r>
              <a:rPr lang="en-US" sz="1800" b="0" dirty="0"/>
              <a:t>Calls for the humanitarian response to be “based on </a:t>
            </a:r>
            <a:r>
              <a:rPr lang="en-US" sz="1800" b="1" dirty="0"/>
              <a:t>communication, participation and feedback</a:t>
            </a:r>
            <a:r>
              <a:rPr lang="en-US" sz="1800" b="0" dirty="0"/>
              <a:t>.” This is as important in the assessment phase as it is in the implementation and monitoring phase.</a:t>
            </a:r>
          </a:p>
          <a:p>
            <a:pPr marL="0" indent="0">
              <a:buFont typeface="Arial" panose="020B0604020202020204" pitchFamily="34" charset="0"/>
              <a:buNone/>
            </a:pPr>
            <a:endParaRPr lang="en-US" sz="1800" b="0" dirty="0"/>
          </a:p>
          <a:p>
            <a:pPr marL="0" indent="0">
              <a:buFont typeface="Arial" panose="020B0604020202020204" pitchFamily="34" charset="0"/>
              <a:buNone/>
            </a:pPr>
            <a:endParaRPr lang="en-US" sz="1800" dirty="0"/>
          </a:p>
          <a:p>
            <a:pPr marL="0" indent="0">
              <a:buFont typeface="Arial" panose="020B0604020202020204" pitchFamily="34" charset="0"/>
              <a:buNone/>
            </a:pPr>
            <a:endParaRPr lang="en-US" sz="1800" dirty="0"/>
          </a:p>
          <a:p>
            <a:endParaRPr lang="en-US" sz="1800" dirty="0"/>
          </a:p>
        </p:txBody>
      </p:sp>
    </p:spTree>
    <p:extLst>
      <p:ext uri="{BB962C8B-B14F-4D97-AF65-F5344CB8AC3E}">
        <p14:creationId xmlns:p14="http://schemas.microsoft.com/office/powerpoint/2010/main" val="3411876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Refer participants to page 13 in the Sphere handbook. Explain that disaggregation of data during assessment and analysis is one key way of finding specific needs and capacities in the population. Typically, useful disaggregated data for age are:</a:t>
            </a:r>
          </a:p>
          <a:p>
            <a:pPr marL="342900" indent="-342900">
              <a:buFont typeface="Arial" panose="020B0604020202020204" pitchFamily="34" charset="0"/>
              <a:buChar char="•"/>
            </a:pPr>
            <a:r>
              <a:rPr lang="en-GB" sz="1800" noProof="0" dirty="0"/>
              <a:t>Under 5 years – important indicator group for health (including under 5 crude mortality rate (CMR), and nutritional programmes as this age group is highly vulnerable and a sensitive indicator of the health of the whole population</a:t>
            </a:r>
          </a:p>
          <a:p>
            <a:pPr marL="342900" marR="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800" noProof="0" dirty="0"/>
              <a:t>Between 6 months and 10 years – this group can be screened for malnutrition using MUAC (mid-upper arm circumference) tape</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800" noProof="0" dirty="0"/>
              <a:t>Between 6 and 12 years – useful in identifying needs for primary education, numbers of classrooms, teachers, etc.</a:t>
            </a:r>
          </a:p>
          <a:p>
            <a:pPr marL="342900" indent="-342900">
              <a:buFont typeface="Arial" panose="020B0604020202020204" pitchFamily="34" charset="0"/>
              <a:buChar char="•"/>
            </a:pPr>
            <a:r>
              <a:rPr lang="en-GB" sz="1800" noProof="0" dirty="0"/>
              <a:t>Under 14 years of age – this group may need vaccination for measles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800" noProof="0" dirty="0"/>
              <a:t>Between 13 and 17 years – useful for identifying programmes for those beginning puberty (distribution of menstruation hygiene materials for girls); also recruitment age for boys into military or paramilitary groups for example.</a:t>
            </a:r>
          </a:p>
          <a:p>
            <a:pPr marL="342900" indent="-342900">
              <a:buFont typeface="Arial" panose="020B0604020202020204" pitchFamily="34" charset="0"/>
              <a:buChar char="•"/>
            </a:pPr>
            <a:r>
              <a:rPr lang="en-GB" sz="1800" noProof="0" dirty="0"/>
              <a:t>Under 18 years – these are legally children/minors, and many programmes and protection concerns centre on rights and protection for this group</a:t>
            </a:r>
          </a:p>
          <a:p>
            <a:pPr marL="342900" indent="-342900">
              <a:buFont typeface="Arial" panose="020B0604020202020204" pitchFamily="34" charset="0"/>
              <a:buChar char="•"/>
            </a:pPr>
            <a:r>
              <a:rPr lang="en-GB" sz="1800" noProof="0" dirty="0"/>
              <a:t>18 to 60 (or 65 or locally defined) – adults</a:t>
            </a:r>
          </a:p>
          <a:p>
            <a:pPr marL="342900" indent="-342900">
              <a:buFont typeface="Arial" panose="020B0604020202020204" pitchFamily="34" charset="0"/>
              <a:buChar char="•"/>
            </a:pPr>
            <a:r>
              <a:rPr lang="en-GB" sz="1800" noProof="0" dirty="0"/>
              <a:t>60 plus (or 65 or otherwise defined) – older people</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800" noProof="0" dirty="0"/>
              <a:t>70 to 79 – programmes for assistance to older people, access issues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800" noProof="0" dirty="0"/>
              <a:t>80+ – palliative care programmes, increased health services, and loss of access issues</a:t>
            </a:r>
          </a:p>
          <a:p>
            <a:pPr marL="342900" indent="-342900">
              <a:buFont typeface="Arial" panose="020B0604020202020204" pitchFamily="34" charset="0"/>
              <a:buChar char="•"/>
            </a:pPr>
            <a:endParaRPr lang="en-GB" sz="1800" noProof="0" dirty="0"/>
          </a:p>
        </p:txBody>
      </p:sp>
    </p:spTree>
    <p:extLst>
      <p:ext uri="{BB962C8B-B14F-4D97-AF65-F5344CB8AC3E}">
        <p14:creationId xmlns:p14="http://schemas.microsoft.com/office/powerpoint/2010/main" val="1096124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Use the animation on this slide carefully. The beginning screen should simply show the questions at the top and the two equal populations, A and B, of 10,000 people each. Ask which group – A or B – has the most needs, or if there are any differences between the two groups. The incorrect answer is “they are the same”. The correct answer is “we can’t tell from this information”.</a:t>
            </a:r>
          </a:p>
          <a:p>
            <a:endParaRPr lang="en-GB" sz="1800" noProof="0" dirty="0"/>
          </a:p>
          <a:p>
            <a:r>
              <a:rPr lang="en-GB" sz="1800" noProof="0" dirty="0"/>
              <a:t>Use the animation to explain that, fortunately, we have some disaggregated data for the 2 groups. Distribute the handouts with the comparative tables and ask the groups to briefly discuss the differences they see and what this might mean in terms of programming for the 2 groups.</a:t>
            </a:r>
          </a:p>
          <a:p>
            <a:endParaRPr lang="en-GB" sz="1800" noProof="0" dirty="0"/>
          </a:p>
          <a:p>
            <a:r>
              <a:rPr lang="en-GB" sz="1800" b="1" noProof="0" dirty="0"/>
              <a:t>Note: </a:t>
            </a:r>
            <a:r>
              <a:rPr lang="en-GB" sz="1800" b="0" noProof="0" dirty="0">
                <a:effectLst/>
                <a:latin typeface="+mn-lt"/>
                <a:ea typeface="+mn-ea"/>
                <a:cs typeface="+mn-cs"/>
                <a:sym typeface="Helvetica Neue"/>
              </a:rPr>
              <a:t>Ex</a:t>
            </a:r>
            <a:r>
              <a:rPr lang="en-GB" sz="1800" noProof="0" dirty="0">
                <a:effectLst/>
                <a:latin typeface="+mn-lt"/>
                <a:ea typeface="+mn-ea"/>
                <a:cs typeface="+mn-cs"/>
                <a:sym typeface="Helvetica Neue"/>
              </a:rPr>
              <a:t>ercises that involve a degree of maths often can be off-putting for people who are less confident with arithmetic. It can help to ask who enjoys math and who is less confident, then quickly pair them up. Challenge the math-comfortable participants with ensuring that their partners are completely comfortable with the process. Above all, emphasise that the pace of this exercise will be as slow as needed for everybody to follow it.</a:t>
            </a:r>
            <a:endParaRPr lang="en-GB" sz="1800" noProof="0" dirty="0"/>
          </a:p>
          <a:p>
            <a:endParaRPr lang="en-GB" sz="1800" noProof="0" dirty="0"/>
          </a:p>
          <a:p>
            <a:r>
              <a:rPr lang="en-GB" sz="1800" noProof="0" dirty="0"/>
              <a:t>Allow 3 or 4 minutes for the groups to inspect and discuss what they see.</a:t>
            </a:r>
          </a:p>
          <a:p>
            <a:endParaRPr lang="en-GB" sz="1800" noProof="0" dirty="0"/>
          </a:p>
          <a:p>
            <a:r>
              <a:rPr lang="en-GB" sz="1800" noProof="0" dirty="0"/>
              <a:t>Call for volunteers from any table or group to comment and give their analysis.</a:t>
            </a:r>
          </a:p>
        </p:txBody>
      </p:sp>
    </p:spTree>
    <p:extLst>
      <p:ext uri="{BB962C8B-B14F-4D97-AF65-F5344CB8AC3E}">
        <p14:creationId xmlns:p14="http://schemas.microsoft.com/office/powerpoint/2010/main" val="1914383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As a debrief, to underscore correct answers, and to correct wrong answers, use this slide to describe the quick analysis – i.e. A is a “normal” population distribution that we might expect to see in most parts of developing countries. Now go to the next slide to compare with population B.</a:t>
            </a:r>
          </a:p>
        </p:txBody>
      </p:sp>
    </p:spTree>
    <p:extLst>
      <p:ext uri="{BB962C8B-B14F-4D97-AF65-F5344CB8AC3E}">
        <p14:creationId xmlns:p14="http://schemas.microsoft.com/office/powerpoint/2010/main" val="631835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Note the highlighted areas of the table. The fighting-aged men are largely absent. This may be due to war or conflict. These men may be dead, or simply not with the group as they are still in the conflict elsewhere. Note that this means that there will be a larger percentage of the population who are children, and in particular single-headed and women-headed households. This will have a very important impact on programming in the ways programmes are designed, services offered, and even the way food or other assistance is distributed.</a:t>
            </a:r>
          </a:p>
          <a:p>
            <a:endParaRPr lang="en-GB" sz="1800" noProof="0" dirty="0"/>
          </a:p>
          <a:p>
            <a:r>
              <a:rPr lang="en-GB" sz="1800" noProof="0" dirty="0"/>
              <a:t>Use the animation to highlight the females aged between 13 and 60 – as this group will be strongly affected by this population structure. </a:t>
            </a:r>
          </a:p>
        </p:txBody>
      </p:sp>
    </p:spTree>
    <p:extLst>
      <p:ext uri="{BB962C8B-B14F-4D97-AF65-F5344CB8AC3E}">
        <p14:creationId xmlns:p14="http://schemas.microsoft.com/office/powerpoint/2010/main" val="3401919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Note that aside from data on age (which is important) data can be usefully disaggregated in other ways.</a:t>
            </a:r>
          </a:p>
          <a:p>
            <a:r>
              <a:rPr lang="en-US" sz="1800" dirty="0"/>
              <a:t>Ask participants to suggest other factors that might be important for making tailored programming decisions.</a:t>
            </a:r>
          </a:p>
          <a:p>
            <a:r>
              <a:rPr lang="en-US" sz="1800" dirty="0"/>
              <a:t>Reveal the suggested answers, and ask how each of these factors might directly affect programming.</a:t>
            </a:r>
          </a:p>
          <a:p>
            <a:endParaRPr lang="en-US" sz="1800" dirty="0"/>
          </a:p>
          <a:p>
            <a:r>
              <a:rPr lang="en-US" sz="1800" dirty="0"/>
              <a:t>Note: If necessary, contrast sex (biological characteristics) with gender (role in society). The sector tends to refer to sex-disaggregated data (rather than gender-disaggregated data), but the objective is to enable gender-sensitive programming.</a:t>
            </a:r>
          </a:p>
        </p:txBody>
      </p:sp>
    </p:spTree>
    <p:extLst>
      <p:ext uri="{BB962C8B-B14F-4D97-AF65-F5344CB8AC3E}">
        <p14:creationId xmlns:p14="http://schemas.microsoft.com/office/powerpoint/2010/main" val="458244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Make the point that collecting information is beneficial to programming, but can also pose significant risks. Recording, for example, the “illegal status” of migrants in some countries may make them vulnerable to deportation, incarceration, or worse. Data on people who report sexual abuse is highly confidential and in many situations may put the person at higher risk if known in the community. Programming for LGBTQI people can also be critical to helping them claim their rights, but again, in many situations, such information if made known can lead to abuse, detention, and even death. </a:t>
            </a:r>
          </a:p>
          <a:p>
            <a:endParaRPr lang="en-US" sz="1800" dirty="0"/>
          </a:p>
          <a:p>
            <a:r>
              <a:rPr lang="en-US" sz="1800" dirty="0"/>
              <a:t>Refer the participants back to the Core Humanitarian Standard and the guidance provided on protecting sensitive data:</a:t>
            </a:r>
          </a:p>
          <a:p>
            <a:pPr marL="342900" indent="-342900">
              <a:buFont typeface="Arial" panose="020B0604020202020204" pitchFamily="34" charset="0"/>
              <a:buChar char="•"/>
            </a:pPr>
            <a:r>
              <a:rPr lang="en-US" sz="1800" dirty="0"/>
              <a:t>“Safeguarding personal information” – page 62</a:t>
            </a:r>
          </a:p>
          <a:p>
            <a:pPr marL="342900" indent="-342900">
              <a:buFont typeface="Arial" panose="020B0604020202020204" pitchFamily="34" charset="0"/>
              <a:buChar char="•"/>
            </a:pPr>
            <a:r>
              <a:rPr lang="en-US" sz="1800" dirty="0"/>
              <a:t>“Restricting information, confidentiality and non-disclosure” – page 66</a:t>
            </a:r>
          </a:p>
          <a:p>
            <a:pPr marL="342900" indent="-342900">
              <a:buFont typeface="Arial" panose="020B0604020202020204" pitchFamily="34" charset="0"/>
              <a:buChar char="•"/>
            </a:pPr>
            <a:r>
              <a:rPr lang="en-US" sz="1800" dirty="0"/>
              <a:t>“Protection of complainants” – page 69</a:t>
            </a:r>
          </a:p>
        </p:txBody>
      </p:sp>
    </p:spTree>
    <p:extLst>
      <p:ext uri="{BB962C8B-B14F-4D97-AF65-F5344CB8AC3E}">
        <p14:creationId xmlns:p14="http://schemas.microsoft.com/office/powerpoint/2010/main" val="3952793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Sphere provides guidance for designing high-quality assessments that can then yield more sensitive and tailored response programming that directly supports everyone in the affected population. The points on the slide should be reviewed in turn to show the different ways that humanitarians can work to improve the quality of assessment data on which to design better programmes.</a:t>
            </a:r>
          </a:p>
        </p:txBody>
      </p:sp>
    </p:spTree>
    <p:extLst>
      <p:ext uri="{BB962C8B-B14F-4D97-AF65-F5344CB8AC3E}">
        <p14:creationId xmlns:p14="http://schemas.microsoft.com/office/powerpoint/2010/main" val="724279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It is assumed that participants in this session have already been exposed to the 2018 Sphere Handbook, or have had earlier training sessions from this training package (notably </a:t>
            </a:r>
            <a:r>
              <a:rPr lang="en-US" sz="1800" b="1" dirty="0"/>
              <a:t>STP 2 What is Sphere – the Handbook</a:t>
            </a:r>
            <a:r>
              <a:rPr lang="en-US" sz="1800" dirty="0"/>
              <a:t>). If so, briefly remind them of the three types of indicators, and ask how each can support assessments.</a:t>
            </a:r>
          </a:p>
          <a:p>
            <a:endParaRPr lang="en-US" sz="1800" dirty="0"/>
          </a:p>
          <a:p>
            <a:r>
              <a:rPr lang="en-US" sz="1800" dirty="0"/>
              <a:t>If the group has not seen this material, refer participants to page 7 in the Handbook and take a few minutes to describe the three types of indicator.</a:t>
            </a:r>
          </a:p>
        </p:txBody>
      </p:sp>
    </p:spTree>
    <p:extLst>
      <p:ext uri="{BB962C8B-B14F-4D97-AF65-F5344CB8AC3E}">
        <p14:creationId xmlns:p14="http://schemas.microsoft.com/office/powerpoint/2010/main" val="7726168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800" dirty="0"/>
              <a:t>Depending on what sessions you have used previously in the workshop, this may also be a reminder to lead into the exercise that follows.</a:t>
            </a:r>
          </a:p>
          <a:p>
            <a:pPr marL="0" marR="0" lvl="0" indent="0" defTabSz="457200" eaLnBrk="1" fontAlgn="auto" latinLnBrk="0" hangingPunct="1">
              <a:lnSpc>
                <a:spcPct val="117999"/>
              </a:lnSpc>
              <a:spcBef>
                <a:spcPts val="0"/>
              </a:spcBef>
              <a:spcAft>
                <a:spcPts val="0"/>
              </a:spcAft>
              <a:buClrTx/>
              <a:buSzTx/>
              <a:buFontTx/>
              <a:buNone/>
              <a:tabLst/>
              <a:defRPr/>
            </a:pPr>
            <a:endParaRPr lang="en-US" sz="1800" dirty="0"/>
          </a:p>
          <a:p>
            <a:pPr marL="0" marR="0" lvl="0" indent="0" defTabSz="457200" eaLnBrk="1" fontAlgn="auto" latinLnBrk="0" hangingPunct="1">
              <a:lnSpc>
                <a:spcPct val="117999"/>
              </a:lnSpc>
              <a:spcBef>
                <a:spcPts val="0"/>
              </a:spcBef>
              <a:spcAft>
                <a:spcPts val="0"/>
              </a:spcAft>
              <a:buClrTx/>
              <a:buSzTx/>
              <a:buFontTx/>
              <a:buNone/>
              <a:tabLst/>
              <a:defRPr/>
            </a:pPr>
            <a:r>
              <a:rPr lang="en-US" sz="1800" dirty="0"/>
              <a:t>Generally speaking, analysis means comparing the current situation (captured in assessment data) with what needs to be in place (from consensus, evidence, or local agreement) to reveal the gap – before deciding what needs to be done to fill it.</a:t>
            </a:r>
          </a:p>
          <a:p>
            <a:endParaRPr lang="en-US" sz="1800" dirty="0"/>
          </a:p>
          <a:p>
            <a:r>
              <a:rPr lang="en-US" sz="1800" dirty="0"/>
              <a:t>Since the indicators are designed to measure whether a particular Sphere standard is being met or not (and, in some cases, to what extent), they strongly support both assessment and </a:t>
            </a:r>
            <a:r>
              <a:rPr lang="en-US" sz="1800" b="1" dirty="0"/>
              <a:t>analysis</a:t>
            </a:r>
            <a:r>
              <a:rPr lang="en-US" sz="1800" dirty="0"/>
              <a:t>.</a:t>
            </a:r>
          </a:p>
        </p:txBody>
      </p:sp>
    </p:spTree>
    <p:extLst>
      <p:ext uri="{BB962C8B-B14F-4D97-AF65-F5344CB8AC3E}">
        <p14:creationId xmlns:p14="http://schemas.microsoft.com/office/powerpoint/2010/main" val="364717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Review the objectives and explain that this session will provide a quick overview of some key principles and then engage the participants in a more specific and detailed skills-building exercise.</a:t>
            </a:r>
          </a:p>
        </p:txBody>
      </p:sp>
    </p:spTree>
    <p:extLst>
      <p:ext uri="{BB962C8B-B14F-4D97-AF65-F5344CB8AC3E}">
        <p14:creationId xmlns:p14="http://schemas.microsoft.com/office/powerpoint/2010/main" val="3589610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This slide explains how indicators can be used directly to build assessment survey objectives and specific questions.</a:t>
            </a:r>
            <a:br>
              <a:rPr lang="en-US" sz="1800" dirty="0"/>
            </a:br>
            <a:r>
              <a:rPr lang="en-US" sz="1800" dirty="0"/>
              <a:t>The process is also shown graphically on the next slide.</a:t>
            </a:r>
          </a:p>
        </p:txBody>
      </p:sp>
    </p:spTree>
    <p:extLst>
      <p:ext uri="{BB962C8B-B14F-4D97-AF65-F5344CB8AC3E}">
        <p14:creationId xmlns:p14="http://schemas.microsoft.com/office/powerpoint/2010/main" val="1758776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Use the animation to take the participants through the process using (as an example) the shelter indicator of 3.5m</a:t>
            </a:r>
            <a:r>
              <a:rPr lang="en-US" sz="1800" baseline="30000" dirty="0"/>
              <a:t>2</a:t>
            </a:r>
            <a:r>
              <a:rPr lang="en-US" sz="1800" dirty="0"/>
              <a:t> per person.</a:t>
            </a:r>
          </a:p>
          <a:p>
            <a:endParaRPr lang="en-US" sz="1800" dirty="0"/>
          </a:p>
          <a:p>
            <a:r>
              <a:rPr lang="en-US" sz="1800" dirty="0"/>
              <a:t>Ask if this is understood or if there are any questions. If need be, find another example Sphere indicator that you feel comfortable with and describe this process again using your own example.</a:t>
            </a:r>
          </a:p>
        </p:txBody>
      </p:sp>
    </p:spTree>
    <p:extLst>
      <p:ext uri="{BB962C8B-B14F-4D97-AF65-F5344CB8AC3E}">
        <p14:creationId xmlns:p14="http://schemas.microsoft.com/office/powerpoint/2010/main" val="27154553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1. Explain that participants will now do a quick skills practice on converting indicators into assessment questions. </a:t>
            </a:r>
          </a:p>
          <a:p>
            <a:r>
              <a:rPr lang="en-GB" sz="1800" noProof="0" dirty="0"/>
              <a:t>Divide the participants into six different groups or tables. (Alternatively, place six flip charts around the room with the titles of the working groups at the top with lines underneath for each member to sign their names. This is a good method if you have more experienced people in the room and they would prefer to practise working in their own roles.</a:t>
            </a:r>
          </a:p>
          <a:p>
            <a:endParaRPr lang="en-GB" sz="1800" noProof="0" dirty="0"/>
          </a:p>
          <a:p>
            <a:r>
              <a:rPr lang="en-GB" sz="1800" noProof="0" dirty="0"/>
              <a:t>2. Once the groups are formed and sitting together, explain that you will show a short news video to explain the crisis they are about to assess.</a:t>
            </a:r>
          </a:p>
          <a:p>
            <a:endParaRPr lang="en-GB" sz="1800" noProof="0" dirty="0"/>
          </a:p>
          <a:p>
            <a:r>
              <a:rPr lang="en-GB" sz="1800" noProof="0" dirty="0"/>
              <a:t>3. Once the video is finished, the five sectoral teams (all working groups except for the coordination group) will develop three priority questions each to be included on a joint assessment mission. Remind them to consider the key actions (and guidance notes) when transforming indicators into assessment questions and methods.</a:t>
            </a:r>
          </a:p>
          <a:p>
            <a:endParaRPr lang="en-GB" sz="1800" noProof="0" dirty="0"/>
          </a:p>
          <a:p>
            <a:r>
              <a:rPr lang="en-GB" sz="1800" noProof="0" dirty="0"/>
              <a:t>4. Explain to the coordination group that </a:t>
            </a:r>
            <a:r>
              <a:rPr lang="en-GB" sz="1800" b="1" noProof="0" dirty="0"/>
              <a:t>their role is to assist all other teams </a:t>
            </a:r>
            <a:r>
              <a:rPr lang="en-GB" sz="1800" noProof="0" dirty="0"/>
              <a:t>and to coordinate the assembly of an agreed survey questionnaire with no more than 10 questions. This means some teams will have to cut their questions and perhaps agree that some questions from other sectors have a higher priority than their own.</a:t>
            </a:r>
          </a:p>
          <a:p>
            <a:endParaRPr lang="en-GB" sz="1800" noProof="0" dirty="0"/>
          </a:p>
          <a:p>
            <a:r>
              <a:rPr lang="en-GB" sz="1800" b="1" noProof="0" dirty="0"/>
              <a:t>NOTE: </a:t>
            </a:r>
            <a:r>
              <a:rPr lang="en-GB" sz="1800" b="0" noProof="0" dirty="0"/>
              <a:t>The coordination team may need another 10 minutes </a:t>
            </a:r>
            <a:r>
              <a:rPr lang="en-GB" sz="1800" b="1" noProof="0" dirty="0"/>
              <a:t>after</a:t>
            </a:r>
            <a:r>
              <a:rPr lang="en-GB" sz="1800" b="0" noProof="0" dirty="0"/>
              <a:t> the other groups have finished to finalise and write up their list. If so, they should do this in another room while you start to debrief the activity. Ask the participants who are still in the room about the exercise: How do they like the technique of converting indicators to questions? Did the coordination team give them good guidance and take into account the data needs for their sector?</a:t>
            </a:r>
            <a:endParaRPr lang="en-GB" sz="1800" noProof="0" dirty="0"/>
          </a:p>
          <a:p>
            <a:endParaRPr lang="en-GB" sz="1800" noProof="0" dirty="0"/>
          </a:p>
          <a:p>
            <a:r>
              <a:rPr lang="en-GB" sz="1800" b="1" noProof="0" dirty="0"/>
              <a:t>NOTE: </a:t>
            </a:r>
            <a:r>
              <a:rPr lang="en-GB" sz="1800" noProof="0" dirty="0"/>
              <a:t>Ensure that participants have a full 45 minutes to undertake and debrief this exercise.</a:t>
            </a:r>
          </a:p>
        </p:txBody>
      </p:sp>
    </p:spTree>
    <p:extLst>
      <p:ext uri="{BB962C8B-B14F-4D97-AF65-F5344CB8AC3E}">
        <p14:creationId xmlns:p14="http://schemas.microsoft.com/office/powerpoint/2010/main" val="829273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Play the embedded video by clicking on the image on the screen. Once the video is finished the </a:t>
            </a:r>
            <a:r>
              <a:rPr lang="en-US" sz="1800" b="1" dirty="0"/>
              <a:t>participants will have up to 30 minutes to do their tasks.</a:t>
            </a:r>
            <a:endParaRPr lang="en-US" sz="1800" b="0" dirty="0"/>
          </a:p>
          <a:p>
            <a:endParaRPr lang="en-US" sz="1800" b="0" dirty="0"/>
          </a:p>
          <a:p>
            <a:r>
              <a:rPr lang="en-GB" sz="1800" b="0"/>
              <a:t>Click “cc” in the video to view subtitles.</a:t>
            </a:r>
            <a:endParaRPr lang="en-US" sz="1800" b="0"/>
          </a:p>
          <a:p>
            <a:endParaRPr lang="en-US" sz="1800" b="0" dirty="0"/>
          </a:p>
          <a:p>
            <a:r>
              <a:rPr lang="en-US" sz="1800" b="0" dirty="0"/>
              <a:t>YouTube: </a:t>
            </a:r>
            <a:r>
              <a:rPr lang="en-US" sz="1800" dirty="0">
                <a:hlinkClick r:id="rId3"/>
              </a:rPr>
              <a:t>https://www.youtube.com/watch?v=KvMZV-n-A9Y</a:t>
            </a:r>
            <a:endParaRPr lang="en-US" sz="1800" dirty="0"/>
          </a:p>
          <a:p>
            <a:endParaRPr lang="en-US" sz="1800" b="1" dirty="0"/>
          </a:p>
        </p:txBody>
      </p:sp>
    </p:spTree>
    <p:extLst>
      <p:ext uri="{BB962C8B-B14F-4D97-AF65-F5344CB8AC3E}">
        <p14:creationId xmlns:p14="http://schemas.microsoft.com/office/powerpoint/2010/main" val="985876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Ask the coordination team to present their final joint assessment survey of 10 questions. They should present each question and explain if any specific methods (apart from direct interviews) are needed to complete the question (for example, measurement, testing, visual inspection, or other).</a:t>
            </a:r>
          </a:p>
          <a:p>
            <a:endParaRPr lang="en-GB" sz="1800" noProof="0" dirty="0"/>
          </a:p>
          <a:p>
            <a:r>
              <a:rPr lang="en-GB" sz="1800" noProof="0" dirty="0"/>
              <a:t>After the presentation by the coordination team, reveal and ask the second question and allow volunteers from the other groups to present their perspectives.</a:t>
            </a:r>
          </a:p>
          <a:p>
            <a:endParaRPr lang="en-GB" sz="1800" noProof="0" dirty="0"/>
          </a:p>
          <a:p>
            <a:r>
              <a:rPr lang="en-GB" sz="1800" noProof="0" dirty="0"/>
              <a:t>Summarise key points of the exercise to include at least:</a:t>
            </a:r>
          </a:p>
          <a:p>
            <a:endParaRPr lang="en-GB" sz="1800" noProof="0" dirty="0"/>
          </a:p>
          <a:p>
            <a:pPr marL="342900" indent="-342900">
              <a:buFont typeface="Arial" panose="020B0604020202020204" pitchFamily="34" charset="0"/>
              <a:buChar char="•"/>
            </a:pPr>
            <a:r>
              <a:rPr lang="en-GB" sz="1800" noProof="0" dirty="0"/>
              <a:t>the importance of developing quality questions (particularly using the Sphere indicators and checklists); </a:t>
            </a:r>
          </a:p>
          <a:p>
            <a:pPr marL="342900" indent="-342900">
              <a:buFont typeface="Arial" panose="020B0604020202020204" pitchFamily="34" charset="0"/>
              <a:buChar char="•"/>
            </a:pPr>
            <a:r>
              <a:rPr lang="en-GB" sz="1800" noProof="0" dirty="0"/>
              <a:t>the importance of doing multi-sectoral assessments to the extent possible (short of highly specialised technical assessments);</a:t>
            </a:r>
          </a:p>
          <a:p>
            <a:pPr marL="342900" indent="-342900">
              <a:buFont typeface="Arial" panose="020B0604020202020204" pitchFamily="34" charset="0"/>
              <a:buChar char="•"/>
            </a:pPr>
            <a:r>
              <a:rPr lang="en-GB" sz="1800" noProof="0" dirty="0"/>
              <a:t>the need to clarify priorities and work towards developing clear priority questions that will directly inform programming decisions; and</a:t>
            </a:r>
          </a:p>
          <a:p>
            <a:pPr marL="342900" indent="-342900">
              <a:buFont typeface="Arial" panose="020B0604020202020204" pitchFamily="34" charset="0"/>
              <a:buChar char="•"/>
            </a:pPr>
            <a:r>
              <a:rPr lang="en-GB" sz="1800" noProof="0" dirty="0"/>
              <a:t>the need to do this as early as can be organised.</a:t>
            </a:r>
          </a:p>
          <a:p>
            <a:pPr marL="342900" indent="-342900">
              <a:buFont typeface="Arial" panose="020B0604020202020204" pitchFamily="34" charset="0"/>
              <a:buChar char="•"/>
            </a:pPr>
            <a:endParaRPr lang="en-GB" sz="1800" noProof="0" dirty="0"/>
          </a:p>
          <a:p>
            <a:pPr marL="0" indent="0">
              <a:buFont typeface="Arial" panose="020B0604020202020204" pitchFamily="34" charset="0"/>
              <a:buNone/>
            </a:pPr>
            <a:r>
              <a:rPr lang="en-GB" sz="1800" noProof="0" dirty="0"/>
              <a:t>Reference the assessment checklists that are already prepared in the Sphere Handbook: </a:t>
            </a:r>
            <a:r>
              <a:rPr lang="en-GB" sz="1800" b="1" noProof="0" dirty="0"/>
              <a:t>refer to the “Checklists” heading in the Handbook index on page 397. </a:t>
            </a:r>
            <a:r>
              <a:rPr lang="en-GB" sz="1800" noProof="0" dirty="0"/>
              <a:t>Note that of these, many include the same or similar questions, highlighting one reason why coordinated joint assessments can be more efficient that separately conducted surveys.</a:t>
            </a:r>
          </a:p>
          <a:p>
            <a:pPr marL="0" indent="0">
              <a:buFont typeface="Arial" panose="020B0604020202020204" pitchFamily="34" charset="0"/>
              <a:buNone/>
            </a:pPr>
            <a:endParaRPr lang="en-GB" sz="1800" noProof="0" dirty="0"/>
          </a:p>
          <a:p>
            <a:pPr marL="0" indent="0">
              <a:buFont typeface="Arial" panose="020B0604020202020204" pitchFamily="34" charset="0"/>
              <a:buNone/>
            </a:pPr>
            <a:r>
              <a:rPr lang="en-GB" sz="1800" noProof="0" dirty="0"/>
              <a:t>Note: “Appendix 1” checklists contain some questions which could become assessment questions (in step 3 of the method presented above), but the technique of starting with Indicators and passing through variables, questions, and types to methods is a logical approach to preparing for a high-quality assessment which is suitable for the context – and which aids analysis of the data as each indicator is linked to a standard.</a:t>
            </a:r>
          </a:p>
          <a:p>
            <a:pPr marL="0" indent="0">
              <a:buFont typeface="Arial" panose="020B0604020202020204" pitchFamily="34" charset="0"/>
              <a:buNone/>
            </a:pPr>
            <a:endParaRPr lang="en-GB" sz="1800" noProof="0" dirty="0"/>
          </a:p>
          <a:p>
            <a:pPr marL="0" indent="0">
              <a:buFont typeface="Arial" panose="020B0604020202020204" pitchFamily="34" charset="0"/>
              <a:buNone/>
            </a:pPr>
            <a:endParaRPr lang="en-GB" sz="1800" noProof="0" dirty="0"/>
          </a:p>
        </p:txBody>
      </p:sp>
    </p:spTree>
    <p:extLst>
      <p:ext uri="{BB962C8B-B14F-4D97-AF65-F5344CB8AC3E}">
        <p14:creationId xmlns:p14="http://schemas.microsoft.com/office/powerpoint/2010/main" val="1916423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Summarise the session with these key points. If other important insights have come up during the exercise or discussion, include those here as well. Ask participants if they have any additional insights they would like to share before closing the session.</a:t>
            </a:r>
          </a:p>
        </p:txBody>
      </p:sp>
    </p:spTree>
    <p:extLst>
      <p:ext uri="{BB962C8B-B14F-4D97-AF65-F5344CB8AC3E}">
        <p14:creationId xmlns:p14="http://schemas.microsoft.com/office/powerpoint/2010/main" val="3448906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Thank everyone and take a break.</a:t>
            </a:r>
          </a:p>
        </p:txBody>
      </p:sp>
    </p:spTree>
    <p:extLst>
      <p:ext uri="{BB962C8B-B14F-4D97-AF65-F5344CB8AC3E}">
        <p14:creationId xmlns:p14="http://schemas.microsoft.com/office/powerpoint/2010/main" val="907248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Remind participants of the humanitarian programme cycle, and highlight the fact that assessment is what starts it all. It is essential to emphasise that although assessment starts the programme cycle,</a:t>
            </a:r>
            <a:r>
              <a:rPr lang="en-GB" sz="1800" b="1" noProof="0" dirty="0"/>
              <a:t> it is incorrect to say that the assessment phase ends when strategy development starts</a:t>
            </a:r>
            <a:r>
              <a:rPr lang="en-GB" sz="1800" noProof="0" dirty="0"/>
              <a:t>. In fact, assessment must continue, and improve in depth and quality as the response develops. It is often first responders – acting quickly on very scant assessment information – who must develop more detailed and useful assessments as they begin emergency humanitarian response.</a:t>
            </a:r>
          </a:p>
          <a:p>
            <a:endParaRPr lang="en-GB" sz="1800" noProof="0" dirty="0"/>
          </a:p>
          <a:p>
            <a:r>
              <a:rPr lang="en-GB" sz="1800" noProof="0" dirty="0"/>
              <a:t>If you haven’t already covered the programme cycle (e.g. using STP session 12: Sphere and the Programme Cycle), spend a couple of extra minutes covering the key messages from session 12. Remember the model shown is generic – Sphere applies throughout the programme cycle regardless of exactly how the phases are defined.</a:t>
            </a:r>
          </a:p>
          <a:p>
            <a:endParaRPr lang="en-GB" sz="1800" noProof="0" dirty="0"/>
          </a:p>
          <a:p>
            <a:r>
              <a:rPr lang="en-GB" sz="1800" b="1" noProof="0" dirty="0"/>
              <a:t>Facilitation option: </a:t>
            </a:r>
            <a:r>
              <a:rPr lang="en-GB" sz="1800" noProof="0" dirty="0">
                <a:effectLst/>
                <a:latin typeface="+mn-lt"/>
                <a:ea typeface="+mn-ea"/>
                <a:cs typeface="+mn-cs"/>
                <a:sym typeface="Helvetica Neue"/>
              </a:rPr>
              <a:t>Consider the following option as an alternative method for using slides 3–7.</a:t>
            </a:r>
          </a:p>
          <a:p>
            <a:endParaRPr lang="en-GB" sz="1800" noProof="0" dirty="0">
              <a:effectLst/>
              <a:latin typeface="+mn-lt"/>
              <a:ea typeface="+mn-ea"/>
              <a:cs typeface="+mn-cs"/>
              <a:sym typeface="Helvetica Neue"/>
            </a:endParaRPr>
          </a:p>
          <a:p>
            <a:r>
              <a:rPr lang="en-GB" sz="1800" noProof="0" dirty="0">
                <a:effectLst/>
                <a:latin typeface="+mn-lt"/>
                <a:ea typeface="+mn-ea"/>
                <a:cs typeface="+mn-cs"/>
                <a:sym typeface="Helvetica Neue"/>
              </a:rPr>
              <a:t>Copy the diagram on slide 5 onto a flip chart without the assessment titles (red text on the slide). Write the names of the different types of assessments on pieces of paper (you could use the text on slide 4 for this) and ask the group in plenary where each should be placed on the diagram. </a:t>
            </a:r>
          </a:p>
          <a:p>
            <a:r>
              <a:rPr lang="en-GB" sz="1800" noProof="0" dirty="0">
                <a:effectLst/>
                <a:latin typeface="+mn-lt"/>
                <a:ea typeface="+mn-ea"/>
                <a:cs typeface="+mn-cs"/>
                <a:sym typeface="Helvetica Neue"/>
              </a:rPr>
              <a:t>Next, in small groups, ask participants to take 2 minutes to identify the differences between VCA, emergency assessment, and improved assessment. Take a few answers and use slides 6–8 to ensure that all points are covered. After this, you can use the brainstorm exercise on slide 7.</a:t>
            </a:r>
            <a:endParaRPr lang="en-GB" sz="1800" b="1" noProof="0" dirty="0"/>
          </a:p>
        </p:txBody>
      </p:sp>
    </p:spTree>
    <p:extLst>
      <p:ext uri="{BB962C8B-B14F-4D97-AF65-F5344CB8AC3E}">
        <p14:creationId xmlns:p14="http://schemas.microsoft.com/office/powerpoint/2010/main" val="3891875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Assessments are done throughout the programme cycle, and in high-risk areas should be done even before crises erupt.</a:t>
            </a:r>
          </a:p>
          <a:p>
            <a:endParaRPr lang="en-GB" sz="1800" noProof="0" dirty="0"/>
          </a:p>
          <a:p>
            <a:r>
              <a:rPr lang="en-GB" sz="1800" noProof="0" dirty="0"/>
              <a:t>Note that National Red Cross and Red Crescent societies and IFRC have developed in-depth methodology and focus on vulnerability and capacity assessment (VCA) which engages communities in a highly participatory way, and is well established. Sphere guidance is useful in supporting this type of assessment, notably Core Humanitarian Standard commitment 3: “Humanitarian response strengthens local capacities and avoids negative effects.”</a:t>
            </a:r>
          </a:p>
          <a:p>
            <a:endParaRPr lang="en-GB" sz="1800" noProof="0" dirty="0"/>
          </a:p>
          <a:p>
            <a:r>
              <a:rPr lang="en-GB" sz="1800" noProof="0" dirty="0"/>
              <a:t>Emergency assessment here refers to immediate assessment for initial life-saving response which cannot wait for detailed assessment to begin. </a:t>
            </a:r>
          </a:p>
          <a:p>
            <a:endParaRPr lang="en-GB" sz="1800" noProof="0" dirty="0"/>
          </a:p>
          <a:p>
            <a:r>
              <a:rPr lang="en-GB" sz="1800" noProof="0" dirty="0"/>
              <a:t>Improved assessment starts almost immediately, and is carried out simultaneously with the initial emergency response. All of the Sphere guidance supports this phase.</a:t>
            </a:r>
          </a:p>
          <a:p>
            <a:endParaRPr lang="en-GB" sz="18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800" b="1" noProof="0" dirty="0"/>
              <a:t>Note: </a:t>
            </a:r>
            <a:r>
              <a:rPr lang="en-GB" sz="1800" noProof="0" dirty="0"/>
              <a:t>Some participants may be familiar with the IASC guidance on coordinating initial assessments. The </a:t>
            </a:r>
            <a:r>
              <a:rPr lang="en-GB" sz="1800" b="1" noProof="0" dirty="0"/>
              <a:t>MIRA </a:t>
            </a:r>
            <a:r>
              <a:rPr lang="en-GB" sz="1800" noProof="0" dirty="0"/>
              <a:t>(IASC Multi-Sector Initial Rapid Assessment) guidance – revised in 2015 – is available for download from www.humanitarianresponse.info. The MIRA is a joint needs assessment tool, approach, and framework that can be used in sudden-onset emergencies, including IASC system-wide Level 3 emergency responses (L3 responses). It is a precursor to cluster/sectoral needs assessments and provides a process for collecting and analysing information on affected people and their needs to inform strategic response planning. </a:t>
            </a:r>
            <a:r>
              <a:rPr lang="en-GB" sz="1800" b="1" noProof="0" dirty="0"/>
              <a:t>This tool is designed to establish response priorities.</a:t>
            </a:r>
          </a:p>
          <a:p>
            <a:endParaRPr lang="en-GB" sz="1800" noProof="0" dirty="0"/>
          </a:p>
        </p:txBody>
      </p:sp>
    </p:spTree>
    <p:extLst>
      <p:ext uri="{BB962C8B-B14F-4D97-AF65-F5344CB8AC3E}">
        <p14:creationId xmlns:p14="http://schemas.microsoft.com/office/powerpoint/2010/main" val="240856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Use the animation to work through the meaning of the diagram. </a:t>
            </a:r>
          </a:p>
          <a:p>
            <a:endParaRPr lang="en-GB" sz="1800" noProof="0" dirty="0"/>
          </a:p>
          <a:p>
            <a:pPr marL="457200" indent="-457200">
              <a:buAutoNum type="arabicPeriod"/>
            </a:pPr>
            <a:r>
              <a:rPr lang="en-GB" sz="1800" noProof="0" dirty="0"/>
              <a:t>The curve represents the difference between needs and resources (or emergency levels). In many situations, there are small warning events before the major crisis which should trigger VCA-type assessments with the at-risk communities.</a:t>
            </a:r>
          </a:p>
          <a:p>
            <a:pPr marL="457200" indent="-457200">
              <a:buAutoNum type="arabicPeriod"/>
            </a:pPr>
            <a:r>
              <a:rPr lang="en-GB" sz="1800" noProof="0" dirty="0"/>
              <a:t>The crisis strikes. This mobilises a fast assessment of the scope, scale, and priority life-saving humanitarian needs and immediate response objectives – typically by local government, Red Cross and Red Crescent, and religious and other responders in-country. This response is often unsupportable over the longer term and often short of meeting Sphere indicators.</a:t>
            </a:r>
          </a:p>
          <a:p>
            <a:pPr marL="457200" indent="-457200">
              <a:buAutoNum type="arabicPeriod"/>
            </a:pPr>
            <a:r>
              <a:rPr lang="en-GB" sz="1800" noProof="0" dirty="0"/>
              <a:t>Once the larger response begins (involving the UN, international NGOs, and others), longer-term programmes and budgets are established, which must be supported by careful assessment – for which Sphere guidance is key. </a:t>
            </a:r>
          </a:p>
          <a:p>
            <a:pPr marL="457200" indent="-457200">
              <a:buAutoNum type="arabicPeriod"/>
            </a:pPr>
            <a:r>
              <a:rPr lang="en-GB" sz="1800" noProof="0" dirty="0"/>
              <a:t>The solid line curve is to illustrate that sometimes after disasters things can return to normal relatively quickly, and in some cases (the dashed line), emergencies can become chronic and the shortfall between needs and resources can continue for extended periods. In these situations, it is even more important to strive for the Sphere standards, and to push for longer-term, integrated, and sustainable programmes.</a:t>
            </a:r>
          </a:p>
        </p:txBody>
      </p:sp>
    </p:spTree>
    <p:extLst>
      <p:ext uri="{BB962C8B-B14F-4D97-AF65-F5344CB8AC3E}">
        <p14:creationId xmlns:p14="http://schemas.microsoft.com/office/powerpoint/2010/main" val="3882748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This is a quick definition of VCA as used by the IFRC. Explain that these are used for preparedness, community animation, and development programmes as well as in humanitarian response.</a:t>
            </a:r>
          </a:p>
        </p:txBody>
      </p:sp>
    </p:spTree>
    <p:extLst>
      <p:ext uri="{BB962C8B-B14F-4D97-AF65-F5344CB8AC3E}">
        <p14:creationId xmlns:p14="http://schemas.microsoft.com/office/powerpoint/2010/main" val="4163054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Shift focus and pace to the emergency phase. Explain that there is an emergency happening now. The type doesn’t matter – just that this was a sudden-onset disaster that has left thousands of people homeless, and without their normal means of support (e.g. a flood, a storm, an earthquake, or an attack from another village).</a:t>
            </a:r>
          </a:p>
          <a:p>
            <a:endParaRPr lang="en-US" sz="1800" dirty="0"/>
          </a:p>
          <a:p>
            <a:r>
              <a:rPr lang="en-US" sz="1800" dirty="0"/>
              <a:t>Explain this is an emergency brainstorming exercise and the intent is to list 10 priorities </a:t>
            </a:r>
            <a:r>
              <a:rPr lang="en-US" sz="1800" b="1" dirty="0"/>
              <a:t>quickly</a:t>
            </a:r>
            <a:r>
              <a:rPr lang="en-US" sz="1800" dirty="0"/>
              <a:t>. Don’t judge any answers – just write the first 10 that are called out.</a:t>
            </a:r>
          </a:p>
          <a:p>
            <a:endParaRPr lang="en-US" sz="1800" dirty="0"/>
          </a:p>
          <a:p>
            <a:r>
              <a:rPr lang="en-US" sz="1800" dirty="0"/>
              <a:t>Once you have 10 answers, use the slide animation to show the “Reflect” instruction.</a:t>
            </a:r>
          </a:p>
          <a:p>
            <a:endParaRPr lang="en-US" sz="1800" dirty="0"/>
          </a:p>
          <a:p>
            <a:r>
              <a:rPr lang="en-US" sz="1800" dirty="0"/>
              <a:t>Ask participants to review the box at the top of page 11 and to compare this list with that found in the book.</a:t>
            </a:r>
          </a:p>
          <a:p>
            <a:endParaRPr lang="en-US" sz="1800" dirty="0"/>
          </a:p>
        </p:txBody>
      </p:sp>
    </p:spTree>
    <p:extLst>
      <p:ext uri="{BB962C8B-B14F-4D97-AF65-F5344CB8AC3E}">
        <p14:creationId xmlns:p14="http://schemas.microsoft.com/office/powerpoint/2010/main" val="312786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Review the key points. This is not a discussion but a quick presentation. The key point is that once humanitarian responders are on the scene and can interact with the affected people, assessments must quickly improve, and set the basis for longer-term programming. </a:t>
            </a:r>
          </a:p>
          <a:p>
            <a:endParaRPr lang="en-US" sz="1800" dirty="0"/>
          </a:p>
          <a:p>
            <a:r>
              <a:rPr lang="en-US" sz="1800" dirty="0"/>
              <a:t>Cite Core Humanitarian Standard commitment 2, point 2.2: “Acknowledge that decisions will be made based on imperfect knowledge in the early stages of an acute crisis and refine decisions as information becomes available.”</a:t>
            </a:r>
          </a:p>
        </p:txBody>
      </p:sp>
    </p:spTree>
    <p:extLst>
      <p:ext uri="{BB962C8B-B14F-4D97-AF65-F5344CB8AC3E}">
        <p14:creationId xmlns:p14="http://schemas.microsoft.com/office/powerpoint/2010/main" val="4027098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Not all assessments consist of going out to look at the scene and asking questions using assessment forms. Useful assessment information in first days often comes from satellite, fly-over photography and drones.</a:t>
            </a:r>
          </a:p>
          <a:p>
            <a:endParaRPr lang="en-GB" sz="1800" noProof="0" dirty="0"/>
          </a:p>
          <a:p>
            <a:r>
              <a:rPr lang="en-GB" sz="1800" noProof="0" dirty="0"/>
              <a:t>Once people are on the ground and can make human contact, technical experts and their trained teams do a wide range of specialised assessments. These take careful planning, and time to organise and implement. These include among others:</a:t>
            </a:r>
          </a:p>
          <a:p>
            <a:pPr marL="342900" indent="-342900">
              <a:buFont typeface="Arial" panose="020B0604020202020204" pitchFamily="34" charset="0"/>
              <a:buChar char="•"/>
            </a:pPr>
            <a:r>
              <a:rPr lang="en-GB" sz="1800" noProof="0" dirty="0"/>
              <a:t>nutritional surveys;</a:t>
            </a:r>
          </a:p>
          <a:p>
            <a:pPr marL="342900" indent="-342900">
              <a:buFont typeface="Arial" panose="020B0604020202020204" pitchFamily="34" charset="0"/>
              <a:buChar char="•"/>
            </a:pPr>
            <a:r>
              <a:rPr lang="en-GB" sz="1800" noProof="0" dirty="0"/>
              <a:t>education surveys;</a:t>
            </a:r>
          </a:p>
          <a:p>
            <a:pPr marL="342900" indent="-342900">
              <a:buFont typeface="Arial" panose="020B0604020202020204" pitchFamily="34" charset="0"/>
              <a:buChar char="•"/>
            </a:pPr>
            <a:r>
              <a:rPr lang="en-GB" sz="1800" noProof="0" dirty="0"/>
              <a:t>health screenings;</a:t>
            </a:r>
          </a:p>
          <a:p>
            <a:pPr marL="342900" indent="-342900">
              <a:buFont typeface="Arial" panose="020B0604020202020204" pitchFamily="34" charset="0"/>
              <a:buChar char="•"/>
            </a:pPr>
            <a:r>
              <a:rPr lang="en-GB" sz="1800" noProof="0" dirty="0"/>
              <a:t>public health epidemiological surveys;</a:t>
            </a:r>
          </a:p>
          <a:p>
            <a:pPr marL="342900" indent="-342900">
              <a:buFont typeface="Arial" panose="020B0604020202020204" pitchFamily="34" charset="0"/>
              <a:buChar char="•"/>
            </a:pPr>
            <a:r>
              <a:rPr lang="en-GB" sz="1800" noProof="0" dirty="0"/>
              <a:t>shelter surveys; and</a:t>
            </a:r>
          </a:p>
          <a:p>
            <a:pPr marL="342900" indent="-342900">
              <a:buFont typeface="Arial" panose="020B0604020202020204" pitchFamily="34" charset="0"/>
              <a:buChar char="•"/>
            </a:pPr>
            <a:r>
              <a:rPr lang="en-GB" sz="1800" noProof="0" dirty="0"/>
              <a:t>water use surveys.</a:t>
            </a:r>
          </a:p>
          <a:p>
            <a:pPr marL="0" indent="0">
              <a:buFont typeface="Arial" panose="020B0604020202020204" pitchFamily="34" charset="0"/>
              <a:buNone/>
            </a:pPr>
            <a:endParaRPr lang="en-GB" sz="1800" noProof="0" dirty="0"/>
          </a:p>
          <a:p>
            <a:pPr marL="0" indent="0">
              <a:buFont typeface="Arial" panose="020B0604020202020204" pitchFamily="34" charset="0"/>
              <a:buNone/>
            </a:pPr>
            <a:r>
              <a:rPr lang="en-GB" sz="1800" noProof="0" dirty="0"/>
              <a:t>In situations where there is (due to the large number of responders and possible duplication) “assessment fatigue”, and contradictory or impossible-to-integrate information due to lack of coordination, multi-sector assessment initiatives such as MIRA can be used to better integrate assessment information and design better programmes.</a:t>
            </a:r>
          </a:p>
          <a:p>
            <a:endParaRPr lang="en-GB" sz="1800" noProof="0" dirty="0"/>
          </a:p>
        </p:txBody>
      </p:sp>
    </p:spTree>
    <p:extLst>
      <p:ext uri="{BB962C8B-B14F-4D97-AF65-F5344CB8AC3E}">
        <p14:creationId xmlns:p14="http://schemas.microsoft.com/office/powerpoint/2010/main" val="689299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783162"/>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 xmlns:ma14="http://schemas.microsoft.com/office/mac/drawingml/2011/main"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rgbClr val="000000"/>
                </a:solidFill>
              </a:defRPr>
            </a:lvl1pPr>
            <a:lvl2pPr marL="0" indent="0">
              <a:buSzTx/>
              <a:buNone/>
              <a:defRPr>
                <a:solidFill>
                  <a:srgbClr val="000000"/>
                </a:solidFill>
              </a:defRPr>
            </a:lvl2pPr>
            <a:lvl3pPr marL="0" indent="0">
              <a:buSzTx/>
              <a:buNone/>
              <a:defRPr>
                <a:solidFill>
                  <a:srgbClr val="000000"/>
                </a:solidFill>
              </a:defRPr>
            </a:lvl3pPr>
            <a:lvl4pPr marL="0" indent="0">
              <a:buSzTx/>
              <a:buNone/>
              <a:defRPr>
                <a:solidFill>
                  <a:srgbClr val="000000"/>
                </a:solidFill>
              </a:defRPr>
            </a:lvl4pPr>
            <a:lvl5pPr marL="0" indent="0">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8">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KvMZV-n-A9Y?feature=oembed" TargetMode="Externa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gnifying glass">
            <a:extLst>
              <a:ext uri="{FF2B5EF4-FFF2-40B4-BE49-F238E27FC236}">
                <a16:creationId xmlns:a16="http://schemas.microsoft.com/office/drawing/2014/main" id="{833EF50E-04F3-47B2-A17D-D35EF74FBB8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a:off x="6019800" y="2771050"/>
            <a:ext cx="11320463" cy="6988629"/>
          </a:xfrm>
          <a:prstGeom prst="rect">
            <a:avLst/>
          </a:prstGeom>
          <a:noFill/>
          <a:extLst>
            <a:ext uri="{909E8E84-426E-40DD-AFC4-6F175D3DCCD1}">
              <a14:hiddenFill xmlns:a14="http://schemas.microsoft.com/office/drawing/2010/main">
                <a:solidFill>
                  <a:srgbClr val="FFFFFF"/>
                </a:solidFill>
              </a14:hiddenFill>
            </a:ext>
          </a:extLst>
        </p:spPr>
      </p:pic>
      <p:sp>
        <p:nvSpPr>
          <p:cNvPr id="119" name="Title"/>
          <p:cNvSpPr txBox="1">
            <a:spLocks noGrp="1"/>
          </p:cNvSpPr>
          <p:nvPr>
            <p:ph type="title"/>
          </p:nvPr>
        </p:nvSpPr>
        <p:spPr>
          <a:xfrm>
            <a:off x="7424171" y="949960"/>
            <a:ext cx="8889885" cy="2076267"/>
          </a:xfrm>
          <a:prstGeom prst="rect">
            <a:avLst/>
          </a:prstGeom>
        </p:spPr>
        <p:txBody>
          <a:bodyPr>
            <a:normAutofit fontScale="90000"/>
          </a:bodyPr>
          <a:lstStyle/>
          <a:p>
            <a:pPr defTabSz="521910">
              <a:defRPr sz="4000"/>
            </a:pPr>
            <a:r>
              <a:rPr lang="en-US" sz="7200" dirty="0"/>
              <a:t>Sphere, assessment AND analysis</a:t>
            </a:r>
            <a:endParaRPr sz="72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3A6D3-2FB2-4ADD-8DC9-DCA939E53C10}"/>
              </a:ext>
            </a:extLst>
          </p:cNvPr>
          <p:cNvSpPr>
            <a:spLocks noGrp="1"/>
          </p:cNvSpPr>
          <p:nvPr>
            <p:ph type="title"/>
          </p:nvPr>
        </p:nvSpPr>
        <p:spPr/>
        <p:txBody>
          <a:bodyPr/>
          <a:lstStyle/>
          <a:p>
            <a:r>
              <a:rPr lang="en-US" dirty="0">
                <a:solidFill>
                  <a:srgbClr val="000000"/>
                </a:solidFill>
              </a:rPr>
              <a:t>How does Sphere contribute?</a:t>
            </a:r>
          </a:p>
        </p:txBody>
      </p:sp>
      <p:sp>
        <p:nvSpPr>
          <p:cNvPr id="3" name="Text Placeholder 2">
            <a:extLst>
              <a:ext uri="{FF2B5EF4-FFF2-40B4-BE49-F238E27FC236}">
                <a16:creationId xmlns:a16="http://schemas.microsoft.com/office/drawing/2014/main" id="{1CBC85F8-0E83-4703-9B35-419D00E8137D}"/>
              </a:ext>
            </a:extLst>
          </p:cNvPr>
          <p:cNvSpPr>
            <a:spLocks noGrp="1"/>
          </p:cNvSpPr>
          <p:nvPr>
            <p:ph type="body" sz="half" idx="1"/>
          </p:nvPr>
        </p:nvSpPr>
        <p:spPr>
          <a:xfrm>
            <a:off x="6063071" y="1687939"/>
            <a:ext cx="10188311" cy="4831360"/>
          </a:xfrm>
        </p:spPr>
        <p:txBody>
          <a:bodyPr>
            <a:noAutofit/>
          </a:bodyPr>
          <a:lstStyle/>
          <a:p>
            <a:pPr marL="571500" indent="-571500">
              <a:buFont typeface="Arial" panose="020B0604020202020204" pitchFamily="34" charset="0"/>
              <a:buChar char="•"/>
            </a:pPr>
            <a:r>
              <a:rPr lang="en-US" dirty="0"/>
              <a:t>The 12 clauses of the Humanitarian Charter</a:t>
            </a:r>
          </a:p>
          <a:p>
            <a:pPr marL="571500" indent="-571500">
              <a:buFont typeface="Arial" panose="020B0604020202020204" pitchFamily="34" charset="0"/>
              <a:buChar char="•"/>
            </a:pPr>
            <a:r>
              <a:rPr lang="en-US" dirty="0"/>
              <a:t>The Protection Principles</a:t>
            </a:r>
          </a:p>
          <a:p>
            <a:pPr marL="571500" indent="-571500">
              <a:buFont typeface="Arial" panose="020B0604020202020204" pitchFamily="34" charset="0"/>
              <a:buChar char="•"/>
            </a:pPr>
            <a:r>
              <a:rPr lang="en-US" dirty="0"/>
              <a:t>The Core Humanitarian Standards</a:t>
            </a:r>
          </a:p>
          <a:p>
            <a:pPr marL="571500" indent="-571500">
              <a:buFont typeface="Arial" panose="020B0604020202020204" pitchFamily="34" charset="0"/>
              <a:buChar char="•"/>
            </a:pPr>
            <a:r>
              <a:rPr lang="en-US" dirty="0"/>
              <a:t>The four technical chapters</a:t>
            </a:r>
          </a:p>
          <a:p>
            <a:pPr marL="571500" indent="-571500">
              <a:buFont typeface="Arial" panose="020B0604020202020204" pitchFamily="34" charset="0"/>
              <a:buChar char="•"/>
            </a:pPr>
            <a:r>
              <a:rPr lang="en-US" dirty="0"/>
              <a:t>Standards </a:t>
            </a:r>
          </a:p>
          <a:p>
            <a:pPr marL="571500" indent="-571500">
              <a:buFont typeface="Arial" panose="020B0604020202020204" pitchFamily="34" charset="0"/>
              <a:buChar char="•"/>
            </a:pPr>
            <a:r>
              <a:rPr lang="en-US" b="1" dirty="0"/>
              <a:t>Actions, indicators, and guidance</a:t>
            </a:r>
          </a:p>
          <a:p>
            <a:pPr marL="571500" indent="-571500">
              <a:buFont typeface="Arial" panose="020B0604020202020204" pitchFamily="34" charset="0"/>
              <a:buChar char="•"/>
            </a:pPr>
            <a:r>
              <a:rPr lang="en-US" b="1" dirty="0"/>
              <a:t>Checklists </a:t>
            </a:r>
            <a:r>
              <a:rPr lang="en-US" dirty="0"/>
              <a:t>(see index page 397)</a:t>
            </a:r>
          </a:p>
        </p:txBody>
      </p:sp>
      <p:sp>
        <p:nvSpPr>
          <p:cNvPr id="4" name="Slide Number Placeholder 3">
            <a:extLst>
              <a:ext uri="{FF2B5EF4-FFF2-40B4-BE49-F238E27FC236}">
                <a16:creationId xmlns:a16="http://schemas.microsoft.com/office/drawing/2014/main" id="{5D61C5F6-95C9-4930-B2CF-E6C239EC23E6}"/>
              </a:ext>
            </a:extLst>
          </p:cNvPr>
          <p:cNvSpPr>
            <a:spLocks noGrp="1"/>
          </p:cNvSpPr>
          <p:nvPr>
            <p:ph type="sldNum" sz="quarter" idx="2"/>
          </p:nvPr>
        </p:nvSpPr>
        <p:spPr/>
        <p:txBody>
          <a:bodyPr/>
          <a:lstStyle/>
          <a:p>
            <a:fld id="{86CB4B4D-7CA3-9044-876B-883B54F8677D}" type="slidenum">
              <a:rPr lang="en-US" smtClean="0"/>
              <a:t>10</a:t>
            </a:fld>
            <a:endParaRPr lang="en-US" dirty="0"/>
          </a:p>
        </p:txBody>
      </p:sp>
      <p:pic>
        <p:nvPicPr>
          <p:cNvPr id="5" name="Picture 4" descr="Image result for 2018 SPhere HAndbook">
            <a:extLst>
              <a:ext uri="{FF2B5EF4-FFF2-40B4-BE49-F238E27FC236}">
                <a16:creationId xmlns:a16="http://schemas.microsoft.com/office/drawing/2014/main" id="{D1F43C19-F0D5-4A34-8D26-418DD0267C8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73251">
            <a:off x="1640940" y="2352410"/>
            <a:ext cx="3498975" cy="5048778"/>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2414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DD454-BA1C-438A-B5AE-9127C4929693}"/>
              </a:ext>
            </a:extLst>
          </p:cNvPr>
          <p:cNvSpPr>
            <a:spLocks noGrp="1"/>
          </p:cNvSpPr>
          <p:nvPr>
            <p:ph type="title"/>
          </p:nvPr>
        </p:nvSpPr>
        <p:spPr>
          <a:xfrm>
            <a:off x="396511" y="26900"/>
            <a:ext cx="14800185" cy="1253260"/>
          </a:xfrm>
        </p:spPr>
        <p:txBody>
          <a:bodyPr/>
          <a:lstStyle/>
          <a:p>
            <a:r>
              <a:rPr lang="en-US" dirty="0">
                <a:solidFill>
                  <a:srgbClr val="000000"/>
                </a:solidFill>
              </a:rPr>
              <a:t>The importance of disaggregation</a:t>
            </a:r>
          </a:p>
        </p:txBody>
      </p:sp>
      <p:sp>
        <p:nvSpPr>
          <p:cNvPr id="4" name="Slide Number Placeholder 3">
            <a:extLst>
              <a:ext uri="{FF2B5EF4-FFF2-40B4-BE49-F238E27FC236}">
                <a16:creationId xmlns:a16="http://schemas.microsoft.com/office/drawing/2014/main" id="{28BB7D9C-DF85-4E53-AA95-883C95094CEE}"/>
              </a:ext>
            </a:extLst>
          </p:cNvPr>
          <p:cNvSpPr>
            <a:spLocks noGrp="1"/>
          </p:cNvSpPr>
          <p:nvPr>
            <p:ph type="sldNum" sz="quarter" idx="2"/>
          </p:nvPr>
        </p:nvSpPr>
        <p:spPr/>
        <p:txBody>
          <a:bodyPr/>
          <a:lstStyle/>
          <a:p>
            <a:fld id="{86CB4B4D-7CA3-9044-876B-883B54F8677D}" type="slidenum">
              <a:rPr lang="en-US" smtClean="0"/>
              <a:t>11</a:t>
            </a:fld>
            <a:endParaRPr lang="en-US" dirty="0"/>
          </a:p>
        </p:txBody>
      </p:sp>
      <p:graphicFrame>
        <p:nvGraphicFramePr>
          <p:cNvPr id="5" name="Table 4">
            <a:extLst>
              <a:ext uri="{FF2B5EF4-FFF2-40B4-BE49-F238E27FC236}">
                <a16:creationId xmlns:a16="http://schemas.microsoft.com/office/drawing/2014/main" id="{D99235CD-44E1-4815-98FE-4871F9B6DAED}"/>
              </a:ext>
            </a:extLst>
          </p:cNvPr>
          <p:cNvGraphicFramePr>
            <a:graphicFrameLocks noGrp="1"/>
          </p:cNvGraphicFramePr>
          <p:nvPr>
            <p:extLst>
              <p:ext uri="{D42A27DB-BD31-4B8C-83A1-F6EECF244321}">
                <p14:modId xmlns:p14="http://schemas.microsoft.com/office/powerpoint/2010/main" val="3265908806"/>
              </p:ext>
            </p:extLst>
          </p:nvPr>
        </p:nvGraphicFramePr>
        <p:xfrm>
          <a:off x="1009253" y="1566654"/>
          <a:ext cx="15321756" cy="3861308"/>
        </p:xfrm>
        <a:graphic>
          <a:graphicData uri="http://schemas.openxmlformats.org/drawingml/2006/table">
            <a:tbl>
              <a:tblPr firstRow="1" bandRow="1">
                <a:tableStyleId>{5940675A-B579-460E-94D1-54222C63F5DA}</a:tableStyleId>
              </a:tblPr>
              <a:tblGrid>
                <a:gridCol w="1276813">
                  <a:extLst>
                    <a:ext uri="{9D8B030D-6E8A-4147-A177-3AD203B41FA5}">
                      <a16:colId xmlns:a16="http://schemas.microsoft.com/office/drawing/2014/main" val="403501307"/>
                    </a:ext>
                  </a:extLst>
                </a:gridCol>
                <a:gridCol w="1446485">
                  <a:extLst>
                    <a:ext uri="{9D8B030D-6E8A-4147-A177-3AD203B41FA5}">
                      <a16:colId xmlns:a16="http://schemas.microsoft.com/office/drawing/2014/main" val="4027293645"/>
                    </a:ext>
                  </a:extLst>
                </a:gridCol>
                <a:gridCol w="1107141">
                  <a:extLst>
                    <a:ext uri="{9D8B030D-6E8A-4147-A177-3AD203B41FA5}">
                      <a16:colId xmlns:a16="http://schemas.microsoft.com/office/drawing/2014/main" val="645465755"/>
                    </a:ext>
                  </a:extLst>
                </a:gridCol>
                <a:gridCol w="1276813">
                  <a:extLst>
                    <a:ext uri="{9D8B030D-6E8A-4147-A177-3AD203B41FA5}">
                      <a16:colId xmlns:a16="http://schemas.microsoft.com/office/drawing/2014/main" val="2121436635"/>
                    </a:ext>
                  </a:extLst>
                </a:gridCol>
                <a:gridCol w="1276813">
                  <a:extLst>
                    <a:ext uri="{9D8B030D-6E8A-4147-A177-3AD203B41FA5}">
                      <a16:colId xmlns:a16="http://schemas.microsoft.com/office/drawing/2014/main" val="1084453206"/>
                    </a:ext>
                  </a:extLst>
                </a:gridCol>
                <a:gridCol w="1276813">
                  <a:extLst>
                    <a:ext uri="{9D8B030D-6E8A-4147-A177-3AD203B41FA5}">
                      <a16:colId xmlns:a16="http://schemas.microsoft.com/office/drawing/2014/main" val="1966993623"/>
                    </a:ext>
                  </a:extLst>
                </a:gridCol>
                <a:gridCol w="1276813">
                  <a:extLst>
                    <a:ext uri="{9D8B030D-6E8A-4147-A177-3AD203B41FA5}">
                      <a16:colId xmlns:a16="http://schemas.microsoft.com/office/drawing/2014/main" val="427483394"/>
                    </a:ext>
                  </a:extLst>
                </a:gridCol>
                <a:gridCol w="1276813">
                  <a:extLst>
                    <a:ext uri="{9D8B030D-6E8A-4147-A177-3AD203B41FA5}">
                      <a16:colId xmlns:a16="http://schemas.microsoft.com/office/drawing/2014/main" val="3282613121"/>
                    </a:ext>
                  </a:extLst>
                </a:gridCol>
                <a:gridCol w="1276813">
                  <a:extLst>
                    <a:ext uri="{9D8B030D-6E8A-4147-A177-3AD203B41FA5}">
                      <a16:colId xmlns:a16="http://schemas.microsoft.com/office/drawing/2014/main" val="3775885159"/>
                    </a:ext>
                  </a:extLst>
                </a:gridCol>
                <a:gridCol w="1276813">
                  <a:extLst>
                    <a:ext uri="{9D8B030D-6E8A-4147-A177-3AD203B41FA5}">
                      <a16:colId xmlns:a16="http://schemas.microsoft.com/office/drawing/2014/main" val="2857199365"/>
                    </a:ext>
                  </a:extLst>
                </a:gridCol>
                <a:gridCol w="1276813">
                  <a:extLst>
                    <a:ext uri="{9D8B030D-6E8A-4147-A177-3AD203B41FA5}">
                      <a16:colId xmlns:a16="http://schemas.microsoft.com/office/drawing/2014/main" val="1577369248"/>
                    </a:ext>
                  </a:extLst>
                </a:gridCol>
                <a:gridCol w="1276813">
                  <a:extLst>
                    <a:ext uri="{9D8B030D-6E8A-4147-A177-3AD203B41FA5}">
                      <a16:colId xmlns:a16="http://schemas.microsoft.com/office/drawing/2014/main" val="2971089388"/>
                    </a:ext>
                  </a:extLst>
                </a:gridCol>
              </a:tblGrid>
              <a:tr h="370840">
                <a:tc rowSpan="2">
                  <a:txBody>
                    <a:bodyPr/>
                    <a:lstStyle/>
                    <a:p>
                      <a:pPr algn="ctr"/>
                      <a:r>
                        <a:rPr lang="en-US" sz="2400" b="1" dirty="0">
                          <a:solidFill>
                            <a:schemeClr val="bg1"/>
                          </a:solidFill>
                        </a:rPr>
                        <a:t>Sex</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rowSpan="2">
                  <a:txBody>
                    <a:bodyPr/>
                    <a:lstStyle/>
                    <a:p>
                      <a:pPr algn="ctr"/>
                      <a:r>
                        <a:rPr lang="en-US" b="1" dirty="0">
                          <a:solidFill>
                            <a:schemeClr val="bg1"/>
                          </a:solidFill>
                        </a:rPr>
                        <a:t>Disability status</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gridSpan="10">
                  <a:txBody>
                    <a:bodyPr/>
                    <a:lstStyle/>
                    <a:p>
                      <a:pPr algn="ctr"/>
                      <a:r>
                        <a:rPr lang="en-US" sz="4000" dirty="0">
                          <a:solidFill>
                            <a:schemeClr val="bg1"/>
                          </a:solidFill>
                        </a:rPr>
                        <a:t>Age</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323412881"/>
                  </a:ext>
                </a:extLst>
              </a:tr>
              <a:tr h="370840">
                <a:tc vMerge="1">
                  <a:txBody>
                    <a:bodyPr/>
                    <a:lstStyle/>
                    <a:p>
                      <a:endParaRPr lang="en-US" dirty="0"/>
                    </a:p>
                  </a:txBody>
                  <a:tcPr/>
                </a:tc>
                <a:tc vMerge="1">
                  <a:txBody>
                    <a:bodyPr/>
                    <a:lstStyle/>
                    <a:p>
                      <a:endParaRPr lang="en-US" dirty="0"/>
                    </a:p>
                  </a:txBody>
                  <a:tcPr/>
                </a:tc>
                <a:tc>
                  <a:txBody>
                    <a:bodyPr/>
                    <a:lstStyle/>
                    <a:p>
                      <a:pPr algn="ctr"/>
                      <a:r>
                        <a:rPr lang="en-US" sz="2800" dirty="0">
                          <a:solidFill>
                            <a:schemeClr val="bg1"/>
                          </a:solidFill>
                        </a:rPr>
                        <a:t>0–5 </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6–12</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13–17</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18–29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30–39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40–49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50–59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60–69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70–79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80+</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extLst>
                  <a:ext uri="{0D108BD9-81ED-4DB2-BD59-A6C34878D82A}">
                    <a16:rowId xmlns:a16="http://schemas.microsoft.com/office/drawing/2014/main" val="3423845833"/>
                  </a:ext>
                </a:extLst>
              </a:tr>
              <a:tr h="370840">
                <a:tc rowSpan="2">
                  <a:txBody>
                    <a:bodyPr/>
                    <a:lstStyle/>
                    <a:p>
                      <a:pPr algn="ctr"/>
                      <a:r>
                        <a:rPr lang="en-US" sz="2400" dirty="0">
                          <a:solidFill>
                            <a:srgbClr val="000000"/>
                          </a:solidFill>
                        </a:rPr>
                        <a:t>Female</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r>
                        <a:rPr lang="en-US" dirty="0">
                          <a:solidFill>
                            <a:srgbClr val="000000"/>
                          </a:solidFill>
                        </a:rPr>
                        <a:t>Without disabilities</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287024103"/>
                  </a:ext>
                </a:extLst>
              </a:tr>
              <a:tr h="370840">
                <a:tc vMerge="1">
                  <a:txBody>
                    <a:bodyPr/>
                    <a:lstStyle/>
                    <a:p>
                      <a:endParaRPr lang="en-US" dirty="0"/>
                    </a:p>
                  </a:txBody>
                  <a:tcPr/>
                </a:tc>
                <a:tc>
                  <a:txBody>
                    <a:bodyPr/>
                    <a:lstStyle/>
                    <a:p>
                      <a:pPr algn="ctr"/>
                      <a:r>
                        <a:rPr lang="en-US" dirty="0">
                          <a:solidFill>
                            <a:srgbClr val="000000"/>
                          </a:solidFill>
                        </a:rPr>
                        <a:t>With disabilities</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414318007"/>
                  </a:ext>
                </a:extLst>
              </a:tr>
              <a:tr h="370840">
                <a:tc rowSpan="2">
                  <a:txBody>
                    <a:bodyPr/>
                    <a:lstStyle/>
                    <a:p>
                      <a:pPr algn="ctr"/>
                      <a:r>
                        <a:rPr lang="en-US" sz="2400" dirty="0">
                          <a:solidFill>
                            <a:srgbClr val="000000"/>
                          </a:solidFill>
                        </a:rPr>
                        <a:t>Male</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r>
                        <a:rPr lang="en-US" dirty="0">
                          <a:solidFill>
                            <a:srgbClr val="000000"/>
                          </a:solidFill>
                        </a:rPr>
                        <a:t>Without disabilities</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10509531"/>
                  </a:ext>
                </a:extLst>
              </a:tr>
              <a:tr h="370840">
                <a:tc vMerge="1">
                  <a:txBody>
                    <a:bodyPr/>
                    <a:lstStyle/>
                    <a:p>
                      <a:endParaRPr lang="en-US" dirty="0"/>
                    </a:p>
                  </a:txBody>
                  <a:tcPr/>
                </a:tc>
                <a:tc>
                  <a:txBody>
                    <a:bodyPr/>
                    <a:lstStyle/>
                    <a:p>
                      <a:pPr algn="ctr"/>
                      <a:r>
                        <a:rPr lang="en-US" dirty="0">
                          <a:solidFill>
                            <a:srgbClr val="000000"/>
                          </a:solidFill>
                        </a:rPr>
                        <a:t>With disabilities</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1913474065"/>
                  </a:ext>
                </a:extLst>
              </a:tr>
            </a:tbl>
          </a:graphicData>
        </a:graphic>
      </p:graphicFrame>
      <p:sp>
        <p:nvSpPr>
          <p:cNvPr id="6" name="TextBox 5">
            <a:extLst>
              <a:ext uri="{FF2B5EF4-FFF2-40B4-BE49-F238E27FC236}">
                <a16:creationId xmlns:a16="http://schemas.microsoft.com/office/drawing/2014/main" id="{F0F63175-9E63-45DB-A86A-C123345933AF}"/>
              </a:ext>
            </a:extLst>
          </p:cNvPr>
          <p:cNvSpPr txBox="1"/>
          <p:nvPr/>
        </p:nvSpPr>
        <p:spPr>
          <a:xfrm>
            <a:off x="1832240" y="5932795"/>
            <a:ext cx="10054960"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Disaggregated data reveals distinct needs, and enables analysis of the impact of actions on different groups</a:t>
            </a:r>
          </a:p>
        </p:txBody>
      </p:sp>
      <p:sp>
        <p:nvSpPr>
          <p:cNvPr id="7" name="TextBox 6">
            <a:extLst>
              <a:ext uri="{FF2B5EF4-FFF2-40B4-BE49-F238E27FC236}">
                <a16:creationId xmlns:a16="http://schemas.microsoft.com/office/drawing/2014/main" id="{BE8B4859-7410-4F3C-8ABB-B69DD1A2F5D2}"/>
              </a:ext>
            </a:extLst>
          </p:cNvPr>
          <p:cNvSpPr txBox="1"/>
          <p:nvPr/>
        </p:nvSpPr>
        <p:spPr>
          <a:xfrm>
            <a:off x="13157396" y="7939961"/>
            <a:ext cx="185948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13</a:t>
            </a:r>
          </a:p>
        </p:txBody>
      </p:sp>
      <p:pic>
        <p:nvPicPr>
          <p:cNvPr id="8" name="Picture 7" descr="Image result for 2018 SPhere HAndbook">
            <a:extLst>
              <a:ext uri="{FF2B5EF4-FFF2-40B4-BE49-F238E27FC236}">
                <a16:creationId xmlns:a16="http://schemas.microsoft.com/office/drawing/2014/main" id="{7E87351E-91E3-472C-A2CD-E80CE80832A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63805" y="6007994"/>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87475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007CC-5B9F-4FCF-80C0-B1F3D3CA64B6}"/>
              </a:ext>
            </a:extLst>
          </p:cNvPr>
          <p:cNvSpPr>
            <a:spLocks noGrp="1"/>
          </p:cNvSpPr>
          <p:nvPr>
            <p:ph type="title"/>
          </p:nvPr>
        </p:nvSpPr>
        <p:spPr/>
        <p:txBody>
          <a:bodyPr/>
          <a:lstStyle/>
          <a:p>
            <a:r>
              <a:rPr lang="en-US" dirty="0">
                <a:solidFill>
                  <a:srgbClr val="000000"/>
                </a:solidFill>
              </a:rPr>
              <a:t>Quick analysis exercise</a:t>
            </a:r>
          </a:p>
        </p:txBody>
      </p:sp>
      <p:sp>
        <p:nvSpPr>
          <p:cNvPr id="3" name="Text Placeholder 2">
            <a:extLst>
              <a:ext uri="{FF2B5EF4-FFF2-40B4-BE49-F238E27FC236}">
                <a16:creationId xmlns:a16="http://schemas.microsoft.com/office/drawing/2014/main" id="{284EF46C-7423-46AB-8416-A957B1CB0459}"/>
              </a:ext>
            </a:extLst>
          </p:cNvPr>
          <p:cNvSpPr>
            <a:spLocks noGrp="1"/>
          </p:cNvSpPr>
          <p:nvPr>
            <p:ph type="body" sz="half" idx="1"/>
          </p:nvPr>
        </p:nvSpPr>
        <p:spPr>
          <a:xfrm>
            <a:off x="820511" y="1379767"/>
            <a:ext cx="15151009" cy="1740597"/>
          </a:xfrm>
        </p:spPr>
        <p:txBody>
          <a:bodyPr>
            <a:normAutofit fontScale="92500"/>
          </a:bodyPr>
          <a:lstStyle/>
          <a:p>
            <a:r>
              <a:rPr lang="en-GB" dirty="0"/>
              <a:t>Which group has the greater needs? </a:t>
            </a:r>
          </a:p>
          <a:p>
            <a:r>
              <a:rPr lang="en-GB" dirty="0"/>
              <a:t>What differences might be needed for each response programme?</a:t>
            </a:r>
          </a:p>
        </p:txBody>
      </p:sp>
      <p:sp>
        <p:nvSpPr>
          <p:cNvPr id="4" name="Slide Number Placeholder 3">
            <a:extLst>
              <a:ext uri="{FF2B5EF4-FFF2-40B4-BE49-F238E27FC236}">
                <a16:creationId xmlns:a16="http://schemas.microsoft.com/office/drawing/2014/main" id="{51BA8D14-B9DC-4302-B14F-36C405AEFCE8}"/>
              </a:ext>
            </a:extLst>
          </p:cNvPr>
          <p:cNvSpPr>
            <a:spLocks noGrp="1"/>
          </p:cNvSpPr>
          <p:nvPr>
            <p:ph type="sldNum" sz="quarter" idx="2"/>
          </p:nvPr>
        </p:nvSpPr>
        <p:spPr/>
        <p:txBody>
          <a:bodyPr/>
          <a:lstStyle/>
          <a:p>
            <a:fld id="{86CB4B4D-7CA3-9044-876B-883B54F8677D}" type="slidenum">
              <a:rPr lang="en-US" smtClean="0"/>
              <a:t>12</a:t>
            </a:fld>
            <a:endParaRPr lang="en-US" dirty="0"/>
          </a:p>
        </p:txBody>
      </p:sp>
      <p:sp>
        <p:nvSpPr>
          <p:cNvPr id="5" name="TextBox 4">
            <a:extLst>
              <a:ext uri="{FF2B5EF4-FFF2-40B4-BE49-F238E27FC236}">
                <a16:creationId xmlns:a16="http://schemas.microsoft.com/office/drawing/2014/main" id="{FB1D1F4F-BCC8-4DD3-BF35-5215D97B00FA}"/>
              </a:ext>
            </a:extLst>
          </p:cNvPr>
          <p:cNvSpPr txBox="1"/>
          <p:nvPr/>
        </p:nvSpPr>
        <p:spPr>
          <a:xfrm>
            <a:off x="1451163" y="3984116"/>
            <a:ext cx="591828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050"/>
                </a:solidFill>
                <a:effectLst/>
                <a:uFillTx/>
                <a:latin typeface="Open Sans Regular"/>
                <a:ea typeface="Open Sans Regular"/>
                <a:cs typeface="Open Sans Regular"/>
                <a:sym typeface="Open Sans Regular"/>
              </a:rPr>
              <a:t>Emergency A</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050"/>
                </a:solidFill>
                <a:effectLst/>
                <a:uFillTx/>
                <a:latin typeface="Open Sans Regular"/>
                <a:ea typeface="Open Sans Regular"/>
                <a:cs typeface="Open Sans Regular"/>
                <a:sym typeface="Open Sans Regular"/>
              </a:rPr>
              <a:t>10,000 displaced people</a:t>
            </a:r>
          </a:p>
        </p:txBody>
      </p:sp>
      <p:sp>
        <p:nvSpPr>
          <p:cNvPr id="6" name="TextBox 5">
            <a:extLst>
              <a:ext uri="{FF2B5EF4-FFF2-40B4-BE49-F238E27FC236}">
                <a16:creationId xmlns:a16="http://schemas.microsoft.com/office/drawing/2014/main" id="{8AB8F42D-77CA-4422-8BC1-8C694602B3A0}"/>
              </a:ext>
            </a:extLst>
          </p:cNvPr>
          <p:cNvSpPr txBox="1"/>
          <p:nvPr/>
        </p:nvSpPr>
        <p:spPr>
          <a:xfrm>
            <a:off x="9022270" y="3972290"/>
            <a:ext cx="591828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accent6">
                    <a:lumMod val="75000"/>
                  </a:schemeClr>
                </a:solidFill>
                <a:effectLst/>
                <a:uFillTx/>
                <a:latin typeface="Open Sans Regular"/>
                <a:ea typeface="Open Sans Regular"/>
                <a:cs typeface="Open Sans Regular"/>
                <a:sym typeface="Open Sans Regular"/>
              </a:rPr>
              <a:t>Emergency B</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accent6">
                    <a:lumMod val="75000"/>
                  </a:schemeClr>
                </a:solidFill>
                <a:effectLst/>
                <a:uFillTx/>
                <a:latin typeface="Open Sans Regular"/>
                <a:ea typeface="Open Sans Regular"/>
                <a:cs typeface="Open Sans Regular"/>
                <a:sym typeface="Open Sans Regular"/>
              </a:rPr>
              <a:t>10,000 displaced people</a:t>
            </a:r>
          </a:p>
        </p:txBody>
      </p:sp>
      <p:sp>
        <p:nvSpPr>
          <p:cNvPr id="7" name="Text Placeholder 2">
            <a:extLst>
              <a:ext uri="{FF2B5EF4-FFF2-40B4-BE49-F238E27FC236}">
                <a16:creationId xmlns:a16="http://schemas.microsoft.com/office/drawing/2014/main" id="{83393592-94E8-4302-BE60-0F265055D893}"/>
              </a:ext>
            </a:extLst>
          </p:cNvPr>
          <p:cNvSpPr txBox="1">
            <a:spLocks/>
          </p:cNvSpPr>
          <p:nvPr/>
        </p:nvSpPr>
        <p:spPr>
          <a:xfrm>
            <a:off x="1277710" y="6612117"/>
            <a:ext cx="13953493" cy="174059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92500"/>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dirty="0"/>
              <a:t>Now look at your handout with disaggregated data.</a:t>
            </a:r>
            <a:br>
              <a:rPr lang="en-US" dirty="0"/>
            </a:br>
            <a:r>
              <a:rPr lang="en-US" dirty="0"/>
              <a:t>Consult at your tables and answer the questions above again.</a:t>
            </a:r>
          </a:p>
        </p:txBody>
      </p:sp>
      <p:grpSp>
        <p:nvGrpSpPr>
          <p:cNvPr id="14" name="Group 13">
            <a:extLst>
              <a:ext uri="{FF2B5EF4-FFF2-40B4-BE49-F238E27FC236}">
                <a16:creationId xmlns:a16="http://schemas.microsoft.com/office/drawing/2014/main" id="{4BDAD1A1-DED6-4FDE-940A-9C341173FE3A}"/>
              </a:ext>
            </a:extLst>
          </p:cNvPr>
          <p:cNvGrpSpPr/>
          <p:nvPr/>
        </p:nvGrpSpPr>
        <p:grpSpPr>
          <a:xfrm>
            <a:off x="1277710" y="3148623"/>
            <a:ext cx="13953493" cy="3276777"/>
            <a:chOff x="1277710" y="3148623"/>
            <a:chExt cx="13953493" cy="3276777"/>
          </a:xfrm>
        </p:grpSpPr>
        <p:grpSp>
          <p:nvGrpSpPr>
            <p:cNvPr id="13" name="Group 12">
              <a:extLst>
                <a:ext uri="{FF2B5EF4-FFF2-40B4-BE49-F238E27FC236}">
                  <a16:creationId xmlns:a16="http://schemas.microsoft.com/office/drawing/2014/main" id="{6615F4B7-F37F-4D09-8903-FFFFD881E66A}"/>
                </a:ext>
              </a:extLst>
            </p:cNvPr>
            <p:cNvGrpSpPr/>
            <p:nvPr/>
          </p:nvGrpSpPr>
          <p:grpSpPr>
            <a:xfrm>
              <a:off x="1277710" y="3148623"/>
              <a:ext cx="6565897" cy="3180358"/>
              <a:chOff x="1277710" y="3163863"/>
              <a:chExt cx="6565897" cy="3180358"/>
            </a:xfrm>
          </p:grpSpPr>
          <p:pic>
            <p:nvPicPr>
              <p:cNvPr id="8" name="Picture 7">
                <a:extLst>
                  <a:ext uri="{FF2B5EF4-FFF2-40B4-BE49-F238E27FC236}">
                    <a16:creationId xmlns:a16="http://schemas.microsoft.com/office/drawing/2014/main" id="{220A6791-C544-4CC0-BA61-B631816F43D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7710" y="3325705"/>
                <a:ext cx="6565897" cy="2750620"/>
              </a:xfrm>
              <a:prstGeom prst="rect">
                <a:avLst/>
              </a:prstGeom>
            </p:spPr>
          </p:pic>
          <p:sp>
            <p:nvSpPr>
              <p:cNvPr id="10" name="TextBox 9">
                <a:extLst>
                  <a:ext uri="{FF2B5EF4-FFF2-40B4-BE49-F238E27FC236}">
                    <a16:creationId xmlns:a16="http://schemas.microsoft.com/office/drawing/2014/main" id="{661161B8-ECFD-4EB5-8832-A438288921C4}"/>
                  </a:ext>
                </a:extLst>
              </p:cNvPr>
              <p:cNvSpPr txBox="1"/>
              <p:nvPr/>
            </p:nvSpPr>
            <p:spPr>
              <a:xfrm>
                <a:off x="3607672" y="3163863"/>
                <a:ext cx="1905971"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0" b="1" i="0" u="none" strike="noStrike" cap="none" spc="0" normalizeH="0" baseline="0" dirty="0">
                    <a:ln>
                      <a:noFill/>
                    </a:ln>
                    <a:solidFill>
                      <a:srgbClr val="A5A5A5"/>
                    </a:solidFill>
                    <a:effectLst/>
                    <a:uFillTx/>
                    <a:latin typeface="Open Sans Regular"/>
                    <a:ea typeface="Open Sans Regular"/>
                    <a:cs typeface="Open Sans Regular"/>
                    <a:sym typeface="Open Sans Regular"/>
                  </a:rPr>
                  <a:t>A</a:t>
                </a:r>
              </a:p>
            </p:txBody>
          </p:sp>
        </p:grpSp>
        <p:grpSp>
          <p:nvGrpSpPr>
            <p:cNvPr id="12" name="Group 11">
              <a:extLst>
                <a:ext uri="{FF2B5EF4-FFF2-40B4-BE49-F238E27FC236}">
                  <a16:creationId xmlns:a16="http://schemas.microsoft.com/office/drawing/2014/main" id="{F1CCE3B5-19A1-4EE8-8756-AA23430A1150}"/>
                </a:ext>
              </a:extLst>
            </p:cNvPr>
            <p:cNvGrpSpPr/>
            <p:nvPr/>
          </p:nvGrpSpPr>
          <p:grpSpPr>
            <a:xfrm>
              <a:off x="8665306" y="3245042"/>
              <a:ext cx="6565897" cy="3180358"/>
              <a:chOff x="8665306" y="3275522"/>
              <a:chExt cx="6565897" cy="3180358"/>
            </a:xfrm>
          </p:grpSpPr>
          <p:pic>
            <p:nvPicPr>
              <p:cNvPr id="9" name="Picture 8">
                <a:extLst>
                  <a:ext uri="{FF2B5EF4-FFF2-40B4-BE49-F238E27FC236}">
                    <a16:creationId xmlns:a16="http://schemas.microsoft.com/office/drawing/2014/main" id="{D3440C71-A3E3-48BA-A149-2B3CB6B6DD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65306" y="3325705"/>
                <a:ext cx="6565897" cy="2750620"/>
              </a:xfrm>
              <a:prstGeom prst="rect">
                <a:avLst/>
              </a:prstGeom>
            </p:spPr>
          </p:pic>
          <p:sp>
            <p:nvSpPr>
              <p:cNvPr id="11" name="TextBox 10">
                <a:extLst>
                  <a:ext uri="{FF2B5EF4-FFF2-40B4-BE49-F238E27FC236}">
                    <a16:creationId xmlns:a16="http://schemas.microsoft.com/office/drawing/2014/main" id="{B1C4FEAE-2A7B-4515-AF9D-F38D8D02C919}"/>
                  </a:ext>
                </a:extLst>
              </p:cNvPr>
              <p:cNvSpPr txBox="1"/>
              <p:nvPr/>
            </p:nvSpPr>
            <p:spPr>
              <a:xfrm>
                <a:off x="11074617" y="3275522"/>
                <a:ext cx="1747274"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0" b="1" dirty="0"/>
                  <a:t>B</a:t>
                </a:r>
                <a:endParaRPr kumimoji="0" lang="en-US" sz="20000" b="1"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spTree>
    <p:extLst>
      <p:ext uri="{BB962C8B-B14F-4D97-AF65-F5344CB8AC3E}">
        <p14:creationId xmlns:p14="http://schemas.microsoft.com/office/powerpoint/2010/main" val="6853124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F4DD61E-320B-4276-945E-FCABCD5D5392}"/>
              </a:ext>
            </a:extLst>
          </p:cNvPr>
          <p:cNvPicPr>
            <a:picLocks noChangeAspect="1"/>
          </p:cNvPicPr>
          <p:nvPr/>
        </p:nvPicPr>
        <p:blipFill>
          <a:blip r:embed="rId3"/>
          <a:stretch>
            <a:fillRect/>
          </a:stretch>
        </p:blipFill>
        <p:spPr>
          <a:xfrm>
            <a:off x="537801" y="1366540"/>
            <a:ext cx="11372743" cy="7020520"/>
          </a:xfrm>
          <a:prstGeom prst="rect">
            <a:avLst/>
          </a:prstGeom>
        </p:spPr>
      </p:pic>
      <p:sp>
        <p:nvSpPr>
          <p:cNvPr id="2" name="Title 1">
            <a:extLst>
              <a:ext uri="{FF2B5EF4-FFF2-40B4-BE49-F238E27FC236}">
                <a16:creationId xmlns:a16="http://schemas.microsoft.com/office/drawing/2014/main" id="{F18C2428-EFE0-4F6F-9D05-035C4653301D}"/>
              </a:ext>
            </a:extLst>
          </p:cNvPr>
          <p:cNvSpPr>
            <a:spLocks noGrp="1"/>
          </p:cNvSpPr>
          <p:nvPr>
            <p:ph type="title"/>
          </p:nvPr>
        </p:nvSpPr>
        <p:spPr/>
        <p:txBody>
          <a:bodyPr/>
          <a:lstStyle/>
          <a:p>
            <a:r>
              <a:rPr lang="en-US" dirty="0"/>
              <a:t>Population A</a:t>
            </a:r>
          </a:p>
        </p:txBody>
      </p:sp>
      <p:sp>
        <p:nvSpPr>
          <p:cNvPr id="4" name="Slide Number Placeholder 3">
            <a:extLst>
              <a:ext uri="{FF2B5EF4-FFF2-40B4-BE49-F238E27FC236}">
                <a16:creationId xmlns:a16="http://schemas.microsoft.com/office/drawing/2014/main" id="{EF45F608-7E5E-4B52-8517-82BF57BE19BB}"/>
              </a:ext>
            </a:extLst>
          </p:cNvPr>
          <p:cNvSpPr>
            <a:spLocks noGrp="1"/>
          </p:cNvSpPr>
          <p:nvPr>
            <p:ph type="sldNum" sz="quarter" idx="2"/>
          </p:nvPr>
        </p:nvSpPr>
        <p:spPr/>
        <p:txBody>
          <a:bodyPr/>
          <a:lstStyle/>
          <a:p>
            <a:fld id="{86CB4B4D-7CA3-9044-876B-883B54F8677D}" type="slidenum">
              <a:rPr lang="en-US" smtClean="0"/>
              <a:t>13</a:t>
            </a:fld>
            <a:endParaRPr lang="en-US" dirty="0"/>
          </a:p>
        </p:txBody>
      </p:sp>
      <p:sp>
        <p:nvSpPr>
          <p:cNvPr id="6" name="TextBox 5">
            <a:extLst>
              <a:ext uri="{FF2B5EF4-FFF2-40B4-BE49-F238E27FC236}">
                <a16:creationId xmlns:a16="http://schemas.microsoft.com/office/drawing/2014/main" id="{F5369409-AB5E-40E0-B453-A2577937518A}"/>
              </a:ext>
            </a:extLst>
          </p:cNvPr>
          <p:cNvSpPr txBox="1"/>
          <p:nvPr/>
        </p:nvSpPr>
        <p:spPr>
          <a:xfrm>
            <a:off x="12309031" y="2433340"/>
            <a:ext cx="4493431"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Typical population structure overall:</a:t>
            </a:r>
          </a:p>
          <a:p>
            <a:pPr algn="l"/>
            <a:r>
              <a:rPr lang="en-US" sz="4000" dirty="0">
                <a:solidFill>
                  <a:srgbClr val="000000"/>
                </a:solidFill>
              </a:rPr>
              <a:t>12%      &lt;5 years</a:t>
            </a:r>
          </a:p>
          <a:p>
            <a:pPr algn="l"/>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28%   6–18 y</a:t>
            </a:r>
            <a:r>
              <a:rPr lang="en-US" sz="4000" dirty="0">
                <a:solidFill>
                  <a:srgbClr val="000000"/>
                </a:solidFill>
              </a:rPr>
              <a:t>ears</a:t>
            </a: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algn="l"/>
            <a:r>
              <a:rPr lang="en-US" sz="4000" dirty="0">
                <a:solidFill>
                  <a:srgbClr val="000000"/>
                </a:solidFill>
              </a:rPr>
              <a:t>50% 19–60 years</a:t>
            </a:r>
          </a:p>
          <a:p>
            <a:pPr algn="l"/>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6%   </a:t>
            </a:r>
            <a:r>
              <a:rPr lang="en-US" sz="4000" dirty="0">
                <a:solidFill>
                  <a:srgbClr val="000000"/>
                </a:solidFill>
              </a:rPr>
              <a:t>61–80 years </a:t>
            </a:r>
          </a:p>
          <a:p>
            <a:pPr algn="l"/>
            <a:r>
              <a:rPr lang="en-US" sz="4000" dirty="0">
                <a:solidFill>
                  <a:srgbClr val="000000"/>
                </a:solidFill>
              </a:rPr>
              <a:t>4%      &gt;80 years</a:t>
            </a: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362933588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20E584-E772-406F-ACAC-2C3566B426A9}"/>
              </a:ext>
            </a:extLst>
          </p:cNvPr>
          <p:cNvPicPr>
            <a:picLocks noChangeAspect="1"/>
          </p:cNvPicPr>
          <p:nvPr/>
        </p:nvPicPr>
        <p:blipFill>
          <a:blip r:embed="rId3"/>
          <a:stretch>
            <a:fillRect/>
          </a:stretch>
        </p:blipFill>
        <p:spPr>
          <a:xfrm>
            <a:off x="447151" y="1366540"/>
            <a:ext cx="11548401" cy="7020520"/>
          </a:xfrm>
          <a:prstGeom prst="rect">
            <a:avLst/>
          </a:prstGeom>
        </p:spPr>
      </p:pic>
      <p:sp>
        <p:nvSpPr>
          <p:cNvPr id="2" name="Title 1">
            <a:extLst>
              <a:ext uri="{FF2B5EF4-FFF2-40B4-BE49-F238E27FC236}">
                <a16:creationId xmlns:a16="http://schemas.microsoft.com/office/drawing/2014/main" id="{F18C2428-EFE0-4F6F-9D05-035C4653301D}"/>
              </a:ext>
            </a:extLst>
          </p:cNvPr>
          <p:cNvSpPr>
            <a:spLocks noGrp="1"/>
          </p:cNvSpPr>
          <p:nvPr>
            <p:ph type="title"/>
          </p:nvPr>
        </p:nvSpPr>
        <p:spPr/>
        <p:txBody>
          <a:bodyPr/>
          <a:lstStyle/>
          <a:p>
            <a:r>
              <a:rPr lang="en-US" dirty="0"/>
              <a:t>Population B</a:t>
            </a:r>
          </a:p>
        </p:txBody>
      </p:sp>
      <p:sp>
        <p:nvSpPr>
          <p:cNvPr id="4" name="Slide Number Placeholder 3">
            <a:extLst>
              <a:ext uri="{FF2B5EF4-FFF2-40B4-BE49-F238E27FC236}">
                <a16:creationId xmlns:a16="http://schemas.microsoft.com/office/drawing/2014/main" id="{EF45F608-7E5E-4B52-8517-82BF57BE19BB}"/>
              </a:ext>
            </a:extLst>
          </p:cNvPr>
          <p:cNvSpPr>
            <a:spLocks noGrp="1"/>
          </p:cNvSpPr>
          <p:nvPr>
            <p:ph type="sldNum" sz="quarter" idx="2"/>
          </p:nvPr>
        </p:nvSpPr>
        <p:spPr/>
        <p:txBody>
          <a:bodyPr/>
          <a:lstStyle/>
          <a:p>
            <a:fld id="{86CB4B4D-7CA3-9044-876B-883B54F8677D}" type="slidenum">
              <a:rPr lang="en-US" smtClean="0"/>
              <a:t>14</a:t>
            </a:fld>
            <a:endParaRPr lang="en-US" dirty="0"/>
          </a:p>
        </p:txBody>
      </p:sp>
      <p:sp>
        <p:nvSpPr>
          <p:cNvPr id="7" name="TextBox 6">
            <a:extLst>
              <a:ext uri="{FF2B5EF4-FFF2-40B4-BE49-F238E27FC236}">
                <a16:creationId xmlns:a16="http://schemas.microsoft.com/office/drawing/2014/main" id="{86849E3C-A2C2-4554-AD39-8048D4DF52C0}"/>
              </a:ext>
            </a:extLst>
          </p:cNvPr>
          <p:cNvSpPr txBox="1"/>
          <p:nvPr/>
        </p:nvSpPr>
        <p:spPr>
          <a:xfrm>
            <a:off x="12296812" y="937963"/>
            <a:ext cx="4650748" cy="74892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dirty="0">
                <a:solidFill>
                  <a:srgbClr val="000000"/>
                </a:solidFill>
              </a:rPr>
              <a:t>This p</a:t>
            </a:r>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opulation structure:</a:t>
            </a:r>
          </a:p>
          <a:p>
            <a:pPr algn="l"/>
            <a:r>
              <a:rPr lang="en-US" sz="4000" dirty="0">
                <a:solidFill>
                  <a:srgbClr val="FF0000"/>
                </a:solidFill>
              </a:rPr>
              <a:t>18%        </a:t>
            </a:r>
            <a:r>
              <a:rPr lang="en-US" sz="4000" dirty="0">
                <a:solidFill>
                  <a:srgbClr val="000000"/>
                </a:solidFill>
              </a:rPr>
              <a:t>&lt;5 years</a:t>
            </a:r>
          </a:p>
          <a:p>
            <a:pPr algn="l"/>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28%     </a:t>
            </a:r>
            <a:r>
              <a:rPr lang="en-US" sz="4000" dirty="0">
                <a:solidFill>
                  <a:srgbClr val="000000"/>
                </a:solidFill>
              </a:rPr>
              <a:t>6–18 </a:t>
            </a:r>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y</a:t>
            </a:r>
            <a:r>
              <a:rPr lang="en-US" sz="4000" dirty="0">
                <a:solidFill>
                  <a:srgbClr val="000000"/>
                </a:solidFill>
              </a:rPr>
              <a:t>ears</a:t>
            </a: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algn="l"/>
            <a:r>
              <a:rPr lang="en-US" sz="4000" dirty="0">
                <a:solidFill>
                  <a:srgbClr val="FF0000"/>
                </a:solidFill>
              </a:rPr>
              <a:t>39%   </a:t>
            </a:r>
            <a:r>
              <a:rPr lang="en-US" sz="4000" dirty="0">
                <a:solidFill>
                  <a:srgbClr val="000000"/>
                </a:solidFill>
              </a:rPr>
              <a:t>19–60 years</a:t>
            </a:r>
          </a:p>
          <a:p>
            <a:pPr algn="l"/>
            <a:r>
              <a:rPr lang="en-US" sz="4000" dirty="0">
                <a:solidFill>
                  <a:srgbClr val="000000"/>
                </a:solidFill>
              </a:rPr>
              <a:t>11</a:t>
            </a:r>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lang="en-US" sz="4000" dirty="0">
                <a:solidFill>
                  <a:srgbClr val="000000"/>
                </a:solidFill>
              </a:rPr>
              <a:t>61–80 </a:t>
            </a:r>
            <a:r>
              <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y</a:t>
            </a:r>
            <a:r>
              <a:rPr lang="en-US" sz="4000" dirty="0">
                <a:solidFill>
                  <a:srgbClr val="000000"/>
                </a:solidFill>
              </a:rPr>
              <a:t>ears</a:t>
            </a: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algn="l"/>
            <a:r>
              <a:rPr lang="en-US" sz="4000" dirty="0">
                <a:solidFill>
                  <a:srgbClr val="000000"/>
                </a:solidFill>
              </a:rPr>
              <a:t>4%        &gt;80 years</a:t>
            </a:r>
          </a:p>
          <a:p>
            <a:pPr marL="0" marR="0" indent="0" algn="l" defTabSz="584200" rtl="0" fontAlgn="auto" latinLnBrk="0" hangingPunct="0">
              <a:lnSpc>
                <a:spcPct val="100000"/>
              </a:lnSpc>
              <a:spcBef>
                <a:spcPts val="0"/>
              </a:spcBef>
              <a:spcAft>
                <a:spcPts val="0"/>
              </a:spcAft>
              <a:buClrTx/>
              <a:buSzTx/>
              <a:buFontTx/>
              <a:buNone/>
              <a:tabLst/>
            </a:pP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0" marR="0" indent="0" algn="l" defTabSz="584200" rtl="0" fontAlgn="auto" latinLnBrk="0" hangingPunct="0">
              <a:lnSpc>
                <a:spcPct val="100000"/>
              </a:lnSpc>
              <a:spcBef>
                <a:spcPts val="0"/>
              </a:spcBef>
              <a:spcAft>
                <a:spcPts val="0"/>
              </a:spcAft>
              <a:buClrTx/>
              <a:buSzTx/>
              <a:buFontTx/>
              <a:buNone/>
              <a:tabLst/>
            </a:pPr>
            <a:r>
              <a:rPr lang="en-US" sz="4000" dirty="0">
                <a:solidFill>
                  <a:srgbClr val="000000"/>
                </a:solidFill>
              </a:rPr>
              <a:t>Fighting-aged men are missing.</a:t>
            </a:r>
            <a:br>
              <a:rPr lang="en-US" sz="4000" dirty="0">
                <a:solidFill>
                  <a:srgbClr val="000000"/>
                </a:solidFill>
              </a:rPr>
            </a:br>
            <a:r>
              <a:rPr lang="en-US" sz="4000" dirty="0">
                <a:solidFill>
                  <a:srgbClr val="000000"/>
                </a:solidFill>
              </a:rPr>
              <a:t>What does this mean for programming?</a:t>
            </a:r>
            <a:endParaRPr kumimoji="0" lang="en-US"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6" name="Rectangle 5">
            <a:extLst>
              <a:ext uri="{FF2B5EF4-FFF2-40B4-BE49-F238E27FC236}">
                <a16:creationId xmlns:a16="http://schemas.microsoft.com/office/drawing/2014/main" id="{5940DDCB-9772-4CB1-9FA1-C9B49D57D46F}"/>
              </a:ext>
            </a:extLst>
          </p:cNvPr>
          <p:cNvSpPr/>
          <p:nvPr/>
        </p:nvSpPr>
        <p:spPr>
          <a:xfrm>
            <a:off x="5949055" y="5379623"/>
            <a:ext cx="2845949" cy="1920240"/>
          </a:xfrm>
          <a:prstGeom prst="rect">
            <a:avLst/>
          </a:prstGeom>
          <a:solidFill>
            <a:srgbClr val="FFFF00">
              <a:alpha val="29020"/>
            </a:srgbClr>
          </a:solid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8" name="Rectangle 7">
            <a:extLst>
              <a:ext uri="{FF2B5EF4-FFF2-40B4-BE49-F238E27FC236}">
                <a16:creationId xmlns:a16="http://schemas.microsoft.com/office/drawing/2014/main" id="{D132E1C9-45C5-41DF-AA04-BC52032F45A0}"/>
              </a:ext>
            </a:extLst>
          </p:cNvPr>
          <p:cNvSpPr/>
          <p:nvPr/>
        </p:nvSpPr>
        <p:spPr>
          <a:xfrm>
            <a:off x="5927425" y="3669539"/>
            <a:ext cx="2845949" cy="940973"/>
          </a:xfrm>
          <a:prstGeom prst="rect">
            <a:avLst/>
          </a:prstGeom>
          <a:solidFill>
            <a:srgbClr val="FFFF00">
              <a:alpha val="29020"/>
            </a:srgbClr>
          </a:solid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12120907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925B9-19AE-4C78-AAE0-1FA3CA730E29}"/>
              </a:ext>
            </a:extLst>
          </p:cNvPr>
          <p:cNvSpPr>
            <a:spLocks noGrp="1"/>
          </p:cNvSpPr>
          <p:nvPr>
            <p:ph type="title"/>
          </p:nvPr>
        </p:nvSpPr>
        <p:spPr/>
        <p:txBody>
          <a:bodyPr>
            <a:normAutofit fontScale="90000"/>
          </a:bodyPr>
          <a:lstStyle/>
          <a:p>
            <a:r>
              <a:rPr lang="en-US" dirty="0">
                <a:solidFill>
                  <a:srgbClr val="000000"/>
                </a:solidFill>
              </a:rPr>
              <a:t>Other information to disaggregate</a:t>
            </a:r>
          </a:p>
        </p:txBody>
      </p:sp>
      <p:sp>
        <p:nvSpPr>
          <p:cNvPr id="4" name="Slide Number Placeholder 3">
            <a:extLst>
              <a:ext uri="{FF2B5EF4-FFF2-40B4-BE49-F238E27FC236}">
                <a16:creationId xmlns:a16="http://schemas.microsoft.com/office/drawing/2014/main" id="{38F97B6A-9701-4282-9A20-DDFB6A3C4FAE}"/>
              </a:ext>
            </a:extLst>
          </p:cNvPr>
          <p:cNvSpPr>
            <a:spLocks noGrp="1"/>
          </p:cNvSpPr>
          <p:nvPr>
            <p:ph type="sldNum" sz="quarter" idx="2"/>
          </p:nvPr>
        </p:nvSpPr>
        <p:spPr/>
        <p:txBody>
          <a:bodyPr/>
          <a:lstStyle/>
          <a:p>
            <a:fld id="{86CB4B4D-7CA3-9044-876B-883B54F8677D}" type="slidenum">
              <a:rPr lang="en-US" smtClean="0"/>
              <a:t>15</a:t>
            </a:fld>
            <a:endParaRPr lang="en-US" dirty="0"/>
          </a:p>
        </p:txBody>
      </p:sp>
      <p:sp>
        <p:nvSpPr>
          <p:cNvPr id="5" name="Text Placeholder 2">
            <a:extLst>
              <a:ext uri="{FF2B5EF4-FFF2-40B4-BE49-F238E27FC236}">
                <a16:creationId xmlns:a16="http://schemas.microsoft.com/office/drawing/2014/main" id="{77F918B4-2FF8-461A-AADD-A418EDDF3130}"/>
              </a:ext>
            </a:extLst>
          </p:cNvPr>
          <p:cNvSpPr>
            <a:spLocks noGrp="1"/>
          </p:cNvSpPr>
          <p:nvPr>
            <p:ph type="body" sz="half" idx="1"/>
          </p:nvPr>
        </p:nvSpPr>
        <p:spPr>
          <a:xfrm>
            <a:off x="927191" y="1252767"/>
            <a:ext cx="14907169" cy="7556800"/>
          </a:xfrm>
        </p:spPr>
        <p:txBody>
          <a:bodyPr>
            <a:normAutofit lnSpcReduction="10000"/>
          </a:bodyPr>
          <a:lstStyle/>
          <a:p>
            <a:r>
              <a:rPr lang="en-US" dirty="0"/>
              <a:t>Sex or gender, age, and disability have already been referenced. What other aspects of people’s identity may be useful to disaggregate?</a:t>
            </a:r>
          </a:p>
          <a:p>
            <a:pPr marL="1889125" indent="-571500">
              <a:buFont typeface="Arial" panose="020B0604020202020204" pitchFamily="34" charset="0"/>
              <a:buChar char="•"/>
            </a:pPr>
            <a:r>
              <a:rPr lang="en-US" dirty="0"/>
              <a:t>Geography (remote, dispersed, urban)</a:t>
            </a:r>
          </a:p>
          <a:p>
            <a:pPr marL="1889125" indent="-571500">
              <a:buFont typeface="Arial" panose="020B0604020202020204" pitchFamily="34" charset="0"/>
              <a:buChar char="•"/>
            </a:pPr>
            <a:r>
              <a:rPr lang="en-US" dirty="0"/>
              <a:t>Ethnicity</a:t>
            </a:r>
          </a:p>
          <a:p>
            <a:pPr marL="1889125" indent="-571500">
              <a:buFont typeface="Arial" panose="020B0604020202020204" pitchFamily="34" charset="0"/>
              <a:buChar char="•"/>
            </a:pPr>
            <a:r>
              <a:rPr lang="en-US" dirty="0"/>
              <a:t>Religion</a:t>
            </a:r>
          </a:p>
          <a:p>
            <a:pPr marL="1889125" indent="-571500">
              <a:buFont typeface="Arial" panose="020B0604020202020204" pitchFamily="34" charset="0"/>
              <a:buChar char="•"/>
            </a:pPr>
            <a:r>
              <a:rPr lang="en-US" dirty="0"/>
              <a:t>Caste or social affiliation</a:t>
            </a:r>
          </a:p>
          <a:p>
            <a:pPr marL="1889125" indent="-571500">
              <a:buFont typeface="Arial" panose="020B0604020202020204" pitchFamily="34" charset="0"/>
              <a:buChar char="•"/>
            </a:pPr>
            <a:r>
              <a:rPr lang="en-US" dirty="0"/>
              <a:t>Literacy/education</a:t>
            </a:r>
          </a:p>
          <a:p>
            <a:pPr marL="1889125" indent="-571500">
              <a:buFont typeface="Arial" panose="020B0604020202020204" pitchFamily="34" charset="0"/>
              <a:buChar char="•"/>
            </a:pPr>
            <a:r>
              <a:rPr lang="en-US" dirty="0"/>
              <a:t>Others?</a:t>
            </a:r>
          </a:p>
          <a:p>
            <a:endParaRPr lang="en-US" dirty="0"/>
          </a:p>
        </p:txBody>
      </p:sp>
    </p:spTree>
    <p:extLst>
      <p:ext uri="{BB962C8B-B14F-4D97-AF65-F5344CB8AC3E}">
        <p14:creationId xmlns:p14="http://schemas.microsoft.com/office/powerpoint/2010/main" val="35973441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fade">
                                      <p:cBhvr>
                                        <p:cTn id="13" dur="500"/>
                                        <p:tgtEl>
                                          <p:spTgt spid="5">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500"/>
                                        <p:tgtEl>
                                          <p:spTgt spid="5">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2732F-5AFA-41E5-BB5E-BA1313776982}"/>
              </a:ext>
            </a:extLst>
          </p:cNvPr>
          <p:cNvSpPr>
            <a:spLocks noGrp="1"/>
          </p:cNvSpPr>
          <p:nvPr>
            <p:ph type="title"/>
          </p:nvPr>
        </p:nvSpPr>
        <p:spPr>
          <a:xfrm>
            <a:off x="377464" y="70423"/>
            <a:ext cx="13953493" cy="1130300"/>
          </a:xfrm>
        </p:spPr>
        <p:txBody>
          <a:bodyPr/>
          <a:lstStyle/>
          <a:p>
            <a:r>
              <a:rPr lang="en-US" dirty="0">
                <a:solidFill>
                  <a:srgbClr val="000000"/>
                </a:solidFill>
              </a:rPr>
              <a:t>Managing sensitive information</a:t>
            </a:r>
          </a:p>
        </p:txBody>
      </p:sp>
      <p:sp>
        <p:nvSpPr>
          <p:cNvPr id="3" name="Text Placeholder 2">
            <a:extLst>
              <a:ext uri="{FF2B5EF4-FFF2-40B4-BE49-F238E27FC236}">
                <a16:creationId xmlns:a16="http://schemas.microsoft.com/office/drawing/2014/main" id="{E4408C2D-800D-4D82-861D-9F7F3F7E76CB}"/>
              </a:ext>
            </a:extLst>
          </p:cNvPr>
          <p:cNvSpPr>
            <a:spLocks noGrp="1"/>
          </p:cNvSpPr>
          <p:nvPr>
            <p:ph type="body" sz="half" idx="1"/>
          </p:nvPr>
        </p:nvSpPr>
        <p:spPr>
          <a:xfrm>
            <a:off x="911951" y="1248510"/>
            <a:ext cx="14602369" cy="7699437"/>
          </a:xfrm>
        </p:spPr>
        <p:txBody>
          <a:bodyPr>
            <a:normAutofit/>
          </a:bodyPr>
          <a:lstStyle/>
          <a:p>
            <a:r>
              <a:rPr lang="en-US" dirty="0"/>
              <a:t>Many types of information that can be collected in assessments are highly sensitive and must be protected due to privacy, dignity, and protection of the people concerned.</a:t>
            </a:r>
          </a:p>
          <a:p>
            <a:pPr marL="1539875" indent="-503238">
              <a:buFont typeface="Arial" panose="020B0604020202020204" pitchFamily="34" charset="0"/>
              <a:buChar char="•"/>
            </a:pPr>
            <a:r>
              <a:rPr lang="en-US" dirty="0"/>
              <a:t>Refugee status and official registration data</a:t>
            </a:r>
          </a:p>
          <a:p>
            <a:pPr marL="1539875" indent="-503238">
              <a:buFont typeface="Arial" panose="020B0604020202020204" pitchFamily="34" charset="0"/>
              <a:buChar char="•"/>
            </a:pPr>
            <a:r>
              <a:rPr lang="en-US" dirty="0"/>
              <a:t>Political or religious affiliation</a:t>
            </a:r>
          </a:p>
          <a:p>
            <a:pPr marL="1539875" indent="-503238">
              <a:buFont typeface="Arial" panose="020B0604020202020204" pitchFamily="34" charset="0"/>
              <a:buChar char="•"/>
            </a:pPr>
            <a:r>
              <a:rPr lang="en-US" dirty="0"/>
              <a:t>Sexual orientation </a:t>
            </a:r>
          </a:p>
          <a:p>
            <a:pPr marL="1539875" indent="-503238">
              <a:buFont typeface="Arial" panose="020B0604020202020204" pitchFamily="34" charset="0"/>
              <a:buChar char="•"/>
            </a:pPr>
            <a:r>
              <a:rPr lang="en-US" dirty="0"/>
              <a:t>Sensitive protection issues (abuse and rape)</a:t>
            </a:r>
          </a:p>
          <a:p>
            <a:pPr marL="1539875" indent="-503238">
              <a:buFont typeface="Arial" panose="020B0604020202020204" pitchFamily="34" charset="0"/>
              <a:buChar char="•"/>
            </a:pPr>
            <a:r>
              <a:rPr lang="en-US" dirty="0"/>
              <a:t>Others?</a:t>
            </a:r>
          </a:p>
          <a:p>
            <a:pPr marL="1539875" indent="-503238">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AC83BD9B-8462-4DE8-AF0A-5BEE4F3CAE2D}"/>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80324650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05F78-E2B5-498B-B1DE-4A29DB974B91}"/>
              </a:ext>
            </a:extLst>
          </p:cNvPr>
          <p:cNvSpPr>
            <a:spLocks noGrp="1"/>
          </p:cNvSpPr>
          <p:nvPr>
            <p:ph type="title"/>
          </p:nvPr>
        </p:nvSpPr>
        <p:spPr>
          <a:xfrm>
            <a:off x="392704" y="70423"/>
            <a:ext cx="15494996" cy="1130300"/>
          </a:xfrm>
        </p:spPr>
        <p:txBody>
          <a:bodyPr>
            <a:normAutofit fontScale="90000"/>
          </a:bodyPr>
          <a:lstStyle/>
          <a:p>
            <a:r>
              <a:rPr lang="en-US" dirty="0">
                <a:solidFill>
                  <a:srgbClr val="000000"/>
                </a:solidFill>
              </a:rPr>
              <a:t>Improving assessment question quality</a:t>
            </a:r>
          </a:p>
        </p:txBody>
      </p:sp>
      <p:sp>
        <p:nvSpPr>
          <p:cNvPr id="3" name="Text Placeholder 2">
            <a:extLst>
              <a:ext uri="{FF2B5EF4-FFF2-40B4-BE49-F238E27FC236}">
                <a16:creationId xmlns:a16="http://schemas.microsoft.com/office/drawing/2014/main" id="{4B4312F5-83C9-4CAC-9DE7-833B00666AD9}"/>
              </a:ext>
            </a:extLst>
          </p:cNvPr>
          <p:cNvSpPr>
            <a:spLocks noGrp="1"/>
          </p:cNvSpPr>
          <p:nvPr>
            <p:ph type="body" sz="half" idx="1"/>
          </p:nvPr>
        </p:nvSpPr>
        <p:spPr>
          <a:xfrm>
            <a:off x="1009650" y="1252767"/>
            <a:ext cx="14260830" cy="7556800"/>
          </a:xfrm>
        </p:spPr>
        <p:txBody>
          <a:bodyPr>
            <a:normAutofit fontScale="92500" lnSpcReduction="10000"/>
          </a:bodyPr>
          <a:lstStyle/>
          <a:p>
            <a:pPr marL="571500" indent="-571500">
              <a:buFont typeface="Arial" panose="020B0604020202020204" pitchFamily="34" charset="0"/>
              <a:buChar char="•"/>
            </a:pPr>
            <a:r>
              <a:rPr lang="en-US" b="1" dirty="0">
                <a:solidFill>
                  <a:srgbClr val="000000"/>
                </a:solidFill>
              </a:rPr>
              <a:t>Remove subjectivity </a:t>
            </a:r>
            <a:r>
              <a:rPr lang="en-US" dirty="0">
                <a:solidFill>
                  <a:srgbClr val="000000"/>
                </a:solidFill>
              </a:rPr>
              <a:t>(and thereby bias) to the extent possible.</a:t>
            </a:r>
          </a:p>
          <a:p>
            <a:pPr marL="571500" indent="-571500">
              <a:buFont typeface="Arial" panose="020B0604020202020204" pitchFamily="34" charset="0"/>
              <a:buChar char="•"/>
            </a:pPr>
            <a:r>
              <a:rPr lang="en-US" b="1" dirty="0">
                <a:solidFill>
                  <a:srgbClr val="000000"/>
                </a:solidFill>
              </a:rPr>
              <a:t>Use agreed standards </a:t>
            </a:r>
            <a:r>
              <a:rPr lang="en-US" dirty="0">
                <a:solidFill>
                  <a:srgbClr val="000000"/>
                </a:solidFill>
              </a:rPr>
              <a:t>and indicators (Sphere and existing national protocols).</a:t>
            </a:r>
          </a:p>
          <a:p>
            <a:pPr marL="571500" indent="-571500">
              <a:buFont typeface="Arial" panose="020B0604020202020204" pitchFamily="34" charset="0"/>
              <a:buChar char="•"/>
            </a:pPr>
            <a:r>
              <a:rPr lang="en-US" b="1" dirty="0">
                <a:solidFill>
                  <a:srgbClr val="000000"/>
                </a:solidFill>
              </a:rPr>
              <a:t>Use agreed methods </a:t>
            </a:r>
            <a:r>
              <a:rPr lang="en-US" dirty="0">
                <a:solidFill>
                  <a:srgbClr val="000000"/>
                </a:solidFill>
              </a:rPr>
              <a:t>appropriate to the issues being assessed: health, WASH, food security, nutrition, protection, community preferences, vulnerabilities, and capacities.</a:t>
            </a:r>
          </a:p>
          <a:p>
            <a:pPr marL="571500" indent="-571500">
              <a:buFont typeface="Arial" panose="020B0604020202020204" pitchFamily="34" charset="0"/>
              <a:buChar char="•"/>
            </a:pPr>
            <a:r>
              <a:rPr lang="en-US" b="1" dirty="0">
                <a:solidFill>
                  <a:srgbClr val="000000"/>
                </a:solidFill>
              </a:rPr>
              <a:t>Consolidate assessments </a:t>
            </a:r>
            <a:r>
              <a:rPr lang="en-US" dirty="0">
                <a:solidFill>
                  <a:srgbClr val="000000"/>
                </a:solidFill>
              </a:rPr>
              <a:t>to avoid “assessment fatigue” where useful (e.g. coordinated multi-sector questionnaires).</a:t>
            </a:r>
          </a:p>
          <a:p>
            <a:pPr marL="571500" indent="-571500">
              <a:buFont typeface="Arial" panose="020B0604020202020204" pitchFamily="34" charset="0"/>
              <a:buChar char="•"/>
            </a:pPr>
            <a:r>
              <a:rPr lang="en-US" b="1" dirty="0">
                <a:solidFill>
                  <a:srgbClr val="000000"/>
                </a:solidFill>
              </a:rPr>
              <a:t>Use several methods and sources </a:t>
            </a:r>
            <a:r>
              <a:rPr lang="en-US" dirty="0">
                <a:solidFill>
                  <a:srgbClr val="000000"/>
                </a:solidFill>
              </a:rPr>
              <a:t>where possible to triangulate information.</a:t>
            </a:r>
          </a:p>
          <a:p>
            <a:endParaRPr lang="en-US" dirty="0">
              <a:solidFill>
                <a:srgbClr val="000000"/>
              </a:solidFill>
            </a:endParaRPr>
          </a:p>
          <a:p>
            <a:endParaRPr lang="en-US" dirty="0">
              <a:solidFill>
                <a:srgbClr val="000000"/>
              </a:solidFill>
            </a:endParaRPr>
          </a:p>
        </p:txBody>
      </p:sp>
      <p:sp>
        <p:nvSpPr>
          <p:cNvPr id="4" name="Slide Number Placeholder 3">
            <a:extLst>
              <a:ext uri="{FF2B5EF4-FFF2-40B4-BE49-F238E27FC236}">
                <a16:creationId xmlns:a16="http://schemas.microsoft.com/office/drawing/2014/main" id="{CA76EBF3-DB73-4FD5-9CAE-481AB425C418}"/>
              </a:ext>
            </a:extLst>
          </p:cNvPr>
          <p:cNvSpPr>
            <a:spLocks noGrp="1"/>
          </p:cNvSpPr>
          <p:nvPr>
            <p:ph type="sldNum" sz="quarter" idx="2"/>
          </p:nvPr>
        </p:nvSpPr>
        <p:spPr/>
        <p:txBody>
          <a:bodyPr/>
          <a:lstStyle/>
          <a:p>
            <a:fld id="{86CB4B4D-7CA3-9044-876B-883B54F8677D}" type="slidenum">
              <a:rPr lang="en-US" smtClean="0"/>
              <a:t>17</a:t>
            </a:fld>
            <a:endParaRPr lang="en-US" dirty="0"/>
          </a:p>
        </p:txBody>
      </p:sp>
    </p:spTree>
    <p:extLst>
      <p:ext uri="{BB962C8B-B14F-4D97-AF65-F5344CB8AC3E}">
        <p14:creationId xmlns:p14="http://schemas.microsoft.com/office/powerpoint/2010/main" val="21737982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2698" y="113683"/>
            <a:ext cx="15619301" cy="1130300"/>
          </a:xfrm>
          <a:prstGeom prst="rect">
            <a:avLst/>
          </a:prstGeom>
        </p:spPr>
        <p:txBody>
          <a:bodyPr>
            <a:normAutofit/>
          </a:bodyPr>
          <a:lstStyle/>
          <a:p>
            <a:pPr algn="l"/>
            <a:r>
              <a:rPr lang="en-US" dirty="0">
                <a:solidFill>
                  <a:srgbClr val="000000"/>
                </a:solidFill>
              </a:rPr>
              <a:t>The three types of Sphere </a:t>
            </a:r>
            <a:r>
              <a:rPr lang="en-US" b="1" dirty="0">
                <a:solidFill>
                  <a:srgbClr val="000000"/>
                </a:solidFill>
              </a:rPr>
              <a:t>indicators</a:t>
            </a:r>
            <a:endParaRPr dirty="0">
              <a:solidFill>
                <a:srgbClr val="000000"/>
              </a:solidFill>
            </a:endParaRPr>
          </a:p>
        </p:txBody>
      </p:sp>
      <p:grpSp>
        <p:nvGrpSpPr>
          <p:cNvPr id="4" name="Group 3">
            <a:extLst>
              <a:ext uri="{FF2B5EF4-FFF2-40B4-BE49-F238E27FC236}">
                <a16:creationId xmlns:a16="http://schemas.microsoft.com/office/drawing/2014/main" id="{9086113E-E9E4-4A64-997F-03DE7214C5F0}"/>
              </a:ext>
            </a:extLst>
          </p:cNvPr>
          <p:cNvGrpSpPr/>
          <p:nvPr/>
        </p:nvGrpSpPr>
        <p:grpSpPr>
          <a:xfrm>
            <a:off x="868680" y="1619944"/>
            <a:ext cx="4890804" cy="6624896"/>
            <a:chOff x="868680" y="1619944"/>
            <a:chExt cx="4890804" cy="6624896"/>
          </a:xfrm>
        </p:grpSpPr>
        <p:grpSp>
          <p:nvGrpSpPr>
            <p:cNvPr id="5" name="Group 4">
              <a:extLst>
                <a:ext uri="{FF2B5EF4-FFF2-40B4-BE49-F238E27FC236}">
                  <a16:creationId xmlns:a16="http://schemas.microsoft.com/office/drawing/2014/main" id="{DC0F5BE2-0388-45D4-B8F6-8930B627D3F2}"/>
                </a:ext>
              </a:extLst>
            </p:cNvPr>
            <p:cNvGrpSpPr/>
            <p:nvPr/>
          </p:nvGrpSpPr>
          <p:grpSpPr>
            <a:xfrm>
              <a:off x="1230023" y="1828602"/>
              <a:ext cx="4168117" cy="6099274"/>
              <a:chOff x="1230023" y="1828602"/>
              <a:chExt cx="4168117" cy="6099274"/>
            </a:xfrm>
          </p:grpSpPr>
          <p:sp>
            <p:nvSpPr>
              <p:cNvPr id="3" name="TextBox 2">
                <a:extLst>
                  <a:ext uri="{FF2B5EF4-FFF2-40B4-BE49-F238E27FC236}">
                    <a16:creationId xmlns:a16="http://schemas.microsoft.com/office/drawing/2014/main" id="{0C875281-FB71-45F3-9CA2-AD972A0D1846}"/>
                  </a:ext>
                </a:extLst>
              </p:cNvPr>
              <p:cNvSpPr txBox="1"/>
              <p:nvPr/>
            </p:nvSpPr>
            <p:spPr>
              <a:xfrm>
                <a:off x="1504436" y="1828602"/>
                <a:ext cx="3589760"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Process indicators</a:t>
                </a:r>
              </a:p>
            </p:txBody>
          </p:sp>
          <p:pic>
            <p:nvPicPr>
              <p:cNvPr id="1026" name="Picture 2" descr="Image result for checkmark clipart">
                <a:extLst>
                  <a:ext uri="{FF2B5EF4-FFF2-40B4-BE49-F238E27FC236}">
                    <a16:creationId xmlns:a16="http://schemas.microsoft.com/office/drawing/2014/main" id="{F0C7234E-2126-4967-95A6-5497FF2B81B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745206" y="3749494"/>
                <a:ext cx="3257550" cy="133369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788F7D6-DD80-4000-8471-2019B0E3CC56}"/>
                  </a:ext>
                </a:extLst>
              </p:cNvPr>
              <p:cNvSpPr txBox="1"/>
              <p:nvPr/>
            </p:nvSpPr>
            <p:spPr>
              <a:xfrm>
                <a:off x="1230023" y="5363071"/>
                <a:ext cx="4168117"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Provide observable criteria to be met (yes or no)</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0" name="Rectangle: Rounded Corners 9">
              <a:extLst>
                <a:ext uri="{FF2B5EF4-FFF2-40B4-BE49-F238E27FC236}">
                  <a16:creationId xmlns:a16="http://schemas.microsoft.com/office/drawing/2014/main" id="{DBBF1D76-3B0A-454B-BC59-2A5E02544FFC}"/>
                </a:ext>
              </a:extLst>
            </p:cNvPr>
            <p:cNvSpPr/>
            <p:nvPr/>
          </p:nvSpPr>
          <p:spPr>
            <a:xfrm>
              <a:off x="868680"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 name="Group 1">
            <a:extLst>
              <a:ext uri="{FF2B5EF4-FFF2-40B4-BE49-F238E27FC236}">
                <a16:creationId xmlns:a16="http://schemas.microsoft.com/office/drawing/2014/main" id="{4E0F38AB-92AD-45AB-B2A6-F385361F3DDD}"/>
              </a:ext>
            </a:extLst>
          </p:cNvPr>
          <p:cNvGrpSpPr/>
          <p:nvPr/>
        </p:nvGrpSpPr>
        <p:grpSpPr>
          <a:xfrm>
            <a:off x="6109388" y="1619944"/>
            <a:ext cx="4890804" cy="6624896"/>
            <a:chOff x="6109388" y="1619944"/>
            <a:chExt cx="4890804" cy="6624896"/>
          </a:xfrm>
        </p:grpSpPr>
        <p:grpSp>
          <p:nvGrpSpPr>
            <p:cNvPr id="6" name="Group 5">
              <a:extLst>
                <a:ext uri="{FF2B5EF4-FFF2-40B4-BE49-F238E27FC236}">
                  <a16:creationId xmlns:a16="http://schemas.microsoft.com/office/drawing/2014/main" id="{2A568F09-D313-440C-832D-5E568D159F52}"/>
                </a:ext>
              </a:extLst>
            </p:cNvPr>
            <p:cNvGrpSpPr/>
            <p:nvPr/>
          </p:nvGrpSpPr>
          <p:grpSpPr>
            <a:xfrm>
              <a:off x="6666760" y="1845052"/>
              <a:ext cx="3589760" cy="6029108"/>
              <a:chOff x="6529600" y="1845052"/>
              <a:chExt cx="3589760" cy="6029108"/>
            </a:xfrm>
          </p:grpSpPr>
          <p:sp>
            <p:nvSpPr>
              <p:cNvPr id="7" name="TextBox 6">
                <a:extLst>
                  <a:ext uri="{FF2B5EF4-FFF2-40B4-BE49-F238E27FC236}">
                    <a16:creationId xmlns:a16="http://schemas.microsoft.com/office/drawing/2014/main" id="{1C4514C0-1A74-4086-A1CF-9DA34D1469F2}"/>
                  </a:ext>
                </a:extLst>
              </p:cNvPr>
              <p:cNvSpPr txBox="1"/>
              <p:nvPr/>
            </p:nvSpPr>
            <p:spPr>
              <a:xfrm>
                <a:off x="6529600" y="1845052"/>
                <a:ext cx="3589760"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Progress indicators</a:t>
                </a:r>
              </a:p>
              <a:p>
                <a:pPr marL="0" marR="0" indent="0" algn="ctr" defTabSz="584200" rtl="0" fontAlgn="auto" latinLnBrk="0" hangingPunct="0">
                  <a:lnSpc>
                    <a:spcPct val="100000"/>
                  </a:lnSpc>
                  <a:spcBef>
                    <a:spcPts val="0"/>
                  </a:spcBef>
                  <a:spcAft>
                    <a:spcPts val="0"/>
                  </a:spcAft>
                  <a:buClrTx/>
                  <a:buSzTx/>
                  <a:buFontTx/>
                  <a:buNone/>
                  <a:tabLst/>
                </a:pPr>
                <a:endParaRPr lang="en-US" sz="4000" b="1" dirty="0">
                  <a:solidFill>
                    <a:srgbClr val="000000"/>
                  </a:solidFill>
                </a:endParaRPr>
              </a:p>
              <a:p>
                <a:pPr marL="0" marR="0" indent="0" algn="ctr" defTabSz="584200" rtl="0" fontAlgn="auto" latinLnBrk="0" hangingPunct="0">
                  <a:lnSpc>
                    <a:spcPct val="100000"/>
                  </a:lnSpc>
                  <a:spcBef>
                    <a:spcPts val="0"/>
                  </a:spcBef>
                  <a:spcAft>
                    <a:spcPts val="0"/>
                  </a:spcAft>
                  <a:buClrTx/>
                  <a:buSzTx/>
                  <a:buFontTx/>
                  <a:buNone/>
                  <a:tabLst/>
                </a:pPr>
                <a:r>
                  <a:rPr kumimoji="0" lang="en-US" sz="9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t>
                </a:r>
              </a:p>
            </p:txBody>
          </p:sp>
          <p:sp>
            <p:nvSpPr>
              <p:cNvPr id="12" name="TextBox 11">
                <a:extLst>
                  <a:ext uri="{FF2B5EF4-FFF2-40B4-BE49-F238E27FC236}">
                    <a16:creationId xmlns:a16="http://schemas.microsoft.com/office/drawing/2014/main" id="{D3379F8C-368F-4584-97AB-95E05C703CD5}"/>
                  </a:ext>
                </a:extLst>
              </p:cNvPr>
              <p:cNvSpPr txBox="1"/>
              <p:nvPr/>
            </p:nvSpPr>
            <p:spPr>
              <a:xfrm>
                <a:off x="6529600" y="5309355"/>
                <a:ext cx="358976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Provide units or scales, but without benchmarks</a:t>
                </a:r>
              </a:p>
            </p:txBody>
          </p:sp>
        </p:grpSp>
        <p:sp>
          <p:nvSpPr>
            <p:cNvPr id="18" name="Rectangle: Rounded Corners 17">
              <a:extLst>
                <a:ext uri="{FF2B5EF4-FFF2-40B4-BE49-F238E27FC236}">
                  <a16:creationId xmlns:a16="http://schemas.microsoft.com/office/drawing/2014/main" id="{C540959A-30F4-41AE-8F06-490AA87535B7}"/>
                </a:ext>
              </a:extLst>
            </p:cNvPr>
            <p:cNvSpPr/>
            <p:nvPr/>
          </p:nvSpPr>
          <p:spPr>
            <a:xfrm>
              <a:off x="6109388"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6" name="Group 15">
            <a:extLst>
              <a:ext uri="{FF2B5EF4-FFF2-40B4-BE49-F238E27FC236}">
                <a16:creationId xmlns:a16="http://schemas.microsoft.com/office/drawing/2014/main" id="{BEBB8021-94DE-411D-B5DD-76E2B719DF00}"/>
              </a:ext>
            </a:extLst>
          </p:cNvPr>
          <p:cNvGrpSpPr/>
          <p:nvPr/>
        </p:nvGrpSpPr>
        <p:grpSpPr>
          <a:xfrm>
            <a:off x="11370609" y="1619944"/>
            <a:ext cx="4890804" cy="6624896"/>
            <a:chOff x="11370609" y="1619944"/>
            <a:chExt cx="4890804" cy="6624896"/>
          </a:xfrm>
        </p:grpSpPr>
        <p:grpSp>
          <p:nvGrpSpPr>
            <p:cNvPr id="15" name="Group 14">
              <a:extLst>
                <a:ext uri="{FF2B5EF4-FFF2-40B4-BE49-F238E27FC236}">
                  <a16:creationId xmlns:a16="http://schemas.microsoft.com/office/drawing/2014/main" id="{F80393EA-AC1A-4A1F-816D-827CC730D04A}"/>
                </a:ext>
              </a:extLst>
            </p:cNvPr>
            <p:cNvGrpSpPr/>
            <p:nvPr/>
          </p:nvGrpSpPr>
          <p:grpSpPr>
            <a:xfrm>
              <a:off x="11916059" y="1811477"/>
              <a:ext cx="3765901" cy="6062682"/>
              <a:chOff x="11916059" y="1811477"/>
              <a:chExt cx="3765901" cy="6062682"/>
            </a:xfrm>
          </p:grpSpPr>
          <p:sp>
            <p:nvSpPr>
              <p:cNvPr id="8" name="TextBox 7">
                <a:extLst>
                  <a:ext uri="{FF2B5EF4-FFF2-40B4-BE49-F238E27FC236}">
                    <a16:creationId xmlns:a16="http://schemas.microsoft.com/office/drawing/2014/main" id="{637564AB-BF75-4504-A9FA-08F5E25F04E2}"/>
                  </a:ext>
                </a:extLst>
              </p:cNvPr>
              <p:cNvSpPr txBox="1"/>
              <p:nvPr/>
            </p:nvSpPr>
            <p:spPr>
              <a:xfrm>
                <a:off x="11916059" y="1811477"/>
                <a:ext cx="3589760"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Target</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indicators</a:t>
                </a:r>
              </a:p>
              <a:p>
                <a:pPr marL="0" marR="0" indent="0" algn="ctr" defTabSz="584200" rtl="0" fontAlgn="auto" latinLnBrk="0" hangingPunct="0">
                  <a:lnSpc>
                    <a:spcPct val="100000"/>
                  </a:lnSpc>
                  <a:spcBef>
                    <a:spcPts val="0"/>
                  </a:spcBef>
                  <a:spcAft>
                    <a:spcPts val="0"/>
                  </a:spcAft>
                  <a:buClrTx/>
                  <a:buSzTx/>
                  <a:buFontTx/>
                  <a:buNone/>
                  <a:tabLst/>
                </a:pPr>
                <a:endParaRPr lang="en-US" sz="4000" b="1" dirty="0">
                  <a:solidFill>
                    <a:srgbClr val="000000"/>
                  </a:solidFill>
                </a:endParaRPr>
              </a:p>
              <a:p>
                <a:pPr marL="0" marR="0" indent="0" algn="ctr" defTabSz="584200" rtl="0" fontAlgn="auto" latinLnBrk="0" hangingPunct="0">
                  <a:lnSpc>
                    <a:spcPct val="100000"/>
                  </a:lnSpc>
                  <a:spcBef>
                    <a:spcPts val="0"/>
                  </a:spcBef>
                  <a:spcAft>
                    <a:spcPts val="0"/>
                  </a:spcAft>
                  <a:buClrTx/>
                  <a:buSzTx/>
                  <a:buFontTx/>
                  <a:buNone/>
                  <a:tabLst/>
                </a:pPr>
                <a:r>
                  <a:rPr kumimoji="0" lang="en-US" sz="9600" b="1" i="0" u="none" strike="noStrike" cap="none" spc="0" normalizeH="0" baseline="0" dirty="0">
                    <a:ln>
                      <a:noFill/>
                    </a:ln>
                    <a:solidFill>
                      <a:srgbClr val="FF0000"/>
                    </a:solidFill>
                    <a:effectLst/>
                    <a:uFillTx/>
                    <a:latin typeface="Open Sans Regular"/>
                    <a:ea typeface="Open Sans Regular"/>
                    <a:cs typeface="Open Sans Regular"/>
                    <a:sym typeface="Open Sans Regular"/>
                  </a:rPr>
                  <a:t>#</a:t>
                </a:r>
              </a:p>
            </p:txBody>
          </p:sp>
          <p:sp>
            <p:nvSpPr>
              <p:cNvPr id="13" name="TextBox 12">
                <a:extLst>
                  <a:ext uri="{FF2B5EF4-FFF2-40B4-BE49-F238E27FC236}">
                    <a16:creationId xmlns:a16="http://schemas.microsoft.com/office/drawing/2014/main" id="{797BB52D-D31C-4FA8-8A4B-2B9ABE8F73CB}"/>
                  </a:ext>
                </a:extLst>
              </p:cNvPr>
              <p:cNvSpPr txBox="1"/>
              <p:nvPr/>
            </p:nvSpPr>
            <p:spPr>
              <a:xfrm>
                <a:off x="12092200" y="5309354"/>
                <a:ext cx="358976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Provide specific </a:t>
                </a:r>
                <a:r>
                  <a:rPr lang="en-US" sz="4000" b="1" dirty="0">
                    <a:solidFill>
                      <a:srgbClr val="000000"/>
                    </a:solidFill>
                  </a:rPr>
                  <a:t>measurable benchmarks</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9" name="Rectangle: Rounded Corners 18">
              <a:extLst>
                <a:ext uri="{FF2B5EF4-FFF2-40B4-BE49-F238E27FC236}">
                  <a16:creationId xmlns:a16="http://schemas.microsoft.com/office/drawing/2014/main" id="{2C107681-7A09-4BCA-82F3-6542FD07F37D}"/>
                </a:ext>
              </a:extLst>
            </p:cNvPr>
            <p:cNvSpPr/>
            <p:nvPr/>
          </p:nvSpPr>
          <p:spPr>
            <a:xfrm>
              <a:off x="11370609"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22" name="Rectangle 21">
            <a:extLst>
              <a:ext uri="{FF2B5EF4-FFF2-40B4-BE49-F238E27FC236}">
                <a16:creationId xmlns:a16="http://schemas.microsoft.com/office/drawing/2014/main" id="{B02B3A84-1E5A-4093-88AD-FD22DA3AFFC1}"/>
              </a:ext>
            </a:extLst>
          </p:cNvPr>
          <p:cNvSpPr/>
          <p:nvPr/>
        </p:nvSpPr>
        <p:spPr>
          <a:xfrm>
            <a:off x="12854962" y="8573523"/>
            <a:ext cx="2432076" cy="707886"/>
          </a:xfrm>
          <a:prstGeom prst="rect">
            <a:avLst/>
          </a:prstGeom>
        </p:spPr>
        <p:txBody>
          <a:bodyPr wrap="none">
            <a:spAutoFit/>
          </a:bodyPr>
          <a:lstStyle/>
          <a:p>
            <a:r>
              <a:rPr lang="en-US" sz="4000" dirty="0">
                <a:solidFill>
                  <a:srgbClr val="000000"/>
                </a:solidFill>
              </a:rPr>
              <a:t>See page 7</a:t>
            </a:r>
          </a:p>
        </p:txBody>
      </p:sp>
      <p:sp>
        <p:nvSpPr>
          <p:cNvPr id="23" name="Slide Number Placeholder 3">
            <a:extLst>
              <a:ext uri="{FF2B5EF4-FFF2-40B4-BE49-F238E27FC236}">
                <a16:creationId xmlns:a16="http://schemas.microsoft.com/office/drawing/2014/main" id="{034169E8-D970-4FAC-9442-66D4DC68C152}"/>
              </a:ext>
            </a:extLst>
          </p:cNvPr>
          <p:cNvSpPr>
            <a:spLocks noGrp="1"/>
          </p:cNvSpPr>
          <p:nvPr>
            <p:ph type="sldNum" sz="quarter" idx="2"/>
          </p:nvPr>
        </p:nvSpPr>
        <p:spPr>
          <a:xfrm>
            <a:off x="3390428" y="8809567"/>
            <a:ext cx="394339" cy="389915"/>
          </a:xfrm>
        </p:spPr>
        <p:txBody>
          <a:bodyPr/>
          <a:lstStyle/>
          <a:p>
            <a:fld id="{86CB4B4D-7CA3-9044-876B-883B54F8677D}" type="slidenum">
              <a:rPr lang="en-US" smtClean="0"/>
              <a:t>18</a:t>
            </a:fld>
            <a:endParaRPr lang="en-US" dirty="0"/>
          </a:p>
        </p:txBody>
      </p:sp>
    </p:spTree>
    <p:extLst>
      <p:ext uri="{BB962C8B-B14F-4D97-AF65-F5344CB8AC3E}">
        <p14:creationId xmlns:p14="http://schemas.microsoft.com/office/powerpoint/2010/main" val="21354011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629F-58AA-41A3-85F2-B4D4601FB056}"/>
              </a:ext>
            </a:extLst>
          </p:cNvPr>
          <p:cNvSpPr>
            <a:spLocks noGrp="1"/>
          </p:cNvSpPr>
          <p:nvPr>
            <p:ph type="title"/>
          </p:nvPr>
        </p:nvSpPr>
        <p:spPr>
          <a:xfrm>
            <a:off x="406992" y="183926"/>
            <a:ext cx="15995058" cy="1130300"/>
          </a:xfrm>
        </p:spPr>
        <p:txBody>
          <a:bodyPr>
            <a:normAutofit/>
          </a:bodyPr>
          <a:lstStyle/>
          <a:p>
            <a:r>
              <a:rPr lang="en-US" dirty="0">
                <a:solidFill>
                  <a:srgbClr val="000000"/>
                </a:solidFill>
              </a:rPr>
              <a:t>Sphere indicators support analysis</a:t>
            </a:r>
          </a:p>
        </p:txBody>
      </p:sp>
      <p:sp>
        <p:nvSpPr>
          <p:cNvPr id="3" name="Text Placeholder 2">
            <a:extLst>
              <a:ext uri="{FF2B5EF4-FFF2-40B4-BE49-F238E27FC236}">
                <a16:creationId xmlns:a16="http://schemas.microsoft.com/office/drawing/2014/main" id="{8A5C4B82-EDA8-447D-8CD4-51A498F6FC1D}"/>
              </a:ext>
            </a:extLst>
          </p:cNvPr>
          <p:cNvSpPr>
            <a:spLocks noGrp="1"/>
          </p:cNvSpPr>
          <p:nvPr>
            <p:ph type="body" sz="half" idx="1"/>
          </p:nvPr>
        </p:nvSpPr>
        <p:spPr>
          <a:xfrm>
            <a:off x="730843" y="1658807"/>
            <a:ext cx="15995058" cy="7150760"/>
          </a:xfrm>
        </p:spPr>
        <p:txBody>
          <a:bodyPr>
            <a:normAutofit/>
          </a:bodyPr>
          <a:lstStyle/>
          <a:p>
            <a:r>
              <a:rPr lang="en-US" sz="4200" b="1" dirty="0"/>
              <a:t>Process indicators </a:t>
            </a:r>
            <a:r>
              <a:rPr lang="en-US" sz="4200" dirty="0"/>
              <a:t>are used to determine if the situation is </a:t>
            </a:r>
            <a:r>
              <a:rPr lang="en-US" sz="4200" b="1" dirty="0"/>
              <a:t>acceptable or not </a:t>
            </a:r>
            <a:r>
              <a:rPr lang="en-US" sz="4200" dirty="0"/>
              <a:t>based on observable data.</a:t>
            </a:r>
          </a:p>
          <a:p>
            <a:r>
              <a:rPr lang="en-US" sz="4200" b="1" dirty="0"/>
              <a:t>Progress indicators</a:t>
            </a:r>
            <a:r>
              <a:rPr lang="en-US" sz="4200" dirty="0"/>
              <a:t> set a </a:t>
            </a:r>
            <a:r>
              <a:rPr lang="en-US" sz="4200" b="1" dirty="0"/>
              <a:t>scale for measuring</a:t>
            </a:r>
            <a:r>
              <a:rPr lang="en-US" sz="4200" dirty="0"/>
              <a:t> to what extent the standard is being met, but require a benchmark to be agreed locally (unless a target of 100% is assumed).</a:t>
            </a:r>
          </a:p>
          <a:p>
            <a:r>
              <a:rPr lang="en-US" sz="4200" b="1" dirty="0"/>
              <a:t>Target indicators </a:t>
            </a:r>
            <a:r>
              <a:rPr lang="en-US" sz="4200" dirty="0"/>
              <a:t>include benchmark(s) to measure against. These are useful to indicate whether </a:t>
            </a:r>
            <a:r>
              <a:rPr lang="en-US" sz="4200" b="1" dirty="0"/>
              <a:t>standards are being met, and how close (or far) the situation is to meeting the standard.</a:t>
            </a:r>
            <a:endParaRPr lang="en-US" sz="4200" dirty="0"/>
          </a:p>
        </p:txBody>
      </p:sp>
      <p:sp>
        <p:nvSpPr>
          <p:cNvPr id="4" name="Slide Number Placeholder 3">
            <a:extLst>
              <a:ext uri="{FF2B5EF4-FFF2-40B4-BE49-F238E27FC236}">
                <a16:creationId xmlns:a16="http://schemas.microsoft.com/office/drawing/2014/main" id="{A9204C89-872A-49E5-8DA8-C15BAB5DE86D}"/>
              </a:ext>
            </a:extLst>
          </p:cNvPr>
          <p:cNvSpPr>
            <a:spLocks noGrp="1"/>
          </p:cNvSpPr>
          <p:nvPr>
            <p:ph type="sldNum" sz="quarter" idx="2"/>
          </p:nvPr>
        </p:nvSpPr>
        <p:spPr/>
        <p:txBody>
          <a:bodyPr/>
          <a:lstStyle/>
          <a:p>
            <a:fld id="{86CB4B4D-7CA3-9044-876B-883B54F8677D}" type="slidenum">
              <a:rPr lang="en-US" smtClean="0"/>
              <a:t>19</a:t>
            </a:fld>
            <a:endParaRPr lang="en-US" dirty="0"/>
          </a:p>
        </p:txBody>
      </p:sp>
    </p:spTree>
    <p:extLst>
      <p:ext uri="{BB962C8B-B14F-4D97-AF65-F5344CB8AC3E}">
        <p14:creationId xmlns:p14="http://schemas.microsoft.com/office/powerpoint/2010/main" val="120370691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901919" y="2692366"/>
            <a:ext cx="9518732" cy="5740140"/>
          </a:xfrm>
        </p:spPr>
        <p:txBody>
          <a:bodyPr>
            <a:normAutofit fontScale="92500" lnSpcReduction="20000"/>
          </a:bodyPr>
          <a:lstStyle/>
          <a:p>
            <a:pPr lvl="0"/>
            <a:r>
              <a:rPr lang="en-GB" dirty="0"/>
              <a:t>Explain the importance and focus of assessment at different phases in a crisis</a:t>
            </a:r>
            <a:endParaRPr lang="de-DE" dirty="0"/>
          </a:p>
          <a:p>
            <a:pPr lvl="0"/>
            <a:r>
              <a:rPr lang="en-GB" dirty="0"/>
              <a:t>Cite Sphere guidance for assessments in each phase</a:t>
            </a:r>
            <a:endParaRPr lang="de-DE" dirty="0"/>
          </a:p>
          <a:p>
            <a:pPr lvl="0"/>
            <a:r>
              <a:rPr lang="en-GB" dirty="0"/>
              <a:t>Convert appropriate Sphere indicators into useful humanitarian assessment questions</a:t>
            </a:r>
            <a:endParaRPr lang="de-DE" dirty="0"/>
          </a:p>
          <a:p>
            <a:r>
              <a:rPr lang="en-GB" dirty="0"/>
              <a:t>Contribute to the design of multi-sector assessments</a:t>
            </a:r>
            <a:endParaRPr lang="en-US"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a:extLst>
              <a:ext uri="{FF2B5EF4-FFF2-40B4-BE49-F238E27FC236}">
                <a16:creationId xmlns:a16="http://schemas.microsoft.com/office/drawing/2014/main" id="{3230DA38-1F8A-4DB0-AF41-8AA26EC93862}"/>
              </a:ext>
            </a:extLst>
          </p:cNvPr>
          <p:cNvSpPr txBox="1">
            <a:spLocks noGrp="1"/>
          </p:cNvSpPr>
          <p:nvPr>
            <p:ph type="title"/>
          </p:nvPr>
        </p:nvSpPr>
        <p:spPr>
          <a:xfrm>
            <a:off x="7535917" y="947021"/>
            <a:ext cx="8110483" cy="1130300"/>
          </a:xfrm>
          <a:prstGeom prst="rect">
            <a:avLst/>
          </a:prstGeom>
        </p:spPr>
        <p:txBody>
          <a:bodyPr>
            <a:noAutofit/>
          </a:bodyPr>
          <a:lstStyle/>
          <a:p>
            <a:r>
              <a:rPr lang="en-US" sz="4000" dirty="0">
                <a:solidFill>
                  <a:srgbClr val="000000"/>
                </a:solidFill>
              </a:rPr>
              <a:t>At the end of this session you will be able to:</a:t>
            </a:r>
            <a:br>
              <a:rPr lang="en-US" sz="4000" dirty="0">
                <a:solidFill>
                  <a:srgbClr val="000000"/>
                </a:solidFill>
              </a:rPr>
            </a:br>
            <a:br>
              <a:rPr lang="en-US" sz="4000" dirty="0">
                <a:solidFill>
                  <a:srgbClr val="000000"/>
                </a:solidFill>
              </a:rPr>
            </a:br>
            <a:endParaRPr sz="4000" dirty="0">
              <a:solidFill>
                <a:srgbClr val="000000"/>
              </a:solidFill>
            </a:endParaRPr>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A8571-AA1B-443A-91F2-67BB17D660A7}"/>
              </a:ext>
            </a:extLst>
          </p:cNvPr>
          <p:cNvSpPr>
            <a:spLocks noGrp="1"/>
          </p:cNvSpPr>
          <p:nvPr>
            <p:ph type="title"/>
          </p:nvPr>
        </p:nvSpPr>
        <p:spPr/>
        <p:txBody>
          <a:bodyPr>
            <a:normAutofit fontScale="90000"/>
          </a:bodyPr>
          <a:lstStyle/>
          <a:p>
            <a:r>
              <a:rPr lang="en-US" dirty="0">
                <a:solidFill>
                  <a:srgbClr val="000000"/>
                </a:solidFill>
              </a:rPr>
              <a:t>Turning indicators into assessments</a:t>
            </a:r>
          </a:p>
        </p:txBody>
      </p:sp>
      <p:sp>
        <p:nvSpPr>
          <p:cNvPr id="3" name="Text Placeholder 2">
            <a:extLst>
              <a:ext uri="{FF2B5EF4-FFF2-40B4-BE49-F238E27FC236}">
                <a16:creationId xmlns:a16="http://schemas.microsoft.com/office/drawing/2014/main" id="{783A99A1-D798-4DD2-8018-176D9E09A09F}"/>
              </a:ext>
            </a:extLst>
          </p:cNvPr>
          <p:cNvSpPr>
            <a:spLocks noGrp="1"/>
          </p:cNvSpPr>
          <p:nvPr>
            <p:ph type="body" sz="half" idx="1"/>
          </p:nvPr>
        </p:nvSpPr>
        <p:spPr>
          <a:xfrm>
            <a:off x="1312384" y="1673162"/>
            <a:ext cx="13953493" cy="5215317"/>
          </a:xfrm>
        </p:spPr>
        <p:txBody>
          <a:bodyPr>
            <a:normAutofit fontScale="92500" lnSpcReduction="20000"/>
          </a:bodyPr>
          <a:lstStyle/>
          <a:p>
            <a:r>
              <a:rPr lang="en-US" b="1" dirty="0"/>
              <a:t>Break it down into five steps:</a:t>
            </a:r>
          </a:p>
          <a:p>
            <a:pPr marL="742950" indent="-742950">
              <a:buFont typeface="+mj-lt"/>
              <a:buAutoNum type="arabicPeriod"/>
            </a:pPr>
            <a:r>
              <a:rPr lang="en-US" dirty="0"/>
              <a:t>Find indicators that relate to your concern </a:t>
            </a:r>
            <a:r>
              <a:rPr lang="en-US" b="1" dirty="0"/>
              <a:t>(indicator)</a:t>
            </a:r>
            <a:r>
              <a:rPr lang="en-US" dirty="0"/>
              <a:t>.</a:t>
            </a:r>
          </a:p>
          <a:p>
            <a:pPr marL="742950" indent="-742950">
              <a:buFont typeface="+mj-lt"/>
              <a:buAutoNum type="arabicPeriod"/>
            </a:pPr>
            <a:r>
              <a:rPr lang="en-US" dirty="0"/>
              <a:t>Identify to whom (or how) the indicator applies </a:t>
            </a:r>
            <a:r>
              <a:rPr lang="en-US" b="1" dirty="0"/>
              <a:t>(variable)</a:t>
            </a:r>
            <a:r>
              <a:rPr lang="en-US" dirty="0"/>
              <a:t>.</a:t>
            </a:r>
          </a:p>
          <a:p>
            <a:pPr marL="742950" indent="-742950">
              <a:buFont typeface="+mj-lt"/>
              <a:buAutoNum type="arabicPeriod"/>
            </a:pPr>
            <a:r>
              <a:rPr lang="en-US" dirty="0"/>
              <a:t>Convert this to a question to be asked </a:t>
            </a:r>
            <a:r>
              <a:rPr lang="en-US" b="1" dirty="0"/>
              <a:t>(question)</a:t>
            </a:r>
            <a:r>
              <a:rPr lang="en-US" dirty="0"/>
              <a:t>.</a:t>
            </a:r>
          </a:p>
          <a:p>
            <a:pPr marL="742950" indent="-742950">
              <a:buFont typeface="+mj-lt"/>
              <a:buAutoNum type="arabicPeriod"/>
            </a:pPr>
            <a:r>
              <a:rPr lang="en-US" dirty="0"/>
              <a:t>Design the question scope and format </a:t>
            </a:r>
            <a:r>
              <a:rPr lang="en-US" b="1" dirty="0"/>
              <a:t>(type)</a:t>
            </a:r>
            <a:r>
              <a:rPr lang="en-US" dirty="0"/>
              <a:t>.</a:t>
            </a:r>
          </a:p>
          <a:p>
            <a:pPr marL="742950" indent="-742950">
              <a:buFont typeface="+mj-lt"/>
              <a:buAutoNum type="arabicPeriod"/>
            </a:pPr>
            <a:r>
              <a:rPr lang="en-US" dirty="0"/>
              <a:t>Decide on the best way to collect the information </a:t>
            </a:r>
            <a:r>
              <a:rPr lang="en-US" b="1" dirty="0"/>
              <a:t>(method)</a:t>
            </a:r>
            <a:r>
              <a:rPr lang="en-US" dirty="0"/>
              <a:t>.</a:t>
            </a:r>
          </a:p>
          <a:p>
            <a:endParaRPr lang="en-US" dirty="0"/>
          </a:p>
        </p:txBody>
      </p:sp>
      <p:sp>
        <p:nvSpPr>
          <p:cNvPr id="4" name="Slide Number Placeholder 3">
            <a:extLst>
              <a:ext uri="{FF2B5EF4-FFF2-40B4-BE49-F238E27FC236}">
                <a16:creationId xmlns:a16="http://schemas.microsoft.com/office/drawing/2014/main" id="{31B6B2D4-E414-4E7D-9AF3-7B67F25A58A2}"/>
              </a:ext>
            </a:extLst>
          </p:cNvPr>
          <p:cNvSpPr>
            <a:spLocks noGrp="1"/>
          </p:cNvSpPr>
          <p:nvPr>
            <p:ph type="sldNum" sz="quarter" idx="2"/>
          </p:nvPr>
        </p:nvSpPr>
        <p:spPr/>
        <p:txBody>
          <a:bodyPr/>
          <a:lstStyle/>
          <a:p>
            <a:fld id="{86CB4B4D-7CA3-9044-876B-883B54F8677D}" type="slidenum">
              <a:rPr lang="en-US" smtClean="0"/>
              <a:t>20</a:t>
            </a:fld>
            <a:endParaRPr lang="en-US" dirty="0"/>
          </a:p>
        </p:txBody>
      </p:sp>
    </p:spTree>
    <p:extLst>
      <p:ext uri="{BB962C8B-B14F-4D97-AF65-F5344CB8AC3E}">
        <p14:creationId xmlns:p14="http://schemas.microsoft.com/office/powerpoint/2010/main" val="29628566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7070B3C-402B-43A7-8540-90E4CA6285DA}"/>
              </a:ext>
            </a:extLst>
          </p:cNvPr>
          <p:cNvGrpSpPr/>
          <p:nvPr/>
        </p:nvGrpSpPr>
        <p:grpSpPr>
          <a:xfrm>
            <a:off x="10070355" y="2192170"/>
            <a:ext cx="3332753" cy="6004560"/>
            <a:chOff x="10070355" y="2192170"/>
            <a:chExt cx="3332753" cy="6004560"/>
          </a:xfrm>
        </p:grpSpPr>
        <p:sp>
          <p:nvSpPr>
            <p:cNvPr id="10" name="Rectangle 9">
              <a:extLst>
                <a:ext uri="{FF2B5EF4-FFF2-40B4-BE49-F238E27FC236}">
                  <a16:creationId xmlns:a16="http://schemas.microsoft.com/office/drawing/2014/main" id="{9584203E-FCCA-42B7-9DCE-1EABE7839A9A}"/>
                </a:ext>
              </a:extLst>
            </p:cNvPr>
            <p:cNvSpPr/>
            <p:nvPr/>
          </p:nvSpPr>
          <p:spPr>
            <a:xfrm>
              <a:off x="10339868"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Rectangle: Rounded Corners 19">
              <a:extLst>
                <a:ext uri="{FF2B5EF4-FFF2-40B4-BE49-F238E27FC236}">
                  <a16:creationId xmlns:a16="http://schemas.microsoft.com/office/drawing/2014/main" id="{7EA68809-E766-41A6-A87A-DD8119E60300}"/>
                </a:ext>
              </a:extLst>
            </p:cNvPr>
            <p:cNvSpPr/>
            <p:nvPr/>
          </p:nvSpPr>
          <p:spPr>
            <a:xfrm>
              <a:off x="10509700" y="2438771"/>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rPr>
                <a:t>TYPE</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23" name="Arrow: Right 22">
              <a:extLst>
                <a:ext uri="{FF2B5EF4-FFF2-40B4-BE49-F238E27FC236}">
                  <a16:creationId xmlns:a16="http://schemas.microsoft.com/office/drawing/2014/main" id="{C8A2F420-0AD4-4B32-B415-E0E4AA232F7E}"/>
                </a:ext>
              </a:extLst>
            </p:cNvPr>
            <p:cNvSpPr/>
            <p:nvPr/>
          </p:nvSpPr>
          <p:spPr>
            <a:xfrm>
              <a:off x="10070355" y="2192170"/>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7" name="Rectangle 6">
            <a:extLst>
              <a:ext uri="{FF2B5EF4-FFF2-40B4-BE49-F238E27FC236}">
                <a16:creationId xmlns:a16="http://schemas.microsoft.com/office/drawing/2014/main" id="{0B84113B-4CA6-4D18-95E1-AC83B78A26C5}"/>
              </a:ext>
            </a:extLst>
          </p:cNvPr>
          <p:cNvSpPr/>
          <p:nvPr/>
        </p:nvSpPr>
        <p:spPr>
          <a:xfrm>
            <a:off x="675807"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nvGrpSpPr>
          <p:cNvPr id="5" name="Group 4">
            <a:extLst>
              <a:ext uri="{FF2B5EF4-FFF2-40B4-BE49-F238E27FC236}">
                <a16:creationId xmlns:a16="http://schemas.microsoft.com/office/drawing/2014/main" id="{58398FF6-1816-488E-9F3A-A3D14710E638}"/>
              </a:ext>
            </a:extLst>
          </p:cNvPr>
          <p:cNvGrpSpPr/>
          <p:nvPr/>
        </p:nvGrpSpPr>
        <p:grpSpPr>
          <a:xfrm>
            <a:off x="3553975" y="2192170"/>
            <a:ext cx="3410705" cy="6004560"/>
            <a:chOff x="3553975" y="2192170"/>
            <a:chExt cx="3410705" cy="6004560"/>
          </a:xfrm>
        </p:grpSpPr>
        <p:sp>
          <p:nvSpPr>
            <p:cNvPr id="8" name="Rectangle 7">
              <a:extLst>
                <a:ext uri="{FF2B5EF4-FFF2-40B4-BE49-F238E27FC236}">
                  <a16:creationId xmlns:a16="http://schemas.microsoft.com/office/drawing/2014/main" id="{6B4F6423-C8FF-475D-8E91-935BA4D09A53}"/>
                </a:ext>
              </a:extLst>
            </p:cNvPr>
            <p:cNvSpPr/>
            <p:nvPr/>
          </p:nvSpPr>
          <p:spPr>
            <a:xfrm>
              <a:off x="3901440"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Rectangle: Rounded Corners 17">
              <a:extLst>
                <a:ext uri="{FF2B5EF4-FFF2-40B4-BE49-F238E27FC236}">
                  <a16:creationId xmlns:a16="http://schemas.microsoft.com/office/drawing/2014/main" id="{2C90EEBA-AE90-4E70-B212-D77A68F8FC0C}"/>
                </a:ext>
              </a:extLst>
            </p:cNvPr>
            <p:cNvSpPr/>
            <p:nvPr/>
          </p:nvSpPr>
          <p:spPr>
            <a:xfrm>
              <a:off x="4072931" y="2420548"/>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rPr>
                <a:t>VARIABLE</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3" name="Arrow: Right 2">
              <a:extLst>
                <a:ext uri="{FF2B5EF4-FFF2-40B4-BE49-F238E27FC236}">
                  <a16:creationId xmlns:a16="http://schemas.microsoft.com/office/drawing/2014/main" id="{3D29D9AF-ADA3-4B3E-9C4A-66DDA842963A}"/>
                </a:ext>
              </a:extLst>
            </p:cNvPr>
            <p:cNvSpPr/>
            <p:nvPr/>
          </p:nvSpPr>
          <p:spPr>
            <a:xfrm>
              <a:off x="3553975" y="2236841"/>
              <a:ext cx="742451"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5" name="Group 24">
            <a:extLst>
              <a:ext uri="{FF2B5EF4-FFF2-40B4-BE49-F238E27FC236}">
                <a16:creationId xmlns:a16="http://schemas.microsoft.com/office/drawing/2014/main" id="{65200BD5-EA52-4AE1-9245-0701839CE5EA}"/>
              </a:ext>
            </a:extLst>
          </p:cNvPr>
          <p:cNvGrpSpPr/>
          <p:nvPr/>
        </p:nvGrpSpPr>
        <p:grpSpPr>
          <a:xfrm>
            <a:off x="6819703" y="2192170"/>
            <a:ext cx="3360617" cy="6004560"/>
            <a:chOff x="6819703" y="2192170"/>
            <a:chExt cx="3360617" cy="6004560"/>
          </a:xfrm>
        </p:grpSpPr>
        <p:sp>
          <p:nvSpPr>
            <p:cNvPr id="9" name="Rectangle 8">
              <a:extLst>
                <a:ext uri="{FF2B5EF4-FFF2-40B4-BE49-F238E27FC236}">
                  <a16:creationId xmlns:a16="http://schemas.microsoft.com/office/drawing/2014/main" id="{2AFCCF0E-15A0-4706-B345-22D5F13195A5}"/>
                </a:ext>
              </a:extLst>
            </p:cNvPr>
            <p:cNvSpPr/>
            <p:nvPr/>
          </p:nvSpPr>
          <p:spPr>
            <a:xfrm>
              <a:off x="7117080"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Rectangle: Rounded Corners 18">
              <a:extLst>
                <a:ext uri="{FF2B5EF4-FFF2-40B4-BE49-F238E27FC236}">
                  <a16:creationId xmlns:a16="http://schemas.microsoft.com/office/drawing/2014/main" id="{2739530C-774F-411C-BE23-E56EFA5C8075}"/>
                </a:ext>
              </a:extLst>
            </p:cNvPr>
            <p:cNvSpPr/>
            <p:nvPr/>
          </p:nvSpPr>
          <p:spPr>
            <a:xfrm>
              <a:off x="7323583" y="2401361"/>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QUESTION</a:t>
              </a:r>
            </a:p>
          </p:txBody>
        </p:sp>
        <p:sp>
          <p:nvSpPr>
            <p:cNvPr id="22" name="Arrow: Right 21">
              <a:extLst>
                <a:ext uri="{FF2B5EF4-FFF2-40B4-BE49-F238E27FC236}">
                  <a16:creationId xmlns:a16="http://schemas.microsoft.com/office/drawing/2014/main" id="{861FA603-FE30-4FE7-99AA-E90FD95E7CF5}"/>
                </a:ext>
              </a:extLst>
            </p:cNvPr>
            <p:cNvSpPr/>
            <p:nvPr/>
          </p:nvSpPr>
          <p:spPr>
            <a:xfrm>
              <a:off x="6819703" y="2199431"/>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7" name="Group 26">
            <a:extLst>
              <a:ext uri="{FF2B5EF4-FFF2-40B4-BE49-F238E27FC236}">
                <a16:creationId xmlns:a16="http://schemas.microsoft.com/office/drawing/2014/main" id="{849A611F-AEDB-49D5-86CD-229C204823BD}"/>
              </a:ext>
            </a:extLst>
          </p:cNvPr>
          <p:cNvGrpSpPr/>
          <p:nvPr/>
        </p:nvGrpSpPr>
        <p:grpSpPr>
          <a:xfrm>
            <a:off x="13234248" y="2192170"/>
            <a:ext cx="3376408" cy="6004560"/>
            <a:chOff x="13234248" y="2192170"/>
            <a:chExt cx="3376408" cy="6004560"/>
          </a:xfrm>
        </p:grpSpPr>
        <p:sp>
          <p:nvSpPr>
            <p:cNvPr id="11" name="Rectangle 10">
              <a:extLst>
                <a:ext uri="{FF2B5EF4-FFF2-40B4-BE49-F238E27FC236}">
                  <a16:creationId xmlns:a16="http://schemas.microsoft.com/office/drawing/2014/main" id="{B00C5167-FA4D-4469-B9C8-28315C48354D}"/>
                </a:ext>
              </a:extLst>
            </p:cNvPr>
            <p:cNvSpPr/>
            <p:nvPr/>
          </p:nvSpPr>
          <p:spPr>
            <a:xfrm>
              <a:off x="13547416"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Rectangle: Rounded Corners 20">
              <a:extLst>
                <a:ext uri="{FF2B5EF4-FFF2-40B4-BE49-F238E27FC236}">
                  <a16:creationId xmlns:a16="http://schemas.microsoft.com/office/drawing/2014/main" id="{7A001E04-8F2D-49DC-8768-0CE24EF505F8}"/>
                </a:ext>
              </a:extLst>
            </p:cNvPr>
            <p:cNvSpPr/>
            <p:nvPr/>
          </p:nvSpPr>
          <p:spPr>
            <a:xfrm>
              <a:off x="13738128" y="2445895"/>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METHOD</a:t>
              </a:r>
            </a:p>
          </p:txBody>
        </p:sp>
        <p:sp>
          <p:nvSpPr>
            <p:cNvPr id="24" name="Arrow: Right 23">
              <a:extLst>
                <a:ext uri="{FF2B5EF4-FFF2-40B4-BE49-F238E27FC236}">
                  <a16:creationId xmlns:a16="http://schemas.microsoft.com/office/drawing/2014/main" id="{558AD530-EA2F-4ED6-94CF-12CBC8133A57}"/>
                </a:ext>
              </a:extLst>
            </p:cNvPr>
            <p:cNvSpPr/>
            <p:nvPr/>
          </p:nvSpPr>
          <p:spPr>
            <a:xfrm>
              <a:off x="13234248" y="2243965"/>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4" name="Slide Number Placeholder 3">
            <a:extLst>
              <a:ext uri="{FF2B5EF4-FFF2-40B4-BE49-F238E27FC236}">
                <a16:creationId xmlns:a16="http://schemas.microsoft.com/office/drawing/2014/main" id="{A5D72B27-516E-44C9-A9E1-996C6CF183CD}"/>
              </a:ext>
            </a:extLst>
          </p:cNvPr>
          <p:cNvSpPr>
            <a:spLocks noGrp="1"/>
          </p:cNvSpPr>
          <p:nvPr>
            <p:ph type="sldNum" sz="quarter" idx="2"/>
          </p:nvPr>
        </p:nvSpPr>
        <p:spPr>
          <a:xfrm>
            <a:off x="3419504" y="8809567"/>
            <a:ext cx="365263" cy="389915"/>
          </a:xfrm>
        </p:spPr>
        <p:txBody>
          <a:bodyPr/>
          <a:lstStyle/>
          <a:p>
            <a:fld id="{86CB4B4D-7CA3-9044-876B-883B54F8677D}" type="slidenum">
              <a:rPr lang="en-US" smtClean="0"/>
              <a:t>21</a:t>
            </a:fld>
            <a:endParaRPr lang="en-US" dirty="0"/>
          </a:p>
        </p:txBody>
      </p:sp>
      <p:sp>
        <p:nvSpPr>
          <p:cNvPr id="6" name="Title 5">
            <a:extLst>
              <a:ext uri="{FF2B5EF4-FFF2-40B4-BE49-F238E27FC236}">
                <a16:creationId xmlns:a16="http://schemas.microsoft.com/office/drawing/2014/main" id="{D9549CA6-E329-462F-BF63-04CBC0172E82}"/>
              </a:ext>
            </a:extLst>
          </p:cNvPr>
          <p:cNvSpPr>
            <a:spLocks noGrp="1"/>
          </p:cNvSpPr>
          <p:nvPr>
            <p:ph type="title"/>
          </p:nvPr>
        </p:nvSpPr>
        <p:spPr/>
        <p:txBody>
          <a:bodyPr>
            <a:normAutofit/>
          </a:bodyPr>
          <a:lstStyle/>
          <a:p>
            <a:r>
              <a:rPr lang="en-US" dirty="0">
                <a:solidFill>
                  <a:srgbClr val="000000"/>
                </a:solidFill>
              </a:rPr>
              <a:t>Example: indicator to assessment</a:t>
            </a:r>
          </a:p>
        </p:txBody>
      </p:sp>
      <p:sp>
        <p:nvSpPr>
          <p:cNvPr id="12" name="TextBox 11">
            <a:extLst>
              <a:ext uri="{FF2B5EF4-FFF2-40B4-BE49-F238E27FC236}">
                <a16:creationId xmlns:a16="http://schemas.microsoft.com/office/drawing/2014/main" id="{B6A2E76F-FD48-42E7-8760-16D30564F6C2}"/>
              </a:ext>
            </a:extLst>
          </p:cNvPr>
          <p:cNvSpPr txBox="1"/>
          <p:nvPr/>
        </p:nvSpPr>
        <p:spPr>
          <a:xfrm>
            <a:off x="11729191" y="2020004"/>
            <a:ext cx="102657"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CF97804A-7966-4153-9780-AB6587D43E52}"/>
              </a:ext>
            </a:extLst>
          </p:cNvPr>
          <p:cNvSpPr txBox="1"/>
          <p:nvPr/>
        </p:nvSpPr>
        <p:spPr>
          <a:xfrm>
            <a:off x="1049423" y="4281379"/>
            <a:ext cx="2316008"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rPr>
              <a:t>Minimum 3.5m</a:t>
            </a:r>
            <a:r>
              <a:rPr kumimoji="0" lang="en-US" sz="2800" b="1" i="0" u="none" strike="noStrike" cap="none" spc="0" normalizeH="0" baseline="30000" dirty="0">
                <a:ln>
                  <a:noFill/>
                </a:ln>
                <a:solidFill>
                  <a:schemeClr val="bg1"/>
                </a:solidFill>
                <a:effectLst/>
                <a:uFillTx/>
                <a:latin typeface="Open Sans Regular"/>
                <a:ea typeface="Open Sans Regular"/>
                <a:cs typeface="Open Sans Regular"/>
                <a:sym typeface="Open Sans Regular"/>
              </a:rPr>
              <a:t>2</a:t>
            </a:r>
            <a:r>
              <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per person living space</a:t>
            </a:r>
          </a:p>
        </p:txBody>
      </p:sp>
      <p:sp>
        <p:nvSpPr>
          <p:cNvPr id="14" name="TextBox 13">
            <a:extLst>
              <a:ext uri="{FF2B5EF4-FFF2-40B4-BE49-F238E27FC236}">
                <a16:creationId xmlns:a16="http://schemas.microsoft.com/office/drawing/2014/main" id="{A1D9405B-1CA9-4537-A6F7-260547226CCF}"/>
              </a:ext>
            </a:extLst>
          </p:cNvPr>
          <p:cNvSpPr txBox="1"/>
          <p:nvPr/>
        </p:nvSpPr>
        <p:spPr>
          <a:xfrm>
            <a:off x="3998467" y="3642711"/>
            <a:ext cx="284202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People in temporary camps</a:t>
            </a: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People remaining in damaged shelters</a:t>
            </a: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People in mass shelters</a:t>
            </a: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5" name="TextBox 14">
            <a:extLst>
              <a:ext uri="{FF2B5EF4-FFF2-40B4-BE49-F238E27FC236}">
                <a16:creationId xmlns:a16="http://schemas.microsoft.com/office/drawing/2014/main" id="{B9EABF1D-405C-4456-8C55-2972BE8AE881}"/>
              </a:ext>
            </a:extLst>
          </p:cNvPr>
          <p:cNvSpPr txBox="1"/>
          <p:nvPr/>
        </p:nvSpPr>
        <p:spPr>
          <a:xfrm>
            <a:off x="7132320" y="3929969"/>
            <a:ext cx="3063240"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800" b="1" dirty="0">
                <a:solidFill>
                  <a:schemeClr val="bg1"/>
                </a:solidFill>
              </a:rPr>
              <a:t>How many people are living in this space (tent, room, gymnasium)?</a:t>
            </a:r>
          </a:p>
          <a:p>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How long will you stay here?</a:t>
            </a: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6" name="TextBox 15">
            <a:extLst>
              <a:ext uri="{FF2B5EF4-FFF2-40B4-BE49-F238E27FC236}">
                <a16:creationId xmlns:a16="http://schemas.microsoft.com/office/drawing/2014/main" id="{47B6E16F-A9F7-4C29-8B39-F5FE46E5839C}"/>
              </a:ext>
            </a:extLst>
          </p:cNvPr>
          <p:cNvSpPr txBox="1"/>
          <p:nvPr/>
        </p:nvSpPr>
        <p:spPr>
          <a:xfrm>
            <a:off x="10324628" y="3442837"/>
            <a:ext cx="3063240"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Multiple choice/one answer:</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chemeClr val="bg1"/>
                </a:solidFill>
              </a:rPr>
              <a:t>&lt;3.5m</a:t>
            </a:r>
            <a:r>
              <a:rPr lang="en-US" sz="2800" b="1" baseline="30000" dirty="0">
                <a:solidFill>
                  <a:schemeClr val="bg1"/>
                </a:solidFill>
              </a:rPr>
              <a:t>2 </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chemeClr val="bg1"/>
                </a:solidFill>
              </a:rPr>
              <a:t>3.5–4.5m</a:t>
            </a:r>
            <a:r>
              <a:rPr lang="en-US" sz="2800" b="1" baseline="30000" dirty="0">
                <a:solidFill>
                  <a:schemeClr val="bg1"/>
                </a:solidFill>
              </a:rPr>
              <a:t>2</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chemeClr val="bg1"/>
                </a:solidFill>
              </a:rPr>
              <a:t>&gt;4.5m</a:t>
            </a:r>
            <a:r>
              <a:rPr lang="en-US" sz="2800" b="1" baseline="30000" dirty="0">
                <a:solidFill>
                  <a:schemeClr val="bg1"/>
                </a:solidFill>
              </a:rPr>
              <a:t>2</a:t>
            </a:r>
          </a:p>
          <a:p>
            <a:pPr marR="0" algn="ctr" defTabSz="584200" rtl="0" fontAlgn="auto" latinLnBrk="0" hangingPunct="0">
              <a:lnSpc>
                <a:spcPct val="100000"/>
              </a:lnSpc>
              <a:spcBef>
                <a:spcPts val="0"/>
              </a:spcBef>
              <a:spcAft>
                <a:spcPts val="0"/>
              </a:spcAft>
              <a:buClrTx/>
              <a:buSzTx/>
              <a:tabLst/>
            </a:pPr>
            <a:endParaRPr lang="en-US" sz="2800" b="1" dirty="0">
              <a:solidFill>
                <a:schemeClr val="bg1"/>
              </a:solidFill>
            </a:endParaRPr>
          </a:p>
          <a:p>
            <a:pPr marL="457200" indent="-457200">
              <a:buFont typeface="Arial" panose="020B0604020202020204" pitchFamily="34" charset="0"/>
              <a:buChar char="•"/>
            </a:pPr>
            <a:r>
              <a:rPr lang="en-US" sz="2800" b="1" dirty="0">
                <a:solidFill>
                  <a:schemeClr val="bg1"/>
                </a:solidFill>
              </a:rPr>
              <a:t>&lt;1 week</a:t>
            </a:r>
          </a:p>
          <a:p>
            <a:pPr marL="457200" indent="-457200">
              <a:buFont typeface="Arial" panose="020B0604020202020204" pitchFamily="34" charset="0"/>
              <a:buChar char="•"/>
            </a:pPr>
            <a:r>
              <a:rPr lang="en-US" sz="2800" b="1" dirty="0">
                <a:solidFill>
                  <a:schemeClr val="bg1"/>
                </a:solidFill>
              </a:rPr>
              <a:t>1–8 weeks</a:t>
            </a:r>
          </a:p>
          <a:p>
            <a:pPr marL="457200" indent="-457200">
              <a:buFont typeface="Arial" panose="020B0604020202020204" pitchFamily="34" charset="0"/>
              <a:buChar char="•"/>
            </a:pPr>
            <a:r>
              <a:rPr lang="en-US" sz="2800" b="1" dirty="0">
                <a:solidFill>
                  <a:schemeClr val="bg1"/>
                </a:solidFill>
              </a:rPr>
              <a:t>&gt;8 weeks</a:t>
            </a:r>
          </a:p>
          <a:p>
            <a:pPr marL="457200" indent="-457200">
              <a:buFont typeface="Arial" panose="020B0604020202020204" pitchFamily="34" charset="0"/>
              <a:buChar char="•"/>
            </a:pPr>
            <a:r>
              <a:rPr lang="en-US" sz="2800" b="1" dirty="0">
                <a:solidFill>
                  <a:schemeClr val="bg1"/>
                </a:solidFill>
              </a:rPr>
              <a:t>Don’t know</a:t>
            </a:r>
          </a:p>
        </p:txBody>
      </p:sp>
      <p:sp>
        <p:nvSpPr>
          <p:cNvPr id="17" name="TextBox 16">
            <a:extLst>
              <a:ext uri="{FF2B5EF4-FFF2-40B4-BE49-F238E27FC236}">
                <a16:creationId xmlns:a16="http://schemas.microsoft.com/office/drawing/2014/main" id="{7A55A3B0-0780-4394-90B1-A67CFCCFC513}"/>
              </a:ext>
            </a:extLst>
          </p:cNvPr>
          <p:cNvSpPr txBox="1"/>
          <p:nvPr/>
        </p:nvSpPr>
        <p:spPr>
          <a:xfrm>
            <a:off x="13683870" y="3642710"/>
            <a:ext cx="2790331"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Household</a:t>
            </a: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 face-to-face interview</a:t>
            </a:r>
          </a:p>
          <a:p>
            <a:pPr marL="0" marR="0" indent="0" algn="ctr" defTabSz="584200" rtl="0" fontAlgn="auto" latinLnBrk="0" hangingPunct="0">
              <a:lnSpc>
                <a:spcPct val="100000"/>
              </a:lnSpc>
              <a:spcBef>
                <a:spcPts val="0"/>
              </a:spcBef>
              <a:spcAft>
                <a:spcPts val="0"/>
              </a:spcAft>
              <a:buClrTx/>
              <a:buSzTx/>
              <a:buFontTx/>
              <a:buNone/>
              <a:tabLst/>
            </a:pP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and</a:t>
            </a:r>
          </a:p>
          <a:p>
            <a:pPr marL="0" marR="0" indent="0" algn="ctr" defTabSz="584200" rtl="0" fontAlgn="auto" latinLnBrk="0" hangingPunct="0">
              <a:lnSpc>
                <a:spcPct val="100000"/>
              </a:lnSpc>
              <a:spcBef>
                <a:spcPts val="0"/>
              </a:spcBef>
              <a:spcAft>
                <a:spcPts val="0"/>
              </a:spcAft>
              <a:buClrTx/>
              <a:buSzTx/>
              <a:buFontTx/>
              <a:buNone/>
              <a:tabLst/>
            </a:pP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Direct observation/ measurement</a:t>
            </a:r>
          </a:p>
        </p:txBody>
      </p:sp>
      <p:sp>
        <p:nvSpPr>
          <p:cNvPr id="2" name="Rectangle: Rounded Corners 1">
            <a:extLst>
              <a:ext uri="{FF2B5EF4-FFF2-40B4-BE49-F238E27FC236}">
                <a16:creationId xmlns:a16="http://schemas.microsoft.com/office/drawing/2014/main" id="{6295319E-26B2-460F-89E9-C3FD48F46781}"/>
              </a:ext>
            </a:extLst>
          </p:cNvPr>
          <p:cNvSpPr/>
          <p:nvPr/>
        </p:nvSpPr>
        <p:spPr>
          <a:xfrm>
            <a:off x="860879" y="2420548"/>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INDICATOR</a:t>
            </a:r>
          </a:p>
        </p:txBody>
      </p:sp>
    </p:spTree>
    <p:extLst>
      <p:ext uri="{BB962C8B-B14F-4D97-AF65-F5344CB8AC3E}">
        <p14:creationId xmlns:p14="http://schemas.microsoft.com/office/powerpoint/2010/main" val="35233818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87096-018C-4E93-A3D2-6327BEA0DE76}"/>
              </a:ext>
            </a:extLst>
          </p:cNvPr>
          <p:cNvSpPr>
            <a:spLocks noGrp="1"/>
          </p:cNvSpPr>
          <p:nvPr>
            <p:ph type="title"/>
          </p:nvPr>
        </p:nvSpPr>
        <p:spPr/>
        <p:txBody>
          <a:bodyPr/>
          <a:lstStyle/>
          <a:p>
            <a:r>
              <a:rPr lang="en-US" dirty="0">
                <a:solidFill>
                  <a:srgbClr val="000000"/>
                </a:solidFill>
              </a:rPr>
              <a:t>Assessment planning exercise</a:t>
            </a:r>
          </a:p>
        </p:txBody>
      </p:sp>
      <p:sp>
        <p:nvSpPr>
          <p:cNvPr id="3" name="Text Placeholder 2">
            <a:extLst>
              <a:ext uri="{FF2B5EF4-FFF2-40B4-BE49-F238E27FC236}">
                <a16:creationId xmlns:a16="http://schemas.microsoft.com/office/drawing/2014/main" id="{0F8AFF04-6056-4AAA-9F30-5A76CADFE95A}"/>
              </a:ext>
            </a:extLst>
          </p:cNvPr>
          <p:cNvSpPr>
            <a:spLocks noGrp="1"/>
          </p:cNvSpPr>
          <p:nvPr>
            <p:ph type="body" sz="half" idx="1"/>
          </p:nvPr>
        </p:nvSpPr>
        <p:spPr>
          <a:xfrm>
            <a:off x="316504" y="1145191"/>
            <a:ext cx="12599395" cy="7393019"/>
          </a:xfrm>
        </p:spPr>
        <p:txBody>
          <a:bodyPr>
            <a:normAutofit lnSpcReduction="10000"/>
          </a:bodyPr>
          <a:lstStyle/>
          <a:p>
            <a:pPr marL="742950" indent="-742950">
              <a:buFont typeface="+mj-lt"/>
              <a:buAutoNum type="arabicPeriod"/>
            </a:pPr>
            <a:r>
              <a:rPr lang="en-US" dirty="0"/>
              <a:t>There are six working groups: </a:t>
            </a:r>
            <a:r>
              <a:rPr lang="en-US" b="1" dirty="0"/>
              <a:t>WASH</a:t>
            </a:r>
            <a:r>
              <a:rPr lang="en-US" dirty="0"/>
              <a:t>, </a:t>
            </a:r>
            <a:r>
              <a:rPr lang="en-US" b="1" dirty="0"/>
              <a:t>Food security</a:t>
            </a:r>
            <a:r>
              <a:rPr lang="en-US" dirty="0"/>
              <a:t>, </a:t>
            </a:r>
            <a:r>
              <a:rPr lang="en-US" b="1" dirty="0"/>
              <a:t>Nutrition</a:t>
            </a:r>
            <a:r>
              <a:rPr lang="en-US" dirty="0"/>
              <a:t>, </a:t>
            </a:r>
            <a:r>
              <a:rPr lang="en-US" b="1" dirty="0"/>
              <a:t>Shelter</a:t>
            </a:r>
            <a:r>
              <a:rPr lang="en-US" dirty="0"/>
              <a:t>, </a:t>
            </a:r>
            <a:r>
              <a:rPr lang="en-US" b="1" dirty="0"/>
              <a:t>Health</a:t>
            </a:r>
            <a:r>
              <a:rPr lang="en-US" dirty="0"/>
              <a:t>, and </a:t>
            </a:r>
            <a:r>
              <a:rPr lang="en-US" b="1" dirty="0"/>
              <a:t>Coordination</a:t>
            </a:r>
            <a:r>
              <a:rPr lang="en-US" dirty="0"/>
              <a:t>. You agree to design a coordinated assessment survey tool, and to share results from all survey teams.</a:t>
            </a:r>
          </a:p>
          <a:p>
            <a:pPr marL="742950" indent="-742950">
              <a:buFont typeface="+mj-lt"/>
              <a:buAutoNum type="arabicPeriod"/>
            </a:pPr>
            <a:r>
              <a:rPr lang="en-US" dirty="0"/>
              <a:t>Each of the first five teams listed above will develop a priority list of no more than three questions to be included in this multi-sector assessment exercise.</a:t>
            </a:r>
          </a:p>
          <a:p>
            <a:pPr marL="742950" indent="-742950">
              <a:buFont typeface="+mj-lt"/>
              <a:buAutoNum type="arabicPeriod"/>
            </a:pPr>
            <a:r>
              <a:rPr lang="en-US" dirty="0"/>
              <a:t>The </a:t>
            </a:r>
            <a:r>
              <a:rPr lang="en-US" b="1" dirty="0"/>
              <a:t>Coordination</a:t>
            </a:r>
            <a:r>
              <a:rPr lang="en-US" dirty="0"/>
              <a:t> team will facilitate the combining of these into a maximum 10-question joint survey.</a:t>
            </a:r>
          </a:p>
        </p:txBody>
      </p:sp>
      <p:sp>
        <p:nvSpPr>
          <p:cNvPr id="4" name="Slide Number Placeholder 3">
            <a:extLst>
              <a:ext uri="{FF2B5EF4-FFF2-40B4-BE49-F238E27FC236}">
                <a16:creationId xmlns:a16="http://schemas.microsoft.com/office/drawing/2014/main" id="{39B85524-AC86-48C1-BC25-4B38841DBED2}"/>
              </a:ext>
            </a:extLst>
          </p:cNvPr>
          <p:cNvSpPr>
            <a:spLocks noGrp="1"/>
          </p:cNvSpPr>
          <p:nvPr>
            <p:ph type="sldNum" sz="quarter" idx="2"/>
          </p:nvPr>
        </p:nvSpPr>
        <p:spPr/>
        <p:txBody>
          <a:bodyPr/>
          <a:lstStyle/>
          <a:p>
            <a:fld id="{86CB4B4D-7CA3-9044-876B-883B54F8677D}" type="slidenum">
              <a:rPr lang="en-US" smtClean="0"/>
              <a:t>22</a:t>
            </a:fld>
            <a:endParaRPr lang="en-US" dirty="0"/>
          </a:p>
        </p:txBody>
      </p:sp>
      <p:pic>
        <p:nvPicPr>
          <p:cNvPr id="5" name="Picture 2" descr="Image result for hand holding clipboard">
            <a:extLst>
              <a:ext uri="{FF2B5EF4-FFF2-40B4-BE49-F238E27FC236}">
                <a16:creationId xmlns:a16="http://schemas.microsoft.com/office/drawing/2014/main" id="{0376C0BF-12B1-4352-B157-4DF3CCF08C4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052033" y="1998139"/>
            <a:ext cx="5288230" cy="77554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7742501-5A6E-4692-9BF7-EE74A8C879AF}"/>
              </a:ext>
            </a:extLst>
          </p:cNvPr>
          <p:cNvSpPr txBox="1"/>
          <p:nvPr/>
        </p:nvSpPr>
        <p:spPr>
          <a:xfrm rot="21245364">
            <a:off x="13511400" y="2724229"/>
            <a:ext cx="2559996"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3</a:t>
            </a:r>
            <a:r>
              <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 questions</a:t>
            </a:r>
          </a:p>
          <a:p>
            <a:pPr marL="0" marR="0" indent="0" algn="l" defTabSz="584200" rtl="0" fontAlgn="auto" latinLnBrk="0" hangingPunct="0">
              <a:lnSpc>
                <a:spcPct val="100000"/>
              </a:lnSpc>
              <a:spcBef>
                <a:spcPts val="0"/>
              </a:spcBef>
              <a:spcAft>
                <a:spcPts val="0"/>
              </a:spcAft>
              <a:buClrTx/>
              <a:buSzTx/>
              <a:buFontTx/>
              <a:buNone/>
              <a:tabLst/>
            </a:pPr>
            <a:endPar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1.</a:t>
            </a:r>
          </a:p>
          <a:p>
            <a:pPr marL="0" marR="0" indent="0" algn="l"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2.</a:t>
            </a:r>
          </a:p>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3.</a:t>
            </a:r>
          </a:p>
        </p:txBody>
      </p:sp>
    </p:spTree>
    <p:extLst>
      <p:ext uri="{BB962C8B-B14F-4D97-AF65-F5344CB8AC3E}">
        <p14:creationId xmlns:p14="http://schemas.microsoft.com/office/powerpoint/2010/main" val="131022904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8F930-8A4C-4588-9FF2-4F7B2FB971A1}"/>
              </a:ext>
            </a:extLst>
          </p:cNvPr>
          <p:cNvSpPr>
            <a:spLocks noGrp="1"/>
          </p:cNvSpPr>
          <p:nvPr>
            <p:ph type="title"/>
          </p:nvPr>
        </p:nvSpPr>
        <p:spPr>
          <a:xfrm>
            <a:off x="285751" y="359372"/>
            <a:ext cx="17054512" cy="1088428"/>
          </a:xfrm>
        </p:spPr>
        <p:txBody>
          <a:bodyPr>
            <a:normAutofit fontScale="90000"/>
          </a:bodyPr>
          <a:lstStyle/>
          <a:p>
            <a:r>
              <a:rPr lang="en-US" dirty="0">
                <a:solidFill>
                  <a:srgbClr val="000000"/>
                </a:solidFill>
              </a:rPr>
              <a:t>You will assess the 10,000 refugees in town.</a:t>
            </a:r>
          </a:p>
        </p:txBody>
      </p:sp>
      <p:sp>
        <p:nvSpPr>
          <p:cNvPr id="3" name="Rectangle 2">
            <a:extLst>
              <a:ext uri="{FF2B5EF4-FFF2-40B4-BE49-F238E27FC236}">
                <a16:creationId xmlns:a16="http://schemas.microsoft.com/office/drawing/2014/main" id="{FBA3704D-B4D4-4056-ABB4-964C470855F5}"/>
              </a:ext>
            </a:extLst>
          </p:cNvPr>
          <p:cNvSpPr/>
          <p:nvPr/>
        </p:nvSpPr>
        <p:spPr>
          <a:xfrm>
            <a:off x="15933943" y="8544110"/>
            <a:ext cx="1074408" cy="984885"/>
          </a:xfrm>
          <a:prstGeom prst="rect">
            <a:avLst/>
          </a:prstGeom>
        </p:spPr>
        <p:txBody>
          <a:bodyPr wrap="square">
            <a:spAutoFit/>
          </a:bodyPr>
          <a:lstStyle/>
          <a:p>
            <a:pPr algn="l"/>
            <a:br>
              <a:rPr lang="en-US" dirty="0">
                <a:solidFill>
                  <a:srgbClr val="000000"/>
                </a:solidFill>
                <a:latin typeface="Roboto"/>
              </a:rPr>
            </a:br>
            <a:r>
              <a:rPr lang="en-US" sz="2000" dirty="0">
                <a:solidFill>
                  <a:srgbClr val="00B297"/>
                </a:solidFill>
              </a:rPr>
              <a:t>2013.</a:t>
            </a:r>
            <a:r>
              <a:rPr lang="en-US" dirty="0">
                <a:solidFill>
                  <a:srgbClr val="000000"/>
                </a:solidFill>
                <a:latin typeface="Roboto"/>
              </a:rPr>
              <a:t> </a:t>
            </a:r>
            <a:r>
              <a:rPr lang="en-US" sz="2000" dirty="0">
                <a:solidFill>
                  <a:srgbClr val="00B297"/>
                </a:solidFill>
              </a:rPr>
              <a:t>UNHCR</a:t>
            </a:r>
          </a:p>
        </p:txBody>
      </p:sp>
      <p:pic>
        <p:nvPicPr>
          <p:cNvPr id="4" name="Online Media 3" title="Syrian Refugees: Turkey Border Town Welcome">
            <a:hlinkClick r:id="" action="ppaction://media"/>
            <a:extLst>
              <a:ext uri="{FF2B5EF4-FFF2-40B4-BE49-F238E27FC236}">
                <a16:creationId xmlns:a16="http://schemas.microsoft.com/office/drawing/2014/main" id="{2256E9DD-B44B-4522-B673-35A2801506FF}"/>
              </a:ext>
            </a:extLst>
          </p:cNvPr>
          <p:cNvPicPr>
            <a:picLocks noRot="1" noChangeAspect="1"/>
          </p:cNvPicPr>
          <p:nvPr>
            <a:videoFile r:link="rId1"/>
          </p:nvPr>
        </p:nvPicPr>
        <p:blipFill>
          <a:blip r:embed="rId4"/>
          <a:stretch>
            <a:fillRect/>
          </a:stretch>
        </p:blipFill>
        <p:spPr>
          <a:xfrm>
            <a:off x="1641593" y="1447800"/>
            <a:ext cx="14057076" cy="7907105"/>
          </a:xfrm>
          <a:prstGeom prst="rect">
            <a:avLst/>
          </a:prstGeom>
        </p:spPr>
      </p:pic>
    </p:spTree>
    <p:extLst>
      <p:ext uri="{BB962C8B-B14F-4D97-AF65-F5344CB8AC3E}">
        <p14:creationId xmlns:p14="http://schemas.microsoft.com/office/powerpoint/2010/main" val="8639232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5337C-BB92-45AF-B066-ECCBDC015176}"/>
              </a:ext>
            </a:extLst>
          </p:cNvPr>
          <p:cNvSpPr>
            <a:spLocks noGrp="1"/>
          </p:cNvSpPr>
          <p:nvPr>
            <p:ph type="title"/>
          </p:nvPr>
        </p:nvSpPr>
        <p:spPr/>
        <p:txBody>
          <a:bodyPr/>
          <a:lstStyle/>
          <a:p>
            <a:r>
              <a:rPr lang="en-US" dirty="0">
                <a:solidFill>
                  <a:srgbClr val="000000"/>
                </a:solidFill>
              </a:rPr>
              <a:t>Debriefing</a:t>
            </a:r>
          </a:p>
        </p:txBody>
      </p:sp>
      <p:sp>
        <p:nvSpPr>
          <p:cNvPr id="3" name="Text Placeholder 2">
            <a:extLst>
              <a:ext uri="{FF2B5EF4-FFF2-40B4-BE49-F238E27FC236}">
                <a16:creationId xmlns:a16="http://schemas.microsoft.com/office/drawing/2014/main" id="{64819BC5-69F9-4FA9-A047-A802D393A194}"/>
              </a:ext>
            </a:extLst>
          </p:cNvPr>
          <p:cNvSpPr>
            <a:spLocks noGrp="1"/>
          </p:cNvSpPr>
          <p:nvPr>
            <p:ph type="body" sz="half" idx="1"/>
          </p:nvPr>
        </p:nvSpPr>
        <p:spPr>
          <a:xfrm>
            <a:off x="1125311" y="2266950"/>
            <a:ext cx="14590939" cy="5734049"/>
          </a:xfrm>
        </p:spPr>
        <p:txBody>
          <a:bodyPr>
            <a:normAutofit/>
          </a:bodyPr>
          <a:lstStyle/>
          <a:p>
            <a:r>
              <a:rPr lang="en-US" sz="4800" dirty="0"/>
              <a:t>What 10 questions were agreed to be included in the survey?</a:t>
            </a:r>
          </a:p>
          <a:p>
            <a:endParaRPr lang="en-US" sz="4800" dirty="0"/>
          </a:p>
          <a:p>
            <a:r>
              <a:rPr lang="en-US" sz="4800" dirty="0"/>
              <a:t>Any reservations? Any last arguments for including different, or more important, questions?</a:t>
            </a:r>
          </a:p>
        </p:txBody>
      </p:sp>
      <p:sp>
        <p:nvSpPr>
          <p:cNvPr id="4" name="Slide Number Placeholder 3">
            <a:extLst>
              <a:ext uri="{FF2B5EF4-FFF2-40B4-BE49-F238E27FC236}">
                <a16:creationId xmlns:a16="http://schemas.microsoft.com/office/drawing/2014/main" id="{5952E732-0D57-428B-A8A0-96CFBC456C90}"/>
              </a:ext>
            </a:extLst>
          </p:cNvPr>
          <p:cNvSpPr>
            <a:spLocks noGrp="1"/>
          </p:cNvSpPr>
          <p:nvPr>
            <p:ph type="sldNum" sz="quarter" idx="2"/>
          </p:nvPr>
        </p:nvSpPr>
        <p:spPr/>
        <p:txBody>
          <a:bodyPr/>
          <a:lstStyle/>
          <a:p>
            <a:fld id="{86CB4B4D-7CA3-9044-876B-883B54F8677D}" type="slidenum">
              <a:rPr lang="en-US" smtClean="0"/>
              <a:t>24</a:t>
            </a:fld>
            <a:endParaRPr lang="en-US" dirty="0"/>
          </a:p>
        </p:txBody>
      </p:sp>
    </p:spTree>
    <p:extLst>
      <p:ext uri="{BB962C8B-B14F-4D97-AF65-F5344CB8AC3E}">
        <p14:creationId xmlns:p14="http://schemas.microsoft.com/office/powerpoint/2010/main" val="305592268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9F17B-CEDC-4FE2-AE67-0735733E842A}"/>
              </a:ext>
            </a:extLst>
          </p:cNvPr>
          <p:cNvSpPr>
            <a:spLocks noGrp="1"/>
          </p:cNvSpPr>
          <p:nvPr>
            <p:ph type="title"/>
          </p:nvPr>
        </p:nvSpPr>
        <p:spPr/>
        <p:txBody>
          <a:bodyPr/>
          <a:lstStyle/>
          <a:p>
            <a:r>
              <a:rPr lang="en-US" dirty="0">
                <a:solidFill>
                  <a:srgbClr val="000000"/>
                </a:solidFill>
              </a:rPr>
              <a:t>Key messages</a:t>
            </a:r>
          </a:p>
        </p:txBody>
      </p:sp>
      <p:sp>
        <p:nvSpPr>
          <p:cNvPr id="3" name="Text Placeholder 2">
            <a:extLst>
              <a:ext uri="{FF2B5EF4-FFF2-40B4-BE49-F238E27FC236}">
                <a16:creationId xmlns:a16="http://schemas.microsoft.com/office/drawing/2014/main" id="{8E79E3FD-8582-4431-9017-D1C76ED40470}"/>
              </a:ext>
            </a:extLst>
          </p:cNvPr>
          <p:cNvSpPr>
            <a:spLocks noGrp="1"/>
          </p:cNvSpPr>
          <p:nvPr>
            <p:ph type="body" sz="half" idx="1"/>
          </p:nvPr>
        </p:nvSpPr>
        <p:spPr>
          <a:xfrm>
            <a:off x="850606" y="1345738"/>
            <a:ext cx="15778716" cy="8304785"/>
          </a:xfrm>
        </p:spPr>
        <p:txBody>
          <a:bodyPr>
            <a:normAutofit/>
          </a:bodyPr>
          <a:lstStyle/>
          <a:p>
            <a:pPr marL="571500" lvl="0" indent="-571500">
              <a:buFont typeface="Arial" panose="020B0604020202020204" pitchFamily="34" charset="0"/>
              <a:buChar char="•"/>
            </a:pPr>
            <a:r>
              <a:rPr lang="en-GB" dirty="0"/>
              <a:t>Assessment is needed before, during, and throughout the aftermath of crises, and it should improve over time.</a:t>
            </a:r>
            <a:endParaRPr lang="de-DE" dirty="0"/>
          </a:p>
          <a:p>
            <a:pPr marL="571500" lvl="0" indent="-571500">
              <a:buFont typeface="Arial" panose="020B0604020202020204" pitchFamily="34" charset="0"/>
              <a:buChar char="•"/>
            </a:pPr>
            <a:r>
              <a:rPr lang="en-GB" dirty="0"/>
              <a:t>Assessment includes learning the needs, resources, vulnerabilities, and capacities of communities and people affected by crisis.</a:t>
            </a:r>
            <a:endParaRPr lang="de-DE" dirty="0"/>
          </a:p>
          <a:p>
            <a:pPr marL="571500" lvl="0" indent="-571500">
              <a:buFont typeface="Arial" panose="020B0604020202020204" pitchFamily="34" charset="0"/>
              <a:buChar char="•"/>
            </a:pPr>
            <a:r>
              <a:rPr lang="en-GB" dirty="0"/>
              <a:t>Assessments should engage the community, be coordinated, and designed to support programme decision-making.</a:t>
            </a:r>
            <a:endParaRPr lang="de-DE" dirty="0"/>
          </a:p>
          <a:p>
            <a:pPr marL="571500" indent="-571500">
              <a:buFont typeface="Arial" panose="020B0604020202020204" pitchFamily="34" charset="0"/>
              <a:buChar char="•"/>
            </a:pPr>
            <a:r>
              <a:rPr lang="en-GB" dirty="0"/>
              <a:t>Sphere provides practical tools (Indicators and checklists in particular) for developing high quality assessments – </a:t>
            </a:r>
            <a:r>
              <a:rPr lang="en-GB" b="1" dirty="0"/>
              <a:t>use them</a:t>
            </a:r>
            <a:r>
              <a:rPr lang="en-GB" dirty="0"/>
              <a:t>.</a:t>
            </a:r>
            <a:endParaRPr lang="en-GB" b="1" dirty="0"/>
          </a:p>
        </p:txBody>
      </p:sp>
      <p:sp>
        <p:nvSpPr>
          <p:cNvPr id="4" name="Slide Number Placeholder 3">
            <a:extLst>
              <a:ext uri="{FF2B5EF4-FFF2-40B4-BE49-F238E27FC236}">
                <a16:creationId xmlns:a16="http://schemas.microsoft.com/office/drawing/2014/main" id="{02F4F8AC-6207-4828-A1F5-DF56B6D01009}"/>
              </a:ext>
            </a:extLst>
          </p:cNvPr>
          <p:cNvSpPr>
            <a:spLocks noGrp="1"/>
          </p:cNvSpPr>
          <p:nvPr>
            <p:ph type="sldNum" sz="quarter" idx="2"/>
          </p:nvPr>
        </p:nvSpPr>
        <p:spPr/>
        <p:txBody>
          <a:bodyPr/>
          <a:lstStyle/>
          <a:p>
            <a:fld id="{86CB4B4D-7CA3-9044-876B-883B54F8677D}" type="slidenum">
              <a:rPr lang="en-US" smtClean="0"/>
              <a:t>25</a:t>
            </a:fld>
            <a:endParaRPr lang="en-US" dirty="0"/>
          </a:p>
        </p:txBody>
      </p:sp>
    </p:spTree>
    <p:extLst>
      <p:ext uri="{BB962C8B-B14F-4D97-AF65-F5344CB8AC3E}">
        <p14:creationId xmlns:p14="http://schemas.microsoft.com/office/powerpoint/2010/main" val="137683751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6607-50ED-4290-BBE6-87E77F585B0C}"/>
              </a:ext>
            </a:extLst>
          </p:cNvPr>
          <p:cNvSpPr>
            <a:spLocks noGrp="1"/>
          </p:cNvSpPr>
          <p:nvPr>
            <p:ph type="title"/>
          </p:nvPr>
        </p:nvSpPr>
        <p:spPr/>
        <p:txBody>
          <a:bodyPr/>
          <a:lstStyle/>
          <a:p>
            <a:r>
              <a:rPr lang="en-US" dirty="0">
                <a:solidFill>
                  <a:srgbClr val="000000"/>
                </a:solidFill>
              </a:rPr>
              <a:t>Assessment is where we begin </a:t>
            </a:r>
          </a:p>
        </p:txBody>
      </p:sp>
      <p:sp>
        <p:nvSpPr>
          <p:cNvPr id="4" name="Slide Number Placeholder 3">
            <a:extLst>
              <a:ext uri="{FF2B5EF4-FFF2-40B4-BE49-F238E27FC236}">
                <a16:creationId xmlns:a16="http://schemas.microsoft.com/office/drawing/2014/main" id="{440036E8-614A-45BD-8174-9801FFD0F42E}"/>
              </a:ext>
            </a:extLst>
          </p:cNvPr>
          <p:cNvSpPr>
            <a:spLocks noGrp="1"/>
          </p:cNvSpPr>
          <p:nvPr>
            <p:ph type="sldNum" sz="quarter" idx="2"/>
          </p:nvPr>
        </p:nvSpPr>
        <p:spPr/>
        <p:txBody>
          <a:bodyPr/>
          <a:lstStyle/>
          <a:p>
            <a:fld id="{86CB4B4D-7CA3-9044-876B-883B54F8677D}" type="slidenum">
              <a:rPr lang="en-US" smtClean="0"/>
              <a:t>3</a:t>
            </a:fld>
            <a:endParaRPr lang="en-US" dirty="0"/>
          </a:p>
        </p:txBody>
      </p:sp>
      <p:sp>
        <p:nvSpPr>
          <p:cNvPr id="11" name="Slide Number Placeholder 3">
            <a:extLst>
              <a:ext uri="{FF2B5EF4-FFF2-40B4-BE49-F238E27FC236}">
                <a16:creationId xmlns:a16="http://schemas.microsoft.com/office/drawing/2014/main" id="{2DCC8A44-75E6-4FBC-AC7E-7E155A4D4631}"/>
              </a:ext>
            </a:extLst>
          </p:cNvPr>
          <p:cNvSpPr txBox="1">
            <a:spLocks/>
          </p:cNvSpPr>
          <p:nvPr/>
        </p:nvSpPr>
        <p:spPr>
          <a:xfrm>
            <a:off x="3390428" y="8809567"/>
            <a:ext cx="394339" cy="389915"/>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0" i="0" u="none" strike="noStrike" cap="none" spc="0" normalizeH="0" baseline="0">
                <a:ln>
                  <a:noFill/>
                </a:ln>
                <a:solidFill>
                  <a:srgbClr val="00B297"/>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3</a:t>
            </a:fld>
            <a:endParaRPr lang="en-US" dirty="0"/>
          </a:p>
        </p:txBody>
      </p:sp>
      <p:pic>
        <p:nvPicPr>
          <p:cNvPr id="12" name="Picture 11">
            <a:extLst>
              <a:ext uri="{FF2B5EF4-FFF2-40B4-BE49-F238E27FC236}">
                <a16:creationId xmlns:a16="http://schemas.microsoft.com/office/drawing/2014/main" id="{5CAE12FD-F21F-4C4F-91E2-AD0B0A10D60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53711" y="1984214"/>
            <a:ext cx="6608641" cy="6562426"/>
          </a:xfrm>
          <a:prstGeom prst="rect">
            <a:avLst/>
          </a:prstGeom>
        </p:spPr>
      </p:pic>
      <p:sp>
        <p:nvSpPr>
          <p:cNvPr id="3" name="Oval 2">
            <a:extLst>
              <a:ext uri="{FF2B5EF4-FFF2-40B4-BE49-F238E27FC236}">
                <a16:creationId xmlns:a16="http://schemas.microsoft.com/office/drawing/2014/main" id="{9286F706-04AD-4096-B795-3AFF406CEBEE}"/>
              </a:ext>
            </a:extLst>
          </p:cNvPr>
          <p:cNvSpPr/>
          <p:nvPr/>
        </p:nvSpPr>
        <p:spPr>
          <a:xfrm>
            <a:off x="4260017" y="1063563"/>
            <a:ext cx="3490137" cy="3389135"/>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AFEC2E04-1935-4962-94C2-1C707EF6D322}"/>
              </a:ext>
            </a:extLst>
          </p:cNvPr>
          <p:cNvSpPr txBox="1"/>
          <p:nvPr/>
        </p:nvSpPr>
        <p:spPr>
          <a:xfrm>
            <a:off x="3964240" y="2183736"/>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Assessment and </a:t>
            </a:r>
            <a:r>
              <a:rPr lang="en-US" sz="3600" b="1" dirty="0">
                <a:solidFill>
                  <a:srgbClr val="000000"/>
                </a:solidFill>
              </a:rPr>
              <a:t>a</a:t>
            </a: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nalysis</a:t>
            </a:r>
          </a:p>
        </p:txBody>
      </p:sp>
      <p:sp>
        <p:nvSpPr>
          <p:cNvPr id="14" name="TextBox 13">
            <a:extLst>
              <a:ext uri="{FF2B5EF4-FFF2-40B4-BE49-F238E27FC236}">
                <a16:creationId xmlns:a16="http://schemas.microsoft.com/office/drawing/2014/main" id="{A0EF7073-2023-4729-BA6B-085A71FF8265}"/>
              </a:ext>
            </a:extLst>
          </p:cNvPr>
          <p:cNvSpPr txBox="1"/>
          <p:nvPr/>
        </p:nvSpPr>
        <p:spPr>
          <a:xfrm>
            <a:off x="8670131" y="2351266"/>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Strategy development</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5" name="TextBox 14">
            <a:extLst>
              <a:ext uri="{FF2B5EF4-FFF2-40B4-BE49-F238E27FC236}">
                <a16:creationId xmlns:a16="http://schemas.microsoft.com/office/drawing/2014/main" id="{BB2D5287-7297-47D0-BF0D-4ECFCB002821}"/>
              </a:ext>
            </a:extLst>
          </p:cNvPr>
          <p:cNvSpPr txBox="1"/>
          <p:nvPr/>
        </p:nvSpPr>
        <p:spPr>
          <a:xfrm>
            <a:off x="9135403" y="5448953"/>
            <a:ext cx="50006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Planning and programme design</a:t>
            </a:r>
            <a:endParaRPr kumimoji="0" lang="en-GB"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6" name="TextBox 15">
            <a:extLst>
              <a:ext uri="{FF2B5EF4-FFF2-40B4-BE49-F238E27FC236}">
                <a16:creationId xmlns:a16="http://schemas.microsoft.com/office/drawing/2014/main" id="{0F3EB0CC-1BCB-4516-A1DF-63128A798B91}"/>
              </a:ext>
            </a:extLst>
          </p:cNvPr>
          <p:cNvSpPr txBox="1"/>
          <p:nvPr/>
        </p:nvSpPr>
        <p:spPr>
          <a:xfrm>
            <a:off x="6450988" y="8318040"/>
            <a:ext cx="390774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Implementation and monitoring</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7" name="TextBox 16">
            <a:extLst>
              <a:ext uri="{FF2B5EF4-FFF2-40B4-BE49-F238E27FC236}">
                <a16:creationId xmlns:a16="http://schemas.microsoft.com/office/drawing/2014/main" id="{BC17647E-F12E-4358-A269-DB7E445D6180}"/>
              </a:ext>
            </a:extLst>
          </p:cNvPr>
          <p:cNvSpPr txBox="1"/>
          <p:nvPr/>
        </p:nvSpPr>
        <p:spPr>
          <a:xfrm>
            <a:off x="3012865" y="5511836"/>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Evaluation and learning</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702695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909A2-D455-4A8C-BCDB-51042EDC16D4}"/>
              </a:ext>
            </a:extLst>
          </p:cNvPr>
          <p:cNvSpPr>
            <a:spLocks noGrp="1"/>
          </p:cNvSpPr>
          <p:nvPr>
            <p:ph type="title"/>
          </p:nvPr>
        </p:nvSpPr>
        <p:spPr/>
        <p:txBody>
          <a:bodyPr/>
          <a:lstStyle/>
          <a:p>
            <a:r>
              <a:rPr lang="en-US" dirty="0">
                <a:solidFill>
                  <a:srgbClr val="000000"/>
                </a:solidFill>
              </a:rPr>
              <a:t>Different assessments over time</a:t>
            </a:r>
          </a:p>
        </p:txBody>
      </p:sp>
      <p:sp>
        <p:nvSpPr>
          <p:cNvPr id="3" name="Text Placeholder 2">
            <a:extLst>
              <a:ext uri="{FF2B5EF4-FFF2-40B4-BE49-F238E27FC236}">
                <a16:creationId xmlns:a16="http://schemas.microsoft.com/office/drawing/2014/main" id="{3BFD2E93-2584-4B9D-B84C-3C637A54A5DD}"/>
              </a:ext>
            </a:extLst>
          </p:cNvPr>
          <p:cNvSpPr>
            <a:spLocks noGrp="1"/>
          </p:cNvSpPr>
          <p:nvPr>
            <p:ph type="body" sz="half" idx="1"/>
          </p:nvPr>
        </p:nvSpPr>
        <p:spPr>
          <a:xfrm>
            <a:off x="1277711" y="1200722"/>
            <a:ext cx="15151009" cy="4770869"/>
          </a:xfrm>
        </p:spPr>
        <p:txBody>
          <a:bodyPr>
            <a:normAutofit fontScale="92500" lnSpcReduction="20000"/>
          </a:bodyPr>
          <a:lstStyle/>
          <a:p>
            <a:pPr marL="571500" indent="-571500">
              <a:lnSpc>
                <a:spcPct val="120000"/>
              </a:lnSpc>
              <a:spcBef>
                <a:spcPts val="600"/>
              </a:spcBef>
              <a:buFont typeface="Arial" panose="020B0604020202020204" pitchFamily="34" charset="0"/>
              <a:buChar char="•"/>
            </a:pPr>
            <a:r>
              <a:rPr lang="en-GB" b="1" dirty="0">
                <a:solidFill>
                  <a:srgbClr val="000000"/>
                </a:solidFill>
              </a:rPr>
              <a:t>Pre-crisis </a:t>
            </a:r>
            <a:r>
              <a:rPr lang="en-GB" dirty="0">
                <a:solidFill>
                  <a:srgbClr val="000000"/>
                </a:solidFill>
              </a:rPr>
              <a:t>and development-oriented assessments – including RC/RC/IFRC Vulnerability and Capacity Assessment </a:t>
            </a:r>
            <a:r>
              <a:rPr lang="en-GB" b="1" dirty="0">
                <a:solidFill>
                  <a:srgbClr val="000000"/>
                </a:solidFill>
              </a:rPr>
              <a:t>(VCA)</a:t>
            </a:r>
          </a:p>
          <a:p>
            <a:pPr marL="571500" indent="-571500">
              <a:lnSpc>
                <a:spcPct val="120000"/>
              </a:lnSpc>
              <a:spcBef>
                <a:spcPts val="600"/>
              </a:spcBef>
              <a:buFont typeface="Arial" panose="020B0604020202020204" pitchFamily="34" charset="0"/>
              <a:buChar char="•"/>
            </a:pPr>
            <a:r>
              <a:rPr lang="en-GB" b="1" dirty="0">
                <a:solidFill>
                  <a:srgbClr val="000000"/>
                </a:solidFill>
              </a:rPr>
              <a:t>Emergency </a:t>
            </a:r>
            <a:r>
              <a:rPr lang="en-GB" dirty="0">
                <a:solidFill>
                  <a:srgbClr val="000000"/>
                </a:solidFill>
              </a:rPr>
              <a:t>assessment</a:t>
            </a:r>
            <a:r>
              <a:rPr lang="en-GB" b="1" dirty="0">
                <a:solidFill>
                  <a:srgbClr val="000000"/>
                </a:solidFill>
              </a:rPr>
              <a:t> </a:t>
            </a:r>
            <a:r>
              <a:rPr lang="en-GB" dirty="0">
                <a:solidFill>
                  <a:srgbClr val="000000"/>
                </a:solidFill>
              </a:rPr>
              <a:t>(priority needs, capacities, and operational settings), e.g. IASC Multi-Sector Initial Rapid Assessment tool</a:t>
            </a:r>
            <a:r>
              <a:rPr lang="en-GB" b="1" dirty="0">
                <a:solidFill>
                  <a:srgbClr val="000000"/>
                </a:solidFill>
              </a:rPr>
              <a:t> (MIRA</a:t>
            </a:r>
            <a:r>
              <a:rPr lang="en-GB" dirty="0">
                <a:solidFill>
                  <a:srgbClr val="000000"/>
                </a:solidFill>
              </a:rPr>
              <a:t>)</a:t>
            </a:r>
          </a:p>
          <a:p>
            <a:pPr marL="571500" indent="-571500">
              <a:lnSpc>
                <a:spcPct val="120000"/>
              </a:lnSpc>
              <a:spcBef>
                <a:spcPts val="600"/>
              </a:spcBef>
              <a:buFont typeface="Arial" panose="020B0604020202020204" pitchFamily="34" charset="0"/>
              <a:buChar char="•"/>
            </a:pPr>
            <a:r>
              <a:rPr lang="en-GB" b="1" dirty="0">
                <a:solidFill>
                  <a:srgbClr val="000000"/>
                </a:solidFill>
              </a:rPr>
              <a:t>Improved or programme-focused </a:t>
            </a:r>
            <a:r>
              <a:rPr lang="en-GB" dirty="0">
                <a:solidFill>
                  <a:srgbClr val="000000"/>
                </a:solidFill>
              </a:rPr>
              <a:t>assessments for developing and chronic emergencies, and for longer-term programmes and programme improvements (technical/sectoral):</a:t>
            </a:r>
          </a:p>
          <a:p>
            <a:endParaRPr lang="en-GB" dirty="0">
              <a:solidFill>
                <a:srgbClr val="000000"/>
              </a:solidFill>
            </a:endParaRPr>
          </a:p>
        </p:txBody>
      </p:sp>
      <p:sp>
        <p:nvSpPr>
          <p:cNvPr id="4" name="Slide Number Placeholder 3">
            <a:extLst>
              <a:ext uri="{FF2B5EF4-FFF2-40B4-BE49-F238E27FC236}">
                <a16:creationId xmlns:a16="http://schemas.microsoft.com/office/drawing/2014/main" id="{85A7F746-0989-4CE0-BEFC-B4E3B0349684}"/>
              </a:ext>
            </a:extLst>
          </p:cNvPr>
          <p:cNvSpPr>
            <a:spLocks noGrp="1"/>
          </p:cNvSpPr>
          <p:nvPr>
            <p:ph type="sldNum" sz="quarter" idx="2"/>
          </p:nvPr>
        </p:nvSpPr>
        <p:spPr/>
        <p:txBody>
          <a:bodyPr/>
          <a:lstStyle/>
          <a:p>
            <a:fld id="{86CB4B4D-7CA3-9044-876B-883B54F8677D}" type="slidenum">
              <a:rPr lang="en-US" smtClean="0"/>
              <a:t>4</a:t>
            </a:fld>
            <a:endParaRPr lang="en-US" dirty="0"/>
          </a:p>
        </p:txBody>
      </p:sp>
      <p:sp>
        <p:nvSpPr>
          <p:cNvPr id="5" name="Text Placeholder 2">
            <a:extLst>
              <a:ext uri="{FF2B5EF4-FFF2-40B4-BE49-F238E27FC236}">
                <a16:creationId xmlns:a16="http://schemas.microsoft.com/office/drawing/2014/main" id="{10D7F587-14B1-4BF8-977F-D0B3BA57C7C6}"/>
              </a:ext>
            </a:extLst>
          </p:cNvPr>
          <p:cNvSpPr txBox="1">
            <a:spLocks/>
          </p:cNvSpPr>
          <p:nvPr/>
        </p:nvSpPr>
        <p:spPr>
          <a:xfrm>
            <a:off x="3616036" y="6005805"/>
            <a:ext cx="11388437" cy="254707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numCol="2" anchor="t">
            <a:norm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indent="-571500" hangingPunct="1">
              <a:lnSpc>
                <a:spcPct val="120000"/>
              </a:lnSpc>
              <a:spcBef>
                <a:spcPts val="600"/>
              </a:spcBef>
              <a:buFont typeface="Arial" panose="020B0604020202020204" pitchFamily="34" charset="0"/>
              <a:buChar char="•"/>
            </a:pPr>
            <a:r>
              <a:rPr lang="en-GB" dirty="0">
                <a:solidFill>
                  <a:srgbClr val="000000"/>
                </a:solidFill>
              </a:rPr>
              <a:t>Nutritional </a:t>
            </a:r>
          </a:p>
          <a:p>
            <a:pPr marL="571500" indent="-571500" hangingPunct="1">
              <a:lnSpc>
                <a:spcPct val="120000"/>
              </a:lnSpc>
              <a:spcBef>
                <a:spcPts val="600"/>
              </a:spcBef>
              <a:buFont typeface="Arial" panose="020B0604020202020204" pitchFamily="34" charset="0"/>
              <a:buChar char="•"/>
            </a:pPr>
            <a:r>
              <a:rPr lang="en-GB" dirty="0">
                <a:solidFill>
                  <a:srgbClr val="000000"/>
                </a:solidFill>
              </a:rPr>
              <a:t>Health</a:t>
            </a:r>
          </a:p>
          <a:p>
            <a:pPr marL="571500" indent="-571500" hangingPunct="1">
              <a:lnSpc>
                <a:spcPct val="120000"/>
              </a:lnSpc>
              <a:spcBef>
                <a:spcPts val="600"/>
              </a:spcBef>
              <a:buFont typeface="Arial" panose="020B0604020202020204" pitchFamily="34" charset="0"/>
              <a:buChar char="•"/>
            </a:pPr>
            <a:r>
              <a:rPr lang="en-GB" dirty="0">
                <a:solidFill>
                  <a:srgbClr val="000000"/>
                </a:solidFill>
              </a:rPr>
              <a:t>WASH</a:t>
            </a:r>
          </a:p>
          <a:p>
            <a:pPr marL="571500" indent="-571500" hangingPunct="1">
              <a:lnSpc>
                <a:spcPct val="120000"/>
              </a:lnSpc>
              <a:spcBef>
                <a:spcPts val="600"/>
              </a:spcBef>
              <a:buFont typeface="Arial" panose="020B0604020202020204" pitchFamily="34" charset="0"/>
              <a:buChar char="•"/>
            </a:pPr>
            <a:r>
              <a:rPr lang="en-GB" dirty="0">
                <a:solidFill>
                  <a:srgbClr val="000000"/>
                </a:solidFill>
              </a:rPr>
              <a:t>Shelter</a:t>
            </a:r>
          </a:p>
          <a:p>
            <a:pPr marL="571500" indent="-571500" hangingPunct="1">
              <a:lnSpc>
                <a:spcPct val="120000"/>
              </a:lnSpc>
              <a:spcBef>
                <a:spcPts val="600"/>
              </a:spcBef>
              <a:buFont typeface="Arial" panose="020B0604020202020204" pitchFamily="34" charset="0"/>
              <a:buChar char="•"/>
            </a:pPr>
            <a:r>
              <a:rPr lang="en-GB" dirty="0">
                <a:solidFill>
                  <a:srgbClr val="000000"/>
                </a:solidFill>
              </a:rPr>
              <a:t>Education</a:t>
            </a:r>
          </a:p>
          <a:p>
            <a:pPr marL="571500" indent="-571500" hangingPunct="1">
              <a:lnSpc>
                <a:spcPct val="120000"/>
              </a:lnSpc>
              <a:spcBef>
                <a:spcPts val="600"/>
              </a:spcBef>
              <a:buFont typeface="Arial" panose="020B0604020202020204" pitchFamily="34" charset="0"/>
              <a:buChar char="•"/>
            </a:pPr>
            <a:r>
              <a:rPr lang="en-GB" dirty="0">
                <a:solidFill>
                  <a:srgbClr val="000000"/>
                </a:solidFill>
              </a:rPr>
              <a:t>Protection</a:t>
            </a:r>
          </a:p>
        </p:txBody>
      </p:sp>
    </p:spTree>
    <p:extLst>
      <p:ext uri="{BB962C8B-B14F-4D97-AF65-F5344CB8AC3E}">
        <p14:creationId xmlns:p14="http://schemas.microsoft.com/office/powerpoint/2010/main" val="25186136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fade">
                                      <p:cBhvr>
                                        <p:cTn id="23" dur="500"/>
                                        <p:tgtEl>
                                          <p:spTgt spid="5">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500"/>
                                        <p:tgtEl>
                                          <p:spTgt spid="5">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500"/>
                                        <p:tgtEl>
                                          <p:spTgt spid="5">
                                            <p:txEl>
                                              <p:pRg st="3" end="3"/>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20FC-5B10-4377-BE33-541E8A34447B}"/>
              </a:ext>
            </a:extLst>
          </p:cNvPr>
          <p:cNvSpPr>
            <a:spLocks noGrp="1"/>
          </p:cNvSpPr>
          <p:nvPr>
            <p:ph type="title"/>
          </p:nvPr>
        </p:nvSpPr>
        <p:spPr/>
        <p:txBody>
          <a:bodyPr/>
          <a:lstStyle/>
          <a:p>
            <a:r>
              <a:rPr lang="en-US" dirty="0">
                <a:solidFill>
                  <a:srgbClr val="000000"/>
                </a:solidFill>
              </a:rPr>
              <a:t>Another way to look at this</a:t>
            </a:r>
          </a:p>
        </p:txBody>
      </p:sp>
      <p:sp>
        <p:nvSpPr>
          <p:cNvPr id="4" name="Slide Number Placeholder 3">
            <a:extLst>
              <a:ext uri="{FF2B5EF4-FFF2-40B4-BE49-F238E27FC236}">
                <a16:creationId xmlns:a16="http://schemas.microsoft.com/office/drawing/2014/main" id="{00377763-EC55-4659-88F2-1CBAC3AD0886}"/>
              </a:ext>
            </a:extLst>
          </p:cNvPr>
          <p:cNvSpPr>
            <a:spLocks noGrp="1"/>
          </p:cNvSpPr>
          <p:nvPr>
            <p:ph type="sldNum" sz="quarter" idx="2"/>
          </p:nvPr>
        </p:nvSpPr>
        <p:spPr/>
        <p:txBody>
          <a:bodyPr/>
          <a:lstStyle/>
          <a:p>
            <a:fld id="{86CB4B4D-7CA3-9044-876B-883B54F8677D}" type="slidenum">
              <a:rPr lang="en-US" smtClean="0"/>
              <a:t>5</a:t>
            </a:fld>
            <a:endParaRPr lang="en-US" dirty="0"/>
          </a:p>
        </p:txBody>
      </p:sp>
      <p:sp>
        <p:nvSpPr>
          <p:cNvPr id="6" name="Freeform: Shape 5">
            <a:extLst>
              <a:ext uri="{FF2B5EF4-FFF2-40B4-BE49-F238E27FC236}">
                <a16:creationId xmlns:a16="http://schemas.microsoft.com/office/drawing/2014/main" id="{33111D03-7DC6-4743-BBA9-43A153C20233}"/>
              </a:ext>
            </a:extLst>
          </p:cNvPr>
          <p:cNvSpPr/>
          <p:nvPr/>
        </p:nvSpPr>
        <p:spPr>
          <a:xfrm>
            <a:off x="885513" y="1585647"/>
            <a:ext cx="16454749" cy="4653580"/>
          </a:xfrm>
          <a:custGeom>
            <a:avLst/>
            <a:gdLst>
              <a:gd name="connsiteX0" fmla="*/ 0 w 16711881"/>
              <a:gd name="connsiteY0" fmla="*/ 3435197 h 4653580"/>
              <a:gd name="connsiteX1" fmla="*/ 2362200 w 16711881"/>
              <a:gd name="connsiteY1" fmla="*/ 3404717 h 4653580"/>
              <a:gd name="connsiteX2" fmla="*/ 3200400 w 16711881"/>
              <a:gd name="connsiteY2" fmla="*/ 2596997 h 4653580"/>
              <a:gd name="connsiteX3" fmla="*/ 3810000 w 16711881"/>
              <a:gd name="connsiteY3" fmla="*/ 3343757 h 4653580"/>
              <a:gd name="connsiteX4" fmla="*/ 5501640 w 16711881"/>
              <a:gd name="connsiteY4" fmla="*/ 3389477 h 4653580"/>
              <a:gd name="connsiteX5" fmla="*/ 6720840 w 16711881"/>
              <a:gd name="connsiteY5" fmla="*/ 6197 h 4653580"/>
              <a:gd name="connsiteX6" fmla="*/ 8107680 w 16711881"/>
              <a:gd name="connsiteY6" fmla="*/ 4349597 h 4653580"/>
              <a:gd name="connsiteX7" fmla="*/ 11292840 w 16711881"/>
              <a:gd name="connsiteY7" fmla="*/ 4181957 h 4653580"/>
              <a:gd name="connsiteX8" fmla="*/ 12222480 w 16711881"/>
              <a:gd name="connsiteY8" fmla="*/ 3328517 h 4653580"/>
              <a:gd name="connsiteX9" fmla="*/ 12847320 w 16711881"/>
              <a:gd name="connsiteY9" fmla="*/ 3907637 h 4653580"/>
              <a:gd name="connsiteX10" fmla="*/ 13776960 w 16711881"/>
              <a:gd name="connsiteY10" fmla="*/ 3160877 h 4653580"/>
              <a:gd name="connsiteX11" fmla="*/ 14615160 w 16711881"/>
              <a:gd name="connsiteY11" fmla="*/ 3618077 h 4653580"/>
              <a:gd name="connsiteX12" fmla="*/ 15300960 w 16711881"/>
              <a:gd name="connsiteY12" fmla="*/ 3282797 h 4653580"/>
              <a:gd name="connsiteX13" fmla="*/ 16550640 w 16711881"/>
              <a:gd name="connsiteY13" fmla="*/ 3298037 h 4653580"/>
              <a:gd name="connsiteX14" fmla="*/ 16657320 w 16711881"/>
              <a:gd name="connsiteY14" fmla="*/ 3252317 h 465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11881" h="4653580">
                <a:moveTo>
                  <a:pt x="0" y="3435197"/>
                </a:moveTo>
                <a:cubicBezTo>
                  <a:pt x="914400" y="3489807"/>
                  <a:pt x="1828800" y="3544417"/>
                  <a:pt x="2362200" y="3404717"/>
                </a:cubicBezTo>
                <a:cubicBezTo>
                  <a:pt x="2895600" y="3265017"/>
                  <a:pt x="2959100" y="2607157"/>
                  <a:pt x="3200400" y="2596997"/>
                </a:cubicBezTo>
                <a:cubicBezTo>
                  <a:pt x="3441700" y="2586837"/>
                  <a:pt x="3426460" y="3211677"/>
                  <a:pt x="3810000" y="3343757"/>
                </a:cubicBezTo>
                <a:cubicBezTo>
                  <a:pt x="4193540" y="3475837"/>
                  <a:pt x="5016500" y="3945737"/>
                  <a:pt x="5501640" y="3389477"/>
                </a:cubicBezTo>
                <a:cubicBezTo>
                  <a:pt x="5986780" y="2833217"/>
                  <a:pt x="6286500" y="-153823"/>
                  <a:pt x="6720840" y="6197"/>
                </a:cubicBezTo>
                <a:cubicBezTo>
                  <a:pt x="7155180" y="166217"/>
                  <a:pt x="7345680" y="3653637"/>
                  <a:pt x="8107680" y="4349597"/>
                </a:cubicBezTo>
                <a:cubicBezTo>
                  <a:pt x="8869680" y="5045557"/>
                  <a:pt x="10607040" y="4352137"/>
                  <a:pt x="11292840" y="4181957"/>
                </a:cubicBezTo>
                <a:cubicBezTo>
                  <a:pt x="11978640" y="4011777"/>
                  <a:pt x="11963400" y="3374237"/>
                  <a:pt x="12222480" y="3328517"/>
                </a:cubicBezTo>
                <a:cubicBezTo>
                  <a:pt x="12481560" y="3282797"/>
                  <a:pt x="12588240" y="3935577"/>
                  <a:pt x="12847320" y="3907637"/>
                </a:cubicBezTo>
                <a:cubicBezTo>
                  <a:pt x="13106400" y="3879697"/>
                  <a:pt x="13482320" y="3209137"/>
                  <a:pt x="13776960" y="3160877"/>
                </a:cubicBezTo>
                <a:cubicBezTo>
                  <a:pt x="14071600" y="3112617"/>
                  <a:pt x="14361160" y="3597757"/>
                  <a:pt x="14615160" y="3618077"/>
                </a:cubicBezTo>
                <a:cubicBezTo>
                  <a:pt x="14869160" y="3638397"/>
                  <a:pt x="14978380" y="3336137"/>
                  <a:pt x="15300960" y="3282797"/>
                </a:cubicBezTo>
                <a:cubicBezTo>
                  <a:pt x="15623540" y="3229457"/>
                  <a:pt x="16324580" y="3303117"/>
                  <a:pt x="16550640" y="3298037"/>
                </a:cubicBezTo>
                <a:cubicBezTo>
                  <a:pt x="16776700" y="3292957"/>
                  <a:pt x="16717010" y="3272637"/>
                  <a:pt x="16657320" y="3252317"/>
                </a:cubicBezTo>
              </a:path>
            </a:pathLst>
          </a:cu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7" name="TextBox 6">
            <a:extLst>
              <a:ext uri="{FF2B5EF4-FFF2-40B4-BE49-F238E27FC236}">
                <a16:creationId xmlns:a16="http://schemas.microsoft.com/office/drawing/2014/main" id="{E09D9436-1806-4CA9-9E98-61774189D3F3}"/>
              </a:ext>
            </a:extLst>
          </p:cNvPr>
          <p:cNvSpPr txBox="1"/>
          <p:nvPr/>
        </p:nvSpPr>
        <p:spPr>
          <a:xfrm>
            <a:off x="1070300" y="5420932"/>
            <a:ext cx="3670521"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“Normal” times with signs of trouble</a:t>
            </a:r>
          </a:p>
        </p:txBody>
      </p:sp>
      <p:sp>
        <p:nvSpPr>
          <p:cNvPr id="8" name="TextBox 7">
            <a:extLst>
              <a:ext uri="{FF2B5EF4-FFF2-40B4-BE49-F238E27FC236}">
                <a16:creationId xmlns:a16="http://schemas.microsoft.com/office/drawing/2014/main" id="{52AB40E3-A323-4792-9866-B0F80A62D308}"/>
              </a:ext>
            </a:extLst>
          </p:cNvPr>
          <p:cNvSpPr txBox="1"/>
          <p:nvPr/>
        </p:nvSpPr>
        <p:spPr>
          <a:xfrm>
            <a:off x="4877689" y="6118088"/>
            <a:ext cx="3670521"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Emergency and response</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9" name="TextBox 8">
            <a:extLst>
              <a:ext uri="{FF2B5EF4-FFF2-40B4-BE49-F238E27FC236}">
                <a16:creationId xmlns:a16="http://schemas.microsoft.com/office/drawing/2014/main" id="{428AE549-0492-456C-9594-3D96C94A4B12}"/>
              </a:ext>
            </a:extLst>
          </p:cNvPr>
          <p:cNvSpPr txBox="1"/>
          <p:nvPr/>
        </p:nvSpPr>
        <p:spPr>
          <a:xfrm>
            <a:off x="11632640" y="6178658"/>
            <a:ext cx="5427114"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Immediate aftermath and the new “normal”</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0" name="TextBox 9">
            <a:extLst>
              <a:ext uri="{FF2B5EF4-FFF2-40B4-BE49-F238E27FC236}">
                <a16:creationId xmlns:a16="http://schemas.microsoft.com/office/drawing/2014/main" id="{A4FBA187-C35E-42DF-9E62-F29786F619B0}"/>
              </a:ext>
            </a:extLst>
          </p:cNvPr>
          <p:cNvSpPr txBox="1"/>
          <p:nvPr/>
        </p:nvSpPr>
        <p:spPr>
          <a:xfrm>
            <a:off x="3475104" y="3315349"/>
            <a:ext cx="1125308"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FF0000"/>
                </a:solidFill>
              </a:rPr>
              <a:t>VCA</a:t>
            </a:r>
            <a:endParaRPr kumimoji="0" lang="en-US" sz="4000" b="1" i="0" u="none" strike="noStrike" cap="none" spc="0" normalizeH="0" baseline="0" dirty="0">
              <a:ln>
                <a:noFill/>
              </a:ln>
              <a:solidFill>
                <a:srgbClr val="FF0000"/>
              </a:solidFill>
              <a:effectLst/>
              <a:uFillTx/>
              <a:sym typeface="Open Sans Regular"/>
            </a:endParaRPr>
          </a:p>
        </p:txBody>
      </p:sp>
      <p:sp>
        <p:nvSpPr>
          <p:cNvPr id="11" name="TextBox 10">
            <a:extLst>
              <a:ext uri="{FF2B5EF4-FFF2-40B4-BE49-F238E27FC236}">
                <a16:creationId xmlns:a16="http://schemas.microsoft.com/office/drawing/2014/main" id="{CCECAF80-04FE-435E-BCC4-64422264D11F}"/>
              </a:ext>
            </a:extLst>
          </p:cNvPr>
          <p:cNvSpPr txBox="1"/>
          <p:nvPr/>
        </p:nvSpPr>
        <p:spPr>
          <a:xfrm>
            <a:off x="7369450" y="1163613"/>
            <a:ext cx="690746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FF0000"/>
                </a:solidFill>
                <a:effectLst/>
                <a:uFillTx/>
                <a:sym typeface="Open Sans Regular"/>
              </a:rPr>
              <a:t>Emergency assessment</a:t>
            </a:r>
          </a:p>
        </p:txBody>
      </p:sp>
      <p:sp>
        <p:nvSpPr>
          <p:cNvPr id="12" name="TextBox 11">
            <a:extLst>
              <a:ext uri="{FF2B5EF4-FFF2-40B4-BE49-F238E27FC236}">
                <a16:creationId xmlns:a16="http://schemas.microsoft.com/office/drawing/2014/main" id="{63E46D09-7430-4268-95CA-7CAE6D9DBAA3}"/>
              </a:ext>
            </a:extLst>
          </p:cNvPr>
          <p:cNvSpPr txBox="1"/>
          <p:nvPr/>
        </p:nvSpPr>
        <p:spPr>
          <a:xfrm>
            <a:off x="8891367" y="3162778"/>
            <a:ext cx="7696201"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b="1" dirty="0">
                <a:solidFill>
                  <a:srgbClr val="FF0000"/>
                </a:solidFill>
              </a:rPr>
              <a:t>Detailed</a:t>
            </a:r>
            <a:r>
              <a:rPr kumimoji="0" lang="en-US" sz="4000" b="1" i="0" u="none" strike="noStrike" cap="none" spc="0" normalizeH="0" baseline="0" dirty="0">
                <a:ln>
                  <a:noFill/>
                </a:ln>
                <a:solidFill>
                  <a:srgbClr val="FF0000"/>
                </a:solidFill>
                <a:effectLst/>
                <a:uFillTx/>
                <a:sym typeface="Open Sans Regular"/>
              </a:rPr>
              <a:t> assessments</a:t>
            </a:r>
          </a:p>
          <a:p>
            <a:pPr marL="0" marR="0" indent="0" algn="l" defTabSz="584200" rtl="0" fontAlgn="auto" latinLnBrk="0" hangingPunct="0">
              <a:lnSpc>
                <a:spcPct val="100000"/>
              </a:lnSpc>
              <a:spcBef>
                <a:spcPts val="0"/>
              </a:spcBef>
              <a:spcAft>
                <a:spcPts val="0"/>
              </a:spcAft>
              <a:buClrTx/>
              <a:buSzTx/>
              <a:buFontTx/>
              <a:buNone/>
              <a:tabLst/>
            </a:pPr>
            <a:r>
              <a:rPr lang="en-US" sz="4000" b="1" dirty="0">
                <a:solidFill>
                  <a:srgbClr val="FF0000"/>
                </a:solidFill>
              </a:rPr>
              <a:t>(technical, sectoral, monitoring, baseline-building)</a:t>
            </a:r>
            <a:endParaRPr kumimoji="0" lang="en-US" sz="4000" b="1" i="0" u="none" strike="noStrike" cap="none" spc="0" normalizeH="0" baseline="0" dirty="0">
              <a:ln>
                <a:noFill/>
              </a:ln>
              <a:solidFill>
                <a:srgbClr val="FF0000"/>
              </a:solidFill>
              <a:effectLst/>
              <a:uFillTx/>
              <a:sym typeface="Open Sans Regular"/>
            </a:endParaRPr>
          </a:p>
        </p:txBody>
      </p:sp>
      <p:sp>
        <p:nvSpPr>
          <p:cNvPr id="13" name="Freeform: Shape 12">
            <a:extLst>
              <a:ext uri="{FF2B5EF4-FFF2-40B4-BE49-F238E27FC236}">
                <a16:creationId xmlns:a16="http://schemas.microsoft.com/office/drawing/2014/main" id="{A7DA5560-16C0-4181-8A21-D624B6BA95CD}"/>
              </a:ext>
            </a:extLst>
          </p:cNvPr>
          <p:cNvSpPr/>
          <p:nvPr/>
        </p:nvSpPr>
        <p:spPr>
          <a:xfrm>
            <a:off x="5678106" y="2177870"/>
            <a:ext cx="11619293" cy="3166358"/>
          </a:xfrm>
          <a:custGeom>
            <a:avLst/>
            <a:gdLst>
              <a:gd name="connsiteX0" fmla="*/ 0 w 12054840"/>
              <a:gd name="connsiteY0" fmla="*/ 3095170 h 3166358"/>
              <a:gd name="connsiteX1" fmla="*/ 1158240 w 12054840"/>
              <a:gd name="connsiteY1" fmla="*/ 2881810 h 3166358"/>
              <a:gd name="connsiteX2" fmla="*/ 2910840 w 12054840"/>
              <a:gd name="connsiteY2" fmla="*/ 809170 h 3166358"/>
              <a:gd name="connsiteX3" fmla="*/ 5745480 w 12054840"/>
              <a:gd name="connsiteY3" fmla="*/ 1450 h 3166358"/>
              <a:gd name="connsiteX4" fmla="*/ 12054840 w 12054840"/>
              <a:gd name="connsiteY4" fmla="*/ 595810 h 3166358"/>
              <a:gd name="connsiteX5" fmla="*/ 12054840 w 12054840"/>
              <a:gd name="connsiteY5" fmla="*/ 595810 h 316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54840" h="3166358">
                <a:moveTo>
                  <a:pt x="0" y="3095170"/>
                </a:moveTo>
                <a:cubicBezTo>
                  <a:pt x="336550" y="3178990"/>
                  <a:pt x="673100" y="3262810"/>
                  <a:pt x="1158240" y="2881810"/>
                </a:cubicBezTo>
                <a:cubicBezTo>
                  <a:pt x="1643380" y="2500810"/>
                  <a:pt x="2146300" y="1289230"/>
                  <a:pt x="2910840" y="809170"/>
                </a:cubicBezTo>
                <a:cubicBezTo>
                  <a:pt x="3675380" y="329110"/>
                  <a:pt x="4221480" y="37010"/>
                  <a:pt x="5745480" y="1450"/>
                </a:cubicBezTo>
                <a:cubicBezTo>
                  <a:pt x="7269480" y="-34110"/>
                  <a:pt x="12054840" y="595810"/>
                  <a:pt x="12054840" y="595810"/>
                </a:cubicBezTo>
                <a:lnTo>
                  <a:pt x="12054840" y="595810"/>
                </a:lnTo>
              </a:path>
            </a:pathLst>
          </a:custGeom>
          <a:noFill/>
          <a:ln w="76200" cap="flat">
            <a:solidFill>
              <a:srgbClr val="FF0000"/>
            </a:solidFill>
            <a:prstDash val="dash"/>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3" name="TextBox 2">
            <a:extLst>
              <a:ext uri="{FF2B5EF4-FFF2-40B4-BE49-F238E27FC236}">
                <a16:creationId xmlns:a16="http://schemas.microsoft.com/office/drawing/2014/main" id="{0DAC301D-7581-456E-B86D-557DF89EC89D}"/>
              </a:ext>
            </a:extLst>
          </p:cNvPr>
          <p:cNvSpPr txBox="1"/>
          <p:nvPr/>
        </p:nvSpPr>
        <p:spPr>
          <a:xfrm rot="16200000">
            <a:off x="-1867645" y="4517728"/>
            <a:ext cx="4788170"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Emergency </a:t>
            </a: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intensity</a:t>
            </a:r>
          </a:p>
        </p:txBody>
      </p:sp>
      <p:sp>
        <p:nvSpPr>
          <p:cNvPr id="14" name="TextBox 13">
            <a:extLst>
              <a:ext uri="{FF2B5EF4-FFF2-40B4-BE49-F238E27FC236}">
                <a16:creationId xmlns:a16="http://schemas.microsoft.com/office/drawing/2014/main" id="{6837393F-B8C0-483B-A47E-D33248059F12}"/>
              </a:ext>
            </a:extLst>
          </p:cNvPr>
          <p:cNvSpPr txBox="1"/>
          <p:nvPr/>
        </p:nvSpPr>
        <p:spPr>
          <a:xfrm>
            <a:off x="9078405" y="8286379"/>
            <a:ext cx="120706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dirty="0">
                <a:solidFill>
                  <a:srgbClr val="000000"/>
                </a:solidFill>
              </a:rPr>
              <a:t>Time</a:t>
            </a: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1948349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C2B57-A599-4835-A01A-435F04DB4DD8}"/>
              </a:ext>
            </a:extLst>
          </p:cNvPr>
          <p:cNvSpPr>
            <a:spLocks noGrp="1"/>
          </p:cNvSpPr>
          <p:nvPr>
            <p:ph type="title"/>
          </p:nvPr>
        </p:nvSpPr>
        <p:spPr>
          <a:xfrm>
            <a:off x="392704" y="70423"/>
            <a:ext cx="16615136" cy="1130300"/>
          </a:xfrm>
        </p:spPr>
        <p:txBody>
          <a:bodyPr>
            <a:normAutofit fontScale="90000"/>
          </a:bodyPr>
          <a:lstStyle/>
          <a:p>
            <a:r>
              <a:rPr lang="en-US" dirty="0">
                <a:solidFill>
                  <a:srgbClr val="000000"/>
                </a:solidFill>
              </a:rPr>
              <a:t>Vulnerabilities and Capacity Assessment (VCA)</a:t>
            </a:r>
          </a:p>
        </p:txBody>
      </p:sp>
      <p:sp>
        <p:nvSpPr>
          <p:cNvPr id="3" name="Text Placeholder 2">
            <a:extLst>
              <a:ext uri="{FF2B5EF4-FFF2-40B4-BE49-F238E27FC236}">
                <a16:creationId xmlns:a16="http://schemas.microsoft.com/office/drawing/2014/main" id="{5108C654-AABE-44CE-9B8C-8AE57E678DE2}"/>
              </a:ext>
            </a:extLst>
          </p:cNvPr>
          <p:cNvSpPr>
            <a:spLocks noGrp="1"/>
          </p:cNvSpPr>
          <p:nvPr>
            <p:ph type="body" sz="half" idx="1"/>
          </p:nvPr>
        </p:nvSpPr>
        <p:spPr>
          <a:xfrm>
            <a:off x="2639291" y="1167006"/>
            <a:ext cx="14700972" cy="7120317"/>
          </a:xfrm>
        </p:spPr>
        <p:txBody>
          <a:bodyPr>
            <a:normAutofit/>
          </a:bodyPr>
          <a:lstStyle/>
          <a:p>
            <a:r>
              <a:rPr lang="en-GB" dirty="0"/>
              <a:t>“VCA enables local priorities to be identified and appropriate action taken to reduce disaster risk, and assists in the design and development of programmes that are mutually supportive and responsive to the needs of the people most closely concerned.”</a:t>
            </a:r>
          </a:p>
        </p:txBody>
      </p:sp>
      <p:sp>
        <p:nvSpPr>
          <p:cNvPr id="4" name="Slide Number Placeholder 3">
            <a:extLst>
              <a:ext uri="{FF2B5EF4-FFF2-40B4-BE49-F238E27FC236}">
                <a16:creationId xmlns:a16="http://schemas.microsoft.com/office/drawing/2014/main" id="{22CF78B7-6F6F-4D29-BF96-4A5938ECAD81}"/>
              </a:ext>
            </a:extLst>
          </p:cNvPr>
          <p:cNvSpPr>
            <a:spLocks noGrp="1"/>
          </p:cNvSpPr>
          <p:nvPr>
            <p:ph type="sldNum" sz="quarter" idx="2"/>
          </p:nvPr>
        </p:nvSpPr>
        <p:spPr/>
        <p:txBody>
          <a:bodyPr/>
          <a:lstStyle/>
          <a:p>
            <a:fld id="{86CB4B4D-7CA3-9044-876B-883B54F8677D}" type="slidenum">
              <a:rPr lang="en-US" smtClean="0"/>
              <a:t>6</a:t>
            </a:fld>
            <a:endParaRPr lang="en-US" dirty="0"/>
          </a:p>
        </p:txBody>
      </p:sp>
      <p:pic>
        <p:nvPicPr>
          <p:cNvPr id="5" name="Picture 2" descr="https://www.ifrc.org/PageFiles/49567/p16948_464.jpg">
            <a:extLst>
              <a:ext uri="{FF2B5EF4-FFF2-40B4-BE49-F238E27FC236}">
                <a16:creationId xmlns:a16="http://schemas.microsoft.com/office/drawing/2014/main" id="{302075B5-1FEF-44E9-AAED-92699DDA53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51217" y="4325367"/>
            <a:ext cx="9398617" cy="506390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FC9166-6B83-4CBF-96A6-2A6309732D38}"/>
              </a:ext>
            </a:extLst>
          </p:cNvPr>
          <p:cNvSpPr txBox="1"/>
          <p:nvPr/>
        </p:nvSpPr>
        <p:spPr>
          <a:xfrm>
            <a:off x="14205149" y="8994297"/>
            <a:ext cx="2170466"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IFRC</a:t>
            </a:r>
            <a:r>
              <a:rPr kumimoji="0" lang="en-US" sz="1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lang="en-US" sz="2000" dirty="0">
                <a:solidFill>
                  <a:srgbClr val="00B297"/>
                </a:solidFill>
              </a:rPr>
              <a:t>image and text</a:t>
            </a:r>
          </a:p>
        </p:txBody>
      </p:sp>
    </p:spTree>
    <p:extLst>
      <p:ext uri="{BB962C8B-B14F-4D97-AF65-F5344CB8AC3E}">
        <p14:creationId xmlns:p14="http://schemas.microsoft.com/office/powerpoint/2010/main" val="328220562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516103" y="279822"/>
            <a:ext cx="16308055" cy="1117600"/>
          </a:xfrm>
        </p:spPr>
        <p:txBody>
          <a:bodyPr>
            <a:normAutofit fontScale="90000"/>
          </a:bodyPr>
          <a:lstStyle/>
          <a:p>
            <a:r>
              <a:rPr lang="en-US" dirty="0">
                <a:solidFill>
                  <a:srgbClr val="000000"/>
                </a:solidFill>
              </a:rPr>
              <a:t>Emergency assessment priorities – brainstorm</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1032208" y="2276352"/>
            <a:ext cx="10123472" cy="3515149"/>
          </a:xfrm>
        </p:spPr>
        <p:txBody>
          <a:bodyPr>
            <a:normAutofit lnSpcReduction="10000"/>
          </a:bodyPr>
          <a:lstStyle/>
          <a:p>
            <a:r>
              <a:rPr lang="en-US" b="1" dirty="0"/>
              <a:t>What do we want to know?</a:t>
            </a:r>
            <a:br>
              <a:rPr lang="en-US" dirty="0"/>
            </a:br>
            <a:r>
              <a:rPr lang="en-US" dirty="0"/>
              <a:t>Let’s brainstorm a list of the top 10 questions you need answers to when making an assessment for an </a:t>
            </a:r>
            <a:r>
              <a:rPr lang="en-US" b="1" dirty="0"/>
              <a:t>immediate humanitarian crisis response</a:t>
            </a:r>
            <a:r>
              <a:rPr lang="en-US" dirty="0"/>
              <a:t>.</a:t>
            </a:r>
            <a:br>
              <a:rPr lang="en-US" b="1" dirty="0"/>
            </a:br>
            <a:r>
              <a:rPr lang="en-US" dirty="0"/>
              <a:t>(Consider any type of sudden emergency.)</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7</a:t>
            </a:fld>
            <a:endParaRPr lang="en-US" dirty="0"/>
          </a:p>
        </p:txBody>
      </p:sp>
      <p:grpSp>
        <p:nvGrpSpPr>
          <p:cNvPr id="3" name="Group 2">
            <a:extLst>
              <a:ext uri="{FF2B5EF4-FFF2-40B4-BE49-F238E27FC236}">
                <a16:creationId xmlns:a16="http://schemas.microsoft.com/office/drawing/2014/main" id="{BA3BECFB-636A-4FF8-B43F-DB83B608D36B}"/>
              </a:ext>
            </a:extLst>
          </p:cNvPr>
          <p:cNvGrpSpPr/>
          <p:nvPr/>
        </p:nvGrpSpPr>
        <p:grpSpPr>
          <a:xfrm>
            <a:off x="934844" y="5773615"/>
            <a:ext cx="10220836" cy="2662130"/>
            <a:chOff x="934844" y="4876800"/>
            <a:chExt cx="10220836" cy="2662130"/>
          </a:xfrm>
        </p:grpSpPr>
        <p:sp>
          <p:nvSpPr>
            <p:cNvPr id="9" name="Title 4">
              <a:extLst>
                <a:ext uri="{FF2B5EF4-FFF2-40B4-BE49-F238E27FC236}">
                  <a16:creationId xmlns:a16="http://schemas.microsoft.com/office/drawing/2014/main" id="{73D5FE12-9B6A-4F1A-898A-3D85D5FAE528}"/>
                </a:ext>
              </a:extLst>
            </p:cNvPr>
            <p:cNvSpPr txBox="1">
              <a:spLocks/>
            </p:cNvSpPr>
            <p:nvPr/>
          </p:nvSpPr>
          <p:spPr>
            <a:xfrm>
              <a:off x="934844" y="4876800"/>
              <a:ext cx="9117545" cy="11176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Reflect</a:t>
              </a:r>
            </a:p>
          </p:txBody>
        </p:sp>
        <p:sp>
          <p:nvSpPr>
            <p:cNvPr id="10" name="Text Placeholder 5">
              <a:extLst>
                <a:ext uri="{FF2B5EF4-FFF2-40B4-BE49-F238E27FC236}">
                  <a16:creationId xmlns:a16="http://schemas.microsoft.com/office/drawing/2014/main" id="{F3025BF3-8C42-4F04-945A-1675D7D5F2B7}"/>
                </a:ext>
              </a:extLst>
            </p:cNvPr>
            <p:cNvSpPr txBox="1">
              <a:spLocks/>
            </p:cNvSpPr>
            <p:nvPr/>
          </p:nvSpPr>
          <p:spPr>
            <a:xfrm>
              <a:off x="1032208" y="6116320"/>
              <a:ext cx="10123472" cy="14226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85000" lnSpcReduction="20000"/>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dirty="0"/>
                <a:t>Compare your list to the table at the top of page 11 in the Sphere Handbook – were any priorities missed?</a:t>
              </a:r>
            </a:p>
          </p:txBody>
        </p:sp>
      </p:grpSp>
      <p:pic>
        <p:nvPicPr>
          <p:cNvPr id="11" name="Picture 2" descr="Image result for flipchart">
            <a:extLst>
              <a:ext uri="{FF2B5EF4-FFF2-40B4-BE49-F238E27FC236}">
                <a16:creationId xmlns:a16="http://schemas.microsoft.com/office/drawing/2014/main" id="{B171CB83-07F6-4246-B9D6-BD22892E6B4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223184" y="1931160"/>
            <a:ext cx="4425896" cy="728242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C8A658D-EBCD-41E1-A89E-F0C0077A0211}"/>
              </a:ext>
            </a:extLst>
          </p:cNvPr>
          <p:cNvSpPr txBox="1"/>
          <p:nvPr/>
        </p:nvSpPr>
        <p:spPr>
          <a:xfrm rot="21201061" flipH="1">
            <a:off x="13573484" y="2665623"/>
            <a:ext cx="2245731" cy="4719241"/>
          </a:xfrm>
          <a:prstGeom prst="rect">
            <a:avLst/>
          </a:prstGeom>
          <a:noFill/>
          <a:ln w="12700" cap="flat">
            <a:noFill/>
            <a:miter lim="400000"/>
          </a:ln>
          <a:effectLst/>
          <a:scene3d>
            <a:camera prst="perspectiveHeroicExtremeRightFacing" fov="6000000">
              <a:rot lat="600000" lon="19800000" rev="0"/>
            </a:camera>
            <a:lightRig rig="threePt" dir="t"/>
          </a:scene3d>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priorities</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1</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2</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3</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4</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5</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6</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7</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8</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9</a:t>
            </a:r>
          </a:p>
          <a:p>
            <a:pPr marR="0" algn="l" defTabSz="584200" rtl="0" fontAlgn="auto" latinLnBrk="0" hangingPunct="0">
              <a:lnSpc>
                <a:spcPct val="100000"/>
              </a:lnSpc>
              <a:spcBef>
                <a:spcPts val="0"/>
              </a:spcBef>
              <a:spcAft>
                <a:spcPts val="0"/>
              </a:spcAft>
              <a:buClrTx/>
              <a:buSzTx/>
              <a:tabLst/>
            </a:pPr>
            <a:r>
              <a:rPr lang="en-US" i="1" dirty="0">
                <a:solidFill>
                  <a:srgbClr val="000000"/>
                </a:solidFill>
                <a:latin typeface="MV Boli" panose="02000500030200090000" pitchFamily="2" charset="0"/>
                <a:cs typeface="MV Boli" panose="02000500030200090000" pitchFamily="2" charset="0"/>
              </a:rPr>
              <a:t>10</a:t>
            </a: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sz="2400" i="1" dirty="0">
              <a:solidFill>
                <a:srgbClr val="000000"/>
              </a:solidFill>
              <a:latin typeface="MV Boli" panose="02000500030200090000" pitchFamily="2" charset="0"/>
              <a:cs typeface="MV Boli" panose="02000500030200090000" pitchFamily="2" charset="0"/>
            </a:endParaRP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Tree>
    <p:extLst>
      <p:ext uri="{BB962C8B-B14F-4D97-AF65-F5344CB8AC3E}">
        <p14:creationId xmlns:p14="http://schemas.microsoft.com/office/powerpoint/2010/main" val="31440035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7C33-27AD-4050-82E2-6B03534A2E26}"/>
              </a:ext>
            </a:extLst>
          </p:cNvPr>
          <p:cNvSpPr>
            <a:spLocks noGrp="1"/>
          </p:cNvSpPr>
          <p:nvPr>
            <p:ph type="title"/>
          </p:nvPr>
        </p:nvSpPr>
        <p:spPr/>
        <p:txBody>
          <a:bodyPr/>
          <a:lstStyle/>
          <a:p>
            <a:r>
              <a:rPr lang="en-US" dirty="0">
                <a:solidFill>
                  <a:srgbClr val="000000"/>
                </a:solidFill>
              </a:rPr>
              <a:t>Improved assessments:</a:t>
            </a:r>
          </a:p>
        </p:txBody>
      </p:sp>
      <p:sp>
        <p:nvSpPr>
          <p:cNvPr id="3" name="Text Placeholder 2">
            <a:extLst>
              <a:ext uri="{FF2B5EF4-FFF2-40B4-BE49-F238E27FC236}">
                <a16:creationId xmlns:a16="http://schemas.microsoft.com/office/drawing/2014/main" id="{9AC66931-C43D-4B10-8109-7CAFC37B9183}"/>
              </a:ext>
            </a:extLst>
          </p:cNvPr>
          <p:cNvSpPr>
            <a:spLocks noGrp="1"/>
          </p:cNvSpPr>
          <p:nvPr>
            <p:ph type="body" sz="half" idx="1"/>
          </p:nvPr>
        </p:nvSpPr>
        <p:spPr>
          <a:xfrm>
            <a:off x="1201511" y="1453801"/>
            <a:ext cx="14443302" cy="6845997"/>
          </a:xfrm>
        </p:spPr>
        <p:txBody>
          <a:bodyPr>
            <a:normAutofit fontScale="85000" lnSpcReduction="10000"/>
          </a:bodyPr>
          <a:lstStyle/>
          <a:p>
            <a:pPr marL="571500" indent="-571500">
              <a:buFont typeface="Arial" panose="020B0604020202020204" pitchFamily="34" charset="0"/>
              <a:buChar char="•"/>
            </a:pPr>
            <a:r>
              <a:rPr lang="en-US" dirty="0"/>
              <a:t>should be undertaken as soon as possible (first days or weeks);</a:t>
            </a:r>
          </a:p>
          <a:p>
            <a:pPr marL="571500" indent="-571500">
              <a:buFont typeface="Arial" panose="020B0604020202020204" pitchFamily="34" charset="0"/>
              <a:buChar char="•"/>
            </a:pPr>
            <a:r>
              <a:rPr lang="en-US" dirty="0"/>
              <a:t>take place with direct field presence and community engagement, with focus on vulnerabilities and capacities as well as needs;</a:t>
            </a:r>
          </a:p>
          <a:p>
            <a:pPr marL="571500" indent="-571500">
              <a:buFont typeface="Arial" panose="020B0604020202020204" pitchFamily="34" charset="0"/>
              <a:buChar char="•"/>
            </a:pPr>
            <a:r>
              <a:rPr lang="en-US" dirty="0"/>
              <a:t>should be designed towards specific useful programmatic ends;</a:t>
            </a:r>
          </a:p>
          <a:p>
            <a:pPr marL="571500" indent="-571500">
              <a:buFont typeface="Arial" panose="020B0604020202020204" pitchFamily="34" charset="0"/>
              <a:buChar char="•"/>
            </a:pPr>
            <a:r>
              <a:rPr lang="en-US" dirty="0"/>
              <a:t>can be very different in terms of speed, methodology, and application depending on the sector;</a:t>
            </a:r>
          </a:p>
          <a:p>
            <a:pPr marL="571500" indent="-571500">
              <a:buFont typeface="Arial" panose="020B0604020202020204" pitchFamily="34" charset="0"/>
              <a:buChar char="•"/>
            </a:pPr>
            <a:r>
              <a:rPr lang="en-US" dirty="0"/>
              <a:t>should be coordinated with other assessments (e.g. MIRA approach); and</a:t>
            </a:r>
          </a:p>
          <a:p>
            <a:pPr marL="571500" indent="-571500">
              <a:buFont typeface="Arial" panose="020B0604020202020204" pitchFamily="34" charset="0"/>
              <a:buChar char="•"/>
            </a:pPr>
            <a:r>
              <a:rPr lang="en-US" dirty="0"/>
              <a:t>benefit from Sphere guidance and tools.</a:t>
            </a:r>
          </a:p>
          <a:p>
            <a:pPr marL="571500" indent="-5715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D2FE2A4B-B773-449D-8273-0B95790D7479}"/>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86371493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09861-51FA-468F-8432-77780B2D273B}"/>
              </a:ext>
            </a:extLst>
          </p:cNvPr>
          <p:cNvSpPr>
            <a:spLocks noGrp="1"/>
          </p:cNvSpPr>
          <p:nvPr>
            <p:ph type="title"/>
          </p:nvPr>
        </p:nvSpPr>
        <p:spPr/>
        <p:txBody>
          <a:bodyPr>
            <a:normAutofit fontScale="90000"/>
          </a:bodyPr>
          <a:lstStyle/>
          <a:p>
            <a:r>
              <a:rPr lang="en-US" dirty="0">
                <a:solidFill>
                  <a:srgbClr val="000000"/>
                </a:solidFill>
              </a:rPr>
              <a:t>Examples of specialised assessments</a:t>
            </a:r>
          </a:p>
        </p:txBody>
      </p:sp>
      <p:sp>
        <p:nvSpPr>
          <p:cNvPr id="4" name="Slide Number Placeholder 3">
            <a:extLst>
              <a:ext uri="{FF2B5EF4-FFF2-40B4-BE49-F238E27FC236}">
                <a16:creationId xmlns:a16="http://schemas.microsoft.com/office/drawing/2014/main" id="{64B109E9-C8CF-483F-A458-A8030CCD9A4B}"/>
              </a:ext>
            </a:extLst>
          </p:cNvPr>
          <p:cNvSpPr>
            <a:spLocks noGrp="1"/>
          </p:cNvSpPr>
          <p:nvPr>
            <p:ph type="sldNum" sz="quarter" idx="2"/>
          </p:nvPr>
        </p:nvSpPr>
        <p:spPr/>
        <p:txBody>
          <a:bodyPr/>
          <a:lstStyle/>
          <a:p>
            <a:fld id="{86CB4B4D-7CA3-9044-876B-883B54F8677D}" type="slidenum">
              <a:rPr lang="en-US" smtClean="0"/>
              <a:t>9</a:t>
            </a:fld>
            <a:endParaRPr lang="en-US" dirty="0"/>
          </a:p>
        </p:txBody>
      </p:sp>
      <p:pic>
        <p:nvPicPr>
          <p:cNvPr id="1026" name="Picture 2" descr="Image result for humanitarian field assessment mission IFRC">
            <a:extLst>
              <a:ext uri="{FF2B5EF4-FFF2-40B4-BE49-F238E27FC236}">
                <a16:creationId xmlns:a16="http://schemas.microsoft.com/office/drawing/2014/main" id="{8466325E-B02F-4FBD-B4F6-8239EA4FA898}"/>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441617" y="2405209"/>
            <a:ext cx="5242560" cy="44272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FE77166-17C0-4081-8A3B-B91396C94EA1}"/>
              </a:ext>
            </a:extLst>
          </p:cNvPr>
          <p:cNvSpPr txBox="1"/>
          <p:nvPr/>
        </p:nvSpPr>
        <p:spPr>
          <a:xfrm>
            <a:off x="13559999" y="7025873"/>
            <a:ext cx="3086456"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Epidemiological survey. IFRC </a:t>
            </a:r>
          </a:p>
        </p:txBody>
      </p:sp>
      <p:pic>
        <p:nvPicPr>
          <p:cNvPr id="1028" name="Picture 4" descr="photo">
            <a:extLst>
              <a:ext uri="{FF2B5EF4-FFF2-40B4-BE49-F238E27FC236}">
                <a16:creationId xmlns:a16="http://schemas.microsoft.com/office/drawing/2014/main" id="{57FD5376-DDAA-4D91-82B7-F5D2E64BF67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411256" y="2405208"/>
            <a:ext cx="4517750" cy="44272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FE9162E-AE89-4D3D-8A66-9CC4FD63B652}"/>
              </a:ext>
            </a:extLst>
          </p:cNvPr>
          <p:cNvSpPr/>
          <p:nvPr/>
        </p:nvSpPr>
        <p:spPr>
          <a:xfrm>
            <a:off x="5898645" y="6832429"/>
            <a:ext cx="5030361" cy="707886"/>
          </a:xfrm>
          <a:prstGeom prst="rect">
            <a:avLst/>
          </a:prstGeom>
        </p:spPr>
        <p:txBody>
          <a:bodyPr wrap="square">
            <a:spAutoFit/>
          </a:bodyPr>
          <a:lstStyle/>
          <a:p>
            <a:pPr algn="r"/>
            <a:r>
              <a:rPr lang="en-US" sz="2000" dirty="0">
                <a:solidFill>
                  <a:srgbClr val="00B297"/>
                </a:solidFill>
              </a:rPr>
              <a:t>MUAC screening for nutritional assessment.</a:t>
            </a:r>
          </a:p>
          <a:p>
            <a:pPr algn="r"/>
            <a:r>
              <a:rPr lang="en-US" sz="2000" dirty="0">
                <a:solidFill>
                  <a:srgbClr val="00B297"/>
                </a:solidFill>
              </a:rPr>
              <a:t>Action Against Hunger/J Asenbrennerova</a:t>
            </a:r>
          </a:p>
        </p:txBody>
      </p:sp>
      <p:pic>
        <p:nvPicPr>
          <p:cNvPr id="1030" name="Picture 6" descr="Image result for humanitarian emergency assessment team">
            <a:extLst>
              <a:ext uri="{FF2B5EF4-FFF2-40B4-BE49-F238E27FC236}">
                <a16:creationId xmlns:a16="http://schemas.microsoft.com/office/drawing/2014/main" id="{BF9872FE-5D08-4578-91E4-A11020989D67}"/>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92481" y="2425210"/>
            <a:ext cx="5106164" cy="43872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23BEEDC-ADD9-4BB8-A016-656A44698092}"/>
              </a:ext>
            </a:extLst>
          </p:cNvPr>
          <p:cNvSpPr txBox="1"/>
          <p:nvPr/>
        </p:nvSpPr>
        <p:spPr>
          <a:xfrm>
            <a:off x="1724424" y="6817040"/>
            <a:ext cx="417422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000" dirty="0">
                <a:solidFill>
                  <a:srgbClr val="00B297"/>
                </a:solidFill>
              </a:rPr>
              <a:t>Inter-agency</a:t>
            </a:r>
            <a:r>
              <a:rPr lang="en-US" dirty="0">
                <a:solidFill>
                  <a:srgbClr val="000000"/>
                </a:solidFill>
              </a:rPr>
              <a:t> </a:t>
            </a:r>
            <a:r>
              <a:rPr lang="en-US" sz="2000" dirty="0">
                <a:solidFill>
                  <a:srgbClr val="00B297"/>
                </a:solidFill>
              </a:rPr>
              <a:t>assessment team. UNDAC</a:t>
            </a:r>
          </a:p>
        </p:txBody>
      </p:sp>
    </p:spTree>
    <p:extLst>
      <p:ext uri="{BB962C8B-B14F-4D97-AF65-F5344CB8AC3E}">
        <p14:creationId xmlns:p14="http://schemas.microsoft.com/office/powerpoint/2010/main" val="3918755871"/>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2738</TotalTime>
  <Words>4798</Words>
  <Application>Microsoft Office PowerPoint</Application>
  <PresentationFormat>Custom</PresentationFormat>
  <Paragraphs>385</Paragraphs>
  <Slides>26</Slides>
  <Notes>26</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Helvetica Neue</vt:lpstr>
      <vt:lpstr>MV Boli</vt:lpstr>
      <vt:lpstr>Open Sans</vt:lpstr>
      <vt:lpstr>Open Sans Bold</vt:lpstr>
      <vt:lpstr>Open Sans Light</vt:lpstr>
      <vt:lpstr>Open Sans Regular</vt:lpstr>
      <vt:lpstr>Roboto</vt:lpstr>
      <vt:lpstr>White</vt:lpstr>
      <vt:lpstr>Sphere, assessment AND analysis</vt:lpstr>
      <vt:lpstr>At the end of this session you will be able to:  </vt:lpstr>
      <vt:lpstr>Assessment is where we begin </vt:lpstr>
      <vt:lpstr>Different assessments over time</vt:lpstr>
      <vt:lpstr>Another way to look at this</vt:lpstr>
      <vt:lpstr>Vulnerabilities and Capacity Assessment (VCA)</vt:lpstr>
      <vt:lpstr>Emergency assessment priorities – brainstorm</vt:lpstr>
      <vt:lpstr>Improved assessments:</vt:lpstr>
      <vt:lpstr>Examples of specialised assessments</vt:lpstr>
      <vt:lpstr>How does Sphere contribute?</vt:lpstr>
      <vt:lpstr>The importance of disaggregation</vt:lpstr>
      <vt:lpstr>Quick analysis exercise</vt:lpstr>
      <vt:lpstr>Population A</vt:lpstr>
      <vt:lpstr>Population B</vt:lpstr>
      <vt:lpstr>Other information to disaggregate</vt:lpstr>
      <vt:lpstr>Managing sensitive information</vt:lpstr>
      <vt:lpstr>Improving assessment question quality</vt:lpstr>
      <vt:lpstr>The three types of Sphere indicators</vt:lpstr>
      <vt:lpstr>Sphere indicators support analysis</vt:lpstr>
      <vt:lpstr>Turning indicators into assessments</vt:lpstr>
      <vt:lpstr>Example: indicator to assessment</vt:lpstr>
      <vt:lpstr>Assessment planning exercise</vt:lpstr>
      <vt:lpstr>You will assess the 10,000 refugees in town.</vt:lpstr>
      <vt:lpstr>Debriefing</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218</cp:revision>
  <cp:lastPrinted>2019-01-14T15:42:25Z</cp:lastPrinted>
  <dcterms:created xsi:type="dcterms:W3CDTF">2018-12-14T22:00:46Z</dcterms:created>
  <dcterms:modified xsi:type="dcterms:W3CDTF">2019-04-26T07:36:52Z</dcterms:modified>
</cp:coreProperties>
</file>