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8" r:id="rId3"/>
    <p:sldId id="263" r:id="rId4"/>
    <p:sldId id="296" r:id="rId5"/>
    <p:sldId id="306" r:id="rId6"/>
    <p:sldId id="298" r:id="rId7"/>
    <p:sldId id="307" r:id="rId8"/>
    <p:sldId id="295" r:id="rId9"/>
    <p:sldId id="294" r:id="rId10"/>
    <p:sldId id="299" r:id="rId11"/>
    <p:sldId id="300" r:id="rId12"/>
    <p:sldId id="301" r:id="rId13"/>
    <p:sldId id="302" r:id="rId14"/>
    <p:sldId id="303" r:id="rId15"/>
    <p:sldId id="304" r:id="rId16"/>
    <p:sldId id="305" r:id="rId17"/>
    <p:sldId id="308" r:id="rId18"/>
    <p:sldId id="280" r:id="rId19"/>
    <p:sldId id="261" r:id="rId2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00000"/>
    <a:srgbClr val="CCFFCC"/>
    <a:srgbClr val="D2F0E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49" autoAdjust="0"/>
    <p:restoredTop sz="69865" autoAdjust="0"/>
  </p:normalViewPr>
  <p:slideViewPr>
    <p:cSldViewPr snapToGrid="0">
      <p:cViewPr varScale="1">
        <p:scale>
          <a:sx n="52" d="100"/>
          <a:sy n="52" d="100"/>
        </p:scale>
        <p:origin x="13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Tree>
    <p:extLst>
      <p:ext uri="{BB962C8B-B14F-4D97-AF65-F5344CB8AC3E}">
        <p14:creationId xmlns:p14="http://schemas.microsoft.com/office/powerpoint/2010/main" val="4227260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in the exercise the three people joining together as a trio will each take turns being an </a:t>
            </a:r>
            <a:r>
              <a:rPr lang="en-US" sz="1400" b="1" dirty="0"/>
              <a:t>advocate</a:t>
            </a:r>
            <a:r>
              <a:rPr lang="en-US" sz="1400" dirty="0"/>
              <a:t>, a </a:t>
            </a:r>
            <a:r>
              <a:rPr lang="en-US" sz="1400" b="1" dirty="0"/>
              <a:t>target</a:t>
            </a:r>
            <a:r>
              <a:rPr lang="en-US" sz="1400" dirty="0"/>
              <a:t> (the person being asked to change), and an </a:t>
            </a:r>
            <a:r>
              <a:rPr lang="en-US" sz="1400" b="1" dirty="0"/>
              <a:t>observer.</a:t>
            </a:r>
          </a:p>
          <a:p>
            <a:endParaRPr lang="en-US" sz="1400" b="1" dirty="0"/>
          </a:p>
          <a:p>
            <a:r>
              <a:rPr lang="en-US" sz="1400" b="1" dirty="0"/>
              <a:t>Clearly explain that there will be three short role plays in the exercise, that each role play is an entirely different situation, and that the players will have a different role in each of the three scenarios.</a:t>
            </a:r>
          </a:p>
        </p:txBody>
      </p:sp>
    </p:spTree>
    <p:extLst>
      <p:ext uri="{BB962C8B-B14F-4D97-AF65-F5344CB8AC3E}">
        <p14:creationId xmlns:p14="http://schemas.microsoft.com/office/powerpoint/2010/main" val="3875339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participants to look at their papers and identify that they have a sheet with either A, B, or C at the top. Ask them to note that there are three rounds described on the sheet as rounds 1, 2, and 3. </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everyone to take a moment and to read the information for round 1 only. Ask them to confirm their role as advocate, target, or observer in round 1. </a:t>
            </a:r>
          </a:p>
          <a:p>
            <a:endParaRPr lang="en-US" sz="1400" dirty="0"/>
          </a:p>
        </p:txBody>
      </p:sp>
    </p:spTree>
    <p:extLst>
      <p:ext uri="{BB962C8B-B14F-4D97-AF65-F5344CB8AC3E}">
        <p14:creationId xmlns:p14="http://schemas.microsoft.com/office/powerpoint/2010/main" val="1941732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Step through the final instructions on the slide and begin the exercise. Show the next slide to start the timer for round 1.</a:t>
            </a:r>
          </a:p>
          <a:p>
            <a:endParaRPr lang="en-GB" sz="1400" noProof="0" dirty="0"/>
          </a:p>
          <a:p>
            <a:r>
              <a:rPr lang="en-GB" sz="1400" noProof="0" dirty="0"/>
              <a:t>Because this activity involves a lot of talking, it may be useful for some groups to use neighbouring rooms if possible. They should not go too far because you will need to frequently ask them to move onto the next phase. You will also need to move between groups to confirm they are following the instructions correctly.</a:t>
            </a:r>
          </a:p>
        </p:txBody>
      </p:sp>
    </p:spTree>
    <p:extLst>
      <p:ext uri="{BB962C8B-B14F-4D97-AF65-F5344CB8AC3E}">
        <p14:creationId xmlns:p14="http://schemas.microsoft.com/office/powerpoint/2010/main" val="2818455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Announce in a clear voice that this is the beginning of round 1. Allow 5 minutes for the action. When the 5 minutes are finished, ask the observer/evaluator to give their feedback to the advocate. If this takes less than 5 minutes, the trio is free to discuss how the exercise went. After these 5 minutes, explain that each trio should prepare for round 2. They will have about 5 minutes to get ready.</a:t>
            </a:r>
          </a:p>
          <a:p>
            <a:endParaRPr lang="en-GB" sz="1400" noProof="0" dirty="0"/>
          </a:p>
          <a:p>
            <a:r>
              <a:rPr lang="en-GB" sz="1400" b="1" noProof="0" dirty="0"/>
              <a:t>Special note for observers and giving feedback – </a:t>
            </a:r>
            <a:r>
              <a:rPr lang="en-GB" sz="1400" b="0" noProof="0" dirty="0"/>
              <a:t>e</a:t>
            </a:r>
            <a:r>
              <a:rPr lang="en-GB" sz="1400" noProof="0" dirty="0">
                <a:effectLst/>
                <a:latin typeface="+mn-lt"/>
                <a:ea typeface="+mn-ea"/>
                <a:cs typeface="+mn-cs"/>
                <a:sym typeface="Helvetica Neue"/>
              </a:rPr>
              <a:t>mphasise that it is a great opportunity for learning – both for the observers and for the advocates as they listen to the feedback. This will work best if you follow these guidelines:</a:t>
            </a:r>
          </a:p>
          <a:p>
            <a:pPr marL="457200" indent="-457200">
              <a:buFont typeface="+mj-lt"/>
              <a:buAutoNum type="arabicPeriod"/>
            </a:pPr>
            <a:r>
              <a:rPr lang="en-GB" sz="1400" noProof="0" dirty="0">
                <a:effectLst/>
                <a:latin typeface="+mn-lt"/>
                <a:ea typeface="+mn-ea"/>
                <a:cs typeface="+mn-cs"/>
                <a:sym typeface="Helvetica Neue"/>
              </a:rPr>
              <a:t>Observers should focus on a few key points from the form – determined by them, to get into more depth in the short time allowed.</a:t>
            </a:r>
          </a:p>
          <a:p>
            <a:pPr marL="457200" indent="-457200">
              <a:buFont typeface="+mj-lt"/>
              <a:buAutoNum type="arabicPeriod"/>
            </a:pPr>
            <a:r>
              <a:rPr lang="en-GB" sz="1400" noProof="0" dirty="0">
                <a:effectLst/>
                <a:latin typeface="+mn-lt"/>
                <a:ea typeface="+mn-ea"/>
                <a:cs typeface="+mn-cs"/>
                <a:sym typeface="Helvetica Neue"/>
              </a:rPr>
              <a:t>When giving the feedback the observer has 2–3 minutes to </a:t>
            </a:r>
            <a:r>
              <a:rPr lang="en-GB" sz="1400" b="1" noProof="0" dirty="0">
                <a:effectLst/>
                <a:latin typeface="+mn-lt"/>
                <a:ea typeface="+mn-ea"/>
                <a:cs typeface="+mn-cs"/>
                <a:sym typeface="Helvetica Neue"/>
              </a:rPr>
              <a:t>give feedback </a:t>
            </a:r>
            <a:r>
              <a:rPr lang="en-GB" sz="1400" b="1" u="none" noProof="0" dirty="0">
                <a:effectLst/>
                <a:latin typeface="+mn-lt"/>
                <a:ea typeface="+mn-ea"/>
                <a:cs typeface="+mn-cs"/>
                <a:sym typeface="Helvetica Neue"/>
              </a:rPr>
              <a:t>uninterrupted</a:t>
            </a:r>
            <a:r>
              <a:rPr lang="en-GB" sz="1400" u="none" noProof="0" dirty="0">
                <a:effectLst/>
                <a:latin typeface="+mn-lt"/>
                <a:ea typeface="+mn-ea"/>
                <a:cs typeface="+mn-cs"/>
                <a:sym typeface="Helvetica Neue"/>
              </a:rPr>
              <a:t>. </a:t>
            </a:r>
          </a:p>
          <a:p>
            <a:pPr marL="457200" indent="-457200">
              <a:buFont typeface="+mj-lt"/>
              <a:buAutoNum type="arabicPeriod"/>
            </a:pPr>
            <a:r>
              <a:rPr lang="en-GB" sz="1400" u="none" noProof="0" dirty="0">
                <a:effectLst/>
                <a:latin typeface="+mn-lt"/>
                <a:ea typeface="+mn-ea"/>
                <a:cs typeface="+mn-cs"/>
                <a:sym typeface="Helvetica Neue"/>
              </a:rPr>
              <a:t>The </a:t>
            </a:r>
            <a:r>
              <a:rPr lang="en-GB" sz="1400" noProof="0" dirty="0">
                <a:effectLst/>
                <a:latin typeface="+mn-lt"/>
                <a:ea typeface="+mn-ea"/>
                <a:cs typeface="+mn-cs"/>
                <a:sym typeface="Helvetica Neue"/>
              </a:rPr>
              <a:t>advocate should try to </a:t>
            </a:r>
            <a:r>
              <a:rPr lang="en-GB" sz="1400" b="1" noProof="0" dirty="0">
                <a:effectLst/>
                <a:latin typeface="+mn-lt"/>
                <a:ea typeface="+mn-ea"/>
                <a:cs typeface="+mn-cs"/>
                <a:sym typeface="Helvetica Neue"/>
              </a:rPr>
              <a:t>just listen, </a:t>
            </a:r>
            <a:r>
              <a:rPr lang="en-GB" sz="1400" b="0" noProof="0" dirty="0">
                <a:effectLst/>
                <a:latin typeface="+mn-lt"/>
                <a:ea typeface="+mn-ea"/>
                <a:cs typeface="+mn-cs"/>
                <a:sym typeface="Helvetica Neue"/>
              </a:rPr>
              <a:t>and avoid their own internal dialogue of defence and coming up with reasons for their actions. The point is to simply listen and hear the observer’s opinions.</a:t>
            </a:r>
          </a:p>
          <a:p>
            <a:pPr marL="457200" indent="-457200">
              <a:buFont typeface="+mj-lt"/>
              <a:buAutoNum type="arabicPeriod"/>
            </a:pPr>
            <a:r>
              <a:rPr lang="en-GB" sz="1400" noProof="0" dirty="0">
                <a:effectLst/>
                <a:latin typeface="+mn-lt"/>
                <a:ea typeface="+mn-ea"/>
                <a:cs typeface="+mn-cs"/>
                <a:sym typeface="Helvetica Neue"/>
              </a:rPr>
              <a:t>The target should also give brief feedback for a minute followed by the advocate sharing their own reflection for a minute more. </a:t>
            </a:r>
          </a:p>
          <a:p>
            <a:pPr marL="457200" indent="-457200">
              <a:buFont typeface="+mj-lt"/>
              <a:buAutoNum type="arabicPeriod"/>
            </a:pPr>
            <a:r>
              <a:rPr lang="en-GB" sz="1400" noProof="0" dirty="0">
                <a:effectLst/>
                <a:latin typeface="+mn-lt"/>
                <a:ea typeface="+mn-ea"/>
                <a:cs typeface="+mn-cs"/>
                <a:sym typeface="Helvetica Neue"/>
              </a:rPr>
              <a:t>This exercise also provides an opportunity to practise effective listening (and self-control)</a:t>
            </a:r>
          </a:p>
          <a:p>
            <a:endParaRPr lang="en-GB" sz="1400" b="1" noProof="0" dirty="0"/>
          </a:p>
        </p:txBody>
      </p:sp>
    </p:spTree>
    <p:extLst>
      <p:ext uri="{BB962C8B-B14F-4D97-AF65-F5344CB8AC3E}">
        <p14:creationId xmlns:p14="http://schemas.microsoft.com/office/powerpoint/2010/main" val="2697682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Announce in a clear voice that this is the beginning of round 2. Allow 5 minutes for the action. When the 5 minutes are finished, ask the observer/evaluator to give their feedback to the advocate. If this takes less than 5 minutes, the trio is free to discuss how the exercise went. After these 5 minutes, explain that each trio should prepare for round 3. They will have about 5 minutes to get ready.</a:t>
            </a:r>
          </a:p>
          <a:p>
            <a:endParaRPr lang="en-US" sz="1400" dirty="0"/>
          </a:p>
        </p:txBody>
      </p:sp>
    </p:spTree>
    <p:extLst>
      <p:ext uri="{BB962C8B-B14F-4D97-AF65-F5344CB8AC3E}">
        <p14:creationId xmlns:p14="http://schemas.microsoft.com/office/powerpoint/2010/main" val="510911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Announce in a clear voice that this is the beginning of round 3. Allow 5 minutes for the action. When the 5 minutes are finished, ask the observer/evaluator to give their feedback to the advocate. If this takes less than 5 minutes, the trio is free to discuss how the exercise went. After these 5 minutes, explain that the exercise is finished.</a:t>
            </a:r>
          </a:p>
        </p:txBody>
      </p:sp>
    </p:spTree>
    <p:extLst>
      <p:ext uri="{BB962C8B-B14F-4D97-AF65-F5344CB8AC3E}">
        <p14:creationId xmlns:p14="http://schemas.microsoft.com/office/powerpoint/2010/main" val="2562872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plenary discussion. Ask each question in turn and make sure everyone can hear the responses from participants for each question. You should have about 10 minutes for this.</a:t>
            </a:r>
          </a:p>
          <a:p>
            <a:endParaRPr lang="en-US" sz="1400" dirty="0"/>
          </a:p>
          <a:p>
            <a:r>
              <a:rPr lang="en-US" sz="1400" dirty="0"/>
              <a:t>Did the negotiations end in success or failure? How can you deal with failure and part on reasonable terms?</a:t>
            </a:r>
          </a:p>
        </p:txBody>
      </p:sp>
    </p:spTree>
    <p:extLst>
      <p:ext uri="{BB962C8B-B14F-4D97-AF65-F5344CB8AC3E}">
        <p14:creationId xmlns:p14="http://schemas.microsoft.com/office/powerpoint/2010/main" val="3099981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Distribute the brochure for this e-learning course, printed from the file included in the package – </a:t>
            </a:r>
            <a:r>
              <a:rPr lang="en-US" sz="1400" b="1" dirty="0"/>
              <a:t>STP 19 Sphere Champion flyer.pdf</a:t>
            </a:r>
          </a:p>
          <a:p>
            <a:endParaRPr lang="en-US" sz="1400" dirty="0"/>
          </a:p>
        </p:txBody>
      </p:sp>
    </p:spTree>
    <p:extLst>
      <p:ext uri="{BB962C8B-B14F-4D97-AF65-F5344CB8AC3E}">
        <p14:creationId xmlns:p14="http://schemas.microsoft.com/office/powerpoint/2010/main" val="8746541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key points of the session and end by challenging participants to actively advocate for the rights of the most vulnerable people.</a:t>
            </a:r>
          </a:p>
          <a:p>
            <a:endParaRPr lang="en-US" sz="1400" dirty="0"/>
          </a:p>
          <a:p>
            <a:r>
              <a:rPr lang="en-US" sz="1400" dirty="0"/>
              <a:t>Challenge them to think about with whom they should advocate, using what tools and approaches (matching advocacy efforts to resistance, communication channels, negotiation skills).</a:t>
            </a:r>
          </a:p>
          <a:p>
            <a:endParaRPr lang="en-US" sz="1400" dirty="0"/>
          </a:p>
          <a:p>
            <a:r>
              <a:rPr lang="en-US" sz="1400" dirty="0"/>
              <a:t>In short, challenge them to be bold, and to change the world.</a:t>
            </a:r>
          </a:p>
        </p:txBody>
      </p:sp>
    </p:spTree>
    <p:extLst>
      <p:ext uri="{BB962C8B-B14F-4D97-AF65-F5344CB8AC3E}">
        <p14:creationId xmlns:p14="http://schemas.microsoft.com/office/powerpoint/2010/main" val="4230282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Thank everyone and wish them success in meeting the challenge.</a:t>
            </a:r>
          </a:p>
          <a:p>
            <a:endParaRPr lang="en-US" sz="1400" dirty="0"/>
          </a:p>
          <a:p>
            <a:r>
              <a:rPr lang="en-US" sz="1400" dirty="0"/>
              <a:t>If following the 5-day agenda, this is the final “learning” session (before the evaluation session). Thank everyone for their attention during the whole workshop. After the break, participants will have the chance to reflect on the workshop as a whole and share their thoughts and feedback.</a:t>
            </a:r>
          </a:p>
        </p:txBody>
      </p:sp>
    </p:spTree>
    <p:extLst>
      <p:ext uri="{BB962C8B-B14F-4D97-AF65-F5344CB8AC3E}">
        <p14:creationId xmlns:p14="http://schemas.microsoft.com/office/powerpoint/2010/main" val="283520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learning objectives and explain that in this session participants will discuss Sphere and advocacy, and practise some practical advocacy skills using different scenarios.</a:t>
            </a:r>
          </a:p>
        </p:txBody>
      </p:sp>
    </p:spTree>
    <p:extLst>
      <p:ext uri="{BB962C8B-B14F-4D97-AF65-F5344CB8AC3E}">
        <p14:creationId xmlns:p14="http://schemas.microsoft.com/office/powerpoint/2010/main" val="1453339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noProof="0" dirty="0"/>
              <a:t>Show the question, allow the group to provide their own answers and then use the animation to reveal these basic ideas. Note that at the core of all of these is the idea of </a:t>
            </a:r>
            <a:r>
              <a:rPr lang="en-GB" sz="1400" b="1" noProof="0" dirty="0"/>
              <a:t>change.  Advocacy is a method to cause change.</a:t>
            </a:r>
          </a:p>
          <a:p>
            <a:endParaRPr lang="en-GB" sz="1400" b="1" noProof="0" dirty="0"/>
          </a:p>
          <a:p>
            <a:r>
              <a:rPr lang="en-GB" sz="1400" b="1" noProof="0" dirty="0"/>
              <a:t>Facilitation option: </a:t>
            </a:r>
            <a:r>
              <a:rPr lang="en-GB" sz="1400" b="0" noProof="0" dirty="0"/>
              <a:t>Slides</a:t>
            </a:r>
            <a:r>
              <a:rPr lang="en-GB" sz="1400" b="1" noProof="0" dirty="0"/>
              <a:t> </a:t>
            </a:r>
            <a:r>
              <a:rPr lang="en-GB" sz="1400" noProof="0" dirty="0">
                <a:effectLst/>
                <a:latin typeface="+mn-lt"/>
                <a:ea typeface="+mn-ea"/>
                <a:cs typeface="+mn-cs"/>
                <a:sym typeface="Helvetica Neue"/>
              </a:rPr>
              <a:t>3–5 could easily be replaced with group work involving the same questions. For this option, organise the participants into groups of three or four and ask them the following questions:</a:t>
            </a:r>
          </a:p>
          <a:p>
            <a:pPr marL="457200" lvl="0" indent="-457200">
              <a:buFont typeface="+mj-lt"/>
              <a:buAutoNum type="arabicPeriod"/>
            </a:pPr>
            <a:r>
              <a:rPr lang="en-GB" sz="1400" noProof="0" dirty="0">
                <a:effectLst/>
                <a:latin typeface="+mn-lt"/>
                <a:ea typeface="+mn-ea"/>
                <a:cs typeface="+mn-cs"/>
                <a:sym typeface="Helvetica Neue"/>
              </a:rPr>
              <a:t>What is advocacy? (How would you define it?)</a:t>
            </a:r>
          </a:p>
          <a:p>
            <a:pPr marL="457200" lvl="0" indent="-457200">
              <a:buFont typeface="+mj-lt"/>
              <a:buAutoNum type="arabicPeriod"/>
            </a:pPr>
            <a:r>
              <a:rPr lang="en-GB" sz="1400" noProof="0" dirty="0">
                <a:effectLst/>
                <a:latin typeface="+mn-lt"/>
                <a:ea typeface="+mn-ea"/>
                <a:cs typeface="+mn-cs"/>
                <a:sym typeface="Helvetica Neue"/>
              </a:rPr>
              <a:t>What do we advocate for? </a:t>
            </a:r>
          </a:p>
          <a:p>
            <a:pPr marL="457200" lvl="0" indent="-457200">
              <a:buFont typeface="+mj-lt"/>
              <a:buAutoNum type="arabicPeriod"/>
            </a:pPr>
            <a:r>
              <a:rPr lang="en-GB" sz="1400" noProof="0" dirty="0">
                <a:effectLst/>
                <a:latin typeface="+mn-lt"/>
                <a:ea typeface="+mn-ea"/>
                <a:cs typeface="+mn-cs"/>
                <a:sym typeface="Helvetica Neue"/>
              </a:rPr>
              <a:t>With whom do we advocate? (Give some examples)</a:t>
            </a:r>
          </a:p>
          <a:p>
            <a:endParaRPr lang="en-GB" sz="1400" noProof="0" dirty="0">
              <a:effectLst/>
              <a:latin typeface="+mn-lt"/>
              <a:ea typeface="+mn-ea"/>
              <a:cs typeface="+mn-cs"/>
              <a:sym typeface="Helvetica Neue"/>
            </a:endParaRPr>
          </a:p>
          <a:p>
            <a:r>
              <a:rPr lang="en-GB" sz="1400" noProof="0" dirty="0">
                <a:effectLst/>
                <a:latin typeface="+mn-lt"/>
                <a:ea typeface="+mn-ea"/>
                <a:cs typeface="+mn-cs"/>
                <a:sym typeface="Helvetica Neue"/>
              </a:rPr>
              <a:t>After 5 minutes, take answers from across the groups and use the slides to quickly confirm. </a:t>
            </a:r>
          </a:p>
          <a:p>
            <a:endParaRPr lang="en-GB" sz="1400" b="1" noProof="0" dirty="0"/>
          </a:p>
        </p:txBody>
      </p:sp>
    </p:spTree>
    <p:extLst>
      <p:ext uri="{BB962C8B-B14F-4D97-AF65-F5344CB8AC3E}">
        <p14:creationId xmlns:p14="http://schemas.microsoft.com/office/powerpoint/2010/main" val="2847515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Again, challenge participants to answer this question before using the animation to reveal the examples provided on the slide. Once these are shown, they will likely trigger other ideas which can be added from the participants’ responses, e.g. life with dignity.</a:t>
            </a:r>
          </a:p>
          <a:p>
            <a:r>
              <a:rPr lang="en-US" sz="1400" dirty="0"/>
              <a:t>Advance the slide again to show the Handbook and Handbook chapters. Search the Handbook for “advocate” to find examples from across the foundation and technical chapters.</a:t>
            </a:r>
          </a:p>
          <a:p>
            <a:endParaRPr lang="en-US" sz="1400" dirty="0"/>
          </a:p>
        </p:txBody>
      </p:sp>
    </p:spTree>
    <p:extLst>
      <p:ext uri="{BB962C8B-B14F-4D97-AF65-F5344CB8AC3E}">
        <p14:creationId xmlns:p14="http://schemas.microsoft.com/office/powerpoint/2010/main" val="2771921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Again, challenge participants to answer this question before using the animation to reveal the examples provided on the slide. Verify their responses and fill any gaps.</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When humanitarian standards are not well known to NDMA officials, Sphere relies on country Focal Points to encourage their adoption in the national context. As a result of this strategy, some NDMAs around the world have adopted policies and guidelines that explicitly refer to international humanitarian standards such as Sphere.</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If your training is taking place is one of the 13 or so countries that has adapted/adopted part of Sphere into national legislation or mandate of their NDMAs, recognition should be given as this will provide humanitarian workers a head start in their advocacy efforts. If the country is one of those (check https://www.spherestandards.org/resources), ask participants if they are aware of Sphere references in national legislation.</a:t>
            </a:r>
          </a:p>
          <a:p>
            <a:endParaRPr lang="en-US" sz="1400" dirty="0"/>
          </a:p>
        </p:txBody>
      </p:sp>
    </p:spTree>
    <p:extLst>
      <p:ext uri="{BB962C8B-B14F-4D97-AF65-F5344CB8AC3E}">
        <p14:creationId xmlns:p14="http://schemas.microsoft.com/office/powerpoint/2010/main" val="619516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Note that this is the core work of advocacy. No matter who you are advocating with, and whether you are advocating for the changes necessary to meet Minimum Standards or for adoption of Sphere by your partners, these activities are carried out in support of improving the situation of the most vulnerable people.</a:t>
            </a:r>
          </a:p>
        </p:txBody>
      </p:sp>
    </p:spTree>
    <p:extLst>
      <p:ext uri="{BB962C8B-B14F-4D97-AF65-F5344CB8AC3E}">
        <p14:creationId xmlns:p14="http://schemas.microsoft.com/office/powerpoint/2010/main" val="4190385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Use the animation to explain this diagram. The idea is that different modes of advocacy are required depending on whom you are advocating with and how much resistance to change there is. Explain that:</a:t>
            </a:r>
          </a:p>
          <a:p>
            <a:endParaRPr lang="en-US" sz="1400" dirty="0"/>
          </a:p>
          <a:p>
            <a:r>
              <a:rPr lang="en-US" sz="1400" b="0" dirty="0"/>
              <a:t>Animation</a:t>
            </a:r>
            <a:r>
              <a:rPr lang="en-US" sz="1400" b="1" dirty="0"/>
              <a:t> 1. Acceptance </a:t>
            </a:r>
            <a:r>
              <a:rPr lang="en-US" sz="1400" dirty="0"/>
              <a:t>– In situations where the change you want is already wanted by others, the advocate simply needs to allow it to happen, by getting out of the way, and praising the efforts of others who are actively making changes. Those working towards the change you want (and which they also want) may be offended by being told to do what they are already trying to do</a:t>
            </a:r>
            <a:r>
              <a:rPr lang="en-US" sz="1400" i="1" dirty="0"/>
              <a:t>. Think of this situation like a stone rolling down a hill.</a:t>
            </a:r>
          </a:p>
          <a:p>
            <a:endParaRPr lang="en-US" sz="1400" dirty="0"/>
          </a:p>
          <a:p>
            <a:r>
              <a:rPr lang="en-US" sz="1400" dirty="0"/>
              <a:t>Animation </a:t>
            </a:r>
            <a:r>
              <a:rPr lang="en-US" sz="1400" b="1" dirty="0"/>
              <a:t>2. Ignorance </a:t>
            </a:r>
            <a:r>
              <a:rPr lang="en-US" sz="1400" dirty="0"/>
              <a:t>– In situations where people who can effect change are ignorant of what needs to change (or are too busy with other things), they need to be informed, encouraged, and directed. The idea here is that there is no resistance to change, only the inertia of not changing that needs to be overcome. </a:t>
            </a:r>
            <a:r>
              <a:rPr lang="en-US" sz="1400" i="1" dirty="0"/>
              <a:t>Think of this situation as a rock on a flat plane – it will roll in any direction without much resistance, but it needs to start and get some direction. </a:t>
            </a:r>
          </a:p>
          <a:p>
            <a:endParaRPr lang="en-US" sz="1400" i="1" dirty="0"/>
          </a:p>
          <a:p>
            <a:r>
              <a:rPr lang="en-US" sz="1400" i="0" dirty="0"/>
              <a:t>Animation 3. </a:t>
            </a:r>
            <a:r>
              <a:rPr lang="en-US" sz="1400" b="1" i="0" dirty="0"/>
              <a:t>Resistance</a:t>
            </a:r>
            <a:r>
              <a:rPr lang="en-US" sz="1400" i="0" dirty="0"/>
              <a:t> – in situations where other people are actively pushing back against the change you are advocating for, you have much more work to do. The job is harder and requires different tools and approaches including: making arguments, negotiating, being a champion, explaining, arguing, convincing, and using other tools for leverage against those resisting change. </a:t>
            </a:r>
            <a:r>
              <a:rPr lang="en-US" sz="1400" i="1" dirty="0"/>
              <a:t>Think of this situation as pushing a stone uphill… it takes constant pressure, which doesn’t ease until you reach the top.</a:t>
            </a:r>
          </a:p>
          <a:p>
            <a:endParaRPr lang="en-US" sz="1400" i="1" dirty="0"/>
          </a:p>
          <a:p>
            <a:r>
              <a:rPr lang="en-US" sz="1400" i="0" dirty="0"/>
              <a:t>Once the diagram is explained, facilitate a short discussion with participants about which tools or approaches which are most appropriate for which situations. You can add additional context using the following (or your own locally appropriate) examples: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US" sz="1400" i="0" dirty="0"/>
              <a:t>advocating with local leadership to allow discussion groups with women and children during assessment;</a:t>
            </a:r>
          </a:p>
          <a:p>
            <a:pPr marL="342900" indent="-342900">
              <a:buFont typeface="Arial" panose="020B0604020202020204" pitchFamily="34" charset="0"/>
              <a:buChar char="•"/>
            </a:pPr>
            <a:r>
              <a:rPr lang="en-US" sz="1400" i="0" dirty="0"/>
              <a:t>advocating with your organisation to follow Sphere guidance and approaches;</a:t>
            </a:r>
          </a:p>
          <a:p>
            <a:pPr marL="342900" indent="-342900">
              <a:buFont typeface="Arial" panose="020B0604020202020204" pitchFamily="34" charset="0"/>
              <a:buChar char="•"/>
            </a:pPr>
            <a:r>
              <a:rPr lang="en-US" sz="1400" i="0" dirty="0"/>
              <a:t>advocating with local civil defence planners to adopt Sphere standards and indicators in their planning for emergency response; and</a:t>
            </a:r>
          </a:p>
          <a:p>
            <a:pPr marL="342900" indent="-342900">
              <a:buFont typeface="Arial" panose="020B0604020202020204" pitchFamily="34" charset="0"/>
              <a:buChar char="•"/>
            </a:pPr>
            <a:r>
              <a:rPr lang="en-US" sz="1400" i="0" dirty="0"/>
              <a:t>advocating with the coordination body to adopt Sphere standards for all participating agencies.</a:t>
            </a:r>
            <a:endParaRPr lang="en-US" sz="1400" dirty="0"/>
          </a:p>
        </p:txBody>
      </p:sp>
    </p:spTree>
    <p:extLst>
      <p:ext uri="{BB962C8B-B14F-4D97-AF65-F5344CB8AC3E}">
        <p14:creationId xmlns:p14="http://schemas.microsoft.com/office/powerpoint/2010/main" val="4206934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Present this list of advocacy channels and tools and ask for additional examples.</a:t>
            </a:r>
          </a:p>
          <a:p>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Tell participants that for the remainder of this session we’ll focus on advocacy in the context of face-to-face negotiation, but not to forget it comes in many forms. For example, almost every session in the Sphere Training Package (i.e. this workshop) advocates for broader use of Sphere.</a:t>
            </a:r>
          </a:p>
          <a:p>
            <a:endParaRPr lang="en-GB" sz="1400" noProof="0" dirty="0"/>
          </a:p>
          <a:p>
            <a:endParaRPr lang="en-GB" sz="1400" noProof="0" dirty="0"/>
          </a:p>
        </p:txBody>
      </p:sp>
    </p:spTree>
    <p:extLst>
      <p:ext uri="{BB962C8B-B14F-4D97-AF65-F5344CB8AC3E}">
        <p14:creationId xmlns:p14="http://schemas.microsoft.com/office/powerpoint/2010/main" val="178823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Ask participants to suggest the behaviours and attitudes of good advocates. (If a cue is required then ask for “negotiation skills”, which are essentially the same thing.)</a:t>
            </a:r>
          </a:p>
          <a:p>
            <a:endParaRPr lang="en-GB" sz="1400" noProof="0" dirty="0"/>
          </a:p>
          <a:p>
            <a:r>
              <a:rPr lang="en-GB" sz="1400" noProof="0" dirty="0"/>
              <a:t>Reveal the suggested answers, then move the animation on to show the second question and ask for actions the advocate can take to be focused and clear, knowledgeable, etc.</a:t>
            </a:r>
          </a:p>
          <a:p>
            <a:endParaRPr lang="en-GB" sz="1400" noProof="0" dirty="0"/>
          </a:p>
          <a:p>
            <a:r>
              <a:rPr lang="en-GB" sz="1400" noProof="0" dirty="0"/>
              <a:t>Reveal the suggested answers, which are just examples.</a:t>
            </a:r>
          </a:p>
          <a:p>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Leave this slide up while you distribute </a:t>
            </a:r>
            <a:r>
              <a:rPr lang="en-GB" sz="1400" dirty="0"/>
              <a:t>the pre-printed handouts. This is easiest if they have been printed on three different colours of paper, e.g. white for sheet A, blue for sheet B, and yellow for sheet C. It does not matter how the sheets are distributed as long as there are equal numbers of each, and the total number is a multiple of three. (The exercise is designed for any number of small groups of three). If there are one or two extra people in the group, you and/or another volunteer can join to make up the trio. If this is not possible, ask one or two players to share a role with a partner.</a:t>
            </a:r>
          </a:p>
          <a:p>
            <a:pPr marL="0" marR="0" lvl="0" indent="0" defTabSz="457200" eaLnBrk="1" fontAlgn="auto" latinLnBrk="0" hangingPunct="1">
              <a:lnSpc>
                <a:spcPct val="117999"/>
              </a:lnSpc>
              <a:spcBef>
                <a:spcPts val="0"/>
              </a:spcBef>
              <a:spcAft>
                <a:spcPts val="0"/>
              </a:spcAft>
              <a:buClrTx/>
              <a:buSzTx/>
              <a:buFontTx/>
              <a:buNone/>
              <a:tabLst/>
              <a:defRPr/>
            </a:pPr>
            <a:endParaRPr lang="en-GB" sz="1400" dirty="0"/>
          </a:p>
          <a:p>
            <a:endParaRPr lang="en-GB" sz="1400" noProof="0" dirty="0"/>
          </a:p>
        </p:txBody>
      </p:sp>
    </p:spTree>
    <p:extLst>
      <p:ext uri="{BB962C8B-B14F-4D97-AF65-F5344CB8AC3E}">
        <p14:creationId xmlns:p14="http://schemas.microsoft.com/office/powerpoint/2010/main" val="2329909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61853" y="8995305"/>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5364" y="3453370"/>
            <a:ext cx="4836076" cy="2237264"/>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642151" y="937894"/>
            <a:ext cx="215849" cy="3362644"/>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557213"/>
            <a:ext cx="5870575" cy="2640023"/>
          </a:xfrm>
          <a:prstGeom prst="rect">
            <a:avLst/>
          </a:prstGeom>
          <a:ln w="12700">
            <a:miter lim="400000"/>
          </a:ln>
        </p:spPr>
      </p:pic>
    </p:spTree>
    <p:extLst>
      <p:ext uri="{BB962C8B-B14F-4D97-AF65-F5344CB8AC3E}">
        <p14:creationId xmlns:p14="http://schemas.microsoft.com/office/powerpoint/2010/main" val="112463648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6">
            <a:extLst/>
          </a:blip>
          <a:stretch>
            <a:fillRect/>
          </a:stretch>
        </p:blipFill>
        <p:spPr>
          <a:xfrm>
            <a:off x="522445" y="8501062"/>
            <a:ext cx="2443489" cy="1042987"/>
          </a:xfrm>
          <a:prstGeom prst="rect">
            <a:avLst/>
          </a:prstGeom>
          <a:ln w="12700">
            <a:miter lim="400000"/>
          </a:ln>
        </p:spPr>
      </p:pic>
      <p:pic>
        <p:nvPicPr>
          <p:cNvPr id="5" name="pasted-image.pdf" descr="pasted-image.pdf"/>
          <p:cNvPicPr>
            <a:picLocks noChangeAspect="1"/>
          </p:cNvPicPr>
          <p:nvPr/>
        </p:nvPicPr>
        <p:blipFill>
          <a:blip r:embed="rId7">
            <a:extLst/>
          </a:blip>
          <a:stretch>
            <a:fillRect/>
          </a:stretch>
        </p:blipFill>
        <p:spPr>
          <a:xfrm>
            <a:off x="3153050" y="8832699"/>
            <a:ext cx="66421" cy="406402"/>
          </a:xfrm>
          <a:prstGeom prst="rect">
            <a:avLst/>
          </a:prstGeom>
          <a:ln w="12700">
            <a:miter lim="400000"/>
          </a:ln>
        </p:spPr>
      </p:pic>
      <p:sp>
        <p:nvSpPr>
          <p:cNvPr id="6" name="Page"/>
          <p:cNvSpPr txBox="1"/>
          <p:nvPr/>
        </p:nvSpPr>
        <p:spPr>
          <a:xfrm>
            <a:off x="3228148" y="8654669"/>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942927"/>
            <a:ext cx="394339" cy="389915"/>
          </a:xfrm>
          <a:prstGeom prst="rect">
            <a:avLst/>
          </a:prstGeom>
          <a:ln w="12700">
            <a:miter lim="400000"/>
          </a:ln>
        </p:spPr>
        <p:txBody>
          <a:bodyPr wrap="none" lIns="50800" tIns="50800" rIns="50800" bIns="50800">
            <a:spAutoFit/>
          </a:bodyPr>
          <a:lstStyle>
            <a:lvl1pPr algn="l">
              <a:defRPr sz="1867">
                <a:solidFill>
                  <a:srgbClr val="00A585"/>
                </a:solidFill>
                <a:latin typeface="Open Sans Bold"/>
                <a:ea typeface="Open Sans Bold"/>
                <a:cs typeface="Open Sans Bold"/>
                <a:sym typeface="Open Sans Bold"/>
              </a:defRPr>
            </a:lvl1pPr>
          </a:lstStyle>
          <a:p>
            <a:fld id="{86CB4B4D-7CA3-9044-876B-883B54F8677D}" type="slidenum">
              <a:rPr/>
              <a:t>‹#›</a:t>
            </a:fld>
            <a:endParaRPr dirty="0"/>
          </a:p>
        </p:txBody>
      </p:sp>
    </p:spTree>
  </p:cSld>
  <p:clrMap bg1="dk1" tx1="lt1" bg2="dk2" tx2="lt2" accent1="accent1" accent2="accent2" accent3="accent3" accent4="accent4" accent5="accent5" accent6="accent6" hlink="hlink" folHlink="folHlink"/>
  <p:sldLayoutIdLst>
    <p:sldLayoutId id="2147483650" r:id="rId1"/>
    <p:sldLayoutId id="2147483654" r:id="rId2"/>
    <p:sldLayoutId id="2147483658" r:id="rId3"/>
    <p:sldLayoutId id="2147483659" r:id="rId4"/>
  </p:sldLayoutIdLst>
  <p:transition spd="med"/>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4458C-A371-43BF-9C3E-3C9E58933B28}"/>
              </a:ext>
            </a:extLst>
          </p:cNvPr>
          <p:cNvSpPr>
            <a:spLocks noGrp="1"/>
          </p:cNvSpPr>
          <p:nvPr>
            <p:ph type="title"/>
          </p:nvPr>
        </p:nvSpPr>
        <p:spPr>
          <a:xfrm>
            <a:off x="7112895" y="851589"/>
            <a:ext cx="9682207" cy="1190673"/>
          </a:xfrm>
        </p:spPr>
        <p:txBody>
          <a:bodyPr>
            <a:noAutofit/>
          </a:bodyPr>
          <a:lstStyle/>
          <a:p>
            <a:r>
              <a:rPr lang="en-GB" sz="6600" noProof="0" dirty="0"/>
              <a:t>Advocacy: Realising the Full Potential of Sphere</a:t>
            </a:r>
          </a:p>
        </p:txBody>
      </p:sp>
      <p:pic>
        <p:nvPicPr>
          <p:cNvPr id="10" name="Picture 9">
            <a:extLst>
              <a:ext uri="{FF2B5EF4-FFF2-40B4-BE49-F238E27FC236}">
                <a16:creationId xmlns:a16="http://schemas.microsoft.com/office/drawing/2014/main" id="{4DCAB5DA-F477-4E35-98F5-F8A9BC2E939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50277" y="4460759"/>
            <a:ext cx="13089986" cy="526309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iger] Lonpo Garba (right), head of Niger's Human Rights Commission, led a meeting on 5th March where Tuareg slave masters in the north-west of Niger denied that slavery exists in their area. Mr Garba stated later that slavery does not exist in Niger- co">
            <a:extLst>
              <a:ext uri="{FF2B5EF4-FFF2-40B4-BE49-F238E27FC236}">
                <a16:creationId xmlns:a16="http://schemas.microsoft.com/office/drawing/2014/main" id="{21926AF8-4152-4A10-AD52-532C4079C76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211703" y="1410481"/>
            <a:ext cx="7632742" cy="50681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305BBD-AE8A-46BA-AB1A-7F6560210613}"/>
              </a:ext>
            </a:extLst>
          </p:cNvPr>
          <p:cNvSpPr>
            <a:spLocks noGrp="1"/>
          </p:cNvSpPr>
          <p:nvPr>
            <p:ph type="title"/>
          </p:nvPr>
        </p:nvSpPr>
        <p:spPr>
          <a:xfrm>
            <a:off x="392703" y="70423"/>
            <a:ext cx="16733761" cy="1130300"/>
          </a:xfrm>
        </p:spPr>
        <p:txBody>
          <a:bodyPr>
            <a:normAutofit/>
          </a:bodyPr>
          <a:lstStyle/>
          <a:p>
            <a:r>
              <a:rPr lang="en-US" dirty="0">
                <a:solidFill>
                  <a:srgbClr val="000000"/>
                </a:solidFill>
              </a:rPr>
              <a:t>Skills exercise… you are the advocate</a:t>
            </a:r>
          </a:p>
        </p:txBody>
      </p:sp>
      <p:sp>
        <p:nvSpPr>
          <p:cNvPr id="3" name="Text Placeholder 2">
            <a:extLst>
              <a:ext uri="{FF2B5EF4-FFF2-40B4-BE49-F238E27FC236}">
                <a16:creationId xmlns:a16="http://schemas.microsoft.com/office/drawing/2014/main" id="{018DEA7C-4856-497F-88FC-AB7DF093D58E}"/>
              </a:ext>
            </a:extLst>
          </p:cNvPr>
          <p:cNvSpPr>
            <a:spLocks noGrp="1"/>
          </p:cNvSpPr>
          <p:nvPr>
            <p:ph type="body" sz="half" idx="1"/>
          </p:nvPr>
        </p:nvSpPr>
        <p:spPr>
          <a:xfrm>
            <a:off x="761013" y="1546712"/>
            <a:ext cx="7632742" cy="7717914"/>
          </a:xfrm>
        </p:spPr>
        <p:txBody>
          <a:bodyPr>
            <a:normAutofit/>
          </a:bodyPr>
          <a:lstStyle/>
          <a:p>
            <a:r>
              <a:rPr lang="en-US" sz="4000" dirty="0">
                <a:solidFill>
                  <a:srgbClr val="000000"/>
                </a:solidFill>
              </a:rPr>
              <a:t>In this exercise we will model three different advocacy scenarios:</a:t>
            </a:r>
          </a:p>
          <a:p>
            <a:pPr marL="568325" indent="-568325">
              <a:buFont typeface="+mj-lt"/>
              <a:buAutoNum type="arabicPeriod"/>
            </a:pPr>
            <a:r>
              <a:rPr lang="en-US" sz="4000" dirty="0">
                <a:solidFill>
                  <a:srgbClr val="000000"/>
                </a:solidFill>
              </a:rPr>
              <a:t>Advocating with </a:t>
            </a:r>
            <a:r>
              <a:rPr lang="en-US" sz="4000" b="1" dirty="0">
                <a:solidFill>
                  <a:srgbClr val="000000"/>
                </a:solidFill>
              </a:rPr>
              <a:t>national authorities</a:t>
            </a:r>
          </a:p>
          <a:p>
            <a:pPr marL="568325" indent="-568325">
              <a:buFont typeface="+mj-lt"/>
              <a:buAutoNum type="arabicPeriod"/>
            </a:pPr>
            <a:r>
              <a:rPr lang="en-US" sz="4000" dirty="0">
                <a:solidFill>
                  <a:srgbClr val="000000"/>
                </a:solidFill>
              </a:rPr>
              <a:t>Advocating with </a:t>
            </a:r>
            <a:r>
              <a:rPr lang="en-US" sz="4000" b="1" dirty="0">
                <a:solidFill>
                  <a:srgbClr val="000000"/>
                </a:solidFill>
              </a:rPr>
              <a:t>community leadership</a:t>
            </a:r>
          </a:p>
          <a:p>
            <a:pPr marL="568325" indent="-568325">
              <a:buFont typeface="+mj-lt"/>
              <a:buAutoNum type="arabicPeriod"/>
            </a:pPr>
            <a:r>
              <a:rPr lang="en-US" sz="4000" dirty="0">
                <a:solidFill>
                  <a:srgbClr val="000000"/>
                </a:solidFill>
              </a:rPr>
              <a:t>Advocating within the </a:t>
            </a:r>
            <a:r>
              <a:rPr lang="en-US" sz="4000" b="1" dirty="0">
                <a:solidFill>
                  <a:srgbClr val="000000"/>
                </a:solidFill>
              </a:rPr>
              <a:t>humanitarian bureaucracy</a:t>
            </a:r>
          </a:p>
        </p:txBody>
      </p:sp>
      <p:pic>
        <p:nvPicPr>
          <p:cNvPr id="5" name="Picture 2" descr="Yaya KandÃ© (right) deputy village chief in Kolda region, texting details of new born for registration">
            <a:extLst>
              <a:ext uri="{FF2B5EF4-FFF2-40B4-BE49-F238E27FC236}">
                <a16:creationId xmlns:a16="http://schemas.microsoft.com/office/drawing/2014/main" id="{4C46C955-A1F6-40C6-BF9A-63DF87A0FED6}"/>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9211703" y="3775228"/>
            <a:ext cx="7657887" cy="430631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media.ifrc.org/ifrc/wp-content/uploads/sites/5/2017/11/p-FJI0088-11.23.51.jpg">
            <a:extLst>
              <a:ext uri="{FF2B5EF4-FFF2-40B4-BE49-F238E27FC236}">
                <a16:creationId xmlns:a16="http://schemas.microsoft.com/office/drawing/2014/main" id="{C58C1BF7-102C-456D-B9F2-68FC3C1D4683}"/>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211703" y="6196407"/>
            <a:ext cx="7657887" cy="2856719"/>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a:extLst>
              <a:ext uri="{FF2B5EF4-FFF2-40B4-BE49-F238E27FC236}">
                <a16:creationId xmlns:a16="http://schemas.microsoft.com/office/drawing/2014/main" id="{C26A6A8E-EADB-4348-8261-7F243DBF3FDD}"/>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10</a:t>
            </a:fld>
            <a:endParaRPr lang="en-US" dirty="0">
              <a:solidFill>
                <a:srgbClr val="00B297"/>
              </a:solidFill>
            </a:endParaRPr>
          </a:p>
        </p:txBody>
      </p:sp>
    </p:spTree>
    <p:extLst>
      <p:ext uri="{BB962C8B-B14F-4D97-AF65-F5344CB8AC3E}">
        <p14:creationId xmlns:p14="http://schemas.microsoft.com/office/powerpoint/2010/main" val="236413553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ECACDB-1032-42F5-97BF-C74C37614760}"/>
              </a:ext>
            </a:extLst>
          </p:cNvPr>
          <p:cNvSpPr>
            <a:spLocks noGrp="1"/>
          </p:cNvSpPr>
          <p:nvPr>
            <p:ph type="body" sz="half" idx="1"/>
          </p:nvPr>
        </p:nvSpPr>
        <p:spPr>
          <a:xfrm>
            <a:off x="-191496" y="2092085"/>
            <a:ext cx="16772616" cy="3797997"/>
          </a:xfrm>
        </p:spPr>
        <p:txBody>
          <a:bodyPr>
            <a:noAutofit/>
          </a:bodyPr>
          <a:lstStyle/>
          <a:p>
            <a:pPr marL="625475" indent="-625475">
              <a:spcBef>
                <a:spcPts val="1200"/>
              </a:spcBef>
            </a:pPr>
            <a:r>
              <a:rPr lang="en-US" sz="4000" dirty="0">
                <a:solidFill>
                  <a:srgbClr val="000000"/>
                </a:solidFill>
              </a:rPr>
              <a:t>	There are three scenarios. Each one involves three parties:</a:t>
            </a:r>
          </a:p>
          <a:p>
            <a:pPr marL="1371600" lvl="4" indent="-571500">
              <a:spcBef>
                <a:spcPts val="1200"/>
              </a:spcBef>
              <a:buFont typeface="Arial" panose="020B0604020202020204" pitchFamily="34" charset="0"/>
              <a:buChar char="•"/>
            </a:pPr>
            <a:r>
              <a:rPr lang="en-US" sz="4000" dirty="0">
                <a:solidFill>
                  <a:srgbClr val="000000"/>
                </a:solidFill>
              </a:rPr>
              <a:t>An </a:t>
            </a:r>
            <a:r>
              <a:rPr lang="en-US" sz="4000" b="1" dirty="0">
                <a:solidFill>
                  <a:srgbClr val="000000"/>
                </a:solidFill>
              </a:rPr>
              <a:t>advocate </a:t>
            </a:r>
            <a:r>
              <a:rPr lang="en-US" sz="4000" dirty="0">
                <a:solidFill>
                  <a:srgbClr val="000000"/>
                </a:solidFill>
              </a:rPr>
              <a:t>(working for a humanitarian NGO)</a:t>
            </a:r>
            <a:endParaRPr lang="en-US" sz="4000" b="1" dirty="0">
              <a:solidFill>
                <a:srgbClr val="000000"/>
              </a:solidFill>
            </a:endParaRPr>
          </a:p>
          <a:p>
            <a:pPr marL="1371600" lvl="4" indent="-571500">
              <a:spcBef>
                <a:spcPts val="1200"/>
              </a:spcBef>
              <a:buFont typeface="Arial" panose="020B0604020202020204" pitchFamily="34" charset="0"/>
              <a:buChar char="•"/>
            </a:pPr>
            <a:r>
              <a:rPr lang="en-US" sz="4000" dirty="0">
                <a:solidFill>
                  <a:srgbClr val="000000"/>
                </a:solidFill>
              </a:rPr>
              <a:t>The </a:t>
            </a:r>
            <a:r>
              <a:rPr lang="en-US" sz="4000" b="1" dirty="0">
                <a:solidFill>
                  <a:srgbClr val="000000"/>
                </a:solidFill>
              </a:rPr>
              <a:t>target </a:t>
            </a:r>
            <a:r>
              <a:rPr lang="en-US" sz="4000" dirty="0">
                <a:solidFill>
                  <a:srgbClr val="000000"/>
                </a:solidFill>
              </a:rPr>
              <a:t>person</a:t>
            </a:r>
            <a:br>
              <a:rPr lang="en-US" sz="4000" dirty="0">
                <a:solidFill>
                  <a:srgbClr val="000000"/>
                </a:solidFill>
              </a:rPr>
            </a:br>
            <a:r>
              <a:rPr lang="en-US" sz="4000" dirty="0">
                <a:solidFill>
                  <a:srgbClr val="000000"/>
                </a:solidFill>
              </a:rPr>
              <a:t>who’s mind is to</a:t>
            </a:r>
            <a:br>
              <a:rPr lang="en-US" sz="4000" dirty="0">
                <a:solidFill>
                  <a:srgbClr val="000000"/>
                </a:solidFill>
              </a:rPr>
            </a:br>
            <a:r>
              <a:rPr lang="en-US" sz="4000" dirty="0">
                <a:solidFill>
                  <a:srgbClr val="000000"/>
                </a:solidFill>
              </a:rPr>
              <a:t>be changed</a:t>
            </a:r>
          </a:p>
          <a:p>
            <a:pPr marL="1371600" lvl="4" indent="-571500">
              <a:spcBef>
                <a:spcPts val="1200"/>
              </a:spcBef>
              <a:buFont typeface="Arial" panose="020B0604020202020204" pitchFamily="34" charset="0"/>
              <a:buChar char="•"/>
            </a:pPr>
            <a:r>
              <a:rPr lang="en-US" sz="4000" dirty="0">
                <a:solidFill>
                  <a:srgbClr val="000000"/>
                </a:solidFill>
              </a:rPr>
              <a:t>An </a:t>
            </a:r>
            <a:r>
              <a:rPr lang="en-US" sz="4000" b="1" dirty="0">
                <a:solidFill>
                  <a:srgbClr val="000000"/>
                </a:solidFill>
              </a:rPr>
              <a:t>observer/evaluator</a:t>
            </a:r>
          </a:p>
          <a:p>
            <a:pPr marL="800100">
              <a:spcBef>
                <a:spcPts val="1200"/>
              </a:spcBef>
            </a:pPr>
            <a:endParaRPr lang="en-US" sz="4000" dirty="0">
              <a:solidFill>
                <a:srgbClr val="000000"/>
              </a:solidFill>
            </a:endParaRPr>
          </a:p>
          <a:p>
            <a:pPr marL="800100">
              <a:spcBef>
                <a:spcPts val="1200"/>
              </a:spcBef>
            </a:pPr>
            <a:r>
              <a:rPr lang="en-US" sz="4000" dirty="0">
                <a:solidFill>
                  <a:srgbClr val="000000"/>
                </a:solidFill>
              </a:rPr>
              <a:t>Everyone will play each role in turn, during the three rounds of the exercise:</a:t>
            </a:r>
          </a:p>
          <a:p>
            <a:pPr marL="1371600" lvl="4" indent="-571500">
              <a:buFont typeface="Arial" panose="020B0604020202020204" pitchFamily="34" charset="0"/>
              <a:buChar char="•"/>
            </a:pPr>
            <a:endParaRPr lang="en-US" sz="4000" b="1" dirty="0">
              <a:solidFill>
                <a:srgbClr val="000000"/>
              </a:solidFill>
            </a:endParaRPr>
          </a:p>
        </p:txBody>
      </p:sp>
      <p:sp>
        <p:nvSpPr>
          <p:cNvPr id="2" name="Title 1">
            <a:extLst>
              <a:ext uri="{FF2B5EF4-FFF2-40B4-BE49-F238E27FC236}">
                <a16:creationId xmlns:a16="http://schemas.microsoft.com/office/drawing/2014/main" id="{7083923B-7FB2-4CA1-BF25-48D5B907E61D}"/>
              </a:ext>
            </a:extLst>
          </p:cNvPr>
          <p:cNvSpPr>
            <a:spLocks noGrp="1"/>
          </p:cNvSpPr>
          <p:nvPr>
            <p:ph type="title"/>
          </p:nvPr>
        </p:nvSpPr>
        <p:spPr>
          <a:xfrm>
            <a:off x="392704" y="70423"/>
            <a:ext cx="16584656" cy="1130300"/>
          </a:xfrm>
        </p:spPr>
        <p:txBody>
          <a:bodyPr>
            <a:normAutofit fontScale="90000"/>
          </a:bodyPr>
          <a:lstStyle/>
          <a:p>
            <a:r>
              <a:rPr lang="en-US" dirty="0">
                <a:solidFill>
                  <a:srgbClr val="000000"/>
                </a:solidFill>
              </a:rPr>
              <a:t>Your task is to change someone else’s opinion</a:t>
            </a:r>
          </a:p>
        </p:txBody>
      </p:sp>
      <p:pic>
        <p:nvPicPr>
          <p:cNvPr id="7" name="Picture 6">
            <a:extLst>
              <a:ext uri="{FF2B5EF4-FFF2-40B4-BE49-F238E27FC236}">
                <a16:creationId xmlns:a16="http://schemas.microsoft.com/office/drawing/2014/main" id="{A0D99787-DEAA-4A9D-9A37-F9BE50614672}"/>
              </a:ext>
            </a:extLst>
          </p:cNvPr>
          <p:cNvPicPr>
            <a:picLocks noChangeAspect="1"/>
          </p:cNvPicPr>
          <p:nvPr/>
        </p:nvPicPr>
        <p:blipFill>
          <a:blip r:embed="rId3"/>
          <a:stretch>
            <a:fillRect/>
          </a:stretch>
        </p:blipFill>
        <p:spPr>
          <a:xfrm>
            <a:off x="7743479" y="3810556"/>
            <a:ext cx="6607522" cy="2970888"/>
          </a:xfrm>
          <a:prstGeom prst="rect">
            <a:avLst/>
          </a:prstGeom>
        </p:spPr>
      </p:pic>
      <p:sp>
        <p:nvSpPr>
          <p:cNvPr id="8" name="TextBox 7">
            <a:extLst>
              <a:ext uri="{FF2B5EF4-FFF2-40B4-BE49-F238E27FC236}">
                <a16:creationId xmlns:a16="http://schemas.microsoft.com/office/drawing/2014/main" id="{369DA1A3-2B52-4D10-BA6D-564CBDF481DD}"/>
              </a:ext>
            </a:extLst>
          </p:cNvPr>
          <p:cNvSpPr txBox="1"/>
          <p:nvPr/>
        </p:nvSpPr>
        <p:spPr>
          <a:xfrm>
            <a:off x="6525312" y="8139317"/>
            <a:ext cx="214481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Observer</a:t>
            </a:r>
          </a:p>
        </p:txBody>
      </p:sp>
      <p:sp>
        <p:nvSpPr>
          <p:cNvPr id="12" name="TextBox 11">
            <a:extLst>
              <a:ext uri="{FF2B5EF4-FFF2-40B4-BE49-F238E27FC236}">
                <a16:creationId xmlns:a16="http://schemas.microsoft.com/office/drawing/2014/main" id="{DCACF663-36A9-416C-B476-7B1CEB4CB90B}"/>
              </a:ext>
            </a:extLst>
          </p:cNvPr>
          <p:cNvSpPr txBox="1"/>
          <p:nvPr/>
        </p:nvSpPr>
        <p:spPr>
          <a:xfrm>
            <a:off x="13345643" y="8139317"/>
            <a:ext cx="2220160"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Advocate</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49419A20-D19D-47E8-B3B9-59D405B880D2}"/>
              </a:ext>
            </a:extLst>
          </p:cNvPr>
          <p:cNvSpPr txBox="1"/>
          <p:nvPr/>
        </p:nvSpPr>
        <p:spPr>
          <a:xfrm>
            <a:off x="10351667" y="8139316"/>
            <a:ext cx="1553310"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Target</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9" name="Slide Number">
            <a:extLst>
              <a:ext uri="{FF2B5EF4-FFF2-40B4-BE49-F238E27FC236}">
                <a16:creationId xmlns:a16="http://schemas.microsoft.com/office/drawing/2014/main" id="{9EF4E01D-9EF1-4B73-938F-EC34FC1C888C}"/>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11</a:t>
            </a:fld>
            <a:endParaRPr lang="en-US" dirty="0">
              <a:solidFill>
                <a:srgbClr val="00B297"/>
              </a:solidFill>
            </a:endParaRPr>
          </a:p>
        </p:txBody>
      </p:sp>
    </p:spTree>
    <p:extLst>
      <p:ext uri="{BB962C8B-B14F-4D97-AF65-F5344CB8AC3E}">
        <p14:creationId xmlns:p14="http://schemas.microsoft.com/office/powerpoint/2010/main" val="200311810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DFBD1-41A9-44C7-982E-D82524565C3D}"/>
              </a:ext>
            </a:extLst>
          </p:cNvPr>
          <p:cNvSpPr>
            <a:spLocks noGrp="1"/>
          </p:cNvSpPr>
          <p:nvPr>
            <p:ph type="title"/>
          </p:nvPr>
        </p:nvSpPr>
        <p:spPr/>
        <p:txBody>
          <a:bodyPr/>
          <a:lstStyle/>
          <a:p>
            <a:r>
              <a:rPr lang="en-US" dirty="0">
                <a:solidFill>
                  <a:srgbClr val="000000"/>
                </a:solidFill>
              </a:rPr>
              <a:t>Instructions:</a:t>
            </a:r>
          </a:p>
        </p:txBody>
      </p:sp>
      <p:sp>
        <p:nvSpPr>
          <p:cNvPr id="3" name="Text Placeholder 2">
            <a:extLst>
              <a:ext uri="{FF2B5EF4-FFF2-40B4-BE49-F238E27FC236}">
                <a16:creationId xmlns:a16="http://schemas.microsoft.com/office/drawing/2014/main" id="{F849389E-37EE-4CF6-BCE7-DF7969542F4A}"/>
              </a:ext>
            </a:extLst>
          </p:cNvPr>
          <p:cNvSpPr>
            <a:spLocks noGrp="1"/>
          </p:cNvSpPr>
          <p:nvPr>
            <p:ph type="body" sz="half" idx="1"/>
          </p:nvPr>
        </p:nvSpPr>
        <p:spPr>
          <a:xfrm>
            <a:off x="532364" y="1200722"/>
            <a:ext cx="16275534" cy="7048333"/>
          </a:xfrm>
        </p:spPr>
        <p:txBody>
          <a:bodyPr>
            <a:noAutofit/>
          </a:bodyPr>
          <a:lstStyle/>
          <a:p>
            <a:pPr marL="752475" indent="-752475"/>
            <a:r>
              <a:rPr lang="en-US" sz="3600" dirty="0">
                <a:solidFill>
                  <a:srgbClr val="000000"/>
                </a:solidFill>
              </a:rPr>
              <a:t>1.	Divide into groups of three (each group must include an A, B and C role).</a:t>
            </a:r>
          </a:p>
          <a:p>
            <a:pPr marL="742950" indent="-742950">
              <a:buAutoNum type="arabicPeriod" startAt="2"/>
            </a:pPr>
            <a:r>
              <a:rPr lang="en-US" sz="3600" dirty="0">
                <a:solidFill>
                  <a:srgbClr val="000000"/>
                </a:solidFill>
              </a:rPr>
              <a:t>Read your individual handout concerning round 1. (Don’t share your handout with anyone else.) </a:t>
            </a:r>
            <a:r>
              <a:rPr lang="en-US" sz="3600" b="1" dirty="0">
                <a:solidFill>
                  <a:srgbClr val="000000"/>
                </a:solidFill>
              </a:rPr>
              <a:t>You have 5 minutes to read/prepare</a:t>
            </a:r>
            <a:r>
              <a:rPr lang="en-US" sz="3600" dirty="0">
                <a:solidFill>
                  <a:srgbClr val="000000"/>
                </a:solidFill>
              </a:rPr>
              <a:t>.</a:t>
            </a:r>
          </a:p>
          <a:p>
            <a:pPr marL="742950" indent="-742950">
              <a:buAutoNum type="arabicPeriod" startAt="2"/>
            </a:pPr>
            <a:r>
              <a:rPr lang="en-US" sz="3600" dirty="0">
                <a:solidFill>
                  <a:srgbClr val="000000"/>
                </a:solidFill>
              </a:rPr>
              <a:t>Begin the exercise for round 1. Remember, the </a:t>
            </a:r>
            <a:r>
              <a:rPr lang="en-US" sz="3600" b="1" dirty="0">
                <a:solidFill>
                  <a:srgbClr val="000000"/>
                </a:solidFill>
              </a:rPr>
              <a:t>advocate</a:t>
            </a:r>
            <a:r>
              <a:rPr lang="en-US" sz="3600" dirty="0">
                <a:solidFill>
                  <a:srgbClr val="000000"/>
                </a:solidFill>
              </a:rPr>
              <a:t> advocates, the </a:t>
            </a:r>
            <a:r>
              <a:rPr lang="en-US" sz="3600" b="1" dirty="0">
                <a:solidFill>
                  <a:srgbClr val="000000"/>
                </a:solidFill>
              </a:rPr>
              <a:t>target</a:t>
            </a:r>
            <a:r>
              <a:rPr lang="en-US" sz="3600" dirty="0">
                <a:solidFill>
                  <a:srgbClr val="000000"/>
                </a:solidFill>
              </a:rPr>
              <a:t> responds, and the </a:t>
            </a:r>
            <a:r>
              <a:rPr lang="en-US" sz="3600" b="1" dirty="0">
                <a:solidFill>
                  <a:srgbClr val="000000"/>
                </a:solidFill>
              </a:rPr>
              <a:t>observer</a:t>
            </a:r>
            <a:r>
              <a:rPr lang="en-US" sz="3600" dirty="0">
                <a:solidFill>
                  <a:srgbClr val="000000"/>
                </a:solidFill>
              </a:rPr>
              <a:t> listens and evaluates. </a:t>
            </a:r>
            <a:r>
              <a:rPr lang="en-US" sz="3600" b="1" dirty="0">
                <a:solidFill>
                  <a:srgbClr val="000000"/>
                </a:solidFill>
              </a:rPr>
              <a:t>The role play lasts 5 minutes</a:t>
            </a:r>
            <a:r>
              <a:rPr lang="en-US" sz="3600" dirty="0">
                <a:solidFill>
                  <a:srgbClr val="000000"/>
                </a:solidFill>
              </a:rPr>
              <a:t>.</a:t>
            </a:r>
          </a:p>
          <a:p>
            <a:pPr marL="742950" indent="-742950">
              <a:buAutoNum type="arabicPeriod" startAt="2"/>
            </a:pPr>
            <a:r>
              <a:rPr lang="en-US" sz="3600" dirty="0">
                <a:solidFill>
                  <a:srgbClr val="000000"/>
                </a:solidFill>
              </a:rPr>
              <a:t>Finally, the </a:t>
            </a:r>
            <a:r>
              <a:rPr lang="en-US" sz="3600" b="1" dirty="0">
                <a:solidFill>
                  <a:srgbClr val="000000"/>
                </a:solidFill>
              </a:rPr>
              <a:t>observer reports back to the advocate </a:t>
            </a:r>
            <a:r>
              <a:rPr lang="en-US" sz="3600" dirty="0">
                <a:solidFill>
                  <a:srgbClr val="000000"/>
                </a:solidFill>
              </a:rPr>
              <a:t>of their performance using the evaluation form. </a:t>
            </a:r>
            <a:r>
              <a:rPr lang="en-US" sz="3600" b="1" dirty="0">
                <a:solidFill>
                  <a:srgbClr val="000000"/>
                </a:solidFill>
              </a:rPr>
              <a:t>You have 5 minutes to report back</a:t>
            </a:r>
            <a:r>
              <a:rPr lang="en-US" sz="3600" dirty="0">
                <a:solidFill>
                  <a:srgbClr val="000000"/>
                </a:solidFill>
              </a:rPr>
              <a:t>.</a:t>
            </a:r>
          </a:p>
          <a:p>
            <a:pPr marL="742950" indent="-742950">
              <a:buAutoNum type="arabicPeriod" startAt="2"/>
            </a:pPr>
            <a:r>
              <a:rPr lang="en-US" sz="3600" dirty="0">
                <a:solidFill>
                  <a:srgbClr val="000000"/>
                </a:solidFill>
              </a:rPr>
              <a:t>Repeat steps 2 to 4 twice more.</a:t>
            </a:r>
          </a:p>
          <a:p>
            <a:pPr marL="742950" indent="-742950">
              <a:buAutoNum type="arabicPeriod" startAt="3"/>
            </a:pPr>
            <a:endParaRPr lang="en-US" sz="3600" dirty="0">
              <a:solidFill>
                <a:srgbClr val="000000"/>
              </a:solidFill>
            </a:endParaRPr>
          </a:p>
          <a:p>
            <a:pPr marL="579438" indent="-579438"/>
            <a:endParaRPr lang="en-US" sz="3600" dirty="0"/>
          </a:p>
        </p:txBody>
      </p:sp>
      <p:sp>
        <p:nvSpPr>
          <p:cNvPr id="4" name="Slide Number">
            <a:extLst>
              <a:ext uri="{FF2B5EF4-FFF2-40B4-BE49-F238E27FC236}">
                <a16:creationId xmlns:a16="http://schemas.microsoft.com/office/drawing/2014/main" id="{A994DE95-1815-46BF-97CE-2C93C8656BD5}"/>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12</a:t>
            </a:fld>
            <a:endParaRPr lang="en-US" dirty="0">
              <a:solidFill>
                <a:srgbClr val="00B297"/>
              </a:solidFill>
            </a:endParaRPr>
          </a:p>
        </p:txBody>
      </p:sp>
    </p:spTree>
    <p:extLst>
      <p:ext uri="{BB962C8B-B14F-4D97-AF65-F5344CB8AC3E}">
        <p14:creationId xmlns:p14="http://schemas.microsoft.com/office/powerpoint/2010/main" val="224733486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98784-C141-4CA3-950C-427CF9B99041}"/>
              </a:ext>
            </a:extLst>
          </p:cNvPr>
          <p:cNvSpPr>
            <a:spLocks noGrp="1"/>
          </p:cNvSpPr>
          <p:nvPr>
            <p:ph type="title"/>
          </p:nvPr>
        </p:nvSpPr>
        <p:spPr/>
        <p:txBody>
          <a:bodyPr/>
          <a:lstStyle/>
          <a:p>
            <a:r>
              <a:rPr lang="en-US" dirty="0">
                <a:solidFill>
                  <a:srgbClr val="000000"/>
                </a:solidFill>
              </a:rPr>
              <a:t>Round 1: National authorities</a:t>
            </a:r>
          </a:p>
        </p:txBody>
      </p:sp>
      <p:sp>
        <p:nvSpPr>
          <p:cNvPr id="4" name="Rectangle 3">
            <a:extLst>
              <a:ext uri="{FF2B5EF4-FFF2-40B4-BE49-F238E27FC236}">
                <a16:creationId xmlns:a16="http://schemas.microsoft.com/office/drawing/2014/main" id="{F2E827C3-C524-4A00-8C06-FA962058EBDF}"/>
              </a:ext>
            </a:extLst>
          </p:cNvPr>
          <p:cNvSpPr/>
          <p:nvPr/>
        </p:nvSpPr>
        <p:spPr>
          <a:xfrm>
            <a:off x="12849698" y="8412548"/>
            <a:ext cx="2505814" cy="400110"/>
          </a:xfrm>
          <a:prstGeom prst="rect">
            <a:avLst/>
          </a:prstGeom>
        </p:spPr>
        <p:txBody>
          <a:bodyPr wrap="none">
            <a:spAutoFit/>
          </a:bodyPr>
          <a:lstStyle/>
          <a:p>
            <a:r>
              <a:rPr lang="en-US" sz="2000" dirty="0">
                <a:solidFill>
                  <a:srgbClr val="00B297"/>
                </a:solidFill>
              </a:rPr>
              <a:t>UN OCHA/G Cranston </a:t>
            </a:r>
          </a:p>
        </p:txBody>
      </p:sp>
      <p:pic>
        <p:nvPicPr>
          <p:cNvPr id="2050" name="Picture 2" descr="[Niger] Lonpo Garba (right), head of Niger's Human Rights Commission, led a meeting on 5th March where Tuareg slave masters in the north-west of Niger denied that slavery exists in their area. Mr Garba stated later that slavery does not exist in Niger- co">
            <a:extLst>
              <a:ext uri="{FF2B5EF4-FFF2-40B4-BE49-F238E27FC236}">
                <a16:creationId xmlns:a16="http://schemas.microsoft.com/office/drawing/2014/main" id="{1EF0DD34-7FB0-4029-A328-29ED277F227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97879" y="1488890"/>
            <a:ext cx="13657633" cy="677582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a:extLst>
              <a:ext uri="{FF2B5EF4-FFF2-40B4-BE49-F238E27FC236}">
                <a16:creationId xmlns:a16="http://schemas.microsoft.com/office/drawing/2014/main" id="{6EFA88D7-29C8-4EBD-AEA1-6138447A2E78}"/>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13</a:t>
            </a:fld>
            <a:endParaRPr lang="en-US" dirty="0">
              <a:solidFill>
                <a:srgbClr val="00B297"/>
              </a:solidFill>
            </a:endParaRPr>
          </a:p>
        </p:txBody>
      </p:sp>
    </p:spTree>
    <p:extLst>
      <p:ext uri="{BB962C8B-B14F-4D97-AF65-F5344CB8AC3E}">
        <p14:creationId xmlns:p14="http://schemas.microsoft.com/office/powerpoint/2010/main" val="113518588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98784-C141-4CA3-950C-427CF9B99041}"/>
              </a:ext>
            </a:extLst>
          </p:cNvPr>
          <p:cNvSpPr>
            <a:spLocks noGrp="1"/>
          </p:cNvSpPr>
          <p:nvPr>
            <p:ph type="title"/>
          </p:nvPr>
        </p:nvSpPr>
        <p:spPr/>
        <p:txBody>
          <a:bodyPr/>
          <a:lstStyle/>
          <a:p>
            <a:r>
              <a:rPr lang="en-US" dirty="0">
                <a:solidFill>
                  <a:srgbClr val="000000"/>
                </a:solidFill>
              </a:rPr>
              <a:t>Round 2: Community leadership</a:t>
            </a:r>
          </a:p>
        </p:txBody>
      </p:sp>
      <p:pic>
        <p:nvPicPr>
          <p:cNvPr id="9218" name="Picture 2" descr="Yaya KandÃ© (right) deputy village chief in Kolda region, texting details of new born for registration">
            <a:extLst>
              <a:ext uri="{FF2B5EF4-FFF2-40B4-BE49-F238E27FC236}">
                <a16:creationId xmlns:a16="http://schemas.microsoft.com/office/drawing/2014/main" id="{819B280B-F336-45BC-8EAE-4AB63A8380E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25889" y="1295401"/>
            <a:ext cx="12088483" cy="679779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4988E0B-98FC-4C8F-8FAA-5CBC2455D8FF}"/>
              </a:ext>
            </a:extLst>
          </p:cNvPr>
          <p:cNvSpPr/>
          <p:nvPr/>
        </p:nvSpPr>
        <p:spPr>
          <a:xfrm>
            <a:off x="11554532" y="8231146"/>
            <a:ext cx="3316935" cy="400110"/>
          </a:xfrm>
          <a:prstGeom prst="rect">
            <a:avLst/>
          </a:prstGeom>
        </p:spPr>
        <p:txBody>
          <a:bodyPr wrap="none">
            <a:spAutoFit/>
          </a:bodyPr>
          <a:lstStyle/>
          <a:p>
            <a:r>
              <a:rPr lang="en-US" sz="2000" dirty="0">
                <a:solidFill>
                  <a:srgbClr val="00B297"/>
                </a:solidFill>
              </a:rPr>
              <a:t>UN OCHA/Maxime Le </a:t>
            </a:r>
            <a:r>
              <a:rPr lang="en-US" sz="2000" dirty="0" err="1">
                <a:solidFill>
                  <a:srgbClr val="00B297"/>
                </a:solidFill>
              </a:rPr>
              <a:t>Hégarat</a:t>
            </a:r>
            <a:endParaRPr lang="en-US" sz="2000" dirty="0">
              <a:solidFill>
                <a:srgbClr val="00B297"/>
              </a:solidFill>
            </a:endParaRPr>
          </a:p>
        </p:txBody>
      </p:sp>
      <p:sp>
        <p:nvSpPr>
          <p:cNvPr id="5" name="Slide Number">
            <a:extLst>
              <a:ext uri="{FF2B5EF4-FFF2-40B4-BE49-F238E27FC236}">
                <a16:creationId xmlns:a16="http://schemas.microsoft.com/office/drawing/2014/main" id="{E95956A9-2163-4CBD-BAC9-A5925154AC52}"/>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14</a:t>
            </a:fld>
            <a:endParaRPr lang="en-US" dirty="0">
              <a:solidFill>
                <a:srgbClr val="00B297"/>
              </a:solidFill>
            </a:endParaRPr>
          </a:p>
        </p:txBody>
      </p:sp>
    </p:spTree>
    <p:extLst>
      <p:ext uri="{BB962C8B-B14F-4D97-AF65-F5344CB8AC3E}">
        <p14:creationId xmlns:p14="http://schemas.microsoft.com/office/powerpoint/2010/main" val="86998412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98784-C141-4CA3-950C-427CF9B99041}"/>
              </a:ext>
            </a:extLst>
          </p:cNvPr>
          <p:cNvSpPr>
            <a:spLocks noGrp="1"/>
          </p:cNvSpPr>
          <p:nvPr>
            <p:ph type="title"/>
          </p:nvPr>
        </p:nvSpPr>
        <p:spPr/>
        <p:txBody>
          <a:bodyPr>
            <a:normAutofit fontScale="90000"/>
          </a:bodyPr>
          <a:lstStyle/>
          <a:p>
            <a:r>
              <a:rPr lang="en-US" dirty="0">
                <a:solidFill>
                  <a:srgbClr val="000000"/>
                </a:solidFill>
              </a:rPr>
              <a:t>Round 3: Humanitarian bureaucracy</a:t>
            </a:r>
          </a:p>
        </p:txBody>
      </p:sp>
      <p:pic>
        <p:nvPicPr>
          <p:cNvPr id="10242" name="Picture 2" descr="https://media.ifrc.org/ifrc/wp-content/uploads/sites/5/2017/11/p-FJI0088-11.23.51.jpg">
            <a:extLst>
              <a:ext uri="{FF2B5EF4-FFF2-40B4-BE49-F238E27FC236}">
                <a16:creationId xmlns:a16="http://schemas.microsoft.com/office/drawing/2014/main" id="{66340E3A-D400-48BA-8F05-379390E40E1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354137" y="1200723"/>
            <a:ext cx="14631987" cy="69189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F7675E5-2410-4210-920C-896536D44323}"/>
              </a:ext>
            </a:extLst>
          </p:cNvPr>
          <p:cNvSpPr txBox="1"/>
          <p:nvPr/>
        </p:nvSpPr>
        <p:spPr>
          <a:xfrm>
            <a:off x="15380189" y="8175563"/>
            <a:ext cx="56105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IFRC</a:t>
            </a:r>
          </a:p>
        </p:txBody>
      </p:sp>
      <p:sp>
        <p:nvSpPr>
          <p:cNvPr id="5" name="Slide Number">
            <a:extLst>
              <a:ext uri="{FF2B5EF4-FFF2-40B4-BE49-F238E27FC236}">
                <a16:creationId xmlns:a16="http://schemas.microsoft.com/office/drawing/2014/main" id="{0A14C667-9F68-436B-9136-2CCD9394A1D7}"/>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15</a:t>
            </a:fld>
            <a:endParaRPr lang="en-US" dirty="0">
              <a:solidFill>
                <a:srgbClr val="00B297"/>
              </a:solidFill>
            </a:endParaRPr>
          </a:p>
        </p:txBody>
      </p:sp>
    </p:spTree>
    <p:extLst>
      <p:ext uri="{BB962C8B-B14F-4D97-AF65-F5344CB8AC3E}">
        <p14:creationId xmlns:p14="http://schemas.microsoft.com/office/powerpoint/2010/main" val="295039947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68145-F28B-47F8-BAB2-553A7305C0AF}"/>
              </a:ext>
            </a:extLst>
          </p:cNvPr>
          <p:cNvSpPr>
            <a:spLocks noGrp="1"/>
          </p:cNvSpPr>
          <p:nvPr>
            <p:ph type="title"/>
          </p:nvPr>
        </p:nvSpPr>
        <p:spPr>
          <a:xfrm>
            <a:off x="482351" y="403050"/>
            <a:ext cx="13953493" cy="1130300"/>
          </a:xfrm>
        </p:spPr>
        <p:txBody>
          <a:bodyPr/>
          <a:lstStyle/>
          <a:p>
            <a:r>
              <a:rPr lang="en-US" dirty="0">
                <a:solidFill>
                  <a:srgbClr val="000000"/>
                </a:solidFill>
              </a:rPr>
              <a:t>What did you learn…</a:t>
            </a:r>
          </a:p>
        </p:txBody>
      </p:sp>
      <p:sp>
        <p:nvSpPr>
          <p:cNvPr id="3" name="Text Placeholder 2">
            <a:extLst>
              <a:ext uri="{FF2B5EF4-FFF2-40B4-BE49-F238E27FC236}">
                <a16:creationId xmlns:a16="http://schemas.microsoft.com/office/drawing/2014/main" id="{FE19D48F-4FA2-4288-ACCF-9B2C6386C2A5}"/>
              </a:ext>
            </a:extLst>
          </p:cNvPr>
          <p:cNvSpPr>
            <a:spLocks noGrp="1"/>
          </p:cNvSpPr>
          <p:nvPr>
            <p:ph type="body" sz="half" idx="1"/>
          </p:nvPr>
        </p:nvSpPr>
        <p:spPr>
          <a:xfrm>
            <a:off x="1693384" y="3151826"/>
            <a:ext cx="7973130" cy="3902117"/>
          </a:xfrm>
        </p:spPr>
        <p:txBody>
          <a:bodyPr>
            <a:normAutofit/>
          </a:bodyPr>
          <a:lstStyle/>
          <a:p>
            <a:pPr marL="571500" indent="-571500">
              <a:buFont typeface="Arial" panose="020B0604020202020204" pitchFamily="34" charset="0"/>
              <a:buChar char="•"/>
            </a:pPr>
            <a:r>
              <a:rPr lang="en-US" sz="6000" dirty="0">
                <a:solidFill>
                  <a:srgbClr val="000000"/>
                </a:solidFill>
              </a:rPr>
              <a:t>… as an advocate?</a:t>
            </a:r>
          </a:p>
          <a:p>
            <a:pPr marL="571500" indent="-571500">
              <a:buFont typeface="Arial" panose="020B0604020202020204" pitchFamily="34" charset="0"/>
              <a:buChar char="•"/>
            </a:pPr>
            <a:r>
              <a:rPr lang="en-US" sz="6000" dirty="0">
                <a:solidFill>
                  <a:srgbClr val="000000"/>
                </a:solidFill>
              </a:rPr>
              <a:t>… as a target?</a:t>
            </a:r>
          </a:p>
          <a:p>
            <a:pPr marL="571500" indent="-571500">
              <a:buFont typeface="Arial" panose="020B0604020202020204" pitchFamily="34" charset="0"/>
              <a:buChar char="•"/>
            </a:pPr>
            <a:r>
              <a:rPr lang="en-US" sz="6000" dirty="0">
                <a:solidFill>
                  <a:srgbClr val="000000"/>
                </a:solidFill>
              </a:rPr>
              <a:t>… as an observer?</a:t>
            </a:r>
          </a:p>
        </p:txBody>
      </p:sp>
      <p:sp>
        <p:nvSpPr>
          <p:cNvPr id="5" name="TextBox 4">
            <a:extLst>
              <a:ext uri="{FF2B5EF4-FFF2-40B4-BE49-F238E27FC236}">
                <a16:creationId xmlns:a16="http://schemas.microsoft.com/office/drawing/2014/main" id="{48081951-3F81-4406-8232-B5800AC028ED}"/>
              </a:ext>
            </a:extLst>
          </p:cNvPr>
          <p:cNvSpPr txBox="1"/>
          <p:nvPr/>
        </p:nvSpPr>
        <p:spPr>
          <a:xfrm>
            <a:off x="10876615" y="208855"/>
            <a:ext cx="3472105" cy="9335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60000" b="1" i="0" u="none" strike="noStrike" cap="none" spc="0" normalizeH="0" baseline="0" dirty="0">
                <a:ln>
                  <a:noFill/>
                </a:ln>
                <a:solidFill>
                  <a:schemeClr val="accent6">
                    <a:lumMod val="75000"/>
                  </a:schemeClr>
                </a:solidFill>
                <a:effectLst/>
                <a:uFillTx/>
                <a:latin typeface="Open Sans Regular"/>
                <a:ea typeface="Open Sans Regular"/>
                <a:cs typeface="Open Sans Regular"/>
                <a:sym typeface="Open Sans Regular"/>
              </a:rPr>
              <a:t>?</a:t>
            </a:r>
          </a:p>
        </p:txBody>
      </p:sp>
      <p:sp>
        <p:nvSpPr>
          <p:cNvPr id="6" name="Slide Number">
            <a:extLst>
              <a:ext uri="{FF2B5EF4-FFF2-40B4-BE49-F238E27FC236}">
                <a16:creationId xmlns:a16="http://schemas.microsoft.com/office/drawing/2014/main" id="{B15FBE21-23D1-43BA-B725-3A0889AE7C3F}"/>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16</a:t>
            </a:fld>
            <a:endParaRPr lang="en-US" dirty="0">
              <a:solidFill>
                <a:srgbClr val="00B297"/>
              </a:solidFill>
            </a:endParaRPr>
          </a:p>
        </p:txBody>
      </p:sp>
    </p:spTree>
    <p:extLst>
      <p:ext uri="{BB962C8B-B14F-4D97-AF65-F5344CB8AC3E}">
        <p14:creationId xmlns:p14="http://schemas.microsoft.com/office/powerpoint/2010/main" val="36907484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791D-F046-489D-8A3D-E2BE91822268}"/>
              </a:ext>
            </a:extLst>
          </p:cNvPr>
          <p:cNvSpPr>
            <a:spLocks noGrp="1"/>
          </p:cNvSpPr>
          <p:nvPr>
            <p:ph type="title"/>
          </p:nvPr>
        </p:nvSpPr>
        <p:spPr>
          <a:xfrm>
            <a:off x="500281" y="467540"/>
            <a:ext cx="13953493" cy="1130300"/>
          </a:xfrm>
        </p:spPr>
        <p:txBody>
          <a:bodyPr/>
          <a:lstStyle/>
          <a:p>
            <a:r>
              <a:rPr lang="en-US" dirty="0">
                <a:solidFill>
                  <a:srgbClr val="000000"/>
                </a:solidFill>
              </a:rPr>
              <a:t>Want to learn more?</a:t>
            </a:r>
          </a:p>
        </p:txBody>
      </p:sp>
      <p:sp>
        <p:nvSpPr>
          <p:cNvPr id="3" name="Text Placeholder 2">
            <a:extLst>
              <a:ext uri="{FF2B5EF4-FFF2-40B4-BE49-F238E27FC236}">
                <a16:creationId xmlns:a16="http://schemas.microsoft.com/office/drawing/2014/main" id="{5A41BDF7-F371-40EC-8CC3-290466814B73}"/>
              </a:ext>
            </a:extLst>
          </p:cNvPr>
          <p:cNvSpPr>
            <a:spLocks noGrp="1"/>
          </p:cNvSpPr>
          <p:nvPr>
            <p:ph type="body" sz="half" idx="1"/>
          </p:nvPr>
        </p:nvSpPr>
        <p:spPr>
          <a:xfrm>
            <a:off x="658249" y="1860034"/>
            <a:ext cx="5839827" cy="5810765"/>
          </a:xfrm>
        </p:spPr>
        <p:txBody>
          <a:bodyPr>
            <a:normAutofit/>
          </a:bodyPr>
          <a:lstStyle/>
          <a:p>
            <a:r>
              <a:rPr lang="en-US" sz="4000" dirty="0">
                <a:solidFill>
                  <a:srgbClr val="000000"/>
                </a:solidFill>
                <a:latin typeface="Open Sans Regular"/>
                <a:ea typeface="Open Sans Regular"/>
                <a:cs typeface="Open Sans Regular"/>
                <a:sym typeface="Open Sans Regular"/>
              </a:rPr>
              <a:t>For more information on how to be a stronger advocate, see </a:t>
            </a:r>
            <a:r>
              <a:rPr lang="en-US" sz="4000" i="1" dirty="0">
                <a:solidFill>
                  <a:srgbClr val="000000"/>
                </a:solidFill>
                <a:latin typeface="Open Sans Regular"/>
                <a:ea typeface="Open Sans Regular"/>
                <a:cs typeface="Open Sans Regular"/>
                <a:sym typeface="Open Sans Regular"/>
              </a:rPr>
              <a:t>How to be a Sphere Champion</a:t>
            </a:r>
            <a:r>
              <a:rPr lang="en-US" sz="4000" dirty="0">
                <a:solidFill>
                  <a:srgbClr val="000000"/>
                </a:solidFill>
                <a:latin typeface="Open Sans Regular"/>
                <a:ea typeface="Open Sans Regular"/>
                <a:cs typeface="Open Sans Regular"/>
                <a:sym typeface="Open Sans Regular"/>
              </a:rPr>
              <a:t>: a 1-hour online learning course with tips on how to better advocate for Sphere within your network.</a:t>
            </a:r>
          </a:p>
          <a:p>
            <a:endParaRPr lang="en-US" dirty="0"/>
          </a:p>
        </p:txBody>
      </p:sp>
      <p:pic>
        <p:nvPicPr>
          <p:cNvPr id="5" name="Picture 4">
            <a:extLst>
              <a:ext uri="{FF2B5EF4-FFF2-40B4-BE49-F238E27FC236}">
                <a16:creationId xmlns:a16="http://schemas.microsoft.com/office/drawing/2014/main" id="{8FABA5DE-1A75-49FD-953C-0A2162BBE1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71766" y="1860035"/>
            <a:ext cx="9510248" cy="7199660"/>
          </a:xfrm>
          <a:prstGeom prst="rect">
            <a:avLst/>
          </a:prstGeom>
        </p:spPr>
      </p:pic>
      <p:sp>
        <p:nvSpPr>
          <p:cNvPr id="6" name="Slide Number">
            <a:extLst>
              <a:ext uri="{FF2B5EF4-FFF2-40B4-BE49-F238E27FC236}">
                <a16:creationId xmlns:a16="http://schemas.microsoft.com/office/drawing/2014/main" id="{44C425AF-5296-4FB9-84A9-E783C3583F09}"/>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17</a:t>
            </a:fld>
            <a:endParaRPr lang="en-US" dirty="0">
              <a:solidFill>
                <a:srgbClr val="00B297"/>
              </a:solidFill>
            </a:endParaRPr>
          </a:p>
        </p:txBody>
      </p:sp>
    </p:spTree>
    <p:extLst>
      <p:ext uri="{BB962C8B-B14F-4D97-AF65-F5344CB8AC3E}">
        <p14:creationId xmlns:p14="http://schemas.microsoft.com/office/powerpoint/2010/main" val="55648238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2CCFF-184F-4976-B161-862655CA21AD}"/>
              </a:ext>
            </a:extLst>
          </p:cNvPr>
          <p:cNvSpPr>
            <a:spLocks noGrp="1"/>
          </p:cNvSpPr>
          <p:nvPr>
            <p:ph type="title"/>
          </p:nvPr>
        </p:nvSpPr>
        <p:spPr>
          <a:xfrm>
            <a:off x="392704" y="233690"/>
            <a:ext cx="13953493" cy="1130300"/>
          </a:xfrm>
        </p:spPr>
        <p:txBody>
          <a:bodyPr>
            <a:normAutofit/>
          </a:bodyPr>
          <a:lstStyle/>
          <a:p>
            <a:r>
              <a:rPr lang="en-US" dirty="0">
                <a:solidFill>
                  <a:srgbClr val="000000"/>
                </a:solidFill>
              </a:rPr>
              <a:t>Challenge to humanitarians</a:t>
            </a:r>
          </a:p>
        </p:txBody>
      </p:sp>
      <p:sp>
        <p:nvSpPr>
          <p:cNvPr id="4" name="Content Placeholder 4">
            <a:extLst>
              <a:ext uri="{FF2B5EF4-FFF2-40B4-BE49-F238E27FC236}">
                <a16:creationId xmlns:a16="http://schemas.microsoft.com/office/drawing/2014/main" id="{BAE8F171-BF33-4A55-90AA-06C53E6B4F97}"/>
              </a:ext>
            </a:extLst>
          </p:cNvPr>
          <p:cNvSpPr txBox="1">
            <a:spLocks/>
          </p:cNvSpPr>
          <p:nvPr/>
        </p:nvSpPr>
        <p:spPr>
          <a:xfrm>
            <a:off x="852615" y="1715652"/>
            <a:ext cx="16051427" cy="63222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lvl="1" indent="-571500" hangingPunct="1">
              <a:spcBef>
                <a:spcPts val="2000"/>
              </a:spcBef>
              <a:buFont typeface="Arial" panose="020B0604020202020204" pitchFamily="34" charset="0"/>
              <a:buChar char="•"/>
            </a:pPr>
            <a:endParaRPr lang="en-GB" sz="4000" dirty="0">
              <a:solidFill>
                <a:srgbClr val="000000"/>
              </a:solidFill>
            </a:endParaRPr>
          </a:p>
        </p:txBody>
      </p:sp>
      <p:sp>
        <p:nvSpPr>
          <p:cNvPr id="3" name="TextBox 2">
            <a:extLst>
              <a:ext uri="{FF2B5EF4-FFF2-40B4-BE49-F238E27FC236}">
                <a16:creationId xmlns:a16="http://schemas.microsoft.com/office/drawing/2014/main" id="{CF79FDF1-8B3D-4AD8-8B7C-AD43E17E1EF8}"/>
              </a:ext>
            </a:extLst>
          </p:cNvPr>
          <p:cNvSpPr txBox="1"/>
          <p:nvPr/>
        </p:nvSpPr>
        <p:spPr>
          <a:xfrm>
            <a:off x="1447801" y="1870848"/>
            <a:ext cx="14374832" cy="60119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Actively advocate for people’s rights, and advocate for the broader use of Sphere.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sz="4800" dirty="0">
              <a:solidFill>
                <a:srgbClr val="000000"/>
              </a:solidFill>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Consider with whom</a:t>
            </a:r>
            <a:r>
              <a:rPr lang="en-US" sz="4800" dirty="0">
                <a:solidFill>
                  <a:srgbClr val="000000"/>
                </a:solidFill>
              </a:rPr>
              <a:t> </a:t>
            </a:r>
            <a:r>
              <a:rPr kumimoji="0" lang="en-US" sz="4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to advocate most effectively, and using what tools</a:t>
            </a:r>
            <a:r>
              <a:rPr kumimoji="0" lang="en-US" sz="4800" b="0" i="0" u="none" strike="noStrike" cap="none" spc="0" normalizeH="0" dirty="0">
                <a:ln>
                  <a:noFill/>
                </a:ln>
                <a:solidFill>
                  <a:srgbClr val="000000"/>
                </a:solidFill>
                <a:effectLst/>
                <a:uFillTx/>
                <a:latin typeface="Open Sans Regular"/>
                <a:ea typeface="Open Sans Regular"/>
                <a:cs typeface="Open Sans Regular"/>
                <a:sym typeface="Open Sans Regular"/>
              </a:rPr>
              <a:t> and </a:t>
            </a:r>
            <a:r>
              <a:rPr kumimoji="0" lang="en-US" sz="4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approaches.</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sz="4800" dirty="0">
              <a:solidFill>
                <a:srgbClr val="000000"/>
              </a:solidFill>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Be bold, be strategic, and change the world!</a:t>
            </a:r>
          </a:p>
        </p:txBody>
      </p:sp>
      <p:sp>
        <p:nvSpPr>
          <p:cNvPr id="5" name="Slide Number">
            <a:extLst>
              <a:ext uri="{FF2B5EF4-FFF2-40B4-BE49-F238E27FC236}">
                <a16:creationId xmlns:a16="http://schemas.microsoft.com/office/drawing/2014/main" id="{D86792E5-FD90-4DCE-8D96-B03E44D6976E}"/>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18</a:t>
            </a:fld>
            <a:endParaRPr lang="en-US" dirty="0">
              <a:solidFill>
                <a:srgbClr val="00B297"/>
              </a:solidFill>
            </a:endParaRPr>
          </a:p>
        </p:txBody>
      </p:sp>
    </p:spTree>
    <p:extLst>
      <p:ext uri="{BB962C8B-B14F-4D97-AF65-F5344CB8AC3E}">
        <p14:creationId xmlns:p14="http://schemas.microsoft.com/office/powerpoint/2010/main" val="33594432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946CBF1-A377-4B4B-8E0D-64FE2CE223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64299" y="4876800"/>
            <a:ext cx="4401018" cy="4404611"/>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lide Number"/>
          <p:cNvSpPr txBox="1">
            <a:spLocks noGrp="1"/>
          </p:cNvSpPr>
          <p:nvPr>
            <p:ph type="sldNum" sz="quarter" idx="2"/>
          </p:nvPr>
        </p:nvSpPr>
        <p:spPr/>
        <p:txBody>
          <a:bodyPr/>
          <a:lstStyle>
            <a:lvl1pPr>
              <a:defRPr>
                <a:solidFill>
                  <a:srgbClr val="FFFFFF"/>
                </a:solidFill>
              </a:defRPr>
            </a:lvl1pPr>
          </a:lstStyle>
          <a:p>
            <a:fld id="{86CB4B4D-7CA3-9044-876B-883B54F8677D}" type="slidenum">
              <a:rPr lang="en-US"/>
              <a:pPr/>
              <a:t>2</a:t>
            </a:fld>
            <a:endParaRPr lang="en-US" dirty="0"/>
          </a:p>
        </p:txBody>
      </p:sp>
      <p:sp>
        <p:nvSpPr>
          <p:cNvPr id="16" name="Body">
            <a:extLst>
              <a:ext uri="{FF2B5EF4-FFF2-40B4-BE49-F238E27FC236}">
                <a16:creationId xmlns:a16="http://schemas.microsoft.com/office/drawing/2014/main" id="{418C7D45-A018-4356-884D-CA009459F150}"/>
              </a:ext>
            </a:extLst>
          </p:cNvPr>
          <p:cNvSpPr txBox="1">
            <a:spLocks/>
          </p:cNvSpPr>
          <p:nvPr/>
        </p:nvSpPr>
        <p:spPr>
          <a:xfrm>
            <a:off x="7164910" y="3093615"/>
            <a:ext cx="9002237" cy="512145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FFFFFF"/>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FFFFFF"/>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FFFFFF"/>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FFFFFF"/>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FFFFFF"/>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indent="-571500" hangingPunct="1">
              <a:buFont typeface="Arial" panose="020B0604020202020204" pitchFamily="34" charset="0"/>
              <a:buChar char="•"/>
            </a:pPr>
            <a:r>
              <a:rPr lang="en-GB" sz="4000" dirty="0">
                <a:solidFill>
                  <a:srgbClr val="000000"/>
                </a:solidFill>
              </a:rPr>
              <a:t>Advocate for people’s rights using the Sphere Handbook and approach</a:t>
            </a:r>
          </a:p>
          <a:p>
            <a:pPr marL="571500" indent="-571500" hangingPunct="1">
              <a:buFont typeface="Arial" panose="020B0604020202020204" pitchFamily="34" charset="0"/>
              <a:buChar char="•"/>
            </a:pPr>
            <a:r>
              <a:rPr lang="en-GB" sz="4000" dirty="0">
                <a:solidFill>
                  <a:srgbClr val="000000"/>
                </a:solidFill>
              </a:rPr>
              <a:t>Advocate for the broader use of Sphere among humanitarian actors, including your own organisation</a:t>
            </a:r>
          </a:p>
        </p:txBody>
      </p:sp>
      <p:sp>
        <p:nvSpPr>
          <p:cNvPr id="17" name="Title">
            <a:extLst>
              <a:ext uri="{FF2B5EF4-FFF2-40B4-BE49-F238E27FC236}">
                <a16:creationId xmlns:a16="http://schemas.microsoft.com/office/drawing/2014/main" id="{5EC9597E-A0DE-4BA7-8846-4D5CD380C4F7}"/>
              </a:ext>
            </a:extLst>
          </p:cNvPr>
          <p:cNvSpPr txBox="1">
            <a:spLocks/>
          </p:cNvSpPr>
          <p:nvPr/>
        </p:nvSpPr>
        <p:spPr>
          <a:xfrm>
            <a:off x="7164910" y="1533469"/>
            <a:ext cx="9855312" cy="11303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GB" sz="4000" dirty="0">
                <a:solidFill>
                  <a:srgbClr val="000000"/>
                </a:solidFill>
              </a:rPr>
              <a:t>At the end of this session you will be able to:</a:t>
            </a:r>
            <a:br>
              <a:rPr lang="en-GB" sz="4000" dirty="0">
                <a:solidFill>
                  <a:srgbClr val="000000"/>
                </a:solidFill>
              </a:rPr>
            </a:br>
            <a:endParaRPr lang="en-GB" sz="4000" dirty="0">
              <a:solidFill>
                <a:srgbClr val="000000"/>
              </a:solidFill>
            </a:endParaRPr>
          </a:p>
        </p:txBody>
      </p:sp>
      <p:pic>
        <p:nvPicPr>
          <p:cNvPr id="6" name="Picture 5">
            <a:extLst>
              <a:ext uri="{FF2B5EF4-FFF2-40B4-BE49-F238E27FC236}">
                <a16:creationId xmlns:a16="http://schemas.microsoft.com/office/drawing/2014/main" id="{A9A0960B-E340-44AD-A414-94A8269E4B9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7" name="Page">
            <a:extLst>
              <a:ext uri="{FF2B5EF4-FFF2-40B4-BE49-F238E27FC236}">
                <a16:creationId xmlns:a16="http://schemas.microsoft.com/office/drawing/2014/main" id="{F1E6331E-27DD-4F92-80B7-FF6B2D8E2310}"/>
              </a:ext>
            </a:extLst>
          </p:cNvPr>
          <p:cNvSpPr txBox="1"/>
          <p:nvPr/>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8" name="pasted-image.pdf" descr="pasted-image.pdf">
            <a:extLst>
              <a:ext uri="{FF2B5EF4-FFF2-40B4-BE49-F238E27FC236}">
                <a16:creationId xmlns:a16="http://schemas.microsoft.com/office/drawing/2014/main" id="{47A271BF-6EDD-46B5-A9DC-39D620204A33}"/>
              </a:ext>
            </a:extLst>
          </p:cNvPr>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9" name="TextBox 8">
            <a:extLst>
              <a:ext uri="{FF2B5EF4-FFF2-40B4-BE49-F238E27FC236}">
                <a16:creationId xmlns:a16="http://schemas.microsoft.com/office/drawing/2014/main" id="{0DB70004-514E-4383-945E-67F7CABDBBB8}"/>
              </a:ext>
            </a:extLst>
          </p:cNvPr>
          <p:cNvSpPr txBox="1"/>
          <p:nvPr/>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0" name="Oval 9">
            <a:extLst>
              <a:ext uri="{FF2B5EF4-FFF2-40B4-BE49-F238E27FC236}">
                <a16:creationId xmlns:a16="http://schemas.microsoft.com/office/drawing/2014/main" id="{143DF81F-F62E-4440-961E-46FAB345F7C7}"/>
              </a:ext>
            </a:extLst>
          </p:cNvPr>
          <p:cNvSpPr/>
          <p:nvPr/>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1" name="Oval 10">
            <a:extLst>
              <a:ext uri="{FF2B5EF4-FFF2-40B4-BE49-F238E27FC236}">
                <a16:creationId xmlns:a16="http://schemas.microsoft.com/office/drawing/2014/main" id="{F9F69D30-95C3-4531-9D4D-36AA216E5B68}"/>
              </a:ext>
            </a:extLst>
          </p:cNvPr>
          <p:cNvSpPr/>
          <p:nvPr/>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78A7B16C-D68C-4C0F-8834-1BE65616C59E}"/>
              </a:ext>
            </a:extLst>
          </p:cNvPr>
          <p:cNvSpPr/>
          <p:nvPr/>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F4A807EB-134D-44B7-983E-468FA0E42331}"/>
              </a:ext>
            </a:extLst>
          </p:cNvPr>
          <p:cNvSpPr/>
          <p:nvPr/>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987B6C81-11E0-4E59-A2E2-5E169823D183}"/>
              </a:ext>
            </a:extLst>
          </p:cNvPr>
          <p:cNvSpPr/>
          <p:nvPr/>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6E8630E-6C6E-43E9-8DD2-385A618CC3B1}"/>
              </a:ext>
            </a:extLst>
          </p:cNvPr>
          <p:cNvSpPr/>
          <p:nvPr/>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89390546-B865-479A-B058-6161CAC193FF}"/>
              </a:ext>
            </a:extLst>
          </p:cNvPr>
          <p:cNvSpPr/>
          <p:nvPr/>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2856FAB8-67B3-486B-A91E-2AC4FB2A376F}"/>
              </a:ext>
            </a:extLst>
          </p:cNvPr>
          <p:cNvSpPr/>
          <p:nvPr/>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5834D7EA-6843-48FD-A114-156F30B756BF}"/>
              </a:ext>
            </a:extLst>
          </p:cNvPr>
          <p:cNvSpPr/>
          <p:nvPr/>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CDC35EB9-36D6-4255-8BC8-5DC1C0444514}"/>
              </a:ext>
            </a:extLst>
          </p:cNvPr>
          <p:cNvSpPr/>
          <p:nvPr/>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4DF1697C-CDF6-4645-94F4-E408A3EEA165}"/>
              </a:ext>
            </a:extLst>
          </p:cNvPr>
          <p:cNvSpPr/>
          <p:nvPr/>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6102CB34-75C8-44D9-8FF8-936312931D16}"/>
              </a:ext>
            </a:extLst>
          </p:cNvPr>
          <p:cNvSpPr/>
          <p:nvPr/>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16AC016F-DF29-49FF-8465-7FEBAA27549F}"/>
              </a:ext>
            </a:extLst>
          </p:cNvPr>
          <p:cNvSpPr/>
          <p:nvPr/>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5" name="Oval 24">
            <a:extLst>
              <a:ext uri="{FF2B5EF4-FFF2-40B4-BE49-F238E27FC236}">
                <a16:creationId xmlns:a16="http://schemas.microsoft.com/office/drawing/2014/main" id="{35A69AE1-D755-4A07-AB34-17274DE108A8}"/>
              </a:ext>
            </a:extLst>
          </p:cNvPr>
          <p:cNvSpPr/>
          <p:nvPr/>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6" name="Slide Number">
            <a:extLst>
              <a:ext uri="{FF2B5EF4-FFF2-40B4-BE49-F238E27FC236}">
                <a16:creationId xmlns:a16="http://schemas.microsoft.com/office/drawing/2014/main" id="{050DF9C5-C0E1-44AE-918F-41C29DA44588}"/>
              </a:ext>
            </a:extLst>
          </p:cNvPr>
          <p:cNvSpPr txBox="1">
            <a:spLocks/>
          </p:cNvSpPr>
          <p:nvPr/>
        </p:nvSpPr>
        <p:spPr>
          <a:xfrm>
            <a:off x="3461297" y="8819818"/>
            <a:ext cx="407163" cy="389915"/>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1" i="0" u="none" strike="noStrike" cap="none" spc="0" normalizeH="0" baseline="0">
                <a:ln>
                  <a:noFill/>
                </a:ln>
                <a:solidFill>
                  <a:srgbClr val="FFFFFF"/>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2</a:t>
            </a:fld>
            <a:endParaRPr lang="en-US"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AB2DA0-80A2-4EC5-A1E6-BD02227EED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69450" y="519644"/>
            <a:ext cx="9675279" cy="8714312"/>
          </a:xfrm>
          <a:prstGeom prst="rect">
            <a:avLst/>
          </a:prstGeom>
        </p:spPr>
      </p:pic>
      <p:sp>
        <p:nvSpPr>
          <p:cNvPr id="2" name="Title 1">
            <a:extLst>
              <a:ext uri="{FF2B5EF4-FFF2-40B4-BE49-F238E27FC236}">
                <a16:creationId xmlns:a16="http://schemas.microsoft.com/office/drawing/2014/main" id="{5B0ECAC0-E13F-4F53-84F0-1E914BE3AA21}"/>
              </a:ext>
            </a:extLst>
          </p:cNvPr>
          <p:cNvSpPr>
            <a:spLocks noGrp="1"/>
          </p:cNvSpPr>
          <p:nvPr>
            <p:ph type="title"/>
          </p:nvPr>
        </p:nvSpPr>
        <p:spPr/>
        <p:txBody>
          <a:bodyPr/>
          <a:lstStyle/>
          <a:p>
            <a:r>
              <a:rPr lang="en-GB" noProof="0" dirty="0">
                <a:solidFill>
                  <a:srgbClr val="000000"/>
                </a:solidFill>
              </a:rPr>
              <a:t>What is advocacy?</a:t>
            </a:r>
          </a:p>
        </p:txBody>
      </p:sp>
      <p:sp>
        <p:nvSpPr>
          <p:cNvPr id="3" name="Text Placeholder 2">
            <a:extLst>
              <a:ext uri="{FF2B5EF4-FFF2-40B4-BE49-F238E27FC236}">
                <a16:creationId xmlns:a16="http://schemas.microsoft.com/office/drawing/2014/main" id="{A8D6A395-8D4F-44DF-861C-3CAB2CD719D5}"/>
              </a:ext>
            </a:extLst>
          </p:cNvPr>
          <p:cNvSpPr>
            <a:spLocks noGrp="1"/>
          </p:cNvSpPr>
          <p:nvPr>
            <p:ph type="body" sz="half" idx="1"/>
          </p:nvPr>
        </p:nvSpPr>
        <p:spPr>
          <a:xfrm>
            <a:off x="1397439" y="1542454"/>
            <a:ext cx="7272692" cy="6668692"/>
          </a:xfrm>
        </p:spPr>
        <p:txBody>
          <a:bodyPr>
            <a:noAutofit/>
          </a:bodyPr>
          <a:lstStyle/>
          <a:p>
            <a:pPr marL="571500" indent="-571500">
              <a:buFont typeface="Arial" panose="020B0604020202020204" pitchFamily="34" charset="0"/>
              <a:buChar char="•"/>
            </a:pPr>
            <a:r>
              <a:rPr lang="en-GB" sz="4000" noProof="0" dirty="0">
                <a:solidFill>
                  <a:srgbClr val="000000"/>
                </a:solidFill>
              </a:rPr>
              <a:t>Allowing…</a:t>
            </a:r>
          </a:p>
          <a:p>
            <a:pPr marL="571500" indent="-571500">
              <a:buFont typeface="Arial" panose="020B0604020202020204" pitchFamily="34" charset="0"/>
              <a:buChar char="•"/>
            </a:pPr>
            <a:r>
              <a:rPr lang="en-GB" sz="4000" noProof="0" dirty="0">
                <a:solidFill>
                  <a:srgbClr val="000000"/>
                </a:solidFill>
              </a:rPr>
              <a:t>Arguing for…</a:t>
            </a:r>
          </a:p>
          <a:p>
            <a:pPr marL="571500" indent="-571500">
              <a:buFont typeface="Arial" panose="020B0604020202020204" pitchFamily="34" charset="0"/>
              <a:buChar char="•"/>
            </a:pPr>
            <a:r>
              <a:rPr lang="en-GB" sz="4000" noProof="0" dirty="0">
                <a:solidFill>
                  <a:srgbClr val="000000"/>
                </a:solidFill>
              </a:rPr>
              <a:t>Calling for…</a:t>
            </a:r>
          </a:p>
          <a:p>
            <a:pPr marL="571500" indent="-571500">
              <a:buFont typeface="Arial" panose="020B0604020202020204" pitchFamily="34" charset="0"/>
              <a:buChar char="•"/>
            </a:pPr>
            <a:r>
              <a:rPr lang="en-GB" sz="4000" noProof="0" dirty="0">
                <a:solidFill>
                  <a:srgbClr val="000000"/>
                </a:solidFill>
              </a:rPr>
              <a:t>Pushing or pressing for…</a:t>
            </a:r>
          </a:p>
          <a:p>
            <a:pPr marL="571500" indent="-571500">
              <a:buFont typeface="Arial" panose="020B0604020202020204" pitchFamily="34" charset="0"/>
              <a:buChar char="•"/>
            </a:pPr>
            <a:r>
              <a:rPr lang="en-GB" sz="4000" noProof="0" dirty="0">
                <a:solidFill>
                  <a:srgbClr val="000000"/>
                </a:solidFill>
              </a:rPr>
              <a:t>Endorsing…</a:t>
            </a:r>
          </a:p>
          <a:p>
            <a:pPr marL="571500" indent="-571500">
              <a:buFont typeface="Arial" panose="020B0604020202020204" pitchFamily="34" charset="0"/>
              <a:buChar char="•"/>
            </a:pPr>
            <a:r>
              <a:rPr lang="en-GB" sz="4000" noProof="0" dirty="0">
                <a:solidFill>
                  <a:srgbClr val="000000"/>
                </a:solidFill>
              </a:rPr>
              <a:t>Promoting…</a:t>
            </a:r>
          </a:p>
          <a:p>
            <a:pPr marL="571500" indent="-571500">
              <a:buFont typeface="Arial" panose="020B0604020202020204" pitchFamily="34" charset="0"/>
              <a:buChar char="•"/>
            </a:pPr>
            <a:r>
              <a:rPr lang="en-GB" sz="4000" noProof="0" dirty="0">
                <a:solidFill>
                  <a:srgbClr val="000000"/>
                </a:solidFill>
              </a:rPr>
              <a:t>Championing…</a:t>
            </a:r>
          </a:p>
        </p:txBody>
      </p:sp>
      <p:sp>
        <p:nvSpPr>
          <p:cNvPr id="5" name="TextBox 4">
            <a:extLst>
              <a:ext uri="{FF2B5EF4-FFF2-40B4-BE49-F238E27FC236}">
                <a16:creationId xmlns:a16="http://schemas.microsoft.com/office/drawing/2014/main" id="{9AB5F092-276F-4338-9829-663F4D2AAD67}"/>
              </a:ext>
            </a:extLst>
          </p:cNvPr>
          <p:cNvSpPr txBox="1"/>
          <p:nvPr/>
        </p:nvSpPr>
        <p:spPr>
          <a:xfrm>
            <a:off x="10204939" y="7605852"/>
            <a:ext cx="400430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b="1" dirty="0">
                <a:solidFill>
                  <a:srgbClr val="000000"/>
                </a:solidFill>
              </a:rPr>
              <a:t>… c</a:t>
            </a:r>
            <a:r>
              <a:rPr kumimoji="0" lang="en-US" sz="72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hange!</a:t>
            </a:r>
          </a:p>
        </p:txBody>
      </p:sp>
      <p:sp>
        <p:nvSpPr>
          <p:cNvPr id="16" name="Slide Number">
            <a:extLst>
              <a:ext uri="{FF2B5EF4-FFF2-40B4-BE49-F238E27FC236}">
                <a16:creationId xmlns:a16="http://schemas.microsoft.com/office/drawing/2014/main" id="{D93AE0DE-1135-4C58-A2C3-B90974FA8DBC}"/>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3</a:t>
            </a:fld>
            <a:endParaRPr lang="en-US" dirty="0">
              <a:solidFill>
                <a:srgbClr val="00B297"/>
              </a:solidFill>
            </a:endParaRPr>
          </a:p>
        </p:txBody>
      </p:sp>
    </p:spTree>
    <p:extLst>
      <p:ext uri="{BB962C8B-B14F-4D97-AF65-F5344CB8AC3E}">
        <p14:creationId xmlns:p14="http://schemas.microsoft.com/office/powerpoint/2010/main" val="29955695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918D4-E378-402F-B7D4-B2F590508294}"/>
              </a:ext>
            </a:extLst>
          </p:cNvPr>
          <p:cNvSpPr>
            <a:spLocks noGrp="1"/>
          </p:cNvSpPr>
          <p:nvPr>
            <p:ph type="title"/>
          </p:nvPr>
        </p:nvSpPr>
        <p:spPr>
          <a:xfrm>
            <a:off x="481914" y="133722"/>
            <a:ext cx="15904134" cy="1130300"/>
          </a:xfrm>
        </p:spPr>
        <p:txBody>
          <a:bodyPr>
            <a:normAutofit/>
          </a:bodyPr>
          <a:lstStyle/>
          <a:p>
            <a:r>
              <a:rPr lang="en-GB" noProof="0" dirty="0">
                <a:solidFill>
                  <a:srgbClr val="000000"/>
                </a:solidFill>
              </a:rPr>
              <a:t>What changes are we advocating </a:t>
            </a:r>
            <a:r>
              <a:rPr lang="en-GB" u="sng" noProof="0" dirty="0">
                <a:solidFill>
                  <a:srgbClr val="000000"/>
                </a:solidFill>
              </a:rPr>
              <a:t>for</a:t>
            </a:r>
            <a:r>
              <a:rPr lang="en-GB" noProof="0" dirty="0">
                <a:solidFill>
                  <a:srgbClr val="000000"/>
                </a:solidFill>
              </a:rPr>
              <a:t>?</a:t>
            </a:r>
          </a:p>
        </p:txBody>
      </p:sp>
      <p:sp>
        <p:nvSpPr>
          <p:cNvPr id="3" name="Text Placeholder 2">
            <a:extLst>
              <a:ext uri="{FF2B5EF4-FFF2-40B4-BE49-F238E27FC236}">
                <a16:creationId xmlns:a16="http://schemas.microsoft.com/office/drawing/2014/main" id="{58353E4A-4977-4785-9EC7-D9F97812CAB5}"/>
              </a:ext>
            </a:extLst>
          </p:cNvPr>
          <p:cNvSpPr>
            <a:spLocks noGrp="1"/>
          </p:cNvSpPr>
          <p:nvPr>
            <p:ph type="body" sz="half" idx="1"/>
          </p:nvPr>
        </p:nvSpPr>
        <p:spPr>
          <a:xfrm>
            <a:off x="805952" y="1422766"/>
            <a:ext cx="11487648" cy="6908067"/>
          </a:xfrm>
        </p:spPr>
        <p:txBody>
          <a:bodyPr>
            <a:noAutofit/>
          </a:bodyPr>
          <a:lstStyle/>
          <a:p>
            <a:pPr marL="342900" indent="-342900">
              <a:buFont typeface="Arial" panose="020B0604020202020204" pitchFamily="34" charset="0"/>
              <a:buChar char="•"/>
            </a:pPr>
            <a:r>
              <a:rPr lang="en-GB" sz="3200" noProof="0" dirty="0">
                <a:solidFill>
                  <a:srgbClr val="000000"/>
                </a:solidFill>
              </a:rPr>
              <a:t>Better respect for people’s rights?</a:t>
            </a:r>
          </a:p>
          <a:p>
            <a:pPr>
              <a:spcBef>
                <a:spcPts val="0"/>
              </a:spcBef>
            </a:pPr>
            <a:r>
              <a:rPr lang="en-GB" sz="3200" noProof="0" dirty="0">
                <a:solidFill>
                  <a:srgbClr val="000000"/>
                </a:solidFill>
              </a:rPr>
              <a:t>	(The Humanitarian Charter)</a:t>
            </a:r>
          </a:p>
          <a:p>
            <a:pPr marL="342900" indent="-342900">
              <a:buFont typeface="Arial" panose="020B0604020202020204" pitchFamily="34" charset="0"/>
              <a:buChar char="•"/>
            </a:pPr>
            <a:r>
              <a:rPr lang="en-GB" sz="3200" noProof="0" dirty="0">
                <a:solidFill>
                  <a:srgbClr val="000000"/>
                </a:solidFill>
              </a:rPr>
              <a:t>Better protection for people?</a:t>
            </a:r>
          </a:p>
          <a:p>
            <a:pPr>
              <a:spcBef>
                <a:spcPts val="0"/>
              </a:spcBef>
            </a:pPr>
            <a:r>
              <a:rPr lang="en-GB" sz="3200" dirty="0">
                <a:solidFill>
                  <a:srgbClr val="000000"/>
                </a:solidFill>
              </a:rPr>
              <a:t>	</a:t>
            </a:r>
            <a:r>
              <a:rPr lang="en-GB" sz="3200" noProof="0" dirty="0">
                <a:solidFill>
                  <a:srgbClr val="000000"/>
                </a:solidFill>
              </a:rPr>
              <a:t>(Protection Principles and Minimum Standards)</a:t>
            </a:r>
          </a:p>
          <a:p>
            <a:pPr marL="342900" indent="-342900">
              <a:buFont typeface="Arial" panose="020B0604020202020204" pitchFamily="34" charset="0"/>
              <a:buChar char="•"/>
            </a:pPr>
            <a:r>
              <a:rPr lang="en-GB" sz="3200" noProof="0" dirty="0">
                <a:solidFill>
                  <a:srgbClr val="000000"/>
                </a:solidFill>
              </a:rPr>
              <a:t>Better quality and more accountable response?</a:t>
            </a:r>
          </a:p>
          <a:p>
            <a:pPr lvl="1">
              <a:spcBef>
                <a:spcPts val="0"/>
              </a:spcBef>
            </a:pPr>
            <a:r>
              <a:rPr lang="en-GB" sz="3200" dirty="0">
                <a:solidFill>
                  <a:srgbClr val="000000"/>
                </a:solidFill>
              </a:rPr>
              <a:t>	</a:t>
            </a:r>
            <a:r>
              <a:rPr lang="en-GB" sz="3200" noProof="0" dirty="0">
                <a:solidFill>
                  <a:srgbClr val="000000"/>
                </a:solidFill>
              </a:rPr>
              <a:t>(Core Humanitarian Standard and Minimum Standards)</a:t>
            </a:r>
          </a:p>
          <a:p>
            <a:pPr marL="342900" indent="-342900">
              <a:buFont typeface="Arial" panose="020B0604020202020204" pitchFamily="34" charset="0"/>
              <a:buChar char="•"/>
            </a:pPr>
            <a:r>
              <a:rPr lang="en-GB" sz="3200" noProof="0" dirty="0">
                <a:solidFill>
                  <a:srgbClr val="000000"/>
                </a:solidFill>
              </a:rPr>
              <a:t>The use of Sphere throughout the programme cycle</a:t>
            </a:r>
            <a:r>
              <a:rPr lang="en-GB" sz="3200" dirty="0">
                <a:solidFill>
                  <a:srgbClr val="000000"/>
                </a:solidFill>
              </a:rPr>
              <a:t>?</a:t>
            </a:r>
          </a:p>
          <a:p>
            <a:pPr>
              <a:spcBef>
                <a:spcPts val="0"/>
              </a:spcBef>
            </a:pPr>
            <a:r>
              <a:rPr lang="en-GB" sz="3200" noProof="0" dirty="0">
                <a:solidFill>
                  <a:srgbClr val="000000"/>
                </a:solidFill>
              </a:rPr>
              <a:t>	(all of Sphere)</a:t>
            </a:r>
          </a:p>
          <a:p>
            <a:pPr marL="342900" indent="-342900">
              <a:buFont typeface="Arial" panose="020B0604020202020204" pitchFamily="34" charset="0"/>
              <a:buChar char="•"/>
            </a:pPr>
            <a:r>
              <a:rPr lang="en-GB" sz="3200" dirty="0">
                <a:solidFill>
                  <a:srgbClr val="000000"/>
                </a:solidFill>
              </a:rPr>
              <a:t>Access? (civil–military coordination)</a:t>
            </a:r>
          </a:p>
          <a:p>
            <a:pPr marL="342900" indent="-342900">
              <a:buFont typeface="Arial" panose="020B0604020202020204" pitchFamily="34" charset="0"/>
              <a:buChar char="•"/>
            </a:pPr>
            <a:r>
              <a:rPr lang="en-GB" sz="3200" dirty="0">
                <a:solidFill>
                  <a:srgbClr val="000000"/>
                </a:solidFill>
              </a:rPr>
              <a:t>Others?</a:t>
            </a:r>
            <a:endParaRPr lang="en-GB" sz="3200" noProof="0" dirty="0">
              <a:solidFill>
                <a:srgbClr val="000000"/>
              </a:solidFill>
            </a:endParaRPr>
          </a:p>
        </p:txBody>
      </p:sp>
      <p:pic>
        <p:nvPicPr>
          <p:cNvPr id="4" name="Picture 2" descr="Image result for 2018 SPhere HAndbook">
            <a:extLst>
              <a:ext uri="{FF2B5EF4-FFF2-40B4-BE49-F238E27FC236}">
                <a16:creationId xmlns:a16="http://schemas.microsoft.com/office/drawing/2014/main" id="{C7D4EC98-A0BA-4809-861A-82FE3BC8852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632023" y="2296893"/>
            <a:ext cx="3902288" cy="5630732"/>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Slide Number">
            <a:extLst>
              <a:ext uri="{FF2B5EF4-FFF2-40B4-BE49-F238E27FC236}">
                <a16:creationId xmlns:a16="http://schemas.microsoft.com/office/drawing/2014/main" id="{59EF0A10-EC02-45A0-B48B-D86A19042679}"/>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4</a:t>
            </a:fld>
            <a:endParaRPr lang="en-US" dirty="0">
              <a:solidFill>
                <a:srgbClr val="00B297"/>
              </a:solidFill>
            </a:endParaRPr>
          </a:p>
        </p:txBody>
      </p:sp>
    </p:spTree>
    <p:extLst>
      <p:ext uri="{BB962C8B-B14F-4D97-AF65-F5344CB8AC3E}">
        <p14:creationId xmlns:p14="http://schemas.microsoft.com/office/powerpoint/2010/main" val="15125862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05A41-34A9-4015-B6C3-40D2DC7EABBB}"/>
              </a:ext>
            </a:extLst>
          </p:cNvPr>
          <p:cNvSpPr>
            <a:spLocks noGrp="1"/>
          </p:cNvSpPr>
          <p:nvPr>
            <p:ph type="title"/>
          </p:nvPr>
        </p:nvSpPr>
        <p:spPr/>
        <p:txBody>
          <a:bodyPr/>
          <a:lstStyle/>
          <a:p>
            <a:r>
              <a:rPr lang="en-US" u="sng" dirty="0">
                <a:solidFill>
                  <a:srgbClr val="000000"/>
                </a:solidFill>
              </a:rPr>
              <a:t>With whom</a:t>
            </a:r>
            <a:r>
              <a:rPr lang="en-US" dirty="0">
                <a:solidFill>
                  <a:srgbClr val="000000"/>
                </a:solidFill>
              </a:rPr>
              <a:t> are we advocating?</a:t>
            </a:r>
          </a:p>
        </p:txBody>
      </p:sp>
      <p:sp>
        <p:nvSpPr>
          <p:cNvPr id="3" name="Text Placeholder 2">
            <a:extLst>
              <a:ext uri="{FF2B5EF4-FFF2-40B4-BE49-F238E27FC236}">
                <a16:creationId xmlns:a16="http://schemas.microsoft.com/office/drawing/2014/main" id="{78276E4F-9CCC-486D-88B1-8BC987540671}"/>
              </a:ext>
            </a:extLst>
          </p:cNvPr>
          <p:cNvSpPr>
            <a:spLocks noGrp="1"/>
          </p:cNvSpPr>
          <p:nvPr>
            <p:ph type="body" sz="half" idx="1"/>
          </p:nvPr>
        </p:nvSpPr>
        <p:spPr>
          <a:xfrm>
            <a:off x="1081860" y="1397221"/>
            <a:ext cx="15785901" cy="4831360"/>
          </a:xfrm>
        </p:spPr>
        <p:txBody>
          <a:bodyPr>
            <a:noAutofit/>
          </a:bodyPr>
          <a:lstStyle/>
          <a:p>
            <a:pPr marL="571500" indent="-571500">
              <a:spcBef>
                <a:spcPts val="2000"/>
              </a:spcBef>
              <a:buFont typeface="Arial" panose="020B0604020202020204" pitchFamily="34" charset="0"/>
              <a:buChar char="•"/>
            </a:pPr>
            <a:r>
              <a:rPr lang="en-US" sz="4000" dirty="0">
                <a:solidFill>
                  <a:srgbClr val="000000"/>
                </a:solidFill>
              </a:rPr>
              <a:t>Partners and colleagues</a:t>
            </a:r>
          </a:p>
          <a:p>
            <a:pPr marL="571500" indent="-571500">
              <a:spcBef>
                <a:spcPts val="2000"/>
              </a:spcBef>
              <a:buFont typeface="Arial" panose="020B0604020202020204" pitchFamily="34" charset="0"/>
              <a:buChar char="•"/>
            </a:pPr>
            <a:r>
              <a:rPr lang="en-US" sz="4000" dirty="0">
                <a:solidFill>
                  <a:srgbClr val="000000"/>
                </a:solidFill>
              </a:rPr>
              <a:t>Government counterparts and authorities including national disaster management authorities (NDMAs)</a:t>
            </a:r>
          </a:p>
          <a:p>
            <a:pPr marL="571500" indent="-571500">
              <a:spcBef>
                <a:spcPts val="2000"/>
              </a:spcBef>
              <a:buFont typeface="Arial" panose="020B0604020202020204" pitchFamily="34" charset="0"/>
              <a:buChar char="•"/>
            </a:pPr>
            <a:r>
              <a:rPr lang="en-US" sz="4000" dirty="0">
                <a:solidFill>
                  <a:srgbClr val="000000"/>
                </a:solidFill>
              </a:rPr>
              <a:t>HQ (or if in HQ – the field)</a:t>
            </a:r>
          </a:p>
          <a:p>
            <a:pPr marL="571500" indent="-571500">
              <a:spcBef>
                <a:spcPts val="2000"/>
              </a:spcBef>
              <a:buFont typeface="Arial" panose="020B0604020202020204" pitchFamily="34" charset="0"/>
              <a:buChar char="•"/>
            </a:pPr>
            <a:r>
              <a:rPr lang="en-US" sz="4000" dirty="0">
                <a:solidFill>
                  <a:srgbClr val="000000"/>
                </a:solidFill>
              </a:rPr>
              <a:t>Military</a:t>
            </a:r>
          </a:p>
          <a:p>
            <a:pPr marL="571500" indent="-571500">
              <a:spcBef>
                <a:spcPts val="2000"/>
              </a:spcBef>
              <a:buFont typeface="Arial" panose="020B0604020202020204" pitchFamily="34" charset="0"/>
              <a:buChar char="•"/>
            </a:pPr>
            <a:r>
              <a:rPr lang="en-US" sz="4000" dirty="0">
                <a:solidFill>
                  <a:srgbClr val="000000"/>
                </a:solidFill>
              </a:rPr>
              <a:t>Affected communities</a:t>
            </a:r>
          </a:p>
          <a:p>
            <a:pPr marL="571500" indent="-571500">
              <a:spcBef>
                <a:spcPts val="2000"/>
              </a:spcBef>
              <a:buFont typeface="Arial" panose="020B0604020202020204" pitchFamily="34" charset="0"/>
              <a:buChar char="•"/>
            </a:pPr>
            <a:r>
              <a:rPr lang="en-US" sz="4000" dirty="0">
                <a:solidFill>
                  <a:srgbClr val="000000"/>
                </a:solidFill>
              </a:rPr>
              <a:t>Host communities</a:t>
            </a:r>
          </a:p>
          <a:p>
            <a:pPr marL="571500" indent="-571500">
              <a:spcBef>
                <a:spcPts val="2000"/>
              </a:spcBef>
              <a:buFont typeface="Arial" panose="020B0604020202020204" pitchFamily="34" charset="0"/>
              <a:buChar char="•"/>
            </a:pPr>
            <a:r>
              <a:rPr lang="en-US" sz="4000" dirty="0">
                <a:solidFill>
                  <a:srgbClr val="000000"/>
                </a:solidFill>
              </a:rPr>
              <a:t>Others?</a:t>
            </a:r>
          </a:p>
        </p:txBody>
      </p:sp>
      <p:sp>
        <p:nvSpPr>
          <p:cNvPr id="4" name="Slide Number">
            <a:extLst>
              <a:ext uri="{FF2B5EF4-FFF2-40B4-BE49-F238E27FC236}">
                <a16:creationId xmlns:a16="http://schemas.microsoft.com/office/drawing/2014/main" id="{1F39995F-06C5-4B49-9DEF-774515F2105D}"/>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5</a:t>
            </a:fld>
            <a:endParaRPr lang="en-US" dirty="0">
              <a:solidFill>
                <a:srgbClr val="00B297"/>
              </a:solidFill>
            </a:endParaRPr>
          </a:p>
        </p:txBody>
      </p:sp>
      <p:sp>
        <p:nvSpPr>
          <p:cNvPr id="5" name="TextBox 4">
            <a:extLst>
              <a:ext uri="{FF2B5EF4-FFF2-40B4-BE49-F238E27FC236}">
                <a16:creationId xmlns:a16="http://schemas.microsoft.com/office/drawing/2014/main" id="{DC888EA7-F4A8-44AC-AD71-AB387B107796}"/>
              </a:ext>
            </a:extLst>
          </p:cNvPr>
          <p:cNvSpPr txBox="1"/>
          <p:nvPr/>
        </p:nvSpPr>
        <p:spPr>
          <a:xfrm>
            <a:off x="8302752" y="4739951"/>
            <a:ext cx="7140448" cy="3748686"/>
          </a:xfrm>
          <a:prstGeom prst="rect">
            <a:avLst/>
          </a:prstGeom>
          <a:noFill/>
          <a:ln w="12700" cap="flat">
            <a:solidFill>
              <a:srgbClr val="0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4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To summarise:</a:t>
            </a:r>
            <a:br>
              <a:rPr kumimoji="0" lang="en-GB" sz="4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GB" sz="4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the people with the power to effect the change you want</a:t>
            </a:r>
            <a:r>
              <a:rPr kumimoji="0" lang="en-GB" sz="4400" b="0" i="0" u="none" strike="noStrike" cap="none" spc="0" normalizeH="0" dirty="0">
                <a:ln>
                  <a:noFill/>
                </a:ln>
                <a:solidFill>
                  <a:srgbClr val="000000"/>
                </a:solidFill>
                <a:effectLst/>
                <a:uFillTx/>
                <a:latin typeface="Open Sans Regular"/>
                <a:ea typeface="Open Sans Regular"/>
                <a:cs typeface="Open Sans Regular"/>
                <a:sym typeface="Open Sans Regular"/>
              </a:rPr>
              <a:t> – by </a:t>
            </a:r>
            <a:r>
              <a:rPr kumimoji="0" lang="en-GB" sz="4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changing their</a:t>
            </a:r>
            <a:r>
              <a:rPr kumimoji="0" lang="en-GB" sz="4400" b="0" i="0" u="none" strike="noStrike" cap="none" spc="0" normalizeH="0" dirty="0">
                <a:ln>
                  <a:noFill/>
                </a:ln>
                <a:solidFill>
                  <a:srgbClr val="000000"/>
                </a:solidFill>
                <a:effectLst/>
                <a:uFillTx/>
                <a:latin typeface="Open Sans Regular"/>
                <a:ea typeface="Open Sans Regular"/>
                <a:cs typeface="Open Sans Regular"/>
                <a:sym typeface="Open Sans Regular"/>
              </a:rPr>
              <a:t> behaviour.</a:t>
            </a:r>
            <a:endParaRPr kumimoji="0" lang="en-GB" sz="44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39581123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58AEC-04FE-4B5C-AAF5-063A60DDE04C}"/>
              </a:ext>
            </a:extLst>
          </p:cNvPr>
          <p:cNvSpPr>
            <a:spLocks noGrp="1"/>
          </p:cNvSpPr>
          <p:nvPr>
            <p:ph type="title"/>
          </p:nvPr>
        </p:nvSpPr>
        <p:spPr>
          <a:xfrm>
            <a:off x="392704" y="70423"/>
            <a:ext cx="16589010" cy="1261062"/>
          </a:xfrm>
        </p:spPr>
        <p:txBody>
          <a:bodyPr>
            <a:normAutofit fontScale="90000"/>
          </a:bodyPr>
          <a:lstStyle/>
          <a:p>
            <a:r>
              <a:rPr lang="en-US" dirty="0">
                <a:solidFill>
                  <a:srgbClr val="000000"/>
                </a:solidFill>
              </a:rPr>
              <a:t>Advocacy for the most vulnerable people</a:t>
            </a:r>
          </a:p>
        </p:txBody>
      </p:sp>
      <p:sp>
        <p:nvSpPr>
          <p:cNvPr id="4" name="Text Placeholder 2">
            <a:extLst>
              <a:ext uri="{FF2B5EF4-FFF2-40B4-BE49-F238E27FC236}">
                <a16:creationId xmlns:a16="http://schemas.microsoft.com/office/drawing/2014/main" id="{4546851F-4068-4B6B-9D3A-883A4255ED47}"/>
              </a:ext>
            </a:extLst>
          </p:cNvPr>
          <p:cNvSpPr>
            <a:spLocks noGrp="1"/>
          </p:cNvSpPr>
          <p:nvPr>
            <p:ph type="body" sz="half" idx="1"/>
          </p:nvPr>
        </p:nvSpPr>
        <p:spPr>
          <a:xfrm>
            <a:off x="607061" y="1471246"/>
            <a:ext cx="9116059" cy="7349490"/>
          </a:xfrm>
        </p:spPr>
        <p:txBody>
          <a:bodyPr>
            <a:noAutofit/>
          </a:bodyPr>
          <a:lstStyle/>
          <a:p>
            <a:pPr lvl="0" defTabSz="914400" eaLnBrk="0" fontAlgn="base" hangingPunct="0">
              <a:spcBef>
                <a:spcPct val="0"/>
              </a:spcBef>
              <a:spcAft>
                <a:spcPct val="0"/>
              </a:spcAft>
            </a:pPr>
            <a:r>
              <a:rPr lang="en-US" altLang="en-US" sz="3800" dirty="0">
                <a:solidFill>
                  <a:srgbClr val="000000"/>
                </a:solidFill>
              </a:rPr>
              <a:t>Advocacy in support of the most vulnerable people means:</a:t>
            </a:r>
          </a:p>
          <a:p>
            <a:pPr marL="288925" lvl="0" indent="-288925" defTabSz="914400" eaLnBrk="0" fontAlgn="base" hangingPunct="0">
              <a:spcBef>
                <a:spcPct val="0"/>
              </a:spcBef>
              <a:spcAft>
                <a:spcPct val="0"/>
              </a:spcAft>
            </a:pPr>
            <a:endParaRPr lang="en-US" altLang="en-US" sz="3800" dirty="0">
              <a:solidFill>
                <a:srgbClr val="000000"/>
              </a:solidFill>
            </a:endParaRPr>
          </a:p>
          <a:p>
            <a:pPr marL="342900" lvl="0" indent="-342900" eaLnBrk="0" fontAlgn="base" hangingPunct="0">
              <a:spcBef>
                <a:spcPts val="0"/>
              </a:spcBef>
              <a:buFont typeface="Arial" panose="020B0604020202020204" pitchFamily="34" charset="0"/>
              <a:buChar char="•"/>
            </a:pPr>
            <a:r>
              <a:rPr lang="en-US" altLang="en-US" sz="3800" dirty="0">
                <a:solidFill>
                  <a:srgbClr val="000000"/>
                </a:solidFill>
              </a:rPr>
              <a:t>Helping them make their voices heard on issues that are important to them</a:t>
            </a:r>
          </a:p>
          <a:p>
            <a:pPr marL="342900" lvl="0" indent="-342900" eaLnBrk="0" fontAlgn="base" hangingPunct="0">
              <a:buFont typeface="Arial" panose="020B0604020202020204" pitchFamily="34" charset="0"/>
              <a:buChar char="•"/>
            </a:pPr>
            <a:r>
              <a:rPr lang="en-US" altLang="en-US" sz="3800" dirty="0">
                <a:solidFill>
                  <a:srgbClr val="000000"/>
                </a:solidFill>
              </a:rPr>
              <a:t>Defending and safeguarding their rights</a:t>
            </a:r>
          </a:p>
          <a:p>
            <a:pPr marL="342900" lvl="0" indent="-342900" eaLnBrk="0" fontAlgn="base" hangingPunct="0">
              <a:buFont typeface="Arial" panose="020B0604020202020204" pitchFamily="34" charset="0"/>
              <a:buChar char="•"/>
            </a:pPr>
            <a:r>
              <a:rPr lang="en-US" altLang="en-US" sz="3800" dirty="0">
                <a:solidFill>
                  <a:srgbClr val="000000"/>
                </a:solidFill>
              </a:rPr>
              <a:t>Helping them claim their rights</a:t>
            </a:r>
          </a:p>
          <a:p>
            <a:pPr marL="342900" lvl="0" indent="-342900" eaLnBrk="0" fontAlgn="base" hangingPunct="0">
              <a:buFont typeface="Arial" panose="020B0604020202020204" pitchFamily="34" charset="0"/>
              <a:buChar char="•"/>
            </a:pPr>
            <a:r>
              <a:rPr lang="en-US" altLang="en-US" sz="3800" dirty="0">
                <a:solidFill>
                  <a:srgbClr val="000000"/>
                </a:solidFill>
              </a:rPr>
              <a:t>Listening to and considering their views when decisions are made</a:t>
            </a:r>
            <a:endParaRPr lang="en-US" sz="3800" dirty="0">
              <a:solidFill>
                <a:srgbClr val="000000"/>
              </a:solidFill>
            </a:endParaRPr>
          </a:p>
        </p:txBody>
      </p:sp>
      <p:pic>
        <p:nvPicPr>
          <p:cNvPr id="1026" name="Picture 2" descr="IFRC report: risks of sexual and gender-based violence rise after a disaster">
            <a:extLst>
              <a:ext uri="{FF2B5EF4-FFF2-40B4-BE49-F238E27FC236}">
                <a16:creationId xmlns:a16="http://schemas.microsoft.com/office/drawing/2014/main" id="{E5D1FE7C-FD82-4102-8713-29D56F9F375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82200" y="1550963"/>
            <a:ext cx="6751002" cy="74558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28C57CA-A053-40AD-B355-9699E2680CF9}"/>
              </a:ext>
            </a:extLst>
          </p:cNvPr>
          <p:cNvSpPr txBox="1"/>
          <p:nvPr/>
        </p:nvSpPr>
        <p:spPr>
          <a:xfrm>
            <a:off x="16127267" y="9066072"/>
            <a:ext cx="56105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IFRC</a:t>
            </a:r>
          </a:p>
        </p:txBody>
      </p:sp>
      <p:sp>
        <p:nvSpPr>
          <p:cNvPr id="6" name="Slide Number">
            <a:extLst>
              <a:ext uri="{FF2B5EF4-FFF2-40B4-BE49-F238E27FC236}">
                <a16:creationId xmlns:a16="http://schemas.microsoft.com/office/drawing/2014/main" id="{F7EBD50A-DDB1-4FE3-AA23-E564F2253527}"/>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6</a:t>
            </a:fld>
            <a:endParaRPr lang="en-US" dirty="0">
              <a:solidFill>
                <a:srgbClr val="00B297"/>
              </a:solidFill>
            </a:endParaRPr>
          </a:p>
        </p:txBody>
      </p:sp>
    </p:spTree>
    <p:extLst>
      <p:ext uri="{BB962C8B-B14F-4D97-AF65-F5344CB8AC3E}">
        <p14:creationId xmlns:p14="http://schemas.microsoft.com/office/powerpoint/2010/main" val="253293642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C094-1D6F-445A-8A2A-091EE0BA0929}"/>
              </a:ext>
            </a:extLst>
          </p:cNvPr>
          <p:cNvSpPr>
            <a:spLocks noGrp="1"/>
          </p:cNvSpPr>
          <p:nvPr>
            <p:ph type="title"/>
          </p:nvPr>
        </p:nvSpPr>
        <p:spPr>
          <a:xfrm>
            <a:off x="392703" y="171687"/>
            <a:ext cx="16554855" cy="1673224"/>
          </a:xfrm>
        </p:spPr>
        <p:txBody>
          <a:bodyPr>
            <a:normAutofit fontScale="90000"/>
          </a:bodyPr>
          <a:lstStyle/>
          <a:p>
            <a:r>
              <a:rPr lang="en-US" dirty="0">
                <a:solidFill>
                  <a:srgbClr val="000000"/>
                </a:solidFill>
              </a:rPr>
              <a:t>Match your advocacy to the resistance met</a:t>
            </a:r>
          </a:p>
        </p:txBody>
      </p:sp>
      <p:grpSp>
        <p:nvGrpSpPr>
          <p:cNvPr id="27" name="Group 26">
            <a:extLst>
              <a:ext uri="{FF2B5EF4-FFF2-40B4-BE49-F238E27FC236}">
                <a16:creationId xmlns:a16="http://schemas.microsoft.com/office/drawing/2014/main" id="{5E53B370-B2DF-4FA5-97BE-E493B1E30F75}"/>
              </a:ext>
            </a:extLst>
          </p:cNvPr>
          <p:cNvGrpSpPr/>
          <p:nvPr/>
        </p:nvGrpSpPr>
        <p:grpSpPr>
          <a:xfrm>
            <a:off x="392704" y="2057971"/>
            <a:ext cx="5112554" cy="6285803"/>
            <a:chOff x="392704" y="2057971"/>
            <a:chExt cx="5112554" cy="6285803"/>
          </a:xfrm>
        </p:grpSpPr>
        <p:sp>
          <p:nvSpPr>
            <p:cNvPr id="13" name="Freeform: Shape 12">
              <a:extLst>
                <a:ext uri="{FF2B5EF4-FFF2-40B4-BE49-F238E27FC236}">
                  <a16:creationId xmlns:a16="http://schemas.microsoft.com/office/drawing/2014/main" id="{D83405D5-AF0D-43AF-B7A6-604E8F0B13EB}"/>
                </a:ext>
              </a:extLst>
            </p:cNvPr>
            <p:cNvSpPr/>
            <p:nvPr/>
          </p:nvSpPr>
          <p:spPr>
            <a:xfrm rot="3463402">
              <a:off x="1693476" y="2043684"/>
              <a:ext cx="1914525" cy="1943100"/>
            </a:xfrm>
            <a:custGeom>
              <a:avLst/>
              <a:gdLst>
                <a:gd name="connsiteX0" fmla="*/ 385762 w 1914525"/>
                <a:gd name="connsiteY0" fmla="*/ 114300 h 1943100"/>
                <a:gd name="connsiteX1" fmla="*/ 385762 w 1914525"/>
                <a:gd name="connsiteY1" fmla="*/ 114300 h 1943100"/>
                <a:gd name="connsiteX2" fmla="*/ 285750 w 1914525"/>
                <a:gd name="connsiteY2" fmla="*/ 200025 h 1943100"/>
                <a:gd name="connsiteX3" fmla="*/ 242887 w 1914525"/>
                <a:gd name="connsiteY3" fmla="*/ 300037 h 1943100"/>
                <a:gd name="connsiteX4" fmla="*/ 171450 w 1914525"/>
                <a:gd name="connsiteY4" fmla="*/ 385762 h 1943100"/>
                <a:gd name="connsiteX5" fmla="*/ 157162 w 1914525"/>
                <a:gd name="connsiteY5" fmla="*/ 428625 h 1943100"/>
                <a:gd name="connsiteX6" fmla="*/ 128587 w 1914525"/>
                <a:gd name="connsiteY6" fmla="*/ 471487 h 1943100"/>
                <a:gd name="connsiteX7" fmla="*/ 114300 w 1914525"/>
                <a:gd name="connsiteY7" fmla="*/ 528637 h 1943100"/>
                <a:gd name="connsiteX8" fmla="*/ 57150 w 1914525"/>
                <a:gd name="connsiteY8" fmla="*/ 671512 h 1943100"/>
                <a:gd name="connsiteX9" fmla="*/ 42862 w 1914525"/>
                <a:gd name="connsiteY9" fmla="*/ 1042987 h 1943100"/>
                <a:gd name="connsiteX10" fmla="*/ 28575 w 1914525"/>
                <a:gd name="connsiteY10" fmla="*/ 1114425 h 1943100"/>
                <a:gd name="connsiteX11" fmla="*/ 0 w 1914525"/>
                <a:gd name="connsiteY11" fmla="*/ 1157287 h 1943100"/>
                <a:gd name="connsiteX12" fmla="*/ 14287 w 1914525"/>
                <a:gd name="connsiteY12" fmla="*/ 1314450 h 1943100"/>
                <a:gd name="connsiteX13" fmla="*/ 57150 w 1914525"/>
                <a:gd name="connsiteY13" fmla="*/ 1328737 h 1943100"/>
                <a:gd name="connsiteX14" fmla="*/ 85725 w 1914525"/>
                <a:gd name="connsiteY14" fmla="*/ 1371600 h 1943100"/>
                <a:gd name="connsiteX15" fmla="*/ 100012 w 1914525"/>
                <a:gd name="connsiteY15" fmla="*/ 1414462 h 1943100"/>
                <a:gd name="connsiteX16" fmla="*/ 142875 w 1914525"/>
                <a:gd name="connsiteY16" fmla="*/ 1614487 h 1943100"/>
                <a:gd name="connsiteX17" fmla="*/ 185737 w 1914525"/>
                <a:gd name="connsiteY17" fmla="*/ 1700212 h 1943100"/>
                <a:gd name="connsiteX18" fmla="*/ 271462 w 1914525"/>
                <a:gd name="connsiteY18" fmla="*/ 1743075 h 1943100"/>
                <a:gd name="connsiteX19" fmla="*/ 300037 w 1914525"/>
                <a:gd name="connsiteY19" fmla="*/ 1800225 h 1943100"/>
                <a:gd name="connsiteX20" fmla="*/ 442912 w 1914525"/>
                <a:gd name="connsiteY20" fmla="*/ 1871662 h 1943100"/>
                <a:gd name="connsiteX21" fmla="*/ 500062 w 1914525"/>
                <a:gd name="connsiteY21" fmla="*/ 1900237 h 1943100"/>
                <a:gd name="connsiteX22" fmla="*/ 542925 w 1914525"/>
                <a:gd name="connsiteY22" fmla="*/ 1928812 h 1943100"/>
                <a:gd name="connsiteX23" fmla="*/ 585787 w 1914525"/>
                <a:gd name="connsiteY23" fmla="*/ 1943100 h 1943100"/>
                <a:gd name="connsiteX24" fmla="*/ 771525 w 1914525"/>
                <a:gd name="connsiteY24" fmla="*/ 1914525 h 1943100"/>
                <a:gd name="connsiteX25" fmla="*/ 814387 w 1914525"/>
                <a:gd name="connsiteY25" fmla="*/ 1900237 h 1943100"/>
                <a:gd name="connsiteX26" fmla="*/ 1042987 w 1914525"/>
                <a:gd name="connsiteY26" fmla="*/ 1885950 h 1943100"/>
                <a:gd name="connsiteX27" fmla="*/ 1128712 w 1914525"/>
                <a:gd name="connsiteY27" fmla="*/ 1843087 h 1943100"/>
                <a:gd name="connsiteX28" fmla="*/ 1171575 w 1914525"/>
                <a:gd name="connsiteY28" fmla="*/ 1814512 h 1943100"/>
                <a:gd name="connsiteX29" fmla="*/ 1314450 w 1914525"/>
                <a:gd name="connsiteY29" fmla="*/ 1785937 h 1943100"/>
                <a:gd name="connsiteX30" fmla="*/ 1328737 w 1914525"/>
                <a:gd name="connsiteY30" fmla="*/ 1743075 h 1943100"/>
                <a:gd name="connsiteX31" fmla="*/ 1414462 w 1914525"/>
                <a:gd name="connsiteY31" fmla="*/ 1700212 h 1943100"/>
                <a:gd name="connsiteX32" fmla="*/ 1428750 w 1914525"/>
                <a:gd name="connsiteY32" fmla="*/ 1643062 h 1943100"/>
                <a:gd name="connsiteX33" fmla="*/ 1514475 w 1914525"/>
                <a:gd name="connsiteY33" fmla="*/ 1585912 h 1943100"/>
                <a:gd name="connsiteX34" fmla="*/ 1628775 w 1914525"/>
                <a:gd name="connsiteY34" fmla="*/ 1528762 h 1943100"/>
                <a:gd name="connsiteX35" fmla="*/ 1671637 w 1914525"/>
                <a:gd name="connsiteY35" fmla="*/ 1500187 h 1943100"/>
                <a:gd name="connsiteX36" fmla="*/ 1714500 w 1914525"/>
                <a:gd name="connsiteY36" fmla="*/ 1485900 h 1943100"/>
                <a:gd name="connsiteX37" fmla="*/ 1785937 w 1914525"/>
                <a:gd name="connsiteY37" fmla="*/ 1400175 h 1943100"/>
                <a:gd name="connsiteX38" fmla="*/ 1814512 w 1914525"/>
                <a:gd name="connsiteY38" fmla="*/ 1314450 h 1943100"/>
                <a:gd name="connsiteX39" fmla="*/ 1828800 w 1914525"/>
                <a:gd name="connsiteY39" fmla="*/ 1271587 h 1943100"/>
                <a:gd name="connsiteX40" fmla="*/ 1843087 w 1914525"/>
                <a:gd name="connsiteY40" fmla="*/ 1228725 h 1943100"/>
                <a:gd name="connsiteX41" fmla="*/ 1871662 w 1914525"/>
                <a:gd name="connsiteY41" fmla="*/ 1185862 h 1943100"/>
                <a:gd name="connsiteX42" fmla="*/ 1885950 w 1914525"/>
                <a:gd name="connsiteY42" fmla="*/ 1143000 h 1943100"/>
                <a:gd name="connsiteX43" fmla="*/ 1914525 w 1914525"/>
                <a:gd name="connsiteY43" fmla="*/ 1085850 h 1943100"/>
                <a:gd name="connsiteX44" fmla="*/ 1900237 w 1914525"/>
                <a:gd name="connsiteY44" fmla="*/ 542925 h 1943100"/>
                <a:gd name="connsiteX45" fmla="*/ 1885950 w 1914525"/>
                <a:gd name="connsiteY45" fmla="*/ 500062 h 1943100"/>
                <a:gd name="connsiteX46" fmla="*/ 1843087 w 1914525"/>
                <a:gd name="connsiteY46" fmla="*/ 471487 h 1943100"/>
                <a:gd name="connsiteX47" fmla="*/ 1800225 w 1914525"/>
                <a:gd name="connsiteY47" fmla="*/ 385762 h 1943100"/>
                <a:gd name="connsiteX48" fmla="*/ 1757362 w 1914525"/>
                <a:gd name="connsiteY48" fmla="*/ 357187 h 1943100"/>
                <a:gd name="connsiteX49" fmla="*/ 1728787 w 1914525"/>
                <a:gd name="connsiteY49" fmla="*/ 314325 h 1943100"/>
                <a:gd name="connsiteX50" fmla="*/ 1643062 w 1914525"/>
                <a:gd name="connsiteY50" fmla="*/ 271462 h 1943100"/>
                <a:gd name="connsiteX51" fmla="*/ 1600200 w 1914525"/>
                <a:gd name="connsiteY51" fmla="*/ 242887 h 1943100"/>
                <a:gd name="connsiteX52" fmla="*/ 1528762 w 1914525"/>
                <a:gd name="connsiteY52" fmla="*/ 185737 h 1943100"/>
                <a:gd name="connsiteX53" fmla="*/ 1443037 w 1914525"/>
                <a:gd name="connsiteY53" fmla="*/ 128587 h 1943100"/>
                <a:gd name="connsiteX54" fmla="*/ 1243012 w 1914525"/>
                <a:gd name="connsiteY54" fmla="*/ 71437 h 1943100"/>
                <a:gd name="connsiteX55" fmla="*/ 1157287 w 1914525"/>
                <a:gd name="connsiteY55" fmla="*/ 14287 h 1943100"/>
                <a:gd name="connsiteX56" fmla="*/ 1114425 w 1914525"/>
                <a:gd name="connsiteY56" fmla="*/ 0 h 1943100"/>
                <a:gd name="connsiteX57" fmla="*/ 514350 w 1914525"/>
                <a:gd name="connsiteY57" fmla="*/ 14287 h 1943100"/>
                <a:gd name="connsiteX58" fmla="*/ 471487 w 1914525"/>
                <a:gd name="connsiteY58" fmla="*/ 42862 h 1943100"/>
                <a:gd name="connsiteX59" fmla="*/ 442912 w 1914525"/>
                <a:gd name="connsiteY59" fmla="*/ 85725 h 1943100"/>
                <a:gd name="connsiteX60" fmla="*/ 385762 w 1914525"/>
                <a:gd name="connsiteY60" fmla="*/ 11430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914525" h="1943100">
                  <a:moveTo>
                    <a:pt x="385762" y="114300"/>
                  </a:moveTo>
                  <a:lnTo>
                    <a:pt x="385762" y="114300"/>
                  </a:lnTo>
                  <a:cubicBezTo>
                    <a:pt x="352425" y="142875"/>
                    <a:pt x="315123" y="167388"/>
                    <a:pt x="285750" y="200025"/>
                  </a:cubicBezTo>
                  <a:cubicBezTo>
                    <a:pt x="252305" y="237186"/>
                    <a:pt x="262591" y="260629"/>
                    <a:pt x="242887" y="300037"/>
                  </a:cubicBezTo>
                  <a:cubicBezTo>
                    <a:pt x="222994" y="339822"/>
                    <a:pt x="203050" y="354162"/>
                    <a:pt x="171450" y="385762"/>
                  </a:cubicBezTo>
                  <a:cubicBezTo>
                    <a:pt x="166687" y="400050"/>
                    <a:pt x="163897" y="415154"/>
                    <a:pt x="157162" y="428625"/>
                  </a:cubicBezTo>
                  <a:cubicBezTo>
                    <a:pt x="149483" y="443983"/>
                    <a:pt x="135351" y="455704"/>
                    <a:pt x="128587" y="471487"/>
                  </a:cubicBezTo>
                  <a:cubicBezTo>
                    <a:pt x="120852" y="489536"/>
                    <a:pt x="119942" y="509829"/>
                    <a:pt x="114300" y="528637"/>
                  </a:cubicBezTo>
                  <a:cubicBezTo>
                    <a:pt x="87818" y="616911"/>
                    <a:pt x="92953" y="599906"/>
                    <a:pt x="57150" y="671512"/>
                  </a:cubicBezTo>
                  <a:cubicBezTo>
                    <a:pt x="52387" y="795337"/>
                    <a:pt x="50840" y="919328"/>
                    <a:pt x="42862" y="1042987"/>
                  </a:cubicBezTo>
                  <a:cubicBezTo>
                    <a:pt x="41299" y="1067221"/>
                    <a:pt x="37102" y="1091687"/>
                    <a:pt x="28575" y="1114425"/>
                  </a:cubicBezTo>
                  <a:cubicBezTo>
                    <a:pt x="22546" y="1130503"/>
                    <a:pt x="9525" y="1143000"/>
                    <a:pt x="0" y="1157287"/>
                  </a:cubicBezTo>
                  <a:cubicBezTo>
                    <a:pt x="4762" y="1209675"/>
                    <a:pt x="-2348" y="1264546"/>
                    <a:pt x="14287" y="1314450"/>
                  </a:cubicBezTo>
                  <a:cubicBezTo>
                    <a:pt x="19050" y="1328738"/>
                    <a:pt x="45390" y="1319329"/>
                    <a:pt x="57150" y="1328737"/>
                  </a:cubicBezTo>
                  <a:cubicBezTo>
                    <a:pt x="70559" y="1339464"/>
                    <a:pt x="76200" y="1357312"/>
                    <a:pt x="85725" y="1371600"/>
                  </a:cubicBezTo>
                  <a:cubicBezTo>
                    <a:pt x="90487" y="1385887"/>
                    <a:pt x="96563" y="1399802"/>
                    <a:pt x="100012" y="1414462"/>
                  </a:cubicBezTo>
                  <a:cubicBezTo>
                    <a:pt x="115630" y="1480838"/>
                    <a:pt x="121313" y="1549797"/>
                    <a:pt x="142875" y="1614487"/>
                  </a:cubicBezTo>
                  <a:cubicBezTo>
                    <a:pt x="154495" y="1649349"/>
                    <a:pt x="158039" y="1672515"/>
                    <a:pt x="185737" y="1700212"/>
                  </a:cubicBezTo>
                  <a:cubicBezTo>
                    <a:pt x="213433" y="1727908"/>
                    <a:pt x="236602" y="1731454"/>
                    <a:pt x="271462" y="1743075"/>
                  </a:cubicBezTo>
                  <a:cubicBezTo>
                    <a:pt x="280987" y="1762125"/>
                    <a:pt x="284977" y="1785165"/>
                    <a:pt x="300037" y="1800225"/>
                  </a:cubicBezTo>
                  <a:cubicBezTo>
                    <a:pt x="356739" y="1856927"/>
                    <a:pt x="378381" y="1855530"/>
                    <a:pt x="442912" y="1871662"/>
                  </a:cubicBezTo>
                  <a:cubicBezTo>
                    <a:pt x="461962" y="1881187"/>
                    <a:pt x="481570" y="1889670"/>
                    <a:pt x="500062" y="1900237"/>
                  </a:cubicBezTo>
                  <a:cubicBezTo>
                    <a:pt x="514971" y="1908756"/>
                    <a:pt x="527566" y="1921133"/>
                    <a:pt x="542925" y="1928812"/>
                  </a:cubicBezTo>
                  <a:cubicBezTo>
                    <a:pt x="556395" y="1935547"/>
                    <a:pt x="571500" y="1938337"/>
                    <a:pt x="585787" y="1943100"/>
                  </a:cubicBezTo>
                  <a:cubicBezTo>
                    <a:pt x="647700" y="1933575"/>
                    <a:pt x="709957" y="1926069"/>
                    <a:pt x="771525" y="1914525"/>
                  </a:cubicBezTo>
                  <a:cubicBezTo>
                    <a:pt x="786327" y="1911750"/>
                    <a:pt x="799410" y="1901814"/>
                    <a:pt x="814387" y="1900237"/>
                  </a:cubicBezTo>
                  <a:cubicBezTo>
                    <a:pt x="890316" y="1892244"/>
                    <a:pt x="966787" y="1890712"/>
                    <a:pt x="1042987" y="1885950"/>
                  </a:cubicBezTo>
                  <a:cubicBezTo>
                    <a:pt x="1165828" y="1804057"/>
                    <a:pt x="1010406" y="1902241"/>
                    <a:pt x="1128712" y="1843087"/>
                  </a:cubicBezTo>
                  <a:cubicBezTo>
                    <a:pt x="1144071" y="1835408"/>
                    <a:pt x="1155163" y="1819562"/>
                    <a:pt x="1171575" y="1814512"/>
                  </a:cubicBezTo>
                  <a:cubicBezTo>
                    <a:pt x="1217995" y="1800229"/>
                    <a:pt x="1266825" y="1795462"/>
                    <a:pt x="1314450" y="1785937"/>
                  </a:cubicBezTo>
                  <a:cubicBezTo>
                    <a:pt x="1319212" y="1771650"/>
                    <a:pt x="1319329" y="1754835"/>
                    <a:pt x="1328737" y="1743075"/>
                  </a:cubicBezTo>
                  <a:cubicBezTo>
                    <a:pt x="1348879" y="1717897"/>
                    <a:pt x="1386227" y="1709624"/>
                    <a:pt x="1414462" y="1700212"/>
                  </a:cubicBezTo>
                  <a:cubicBezTo>
                    <a:pt x="1419225" y="1681162"/>
                    <a:pt x="1419008" y="1660111"/>
                    <a:pt x="1428750" y="1643062"/>
                  </a:cubicBezTo>
                  <a:cubicBezTo>
                    <a:pt x="1453932" y="1598994"/>
                    <a:pt x="1473560" y="1599551"/>
                    <a:pt x="1514475" y="1585912"/>
                  </a:cubicBezTo>
                  <a:cubicBezTo>
                    <a:pt x="1595767" y="1504620"/>
                    <a:pt x="1511974" y="1572563"/>
                    <a:pt x="1628775" y="1528762"/>
                  </a:cubicBezTo>
                  <a:cubicBezTo>
                    <a:pt x="1644853" y="1522733"/>
                    <a:pt x="1656278" y="1507866"/>
                    <a:pt x="1671637" y="1500187"/>
                  </a:cubicBezTo>
                  <a:cubicBezTo>
                    <a:pt x="1685108" y="1493452"/>
                    <a:pt x="1700212" y="1490662"/>
                    <a:pt x="1714500" y="1485900"/>
                  </a:cubicBezTo>
                  <a:cubicBezTo>
                    <a:pt x="1741415" y="1458984"/>
                    <a:pt x="1770025" y="1435978"/>
                    <a:pt x="1785937" y="1400175"/>
                  </a:cubicBezTo>
                  <a:cubicBezTo>
                    <a:pt x="1798170" y="1372650"/>
                    <a:pt x="1804987" y="1343025"/>
                    <a:pt x="1814512" y="1314450"/>
                  </a:cubicBezTo>
                  <a:lnTo>
                    <a:pt x="1828800" y="1271587"/>
                  </a:lnTo>
                  <a:cubicBezTo>
                    <a:pt x="1833562" y="1257300"/>
                    <a:pt x="1834733" y="1241256"/>
                    <a:pt x="1843087" y="1228725"/>
                  </a:cubicBezTo>
                  <a:cubicBezTo>
                    <a:pt x="1852612" y="1214437"/>
                    <a:pt x="1863983" y="1201221"/>
                    <a:pt x="1871662" y="1185862"/>
                  </a:cubicBezTo>
                  <a:cubicBezTo>
                    <a:pt x="1878397" y="1172392"/>
                    <a:pt x="1880017" y="1156843"/>
                    <a:pt x="1885950" y="1143000"/>
                  </a:cubicBezTo>
                  <a:cubicBezTo>
                    <a:pt x="1894340" y="1123424"/>
                    <a:pt x="1905000" y="1104900"/>
                    <a:pt x="1914525" y="1085850"/>
                  </a:cubicBezTo>
                  <a:cubicBezTo>
                    <a:pt x="1909762" y="904875"/>
                    <a:pt x="1909058" y="723748"/>
                    <a:pt x="1900237" y="542925"/>
                  </a:cubicBezTo>
                  <a:cubicBezTo>
                    <a:pt x="1899503" y="527882"/>
                    <a:pt x="1895358" y="511822"/>
                    <a:pt x="1885950" y="500062"/>
                  </a:cubicBezTo>
                  <a:cubicBezTo>
                    <a:pt x="1875223" y="486653"/>
                    <a:pt x="1857375" y="481012"/>
                    <a:pt x="1843087" y="471487"/>
                  </a:cubicBezTo>
                  <a:cubicBezTo>
                    <a:pt x="1831467" y="436626"/>
                    <a:pt x="1827922" y="413459"/>
                    <a:pt x="1800225" y="385762"/>
                  </a:cubicBezTo>
                  <a:cubicBezTo>
                    <a:pt x="1788083" y="373620"/>
                    <a:pt x="1771650" y="366712"/>
                    <a:pt x="1757362" y="357187"/>
                  </a:cubicBezTo>
                  <a:cubicBezTo>
                    <a:pt x="1747837" y="342900"/>
                    <a:pt x="1740929" y="326467"/>
                    <a:pt x="1728787" y="314325"/>
                  </a:cubicBezTo>
                  <a:cubicBezTo>
                    <a:pt x="1687841" y="273379"/>
                    <a:pt x="1689544" y="294703"/>
                    <a:pt x="1643062" y="271462"/>
                  </a:cubicBezTo>
                  <a:cubicBezTo>
                    <a:pt x="1627704" y="263783"/>
                    <a:pt x="1614487" y="252412"/>
                    <a:pt x="1600200" y="242887"/>
                  </a:cubicBezTo>
                  <a:cubicBezTo>
                    <a:pt x="1547402" y="163691"/>
                    <a:pt x="1601833" y="226332"/>
                    <a:pt x="1528762" y="185737"/>
                  </a:cubicBezTo>
                  <a:cubicBezTo>
                    <a:pt x="1498741" y="169059"/>
                    <a:pt x="1443037" y="128587"/>
                    <a:pt x="1443037" y="128587"/>
                  </a:cubicBezTo>
                  <a:cubicBezTo>
                    <a:pt x="1373668" y="24535"/>
                    <a:pt x="1461573" y="132149"/>
                    <a:pt x="1243012" y="71437"/>
                  </a:cubicBezTo>
                  <a:cubicBezTo>
                    <a:pt x="1209922" y="62245"/>
                    <a:pt x="1189868" y="25147"/>
                    <a:pt x="1157287" y="14287"/>
                  </a:cubicBezTo>
                  <a:lnTo>
                    <a:pt x="1114425" y="0"/>
                  </a:lnTo>
                  <a:cubicBezTo>
                    <a:pt x="914400" y="4762"/>
                    <a:pt x="713989" y="978"/>
                    <a:pt x="514350" y="14287"/>
                  </a:cubicBezTo>
                  <a:cubicBezTo>
                    <a:pt x="497216" y="15429"/>
                    <a:pt x="483629" y="30720"/>
                    <a:pt x="471487" y="42862"/>
                  </a:cubicBezTo>
                  <a:cubicBezTo>
                    <a:pt x="459345" y="55004"/>
                    <a:pt x="452437" y="71437"/>
                    <a:pt x="442912" y="85725"/>
                  </a:cubicBezTo>
                  <a:cubicBezTo>
                    <a:pt x="425257" y="138690"/>
                    <a:pt x="395287" y="109537"/>
                    <a:pt x="385762" y="114300"/>
                  </a:cubicBezTo>
                  <a:close/>
                </a:path>
              </a:pathLst>
            </a:custGeom>
            <a:solidFill>
              <a:srgbClr val="000000"/>
            </a:solidFill>
            <a:ln w="762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4" name="Isosceles Triangle 3">
              <a:extLst>
                <a:ext uri="{FF2B5EF4-FFF2-40B4-BE49-F238E27FC236}">
                  <a16:creationId xmlns:a16="http://schemas.microsoft.com/office/drawing/2014/main" id="{B66D0A64-E2F7-4CB7-A5EA-C052F3DBA8A8}"/>
                </a:ext>
              </a:extLst>
            </p:cNvPr>
            <p:cNvSpPr/>
            <p:nvPr/>
          </p:nvSpPr>
          <p:spPr>
            <a:xfrm>
              <a:off x="392704" y="2814638"/>
              <a:ext cx="5014912" cy="2619375"/>
            </a:xfrm>
            <a:prstGeom prst="triangle">
              <a:avLst>
                <a:gd name="adj" fmla="val 0"/>
              </a:avLst>
            </a:prstGeom>
            <a:solidFill>
              <a:srgbClr val="000000"/>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17" name="Picture 16">
              <a:extLst>
                <a:ext uri="{FF2B5EF4-FFF2-40B4-BE49-F238E27FC236}">
                  <a16:creationId xmlns:a16="http://schemas.microsoft.com/office/drawing/2014/main" id="{4CF1B3CE-BCC8-4D49-B105-5E700AA757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33931" y="2375138"/>
              <a:ext cx="1081254" cy="1350169"/>
            </a:xfrm>
            <a:prstGeom prst="rect">
              <a:avLst/>
            </a:prstGeom>
          </p:spPr>
        </p:pic>
        <p:sp>
          <p:nvSpPr>
            <p:cNvPr id="18" name="Freeform: Shape 17">
              <a:extLst>
                <a:ext uri="{FF2B5EF4-FFF2-40B4-BE49-F238E27FC236}">
                  <a16:creationId xmlns:a16="http://schemas.microsoft.com/office/drawing/2014/main" id="{BCC3355E-ED3B-4732-BD96-F99D010AE1CE}"/>
                </a:ext>
              </a:extLst>
            </p:cNvPr>
            <p:cNvSpPr/>
            <p:nvPr/>
          </p:nvSpPr>
          <p:spPr>
            <a:xfrm>
              <a:off x="802960" y="3725306"/>
              <a:ext cx="515167" cy="1693845"/>
            </a:xfrm>
            <a:custGeom>
              <a:avLst/>
              <a:gdLst>
                <a:gd name="connsiteX0" fmla="*/ 1785938 w 2962161"/>
                <a:gd name="connsiteY0" fmla="*/ 8386763 h 8440979"/>
                <a:gd name="connsiteX1" fmla="*/ 1785938 w 2962161"/>
                <a:gd name="connsiteY1" fmla="*/ 8386763 h 8440979"/>
                <a:gd name="connsiteX2" fmla="*/ 1914525 w 2962161"/>
                <a:gd name="connsiteY2" fmla="*/ 8401050 h 8440979"/>
                <a:gd name="connsiteX3" fmla="*/ 2057400 w 2962161"/>
                <a:gd name="connsiteY3" fmla="*/ 8358188 h 8440979"/>
                <a:gd name="connsiteX4" fmla="*/ 2200275 w 2962161"/>
                <a:gd name="connsiteY4" fmla="*/ 8343900 h 8440979"/>
                <a:gd name="connsiteX5" fmla="*/ 2286000 w 2962161"/>
                <a:gd name="connsiteY5" fmla="*/ 8315325 h 8440979"/>
                <a:gd name="connsiteX6" fmla="*/ 2528888 w 2962161"/>
                <a:gd name="connsiteY6" fmla="*/ 8286750 h 8440979"/>
                <a:gd name="connsiteX7" fmla="*/ 2457450 w 2962161"/>
                <a:gd name="connsiteY7" fmla="*/ 8143875 h 8440979"/>
                <a:gd name="connsiteX8" fmla="*/ 2371725 w 2962161"/>
                <a:gd name="connsiteY8" fmla="*/ 8115300 h 8440979"/>
                <a:gd name="connsiteX9" fmla="*/ 2300288 w 2962161"/>
                <a:gd name="connsiteY9" fmla="*/ 8029575 h 8440979"/>
                <a:gd name="connsiteX10" fmla="*/ 2357438 w 2962161"/>
                <a:gd name="connsiteY10" fmla="*/ 7643813 h 8440979"/>
                <a:gd name="connsiteX11" fmla="*/ 2400300 w 2962161"/>
                <a:gd name="connsiteY11" fmla="*/ 7515225 h 8440979"/>
                <a:gd name="connsiteX12" fmla="*/ 2414588 w 2962161"/>
                <a:gd name="connsiteY12" fmla="*/ 7472363 h 8440979"/>
                <a:gd name="connsiteX13" fmla="*/ 2386013 w 2962161"/>
                <a:gd name="connsiteY13" fmla="*/ 7358063 h 8440979"/>
                <a:gd name="connsiteX14" fmla="*/ 2343150 w 2962161"/>
                <a:gd name="connsiteY14" fmla="*/ 7315200 h 8440979"/>
                <a:gd name="connsiteX15" fmla="*/ 2314575 w 2962161"/>
                <a:gd name="connsiteY15" fmla="*/ 7186613 h 8440979"/>
                <a:gd name="connsiteX16" fmla="*/ 2300288 w 2962161"/>
                <a:gd name="connsiteY16" fmla="*/ 7058025 h 8440979"/>
                <a:gd name="connsiteX17" fmla="*/ 2286000 w 2962161"/>
                <a:gd name="connsiteY17" fmla="*/ 7000875 h 8440979"/>
                <a:gd name="connsiteX18" fmla="*/ 2271713 w 2962161"/>
                <a:gd name="connsiteY18" fmla="*/ 6900863 h 8440979"/>
                <a:gd name="connsiteX19" fmla="*/ 2314575 w 2962161"/>
                <a:gd name="connsiteY19" fmla="*/ 6786563 h 8440979"/>
                <a:gd name="connsiteX20" fmla="*/ 2357438 w 2962161"/>
                <a:gd name="connsiteY20" fmla="*/ 6772275 h 8440979"/>
                <a:gd name="connsiteX21" fmla="*/ 2400300 w 2962161"/>
                <a:gd name="connsiteY21" fmla="*/ 6686550 h 8440979"/>
                <a:gd name="connsiteX22" fmla="*/ 2428875 w 2962161"/>
                <a:gd name="connsiteY22" fmla="*/ 6600825 h 8440979"/>
                <a:gd name="connsiteX23" fmla="*/ 2443163 w 2962161"/>
                <a:gd name="connsiteY23" fmla="*/ 6557963 h 8440979"/>
                <a:gd name="connsiteX24" fmla="*/ 2486025 w 2962161"/>
                <a:gd name="connsiteY24" fmla="*/ 6515100 h 8440979"/>
                <a:gd name="connsiteX25" fmla="*/ 2514600 w 2962161"/>
                <a:gd name="connsiteY25" fmla="*/ 6472238 h 8440979"/>
                <a:gd name="connsiteX26" fmla="*/ 2557463 w 2962161"/>
                <a:gd name="connsiteY26" fmla="*/ 6443663 h 8440979"/>
                <a:gd name="connsiteX27" fmla="*/ 2600325 w 2962161"/>
                <a:gd name="connsiteY27" fmla="*/ 6400800 h 8440979"/>
                <a:gd name="connsiteX28" fmla="*/ 2614613 w 2962161"/>
                <a:gd name="connsiteY28" fmla="*/ 6343650 h 8440979"/>
                <a:gd name="connsiteX29" fmla="*/ 2614613 w 2962161"/>
                <a:gd name="connsiteY29" fmla="*/ 5743575 h 8440979"/>
                <a:gd name="connsiteX30" fmla="*/ 2600325 w 2962161"/>
                <a:gd name="connsiteY30" fmla="*/ 5686425 h 8440979"/>
                <a:gd name="connsiteX31" fmla="*/ 2557463 w 2962161"/>
                <a:gd name="connsiteY31" fmla="*/ 5600700 h 8440979"/>
                <a:gd name="connsiteX32" fmla="*/ 2528888 w 2962161"/>
                <a:gd name="connsiteY32" fmla="*/ 5472113 h 8440979"/>
                <a:gd name="connsiteX33" fmla="*/ 2514600 w 2962161"/>
                <a:gd name="connsiteY33" fmla="*/ 5429250 h 8440979"/>
                <a:gd name="connsiteX34" fmla="*/ 2500313 w 2962161"/>
                <a:gd name="connsiteY34" fmla="*/ 4271963 h 8440979"/>
                <a:gd name="connsiteX35" fmla="*/ 2586038 w 2962161"/>
                <a:gd name="connsiteY35" fmla="*/ 4000500 h 8440979"/>
                <a:gd name="connsiteX36" fmla="*/ 2628900 w 2962161"/>
                <a:gd name="connsiteY36" fmla="*/ 4014788 h 8440979"/>
                <a:gd name="connsiteX37" fmla="*/ 2700338 w 2962161"/>
                <a:gd name="connsiteY37" fmla="*/ 4000500 h 8440979"/>
                <a:gd name="connsiteX38" fmla="*/ 2757488 w 2962161"/>
                <a:gd name="connsiteY38" fmla="*/ 3914775 h 8440979"/>
                <a:gd name="connsiteX39" fmla="*/ 2786063 w 2962161"/>
                <a:gd name="connsiteY39" fmla="*/ 3829050 h 8440979"/>
                <a:gd name="connsiteX40" fmla="*/ 2800350 w 2962161"/>
                <a:gd name="connsiteY40" fmla="*/ 3643313 h 8440979"/>
                <a:gd name="connsiteX41" fmla="*/ 2857500 w 2962161"/>
                <a:gd name="connsiteY41" fmla="*/ 3586163 h 8440979"/>
                <a:gd name="connsiteX42" fmla="*/ 2871788 w 2962161"/>
                <a:gd name="connsiteY42" fmla="*/ 3543300 h 8440979"/>
                <a:gd name="connsiteX43" fmla="*/ 2886075 w 2962161"/>
                <a:gd name="connsiteY43" fmla="*/ 3400425 h 8440979"/>
                <a:gd name="connsiteX44" fmla="*/ 2914650 w 2962161"/>
                <a:gd name="connsiteY44" fmla="*/ 2943225 h 8440979"/>
                <a:gd name="connsiteX45" fmla="*/ 2928938 w 2962161"/>
                <a:gd name="connsiteY45" fmla="*/ 2828925 h 8440979"/>
                <a:gd name="connsiteX46" fmla="*/ 2943225 w 2962161"/>
                <a:gd name="connsiteY46" fmla="*/ 2671763 h 8440979"/>
                <a:gd name="connsiteX47" fmla="*/ 2900363 w 2962161"/>
                <a:gd name="connsiteY47" fmla="*/ 2628900 h 8440979"/>
                <a:gd name="connsiteX48" fmla="*/ 2771775 w 2962161"/>
                <a:gd name="connsiteY48" fmla="*/ 2528888 h 8440979"/>
                <a:gd name="connsiteX49" fmla="*/ 2757488 w 2962161"/>
                <a:gd name="connsiteY49" fmla="*/ 2471738 h 8440979"/>
                <a:gd name="connsiteX50" fmla="*/ 2728913 w 2962161"/>
                <a:gd name="connsiteY50" fmla="*/ 2386013 h 8440979"/>
                <a:gd name="connsiteX51" fmla="*/ 2714625 w 2962161"/>
                <a:gd name="connsiteY51" fmla="*/ 1957388 h 8440979"/>
                <a:gd name="connsiteX52" fmla="*/ 2700338 w 2962161"/>
                <a:gd name="connsiteY52" fmla="*/ 1914525 h 8440979"/>
                <a:gd name="connsiteX53" fmla="*/ 2657475 w 2962161"/>
                <a:gd name="connsiteY53" fmla="*/ 1857375 h 8440979"/>
                <a:gd name="connsiteX54" fmla="*/ 2614613 w 2962161"/>
                <a:gd name="connsiteY54" fmla="*/ 1728788 h 8440979"/>
                <a:gd name="connsiteX55" fmla="*/ 2600325 w 2962161"/>
                <a:gd name="connsiteY55" fmla="*/ 1685925 h 8440979"/>
                <a:gd name="connsiteX56" fmla="*/ 2514600 w 2962161"/>
                <a:gd name="connsiteY56" fmla="*/ 1657350 h 8440979"/>
                <a:gd name="connsiteX57" fmla="*/ 2428875 w 2962161"/>
                <a:gd name="connsiteY57" fmla="*/ 1614488 h 8440979"/>
                <a:gd name="connsiteX58" fmla="*/ 2386013 w 2962161"/>
                <a:gd name="connsiteY58" fmla="*/ 1585913 h 8440979"/>
                <a:gd name="connsiteX59" fmla="*/ 2371725 w 2962161"/>
                <a:gd name="connsiteY59" fmla="*/ 1543050 h 8440979"/>
                <a:gd name="connsiteX60" fmla="*/ 2343150 w 2962161"/>
                <a:gd name="connsiteY60" fmla="*/ 1500188 h 8440979"/>
                <a:gd name="connsiteX61" fmla="*/ 2286000 w 2962161"/>
                <a:gd name="connsiteY61" fmla="*/ 1428750 h 8440979"/>
                <a:gd name="connsiteX62" fmla="*/ 2271713 w 2962161"/>
                <a:gd name="connsiteY62" fmla="*/ 1385888 h 8440979"/>
                <a:gd name="connsiteX63" fmla="*/ 2043113 w 2962161"/>
                <a:gd name="connsiteY63" fmla="*/ 1285875 h 8440979"/>
                <a:gd name="connsiteX64" fmla="*/ 2014538 w 2962161"/>
                <a:gd name="connsiteY64" fmla="*/ 1243013 h 8440979"/>
                <a:gd name="connsiteX65" fmla="*/ 2000250 w 2962161"/>
                <a:gd name="connsiteY65" fmla="*/ 1200150 h 8440979"/>
                <a:gd name="connsiteX66" fmla="*/ 1928813 w 2962161"/>
                <a:gd name="connsiteY66" fmla="*/ 1185863 h 8440979"/>
                <a:gd name="connsiteX67" fmla="*/ 1885950 w 2962161"/>
                <a:gd name="connsiteY67" fmla="*/ 1157288 h 8440979"/>
                <a:gd name="connsiteX68" fmla="*/ 1800225 w 2962161"/>
                <a:gd name="connsiteY68" fmla="*/ 1114425 h 8440979"/>
                <a:gd name="connsiteX69" fmla="*/ 1771650 w 2962161"/>
                <a:gd name="connsiteY69" fmla="*/ 1014413 h 8440979"/>
                <a:gd name="connsiteX70" fmla="*/ 1814513 w 2962161"/>
                <a:gd name="connsiteY70" fmla="*/ 885825 h 8440979"/>
                <a:gd name="connsiteX71" fmla="*/ 1871663 w 2962161"/>
                <a:gd name="connsiteY71" fmla="*/ 800100 h 8440979"/>
                <a:gd name="connsiteX72" fmla="*/ 1885950 w 2962161"/>
                <a:gd name="connsiteY72" fmla="*/ 728663 h 8440979"/>
                <a:gd name="connsiteX73" fmla="*/ 1914525 w 2962161"/>
                <a:gd name="connsiteY73" fmla="*/ 514350 h 8440979"/>
                <a:gd name="connsiteX74" fmla="*/ 1957388 w 2962161"/>
                <a:gd name="connsiteY74" fmla="*/ 457200 h 8440979"/>
                <a:gd name="connsiteX75" fmla="*/ 1971675 w 2962161"/>
                <a:gd name="connsiteY75" fmla="*/ 414338 h 8440979"/>
                <a:gd name="connsiteX76" fmla="*/ 1971675 w 2962161"/>
                <a:gd name="connsiteY76" fmla="*/ 114300 h 8440979"/>
                <a:gd name="connsiteX77" fmla="*/ 1828800 w 2962161"/>
                <a:gd name="connsiteY77" fmla="*/ 85725 h 8440979"/>
                <a:gd name="connsiteX78" fmla="*/ 1785938 w 2962161"/>
                <a:gd name="connsiteY78" fmla="*/ 71438 h 8440979"/>
                <a:gd name="connsiteX79" fmla="*/ 1743075 w 2962161"/>
                <a:gd name="connsiteY79" fmla="*/ 42863 h 8440979"/>
                <a:gd name="connsiteX80" fmla="*/ 1485900 w 2962161"/>
                <a:gd name="connsiteY80" fmla="*/ 14288 h 8440979"/>
                <a:gd name="connsiteX81" fmla="*/ 1314450 w 2962161"/>
                <a:gd name="connsiteY81" fmla="*/ 0 h 8440979"/>
                <a:gd name="connsiteX82" fmla="*/ 1243013 w 2962161"/>
                <a:gd name="connsiteY82" fmla="*/ 14288 h 8440979"/>
                <a:gd name="connsiteX83" fmla="*/ 1185863 w 2962161"/>
                <a:gd name="connsiteY83" fmla="*/ 114300 h 8440979"/>
                <a:gd name="connsiteX84" fmla="*/ 1143000 w 2962161"/>
                <a:gd name="connsiteY84" fmla="*/ 157163 h 8440979"/>
                <a:gd name="connsiteX85" fmla="*/ 1128713 w 2962161"/>
                <a:gd name="connsiteY85" fmla="*/ 214313 h 8440979"/>
                <a:gd name="connsiteX86" fmla="*/ 1085850 w 2962161"/>
                <a:gd name="connsiteY86" fmla="*/ 328613 h 8440979"/>
                <a:gd name="connsiteX87" fmla="*/ 1071563 w 2962161"/>
                <a:gd name="connsiteY87" fmla="*/ 585788 h 8440979"/>
                <a:gd name="connsiteX88" fmla="*/ 1042988 w 2962161"/>
                <a:gd name="connsiteY88" fmla="*/ 714375 h 8440979"/>
                <a:gd name="connsiteX89" fmla="*/ 1028700 w 2962161"/>
                <a:gd name="connsiteY89" fmla="*/ 785813 h 8440979"/>
                <a:gd name="connsiteX90" fmla="*/ 1042988 w 2962161"/>
                <a:gd name="connsiteY90" fmla="*/ 1214438 h 8440979"/>
                <a:gd name="connsiteX91" fmla="*/ 828675 w 2962161"/>
                <a:gd name="connsiteY91" fmla="*/ 1385888 h 8440979"/>
                <a:gd name="connsiteX92" fmla="*/ 685800 w 2962161"/>
                <a:gd name="connsiteY92" fmla="*/ 1400175 h 8440979"/>
                <a:gd name="connsiteX93" fmla="*/ 657225 w 2962161"/>
                <a:gd name="connsiteY93" fmla="*/ 1443038 h 8440979"/>
                <a:gd name="connsiteX94" fmla="*/ 542925 w 2962161"/>
                <a:gd name="connsiteY94" fmla="*/ 1485900 h 8440979"/>
                <a:gd name="connsiteX95" fmla="*/ 514350 w 2962161"/>
                <a:gd name="connsiteY95" fmla="*/ 1528763 h 8440979"/>
                <a:gd name="connsiteX96" fmla="*/ 414338 w 2962161"/>
                <a:gd name="connsiteY96" fmla="*/ 1571625 h 8440979"/>
                <a:gd name="connsiteX97" fmla="*/ 342900 w 2962161"/>
                <a:gd name="connsiteY97" fmla="*/ 1628775 h 8440979"/>
                <a:gd name="connsiteX98" fmla="*/ 300038 w 2962161"/>
                <a:gd name="connsiteY98" fmla="*/ 1685925 h 8440979"/>
                <a:gd name="connsiteX99" fmla="*/ 285750 w 2962161"/>
                <a:gd name="connsiteY99" fmla="*/ 1771650 h 8440979"/>
                <a:gd name="connsiteX100" fmla="*/ 257175 w 2962161"/>
                <a:gd name="connsiteY100" fmla="*/ 1857375 h 8440979"/>
                <a:gd name="connsiteX101" fmla="*/ 242888 w 2962161"/>
                <a:gd name="connsiteY101" fmla="*/ 1914525 h 8440979"/>
                <a:gd name="connsiteX102" fmla="*/ 228600 w 2962161"/>
                <a:gd name="connsiteY102" fmla="*/ 1985963 h 8440979"/>
                <a:gd name="connsiteX103" fmla="*/ 185738 w 2962161"/>
                <a:gd name="connsiteY103" fmla="*/ 2043113 h 8440979"/>
                <a:gd name="connsiteX104" fmla="*/ 171450 w 2962161"/>
                <a:gd name="connsiteY104" fmla="*/ 2143125 h 8440979"/>
                <a:gd name="connsiteX105" fmla="*/ 142875 w 2962161"/>
                <a:gd name="connsiteY105" fmla="*/ 2185988 h 8440979"/>
                <a:gd name="connsiteX106" fmla="*/ 128588 w 2962161"/>
                <a:gd name="connsiteY106" fmla="*/ 2257425 h 8440979"/>
                <a:gd name="connsiteX107" fmla="*/ 100013 w 2962161"/>
                <a:gd name="connsiteY107" fmla="*/ 2300288 h 8440979"/>
                <a:gd name="connsiteX108" fmla="*/ 0 w 2962161"/>
                <a:gd name="connsiteY108" fmla="*/ 2414588 h 8440979"/>
                <a:gd name="connsiteX109" fmla="*/ 14288 w 2962161"/>
                <a:gd name="connsiteY109" fmla="*/ 3171825 h 8440979"/>
                <a:gd name="connsiteX110" fmla="*/ 42863 w 2962161"/>
                <a:gd name="connsiteY110" fmla="*/ 3214688 h 8440979"/>
                <a:gd name="connsiteX111" fmla="*/ 128588 w 2962161"/>
                <a:gd name="connsiteY111" fmla="*/ 3228975 h 8440979"/>
                <a:gd name="connsiteX112" fmla="*/ 185738 w 2962161"/>
                <a:gd name="connsiteY112" fmla="*/ 3243263 h 8440979"/>
                <a:gd name="connsiteX113" fmla="*/ 257175 w 2962161"/>
                <a:gd name="connsiteY113" fmla="*/ 3271838 h 8440979"/>
                <a:gd name="connsiteX114" fmla="*/ 342900 w 2962161"/>
                <a:gd name="connsiteY114" fmla="*/ 3328988 h 8440979"/>
                <a:gd name="connsiteX115" fmla="*/ 357188 w 2962161"/>
                <a:gd name="connsiteY115" fmla="*/ 3471863 h 8440979"/>
                <a:gd name="connsiteX116" fmla="*/ 400050 w 2962161"/>
                <a:gd name="connsiteY116" fmla="*/ 3514725 h 8440979"/>
                <a:gd name="connsiteX117" fmla="*/ 428625 w 2962161"/>
                <a:gd name="connsiteY117" fmla="*/ 3614738 h 8440979"/>
                <a:gd name="connsiteX118" fmla="*/ 471488 w 2962161"/>
                <a:gd name="connsiteY118" fmla="*/ 3657600 h 8440979"/>
                <a:gd name="connsiteX119" fmla="*/ 514350 w 2962161"/>
                <a:gd name="connsiteY119" fmla="*/ 3814763 h 8440979"/>
                <a:gd name="connsiteX120" fmla="*/ 542925 w 2962161"/>
                <a:gd name="connsiteY120" fmla="*/ 3929063 h 8440979"/>
                <a:gd name="connsiteX121" fmla="*/ 585788 w 2962161"/>
                <a:gd name="connsiteY121" fmla="*/ 3971925 h 8440979"/>
                <a:gd name="connsiteX122" fmla="*/ 614363 w 2962161"/>
                <a:gd name="connsiteY122" fmla="*/ 4143375 h 8440979"/>
                <a:gd name="connsiteX123" fmla="*/ 600075 w 2962161"/>
                <a:gd name="connsiteY123" fmla="*/ 4572000 h 8440979"/>
                <a:gd name="connsiteX124" fmla="*/ 571500 w 2962161"/>
                <a:gd name="connsiteY124" fmla="*/ 4686300 h 8440979"/>
                <a:gd name="connsiteX125" fmla="*/ 557213 w 2962161"/>
                <a:gd name="connsiteY125" fmla="*/ 4757738 h 8440979"/>
                <a:gd name="connsiteX126" fmla="*/ 600075 w 2962161"/>
                <a:gd name="connsiteY126" fmla="*/ 5614988 h 8440979"/>
                <a:gd name="connsiteX127" fmla="*/ 571500 w 2962161"/>
                <a:gd name="connsiteY127" fmla="*/ 6157913 h 8440979"/>
                <a:gd name="connsiteX128" fmla="*/ 557213 w 2962161"/>
                <a:gd name="connsiteY128" fmla="*/ 6200775 h 8440979"/>
                <a:gd name="connsiteX129" fmla="*/ 528638 w 2962161"/>
                <a:gd name="connsiteY129" fmla="*/ 6300788 h 8440979"/>
                <a:gd name="connsiteX130" fmla="*/ 542925 w 2962161"/>
                <a:gd name="connsiteY130" fmla="*/ 6543675 h 8440979"/>
                <a:gd name="connsiteX131" fmla="*/ 785813 w 2962161"/>
                <a:gd name="connsiteY131" fmla="*/ 6557963 h 8440979"/>
                <a:gd name="connsiteX132" fmla="*/ 757238 w 2962161"/>
                <a:gd name="connsiteY132" fmla="*/ 7229475 h 8440979"/>
                <a:gd name="connsiteX133" fmla="*/ 771525 w 2962161"/>
                <a:gd name="connsiteY133" fmla="*/ 7900988 h 8440979"/>
                <a:gd name="connsiteX134" fmla="*/ 785813 w 2962161"/>
                <a:gd name="connsiteY134" fmla="*/ 7943850 h 8440979"/>
                <a:gd name="connsiteX135" fmla="*/ 814388 w 2962161"/>
                <a:gd name="connsiteY135" fmla="*/ 8115300 h 8440979"/>
                <a:gd name="connsiteX136" fmla="*/ 842963 w 2962161"/>
                <a:gd name="connsiteY136" fmla="*/ 8158163 h 8440979"/>
                <a:gd name="connsiteX137" fmla="*/ 757238 w 2962161"/>
                <a:gd name="connsiteY137" fmla="*/ 8201025 h 8440979"/>
                <a:gd name="connsiteX138" fmla="*/ 728663 w 2962161"/>
                <a:gd name="connsiteY138" fmla="*/ 8315325 h 8440979"/>
                <a:gd name="connsiteX139" fmla="*/ 714375 w 2962161"/>
                <a:gd name="connsiteY139" fmla="*/ 8358188 h 8440979"/>
                <a:gd name="connsiteX140" fmla="*/ 1400175 w 2962161"/>
                <a:gd name="connsiteY140" fmla="*/ 8372475 h 8440979"/>
                <a:gd name="connsiteX141" fmla="*/ 1414463 w 2962161"/>
                <a:gd name="connsiteY141" fmla="*/ 8329613 h 8440979"/>
                <a:gd name="connsiteX142" fmla="*/ 1400175 w 2962161"/>
                <a:gd name="connsiteY142" fmla="*/ 8201025 h 8440979"/>
                <a:gd name="connsiteX143" fmla="*/ 1357313 w 2962161"/>
                <a:gd name="connsiteY143" fmla="*/ 8072438 h 8440979"/>
                <a:gd name="connsiteX144" fmla="*/ 1328738 w 2962161"/>
                <a:gd name="connsiteY144" fmla="*/ 8015288 h 8440979"/>
                <a:gd name="connsiteX145" fmla="*/ 1328738 w 2962161"/>
                <a:gd name="connsiteY145" fmla="*/ 7843838 h 8440979"/>
                <a:gd name="connsiteX146" fmla="*/ 1357313 w 2962161"/>
                <a:gd name="connsiteY146" fmla="*/ 7800975 h 8440979"/>
                <a:gd name="connsiteX147" fmla="*/ 1371600 w 2962161"/>
                <a:gd name="connsiteY147" fmla="*/ 7715250 h 8440979"/>
                <a:gd name="connsiteX148" fmla="*/ 1385888 w 2962161"/>
                <a:gd name="connsiteY148" fmla="*/ 7129463 h 8440979"/>
                <a:gd name="connsiteX149" fmla="*/ 1443038 w 2962161"/>
                <a:gd name="connsiteY149" fmla="*/ 7058025 h 8440979"/>
                <a:gd name="connsiteX150" fmla="*/ 1500188 w 2962161"/>
                <a:gd name="connsiteY150" fmla="*/ 6915150 h 8440979"/>
                <a:gd name="connsiteX151" fmla="*/ 1514475 w 2962161"/>
                <a:gd name="connsiteY151" fmla="*/ 6858000 h 8440979"/>
                <a:gd name="connsiteX152" fmla="*/ 1528763 w 2962161"/>
                <a:gd name="connsiteY152" fmla="*/ 6329363 h 8440979"/>
                <a:gd name="connsiteX153" fmla="*/ 1671638 w 2962161"/>
                <a:gd name="connsiteY153" fmla="*/ 6343650 h 8440979"/>
                <a:gd name="connsiteX154" fmla="*/ 1685925 w 2962161"/>
                <a:gd name="connsiteY154" fmla="*/ 6429375 h 8440979"/>
                <a:gd name="connsiteX155" fmla="*/ 1700213 w 2962161"/>
                <a:gd name="connsiteY155" fmla="*/ 6543675 h 8440979"/>
                <a:gd name="connsiteX156" fmla="*/ 1728788 w 2962161"/>
                <a:gd name="connsiteY156" fmla="*/ 6586538 h 8440979"/>
                <a:gd name="connsiteX157" fmla="*/ 1743075 w 2962161"/>
                <a:gd name="connsiteY157" fmla="*/ 7272338 h 8440979"/>
                <a:gd name="connsiteX158" fmla="*/ 1757363 w 2962161"/>
                <a:gd name="connsiteY158" fmla="*/ 7315200 h 8440979"/>
                <a:gd name="connsiteX159" fmla="*/ 1771650 w 2962161"/>
                <a:gd name="connsiteY159" fmla="*/ 7372350 h 8440979"/>
                <a:gd name="connsiteX160" fmla="*/ 1785938 w 2962161"/>
                <a:gd name="connsiteY160" fmla="*/ 7572375 h 8440979"/>
                <a:gd name="connsiteX161" fmla="*/ 1800225 w 2962161"/>
                <a:gd name="connsiteY161" fmla="*/ 7858125 h 8440979"/>
                <a:gd name="connsiteX162" fmla="*/ 1814513 w 2962161"/>
                <a:gd name="connsiteY162" fmla="*/ 7900988 h 8440979"/>
                <a:gd name="connsiteX163" fmla="*/ 1843088 w 2962161"/>
                <a:gd name="connsiteY163" fmla="*/ 7943850 h 8440979"/>
                <a:gd name="connsiteX164" fmla="*/ 1857375 w 2962161"/>
                <a:gd name="connsiteY164" fmla="*/ 8015288 h 8440979"/>
                <a:gd name="connsiteX165" fmla="*/ 1871663 w 2962161"/>
                <a:gd name="connsiteY165" fmla="*/ 8058150 h 8440979"/>
                <a:gd name="connsiteX166" fmla="*/ 1857375 w 2962161"/>
                <a:gd name="connsiteY166" fmla="*/ 8129588 h 8440979"/>
                <a:gd name="connsiteX167" fmla="*/ 1828800 w 2962161"/>
                <a:gd name="connsiteY167" fmla="*/ 8186738 h 8440979"/>
                <a:gd name="connsiteX168" fmla="*/ 1785938 w 2962161"/>
                <a:gd name="connsiteY168" fmla="*/ 8215313 h 8440979"/>
                <a:gd name="connsiteX169" fmla="*/ 1785938 w 2962161"/>
                <a:gd name="connsiteY169" fmla="*/ 8301038 h 8440979"/>
                <a:gd name="connsiteX170" fmla="*/ 1785938 w 2962161"/>
                <a:gd name="connsiteY170" fmla="*/ 8301038 h 8440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Lst>
              <a:rect l="l" t="t" r="r" b="b"/>
              <a:pathLst>
                <a:path w="2962161" h="8440979">
                  <a:moveTo>
                    <a:pt x="1785938" y="8386763"/>
                  </a:moveTo>
                  <a:lnTo>
                    <a:pt x="1785938" y="8386763"/>
                  </a:lnTo>
                  <a:cubicBezTo>
                    <a:pt x="1828800" y="8391525"/>
                    <a:pt x="1871399" y="8401050"/>
                    <a:pt x="1914525" y="8401050"/>
                  </a:cubicBezTo>
                  <a:cubicBezTo>
                    <a:pt x="2221684" y="8401050"/>
                    <a:pt x="1889563" y="8396920"/>
                    <a:pt x="2057400" y="8358188"/>
                  </a:cubicBezTo>
                  <a:cubicBezTo>
                    <a:pt x="2104037" y="8347426"/>
                    <a:pt x="2152650" y="8348663"/>
                    <a:pt x="2200275" y="8343900"/>
                  </a:cubicBezTo>
                  <a:lnTo>
                    <a:pt x="2286000" y="8315325"/>
                  </a:lnTo>
                  <a:cubicBezTo>
                    <a:pt x="2392274" y="8279901"/>
                    <a:pt x="2313859" y="8302110"/>
                    <a:pt x="2528888" y="8286750"/>
                  </a:cubicBezTo>
                  <a:cubicBezTo>
                    <a:pt x="2515806" y="8195183"/>
                    <a:pt x="2538306" y="8184303"/>
                    <a:pt x="2457450" y="8143875"/>
                  </a:cubicBezTo>
                  <a:cubicBezTo>
                    <a:pt x="2430509" y="8130405"/>
                    <a:pt x="2371725" y="8115300"/>
                    <a:pt x="2371725" y="8115300"/>
                  </a:cubicBezTo>
                  <a:cubicBezTo>
                    <a:pt x="2362696" y="8106271"/>
                    <a:pt x="2300998" y="8050178"/>
                    <a:pt x="2300288" y="8029575"/>
                  </a:cubicBezTo>
                  <a:cubicBezTo>
                    <a:pt x="2287280" y="7652342"/>
                    <a:pt x="2200405" y="7696155"/>
                    <a:pt x="2357438" y="7643813"/>
                  </a:cubicBezTo>
                  <a:lnTo>
                    <a:pt x="2400300" y="7515225"/>
                  </a:lnTo>
                  <a:lnTo>
                    <a:pt x="2414588" y="7472363"/>
                  </a:lnTo>
                  <a:cubicBezTo>
                    <a:pt x="2412528" y="7462062"/>
                    <a:pt x="2398564" y="7376890"/>
                    <a:pt x="2386013" y="7358063"/>
                  </a:cubicBezTo>
                  <a:cubicBezTo>
                    <a:pt x="2374805" y="7341251"/>
                    <a:pt x="2357438" y="7329488"/>
                    <a:pt x="2343150" y="7315200"/>
                  </a:cubicBezTo>
                  <a:cubicBezTo>
                    <a:pt x="2332753" y="7273612"/>
                    <a:pt x="2320620" y="7228925"/>
                    <a:pt x="2314575" y="7186613"/>
                  </a:cubicBezTo>
                  <a:cubicBezTo>
                    <a:pt x="2308476" y="7143920"/>
                    <a:pt x="2306846" y="7100650"/>
                    <a:pt x="2300288" y="7058025"/>
                  </a:cubicBezTo>
                  <a:cubicBezTo>
                    <a:pt x="2297302" y="7038617"/>
                    <a:pt x="2289513" y="7020195"/>
                    <a:pt x="2286000" y="7000875"/>
                  </a:cubicBezTo>
                  <a:cubicBezTo>
                    <a:pt x="2279976" y="6967742"/>
                    <a:pt x="2276475" y="6934200"/>
                    <a:pt x="2271713" y="6900863"/>
                  </a:cubicBezTo>
                  <a:cubicBezTo>
                    <a:pt x="2279686" y="6868971"/>
                    <a:pt x="2289670" y="6811468"/>
                    <a:pt x="2314575" y="6786563"/>
                  </a:cubicBezTo>
                  <a:cubicBezTo>
                    <a:pt x="2325224" y="6775914"/>
                    <a:pt x="2343150" y="6777038"/>
                    <a:pt x="2357438" y="6772275"/>
                  </a:cubicBezTo>
                  <a:cubicBezTo>
                    <a:pt x="2409540" y="6615965"/>
                    <a:pt x="2326446" y="6852722"/>
                    <a:pt x="2400300" y="6686550"/>
                  </a:cubicBezTo>
                  <a:cubicBezTo>
                    <a:pt x="2412533" y="6659025"/>
                    <a:pt x="2419350" y="6629400"/>
                    <a:pt x="2428875" y="6600825"/>
                  </a:cubicBezTo>
                  <a:cubicBezTo>
                    <a:pt x="2433638" y="6586538"/>
                    <a:pt x="2432514" y="6568612"/>
                    <a:pt x="2443163" y="6557963"/>
                  </a:cubicBezTo>
                  <a:cubicBezTo>
                    <a:pt x="2457450" y="6543675"/>
                    <a:pt x="2473090" y="6530622"/>
                    <a:pt x="2486025" y="6515100"/>
                  </a:cubicBezTo>
                  <a:cubicBezTo>
                    <a:pt x="2497018" y="6501909"/>
                    <a:pt x="2502458" y="6484380"/>
                    <a:pt x="2514600" y="6472238"/>
                  </a:cubicBezTo>
                  <a:cubicBezTo>
                    <a:pt x="2526742" y="6460096"/>
                    <a:pt x="2544271" y="6454656"/>
                    <a:pt x="2557463" y="6443663"/>
                  </a:cubicBezTo>
                  <a:cubicBezTo>
                    <a:pt x="2572985" y="6430728"/>
                    <a:pt x="2586038" y="6415088"/>
                    <a:pt x="2600325" y="6400800"/>
                  </a:cubicBezTo>
                  <a:cubicBezTo>
                    <a:pt x="2605088" y="6381750"/>
                    <a:pt x="2611100" y="6362970"/>
                    <a:pt x="2614613" y="6343650"/>
                  </a:cubicBezTo>
                  <a:cubicBezTo>
                    <a:pt x="2652845" y="6133374"/>
                    <a:pt x="2628064" y="6005866"/>
                    <a:pt x="2614613" y="5743575"/>
                  </a:cubicBezTo>
                  <a:cubicBezTo>
                    <a:pt x="2613607" y="5723964"/>
                    <a:pt x="2607618" y="5704657"/>
                    <a:pt x="2600325" y="5686425"/>
                  </a:cubicBezTo>
                  <a:cubicBezTo>
                    <a:pt x="2588460" y="5656762"/>
                    <a:pt x="2571750" y="5629275"/>
                    <a:pt x="2557463" y="5600700"/>
                  </a:cubicBezTo>
                  <a:cubicBezTo>
                    <a:pt x="2547645" y="5551610"/>
                    <a:pt x="2542336" y="5519182"/>
                    <a:pt x="2528888" y="5472113"/>
                  </a:cubicBezTo>
                  <a:cubicBezTo>
                    <a:pt x="2524751" y="5457632"/>
                    <a:pt x="2519363" y="5443538"/>
                    <a:pt x="2514600" y="5429250"/>
                  </a:cubicBezTo>
                  <a:cubicBezTo>
                    <a:pt x="2509838" y="5043488"/>
                    <a:pt x="2500313" y="4657755"/>
                    <a:pt x="2500313" y="4271963"/>
                  </a:cubicBezTo>
                  <a:cubicBezTo>
                    <a:pt x="2500313" y="3924451"/>
                    <a:pt x="2425607" y="3940338"/>
                    <a:pt x="2586038" y="4000500"/>
                  </a:cubicBezTo>
                  <a:cubicBezTo>
                    <a:pt x="2600139" y="4005788"/>
                    <a:pt x="2614613" y="4010025"/>
                    <a:pt x="2628900" y="4014788"/>
                  </a:cubicBezTo>
                  <a:cubicBezTo>
                    <a:pt x="2652713" y="4010025"/>
                    <a:pt x="2681169" y="4015409"/>
                    <a:pt x="2700338" y="4000500"/>
                  </a:cubicBezTo>
                  <a:cubicBezTo>
                    <a:pt x="2727447" y="3979415"/>
                    <a:pt x="2757488" y="3914775"/>
                    <a:pt x="2757488" y="3914775"/>
                  </a:cubicBezTo>
                  <a:cubicBezTo>
                    <a:pt x="2767013" y="3886200"/>
                    <a:pt x="2783753" y="3859082"/>
                    <a:pt x="2786063" y="3829050"/>
                  </a:cubicBezTo>
                  <a:cubicBezTo>
                    <a:pt x="2790825" y="3767138"/>
                    <a:pt x="2782829" y="3702885"/>
                    <a:pt x="2800350" y="3643313"/>
                  </a:cubicBezTo>
                  <a:cubicBezTo>
                    <a:pt x="2807952" y="3617467"/>
                    <a:pt x="2838450" y="3605213"/>
                    <a:pt x="2857500" y="3586163"/>
                  </a:cubicBezTo>
                  <a:cubicBezTo>
                    <a:pt x="2862263" y="3571875"/>
                    <a:pt x="2869498" y="3558185"/>
                    <a:pt x="2871788" y="3543300"/>
                  </a:cubicBezTo>
                  <a:cubicBezTo>
                    <a:pt x="2879066" y="3495994"/>
                    <a:pt x="2883624" y="3448225"/>
                    <a:pt x="2886075" y="3400425"/>
                  </a:cubicBezTo>
                  <a:cubicBezTo>
                    <a:pt x="2909406" y="2945462"/>
                    <a:pt x="2855735" y="3119978"/>
                    <a:pt x="2914650" y="2943225"/>
                  </a:cubicBezTo>
                  <a:cubicBezTo>
                    <a:pt x="2919413" y="2905125"/>
                    <a:pt x="2920304" y="2866338"/>
                    <a:pt x="2928938" y="2828925"/>
                  </a:cubicBezTo>
                  <a:cubicBezTo>
                    <a:pt x="2947987" y="2746380"/>
                    <a:pt x="2984642" y="2764952"/>
                    <a:pt x="2943225" y="2671763"/>
                  </a:cubicBezTo>
                  <a:cubicBezTo>
                    <a:pt x="2935019" y="2653299"/>
                    <a:pt x="2915885" y="2641835"/>
                    <a:pt x="2900363" y="2628900"/>
                  </a:cubicBezTo>
                  <a:cubicBezTo>
                    <a:pt x="2858648" y="2594137"/>
                    <a:pt x="2771775" y="2528888"/>
                    <a:pt x="2771775" y="2528888"/>
                  </a:cubicBezTo>
                  <a:cubicBezTo>
                    <a:pt x="2767013" y="2509838"/>
                    <a:pt x="2763130" y="2490546"/>
                    <a:pt x="2757488" y="2471738"/>
                  </a:cubicBezTo>
                  <a:cubicBezTo>
                    <a:pt x="2748833" y="2442888"/>
                    <a:pt x="2728913" y="2386013"/>
                    <a:pt x="2728913" y="2386013"/>
                  </a:cubicBezTo>
                  <a:cubicBezTo>
                    <a:pt x="2724150" y="2243138"/>
                    <a:pt x="2723273" y="2100081"/>
                    <a:pt x="2714625" y="1957388"/>
                  </a:cubicBezTo>
                  <a:cubicBezTo>
                    <a:pt x="2713714" y="1942355"/>
                    <a:pt x="2707810" y="1927601"/>
                    <a:pt x="2700338" y="1914525"/>
                  </a:cubicBezTo>
                  <a:cubicBezTo>
                    <a:pt x="2688524" y="1893850"/>
                    <a:pt x="2671763" y="1876425"/>
                    <a:pt x="2657475" y="1857375"/>
                  </a:cubicBezTo>
                  <a:cubicBezTo>
                    <a:pt x="2633391" y="1736954"/>
                    <a:pt x="2658977" y="1832303"/>
                    <a:pt x="2614613" y="1728788"/>
                  </a:cubicBezTo>
                  <a:cubicBezTo>
                    <a:pt x="2608680" y="1714945"/>
                    <a:pt x="2612580" y="1694679"/>
                    <a:pt x="2600325" y="1685925"/>
                  </a:cubicBezTo>
                  <a:cubicBezTo>
                    <a:pt x="2575815" y="1668418"/>
                    <a:pt x="2539662" y="1674058"/>
                    <a:pt x="2514600" y="1657350"/>
                  </a:cubicBezTo>
                  <a:cubicBezTo>
                    <a:pt x="2459207" y="1620421"/>
                    <a:pt x="2488028" y="1634205"/>
                    <a:pt x="2428875" y="1614488"/>
                  </a:cubicBezTo>
                  <a:cubicBezTo>
                    <a:pt x="2414588" y="1604963"/>
                    <a:pt x="2396740" y="1599322"/>
                    <a:pt x="2386013" y="1585913"/>
                  </a:cubicBezTo>
                  <a:cubicBezTo>
                    <a:pt x="2376605" y="1574153"/>
                    <a:pt x="2378460" y="1556521"/>
                    <a:pt x="2371725" y="1543050"/>
                  </a:cubicBezTo>
                  <a:cubicBezTo>
                    <a:pt x="2364046" y="1527692"/>
                    <a:pt x="2352675" y="1514475"/>
                    <a:pt x="2343150" y="1500188"/>
                  </a:cubicBezTo>
                  <a:cubicBezTo>
                    <a:pt x="2307395" y="1357163"/>
                    <a:pt x="2361156" y="1503906"/>
                    <a:pt x="2286000" y="1428750"/>
                  </a:cubicBezTo>
                  <a:cubicBezTo>
                    <a:pt x="2275351" y="1418101"/>
                    <a:pt x="2279027" y="1399053"/>
                    <a:pt x="2271713" y="1385888"/>
                  </a:cubicBezTo>
                  <a:cubicBezTo>
                    <a:pt x="2198299" y="1253742"/>
                    <a:pt x="2222826" y="1300852"/>
                    <a:pt x="2043113" y="1285875"/>
                  </a:cubicBezTo>
                  <a:cubicBezTo>
                    <a:pt x="2033588" y="1271588"/>
                    <a:pt x="2022217" y="1258371"/>
                    <a:pt x="2014538" y="1243013"/>
                  </a:cubicBezTo>
                  <a:cubicBezTo>
                    <a:pt x="2007803" y="1229542"/>
                    <a:pt x="2012781" y="1208504"/>
                    <a:pt x="2000250" y="1200150"/>
                  </a:cubicBezTo>
                  <a:cubicBezTo>
                    <a:pt x="1980045" y="1186680"/>
                    <a:pt x="1952625" y="1190625"/>
                    <a:pt x="1928813" y="1185863"/>
                  </a:cubicBezTo>
                  <a:cubicBezTo>
                    <a:pt x="1914525" y="1176338"/>
                    <a:pt x="1901309" y="1164967"/>
                    <a:pt x="1885950" y="1157288"/>
                  </a:cubicBezTo>
                  <a:cubicBezTo>
                    <a:pt x="1767644" y="1098134"/>
                    <a:pt x="1923066" y="1196318"/>
                    <a:pt x="1800225" y="1114425"/>
                  </a:cubicBezTo>
                  <a:cubicBezTo>
                    <a:pt x="1793488" y="1094214"/>
                    <a:pt x="1771650" y="1032350"/>
                    <a:pt x="1771650" y="1014413"/>
                  </a:cubicBezTo>
                  <a:cubicBezTo>
                    <a:pt x="1771650" y="967853"/>
                    <a:pt x="1791273" y="924559"/>
                    <a:pt x="1814513" y="885825"/>
                  </a:cubicBezTo>
                  <a:cubicBezTo>
                    <a:pt x="1832182" y="856376"/>
                    <a:pt x="1871663" y="800100"/>
                    <a:pt x="1871663" y="800100"/>
                  </a:cubicBezTo>
                  <a:cubicBezTo>
                    <a:pt x="1876425" y="776288"/>
                    <a:pt x="1883113" y="752781"/>
                    <a:pt x="1885950" y="728663"/>
                  </a:cubicBezTo>
                  <a:cubicBezTo>
                    <a:pt x="1886680" y="722455"/>
                    <a:pt x="1885993" y="564282"/>
                    <a:pt x="1914525" y="514350"/>
                  </a:cubicBezTo>
                  <a:cubicBezTo>
                    <a:pt x="1926339" y="493675"/>
                    <a:pt x="1943100" y="476250"/>
                    <a:pt x="1957388" y="457200"/>
                  </a:cubicBezTo>
                  <a:cubicBezTo>
                    <a:pt x="1962150" y="442913"/>
                    <a:pt x="1968022" y="428948"/>
                    <a:pt x="1971675" y="414338"/>
                  </a:cubicBezTo>
                  <a:cubicBezTo>
                    <a:pt x="1993319" y="327763"/>
                    <a:pt x="2011428" y="179351"/>
                    <a:pt x="1971675" y="114300"/>
                  </a:cubicBezTo>
                  <a:cubicBezTo>
                    <a:pt x="1946349" y="72858"/>
                    <a:pt x="1876124" y="96646"/>
                    <a:pt x="1828800" y="85725"/>
                  </a:cubicBezTo>
                  <a:cubicBezTo>
                    <a:pt x="1814126" y="82339"/>
                    <a:pt x="1800225" y="76200"/>
                    <a:pt x="1785938" y="71438"/>
                  </a:cubicBezTo>
                  <a:cubicBezTo>
                    <a:pt x="1771650" y="61913"/>
                    <a:pt x="1758858" y="49627"/>
                    <a:pt x="1743075" y="42863"/>
                  </a:cubicBezTo>
                  <a:cubicBezTo>
                    <a:pt x="1682018" y="16695"/>
                    <a:pt x="1498058" y="15223"/>
                    <a:pt x="1485900" y="14288"/>
                  </a:cubicBezTo>
                  <a:lnTo>
                    <a:pt x="1314450" y="0"/>
                  </a:lnTo>
                  <a:cubicBezTo>
                    <a:pt x="1290638" y="4763"/>
                    <a:pt x="1264733" y="3428"/>
                    <a:pt x="1243013" y="14288"/>
                  </a:cubicBezTo>
                  <a:cubicBezTo>
                    <a:pt x="1173422" y="49083"/>
                    <a:pt x="1217531" y="58881"/>
                    <a:pt x="1185863" y="114300"/>
                  </a:cubicBezTo>
                  <a:cubicBezTo>
                    <a:pt x="1175838" y="131844"/>
                    <a:pt x="1157288" y="142875"/>
                    <a:pt x="1143000" y="157163"/>
                  </a:cubicBezTo>
                  <a:cubicBezTo>
                    <a:pt x="1138238" y="176213"/>
                    <a:pt x="1134108" y="195432"/>
                    <a:pt x="1128713" y="214313"/>
                  </a:cubicBezTo>
                  <a:cubicBezTo>
                    <a:pt x="1117517" y="253499"/>
                    <a:pt x="1100941" y="290886"/>
                    <a:pt x="1085850" y="328613"/>
                  </a:cubicBezTo>
                  <a:cubicBezTo>
                    <a:pt x="1081088" y="414338"/>
                    <a:pt x="1079001" y="500254"/>
                    <a:pt x="1071563" y="585788"/>
                  </a:cubicBezTo>
                  <a:cubicBezTo>
                    <a:pt x="1068486" y="621173"/>
                    <a:pt x="1050985" y="678388"/>
                    <a:pt x="1042988" y="714375"/>
                  </a:cubicBezTo>
                  <a:cubicBezTo>
                    <a:pt x="1037720" y="738081"/>
                    <a:pt x="1033463" y="762000"/>
                    <a:pt x="1028700" y="785813"/>
                  </a:cubicBezTo>
                  <a:cubicBezTo>
                    <a:pt x="1043940" y="1166794"/>
                    <a:pt x="1042988" y="1023842"/>
                    <a:pt x="1042988" y="1214438"/>
                  </a:cubicBezTo>
                  <a:lnTo>
                    <a:pt x="828675" y="1385888"/>
                  </a:lnTo>
                  <a:cubicBezTo>
                    <a:pt x="781050" y="1390650"/>
                    <a:pt x="731206" y="1385040"/>
                    <a:pt x="685800" y="1400175"/>
                  </a:cubicBezTo>
                  <a:cubicBezTo>
                    <a:pt x="669510" y="1405605"/>
                    <a:pt x="671198" y="1433057"/>
                    <a:pt x="657225" y="1443038"/>
                  </a:cubicBezTo>
                  <a:cubicBezTo>
                    <a:pt x="642273" y="1453718"/>
                    <a:pt x="568738" y="1477296"/>
                    <a:pt x="542925" y="1485900"/>
                  </a:cubicBezTo>
                  <a:cubicBezTo>
                    <a:pt x="533400" y="1500188"/>
                    <a:pt x="527542" y="1517770"/>
                    <a:pt x="514350" y="1528763"/>
                  </a:cubicBezTo>
                  <a:cubicBezTo>
                    <a:pt x="490809" y="1548380"/>
                    <a:pt x="444116" y="1561699"/>
                    <a:pt x="414338" y="1571625"/>
                  </a:cubicBezTo>
                  <a:cubicBezTo>
                    <a:pt x="326826" y="1702895"/>
                    <a:pt x="446418" y="1542511"/>
                    <a:pt x="342900" y="1628775"/>
                  </a:cubicBezTo>
                  <a:cubicBezTo>
                    <a:pt x="324607" y="1644019"/>
                    <a:pt x="314325" y="1666875"/>
                    <a:pt x="300038" y="1685925"/>
                  </a:cubicBezTo>
                  <a:cubicBezTo>
                    <a:pt x="295275" y="1714500"/>
                    <a:pt x="292776" y="1743546"/>
                    <a:pt x="285750" y="1771650"/>
                  </a:cubicBezTo>
                  <a:cubicBezTo>
                    <a:pt x="278445" y="1800871"/>
                    <a:pt x="264480" y="1828154"/>
                    <a:pt x="257175" y="1857375"/>
                  </a:cubicBezTo>
                  <a:cubicBezTo>
                    <a:pt x="252413" y="1876425"/>
                    <a:pt x="247148" y="1895356"/>
                    <a:pt x="242888" y="1914525"/>
                  </a:cubicBezTo>
                  <a:cubicBezTo>
                    <a:pt x="237620" y="1938231"/>
                    <a:pt x="238463" y="1963772"/>
                    <a:pt x="228600" y="1985963"/>
                  </a:cubicBezTo>
                  <a:cubicBezTo>
                    <a:pt x="218929" y="2007723"/>
                    <a:pt x="200025" y="2024063"/>
                    <a:pt x="185738" y="2043113"/>
                  </a:cubicBezTo>
                  <a:cubicBezTo>
                    <a:pt x="180975" y="2076450"/>
                    <a:pt x="181127" y="2110869"/>
                    <a:pt x="171450" y="2143125"/>
                  </a:cubicBezTo>
                  <a:cubicBezTo>
                    <a:pt x="166516" y="2159572"/>
                    <a:pt x="148904" y="2169910"/>
                    <a:pt x="142875" y="2185988"/>
                  </a:cubicBezTo>
                  <a:cubicBezTo>
                    <a:pt x="134348" y="2208726"/>
                    <a:pt x="137115" y="2234687"/>
                    <a:pt x="128588" y="2257425"/>
                  </a:cubicBezTo>
                  <a:cubicBezTo>
                    <a:pt x="122559" y="2273503"/>
                    <a:pt x="110316" y="2286551"/>
                    <a:pt x="100013" y="2300288"/>
                  </a:cubicBezTo>
                  <a:cubicBezTo>
                    <a:pt x="47685" y="2370058"/>
                    <a:pt x="52867" y="2361721"/>
                    <a:pt x="0" y="2414588"/>
                  </a:cubicBezTo>
                  <a:cubicBezTo>
                    <a:pt x="4763" y="2667000"/>
                    <a:pt x="783" y="2919729"/>
                    <a:pt x="14288" y="3171825"/>
                  </a:cubicBezTo>
                  <a:cubicBezTo>
                    <a:pt x="15207" y="3188972"/>
                    <a:pt x="27504" y="3207009"/>
                    <a:pt x="42863" y="3214688"/>
                  </a:cubicBezTo>
                  <a:cubicBezTo>
                    <a:pt x="68774" y="3227643"/>
                    <a:pt x="100181" y="3223294"/>
                    <a:pt x="128588" y="3228975"/>
                  </a:cubicBezTo>
                  <a:cubicBezTo>
                    <a:pt x="147843" y="3232826"/>
                    <a:pt x="167109" y="3237053"/>
                    <a:pt x="185738" y="3243263"/>
                  </a:cubicBezTo>
                  <a:cubicBezTo>
                    <a:pt x="210069" y="3251373"/>
                    <a:pt x="234660" y="3259557"/>
                    <a:pt x="257175" y="3271838"/>
                  </a:cubicBezTo>
                  <a:cubicBezTo>
                    <a:pt x="287324" y="3288283"/>
                    <a:pt x="342900" y="3328988"/>
                    <a:pt x="342900" y="3328988"/>
                  </a:cubicBezTo>
                  <a:cubicBezTo>
                    <a:pt x="347663" y="3376613"/>
                    <a:pt x="343112" y="3426117"/>
                    <a:pt x="357188" y="3471863"/>
                  </a:cubicBezTo>
                  <a:cubicBezTo>
                    <a:pt x="363130" y="3491175"/>
                    <a:pt x="388842" y="3497913"/>
                    <a:pt x="400050" y="3514725"/>
                  </a:cubicBezTo>
                  <a:cubicBezTo>
                    <a:pt x="421409" y="3546764"/>
                    <a:pt x="409562" y="3581378"/>
                    <a:pt x="428625" y="3614738"/>
                  </a:cubicBezTo>
                  <a:cubicBezTo>
                    <a:pt x="438650" y="3632281"/>
                    <a:pt x="457200" y="3643313"/>
                    <a:pt x="471488" y="3657600"/>
                  </a:cubicBezTo>
                  <a:cubicBezTo>
                    <a:pt x="520268" y="3803941"/>
                    <a:pt x="484057" y="3683493"/>
                    <a:pt x="514350" y="3814763"/>
                  </a:cubicBezTo>
                  <a:cubicBezTo>
                    <a:pt x="523181" y="3853030"/>
                    <a:pt x="515155" y="3901293"/>
                    <a:pt x="542925" y="3929063"/>
                  </a:cubicBezTo>
                  <a:lnTo>
                    <a:pt x="585788" y="3971925"/>
                  </a:lnTo>
                  <a:cubicBezTo>
                    <a:pt x="593899" y="4012482"/>
                    <a:pt x="614363" y="4107939"/>
                    <a:pt x="614363" y="4143375"/>
                  </a:cubicBezTo>
                  <a:cubicBezTo>
                    <a:pt x="614363" y="4286329"/>
                    <a:pt x="611326" y="4429489"/>
                    <a:pt x="600075" y="4572000"/>
                  </a:cubicBezTo>
                  <a:cubicBezTo>
                    <a:pt x="596984" y="4611151"/>
                    <a:pt x="580331" y="4648033"/>
                    <a:pt x="571500" y="4686300"/>
                  </a:cubicBezTo>
                  <a:cubicBezTo>
                    <a:pt x="566040" y="4709962"/>
                    <a:pt x="561975" y="4733925"/>
                    <a:pt x="557213" y="4757738"/>
                  </a:cubicBezTo>
                  <a:cubicBezTo>
                    <a:pt x="568220" y="4933848"/>
                    <a:pt x="602964" y="5424345"/>
                    <a:pt x="600075" y="5614988"/>
                  </a:cubicBezTo>
                  <a:cubicBezTo>
                    <a:pt x="597329" y="5796193"/>
                    <a:pt x="584725" y="5977171"/>
                    <a:pt x="571500" y="6157913"/>
                  </a:cubicBezTo>
                  <a:cubicBezTo>
                    <a:pt x="570401" y="6172933"/>
                    <a:pt x="561350" y="6186294"/>
                    <a:pt x="557213" y="6200775"/>
                  </a:cubicBezTo>
                  <a:cubicBezTo>
                    <a:pt x="521330" y="6326364"/>
                    <a:pt x="562895" y="6198011"/>
                    <a:pt x="528638" y="6300788"/>
                  </a:cubicBezTo>
                  <a:cubicBezTo>
                    <a:pt x="533400" y="6381750"/>
                    <a:pt x="485577" y="6486327"/>
                    <a:pt x="542925" y="6543675"/>
                  </a:cubicBezTo>
                  <a:cubicBezTo>
                    <a:pt x="600273" y="6601023"/>
                    <a:pt x="756941" y="6482174"/>
                    <a:pt x="785813" y="6557963"/>
                  </a:cubicBezTo>
                  <a:cubicBezTo>
                    <a:pt x="846655" y="6717674"/>
                    <a:pt x="792387" y="7018576"/>
                    <a:pt x="757238" y="7229475"/>
                  </a:cubicBezTo>
                  <a:cubicBezTo>
                    <a:pt x="762000" y="7453313"/>
                    <a:pt x="762577" y="7677279"/>
                    <a:pt x="771525" y="7900988"/>
                  </a:cubicBezTo>
                  <a:cubicBezTo>
                    <a:pt x="772127" y="7916036"/>
                    <a:pt x="783337" y="7928995"/>
                    <a:pt x="785813" y="7943850"/>
                  </a:cubicBezTo>
                  <a:cubicBezTo>
                    <a:pt x="793737" y="7991394"/>
                    <a:pt x="789264" y="8065054"/>
                    <a:pt x="814388" y="8115300"/>
                  </a:cubicBezTo>
                  <a:cubicBezTo>
                    <a:pt x="822067" y="8130659"/>
                    <a:pt x="833438" y="8143875"/>
                    <a:pt x="842963" y="8158163"/>
                  </a:cubicBezTo>
                  <a:cubicBezTo>
                    <a:pt x="822676" y="8164925"/>
                    <a:pt x="768317" y="8178866"/>
                    <a:pt x="757238" y="8201025"/>
                  </a:cubicBezTo>
                  <a:cubicBezTo>
                    <a:pt x="739675" y="8236152"/>
                    <a:pt x="741082" y="8278068"/>
                    <a:pt x="728663" y="8315325"/>
                  </a:cubicBezTo>
                  <a:lnTo>
                    <a:pt x="714375" y="8358188"/>
                  </a:lnTo>
                  <a:cubicBezTo>
                    <a:pt x="931059" y="8502643"/>
                    <a:pt x="796772" y="8424945"/>
                    <a:pt x="1400175" y="8372475"/>
                  </a:cubicBezTo>
                  <a:cubicBezTo>
                    <a:pt x="1415179" y="8371170"/>
                    <a:pt x="1409700" y="8343900"/>
                    <a:pt x="1414463" y="8329613"/>
                  </a:cubicBezTo>
                  <a:cubicBezTo>
                    <a:pt x="1409700" y="8286750"/>
                    <a:pt x="1406733" y="8243650"/>
                    <a:pt x="1400175" y="8201025"/>
                  </a:cubicBezTo>
                  <a:cubicBezTo>
                    <a:pt x="1393346" y="8156634"/>
                    <a:pt x="1375317" y="8112946"/>
                    <a:pt x="1357313" y="8072438"/>
                  </a:cubicBezTo>
                  <a:cubicBezTo>
                    <a:pt x="1348663" y="8052975"/>
                    <a:pt x="1338263" y="8034338"/>
                    <a:pt x="1328738" y="8015288"/>
                  </a:cubicBezTo>
                  <a:cubicBezTo>
                    <a:pt x="1318009" y="7940186"/>
                    <a:pt x="1302802" y="7912999"/>
                    <a:pt x="1328738" y="7843838"/>
                  </a:cubicBezTo>
                  <a:cubicBezTo>
                    <a:pt x="1334767" y="7827760"/>
                    <a:pt x="1347788" y="7815263"/>
                    <a:pt x="1357313" y="7800975"/>
                  </a:cubicBezTo>
                  <a:cubicBezTo>
                    <a:pt x="1362075" y="7772400"/>
                    <a:pt x="1370368" y="7744193"/>
                    <a:pt x="1371600" y="7715250"/>
                  </a:cubicBezTo>
                  <a:cubicBezTo>
                    <a:pt x="1379904" y="7520106"/>
                    <a:pt x="1364782" y="7323640"/>
                    <a:pt x="1385888" y="7129463"/>
                  </a:cubicBezTo>
                  <a:cubicBezTo>
                    <a:pt x="1389183" y="7099147"/>
                    <a:pt x="1423988" y="7081838"/>
                    <a:pt x="1443038" y="7058025"/>
                  </a:cubicBezTo>
                  <a:cubicBezTo>
                    <a:pt x="1478348" y="6952094"/>
                    <a:pt x="1458143" y="6999241"/>
                    <a:pt x="1500188" y="6915150"/>
                  </a:cubicBezTo>
                  <a:cubicBezTo>
                    <a:pt x="1504950" y="6896100"/>
                    <a:pt x="1513518" y="6877613"/>
                    <a:pt x="1514475" y="6858000"/>
                  </a:cubicBezTo>
                  <a:cubicBezTo>
                    <a:pt x="1523064" y="6681933"/>
                    <a:pt x="1477252" y="6497945"/>
                    <a:pt x="1528763" y="6329363"/>
                  </a:cubicBezTo>
                  <a:cubicBezTo>
                    <a:pt x="1542749" y="6283590"/>
                    <a:pt x="1624013" y="6338888"/>
                    <a:pt x="1671638" y="6343650"/>
                  </a:cubicBezTo>
                  <a:cubicBezTo>
                    <a:pt x="1676400" y="6372225"/>
                    <a:pt x="1681828" y="6400697"/>
                    <a:pt x="1685925" y="6429375"/>
                  </a:cubicBezTo>
                  <a:cubicBezTo>
                    <a:pt x="1691355" y="6467386"/>
                    <a:pt x="1690110" y="6506631"/>
                    <a:pt x="1700213" y="6543675"/>
                  </a:cubicBezTo>
                  <a:cubicBezTo>
                    <a:pt x="1704731" y="6560242"/>
                    <a:pt x="1719263" y="6572250"/>
                    <a:pt x="1728788" y="6586538"/>
                  </a:cubicBezTo>
                  <a:cubicBezTo>
                    <a:pt x="1733550" y="6815138"/>
                    <a:pt x="1734115" y="7043864"/>
                    <a:pt x="1743075" y="7272338"/>
                  </a:cubicBezTo>
                  <a:cubicBezTo>
                    <a:pt x="1743665" y="7287387"/>
                    <a:pt x="1753226" y="7300719"/>
                    <a:pt x="1757363" y="7315200"/>
                  </a:cubicBezTo>
                  <a:cubicBezTo>
                    <a:pt x="1762758" y="7334081"/>
                    <a:pt x="1766888" y="7353300"/>
                    <a:pt x="1771650" y="7372350"/>
                  </a:cubicBezTo>
                  <a:cubicBezTo>
                    <a:pt x="1776413" y="7439025"/>
                    <a:pt x="1782013" y="7505645"/>
                    <a:pt x="1785938" y="7572375"/>
                  </a:cubicBezTo>
                  <a:cubicBezTo>
                    <a:pt x="1791538" y="7667579"/>
                    <a:pt x="1791963" y="7763115"/>
                    <a:pt x="1800225" y="7858125"/>
                  </a:cubicBezTo>
                  <a:cubicBezTo>
                    <a:pt x="1801530" y="7873129"/>
                    <a:pt x="1807778" y="7887517"/>
                    <a:pt x="1814513" y="7900988"/>
                  </a:cubicBezTo>
                  <a:cubicBezTo>
                    <a:pt x="1822192" y="7916346"/>
                    <a:pt x="1833563" y="7929563"/>
                    <a:pt x="1843088" y="7943850"/>
                  </a:cubicBezTo>
                  <a:cubicBezTo>
                    <a:pt x="1847850" y="7967663"/>
                    <a:pt x="1851485" y="7991729"/>
                    <a:pt x="1857375" y="8015288"/>
                  </a:cubicBezTo>
                  <a:cubicBezTo>
                    <a:pt x="1861028" y="8029899"/>
                    <a:pt x="1871663" y="8043090"/>
                    <a:pt x="1871663" y="8058150"/>
                  </a:cubicBezTo>
                  <a:cubicBezTo>
                    <a:pt x="1871663" y="8082434"/>
                    <a:pt x="1865054" y="8106550"/>
                    <a:pt x="1857375" y="8129588"/>
                  </a:cubicBezTo>
                  <a:cubicBezTo>
                    <a:pt x="1850640" y="8149794"/>
                    <a:pt x="1842435" y="8170376"/>
                    <a:pt x="1828800" y="8186738"/>
                  </a:cubicBezTo>
                  <a:cubicBezTo>
                    <a:pt x="1817807" y="8199929"/>
                    <a:pt x="1791967" y="8199235"/>
                    <a:pt x="1785938" y="8215313"/>
                  </a:cubicBezTo>
                  <a:cubicBezTo>
                    <a:pt x="1775905" y="8242069"/>
                    <a:pt x="1785938" y="8272463"/>
                    <a:pt x="1785938" y="8301038"/>
                  </a:cubicBezTo>
                  <a:lnTo>
                    <a:pt x="1785938" y="8301038"/>
                  </a:lnTo>
                </a:path>
              </a:pathLst>
            </a:custGeom>
            <a:solidFill>
              <a:schemeClr val="bg1"/>
            </a:solidFill>
            <a:ln w="57150" cap="flat">
              <a:solidFill>
                <a:schemeClr val="bg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0" name="Arrow: Right 19">
              <a:extLst>
                <a:ext uri="{FF2B5EF4-FFF2-40B4-BE49-F238E27FC236}">
                  <a16:creationId xmlns:a16="http://schemas.microsoft.com/office/drawing/2014/main" id="{A12C7274-085F-46F8-A8A0-FD63198D5170}"/>
                </a:ext>
              </a:extLst>
            </p:cNvPr>
            <p:cNvSpPr/>
            <p:nvPr/>
          </p:nvSpPr>
          <p:spPr>
            <a:xfrm rot="2145526">
              <a:off x="3754264" y="3509823"/>
              <a:ext cx="885987" cy="802480"/>
            </a:xfrm>
            <a:prstGeom prst="rightArrow">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TextBox 22">
              <a:extLst>
                <a:ext uri="{FF2B5EF4-FFF2-40B4-BE49-F238E27FC236}">
                  <a16:creationId xmlns:a16="http://schemas.microsoft.com/office/drawing/2014/main" id="{09604AB6-1D0D-40AB-996E-B6CC2244FB04}"/>
                </a:ext>
              </a:extLst>
            </p:cNvPr>
            <p:cNvSpPr txBox="1"/>
            <p:nvPr/>
          </p:nvSpPr>
          <p:spPr>
            <a:xfrm>
              <a:off x="630526" y="5778969"/>
              <a:ext cx="4874732"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Acceptance</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Allow</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Get out of the way</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Praise</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grpSp>
        <p:nvGrpSpPr>
          <p:cNvPr id="29" name="Group 28">
            <a:extLst>
              <a:ext uri="{FF2B5EF4-FFF2-40B4-BE49-F238E27FC236}">
                <a16:creationId xmlns:a16="http://schemas.microsoft.com/office/drawing/2014/main" id="{B892476B-769B-4B5D-A24C-4FDFF55A4C9E}"/>
              </a:ext>
            </a:extLst>
          </p:cNvPr>
          <p:cNvGrpSpPr/>
          <p:nvPr/>
        </p:nvGrpSpPr>
        <p:grpSpPr>
          <a:xfrm>
            <a:off x="11932647" y="1997508"/>
            <a:ext cx="5014912" cy="7631939"/>
            <a:chOff x="11932647" y="1911243"/>
            <a:chExt cx="5014912" cy="7631939"/>
          </a:xfrm>
        </p:grpSpPr>
        <p:pic>
          <p:nvPicPr>
            <p:cNvPr id="10" name="Picture 9">
              <a:extLst>
                <a:ext uri="{FF2B5EF4-FFF2-40B4-BE49-F238E27FC236}">
                  <a16:creationId xmlns:a16="http://schemas.microsoft.com/office/drawing/2014/main" id="{2BDAA7B3-874E-44ED-BD56-BC664317500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94281" flipH="1">
              <a:off x="13246773" y="1965651"/>
              <a:ext cx="2131241" cy="3144795"/>
            </a:xfrm>
            <a:prstGeom prst="rect">
              <a:avLst/>
            </a:prstGeom>
          </p:spPr>
        </p:pic>
        <p:sp>
          <p:nvSpPr>
            <p:cNvPr id="6" name="Isosceles Triangle 5">
              <a:extLst>
                <a:ext uri="{FF2B5EF4-FFF2-40B4-BE49-F238E27FC236}">
                  <a16:creationId xmlns:a16="http://schemas.microsoft.com/office/drawing/2014/main" id="{B1F8F5A7-1ABA-43EB-9CEF-674DE9D12E96}"/>
                </a:ext>
              </a:extLst>
            </p:cNvPr>
            <p:cNvSpPr/>
            <p:nvPr/>
          </p:nvSpPr>
          <p:spPr>
            <a:xfrm flipH="1">
              <a:off x="11932647" y="2752723"/>
              <a:ext cx="5014912" cy="2619375"/>
            </a:xfrm>
            <a:prstGeom prst="triangle">
              <a:avLst>
                <a:gd name="adj" fmla="val 0"/>
              </a:avLst>
            </a:prstGeom>
            <a:solidFill>
              <a:srgbClr val="000000"/>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16" name="Picture 15">
              <a:extLst>
                <a:ext uri="{FF2B5EF4-FFF2-40B4-BE49-F238E27FC236}">
                  <a16:creationId xmlns:a16="http://schemas.microsoft.com/office/drawing/2014/main" id="{CA1E5E60-6D69-4C49-813F-7C3ED5BB85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4720617">
              <a:off x="14134730" y="2468291"/>
              <a:ext cx="1081254" cy="1350169"/>
            </a:xfrm>
            <a:prstGeom prst="rect">
              <a:avLst/>
            </a:prstGeom>
          </p:spPr>
        </p:pic>
        <p:sp>
          <p:nvSpPr>
            <p:cNvPr id="22" name="Arrow: Right 21">
              <a:extLst>
                <a:ext uri="{FF2B5EF4-FFF2-40B4-BE49-F238E27FC236}">
                  <a16:creationId xmlns:a16="http://schemas.microsoft.com/office/drawing/2014/main" id="{6F652B2B-C21C-4C46-A440-D21B0C46AE2A}"/>
                </a:ext>
              </a:extLst>
            </p:cNvPr>
            <p:cNvSpPr/>
            <p:nvPr/>
          </p:nvSpPr>
          <p:spPr>
            <a:xfrm rot="9225606">
              <a:off x="15665278" y="1911243"/>
              <a:ext cx="885987" cy="802480"/>
            </a:xfrm>
            <a:prstGeom prst="rightArrow">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5" name="TextBox 24">
              <a:extLst>
                <a:ext uri="{FF2B5EF4-FFF2-40B4-BE49-F238E27FC236}">
                  <a16:creationId xmlns:a16="http://schemas.microsoft.com/office/drawing/2014/main" id="{385B1C1E-F59A-4C21-B6DF-07B211ADC759}"/>
                </a:ext>
              </a:extLst>
            </p:cNvPr>
            <p:cNvSpPr txBox="1"/>
            <p:nvPr/>
          </p:nvSpPr>
          <p:spPr>
            <a:xfrm>
              <a:off x="13664909" y="5747271"/>
              <a:ext cx="3008837"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Resis</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tance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Engage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Push </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Champion</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Convince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sz="4000" dirty="0">
                <a:solidFill>
                  <a:srgbClr val="000000"/>
                </a:solidFill>
              </a:endParaRPr>
            </a:p>
          </p:txBody>
        </p:sp>
      </p:grpSp>
      <p:grpSp>
        <p:nvGrpSpPr>
          <p:cNvPr id="28" name="Group 27">
            <a:extLst>
              <a:ext uri="{FF2B5EF4-FFF2-40B4-BE49-F238E27FC236}">
                <a16:creationId xmlns:a16="http://schemas.microsoft.com/office/drawing/2014/main" id="{D2995326-3C26-483A-B4FA-42A2FF3F9CD8}"/>
              </a:ext>
            </a:extLst>
          </p:cNvPr>
          <p:cNvGrpSpPr/>
          <p:nvPr/>
        </p:nvGrpSpPr>
        <p:grpSpPr>
          <a:xfrm>
            <a:off x="5997825" y="2340895"/>
            <a:ext cx="5300663" cy="6661076"/>
            <a:chOff x="5997825" y="2340895"/>
            <a:chExt cx="5300663" cy="6661076"/>
          </a:xfrm>
        </p:grpSpPr>
        <p:sp>
          <p:nvSpPr>
            <p:cNvPr id="11" name="Freeform: Shape 10">
              <a:extLst>
                <a:ext uri="{FF2B5EF4-FFF2-40B4-BE49-F238E27FC236}">
                  <a16:creationId xmlns:a16="http://schemas.microsoft.com/office/drawing/2014/main" id="{7937F8FA-2666-42F0-BA69-1BD581F18CF5}"/>
                </a:ext>
              </a:extLst>
            </p:cNvPr>
            <p:cNvSpPr/>
            <p:nvPr/>
          </p:nvSpPr>
          <p:spPr>
            <a:xfrm rot="1562477">
              <a:off x="7712869" y="3371846"/>
              <a:ext cx="1914525" cy="1943100"/>
            </a:xfrm>
            <a:custGeom>
              <a:avLst/>
              <a:gdLst>
                <a:gd name="connsiteX0" fmla="*/ 385762 w 1914525"/>
                <a:gd name="connsiteY0" fmla="*/ 114300 h 1943100"/>
                <a:gd name="connsiteX1" fmla="*/ 385762 w 1914525"/>
                <a:gd name="connsiteY1" fmla="*/ 114300 h 1943100"/>
                <a:gd name="connsiteX2" fmla="*/ 285750 w 1914525"/>
                <a:gd name="connsiteY2" fmla="*/ 200025 h 1943100"/>
                <a:gd name="connsiteX3" fmla="*/ 242887 w 1914525"/>
                <a:gd name="connsiteY3" fmla="*/ 300037 h 1943100"/>
                <a:gd name="connsiteX4" fmla="*/ 171450 w 1914525"/>
                <a:gd name="connsiteY4" fmla="*/ 385762 h 1943100"/>
                <a:gd name="connsiteX5" fmla="*/ 157162 w 1914525"/>
                <a:gd name="connsiteY5" fmla="*/ 428625 h 1943100"/>
                <a:gd name="connsiteX6" fmla="*/ 128587 w 1914525"/>
                <a:gd name="connsiteY6" fmla="*/ 471487 h 1943100"/>
                <a:gd name="connsiteX7" fmla="*/ 114300 w 1914525"/>
                <a:gd name="connsiteY7" fmla="*/ 528637 h 1943100"/>
                <a:gd name="connsiteX8" fmla="*/ 57150 w 1914525"/>
                <a:gd name="connsiteY8" fmla="*/ 671512 h 1943100"/>
                <a:gd name="connsiteX9" fmla="*/ 42862 w 1914525"/>
                <a:gd name="connsiteY9" fmla="*/ 1042987 h 1943100"/>
                <a:gd name="connsiteX10" fmla="*/ 28575 w 1914525"/>
                <a:gd name="connsiteY10" fmla="*/ 1114425 h 1943100"/>
                <a:gd name="connsiteX11" fmla="*/ 0 w 1914525"/>
                <a:gd name="connsiteY11" fmla="*/ 1157287 h 1943100"/>
                <a:gd name="connsiteX12" fmla="*/ 14287 w 1914525"/>
                <a:gd name="connsiteY12" fmla="*/ 1314450 h 1943100"/>
                <a:gd name="connsiteX13" fmla="*/ 57150 w 1914525"/>
                <a:gd name="connsiteY13" fmla="*/ 1328737 h 1943100"/>
                <a:gd name="connsiteX14" fmla="*/ 85725 w 1914525"/>
                <a:gd name="connsiteY14" fmla="*/ 1371600 h 1943100"/>
                <a:gd name="connsiteX15" fmla="*/ 100012 w 1914525"/>
                <a:gd name="connsiteY15" fmla="*/ 1414462 h 1943100"/>
                <a:gd name="connsiteX16" fmla="*/ 142875 w 1914525"/>
                <a:gd name="connsiteY16" fmla="*/ 1614487 h 1943100"/>
                <a:gd name="connsiteX17" fmla="*/ 185737 w 1914525"/>
                <a:gd name="connsiteY17" fmla="*/ 1700212 h 1943100"/>
                <a:gd name="connsiteX18" fmla="*/ 271462 w 1914525"/>
                <a:gd name="connsiteY18" fmla="*/ 1743075 h 1943100"/>
                <a:gd name="connsiteX19" fmla="*/ 300037 w 1914525"/>
                <a:gd name="connsiteY19" fmla="*/ 1800225 h 1943100"/>
                <a:gd name="connsiteX20" fmla="*/ 442912 w 1914525"/>
                <a:gd name="connsiteY20" fmla="*/ 1871662 h 1943100"/>
                <a:gd name="connsiteX21" fmla="*/ 500062 w 1914525"/>
                <a:gd name="connsiteY21" fmla="*/ 1900237 h 1943100"/>
                <a:gd name="connsiteX22" fmla="*/ 542925 w 1914525"/>
                <a:gd name="connsiteY22" fmla="*/ 1928812 h 1943100"/>
                <a:gd name="connsiteX23" fmla="*/ 585787 w 1914525"/>
                <a:gd name="connsiteY23" fmla="*/ 1943100 h 1943100"/>
                <a:gd name="connsiteX24" fmla="*/ 771525 w 1914525"/>
                <a:gd name="connsiteY24" fmla="*/ 1914525 h 1943100"/>
                <a:gd name="connsiteX25" fmla="*/ 814387 w 1914525"/>
                <a:gd name="connsiteY25" fmla="*/ 1900237 h 1943100"/>
                <a:gd name="connsiteX26" fmla="*/ 1042987 w 1914525"/>
                <a:gd name="connsiteY26" fmla="*/ 1885950 h 1943100"/>
                <a:gd name="connsiteX27" fmla="*/ 1128712 w 1914525"/>
                <a:gd name="connsiteY27" fmla="*/ 1843087 h 1943100"/>
                <a:gd name="connsiteX28" fmla="*/ 1171575 w 1914525"/>
                <a:gd name="connsiteY28" fmla="*/ 1814512 h 1943100"/>
                <a:gd name="connsiteX29" fmla="*/ 1314450 w 1914525"/>
                <a:gd name="connsiteY29" fmla="*/ 1785937 h 1943100"/>
                <a:gd name="connsiteX30" fmla="*/ 1328737 w 1914525"/>
                <a:gd name="connsiteY30" fmla="*/ 1743075 h 1943100"/>
                <a:gd name="connsiteX31" fmla="*/ 1414462 w 1914525"/>
                <a:gd name="connsiteY31" fmla="*/ 1700212 h 1943100"/>
                <a:gd name="connsiteX32" fmla="*/ 1428750 w 1914525"/>
                <a:gd name="connsiteY32" fmla="*/ 1643062 h 1943100"/>
                <a:gd name="connsiteX33" fmla="*/ 1514475 w 1914525"/>
                <a:gd name="connsiteY33" fmla="*/ 1585912 h 1943100"/>
                <a:gd name="connsiteX34" fmla="*/ 1628775 w 1914525"/>
                <a:gd name="connsiteY34" fmla="*/ 1528762 h 1943100"/>
                <a:gd name="connsiteX35" fmla="*/ 1671637 w 1914525"/>
                <a:gd name="connsiteY35" fmla="*/ 1500187 h 1943100"/>
                <a:gd name="connsiteX36" fmla="*/ 1714500 w 1914525"/>
                <a:gd name="connsiteY36" fmla="*/ 1485900 h 1943100"/>
                <a:gd name="connsiteX37" fmla="*/ 1785937 w 1914525"/>
                <a:gd name="connsiteY37" fmla="*/ 1400175 h 1943100"/>
                <a:gd name="connsiteX38" fmla="*/ 1814512 w 1914525"/>
                <a:gd name="connsiteY38" fmla="*/ 1314450 h 1943100"/>
                <a:gd name="connsiteX39" fmla="*/ 1828800 w 1914525"/>
                <a:gd name="connsiteY39" fmla="*/ 1271587 h 1943100"/>
                <a:gd name="connsiteX40" fmla="*/ 1843087 w 1914525"/>
                <a:gd name="connsiteY40" fmla="*/ 1228725 h 1943100"/>
                <a:gd name="connsiteX41" fmla="*/ 1871662 w 1914525"/>
                <a:gd name="connsiteY41" fmla="*/ 1185862 h 1943100"/>
                <a:gd name="connsiteX42" fmla="*/ 1885950 w 1914525"/>
                <a:gd name="connsiteY42" fmla="*/ 1143000 h 1943100"/>
                <a:gd name="connsiteX43" fmla="*/ 1914525 w 1914525"/>
                <a:gd name="connsiteY43" fmla="*/ 1085850 h 1943100"/>
                <a:gd name="connsiteX44" fmla="*/ 1900237 w 1914525"/>
                <a:gd name="connsiteY44" fmla="*/ 542925 h 1943100"/>
                <a:gd name="connsiteX45" fmla="*/ 1885950 w 1914525"/>
                <a:gd name="connsiteY45" fmla="*/ 500062 h 1943100"/>
                <a:gd name="connsiteX46" fmla="*/ 1843087 w 1914525"/>
                <a:gd name="connsiteY46" fmla="*/ 471487 h 1943100"/>
                <a:gd name="connsiteX47" fmla="*/ 1800225 w 1914525"/>
                <a:gd name="connsiteY47" fmla="*/ 385762 h 1943100"/>
                <a:gd name="connsiteX48" fmla="*/ 1757362 w 1914525"/>
                <a:gd name="connsiteY48" fmla="*/ 357187 h 1943100"/>
                <a:gd name="connsiteX49" fmla="*/ 1728787 w 1914525"/>
                <a:gd name="connsiteY49" fmla="*/ 314325 h 1943100"/>
                <a:gd name="connsiteX50" fmla="*/ 1643062 w 1914525"/>
                <a:gd name="connsiteY50" fmla="*/ 271462 h 1943100"/>
                <a:gd name="connsiteX51" fmla="*/ 1600200 w 1914525"/>
                <a:gd name="connsiteY51" fmla="*/ 242887 h 1943100"/>
                <a:gd name="connsiteX52" fmla="*/ 1528762 w 1914525"/>
                <a:gd name="connsiteY52" fmla="*/ 185737 h 1943100"/>
                <a:gd name="connsiteX53" fmla="*/ 1443037 w 1914525"/>
                <a:gd name="connsiteY53" fmla="*/ 128587 h 1943100"/>
                <a:gd name="connsiteX54" fmla="*/ 1243012 w 1914525"/>
                <a:gd name="connsiteY54" fmla="*/ 71437 h 1943100"/>
                <a:gd name="connsiteX55" fmla="*/ 1157287 w 1914525"/>
                <a:gd name="connsiteY55" fmla="*/ 14287 h 1943100"/>
                <a:gd name="connsiteX56" fmla="*/ 1114425 w 1914525"/>
                <a:gd name="connsiteY56" fmla="*/ 0 h 1943100"/>
                <a:gd name="connsiteX57" fmla="*/ 514350 w 1914525"/>
                <a:gd name="connsiteY57" fmla="*/ 14287 h 1943100"/>
                <a:gd name="connsiteX58" fmla="*/ 471487 w 1914525"/>
                <a:gd name="connsiteY58" fmla="*/ 42862 h 1943100"/>
                <a:gd name="connsiteX59" fmla="*/ 442912 w 1914525"/>
                <a:gd name="connsiteY59" fmla="*/ 85725 h 1943100"/>
                <a:gd name="connsiteX60" fmla="*/ 385762 w 1914525"/>
                <a:gd name="connsiteY60" fmla="*/ 11430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914525" h="1943100">
                  <a:moveTo>
                    <a:pt x="385762" y="114300"/>
                  </a:moveTo>
                  <a:lnTo>
                    <a:pt x="385762" y="114300"/>
                  </a:lnTo>
                  <a:cubicBezTo>
                    <a:pt x="352425" y="142875"/>
                    <a:pt x="315123" y="167388"/>
                    <a:pt x="285750" y="200025"/>
                  </a:cubicBezTo>
                  <a:cubicBezTo>
                    <a:pt x="252305" y="237186"/>
                    <a:pt x="262591" y="260629"/>
                    <a:pt x="242887" y="300037"/>
                  </a:cubicBezTo>
                  <a:cubicBezTo>
                    <a:pt x="222994" y="339822"/>
                    <a:pt x="203050" y="354162"/>
                    <a:pt x="171450" y="385762"/>
                  </a:cubicBezTo>
                  <a:cubicBezTo>
                    <a:pt x="166687" y="400050"/>
                    <a:pt x="163897" y="415154"/>
                    <a:pt x="157162" y="428625"/>
                  </a:cubicBezTo>
                  <a:cubicBezTo>
                    <a:pt x="149483" y="443983"/>
                    <a:pt x="135351" y="455704"/>
                    <a:pt x="128587" y="471487"/>
                  </a:cubicBezTo>
                  <a:cubicBezTo>
                    <a:pt x="120852" y="489536"/>
                    <a:pt x="119942" y="509829"/>
                    <a:pt x="114300" y="528637"/>
                  </a:cubicBezTo>
                  <a:cubicBezTo>
                    <a:pt x="87818" y="616911"/>
                    <a:pt x="92953" y="599906"/>
                    <a:pt x="57150" y="671512"/>
                  </a:cubicBezTo>
                  <a:cubicBezTo>
                    <a:pt x="52387" y="795337"/>
                    <a:pt x="50840" y="919328"/>
                    <a:pt x="42862" y="1042987"/>
                  </a:cubicBezTo>
                  <a:cubicBezTo>
                    <a:pt x="41299" y="1067221"/>
                    <a:pt x="37102" y="1091687"/>
                    <a:pt x="28575" y="1114425"/>
                  </a:cubicBezTo>
                  <a:cubicBezTo>
                    <a:pt x="22546" y="1130503"/>
                    <a:pt x="9525" y="1143000"/>
                    <a:pt x="0" y="1157287"/>
                  </a:cubicBezTo>
                  <a:cubicBezTo>
                    <a:pt x="4762" y="1209675"/>
                    <a:pt x="-2348" y="1264546"/>
                    <a:pt x="14287" y="1314450"/>
                  </a:cubicBezTo>
                  <a:cubicBezTo>
                    <a:pt x="19050" y="1328738"/>
                    <a:pt x="45390" y="1319329"/>
                    <a:pt x="57150" y="1328737"/>
                  </a:cubicBezTo>
                  <a:cubicBezTo>
                    <a:pt x="70559" y="1339464"/>
                    <a:pt x="76200" y="1357312"/>
                    <a:pt x="85725" y="1371600"/>
                  </a:cubicBezTo>
                  <a:cubicBezTo>
                    <a:pt x="90487" y="1385887"/>
                    <a:pt x="96563" y="1399802"/>
                    <a:pt x="100012" y="1414462"/>
                  </a:cubicBezTo>
                  <a:cubicBezTo>
                    <a:pt x="115630" y="1480838"/>
                    <a:pt x="121313" y="1549797"/>
                    <a:pt x="142875" y="1614487"/>
                  </a:cubicBezTo>
                  <a:cubicBezTo>
                    <a:pt x="154495" y="1649349"/>
                    <a:pt x="158039" y="1672515"/>
                    <a:pt x="185737" y="1700212"/>
                  </a:cubicBezTo>
                  <a:cubicBezTo>
                    <a:pt x="213433" y="1727908"/>
                    <a:pt x="236602" y="1731454"/>
                    <a:pt x="271462" y="1743075"/>
                  </a:cubicBezTo>
                  <a:cubicBezTo>
                    <a:pt x="280987" y="1762125"/>
                    <a:pt x="284977" y="1785165"/>
                    <a:pt x="300037" y="1800225"/>
                  </a:cubicBezTo>
                  <a:cubicBezTo>
                    <a:pt x="356739" y="1856927"/>
                    <a:pt x="378381" y="1855530"/>
                    <a:pt x="442912" y="1871662"/>
                  </a:cubicBezTo>
                  <a:cubicBezTo>
                    <a:pt x="461962" y="1881187"/>
                    <a:pt x="481570" y="1889670"/>
                    <a:pt x="500062" y="1900237"/>
                  </a:cubicBezTo>
                  <a:cubicBezTo>
                    <a:pt x="514971" y="1908756"/>
                    <a:pt x="527566" y="1921133"/>
                    <a:pt x="542925" y="1928812"/>
                  </a:cubicBezTo>
                  <a:cubicBezTo>
                    <a:pt x="556395" y="1935547"/>
                    <a:pt x="571500" y="1938337"/>
                    <a:pt x="585787" y="1943100"/>
                  </a:cubicBezTo>
                  <a:cubicBezTo>
                    <a:pt x="647700" y="1933575"/>
                    <a:pt x="709957" y="1926069"/>
                    <a:pt x="771525" y="1914525"/>
                  </a:cubicBezTo>
                  <a:cubicBezTo>
                    <a:pt x="786327" y="1911750"/>
                    <a:pt x="799410" y="1901814"/>
                    <a:pt x="814387" y="1900237"/>
                  </a:cubicBezTo>
                  <a:cubicBezTo>
                    <a:pt x="890316" y="1892244"/>
                    <a:pt x="966787" y="1890712"/>
                    <a:pt x="1042987" y="1885950"/>
                  </a:cubicBezTo>
                  <a:cubicBezTo>
                    <a:pt x="1165828" y="1804057"/>
                    <a:pt x="1010406" y="1902241"/>
                    <a:pt x="1128712" y="1843087"/>
                  </a:cubicBezTo>
                  <a:cubicBezTo>
                    <a:pt x="1144071" y="1835408"/>
                    <a:pt x="1155163" y="1819562"/>
                    <a:pt x="1171575" y="1814512"/>
                  </a:cubicBezTo>
                  <a:cubicBezTo>
                    <a:pt x="1217995" y="1800229"/>
                    <a:pt x="1266825" y="1795462"/>
                    <a:pt x="1314450" y="1785937"/>
                  </a:cubicBezTo>
                  <a:cubicBezTo>
                    <a:pt x="1319212" y="1771650"/>
                    <a:pt x="1319329" y="1754835"/>
                    <a:pt x="1328737" y="1743075"/>
                  </a:cubicBezTo>
                  <a:cubicBezTo>
                    <a:pt x="1348879" y="1717897"/>
                    <a:pt x="1386227" y="1709624"/>
                    <a:pt x="1414462" y="1700212"/>
                  </a:cubicBezTo>
                  <a:cubicBezTo>
                    <a:pt x="1419225" y="1681162"/>
                    <a:pt x="1419008" y="1660111"/>
                    <a:pt x="1428750" y="1643062"/>
                  </a:cubicBezTo>
                  <a:cubicBezTo>
                    <a:pt x="1453932" y="1598994"/>
                    <a:pt x="1473560" y="1599551"/>
                    <a:pt x="1514475" y="1585912"/>
                  </a:cubicBezTo>
                  <a:cubicBezTo>
                    <a:pt x="1595767" y="1504620"/>
                    <a:pt x="1511974" y="1572563"/>
                    <a:pt x="1628775" y="1528762"/>
                  </a:cubicBezTo>
                  <a:cubicBezTo>
                    <a:pt x="1644853" y="1522733"/>
                    <a:pt x="1656278" y="1507866"/>
                    <a:pt x="1671637" y="1500187"/>
                  </a:cubicBezTo>
                  <a:cubicBezTo>
                    <a:pt x="1685108" y="1493452"/>
                    <a:pt x="1700212" y="1490662"/>
                    <a:pt x="1714500" y="1485900"/>
                  </a:cubicBezTo>
                  <a:cubicBezTo>
                    <a:pt x="1741415" y="1458984"/>
                    <a:pt x="1770025" y="1435978"/>
                    <a:pt x="1785937" y="1400175"/>
                  </a:cubicBezTo>
                  <a:cubicBezTo>
                    <a:pt x="1798170" y="1372650"/>
                    <a:pt x="1804987" y="1343025"/>
                    <a:pt x="1814512" y="1314450"/>
                  </a:cubicBezTo>
                  <a:lnTo>
                    <a:pt x="1828800" y="1271587"/>
                  </a:lnTo>
                  <a:cubicBezTo>
                    <a:pt x="1833562" y="1257300"/>
                    <a:pt x="1834733" y="1241256"/>
                    <a:pt x="1843087" y="1228725"/>
                  </a:cubicBezTo>
                  <a:cubicBezTo>
                    <a:pt x="1852612" y="1214437"/>
                    <a:pt x="1863983" y="1201221"/>
                    <a:pt x="1871662" y="1185862"/>
                  </a:cubicBezTo>
                  <a:cubicBezTo>
                    <a:pt x="1878397" y="1172392"/>
                    <a:pt x="1880017" y="1156843"/>
                    <a:pt x="1885950" y="1143000"/>
                  </a:cubicBezTo>
                  <a:cubicBezTo>
                    <a:pt x="1894340" y="1123424"/>
                    <a:pt x="1905000" y="1104900"/>
                    <a:pt x="1914525" y="1085850"/>
                  </a:cubicBezTo>
                  <a:cubicBezTo>
                    <a:pt x="1909762" y="904875"/>
                    <a:pt x="1909058" y="723748"/>
                    <a:pt x="1900237" y="542925"/>
                  </a:cubicBezTo>
                  <a:cubicBezTo>
                    <a:pt x="1899503" y="527882"/>
                    <a:pt x="1895358" y="511822"/>
                    <a:pt x="1885950" y="500062"/>
                  </a:cubicBezTo>
                  <a:cubicBezTo>
                    <a:pt x="1875223" y="486653"/>
                    <a:pt x="1857375" y="481012"/>
                    <a:pt x="1843087" y="471487"/>
                  </a:cubicBezTo>
                  <a:cubicBezTo>
                    <a:pt x="1831467" y="436626"/>
                    <a:pt x="1827922" y="413459"/>
                    <a:pt x="1800225" y="385762"/>
                  </a:cubicBezTo>
                  <a:cubicBezTo>
                    <a:pt x="1788083" y="373620"/>
                    <a:pt x="1771650" y="366712"/>
                    <a:pt x="1757362" y="357187"/>
                  </a:cubicBezTo>
                  <a:cubicBezTo>
                    <a:pt x="1747837" y="342900"/>
                    <a:pt x="1740929" y="326467"/>
                    <a:pt x="1728787" y="314325"/>
                  </a:cubicBezTo>
                  <a:cubicBezTo>
                    <a:pt x="1687841" y="273379"/>
                    <a:pt x="1689544" y="294703"/>
                    <a:pt x="1643062" y="271462"/>
                  </a:cubicBezTo>
                  <a:cubicBezTo>
                    <a:pt x="1627704" y="263783"/>
                    <a:pt x="1614487" y="252412"/>
                    <a:pt x="1600200" y="242887"/>
                  </a:cubicBezTo>
                  <a:cubicBezTo>
                    <a:pt x="1547402" y="163691"/>
                    <a:pt x="1601833" y="226332"/>
                    <a:pt x="1528762" y="185737"/>
                  </a:cubicBezTo>
                  <a:cubicBezTo>
                    <a:pt x="1498741" y="169059"/>
                    <a:pt x="1443037" y="128587"/>
                    <a:pt x="1443037" y="128587"/>
                  </a:cubicBezTo>
                  <a:cubicBezTo>
                    <a:pt x="1373668" y="24535"/>
                    <a:pt x="1461573" y="132149"/>
                    <a:pt x="1243012" y="71437"/>
                  </a:cubicBezTo>
                  <a:cubicBezTo>
                    <a:pt x="1209922" y="62245"/>
                    <a:pt x="1189868" y="25147"/>
                    <a:pt x="1157287" y="14287"/>
                  </a:cubicBezTo>
                  <a:lnTo>
                    <a:pt x="1114425" y="0"/>
                  </a:lnTo>
                  <a:cubicBezTo>
                    <a:pt x="914400" y="4762"/>
                    <a:pt x="713989" y="978"/>
                    <a:pt x="514350" y="14287"/>
                  </a:cubicBezTo>
                  <a:cubicBezTo>
                    <a:pt x="497216" y="15429"/>
                    <a:pt x="483629" y="30720"/>
                    <a:pt x="471487" y="42862"/>
                  </a:cubicBezTo>
                  <a:cubicBezTo>
                    <a:pt x="459345" y="55004"/>
                    <a:pt x="452437" y="71437"/>
                    <a:pt x="442912" y="85725"/>
                  </a:cubicBezTo>
                  <a:cubicBezTo>
                    <a:pt x="425257" y="138690"/>
                    <a:pt x="395287" y="109537"/>
                    <a:pt x="385762" y="114300"/>
                  </a:cubicBezTo>
                  <a:close/>
                </a:path>
              </a:pathLst>
            </a:custGeom>
            <a:solidFill>
              <a:srgbClr val="000000"/>
            </a:solidFill>
            <a:ln w="762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5" name="Rectangle 4">
              <a:extLst>
                <a:ext uri="{FF2B5EF4-FFF2-40B4-BE49-F238E27FC236}">
                  <a16:creationId xmlns:a16="http://schemas.microsoft.com/office/drawing/2014/main" id="{A74298D7-9ED9-4FEE-96FD-EB18525F8102}"/>
                </a:ext>
              </a:extLst>
            </p:cNvPr>
            <p:cNvSpPr/>
            <p:nvPr/>
          </p:nvSpPr>
          <p:spPr>
            <a:xfrm>
              <a:off x="5997825" y="5196149"/>
              <a:ext cx="5300663" cy="242888"/>
            </a:xfrm>
            <a:prstGeom prst="rect">
              <a:avLst/>
            </a:prstGeom>
            <a:solidFill>
              <a:srgbClr val="000000"/>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15" name="Picture 14">
              <a:extLst>
                <a:ext uri="{FF2B5EF4-FFF2-40B4-BE49-F238E27FC236}">
                  <a16:creationId xmlns:a16="http://schemas.microsoft.com/office/drawing/2014/main" id="{9354F9D9-77BB-4D0E-9BD7-F6B33303B2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687217">
              <a:off x="8107530" y="3458041"/>
              <a:ext cx="1081254" cy="1350169"/>
            </a:xfrm>
            <a:prstGeom prst="rect">
              <a:avLst/>
            </a:prstGeom>
          </p:spPr>
        </p:pic>
        <p:sp>
          <p:nvSpPr>
            <p:cNvPr id="19" name="Freeform: Shape 18">
              <a:extLst>
                <a:ext uri="{FF2B5EF4-FFF2-40B4-BE49-F238E27FC236}">
                  <a16:creationId xmlns:a16="http://schemas.microsoft.com/office/drawing/2014/main" id="{4DD3F7D0-DED5-404A-BBDB-F1A8027A45B7}"/>
                </a:ext>
              </a:extLst>
            </p:cNvPr>
            <p:cNvSpPr/>
            <p:nvPr/>
          </p:nvSpPr>
          <p:spPr>
            <a:xfrm>
              <a:off x="6657964" y="3538047"/>
              <a:ext cx="922111" cy="1648316"/>
            </a:xfrm>
            <a:custGeom>
              <a:avLst/>
              <a:gdLst>
                <a:gd name="connsiteX0" fmla="*/ 219471 w 3148408"/>
                <a:gd name="connsiteY0" fmla="*/ 4672012 h 5909728"/>
                <a:gd name="connsiteX1" fmla="*/ 219471 w 3148408"/>
                <a:gd name="connsiteY1" fmla="*/ 4672012 h 5909728"/>
                <a:gd name="connsiteX2" fmla="*/ 248046 w 3148408"/>
                <a:gd name="connsiteY2" fmla="*/ 4529137 h 5909728"/>
                <a:gd name="connsiteX3" fmla="*/ 276621 w 3148408"/>
                <a:gd name="connsiteY3" fmla="*/ 4457700 h 5909728"/>
                <a:gd name="connsiteX4" fmla="*/ 305196 w 3148408"/>
                <a:gd name="connsiteY4" fmla="*/ 4329112 h 5909728"/>
                <a:gd name="connsiteX5" fmla="*/ 290908 w 3148408"/>
                <a:gd name="connsiteY5" fmla="*/ 3586162 h 5909728"/>
                <a:gd name="connsiteX6" fmla="*/ 276621 w 3148408"/>
                <a:gd name="connsiteY6" fmla="*/ 3543300 h 5909728"/>
                <a:gd name="connsiteX7" fmla="*/ 248046 w 3148408"/>
                <a:gd name="connsiteY7" fmla="*/ 3486150 h 5909728"/>
                <a:gd name="connsiteX8" fmla="*/ 219471 w 3148408"/>
                <a:gd name="connsiteY8" fmla="*/ 3400425 h 5909728"/>
                <a:gd name="connsiteX9" fmla="*/ 205183 w 3148408"/>
                <a:gd name="connsiteY9" fmla="*/ 3357562 h 5909728"/>
                <a:gd name="connsiteX10" fmla="*/ 176608 w 3148408"/>
                <a:gd name="connsiteY10" fmla="*/ 3314700 h 5909728"/>
                <a:gd name="connsiteX11" fmla="*/ 162321 w 3148408"/>
                <a:gd name="connsiteY11" fmla="*/ 3243262 h 5909728"/>
                <a:gd name="connsiteX12" fmla="*/ 105171 w 3148408"/>
                <a:gd name="connsiteY12" fmla="*/ 3228975 h 5909728"/>
                <a:gd name="connsiteX13" fmla="*/ 62308 w 3148408"/>
                <a:gd name="connsiteY13" fmla="*/ 3186112 h 5909728"/>
                <a:gd name="connsiteX14" fmla="*/ 19446 w 3148408"/>
                <a:gd name="connsiteY14" fmla="*/ 3157537 h 5909728"/>
                <a:gd name="connsiteX15" fmla="*/ 19446 w 3148408"/>
                <a:gd name="connsiteY15" fmla="*/ 3000375 h 5909728"/>
                <a:gd name="connsiteX16" fmla="*/ 76596 w 3148408"/>
                <a:gd name="connsiteY16" fmla="*/ 2914650 h 5909728"/>
                <a:gd name="connsiteX17" fmla="*/ 105171 w 3148408"/>
                <a:gd name="connsiteY17" fmla="*/ 2828925 h 5909728"/>
                <a:gd name="connsiteX18" fmla="*/ 119458 w 3148408"/>
                <a:gd name="connsiteY18" fmla="*/ 2771775 h 5909728"/>
                <a:gd name="connsiteX19" fmla="*/ 162321 w 3148408"/>
                <a:gd name="connsiteY19" fmla="*/ 2686050 h 5909728"/>
                <a:gd name="connsiteX20" fmla="*/ 190896 w 3148408"/>
                <a:gd name="connsiteY20" fmla="*/ 2486025 h 5909728"/>
                <a:gd name="connsiteX21" fmla="*/ 219471 w 3148408"/>
                <a:gd name="connsiteY21" fmla="*/ 2357437 h 5909728"/>
                <a:gd name="connsiteX22" fmla="*/ 233758 w 3148408"/>
                <a:gd name="connsiteY22" fmla="*/ 1628775 h 5909728"/>
                <a:gd name="connsiteX23" fmla="*/ 248046 w 3148408"/>
                <a:gd name="connsiteY23" fmla="*/ 1457325 h 5909728"/>
                <a:gd name="connsiteX24" fmla="*/ 276621 w 3148408"/>
                <a:gd name="connsiteY24" fmla="*/ 1357312 h 5909728"/>
                <a:gd name="connsiteX25" fmla="*/ 319483 w 3148408"/>
                <a:gd name="connsiteY25" fmla="*/ 1071562 h 5909728"/>
                <a:gd name="connsiteX26" fmla="*/ 333771 w 3148408"/>
                <a:gd name="connsiteY26" fmla="*/ 1028700 h 5909728"/>
                <a:gd name="connsiteX27" fmla="*/ 390921 w 3148408"/>
                <a:gd name="connsiteY27" fmla="*/ 1000125 h 5909728"/>
                <a:gd name="connsiteX28" fmla="*/ 433783 w 3148408"/>
                <a:gd name="connsiteY28" fmla="*/ 971550 h 5909728"/>
                <a:gd name="connsiteX29" fmla="*/ 462358 w 3148408"/>
                <a:gd name="connsiteY29" fmla="*/ 928687 h 5909728"/>
                <a:gd name="connsiteX30" fmla="*/ 519508 w 3148408"/>
                <a:gd name="connsiteY30" fmla="*/ 885825 h 5909728"/>
                <a:gd name="connsiteX31" fmla="*/ 562371 w 3148408"/>
                <a:gd name="connsiteY31" fmla="*/ 842962 h 5909728"/>
                <a:gd name="connsiteX32" fmla="*/ 590946 w 3148408"/>
                <a:gd name="connsiteY32" fmla="*/ 742950 h 5909728"/>
                <a:gd name="connsiteX33" fmla="*/ 605233 w 3148408"/>
                <a:gd name="connsiteY33" fmla="*/ 700087 h 5909728"/>
                <a:gd name="connsiteX34" fmla="*/ 619521 w 3148408"/>
                <a:gd name="connsiteY34" fmla="*/ 642937 h 5909728"/>
                <a:gd name="connsiteX35" fmla="*/ 662383 w 3148408"/>
                <a:gd name="connsiteY35" fmla="*/ 614362 h 5909728"/>
                <a:gd name="connsiteX36" fmla="*/ 676671 w 3148408"/>
                <a:gd name="connsiteY36" fmla="*/ 528637 h 5909728"/>
                <a:gd name="connsiteX37" fmla="*/ 705246 w 3148408"/>
                <a:gd name="connsiteY37" fmla="*/ 400050 h 5909728"/>
                <a:gd name="connsiteX38" fmla="*/ 748108 w 3148408"/>
                <a:gd name="connsiteY38" fmla="*/ 228600 h 5909728"/>
                <a:gd name="connsiteX39" fmla="*/ 762396 w 3148408"/>
                <a:gd name="connsiteY39" fmla="*/ 185737 h 5909728"/>
                <a:gd name="connsiteX40" fmla="*/ 805258 w 3148408"/>
                <a:gd name="connsiteY40" fmla="*/ 171450 h 5909728"/>
                <a:gd name="connsiteX41" fmla="*/ 862408 w 3148408"/>
                <a:gd name="connsiteY41" fmla="*/ 128587 h 5909728"/>
                <a:gd name="connsiteX42" fmla="*/ 905271 w 3148408"/>
                <a:gd name="connsiteY42" fmla="*/ 114300 h 5909728"/>
                <a:gd name="connsiteX43" fmla="*/ 933846 w 3148408"/>
                <a:gd name="connsiteY43" fmla="*/ 71437 h 5909728"/>
                <a:gd name="connsiteX44" fmla="*/ 976708 w 3148408"/>
                <a:gd name="connsiteY44" fmla="*/ 42862 h 5909728"/>
                <a:gd name="connsiteX45" fmla="*/ 1076721 w 3148408"/>
                <a:gd name="connsiteY45" fmla="*/ 0 h 5909728"/>
                <a:gd name="connsiteX46" fmla="*/ 1305321 w 3148408"/>
                <a:gd name="connsiteY46" fmla="*/ 14287 h 5909728"/>
                <a:gd name="connsiteX47" fmla="*/ 1348183 w 3148408"/>
                <a:gd name="connsiteY47" fmla="*/ 71437 h 5909728"/>
                <a:gd name="connsiteX48" fmla="*/ 1448196 w 3148408"/>
                <a:gd name="connsiteY48" fmla="*/ 114300 h 5909728"/>
                <a:gd name="connsiteX49" fmla="*/ 1433908 w 3148408"/>
                <a:gd name="connsiteY49" fmla="*/ 642937 h 5909728"/>
                <a:gd name="connsiteX50" fmla="*/ 1419621 w 3148408"/>
                <a:gd name="connsiteY50" fmla="*/ 785812 h 5909728"/>
                <a:gd name="connsiteX51" fmla="*/ 1376758 w 3148408"/>
                <a:gd name="connsiteY51" fmla="*/ 814387 h 5909728"/>
                <a:gd name="connsiteX52" fmla="*/ 1276746 w 3148408"/>
                <a:gd name="connsiteY52" fmla="*/ 842962 h 5909728"/>
                <a:gd name="connsiteX53" fmla="*/ 1233883 w 3148408"/>
                <a:gd name="connsiteY53" fmla="*/ 857250 h 5909728"/>
                <a:gd name="connsiteX54" fmla="*/ 1248171 w 3148408"/>
                <a:gd name="connsiteY54" fmla="*/ 914400 h 5909728"/>
                <a:gd name="connsiteX55" fmla="*/ 1291033 w 3148408"/>
                <a:gd name="connsiteY55" fmla="*/ 928687 h 5909728"/>
                <a:gd name="connsiteX56" fmla="*/ 1333896 w 3148408"/>
                <a:gd name="connsiteY56" fmla="*/ 957262 h 5909728"/>
                <a:gd name="connsiteX57" fmla="*/ 1362471 w 3148408"/>
                <a:gd name="connsiteY57" fmla="*/ 1157287 h 5909728"/>
                <a:gd name="connsiteX58" fmla="*/ 1419621 w 3148408"/>
                <a:gd name="connsiteY58" fmla="*/ 1314450 h 5909728"/>
                <a:gd name="connsiteX59" fmla="*/ 1433908 w 3148408"/>
                <a:gd name="connsiteY59" fmla="*/ 1385887 h 5909728"/>
                <a:gd name="connsiteX60" fmla="*/ 1448196 w 3148408"/>
                <a:gd name="connsiteY60" fmla="*/ 1428750 h 5909728"/>
                <a:gd name="connsiteX61" fmla="*/ 1405333 w 3148408"/>
                <a:gd name="connsiteY61" fmla="*/ 1900237 h 5909728"/>
                <a:gd name="connsiteX62" fmla="*/ 1491058 w 3148408"/>
                <a:gd name="connsiteY62" fmla="*/ 1985962 h 5909728"/>
                <a:gd name="connsiteX63" fmla="*/ 1576783 w 3148408"/>
                <a:gd name="connsiteY63" fmla="*/ 2043112 h 5909728"/>
                <a:gd name="connsiteX64" fmla="*/ 1619646 w 3148408"/>
                <a:gd name="connsiteY64" fmla="*/ 2085975 h 5909728"/>
                <a:gd name="connsiteX65" fmla="*/ 1691083 w 3148408"/>
                <a:gd name="connsiteY65" fmla="*/ 2114550 h 5909728"/>
                <a:gd name="connsiteX66" fmla="*/ 1791096 w 3148408"/>
                <a:gd name="connsiteY66" fmla="*/ 2185987 h 5909728"/>
                <a:gd name="connsiteX67" fmla="*/ 1833958 w 3148408"/>
                <a:gd name="connsiteY67" fmla="*/ 2214562 h 5909728"/>
                <a:gd name="connsiteX68" fmla="*/ 1919683 w 3148408"/>
                <a:gd name="connsiteY68" fmla="*/ 2243137 h 5909728"/>
                <a:gd name="connsiteX69" fmla="*/ 2076846 w 3148408"/>
                <a:gd name="connsiteY69" fmla="*/ 2286000 h 5909728"/>
                <a:gd name="connsiteX70" fmla="*/ 2419746 w 3148408"/>
                <a:gd name="connsiteY70" fmla="*/ 2314575 h 5909728"/>
                <a:gd name="connsiteX71" fmla="*/ 2505471 w 3148408"/>
                <a:gd name="connsiteY71" fmla="*/ 2328862 h 5909728"/>
                <a:gd name="connsiteX72" fmla="*/ 2648346 w 3148408"/>
                <a:gd name="connsiteY72" fmla="*/ 2343150 h 5909728"/>
                <a:gd name="connsiteX73" fmla="*/ 2691208 w 3148408"/>
                <a:gd name="connsiteY73" fmla="*/ 2357437 h 5909728"/>
                <a:gd name="connsiteX74" fmla="*/ 3148408 w 3148408"/>
                <a:gd name="connsiteY74" fmla="*/ 2371725 h 5909728"/>
                <a:gd name="connsiteX75" fmla="*/ 3019821 w 3148408"/>
                <a:gd name="connsiteY75" fmla="*/ 2486025 h 5909728"/>
                <a:gd name="connsiteX76" fmla="*/ 2976958 w 3148408"/>
                <a:gd name="connsiteY76" fmla="*/ 2500312 h 5909728"/>
                <a:gd name="connsiteX77" fmla="*/ 2948383 w 3148408"/>
                <a:gd name="connsiteY77" fmla="*/ 2543175 h 5909728"/>
                <a:gd name="connsiteX78" fmla="*/ 2862658 w 3148408"/>
                <a:gd name="connsiteY78" fmla="*/ 2586037 h 5909728"/>
                <a:gd name="connsiteX79" fmla="*/ 2734071 w 3148408"/>
                <a:gd name="connsiteY79" fmla="*/ 2571750 h 5909728"/>
                <a:gd name="connsiteX80" fmla="*/ 2691208 w 3148408"/>
                <a:gd name="connsiteY80" fmla="*/ 2557462 h 5909728"/>
                <a:gd name="connsiteX81" fmla="*/ 2634058 w 3148408"/>
                <a:gd name="connsiteY81" fmla="*/ 2543175 h 5909728"/>
                <a:gd name="connsiteX82" fmla="*/ 2462608 w 3148408"/>
                <a:gd name="connsiteY82" fmla="*/ 2528887 h 5909728"/>
                <a:gd name="connsiteX83" fmla="*/ 2448321 w 3148408"/>
                <a:gd name="connsiteY83" fmla="*/ 2571750 h 5909728"/>
                <a:gd name="connsiteX84" fmla="*/ 2405458 w 3148408"/>
                <a:gd name="connsiteY84" fmla="*/ 2600325 h 5909728"/>
                <a:gd name="connsiteX85" fmla="*/ 1819671 w 3148408"/>
                <a:gd name="connsiteY85" fmla="*/ 2586037 h 5909728"/>
                <a:gd name="connsiteX86" fmla="*/ 1619646 w 3148408"/>
                <a:gd name="connsiteY86" fmla="*/ 2528887 h 5909728"/>
                <a:gd name="connsiteX87" fmla="*/ 1576783 w 3148408"/>
                <a:gd name="connsiteY87" fmla="*/ 2514600 h 5909728"/>
                <a:gd name="connsiteX88" fmla="*/ 1476771 w 3148408"/>
                <a:gd name="connsiteY88" fmla="*/ 2500312 h 5909728"/>
                <a:gd name="connsiteX89" fmla="*/ 1433908 w 3148408"/>
                <a:gd name="connsiteY89" fmla="*/ 2471737 h 5909728"/>
                <a:gd name="connsiteX90" fmla="*/ 1376758 w 3148408"/>
                <a:gd name="connsiteY90" fmla="*/ 2414587 h 5909728"/>
                <a:gd name="connsiteX91" fmla="*/ 1348183 w 3148408"/>
                <a:gd name="connsiteY91" fmla="*/ 2586037 h 5909728"/>
                <a:gd name="connsiteX92" fmla="*/ 1333896 w 3148408"/>
                <a:gd name="connsiteY92" fmla="*/ 2628900 h 5909728"/>
                <a:gd name="connsiteX93" fmla="*/ 1348183 w 3148408"/>
                <a:gd name="connsiteY93" fmla="*/ 3100387 h 5909728"/>
                <a:gd name="connsiteX94" fmla="*/ 1291033 w 3148408"/>
                <a:gd name="connsiteY94" fmla="*/ 3257550 h 5909728"/>
                <a:gd name="connsiteX95" fmla="*/ 1119583 w 3148408"/>
                <a:gd name="connsiteY95" fmla="*/ 3271837 h 5909728"/>
                <a:gd name="connsiteX96" fmla="*/ 1005283 w 3148408"/>
                <a:gd name="connsiteY96" fmla="*/ 3300412 h 5909728"/>
                <a:gd name="connsiteX97" fmla="*/ 948133 w 3148408"/>
                <a:gd name="connsiteY97" fmla="*/ 3314700 h 5909728"/>
                <a:gd name="connsiteX98" fmla="*/ 933846 w 3148408"/>
                <a:gd name="connsiteY98" fmla="*/ 3486150 h 5909728"/>
                <a:gd name="connsiteX99" fmla="*/ 919558 w 3148408"/>
                <a:gd name="connsiteY99" fmla="*/ 3543300 h 5909728"/>
                <a:gd name="connsiteX100" fmla="*/ 890983 w 3148408"/>
                <a:gd name="connsiteY100" fmla="*/ 3957637 h 5909728"/>
                <a:gd name="connsiteX101" fmla="*/ 848121 w 3148408"/>
                <a:gd name="connsiteY101" fmla="*/ 4100512 h 5909728"/>
                <a:gd name="connsiteX102" fmla="*/ 819546 w 3148408"/>
                <a:gd name="connsiteY102" fmla="*/ 4186237 h 5909728"/>
                <a:gd name="connsiteX103" fmla="*/ 805258 w 3148408"/>
                <a:gd name="connsiteY103" fmla="*/ 4529137 h 5909728"/>
                <a:gd name="connsiteX104" fmla="*/ 790971 w 3148408"/>
                <a:gd name="connsiteY104" fmla="*/ 4586287 h 5909728"/>
                <a:gd name="connsiteX105" fmla="*/ 748108 w 3148408"/>
                <a:gd name="connsiteY105" fmla="*/ 4643437 h 5909728"/>
                <a:gd name="connsiteX106" fmla="*/ 719533 w 3148408"/>
                <a:gd name="connsiteY106" fmla="*/ 4757737 h 5909728"/>
                <a:gd name="connsiteX107" fmla="*/ 662383 w 3148408"/>
                <a:gd name="connsiteY107" fmla="*/ 4872037 h 5909728"/>
                <a:gd name="connsiteX108" fmla="*/ 590946 w 3148408"/>
                <a:gd name="connsiteY108" fmla="*/ 5043487 h 5909728"/>
                <a:gd name="connsiteX109" fmla="*/ 576658 w 3148408"/>
                <a:gd name="connsiteY109" fmla="*/ 5100637 h 5909728"/>
                <a:gd name="connsiteX110" fmla="*/ 548083 w 3148408"/>
                <a:gd name="connsiteY110" fmla="*/ 5157787 h 5909728"/>
                <a:gd name="connsiteX111" fmla="*/ 505221 w 3148408"/>
                <a:gd name="connsiteY111" fmla="*/ 5272087 h 5909728"/>
                <a:gd name="connsiteX112" fmla="*/ 519508 w 3148408"/>
                <a:gd name="connsiteY112" fmla="*/ 5514975 h 5909728"/>
                <a:gd name="connsiteX113" fmla="*/ 533796 w 3148408"/>
                <a:gd name="connsiteY113" fmla="*/ 5557837 h 5909728"/>
                <a:gd name="connsiteX114" fmla="*/ 548083 w 3148408"/>
                <a:gd name="connsiteY114" fmla="*/ 5629275 h 5909728"/>
                <a:gd name="connsiteX115" fmla="*/ 619521 w 3148408"/>
                <a:gd name="connsiteY115" fmla="*/ 5700712 h 5909728"/>
                <a:gd name="connsiteX116" fmla="*/ 762396 w 3148408"/>
                <a:gd name="connsiteY116" fmla="*/ 5715000 h 5909728"/>
                <a:gd name="connsiteX117" fmla="*/ 790971 w 3148408"/>
                <a:gd name="connsiteY117" fmla="*/ 5757862 h 5909728"/>
                <a:gd name="connsiteX118" fmla="*/ 805258 w 3148408"/>
                <a:gd name="connsiteY118" fmla="*/ 5815012 h 5909728"/>
                <a:gd name="connsiteX119" fmla="*/ 890983 w 3148408"/>
                <a:gd name="connsiteY119" fmla="*/ 5857875 h 5909728"/>
                <a:gd name="connsiteX120" fmla="*/ 876696 w 3148408"/>
                <a:gd name="connsiteY120" fmla="*/ 5900737 h 5909728"/>
                <a:gd name="connsiteX121" fmla="*/ 276621 w 3148408"/>
                <a:gd name="connsiteY121" fmla="*/ 5872162 h 5909728"/>
                <a:gd name="connsiteX122" fmla="*/ 262333 w 3148408"/>
                <a:gd name="connsiteY122" fmla="*/ 5172075 h 5909728"/>
                <a:gd name="connsiteX123" fmla="*/ 219471 w 3148408"/>
                <a:gd name="connsiteY123" fmla="*/ 5014912 h 5909728"/>
                <a:gd name="connsiteX124" fmla="*/ 219471 w 3148408"/>
                <a:gd name="connsiteY124" fmla="*/ 4672012 h 590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148408" h="5909728">
                  <a:moveTo>
                    <a:pt x="219471" y="4672012"/>
                  </a:moveTo>
                  <a:lnTo>
                    <a:pt x="219471" y="4672012"/>
                  </a:lnTo>
                  <a:cubicBezTo>
                    <a:pt x="228996" y="4624387"/>
                    <a:pt x="235532" y="4576065"/>
                    <a:pt x="248046" y="4529137"/>
                  </a:cubicBezTo>
                  <a:cubicBezTo>
                    <a:pt x="254654" y="4504356"/>
                    <a:pt x="268511" y="4482031"/>
                    <a:pt x="276621" y="4457700"/>
                  </a:cubicBezTo>
                  <a:cubicBezTo>
                    <a:pt x="286707" y="4427441"/>
                    <a:pt x="299536" y="4357413"/>
                    <a:pt x="305196" y="4329112"/>
                  </a:cubicBezTo>
                  <a:cubicBezTo>
                    <a:pt x="300433" y="4081462"/>
                    <a:pt x="299909" y="3833694"/>
                    <a:pt x="290908" y="3586162"/>
                  </a:cubicBezTo>
                  <a:cubicBezTo>
                    <a:pt x="290361" y="3571112"/>
                    <a:pt x="282553" y="3557142"/>
                    <a:pt x="276621" y="3543300"/>
                  </a:cubicBezTo>
                  <a:cubicBezTo>
                    <a:pt x="268231" y="3523724"/>
                    <a:pt x="255956" y="3505925"/>
                    <a:pt x="248046" y="3486150"/>
                  </a:cubicBezTo>
                  <a:cubicBezTo>
                    <a:pt x="236859" y="3458184"/>
                    <a:pt x="228996" y="3429000"/>
                    <a:pt x="219471" y="3400425"/>
                  </a:cubicBezTo>
                  <a:cubicBezTo>
                    <a:pt x="214708" y="3386137"/>
                    <a:pt x="213537" y="3370093"/>
                    <a:pt x="205183" y="3357562"/>
                  </a:cubicBezTo>
                  <a:lnTo>
                    <a:pt x="176608" y="3314700"/>
                  </a:lnTo>
                  <a:cubicBezTo>
                    <a:pt x="171846" y="3290887"/>
                    <a:pt x="177867" y="3261918"/>
                    <a:pt x="162321" y="3243262"/>
                  </a:cubicBezTo>
                  <a:cubicBezTo>
                    <a:pt x="149750" y="3228177"/>
                    <a:pt x="122220" y="3238717"/>
                    <a:pt x="105171" y="3228975"/>
                  </a:cubicBezTo>
                  <a:cubicBezTo>
                    <a:pt x="87627" y="3218950"/>
                    <a:pt x="77830" y="3199047"/>
                    <a:pt x="62308" y="3186112"/>
                  </a:cubicBezTo>
                  <a:cubicBezTo>
                    <a:pt x="49117" y="3175119"/>
                    <a:pt x="33733" y="3167062"/>
                    <a:pt x="19446" y="3157537"/>
                  </a:cubicBezTo>
                  <a:cubicBezTo>
                    <a:pt x="-1303" y="3095292"/>
                    <a:pt x="-11194" y="3086168"/>
                    <a:pt x="19446" y="3000375"/>
                  </a:cubicBezTo>
                  <a:cubicBezTo>
                    <a:pt x="30997" y="2968033"/>
                    <a:pt x="76596" y="2914650"/>
                    <a:pt x="76596" y="2914650"/>
                  </a:cubicBezTo>
                  <a:cubicBezTo>
                    <a:pt x="86121" y="2886075"/>
                    <a:pt x="97866" y="2858146"/>
                    <a:pt x="105171" y="2828925"/>
                  </a:cubicBezTo>
                  <a:cubicBezTo>
                    <a:pt x="109933" y="2809875"/>
                    <a:pt x="112165" y="2790007"/>
                    <a:pt x="119458" y="2771775"/>
                  </a:cubicBezTo>
                  <a:cubicBezTo>
                    <a:pt x="131323" y="2742112"/>
                    <a:pt x="148033" y="2714625"/>
                    <a:pt x="162321" y="2686050"/>
                  </a:cubicBezTo>
                  <a:cubicBezTo>
                    <a:pt x="171846" y="2619375"/>
                    <a:pt x="174561" y="2551366"/>
                    <a:pt x="190896" y="2486025"/>
                  </a:cubicBezTo>
                  <a:cubicBezTo>
                    <a:pt x="211073" y="2405316"/>
                    <a:pt x="201332" y="2448130"/>
                    <a:pt x="219471" y="2357437"/>
                  </a:cubicBezTo>
                  <a:cubicBezTo>
                    <a:pt x="224233" y="2114550"/>
                    <a:pt x="226050" y="1871587"/>
                    <a:pt x="233758" y="1628775"/>
                  </a:cubicBezTo>
                  <a:cubicBezTo>
                    <a:pt x="235578" y="1571456"/>
                    <a:pt x="240933" y="1514230"/>
                    <a:pt x="248046" y="1457325"/>
                  </a:cubicBezTo>
                  <a:cubicBezTo>
                    <a:pt x="251635" y="1428616"/>
                    <a:pt x="267130" y="1385784"/>
                    <a:pt x="276621" y="1357312"/>
                  </a:cubicBezTo>
                  <a:cubicBezTo>
                    <a:pt x="297719" y="1019728"/>
                    <a:pt x="255234" y="1221473"/>
                    <a:pt x="319483" y="1071562"/>
                  </a:cubicBezTo>
                  <a:cubicBezTo>
                    <a:pt x="325416" y="1057719"/>
                    <a:pt x="323122" y="1039349"/>
                    <a:pt x="333771" y="1028700"/>
                  </a:cubicBezTo>
                  <a:cubicBezTo>
                    <a:pt x="348831" y="1013640"/>
                    <a:pt x="372429" y="1010692"/>
                    <a:pt x="390921" y="1000125"/>
                  </a:cubicBezTo>
                  <a:cubicBezTo>
                    <a:pt x="405830" y="991606"/>
                    <a:pt x="419496" y="981075"/>
                    <a:pt x="433783" y="971550"/>
                  </a:cubicBezTo>
                  <a:cubicBezTo>
                    <a:pt x="443308" y="957262"/>
                    <a:pt x="450216" y="940829"/>
                    <a:pt x="462358" y="928687"/>
                  </a:cubicBezTo>
                  <a:cubicBezTo>
                    <a:pt x="479196" y="911849"/>
                    <a:pt x="501428" y="901322"/>
                    <a:pt x="519508" y="885825"/>
                  </a:cubicBezTo>
                  <a:cubicBezTo>
                    <a:pt x="534849" y="872675"/>
                    <a:pt x="548083" y="857250"/>
                    <a:pt x="562371" y="842962"/>
                  </a:cubicBezTo>
                  <a:cubicBezTo>
                    <a:pt x="596624" y="740200"/>
                    <a:pt x="555068" y="868523"/>
                    <a:pt x="590946" y="742950"/>
                  </a:cubicBezTo>
                  <a:cubicBezTo>
                    <a:pt x="595083" y="728469"/>
                    <a:pt x="601096" y="714568"/>
                    <a:pt x="605233" y="700087"/>
                  </a:cubicBezTo>
                  <a:cubicBezTo>
                    <a:pt x="610627" y="681206"/>
                    <a:pt x="608629" y="659275"/>
                    <a:pt x="619521" y="642937"/>
                  </a:cubicBezTo>
                  <a:cubicBezTo>
                    <a:pt x="629046" y="628650"/>
                    <a:pt x="648096" y="623887"/>
                    <a:pt x="662383" y="614362"/>
                  </a:cubicBezTo>
                  <a:cubicBezTo>
                    <a:pt x="667146" y="585787"/>
                    <a:pt x="670387" y="556916"/>
                    <a:pt x="676671" y="528637"/>
                  </a:cubicBezTo>
                  <a:cubicBezTo>
                    <a:pt x="707484" y="389981"/>
                    <a:pt x="674315" y="632032"/>
                    <a:pt x="705246" y="400050"/>
                  </a:cubicBezTo>
                  <a:cubicBezTo>
                    <a:pt x="737830" y="155671"/>
                    <a:pt x="689080" y="346654"/>
                    <a:pt x="748108" y="228600"/>
                  </a:cubicBezTo>
                  <a:cubicBezTo>
                    <a:pt x="754843" y="215129"/>
                    <a:pt x="751747" y="196386"/>
                    <a:pt x="762396" y="185737"/>
                  </a:cubicBezTo>
                  <a:cubicBezTo>
                    <a:pt x="773045" y="175088"/>
                    <a:pt x="790971" y="176212"/>
                    <a:pt x="805258" y="171450"/>
                  </a:cubicBezTo>
                  <a:cubicBezTo>
                    <a:pt x="824308" y="157162"/>
                    <a:pt x="841733" y="140401"/>
                    <a:pt x="862408" y="128587"/>
                  </a:cubicBezTo>
                  <a:cubicBezTo>
                    <a:pt x="875484" y="121115"/>
                    <a:pt x="893511" y="123708"/>
                    <a:pt x="905271" y="114300"/>
                  </a:cubicBezTo>
                  <a:cubicBezTo>
                    <a:pt x="918680" y="103573"/>
                    <a:pt x="921704" y="83579"/>
                    <a:pt x="933846" y="71437"/>
                  </a:cubicBezTo>
                  <a:cubicBezTo>
                    <a:pt x="945988" y="59295"/>
                    <a:pt x="961799" y="51381"/>
                    <a:pt x="976708" y="42862"/>
                  </a:cubicBezTo>
                  <a:cubicBezTo>
                    <a:pt x="1026143" y="14613"/>
                    <a:pt x="1028633" y="16029"/>
                    <a:pt x="1076721" y="0"/>
                  </a:cubicBezTo>
                  <a:cubicBezTo>
                    <a:pt x="1152921" y="4762"/>
                    <a:pt x="1231486" y="-5143"/>
                    <a:pt x="1305321" y="14287"/>
                  </a:cubicBezTo>
                  <a:cubicBezTo>
                    <a:pt x="1328349" y="20347"/>
                    <a:pt x="1330103" y="55940"/>
                    <a:pt x="1348183" y="71437"/>
                  </a:cubicBezTo>
                  <a:cubicBezTo>
                    <a:pt x="1370652" y="90696"/>
                    <a:pt x="1419176" y="104626"/>
                    <a:pt x="1448196" y="114300"/>
                  </a:cubicBezTo>
                  <a:cubicBezTo>
                    <a:pt x="1443433" y="290512"/>
                    <a:pt x="1441402" y="466820"/>
                    <a:pt x="1433908" y="642937"/>
                  </a:cubicBezTo>
                  <a:cubicBezTo>
                    <a:pt x="1431873" y="690756"/>
                    <a:pt x="1434756" y="740406"/>
                    <a:pt x="1419621" y="785812"/>
                  </a:cubicBezTo>
                  <a:cubicBezTo>
                    <a:pt x="1414191" y="802102"/>
                    <a:pt x="1392117" y="806708"/>
                    <a:pt x="1376758" y="814387"/>
                  </a:cubicBezTo>
                  <a:cubicBezTo>
                    <a:pt x="1353915" y="825809"/>
                    <a:pt x="1298117" y="836856"/>
                    <a:pt x="1276746" y="842962"/>
                  </a:cubicBezTo>
                  <a:cubicBezTo>
                    <a:pt x="1262265" y="847099"/>
                    <a:pt x="1248171" y="852487"/>
                    <a:pt x="1233883" y="857250"/>
                  </a:cubicBezTo>
                  <a:cubicBezTo>
                    <a:pt x="1238646" y="876300"/>
                    <a:pt x="1235904" y="899067"/>
                    <a:pt x="1248171" y="914400"/>
                  </a:cubicBezTo>
                  <a:cubicBezTo>
                    <a:pt x="1257579" y="926160"/>
                    <a:pt x="1277563" y="921952"/>
                    <a:pt x="1291033" y="928687"/>
                  </a:cubicBezTo>
                  <a:cubicBezTo>
                    <a:pt x="1306392" y="936366"/>
                    <a:pt x="1319608" y="947737"/>
                    <a:pt x="1333896" y="957262"/>
                  </a:cubicBezTo>
                  <a:cubicBezTo>
                    <a:pt x="1373779" y="1076917"/>
                    <a:pt x="1315516" y="891211"/>
                    <a:pt x="1362471" y="1157287"/>
                  </a:cubicBezTo>
                  <a:cubicBezTo>
                    <a:pt x="1368263" y="1190110"/>
                    <a:pt x="1406164" y="1280807"/>
                    <a:pt x="1419621" y="1314450"/>
                  </a:cubicBezTo>
                  <a:cubicBezTo>
                    <a:pt x="1424383" y="1338262"/>
                    <a:pt x="1428018" y="1362328"/>
                    <a:pt x="1433908" y="1385887"/>
                  </a:cubicBezTo>
                  <a:cubicBezTo>
                    <a:pt x="1437561" y="1400498"/>
                    <a:pt x="1448196" y="1413689"/>
                    <a:pt x="1448196" y="1428750"/>
                  </a:cubicBezTo>
                  <a:cubicBezTo>
                    <a:pt x="1448196" y="1852247"/>
                    <a:pt x="1511420" y="1741108"/>
                    <a:pt x="1405333" y="1900237"/>
                  </a:cubicBezTo>
                  <a:cubicBezTo>
                    <a:pt x="1544684" y="1993136"/>
                    <a:pt x="1331566" y="1844191"/>
                    <a:pt x="1491058" y="1985962"/>
                  </a:cubicBezTo>
                  <a:cubicBezTo>
                    <a:pt x="1516726" y="2008778"/>
                    <a:pt x="1552499" y="2018828"/>
                    <a:pt x="1576783" y="2043112"/>
                  </a:cubicBezTo>
                  <a:cubicBezTo>
                    <a:pt x="1591071" y="2057400"/>
                    <a:pt x="1602512" y="2075266"/>
                    <a:pt x="1619646" y="2085975"/>
                  </a:cubicBezTo>
                  <a:cubicBezTo>
                    <a:pt x="1641394" y="2099568"/>
                    <a:pt x="1667271" y="2105025"/>
                    <a:pt x="1691083" y="2114550"/>
                  </a:cubicBezTo>
                  <a:cubicBezTo>
                    <a:pt x="1760901" y="2184367"/>
                    <a:pt x="1703335" y="2135838"/>
                    <a:pt x="1791096" y="2185987"/>
                  </a:cubicBezTo>
                  <a:cubicBezTo>
                    <a:pt x="1806005" y="2194506"/>
                    <a:pt x="1818267" y="2207588"/>
                    <a:pt x="1833958" y="2214562"/>
                  </a:cubicBezTo>
                  <a:cubicBezTo>
                    <a:pt x="1861483" y="2226795"/>
                    <a:pt x="1919683" y="2243137"/>
                    <a:pt x="1919683" y="2243137"/>
                  </a:cubicBezTo>
                  <a:cubicBezTo>
                    <a:pt x="1993025" y="2292031"/>
                    <a:pt x="1948792" y="2271772"/>
                    <a:pt x="2076846" y="2286000"/>
                  </a:cubicBezTo>
                  <a:cubicBezTo>
                    <a:pt x="2227583" y="2302749"/>
                    <a:pt x="2253892" y="2302728"/>
                    <a:pt x="2419746" y="2314575"/>
                  </a:cubicBezTo>
                  <a:cubicBezTo>
                    <a:pt x="2448321" y="2319337"/>
                    <a:pt x="2476726" y="2325269"/>
                    <a:pt x="2505471" y="2328862"/>
                  </a:cubicBezTo>
                  <a:cubicBezTo>
                    <a:pt x="2552964" y="2334799"/>
                    <a:pt x="2601040" y="2335872"/>
                    <a:pt x="2648346" y="2343150"/>
                  </a:cubicBezTo>
                  <a:cubicBezTo>
                    <a:pt x="2663231" y="2345440"/>
                    <a:pt x="2676172" y="2356578"/>
                    <a:pt x="2691208" y="2357437"/>
                  </a:cubicBezTo>
                  <a:cubicBezTo>
                    <a:pt x="2843434" y="2366136"/>
                    <a:pt x="2996008" y="2366962"/>
                    <a:pt x="3148408" y="2371725"/>
                  </a:cubicBezTo>
                  <a:cubicBezTo>
                    <a:pt x="3127431" y="2560528"/>
                    <a:pt x="3179096" y="2486025"/>
                    <a:pt x="3019821" y="2486025"/>
                  </a:cubicBezTo>
                  <a:cubicBezTo>
                    <a:pt x="3004761" y="2486025"/>
                    <a:pt x="2991246" y="2495550"/>
                    <a:pt x="2976958" y="2500312"/>
                  </a:cubicBezTo>
                  <a:cubicBezTo>
                    <a:pt x="2967433" y="2514600"/>
                    <a:pt x="2960525" y="2531033"/>
                    <a:pt x="2948383" y="2543175"/>
                  </a:cubicBezTo>
                  <a:cubicBezTo>
                    <a:pt x="2920686" y="2570873"/>
                    <a:pt x="2897520" y="2574417"/>
                    <a:pt x="2862658" y="2586037"/>
                  </a:cubicBezTo>
                  <a:cubicBezTo>
                    <a:pt x="2819796" y="2581275"/>
                    <a:pt x="2776610" y="2578840"/>
                    <a:pt x="2734071" y="2571750"/>
                  </a:cubicBezTo>
                  <a:cubicBezTo>
                    <a:pt x="2719215" y="2569274"/>
                    <a:pt x="2705689" y="2561599"/>
                    <a:pt x="2691208" y="2557462"/>
                  </a:cubicBezTo>
                  <a:cubicBezTo>
                    <a:pt x="2672327" y="2552068"/>
                    <a:pt x="2653108" y="2547937"/>
                    <a:pt x="2634058" y="2543175"/>
                  </a:cubicBezTo>
                  <a:cubicBezTo>
                    <a:pt x="2567976" y="2510134"/>
                    <a:pt x="2552233" y="2489054"/>
                    <a:pt x="2462608" y="2528887"/>
                  </a:cubicBezTo>
                  <a:cubicBezTo>
                    <a:pt x="2448846" y="2535004"/>
                    <a:pt x="2457729" y="2559990"/>
                    <a:pt x="2448321" y="2571750"/>
                  </a:cubicBezTo>
                  <a:cubicBezTo>
                    <a:pt x="2437594" y="2585159"/>
                    <a:pt x="2419746" y="2590800"/>
                    <a:pt x="2405458" y="2600325"/>
                  </a:cubicBezTo>
                  <a:lnTo>
                    <a:pt x="1819671" y="2586037"/>
                  </a:lnTo>
                  <a:cubicBezTo>
                    <a:pt x="1766425" y="2583722"/>
                    <a:pt x="1654997" y="2540671"/>
                    <a:pt x="1619646" y="2528887"/>
                  </a:cubicBezTo>
                  <a:cubicBezTo>
                    <a:pt x="1605358" y="2524124"/>
                    <a:pt x="1591692" y="2516730"/>
                    <a:pt x="1576783" y="2514600"/>
                  </a:cubicBezTo>
                  <a:lnTo>
                    <a:pt x="1476771" y="2500312"/>
                  </a:lnTo>
                  <a:cubicBezTo>
                    <a:pt x="1462483" y="2490787"/>
                    <a:pt x="1444635" y="2485146"/>
                    <a:pt x="1433908" y="2471737"/>
                  </a:cubicBezTo>
                  <a:cubicBezTo>
                    <a:pt x="1378489" y="2402464"/>
                    <a:pt x="1470279" y="2445761"/>
                    <a:pt x="1376758" y="2414587"/>
                  </a:cubicBezTo>
                  <a:cubicBezTo>
                    <a:pt x="1343264" y="2515074"/>
                    <a:pt x="1380084" y="2394629"/>
                    <a:pt x="1348183" y="2586037"/>
                  </a:cubicBezTo>
                  <a:cubicBezTo>
                    <a:pt x="1345707" y="2600893"/>
                    <a:pt x="1338658" y="2614612"/>
                    <a:pt x="1333896" y="2628900"/>
                  </a:cubicBezTo>
                  <a:cubicBezTo>
                    <a:pt x="1338658" y="2786062"/>
                    <a:pt x="1348183" y="2943153"/>
                    <a:pt x="1348183" y="3100387"/>
                  </a:cubicBezTo>
                  <a:cubicBezTo>
                    <a:pt x="1348183" y="3150512"/>
                    <a:pt x="1363336" y="3243090"/>
                    <a:pt x="1291033" y="3257550"/>
                  </a:cubicBezTo>
                  <a:cubicBezTo>
                    <a:pt x="1234799" y="3268797"/>
                    <a:pt x="1176733" y="3267075"/>
                    <a:pt x="1119583" y="3271837"/>
                  </a:cubicBezTo>
                  <a:lnTo>
                    <a:pt x="1005283" y="3300412"/>
                  </a:lnTo>
                  <a:lnTo>
                    <a:pt x="948133" y="3314700"/>
                  </a:lnTo>
                  <a:cubicBezTo>
                    <a:pt x="943371" y="3371850"/>
                    <a:pt x="940959" y="3429245"/>
                    <a:pt x="933846" y="3486150"/>
                  </a:cubicBezTo>
                  <a:cubicBezTo>
                    <a:pt x="931410" y="3505635"/>
                    <a:pt x="921336" y="3523744"/>
                    <a:pt x="919558" y="3543300"/>
                  </a:cubicBezTo>
                  <a:cubicBezTo>
                    <a:pt x="907024" y="3681172"/>
                    <a:pt x="903517" y="3819765"/>
                    <a:pt x="890983" y="3957637"/>
                  </a:cubicBezTo>
                  <a:cubicBezTo>
                    <a:pt x="888284" y="3987330"/>
                    <a:pt x="853925" y="4083099"/>
                    <a:pt x="848121" y="4100512"/>
                  </a:cubicBezTo>
                  <a:lnTo>
                    <a:pt x="819546" y="4186237"/>
                  </a:lnTo>
                  <a:cubicBezTo>
                    <a:pt x="814783" y="4300537"/>
                    <a:pt x="813409" y="4415029"/>
                    <a:pt x="805258" y="4529137"/>
                  </a:cubicBezTo>
                  <a:cubicBezTo>
                    <a:pt x="803859" y="4548723"/>
                    <a:pt x="799753" y="4568724"/>
                    <a:pt x="790971" y="4586287"/>
                  </a:cubicBezTo>
                  <a:cubicBezTo>
                    <a:pt x="780322" y="4607586"/>
                    <a:pt x="762396" y="4624387"/>
                    <a:pt x="748108" y="4643437"/>
                  </a:cubicBezTo>
                  <a:cubicBezTo>
                    <a:pt x="738583" y="4681537"/>
                    <a:pt x="733323" y="4720965"/>
                    <a:pt x="719533" y="4757737"/>
                  </a:cubicBezTo>
                  <a:cubicBezTo>
                    <a:pt x="704576" y="4797622"/>
                    <a:pt x="662383" y="4872037"/>
                    <a:pt x="662383" y="4872037"/>
                  </a:cubicBezTo>
                  <a:cubicBezTo>
                    <a:pt x="633533" y="5016292"/>
                    <a:pt x="671264" y="4866789"/>
                    <a:pt x="590946" y="5043487"/>
                  </a:cubicBezTo>
                  <a:cubicBezTo>
                    <a:pt x="582820" y="5061363"/>
                    <a:pt x="583553" y="5082251"/>
                    <a:pt x="576658" y="5100637"/>
                  </a:cubicBezTo>
                  <a:cubicBezTo>
                    <a:pt x="569180" y="5120579"/>
                    <a:pt x="556733" y="5138324"/>
                    <a:pt x="548083" y="5157787"/>
                  </a:cubicBezTo>
                  <a:cubicBezTo>
                    <a:pt x="525304" y="5209041"/>
                    <a:pt x="520930" y="5224957"/>
                    <a:pt x="505221" y="5272087"/>
                  </a:cubicBezTo>
                  <a:cubicBezTo>
                    <a:pt x="509983" y="5353050"/>
                    <a:pt x="511438" y="5434275"/>
                    <a:pt x="519508" y="5514975"/>
                  </a:cubicBezTo>
                  <a:cubicBezTo>
                    <a:pt x="521007" y="5529961"/>
                    <a:pt x="530143" y="5543226"/>
                    <a:pt x="533796" y="5557837"/>
                  </a:cubicBezTo>
                  <a:cubicBezTo>
                    <a:pt x="539686" y="5581396"/>
                    <a:pt x="539556" y="5606537"/>
                    <a:pt x="548083" y="5629275"/>
                  </a:cubicBezTo>
                  <a:cubicBezTo>
                    <a:pt x="557708" y="5654943"/>
                    <a:pt x="590846" y="5694095"/>
                    <a:pt x="619521" y="5700712"/>
                  </a:cubicBezTo>
                  <a:cubicBezTo>
                    <a:pt x="666158" y="5711474"/>
                    <a:pt x="714771" y="5710237"/>
                    <a:pt x="762396" y="5715000"/>
                  </a:cubicBezTo>
                  <a:cubicBezTo>
                    <a:pt x="771921" y="5729287"/>
                    <a:pt x="784207" y="5742079"/>
                    <a:pt x="790971" y="5757862"/>
                  </a:cubicBezTo>
                  <a:cubicBezTo>
                    <a:pt x="798706" y="5775911"/>
                    <a:pt x="794366" y="5798674"/>
                    <a:pt x="805258" y="5815012"/>
                  </a:cubicBezTo>
                  <a:cubicBezTo>
                    <a:pt x="821084" y="5838751"/>
                    <a:pt x="866534" y="5849725"/>
                    <a:pt x="890983" y="5857875"/>
                  </a:cubicBezTo>
                  <a:cubicBezTo>
                    <a:pt x="886221" y="5872162"/>
                    <a:pt x="891734" y="5899924"/>
                    <a:pt x="876696" y="5900737"/>
                  </a:cubicBezTo>
                  <a:cubicBezTo>
                    <a:pt x="534811" y="5919217"/>
                    <a:pt x="497508" y="5908978"/>
                    <a:pt x="276621" y="5872162"/>
                  </a:cubicBezTo>
                  <a:cubicBezTo>
                    <a:pt x="271858" y="5638800"/>
                    <a:pt x="275046" y="5405139"/>
                    <a:pt x="262333" y="5172075"/>
                  </a:cubicBezTo>
                  <a:cubicBezTo>
                    <a:pt x="232105" y="4617898"/>
                    <a:pt x="234806" y="5474992"/>
                    <a:pt x="219471" y="5014912"/>
                  </a:cubicBezTo>
                  <a:cubicBezTo>
                    <a:pt x="215505" y="4895916"/>
                    <a:pt x="219471" y="4729162"/>
                    <a:pt x="219471" y="4672012"/>
                  </a:cubicBezTo>
                  <a:close/>
                </a:path>
              </a:pathLst>
            </a:custGeom>
            <a:solidFill>
              <a:srgbClr val="000000"/>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Arrow: Right 20">
              <a:extLst>
                <a:ext uri="{FF2B5EF4-FFF2-40B4-BE49-F238E27FC236}">
                  <a16:creationId xmlns:a16="http://schemas.microsoft.com/office/drawing/2014/main" id="{CB1D23FB-B680-4024-8EB1-4A6506ACA0A3}"/>
                </a:ext>
              </a:extLst>
            </p:cNvPr>
            <p:cNvSpPr/>
            <p:nvPr/>
          </p:nvSpPr>
          <p:spPr>
            <a:xfrm>
              <a:off x="8923009" y="2340895"/>
              <a:ext cx="885987" cy="802480"/>
            </a:xfrm>
            <a:prstGeom prst="rightArrow">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TextBox 23">
              <a:extLst>
                <a:ext uri="{FF2B5EF4-FFF2-40B4-BE49-F238E27FC236}">
                  <a16:creationId xmlns:a16="http://schemas.microsoft.com/office/drawing/2014/main" id="{EFE21329-0CEC-4929-BE54-5B584257EB65}"/>
                </a:ext>
              </a:extLst>
            </p:cNvPr>
            <p:cNvSpPr txBox="1"/>
            <p:nvPr/>
          </p:nvSpPr>
          <p:spPr>
            <a:xfrm>
              <a:off x="7383523" y="5821613"/>
              <a:ext cx="3066545"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Ignor</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ance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Inform</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Encourage</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4000" dirty="0">
                  <a:solidFill>
                    <a:srgbClr val="000000"/>
                  </a:solidFill>
                </a:rPr>
                <a:t>Direct</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Help</a:t>
              </a:r>
            </a:p>
          </p:txBody>
        </p:sp>
        <p:sp>
          <p:nvSpPr>
            <p:cNvPr id="26" name="Arrow: Right 25">
              <a:extLst>
                <a:ext uri="{FF2B5EF4-FFF2-40B4-BE49-F238E27FC236}">
                  <a16:creationId xmlns:a16="http://schemas.microsoft.com/office/drawing/2014/main" id="{26D43EB0-5FE4-45BB-8E54-2A8958E60B4B}"/>
                </a:ext>
              </a:extLst>
            </p:cNvPr>
            <p:cNvSpPr/>
            <p:nvPr/>
          </p:nvSpPr>
          <p:spPr>
            <a:xfrm rot="10800000">
              <a:off x="7623379" y="2342433"/>
              <a:ext cx="885987" cy="802480"/>
            </a:xfrm>
            <a:prstGeom prst="rightArrow">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30" name="Slide Number">
            <a:extLst>
              <a:ext uri="{FF2B5EF4-FFF2-40B4-BE49-F238E27FC236}">
                <a16:creationId xmlns:a16="http://schemas.microsoft.com/office/drawing/2014/main" id="{A63F6859-A956-4779-BBC5-FED8E40737CF}"/>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7</a:t>
            </a:fld>
            <a:endParaRPr lang="en-US" dirty="0">
              <a:solidFill>
                <a:srgbClr val="00B297"/>
              </a:solidFill>
            </a:endParaRPr>
          </a:p>
        </p:txBody>
      </p:sp>
    </p:spTree>
    <p:extLst>
      <p:ext uri="{BB962C8B-B14F-4D97-AF65-F5344CB8AC3E}">
        <p14:creationId xmlns:p14="http://schemas.microsoft.com/office/powerpoint/2010/main" val="42355968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B1A1A65-40D5-4BDF-BF20-8CD1D7103D2C}"/>
              </a:ext>
            </a:extLst>
          </p:cNvPr>
          <p:cNvPicPr>
            <a:picLocks noChangeAspect="1"/>
          </p:cNvPicPr>
          <p:nvPr/>
        </p:nvPicPr>
        <p:blipFill>
          <a:blip r:embed="rId3"/>
          <a:stretch>
            <a:fillRect/>
          </a:stretch>
        </p:blipFill>
        <p:spPr>
          <a:xfrm>
            <a:off x="7136079" y="1461197"/>
            <a:ext cx="9567640" cy="8221980"/>
          </a:xfrm>
          <a:prstGeom prst="rect">
            <a:avLst/>
          </a:prstGeom>
        </p:spPr>
      </p:pic>
      <p:sp>
        <p:nvSpPr>
          <p:cNvPr id="2" name="Title 1">
            <a:extLst>
              <a:ext uri="{FF2B5EF4-FFF2-40B4-BE49-F238E27FC236}">
                <a16:creationId xmlns:a16="http://schemas.microsoft.com/office/drawing/2014/main" id="{68EC5559-60F4-447E-91A2-914D436A1AC4}"/>
              </a:ext>
            </a:extLst>
          </p:cNvPr>
          <p:cNvSpPr>
            <a:spLocks noGrp="1"/>
          </p:cNvSpPr>
          <p:nvPr>
            <p:ph type="title"/>
          </p:nvPr>
        </p:nvSpPr>
        <p:spPr/>
        <p:txBody>
          <a:bodyPr/>
          <a:lstStyle/>
          <a:p>
            <a:r>
              <a:rPr lang="en-US" dirty="0">
                <a:solidFill>
                  <a:srgbClr val="000000"/>
                </a:solidFill>
              </a:rPr>
              <a:t>Advocacy tools and access points</a:t>
            </a:r>
          </a:p>
        </p:txBody>
      </p:sp>
      <p:sp>
        <p:nvSpPr>
          <p:cNvPr id="3" name="Text Placeholder 2">
            <a:extLst>
              <a:ext uri="{FF2B5EF4-FFF2-40B4-BE49-F238E27FC236}">
                <a16:creationId xmlns:a16="http://schemas.microsoft.com/office/drawing/2014/main" id="{8B4AF5EF-8471-4B21-A78B-208E7401F263}"/>
              </a:ext>
            </a:extLst>
          </p:cNvPr>
          <p:cNvSpPr>
            <a:spLocks noGrp="1"/>
          </p:cNvSpPr>
          <p:nvPr>
            <p:ph type="body" sz="half" idx="1"/>
          </p:nvPr>
        </p:nvSpPr>
        <p:spPr>
          <a:xfrm>
            <a:off x="1322317" y="1448940"/>
            <a:ext cx="8400182" cy="7474926"/>
          </a:xfrm>
        </p:spPr>
        <p:txBody>
          <a:bodyPr>
            <a:noAutofit/>
          </a:bodyPr>
          <a:lstStyle/>
          <a:p>
            <a:pPr marL="342900" indent="-342900">
              <a:spcBef>
                <a:spcPts val="2000"/>
              </a:spcBef>
              <a:buFont typeface="Arial" panose="020B0604020202020204" pitchFamily="34" charset="0"/>
              <a:buChar char="•"/>
            </a:pPr>
            <a:r>
              <a:rPr lang="en-US" sz="4000" dirty="0">
                <a:solidFill>
                  <a:srgbClr val="000000"/>
                </a:solidFill>
              </a:rPr>
              <a:t>Coordination fora</a:t>
            </a:r>
          </a:p>
          <a:p>
            <a:pPr marL="342900" indent="-342900">
              <a:spcBef>
                <a:spcPts val="2000"/>
              </a:spcBef>
              <a:buFont typeface="Arial" panose="020B0604020202020204" pitchFamily="34" charset="0"/>
              <a:buChar char="•"/>
            </a:pPr>
            <a:r>
              <a:rPr lang="en-US" sz="4000" dirty="0">
                <a:solidFill>
                  <a:srgbClr val="000000"/>
                </a:solidFill>
              </a:rPr>
              <a:t>Expert working groups</a:t>
            </a:r>
          </a:p>
          <a:p>
            <a:pPr marL="342900" indent="-342900">
              <a:spcBef>
                <a:spcPts val="2000"/>
              </a:spcBef>
              <a:buFont typeface="Arial" panose="020B0604020202020204" pitchFamily="34" charset="0"/>
              <a:buChar char="•"/>
            </a:pPr>
            <a:r>
              <a:rPr lang="en-US" sz="4000" dirty="0">
                <a:solidFill>
                  <a:srgbClr val="000000"/>
                </a:solidFill>
              </a:rPr>
              <a:t>Budgets</a:t>
            </a:r>
          </a:p>
          <a:p>
            <a:pPr marL="342900" indent="-342900">
              <a:spcBef>
                <a:spcPts val="2000"/>
              </a:spcBef>
              <a:buFont typeface="Arial" panose="020B0604020202020204" pitchFamily="34" charset="0"/>
              <a:buChar char="•"/>
            </a:pPr>
            <a:r>
              <a:rPr lang="en-US" sz="4000" dirty="0">
                <a:solidFill>
                  <a:srgbClr val="000000"/>
                </a:solidFill>
              </a:rPr>
              <a:t>Training events</a:t>
            </a:r>
          </a:p>
          <a:p>
            <a:pPr marL="342900" indent="-342900">
              <a:spcBef>
                <a:spcPts val="2000"/>
              </a:spcBef>
              <a:buFont typeface="Arial" panose="020B0604020202020204" pitchFamily="34" charset="0"/>
              <a:buChar char="•"/>
            </a:pPr>
            <a:r>
              <a:rPr lang="en-US" sz="4000" dirty="0">
                <a:solidFill>
                  <a:srgbClr val="000000"/>
                </a:solidFill>
              </a:rPr>
              <a:t>Contingency plans</a:t>
            </a:r>
          </a:p>
          <a:p>
            <a:pPr marL="342900" indent="-342900">
              <a:spcBef>
                <a:spcPts val="2000"/>
              </a:spcBef>
              <a:buFont typeface="Arial" panose="020B0604020202020204" pitchFamily="34" charset="0"/>
              <a:buChar char="•"/>
            </a:pPr>
            <a:r>
              <a:rPr lang="en-US" sz="4000" dirty="0">
                <a:solidFill>
                  <a:srgbClr val="000000"/>
                </a:solidFill>
              </a:rPr>
              <a:t>Workshops</a:t>
            </a:r>
          </a:p>
          <a:p>
            <a:pPr marL="342900" indent="-342900">
              <a:spcBef>
                <a:spcPts val="2000"/>
              </a:spcBef>
              <a:buFont typeface="Arial" panose="020B0604020202020204" pitchFamily="34" charset="0"/>
              <a:buChar char="•"/>
            </a:pPr>
            <a:r>
              <a:rPr lang="en-US" sz="4000" dirty="0">
                <a:solidFill>
                  <a:srgbClr val="000000"/>
                </a:solidFill>
              </a:rPr>
              <a:t>Traditional media</a:t>
            </a:r>
          </a:p>
          <a:p>
            <a:pPr marL="342900" indent="-342900">
              <a:spcBef>
                <a:spcPts val="2000"/>
              </a:spcBef>
              <a:buFont typeface="Arial" panose="020B0604020202020204" pitchFamily="34" charset="0"/>
              <a:buChar char="•"/>
            </a:pPr>
            <a:r>
              <a:rPr lang="en-US" sz="4000" dirty="0">
                <a:solidFill>
                  <a:srgbClr val="000000"/>
                </a:solidFill>
              </a:rPr>
              <a:t>Social media</a:t>
            </a:r>
          </a:p>
        </p:txBody>
      </p:sp>
      <p:sp>
        <p:nvSpPr>
          <p:cNvPr id="6" name="Slide Number">
            <a:extLst>
              <a:ext uri="{FF2B5EF4-FFF2-40B4-BE49-F238E27FC236}">
                <a16:creationId xmlns:a16="http://schemas.microsoft.com/office/drawing/2014/main" id="{4905C51E-56E0-43F0-AB92-63FC2D2178F3}"/>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8</a:t>
            </a:fld>
            <a:endParaRPr lang="en-US" dirty="0">
              <a:solidFill>
                <a:srgbClr val="00B297"/>
              </a:solidFill>
            </a:endParaRPr>
          </a:p>
        </p:txBody>
      </p:sp>
    </p:spTree>
    <p:extLst>
      <p:ext uri="{BB962C8B-B14F-4D97-AF65-F5344CB8AC3E}">
        <p14:creationId xmlns:p14="http://schemas.microsoft.com/office/powerpoint/2010/main" val="176464387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7BD74-F363-442D-B823-7429CC800ACB}"/>
              </a:ext>
            </a:extLst>
          </p:cNvPr>
          <p:cNvSpPr>
            <a:spLocks noGrp="1"/>
          </p:cNvSpPr>
          <p:nvPr>
            <p:ph type="title"/>
          </p:nvPr>
        </p:nvSpPr>
        <p:spPr>
          <a:xfrm>
            <a:off x="581126" y="181934"/>
            <a:ext cx="10737113" cy="2419025"/>
          </a:xfrm>
        </p:spPr>
        <p:txBody>
          <a:bodyPr>
            <a:normAutofit/>
          </a:bodyPr>
          <a:lstStyle/>
          <a:p>
            <a:r>
              <a:rPr lang="en-US" dirty="0">
                <a:solidFill>
                  <a:srgbClr val="000000"/>
                </a:solidFill>
              </a:rPr>
              <a:t>How is it done?</a:t>
            </a:r>
            <a:br>
              <a:rPr lang="en-US" dirty="0">
                <a:solidFill>
                  <a:srgbClr val="000000"/>
                </a:solidFill>
              </a:rPr>
            </a:br>
            <a:r>
              <a:rPr lang="en-US" sz="4400" dirty="0">
                <a:solidFill>
                  <a:srgbClr val="000000"/>
                </a:solidFill>
              </a:rPr>
              <a:t>Advocates should be...</a:t>
            </a:r>
            <a:endParaRPr lang="en-US" dirty="0">
              <a:solidFill>
                <a:srgbClr val="000000"/>
              </a:solidFill>
            </a:endParaRPr>
          </a:p>
        </p:txBody>
      </p:sp>
      <p:sp>
        <p:nvSpPr>
          <p:cNvPr id="3" name="Text Placeholder 2">
            <a:extLst>
              <a:ext uri="{FF2B5EF4-FFF2-40B4-BE49-F238E27FC236}">
                <a16:creationId xmlns:a16="http://schemas.microsoft.com/office/drawing/2014/main" id="{D3DBE0B5-F5F6-44A7-A903-B02D6D0332FF}"/>
              </a:ext>
            </a:extLst>
          </p:cNvPr>
          <p:cNvSpPr>
            <a:spLocks noGrp="1"/>
          </p:cNvSpPr>
          <p:nvPr>
            <p:ph type="body" sz="half" idx="1"/>
          </p:nvPr>
        </p:nvSpPr>
        <p:spPr>
          <a:xfrm>
            <a:off x="581127" y="2011679"/>
            <a:ext cx="6408953" cy="6156961"/>
          </a:xfrm>
        </p:spPr>
        <p:txBody>
          <a:bodyPr>
            <a:noAutofit/>
          </a:bodyPr>
          <a:lstStyle/>
          <a:p>
            <a:pPr marL="342900" indent="-342900">
              <a:spcBef>
                <a:spcPts val="1500"/>
              </a:spcBef>
              <a:buFont typeface="Arial" panose="020B0604020202020204" pitchFamily="34" charset="0"/>
              <a:buChar char="•"/>
            </a:pPr>
            <a:r>
              <a:rPr lang="en-US" sz="4000" dirty="0">
                <a:solidFill>
                  <a:srgbClr val="000000"/>
                </a:solidFill>
              </a:rPr>
              <a:t>Focused and clear</a:t>
            </a:r>
          </a:p>
          <a:p>
            <a:pPr>
              <a:spcBef>
                <a:spcPts val="1500"/>
              </a:spcBef>
            </a:pPr>
            <a:endParaRPr lang="en-US" sz="4000" dirty="0">
              <a:solidFill>
                <a:srgbClr val="000000"/>
              </a:solidFill>
            </a:endParaRPr>
          </a:p>
          <a:p>
            <a:pPr marL="342900" indent="-342900">
              <a:spcBef>
                <a:spcPts val="1500"/>
              </a:spcBef>
              <a:buFont typeface="Arial" panose="020B0604020202020204" pitchFamily="34" charset="0"/>
              <a:buChar char="•"/>
            </a:pPr>
            <a:r>
              <a:rPr lang="en-US" sz="4000" dirty="0">
                <a:solidFill>
                  <a:srgbClr val="000000"/>
                </a:solidFill>
              </a:rPr>
              <a:t>Knowledgeable</a:t>
            </a:r>
          </a:p>
          <a:p>
            <a:pPr marL="342900" indent="-342900">
              <a:spcBef>
                <a:spcPts val="1500"/>
              </a:spcBef>
              <a:buFont typeface="Arial" panose="020B0604020202020204" pitchFamily="34" charset="0"/>
              <a:buChar char="•"/>
            </a:pPr>
            <a:endParaRPr lang="en-US" sz="4000" dirty="0">
              <a:solidFill>
                <a:srgbClr val="000000"/>
              </a:solidFill>
            </a:endParaRPr>
          </a:p>
          <a:p>
            <a:pPr marL="342900" indent="-342900">
              <a:spcBef>
                <a:spcPts val="1500"/>
              </a:spcBef>
              <a:buFont typeface="Arial" panose="020B0604020202020204" pitchFamily="34" charset="0"/>
              <a:buChar char="•"/>
            </a:pPr>
            <a:r>
              <a:rPr lang="en-US" sz="4000" dirty="0">
                <a:solidFill>
                  <a:srgbClr val="000000"/>
                </a:solidFill>
              </a:rPr>
              <a:t>Persuasive</a:t>
            </a:r>
          </a:p>
          <a:p>
            <a:pPr marL="342900" indent="-342900">
              <a:spcBef>
                <a:spcPts val="1500"/>
              </a:spcBef>
              <a:buFont typeface="Arial" panose="020B0604020202020204" pitchFamily="34" charset="0"/>
              <a:buChar char="•"/>
            </a:pPr>
            <a:endParaRPr lang="en-US" sz="4000" dirty="0">
              <a:solidFill>
                <a:srgbClr val="000000"/>
              </a:solidFill>
            </a:endParaRPr>
          </a:p>
          <a:p>
            <a:pPr marL="342900" indent="-342900">
              <a:spcBef>
                <a:spcPts val="1500"/>
              </a:spcBef>
              <a:buFont typeface="Arial" panose="020B0604020202020204" pitchFamily="34" charset="0"/>
              <a:buChar char="•"/>
            </a:pPr>
            <a:r>
              <a:rPr lang="en-US" sz="4000" dirty="0">
                <a:solidFill>
                  <a:srgbClr val="000000"/>
                </a:solidFill>
              </a:rPr>
              <a:t>Open, interested and empathetic</a:t>
            </a:r>
          </a:p>
        </p:txBody>
      </p:sp>
      <p:sp>
        <p:nvSpPr>
          <p:cNvPr id="4" name="Slide Number">
            <a:extLst>
              <a:ext uri="{FF2B5EF4-FFF2-40B4-BE49-F238E27FC236}">
                <a16:creationId xmlns:a16="http://schemas.microsoft.com/office/drawing/2014/main" id="{5C219BB5-F7D0-485C-9082-190C516FC93C}"/>
              </a:ext>
            </a:extLst>
          </p:cNvPr>
          <p:cNvSpPr txBox="1">
            <a:spLocks noGrp="1"/>
          </p:cNvSpPr>
          <p:nvPr>
            <p:ph type="sldNum" sz="quarter" idx="2"/>
          </p:nvPr>
        </p:nvSpPr>
        <p:spPr>
          <a:xfrm>
            <a:off x="3355787" y="8960497"/>
            <a:ext cx="238848" cy="389915"/>
          </a:xfrm>
        </p:spPr>
        <p:txBody>
          <a:bodyPr/>
          <a:lstStyle>
            <a:lvl1pPr>
              <a:defRPr>
                <a:solidFill>
                  <a:srgbClr val="FFFFFF"/>
                </a:solidFill>
              </a:defRPr>
            </a:lvl1pPr>
          </a:lstStyle>
          <a:p>
            <a:fld id="{86CB4B4D-7CA3-9044-876B-883B54F8677D}" type="slidenum">
              <a:rPr lang="en-US">
                <a:solidFill>
                  <a:srgbClr val="00B297"/>
                </a:solidFill>
              </a:rPr>
              <a:pPr/>
              <a:t>9</a:t>
            </a:fld>
            <a:endParaRPr lang="en-US" dirty="0">
              <a:solidFill>
                <a:srgbClr val="00B297"/>
              </a:solidFill>
            </a:endParaRPr>
          </a:p>
        </p:txBody>
      </p:sp>
      <p:sp>
        <p:nvSpPr>
          <p:cNvPr id="6" name="Text Placeholder 2">
            <a:extLst>
              <a:ext uri="{FF2B5EF4-FFF2-40B4-BE49-F238E27FC236}">
                <a16:creationId xmlns:a16="http://schemas.microsoft.com/office/drawing/2014/main" id="{F4AE3104-C876-44C8-97BF-7DEBC640A693}"/>
              </a:ext>
            </a:extLst>
          </p:cNvPr>
          <p:cNvSpPr txBox="1">
            <a:spLocks/>
          </p:cNvSpPr>
          <p:nvPr/>
        </p:nvSpPr>
        <p:spPr>
          <a:xfrm>
            <a:off x="6611051" y="2011679"/>
            <a:ext cx="10594022" cy="615696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2400" indent="-571500" hangingPunct="1">
              <a:spcBef>
                <a:spcPts val="1500"/>
              </a:spcBef>
              <a:buFont typeface="Arial" panose="020B0604020202020204" pitchFamily="34" charset="0"/>
              <a:buChar char="•"/>
            </a:pPr>
            <a:r>
              <a:rPr lang="en-US" sz="4000" dirty="0">
                <a:solidFill>
                  <a:srgbClr val="000000"/>
                </a:solidFill>
              </a:rPr>
              <a:t>Identifying a specific problem</a:t>
            </a:r>
          </a:p>
          <a:p>
            <a:pPr marL="572400" indent="-571500" hangingPunct="1">
              <a:spcBef>
                <a:spcPts val="1500"/>
              </a:spcBef>
              <a:buFont typeface="Arial" panose="020B0604020202020204" pitchFamily="34" charset="0"/>
              <a:buChar char="•"/>
            </a:pPr>
            <a:r>
              <a:rPr lang="en-US" sz="4000" dirty="0">
                <a:solidFill>
                  <a:srgbClr val="000000"/>
                </a:solidFill>
              </a:rPr>
              <a:t>Focusing on the problem (not the person)</a:t>
            </a:r>
          </a:p>
          <a:p>
            <a:pPr marL="572400" indent="-571500" hangingPunct="1">
              <a:spcBef>
                <a:spcPts val="1500"/>
              </a:spcBef>
              <a:buFont typeface="Arial" panose="020B0604020202020204" pitchFamily="34" charset="0"/>
              <a:buChar char="•"/>
            </a:pPr>
            <a:r>
              <a:rPr lang="en-US" sz="4000" dirty="0">
                <a:solidFill>
                  <a:srgbClr val="000000"/>
                </a:solidFill>
              </a:rPr>
              <a:t>Understanding context and constraints</a:t>
            </a:r>
          </a:p>
          <a:p>
            <a:pPr marL="572400" indent="-571500" hangingPunct="1">
              <a:spcBef>
                <a:spcPts val="1500"/>
              </a:spcBef>
              <a:buFont typeface="Arial" panose="020B0604020202020204" pitchFamily="34" charset="0"/>
              <a:buChar char="•"/>
            </a:pPr>
            <a:r>
              <a:rPr lang="en-US" sz="4000" dirty="0">
                <a:solidFill>
                  <a:srgbClr val="000000"/>
                </a:solidFill>
              </a:rPr>
              <a:t>Citing Sphere (where appropriate)</a:t>
            </a:r>
          </a:p>
          <a:p>
            <a:pPr marL="572400" indent="-571500" hangingPunct="1">
              <a:spcBef>
                <a:spcPts val="1500"/>
              </a:spcBef>
              <a:buFont typeface="Arial" panose="020B0604020202020204" pitchFamily="34" charset="0"/>
              <a:buChar char="•"/>
            </a:pPr>
            <a:r>
              <a:rPr lang="en-US" sz="4000" dirty="0">
                <a:solidFill>
                  <a:srgbClr val="000000"/>
                </a:solidFill>
              </a:rPr>
              <a:t>Searching for workable solutions</a:t>
            </a:r>
          </a:p>
          <a:p>
            <a:pPr marL="572400" indent="-571500" hangingPunct="1">
              <a:spcBef>
                <a:spcPts val="1500"/>
              </a:spcBef>
              <a:buFont typeface="Arial" panose="020B0604020202020204" pitchFamily="34" charset="0"/>
              <a:buChar char="•"/>
            </a:pPr>
            <a:r>
              <a:rPr lang="en-US" sz="4000" dirty="0">
                <a:solidFill>
                  <a:srgbClr val="000000"/>
                </a:solidFill>
              </a:rPr>
              <a:t>Allowing face-saving and dignity</a:t>
            </a:r>
          </a:p>
          <a:p>
            <a:pPr marL="572400" indent="-571500" hangingPunct="1">
              <a:spcBef>
                <a:spcPts val="1500"/>
              </a:spcBef>
              <a:buFont typeface="Arial" panose="020B0604020202020204" pitchFamily="34" charset="0"/>
              <a:buChar char="•"/>
            </a:pPr>
            <a:r>
              <a:rPr lang="en-US" sz="4000" dirty="0">
                <a:solidFill>
                  <a:srgbClr val="000000"/>
                </a:solidFill>
              </a:rPr>
              <a:t>Asking more than explaining</a:t>
            </a:r>
          </a:p>
          <a:p>
            <a:pPr marL="572400" indent="-571500" hangingPunct="1">
              <a:spcBef>
                <a:spcPts val="1500"/>
              </a:spcBef>
              <a:buFont typeface="Arial" panose="020B0604020202020204" pitchFamily="34" charset="0"/>
              <a:buChar char="•"/>
            </a:pPr>
            <a:r>
              <a:rPr lang="en-US" sz="4000" dirty="0">
                <a:solidFill>
                  <a:srgbClr val="000000"/>
                </a:solidFill>
              </a:rPr>
              <a:t>Seeing things from the other person’s perspective</a:t>
            </a:r>
          </a:p>
        </p:txBody>
      </p:sp>
      <p:sp>
        <p:nvSpPr>
          <p:cNvPr id="7" name="Title 1">
            <a:extLst>
              <a:ext uri="{FF2B5EF4-FFF2-40B4-BE49-F238E27FC236}">
                <a16:creationId xmlns:a16="http://schemas.microsoft.com/office/drawing/2014/main" id="{DB2BB426-FD1F-474C-9D8E-B3049247EA9B}"/>
              </a:ext>
            </a:extLst>
          </p:cNvPr>
          <p:cNvSpPr txBox="1">
            <a:spLocks/>
          </p:cNvSpPr>
          <p:nvPr/>
        </p:nvSpPr>
        <p:spPr>
          <a:xfrm>
            <a:off x="6990080" y="1165082"/>
            <a:ext cx="8234475" cy="91439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400" dirty="0">
                <a:solidFill>
                  <a:srgbClr val="000000"/>
                </a:solidFill>
              </a:rPr>
              <a:t>Which can be achieved by…</a:t>
            </a:r>
          </a:p>
        </p:txBody>
      </p:sp>
      <p:cxnSp>
        <p:nvCxnSpPr>
          <p:cNvPr id="8" name="Straight Connector 7">
            <a:extLst>
              <a:ext uri="{FF2B5EF4-FFF2-40B4-BE49-F238E27FC236}">
                <a16:creationId xmlns:a16="http://schemas.microsoft.com/office/drawing/2014/main" id="{2AF71A26-E0D6-4307-803C-5AFB7CCEABF5}"/>
              </a:ext>
            </a:extLst>
          </p:cNvPr>
          <p:cNvCxnSpPr>
            <a:cxnSpLocks/>
          </p:cNvCxnSpPr>
          <p:nvPr/>
        </p:nvCxnSpPr>
        <p:spPr>
          <a:xfrm>
            <a:off x="347225" y="3584107"/>
            <a:ext cx="16645812" cy="0"/>
          </a:xfrm>
          <a:prstGeom prst="line">
            <a:avLst/>
          </a:prstGeom>
          <a:noFill/>
          <a:ln w="25400" cap="flat">
            <a:solidFill>
              <a:schemeClr val="tx2"/>
            </a:solidFill>
            <a:prstDash val="solid"/>
            <a:round/>
          </a:ln>
          <a:effectLst/>
          <a:sp3d/>
        </p:spPr>
        <p:style>
          <a:lnRef idx="0">
            <a:scrgbClr r="0" g="0" b="0"/>
          </a:lnRef>
          <a:fillRef idx="0">
            <a:scrgbClr r="0" g="0" b="0"/>
          </a:fillRef>
          <a:effectRef idx="0">
            <a:scrgbClr r="0" g="0" b="0"/>
          </a:effectRef>
          <a:fontRef idx="none"/>
        </p:style>
      </p:cxnSp>
      <p:cxnSp>
        <p:nvCxnSpPr>
          <p:cNvPr id="11" name="Straight Connector 10">
            <a:extLst>
              <a:ext uri="{FF2B5EF4-FFF2-40B4-BE49-F238E27FC236}">
                <a16:creationId xmlns:a16="http://schemas.microsoft.com/office/drawing/2014/main" id="{C9500022-F600-4F98-BBD3-07B70F970BE9}"/>
              </a:ext>
            </a:extLst>
          </p:cNvPr>
          <p:cNvCxnSpPr>
            <a:cxnSpLocks/>
          </p:cNvCxnSpPr>
          <p:nvPr/>
        </p:nvCxnSpPr>
        <p:spPr>
          <a:xfrm>
            <a:off x="347225" y="5164803"/>
            <a:ext cx="16645812" cy="0"/>
          </a:xfrm>
          <a:prstGeom prst="line">
            <a:avLst/>
          </a:prstGeom>
          <a:noFill/>
          <a:ln w="25400" cap="flat">
            <a:solidFill>
              <a:schemeClr val="tx2"/>
            </a:solidFill>
            <a:prstDash val="solid"/>
            <a:round/>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607FE46B-13D5-4A3D-B862-0D7431D5757F}"/>
              </a:ext>
            </a:extLst>
          </p:cNvPr>
          <p:cNvCxnSpPr>
            <a:cxnSpLocks/>
          </p:cNvCxnSpPr>
          <p:nvPr/>
        </p:nvCxnSpPr>
        <p:spPr>
          <a:xfrm>
            <a:off x="347225" y="6769669"/>
            <a:ext cx="16645812" cy="0"/>
          </a:xfrm>
          <a:prstGeom prst="line">
            <a:avLst/>
          </a:prstGeom>
          <a:noFill/>
          <a:ln w="25400" cap="flat">
            <a:solidFill>
              <a:schemeClr val="tx2"/>
            </a:solidFill>
            <a:prstDash val="solid"/>
            <a:roun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9919743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2" end="2"/>
                                            </p:txEl>
                                          </p:spTgt>
                                        </p:tgtEl>
                                        <p:attrNameLst>
                                          <p:attrName>style.visibility</p:attrName>
                                        </p:attrNameLst>
                                      </p:cBhvr>
                                      <p:to>
                                        <p:strVal val="visible"/>
                                      </p:to>
                                    </p:set>
                                    <p:animEffect transition="in" filter="fade">
                                      <p:cBhvr>
                                        <p:cTn id="38" dur="500"/>
                                        <p:tgtEl>
                                          <p:spTgt spid="6">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Effect transition="in" filter="fade">
                                      <p:cBhvr>
                                        <p:cTn id="41" dur="500"/>
                                        <p:tgtEl>
                                          <p:spTgt spid="6">
                                            <p:txEl>
                                              <p:pRg st="3" end="3"/>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fade">
                                      <p:cBhvr>
                                        <p:cTn id="44" dur="500"/>
                                        <p:tgtEl>
                                          <p:spTgt spid="6">
                                            <p:txEl>
                                              <p:pRg st="4" end="4"/>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txEl>
                                              <p:pRg st="5" end="5"/>
                                            </p:txEl>
                                          </p:spTgt>
                                        </p:tgtEl>
                                        <p:attrNameLst>
                                          <p:attrName>style.visibility</p:attrName>
                                        </p:attrNameLst>
                                      </p:cBhvr>
                                      <p:to>
                                        <p:strVal val="visible"/>
                                      </p:to>
                                    </p:set>
                                    <p:animEffect transition="in" filter="fade">
                                      <p:cBhvr>
                                        <p:cTn id="47" dur="500"/>
                                        <p:tgtEl>
                                          <p:spTgt spid="6">
                                            <p:txEl>
                                              <p:pRg st="5" end="5"/>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xEl>
                                              <p:pRg st="6" end="6"/>
                                            </p:txEl>
                                          </p:spTgt>
                                        </p:tgtEl>
                                        <p:attrNameLst>
                                          <p:attrName>style.visibility</p:attrName>
                                        </p:attrNameLst>
                                      </p:cBhvr>
                                      <p:to>
                                        <p:strVal val="visible"/>
                                      </p:to>
                                    </p:set>
                                    <p:animEffect transition="in" filter="fade">
                                      <p:cBhvr>
                                        <p:cTn id="50" dur="500"/>
                                        <p:tgtEl>
                                          <p:spTgt spid="6">
                                            <p:txEl>
                                              <p:pRg st="6" end="6"/>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txEl>
                                              <p:pRg st="7" end="7"/>
                                            </p:txEl>
                                          </p:spTgt>
                                        </p:tgtEl>
                                        <p:attrNameLst>
                                          <p:attrName>style.visibility</p:attrName>
                                        </p:attrNameLst>
                                      </p:cBhvr>
                                      <p:to>
                                        <p:strVal val="visible"/>
                                      </p:to>
                                    </p:set>
                                    <p:animEffect transition="in" filter="fade">
                                      <p:cBhvr>
                                        <p:cTn id="53" dur="500"/>
                                        <p:tgtEl>
                                          <p:spTgt spid="6">
                                            <p:txEl>
                                              <p:pRg st="7" end="7"/>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par>
                                <p:cTn id="60" presetID="10" presetClass="entr" presetSubtype="0"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6" grpId="0" build="allAtOnce" animBg="1"/>
      <p:bldP spid="7" grpId="0" animBg="1"/>
    </p:bld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3855</TotalTime>
  <Words>2482</Words>
  <Application>Microsoft Office PowerPoint</Application>
  <PresentationFormat>Custom</PresentationFormat>
  <Paragraphs>214</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Helvetica Neue</vt:lpstr>
      <vt:lpstr>Open Sans</vt:lpstr>
      <vt:lpstr>Open Sans Bold</vt:lpstr>
      <vt:lpstr>Open Sans Light</vt:lpstr>
      <vt:lpstr>Open Sans Regular</vt:lpstr>
      <vt:lpstr>White</vt:lpstr>
      <vt:lpstr>Advocacy: Realising the Full Potential of Sphere</vt:lpstr>
      <vt:lpstr>PowerPoint Presentation</vt:lpstr>
      <vt:lpstr>What is advocacy?</vt:lpstr>
      <vt:lpstr>What changes are we advocating for?</vt:lpstr>
      <vt:lpstr>With whom are we advocating?</vt:lpstr>
      <vt:lpstr>Advocacy for the most vulnerable people</vt:lpstr>
      <vt:lpstr>Match your advocacy to the resistance met</vt:lpstr>
      <vt:lpstr>Advocacy tools and access points</vt:lpstr>
      <vt:lpstr>How is it done? Advocates should be...</vt:lpstr>
      <vt:lpstr>Skills exercise… you are the advocate</vt:lpstr>
      <vt:lpstr>Your task is to change someone else’s opinion</vt:lpstr>
      <vt:lpstr>Instructions:</vt:lpstr>
      <vt:lpstr>Round 1: National authorities</vt:lpstr>
      <vt:lpstr>Round 2: Community leadership</vt:lpstr>
      <vt:lpstr>Round 3: Humanitarian bureaucracy</vt:lpstr>
      <vt:lpstr>What did you learn…</vt:lpstr>
      <vt:lpstr>Want to learn more?</vt:lpstr>
      <vt:lpstr>Challenge to humanitarians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233</cp:revision>
  <dcterms:modified xsi:type="dcterms:W3CDTF">2019-04-26T08:12:06Z</dcterms:modified>
</cp:coreProperties>
</file>