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9"/>
  </p:notesMasterIdLst>
  <p:sldIdLst>
    <p:sldId id="256" r:id="rId2"/>
    <p:sldId id="262" r:id="rId3"/>
    <p:sldId id="298" r:id="rId4"/>
    <p:sldId id="265" r:id="rId5"/>
    <p:sldId id="301" r:id="rId6"/>
    <p:sldId id="302" r:id="rId7"/>
    <p:sldId id="303" r:id="rId8"/>
    <p:sldId id="304" r:id="rId9"/>
    <p:sldId id="305" r:id="rId10"/>
    <p:sldId id="299" r:id="rId11"/>
    <p:sldId id="300" r:id="rId12"/>
    <p:sldId id="306" r:id="rId13"/>
    <p:sldId id="308" r:id="rId14"/>
    <p:sldId id="307" r:id="rId15"/>
    <p:sldId id="309" r:id="rId16"/>
    <p:sldId id="310" r:id="rId17"/>
    <p:sldId id="261" r:id="rId18"/>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B297"/>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6"/>
    <p:restoredTop sz="70315" autoAdjust="0"/>
  </p:normalViewPr>
  <p:slideViewPr>
    <p:cSldViewPr snapToGrid="0">
      <p:cViewPr varScale="1">
        <p:scale>
          <a:sx n="52" d="100"/>
          <a:sy n="52" d="100"/>
        </p:scale>
        <p:origin x="1506" y="84"/>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dirty="0"/>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Welcome everyone. Ask if they have their Sphere Handbooks ready as they will need them for this session.</a:t>
            </a:r>
          </a:p>
          <a:p>
            <a:endParaRPr lang="en-US" sz="1400" dirty="0"/>
          </a:p>
          <a:p>
            <a:r>
              <a:rPr lang="en-US" sz="1400" b="1" dirty="0"/>
              <a:t>Note: </a:t>
            </a:r>
            <a:r>
              <a:rPr lang="en-US" sz="1400" dirty="0"/>
              <a:t>Depending on your participant group, Internet availability and bandwidth concerns, you may opt to encourage participants to open their laptops and access the interactive Handbook (https://handbook.spherestandards.org/). This will facilitate quick searching of the Handbook, but note that page references will not be useful in that application, and be aware that open laptops may lead to participants checking emails during the session. Using the interactive Handbook will be most useful in stage 2 of the activity (described on slide 14).</a:t>
            </a:r>
          </a:p>
        </p:txBody>
      </p:sp>
    </p:spTree>
    <p:extLst>
      <p:ext uri="{BB962C8B-B14F-4D97-AF65-F5344CB8AC3E}">
        <p14:creationId xmlns:p14="http://schemas.microsoft.com/office/powerpoint/2010/main" val="417790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Quickly refer to the cycle once more and ask if there are any questions. Clarify any points until you feel everyone understands the model and the meaning of each phase.</a:t>
            </a:r>
          </a:p>
        </p:txBody>
      </p:sp>
    </p:spTree>
    <p:extLst>
      <p:ext uri="{BB962C8B-B14F-4D97-AF65-F5344CB8AC3E}">
        <p14:creationId xmlns:p14="http://schemas.microsoft.com/office/powerpoint/2010/main" val="1347472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Announce the exercise, and explain that for the rest of the session, the participants will be “triage nurses” (then “doctors”) diagnosing different scenarios from around the programme cycle to determine if they are in line with Sphere guidance or not.</a:t>
            </a:r>
          </a:p>
          <a:p>
            <a:endParaRPr lang="en-GB" sz="1400" noProof="0" dirty="0"/>
          </a:p>
          <a:p>
            <a:r>
              <a:rPr lang="en-GB" sz="1400" noProof="0" dirty="0"/>
              <a:t>Distribute the handouts from the file </a:t>
            </a:r>
            <a:r>
              <a:rPr lang="en-GB" sz="1400" b="1" noProof="0" dirty="0"/>
              <a:t>STP 12 Programme Cycle Check-Up Exercise.docx </a:t>
            </a:r>
            <a:r>
              <a:rPr lang="en-GB" sz="1400" noProof="0" dirty="0"/>
              <a:t>(pages 1–4 double-sided, one copy for each participant). </a:t>
            </a:r>
            <a:r>
              <a:rPr lang="en-GB" sz="1400" b="1" noProof="0" dirty="0"/>
              <a:t>Do not distribute pages 5 and 6 </a:t>
            </a:r>
            <a:r>
              <a:rPr lang="en-GB" sz="1400" noProof="0" dirty="0"/>
              <a:t>(this is the answer sheet).</a:t>
            </a:r>
          </a:p>
        </p:txBody>
      </p:sp>
    </p:spTree>
    <p:extLst>
      <p:ext uri="{BB962C8B-B14F-4D97-AF65-F5344CB8AC3E}">
        <p14:creationId xmlns:p14="http://schemas.microsoft.com/office/powerpoint/2010/main" val="2517141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the rules. Be clear that the first task is done individually, and that everyone is expected to answer every question on their own using column 1 of the answer sheet handout. </a:t>
            </a:r>
          </a:p>
        </p:txBody>
      </p:sp>
    </p:spTree>
    <p:extLst>
      <p:ext uri="{BB962C8B-B14F-4D97-AF65-F5344CB8AC3E}">
        <p14:creationId xmlns:p14="http://schemas.microsoft.com/office/powerpoint/2010/main" val="2682909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Once everyone has filled out column 1 of the answer sheet, divide participants into five groups. Assign each group one phase of the programme cycle, and ask </a:t>
            </a:r>
            <a:r>
              <a:rPr lang="en-US" sz="1400" dirty="0"/>
              <a:t>each group to write the cycle phase title they have been assigned at the top of their flip chart.</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Instructions for stage 2 are on the next slide.</a:t>
            </a:r>
          </a:p>
        </p:txBody>
      </p:sp>
    </p:spTree>
    <p:extLst>
      <p:ext uri="{BB962C8B-B14F-4D97-AF65-F5344CB8AC3E}">
        <p14:creationId xmlns:p14="http://schemas.microsoft.com/office/powerpoint/2010/main" val="60875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the five working groups are to review their joint initial findings and agree on a diagnosis, then locate and cite specific references from the Sphere Handbook to guide improvements for each scenario.</a:t>
            </a:r>
          </a:p>
          <a:p>
            <a:endParaRPr lang="en-US" sz="1400" dirty="0"/>
          </a:p>
          <a:p>
            <a:r>
              <a:rPr lang="en-US" sz="1400" dirty="0"/>
              <a:t>They should find two to three points for each scenario (they may cite more if they have time). Ask each group to use only a single flip chart sheet for addressing both of their scenarios.</a:t>
            </a:r>
          </a:p>
          <a:p>
            <a:endParaRPr lang="en-US" sz="1400" dirty="0"/>
          </a:p>
          <a:p>
            <a:r>
              <a:rPr lang="en-US" sz="1400" dirty="0"/>
              <a:t>This is the correct moment to advise the participants to use the interactive Handbook online if you have decided to use it: handbook.spherestandards.org.</a:t>
            </a:r>
          </a:p>
          <a:p>
            <a:endParaRPr lang="en-US" sz="1400" noProof="0" dirty="0"/>
          </a:p>
          <a:p>
            <a:r>
              <a:rPr lang="en-US" sz="1400" noProof="0" dirty="0"/>
              <a:t>When the 20 minutes are up, each group has up to 5 minutes to play back their answers to the whole group.</a:t>
            </a:r>
            <a:endParaRPr lang="en-GB" sz="1400" noProof="0" dirty="0"/>
          </a:p>
        </p:txBody>
      </p:sp>
    </p:spTree>
    <p:extLst>
      <p:ext uri="{BB962C8B-B14F-4D97-AF65-F5344CB8AC3E}">
        <p14:creationId xmlns:p14="http://schemas.microsoft.com/office/powerpoint/2010/main" val="571776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Allow a moment for final reflection and ask if there are any volunteers who would like to share their answer for the first question. Once there are no more responses, go on to the second and third questions. Highlight important key points made – and reinforce with your own such as:</a:t>
            </a:r>
          </a:p>
          <a:p>
            <a:endParaRPr lang="en-GB" sz="1400" noProof="0" dirty="0"/>
          </a:p>
          <a:p>
            <a:pPr marL="342900" indent="-342900">
              <a:buFont typeface="Arial" panose="020B0604020202020204" pitchFamily="34" charset="0"/>
              <a:buChar char="•"/>
            </a:pPr>
            <a:r>
              <a:rPr lang="en-GB" sz="1400" noProof="0" dirty="0"/>
              <a:t>anything that was related as something new, or about which participants had not previously thought;</a:t>
            </a:r>
          </a:p>
          <a:p>
            <a:pPr marL="342900" indent="-342900">
              <a:buFont typeface="Arial" panose="020B0604020202020204" pitchFamily="34" charset="0"/>
              <a:buChar char="•"/>
            </a:pPr>
            <a:r>
              <a:rPr lang="en-GB" sz="1400" noProof="0" dirty="0"/>
              <a:t>significance to any specific type of work or role mentioned. For example “I am usually doing emergency response, and I hadn’t considered the necessity to reflect and evaluate” or similar;</a:t>
            </a:r>
          </a:p>
          <a:p>
            <a:pPr marL="342900" indent="-342900">
              <a:buFont typeface="Arial" panose="020B0604020202020204" pitchFamily="34" charset="0"/>
              <a:buChar char="•"/>
            </a:pPr>
            <a:r>
              <a:rPr lang="en-GB" sz="1400" noProof="0" dirty="0"/>
              <a:t>Sphere relates to all phases of the programme cycle; and</a:t>
            </a:r>
          </a:p>
          <a:p>
            <a:pPr marL="342900" indent="-342900">
              <a:buFont typeface="Arial" panose="020B0604020202020204" pitchFamily="34" charset="0"/>
              <a:buChar char="•"/>
            </a:pPr>
            <a:r>
              <a:rPr lang="en-GB" sz="1400" noProof="0" dirty="0"/>
              <a:t>professional humanitarian response means doing all of the phases in the programme cycle. For example, planning without assessment doesn’t make sense. Implementing without monitoring could be a very wasteful exercise. Choosing the best strategy for humanitarian response in a specific context is key to developing good programmes (put another way – it is </a:t>
            </a:r>
            <a:r>
              <a:rPr lang="en-GB" sz="1400" b="1" u="none" noProof="0" dirty="0"/>
              <a:t>no use doing the job right, if you aren’t doing the right job).</a:t>
            </a:r>
          </a:p>
          <a:p>
            <a:pPr marL="0" indent="0">
              <a:buFont typeface="Arial" panose="020B0604020202020204" pitchFamily="34" charset="0"/>
              <a:buNone/>
            </a:pPr>
            <a:endParaRPr lang="en-GB" sz="1400" noProof="0" dirty="0"/>
          </a:p>
          <a:p>
            <a:pPr marL="0" indent="0">
              <a:buFont typeface="Arial" panose="020B0604020202020204" pitchFamily="34" charset="0"/>
              <a:buNone/>
            </a:pPr>
            <a:r>
              <a:rPr lang="en-GB" sz="1400" noProof="0" dirty="0"/>
              <a:t>Ensure that at least the following two messages are highlighted:</a:t>
            </a:r>
          </a:p>
          <a:p>
            <a:pPr marL="457200" lvl="2" indent="-457200">
              <a:buFont typeface="+mj-lt"/>
              <a:buAutoNum type="arabicPeriod"/>
            </a:pPr>
            <a:r>
              <a:rPr lang="en-GB" sz="1400" noProof="0" dirty="0">
                <a:effectLst/>
                <a:latin typeface="+mn-lt"/>
                <a:ea typeface="+mn-ea"/>
                <a:cs typeface="+mn-cs"/>
                <a:sym typeface="Helvetica Neue"/>
              </a:rPr>
              <a:t>The programme cycle is an important concept in that it relates all phases of humanitarian response and shows the need to conduct each well to maintain the quality of the overall programme.</a:t>
            </a:r>
          </a:p>
          <a:p>
            <a:pPr marL="457200" lvl="2" indent="-457200">
              <a:buFont typeface="+mj-lt"/>
              <a:buAutoNum type="arabicPeriod"/>
            </a:pPr>
            <a:r>
              <a:rPr lang="en-GB" sz="1400" noProof="0" dirty="0">
                <a:effectLst/>
                <a:latin typeface="+mn-lt"/>
                <a:ea typeface="+mn-ea"/>
                <a:cs typeface="+mn-cs"/>
                <a:sym typeface="Helvetica Neue"/>
              </a:rPr>
              <a:t>Sphere relates to, and provides guidance for, all phases of the programme cycle</a:t>
            </a:r>
            <a:endParaRPr lang="en-GB" sz="1400" noProof="0" dirty="0"/>
          </a:p>
        </p:txBody>
      </p:sp>
    </p:spTree>
    <p:extLst>
      <p:ext uri="{BB962C8B-B14F-4D97-AF65-F5344CB8AC3E}">
        <p14:creationId xmlns:p14="http://schemas.microsoft.com/office/powerpoint/2010/main" val="1528980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400" noProof="0" dirty="0"/>
          </a:p>
        </p:txBody>
      </p:sp>
    </p:spTree>
    <p:extLst>
      <p:ext uri="{BB962C8B-B14F-4D97-AF65-F5344CB8AC3E}">
        <p14:creationId xmlns:p14="http://schemas.microsoft.com/office/powerpoint/2010/main" val="3995451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Thank everyone and challenge them to do the same “check-up” exercise they have done in the classroom today on their next humanitarian response programme. </a:t>
            </a:r>
          </a:p>
        </p:txBody>
      </p:sp>
    </p:spTree>
    <p:extLst>
      <p:ext uri="{BB962C8B-B14F-4D97-AF65-F5344CB8AC3E}">
        <p14:creationId xmlns:p14="http://schemas.microsoft.com/office/powerpoint/2010/main" val="1436601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Explain the learning objectives. Ask if anyone in the group has participated in humanitarian programme cycle training before. If so, ask where and who offered the training. </a:t>
            </a:r>
          </a:p>
          <a:p>
            <a:endParaRPr lang="en-GB" sz="1400" noProof="0" dirty="0"/>
          </a:p>
          <a:p>
            <a:r>
              <a:rPr lang="en-GB" sz="1400" noProof="0" dirty="0"/>
              <a:t>Explain that this session focuses on key considerations to ensure that projects are managed in adherence to Sphere guidance, rather than the fundamental tools to manage projects (log-frames, gap and Gantt charts, etc.) For most groups, it is understood that participants will already be familiar with their own organisational tools and templates for programme design, control, and reporting. The emphasis in this session should be to provide additional support to all of them, regardless of the tools they are using. </a:t>
            </a:r>
          </a:p>
          <a:p>
            <a:endParaRPr lang="en-GB" sz="1400" noProof="0" dirty="0"/>
          </a:p>
          <a:p>
            <a:pPr marL="0" marR="0" indent="0" defTabSz="457200" eaLnBrk="1" fontAlgn="auto" latinLnBrk="0" hangingPunct="1">
              <a:lnSpc>
                <a:spcPct val="117999"/>
              </a:lnSpc>
              <a:spcBef>
                <a:spcPts val="0"/>
              </a:spcBef>
              <a:spcAft>
                <a:spcPts val="0"/>
              </a:spcAft>
              <a:buClrTx/>
              <a:buSzTx/>
              <a:buFontTx/>
              <a:buNone/>
              <a:tabLst/>
              <a:defRPr/>
            </a:pPr>
            <a:r>
              <a:rPr lang="en-GB" sz="1400" noProof="0" dirty="0"/>
              <a:t>Explain that this session and Sphere’s use of the programme cycle may be slightly different from what they have studied elsewhere – particularly if they have taken the official Inter-Agency Standing Committee (IASC) Programme Cycle Management training. That is a more formal approach tied directly to official protocols and phases of the UN agencies’ programming and budget cycles. This session deals with the basic principles, but does not directly support the IASC Cluster and OCHA-supported training modules on this topic.</a:t>
            </a:r>
          </a:p>
          <a:p>
            <a:endParaRPr lang="en-GB" sz="1400" noProof="0" dirty="0"/>
          </a:p>
          <a:p>
            <a:endParaRPr lang="en-GB" sz="1400" noProof="0" dirty="0"/>
          </a:p>
        </p:txBody>
      </p:sp>
    </p:spTree>
    <p:extLst>
      <p:ext uri="{BB962C8B-B14F-4D97-AF65-F5344CB8AC3E}">
        <p14:creationId xmlns:p14="http://schemas.microsoft.com/office/powerpoint/2010/main" val="3352421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Show the diagram and ask what it means to participants. If you covered STP sessions 3 and/or 5 earlier in your workshop, then this is a recap, and you could use the animations to check if participants can recall the phases.</a:t>
            </a:r>
          </a:p>
          <a:p>
            <a:endParaRPr lang="en-GB" sz="1400" noProof="0" dirty="0"/>
          </a:p>
          <a:p>
            <a:r>
              <a:rPr lang="en-GB" sz="1400" noProof="0" dirty="0"/>
              <a:t>Refer participants to page 9 of the Sphere Handbook and ask them to quickly review pages 9 and 10. Ask what the primary message is from this brief discussion of the cycle. (Answer: </a:t>
            </a:r>
            <a:r>
              <a:rPr lang="en-GB" sz="1400" b="1" noProof="0" dirty="0"/>
              <a:t>The standards apply throughout the programme cycle</a:t>
            </a:r>
            <a:r>
              <a:rPr lang="en-GB" sz="1400" b="0" noProof="0" dirty="0"/>
              <a:t>)</a:t>
            </a:r>
            <a:endParaRPr lang="en-GB" sz="1400" b="1" noProof="0" dirty="0"/>
          </a:p>
        </p:txBody>
      </p:sp>
    </p:spTree>
    <p:extLst>
      <p:ext uri="{BB962C8B-B14F-4D97-AF65-F5344CB8AC3E}">
        <p14:creationId xmlns:p14="http://schemas.microsoft.com/office/powerpoint/2010/main" val="3318354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noProof="0" dirty="0"/>
              <a:t>NOTE: This slide is optional. </a:t>
            </a:r>
            <a:r>
              <a:rPr lang="en-GB" sz="1400" noProof="0" dirty="0"/>
              <a:t>If your training group has many international NGOs or UN representatives, it may be useful to show this to highlight the fact that many of them are already using this, and are familiar with this model rather than the slightly different Sphere humanitarian programme cycle model on the previous slide. Explain that this IASC model relates to the specifics of the UN country teams, budgeting and reporting protocols, and that the Sphere model is a simplified version that presents the basic principles. Note that, in fact, the two models are very similar, and the general principles of the cycle apply to both. </a:t>
            </a:r>
          </a:p>
          <a:p>
            <a:endParaRPr lang="en-GB" sz="1400" noProof="0" dirty="0"/>
          </a:p>
          <a:p>
            <a:r>
              <a:rPr lang="en-GB" sz="1400" noProof="0" dirty="0"/>
              <a:t>Ask participants if they have seen or used this model of the humanitarian programme cycle. Explain that this commonly cited diagram is the model presented in IASC/OCHA Humanitarian Programme Cycle training. Ask participants if they can quickly spot the differences between the two models before highlighting them with the slide animation.</a:t>
            </a:r>
          </a:p>
          <a:p>
            <a:endParaRPr lang="en-GB" sz="1400" noProof="0" dirty="0"/>
          </a:p>
        </p:txBody>
      </p:sp>
    </p:spTree>
    <p:extLst>
      <p:ext uri="{BB962C8B-B14F-4D97-AF65-F5344CB8AC3E}">
        <p14:creationId xmlns:p14="http://schemas.microsoft.com/office/powerpoint/2010/main" val="41005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you will quickly review the meaning of each phase to be sure that the main concepts are clear to everyone. Use the following five slides as a simple presentation to move around each phase of the cycle. The aim is simply to explain the model and a few guiding principles – not to initiate a discussion at this point. </a:t>
            </a:r>
          </a:p>
          <a:p>
            <a:endParaRPr lang="en-US" sz="1400" dirty="0"/>
          </a:p>
          <a:p>
            <a:r>
              <a:rPr lang="en-US" sz="1400" dirty="0"/>
              <a:t>Each of the next few slides presents a mixture of key considerations and specific activities for each step in the cycle. As you quickly review each, ask participants to note the distinction, and to provide examples of activities or tools they are using to complete each step of the cycle.</a:t>
            </a:r>
          </a:p>
          <a:p>
            <a:endParaRPr lang="en-US" sz="1400" b="1" dirty="0"/>
          </a:p>
          <a:p>
            <a:r>
              <a:rPr lang="en-US" sz="1400" b="1" dirty="0"/>
              <a:t>Note</a:t>
            </a:r>
            <a:r>
              <a:rPr lang="en-US" sz="1400" dirty="0"/>
              <a:t>: If you are proceeding to STP session 13 (Sphere, Assessment and Analysis) then inform participants this will be the focus of the next (or a later) session. If not, check the key messages in STP 13 and facilitate a longer discussion around this phase.</a:t>
            </a:r>
          </a:p>
        </p:txBody>
      </p:sp>
    </p:spTree>
    <p:extLst>
      <p:ext uri="{BB962C8B-B14F-4D97-AF65-F5344CB8AC3E}">
        <p14:creationId xmlns:p14="http://schemas.microsoft.com/office/powerpoint/2010/main" val="50373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Present the example options listed – or add in your own examples, particularly if there are any that are more appropriate for your training group or location. Explain that strategy development is essentially considering all options and selecting those means that are efficient, promote dignity and capacities, reduce vulnerabilities, and will cause the least harm.</a:t>
            </a:r>
          </a:p>
        </p:txBody>
      </p:sp>
    </p:spTree>
    <p:extLst>
      <p:ext uri="{BB962C8B-B14F-4D97-AF65-F5344CB8AC3E}">
        <p14:creationId xmlns:p14="http://schemas.microsoft.com/office/powerpoint/2010/main" val="2796491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Present the points listed. No specific tools or activities are presented in this short overview. Ask participants what tools or approaches they are using in project planning, e.g. project plans, organisational planning templates, work breakdown structures, Gantt charts, and staffing charts.</a:t>
            </a:r>
          </a:p>
          <a:p>
            <a:endParaRPr lang="en-US" sz="1400" dirty="0"/>
          </a:p>
        </p:txBody>
      </p:sp>
    </p:spTree>
    <p:extLst>
      <p:ext uri="{BB962C8B-B14F-4D97-AF65-F5344CB8AC3E}">
        <p14:creationId xmlns:p14="http://schemas.microsoft.com/office/powerpoint/2010/main" val="3399779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Present the points listed. Take a moment to ask if there are certain norms or protocols that participants’ organisations are following around specific tools or approaches to implementation and monitoring. </a:t>
            </a:r>
          </a:p>
          <a:p>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1" noProof="0" dirty="0"/>
              <a:t>Note:</a:t>
            </a:r>
            <a:r>
              <a:rPr lang="en-GB" sz="1400" noProof="0" dirty="0"/>
              <a:t> If you are proceeding to STP session 14 (Sphere and MEAL) then inform participants this will be the focus of a later session. If not, check the key messages in STP 14 and facilitate a longer discussion around this phase. Note there is a trend for monitoring, evaluation, accountability, and learning (MEAL) to be grouped together, even though monitoring and evaluation often appear in different programme cycle phases. Monitoring must start at the same time as implementation, which is why these should not be split between phases.</a:t>
            </a:r>
          </a:p>
          <a:p>
            <a:endParaRPr lang="en-GB" sz="1400" noProof="0" dirty="0"/>
          </a:p>
        </p:txBody>
      </p:sp>
    </p:spTree>
    <p:extLst>
      <p:ext uri="{BB962C8B-B14F-4D97-AF65-F5344CB8AC3E}">
        <p14:creationId xmlns:p14="http://schemas.microsoft.com/office/powerpoint/2010/main" val="3433683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Present the points listed. Ask if anyone has done field evaluation work, or has written formal evaluation reports. Ask what lessons they have learned from the exercise.</a:t>
            </a:r>
          </a:p>
          <a:p>
            <a:endParaRPr lang="en-US" sz="1400" dirty="0"/>
          </a:p>
        </p:txBody>
      </p:sp>
    </p:spTree>
    <p:extLst>
      <p:ext uri="{BB962C8B-B14F-4D97-AF65-F5344CB8AC3E}">
        <p14:creationId xmlns:p14="http://schemas.microsoft.com/office/powerpoint/2010/main" val="2538603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783162"/>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0" y="-7100"/>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7">
            <a:extLst/>
          </a:blip>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8">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424171" y="1102360"/>
            <a:ext cx="8889885" cy="2076267"/>
          </a:xfrm>
          <a:prstGeom prst="rect">
            <a:avLst/>
          </a:prstGeom>
        </p:spPr>
        <p:txBody>
          <a:bodyPr>
            <a:normAutofit fontScale="90000"/>
          </a:bodyPr>
          <a:lstStyle/>
          <a:p>
            <a:pPr defTabSz="521910">
              <a:defRPr sz="4000"/>
            </a:pPr>
            <a:r>
              <a:rPr lang="en-GB" sz="7200" dirty="0"/>
              <a:t>Sphere and the Programme Cycle</a:t>
            </a:r>
          </a:p>
        </p:txBody>
      </p:sp>
      <p:pic>
        <p:nvPicPr>
          <p:cNvPr id="3" name="Picture 2">
            <a:extLst>
              <a:ext uri="{FF2B5EF4-FFF2-40B4-BE49-F238E27FC236}">
                <a16:creationId xmlns:a16="http://schemas.microsoft.com/office/drawing/2014/main" id="{1BAA5846-385B-1D40-98DD-531E9743F4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507"/>
          <a:stretch/>
        </p:blipFill>
        <p:spPr>
          <a:xfrm>
            <a:off x="8450378" y="3752847"/>
            <a:ext cx="8889885" cy="6000753"/>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1D8232C-2FAD-424C-AD97-FE2492F49CE5}"/>
              </a:ext>
            </a:extLst>
          </p:cNvPr>
          <p:cNvSpPr>
            <a:spLocks noGrp="1"/>
          </p:cNvSpPr>
          <p:nvPr>
            <p:ph type="sldNum" sz="quarter" idx="2"/>
          </p:nvPr>
        </p:nvSpPr>
        <p:spPr/>
        <p:txBody>
          <a:bodyPr/>
          <a:lstStyle/>
          <a:p>
            <a:fld id="{86CB4B4D-7CA3-9044-876B-883B54F8677D}" type="slidenum">
              <a:rPr lang="en-US" smtClean="0"/>
              <a:t>10</a:t>
            </a:fld>
            <a:endParaRPr lang="en-US" dirty="0"/>
          </a:p>
        </p:txBody>
      </p:sp>
      <p:pic>
        <p:nvPicPr>
          <p:cNvPr id="3" name="Picture 2">
            <a:extLst>
              <a:ext uri="{FF2B5EF4-FFF2-40B4-BE49-F238E27FC236}">
                <a16:creationId xmlns:a16="http://schemas.microsoft.com/office/drawing/2014/main" id="{C64E5F81-FA2F-AA42-959C-7CF993B25A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75766" y="422563"/>
            <a:ext cx="13264497" cy="8908473"/>
          </a:xfrm>
          <a:prstGeom prst="rect">
            <a:avLst/>
          </a:prstGeom>
        </p:spPr>
      </p:pic>
    </p:spTree>
    <p:extLst>
      <p:ext uri="{BB962C8B-B14F-4D97-AF65-F5344CB8AC3E}">
        <p14:creationId xmlns:p14="http://schemas.microsoft.com/office/powerpoint/2010/main" val="25845262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FC6D14-B2FB-4823-9A1A-14CD40F8C4C8}"/>
              </a:ext>
            </a:extLst>
          </p:cNvPr>
          <p:cNvSpPr>
            <a:spLocks noGrp="1"/>
          </p:cNvSpPr>
          <p:nvPr>
            <p:ph type="sldNum" sz="quarter" idx="2"/>
          </p:nvPr>
        </p:nvSpPr>
        <p:spPr>
          <a:xfrm>
            <a:off x="3390428" y="8809567"/>
            <a:ext cx="375103" cy="389915"/>
          </a:xfrm>
        </p:spPr>
        <p:txBody>
          <a:bodyPr/>
          <a:lstStyle/>
          <a:p>
            <a:fld id="{86CB4B4D-7CA3-9044-876B-883B54F8677D}" type="slidenum">
              <a:rPr lang="en-GB" smtClean="0"/>
              <a:t>11</a:t>
            </a:fld>
            <a:endParaRPr lang="en-GB" dirty="0"/>
          </a:p>
        </p:txBody>
      </p:sp>
      <p:grpSp>
        <p:nvGrpSpPr>
          <p:cNvPr id="10" name="Group 9">
            <a:extLst>
              <a:ext uri="{FF2B5EF4-FFF2-40B4-BE49-F238E27FC236}">
                <a16:creationId xmlns:a16="http://schemas.microsoft.com/office/drawing/2014/main" id="{1938D68F-D756-4A1B-9CD0-245434E9B2A6}"/>
              </a:ext>
            </a:extLst>
          </p:cNvPr>
          <p:cNvGrpSpPr/>
          <p:nvPr/>
        </p:nvGrpSpPr>
        <p:grpSpPr>
          <a:xfrm>
            <a:off x="9144000" y="0"/>
            <a:ext cx="7010400" cy="9753600"/>
            <a:chOff x="9764713" y="355824"/>
            <a:chExt cx="6191250" cy="8648700"/>
          </a:xfrm>
        </p:grpSpPr>
        <p:pic>
          <p:nvPicPr>
            <p:cNvPr id="1026" name="Picture 2" descr="https://i.allheart.com/images/detail/littcl35/1_litt-cl3-5620_650.jpg">
              <a:extLst>
                <a:ext uri="{FF2B5EF4-FFF2-40B4-BE49-F238E27FC236}">
                  <a16:creationId xmlns:a16="http://schemas.microsoft.com/office/drawing/2014/main" id="{0ED9A2BF-4254-4580-A113-4374C283031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764713" y="355824"/>
              <a:ext cx="6191250" cy="86487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FED5DA5-C209-4382-B7A5-BCDC980BA8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89321" y="7279596"/>
              <a:ext cx="1105118" cy="957536"/>
            </a:xfrm>
            <a:prstGeom prst="ellipse">
              <a:avLst/>
            </a:prstGeom>
          </p:spPr>
        </p:pic>
      </p:grpSp>
      <p:sp>
        <p:nvSpPr>
          <p:cNvPr id="2" name="Title 1">
            <a:extLst>
              <a:ext uri="{FF2B5EF4-FFF2-40B4-BE49-F238E27FC236}">
                <a16:creationId xmlns:a16="http://schemas.microsoft.com/office/drawing/2014/main" id="{8908903E-405C-4EF9-B3DB-925B7A637924}"/>
              </a:ext>
            </a:extLst>
          </p:cNvPr>
          <p:cNvSpPr>
            <a:spLocks noGrp="1"/>
          </p:cNvSpPr>
          <p:nvPr>
            <p:ph type="title"/>
          </p:nvPr>
        </p:nvSpPr>
        <p:spPr>
          <a:xfrm>
            <a:off x="392704" y="70423"/>
            <a:ext cx="14725376" cy="1130300"/>
          </a:xfrm>
        </p:spPr>
        <p:txBody>
          <a:bodyPr/>
          <a:lstStyle/>
          <a:p>
            <a:r>
              <a:rPr lang="en-GB" dirty="0"/>
              <a:t>Programme cycle check-up</a:t>
            </a:r>
          </a:p>
        </p:txBody>
      </p:sp>
      <p:sp>
        <p:nvSpPr>
          <p:cNvPr id="3" name="TextBox 2">
            <a:extLst>
              <a:ext uri="{FF2B5EF4-FFF2-40B4-BE49-F238E27FC236}">
                <a16:creationId xmlns:a16="http://schemas.microsoft.com/office/drawing/2014/main" id="{DA35B880-0980-4E11-AA3D-EF9481CBE74C}"/>
              </a:ext>
            </a:extLst>
          </p:cNvPr>
          <p:cNvSpPr txBox="1"/>
          <p:nvPr/>
        </p:nvSpPr>
        <p:spPr>
          <a:xfrm>
            <a:off x="1368444" y="1999406"/>
            <a:ext cx="7775556" cy="51809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6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You are the triage nurse, and the</a:t>
            </a:r>
            <a:br>
              <a:rPr kumimoji="0" lang="en-GB" sz="6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br>
            <a:r>
              <a:rPr kumimoji="0" lang="en-GB" sz="6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Sphere Handbook </a:t>
            </a:r>
            <a:r>
              <a:rPr kumimoji="0" lang="en-GB" sz="6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is your stethoscope.</a:t>
            </a:r>
          </a:p>
        </p:txBody>
      </p:sp>
    </p:spTree>
    <p:extLst>
      <p:ext uri="{BB962C8B-B14F-4D97-AF65-F5344CB8AC3E}">
        <p14:creationId xmlns:p14="http://schemas.microsoft.com/office/powerpoint/2010/main" val="120954729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3E1A-85DB-46C2-9DBD-4C1FB3F735A8}"/>
              </a:ext>
            </a:extLst>
          </p:cNvPr>
          <p:cNvSpPr>
            <a:spLocks noGrp="1"/>
          </p:cNvSpPr>
          <p:nvPr>
            <p:ph type="title"/>
          </p:nvPr>
        </p:nvSpPr>
        <p:spPr/>
        <p:txBody>
          <a:bodyPr/>
          <a:lstStyle/>
          <a:p>
            <a:r>
              <a:rPr lang="en-US" dirty="0"/>
              <a:t>Instructions – Step 1: Triage</a:t>
            </a:r>
          </a:p>
        </p:txBody>
      </p:sp>
      <p:sp>
        <p:nvSpPr>
          <p:cNvPr id="3" name="Text Placeholder 2">
            <a:extLst>
              <a:ext uri="{FF2B5EF4-FFF2-40B4-BE49-F238E27FC236}">
                <a16:creationId xmlns:a16="http://schemas.microsoft.com/office/drawing/2014/main" id="{2A6AC5B1-07EB-4312-AE5B-68E86F13468F}"/>
              </a:ext>
            </a:extLst>
          </p:cNvPr>
          <p:cNvSpPr>
            <a:spLocks noGrp="1"/>
          </p:cNvSpPr>
          <p:nvPr>
            <p:ph type="body" sz="half" idx="1"/>
          </p:nvPr>
        </p:nvSpPr>
        <p:spPr>
          <a:xfrm>
            <a:off x="835751" y="1408081"/>
            <a:ext cx="14709049" cy="6937437"/>
          </a:xfrm>
        </p:spPr>
        <p:txBody>
          <a:bodyPr>
            <a:normAutofit fontScale="85000" lnSpcReduction="10000"/>
          </a:bodyPr>
          <a:lstStyle/>
          <a:p>
            <a:pPr marL="517525" indent="-517525"/>
            <a:r>
              <a:rPr lang="en-US" dirty="0"/>
              <a:t>1. Read through the 10 scenarios on the handout and diagnose each one as either:</a:t>
            </a:r>
          </a:p>
          <a:p>
            <a:pPr marL="1082675" indent="-571500">
              <a:buFont typeface="Arial" panose="020B0604020202020204" pitchFamily="34" charset="0"/>
              <a:buChar char="•"/>
            </a:pPr>
            <a:r>
              <a:rPr lang="en-US" b="1" dirty="0"/>
              <a:t>Healthy</a:t>
            </a:r>
            <a:r>
              <a:rPr lang="en-US" dirty="0"/>
              <a:t> – everything is fine</a:t>
            </a:r>
          </a:p>
          <a:p>
            <a:pPr marL="1082675" indent="-571500">
              <a:buFont typeface="Arial" panose="020B0604020202020204" pitchFamily="34" charset="0"/>
              <a:buChar char="•"/>
            </a:pPr>
            <a:r>
              <a:rPr lang="en-US" b="1" dirty="0"/>
              <a:t>Needs further examination </a:t>
            </a:r>
            <a:r>
              <a:rPr lang="en-US" dirty="0"/>
              <a:t>– you need to know more to decide</a:t>
            </a:r>
          </a:p>
          <a:p>
            <a:pPr marL="1082675" indent="-571500">
              <a:buFont typeface="Arial" panose="020B0604020202020204" pitchFamily="34" charset="0"/>
              <a:buChar char="•"/>
            </a:pPr>
            <a:r>
              <a:rPr lang="en-US" b="1" dirty="0"/>
              <a:t>Ill</a:t>
            </a:r>
            <a:r>
              <a:rPr lang="en-US" dirty="0"/>
              <a:t> – something is definitely wrong and needs fixing</a:t>
            </a:r>
          </a:p>
          <a:p>
            <a:pPr marL="457200" indent="-457200"/>
            <a:r>
              <a:rPr lang="en-US" dirty="0"/>
              <a:t>2. An answer form has also been provided. Use only the first column by writing in one of the options provided above. The “Sphere Doctors” will prescribe the guidance from Sphere in the second part of the exercise.</a:t>
            </a:r>
          </a:p>
          <a:p>
            <a:r>
              <a:rPr lang="en-US" dirty="0"/>
              <a:t>3. You have </a:t>
            </a:r>
            <a:r>
              <a:rPr lang="en-US" b="1" dirty="0"/>
              <a:t>10 minutes </a:t>
            </a:r>
            <a:r>
              <a:rPr lang="en-US" dirty="0"/>
              <a:t>to provide answers in column 1 starting now.</a:t>
            </a:r>
          </a:p>
        </p:txBody>
      </p:sp>
      <p:sp>
        <p:nvSpPr>
          <p:cNvPr id="4" name="Slide Number Placeholder 3">
            <a:extLst>
              <a:ext uri="{FF2B5EF4-FFF2-40B4-BE49-F238E27FC236}">
                <a16:creationId xmlns:a16="http://schemas.microsoft.com/office/drawing/2014/main" id="{DA855540-E225-4BAC-A1CA-B92DFB22655B}"/>
              </a:ext>
            </a:extLst>
          </p:cNvPr>
          <p:cNvSpPr>
            <a:spLocks noGrp="1"/>
          </p:cNvSpPr>
          <p:nvPr>
            <p:ph type="sldNum" sz="quarter" idx="2"/>
          </p:nvPr>
        </p:nvSpPr>
        <p:spPr/>
        <p:txBody>
          <a:bodyPr/>
          <a:lstStyle/>
          <a:p>
            <a:fld id="{86CB4B4D-7CA3-9044-876B-883B54F8677D}" type="slidenum">
              <a:rPr lang="en-US" smtClean="0"/>
              <a:t>12</a:t>
            </a:fld>
            <a:endParaRPr lang="en-US" dirty="0"/>
          </a:p>
        </p:txBody>
      </p:sp>
    </p:spTree>
    <p:extLst>
      <p:ext uri="{BB962C8B-B14F-4D97-AF65-F5344CB8AC3E}">
        <p14:creationId xmlns:p14="http://schemas.microsoft.com/office/powerpoint/2010/main" val="426305520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21640-55EE-4582-AF4F-7626B1187E14}"/>
              </a:ext>
            </a:extLst>
          </p:cNvPr>
          <p:cNvSpPr>
            <a:spLocks noGrp="1"/>
          </p:cNvSpPr>
          <p:nvPr>
            <p:ph type="title"/>
          </p:nvPr>
        </p:nvSpPr>
        <p:spPr/>
        <p:txBody>
          <a:bodyPr>
            <a:normAutofit fontScale="90000"/>
          </a:bodyPr>
          <a:lstStyle/>
          <a:p>
            <a:r>
              <a:rPr lang="en-GB" dirty="0"/>
              <a:t>Which phase are you checking up?</a:t>
            </a:r>
          </a:p>
        </p:txBody>
      </p:sp>
      <p:sp>
        <p:nvSpPr>
          <p:cNvPr id="3" name="Text Placeholder 2">
            <a:extLst>
              <a:ext uri="{FF2B5EF4-FFF2-40B4-BE49-F238E27FC236}">
                <a16:creationId xmlns:a16="http://schemas.microsoft.com/office/drawing/2014/main" id="{B39B629E-7792-44B5-984B-A1B2D959CD66}"/>
              </a:ext>
            </a:extLst>
          </p:cNvPr>
          <p:cNvSpPr>
            <a:spLocks noGrp="1"/>
          </p:cNvSpPr>
          <p:nvPr>
            <p:ph type="body" sz="half" idx="1"/>
          </p:nvPr>
        </p:nvSpPr>
        <p:spPr>
          <a:xfrm>
            <a:off x="1310735" y="2253205"/>
            <a:ext cx="14718792" cy="4973505"/>
          </a:xfrm>
        </p:spPr>
        <p:txBody>
          <a:bodyPr>
            <a:normAutofit/>
          </a:bodyPr>
          <a:lstStyle/>
          <a:p>
            <a:r>
              <a:rPr lang="en-GB" dirty="0"/>
              <a:t>Group 1: scenarios 1 and 2 – Assessment and analysis</a:t>
            </a:r>
          </a:p>
          <a:p>
            <a:r>
              <a:rPr lang="en-GB" dirty="0"/>
              <a:t>Group 2:  scenarios 3 and 4 – Strategy development</a:t>
            </a:r>
          </a:p>
          <a:p>
            <a:r>
              <a:rPr lang="en-GB" dirty="0"/>
              <a:t>Group 3: scenarios 5 and 6 – Planning and programme design</a:t>
            </a:r>
          </a:p>
          <a:p>
            <a:r>
              <a:rPr lang="en-GB" dirty="0"/>
              <a:t>Group 4: scenarios 7 and 8 – Implementation and monitoring</a:t>
            </a:r>
          </a:p>
          <a:p>
            <a:r>
              <a:rPr lang="en-GB" dirty="0"/>
              <a:t>Group 5: scenarios 9 and 10 – Evaluation and learning</a:t>
            </a:r>
          </a:p>
        </p:txBody>
      </p:sp>
      <p:sp>
        <p:nvSpPr>
          <p:cNvPr id="4" name="Slide Number Placeholder 3">
            <a:extLst>
              <a:ext uri="{FF2B5EF4-FFF2-40B4-BE49-F238E27FC236}">
                <a16:creationId xmlns:a16="http://schemas.microsoft.com/office/drawing/2014/main" id="{C1E60312-77F2-4C0E-BDA5-4DE684C48B0C}"/>
              </a:ext>
            </a:extLst>
          </p:cNvPr>
          <p:cNvSpPr>
            <a:spLocks noGrp="1"/>
          </p:cNvSpPr>
          <p:nvPr>
            <p:ph type="sldNum" sz="quarter" idx="2"/>
          </p:nvPr>
        </p:nvSpPr>
        <p:spPr>
          <a:xfrm>
            <a:off x="3390428" y="8809567"/>
            <a:ext cx="375103" cy="389915"/>
          </a:xfrm>
        </p:spPr>
        <p:txBody>
          <a:bodyPr/>
          <a:lstStyle/>
          <a:p>
            <a:fld id="{86CB4B4D-7CA3-9044-876B-883B54F8677D}" type="slidenum">
              <a:rPr lang="en-GB" smtClean="0"/>
              <a:t>13</a:t>
            </a:fld>
            <a:endParaRPr lang="en-GB" dirty="0"/>
          </a:p>
        </p:txBody>
      </p:sp>
    </p:spTree>
    <p:extLst>
      <p:ext uri="{BB962C8B-B14F-4D97-AF65-F5344CB8AC3E}">
        <p14:creationId xmlns:p14="http://schemas.microsoft.com/office/powerpoint/2010/main" val="356669003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3E1A-85DB-46C2-9DBD-4C1FB3F735A8}"/>
              </a:ext>
            </a:extLst>
          </p:cNvPr>
          <p:cNvSpPr>
            <a:spLocks noGrp="1"/>
          </p:cNvSpPr>
          <p:nvPr>
            <p:ph type="title"/>
          </p:nvPr>
        </p:nvSpPr>
        <p:spPr/>
        <p:txBody>
          <a:bodyPr/>
          <a:lstStyle/>
          <a:p>
            <a:r>
              <a:rPr lang="en-US" dirty="0"/>
              <a:t>Instructions – Step 2: Prescription</a:t>
            </a:r>
          </a:p>
        </p:txBody>
      </p:sp>
      <p:sp>
        <p:nvSpPr>
          <p:cNvPr id="3" name="Text Placeholder 2">
            <a:extLst>
              <a:ext uri="{FF2B5EF4-FFF2-40B4-BE49-F238E27FC236}">
                <a16:creationId xmlns:a16="http://schemas.microsoft.com/office/drawing/2014/main" id="{2A6AC5B1-07EB-4312-AE5B-68E86F13468F}"/>
              </a:ext>
            </a:extLst>
          </p:cNvPr>
          <p:cNvSpPr>
            <a:spLocks noGrp="1"/>
          </p:cNvSpPr>
          <p:nvPr>
            <p:ph type="body" sz="half" idx="1"/>
          </p:nvPr>
        </p:nvSpPr>
        <p:spPr>
          <a:xfrm>
            <a:off x="392704" y="1408081"/>
            <a:ext cx="14709049" cy="6937437"/>
          </a:xfrm>
        </p:spPr>
        <p:txBody>
          <a:bodyPr>
            <a:normAutofit/>
          </a:bodyPr>
          <a:lstStyle/>
          <a:p>
            <a:pPr marL="742950" indent="-742950">
              <a:buAutoNum type="arabicPeriod"/>
            </a:pPr>
            <a:r>
              <a:rPr lang="en-US" dirty="0"/>
              <a:t>As a group – confer and agree on the assessment of your assigned scenarios: </a:t>
            </a:r>
            <a:r>
              <a:rPr lang="en-US" b="1" dirty="0"/>
              <a:t>healthy, needs further examination </a:t>
            </a:r>
            <a:r>
              <a:rPr lang="en-US" dirty="0"/>
              <a:t>or</a:t>
            </a:r>
            <a:r>
              <a:rPr lang="en-US" b="1" dirty="0"/>
              <a:t> ill</a:t>
            </a:r>
            <a:r>
              <a:rPr lang="en-US" dirty="0"/>
              <a:t>. </a:t>
            </a:r>
          </a:p>
          <a:p>
            <a:pPr marL="742950" indent="-742950">
              <a:buAutoNum type="arabicPeriod"/>
            </a:pPr>
            <a:r>
              <a:rPr lang="en-US" dirty="0"/>
              <a:t>You are now the “Sphere Doctors”. Prescribe guidance from Sphere to address whatever is wrong in each of your assigned scenarios.</a:t>
            </a:r>
          </a:p>
          <a:p>
            <a:pPr marL="742950" indent="-742950">
              <a:buFont typeface="+mj-lt"/>
              <a:buAutoNum type="arabicPeriod"/>
            </a:pPr>
            <a:r>
              <a:rPr lang="en-US" dirty="0"/>
              <a:t>You have </a:t>
            </a:r>
            <a:r>
              <a:rPr lang="en-US" b="1" dirty="0"/>
              <a:t>20 minutes </a:t>
            </a:r>
            <a:r>
              <a:rPr lang="en-US" dirty="0"/>
              <a:t>to cite specific Sphere guidance in column 2 of the answer form.</a:t>
            </a:r>
          </a:p>
          <a:p>
            <a:pPr marL="742950" indent="-742950">
              <a:buFont typeface="+mj-lt"/>
              <a:buAutoNum type="arabicPeriod"/>
            </a:pPr>
            <a:r>
              <a:rPr lang="en-US" dirty="0"/>
              <a:t>List specific Sphere references on your group flip chart.</a:t>
            </a:r>
          </a:p>
        </p:txBody>
      </p:sp>
      <p:sp>
        <p:nvSpPr>
          <p:cNvPr id="4" name="Slide Number Placeholder 3">
            <a:extLst>
              <a:ext uri="{FF2B5EF4-FFF2-40B4-BE49-F238E27FC236}">
                <a16:creationId xmlns:a16="http://schemas.microsoft.com/office/drawing/2014/main" id="{DA855540-E225-4BAC-A1CA-B92DFB22655B}"/>
              </a:ext>
            </a:extLst>
          </p:cNvPr>
          <p:cNvSpPr>
            <a:spLocks noGrp="1"/>
          </p:cNvSpPr>
          <p:nvPr>
            <p:ph type="sldNum" sz="quarter" idx="2"/>
          </p:nvPr>
        </p:nvSpPr>
        <p:spPr/>
        <p:txBody>
          <a:bodyPr/>
          <a:lstStyle/>
          <a:p>
            <a:fld id="{86CB4B4D-7CA3-9044-876B-883B54F8677D}" type="slidenum">
              <a:rPr lang="en-US" smtClean="0"/>
              <a:t>14</a:t>
            </a:fld>
            <a:endParaRPr lang="en-US" dirty="0"/>
          </a:p>
        </p:txBody>
      </p:sp>
    </p:spTree>
    <p:extLst>
      <p:ext uri="{BB962C8B-B14F-4D97-AF65-F5344CB8AC3E}">
        <p14:creationId xmlns:p14="http://schemas.microsoft.com/office/powerpoint/2010/main" val="15810602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D8E14-B55F-46AF-BA2A-87C46239224E}"/>
              </a:ext>
            </a:extLst>
          </p:cNvPr>
          <p:cNvSpPr>
            <a:spLocks noGrp="1"/>
          </p:cNvSpPr>
          <p:nvPr>
            <p:ph type="title"/>
          </p:nvPr>
        </p:nvSpPr>
        <p:spPr/>
        <p:txBody>
          <a:bodyPr/>
          <a:lstStyle/>
          <a:p>
            <a:r>
              <a:rPr lang="en-US" dirty="0"/>
              <a:t>Your conclusions?</a:t>
            </a:r>
          </a:p>
        </p:txBody>
      </p:sp>
      <p:sp>
        <p:nvSpPr>
          <p:cNvPr id="3" name="Text Placeholder 2">
            <a:extLst>
              <a:ext uri="{FF2B5EF4-FFF2-40B4-BE49-F238E27FC236}">
                <a16:creationId xmlns:a16="http://schemas.microsoft.com/office/drawing/2014/main" id="{D4813D0A-1914-4DBE-8578-66587F60BF6D}"/>
              </a:ext>
            </a:extLst>
          </p:cNvPr>
          <p:cNvSpPr>
            <a:spLocks noGrp="1"/>
          </p:cNvSpPr>
          <p:nvPr>
            <p:ph type="body" sz="half" idx="1"/>
          </p:nvPr>
        </p:nvSpPr>
        <p:spPr>
          <a:xfrm>
            <a:off x="1254647" y="2184997"/>
            <a:ext cx="14582762" cy="6178486"/>
          </a:xfrm>
        </p:spPr>
        <p:txBody>
          <a:bodyPr>
            <a:normAutofit/>
          </a:bodyPr>
          <a:lstStyle/>
          <a:p>
            <a:pPr marL="571500" indent="-571500">
              <a:buFont typeface="Arial" panose="020B0604020202020204" pitchFamily="34" charset="0"/>
              <a:buChar char="•"/>
            </a:pPr>
            <a:r>
              <a:rPr lang="en-GB" sz="6000" dirty="0"/>
              <a:t>What insights, if any, did you gain?</a:t>
            </a:r>
          </a:p>
          <a:p>
            <a:pPr marL="571500" indent="-571500">
              <a:buFont typeface="Arial" panose="020B0604020202020204" pitchFamily="34" charset="0"/>
              <a:buChar char="•"/>
            </a:pPr>
            <a:r>
              <a:rPr lang="en-GB" sz="6000" dirty="0"/>
              <a:t>What is the significance of the programme cycle to your work?</a:t>
            </a:r>
          </a:p>
          <a:p>
            <a:pPr marL="571500" indent="-571500">
              <a:buFont typeface="Arial" panose="020B0604020202020204" pitchFamily="34" charset="0"/>
              <a:buChar char="•"/>
            </a:pPr>
            <a:r>
              <a:rPr lang="en-GB" sz="6000" dirty="0"/>
              <a:t>Which phase(s) of the cycle does Sphere relate to?</a:t>
            </a:r>
          </a:p>
        </p:txBody>
      </p:sp>
      <p:sp>
        <p:nvSpPr>
          <p:cNvPr id="4" name="Slide Number Placeholder 3">
            <a:extLst>
              <a:ext uri="{FF2B5EF4-FFF2-40B4-BE49-F238E27FC236}">
                <a16:creationId xmlns:a16="http://schemas.microsoft.com/office/drawing/2014/main" id="{68F6F4B9-8985-47FE-89DB-F47DE4BE095D}"/>
              </a:ext>
            </a:extLst>
          </p:cNvPr>
          <p:cNvSpPr>
            <a:spLocks noGrp="1"/>
          </p:cNvSpPr>
          <p:nvPr>
            <p:ph type="sldNum" sz="quarter" idx="2"/>
          </p:nvPr>
        </p:nvSpPr>
        <p:spPr/>
        <p:txBody>
          <a:bodyPr/>
          <a:lstStyle/>
          <a:p>
            <a:fld id="{86CB4B4D-7CA3-9044-876B-883B54F8677D}" type="slidenum">
              <a:rPr lang="en-US" smtClean="0"/>
              <a:t>15</a:t>
            </a:fld>
            <a:endParaRPr lang="en-US" dirty="0"/>
          </a:p>
        </p:txBody>
      </p:sp>
    </p:spTree>
    <p:extLst>
      <p:ext uri="{BB962C8B-B14F-4D97-AF65-F5344CB8AC3E}">
        <p14:creationId xmlns:p14="http://schemas.microsoft.com/office/powerpoint/2010/main" val="157141276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D8E14-B55F-46AF-BA2A-87C46239224E}"/>
              </a:ext>
            </a:extLst>
          </p:cNvPr>
          <p:cNvSpPr>
            <a:spLocks noGrp="1"/>
          </p:cNvSpPr>
          <p:nvPr>
            <p:ph type="title"/>
          </p:nvPr>
        </p:nvSpPr>
        <p:spPr/>
        <p:txBody>
          <a:bodyPr/>
          <a:lstStyle/>
          <a:p>
            <a:r>
              <a:rPr lang="en-US" dirty="0"/>
              <a:t>Key messages</a:t>
            </a:r>
          </a:p>
        </p:txBody>
      </p:sp>
      <p:sp>
        <p:nvSpPr>
          <p:cNvPr id="3" name="Text Placeholder 2">
            <a:extLst>
              <a:ext uri="{FF2B5EF4-FFF2-40B4-BE49-F238E27FC236}">
                <a16:creationId xmlns:a16="http://schemas.microsoft.com/office/drawing/2014/main" id="{D4813D0A-1914-4DBE-8578-66587F60BF6D}"/>
              </a:ext>
            </a:extLst>
          </p:cNvPr>
          <p:cNvSpPr>
            <a:spLocks noGrp="1"/>
          </p:cNvSpPr>
          <p:nvPr>
            <p:ph type="body" sz="half" idx="1"/>
          </p:nvPr>
        </p:nvSpPr>
        <p:spPr>
          <a:xfrm>
            <a:off x="1137840" y="1615990"/>
            <a:ext cx="14582762" cy="6521620"/>
          </a:xfrm>
        </p:spPr>
        <p:txBody>
          <a:bodyPr>
            <a:normAutofit/>
          </a:bodyPr>
          <a:lstStyle/>
          <a:p>
            <a:pPr marL="685800" lvl="2" indent="-685800">
              <a:buFont typeface="Arial" panose="020B0604020202020204" pitchFamily="34" charset="0"/>
              <a:buChar char="•"/>
            </a:pPr>
            <a:r>
              <a:rPr lang="en-GB" sz="5400" dirty="0">
                <a:sym typeface="Helvetica Neue"/>
              </a:rPr>
              <a:t>The programme cycle is an important concept in which each phase must be done well to maintain the quality of the overall programme.</a:t>
            </a:r>
          </a:p>
          <a:p>
            <a:pPr marL="685800" lvl="2" indent="-685800">
              <a:buFont typeface="Arial" panose="020B0604020202020204" pitchFamily="34" charset="0"/>
              <a:buChar char="•"/>
            </a:pPr>
            <a:r>
              <a:rPr lang="en-GB" sz="5400" dirty="0">
                <a:sym typeface="Helvetica Neue"/>
              </a:rPr>
              <a:t>Sphere relates to, and provides guidance for, all phases of the programme cycle, however they are defined.</a:t>
            </a:r>
            <a:endParaRPr lang="en-GB" sz="5400" dirty="0"/>
          </a:p>
        </p:txBody>
      </p:sp>
      <p:sp>
        <p:nvSpPr>
          <p:cNvPr id="4" name="Slide Number Placeholder 3">
            <a:extLst>
              <a:ext uri="{FF2B5EF4-FFF2-40B4-BE49-F238E27FC236}">
                <a16:creationId xmlns:a16="http://schemas.microsoft.com/office/drawing/2014/main" id="{68F6F4B9-8985-47FE-89DB-F47DE4BE095D}"/>
              </a:ext>
            </a:extLst>
          </p:cNvPr>
          <p:cNvSpPr>
            <a:spLocks noGrp="1"/>
          </p:cNvSpPr>
          <p:nvPr>
            <p:ph type="sldNum" sz="quarter" idx="2"/>
          </p:nvPr>
        </p:nvSpPr>
        <p:spPr/>
        <p:txBody>
          <a:bodyPr/>
          <a:lstStyle/>
          <a:p>
            <a:fld id="{86CB4B4D-7CA3-9044-876B-883B54F8677D}" type="slidenum">
              <a:rPr lang="en-US" smtClean="0"/>
              <a:t>16</a:t>
            </a:fld>
            <a:endParaRPr lang="en-US" dirty="0"/>
          </a:p>
        </p:txBody>
      </p:sp>
    </p:spTree>
    <p:extLst>
      <p:ext uri="{BB962C8B-B14F-4D97-AF65-F5344CB8AC3E}">
        <p14:creationId xmlns:p14="http://schemas.microsoft.com/office/powerpoint/2010/main" val="221207123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901919" y="3975219"/>
            <a:ext cx="9518732" cy="4831360"/>
          </a:xfrm>
        </p:spPr>
        <p:txBody>
          <a:bodyPr>
            <a:normAutofit/>
          </a:bodyPr>
          <a:lstStyle/>
          <a:p>
            <a:r>
              <a:rPr lang="en-GB" dirty="0">
                <a:solidFill>
                  <a:srgbClr val="000000"/>
                </a:solidFill>
              </a:rPr>
              <a:t>Describe the five phases of the programme cycle</a:t>
            </a:r>
          </a:p>
          <a:p>
            <a:r>
              <a:rPr lang="en-GB" dirty="0">
                <a:solidFill>
                  <a:srgbClr val="000000"/>
                </a:solidFill>
              </a:rPr>
              <a:t>Apply Sphere guidance to support humanitarian response at each phase of the cycle</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
        <p:nvSpPr>
          <p:cNvPr id="5" name="Title">
            <a:extLst>
              <a:ext uri="{FF2B5EF4-FFF2-40B4-BE49-F238E27FC236}">
                <a16:creationId xmlns:a16="http://schemas.microsoft.com/office/drawing/2014/main" id="{3230DA38-1F8A-4DB0-AF41-8AA26EC93862}"/>
              </a:ext>
            </a:extLst>
          </p:cNvPr>
          <p:cNvSpPr txBox="1">
            <a:spLocks noGrp="1"/>
          </p:cNvSpPr>
          <p:nvPr>
            <p:ph type="title"/>
          </p:nvPr>
        </p:nvSpPr>
        <p:spPr>
          <a:xfrm>
            <a:off x="7476565" y="2150840"/>
            <a:ext cx="8169835" cy="1130300"/>
          </a:xfrm>
          <a:prstGeom prst="rect">
            <a:avLst/>
          </a:prstGeom>
        </p:spPr>
        <p:txBody>
          <a:bodyPr>
            <a:noAutofit/>
          </a:bodyPr>
          <a:lstStyle/>
          <a:p>
            <a:r>
              <a:rPr lang="en-US" sz="4000" dirty="0">
                <a:solidFill>
                  <a:srgbClr val="00A585"/>
                </a:solidFill>
              </a:rPr>
              <a:t>At the end of this session you will be able to:</a:t>
            </a:r>
            <a:br>
              <a:rPr lang="en-US" sz="4000" dirty="0">
                <a:solidFill>
                  <a:srgbClr val="00A585"/>
                </a:solidFill>
              </a:rPr>
            </a:br>
            <a:br>
              <a:rPr lang="en-US" sz="4000" dirty="0">
                <a:solidFill>
                  <a:srgbClr val="00A585"/>
                </a:solidFill>
              </a:rPr>
            </a:br>
            <a:endParaRPr sz="4000" dirty="0">
              <a:solidFill>
                <a:srgbClr val="00A585"/>
              </a:solidFill>
            </a:endParaRPr>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4E417-8E54-4BAB-8D9D-43B196FAAA38}"/>
              </a:ext>
            </a:extLst>
          </p:cNvPr>
          <p:cNvSpPr>
            <a:spLocks noGrp="1"/>
          </p:cNvSpPr>
          <p:nvPr>
            <p:ph type="title"/>
          </p:nvPr>
        </p:nvSpPr>
        <p:spPr>
          <a:xfrm>
            <a:off x="453664" y="383116"/>
            <a:ext cx="13953493" cy="1130300"/>
          </a:xfrm>
        </p:spPr>
        <p:txBody>
          <a:bodyPr/>
          <a:lstStyle/>
          <a:p>
            <a:r>
              <a:rPr lang="en-GB" dirty="0"/>
              <a:t>What is the programme cycle?</a:t>
            </a:r>
          </a:p>
        </p:txBody>
      </p:sp>
      <p:sp>
        <p:nvSpPr>
          <p:cNvPr id="4" name="Slide Number Placeholder 3">
            <a:extLst>
              <a:ext uri="{FF2B5EF4-FFF2-40B4-BE49-F238E27FC236}">
                <a16:creationId xmlns:a16="http://schemas.microsoft.com/office/drawing/2014/main" id="{74F33924-28A9-47C1-8391-536AB158AF18}"/>
              </a:ext>
            </a:extLst>
          </p:cNvPr>
          <p:cNvSpPr>
            <a:spLocks noGrp="1"/>
          </p:cNvSpPr>
          <p:nvPr>
            <p:ph type="sldNum" sz="quarter" idx="2"/>
          </p:nvPr>
        </p:nvSpPr>
        <p:spPr>
          <a:xfrm>
            <a:off x="3403180" y="8921904"/>
            <a:ext cx="238848" cy="389915"/>
          </a:xfrm>
        </p:spPr>
        <p:txBody>
          <a:bodyPr/>
          <a:lstStyle/>
          <a:p>
            <a:fld id="{86CB4B4D-7CA3-9044-876B-883B54F8677D}" type="slidenum">
              <a:rPr lang="en-GB" smtClean="0"/>
              <a:t>3</a:t>
            </a:fld>
            <a:endParaRPr lang="en-GB" dirty="0"/>
          </a:p>
        </p:txBody>
      </p:sp>
      <p:pic>
        <p:nvPicPr>
          <p:cNvPr id="11" name="Picture 10">
            <a:extLst>
              <a:ext uri="{FF2B5EF4-FFF2-40B4-BE49-F238E27FC236}">
                <a16:creationId xmlns:a16="http://schemas.microsoft.com/office/drawing/2014/main" id="{FF907B7E-39F1-4B26-895E-D957AE6E36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57093" y="1874469"/>
            <a:ext cx="6608641" cy="6562426"/>
          </a:xfrm>
          <a:prstGeom prst="rect">
            <a:avLst/>
          </a:prstGeom>
        </p:spPr>
      </p:pic>
      <p:sp>
        <p:nvSpPr>
          <p:cNvPr id="12" name="TextBox 11">
            <a:extLst>
              <a:ext uri="{FF2B5EF4-FFF2-40B4-BE49-F238E27FC236}">
                <a16:creationId xmlns:a16="http://schemas.microsoft.com/office/drawing/2014/main" id="{284BB677-8EAD-4B4A-8659-6A22F0092390}"/>
              </a:ext>
            </a:extLst>
          </p:cNvPr>
          <p:cNvSpPr txBox="1"/>
          <p:nvPr/>
        </p:nvSpPr>
        <p:spPr>
          <a:xfrm>
            <a:off x="2495601" y="2055962"/>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Assessment </a:t>
            </a:r>
            <a:r>
              <a:rPr lang="en-GB" sz="3600" b="1" dirty="0">
                <a:solidFill>
                  <a:srgbClr val="000000"/>
                </a:solidFill>
              </a:rPr>
              <a:t>and</a:t>
            </a:r>
            <a:r>
              <a:rPr kumimoji="0" lang="en-GB"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 </a:t>
            </a:r>
            <a:r>
              <a:rPr lang="en-GB" sz="3600" b="1" dirty="0">
                <a:solidFill>
                  <a:srgbClr val="000000"/>
                </a:solidFill>
              </a:rPr>
              <a:t>a</a:t>
            </a:r>
            <a:r>
              <a:rPr kumimoji="0" lang="en-GB"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nalysis</a:t>
            </a:r>
          </a:p>
        </p:txBody>
      </p:sp>
      <p:sp>
        <p:nvSpPr>
          <p:cNvPr id="15" name="TextBox 14">
            <a:extLst>
              <a:ext uri="{FF2B5EF4-FFF2-40B4-BE49-F238E27FC236}">
                <a16:creationId xmlns:a16="http://schemas.microsoft.com/office/drawing/2014/main" id="{EE031782-3A17-4C19-9001-F47B7AC21BE7}"/>
              </a:ext>
            </a:extLst>
          </p:cNvPr>
          <p:cNvSpPr txBox="1"/>
          <p:nvPr/>
        </p:nvSpPr>
        <p:spPr>
          <a:xfrm>
            <a:off x="7380965" y="2193122"/>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600" b="1" dirty="0">
                <a:solidFill>
                  <a:srgbClr val="000000"/>
                </a:solidFill>
              </a:rPr>
              <a:t>Strategy development</a:t>
            </a:r>
            <a:endParaRPr kumimoji="0" lang="en-GB" sz="3600" b="1" i="0" u="none" strike="noStrike" cap="none" spc="0" normalizeH="0" baseline="0" dirty="0">
              <a:ln>
                <a:noFill/>
              </a:ln>
              <a:solidFill>
                <a:srgbClr val="000000"/>
              </a:solidFill>
              <a:effectLst/>
              <a:uFillTx/>
              <a:sym typeface="Open Sans Regular"/>
            </a:endParaRPr>
          </a:p>
        </p:txBody>
      </p:sp>
      <p:sp>
        <p:nvSpPr>
          <p:cNvPr id="16" name="TextBox 15">
            <a:extLst>
              <a:ext uri="{FF2B5EF4-FFF2-40B4-BE49-F238E27FC236}">
                <a16:creationId xmlns:a16="http://schemas.microsoft.com/office/drawing/2014/main" id="{AC6CDD58-936E-4D9D-B24D-B8D611F8E8C8}"/>
              </a:ext>
            </a:extLst>
          </p:cNvPr>
          <p:cNvSpPr txBox="1"/>
          <p:nvPr/>
        </p:nvSpPr>
        <p:spPr>
          <a:xfrm>
            <a:off x="7846237" y="5290809"/>
            <a:ext cx="50006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600" b="1" dirty="0">
                <a:solidFill>
                  <a:srgbClr val="000000"/>
                </a:solidFill>
              </a:rPr>
              <a:t>Planning and programme design</a:t>
            </a:r>
            <a:endParaRPr kumimoji="0" lang="en-GB" sz="3600" b="1" i="0" u="none" strike="noStrike" cap="none" spc="0" normalizeH="0" baseline="0" dirty="0">
              <a:ln>
                <a:noFill/>
              </a:ln>
              <a:solidFill>
                <a:srgbClr val="000000"/>
              </a:solidFill>
              <a:effectLst/>
              <a:uFillTx/>
              <a:sym typeface="Open Sans Regular"/>
            </a:endParaRPr>
          </a:p>
        </p:txBody>
      </p:sp>
      <p:sp>
        <p:nvSpPr>
          <p:cNvPr id="17" name="TextBox 16">
            <a:extLst>
              <a:ext uri="{FF2B5EF4-FFF2-40B4-BE49-F238E27FC236}">
                <a16:creationId xmlns:a16="http://schemas.microsoft.com/office/drawing/2014/main" id="{5034056E-9ADB-457D-AF08-35199BAE4395}"/>
              </a:ext>
            </a:extLst>
          </p:cNvPr>
          <p:cNvSpPr txBox="1"/>
          <p:nvPr/>
        </p:nvSpPr>
        <p:spPr>
          <a:xfrm>
            <a:off x="5114930" y="8253680"/>
            <a:ext cx="390774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600" b="1" dirty="0">
                <a:solidFill>
                  <a:srgbClr val="000000"/>
                </a:solidFill>
              </a:rPr>
              <a:t>Implementation and monitoring</a:t>
            </a:r>
            <a:endParaRPr kumimoji="0" lang="en-GB" sz="3600" b="1" i="0" u="none" strike="noStrike" cap="none" spc="0" normalizeH="0" baseline="0" dirty="0">
              <a:ln>
                <a:noFill/>
              </a:ln>
              <a:solidFill>
                <a:srgbClr val="000000"/>
              </a:solidFill>
              <a:effectLst/>
              <a:uFillTx/>
              <a:sym typeface="Open Sans Regular"/>
            </a:endParaRPr>
          </a:p>
        </p:txBody>
      </p:sp>
      <p:sp>
        <p:nvSpPr>
          <p:cNvPr id="18" name="TextBox 17">
            <a:extLst>
              <a:ext uri="{FF2B5EF4-FFF2-40B4-BE49-F238E27FC236}">
                <a16:creationId xmlns:a16="http://schemas.microsoft.com/office/drawing/2014/main" id="{71530A4C-2BF5-4066-8EA4-A264C7D90615}"/>
              </a:ext>
            </a:extLst>
          </p:cNvPr>
          <p:cNvSpPr txBox="1"/>
          <p:nvPr/>
        </p:nvSpPr>
        <p:spPr>
          <a:xfrm>
            <a:off x="1723699" y="5353692"/>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600" b="1" dirty="0">
                <a:solidFill>
                  <a:srgbClr val="000000"/>
                </a:solidFill>
              </a:rPr>
              <a:t>Evaluation and learning</a:t>
            </a:r>
            <a:endParaRPr kumimoji="0" lang="en-GB" sz="3600" b="1" i="0" u="none" strike="noStrike" cap="none" spc="0" normalizeH="0" baseline="0" dirty="0">
              <a:ln>
                <a:noFill/>
              </a:ln>
              <a:solidFill>
                <a:srgbClr val="000000"/>
              </a:solidFill>
              <a:effectLst/>
              <a:uFillTx/>
              <a:sym typeface="Open Sans Regular"/>
            </a:endParaRPr>
          </a:p>
        </p:txBody>
      </p:sp>
      <p:pic>
        <p:nvPicPr>
          <p:cNvPr id="10" name="Picture 2" descr="Image result for 2018 SPhere HAndbook">
            <a:extLst>
              <a:ext uri="{FF2B5EF4-FFF2-40B4-BE49-F238E27FC236}">
                <a16:creationId xmlns:a16="http://schemas.microsoft.com/office/drawing/2014/main" id="{D834512C-31BA-46DE-992C-4611830809F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420422" y="4335653"/>
            <a:ext cx="2810224" cy="4054959"/>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FE7588C-B0F9-4B30-942F-CD9D56B11F4D}"/>
              </a:ext>
            </a:extLst>
          </p:cNvPr>
          <p:cNvSpPr txBox="1"/>
          <p:nvPr/>
        </p:nvSpPr>
        <p:spPr>
          <a:xfrm>
            <a:off x="13609656" y="8667611"/>
            <a:ext cx="243175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9</a:t>
            </a:r>
          </a:p>
        </p:txBody>
      </p:sp>
    </p:spTree>
    <p:extLst>
      <p:ext uri="{BB962C8B-B14F-4D97-AF65-F5344CB8AC3E}">
        <p14:creationId xmlns:p14="http://schemas.microsoft.com/office/powerpoint/2010/main" val="10915169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A graphical representation of the Humanitarian Programme Cycle appears here">
            <a:extLst>
              <a:ext uri="{FF2B5EF4-FFF2-40B4-BE49-F238E27FC236}">
                <a16:creationId xmlns:a16="http://schemas.microsoft.com/office/drawing/2014/main" id="{DC238A89-A3C1-4603-9F5C-F081C61F441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483577" y="1715720"/>
            <a:ext cx="9642728" cy="6102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8D06607-50ED-4290-BBE6-87E77F585B0C}"/>
              </a:ext>
            </a:extLst>
          </p:cNvPr>
          <p:cNvSpPr>
            <a:spLocks noGrp="1"/>
          </p:cNvSpPr>
          <p:nvPr>
            <p:ph type="title"/>
          </p:nvPr>
        </p:nvSpPr>
        <p:spPr/>
        <p:txBody>
          <a:bodyPr>
            <a:normAutofit fontScale="90000"/>
          </a:bodyPr>
          <a:lstStyle/>
          <a:p>
            <a:r>
              <a:rPr lang="en-GB" dirty="0"/>
              <a:t>The humanitarian programme cycle </a:t>
            </a:r>
          </a:p>
        </p:txBody>
      </p:sp>
      <p:sp>
        <p:nvSpPr>
          <p:cNvPr id="4" name="Slide Number Placeholder 3">
            <a:extLst>
              <a:ext uri="{FF2B5EF4-FFF2-40B4-BE49-F238E27FC236}">
                <a16:creationId xmlns:a16="http://schemas.microsoft.com/office/drawing/2014/main" id="{440036E8-614A-45BD-8174-9801FFD0F42E}"/>
              </a:ext>
            </a:extLst>
          </p:cNvPr>
          <p:cNvSpPr>
            <a:spLocks noGrp="1"/>
          </p:cNvSpPr>
          <p:nvPr>
            <p:ph type="sldNum" sz="quarter" idx="2"/>
          </p:nvPr>
        </p:nvSpPr>
        <p:spPr>
          <a:xfrm>
            <a:off x="3390428" y="8809567"/>
            <a:ext cx="238848" cy="389915"/>
          </a:xfrm>
        </p:spPr>
        <p:txBody>
          <a:bodyPr/>
          <a:lstStyle/>
          <a:p>
            <a:fld id="{86CB4B4D-7CA3-9044-876B-883B54F8677D}" type="slidenum">
              <a:rPr lang="en-GB" smtClean="0"/>
              <a:t>4</a:t>
            </a:fld>
            <a:endParaRPr lang="en-GB" dirty="0"/>
          </a:p>
        </p:txBody>
      </p:sp>
      <p:sp>
        <p:nvSpPr>
          <p:cNvPr id="6" name="Rectangle 5">
            <a:extLst>
              <a:ext uri="{FF2B5EF4-FFF2-40B4-BE49-F238E27FC236}">
                <a16:creationId xmlns:a16="http://schemas.microsoft.com/office/drawing/2014/main" id="{BB05A3E5-B744-4BE3-9D1D-14E7798B6A73}"/>
              </a:ext>
            </a:extLst>
          </p:cNvPr>
          <p:cNvSpPr/>
          <p:nvPr/>
        </p:nvSpPr>
        <p:spPr>
          <a:xfrm>
            <a:off x="11093118" y="9231342"/>
            <a:ext cx="5065810" cy="400110"/>
          </a:xfrm>
          <a:prstGeom prst="rect">
            <a:avLst/>
          </a:prstGeom>
        </p:spPr>
        <p:txBody>
          <a:bodyPr wrap="none">
            <a:spAutoFit/>
          </a:bodyPr>
          <a:lstStyle/>
          <a:p>
            <a:r>
              <a:rPr lang="en-GB" sz="2000" dirty="0">
                <a:solidFill>
                  <a:srgbClr val="00B297"/>
                </a:solidFill>
              </a:rPr>
              <a:t>Graphic from </a:t>
            </a:r>
            <a:r>
              <a:rPr lang="en-GB" sz="2000" dirty="0" err="1">
                <a:solidFill>
                  <a:srgbClr val="00B297"/>
                </a:solidFill>
              </a:rPr>
              <a:t>www.humanitarianresponse.info</a:t>
            </a:r>
            <a:endParaRPr lang="en-GB" sz="2000" dirty="0">
              <a:solidFill>
                <a:srgbClr val="00B297"/>
              </a:solidFill>
            </a:endParaRPr>
          </a:p>
        </p:txBody>
      </p:sp>
      <p:sp>
        <p:nvSpPr>
          <p:cNvPr id="3" name="TextBox 2">
            <a:extLst>
              <a:ext uri="{FF2B5EF4-FFF2-40B4-BE49-F238E27FC236}">
                <a16:creationId xmlns:a16="http://schemas.microsoft.com/office/drawing/2014/main" id="{2F3D8494-3F98-4519-97C3-95DB674FA2E2}"/>
              </a:ext>
            </a:extLst>
          </p:cNvPr>
          <p:cNvSpPr txBox="1"/>
          <p:nvPr/>
        </p:nvSpPr>
        <p:spPr>
          <a:xfrm>
            <a:off x="582846" y="1781132"/>
            <a:ext cx="5615163"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4000" b="0" i="0" u="none" strike="noStrike" cap="none" spc="0" normalizeH="0" baseline="0" dirty="0">
                <a:ln>
                  <a:noFill/>
                </a:ln>
                <a:solidFill>
                  <a:srgbClr val="000000"/>
                </a:solidFill>
                <a:effectLst/>
                <a:uFillTx/>
                <a:sym typeface="Open Sans Regular"/>
              </a:rPr>
              <a:t>Note: The IASC/OCHA programme cycle diagram and phases are slightly different to those used by Sphere.</a:t>
            </a:r>
          </a:p>
          <a:p>
            <a:pPr marL="0" marR="0" indent="0" algn="l" defTabSz="584200" rtl="0" fontAlgn="auto" latinLnBrk="0" hangingPunct="0">
              <a:lnSpc>
                <a:spcPct val="100000"/>
              </a:lnSpc>
              <a:spcBef>
                <a:spcPts val="0"/>
              </a:spcBef>
              <a:spcAft>
                <a:spcPts val="0"/>
              </a:spcAft>
              <a:buClrTx/>
              <a:buSzTx/>
              <a:buFontTx/>
              <a:buNone/>
              <a:tabLst/>
            </a:pPr>
            <a:endParaRPr lang="en-GB" sz="4000" dirty="0">
              <a:solidFill>
                <a:srgbClr val="000000"/>
              </a:solidFill>
            </a:endParaRPr>
          </a:p>
        </p:txBody>
      </p:sp>
      <p:sp>
        <p:nvSpPr>
          <p:cNvPr id="7" name="Oval 6">
            <a:extLst>
              <a:ext uri="{FF2B5EF4-FFF2-40B4-BE49-F238E27FC236}">
                <a16:creationId xmlns:a16="http://schemas.microsoft.com/office/drawing/2014/main" id="{8DC56D64-29DA-4145-976C-D8BD5691CBF0}"/>
              </a:ext>
            </a:extLst>
          </p:cNvPr>
          <p:cNvSpPr/>
          <p:nvPr/>
        </p:nvSpPr>
        <p:spPr>
          <a:xfrm>
            <a:off x="13705111" y="6511350"/>
            <a:ext cx="2480128" cy="1187689"/>
          </a:xfrm>
          <a:prstGeom prst="ellipse">
            <a:avLst/>
          </a:pr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8" name="Oval 7">
            <a:extLst>
              <a:ext uri="{FF2B5EF4-FFF2-40B4-BE49-F238E27FC236}">
                <a16:creationId xmlns:a16="http://schemas.microsoft.com/office/drawing/2014/main" id="{E66D71F1-9907-4144-9AD9-445CF5F68270}"/>
              </a:ext>
            </a:extLst>
          </p:cNvPr>
          <p:cNvSpPr/>
          <p:nvPr/>
        </p:nvSpPr>
        <p:spPr>
          <a:xfrm>
            <a:off x="6343647" y="3885696"/>
            <a:ext cx="3243699" cy="1130300"/>
          </a:xfrm>
          <a:prstGeom prst="ellipse">
            <a:avLst/>
          </a:pr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9" name="Rectangle 8">
            <a:extLst>
              <a:ext uri="{FF2B5EF4-FFF2-40B4-BE49-F238E27FC236}">
                <a16:creationId xmlns:a16="http://schemas.microsoft.com/office/drawing/2014/main" id="{9FDF4BC4-5D66-4D06-B8AD-61CD7B6CA9EF}"/>
              </a:ext>
            </a:extLst>
          </p:cNvPr>
          <p:cNvSpPr/>
          <p:nvPr/>
        </p:nvSpPr>
        <p:spPr>
          <a:xfrm>
            <a:off x="560169" y="5263575"/>
            <a:ext cx="5805480" cy="2554545"/>
          </a:xfrm>
          <a:prstGeom prst="rect">
            <a:avLst/>
          </a:prstGeom>
        </p:spPr>
        <p:txBody>
          <a:bodyPr wrap="square">
            <a:spAutoFit/>
          </a:bodyPr>
          <a:lstStyle/>
          <a:p>
            <a:pPr algn="l"/>
            <a:r>
              <a:rPr lang="en-GB" sz="4000" b="1" dirty="0">
                <a:solidFill>
                  <a:srgbClr val="000000"/>
                </a:solidFill>
              </a:rPr>
              <a:t>Despite these differences, the principles are the same.</a:t>
            </a:r>
          </a:p>
        </p:txBody>
      </p:sp>
    </p:spTree>
    <p:extLst>
      <p:ext uri="{BB962C8B-B14F-4D97-AF65-F5344CB8AC3E}">
        <p14:creationId xmlns:p14="http://schemas.microsoft.com/office/powerpoint/2010/main" val="2702695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magnifying glass">
            <a:extLst>
              <a:ext uri="{FF2B5EF4-FFF2-40B4-BE49-F238E27FC236}">
                <a16:creationId xmlns:a16="http://schemas.microsoft.com/office/drawing/2014/main" id="{EABADF01-9D0B-4BA1-8C3A-8BBDF6240F4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1"/>
          <a:stretch/>
        </p:blipFill>
        <p:spPr bwMode="auto">
          <a:xfrm flipH="1">
            <a:off x="6641591" y="2771050"/>
            <a:ext cx="10698671" cy="698862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E74CE63-A0F3-451E-8012-78EE759A8AAD}"/>
              </a:ext>
            </a:extLst>
          </p:cNvPr>
          <p:cNvSpPr>
            <a:spLocks noGrp="1"/>
          </p:cNvSpPr>
          <p:nvPr>
            <p:ph type="title"/>
          </p:nvPr>
        </p:nvSpPr>
        <p:spPr/>
        <p:txBody>
          <a:bodyPr/>
          <a:lstStyle/>
          <a:p>
            <a:r>
              <a:rPr lang="en-US" dirty="0"/>
              <a:t>Assessment and analysis</a:t>
            </a:r>
          </a:p>
        </p:txBody>
      </p:sp>
      <p:sp>
        <p:nvSpPr>
          <p:cNvPr id="3" name="Text Placeholder 2">
            <a:extLst>
              <a:ext uri="{FF2B5EF4-FFF2-40B4-BE49-F238E27FC236}">
                <a16:creationId xmlns:a16="http://schemas.microsoft.com/office/drawing/2014/main" id="{F23DE640-3168-4361-A6B2-67622473B43D}"/>
              </a:ext>
            </a:extLst>
          </p:cNvPr>
          <p:cNvSpPr>
            <a:spLocks noGrp="1"/>
          </p:cNvSpPr>
          <p:nvPr>
            <p:ph type="body" sz="half" idx="1"/>
          </p:nvPr>
        </p:nvSpPr>
        <p:spPr>
          <a:xfrm>
            <a:off x="1231991" y="1200722"/>
            <a:ext cx="7438140" cy="7226997"/>
          </a:xfrm>
        </p:spPr>
        <p:txBody>
          <a:bodyPr>
            <a:normAutofit/>
          </a:bodyPr>
          <a:lstStyle/>
          <a:p>
            <a:pPr marL="571500" indent="-571500">
              <a:buFont typeface="Arial" panose="020B0604020202020204" pitchFamily="34" charset="0"/>
              <a:buChar char="•"/>
            </a:pPr>
            <a:r>
              <a:rPr lang="en-US" sz="4400" dirty="0"/>
              <a:t>Starts the cycle</a:t>
            </a:r>
          </a:p>
          <a:p>
            <a:pPr marL="571500" indent="-571500">
              <a:buFont typeface="Arial" panose="020B0604020202020204" pitchFamily="34" charset="0"/>
              <a:buChar char="•"/>
            </a:pPr>
            <a:r>
              <a:rPr lang="en-US" sz="4400" dirty="0"/>
              <a:t>Continues and improves during the response</a:t>
            </a:r>
          </a:p>
          <a:p>
            <a:pPr marL="571500" indent="-571500">
              <a:buFont typeface="Arial" panose="020B0604020202020204" pitchFamily="34" charset="0"/>
              <a:buChar char="•"/>
            </a:pPr>
            <a:r>
              <a:rPr lang="en-US" sz="4400" dirty="0"/>
              <a:t>Immediate assessment incorporates analysis by using Sphere indicators as a baseline to measure against </a:t>
            </a:r>
          </a:p>
        </p:txBody>
      </p:sp>
      <p:sp>
        <p:nvSpPr>
          <p:cNvPr id="4" name="Slide Number Placeholder 3">
            <a:extLst>
              <a:ext uri="{FF2B5EF4-FFF2-40B4-BE49-F238E27FC236}">
                <a16:creationId xmlns:a16="http://schemas.microsoft.com/office/drawing/2014/main" id="{37689BCE-0DF3-4FD0-97D7-AAA21F9D194F}"/>
              </a:ext>
            </a:extLst>
          </p:cNvPr>
          <p:cNvSpPr>
            <a:spLocks noGrp="1"/>
          </p:cNvSpPr>
          <p:nvPr>
            <p:ph type="sldNum" sz="quarter" idx="2"/>
          </p:nvPr>
        </p:nvSpPr>
        <p:spPr/>
        <p:txBody>
          <a:bodyPr/>
          <a:lstStyle/>
          <a:p>
            <a:fld id="{86CB4B4D-7CA3-9044-876B-883B54F8677D}" type="slidenum">
              <a:rPr lang="en-US" smtClean="0"/>
              <a:t>5</a:t>
            </a:fld>
            <a:endParaRPr lang="en-US" dirty="0"/>
          </a:p>
        </p:txBody>
      </p:sp>
    </p:spTree>
    <p:extLst>
      <p:ext uri="{BB962C8B-B14F-4D97-AF65-F5344CB8AC3E}">
        <p14:creationId xmlns:p14="http://schemas.microsoft.com/office/powerpoint/2010/main" val="76781241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EFAA0-AF61-4CFF-8DF3-6220DACACE4F}"/>
              </a:ext>
            </a:extLst>
          </p:cNvPr>
          <p:cNvSpPr>
            <a:spLocks noGrp="1"/>
          </p:cNvSpPr>
          <p:nvPr>
            <p:ph type="title"/>
          </p:nvPr>
        </p:nvSpPr>
        <p:spPr/>
        <p:txBody>
          <a:bodyPr/>
          <a:lstStyle/>
          <a:p>
            <a:r>
              <a:rPr lang="en-US" dirty="0"/>
              <a:t>Strategy development</a:t>
            </a:r>
          </a:p>
        </p:txBody>
      </p:sp>
      <p:sp>
        <p:nvSpPr>
          <p:cNvPr id="3" name="Text Placeholder 2">
            <a:extLst>
              <a:ext uri="{FF2B5EF4-FFF2-40B4-BE49-F238E27FC236}">
                <a16:creationId xmlns:a16="http://schemas.microsoft.com/office/drawing/2014/main" id="{239B0CA1-2D76-4596-BCAF-C699603EE045}"/>
              </a:ext>
            </a:extLst>
          </p:cNvPr>
          <p:cNvSpPr>
            <a:spLocks noGrp="1"/>
          </p:cNvSpPr>
          <p:nvPr>
            <p:ph type="body" sz="half" idx="1"/>
          </p:nvPr>
        </p:nvSpPr>
        <p:spPr>
          <a:xfrm>
            <a:off x="1018631" y="1499521"/>
            <a:ext cx="9633721" cy="6845997"/>
          </a:xfrm>
        </p:spPr>
        <p:txBody>
          <a:bodyPr>
            <a:normAutofit/>
          </a:bodyPr>
          <a:lstStyle/>
          <a:p>
            <a:r>
              <a:rPr lang="en-GB" b="1" dirty="0"/>
              <a:t>Consider all options – and choose your strategy</a:t>
            </a:r>
          </a:p>
          <a:p>
            <a:pPr marL="571500" indent="-571500">
              <a:buFont typeface="Arial" panose="020B0604020202020204" pitchFamily="34" charset="0"/>
              <a:buChar char="•"/>
            </a:pPr>
            <a:r>
              <a:rPr lang="en-GB" dirty="0"/>
              <a:t>Distribute directly or provide cash?</a:t>
            </a:r>
          </a:p>
          <a:p>
            <a:pPr marL="571500" indent="-571500">
              <a:buFont typeface="Arial" panose="020B0604020202020204" pitchFamily="34" charset="0"/>
              <a:buChar char="•"/>
            </a:pPr>
            <a:r>
              <a:rPr lang="en-GB" dirty="0"/>
              <a:t>Provide seeds and tools or food?</a:t>
            </a:r>
          </a:p>
          <a:p>
            <a:pPr marL="571500" indent="-571500">
              <a:buFont typeface="Arial" panose="020B0604020202020204" pitchFamily="34" charset="0"/>
              <a:buChar char="•"/>
            </a:pPr>
            <a:r>
              <a:rPr lang="en-US" dirty="0"/>
              <a:t>Tanker water from the river or drill a new well?</a:t>
            </a:r>
          </a:p>
          <a:p>
            <a:pPr marL="571500" indent="-571500">
              <a:buFont typeface="Arial" panose="020B0604020202020204" pitchFamily="34" charset="0"/>
              <a:buChar char="•"/>
            </a:pPr>
            <a:r>
              <a:rPr lang="en-US" dirty="0"/>
              <a:t>Order tents, provide local traditional shelter materials, or pay rent?</a:t>
            </a:r>
          </a:p>
          <a:p>
            <a:endParaRPr lang="en-US" dirty="0"/>
          </a:p>
          <a:p>
            <a:endParaRPr lang="en-US" dirty="0"/>
          </a:p>
        </p:txBody>
      </p:sp>
      <p:sp>
        <p:nvSpPr>
          <p:cNvPr id="4" name="Slide Number Placeholder 3">
            <a:extLst>
              <a:ext uri="{FF2B5EF4-FFF2-40B4-BE49-F238E27FC236}">
                <a16:creationId xmlns:a16="http://schemas.microsoft.com/office/drawing/2014/main" id="{CB178DF3-F227-4DBC-9530-B46F782FDDA1}"/>
              </a:ext>
            </a:extLst>
          </p:cNvPr>
          <p:cNvSpPr>
            <a:spLocks noGrp="1"/>
          </p:cNvSpPr>
          <p:nvPr>
            <p:ph type="sldNum" sz="quarter" idx="2"/>
          </p:nvPr>
        </p:nvSpPr>
        <p:spPr/>
        <p:txBody>
          <a:bodyPr/>
          <a:lstStyle/>
          <a:p>
            <a:fld id="{86CB4B4D-7CA3-9044-876B-883B54F8677D}" type="slidenum">
              <a:rPr lang="en-US" smtClean="0"/>
              <a:t>6</a:t>
            </a:fld>
            <a:endParaRPr lang="en-US" dirty="0"/>
          </a:p>
        </p:txBody>
      </p:sp>
      <p:pic>
        <p:nvPicPr>
          <p:cNvPr id="2050" name="Picture 2" descr="Scale Figurine">
            <a:extLst>
              <a:ext uri="{FF2B5EF4-FFF2-40B4-BE49-F238E27FC236}">
                <a16:creationId xmlns:a16="http://schemas.microsoft.com/office/drawing/2014/main" id="{622788E8-F2A1-4779-87E8-DFA3B6CEE6B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652352" y="816959"/>
            <a:ext cx="5669280" cy="76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41945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C33B5-5231-40E6-A0D6-0AC2C89F040C}"/>
              </a:ext>
            </a:extLst>
          </p:cNvPr>
          <p:cNvSpPr>
            <a:spLocks noGrp="1"/>
          </p:cNvSpPr>
          <p:nvPr>
            <p:ph type="title"/>
          </p:nvPr>
        </p:nvSpPr>
        <p:spPr/>
        <p:txBody>
          <a:bodyPr/>
          <a:lstStyle/>
          <a:p>
            <a:r>
              <a:rPr lang="en-GB" dirty="0"/>
              <a:t>Planning and programme design</a:t>
            </a:r>
          </a:p>
        </p:txBody>
      </p:sp>
      <p:sp>
        <p:nvSpPr>
          <p:cNvPr id="3" name="Text Placeholder 2">
            <a:extLst>
              <a:ext uri="{FF2B5EF4-FFF2-40B4-BE49-F238E27FC236}">
                <a16:creationId xmlns:a16="http://schemas.microsoft.com/office/drawing/2014/main" id="{C92A1C98-102F-432B-A588-5F1D5E37F5D4}"/>
              </a:ext>
            </a:extLst>
          </p:cNvPr>
          <p:cNvSpPr>
            <a:spLocks noGrp="1"/>
          </p:cNvSpPr>
          <p:nvPr>
            <p:ph type="body" sz="half" idx="1"/>
          </p:nvPr>
        </p:nvSpPr>
        <p:spPr>
          <a:xfrm>
            <a:off x="1033871" y="1643106"/>
            <a:ext cx="8978809" cy="6724078"/>
          </a:xfrm>
        </p:spPr>
        <p:txBody>
          <a:bodyPr>
            <a:normAutofit/>
          </a:bodyPr>
          <a:lstStyle/>
          <a:p>
            <a:pPr marL="571500" indent="-571500">
              <a:buFont typeface="Arial" panose="020B0604020202020204" pitchFamily="34" charset="0"/>
              <a:buChar char="•"/>
            </a:pPr>
            <a:r>
              <a:rPr lang="en-GB" sz="4400" dirty="0"/>
              <a:t>Develop quality programmes using well-established professional norms and practices (Sphere)</a:t>
            </a:r>
          </a:p>
          <a:p>
            <a:pPr marL="571500" indent="-571500">
              <a:buFont typeface="Arial" panose="020B0604020202020204" pitchFamily="34" charset="0"/>
              <a:buChar char="•"/>
            </a:pPr>
            <a:r>
              <a:rPr lang="en-GB" sz="4400" dirty="0"/>
              <a:t>Do this together with affected people </a:t>
            </a:r>
          </a:p>
          <a:p>
            <a:pPr marL="571500" indent="-571500">
              <a:buFont typeface="Arial" panose="020B0604020202020204" pitchFamily="34" charset="0"/>
              <a:buChar char="•"/>
            </a:pPr>
            <a:r>
              <a:rPr lang="en-GB" sz="4400" dirty="0"/>
              <a:t>Understand vulnerabilities and build on capacities</a:t>
            </a:r>
          </a:p>
        </p:txBody>
      </p:sp>
      <p:sp>
        <p:nvSpPr>
          <p:cNvPr id="4" name="Slide Number Placeholder 3">
            <a:extLst>
              <a:ext uri="{FF2B5EF4-FFF2-40B4-BE49-F238E27FC236}">
                <a16:creationId xmlns:a16="http://schemas.microsoft.com/office/drawing/2014/main" id="{5767F8B4-7761-44CD-8923-14BA09831210}"/>
              </a:ext>
            </a:extLst>
          </p:cNvPr>
          <p:cNvSpPr>
            <a:spLocks noGrp="1"/>
          </p:cNvSpPr>
          <p:nvPr>
            <p:ph type="sldNum" sz="quarter" idx="2"/>
          </p:nvPr>
        </p:nvSpPr>
        <p:spPr>
          <a:xfrm>
            <a:off x="3390428" y="8809567"/>
            <a:ext cx="238848" cy="389915"/>
          </a:xfrm>
        </p:spPr>
        <p:txBody>
          <a:bodyPr/>
          <a:lstStyle/>
          <a:p>
            <a:fld id="{86CB4B4D-7CA3-9044-876B-883B54F8677D}" type="slidenum">
              <a:rPr lang="en-GB" smtClean="0"/>
              <a:t>7</a:t>
            </a:fld>
            <a:endParaRPr lang="en-GB" dirty="0"/>
          </a:p>
        </p:txBody>
      </p:sp>
      <p:pic>
        <p:nvPicPr>
          <p:cNvPr id="6" name="Picture 5">
            <a:extLst>
              <a:ext uri="{FF2B5EF4-FFF2-40B4-BE49-F238E27FC236}">
                <a16:creationId xmlns:a16="http://schemas.microsoft.com/office/drawing/2014/main" id="{A376F430-852A-46A7-A49B-C9AB4181CC6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10344912" y="2758250"/>
            <a:ext cx="8126157" cy="5864543"/>
          </a:xfrm>
          <a:prstGeom prst="rect">
            <a:avLst/>
          </a:prstGeom>
        </p:spPr>
      </p:pic>
    </p:spTree>
    <p:extLst>
      <p:ext uri="{BB962C8B-B14F-4D97-AF65-F5344CB8AC3E}">
        <p14:creationId xmlns:p14="http://schemas.microsoft.com/office/powerpoint/2010/main" val="81051075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166E2F-9C3F-4D0A-8BA4-C08C7B468DC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8438828" y="1244870"/>
            <a:ext cx="9134373" cy="7883089"/>
          </a:xfrm>
          <a:prstGeom prst="rect">
            <a:avLst/>
          </a:prstGeom>
        </p:spPr>
      </p:pic>
      <p:sp>
        <p:nvSpPr>
          <p:cNvPr id="2" name="Title 1">
            <a:extLst>
              <a:ext uri="{FF2B5EF4-FFF2-40B4-BE49-F238E27FC236}">
                <a16:creationId xmlns:a16="http://schemas.microsoft.com/office/drawing/2014/main" id="{E3C69097-23A4-41DE-9BD8-957CEC6896AC}"/>
              </a:ext>
            </a:extLst>
          </p:cNvPr>
          <p:cNvSpPr>
            <a:spLocks noGrp="1"/>
          </p:cNvSpPr>
          <p:nvPr>
            <p:ph type="title"/>
          </p:nvPr>
        </p:nvSpPr>
        <p:spPr/>
        <p:txBody>
          <a:bodyPr/>
          <a:lstStyle/>
          <a:p>
            <a:r>
              <a:rPr lang="en-US" dirty="0"/>
              <a:t>Implementation and monitoring</a:t>
            </a:r>
          </a:p>
        </p:txBody>
      </p:sp>
      <p:sp>
        <p:nvSpPr>
          <p:cNvPr id="3" name="Text Placeholder 2">
            <a:extLst>
              <a:ext uri="{FF2B5EF4-FFF2-40B4-BE49-F238E27FC236}">
                <a16:creationId xmlns:a16="http://schemas.microsoft.com/office/drawing/2014/main" id="{DB6021B5-E1B4-4312-92F1-FC261EEB6926}"/>
              </a:ext>
            </a:extLst>
          </p:cNvPr>
          <p:cNvSpPr>
            <a:spLocks noGrp="1"/>
          </p:cNvSpPr>
          <p:nvPr>
            <p:ph type="body" sz="half" idx="1"/>
          </p:nvPr>
        </p:nvSpPr>
        <p:spPr>
          <a:xfrm>
            <a:off x="859521" y="1395680"/>
            <a:ext cx="8764539" cy="7608844"/>
          </a:xfrm>
        </p:spPr>
        <p:txBody>
          <a:bodyPr>
            <a:normAutofit/>
          </a:bodyPr>
          <a:lstStyle/>
          <a:p>
            <a:pPr marL="571500" indent="-571500">
              <a:buFont typeface="Arial" panose="020B0604020202020204" pitchFamily="34" charset="0"/>
              <a:buChar char="•"/>
            </a:pPr>
            <a:r>
              <a:rPr lang="en-US" dirty="0"/>
              <a:t>Follow established codes of conduct</a:t>
            </a:r>
          </a:p>
          <a:p>
            <a:pPr marL="571500" indent="-571500">
              <a:buFont typeface="Arial" panose="020B0604020202020204" pitchFamily="34" charset="0"/>
              <a:buChar char="•"/>
            </a:pPr>
            <a:r>
              <a:rPr lang="en-US" dirty="0"/>
              <a:t>Train staff and guard against abuse</a:t>
            </a:r>
          </a:p>
          <a:p>
            <a:pPr marL="571500" indent="-571500">
              <a:buFont typeface="Arial" panose="020B0604020202020204" pitchFamily="34" charset="0"/>
              <a:buChar char="•"/>
            </a:pPr>
            <a:r>
              <a:rPr lang="en-US" dirty="0"/>
              <a:t>Be accountable to people in need – don’t delay and check that things are going according to plan</a:t>
            </a:r>
          </a:p>
          <a:p>
            <a:pPr marL="571500" indent="-571500">
              <a:buFont typeface="Arial" panose="020B0604020202020204" pitchFamily="34" charset="0"/>
              <a:buChar char="•"/>
            </a:pPr>
            <a:r>
              <a:rPr lang="en-US" dirty="0"/>
              <a:t>Be accountable to donors – don’t waste time, money, or resources</a:t>
            </a:r>
          </a:p>
        </p:txBody>
      </p:sp>
      <p:sp>
        <p:nvSpPr>
          <p:cNvPr id="4" name="Slide Number Placeholder 3">
            <a:extLst>
              <a:ext uri="{FF2B5EF4-FFF2-40B4-BE49-F238E27FC236}">
                <a16:creationId xmlns:a16="http://schemas.microsoft.com/office/drawing/2014/main" id="{BC4BD7B6-E439-4577-87E4-2F526CB7FFC8}"/>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259824011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609D8-71FD-4D51-B032-8720A17D18B8}"/>
              </a:ext>
            </a:extLst>
          </p:cNvPr>
          <p:cNvSpPr>
            <a:spLocks noGrp="1"/>
          </p:cNvSpPr>
          <p:nvPr>
            <p:ph type="title"/>
          </p:nvPr>
        </p:nvSpPr>
        <p:spPr/>
        <p:txBody>
          <a:bodyPr/>
          <a:lstStyle/>
          <a:p>
            <a:r>
              <a:rPr lang="en-GB" dirty="0"/>
              <a:t>Evaluation and learning</a:t>
            </a:r>
          </a:p>
        </p:txBody>
      </p:sp>
      <p:sp>
        <p:nvSpPr>
          <p:cNvPr id="3" name="Text Placeholder 2">
            <a:extLst>
              <a:ext uri="{FF2B5EF4-FFF2-40B4-BE49-F238E27FC236}">
                <a16:creationId xmlns:a16="http://schemas.microsoft.com/office/drawing/2014/main" id="{9AE0D3E9-6BE8-4C69-964C-ADBD95F00577}"/>
              </a:ext>
            </a:extLst>
          </p:cNvPr>
          <p:cNvSpPr>
            <a:spLocks noGrp="1"/>
          </p:cNvSpPr>
          <p:nvPr>
            <p:ph type="body" sz="half" idx="1"/>
          </p:nvPr>
        </p:nvSpPr>
        <p:spPr>
          <a:xfrm>
            <a:off x="895279" y="1335708"/>
            <a:ext cx="8445409" cy="7273565"/>
          </a:xfrm>
        </p:spPr>
        <p:txBody>
          <a:bodyPr>
            <a:normAutofit/>
          </a:bodyPr>
          <a:lstStyle/>
          <a:p>
            <a:pPr marL="571500" indent="-571500">
              <a:buFont typeface="Arial" panose="020B0604020202020204" pitchFamily="34" charset="0"/>
              <a:buChar char="•"/>
            </a:pPr>
            <a:r>
              <a:rPr lang="en-GB" dirty="0"/>
              <a:t>Did the programme give the intended results?</a:t>
            </a:r>
          </a:p>
          <a:p>
            <a:pPr marL="571500" indent="-571500">
              <a:buFont typeface="Arial" panose="020B0604020202020204" pitchFamily="34" charset="0"/>
              <a:buChar char="•"/>
            </a:pPr>
            <a:r>
              <a:rPr lang="en-GB" dirty="0"/>
              <a:t>Did the people affected evaluate the programme the same way?</a:t>
            </a:r>
          </a:p>
          <a:p>
            <a:pPr marL="571500" indent="-571500">
              <a:buFont typeface="Arial" panose="020B0604020202020204" pitchFamily="34" charset="0"/>
              <a:buChar char="•"/>
            </a:pPr>
            <a:r>
              <a:rPr lang="en-GB" dirty="0"/>
              <a:t>Report on both successes and failures</a:t>
            </a:r>
          </a:p>
          <a:p>
            <a:pPr marL="571500" indent="-571500">
              <a:buFont typeface="Arial" panose="020B0604020202020204" pitchFamily="34" charset="0"/>
              <a:buChar char="•"/>
            </a:pPr>
            <a:r>
              <a:rPr lang="en-GB" dirty="0"/>
              <a:t>Use successes to learn and train other people and failures to advocate for change</a:t>
            </a:r>
          </a:p>
        </p:txBody>
      </p:sp>
      <p:sp>
        <p:nvSpPr>
          <p:cNvPr id="4" name="Slide Number Placeholder 3">
            <a:extLst>
              <a:ext uri="{FF2B5EF4-FFF2-40B4-BE49-F238E27FC236}">
                <a16:creationId xmlns:a16="http://schemas.microsoft.com/office/drawing/2014/main" id="{D73F6E95-7F50-45F1-B765-3E5C7E1711A5}"/>
              </a:ext>
            </a:extLst>
          </p:cNvPr>
          <p:cNvSpPr>
            <a:spLocks noGrp="1"/>
          </p:cNvSpPr>
          <p:nvPr>
            <p:ph type="sldNum" sz="quarter" idx="2"/>
          </p:nvPr>
        </p:nvSpPr>
        <p:spPr>
          <a:xfrm>
            <a:off x="3390428" y="8809567"/>
            <a:ext cx="238848" cy="389915"/>
          </a:xfrm>
        </p:spPr>
        <p:txBody>
          <a:bodyPr/>
          <a:lstStyle/>
          <a:p>
            <a:fld id="{86CB4B4D-7CA3-9044-876B-883B54F8677D}" type="slidenum">
              <a:rPr lang="en-GB" smtClean="0"/>
              <a:t>9</a:t>
            </a:fld>
            <a:endParaRPr lang="en-GB" dirty="0"/>
          </a:p>
        </p:txBody>
      </p:sp>
      <p:pic>
        <p:nvPicPr>
          <p:cNvPr id="6" name="Picture 5">
            <a:extLst>
              <a:ext uri="{FF2B5EF4-FFF2-40B4-BE49-F238E27FC236}">
                <a16:creationId xmlns:a16="http://schemas.microsoft.com/office/drawing/2014/main" id="{E142D1CF-8F78-41DE-A58D-4C8C687CB1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9181642" y="1581468"/>
            <a:ext cx="9686844" cy="6657419"/>
          </a:xfrm>
          <a:prstGeom prst="rect">
            <a:avLst/>
          </a:prstGeom>
          <a:effectLst>
            <a:softEdge rad="317500"/>
          </a:effectLst>
        </p:spPr>
      </p:pic>
    </p:spTree>
    <p:extLst>
      <p:ext uri="{BB962C8B-B14F-4D97-AF65-F5344CB8AC3E}">
        <p14:creationId xmlns:p14="http://schemas.microsoft.com/office/powerpoint/2010/main" val="2126519102"/>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1082</TotalTime>
  <Words>2313</Words>
  <Application>Microsoft Office PowerPoint</Application>
  <PresentationFormat>Custom</PresentationFormat>
  <Paragraphs>132</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Helvetica Neue</vt:lpstr>
      <vt:lpstr>Open Sans</vt:lpstr>
      <vt:lpstr>Open Sans Bold</vt:lpstr>
      <vt:lpstr>Open Sans Light</vt:lpstr>
      <vt:lpstr>Open Sans Regular</vt:lpstr>
      <vt:lpstr>White</vt:lpstr>
      <vt:lpstr>Sphere and the Programme Cycle</vt:lpstr>
      <vt:lpstr>At the end of this session you will be able to:  </vt:lpstr>
      <vt:lpstr>What is the programme cycle?</vt:lpstr>
      <vt:lpstr>The humanitarian programme cycle </vt:lpstr>
      <vt:lpstr>Assessment and analysis</vt:lpstr>
      <vt:lpstr>Strategy development</vt:lpstr>
      <vt:lpstr>Planning and programme design</vt:lpstr>
      <vt:lpstr>Implementation and monitoring</vt:lpstr>
      <vt:lpstr>Evaluation and learning</vt:lpstr>
      <vt:lpstr>PowerPoint Presentation</vt:lpstr>
      <vt:lpstr>Programme cycle check-up</vt:lpstr>
      <vt:lpstr>Instructions – Step 1: Triage</vt:lpstr>
      <vt:lpstr>Which phase are you checking up?</vt:lpstr>
      <vt:lpstr>Instructions – Step 2: Prescription</vt:lpstr>
      <vt:lpstr>Your conclusions?</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95</cp:revision>
  <cp:lastPrinted>2019-01-17T22:29:42Z</cp:lastPrinted>
  <dcterms:created xsi:type="dcterms:W3CDTF">2018-12-14T22:00:46Z</dcterms:created>
  <dcterms:modified xsi:type="dcterms:W3CDTF">2019-04-26T07:34:09Z</dcterms:modified>
</cp:coreProperties>
</file>