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15"/>
  </p:notesMasterIdLst>
  <p:sldIdLst>
    <p:sldId id="256" r:id="rId2"/>
    <p:sldId id="262" r:id="rId3"/>
    <p:sldId id="263" r:id="rId4"/>
    <p:sldId id="286" r:id="rId5"/>
    <p:sldId id="284" r:id="rId6"/>
    <p:sldId id="267" r:id="rId7"/>
    <p:sldId id="287" r:id="rId8"/>
    <p:sldId id="266" r:id="rId9"/>
    <p:sldId id="268" r:id="rId10"/>
    <p:sldId id="283" r:id="rId11"/>
    <p:sldId id="288" r:id="rId12"/>
    <p:sldId id="281" r:id="rId13"/>
    <p:sldId id="261" r:id="rId14"/>
  </p:sldIdLst>
  <p:sldSz cx="17340263"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y Claydon" initials="JC" lastIdx="6" clrIdx="0">
    <p:extLst>
      <p:ext uri="{19B8F6BF-5375-455C-9EA6-DF929625EA0E}">
        <p15:presenceInfo xmlns:p15="http://schemas.microsoft.com/office/powerpoint/2012/main" userId="66d05345f3819d9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6DFFEA"/>
    <a:srgbClr val="00B297"/>
    <a:srgbClr val="16FB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CAD2E8"/>
          </a:solidFill>
        </a:fill>
      </a:tcStyle>
    </a:wholeTbl>
    <a:band2H>
      <a:tcTxStyle/>
      <a:tcStyle>
        <a:tcBdr/>
        <a:fill>
          <a:solidFill>
            <a:srgbClr val="E6EAF4"/>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Row>
  </a:tblStyle>
  <a:tblStyle styleId="{C7B018BB-80A7-4F77-B60F-C8B233D01FF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F2E7CB"/>
          </a:solidFill>
        </a:fill>
      </a:tcStyle>
    </a:wholeTbl>
    <a:band2H>
      <a:tcTxStyle/>
      <a:tcStyle>
        <a:tcBdr/>
        <a:fill>
          <a:solidFill>
            <a:srgbClr val="F8F4E7"/>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Row>
  </a:tblStyle>
  <a:tblStyle styleId="{EEE7283C-3CF3-47DC-8721-378D4A62B22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D5CDDE"/>
          </a:solidFill>
        </a:fill>
      </a:tcStyle>
    </a:wholeTbl>
    <a:band2H>
      <a:tcTxStyle/>
      <a:tcStyle>
        <a:tcBdr/>
        <a:fill>
          <a:solidFill>
            <a:srgbClr val="EBE8E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Row>
  </a:tblStyle>
  <a:tblStyle styleId="{CF821DB8-F4EB-4A41-A1BA-3FCAFE7338EE}" styleName="">
    <a:tblBg/>
    <a:wholeTbl>
      <a:tcTxStyle b="off"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0F0F0"/>
          </a:solidFill>
        </a:fill>
      </a:tcStyle>
    </a:wholeTbl>
    <a:band2H>
      <a:tcTxStyle/>
      <a:tcStyle>
        <a:tcBdr/>
        <a:fill>
          <a:solidFill>
            <a:srgbClr val="00A585"/>
          </a:solidFill>
        </a:fill>
      </a:tcStyle>
    </a:band2H>
    <a:firstCol>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508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rgbClr val="00A585"/>
          </a:solidFill>
        </a:fill>
      </a:tcStyle>
    </a:lastRow>
    <a:firstRow>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254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E0E0E0"/>
          </a:solidFill>
        </a:fill>
      </a:tcStyle>
    </a:wholeTbl>
    <a:band2H>
      <a:tcTxStyle/>
      <a:tcStyle>
        <a:tcBdr/>
        <a:fill>
          <a:solidFill>
            <a:srgbClr val="F0F0F0"/>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Row>
  </a:tblStyle>
  <a:tblStyle styleId="{2708684C-4D16-4618-839F-0558EEFCDFE6}" styleName="">
    <a:tblBg/>
    <a:wholeTbl>
      <a:tcTxStyle b="off"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wholeTbl>
    <a:band2H>
      <a:tcTxStyle/>
      <a:tcStyle>
        <a:tcBdr/>
        <a:fill>
          <a:solidFill>
            <a:srgbClr val="FFFFF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508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254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195" autoAdjust="0"/>
    <p:restoredTop sz="69066" autoAdjust="0"/>
  </p:normalViewPr>
  <p:slideViewPr>
    <p:cSldViewPr snapToGrid="0">
      <p:cViewPr varScale="1">
        <p:scale>
          <a:sx n="49" d="100"/>
          <a:sy n="49" d="100"/>
        </p:scale>
        <p:origin x="684" y="78"/>
      </p:cViewPr>
      <p:guideLst/>
    </p:cSldViewPr>
  </p:slideViewPr>
  <p:outlineViewPr>
    <p:cViewPr>
      <p:scale>
        <a:sx n="33" d="100"/>
        <a:sy n="33" d="100"/>
      </p:scale>
      <p:origin x="0" y="-5388"/>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image" Target="../media/image9.png"/></Relationships>
</file>

<file path=ppt/diagrams/_rels/drawing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21661D-CC25-482D-91EA-D8E0D024AF27}" type="doc">
      <dgm:prSet loTypeId="urn:microsoft.com/office/officeart/2005/8/layout/hList7" loCatId="process" qsTypeId="urn:microsoft.com/office/officeart/2005/8/quickstyle/simple1" qsCatId="simple" csTypeId="urn:microsoft.com/office/officeart/2005/8/colors/accent2_1" csCatId="accent2" phldr="1"/>
      <dgm:spPr/>
      <dgm:t>
        <a:bodyPr/>
        <a:lstStyle/>
        <a:p>
          <a:endParaRPr lang="en-US"/>
        </a:p>
      </dgm:t>
    </dgm:pt>
    <dgm:pt modelId="{E7D2447D-551B-443C-BA29-9A53632380EA}">
      <dgm:prSet phldrT="[Text]"/>
      <dgm:spPr/>
      <dgm:t>
        <a:bodyPr/>
        <a:lstStyle/>
        <a:p>
          <a:r>
            <a:rPr lang="en-US" b="1" dirty="0">
              <a:effectLst>
                <a:outerShdw blurRad="38100" dist="38100" dir="2700000" algn="tl">
                  <a:srgbClr val="000000">
                    <a:alpha val="43137"/>
                  </a:srgbClr>
                </a:outerShdw>
              </a:effectLst>
            </a:rPr>
            <a:t>International refugee law/Guiding Principles on Internal Displacement</a:t>
          </a:r>
        </a:p>
      </dgm:t>
    </dgm:pt>
    <dgm:pt modelId="{AF32B268-AA91-471C-86D4-4396E3A73760}" type="parTrans" cxnId="{BEBFCB20-C4FA-4911-AF91-D9184F26A7B5}">
      <dgm:prSet/>
      <dgm:spPr/>
      <dgm:t>
        <a:bodyPr/>
        <a:lstStyle/>
        <a:p>
          <a:endParaRPr lang="en-US"/>
        </a:p>
      </dgm:t>
    </dgm:pt>
    <dgm:pt modelId="{5FEFE2C8-7BD6-4603-BB1B-6B115390457A}" type="sibTrans" cxnId="{BEBFCB20-C4FA-4911-AF91-D9184F26A7B5}">
      <dgm:prSet/>
      <dgm:spPr/>
      <dgm:t>
        <a:bodyPr/>
        <a:lstStyle/>
        <a:p>
          <a:endParaRPr lang="en-US"/>
        </a:p>
      </dgm:t>
    </dgm:pt>
    <dgm:pt modelId="{037BAE40-6DF3-4E8D-B331-E2965CE5CF65}">
      <dgm:prSet phldrT="[Text]"/>
      <dgm:spPr/>
      <dgm:t>
        <a:bodyPr/>
        <a:lstStyle/>
        <a:p>
          <a:r>
            <a:rPr lang="en-US" b="1" dirty="0">
              <a:effectLst>
                <a:outerShdw blurRad="38100" dist="38100" dir="2700000" algn="tl">
                  <a:srgbClr val="000000">
                    <a:alpha val="43137"/>
                  </a:srgbClr>
                </a:outerShdw>
              </a:effectLst>
            </a:rPr>
            <a:t>Human rights law</a:t>
          </a:r>
        </a:p>
      </dgm:t>
    </dgm:pt>
    <dgm:pt modelId="{5A32A4FA-71D1-416A-8E51-050619C39478}" type="parTrans" cxnId="{9113AA3A-ADAA-4233-8993-A341A6BF7B7C}">
      <dgm:prSet/>
      <dgm:spPr/>
      <dgm:t>
        <a:bodyPr/>
        <a:lstStyle/>
        <a:p>
          <a:endParaRPr lang="en-US"/>
        </a:p>
      </dgm:t>
    </dgm:pt>
    <dgm:pt modelId="{2469F5CB-B946-4D2C-8E79-011ABD3DD412}" type="sibTrans" cxnId="{9113AA3A-ADAA-4233-8993-A341A6BF7B7C}">
      <dgm:prSet/>
      <dgm:spPr/>
      <dgm:t>
        <a:bodyPr/>
        <a:lstStyle/>
        <a:p>
          <a:endParaRPr lang="en-US"/>
        </a:p>
      </dgm:t>
    </dgm:pt>
    <dgm:pt modelId="{CB5BEFBB-7CFB-46F8-9D26-9C464C43C1B9}">
      <dgm:prSet phldrT="[Text]"/>
      <dgm:spPr/>
      <dgm:t>
        <a:bodyPr/>
        <a:lstStyle/>
        <a:p>
          <a:r>
            <a:rPr lang="en-US" b="1" dirty="0">
              <a:effectLst>
                <a:outerShdw blurRad="38100" dist="38100" dir="2700000" algn="tl">
                  <a:srgbClr val="000000">
                    <a:alpha val="43137"/>
                  </a:srgbClr>
                </a:outerShdw>
              </a:effectLst>
            </a:rPr>
            <a:t>International humanitarian law</a:t>
          </a:r>
        </a:p>
      </dgm:t>
    </dgm:pt>
    <dgm:pt modelId="{529B2114-2182-4FC0-88FA-7088D20968D4}" type="sibTrans" cxnId="{90E631A9-F0F5-4F88-8D0F-78CFC3D2D8B8}">
      <dgm:prSet/>
      <dgm:spPr/>
      <dgm:t>
        <a:bodyPr/>
        <a:lstStyle/>
        <a:p>
          <a:endParaRPr lang="en-US"/>
        </a:p>
      </dgm:t>
    </dgm:pt>
    <dgm:pt modelId="{39208652-E249-4A47-93DD-6C37BFF24591}" type="parTrans" cxnId="{90E631A9-F0F5-4F88-8D0F-78CFC3D2D8B8}">
      <dgm:prSet/>
      <dgm:spPr/>
      <dgm:t>
        <a:bodyPr/>
        <a:lstStyle/>
        <a:p>
          <a:endParaRPr lang="en-US"/>
        </a:p>
      </dgm:t>
    </dgm:pt>
    <dgm:pt modelId="{42395575-4ACB-43DA-AAEB-6F1272F78119}" type="pres">
      <dgm:prSet presAssocID="{1A21661D-CC25-482D-91EA-D8E0D024AF27}" presName="Name0" presStyleCnt="0">
        <dgm:presLayoutVars>
          <dgm:dir/>
          <dgm:resizeHandles val="exact"/>
        </dgm:presLayoutVars>
      </dgm:prSet>
      <dgm:spPr/>
    </dgm:pt>
    <dgm:pt modelId="{6EA64C18-2AF8-42B2-8D70-333BC662A8CC}" type="pres">
      <dgm:prSet presAssocID="{1A21661D-CC25-482D-91EA-D8E0D024AF27}" presName="fgShape" presStyleLbl="fgShp" presStyleIdx="0" presStyleCnt="1" custScaleY="181973"/>
      <dgm:spPr/>
    </dgm:pt>
    <dgm:pt modelId="{7575842D-053C-48F5-B2BC-97C799AE7C23}" type="pres">
      <dgm:prSet presAssocID="{1A21661D-CC25-482D-91EA-D8E0D024AF27}" presName="linComp" presStyleCnt="0"/>
      <dgm:spPr/>
    </dgm:pt>
    <dgm:pt modelId="{9454D342-0588-4CBF-A771-D8BC3B8C65BB}" type="pres">
      <dgm:prSet presAssocID="{E7D2447D-551B-443C-BA29-9A53632380EA}" presName="compNode" presStyleCnt="0"/>
      <dgm:spPr/>
    </dgm:pt>
    <dgm:pt modelId="{1634EAD8-F857-4E2C-BE45-87959285734E}" type="pres">
      <dgm:prSet presAssocID="{E7D2447D-551B-443C-BA29-9A53632380EA}" presName="bkgdShape" presStyleLbl="node1" presStyleIdx="0" presStyleCnt="3" custLinFactNeighborX="-71463" custLinFactNeighborY="-14742"/>
      <dgm:spPr/>
    </dgm:pt>
    <dgm:pt modelId="{DDEE1D79-CC32-437D-8398-DC34EAA84523}" type="pres">
      <dgm:prSet presAssocID="{E7D2447D-551B-443C-BA29-9A53632380EA}" presName="nodeTx" presStyleLbl="node1" presStyleIdx="0" presStyleCnt="3">
        <dgm:presLayoutVars>
          <dgm:bulletEnabled val="1"/>
        </dgm:presLayoutVars>
      </dgm:prSet>
      <dgm:spPr/>
    </dgm:pt>
    <dgm:pt modelId="{36CA3B27-1981-40C0-A9FD-29914DEA176E}" type="pres">
      <dgm:prSet presAssocID="{E7D2447D-551B-443C-BA29-9A53632380EA}" presName="invisiNode" presStyleLbl="node1" presStyleIdx="0" presStyleCnt="3"/>
      <dgm:spPr/>
    </dgm:pt>
    <dgm:pt modelId="{7BBCB5F3-B1AB-4165-8D86-57C38E05BEC2}" type="pres">
      <dgm:prSet presAssocID="{E7D2447D-551B-443C-BA29-9A53632380EA}" presName="imagNode" presStyleLbl="fgImgPlace1" presStyleIdx="0" presStyleCnt="3"/>
      <dgm:spPr>
        <a:blipFill>
          <a:blip xmlns:r="http://schemas.openxmlformats.org/officeDocument/2006/relationships" r:embed="rId1"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l="-6000" r="-6000"/>
          </a:stretch>
        </a:blipFill>
      </dgm:spPr>
    </dgm:pt>
    <dgm:pt modelId="{914B5E8E-C138-44B6-A415-B3CA57FC12CA}" type="pres">
      <dgm:prSet presAssocID="{5FEFE2C8-7BD6-4603-BB1B-6B115390457A}" presName="sibTrans" presStyleLbl="sibTrans2D1" presStyleIdx="0" presStyleCnt="0"/>
      <dgm:spPr/>
    </dgm:pt>
    <dgm:pt modelId="{761B1088-2E18-4A39-A805-E0F9EF2B9A95}" type="pres">
      <dgm:prSet presAssocID="{037BAE40-6DF3-4E8D-B331-E2965CE5CF65}" presName="compNode" presStyleCnt="0"/>
      <dgm:spPr/>
    </dgm:pt>
    <dgm:pt modelId="{9AD3078C-3EBD-41B1-8D45-FC9EF8E460A4}" type="pres">
      <dgm:prSet presAssocID="{037BAE40-6DF3-4E8D-B331-E2965CE5CF65}" presName="bkgdShape" presStyleLbl="node1" presStyleIdx="1" presStyleCnt="3"/>
      <dgm:spPr/>
    </dgm:pt>
    <dgm:pt modelId="{711CD81D-883D-4316-B97D-0888CA80C947}" type="pres">
      <dgm:prSet presAssocID="{037BAE40-6DF3-4E8D-B331-E2965CE5CF65}" presName="nodeTx" presStyleLbl="node1" presStyleIdx="1" presStyleCnt="3">
        <dgm:presLayoutVars>
          <dgm:bulletEnabled val="1"/>
        </dgm:presLayoutVars>
      </dgm:prSet>
      <dgm:spPr/>
    </dgm:pt>
    <dgm:pt modelId="{3DACBB3C-5846-4370-8740-9B46918AF565}" type="pres">
      <dgm:prSet presAssocID="{037BAE40-6DF3-4E8D-B331-E2965CE5CF65}" presName="invisiNode" presStyleLbl="node1" presStyleIdx="1" presStyleCnt="3"/>
      <dgm:spPr/>
    </dgm:pt>
    <dgm:pt modelId="{DDF24FC5-17F9-4713-8BDA-3AE1A153CA21}" type="pres">
      <dgm:prSet presAssocID="{037BAE40-6DF3-4E8D-B331-E2965CE5CF65}" presName="imagNode" presStyleLbl="fgImgPlace1" presStyleIdx="1" presStyleCnt="3"/>
      <dgm:spPr>
        <a:blipFill>
          <a:blip xmlns:r="http://schemas.openxmlformats.org/officeDocument/2006/relationships" r:embed="rId2">
            <a:duotone>
              <a:prstClr val="black"/>
              <a:schemeClr val="accent5">
                <a:tint val="45000"/>
                <a:satMod val="400000"/>
              </a:schemeClr>
            </a:duotone>
          </a:blip>
          <a:srcRect/>
          <a:stretch>
            <a:fillRect l="-6000" r="-6000"/>
          </a:stretch>
        </a:blipFill>
      </dgm:spPr>
    </dgm:pt>
    <dgm:pt modelId="{D04AEC7C-5D7E-477C-BACE-52CE1AB861E5}" type="pres">
      <dgm:prSet presAssocID="{2469F5CB-B946-4D2C-8E79-011ABD3DD412}" presName="sibTrans" presStyleLbl="sibTrans2D1" presStyleIdx="0" presStyleCnt="0"/>
      <dgm:spPr/>
    </dgm:pt>
    <dgm:pt modelId="{F6F72163-2974-4DE1-8815-A4364E45DDB3}" type="pres">
      <dgm:prSet presAssocID="{CB5BEFBB-7CFB-46F8-9D26-9C464C43C1B9}" presName="compNode" presStyleCnt="0"/>
      <dgm:spPr/>
    </dgm:pt>
    <dgm:pt modelId="{8312C460-957C-46DC-BD63-C9CC7288C7C8}" type="pres">
      <dgm:prSet presAssocID="{CB5BEFBB-7CFB-46F8-9D26-9C464C43C1B9}" presName="bkgdShape" presStyleLbl="node1" presStyleIdx="2" presStyleCnt="3"/>
      <dgm:spPr/>
    </dgm:pt>
    <dgm:pt modelId="{0AEB4DCA-FB3B-47D6-AA5A-BF3109AE3CCE}" type="pres">
      <dgm:prSet presAssocID="{CB5BEFBB-7CFB-46F8-9D26-9C464C43C1B9}" presName="nodeTx" presStyleLbl="node1" presStyleIdx="2" presStyleCnt="3">
        <dgm:presLayoutVars>
          <dgm:bulletEnabled val="1"/>
        </dgm:presLayoutVars>
      </dgm:prSet>
      <dgm:spPr/>
    </dgm:pt>
    <dgm:pt modelId="{A048320F-4736-47E4-819C-05FB761C52BA}" type="pres">
      <dgm:prSet presAssocID="{CB5BEFBB-7CFB-46F8-9D26-9C464C43C1B9}" presName="invisiNode" presStyleLbl="node1" presStyleIdx="2" presStyleCnt="3"/>
      <dgm:spPr/>
    </dgm:pt>
    <dgm:pt modelId="{DB42A871-0534-4A95-942B-E6AEBA882B07}" type="pres">
      <dgm:prSet presAssocID="{CB5BEFBB-7CFB-46F8-9D26-9C464C43C1B9}" presName="imagNode" presStyleLbl="fgImgPlace1" presStyleIdx="2" presStyleCnt="3"/>
      <dgm:spPr>
        <a:blipFill>
          <a:blip xmlns:r="http://schemas.openxmlformats.org/officeDocument/2006/relationships" r:embed="rId1"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l="-6000" r="-6000"/>
          </a:stretch>
        </a:blipFill>
      </dgm:spPr>
    </dgm:pt>
  </dgm:ptLst>
  <dgm:cxnLst>
    <dgm:cxn modelId="{80812F13-53DF-4F21-9978-E1982F02A593}" type="presOf" srcId="{1A21661D-CC25-482D-91EA-D8E0D024AF27}" destId="{42395575-4ACB-43DA-AAEB-6F1272F78119}" srcOrd="0" destOrd="0" presId="urn:microsoft.com/office/officeart/2005/8/layout/hList7"/>
    <dgm:cxn modelId="{BEBFCB20-C4FA-4911-AF91-D9184F26A7B5}" srcId="{1A21661D-CC25-482D-91EA-D8E0D024AF27}" destId="{E7D2447D-551B-443C-BA29-9A53632380EA}" srcOrd="0" destOrd="0" parTransId="{AF32B268-AA91-471C-86D4-4396E3A73760}" sibTransId="{5FEFE2C8-7BD6-4603-BB1B-6B115390457A}"/>
    <dgm:cxn modelId="{E6DBBC24-DB01-4781-BBCC-F388EB4694CE}" type="presOf" srcId="{CB5BEFBB-7CFB-46F8-9D26-9C464C43C1B9}" destId="{0AEB4DCA-FB3B-47D6-AA5A-BF3109AE3CCE}" srcOrd="1" destOrd="0" presId="urn:microsoft.com/office/officeart/2005/8/layout/hList7"/>
    <dgm:cxn modelId="{5E91582A-3FD6-4B72-B34F-4A8AB74283F0}" type="presOf" srcId="{037BAE40-6DF3-4E8D-B331-E2965CE5CF65}" destId="{711CD81D-883D-4316-B97D-0888CA80C947}" srcOrd="1" destOrd="0" presId="urn:microsoft.com/office/officeart/2005/8/layout/hList7"/>
    <dgm:cxn modelId="{C3091532-9140-4A18-A342-3CF979D69FBE}" type="presOf" srcId="{2469F5CB-B946-4D2C-8E79-011ABD3DD412}" destId="{D04AEC7C-5D7E-477C-BACE-52CE1AB861E5}" srcOrd="0" destOrd="0" presId="urn:microsoft.com/office/officeart/2005/8/layout/hList7"/>
    <dgm:cxn modelId="{9113AA3A-ADAA-4233-8993-A341A6BF7B7C}" srcId="{1A21661D-CC25-482D-91EA-D8E0D024AF27}" destId="{037BAE40-6DF3-4E8D-B331-E2965CE5CF65}" srcOrd="1" destOrd="0" parTransId="{5A32A4FA-71D1-416A-8E51-050619C39478}" sibTransId="{2469F5CB-B946-4D2C-8E79-011ABD3DD412}"/>
    <dgm:cxn modelId="{3EDDF95C-7E0E-404B-A16A-52F90FAC89C3}" type="presOf" srcId="{037BAE40-6DF3-4E8D-B331-E2965CE5CF65}" destId="{9AD3078C-3EBD-41B1-8D45-FC9EF8E460A4}" srcOrd="0" destOrd="0" presId="urn:microsoft.com/office/officeart/2005/8/layout/hList7"/>
    <dgm:cxn modelId="{267E348D-253A-43A4-BC9E-5A5A32E9B1BB}" type="presOf" srcId="{5FEFE2C8-7BD6-4603-BB1B-6B115390457A}" destId="{914B5E8E-C138-44B6-A415-B3CA57FC12CA}" srcOrd="0" destOrd="0" presId="urn:microsoft.com/office/officeart/2005/8/layout/hList7"/>
    <dgm:cxn modelId="{90E631A9-F0F5-4F88-8D0F-78CFC3D2D8B8}" srcId="{1A21661D-CC25-482D-91EA-D8E0D024AF27}" destId="{CB5BEFBB-7CFB-46F8-9D26-9C464C43C1B9}" srcOrd="2" destOrd="0" parTransId="{39208652-E249-4A47-93DD-6C37BFF24591}" sibTransId="{529B2114-2182-4FC0-88FA-7088D20968D4}"/>
    <dgm:cxn modelId="{7958FEA9-64F3-460F-8B69-0B9CF6D30326}" type="presOf" srcId="{CB5BEFBB-7CFB-46F8-9D26-9C464C43C1B9}" destId="{8312C460-957C-46DC-BD63-C9CC7288C7C8}" srcOrd="0" destOrd="0" presId="urn:microsoft.com/office/officeart/2005/8/layout/hList7"/>
    <dgm:cxn modelId="{907ABEB3-BE15-4A8B-937A-B4C97CF13451}" type="presOf" srcId="{E7D2447D-551B-443C-BA29-9A53632380EA}" destId="{DDEE1D79-CC32-437D-8398-DC34EAA84523}" srcOrd="1" destOrd="0" presId="urn:microsoft.com/office/officeart/2005/8/layout/hList7"/>
    <dgm:cxn modelId="{066BD0E5-C2E1-45C1-9553-9A7BCB73D994}" type="presOf" srcId="{E7D2447D-551B-443C-BA29-9A53632380EA}" destId="{1634EAD8-F857-4E2C-BE45-87959285734E}" srcOrd="0" destOrd="0" presId="urn:microsoft.com/office/officeart/2005/8/layout/hList7"/>
    <dgm:cxn modelId="{4EAA8C7B-E0F8-4787-8413-001FF4BDD55E}" type="presParOf" srcId="{42395575-4ACB-43DA-AAEB-6F1272F78119}" destId="{6EA64C18-2AF8-42B2-8D70-333BC662A8CC}" srcOrd="0" destOrd="0" presId="urn:microsoft.com/office/officeart/2005/8/layout/hList7"/>
    <dgm:cxn modelId="{90B40F24-7859-44ED-8599-367464050D48}" type="presParOf" srcId="{42395575-4ACB-43DA-AAEB-6F1272F78119}" destId="{7575842D-053C-48F5-B2BC-97C799AE7C23}" srcOrd="1" destOrd="0" presId="urn:microsoft.com/office/officeart/2005/8/layout/hList7"/>
    <dgm:cxn modelId="{4855FA38-B440-409C-B6CF-6F0B462AC23B}" type="presParOf" srcId="{7575842D-053C-48F5-B2BC-97C799AE7C23}" destId="{9454D342-0588-4CBF-A771-D8BC3B8C65BB}" srcOrd="0" destOrd="0" presId="urn:microsoft.com/office/officeart/2005/8/layout/hList7"/>
    <dgm:cxn modelId="{FFB07AEA-BE25-4857-A777-FF5F5AB03A23}" type="presParOf" srcId="{9454D342-0588-4CBF-A771-D8BC3B8C65BB}" destId="{1634EAD8-F857-4E2C-BE45-87959285734E}" srcOrd="0" destOrd="0" presId="urn:microsoft.com/office/officeart/2005/8/layout/hList7"/>
    <dgm:cxn modelId="{108030B3-6C52-4AEC-8815-95A4E89A65B3}" type="presParOf" srcId="{9454D342-0588-4CBF-A771-D8BC3B8C65BB}" destId="{DDEE1D79-CC32-437D-8398-DC34EAA84523}" srcOrd="1" destOrd="0" presId="urn:microsoft.com/office/officeart/2005/8/layout/hList7"/>
    <dgm:cxn modelId="{8939C7E4-C9B0-4A21-BF3D-B6DE46960B0D}" type="presParOf" srcId="{9454D342-0588-4CBF-A771-D8BC3B8C65BB}" destId="{36CA3B27-1981-40C0-A9FD-29914DEA176E}" srcOrd="2" destOrd="0" presId="urn:microsoft.com/office/officeart/2005/8/layout/hList7"/>
    <dgm:cxn modelId="{7F220087-4D5A-4A2A-9E24-2E43BC3F32D8}" type="presParOf" srcId="{9454D342-0588-4CBF-A771-D8BC3B8C65BB}" destId="{7BBCB5F3-B1AB-4165-8D86-57C38E05BEC2}" srcOrd="3" destOrd="0" presId="urn:microsoft.com/office/officeart/2005/8/layout/hList7"/>
    <dgm:cxn modelId="{991989BC-D76F-4676-AEBE-D06441E7EE75}" type="presParOf" srcId="{7575842D-053C-48F5-B2BC-97C799AE7C23}" destId="{914B5E8E-C138-44B6-A415-B3CA57FC12CA}" srcOrd="1" destOrd="0" presId="urn:microsoft.com/office/officeart/2005/8/layout/hList7"/>
    <dgm:cxn modelId="{7BD395C7-E4BC-492E-A3FB-3B0A1E8340C6}" type="presParOf" srcId="{7575842D-053C-48F5-B2BC-97C799AE7C23}" destId="{761B1088-2E18-4A39-A805-E0F9EF2B9A95}" srcOrd="2" destOrd="0" presId="urn:microsoft.com/office/officeart/2005/8/layout/hList7"/>
    <dgm:cxn modelId="{FEEDBFBE-6178-4370-B7BF-06893D1DB601}" type="presParOf" srcId="{761B1088-2E18-4A39-A805-E0F9EF2B9A95}" destId="{9AD3078C-3EBD-41B1-8D45-FC9EF8E460A4}" srcOrd="0" destOrd="0" presId="urn:microsoft.com/office/officeart/2005/8/layout/hList7"/>
    <dgm:cxn modelId="{91BAAB25-F334-465B-A465-BBB6D78E2F47}" type="presParOf" srcId="{761B1088-2E18-4A39-A805-E0F9EF2B9A95}" destId="{711CD81D-883D-4316-B97D-0888CA80C947}" srcOrd="1" destOrd="0" presId="urn:microsoft.com/office/officeart/2005/8/layout/hList7"/>
    <dgm:cxn modelId="{D0EEF939-247C-4222-95D0-2A5B1E0FD3B2}" type="presParOf" srcId="{761B1088-2E18-4A39-A805-E0F9EF2B9A95}" destId="{3DACBB3C-5846-4370-8740-9B46918AF565}" srcOrd="2" destOrd="0" presId="urn:microsoft.com/office/officeart/2005/8/layout/hList7"/>
    <dgm:cxn modelId="{8440F56C-1B4D-4CE4-97D5-02BAC5DAE244}" type="presParOf" srcId="{761B1088-2E18-4A39-A805-E0F9EF2B9A95}" destId="{DDF24FC5-17F9-4713-8BDA-3AE1A153CA21}" srcOrd="3" destOrd="0" presId="urn:microsoft.com/office/officeart/2005/8/layout/hList7"/>
    <dgm:cxn modelId="{F5BEFE63-4D32-4AE0-93CA-ECDCA82C3B6B}" type="presParOf" srcId="{7575842D-053C-48F5-B2BC-97C799AE7C23}" destId="{D04AEC7C-5D7E-477C-BACE-52CE1AB861E5}" srcOrd="3" destOrd="0" presId="urn:microsoft.com/office/officeart/2005/8/layout/hList7"/>
    <dgm:cxn modelId="{4F470F36-4D8F-419F-9638-1902173E4047}" type="presParOf" srcId="{7575842D-053C-48F5-B2BC-97C799AE7C23}" destId="{F6F72163-2974-4DE1-8815-A4364E45DDB3}" srcOrd="4" destOrd="0" presId="urn:microsoft.com/office/officeart/2005/8/layout/hList7"/>
    <dgm:cxn modelId="{FE9077E0-2854-4A66-9D67-4A458E87D740}" type="presParOf" srcId="{F6F72163-2974-4DE1-8815-A4364E45DDB3}" destId="{8312C460-957C-46DC-BD63-C9CC7288C7C8}" srcOrd="0" destOrd="0" presId="urn:microsoft.com/office/officeart/2005/8/layout/hList7"/>
    <dgm:cxn modelId="{04AD3CF5-F83E-4B2A-8DBD-50F7841B03CC}" type="presParOf" srcId="{F6F72163-2974-4DE1-8815-A4364E45DDB3}" destId="{0AEB4DCA-FB3B-47D6-AA5A-BF3109AE3CCE}" srcOrd="1" destOrd="0" presId="urn:microsoft.com/office/officeart/2005/8/layout/hList7"/>
    <dgm:cxn modelId="{2A71B57F-4691-4F5E-B1C3-E450EF0DB590}" type="presParOf" srcId="{F6F72163-2974-4DE1-8815-A4364E45DDB3}" destId="{A048320F-4736-47E4-819C-05FB761C52BA}" srcOrd="2" destOrd="0" presId="urn:microsoft.com/office/officeart/2005/8/layout/hList7"/>
    <dgm:cxn modelId="{B3F6895D-7AFA-4CCD-93BE-32CAF6FA8B42}" type="presParOf" srcId="{F6F72163-2974-4DE1-8815-A4364E45DDB3}" destId="{DB42A871-0534-4A95-942B-E6AEBA882B07}" srcOrd="3" destOrd="0" presId="urn:microsoft.com/office/officeart/2005/8/layout/hList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34EAD8-F857-4E2C-BE45-87959285734E}">
      <dsp:nvSpPr>
        <dsp:cNvPr id="0" name=""/>
        <dsp:cNvSpPr/>
      </dsp:nvSpPr>
      <dsp:spPr>
        <a:xfrm>
          <a:off x="0" y="-21333"/>
          <a:ext cx="3703740" cy="3716658"/>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en-US" sz="2200" b="1" kern="1200" dirty="0">
              <a:effectLst>
                <a:outerShdw blurRad="38100" dist="38100" dir="2700000" algn="tl">
                  <a:srgbClr val="000000">
                    <a:alpha val="43137"/>
                  </a:srgbClr>
                </a:outerShdw>
              </a:effectLst>
            </a:rPr>
            <a:t>International refugee law/Guiding Principles on Internal Displacement</a:t>
          </a:r>
        </a:p>
      </dsp:txBody>
      <dsp:txXfrm>
        <a:off x="0" y="1465330"/>
        <a:ext cx="3703740" cy="1486663"/>
      </dsp:txXfrm>
    </dsp:sp>
    <dsp:sp modelId="{7BBCB5F3-B1AB-4165-8D86-57C38E05BEC2}">
      <dsp:nvSpPr>
        <dsp:cNvPr id="0" name=""/>
        <dsp:cNvSpPr/>
      </dsp:nvSpPr>
      <dsp:spPr>
        <a:xfrm>
          <a:off x="1235427" y="201666"/>
          <a:ext cx="1237647" cy="1237647"/>
        </a:xfrm>
        <a:prstGeom prst="ellipse">
          <a:avLst/>
        </a:prstGeom>
        <a:blipFill>
          <a:blip xmlns:r="http://schemas.openxmlformats.org/officeDocument/2006/relationships" r:embed="rId1"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l="-6000" r="-6000"/>
          </a:stretch>
        </a:blip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AD3078C-3EBD-41B1-8D45-FC9EF8E460A4}">
      <dsp:nvSpPr>
        <dsp:cNvPr id="0" name=""/>
        <dsp:cNvSpPr/>
      </dsp:nvSpPr>
      <dsp:spPr>
        <a:xfrm>
          <a:off x="3817233" y="-21333"/>
          <a:ext cx="3703740" cy="3716658"/>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en-US" sz="2200" b="1" kern="1200" dirty="0">
              <a:effectLst>
                <a:outerShdw blurRad="38100" dist="38100" dir="2700000" algn="tl">
                  <a:srgbClr val="000000">
                    <a:alpha val="43137"/>
                  </a:srgbClr>
                </a:outerShdw>
              </a:effectLst>
            </a:rPr>
            <a:t>Human rights law</a:t>
          </a:r>
        </a:p>
      </dsp:txBody>
      <dsp:txXfrm>
        <a:off x="3817233" y="1465330"/>
        <a:ext cx="3703740" cy="1486663"/>
      </dsp:txXfrm>
    </dsp:sp>
    <dsp:sp modelId="{DDF24FC5-17F9-4713-8BDA-3AE1A153CA21}">
      <dsp:nvSpPr>
        <dsp:cNvPr id="0" name=""/>
        <dsp:cNvSpPr/>
      </dsp:nvSpPr>
      <dsp:spPr>
        <a:xfrm>
          <a:off x="5050280" y="201666"/>
          <a:ext cx="1237647" cy="1237647"/>
        </a:xfrm>
        <a:prstGeom prst="ellipse">
          <a:avLst/>
        </a:prstGeom>
        <a:blipFill>
          <a:blip xmlns:r="http://schemas.openxmlformats.org/officeDocument/2006/relationships" r:embed="rId2">
            <a:duotone>
              <a:prstClr val="black"/>
              <a:schemeClr val="accent5">
                <a:tint val="45000"/>
                <a:satMod val="400000"/>
              </a:schemeClr>
            </a:duotone>
          </a:blip>
          <a:srcRect/>
          <a:stretch>
            <a:fillRect l="-6000" r="-6000"/>
          </a:stretch>
        </a:blip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312C460-957C-46DC-BD63-C9CC7288C7C8}">
      <dsp:nvSpPr>
        <dsp:cNvPr id="0" name=""/>
        <dsp:cNvSpPr/>
      </dsp:nvSpPr>
      <dsp:spPr>
        <a:xfrm>
          <a:off x="7632086" y="-21333"/>
          <a:ext cx="3703740" cy="3716658"/>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en-US" sz="2200" b="1" kern="1200" dirty="0">
              <a:effectLst>
                <a:outerShdw blurRad="38100" dist="38100" dir="2700000" algn="tl">
                  <a:srgbClr val="000000">
                    <a:alpha val="43137"/>
                  </a:srgbClr>
                </a:outerShdw>
              </a:effectLst>
            </a:rPr>
            <a:t>International humanitarian law</a:t>
          </a:r>
        </a:p>
      </dsp:txBody>
      <dsp:txXfrm>
        <a:off x="7632086" y="1465330"/>
        <a:ext cx="3703740" cy="1486663"/>
      </dsp:txXfrm>
    </dsp:sp>
    <dsp:sp modelId="{DB42A871-0534-4A95-942B-E6AEBA882B07}">
      <dsp:nvSpPr>
        <dsp:cNvPr id="0" name=""/>
        <dsp:cNvSpPr/>
      </dsp:nvSpPr>
      <dsp:spPr>
        <a:xfrm>
          <a:off x="8865133" y="201666"/>
          <a:ext cx="1237647" cy="1237647"/>
        </a:xfrm>
        <a:prstGeom prst="ellipse">
          <a:avLst/>
        </a:prstGeom>
        <a:blipFill>
          <a:blip xmlns:r="http://schemas.openxmlformats.org/officeDocument/2006/relationships" r:embed="rId1"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l="-6000" r="-6000"/>
          </a:stretch>
        </a:blip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EA64C18-2AF8-42B2-8D70-333BC662A8CC}">
      <dsp:nvSpPr>
        <dsp:cNvPr id="0" name=""/>
        <dsp:cNvSpPr/>
      </dsp:nvSpPr>
      <dsp:spPr>
        <a:xfrm>
          <a:off x="453528" y="2723494"/>
          <a:ext cx="10431151" cy="1014497"/>
        </a:xfrm>
        <a:prstGeom prst="leftRightArrow">
          <a:avLst/>
        </a:prstGeom>
        <a:solidFill>
          <a:schemeClr val="accent2">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Review the learning objectives.</a:t>
            </a:r>
          </a:p>
          <a:p>
            <a:endParaRPr lang="en-US" sz="1400" dirty="0"/>
          </a:p>
          <a:p>
            <a:r>
              <a:rPr lang="en-US" sz="1400" dirty="0"/>
              <a:t>Take a quick survey of the group and ask how many have read the Humanitarian Charter. Assure participants that by the end of this session they will know what is in the Charter, and how it fundamentally guides humanitarian response programming by those who adhere to it.</a:t>
            </a:r>
          </a:p>
        </p:txBody>
      </p:sp>
    </p:spTree>
    <p:extLst>
      <p:ext uri="{BB962C8B-B14F-4D97-AF65-F5344CB8AC3E}">
        <p14:creationId xmlns:p14="http://schemas.microsoft.com/office/powerpoint/2010/main" val="3697481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Read through the questions and clarify if necessary. Ask each person to take a few moments to reflect and answer the question as honestly as they can. Once they have finished, ask for any volunteers to share their thoughts. If no one volunteers, encourage them to preserve their answers and to review them one month from now.</a:t>
            </a:r>
          </a:p>
        </p:txBody>
      </p:sp>
    </p:spTree>
    <p:extLst>
      <p:ext uri="{BB962C8B-B14F-4D97-AF65-F5344CB8AC3E}">
        <p14:creationId xmlns:p14="http://schemas.microsoft.com/office/powerpoint/2010/main" val="39016743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The overriding key message is that the Charter is the cornerstone of the Sphere Handbook and the link between humanitarian law and humanitarian programming.</a:t>
            </a:r>
          </a:p>
          <a:p>
            <a:endParaRPr lang="en-US" sz="1400" dirty="0"/>
          </a:p>
          <a:p>
            <a:r>
              <a:rPr lang="en-US" sz="1400" dirty="0"/>
              <a:t>Each of the 12 paragraphs of the Charter contains one or more key messages that, as humanitarians, should always be in the forefront of our minds.</a:t>
            </a:r>
          </a:p>
          <a:p>
            <a:endParaRPr lang="en-US" sz="1400" dirty="0"/>
          </a:p>
          <a:p>
            <a:r>
              <a:rPr lang="en-US" sz="1400" dirty="0"/>
              <a:t>To help us remember, seven of these messages (so far) have been turned into cartoons which can be downloaded as posters from the Sphere website – to be printed at A1 or A0 size and placed around your office.</a:t>
            </a:r>
          </a:p>
          <a:p>
            <a:endParaRPr lang="en-US" sz="1400" dirty="0"/>
          </a:p>
          <a:p>
            <a:r>
              <a:rPr lang="en-US" sz="1400" dirty="0"/>
              <a:t>If you have several minutes remaining, ask participants to link the images shown to a paragraph (or sentence) in the Charter.</a:t>
            </a:r>
          </a:p>
          <a:p>
            <a:endParaRPr lang="en-US" sz="1400" dirty="0"/>
          </a:p>
          <a:p>
            <a:r>
              <a:rPr lang="en-US" sz="1400" dirty="0"/>
              <a:t>Solution (paraphrased in some cases):</a:t>
            </a:r>
          </a:p>
          <a:p>
            <a:pPr marL="285750" indent="-285750">
              <a:buFont typeface="Arial" panose="020B0604020202020204" pitchFamily="34" charset="0"/>
              <a:buChar char="•"/>
            </a:pPr>
            <a:r>
              <a:rPr lang="en-US" sz="1400" dirty="0"/>
              <a:t>Paragraph 7 (2</a:t>
            </a:r>
            <a:r>
              <a:rPr lang="en-US" sz="1400" baseline="30000" dirty="0"/>
              <a:t>nd</a:t>
            </a:r>
            <a:r>
              <a:rPr lang="en-US" sz="1400" dirty="0"/>
              <a:t> sentence): “</a:t>
            </a:r>
            <a:r>
              <a:rPr lang="en-GB" sz="1400" b="0" i="0" u="none" strike="noStrike" dirty="0">
                <a:effectLst/>
                <a:latin typeface="+mn-lt"/>
                <a:ea typeface="+mn-ea"/>
                <a:cs typeface="+mn-cs"/>
                <a:sym typeface="Helvetica Neue"/>
              </a:rPr>
              <a:t>The safety and</a:t>
            </a:r>
            <a:r>
              <a:rPr lang="en-GB" sz="1400" b="0" i="0" dirty="0">
                <a:effectLst/>
                <a:latin typeface="+mn-lt"/>
                <a:ea typeface="+mn-ea"/>
                <a:cs typeface="+mn-cs"/>
                <a:sym typeface="Helvetica Neue"/>
              </a:rPr>
              <a:t> security of people in situations of disaster or conflict is of particular humanitarian concern, including the protection of refugees and internally displaced persons.”</a:t>
            </a:r>
          </a:p>
          <a:p>
            <a:pPr marL="285750" indent="-285750">
              <a:buFont typeface="Arial" panose="020B0604020202020204" pitchFamily="34" charset="0"/>
              <a:buChar char="•"/>
            </a:pPr>
            <a:r>
              <a:rPr lang="en-GB" sz="1400" b="0" i="0" dirty="0">
                <a:effectLst/>
                <a:latin typeface="+mn-lt"/>
                <a:ea typeface="+mn-ea"/>
                <a:cs typeface="+mn-cs"/>
                <a:sym typeface="Helvetica Neue"/>
              </a:rPr>
              <a:t>Paragraph 4 (1</a:t>
            </a:r>
            <a:r>
              <a:rPr lang="en-GB" sz="1400" b="0" i="0" baseline="30000" dirty="0">
                <a:effectLst/>
                <a:latin typeface="+mn-lt"/>
                <a:ea typeface="+mn-ea"/>
                <a:cs typeface="+mn-cs"/>
                <a:sym typeface="Helvetica Neue"/>
              </a:rPr>
              <a:t>st</a:t>
            </a:r>
            <a:r>
              <a:rPr lang="en-GB" sz="1400" b="0" i="0" dirty="0">
                <a:effectLst/>
                <a:latin typeface="+mn-lt"/>
                <a:ea typeface="+mn-ea"/>
                <a:cs typeface="+mn-cs"/>
                <a:sym typeface="Helvetica Neue"/>
              </a:rPr>
              <a:t> bullet): “All people affected by disaster or conflict – women and men, boys and girls – have the right to life with dignity.”</a:t>
            </a:r>
            <a:endParaRPr lang="en-US" sz="1400" dirty="0"/>
          </a:p>
          <a:p>
            <a:pPr marL="285750" marR="0" lvl="0" indent="-285750" defTabSz="457200" eaLnBrk="1" fontAlgn="auto" latinLnBrk="0" hangingPunct="1">
              <a:lnSpc>
                <a:spcPct val="117999"/>
              </a:lnSpc>
              <a:spcBef>
                <a:spcPts val="0"/>
              </a:spcBef>
              <a:spcAft>
                <a:spcPts val="0"/>
              </a:spcAft>
              <a:buClrTx/>
              <a:buSzTx/>
              <a:buFont typeface="Arial" panose="020B0604020202020204" pitchFamily="34" charset="0"/>
              <a:buChar char="•"/>
              <a:tabLst/>
              <a:defRPr/>
            </a:pPr>
            <a:r>
              <a:rPr lang="en-GB" sz="1400" b="0" i="0" dirty="0">
                <a:effectLst/>
                <a:latin typeface="+mn-lt"/>
                <a:ea typeface="+mn-ea"/>
                <a:cs typeface="+mn-cs"/>
                <a:sym typeface="Helvetica Neue"/>
              </a:rPr>
              <a:t>Paragraph 11 (2</a:t>
            </a:r>
            <a:r>
              <a:rPr lang="en-GB" sz="1400" b="0" i="0" baseline="30000" dirty="0">
                <a:effectLst/>
                <a:latin typeface="+mn-lt"/>
                <a:ea typeface="+mn-ea"/>
                <a:cs typeface="+mn-cs"/>
                <a:sym typeface="Helvetica Neue"/>
              </a:rPr>
              <a:t>nd</a:t>
            </a:r>
            <a:r>
              <a:rPr lang="en-GB" sz="1400" b="0" i="0" dirty="0">
                <a:effectLst/>
                <a:latin typeface="+mn-lt"/>
                <a:ea typeface="+mn-ea"/>
                <a:cs typeface="+mn-cs"/>
                <a:sym typeface="Helvetica Neue"/>
              </a:rPr>
              <a:t> sentence): “We commit ourselves to attempting consistently to achieve [standards] and we expect to be held account accordingly.”</a:t>
            </a:r>
          </a:p>
          <a:p>
            <a:pPr marL="285750" marR="0" lvl="0" indent="-285750" defTabSz="457200" eaLnBrk="1" fontAlgn="auto" latinLnBrk="0" hangingPunct="1">
              <a:lnSpc>
                <a:spcPct val="117999"/>
              </a:lnSpc>
              <a:spcBef>
                <a:spcPts val="0"/>
              </a:spcBef>
              <a:spcAft>
                <a:spcPts val="0"/>
              </a:spcAft>
              <a:buClrTx/>
              <a:buSzTx/>
              <a:buFont typeface="Arial" panose="020B0604020202020204" pitchFamily="34" charset="0"/>
              <a:buChar char="•"/>
              <a:tabLst/>
              <a:defRPr/>
            </a:pPr>
            <a:r>
              <a:rPr lang="en-GB" sz="1400" b="0" i="0" dirty="0">
                <a:effectLst/>
                <a:latin typeface="+mn-lt"/>
                <a:ea typeface="+mn-ea"/>
                <a:cs typeface="+mn-cs"/>
                <a:sym typeface="Helvetica Neue"/>
              </a:rPr>
              <a:t>Paragraph 4 (2</a:t>
            </a:r>
            <a:r>
              <a:rPr lang="en-GB" sz="1400" b="0" i="0" baseline="30000" dirty="0">
                <a:effectLst/>
                <a:latin typeface="+mn-lt"/>
                <a:ea typeface="+mn-ea"/>
                <a:cs typeface="+mn-cs"/>
                <a:sym typeface="Helvetica Neue"/>
              </a:rPr>
              <a:t>nd</a:t>
            </a:r>
            <a:r>
              <a:rPr lang="en-GB" sz="1400" b="0" i="0" dirty="0">
                <a:effectLst/>
                <a:latin typeface="+mn-lt"/>
                <a:ea typeface="+mn-ea"/>
                <a:cs typeface="+mn-cs"/>
                <a:sym typeface="Helvetica Neue"/>
              </a:rPr>
              <a:t> bullet): “All people affected by disaster or conflict – women and men, boys and girls – have the to receive humanitarian assistance.”</a:t>
            </a:r>
            <a:endParaRPr lang="en-US" sz="1400" dirty="0"/>
          </a:p>
          <a:p>
            <a:pPr marL="285750" marR="0" lvl="0" indent="-285750" defTabSz="457200" eaLnBrk="1" fontAlgn="auto" latinLnBrk="0" hangingPunct="1">
              <a:lnSpc>
                <a:spcPct val="117999"/>
              </a:lnSpc>
              <a:spcBef>
                <a:spcPts val="0"/>
              </a:spcBef>
              <a:spcAft>
                <a:spcPts val="0"/>
              </a:spcAft>
              <a:buClrTx/>
              <a:buSzTx/>
              <a:buFont typeface="Arial" panose="020B0604020202020204" pitchFamily="34" charset="0"/>
              <a:buChar char="•"/>
              <a:tabLst/>
              <a:defRPr/>
            </a:pPr>
            <a:r>
              <a:rPr lang="en-GB" sz="1400" b="0" i="0" dirty="0">
                <a:effectLst/>
                <a:latin typeface="+mn-lt"/>
                <a:ea typeface="+mn-ea"/>
                <a:cs typeface="+mn-cs"/>
                <a:sym typeface="Helvetica Neue"/>
              </a:rPr>
              <a:t>Paragraph 9 (1</a:t>
            </a:r>
            <a:r>
              <a:rPr lang="en-GB" sz="1400" b="0" i="0" baseline="30000" dirty="0">
                <a:effectLst/>
                <a:latin typeface="+mn-lt"/>
                <a:ea typeface="+mn-ea"/>
                <a:cs typeface="+mn-cs"/>
                <a:sym typeface="Helvetica Neue"/>
              </a:rPr>
              <a:t>st</a:t>
            </a:r>
            <a:r>
              <a:rPr lang="en-GB" sz="1400" b="0" i="0" dirty="0">
                <a:effectLst/>
                <a:latin typeface="+mn-lt"/>
                <a:ea typeface="+mn-ea"/>
                <a:cs typeface="+mn-cs"/>
                <a:sym typeface="Helvetica Neue"/>
              </a:rPr>
              <a:t> sentence): “We [humanitarian agencies] are aware that attempts to provide humanitarian assistance may sometimes have unintended adverse effects. In collaboration with affected communities and authorities, we aim to minimise [them].”</a:t>
            </a:r>
            <a:endParaRPr lang="en-US" sz="1400" dirty="0"/>
          </a:p>
          <a:p>
            <a:pPr marL="285750" marR="0" lvl="0" indent="-285750" defTabSz="457200" eaLnBrk="1" fontAlgn="auto" latinLnBrk="0" hangingPunct="1">
              <a:lnSpc>
                <a:spcPct val="117999"/>
              </a:lnSpc>
              <a:spcBef>
                <a:spcPts val="0"/>
              </a:spcBef>
              <a:spcAft>
                <a:spcPts val="0"/>
              </a:spcAft>
              <a:buClrTx/>
              <a:buSzTx/>
              <a:buFont typeface="Arial" panose="020B0604020202020204" pitchFamily="34" charset="0"/>
              <a:buChar char="•"/>
              <a:tabLst/>
              <a:defRPr/>
            </a:pPr>
            <a:r>
              <a:rPr lang="en-GB" sz="1400" b="0" i="0" dirty="0">
                <a:effectLst/>
                <a:latin typeface="+mn-lt"/>
                <a:ea typeface="+mn-ea"/>
                <a:cs typeface="+mn-cs"/>
                <a:sym typeface="Helvetica Neue"/>
              </a:rPr>
              <a:t>Paragraph 7(i) (1</a:t>
            </a:r>
            <a:r>
              <a:rPr lang="en-GB" sz="1400" b="0" i="0" baseline="30000" dirty="0">
                <a:effectLst/>
                <a:latin typeface="+mn-lt"/>
                <a:ea typeface="+mn-ea"/>
                <a:cs typeface="+mn-cs"/>
                <a:sym typeface="Helvetica Neue"/>
              </a:rPr>
              <a:t>st</a:t>
            </a:r>
            <a:r>
              <a:rPr lang="en-GB" sz="1400" b="0" i="0" dirty="0">
                <a:effectLst/>
                <a:latin typeface="+mn-lt"/>
                <a:ea typeface="+mn-ea"/>
                <a:cs typeface="+mn-cs"/>
                <a:sym typeface="Helvetica Neue"/>
              </a:rPr>
              <a:t> sentence): “During armed conflict, protection and assistance shall be given to those not engaged in the conflict; in particular, the civilian population shall be granted general immunity from attack and reprisals.”</a:t>
            </a:r>
            <a:endParaRPr lang="en-US" sz="1400" dirty="0"/>
          </a:p>
          <a:p>
            <a:pPr marL="285750" marR="0" lvl="0" indent="-285750" defTabSz="457200" eaLnBrk="1" fontAlgn="auto" latinLnBrk="0" hangingPunct="1">
              <a:lnSpc>
                <a:spcPct val="117999"/>
              </a:lnSpc>
              <a:spcBef>
                <a:spcPts val="0"/>
              </a:spcBef>
              <a:spcAft>
                <a:spcPts val="0"/>
              </a:spcAft>
              <a:buClrTx/>
              <a:buSzTx/>
              <a:buFont typeface="Arial" panose="020B0604020202020204" pitchFamily="34" charset="0"/>
              <a:buChar char="•"/>
              <a:tabLst/>
              <a:defRPr/>
            </a:pPr>
            <a:r>
              <a:rPr lang="en-GB" sz="1400" b="0" i="0" dirty="0">
                <a:effectLst/>
                <a:latin typeface="+mn-lt"/>
                <a:ea typeface="+mn-ea"/>
                <a:cs typeface="+mn-cs"/>
                <a:sym typeface="Helvetica Neue"/>
              </a:rPr>
              <a:t>Paragraph 12 (final sentence): “We [humanitarian agencies] acknowledge that our fundamental accountability must be to those we seek to assist.”</a:t>
            </a:r>
            <a:endParaRPr lang="en-US" sz="1400" dirty="0"/>
          </a:p>
          <a:p>
            <a:pPr marL="0" marR="0" lvl="0" indent="0" defTabSz="457200" eaLnBrk="1" fontAlgn="auto" latinLnBrk="0" hangingPunct="1">
              <a:lnSpc>
                <a:spcPct val="117999"/>
              </a:lnSpc>
              <a:spcBef>
                <a:spcPts val="0"/>
              </a:spcBef>
              <a:spcAft>
                <a:spcPts val="0"/>
              </a:spcAft>
              <a:buClrTx/>
              <a:buSzTx/>
              <a:buFontTx/>
              <a:buNone/>
              <a:tabLst/>
              <a:defRPr/>
            </a:pPr>
            <a:endParaRPr lang="en-US" sz="1400" dirty="0"/>
          </a:p>
        </p:txBody>
      </p:sp>
    </p:spTree>
    <p:extLst>
      <p:ext uri="{BB962C8B-B14F-4D97-AF65-F5344CB8AC3E}">
        <p14:creationId xmlns:p14="http://schemas.microsoft.com/office/powerpoint/2010/main" val="11934229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400" dirty="0"/>
          </a:p>
        </p:txBody>
      </p:sp>
    </p:spTree>
    <p:extLst>
      <p:ext uri="{BB962C8B-B14F-4D97-AF65-F5344CB8AC3E}">
        <p14:creationId xmlns:p14="http://schemas.microsoft.com/office/powerpoint/2010/main" val="33651006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Review these fundamental points. Explain that the Charter is not a binding article of law nor a contract, but represents a commitment on the part of those who endorse Sphere, and serves as an invitation for all responders to adopt the same principles.</a:t>
            </a:r>
          </a:p>
        </p:txBody>
      </p:sp>
    </p:spTree>
    <p:extLst>
      <p:ext uri="{BB962C8B-B14F-4D97-AF65-F5344CB8AC3E}">
        <p14:creationId xmlns:p14="http://schemas.microsoft.com/office/powerpoint/2010/main" val="2770087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Use the animation on this slide to review the three sources of international law that underpin the Charter: refugee, human rights and humanitarian law.</a:t>
            </a:r>
          </a:p>
          <a:p>
            <a:endParaRPr lang="en-US" sz="1400" dirty="0"/>
          </a:p>
          <a:p>
            <a:r>
              <a:rPr lang="en-US" sz="1400" dirty="0"/>
              <a:t>Inform participants that the legal foundations behind Sphere can be found in the Handbook in Annex 1 “Legal foundation to Sphere” pages 374–384. Inform them that this Annex contains brief descriptions of the major treaties as well as comments on their application, formation, and/or links to other pieces of legislation.</a:t>
            </a:r>
          </a:p>
        </p:txBody>
      </p:sp>
    </p:spTree>
    <p:extLst>
      <p:ext uri="{BB962C8B-B14F-4D97-AF65-F5344CB8AC3E}">
        <p14:creationId xmlns:p14="http://schemas.microsoft.com/office/powerpoint/2010/main" val="13364232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Note that as the cornerstone of Sphere and the Sphere approach, it represents consensus among humanitarians, and as such is a truly shared belief.</a:t>
            </a:r>
          </a:p>
        </p:txBody>
      </p:sp>
    </p:spTree>
    <p:extLst>
      <p:ext uri="{BB962C8B-B14F-4D97-AF65-F5344CB8AC3E}">
        <p14:creationId xmlns:p14="http://schemas.microsoft.com/office/powerpoint/2010/main" val="13041784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Ask participants to open their Sphere Handbooks to the pages noted. Allow a few minutes for them to orient themselves to these 4 key headings, then ask them to note the 12 numbered sections of the Charter, each of which will be reviewed by way of a short quiz and discussion of the answers.</a:t>
            </a:r>
          </a:p>
        </p:txBody>
      </p:sp>
    </p:spTree>
    <p:extLst>
      <p:ext uri="{BB962C8B-B14F-4D97-AF65-F5344CB8AC3E}">
        <p14:creationId xmlns:p14="http://schemas.microsoft.com/office/powerpoint/2010/main" val="8282283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Distribute the pre-printed quiz sheets using file </a:t>
            </a:r>
            <a:r>
              <a:rPr lang="en-US" sz="1400" b="1" dirty="0"/>
              <a:t>STP 4 Humanitarian Charter Quiz.docx </a:t>
            </a:r>
            <a:r>
              <a:rPr lang="en-US" sz="1400" dirty="0"/>
              <a:t>(one complete copy for each person). </a:t>
            </a:r>
            <a:r>
              <a:rPr lang="en-US" sz="1400" b="1" dirty="0"/>
              <a:t>Print out and review the quiz answer sheet and facilitator's guide for yourself – STP 4 Facilitator’s Quiz Answer Sheet.docx. </a:t>
            </a:r>
            <a:r>
              <a:rPr lang="en-US" sz="1400" dirty="0"/>
              <a:t> Read through the answers carefully, and review the supporting text of the Humanitarian Charter as a review before the session. Steps for running the exercise and debriefing are included in the Facilitator’s Quiz Answer Sheet.</a:t>
            </a:r>
          </a:p>
          <a:p>
            <a:endParaRPr lang="en-US" sz="1400" dirty="0"/>
          </a:p>
          <a:p>
            <a:r>
              <a:rPr lang="en-US" sz="1400" dirty="0"/>
              <a:t>Allow 12 minutes for the quiz to be completed. Explain that this is an individual quiz, not group work. Explain that it will be graded.</a:t>
            </a:r>
          </a:p>
          <a:p>
            <a:r>
              <a:rPr lang="en-US" sz="1400" dirty="0"/>
              <a:t>After 12 minutes, call an end to the quiz, and explain that each person will need to keep their quiz for grading.</a:t>
            </a:r>
          </a:p>
          <a:p>
            <a:endParaRPr lang="en-US" sz="1400" dirty="0"/>
          </a:p>
          <a:p>
            <a:r>
              <a:rPr lang="en-US" sz="1400" dirty="0"/>
              <a:t>Divide the participants into 4 or 6 groups as needed to keep group size limited to about 5 or 6 people in each group, i.e. 4 groups for less than 24 people, and 6 groups for more than 24 people. Follow the instructions on the answer sheet.</a:t>
            </a:r>
          </a:p>
        </p:txBody>
      </p:sp>
    </p:spTree>
    <p:extLst>
      <p:ext uri="{BB962C8B-B14F-4D97-AF65-F5344CB8AC3E}">
        <p14:creationId xmlns:p14="http://schemas.microsoft.com/office/powerpoint/2010/main" val="976016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The sequence of slides that follow provide a concise review of some of the key points of the Charter and the session.</a:t>
            </a:r>
          </a:p>
          <a:p>
            <a:endParaRPr lang="en-US" sz="1400" dirty="0"/>
          </a:p>
          <a:p>
            <a:r>
              <a:rPr lang="en-US" sz="1400" dirty="0"/>
              <a:t>Explain that you will provide a short summary and then pose one last challenge question to participants.</a:t>
            </a:r>
          </a:p>
          <a:p>
            <a:endParaRPr lang="en-US" sz="1400" dirty="0"/>
          </a:p>
          <a:p>
            <a:r>
              <a:rPr lang="en-US" sz="1400" dirty="0"/>
              <a:t>Within this statement of belief lie “the 3 rights” at the heart of the Charter.</a:t>
            </a:r>
          </a:p>
        </p:txBody>
      </p:sp>
    </p:spTree>
    <p:extLst>
      <p:ext uri="{BB962C8B-B14F-4D97-AF65-F5344CB8AC3E}">
        <p14:creationId xmlns:p14="http://schemas.microsoft.com/office/powerpoint/2010/main" val="8410288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This imperative underlies all humanitarian action. Humanitarians believe that human suffering requires humanitarian action. Use the animation to explain the imperative, then highlight the question at the bottom of the screen. Challenge participants to identify situations where humanitarian action was not taken, why this happened, and what could be done to alleviate such situations in the future. This is a plenary question.</a:t>
            </a:r>
          </a:p>
        </p:txBody>
      </p:sp>
    </p:spTree>
    <p:extLst>
      <p:ext uri="{BB962C8B-B14F-4D97-AF65-F5344CB8AC3E}">
        <p14:creationId xmlns:p14="http://schemas.microsoft.com/office/powerpoint/2010/main" val="2627229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The idea of the diagram is that the humanitarian imperative is at the center of humanitarian action concerning the three core rights (to receive assistance, to be protected, with dignity). Humanitarians must be grounded in an understanding of the importance of all three of these in order to responsibly carry out their humanitarian commitment.</a:t>
            </a:r>
          </a:p>
        </p:txBody>
      </p:sp>
    </p:spTree>
    <p:extLst>
      <p:ext uri="{BB962C8B-B14F-4D97-AF65-F5344CB8AC3E}">
        <p14:creationId xmlns:p14="http://schemas.microsoft.com/office/powerpoint/2010/main" val="36877145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Page">
    <p:spTree>
      <p:nvGrpSpPr>
        <p:cNvPr id="1" name=""/>
        <p:cNvGrpSpPr/>
        <p:nvPr/>
      </p:nvGrpSpPr>
      <p:grpSpPr>
        <a:xfrm>
          <a:off x="0" y="0"/>
          <a:ext cx="0" cy="0"/>
          <a:chOff x="0" y="0"/>
          <a:chExt cx="0" cy="0"/>
        </a:xfrm>
      </p:grpSpPr>
      <p:sp>
        <p:nvSpPr>
          <p:cNvPr id="14" name="Title Text"/>
          <p:cNvSpPr txBox="1">
            <a:spLocks noGrp="1"/>
          </p:cNvSpPr>
          <p:nvPr>
            <p:ph type="title"/>
          </p:nvPr>
        </p:nvSpPr>
        <p:spPr>
          <a:xfrm>
            <a:off x="7120322" y="1148760"/>
            <a:ext cx="7450169" cy="1190673"/>
          </a:xfrm>
          <a:prstGeom prst="rect">
            <a:avLst/>
          </a:prstGeom>
        </p:spPr>
        <p:txBody>
          <a:bodyPr anchor="t"/>
          <a:lstStyle>
            <a:lvl1pPr algn="l">
              <a:defRPr sz="8000" cap="all">
                <a:solidFill>
                  <a:srgbClr val="000000"/>
                </a:solidFill>
                <a:latin typeface="Open Sans Light"/>
                <a:ea typeface="Open Sans Light"/>
                <a:cs typeface="Open Sans Light"/>
                <a:sym typeface="Open Sans Light"/>
              </a:defRPr>
            </a:lvl1pPr>
          </a:lstStyle>
          <a:p>
            <a:r>
              <a:rPr dirty="0"/>
              <a:t>Title Text</a:t>
            </a:r>
          </a:p>
        </p:txBody>
      </p:sp>
      <p:pic>
        <p:nvPicPr>
          <p:cNvPr id="16" name="pasted-image.pdf" descr="pasted-image.pdf"/>
          <p:cNvPicPr>
            <a:picLocks noChangeAspect="1"/>
          </p:cNvPicPr>
          <p:nvPr/>
        </p:nvPicPr>
        <p:blipFill>
          <a:blip r:embed="rId2">
            <a:extLst/>
          </a:blip>
          <a:stretch>
            <a:fillRect/>
          </a:stretch>
        </p:blipFill>
        <p:spPr>
          <a:xfrm>
            <a:off x="6784933" y="1137926"/>
            <a:ext cx="189836" cy="1919173"/>
          </a:xfrm>
          <a:prstGeom prst="rect">
            <a:avLst/>
          </a:prstGeom>
          <a:ln w="12700">
            <a:miter lim="400000"/>
          </a:ln>
        </p:spPr>
      </p:pic>
      <p:sp>
        <p:nvSpPr>
          <p:cNvPr id="18"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rPr/>
              <a:t>‹#›</a:t>
            </a:fld>
            <a:endParaRPr dirty="0"/>
          </a:p>
        </p:txBody>
      </p:sp>
      <p:pic>
        <p:nvPicPr>
          <p:cNvPr id="7" name="pasted-image.pdf" descr="pasted-image.pdf">
            <a:extLst>
              <a:ext uri="{FF2B5EF4-FFF2-40B4-BE49-F238E27FC236}">
                <a16:creationId xmlns:a16="http://schemas.microsoft.com/office/drawing/2014/main" id="{043A524B-843B-493A-AF6F-A1C24B07C97E}"/>
              </a:ext>
            </a:extLst>
          </p:cNvPr>
          <p:cNvPicPr>
            <a:picLocks noChangeAspect="1"/>
          </p:cNvPicPr>
          <p:nvPr userDrawn="1"/>
        </p:nvPicPr>
        <p:blipFill>
          <a:blip r:embed="rId3">
            <a:extLst/>
          </a:blip>
          <a:stretch>
            <a:fillRect/>
          </a:stretch>
        </p:blipFill>
        <p:spPr>
          <a:xfrm>
            <a:off x="476628" y="683369"/>
            <a:ext cx="5870575" cy="2513867"/>
          </a:xfrm>
          <a:prstGeom prst="rect">
            <a:avLst/>
          </a:prstGeom>
          <a:ln w="12700">
            <a:miter lim="400000"/>
          </a:ln>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25" name="Title Text"/>
          <p:cNvSpPr txBox="1">
            <a:spLocks noGrp="1"/>
          </p:cNvSpPr>
          <p:nvPr>
            <p:ph type="title"/>
          </p:nvPr>
        </p:nvSpPr>
        <p:spPr>
          <a:xfrm>
            <a:off x="392704" y="70423"/>
            <a:ext cx="13953493" cy="1130300"/>
          </a:xfrm>
          <a:prstGeom prst="rect">
            <a:avLst/>
          </a:prstGeom>
        </p:spPr>
        <p:txBody>
          <a:bodyPr anchor="t"/>
          <a:lstStyle/>
          <a:p>
            <a:r>
              <a:rPr dirty="0"/>
              <a:t>Title Text</a:t>
            </a:r>
          </a:p>
        </p:txBody>
      </p:sp>
      <p:sp>
        <p:nvSpPr>
          <p:cNvPr id="26" name="Body Level One…"/>
          <p:cNvSpPr txBox="1">
            <a:spLocks noGrp="1"/>
          </p:cNvSpPr>
          <p:nvPr>
            <p:ph type="body" sz="half" idx="1"/>
          </p:nvPr>
        </p:nvSpPr>
        <p:spPr>
          <a:xfrm>
            <a:off x="1231991" y="1200723"/>
            <a:ext cx="13953493" cy="4831360"/>
          </a:xfrm>
          <a:prstGeom prst="rect">
            <a:avLst/>
          </a:prstGeom>
        </p:spPr>
        <p:txBody>
          <a:bodyPr anchor="t"/>
          <a:lstStyle>
            <a:lvl1pPr marL="0" indent="0" algn="l">
              <a:buSzTx/>
              <a:buNone/>
              <a:defRPr/>
            </a:lvl1pPr>
            <a:lvl2pPr marL="0" indent="0" algn="l">
              <a:buSzTx/>
              <a:buNone/>
              <a:defRPr/>
            </a:lvl2pPr>
            <a:lvl3pPr marL="0" indent="0" algn="l">
              <a:buSzTx/>
              <a:buNone/>
              <a:defRPr/>
            </a:lvl3pPr>
            <a:lvl4pPr marL="0" indent="0" algn="l">
              <a:buSzTx/>
              <a:buNone/>
              <a:defRPr/>
            </a:lvl4pPr>
            <a:lvl5pPr marL="0" indent="0" algn="l">
              <a:buSzTx/>
              <a:buNone/>
              <a:defRPr/>
            </a:lvl5pPr>
          </a:lstStyle>
          <a:p>
            <a:r>
              <a:t>Body Level One</a:t>
            </a:r>
          </a:p>
          <a:p>
            <a:pPr lvl="1"/>
            <a:r>
              <a:t>Body Level Two</a:t>
            </a:r>
          </a:p>
          <a:p>
            <a:pPr lvl="2"/>
            <a:r>
              <a:t>Body Level Three</a:t>
            </a:r>
          </a:p>
          <a:p>
            <a:pPr lvl="3"/>
            <a:r>
              <a:t>Body Level Four</a:t>
            </a:r>
          </a:p>
          <a:p>
            <a:pPr lvl="4"/>
            <a:r>
              <a:t>Body Level Five</a:t>
            </a:r>
          </a:p>
        </p:txBody>
      </p:sp>
      <p:sp>
        <p:nvSpPr>
          <p:cNvPr id="27" name="Slide Number"/>
          <p:cNvSpPr txBox="1">
            <a:spLocks noGrp="1"/>
          </p:cNvSpPr>
          <p:nvPr>
            <p:ph type="sldNum" sz="quarter" idx="2"/>
          </p:nvPr>
        </p:nvSpPr>
        <p:spPr>
          <a:xfrm>
            <a:off x="3390428" y="8809567"/>
            <a:ext cx="394339" cy="389915"/>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mp; Subtitle copy">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DEE5E75-E4E7-46C0-B2F7-607B74EAFE55}"/>
              </a:ext>
            </a:extLst>
          </p:cNvPr>
          <p:cNvPicPr>
            <a:picLocks noChangeAspect="1"/>
          </p:cNvPicPr>
          <p:nvPr userDrawn="1"/>
        </p:nvPicPr>
        <p:blipFill rotWithShape="1">
          <a:blip r:embed="rId2"/>
          <a:srcRect l="55020" t="12740" b="13246"/>
          <a:stretch/>
        </p:blipFill>
        <p:spPr>
          <a:xfrm>
            <a:off x="3971" y="-7099"/>
            <a:ext cx="6316089" cy="9760699"/>
          </a:xfrm>
          <a:prstGeom prst="rect">
            <a:avLst/>
          </a:prstGeom>
        </p:spPr>
      </p:pic>
      <p:sp>
        <p:nvSpPr>
          <p:cNvPr id="35" name="Title Text"/>
          <p:cNvSpPr txBox="1">
            <a:spLocks noGrp="1"/>
          </p:cNvSpPr>
          <p:nvPr>
            <p:ph type="title"/>
          </p:nvPr>
        </p:nvSpPr>
        <p:spPr>
          <a:xfrm>
            <a:off x="6361565" y="1638300"/>
            <a:ext cx="9285313" cy="1130300"/>
          </a:xfrm>
          <a:prstGeom prst="rect">
            <a:avLst/>
          </a:prstGeom>
        </p:spPr>
        <p:txBody>
          <a:bodyPr anchor="t"/>
          <a:lstStyle>
            <a:lvl1pPr>
              <a:defRPr>
                <a:solidFill>
                  <a:schemeClr val="tx2">
                    <a:lumMod val="50000"/>
                  </a:schemeClr>
                </a:solidFill>
              </a:defRPr>
            </a:lvl1pPr>
          </a:lstStyle>
          <a:p>
            <a:r>
              <a:t>Title Text</a:t>
            </a:r>
          </a:p>
        </p:txBody>
      </p:sp>
      <p:sp>
        <p:nvSpPr>
          <p:cNvPr id="36" name="Body Level One…"/>
          <p:cNvSpPr txBox="1">
            <a:spLocks noGrp="1"/>
          </p:cNvSpPr>
          <p:nvPr>
            <p:ph type="body" sz="half" idx="1"/>
          </p:nvPr>
        </p:nvSpPr>
        <p:spPr>
          <a:xfrm>
            <a:off x="6667513" y="3302296"/>
            <a:ext cx="9518732" cy="4831360"/>
          </a:xfrm>
          <a:prstGeom prst="rect">
            <a:avLst/>
          </a:prstGeom>
        </p:spPr>
        <p:txBody>
          <a:bodyPr anchor="t"/>
          <a:lstStyle>
            <a:lvl1pPr marL="0" indent="0">
              <a:buSzTx/>
              <a:buNone/>
              <a:defRPr>
                <a:solidFill>
                  <a:srgbClr val="FFFFFF"/>
                </a:solidFill>
              </a:defRPr>
            </a:lvl1pPr>
            <a:lvl2pPr marL="0" indent="0">
              <a:buSzTx/>
              <a:buNone/>
              <a:defRPr>
                <a:solidFill>
                  <a:srgbClr val="FFFFFF"/>
                </a:solidFill>
              </a:defRPr>
            </a:lvl2pPr>
            <a:lvl3pPr marL="0" indent="0">
              <a:buSzTx/>
              <a:buNone/>
              <a:defRPr>
                <a:solidFill>
                  <a:srgbClr val="FFFFFF"/>
                </a:solidFill>
              </a:defRPr>
            </a:lvl3pPr>
            <a:lvl4pPr marL="0" indent="0">
              <a:buSzTx/>
              <a:buNone/>
              <a:defRPr>
                <a:solidFill>
                  <a:srgbClr val="FFFFFF"/>
                </a:solidFill>
              </a:defRPr>
            </a:lvl4pPr>
            <a:lvl5pPr marL="0" indent="0">
              <a:buSzTx/>
              <a:buNone/>
              <a:defRPr>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pic>
        <p:nvPicPr>
          <p:cNvPr id="37" name="pasted-image.pdf" descr="pasted-image.pdf"/>
          <p:cNvPicPr>
            <a:picLocks noChangeAspect="1"/>
          </p:cNvPicPr>
          <p:nvPr userDrawn="1"/>
        </p:nvPicPr>
        <p:blipFill>
          <a:blip r:embed="rId3">
            <a:extLst/>
          </a:blip>
          <a:stretch>
            <a:fillRect/>
          </a:stretch>
        </p:blipFill>
        <p:spPr>
          <a:xfrm>
            <a:off x="3207552" y="8668092"/>
            <a:ext cx="66421" cy="406402"/>
          </a:xfrm>
          <a:prstGeom prst="rect">
            <a:avLst/>
          </a:prstGeom>
          <a:ln w="12700">
            <a:miter lim="400000"/>
          </a:ln>
        </p:spPr>
      </p:pic>
      <p:sp>
        <p:nvSpPr>
          <p:cNvPr id="38" name="Page"/>
          <p:cNvSpPr txBox="1"/>
          <p:nvPr userDrawn="1"/>
        </p:nvSpPr>
        <p:spPr>
          <a:xfrm>
            <a:off x="3348259" y="8531021"/>
            <a:ext cx="801091" cy="424116"/>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1400" cap="all">
                <a:solidFill>
                  <a:srgbClr val="FFFFFF"/>
                </a:solidFill>
                <a:latin typeface="Open Sans Bold"/>
                <a:ea typeface="Open Sans Bold"/>
                <a:cs typeface="Open Sans Bold"/>
                <a:sym typeface="Open Sans Bold"/>
              </a:defRPr>
            </a:lvl1pPr>
          </a:lstStyle>
          <a:p>
            <a:r>
              <a:rPr lang="en-US" sz="1867" dirty="0"/>
              <a:t>SLIDE</a:t>
            </a:r>
            <a:endParaRPr sz="1867" dirty="0"/>
          </a:p>
        </p:txBody>
      </p:sp>
      <p:pic>
        <p:nvPicPr>
          <p:cNvPr id="39" name="pasted-image.pdf" descr="pasted-image.pdf"/>
          <p:cNvPicPr>
            <a:picLocks noChangeAspect="1"/>
          </p:cNvPicPr>
          <p:nvPr/>
        </p:nvPicPr>
        <p:blipFill>
          <a:blip r:embed="rId4">
            <a:extLst/>
          </a:blip>
          <a:stretch>
            <a:fillRect/>
          </a:stretch>
        </p:blipFill>
        <p:spPr>
          <a:xfrm>
            <a:off x="522445" y="8489918"/>
            <a:ext cx="2443489" cy="1048626"/>
          </a:xfrm>
          <a:prstGeom prst="rect">
            <a:avLst/>
          </a:prstGeom>
          <a:ln w="12700">
            <a:miter lim="400000"/>
          </a:ln>
        </p:spPr>
      </p:pic>
      <p:sp>
        <p:nvSpPr>
          <p:cNvPr id="40" name="Slide Number"/>
          <p:cNvSpPr txBox="1">
            <a:spLocks noGrp="1"/>
          </p:cNvSpPr>
          <p:nvPr>
            <p:ph type="sldNum" sz="quarter" idx="2"/>
          </p:nvPr>
        </p:nvSpPr>
        <p:spPr>
          <a:xfrm>
            <a:off x="3359302" y="8806579"/>
            <a:ext cx="407163" cy="389915"/>
          </a:xfrm>
          <a:prstGeom prst="rect">
            <a:avLst/>
          </a:prstGeom>
        </p:spPr>
        <p:txBody>
          <a:bodyPr/>
          <a:lstStyle>
            <a:lvl1pPr>
              <a:defRPr b="1">
                <a:solidFill>
                  <a:schemeClr val="bg1"/>
                </a:solidFill>
              </a:defRPr>
            </a:lvl1pPr>
          </a:lstStyle>
          <a:p>
            <a:fld id="{86CB4B4D-7CA3-9044-876B-883B54F8677D}" type="slidenum">
              <a:rPr lang="en-US" smtClean="0"/>
              <a:pPr/>
              <a:t>‹#›</a:t>
            </a:fld>
            <a:endParaRPr lang="en-US" dirty="0"/>
          </a:p>
        </p:txBody>
      </p:sp>
      <p:sp>
        <p:nvSpPr>
          <p:cNvPr id="10" name="TextBox 9">
            <a:extLst>
              <a:ext uri="{FF2B5EF4-FFF2-40B4-BE49-F238E27FC236}">
                <a16:creationId xmlns:a16="http://schemas.microsoft.com/office/drawing/2014/main" id="{8A22E215-9954-4806-9D9A-1A1420963F8F}"/>
              </a:ext>
            </a:extLst>
          </p:cNvPr>
          <p:cNvSpPr txBox="1"/>
          <p:nvPr userDrawn="1"/>
        </p:nvSpPr>
        <p:spPr>
          <a:xfrm>
            <a:off x="552421" y="1786744"/>
            <a:ext cx="4438716"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Learning </a:t>
            </a:r>
          </a:p>
          <a:p>
            <a:pPr marL="22860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 objectives</a:t>
            </a:r>
          </a:p>
        </p:txBody>
      </p:sp>
      <p:sp>
        <p:nvSpPr>
          <p:cNvPr id="11" name="Oval 10">
            <a:extLst>
              <a:ext uri="{FF2B5EF4-FFF2-40B4-BE49-F238E27FC236}">
                <a16:creationId xmlns:a16="http://schemas.microsoft.com/office/drawing/2014/main" id="{BA8CD374-DE7D-43EA-9F94-1DD0DF2811CA}"/>
              </a:ext>
            </a:extLst>
          </p:cNvPr>
          <p:cNvSpPr/>
          <p:nvPr userDrawn="1"/>
        </p:nvSpPr>
        <p:spPr>
          <a:xfrm>
            <a:off x="4471987" y="49910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2" name="Oval 11">
            <a:extLst>
              <a:ext uri="{FF2B5EF4-FFF2-40B4-BE49-F238E27FC236}">
                <a16:creationId xmlns:a16="http://schemas.microsoft.com/office/drawing/2014/main" id="{373BD401-B204-477D-A258-15956F87BFBD}"/>
              </a:ext>
            </a:extLst>
          </p:cNvPr>
          <p:cNvSpPr/>
          <p:nvPr userDrawn="1"/>
        </p:nvSpPr>
        <p:spPr>
          <a:xfrm>
            <a:off x="1409685" y="5472065"/>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3" name="Oval 12">
            <a:extLst>
              <a:ext uri="{FF2B5EF4-FFF2-40B4-BE49-F238E27FC236}">
                <a16:creationId xmlns:a16="http://schemas.microsoft.com/office/drawing/2014/main" id="{665F1934-5DEE-4B6F-82A1-91C94ED66EC1}"/>
              </a:ext>
            </a:extLst>
          </p:cNvPr>
          <p:cNvSpPr/>
          <p:nvPr userDrawn="1"/>
        </p:nvSpPr>
        <p:spPr>
          <a:xfrm>
            <a:off x="3005129" y="55244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4" name="Oval 13">
            <a:extLst>
              <a:ext uri="{FF2B5EF4-FFF2-40B4-BE49-F238E27FC236}">
                <a16:creationId xmlns:a16="http://schemas.microsoft.com/office/drawing/2014/main" id="{603988E4-17E3-4E17-A8A9-FA733984BEF0}"/>
              </a:ext>
            </a:extLst>
          </p:cNvPr>
          <p:cNvSpPr/>
          <p:nvPr userDrawn="1"/>
        </p:nvSpPr>
        <p:spPr>
          <a:xfrm>
            <a:off x="233341" y="468148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5" name="Oval 14">
            <a:extLst>
              <a:ext uri="{FF2B5EF4-FFF2-40B4-BE49-F238E27FC236}">
                <a16:creationId xmlns:a16="http://schemas.microsoft.com/office/drawing/2014/main" id="{7D045646-DD89-4624-8E95-9D8CB247E220}"/>
              </a:ext>
            </a:extLst>
          </p:cNvPr>
          <p:cNvSpPr/>
          <p:nvPr userDrawn="1"/>
        </p:nvSpPr>
        <p:spPr>
          <a:xfrm>
            <a:off x="1433493" y="209486"/>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6" name="Oval 15">
            <a:extLst>
              <a:ext uri="{FF2B5EF4-FFF2-40B4-BE49-F238E27FC236}">
                <a16:creationId xmlns:a16="http://schemas.microsoft.com/office/drawing/2014/main" id="{8ACE747F-5601-408E-A284-04E991B5B0CB}"/>
              </a:ext>
            </a:extLst>
          </p:cNvPr>
          <p:cNvSpPr/>
          <p:nvPr userDrawn="1"/>
        </p:nvSpPr>
        <p:spPr>
          <a:xfrm>
            <a:off x="257149" y="87624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7" name="Oval 16">
            <a:extLst>
              <a:ext uri="{FF2B5EF4-FFF2-40B4-BE49-F238E27FC236}">
                <a16:creationId xmlns:a16="http://schemas.microsoft.com/office/drawing/2014/main" id="{EAE39682-91C7-46FF-A65B-27005750B901}"/>
              </a:ext>
            </a:extLst>
          </p:cNvPr>
          <p:cNvSpPr/>
          <p:nvPr userDrawn="1"/>
        </p:nvSpPr>
        <p:spPr>
          <a:xfrm>
            <a:off x="121198" y="6224608"/>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8" name="Oval 17">
            <a:extLst>
              <a:ext uri="{FF2B5EF4-FFF2-40B4-BE49-F238E27FC236}">
                <a16:creationId xmlns:a16="http://schemas.microsoft.com/office/drawing/2014/main" id="{5892AB23-FC02-44D7-8FF0-02B234D00C47}"/>
              </a:ext>
            </a:extLst>
          </p:cNvPr>
          <p:cNvSpPr/>
          <p:nvPr userDrawn="1"/>
        </p:nvSpPr>
        <p:spPr>
          <a:xfrm>
            <a:off x="2834779"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9" name="Oval 18">
            <a:extLst>
              <a:ext uri="{FF2B5EF4-FFF2-40B4-BE49-F238E27FC236}">
                <a16:creationId xmlns:a16="http://schemas.microsoft.com/office/drawing/2014/main" id="{98FB21B8-E4AD-4633-83D1-A7C8732FDBF0}"/>
              </a:ext>
            </a:extLst>
          </p:cNvPr>
          <p:cNvSpPr/>
          <p:nvPr userDrawn="1"/>
        </p:nvSpPr>
        <p:spPr>
          <a:xfrm>
            <a:off x="2156671" y="8305162"/>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0" name="Oval 19">
            <a:extLst>
              <a:ext uri="{FF2B5EF4-FFF2-40B4-BE49-F238E27FC236}">
                <a16:creationId xmlns:a16="http://schemas.microsoft.com/office/drawing/2014/main" id="{B664045A-1DB3-45FF-BEAE-03007B19879C}"/>
              </a:ext>
            </a:extLst>
          </p:cNvPr>
          <p:cNvSpPr/>
          <p:nvPr userDrawn="1"/>
        </p:nvSpPr>
        <p:spPr>
          <a:xfrm>
            <a:off x="4030460" y="7983624"/>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1" name="Oval 20">
            <a:extLst>
              <a:ext uri="{FF2B5EF4-FFF2-40B4-BE49-F238E27FC236}">
                <a16:creationId xmlns:a16="http://schemas.microsoft.com/office/drawing/2014/main" id="{76E15AEC-65DB-4293-AE4E-9A0493FA6690}"/>
              </a:ext>
            </a:extLst>
          </p:cNvPr>
          <p:cNvSpPr/>
          <p:nvPr userDrawn="1"/>
        </p:nvSpPr>
        <p:spPr>
          <a:xfrm>
            <a:off x="5477583" y="6194398"/>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2" name="Oval 21">
            <a:extLst>
              <a:ext uri="{FF2B5EF4-FFF2-40B4-BE49-F238E27FC236}">
                <a16:creationId xmlns:a16="http://schemas.microsoft.com/office/drawing/2014/main" id="{A40B9A37-74F8-4DA1-B76F-1B3F3D1ECFAC}"/>
              </a:ext>
            </a:extLst>
          </p:cNvPr>
          <p:cNvSpPr/>
          <p:nvPr userDrawn="1"/>
        </p:nvSpPr>
        <p:spPr>
          <a:xfrm>
            <a:off x="371593" y="7842725"/>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3" name="Oval 22">
            <a:extLst>
              <a:ext uri="{FF2B5EF4-FFF2-40B4-BE49-F238E27FC236}">
                <a16:creationId xmlns:a16="http://schemas.microsoft.com/office/drawing/2014/main" id="{87C3606F-D2F7-4578-93CE-BE4BD279FB90}"/>
              </a:ext>
            </a:extLst>
          </p:cNvPr>
          <p:cNvSpPr/>
          <p:nvPr userDrawn="1"/>
        </p:nvSpPr>
        <p:spPr>
          <a:xfrm>
            <a:off x="4323072" y="6558155"/>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4" name="Oval 23">
            <a:extLst>
              <a:ext uri="{FF2B5EF4-FFF2-40B4-BE49-F238E27FC236}">
                <a16:creationId xmlns:a16="http://schemas.microsoft.com/office/drawing/2014/main" id="{B8882536-B02B-4BE7-95DB-754380B43616}"/>
              </a:ext>
            </a:extLst>
          </p:cNvPr>
          <p:cNvSpPr/>
          <p:nvPr userDrawn="1"/>
        </p:nvSpPr>
        <p:spPr>
          <a:xfrm>
            <a:off x="1431123"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70" name="Title Text"/>
          <p:cNvSpPr txBox="1">
            <a:spLocks noGrp="1"/>
          </p:cNvSpPr>
          <p:nvPr>
            <p:ph type="title"/>
          </p:nvPr>
        </p:nvSpPr>
        <p:spPr>
          <a:prstGeom prst="rect">
            <a:avLst/>
          </a:prstGeom>
        </p:spPr>
        <p:txBody>
          <a:bodyPr/>
          <a:lstStyle/>
          <a:p>
            <a:r>
              <a:t>Title Text</a:t>
            </a:r>
          </a:p>
        </p:txBody>
      </p:sp>
      <p:sp>
        <p:nvSpPr>
          <p:cNvPr id="7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2"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End page">
    <p:spTree>
      <p:nvGrpSpPr>
        <p:cNvPr id="1" name=""/>
        <p:cNvGrpSpPr/>
        <p:nvPr/>
      </p:nvGrpSpPr>
      <p:grpSpPr>
        <a:xfrm>
          <a:off x="0" y="0"/>
          <a:ext cx="0" cy="0"/>
          <a:chOff x="0" y="0"/>
          <a:chExt cx="0" cy="0"/>
        </a:xfrm>
      </p:grpSpPr>
      <p:pic>
        <p:nvPicPr>
          <p:cNvPr id="106" name="pasted-image.pdf" descr="pasted-image.pdf"/>
          <p:cNvPicPr>
            <a:picLocks noChangeAspect="1"/>
          </p:cNvPicPr>
          <p:nvPr/>
        </p:nvPicPr>
        <p:blipFill>
          <a:blip r:embed="rId2">
            <a:extLst/>
          </a:blip>
          <a:stretch>
            <a:fillRect/>
          </a:stretch>
        </p:blipFill>
        <p:spPr>
          <a:xfrm>
            <a:off x="3721119" y="3557851"/>
            <a:ext cx="4836076" cy="2242874"/>
          </a:xfrm>
          <a:prstGeom prst="rect">
            <a:avLst/>
          </a:prstGeom>
          <a:ln w="12700">
            <a:miter lim="400000"/>
          </a:ln>
        </p:spPr>
      </p:pic>
      <p:pic>
        <p:nvPicPr>
          <p:cNvPr id="107" name="pasted-image.pdf" descr="pasted-image.pdf"/>
          <p:cNvPicPr>
            <a:picLocks noChangeAspect="1"/>
          </p:cNvPicPr>
          <p:nvPr/>
        </p:nvPicPr>
        <p:blipFill>
          <a:blip r:embed="rId3">
            <a:extLst/>
          </a:blip>
          <a:stretch>
            <a:fillRect/>
          </a:stretch>
        </p:blipFill>
        <p:spPr>
          <a:xfrm>
            <a:off x="9051524" y="3976666"/>
            <a:ext cx="117777" cy="1190673"/>
          </a:xfrm>
          <a:prstGeom prst="rect">
            <a:avLst/>
          </a:prstGeom>
          <a:ln w="12700">
            <a:miter lim="400000"/>
          </a:ln>
        </p:spPr>
      </p:pic>
      <p:sp>
        <p:nvSpPr>
          <p:cNvPr id="108" name="You"/>
          <p:cNvSpPr txBox="1"/>
          <p:nvPr/>
        </p:nvSpPr>
        <p:spPr>
          <a:xfrm>
            <a:off x="9663630" y="4366761"/>
            <a:ext cx="7082075" cy="1121678"/>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4800" cap="all">
                <a:solidFill>
                  <a:srgbClr val="00A585"/>
                </a:solidFill>
                <a:latin typeface="Open Sans Bold"/>
                <a:ea typeface="Open Sans Bold"/>
                <a:cs typeface="Open Sans Bold"/>
                <a:sym typeface="Open Sans Bold"/>
              </a:defRPr>
            </a:lvl1pPr>
          </a:lstStyle>
          <a:p>
            <a:r>
              <a:rPr sz="6400" dirty="0"/>
              <a:t>You</a:t>
            </a:r>
          </a:p>
        </p:txBody>
      </p:sp>
      <p:sp>
        <p:nvSpPr>
          <p:cNvPr id="109" name="Thank"/>
          <p:cNvSpPr txBox="1"/>
          <p:nvPr/>
        </p:nvSpPr>
        <p:spPr>
          <a:xfrm>
            <a:off x="9595893" y="3557851"/>
            <a:ext cx="7345475" cy="1367899"/>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6000" cap="all">
                <a:solidFill>
                  <a:srgbClr val="000000"/>
                </a:solidFill>
                <a:latin typeface="Open Sans Light"/>
                <a:ea typeface="Open Sans Light"/>
                <a:cs typeface="Open Sans Light"/>
                <a:sym typeface="Open Sans Light"/>
              </a:defRPr>
            </a:lvl1pPr>
          </a:lstStyle>
          <a:p>
            <a:r>
              <a:rPr sz="8000" dirty="0"/>
              <a:t>Thank</a:t>
            </a:r>
          </a:p>
        </p:txBody>
      </p:sp>
      <p:sp>
        <p:nvSpPr>
          <p:cNvPr id="110"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396511" y="26900"/>
            <a:ext cx="14800185" cy="2159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rmAutofit/>
          </a:bodyPr>
          <a:lstStyle/>
          <a:p>
            <a:r>
              <a:rPr dirty="0"/>
              <a:t>Title Text</a:t>
            </a:r>
          </a:p>
        </p:txBody>
      </p:sp>
      <p:sp>
        <p:nvSpPr>
          <p:cNvPr id="3" name="Body Level One…"/>
          <p:cNvSpPr txBox="1">
            <a:spLocks noGrp="1"/>
          </p:cNvSpPr>
          <p:nvPr>
            <p:ph type="body" idx="1"/>
          </p:nvPr>
        </p:nvSpPr>
        <p:spPr>
          <a:xfrm>
            <a:off x="1270039" y="2603500"/>
            <a:ext cx="14800185" cy="62865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rmAutofit/>
          </a:bodyPr>
          <a:lstStyle/>
          <a:p>
            <a:r>
              <a:t>Body Level One</a:t>
            </a:r>
          </a:p>
          <a:p>
            <a:pPr lvl="1"/>
            <a:r>
              <a:t>Body Level Two</a:t>
            </a:r>
          </a:p>
          <a:p>
            <a:pPr lvl="2"/>
            <a:r>
              <a:t>Body Level Three</a:t>
            </a:r>
          </a:p>
          <a:p>
            <a:pPr lvl="3"/>
            <a:r>
              <a:t>Body Level Four</a:t>
            </a:r>
          </a:p>
          <a:p>
            <a:pPr lvl="4"/>
            <a:r>
              <a:t>Body Level Five</a:t>
            </a:r>
          </a:p>
        </p:txBody>
      </p:sp>
      <p:pic>
        <p:nvPicPr>
          <p:cNvPr id="4" name="pasted-image.pdf" descr="pasted-image.pdf"/>
          <p:cNvPicPr>
            <a:picLocks noChangeAspect="1"/>
          </p:cNvPicPr>
          <p:nvPr/>
        </p:nvPicPr>
        <p:blipFill>
          <a:blip r:embed="rId7">
            <a:extLst/>
          </a:blip>
          <a:stretch>
            <a:fillRect/>
          </a:stretch>
        </p:blipFill>
        <p:spPr>
          <a:xfrm>
            <a:off x="522445" y="8400288"/>
            <a:ext cx="2443489" cy="1058037"/>
          </a:xfrm>
          <a:prstGeom prst="rect">
            <a:avLst/>
          </a:prstGeom>
          <a:ln w="12700">
            <a:miter lim="400000"/>
          </a:ln>
        </p:spPr>
      </p:pic>
      <p:pic>
        <p:nvPicPr>
          <p:cNvPr id="5" name="pasted-image.pdf" descr="pasted-image.pdf"/>
          <p:cNvPicPr>
            <a:picLocks noChangeAspect="1"/>
          </p:cNvPicPr>
          <p:nvPr/>
        </p:nvPicPr>
        <p:blipFill>
          <a:blip r:embed="rId8">
            <a:extLst/>
          </a:blip>
          <a:stretch>
            <a:fillRect/>
          </a:stretch>
        </p:blipFill>
        <p:spPr>
          <a:xfrm>
            <a:off x="3153050" y="8675531"/>
            <a:ext cx="66421" cy="406402"/>
          </a:xfrm>
          <a:prstGeom prst="rect">
            <a:avLst/>
          </a:prstGeom>
          <a:ln w="12700">
            <a:miter lim="400000"/>
          </a:ln>
        </p:spPr>
      </p:pic>
      <p:sp>
        <p:nvSpPr>
          <p:cNvPr id="6" name="Page"/>
          <p:cNvSpPr txBox="1"/>
          <p:nvPr/>
        </p:nvSpPr>
        <p:spPr>
          <a:xfrm>
            <a:off x="3228148" y="8497501"/>
            <a:ext cx="801091" cy="424116"/>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1400" cap="all">
                <a:solidFill>
                  <a:srgbClr val="676767"/>
                </a:solidFill>
                <a:latin typeface="Open Sans Bold"/>
                <a:ea typeface="Open Sans Bold"/>
                <a:cs typeface="Open Sans Bold"/>
                <a:sym typeface="Open Sans Bold"/>
              </a:defRPr>
            </a:lvl1pPr>
          </a:lstStyle>
          <a:p>
            <a:r>
              <a:rPr lang="en-US" sz="1867" dirty="0"/>
              <a:t>Slide</a:t>
            </a:r>
            <a:endParaRPr sz="1867" dirty="0"/>
          </a:p>
        </p:txBody>
      </p:sp>
      <p:sp>
        <p:nvSpPr>
          <p:cNvPr id="7" name="Slide Number"/>
          <p:cNvSpPr txBox="1">
            <a:spLocks noGrp="1"/>
          </p:cNvSpPr>
          <p:nvPr>
            <p:ph type="sldNum" sz="quarter" idx="2"/>
          </p:nvPr>
        </p:nvSpPr>
        <p:spPr>
          <a:xfrm>
            <a:off x="3386653" y="8785759"/>
            <a:ext cx="394339" cy="389915"/>
          </a:xfrm>
          <a:prstGeom prst="rect">
            <a:avLst/>
          </a:prstGeom>
          <a:ln w="12700">
            <a:miter lim="400000"/>
          </a:ln>
        </p:spPr>
        <p:txBody>
          <a:bodyPr wrap="none" lIns="50800" tIns="50800" rIns="50800" bIns="50800">
            <a:spAutoFit/>
          </a:bodyPr>
          <a:lstStyle>
            <a:lvl1pPr algn="l">
              <a:defRPr sz="1867">
                <a:solidFill>
                  <a:srgbClr val="00B297"/>
                </a:solidFill>
                <a:latin typeface="Open Sans Bold"/>
                <a:ea typeface="Open Sans Bold"/>
                <a:cs typeface="Open Sans Bold"/>
                <a:sym typeface="Open Sans Bold"/>
              </a:defRPr>
            </a:lvl1pPr>
          </a:lstStyle>
          <a:p>
            <a:fld id="{86CB4B4D-7CA3-9044-876B-883B54F8677D}"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8" r:id="rId5"/>
  </p:sldLayoutIdLst>
  <p:transition spd="med"/>
  <p:hf hdr="0" ftr="0" dt="0"/>
  <p:txStyles>
    <p:title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rgbClr val="000000"/>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p:titleStyle>
    <p:bodyStyle>
      <a:lvl1pPr marL="296348"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rgbClr val="676767"/>
          </a:solidFill>
          <a:uFillTx/>
          <a:latin typeface="Open Sans"/>
          <a:ea typeface="Open Sans"/>
          <a:cs typeface="Open Sans"/>
          <a:sym typeface="Open Sans"/>
        </a:defRPr>
      </a:lvl1pPr>
      <a:lvl2pPr marL="889044"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rgbClr val="676767"/>
          </a:solidFill>
          <a:uFillTx/>
          <a:latin typeface="Open Sans"/>
          <a:ea typeface="Open Sans"/>
          <a:cs typeface="Open Sans"/>
          <a:sym typeface="Open Sans"/>
        </a:defRPr>
      </a:lvl2pPr>
      <a:lvl3pPr marL="1481741"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rgbClr val="676767"/>
          </a:solidFill>
          <a:uFillTx/>
          <a:latin typeface="Open Sans"/>
          <a:ea typeface="Open Sans"/>
          <a:cs typeface="Open Sans"/>
          <a:sym typeface="Open Sans"/>
        </a:defRPr>
      </a:lvl3pPr>
      <a:lvl4pPr marL="2074437"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rgbClr val="676767"/>
          </a:solidFill>
          <a:uFillTx/>
          <a:latin typeface="Open Sans"/>
          <a:ea typeface="Open Sans"/>
          <a:cs typeface="Open Sans"/>
          <a:sym typeface="Open Sans"/>
        </a:defRPr>
      </a:lvl4pPr>
      <a:lvl5pPr marL="2667133"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rgbClr val="676767"/>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p:bodyStyle>
    <p:otherStyle>
      <a:lvl1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1pPr>
      <a:lvl2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2pPr>
      <a:lvl3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3pPr>
      <a:lvl4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4pPr>
      <a:lvl5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5pPr>
      <a:lvl6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6pPr>
      <a:lvl7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7pPr>
      <a:lvl8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8pPr>
      <a:lvl9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20.png"/><Relationship Id="rId4" Type="http://schemas.openxmlformats.org/officeDocument/2006/relationships/image" Target="../media/image15.png"/><Relationship Id="rId9" Type="http://schemas.openxmlformats.org/officeDocument/2006/relationships/hyperlink" Target="https://www.spherestandards.org/humanitarian-standards/cartoons-campaign/"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Title"/>
          <p:cNvSpPr txBox="1">
            <a:spLocks noGrp="1"/>
          </p:cNvSpPr>
          <p:nvPr>
            <p:ph type="title"/>
          </p:nvPr>
        </p:nvSpPr>
        <p:spPr>
          <a:xfrm>
            <a:off x="7100887" y="1132978"/>
            <a:ext cx="9867899" cy="1587612"/>
          </a:xfrm>
          <a:prstGeom prst="rect">
            <a:avLst/>
          </a:prstGeom>
        </p:spPr>
        <p:txBody>
          <a:bodyPr>
            <a:noAutofit/>
          </a:bodyPr>
          <a:lstStyle/>
          <a:p>
            <a:pPr defTabSz="521910">
              <a:defRPr sz="4000"/>
            </a:pPr>
            <a:r>
              <a:rPr lang="en-GB" sz="6000" noProof="0" dirty="0"/>
              <a:t>The Humanitarian Charter </a:t>
            </a:r>
          </a:p>
        </p:txBody>
      </p:sp>
      <p:pic>
        <p:nvPicPr>
          <p:cNvPr id="5" name="Picture 4">
            <a:extLst>
              <a:ext uri="{FF2B5EF4-FFF2-40B4-BE49-F238E27FC236}">
                <a16:creationId xmlns:a16="http://schemas.microsoft.com/office/drawing/2014/main" id="{20E2952C-C6C5-4549-859A-FE367384D345}"/>
              </a:ext>
            </a:extLst>
          </p:cNvPr>
          <p:cNvPicPr>
            <a:picLocks noChangeAspect="1"/>
          </p:cNvPicPr>
          <p:nvPr/>
        </p:nvPicPr>
        <p:blipFill rotWithShape="1">
          <a:blip r:embed="rId2">
            <a:clrChange>
              <a:clrFrom>
                <a:srgbClr val="FFFFFF"/>
              </a:clrFrom>
              <a:clrTo>
                <a:srgbClr val="FFFFFF">
                  <a:alpha val="0"/>
                </a:srgbClr>
              </a:clrTo>
            </a:clrChange>
          </a:blip>
          <a:srcRect l="4865"/>
          <a:stretch/>
        </p:blipFill>
        <p:spPr>
          <a:xfrm>
            <a:off x="0" y="3088636"/>
            <a:ext cx="5060481" cy="6931664"/>
          </a:xfrm>
          <a:prstGeom prst="rect">
            <a:avLst/>
          </a:prstGeom>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sosceles Triangle 2">
            <a:extLst>
              <a:ext uri="{FF2B5EF4-FFF2-40B4-BE49-F238E27FC236}">
                <a16:creationId xmlns:a16="http://schemas.microsoft.com/office/drawing/2014/main" id="{37AEF477-1B18-4200-930C-98D0AE2C0ACB}"/>
              </a:ext>
            </a:extLst>
          </p:cNvPr>
          <p:cNvSpPr/>
          <p:nvPr/>
        </p:nvSpPr>
        <p:spPr>
          <a:xfrm>
            <a:off x="10303781" y="1816712"/>
            <a:ext cx="5109938" cy="4255475"/>
          </a:xfrm>
          <a:prstGeom prst="triangle">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 name="Title 1">
            <a:extLst>
              <a:ext uri="{FF2B5EF4-FFF2-40B4-BE49-F238E27FC236}">
                <a16:creationId xmlns:a16="http://schemas.microsoft.com/office/drawing/2014/main" id="{DE0FC594-0D22-4104-98A7-0F3C63DCAA41}"/>
              </a:ext>
            </a:extLst>
          </p:cNvPr>
          <p:cNvSpPr>
            <a:spLocks noGrp="1"/>
          </p:cNvSpPr>
          <p:nvPr>
            <p:ph type="title"/>
          </p:nvPr>
        </p:nvSpPr>
        <p:spPr/>
        <p:txBody>
          <a:bodyPr>
            <a:normAutofit fontScale="90000"/>
          </a:bodyPr>
          <a:lstStyle/>
          <a:p>
            <a:r>
              <a:rPr lang="en-GB" noProof="0" dirty="0"/>
              <a:t>At the intersection of the 3 rights…</a:t>
            </a:r>
          </a:p>
        </p:txBody>
      </p:sp>
      <p:sp>
        <p:nvSpPr>
          <p:cNvPr id="4" name="Slide Number Placeholder 3">
            <a:extLst>
              <a:ext uri="{FF2B5EF4-FFF2-40B4-BE49-F238E27FC236}">
                <a16:creationId xmlns:a16="http://schemas.microsoft.com/office/drawing/2014/main" id="{FA9EB605-27F4-49FB-9257-E923C8776048}"/>
              </a:ext>
            </a:extLst>
          </p:cNvPr>
          <p:cNvSpPr>
            <a:spLocks noGrp="1"/>
          </p:cNvSpPr>
          <p:nvPr>
            <p:ph type="sldNum" sz="quarter" idx="2"/>
          </p:nvPr>
        </p:nvSpPr>
        <p:spPr/>
        <p:txBody>
          <a:bodyPr/>
          <a:lstStyle/>
          <a:p>
            <a:fld id="{86CB4B4D-7CA3-9044-876B-883B54F8677D}" type="slidenum">
              <a:rPr lang="en-US" smtClean="0"/>
              <a:t>10</a:t>
            </a:fld>
            <a:endParaRPr lang="en-US" dirty="0"/>
          </a:p>
        </p:txBody>
      </p:sp>
      <p:grpSp>
        <p:nvGrpSpPr>
          <p:cNvPr id="22" name="Group 21">
            <a:extLst>
              <a:ext uri="{FF2B5EF4-FFF2-40B4-BE49-F238E27FC236}">
                <a16:creationId xmlns:a16="http://schemas.microsoft.com/office/drawing/2014/main" id="{4D1623EE-2E3A-4BA6-AC6E-CF4A1C821DF0}"/>
              </a:ext>
            </a:extLst>
          </p:cNvPr>
          <p:cNvGrpSpPr/>
          <p:nvPr/>
        </p:nvGrpSpPr>
        <p:grpSpPr>
          <a:xfrm>
            <a:off x="612943" y="1289997"/>
            <a:ext cx="7990513" cy="7430296"/>
            <a:chOff x="10229633" y="1379271"/>
            <a:chExt cx="7990513" cy="7430296"/>
          </a:xfrm>
          <a:effectLst>
            <a:outerShdw blurRad="50800" dist="38100" dir="8100000" algn="tr" rotWithShape="0">
              <a:prstClr val="black">
                <a:alpha val="40000"/>
              </a:prstClr>
            </a:outerShdw>
          </a:effectLst>
        </p:grpSpPr>
        <p:sp>
          <p:nvSpPr>
            <p:cNvPr id="17" name="Freeform: Shape 16">
              <a:extLst>
                <a:ext uri="{FF2B5EF4-FFF2-40B4-BE49-F238E27FC236}">
                  <a16:creationId xmlns:a16="http://schemas.microsoft.com/office/drawing/2014/main" id="{83ACC3F6-FF18-4597-969E-33FC83D76060}"/>
                </a:ext>
              </a:extLst>
            </p:cNvPr>
            <p:cNvSpPr/>
            <p:nvPr/>
          </p:nvSpPr>
          <p:spPr>
            <a:xfrm>
              <a:off x="10229633" y="1379271"/>
              <a:ext cx="7990513" cy="7430296"/>
            </a:xfrm>
            <a:custGeom>
              <a:avLst/>
              <a:gdLst>
                <a:gd name="connsiteX0" fmla="*/ 4039598 w 7990513"/>
                <a:gd name="connsiteY0" fmla="*/ 4113306 h 7430296"/>
                <a:gd name="connsiteX1" fmla="*/ 4125254 w 7990513"/>
                <a:gd name="connsiteY1" fmla="*/ 4291116 h 7430296"/>
                <a:gd name="connsiteX2" fmla="*/ 3995256 w 7990513"/>
                <a:gd name="connsiteY2" fmla="*/ 4297680 h 7430296"/>
                <a:gd name="connsiteX3" fmla="*/ 3934715 w 7990513"/>
                <a:gd name="connsiteY3" fmla="*/ 4294623 h 7430296"/>
                <a:gd name="connsiteX4" fmla="*/ 3952185 w 7990513"/>
                <a:gd name="connsiteY4" fmla="*/ 4257191 h 7430296"/>
                <a:gd name="connsiteX5" fmla="*/ 5902761 w 7990513"/>
                <a:gd name="connsiteY5" fmla="*/ 3135701 h 7430296"/>
                <a:gd name="connsiteX6" fmla="*/ 6061379 w 7990513"/>
                <a:gd name="connsiteY6" fmla="*/ 3143711 h 7430296"/>
                <a:gd name="connsiteX7" fmla="*/ 7990513 w 7990513"/>
                <a:gd name="connsiteY7" fmla="*/ 5281456 h 7430296"/>
                <a:gd name="connsiteX8" fmla="*/ 5841672 w 7990513"/>
                <a:gd name="connsiteY8" fmla="*/ 7430296 h 7430296"/>
                <a:gd name="connsiteX9" fmla="*/ 3952185 w 7990513"/>
                <a:gd name="connsiteY9" fmla="*/ 6305721 h 7430296"/>
                <a:gd name="connsiteX10" fmla="*/ 3950914 w 7990513"/>
                <a:gd name="connsiteY10" fmla="*/ 6303082 h 7430296"/>
                <a:gd name="connsiteX11" fmla="*/ 4038327 w 7990513"/>
                <a:gd name="connsiteY11" fmla="*/ 6159197 h 7430296"/>
                <a:gd name="connsiteX12" fmla="*/ 4297680 w 7990513"/>
                <a:gd name="connsiteY12" fmla="*/ 5134932 h 7430296"/>
                <a:gd name="connsiteX13" fmla="*/ 4128814 w 7990513"/>
                <a:gd name="connsiteY13" fmla="*/ 4298507 h 7430296"/>
                <a:gd name="connsiteX14" fmla="*/ 4125254 w 7990513"/>
                <a:gd name="connsiteY14" fmla="*/ 4291116 h 7430296"/>
                <a:gd name="connsiteX15" fmla="*/ 4214963 w 7990513"/>
                <a:gd name="connsiteY15" fmla="*/ 4286586 h 7430296"/>
                <a:gd name="connsiteX16" fmla="*/ 5884743 w 7990513"/>
                <a:gd name="connsiteY16" fmla="*/ 3173105 h 7430296"/>
                <a:gd name="connsiteX17" fmla="*/ 2018843 w 7990513"/>
                <a:gd name="connsiteY17" fmla="*/ 2992656 h 7430296"/>
                <a:gd name="connsiteX18" fmla="*/ 2105769 w 7990513"/>
                <a:gd name="connsiteY18" fmla="*/ 3173105 h 7430296"/>
                <a:gd name="connsiteX19" fmla="*/ 3775550 w 7990513"/>
                <a:gd name="connsiteY19" fmla="*/ 4286586 h 7430296"/>
                <a:gd name="connsiteX20" fmla="*/ 3934715 w 7990513"/>
                <a:gd name="connsiteY20" fmla="*/ 4294623 h 7430296"/>
                <a:gd name="connsiteX21" fmla="*/ 3841883 w 7990513"/>
                <a:gd name="connsiteY21" fmla="*/ 4493531 h 7430296"/>
                <a:gd name="connsiteX22" fmla="*/ 3692832 w 7990513"/>
                <a:gd name="connsiteY22" fmla="*/ 5281456 h 7430296"/>
                <a:gd name="connsiteX23" fmla="*/ 3861699 w 7990513"/>
                <a:gd name="connsiteY23" fmla="*/ 6117882 h 7430296"/>
                <a:gd name="connsiteX24" fmla="*/ 3950914 w 7990513"/>
                <a:gd name="connsiteY24" fmla="*/ 6303082 h 7430296"/>
                <a:gd name="connsiteX25" fmla="*/ 3930692 w 7990513"/>
                <a:gd name="connsiteY25" fmla="*/ 6336369 h 7430296"/>
                <a:gd name="connsiteX26" fmla="*/ 2148840 w 7990513"/>
                <a:gd name="connsiteY26" fmla="*/ 7283772 h 7430296"/>
                <a:gd name="connsiteX27" fmla="*/ 0 w 7990513"/>
                <a:gd name="connsiteY27" fmla="*/ 5134932 h 7430296"/>
                <a:gd name="connsiteX28" fmla="*/ 1929134 w 7990513"/>
                <a:gd name="connsiteY28" fmla="*/ 2997186 h 7430296"/>
                <a:gd name="connsiteX29" fmla="*/ 3995256 w 7990513"/>
                <a:gd name="connsiteY29" fmla="*/ 0 h 7430296"/>
                <a:gd name="connsiteX30" fmla="*/ 6144096 w 7990513"/>
                <a:gd name="connsiteY30" fmla="*/ 2148840 h 7430296"/>
                <a:gd name="connsiteX31" fmla="*/ 5975230 w 7990513"/>
                <a:gd name="connsiteY31" fmla="*/ 2985266 h 7430296"/>
                <a:gd name="connsiteX32" fmla="*/ 5902761 w 7990513"/>
                <a:gd name="connsiteY32" fmla="*/ 3135701 h 7430296"/>
                <a:gd name="connsiteX33" fmla="*/ 5841672 w 7990513"/>
                <a:gd name="connsiteY33" fmla="*/ 3132616 h 7430296"/>
                <a:gd name="connsiteX34" fmla="*/ 4059820 w 7990513"/>
                <a:gd name="connsiteY34" fmla="*/ 4080019 h 7430296"/>
                <a:gd name="connsiteX35" fmla="*/ 4039598 w 7990513"/>
                <a:gd name="connsiteY35" fmla="*/ 4113306 h 7430296"/>
                <a:gd name="connsiteX36" fmla="*/ 4038327 w 7990513"/>
                <a:gd name="connsiteY36" fmla="*/ 4110667 h 7430296"/>
                <a:gd name="connsiteX37" fmla="*/ 2148840 w 7990513"/>
                <a:gd name="connsiteY37" fmla="*/ 2986092 h 7430296"/>
                <a:gd name="connsiteX38" fmla="*/ 2018843 w 7990513"/>
                <a:gd name="connsiteY38" fmla="*/ 2992656 h 7430296"/>
                <a:gd name="connsiteX39" fmla="*/ 2015283 w 7990513"/>
                <a:gd name="connsiteY39" fmla="*/ 2985266 h 7430296"/>
                <a:gd name="connsiteX40" fmla="*/ 1846416 w 7990513"/>
                <a:gd name="connsiteY40" fmla="*/ 2148840 h 7430296"/>
                <a:gd name="connsiteX41" fmla="*/ 3995256 w 7990513"/>
                <a:gd name="connsiteY41" fmla="*/ 0 h 7430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7990513" h="7430296">
                  <a:moveTo>
                    <a:pt x="4039598" y="4113306"/>
                  </a:moveTo>
                  <a:lnTo>
                    <a:pt x="4125254" y="4291116"/>
                  </a:lnTo>
                  <a:lnTo>
                    <a:pt x="3995256" y="4297680"/>
                  </a:lnTo>
                  <a:lnTo>
                    <a:pt x="3934715" y="4294623"/>
                  </a:lnTo>
                  <a:lnTo>
                    <a:pt x="3952185" y="4257191"/>
                  </a:lnTo>
                  <a:close/>
                  <a:moveTo>
                    <a:pt x="5902761" y="3135701"/>
                  </a:moveTo>
                  <a:lnTo>
                    <a:pt x="6061379" y="3143711"/>
                  </a:lnTo>
                  <a:cubicBezTo>
                    <a:pt x="7144945" y="3253753"/>
                    <a:pt x="7990513" y="4168858"/>
                    <a:pt x="7990513" y="5281456"/>
                  </a:cubicBezTo>
                  <a:cubicBezTo>
                    <a:pt x="7990513" y="6468228"/>
                    <a:pt x="7028445" y="7430296"/>
                    <a:pt x="5841672" y="7430296"/>
                  </a:cubicBezTo>
                  <a:cubicBezTo>
                    <a:pt x="5025766" y="7430296"/>
                    <a:pt x="4316068" y="6975569"/>
                    <a:pt x="3952185" y="6305721"/>
                  </a:cubicBezTo>
                  <a:lnTo>
                    <a:pt x="3950914" y="6303082"/>
                  </a:lnTo>
                  <a:lnTo>
                    <a:pt x="4038327" y="6159197"/>
                  </a:lnTo>
                  <a:cubicBezTo>
                    <a:pt x="4203728" y="5854721"/>
                    <a:pt x="4297680" y="5505799"/>
                    <a:pt x="4297680" y="5134932"/>
                  </a:cubicBezTo>
                  <a:cubicBezTo>
                    <a:pt x="4297680" y="4838239"/>
                    <a:pt x="4237551" y="4555590"/>
                    <a:pt x="4128814" y="4298507"/>
                  </a:cubicBezTo>
                  <a:lnTo>
                    <a:pt x="4125254" y="4291116"/>
                  </a:lnTo>
                  <a:lnTo>
                    <a:pt x="4214963" y="4286586"/>
                  </a:lnTo>
                  <a:cubicBezTo>
                    <a:pt x="4937340" y="4213225"/>
                    <a:pt x="5553940" y="3782058"/>
                    <a:pt x="5884743" y="3173105"/>
                  </a:cubicBezTo>
                  <a:close/>
                  <a:moveTo>
                    <a:pt x="2018843" y="2992656"/>
                  </a:moveTo>
                  <a:lnTo>
                    <a:pt x="2105769" y="3173105"/>
                  </a:lnTo>
                  <a:cubicBezTo>
                    <a:pt x="2436572" y="3782058"/>
                    <a:pt x="3053172" y="4213225"/>
                    <a:pt x="3775550" y="4286586"/>
                  </a:cubicBezTo>
                  <a:lnTo>
                    <a:pt x="3934715" y="4294623"/>
                  </a:lnTo>
                  <a:lnTo>
                    <a:pt x="3841883" y="4493531"/>
                  </a:lnTo>
                  <a:cubicBezTo>
                    <a:pt x="3745680" y="4737500"/>
                    <a:pt x="3692832" y="5003307"/>
                    <a:pt x="3692832" y="5281456"/>
                  </a:cubicBezTo>
                  <a:cubicBezTo>
                    <a:pt x="3692832" y="5578149"/>
                    <a:pt x="3752961" y="5860798"/>
                    <a:pt x="3861699" y="6117882"/>
                  </a:cubicBezTo>
                  <a:lnTo>
                    <a:pt x="3950914" y="6303082"/>
                  </a:lnTo>
                  <a:lnTo>
                    <a:pt x="3930692" y="6336369"/>
                  </a:lnTo>
                  <a:cubicBezTo>
                    <a:pt x="3544530" y="6907964"/>
                    <a:pt x="2890573" y="7283772"/>
                    <a:pt x="2148840" y="7283772"/>
                  </a:cubicBezTo>
                  <a:cubicBezTo>
                    <a:pt x="962068" y="7283772"/>
                    <a:pt x="0" y="6321704"/>
                    <a:pt x="0" y="5134932"/>
                  </a:cubicBezTo>
                  <a:cubicBezTo>
                    <a:pt x="0" y="4022334"/>
                    <a:pt x="845568" y="3107228"/>
                    <a:pt x="1929134" y="2997186"/>
                  </a:cubicBezTo>
                  <a:close/>
                  <a:moveTo>
                    <a:pt x="3995256" y="0"/>
                  </a:moveTo>
                  <a:cubicBezTo>
                    <a:pt x="5182028" y="0"/>
                    <a:pt x="6144096" y="962068"/>
                    <a:pt x="6144096" y="2148840"/>
                  </a:cubicBezTo>
                  <a:cubicBezTo>
                    <a:pt x="6144096" y="2445533"/>
                    <a:pt x="6083967" y="2728182"/>
                    <a:pt x="5975230" y="2985266"/>
                  </a:cubicBezTo>
                  <a:lnTo>
                    <a:pt x="5902761" y="3135701"/>
                  </a:lnTo>
                  <a:lnTo>
                    <a:pt x="5841672" y="3132616"/>
                  </a:lnTo>
                  <a:cubicBezTo>
                    <a:pt x="5099940" y="3132616"/>
                    <a:pt x="4445982" y="3508424"/>
                    <a:pt x="4059820" y="4080019"/>
                  </a:cubicBezTo>
                  <a:lnTo>
                    <a:pt x="4039598" y="4113306"/>
                  </a:lnTo>
                  <a:lnTo>
                    <a:pt x="4038327" y="4110667"/>
                  </a:lnTo>
                  <a:cubicBezTo>
                    <a:pt x="3674444" y="3440820"/>
                    <a:pt x="2964746" y="2986092"/>
                    <a:pt x="2148840" y="2986092"/>
                  </a:cubicBezTo>
                  <a:lnTo>
                    <a:pt x="2018843" y="2992656"/>
                  </a:lnTo>
                  <a:lnTo>
                    <a:pt x="2015283" y="2985266"/>
                  </a:lnTo>
                  <a:cubicBezTo>
                    <a:pt x="1906545" y="2728182"/>
                    <a:pt x="1846416" y="2445533"/>
                    <a:pt x="1846416" y="2148840"/>
                  </a:cubicBezTo>
                  <a:cubicBezTo>
                    <a:pt x="1846416" y="962068"/>
                    <a:pt x="2808484" y="0"/>
                    <a:pt x="3995256" y="0"/>
                  </a:cubicBezTo>
                  <a:close/>
                </a:path>
              </a:pathLst>
            </a:custGeom>
            <a:solidFill>
              <a:srgbClr val="00A585"/>
            </a:solidFill>
            <a:ln w="25400" cap="flat">
              <a:solidFill>
                <a:srgbClr val="00B297"/>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fromWordArt="0" anchor="ctr" anchorCtr="0" forceAA="0" compatLnSpc="1">
              <a:prstTxWarp prst="textNoShape">
                <a:avLst/>
              </a:prstTxWarp>
              <a:noAutofit/>
            </a:bodyPr>
            <a:lstStyle/>
            <a:p>
              <a:endParaRPr lang="en-US" sz="3600" b="1" dirty="0">
                <a:solidFill>
                  <a:schemeClr val="bg1"/>
                </a:solidFill>
              </a:endParaRPr>
            </a:p>
          </p:txBody>
        </p:sp>
        <p:sp>
          <p:nvSpPr>
            <p:cNvPr id="18" name="TextBox 17">
              <a:extLst>
                <a:ext uri="{FF2B5EF4-FFF2-40B4-BE49-F238E27FC236}">
                  <a16:creationId xmlns:a16="http://schemas.microsoft.com/office/drawing/2014/main" id="{EC967743-2C00-4ED6-8974-9612EDE2D640}"/>
                </a:ext>
              </a:extLst>
            </p:cNvPr>
            <p:cNvSpPr txBox="1"/>
            <p:nvPr/>
          </p:nvSpPr>
          <p:spPr>
            <a:xfrm>
              <a:off x="12934950" y="2460981"/>
              <a:ext cx="2647950"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sz="3600" b="1" dirty="0">
                  <a:solidFill>
                    <a:srgbClr val="000000"/>
                  </a:solidFill>
                </a:rPr>
                <a:t>The right to life with dignity</a:t>
              </a:r>
            </a:p>
          </p:txBody>
        </p:sp>
        <p:sp>
          <p:nvSpPr>
            <p:cNvPr id="19" name="TextBox 18">
              <a:extLst>
                <a:ext uri="{FF2B5EF4-FFF2-40B4-BE49-F238E27FC236}">
                  <a16:creationId xmlns:a16="http://schemas.microsoft.com/office/drawing/2014/main" id="{9798A552-EC26-4D7E-A954-302C91044322}"/>
                </a:ext>
              </a:extLst>
            </p:cNvPr>
            <p:cNvSpPr txBox="1"/>
            <p:nvPr/>
          </p:nvSpPr>
          <p:spPr>
            <a:xfrm>
              <a:off x="11125200" y="5791819"/>
              <a:ext cx="2647950"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sz="3600" b="1" dirty="0">
                  <a:solidFill>
                    <a:srgbClr val="000000"/>
                  </a:solidFill>
                </a:rPr>
                <a:t>The right to protection and security</a:t>
              </a:r>
            </a:p>
          </p:txBody>
        </p:sp>
        <p:sp>
          <p:nvSpPr>
            <p:cNvPr id="20" name="TextBox 19">
              <a:extLst>
                <a:ext uri="{FF2B5EF4-FFF2-40B4-BE49-F238E27FC236}">
                  <a16:creationId xmlns:a16="http://schemas.microsoft.com/office/drawing/2014/main" id="{B1DBCB9A-224F-4DD4-8A2B-A6232085ED06}"/>
                </a:ext>
              </a:extLst>
            </p:cNvPr>
            <p:cNvSpPr txBox="1"/>
            <p:nvPr/>
          </p:nvSpPr>
          <p:spPr>
            <a:xfrm>
              <a:off x="14542593" y="5908666"/>
              <a:ext cx="3319396" cy="21954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sz="3400" b="1" dirty="0">
                  <a:solidFill>
                    <a:srgbClr val="000000"/>
                  </a:solidFill>
                </a:rPr>
                <a:t>The right to receive humanitarian assistance</a:t>
              </a:r>
            </a:p>
          </p:txBody>
        </p:sp>
      </p:grpSp>
      <p:cxnSp>
        <p:nvCxnSpPr>
          <p:cNvPr id="24" name="Straight Connector 23">
            <a:extLst>
              <a:ext uri="{FF2B5EF4-FFF2-40B4-BE49-F238E27FC236}">
                <a16:creationId xmlns:a16="http://schemas.microsoft.com/office/drawing/2014/main" id="{270519C1-4C0D-471A-BD42-272EAE5381E3}"/>
              </a:ext>
            </a:extLst>
          </p:cNvPr>
          <p:cNvCxnSpPr>
            <a:cxnSpLocks/>
            <a:stCxn id="17" idx="34"/>
            <a:endCxn id="3" idx="0"/>
          </p:cNvCxnSpPr>
          <p:nvPr/>
        </p:nvCxnSpPr>
        <p:spPr>
          <a:xfrm flipV="1">
            <a:off x="4672763" y="1816712"/>
            <a:ext cx="8185987" cy="3553304"/>
          </a:xfrm>
          <a:prstGeom prst="line">
            <a:avLst/>
          </a:prstGeom>
          <a:no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cxnSp>
      <p:cxnSp>
        <p:nvCxnSpPr>
          <p:cNvPr id="28" name="Straight Connector 27">
            <a:extLst>
              <a:ext uri="{FF2B5EF4-FFF2-40B4-BE49-F238E27FC236}">
                <a16:creationId xmlns:a16="http://schemas.microsoft.com/office/drawing/2014/main" id="{F26D329B-740D-40CB-888D-6C18D18C61EF}"/>
              </a:ext>
            </a:extLst>
          </p:cNvPr>
          <p:cNvCxnSpPr>
            <a:cxnSpLocks/>
            <a:stCxn id="17" idx="15"/>
            <a:endCxn id="3" idx="2"/>
          </p:cNvCxnSpPr>
          <p:nvPr/>
        </p:nvCxnSpPr>
        <p:spPr>
          <a:xfrm>
            <a:off x="4827906" y="5576583"/>
            <a:ext cx="5475875" cy="495604"/>
          </a:xfrm>
          <a:prstGeom prst="line">
            <a:avLst/>
          </a:prstGeom>
          <a:no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cxnSp>
      <p:sp>
        <p:nvSpPr>
          <p:cNvPr id="29" name="TextBox 28">
            <a:extLst>
              <a:ext uri="{FF2B5EF4-FFF2-40B4-BE49-F238E27FC236}">
                <a16:creationId xmlns:a16="http://schemas.microsoft.com/office/drawing/2014/main" id="{357ECBC2-8C9E-4EE4-B0E5-0877BABC390D}"/>
              </a:ext>
            </a:extLst>
          </p:cNvPr>
          <p:cNvSpPr txBox="1"/>
          <p:nvPr/>
        </p:nvSpPr>
        <p:spPr>
          <a:xfrm>
            <a:off x="11167179" y="4206783"/>
            <a:ext cx="3365618"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3600" b="1">
                <a:solidFill>
                  <a:schemeClr val="bg1"/>
                </a:solidFill>
              </a:defRPr>
            </a:lvl1pPr>
          </a:lstStyle>
          <a:p>
            <a:r>
              <a:rPr lang="en-US" dirty="0">
                <a:solidFill>
                  <a:srgbClr val="000000"/>
                </a:solidFill>
              </a:rPr>
              <a:t>The humanitarian imperative</a:t>
            </a:r>
          </a:p>
        </p:txBody>
      </p:sp>
    </p:spTree>
    <p:extLst>
      <p:ext uri="{BB962C8B-B14F-4D97-AF65-F5344CB8AC3E}">
        <p14:creationId xmlns:p14="http://schemas.microsoft.com/office/powerpoint/2010/main" val="617460120"/>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DEC35-1D2C-4D76-A8C8-01D3CD453AE6}"/>
              </a:ext>
            </a:extLst>
          </p:cNvPr>
          <p:cNvSpPr>
            <a:spLocks noGrp="1"/>
          </p:cNvSpPr>
          <p:nvPr>
            <p:ph type="title"/>
          </p:nvPr>
        </p:nvSpPr>
        <p:spPr>
          <a:xfrm>
            <a:off x="389995" y="271590"/>
            <a:ext cx="16560272" cy="1435289"/>
          </a:xfrm>
        </p:spPr>
        <p:txBody>
          <a:bodyPr>
            <a:normAutofit/>
          </a:bodyPr>
          <a:lstStyle/>
          <a:p>
            <a:r>
              <a:rPr lang="en-GB" noProof="0" dirty="0"/>
              <a:t>What does the Charter mean to you?</a:t>
            </a:r>
          </a:p>
        </p:txBody>
      </p:sp>
      <p:sp>
        <p:nvSpPr>
          <p:cNvPr id="3" name="Text Placeholder 2">
            <a:extLst>
              <a:ext uri="{FF2B5EF4-FFF2-40B4-BE49-F238E27FC236}">
                <a16:creationId xmlns:a16="http://schemas.microsoft.com/office/drawing/2014/main" id="{F428C4C0-894F-4A44-B3A3-EF17B4DD31DF}"/>
              </a:ext>
            </a:extLst>
          </p:cNvPr>
          <p:cNvSpPr>
            <a:spLocks noGrp="1"/>
          </p:cNvSpPr>
          <p:nvPr>
            <p:ph type="body" sz="half" idx="1"/>
          </p:nvPr>
        </p:nvSpPr>
        <p:spPr>
          <a:xfrm>
            <a:off x="1231991" y="2026886"/>
            <a:ext cx="13953493" cy="6221002"/>
          </a:xfrm>
        </p:spPr>
        <p:txBody>
          <a:bodyPr>
            <a:normAutofit lnSpcReduction="10000"/>
          </a:bodyPr>
          <a:lstStyle/>
          <a:p>
            <a:r>
              <a:rPr lang="en-GB" noProof="0" dirty="0">
                <a:solidFill>
                  <a:srgbClr val="000000"/>
                </a:solidFill>
              </a:rPr>
              <a:t>Now that you have read and reviewed the Humanitarian Charter in some detail, take 2 minutes and write your own individual answers to the questions below.</a:t>
            </a:r>
          </a:p>
          <a:p>
            <a:endParaRPr lang="en-GB" noProof="0" dirty="0">
              <a:solidFill>
                <a:srgbClr val="000000"/>
              </a:solidFill>
            </a:endParaRPr>
          </a:p>
          <a:p>
            <a:r>
              <a:rPr lang="en-GB" b="1" noProof="0" dirty="0">
                <a:solidFill>
                  <a:srgbClr val="000000"/>
                </a:solidFill>
              </a:rPr>
              <a:t>What, if anything, does adherence to the Humanitarian Charter mean for you in your day-to-day work, or your next emergency response?</a:t>
            </a:r>
          </a:p>
          <a:p>
            <a:r>
              <a:rPr lang="en-GB" b="1" noProof="0" dirty="0">
                <a:solidFill>
                  <a:srgbClr val="000000"/>
                </a:solidFill>
              </a:rPr>
              <a:t>How does an understanding of the Charter practically affect your humanitarian work or thinking?</a:t>
            </a:r>
          </a:p>
        </p:txBody>
      </p:sp>
      <p:sp>
        <p:nvSpPr>
          <p:cNvPr id="4" name="Slide Number Placeholder 3">
            <a:extLst>
              <a:ext uri="{FF2B5EF4-FFF2-40B4-BE49-F238E27FC236}">
                <a16:creationId xmlns:a16="http://schemas.microsoft.com/office/drawing/2014/main" id="{32EA3484-D7D4-49A3-95F3-46DAE5DC9F93}"/>
              </a:ext>
            </a:extLst>
          </p:cNvPr>
          <p:cNvSpPr>
            <a:spLocks noGrp="1"/>
          </p:cNvSpPr>
          <p:nvPr>
            <p:ph type="sldNum" sz="quarter" idx="2"/>
          </p:nvPr>
        </p:nvSpPr>
        <p:spPr/>
        <p:txBody>
          <a:bodyPr/>
          <a:lstStyle/>
          <a:p>
            <a:fld id="{86CB4B4D-7CA3-9044-876B-883B54F8677D}" type="slidenum">
              <a:rPr lang="en-US" smtClean="0"/>
              <a:t>11</a:t>
            </a:fld>
            <a:endParaRPr lang="en-US" dirty="0"/>
          </a:p>
        </p:txBody>
      </p:sp>
    </p:spTree>
    <p:extLst>
      <p:ext uri="{BB962C8B-B14F-4D97-AF65-F5344CB8AC3E}">
        <p14:creationId xmlns:p14="http://schemas.microsoft.com/office/powerpoint/2010/main" val="3346187241"/>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928F64C6-FE22-4FC1-A763-DFCC514811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6060592" y="6510897"/>
            <a:ext cx="10722957" cy="270197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657F84D-EA6B-4D49-A773-3BD419F7754D}"/>
              </a:ext>
            </a:extLst>
          </p:cNvPr>
          <p:cNvSpPr>
            <a:spLocks noGrp="1"/>
          </p:cNvSpPr>
          <p:nvPr>
            <p:ph type="title"/>
          </p:nvPr>
        </p:nvSpPr>
        <p:spPr>
          <a:xfrm>
            <a:off x="6547354" y="6744103"/>
            <a:ext cx="9713391" cy="1226000"/>
          </a:xfrm>
        </p:spPr>
        <p:txBody>
          <a:bodyPr vert="horz" lIns="91440" tIns="45720" rIns="91440" bIns="45720" rtlCol="0" anchor="b">
            <a:normAutofit/>
          </a:bodyPr>
          <a:lstStyle/>
          <a:p>
            <a:pPr defTabSz="914400">
              <a:lnSpc>
                <a:spcPct val="90000"/>
              </a:lnSpc>
              <a:spcBef>
                <a:spcPct val="0"/>
              </a:spcBef>
            </a:pPr>
            <a:r>
              <a:rPr lang="en-US" sz="5700" kern="1200" noProof="0" dirty="0">
                <a:solidFill>
                  <a:srgbClr val="FFFFFF"/>
                </a:solidFill>
                <a:latin typeface="+mj-lt"/>
                <a:ea typeface="+mj-ea"/>
                <a:cs typeface="+mj-cs"/>
              </a:rPr>
              <a:t>Key messages – in pictures</a:t>
            </a:r>
          </a:p>
        </p:txBody>
      </p:sp>
      <p:pic>
        <p:nvPicPr>
          <p:cNvPr id="15" name="Picture 14" descr="A close up of a logo&#10;&#10;Description automatically generated">
            <a:extLst>
              <a:ext uri="{FF2B5EF4-FFF2-40B4-BE49-F238E27FC236}">
                <a16:creationId xmlns:a16="http://schemas.microsoft.com/office/drawing/2014/main" id="{08EFE263-F512-4784-A332-025E997F2B18}"/>
              </a:ext>
            </a:extLst>
          </p:cNvPr>
          <p:cNvPicPr>
            <a:picLocks noChangeAspect="1"/>
          </p:cNvPicPr>
          <p:nvPr/>
        </p:nvPicPr>
        <p:blipFill rotWithShape="1">
          <a:blip r:embed="rId3"/>
          <a:srcRect t="5304" r="1" b="17410"/>
          <a:stretch/>
        </p:blipFill>
        <p:spPr>
          <a:xfrm>
            <a:off x="451762" y="457577"/>
            <a:ext cx="5401154" cy="2859450"/>
          </a:xfrm>
          <a:prstGeom prst="rect">
            <a:avLst/>
          </a:prstGeom>
        </p:spPr>
      </p:pic>
      <p:pic>
        <p:nvPicPr>
          <p:cNvPr id="17" name="Picture 16">
            <a:extLst>
              <a:ext uri="{FF2B5EF4-FFF2-40B4-BE49-F238E27FC236}">
                <a16:creationId xmlns:a16="http://schemas.microsoft.com/office/drawing/2014/main" id="{048D2EF2-D511-4389-807B-5C6ECA249F4D}"/>
              </a:ext>
            </a:extLst>
          </p:cNvPr>
          <p:cNvPicPr>
            <a:picLocks noChangeAspect="1"/>
          </p:cNvPicPr>
          <p:nvPr/>
        </p:nvPicPr>
        <p:blipFill rotWithShape="1">
          <a:blip r:embed="rId4"/>
          <a:srcRect l="-2789" t="-1" r="768" b="2"/>
          <a:stretch/>
        </p:blipFill>
        <p:spPr>
          <a:xfrm>
            <a:off x="5991210" y="3550231"/>
            <a:ext cx="5397157" cy="2754558"/>
          </a:xfrm>
          <a:prstGeom prst="rect">
            <a:avLst/>
          </a:prstGeom>
          <a:ln>
            <a:solidFill>
              <a:schemeClr val="bg2"/>
            </a:solidFill>
          </a:ln>
        </p:spPr>
      </p:pic>
      <p:pic>
        <p:nvPicPr>
          <p:cNvPr id="11" name="Picture 10" descr="A close up of a logo&#10;&#10;Description automatically generated">
            <a:extLst>
              <a:ext uri="{FF2B5EF4-FFF2-40B4-BE49-F238E27FC236}">
                <a16:creationId xmlns:a16="http://schemas.microsoft.com/office/drawing/2014/main" id="{B651B5EE-9F37-4AE3-8B88-33BA10CDE48B}"/>
              </a:ext>
            </a:extLst>
          </p:cNvPr>
          <p:cNvPicPr>
            <a:picLocks noChangeAspect="1"/>
          </p:cNvPicPr>
          <p:nvPr/>
        </p:nvPicPr>
        <p:blipFill rotWithShape="1">
          <a:blip r:embed="rId5"/>
          <a:srcRect t="10933" r="-3" b="11218"/>
          <a:stretch/>
        </p:blipFill>
        <p:spPr>
          <a:xfrm>
            <a:off x="11518978" y="457575"/>
            <a:ext cx="5401742" cy="2859452"/>
          </a:xfrm>
          <a:prstGeom prst="rect">
            <a:avLst/>
          </a:prstGeom>
        </p:spPr>
      </p:pic>
      <p:pic>
        <p:nvPicPr>
          <p:cNvPr id="14" name="Picture 13">
            <a:extLst>
              <a:ext uri="{FF2B5EF4-FFF2-40B4-BE49-F238E27FC236}">
                <a16:creationId xmlns:a16="http://schemas.microsoft.com/office/drawing/2014/main" id="{D246C6E5-D5C6-4CBB-9C69-D9954949F6F4}"/>
              </a:ext>
            </a:extLst>
          </p:cNvPr>
          <p:cNvPicPr>
            <a:picLocks noChangeAspect="1"/>
          </p:cNvPicPr>
          <p:nvPr/>
        </p:nvPicPr>
        <p:blipFill rotWithShape="1">
          <a:blip r:embed="rId6"/>
          <a:srcRect t="21223" r="1" b="2148"/>
          <a:stretch/>
        </p:blipFill>
        <p:spPr>
          <a:xfrm>
            <a:off x="451759" y="3591064"/>
            <a:ext cx="5397157" cy="2864076"/>
          </a:xfrm>
          <a:prstGeom prst="rect">
            <a:avLst/>
          </a:prstGeom>
        </p:spPr>
      </p:pic>
      <p:pic>
        <p:nvPicPr>
          <p:cNvPr id="16" name="Picture 15">
            <a:extLst>
              <a:ext uri="{FF2B5EF4-FFF2-40B4-BE49-F238E27FC236}">
                <a16:creationId xmlns:a16="http://schemas.microsoft.com/office/drawing/2014/main" id="{092D7EDE-D68F-4B92-9AA2-909AC0A775A0}"/>
              </a:ext>
            </a:extLst>
          </p:cNvPr>
          <p:cNvPicPr>
            <a:picLocks noChangeAspect="1"/>
          </p:cNvPicPr>
          <p:nvPr/>
        </p:nvPicPr>
        <p:blipFill rotWithShape="1">
          <a:blip r:embed="rId7"/>
          <a:srcRect l="4182" t="13259" r="4295" b="8978"/>
          <a:stretch/>
        </p:blipFill>
        <p:spPr>
          <a:xfrm>
            <a:off x="11605816" y="3555215"/>
            <a:ext cx="5159443" cy="2725362"/>
          </a:xfrm>
          <a:prstGeom prst="rect">
            <a:avLst/>
          </a:prstGeom>
        </p:spPr>
      </p:pic>
      <p:cxnSp>
        <p:nvCxnSpPr>
          <p:cNvPr id="25" name="Straight Connector 24">
            <a:extLst>
              <a:ext uri="{FF2B5EF4-FFF2-40B4-BE49-F238E27FC236}">
                <a16:creationId xmlns:a16="http://schemas.microsoft.com/office/drawing/2014/main" id="{5C34627B-48E6-4F4D-B843-97717A86B49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712999" y="8098271"/>
            <a:ext cx="7803119" cy="0"/>
          </a:xfrm>
          <a:prstGeom prst="line">
            <a:avLst/>
          </a:prstGeom>
          <a:ln w="15875">
            <a:solidFill>
              <a:srgbClr val="D9D9D9"/>
            </a:solidFill>
          </a:ln>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3A2E43B1-5012-4460-BAF1-BA015104A914}"/>
              </a:ext>
            </a:extLst>
          </p:cNvPr>
          <p:cNvPicPr>
            <a:picLocks noChangeAspect="1"/>
          </p:cNvPicPr>
          <p:nvPr/>
        </p:nvPicPr>
        <p:blipFill rotWithShape="1">
          <a:blip r:embed="rId8"/>
          <a:srcRect t="22937" r="1" b="1"/>
          <a:stretch/>
        </p:blipFill>
        <p:spPr>
          <a:xfrm>
            <a:off x="451759" y="6545105"/>
            <a:ext cx="5397157" cy="2859451"/>
          </a:xfrm>
          <a:prstGeom prst="rect">
            <a:avLst/>
          </a:prstGeom>
        </p:spPr>
      </p:pic>
      <p:sp>
        <p:nvSpPr>
          <p:cNvPr id="4" name="Slide Number Placeholder 3">
            <a:extLst>
              <a:ext uri="{FF2B5EF4-FFF2-40B4-BE49-F238E27FC236}">
                <a16:creationId xmlns:a16="http://schemas.microsoft.com/office/drawing/2014/main" id="{EE2006CB-415B-4EAB-8C7B-617BFA981906}"/>
              </a:ext>
            </a:extLst>
          </p:cNvPr>
          <p:cNvSpPr>
            <a:spLocks noGrp="1"/>
          </p:cNvSpPr>
          <p:nvPr>
            <p:ph type="sldNum" sz="quarter" idx="2"/>
          </p:nvPr>
        </p:nvSpPr>
        <p:spPr>
          <a:xfrm>
            <a:off x="12881988" y="9296024"/>
            <a:ext cx="3901559" cy="436520"/>
          </a:xfrm>
        </p:spPr>
        <p:txBody>
          <a:bodyPr vert="horz" lIns="91440" tIns="45720" rIns="91440" bIns="45720" rtlCol="0" anchor="ctr">
            <a:normAutofit/>
          </a:bodyPr>
          <a:lstStyle/>
          <a:p>
            <a:pPr algn="r" defTabSz="914400" hangingPunct="1">
              <a:spcAft>
                <a:spcPts val="600"/>
              </a:spcAft>
            </a:pPr>
            <a:fld id="{86CB4B4D-7CA3-9044-876B-883B54F8677D}" type="slidenum">
              <a:rPr lang="en-US" sz="1700" kern="1200">
                <a:solidFill>
                  <a:schemeClr val="tx1">
                    <a:lumMod val="75000"/>
                    <a:lumOff val="25000"/>
                  </a:schemeClr>
                </a:solidFill>
                <a:latin typeface="+mn-lt"/>
                <a:ea typeface="+mn-ea"/>
                <a:cs typeface="+mn-cs"/>
              </a:rPr>
              <a:pPr algn="r" defTabSz="914400" hangingPunct="1">
                <a:spcAft>
                  <a:spcPts val="600"/>
                </a:spcAft>
              </a:pPr>
              <a:t>12</a:t>
            </a:fld>
            <a:endParaRPr lang="en-US" sz="1700" kern="1200" dirty="0">
              <a:solidFill>
                <a:schemeClr val="tx1">
                  <a:lumMod val="75000"/>
                  <a:lumOff val="25000"/>
                </a:schemeClr>
              </a:solidFill>
              <a:latin typeface="+mn-lt"/>
              <a:ea typeface="+mn-ea"/>
              <a:cs typeface="+mn-cs"/>
            </a:endParaRPr>
          </a:p>
        </p:txBody>
      </p:sp>
      <p:sp>
        <p:nvSpPr>
          <p:cNvPr id="7" name="Rectangle 1">
            <a:extLst>
              <a:ext uri="{FF2B5EF4-FFF2-40B4-BE49-F238E27FC236}">
                <a16:creationId xmlns:a16="http://schemas.microsoft.com/office/drawing/2014/main" id="{984E2690-9155-46AD-AA29-300EB297271E}"/>
              </a:ext>
            </a:extLst>
          </p:cNvPr>
          <p:cNvSpPr>
            <a:spLocks noChangeArrowheads="1"/>
          </p:cNvSpPr>
          <p:nvPr/>
        </p:nvSpPr>
        <p:spPr bwMode="auto">
          <a:xfrm>
            <a:off x="6605767" y="8389265"/>
            <a:ext cx="9014006"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spcBef>
                <a:spcPct val="0"/>
              </a:spcBef>
              <a:spcAft>
                <a:spcPts val="600"/>
              </a:spcAft>
              <a:buClrTx/>
              <a:buSzTx/>
              <a:buFontTx/>
              <a:buNone/>
              <a:tabLst/>
            </a:pPr>
            <a:r>
              <a:rPr kumimoji="0" lang="en-GB" altLang="en-US" sz="2000" b="0" i="0" u="none" strike="noStrike" cap="none" normalizeH="0" baseline="0" dirty="0">
                <a:ln>
                  <a:noFill/>
                </a:ln>
                <a:solidFill>
                  <a:schemeClr val="bg1"/>
                </a:solidFill>
                <a:effectLst/>
                <a:latin typeface="Arial" panose="020B0604020202020204" pitchFamily="34" charset="0"/>
                <a:ea typeface="Calibri" panose="020F0502020204030204" pitchFamily="34" charset="0"/>
                <a:hlinkClick r:id="rId9">
                  <a:extLst>
                    <a:ext uri="{A12FA001-AC4F-418D-AE19-62706E023703}">
                      <ahyp:hlinkClr xmlns:ahyp="http://schemas.microsoft.com/office/drawing/2018/hyperlinkcolor" val="tx"/>
                    </a:ext>
                  </a:extLst>
                </a:hlinkClick>
              </a:rPr>
              <a:t>https://www.spherestandards.org/humanitarian-standards/cartoons-campaign</a:t>
            </a:r>
            <a:endParaRPr kumimoji="0" lang="en-US" altLang="en-US" sz="2000" b="0" i="0" u="none" strike="noStrike" cap="none" normalizeH="0" baseline="0" dirty="0">
              <a:ln>
                <a:noFill/>
              </a:ln>
              <a:solidFill>
                <a:schemeClr val="bg1"/>
              </a:solidFill>
              <a:effectLst/>
              <a:latin typeface="Arial" panose="020B0604020202020204" pitchFamily="34" charset="0"/>
            </a:endParaRPr>
          </a:p>
          <a:p>
            <a:pPr marL="0" marR="0" lvl="0" indent="0" algn="l" defTabSz="914400" rtl="0" eaLnBrk="0" fontAlgn="base" latinLnBrk="0" hangingPunct="0">
              <a:spcBef>
                <a:spcPct val="0"/>
              </a:spcBef>
              <a:spcAft>
                <a:spcPts val="600"/>
              </a:spcAft>
              <a:buClrTx/>
              <a:buSzTx/>
              <a:buFontTx/>
              <a:buNone/>
              <a:tabLst/>
            </a:pPr>
            <a:r>
              <a:rPr kumimoji="0" lang="en-GB" altLang="en-US" sz="2000" b="0" i="0" u="none" strike="noStrike" cap="none" normalizeH="0" baseline="0" dirty="0">
                <a:ln>
                  <a:noFill/>
                </a:ln>
                <a:solidFill>
                  <a:schemeClr val="bg1"/>
                </a:solidFill>
                <a:effectLst/>
                <a:latin typeface="Arial" panose="020B0604020202020204" pitchFamily="34" charset="0"/>
                <a:ea typeface="Calibri" panose="020F0502020204030204" pitchFamily="34" charset="0"/>
              </a:rPr>
              <a:t> </a:t>
            </a:r>
            <a:endParaRPr kumimoji="0" lang="en-GB" altLang="en-US" sz="2000" b="0" i="0" u="none" strike="noStrike" cap="none" normalizeH="0" baseline="0" dirty="0">
              <a:ln>
                <a:noFill/>
              </a:ln>
              <a:solidFill>
                <a:schemeClr val="bg1"/>
              </a:solidFill>
              <a:effectLst/>
              <a:latin typeface="Arial" panose="020B0604020202020204" pitchFamily="34" charset="0"/>
            </a:endParaRPr>
          </a:p>
        </p:txBody>
      </p:sp>
      <p:pic>
        <p:nvPicPr>
          <p:cNvPr id="24" name="Picture 23">
            <a:extLst>
              <a:ext uri="{FF2B5EF4-FFF2-40B4-BE49-F238E27FC236}">
                <a16:creationId xmlns:a16="http://schemas.microsoft.com/office/drawing/2014/main" id="{D7CD86F6-F05D-4E8E-B8A7-F446AB06EE3A}"/>
              </a:ext>
            </a:extLst>
          </p:cNvPr>
          <p:cNvPicPr>
            <a:picLocks noChangeAspect="1"/>
          </p:cNvPicPr>
          <p:nvPr/>
        </p:nvPicPr>
        <p:blipFill>
          <a:blip r:embed="rId10"/>
          <a:stretch>
            <a:fillRect/>
          </a:stretch>
        </p:blipFill>
        <p:spPr>
          <a:xfrm>
            <a:off x="5991210" y="457575"/>
            <a:ext cx="5397157" cy="2859450"/>
          </a:xfrm>
          <a:prstGeom prst="rect">
            <a:avLst/>
          </a:prstGeom>
          <a:ln>
            <a:solidFill>
              <a:schemeClr val="bg2"/>
            </a:solidFill>
          </a:ln>
        </p:spPr>
      </p:pic>
    </p:spTree>
    <p:extLst>
      <p:ext uri="{BB962C8B-B14F-4D97-AF65-F5344CB8AC3E}">
        <p14:creationId xmlns:p14="http://schemas.microsoft.com/office/powerpoint/2010/main" val="107942781"/>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7C47E-575F-4033-859B-E35C892D0779}"/>
              </a:ext>
            </a:extLst>
          </p:cNvPr>
          <p:cNvSpPr>
            <a:spLocks noGrp="1"/>
          </p:cNvSpPr>
          <p:nvPr>
            <p:ph type="title"/>
          </p:nvPr>
        </p:nvSpPr>
        <p:spPr>
          <a:xfrm>
            <a:off x="7122645" y="1577943"/>
            <a:ext cx="10143379" cy="1130300"/>
          </a:xfrm>
        </p:spPr>
        <p:txBody>
          <a:bodyPr>
            <a:noAutofit/>
          </a:bodyPr>
          <a:lstStyle/>
          <a:p>
            <a:r>
              <a:rPr lang="en-GB" sz="4400" noProof="0" dirty="0">
                <a:solidFill>
                  <a:srgbClr val="000000"/>
                </a:solidFill>
              </a:rPr>
              <a:t>By the end of this session you will be able to:</a:t>
            </a:r>
          </a:p>
        </p:txBody>
      </p:sp>
      <p:sp>
        <p:nvSpPr>
          <p:cNvPr id="3" name="Text Placeholder 2">
            <a:extLst>
              <a:ext uri="{FF2B5EF4-FFF2-40B4-BE49-F238E27FC236}">
                <a16:creationId xmlns:a16="http://schemas.microsoft.com/office/drawing/2014/main" id="{A517A221-F538-406B-989E-4B8D872F36ED}"/>
              </a:ext>
            </a:extLst>
          </p:cNvPr>
          <p:cNvSpPr>
            <a:spLocks noGrp="1"/>
          </p:cNvSpPr>
          <p:nvPr>
            <p:ph type="body" sz="half" idx="1"/>
          </p:nvPr>
        </p:nvSpPr>
        <p:spPr>
          <a:xfrm>
            <a:off x="6681799" y="3440610"/>
            <a:ext cx="9835767" cy="4831360"/>
          </a:xfrm>
        </p:spPr>
        <p:txBody>
          <a:bodyPr>
            <a:normAutofit/>
          </a:bodyPr>
          <a:lstStyle/>
          <a:p>
            <a:pPr marL="571500" indent="-571500">
              <a:buFont typeface="Arial" panose="020B0604020202020204" pitchFamily="34" charset="0"/>
              <a:buChar char="•"/>
            </a:pPr>
            <a:r>
              <a:rPr lang="en-GB" noProof="0" dirty="0">
                <a:solidFill>
                  <a:srgbClr val="000000"/>
                </a:solidFill>
              </a:rPr>
              <a:t>Explain how the 12 elements of the Humanitarian Charter influence humanitarian response</a:t>
            </a:r>
          </a:p>
          <a:p>
            <a:pPr marL="571500" indent="-571500">
              <a:buFont typeface="Arial" panose="020B0604020202020204" pitchFamily="34" charset="0"/>
              <a:buChar char="•"/>
            </a:pPr>
            <a:r>
              <a:rPr lang="en-GB" noProof="0" dirty="0">
                <a:solidFill>
                  <a:srgbClr val="000000"/>
                </a:solidFill>
              </a:rPr>
              <a:t>Use and advocate for the Humanitarian Charter as a guide to better programming and response  </a:t>
            </a:r>
          </a:p>
        </p:txBody>
      </p:sp>
      <p:sp>
        <p:nvSpPr>
          <p:cNvPr id="4" name="Slide Number Placeholder 3">
            <a:extLst>
              <a:ext uri="{FF2B5EF4-FFF2-40B4-BE49-F238E27FC236}">
                <a16:creationId xmlns:a16="http://schemas.microsoft.com/office/drawing/2014/main" id="{D29A9069-D94D-4981-B76C-97AEB172DDD6}"/>
              </a:ext>
            </a:extLst>
          </p:cNvPr>
          <p:cNvSpPr>
            <a:spLocks noGrp="1"/>
          </p:cNvSpPr>
          <p:nvPr>
            <p:ph type="sldNum" sz="quarter" idx="2"/>
          </p:nvPr>
        </p:nvSpPr>
        <p:spPr>
          <a:xfrm>
            <a:off x="3359302" y="8806579"/>
            <a:ext cx="240450" cy="389915"/>
          </a:xfrm>
        </p:spPr>
        <p:txBody>
          <a:bodyPr/>
          <a:lstStyle/>
          <a:p>
            <a:fld id="{86CB4B4D-7CA3-9044-876B-883B54F8677D}" type="slidenum">
              <a:rPr lang="en-GB" smtClean="0"/>
              <a:pPr/>
              <a:t>2</a:t>
            </a:fld>
            <a:endParaRPr lang="en-GB" dirty="0"/>
          </a:p>
        </p:txBody>
      </p:sp>
    </p:spTree>
    <p:extLst>
      <p:ext uri="{BB962C8B-B14F-4D97-AF65-F5344CB8AC3E}">
        <p14:creationId xmlns:p14="http://schemas.microsoft.com/office/powerpoint/2010/main" val="1542565120"/>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B88C0A7-038A-4C92-86B6-731F4A049726}"/>
              </a:ext>
            </a:extLst>
          </p:cNvPr>
          <p:cNvPicPr>
            <a:picLocks noChangeAspect="1"/>
          </p:cNvPicPr>
          <p:nvPr/>
        </p:nvPicPr>
        <p:blipFill>
          <a:blip r:embed="rId3">
            <a:duotone>
              <a:schemeClr val="accent2">
                <a:shade val="45000"/>
                <a:satMod val="135000"/>
              </a:schemeClr>
              <a:prstClr val="white"/>
            </a:duotone>
            <a:alphaModFix amt="10000"/>
          </a:blip>
          <a:stretch>
            <a:fillRect/>
          </a:stretch>
        </p:blipFill>
        <p:spPr>
          <a:xfrm>
            <a:off x="4509631" y="1235685"/>
            <a:ext cx="7550612" cy="7311452"/>
          </a:xfrm>
          <a:prstGeom prst="rect">
            <a:avLst/>
          </a:prstGeom>
        </p:spPr>
      </p:pic>
      <p:sp>
        <p:nvSpPr>
          <p:cNvPr id="5" name="Title 4">
            <a:extLst>
              <a:ext uri="{FF2B5EF4-FFF2-40B4-BE49-F238E27FC236}">
                <a16:creationId xmlns:a16="http://schemas.microsoft.com/office/drawing/2014/main" id="{235FB963-ECDC-4FD6-940A-B0C36FF7295D}"/>
              </a:ext>
            </a:extLst>
          </p:cNvPr>
          <p:cNvSpPr>
            <a:spLocks noGrp="1"/>
          </p:cNvSpPr>
          <p:nvPr>
            <p:ph type="title"/>
          </p:nvPr>
        </p:nvSpPr>
        <p:spPr>
          <a:xfrm>
            <a:off x="392704" y="70423"/>
            <a:ext cx="15571196" cy="1130300"/>
          </a:xfrm>
        </p:spPr>
        <p:txBody>
          <a:bodyPr/>
          <a:lstStyle/>
          <a:p>
            <a:r>
              <a:rPr lang="en-GB" noProof="0" dirty="0"/>
              <a:t>What is the Humanitarian Charter?</a:t>
            </a:r>
          </a:p>
        </p:txBody>
      </p:sp>
      <p:sp>
        <p:nvSpPr>
          <p:cNvPr id="6" name="Text Placeholder 5">
            <a:extLst>
              <a:ext uri="{FF2B5EF4-FFF2-40B4-BE49-F238E27FC236}">
                <a16:creationId xmlns:a16="http://schemas.microsoft.com/office/drawing/2014/main" id="{C1406888-9FEC-4C12-BC7A-560722239D95}"/>
              </a:ext>
            </a:extLst>
          </p:cNvPr>
          <p:cNvSpPr>
            <a:spLocks noGrp="1"/>
          </p:cNvSpPr>
          <p:nvPr>
            <p:ph type="body" sz="half" idx="1"/>
          </p:nvPr>
        </p:nvSpPr>
        <p:spPr>
          <a:xfrm>
            <a:off x="1231991" y="1791273"/>
            <a:ext cx="14731909" cy="3333178"/>
          </a:xfrm>
        </p:spPr>
        <p:txBody>
          <a:bodyPr>
            <a:noAutofit/>
          </a:bodyPr>
          <a:lstStyle/>
          <a:p>
            <a:r>
              <a:rPr lang="en-GB" sz="4400" noProof="0" dirty="0">
                <a:solidFill>
                  <a:srgbClr val="000000"/>
                </a:solidFill>
              </a:rPr>
              <a:t>The Charter presents the ethical and legal foundation to the </a:t>
            </a:r>
            <a:r>
              <a:rPr lang="en-GB" sz="4400" b="1" noProof="0" dirty="0">
                <a:solidFill>
                  <a:srgbClr val="000000"/>
                </a:solidFill>
              </a:rPr>
              <a:t>Protection Principles</a:t>
            </a:r>
            <a:r>
              <a:rPr lang="en-GB" sz="4400" noProof="0" dirty="0">
                <a:solidFill>
                  <a:srgbClr val="000000"/>
                </a:solidFill>
              </a:rPr>
              <a:t>, the </a:t>
            </a:r>
            <a:r>
              <a:rPr lang="en-GB" sz="4400" b="1" noProof="0" dirty="0">
                <a:solidFill>
                  <a:srgbClr val="000000"/>
                </a:solidFill>
              </a:rPr>
              <a:t>Core Humanitarian Standard</a:t>
            </a:r>
            <a:r>
              <a:rPr lang="en-GB" sz="4400" noProof="0" dirty="0">
                <a:solidFill>
                  <a:srgbClr val="000000"/>
                </a:solidFill>
              </a:rPr>
              <a:t> and the </a:t>
            </a:r>
            <a:r>
              <a:rPr lang="en-GB" sz="4400" b="1" noProof="0" dirty="0">
                <a:solidFill>
                  <a:srgbClr val="000000"/>
                </a:solidFill>
              </a:rPr>
              <a:t>Minimum Standards </a:t>
            </a:r>
            <a:r>
              <a:rPr lang="en-GB" sz="4400" noProof="0" dirty="0">
                <a:solidFill>
                  <a:srgbClr val="000000"/>
                </a:solidFill>
              </a:rPr>
              <a:t>in the Sphere Handbook (and the partner standards).</a:t>
            </a:r>
          </a:p>
        </p:txBody>
      </p:sp>
      <p:sp>
        <p:nvSpPr>
          <p:cNvPr id="4" name="Slide Number Placeholder 3">
            <a:extLst>
              <a:ext uri="{FF2B5EF4-FFF2-40B4-BE49-F238E27FC236}">
                <a16:creationId xmlns:a16="http://schemas.microsoft.com/office/drawing/2014/main" id="{2C44C3D0-D999-4755-9C95-E14A28E9035A}"/>
              </a:ext>
            </a:extLst>
          </p:cNvPr>
          <p:cNvSpPr>
            <a:spLocks noGrp="1"/>
          </p:cNvSpPr>
          <p:nvPr>
            <p:ph type="sldNum" sz="quarter" idx="2"/>
          </p:nvPr>
        </p:nvSpPr>
        <p:spPr/>
        <p:txBody>
          <a:bodyPr/>
          <a:lstStyle/>
          <a:p>
            <a:fld id="{86CB4B4D-7CA3-9044-876B-883B54F8677D}" type="slidenum">
              <a:rPr lang="en-US" smtClean="0"/>
              <a:pPr/>
              <a:t>3</a:t>
            </a:fld>
            <a:endParaRPr lang="en-US" dirty="0"/>
          </a:p>
        </p:txBody>
      </p:sp>
      <p:sp>
        <p:nvSpPr>
          <p:cNvPr id="7" name="Text Placeholder 5">
            <a:extLst>
              <a:ext uri="{FF2B5EF4-FFF2-40B4-BE49-F238E27FC236}">
                <a16:creationId xmlns:a16="http://schemas.microsoft.com/office/drawing/2014/main" id="{CE886487-A068-4BCA-8639-E57BDE729C7C}"/>
              </a:ext>
            </a:extLst>
          </p:cNvPr>
          <p:cNvSpPr txBox="1">
            <a:spLocks/>
          </p:cNvSpPr>
          <p:nvPr/>
        </p:nvSpPr>
        <p:spPr>
          <a:xfrm>
            <a:off x="1460591" y="4727538"/>
            <a:ext cx="14731909" cy="3561777"/>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numCol="2" anchor="t">
            <a:noAutofit/>
          </a:bodyPr>
          <a:lstStyle>
            <a:lvl1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676767"/>
                </a:solidFill>
                <a:uFillTx/>
                <a:latin typeface="Open Sans"/>
                <a:ea typeface="Open Sans"/>
                <a:cs typeface="Open Sans"/>
                <a:sym typeface="Open Sans"/>
              </a:defRPr>
            </a:lvl1pPr>
            <a:lvl2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676767"/>
                </a:solidFill>
                <a:uFillTx/>
                <a:latin typeface="Open Sans"/>
                <a:ea typeface="Open Sans"/>
                <a:cs typeface="Open Sans"/>
                <a:sym typeface="Open Sans"/>
              </a:defRPr>
            </a:lvl2pPr>
            <a:lvl3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676767"/>
                </a:solidFill>
                <a:uFillTx/>
                <a:latin typeface="Open Sans"/>
                <a:ea typeface="Open Sans"/>
                <a:cs typeface="Open Sans"/>
                <a:sym typeface="Open Sans"/>
              </a:defRPr>
            </a:lvl3pPr>
            <a:lvl4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676767"/>
                </a:solidFill>
                <a:uFillTx/>
                <a:latin typeface="Open Sans"/>
                <a:ea typeface="Open Sans"/>
                <a:cs typeface="Open Sans"/>
                <a:sym typeface="Open Sans"/>
              </a:defRPr>
            </a:lvl4pPr>
            <a:lvl5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676767"/>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a:lstStyle>
          <a:p>
            <a:pPr hangingPunct="1"/>
            <a:r>
              <a:rPr lang="en-US" sz="4400" b="1" dirty="0">
                <a:solidFill>
                  <a:srgbClr val="000000"/>
                </a:solidFill>
              </a:rPr>
              <a:t>It is:</a:t>
            </a:r>
          </a:p>
          <a:p>
            <a:pPr hangingPunct="1"/>
            <a:r>
              <a:rPr lang="en-US" sz="4400" b="1" dirty="0">
                <a:solidFill>
                  <a:srgbClr val="000000"/>
                </a:solidFill>
              </a:rPr>
              <a:t>In part </a:t>
            </a:r>
            <a:r>
              <a:rPr lang="en-US" sz="4400" dirty="0">
                <a:solidFill>
                  <a:srgbClr val="000000"/>
                </a:solidFill>
              </a:rPr>
              <a:t>a statement of established legal rights</a:t>
            </a:r>
            <a:br>
              <a:rPr lang="en-US" sz="4400" dirty="0">
                <a:solidFill>
                  <a:srgbClr val="000000"/>
                </a:solidFill>
              </a:rPr>
            </a:br>
            <a:r>
              <a:rPr lang="en-US" sz="4400" dirty="0">
                <a:solidFill>
                  <a:srgbClr val="000000"/>
                </a:solidFill>
              </a:rPr>
              <a:t>and obligations. </a:t>
            </a:r>
          </a:p>
          <a:p>
            <a:pPr marL="350838" hangingPunct="1"/>
            <a:r>
              <a:rPr lang="en-US" sz="4400" b="1" dirty="0">
                <a:solidFill>
                  <a:srgbClr val="000000"/>
                </a:solidFill>
              </a:rPr>
              <a:t>And:</a:t>
            </a:r>
          </a:p>
          <a:p>
            <a:pPr marL="350838" hangingPunct="1"/>
            <a:r>
              <a:rPr lang="en-US" sz="4400" b="1" dirty="0">
                <a:solidFill>
                  <a:srgbClr val="000000"/>
                </a:solidFill>
              </a:rPr>
              <a:t>In part </a:t>
            </a:r>
            <a:r>
              <a:rPr lang="en-US" sz="4400" dirty="0">
                <a:solidFill>
                  <a:srgbClr val="000000"/>
                </a:solidFill>
              </a:rPr>
              <a:t>a statement of our shared belief.</a:t>
            </a:r>
          </a:p>
        </p:txBody>
      </p:sp>
      <p:cxnSp>
        <p:nvCxnSpPr>
          <p:cNvPr id="8" name="Straight Connector 7">
            <a:extLst>
              <a:ext uri="{FF2B5EF4-FFF2-40B4-BE49-F238E27FC236}">
                <a16:creationId xmlns:a16="http://schemas.microsoft.com/office/drawing/2014/main" id="{774290EA-B503-4CEA-AE5E-19DF10C5CA79}"/>
              </a:ext>
            </a:extLst>
          </p:cNvPr>
          <p:cNvCxnSpPr/>
          <p:nvPr/>
        </p:nvCxnSpPr>
        <p:spPr>
          <a:xfrm>
            <a:off x="8332010" y="4628017"/>
            <a:ext cx="0" cy="3661298"/>
          </a:xfrm>
          <a:prstGeom prst="line">
            <a:avLst/>
          </a:prstGeom>
          <a:noFill/>
          <a:ln w="76200" cap="flat">
            <a:solidFill>
              <a:srgbClr val="00B297"/>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08691620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10977F-3EFB-4B35-B1B1-B930DEB37EEB}"/>
              </a:ext>
            </a:extLst>
          </p:cNvPr>
          <p:cNvSpPr>
            <a:spLocks noGrp="1"/>
          </p:cNvSpPr>
          <p:nvPr>
            <p:ph type="title"/>
          </p:nvPr>
        </p:nvSpPr>
        <p:spPr/>
        <p:txBody>
          <a:bodyPr/>
          <a:lstStyle/>
          <a:p>
            <a:r>
              <a:rPr lang="en-GB" noProof="0" dirty="0"/>
              <a:t>Legal basis</a:t>
            </a:r>
          </a:p>
        </p:txBody>
      </p:sp>
      <p:sp>
        <p:nvSpPr>
          <p:cNvPr id="3" name="Text Placeholder 2">
            <a:extLst>
              <a:ext uri="{FF2B5EF4-FFF2-40B4-BE49-F238E27FC236}">
                <a16:creationId xmlns:a16="http://schemas.microsoft.com/office/drawing/2014/main" id="{64002A39-D990-48C0-8788-6E406AFBD88B}"/>
              </a:ext>
            </a:extLst>
          </p:cNvPr>
          <p:cNvSpPr>
            <a:spLocks noGrp="1"/>
          </p:cNvSpPr>
          <p:nvPr>
            <p:ph type="body" sz="half" idx="1"/>
          </p:nvPr>
        </p:nvSpPr>
        <p:spPr>
          <a:xfrm>
            <a:off x="800101" y="1290450"/>
            <a:ext cx="16198361" cy="6705320"/>
          </a:xfrm>
        </p:spPr>
        <p:txBody>
          <a:bodyPr>
            <a:noAutofit/>
          </a:bodyPr>
          <a:lstStyle/>
          <a:p>
            <a:r>
              <a:rPr lang="en-GB" sz="4200" noProof="0" dirty="0">
                <a:solidFill>
                  <a:srgbClr val="000000"/>
                </a:solidFill>
              </a:rPr>
              <a:t>In terms of </a:t>
            </a:r>
            <a:r>
              <a:rPr lang="en-GB" sz="4200" b="1" noProof="0" dirty="0">
                <a:solidFill>
                  <a:srgbClr val="000000"/>
                </a:solidFill>
              </a:rPr>
              <a:t>legal rights and obligations</a:t>
            </a:r>
            <a:r>
              <a:rPr lang="en-GB" sz="4200" noProof="0" dirty="0">
                <a:solidFill>
                  <a:srgbClr val="000000"/>
                </a:solidFill>
              </a:rPr>
              <a:t>, the Humanitarian Charter summarises the core legal principles that have the most bearing on the welfare of people affected by disaster </a:t>
            </a:r>
            <a:r>
              <a:rPr lang="en-GB" sz="4200" dirty="0">
                <a:solidFill>
                  <a:srgbClr val="000000"/>
                </a:solidFill>
              </a:rPr>
              <a:t>or</a:t>
            </a:r>
            <a:r>
              <a:rPr lang="en-GB" sz="4200" noProof="0" dirty="0">
                <a:solidFill>
                  <a:srgbClr val="000000"/>
                </a:solidFill>
              </a:rPr>
              <a:t> conflict. </a:t>
            </a:r>
          </a:p>
          <a:p>
            <a:endParaRPr lang="en-GB" sz="4200" noProof="0" dirty="0">
              <a:solidFill>
                <a:srgbClr val="000000"/>
              </a:solidFill>
            </a:endParaRPr>
          </a:p>
        </p:txBody>
      </p:sp>
      <p:sp>
        <p:nvSpPr>
          <p:cNvPr id="4" name="Slide Number Placeholder 3">
            <a:extLst>
              <a:ext uri="{FF2B5EF4-FFF2-40B4-BE49-F238E27FC236}">
                <a16:creationId xmlns:a16="http://schemas.microsoft.com/office/drawing/2014/main" id="{D84B4DCF-0E22-4589-A1DA-33758EC27888}"/>
              </a:ext>
            </a:extLst>
          </p:cNvPr>
          <p:cNvSpPr>
            <a:spLocks noGrp="1"/>
          </p:cNvSpPr>
          <p:nvPr>
            <p:ph type="sldNum" sz="quarter" idx="2"/>
          </p:nvPr>
        </p:nvSpPr>
        <p:spPr>
          <a:xfrm>
            <a:off x="3390428" y="8809567"/>
            <a:ext cx="394339" cy="389915"/>
          </a:xfrm>
        </p:spPr>
        <p:txBody>
          <a:bodyPr/>
          <a:lstStyle/>
          <a:p>
            <a:fld id="{86CB4B4D-7CA3-9044-876B-883B54F8677D}" type="slidenum">
              <a:rPr lang="en-US" smtClean="0"/>
              <a:t>4</a:t>
            </a:fld>
            <a:endParaRPr lang="en-US" dirty="0"/>
          </a:p>
        </p:txBody>
      </p:sp>
      <p:grpSp>
        <p:nvGrpSpPr>
          <p:cNvPr id="10" name="Group 9">
            <a:extLst>
              <a:ext uri="{FF2B5EF4-FFF2-40B4-BE49-F238E27FC236}">
                <a16:creationId xmlns:a16="http://schemas.microsoft.com/office/drawing/2014/main" id="{EB485F85-2174-45D4-8D58-DC96A14EABAF}"/>
              </a:ext>
            </a:extLst>
          </p:cNvPr>
          <p:cNvGrpSpPr/>
          <p:nvPr/>
        </p:nvGrpSpPr>
        <p:grpSpPr>
          <a:xfrm>
            <a:off x="2649823" y="4283769"/>
            <a:ext cx="11338208" cy="3823451"/>
            <a:chOff x="2649823" y="4283769"/>
            <a:chExt cx="11338208" cy="3823451"/>
          </a:xfrm>
        </p:grpSpPr>
        <p:graphicFrame>
          <p:nvGraphicFramePr>
            <p:cNvPr id="5" name="Diagram 4">
              <a:extLst>
                <a:ext uri="{FF2B5EF4-FFF2-40B4-BE49-F238E27FC236}">
                  <a16:creationId xmlns:a16="http://schemas.microsoft.com/office/drawing/2014/main" id="{ECF48DA0-4D4F-4C0B-AADE-E1FBE6F42514}"/>
                </a:ext>
              </a:extLst>
            </p:cNvPr>
            <p:cNvGraphicFramePr/>
            <p:nvPr>
              <p:extLst>
                <p:ext uri="{D42A27DB-BD31-4B8C-83A1-F6EECF244321}">
                  <p14:modId xmlns:p14="http://schemas.microsoft.com/office/powerpoint/2010/main" val="2914488979"/>
                </p:ext>
              </p:extLst>
            </p:nvPr>
          </p:nvGraphicFramePr>
          <p:xfrm>
            <a:off x="2649823" y="4283769"/>
            <a:ext cx="11338208" cy="37166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04048D31-7357-43C2-AC54-C87081C4ACB1}"/>
                </a:ext>
              </a:extLst>
            </p:cNvPr>
            <p:cNvSpPr txBox="1"/>
            <p:nvPr/>
          </p:nvSpPr>
          <p:spPr>
            <a:xfrm>
              <a:off x="6348735" y="7265964"/>
              <a:ext cx="3980257"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r>
                <a:rPr lang="en-US" sz="2400" b="1" dirty="0">
                  <a:solidFill>
                    <a:schemeClr val="tx2">
                      <a:lumMod val="50000"/>
                    </a:schemeClr>
                  </a:solidFill>
                </a:rPr>
                <a:t>International legal framework</a:t>
              </a:r>
            </a:p>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dirty="0">
                <a:ln>
                  <a:noFill/>
                </a:ln>
                <a:solidFill>
                  <a:schemeClr val="tx2">
                    <a:lumMod val="50000"/>
                  </a:schemeClr>
                </a:solidFill>
                <a:uFillTx/>
                <a:latin typeface="Open Sans Regular"/>
                <a:ea typeface="Open Sans Regular"/>
                <a:cs typeface="Open Sans Regular"/>
                <a:sym typeface="Open Sans Regular"/>
              </a:endParaRPr>
            </a:p>
          </p:txBody>
        </p:sp>
        <p:sp>
          <p:nvSpPr>
            <p:cNvPr id="7" name="Cross 6">
              <a:extLst>
                <a:ext uri="{FF2B5EF4-FFF2-40B4-BE49-F238E27FC236}">
                  <a16:creationId xmlns:a16="http://schemas.microsoft.com/office/drawing/2014/main" id="{B8B32C5A-7E8F-4210-B0CA-16663093D1FA}"/>
                </a:ext>
              </a:extLst>
            </p:cNvPr>
            <p:cNvSpPr/>
            <p:nvPr/>
          </p:nvSpPr>
          <p:spPr>
            <a:xfrm>
              <a:off x="6079331" y="4876800"/>
              <a:ext cx="667586" cy="682390"/>
            </a:xfrm>
            <a:prstGeom prst="plus">
              <a:avLst>
                <a:gd name="adj" fmla="val 31211"/>
              </a:avLst>
            </a:prstGeom>
            <a:solidFill>
              <a:srgbClr val="00B297"/>
            </a:solidFill>
            <a:ln w="25400" cap="flat">
              <a:solidFill>
                <a:schemeClr val="tx2">
                  <a:lumMod val="50000"/>
                </a:schemeClr>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9" name="Cross 8">
              <a:extLst>
                <a:ext uri="{FF2B5EF4-FFF2-40B4-BE49-F238E27FC236}">
                  <a16:creationId xmlns:a16="http://schemas.microsoft.com/office/drawing/2014/main" id="{340A2B59-F6E9-42D7-BA14-E5226ED7F9F0}"/>
                </a:ext>
              </a:extLst>
            </p:cNvPr>
            <p:cNvSpPr/>
            <p:nvPr/>
          </p:nvSpPr>
          <p:spPr>
            <a:xfrm>
              <a:off x="9883576" y="4876800"/>
              <a:ext cx="667586" cy="682390"/>
            </a:xfrm>
            <a:prstGeom prst="plus">
              <a:avLst>
                <a:gd name="adj" fmla="val 31211"/>
              </a:avLst>
            </a:prstGeom>
            <a:solidFill>
              <a:srgbClr val="00B297"/>
            </a:solidFill>
            <a:ln w="25400" cap="flat">
              <a:solidFill>
                <a:schemeClr val="tx2">
                  <a:lumMod val="50000"/>
                </a:schemeClr>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sp>
        <p:nvSpPr>
          <p:cNvPr id="8" name="Rectangle: Rounded Corners 7">
            <a:extLst>
              <a:ext uri="{FF2B5EF4-FFF2-40B4-BE49-F238E27FC236}">
                <a16:creationId xmlns:a16="http://schemas.microsoft.com/office/drawing/2014/main" id="{B6FBB05B-2A1E-48DA-B5E0-0D07BFCFB792}"/>
              </a:ext>
            </a:extLst>
          </p:cNvPr>
          <p:cNvSpPr/>
          <p:nvPr/>
        </p:nvSpPr>
        <p:spPr>
          <a:xfrm>
            <a:off x="6459789" y="3787243"/>
            <a:ext cx="3710914" cy="4472067"/>
          </a:xfrm>
          <a:prstGeom prst="roundRect">
            <a:avLst>
              <a:gd name="adj" fmla="val 12254"/>
            </a:avLst>
          </a:prstGeom>
          <a:solidFill>
            <a:srgbClr val="6DFFEA"/>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GB" sz="2000" b="1" dirty="0">
                <a:solidFill>
                  <a:schemeClr val="tx2">
                    <a:lumMod val="50000"/>
                  </a:schemeClr>
                </a:solidFill>
              </a:rPr>
              <a:t>UN Charter (1945)</a:t>
            </a:r>
          </a:p>
          <a:p>
            <a:endParaRPr lang="en-US" b="1" dirty="0">
              <a:solidFill>
                <a:schemeClr val="tx2">
                  <a:lumMod val="50000"/>
                </a:schemeClr>
              </a:solidFill>
            </a:endParaRPr>
          </a:p>
          <a:p>
            <a:r>
              <a:rPr lang="en-US" sz="2000" b="1" dirty="0">
                <a:solidFill>
                  <a:schemeClr val="tx2">
                    <a:lumMod val="50000"/>
                  </a:schemeClr>
                </a:solidFill>
              </a:rPr>
              <a:t>Universal Declaration of Human Rights (1948)</a:t>
            </a:r>
          </a:p>
          <a:p>
            <a:endParaRPr lang="en-US" b="1" dirty="0">
              <a:solidFill>
                <a:schemeClr val="tx2">
                  <a:lumMod val="50000"/>
                </a:schemeClr>
              </a:solidFill>
            </a:endParaRPr>
          </a:p>
          <a:p>
            <a:r>
              <a:rPr lang="en-US" sz="2000" b="1" dirty="0">
                <a:solidFill>
                  <a:schemeClr val="tx2">
                    <a:lumMod val="50000"/>
                  </a:schemeClr>
                </a:solidFill>
              </a:rPr>
              <a:t>International Covenant on Economic, Social and Cultural Rights (1976)</a:t>
            </a:r>
          </a:p>
          <a:p>
            <a:endParaRPr lang="en-US" b="1" dirty="0">
              <a:solidFill>
                <a:schemeClr val="tx2">
                  <a:lumMod val="50000"/>
                </a:schemeClr>
              </a:solidFill>
            </a:endParaRPr>
          </a:p>
          <a:p>
            <a:r>
              <a:rPr lang="en-US" sz="2000" b="1" dirty="0">
                <a:solidFill>
                  <a:schemeClr val="tx2">
                    <a:lumMod val="50000"/>
                  </a:schemeClr>
                </a:solidFill>
              </a:rPr>
              <a:t>Treaties and regional treaties</a:t>
            </a:r>
          </a:p>
          <a:p>
            <a:endParaRPr lang="en-US" b="1" dirty="0"/>
          </a:p>
          <a:p>
            <a:endParaRPr lang="en-US" b="1" dirty="0"/>
          </a:p>
          <a:p>
            <a:endParaRPr lang="en-US" b="1" dirty="0"/>
          </a:p>
        </p:txBody>
      </p:sp>
      <p:sp>
        <p:nvSpPr>
          <p:cNvPr id="12" name="Rectangle: Rounded Corners 11">
            <a:extLst>
              <a:ext uri="{FF2B5EF4-FFF2-40B4-BE49-F238E27FC236}">
                <a16:creationId xmlns:a16="http://schemas.microsoft.com/office/drawing/2014/main" id="{AF82F448-7231-4A1D-B57D-2E078F36D70B}"/>
              </a:ext>
            </a:extLst>
          </p:cNvPr>
          <p:cNvSpPr/>
          <p:nvPr/>
        </p:nvSpPr>
        <p:spPr>
          <a:xfrm>
            <a:off x="2642462" y="3803525"/>
            <a:ext cx="3710914" cy="4439503"/>
          </a:xfrm>
          <a:prstGeom prst="roundRect">
            <a:avLst>
              <a:gd name="adj" fmla="val 12254"/>
            </a:avLst>
          </a:prstGeom>
          <a:solidFill>
            <a:srgbClr val="6DFFEA"/>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endParaRPr lang="en-US" sz="2000" b="1" dirty="0">
              <a:solidFill>
                <a:schemeClr val="tx2">
                  <a:lumMod val="50000"/>
                </a:schemeClr>
              </a:solidFill>
            </a:endParaRPr>
          </a:p>
          <a:p>
            <a:endParaRPr lang="en" sz="2000" b="1" dirty="0">
              <a:solidFill>
                <a:schemeClr val="tx2">
                  <a:lumMod val="50000"/>
                </a:schemeClr>
              </a:solidFill>
            </a:endParaRPr>
          </a:p>
          <a:p>
            <a:r>
              <a:rPr lang="en" sz="2000" b="1" dirty="0">
                <a:solidFill>
                  <a:schemeClr val="tx2">
                    <a:lumMod val="50000"/>
                  </a:schemeClr>
                </a:solidFill>
              </a:rPr>
              <a:t>Convention Relating to the Status of Refugees</a:t>
            </a:r>
            <a:r>
              <a:rPr lang="en-US" sz="2000" b="1" dirty="0">
                <a:solidFill>
                  <a:schemeClr val="tx2">
                    <a:lumMod val="50000"/>
                  </a:schemeClr>
                </a:solidFill>
              </a:rPr>
              <a:t> (1951)</a:t>
            </a:r>
          </a:p>
          <a:p>
            <a:r>
              <a:rPr lang="en-US" b="1" dirty="0">
                <a:solidFill>
                  <a:schemeClr val="tx2">
                    <a:lumMod val="50000"/>
                  </a:schemeClr>
                </a:solidFill>
              </a:rPr>
              <a:t> </a:t>
            </a:r>
          </a:p>
          <a:p>
            <a:endParaRPr lang="en-US" b="1" dirty="0">
              <a:solidFill>
                <a:schemeClr val="tx2">
                  <a:lumMod val="50000"/>
                </a:schemeClr>
              </a:solidFill>
            </a:endParaRPr>
          </a:p>
          <a:p>
            <a:r>
              <a:rPr lang="en-US" sz="2000" b="1" dirty="0">
                <a:solidFill>
                  <a:schemeClr val="tx2">
                    <a:lumMod val="50000"/>
                  </a:schemeClr>
                </a:solidFill>
              </a:rPr>
              <a:t>African Union convention on refugees</a:t>
            </a:r>
            <a:endParaRPr lang="en-US" b="1" dirty="0"/>
          </a:p>
          <a:p>
            <a:endParaRPr lang="en-US" b="1" dirty="0"/>
          </a:p>
          <a:p>
            <a:endParaRPr lang="en-US" b="1" dirty="0"/>
          </a:p>
          <a:p>
            <a:endParaRPr lang="en-US" b="1" dirty="0"/>
          </a:p>
          <a:p>
            <a:endParaRPr lang="en-US" b="1" dirty="0"/>
          </a:p>
          <a:p>
            <a:endParaRPr lang="en-US" b="1" dirty="0"/>
          </a:p>
        </p:txBody>
      </p:sp>
      <p:sp>
        <p:nvSpPr>
          <p:cNvPr id="11" name="Cross 10">
            <a:extLst>
              <a:ext uri="{FF2B5EF4-FFF2-40B4-BE49-F238E27FC236}">
                <a16:creationId xmlns:a16="http://schemas.microsoft.com/office/drawing/2014/main" id="{627945E4-CF9D-464D-86A4-451A14646B38}"/>
              </a:ext>
            </a:extLst>
          </p:cNvPr>
          <p:cNvSpPr/>
          <p:nvPr/>
        </p:nvSpPr>
        <p:spPr>
          <a:xfrm>
            <a:off x="6095251" y="4879072"/>
            <a:ext cx="667586" cy="682390"/>
          </a:xfrm>
          <a:prstGeom prst="plus">
            <a:avLst>
              <a:gd name="adj" fmla="val 31211"/>
            </a:avLst>
          </a:prstGeom>
          <a:solidFill>
            <a:schemeClr val="bg1"/>
          </a:solidFill>
          <a:ln w="25400" cap="flat">
            <a:solidFill>
              <a:schemeClr val="tx2">
                <a:lumMod val="50000"/>
              </a:schemeClr>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3" name="Rectangle: Rounded Corners 12">
            <a:extLst>
              <a:ext uri="{FF2B5EF4-FFF2-40B4-BE49-F238E27FC236}">
                <a16:creationId xmlns:a16="http://schemas.microsoft.com/office/drawing/2014/main" id="{0737E532-78FB-455C-A6AC-DD6C92051281}"/>
              </a:ext>
            </a:extLst>
          </p:cNvPr>
          <p:cNvSpPr/>
          <p:nvPr/>
        </p:nvSpPr>
        <p:spPr>
          <a:xfrm>
            <a:off x="10257182" y="3779980"/>
            <a:ext cx="3710914" cy="4472067"/>
          </a:xfrm>
          <a:prstGeom prst="roundRect">
            <a:avLst>
              <a:gd name="adj" fmla="val 12254"/>
            </a:avLst>
          </a:prstGeom>
          <a:solidFill>
            <a:srgbClr val="6DFFEA"/>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endParaRPr lang="en-US" sz="2000" b="1" dirty="0">
              <a:solidFill>
                <a:schemeClr val="tx2">
                  <a:lumMod val="50000"/>
                </a:schemeClr>
              </a:solidFill>
            </a:endParaRPr>
          </a:p>
          <a:p>
            <a:endParaRPr lang="en-US" sz="2000" b="1" dirty="0">
              <a:solidFill>
                <a:schemeClr val="tx2">
                  <a:lumMod val="50000"/>
                </a:schemeClr>
              </a:solidFill>
            </a:endParaRPr>
          </a:p>
          <a:p>
            <a:r>
              <a:rPr lang="en-US" sz="2000" b="1" dirty="0">
                <a:solidFill>
                  <a:schemeClr val="tx2">
                    <a:lumMod val="50000"/>
                  </a:schemeClr>
                </a:solidFill>
              </a:rPr>
              <a:t>4 Geneva Conventions provide conditions for delivery of humanitarian assistance and protection </a:t>
            </a:r>
          </a:p>
          <a:p>
            <a:r>
              <a:rPr lang="en-US" b="1" dirty="0">
                <a:solidFill>
                  <a:schemeClr val="tx2">
                    <a:lumMod val="50000"/>
                  </a:schemeClr>
                </a:solidFill>
              </a:rPr>
              <a:t> </a:t>
            </a:r>
          </a:p>
          <a:p>
            <a:r>
              <a:rPr lang="en-US" sz="2000" b="1" dirty="0">
                <a:solidFill>
                  <a:schemeClr val="tx2">
                    <a:lumMod val="50000"/>
                  </a:schemeClr>
                </a:solidFill>
              </a:rPr>
              <a:t>Additional Protocols</a:t>
            </a:r>
            <a:br>
              <a:rPr lang="en-US" sz="2000" b="1" dirty="0">
                <a:solidFill>
                  <a:schemeClr val="tx2">
                    <a:lumMod val="50000"/>
                  </a:schemeClr>
                </a:solidFill>
              </a:rPr>
            </a:br>
            <a:r>
              <a:rPr lang="en-US" sz="2000" b="1" dirty="0">
                <a:solidFill>
                  <a:schemeClr val="tx2">
                    <a:lumMod val="50000"/>
                  </a:schemeClr>
                </a:solidFill>
              </a:rPr>
              <a:t>I and II</a:t>
            </a:r>
          </a:p>
          <a:p>
            <a:endParaRPr lang="en-US" b="1" dirty="0"/>
          </a:p>
          <a:p>
            <a:endParaRPr lang="en-US" b="1" dirty="0"/>
          </a:p>
          <a:p>
            <a:endParaRPr lang="en-US" b="1" dirty="0"/>
          </a:p>
          <a:p>
            <a:endParaRPr lang="en-US" b="1" dirty="0"/>
          </a:p>
          <a:p>
            <a:endParaRPr lang="en-US" b="1" dirty="0"/>
          </a:p>
        </p:txBody>
      </p:sp>
      <p:sp>
        <p:nvSpPr>
          <p:cNvPr id="14" name="Cross 13">
            <a:extLst>
              <a:ext uri="{FF2B5EF4-FFF2-40B4-BE49-F238E27FC236}">
                <a16:creationId xmlns:a16="http://schemas.microsoft.com/office/drawing/2014/main" id="{E633B718-1CAE-4A22-9830-FD93BCA44524}"/>
              </a:ext>
            </a:extLst>
          </p:cNvPr>
          <p:cNvSpPr/>
          <p:nvPr/>
        </p:nvSpPr>
        <p:spPr>
          <a:xfrm>
            <a:off x="9889806" y="4869538"/>
            <a:ext cx="667586" cy="682390"/>
          </a:xfrm>
          <a:prstGeom prst="plus">
            <a:avLst>
              <a:gd name="adj" fmla="val 31211"/>
            </a:avLst>
          </a:prstGeom>
          <a:solidFill>
            <a:schemeClr val="bg1"/>
          </a:solidFill>
          <a:ln w="25400" cap="flat">
            <a:solidFill>
              <a:schemeClr val="tx2">
                <a:lumMod val="50000"/>
              </a:schemeClr>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5" name="Arrow: Left-Right 14">
            <a:extLst>
              <a:ext uri="{FF2B5EF4-FFF2-40B4-BE49-F238E27FC236}">
                <a16:creationId xmlns:a16="http://schemas.microsoft.com/office/drawing/2014/main" id="{E6C60B70-3CC5-411B-82A3-CC5FFD65872A}"/>
              </a:ext>
            </a:extLst>
          </p:cNvPr>
          <p:cNvSpPr/>
          <p:nvPr/>
        </p:nvSpPr>
        <p:spPr>
          <a:xfrm>
            <a:off x="3037085" y="6971880"/>
            <a:ext cx="10317707" cy="1059736"/>
          </a:xfrm>
          <a:prstGeom prst="leftRightArrow">
            <a:avLst/>
          </a:prstGeom>
          <a:solidFill>
            <a:schemeClr val="bg1"/>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dirty="0">
                <a:ln>
                  <a:noFill/>
                </a:ln>
                <a:solidFill>
                  <a:srgbClr val="000000"/>
                </a:solidFill>
                <a:effectLst>
                  <a:outerShdw blurRad="38100" dist="38100" dir="2700000" algn="tl">
                    <a:srgbClr val="000000">
                      <a:alpha val="43137"/>
                    </a:srgbClr>
                  </a:outerShdw>
                </a:effectLst>
                <a:uFillTx/>
                <a:latin typeface="Open Sans Regular"/>
                <a:ea typeface="Open Sans Regular"/>
                <a:cs typeface="Open Sans Regular"/>
                <a:sym typeface="Open Sans Regular"/>
              </a:rPr>
              <a:t>International legal </a:t>
            </a:r>
            <a:r>
              <a:rPr lang="en-US" sz="2800" b="1" dirty="0">
                <a:solidFill>
                  <a:srgbClr val="000000"/>
                </a:solidFill>
                <a:effectLst>
                  <a:outerShdw blurRad="38100" dist="38100" dir="2700000" algn="tl">
                    <a:srgbClr val="000000">
                      <a:alpha val="43137"/>
                    </a:srgbClr>
                  </a:outerShdw>
                </a:effectLst>
              </a:rPr>
              <a:t>f</a:t>
            </a:r>
            <a:r>
              <a:rPr kumimoji="0" lang="en-US" sz="2800" b="1" i="0" u="none" strike="noStrike" cap="none" spc="0" normalizeH="0" baseline="0" dirty="0">
                <a:ln>
                  <a:noFill/>
                </a:ln>
                <a:solidFill>
                  <a:srgbClr val="000000"/>
                </a:solidFill>
                <a:effectLst>
                  <a:outerShdw blurRad="38100" dist="38100" dir="2700000" algn="tl">
                    <a:srgbClr val="000000">
                      <a:alpha val="43137"/>
                    </a:srgbClr>
                  </a:outerShdw>
                </a:effectLst>
                <a:uFillTx/>
                <a:latin typeface="Open Sans Regular"/>
                <a:ea typeface="Open Sans Regular"/>
                <a:cs typeface="Open Sans Regular"/>
                <a:sym typeface="Open Sans Regular"/>
              </a:rPr>
              <a:t>ramework</a:t>
            </a:r>
          </a:p>
        </p:txBody>
      </p:sp>
    </p:spTree>
    <p:extLst>
      <p:ext uri="{BB962C8B-B14F-4D97-AF65-F5344CB8AC3E}">
        <p14:creationId xmlns:p14="http://schemas.microsoft.com/office/powerpoint/2010/main" val="107860358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6" presetClass="entr" presetSubtype="37"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barn(outVertical)">
                                      <p:cBhvr>
                                        <p:cTn id="2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11" grpId="0" animBg="1"/>
      <p:bldP spid="13" grpId="0" animBg="1"/>
      <p:bldP spid="14" grpId="0" animBg="1"/>
      <p:bldP spid="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10977F-3EFB-4B35-B1B1-B930DEB37EEB}"/>
              </a:ext>
            </a:extLst>
          </p:cNvPr>
          <p:cNvSpPr>
            <a:spLocks noGrp="1"/>
          </p:cNvSpPr>
          <p:nvPr>
            <p:ph type="title"/>
          </p:nvPr>
        </p:nvSpPr>
        <p:spPr/>
        <p:txBody>
          <a:bodyPr/>
          <a:lstStyle/>
          <a:p>
            <a:r>
              <a:rPr lang="en-GB" noProof="0" dirty="0"/>
              <a:t>Shared belief</a:t>
            </a:r>
          </a:p>
        </p:txBody>
      </p:sp>
      <p:sp>
        <p:nvSpPr>
          <p:cNvPr id="3" name="Text Placeholder 2">
            <a:extLst>
              <a:ext uri="{FF2B5EF4-FFF2-40B4-BE49-F238E27FC236}">
                <a16:creationId xmlns:a16="http://schemas.microsoft.com/office/drawing/2014/main" id="{64002A39-D990-48C0-8788-6E406AFBD88B}"/>
              </a:ext>
            </a:extLst>
          </p:cNvPr>
          <p:cNvSpPr>
            <a:spLocks noGrp="1"/>
          </p:cNvSpPr>
          <p:nvPr>
            <p:ph type="body" sz="half" idx="1"/>
          </p:nvPr>
        </p:nvSpPr>
        <p:spPr>
          <a:xfrm>
            <a:off x="800101" y="1753173"/>
            <a:ext cx="15716250" cy="6705320"/>
          </a:xfrm>
        </p:spPr>
        <p:txBody>
          <a:bodyPr>
            <a:noAutofit/>
          </a:bodyPr>
          <a:lstStyle/>
          <a:p>
            <a:r>
              <a:rPr lang="en-GB" sz="4200" noProof="0" dirty="0">
                <a:solidFill>
                  <a:srgbClr val="000000"/>
                </a:solidFill>
              </a:rPr>
              <a:t>On </a:t>
            </a:r>
            <a:r>
              <a:rPr lang="en-GB" sz="4200" b="1" noProof="0" dirty="0">
                <a:solidFill>
                  <a:srgbClr val="000000"/>
                </a:solidFill>
              </a:rPr>
              <a:t>shared belief</a:t>
            </a:r>
            <a:r>
              <a:rPr lang="en-GB" sz="4200" noProof="0" dirty="0">
                <a:solidFill>
                  <a:srgbClr val="000000"/>
                </a:solidFill>
              </a:rPr>
              <a:t>, it attempts to capture a consensus among humanitarian organisations on the principles which should govern the response to disaster or conflict, including the roles and responsibilities of the various actors involved.</a:t>
            </a:r>
          </a:p>
        </p:txBody>
      </p:sp>
      <p:sp>
        <p:nvSpPr>
          <p:cNvPr id="4" name="Slide Number Placeholder 3">
            <a:extLst>
              <a:ext uri="{FF2B5EF4-FFF2-40B4-BE49-F238E27FC236}">
                <a16:creationId xmlns:a16="http://schemas.microsoft.com/office/drawing/2014/main" id="{D84B4DCF-0E22-4589-A1DA-33758EC27888}"/>
              </a:ext>
            </a:extLst>
          </p:cNvPr>
          <p:cNvSpPr>
            <a:spLocks noGrp="1"/>
          </p:cNvSpPr>
          <p:nvPr>
            <p:ph type="sldNum" sz="quarter" idx="2"/>
          </p:nvPr>
        </p:nvSpPr>
        <p:spPr/>
        <p:txBody>
          <a:bodyPr/>
          <a:lstStyle/>
          <a:p>
            <a:fld id="{86CB4B4D-7CA3-9044-876B-883B54F8677D}" type="slidenum">
              <a:rPr lang="en-US" smtClean="0"/>
              <a:t>5</a:t>
            </a:fld>
            <a:endParaRPr lang="en-US" dirty="0"/>
          </a:p>
        </p:txBody>
      </p:sp>
      <p:pic>
        <p:nvPicPr>
          <p:cNvPr id="5" name="Picture 4">
            <a:extLst>
              <a:ext uri="{FF2B5EF4-FFF2-40B4-BE49-F238E27FC236}">
                <a16:creationId xmlns:a16="http://schemas.microsoft.com/office/drawing/2014/main" id="{ED3F5924-3794-44EA-B92B-9A922983437D}"/>
              </a:ext>
            </a:extLst>
          </p:cNvPr>
          <p:cNvPicPr>
            <a:picLocks noChangeAspect="1"/>
          </p:cNvPicPr>
          <p:nvPr/>
        </p:nvPicPr>
        <p:blipFill rotWithShape="1">
          <a:blip r:embed="rId3">
            <a:duotone>
              <a:schemeClr val="bg2">
                <a:shade val="45000"/>
                <a:satMod val="135000"/>
              </a:schemeClr>
              <a:prstClr val="white"/>
            </a:duotone>
          </a:blip>
          <a:srcRect r="9134" b="12522"/>
          <a:stretch/>
        </p:blipFill>
        <p:spPr>
          <a:xfrm>
            <a:off x="3978876" y="4876800"/>
            <a:ext cx="13361387" cy="4876800"/>
          </a:xfrm>
          <a:prstGeom prst="rect">
            <a:avLst/>
          </a:prstGeom>
        </p:spPr>
      </p:pic>
      <p:sp>
        <p:nvSpPr>
          <p:cNvPr id="6" name="Rectangle 5">
            <a:extLst>
              <a:ext uri="{FF2B5EF4-FFF2-40B4-BE49-F238E27FC236}">
                <a16:creationId xmlns:a16="http://schemas.microsoft.com/office/drawing/2014/main" id="{640487BE-1E48-4897-9576-3C1F74963F96}"/>
              </a:ext>
            </a:extLst>
          </p:cNvPr>
          <p:cNvSpPr/>
          <p:nvPr/>
        </p:nvSpPr>
        <p:spPr>
          <a:xfrm>
            <a:off x="9387184" y="8172935"/>
            <a:ext cx="1978426" cy="738664"/>
          </a:xfrm>
          <a:prstGeom prst="rect">
            <a:avLst/>
          </a:prstGeom>
          <a:noFill/>
        </p:spPr>
        <p:txBody>
          <a:bodyPr wrap="none" lIns="91440" tIns="45720" rIns="91440" bIns="45720">
            <a:spAutoFit/>
            <a:scene3d>
              <a:camera prst="isometricOffAxis2Left"/>
              <a:lightRig rig="threePt" dir="t"/>
            </a:scene3d>
          </a:bodyPr>
          <a:lstStyle/>
          <a:p>
            <a:pPr algn="ctr"/>
            <a:r>
              <a:rPr lang="en-US" sz="4200" b="1" cap="none" spc="50" dirty="0">
                <a:ln w="0"/>
                <a:solidFill>
                  <a:schemeClr val="tx2">
                    <a:lumMod val="75000"/>
                  </a:schemeClr>
                </a:solidFill>
                <a:effectLst>
                  <a:innerShdw blurRad="63500" dist="50800" dir="13500000">
                    <a:srgbClr val="000000">
                      <a:alpha val="50000"/>
                    </a:srgbClr>
                  </a:innerShdw>
                </a:effectLst>
              </a:rPr>
              <a:t>Shared</a:t>
            </a:r>
          </a:p>
        </p:txBody>
      </p:sp>
      <p:sp>
        <p:nvSpPr>
          <p:cNvPr id="7" name="Rectangle 6">
            <a:extLst>
              <a:ext uri="{FF2B5EF4-FFF2-40B4-BE49-F238E27FC236}">
                <a16:creationId xmlns:a16="http://schemas.microsoft.com/office/drawing/2014/main" id="{9AAA32FD-3C1B-4FCD-B6A0-3E569C7E61F9}"/>
              </a:ext>
            </a:extLst>
          </p:cNvPr>
          <p:cNvSpPr/>
          <p:nvPr/>
        </p:nvSpPr>
        <p:spPr>
          <a:xfrm>
            <a:off x="11452172" y="8260233"/>
            <a:ext cx="1489510" cy="738664"/>
          </a:xfrm>
          <a:prstGeom prst="rect">
            <a:avLst/>
          </a:prstGeom>
          <a:noFill/>
          <a:scene3d>
            <a:camera prst="isometricOffAxis1Right"/>
            <a:lightRig rig="threePt" dir="t"/>
          </a:scene3d>
        </p:spPr>
        <p:txBody>
          <a:bodyPr wrap="none" lIns="91440" tIns="45720" rIns="91440" bIns="45720">
            <a:spAutoFit/>
          </a:bodyPr>
          <a:lstStyle/>
          <a:p>
            <a:pPr algn="ctr"/>
            <a:r>
              <a:rPr lang="en-US" sz="4200" b="1" spc="50" dirty="0">
                <a:ln w="0"/>
                <a:solidFill>
                  <a:schemeClr val="tx2">
                    <a:lumMod val="75000"/>
                  </a:schemeClr>
                </a:solidFill>
                <a:effectLst>
                  <a:innerShdw blurRad="63500" dist="50800" dir="13500000">
                    <a:srgbClr val="000000">
                      <a:alpha val="50000"/>
                    </a:srgbClr>
                  </a:innerShdw>
                </a:effectLst>
              </a:rPr>
              <a:t>b</a:t>
            </a:r>
            <a:r>
              <a:rPr lang="en-US" sz="4200" b="1" cap="none" spc="50" dirty="0">
                <a:ln w="0"/>
                <a:solidFill>
                  <a:schemeClr val="tx2">
                    <a:lumMod val="75000"/>
                  </a:schemeClr>
                </a:solidFill>
                <a:effectLst>
                  <a:innerShdw blurRad="63500" dist="50800" dir="13500000">
                    <a:srgbClr val="000000">
                      <a:alpha val="50000"/>
                    </a:srgbClr>
                  </a:innerShdw>
                </a:effectLst>
              </a:rPr>
              <a:t>elief</a:t>
            </a:r>
          </a:p>
        </p:txBody>
      </p:sp>
    </p:spTree>
    <p:extLst>
      <p:ext uri="{BB962C8B-B14F-4D97-AF65-F5344CB8AC3E}">
        <p14:creationId xmlns:p14="http://schemas.microsoft.com/office/powerpoint/2010/main" val="2400020096"/>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10977F-3EFB-4B35-B1B1-B930DEB37EEB}"/>
              </a:ext>
            </a:extLst>
          </p:cNvPr>
          <p:cNvSpPr>
            <a:spLocks noGrp="1"/>
          </p:cNvSpPr>
          <p:nvPr>
            <p:ph type="title"/>
          </p:nvPr>
        </p:nvSpPr>
        <p:spPr>
          <a:xfrm>
            <a:off x="392704" y="70423"/>
            <a:ext cx="16502594" cy="1130300"/>
          </a:xfrm>
        </p:spPr>
        <p:txBody>
          <a:bodyPr>
            <a:normAutofit fontScale="90000"/>
          </a:bodyPr>
          <a:lstStyle/>
          <a:p>
            <a:r>
              <a:rPr lang="en-GB" noProof="0" dirty="0"/>
              <a:t>Four aspects of the Humanitarian Charter</a:t>
            </a:r>
          </a:p>
        </p:txBody>
      </p:sp>
      <p:sp>
        <p:nvSpPr>
          <p:cNvPr id="3" name="Text Placeholder 2">
            <a:extLst>
              <a:ext uri="{FF2B5EF4-FFF2-40B4-BE49-F238E27FC236}">
                <a16:creationId xmlns:a16="http://schemas.microsoft.com/office/drawing/2014/main" id="{64002A39-D990-48C0-8788-6E406AFBD88B}"/>
              </a:ext>
            </a:extLst>
          </p:cNvPr>
          <p:cNvSpPr>
            <a:spLocks noGrp="1"/>
          </p:cNvSpPr>
          <p:nvPr>
            <p:ph type="body" sz="half" idx="1"/>
          </p:nvPr>
        </p:nvSpPr>
        <p:spPr>
          <a:xfrm>
            <a:off x="1346291" y="1590638"/>
            <a:ext cx="14960509" cy="6675190"/>
          </a:xfrm>
        </p:spPr>
        <p:txBody>
          <a:bodyPr>
            <a:normAutofit/>
          </a:bodyPr>
          <a:lstStyle/>
          <a:p>
            <a:pPr>
              <a:buClr>
                <a:srgbClr val="00B297"/>
              </a:buClr>
            </a:pPr>
            <a:r>
              <a:rPr lang="en-GB" b="1" noProof="0" dirty="0">
                <a:solidFill>
                  <a:srgbClr val="000000"/>
                </a:solidFill>
              </a:rPr>
              <a:t>The Charter is written from the perspective of humanitarian organisations as a collective, and is divided into four distinct aspects: </a:t>
            </a:r>
          </a:p>
          <a:p>
            <a:pPr marL="1371600" indent="-571500">
              <a:buClr>
                <a:srgbClr val="00B297"/>
              </a:buClr>
              <a:buFont typeface="Arial" panose="020B0604020202020204" pitchFamily="34" charset="0"/>
              <a:buChar char="•"/>
            </a:pPr>
            <a:r>
              <a:rPr lang="en-GB" b="1" noProof="0" dirty="0">
                <a:solidFill>
                  <a:srgbClr val="000000"/>
                </a:solidFill>
              </a:rPr>
              <a:t>Our beliefs</a:t>
            </a:r>
          </a:p>
          <a:p>
            <a:pPr marL="1371600" indent="-571500">
              <a:buClr>
                <a:srgbClr val="00B297"/>
              </a:buClr>
              <a:buFont typeface="Arial" panose="020B0604020202020204" pitchFamily="34" charset="0"/>
              <a:buChar char="•"/>
            </a:pPr>
            <a:r>
              <a:rPr lang="en-GB" b="1" noProof="0" dirty="0">
                <a:solidFill>
                  <a:srgbClr val="000000"/>
                </a:solidFill>
              </a:rPr>
              <a:t>Our role</a:t>
            </a:r>
          </a:p>
          <a:p>
            <a:pPr marL="1371600" indent="-571500">
              <a:buClr>
                <a:srgbClr val="00B297"/>
              </a:buClr>
              <a:buFont typeface="Arial" panose="020B0604020202020204" pitchFamily="34" charset="0"/>
              <a:buChar char="•"/>
            </a:pPr>
            <a:r>
              <a:rPr lang="en-GB" b="1" noProof="0" dirty="0">
                <a:solidFill>
                  <a:srgbClr val="000000"/>
                </a:solidFill>
              </a:rPr>
              <a:t>Common principles, rights and duties </a:t>
            </a:r>
            <a:endParaRPr lang="en-GB" noProof="0" dirty="0">
              <a:solidFill>
                <a:srgbClr val="000000"/>
              </a:solidFill>
            </a:endParaRPr>
          </a:p>
          <a:p>
            <a:pPr marL="1371600" indent="-571500">
              <a:buClr>
                <a:srgbClr val="00B297"/>
              </a:buClr>
              <a:buFont typeface="Arial" panose="020B0604020202020204" pitchFamily="34" charset="0"/>
              <a:buChar char="•"/>
            </a:pPr>
            <a:r>
              <a:rPr lang="en-GB" b="1" noProof="0" dirty="0">
                <a:solidFill>
                  <a:srgbClr val="000000"/>
                </a:solidFill>
              </a:rPr>
              <a:t>Our commitment </a:t>
            </a:r>
            <a:r>
              <a:rPr lang="en-GB" noProof="0" dirty="0">
                <a:solidFill>
                  <a:srgbClr val="000000"/>
                </a:solidFill>
              </a:rPr>
              <a:t> </a:t>
            </a:r>
          </a:p>
          <a:p>
            <a:pPr marL="571500" indent="-571500">
              <a:buClr>
                <a:srgbClr val="00B297"/>
              </a:buClr>
              <a:buFont typeface="Arial" panose="020B0604020202020204" pitchFamily="34" charset="0"/>
              <a:buChar char="•"/>
            </a:pPr>
            <a:endParaRPr lang="en-GB" noProof="0" dirty="0">
              <a:solidFill>
                <a:srgbClr val="000000"/>
              </a:solidFill>
            </a:endParaRPr>
          </a:p>
        </p:txBody>
      </p:sp>
      <p:sp>
        <p:nvSpPr>
          <p:cNvPr id="4" name="Slide Number Placeholder 3">
            <a:extLst>
              <a:ext uri="{FF2B5EF4-FFF2-40B4-BE49-F238E27FC236}">
                <a16:creationId xmlns:a16="http://schemas.microsoft.com/office/drawing/2014/main" id="{D84B4DCF-0E22-4589-A1DA-33758EC27888}"/>
              </a:ext>
            </a:extLst>
          </p:cNvPr>
          <p:cNvSpPr>
            <a:spLocks noGrp="1"/>
          </p:cNvSpPr>
          <p:nvPr>
            <p:ph type="sldNum" sz="quarter" idx="2"/>
          </p:nvPr>
        </p:nvSpPr>
        <p:spPr/>
        <p:txBody>
          <a:bodyPr/>
          <a:lstStyle/>
          <a:p>
            <a:fld id="{86CB4B4D-7CA3-9044-876B-883B54F8677D}" type="slidenum">
              <a:rPr lang="en-US" smtClean="0"/>
              <a:t>6</a:t>
            </a:fld>
            <a:endParaRPr lang="en-US" dirty="0"/>
          </a:p>
        </p:txBody>
      </p:sp>
      <p:pic>
        <p:nvPicPr>
          <p:cNvPr id="5" name="Picture 4" descr="Image result for 2018 SPhere HAndbook">
            <a:extLst>
              <a:ext uri="{FF2B5EF4-FFF2-40B4-BE49-F238E27FC236}">
                <a16:creationId xmlns:a16="http://schemas.microsoft.com/office/drawing/2014/main" id="{03A29CA1-7424-4B14-97BB-A3E1CF68C44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017715" y="5072062"/>
            <a:ext cx="2085759" cy="3009605"/>
          </a:xfrm>
          <a:prstGeom prst="rect">
            <a:avLst/>
          </a:prstGeom>
          <a:noFill/>
          <a:ln>
            <a:solidFill>
              <a:schemeClr val="accent6">
                <a:lumMod val="40000"/>
                <a:lumOff val="6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FEF2F997-F531-4569-82EB-76418004CD57}"/>
              </a:ext>
            </a:extLst>
          </p:cNvPr>
          <p:cNvSpPr txBox="1"/>
          <p:nvPr/>
        </p:nvSpPr>
        <p:spPr>
          <a:xfrm>
            <a:off x="12190629" y="8265828"/>
            <a:ext cx="3739933" cy="10874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2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See key headings on pages 28–31</a:t>
            </a:r>
          </a:p>
        </p:txBody>
      </p:sp>
    </p:spTree>
    <p:extLst>
      <p:ext uri="{BB962C8B-B14F-4D97-AF65-F5344CB8AC3E}">
        <p14:creationId xmlns:p14="http://schemas.microsoft.com/office/powerpoint/2010/main" val="227355710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CDE4C-80D6-4323-8435-A702E876D4C2}"/>
              </a:ext>
            </a:extLst>
          </p:cNvPr>
          <p:cNvSpPr>
            <a:spLocks noGrp="1"/>
          </p:cNvSpPr>
          <p:nvPr>
            <p:ph type="title"/>
          </p:nvPr>
        </p:nvSpPr>
        <p:spPr/>
        <p:txBody>
          <a:bodyPr/>
          <a:lstStyle/>
          <a:p>
            <a:r>
              <a:rPr lang="en-GB" noProof="0" dirty="0"/>
              <a:t>Let’s test </a:t>
            </a:r>
            <a:r>
              <a:rPr lang="en-GB" dirty="0"/>
              <a:t>o</a:t>
            </a:r>
            <a:r>
              <a:rPr lang="en-GB" noProof="0" dirty="0"/>
              <a:t>ur </a:t>
            </a:r>
            <a:r>
              <a:rPr lang="en-GB" dirty="0"/>
              <a:t>k</a:t>
            </a:r>
            <a:r>
              <a:rPr lang="en-GB" noProof="0" dirty="0"/>
              <a:t>nowledge with a</a:t>
            </a:r>
          </a:p>
        </p:txBody>
      </p:sp>
      <p:sp>
        <p:nvSpPr>
          <p:cNvPr id="4" name="Slide Number Placeholder 3">
            <a:extLst>
              <a:ext uri="{FF2B5EF4-FFF2-40B4-BE49-F238E27FC236}">
                <a16:creationId xmlns:a16="http://schemas.microsoft.com/office/drawing/2014/main" id="{4FB0DD56-CAA2-42CF-B23D-DFE71ED013DB}"/>
              </a:ext>
            </a:extLst>
          </p:cNvPr>
          <p:cNvSpPr>
            <a:spLocks noGrp="1"/>
          </p:cNvSpPr>
          <p:nvPr>
            <p:ph type="sldNum" sz="quarter" idx="2"/>
          </p:nvPr>
        </p:nvSpPr>
        <p:spPr/>
        <p:txBody>
          <a:bodyPr/>
          <a:lstStyle/>
          <a:p>
            <a:fld id="{86CB4B4D-7CA3-9044-876B-883B54F8677D}" type="slidenum">
              <a:rPr lang="en-US" smtClean="0"/>
              <a:t>7</a:t>
            </a:fld>
            <a:endParaRPr lang="en-US" dirty="0"/>
          </a:p>
        </p:txBody>
      </p:sp>
      <p:pic>
        <p:nvPicPr>
          <p:cNvPr id="1026" name="Picture 2" descr="Image result for quiz time">
            <a:extLst>
              <a:ext uri="{FF2B5EF4-FFF2-40B4-BE49-F238E27FC236}">
                <a16:creationId xmlns:a16="http://schemas.microsoft.com/office/drawing/2014/main" id="{4F25B1C7-4913-4A58-A730-490CDE1D04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6299" y="1322813"/>
            <a:ext cx="15587663" cy="710797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84BA41C9-F565-4F48-A90C-0EDA997113C5}"/>
              </a:ext>
            </a:extLst>
          </p:cNvPr>
          <p:cNvSpPr txBox="1"/>
          <p:nvPr/>
        </p:nvSpPr>
        <p:spPr>
          <a:xfrm>
            <a:off x="4517551" y="8091422"/>
            <a:ext cx="8305159"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12 minutes only</a:t>
            </a:r>
            <a:r>
              <a:rPr lang="en-US" sz="4000" dirty="0">
                <a:solidFill>
                  <a:srgbClr val="000000"/>
                </a:solidFill>
              </a:rPr>
              <a:t> – </a:t>
            </a:r>
            <a:r>
              <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time is running!</a:t>
            </a:r>
          </a:p>
        </p:txBody>
      </p:sp>
    </p:spTree>
    <p:extLst>
      <p:ext uri="{BB962C8B-B14F-4D97-AF65-F5344CB8AC3E}">
        <p14:creationId xmlns:p14="http://schemas.microsoft.com/office/powerpoint/2010/main" val="2292815339"/>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10977F-3EFB-4B35-B1B1-B930DEB37EEB}"/>
              </a:ext>
            </a:extLst>
          </p:cNvPr>
          <p:cNvSpPr>
            <a:spLocks noGrp="1"/>
          </p:cNvSpPr>
          <p:nvPr>
            <p:ph type="title"/>
          </p:nvPr>
        </p:nvSpPr>
        <p:spPr/>
        <p:txBody>
          <a:bodyPr/>
          <a:lstStyle/>
          <a:p>
            <a:r>
              <a:rPr lang="en-GB" noProof="0" dirty="0"/>
              <a:t>Our beliefs</a:t>
            </a:r>
          </a:p>
        </p:txBody>
      </p:sp>
      <p:sp>
        <p:nvSpPr>
          <p:cNvPr id="3" name="Text Placeholder 2">
            <a:extLst>
              <a:ext uri="{FF2B5EF4-FFF2-40B4-BE49-F238E27FC236}">
                <a16:creationId xmlns:a16="http://schemas.microsoft.com/office/drawing/2014/main" id="{64002A39-D990-48C0-8788-6E406AFBD88B}"/>
              </a:ext>
            </a:extLst>
          </p:cNvPr>
          <p:cNvSpPr>
            <a:spLocks noGrp="1"/>
          </p:cNvSpPr>
          <p:nvPr>
            <p:ph type="body" sz="half" idx="1"/>
          </p:nvPr>
        </p:nvSpPr>
        <p:spPr>
          <a:xfrm>
            <a:off x="1231991" y="1200723"/>
            <a:ext cx="15715568" cy="4831360"/>
          </a:xfrm>
        </p:spPr>
        <p:txBody>
          <a:bodyPr/>
          <a:lstStyle/>
          <a:p>
            <a:r>
              <a:rPr lang="en-GB" noProof="0" dirty="0">
                <a:solidFill>
                  <a:srgbClr val="000000"/>
                </a:solidFill>
              </a:rPr>
              <a:t>The Humanitarian Charter expresses our shared conviction as humanitarian agencies that </a:t>
            </a:r>
            <a:r>
              <a:rPr lang="en-GB" b="1" noProof="0" dirty="0">
                <a:solidFill>
                  <a:srgbClr val="000000"/>
                </a:solidFill>
              </a:rPr>
              <a:t>all people affected by disaster or conflict have a right to receive protection and assistance to ensure the basic conditions for life with dignity.</a:t>
            </a:r>
          </a:p>
        </p:txBody>
      </p:sp>
      <p:sp>
        <p:nvSpPr>
          <p:cNvPr id="4" name="Slide Number Placeholder 3">
            <a:extLst>
              <a:ext uri="{FF2B5EF4-FFF2-40B4-BE49-F238E27FC236}">
                <a16:creationId xmlns:a16="http://schemas.microsoft.com/office/drawing/2014/main" id="{D84B4DCF-0E22-4589-A1DA-33758EC27888}"/>
              </a:ext>
            </a:extLst>
          </p:cNvPr>
          <p:cNvSpPr>
            <a:spLocks noGrp="1"/>
          </p:cNvSpPr>
          <p:nvPr>
            <p:ph type="sldNum" sz="quarter" idx="2"/>
          </p:nvPr>
        </p:nvSpPr>
        <p:spPr/>
        <p:txBody>
          <a:bodyPr/>
          <a:lstStyle/>
          <a:p>
            <a:fld id="{86CB4B4D-7CA3-9044-876B-883B54F8677D}" type="slidenum">
              <a:rPr lang="en-US" smtClean="0"/>
              <a:t>8</a:t>
            </a:fld>
            <a:endParaRPr lang="en-US" dirty="0"/>
          </a:p>
        </p:txBody>
      </p:sp>
      <p:sp>
        <p:nvSpPr>
          <p:cNvPr id="6" name="Oval 5">
            <a:extLst>
              <a:ext uri="{FF2B5EF4-FFF2-40B4-BE49-F238E27FC236}">
                <a16:creationId xmlns:a16="http://schemas.microsoft.com/office/drawing/2014/main" id="{D97167A4-99B7-46AB-BA4C-9C0B34148D3B}"/>
              </a:ext>
            </a:extLst>
          </p:cNvPr>
          <p:cNvSpPr/>
          <p:nvPr/>
        </p:nvSpPr>
        <p:spPr>
          <a:xfrm>
            <a:off x="6328246" y="3978207"/>
            <a:ext cx="4389120" cy="4389120"/>
          </a:xfrm>
          <a:prstGeom prst="ellipse">
            <a:avLst/>
          </a:prstGeom>
          <a:solidFill>
            <a:srgbClr val="00A585"/>
          </a:solidFill>
          <a:ln w="25400" cap="flat">
            <a:solidFill>
              <a:srgbClr val="00B297"/>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fromWordArt="0" anchor="ctr" anchorCtr="0" forceAA="0" compatLnSpc="1">
            <a:prstTxWarp prst="textNoShape">
              <a:avLst/>
            </a:prstTxWarp>
            <a:noAutofit/>
          </a:bodyPr>
          <a:lstStyle/>
          <a:p>
            <a:r>
              <a:rPr lang="en-US" sz="3400" b="1" dirty="0">
                <a:solidFill>
                  <a:srgbClr val="000000"/>
                </a:solidFill>
              </a:rPr>
              <a:t>The right to receive humanitarian assistance</a:t>
            </a:r>
          </a:p>
        </p:txBody>
      </p:sp>
      <p:sp>
        <p:nvSpPr>
          <p:cNvPr id="7" name="Oval 6">
            <a:extLst>
              <a:ext uri="{FF2B5EF4-FFF2-40B4-BE49-F238E27FC236}">
                <a16:creationId xmlns:a16="http://schemas.microsoft.com/office/drawing/2014/main" id="{B14D89CC-85D0-4876-90BE-BF1B98A4953D}"/>
              </a:ext>
            </a:extLst>
          </p:cNvPr>
          <p:cNvSpPr/>
          <p:nvPr/>
        </p:nvSpPr>
        <p:spPr>
          <a:xfrm>
            <a:off x="778026" y="3978207"/>
            <a:ext cx="4389120" cy="4389120"/>
          </a:xfrm>
          <a:prstGeom prst="ellipse">
            <a:avLst/>
          </a:prstGeom>
          <a:solidFill>
            <a:srgbClr val="00A585"/>
          </a:solidFill>
          <a:ln w="25400" cap="flat">
            <a:solidFill>
              <a:srgbClr val="00B297"/>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fromWordArt="0" anchor="ctr" anchorCtr="0" forceAA="0" compatLnSpc="1">
            <a:prstTxWarp prst="textNoShape">
              <a:avLst/>
            </a:prstTxWarp>
            <a:noAutofit/>
          </a:bodyPr>
          <a:lstStyle/>
          <a:p>
            <a:r>
              <a:rPr lang="en-US" sz="3600" b="1" dirty="0">
                <a:solidFill>
                  <a:srgbClr val="000000"/>
                </a:solidFill>
              </a:rPr>
              <a:t>The right to protection and security</a:t>
            </a:r>
          </a:p>
        </p:txBody>
      </p:sp>
      <p:sp>
        <p:nvSpPr>
          <p:cNvPr id="8" name="Oval 7">
            <a:extLst>
              <a:ext uri="{FF2B5EF4-FFF2-40B4-BE49-F238E27FC236}">
                <a16:creationId xmlns:a16="http://schemas.microsoft.com/office/drawing/2014/main" id="{E14A9A42-04A3-4652-8EA2-D34ABA2FD967}"/>
              </a:ext>
            </a:extLst>
          </p:cNvPr>
          <p:cNvSpPr/>
          <p:nvPr/>
        </p:nvSpPr>
        <p:spPr>
          <a:xfrm>
            <a:off x="11874901" y="3978207"/>
            <a:ext cx="4389120" cy="4389120"/>
          </a:xfrm>
          <a:prstGeom prst="ellipse">
            <a:avLst/>
          </a:prstGeom>
          <a:solidFill>
            <a:srgbClr val="00A585"/>
          </a:solidFill>
          <a:ln w="25400" cap="flat">
            <a:solidFill>
              <a:srgbClr val="00B297"/>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fromWordArt="0" anchor="ctr" anchorCtr="0" forceAA="0" compatLnSpc="1">
            <a:prstTxWarp prst="textNoShape">
              <a:avLst/>
            </a:prstTxWarp>
            <a:noAutofit/>
          </a:bodyPr>
          <a:lstStyle/>
          <a:p>
            <a:r>
              <a:rPr lang="en-US" sz="3600" b="1" dirty="0">
                <a:solidFill>
                  <a:srgbClr val="000000"/>
                </a:solidFill>
              </a:rPr>
              <a:t>The right to life with dignity</a:t>
            </a:r>
          </a:p>
        </p:txBody>
      </p:sp>
      <p:cxnSp>
        <p:nvCxnSpPr>
          <p:cNvPr id="10" name="Straight Connector 9">
            <a:extLst>
              <a:ext uri="{FF2B5EF4-FFF2-40B4-BE49-F238E27FC236}">
                <a16:creationId xmlns:a16="http://schemas.microsoft.com/office/drawing/2014/main" id="{77B2B673-B27F-4233-A2F3-7C7DA8680752}"/>
              </a:ext>
            </a:extLst>
          </p:cNvPr>
          <p:cNvCxnSpPr>
            <a:cxnSpLocks/>
          </p:cNvCxnSpPr>
          <p:nvPr/>
        </p:nvCxnSpPr>
        <p:spPr>
          <a:xfrm>
            <a:off x="7170354" y="3028950"/>
            <a:ext cx="4684515" cy="0"/>
          </a:xfrm>
          <a:prstGeom prst="line">
            <a:avLst/>
          </a:prstGeom>
          <a:noFill/>
          <a:ln w="76200" cap="flat">
            <a:solidFill>
              <a:srgbClr val="00B297"/>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cxnSp>
      <p:cxnSp>
        <p:nvCxnSpPr>
          <p:cNvPr id="11" name="Straight Connector 10">
            <a:extLst>
              <a:ext uri="{FF2B5EF4-FFF2-40B4-BE49-F238E27FC236}">
                <a16:creationId xmlns:a16="http://schemas.microsoft.com/office/drawing/2014/main" id="{6653C89C-0261-4192-8523-BCEA07829F88}"/>
              </a:ext>
            </a:extLst>
          </p:cNvPr>
          <p:cNvCxnSpPr>
            <a:cxnSpLocks/>
          </p:cNvCxnSpPr>
          <p:nvPr/>
        </p:nvCxnSpPr>
        <p:spPr>
          <a:xfrm>
            <a:off x="12974362" y="3028950"/>
            <a:ext cx="2728093" cy="0"/>
          </a:xfrm>
          <a:prstGeom prst="line">
            <a:avLst/>
          </a:prstGeom>
          <a:noFill/>
          <a:ln w="76200" cap="flat">
            <a:solidFill>
              <a:srgbClr val="00B297"/>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cxnSp>
      <p:cxnSp>
        <p:nvCxnSpPr>
          <p:cNvPr id="13" name="Straight Connector 12">
            <a:extLst>
              <a:ext uri="{FF2B5EF4-FFF2-40B4-BE49-F238E27FC236}">
                <a16:creationId xmlns:a16="http://schemas.microsoft.com/office/drawing/2014/main" id="{24F24A73-9194-4131-8AF1-A4D947C311EF}"/>
              </a:ext>
            </a:extLst>
          </p:cNvPr>
          <p:cNvCxnSpPr>
            <a:cxnSpLocks/>
          </p:cNvCxnSpPr>
          <p:nvPr/>
        </p:nvCxnSpPr>
        <p:spPr>
          <a:xfrm>
            <a:off x="9230054" y="3617060"/>
            <a:ext cx="4139105" cy="0"/>
          </a:xfrm>
          <a:prstGeom prst="line">
            <a:avLst/>
          </a:prstGeom>
          <a:noFill/>
          <a:ln w="76200" cap="flat">
            <a:solidFill>
              <a:srgbClr val="00B297"/>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73443308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57F84D-EA6B-4D49-A773-3BD419F7754D}"/>
              </a:ext>
            </a:extLst>
          </p:cNvPr>
          <p:cNvSpPr>
            <a:spLocks noGrp="1"/>
          </p:cNvSpPr>
          <p:nvPr>
            <p:ph type="title"/>
          </p:nvPr>
        </p:nvSpPr>
        <p:spPr/>
        <p:txBody>
          <a:bodyPr/>
          <a:lstStyle/>
          <a:p>
            <a:r>
              <a:rPr lang="en-GB" noProof="0" dirty="0"/>
              <a:t>At the heart of our beliefs</a:t>
            </a:r>
          </a:p>
        </p:txBody>
      </p:sp>
      <p:sp>
        <p:nvSpPr>
          <p:cNvPr id="3" name="Text Placeholder 2">
            <a:extLst>
              <a:ext uri="{FF2B5EF4-FFF2-40B4-BE49-F238E27FC236}">
                <a16:creationId xmlns:a16="http://schemas.microsoft.com/office/drawing/2014/main" id="{7BC49B19-B172-4FFF-AF55-6DC43CBB40B7}"/>
              </a:ext>
            </a:extLst>
          </p:cNvPr>
          <p:cNvSpPr>
            <a:spLocks noGrp="1"/>
          </p:cNvSpPr>
          <p:nvPr>
            <p:ph type="body" sz="half" idx="1"/>
          </p:nvPr>
        </p:nvSpPr>
        <p:spPr>
          <a:xfrm>
            <a:off x="1084662" y="1749643"/>
            <a:ext cx="15170938" cy="6902269"/>
          </a:xfrm>
        </p:spPr>
        <p:txBody>
          <a:bodyPr anchor="ctr">
            <a:normAutofit lnSpcReduction="10000"/>
          </a:bodyPr>
          <a:lstStyle/>
          <a:p>
            <a:r>
              <a:rPr lang="en-GB" noProof="0" dirty="0">
                <a:solidFill>
                  <a:srgbClr val="000000"/>
                </a:solidFill>
              </a:rPr>
              <a:t>The </a:t>
            </a:r>
            <a:r>
              <a:rPr lang="en-GB" b="1" noProof="0" dirty="0">
                <a:solidFill>
                  <a:srgbClr val="000000"/>
                </a:solidFill>
              </a:rPr>
              <a:t>humanitarian imperative </a:t>
            </a:r>
            <a:r>
              <a:rPr lang="en-GB" noProof="0" dirty="0">
                <a:solidFill>
                  <a:srgbClr val="000000"/>
                </a:solidFill>
              </a:rPr>
              <a:t>states that: action should be taken to prevent or alleviate human suffering arising out of disaster or conflict, and that nothing should override this principle. </a:t>
            </a:r>
          </a:p>
          <a:p>
            <a:r>
              <a:rPr lang="en-GB" noProof="0" dirty="0">
                <a:solidFill>
                  <a:srgbClr val="000000"/>
                </a:solidFill>
              </a:rPr>
              <a:t>It is based on the fundamental principle of </a:t>
            </a:r>
            <a:r>
              <a:rPr lang="en-GB" b="1" noProof="0" dirty="0">
                <a:solidFill>
                  <a:srgbClr val="000000"/>
                </a:solidFill>
              </a:rPr>
              <a:t>humanity</a:t>
            </a:r>
            <a:r>
              <a:rPr lang="en-GB" noProof="0" dirty="0">
                <a:solidFill>
                  <a:srgbClr val="000000"/>
                </a:solidFill>
              </a:rPr>
              <a:t>: that all human beings are born free and equal in dignity and rights. </a:t>
            </a:r>
          </a:p>
          <a:p>
            <a:r>
              <a:rPr lang="en-GB" b="1" noProof="0" dirty="0">
                <a:solidFill>
                  <a:srgbClr val="000000"/>
                </a:solidFill>
              </a:rPr>
              <a:t>Can you provide examples of situations where humanitarian needs were not met with humanitarian response? What prevented action? What can you or your organisation do to overcome such constraints in the future?</a:t>
            </a:r>
          </a:p>
          <a:p>
            <a:endParaRPr lang="en-GB" noProof="0" dirty="0"/>
          </a:p>
        </p:txBody>
      </p:sp>
      <p:sp>
        <p:nvSpPr>
          <p:cNvPr id="4" name="Slide Number Placeholder 3">
            <a:extLst>
              <a:ext uri="{FF2B5EF4-FFF2-40B4-BE49-F238E27FC236}">
                <a16:creationId xmlns:a16="http://schemas.microsoft.com/office/drawing/2014/main" id="{EE2006CB-415B-4EAB-8C7B-617BFA981906}"/>
              </a:ext>
            </a:extLst>
          </p:cNvPr>
          <p:cNvSpPr>
            <a:spLocks noGrp="1"/>
          </p:cNvSpPr>
          <p:nvPr>
            <p:ph type="sldNum" sz="quarter" idx="2"/>
          </p:nvPr>
        </p:nvSpPr>
        <p:spPr/>
        <p:txBody>
          <a:bodyPr/>
          <a:lstStyle/>
          <a:p>
            <a:fld id="{86CB4B4D-7CA3-9044-876B-883B54F8677D}" type="slidenum">
              <a:rPr lang="en-US" smtClean="0"/>
              <a:t>9</a:t>
            </a:fld>
            <a:endParaRPr lang="en-US" dirty="0"/>
          </a:p>
        </p:txBody>
      </p:sp>
    </p:spTree>
    <p:extLst>
      <p:ext uri="{BB962C8B-B14F-4D97-AF65-F5344CB8AC3E}">
        <p14:creationId xmlns:p14="http://schemas.microsoft.com/office/powerpoint/2010/main" val="407043949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White">
  <a:themeElements>
    <a:clrScheme name="White">
      <a:dk1>
        <a:srgbClr val="FFFFFF"/>
      </a:dk1>
      <a:lt1>
        <a:srgbClr val="A5A5A5"/>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8852</TotalTime>
  <Words>1434</Words>
  <Application>Microsoft Office PowerPoint</Application>
  <PresentationFormat>Custom</PresentationFormat>
  <Paragraphs>127</Paragraphs>
  <Slides>13</Slides>
  <Notes>12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13</vt:i4>
      </vt:variant>
    </vt:vector>
  </HeadingPairs>
  <TitlesOfParts>
    <vt:vector size="22" baseType="lpstr">
      <vt:lpstr>Arial</vt:lpstr>
      <vt:lpstr>Calibri</vt:lpstr>
      <vt:lpstr>Helvetica</vt:lpstr>
      <vt:lpstr>Helvetica Neue</vt:lpstr>
      <vt:lpstr>Open Sans</vt:lpstr>
      <vt:lpstr>Open Sans Bold</vt:lpstr>
      <vt:lpstr>Open Sans Light</vt:lpstr>
      <vt:lpstr>Open Sans Regular</vt:lpstr>
      <vt:lpstr>White</vt:lpstr>
      <vt:lpstr>The Humanitarian Charter </vt:lpstr>
      <vt:lpstr>By the end of this session you will be able to:</vt:lpstr>
      <vt:lpstr>What is the Humanitarian Charter?</vt:lpstr>
      <vt:lpstr>Legal basis</vt:lpstr>
      <vt:lpstr>Shared belief</vt:lpstr>
      <vt:lpstr>Four aspects of the Humanitarian Charter</vt:lpstr>
      <vt:lpstr>Let’s test our knowledge with a</vt:lpstr>
      <vt:lpstr>Our beliefs</vt:lpstr>
      <vt:lpstr>At the heart of our beliefs</vt:lpstr>
      <vt:lpstr>At the intersection of the 3 rights…</vt:lpstr>
      <vt:lpstr>What does the Charter mean to you?</vt:lpstr>
      <vt:lpstr>Key messages – in pictures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DeVon Solomon</dc:creator>
  <cp:lastModifiedBy>Tristan Hale</cp:lastModifiedBy>
  <cp:revision>111</cp:revision>
  <dcterms:created xsi:type="dcterms:W3CDTF">2018-12-14T22:00:46Z</dcterms:created>
  <dcterms:modified xsi:type="dcterms:W3CDTF">2019-04-24T06:54:03Z</dcterms:modified>
</cp:coreProperties>
</file>