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xml" ContentType="application/inkml+xml"/>
  <Override PartName="/ppt/notesSlides/notesSlide15.xml" ContentType="application/vnd.openxmlformats-officedocument.presentationml.notesSlide+xml"/>
  <Override PartName="/ppt/ink/ink2.xml" ContentType="application/inkml+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8"/>
  </p:notesMasterIdLst>
  <p:sldIdLst>
    <p:sldId id="256" r:id="rId2"/>
    <p:sldId id="262" r:id="rId3"/>
    <p:sldId id="291" r:id="rId4"/>
    <p:sldId id="292" r:id="rId5"/>
    <p:sldId id="293" r:id="rId6"/>
    <p:sldId id="294" r:id="rId7"/>
    <p:sldId id="295" r:id="rId8"/>
    <p:sldId id="296" r:id="rId9"/>
    <p:sldId id="297" r:id="rId10"/>
    <p:sldId id="298" r:id="rId11"/>
    <p:sldId id="288" r:id="rId12"/>
    <p:sldId id="299" r:id="rId13"/>
    <p:sldId id="289" r:id="rId14"/>
    <p:sldId id="290" r:id="rId15"/>
    <p:sldId id="300" r:id="rId16"/>
    <p:sldId id="261" r:id="rId17"/>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A585"/>
    <a:srgbClr val="6DFFEA"/>
    <a:srgbClr val="00B297"/>
    <a:srgbClr val="16FBF6"/>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4" autoAdjust="0"/>
    <p:restoredTop sz="65067" autoAdjust="0"/>
  </p:normalViewPr>
  <p:slideViewPr>
    <p:cSldViewPr snapToGrid="0">
      <p:cViewPr varScale="1">
        <p:scale>
          <a:sx n="48" d="100"/>
          <a:sy n="48" d="100"/>
        </p:scale>
        <p:origin x="1656" y="66"/>
      </p:cViewPr>
      <p:guideLst/>
    </p:cSldViewPr>
  </p:slideViewPr>
  <p:outlineViewPr>
    <p:cViewPr>
      <p:scale>
        <a:sx n="33" d="100"/>
        <a:sy n="33" d="100"/>
      </p:scale>
      <p:origin x="0" y="-288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30T02:35:10.941"/>
    </inkml:context>
    <inkml:brush xml:id="br0">
      <inkml:brushProperty name="width" value="0.05" units="cm"/>
      <inkml:brushProperty name="height" value="0.05" units="cm"/>
      <inkml:brushProperty name="ignorePressur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30T02:35:10.941"/>
    </inkml:context>
    <inkml:brush xml:id="br0">
      <inkml:brushProperty name="width" value="0.05" units="cm"/>
      <inkml:brushProperty name="height" value="0.05" units="cm"/>
      <inkml:brushProperty name="ignorePressur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session is designed primarily for the conclusion of a multi-day, in-depth training event such as the full 5-day agenda or similar. It may be used and edited for shorter events as the length and depth of discussion will necessarily vary depending on what you have covered in your own training event.</a:t>
            </a:r>
          </a:p>
        </p:txBody>
      </p:sp>
    </p:spTree>
    <p:extLst>
      <p:ext uri="{BB962C8B-B14F-4D97-AF65-F5344CB8AC3E}">
        <p14:creationId xmlns:p14="http://schemas.microsoft.com/office/powerpoint/2010/main" val="3228613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Emphasise Sphere’s global strategy to support the humanitarian community through its three-part approach: </a:t>
            </a:r>
            <a:r>
              <a:rPr lang="en-GB" sz="1400" b="1" noProof="0" dirty="0"/>
              <a:t>Learn, </a:t>
            </a:r>
            <a:r>
              <a:rPr lang="en-GB" sz="1400" noProof="0" dirty="0"/>
              <a:t>as in this workshop event, </a:t>
            </a:r>
            <a:r>
              <a:rPr lang="en-GB" sz="1400" b="1" noProof="0" dirty="0"/>
              <a:t>Act, </a:t>
            </a:r>
            <a:r>
              <a:rPr lang="en-GB" sz="1400" noProof="0" dirty="0"/>
              <a:t>through encouragement of direct application of Sphere guidance in the field, and </a:t>
            </a:r>
            <a:r>
              <a:rPr lang="en-GB" sz="1400" b="1" noProof="0" dirty="0"/>
              <a:t>Connect</a:t>
            </a:r>
            <a:r>
              <a:rPr lang="en-GB" sz="1400" noProof="0" dirty="0"/>
              <a:t> to share lessons learned with a wide community of similarly committed practitioners.</a:t>
            </a:r>
          </a:p>
        </p:txBody>
      </p:sp>
    </p:spTree>
    <p:extLst>
      <p:ext uri="{BB962C8B-B14F-4D97-AF65-F5344CB8AC3E}">
        <p14:creationId xmlns:p14="http://schemas.microsoft.com/office/powerpoint/2010/main" val="2232033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Recall commitment 4 of the Core Humanitarian Standard. Explain that you are carrying out this commitment now through engaging the participants in direct feedback in two different ways: 1) individual personal feedback using a prepared form, and 2) an open-ended format for small groups – a process that has been shown to add valuable and different insights. </a:t>
            </a:r>
          </a:p>
          <a:p>
            <a:endParaRPr lang="en-US" sz="1400" dirty="0"/>
          </a:p>
          <a:p>
            <a:r>
              <a:rPr lang="en-US" sz="1400" dirty="0"/>
              <a:t>Encourage everyone to take this task seriously as Sphere is dedicated to review, feedback, critique, and improvement. Ensure the participators that evaluation results from these two exercises will be fed back into the improvement of this training and for your own personal improvements as a facilitator/course presenter.</a:t>
            </a:r>
          </a:p>
        </p:txBody>
      </p:sp>
    </p:spTree>
    <p:extLst>
      <p:ext uri="{BB962C8B-B14F-4D97-AF65-F5344CB8AC3E}">
        <p14:creationId xmlns:p14="http://schemas.microsoft.com/office/powerpoint/2010/main" val="3901674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Ask everyone to fill out the prepared workshop evaluation forms. If this has been a multi-day event, these should have been filled out daily, with only minimal time needed to complete the final sections needed today.</a:t>
            </a:r>
          </a:p>
          <a:p>
            <a:endParaRPr lang="en-US" sz="1400" dirty="0"/>
          </a:p>
          <a:p>
            <a:r>
              <a:rPr lang="en-US" sz="1400" dirty="0"/>
              <a:t>This usually takes about 10 minutes to complete. Collect the forms and thank everyone for completing them.</a:t>
            </a:r>
          </a:p>
        </p:txBody>
      </p:sp>
    </p:spTree>
    <p:extLst>
      <p:ext uri="{BB962C8B-B14F-4D97-AF65-F5344CB8AC3E}">
        <p14:creationId xmlns:p14="http://schemas.microsoft.com/office/powerpoint/2010/main" val="3150015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For this exercise the groups can be at the tables where participants are sitting, but groups should not be bigger than seven people each if possible. Any number of groups can work from two to six people, but the time for the debrief will be a bit longer for each additional group. </a:t>
            </a:r>
          </a:p>
          <a:p>
            <a:endParaRPr lang="en-GB" sz="1400" noProof="0" dirty="0"/>
          </a:p>
          <a:p>
            <a:r>
              <a:rPr lang="en-GB" sz="1400" noProof="0" dirty="0"/>
              <a:t>It helps to prepare the template for the group response ahead of time, but it can also be drawn on the flip charts by the participants, in which case show the next slide to illustrate how it is supposed to look. This will have to be closely monitored for the results to be analysed properly. Note the rules on the slide and be prepared to work with the groups to ensure that they prepare clear statements to be added to their evaluation flip charts. </a:t>
            </a:r>
          </a:p>
        </p:txBody>
      </p:sp>
    </p:spTree>
    <p:extLst>
      <p:ext uri="{BB962C8B-B14F-4D97-AF65-F5344CB8AC3E}">
        <p14:creationId xmlns:p14="http://schemas.microsoft.com/office/powerpoint/2010/main" val="993263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noProof="0" dirty="0"/>
              <a:t>Explain the format of the flip charts to be filled in by the groups (otherwise prepare them yourself before the session). As the groups work to add their statements into each box, move to each group in turn, testing their statements, and advising on corrections so that they meet the required format of a declarative sentence, and that each statement includes only a single idea or concern.</a:t>
            </a:r>
          </a:p>
          <a:p>
            <a:endParaRPr lang="en-GB" sz="1400" noProof="0" dirty="0"/>
          </a:p>
          <a:p>
            <a:r>
              <a:rPr lang="en-GB" sz="1400" noProof="0" dirty="0"/>
              <a:t>Be sure that the statements are in the centre area and that the open spaces to the right and left of each statement remain clear. (These will be used for “voting” on each statement in the final step of the exercise, so they must remain free of other writing.)</a:t>
            </a:r>
          </a:p>
        </p:txBody>
      </p:sp>
    </p:spTree>
    <p:extLst>
      <p:ext uri="{BB962C8B-B14F-4D97-AF65-F5344CB8AC3E}">
        <p14:creationId xmlns:p14="http://schemas.microsoft.com/office/powerpoint/2010/main" val="3969568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Once all statements are in place, read each aloud for the plenary so that the idea of each statement is clear to all. You may need to make small editorial fixes at this point to make clear statements out of the participants’ efforts.</a:t>
            </a:r>
          </a:p>
          <a:p>
            <a:endParaRPr lang="en-US" sz="1400" dirty="0"/>
          </a:p>
          <a:p>
            <a:r>
              <a:rPr lang="en-US" sz="1400" dirty="0"/>
              <a:t>As you review each flip chart for clarity, add the titles </a:t>
            </a:r>
            <a:r>
              <a:rPr lang="en-US" sz="1400" b="1" dirty="0"/>
              <a:t>Agree</a:t>
            </a:r>
            <a:r>
              <a:rPr lang="en-US" sz="1400" dirty="0"/>
              <a:t> and </a:t>
            </a:r>
            <a:r>
              <a:rPr lang="en-US" sz="1400" b="1" dirty="0"/>
              <a:t>Disagree</a:t>
            </a:r>
            <a:r>
              <a:rPr lang="en-US" sz="1400" dirty="0"/>
              <a:t> to the top rows of the left and right columns as shown on the slide.</a:t>
            </a:r>
          </a:p>
          <a:p>
            <a:endParaRPr lang="en-US" sz="1400" dirty="0"/>
          </a:p>
          <a:p>
            <a:r>
              <a:rPr lang="en-US" sz="1400" dirty="0"/>
              <a:t>Explain that each participant should now take a marker in hand, get to their feet, and visit each flip chart in turn and “vote” by making a tick mark under “Agree” or “Disagree” for each statement. Be sure that they also vote for their own groups’ flip chart. (It often happens that some in the group do not agree with the “consensus” statement the group reached together.) For large groups, ticks should be small.</a:t>
            </a:r>
          </a:p>
          <a:p>
            <a:endParaRPr lang="en-US" sz="1400" dirty="0"/>
          </a:p>
          <a:p>
            <a:r>
              <a:rPr lang="en-US" sz="1400" dirty="0"/>
              <a:t>Once everyone has voted, review the results and point out strong trends indicated by the voting results. It may also be interesting to debate statements where there are roughly the same number of ticks on either side.</a:t>
            </a:r>
          </a:p>
          <a:p>
            <a:endParaRPr lang="en-US" sz="1400" dirty="0"/>
          </a:p>
          <a:p>
            <a:r>
              <a:rPr lang="en-US" sz="1400" dirty="0"/>
              <a:t>Record the results from this exercise along with the individual evaluations as useful inputs to your post-workshop evaluation report. </a:t>
            </a:r>
          </a:p>
          <a:p>
            <a:endParaRPr lang="en-US" sz="1400" dirty="0"/>
          </a:p>
          <a:p>
            <a:r>
              <a:rPr lang="en-US" sz="1400" dirty="0"/>
              <a:t>Thank everyone for their input, and explain that these results will be used to further improve this training course for future participants. </a:t>
            </a:r>
          </a:p>
        </p:txBody>
      </p:sp>
    </p:spTree>
    <p:extLst>
      <p:ext uri="{BB962C8B-B14F-4D97-AF65-F5344CB8AC3E}">
        <p14:creationId xmlns:p14="http://schemas.microsoft.com/office/powerpoint/2010/main" val="1228399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Thank everyone, and make a final closing statement.</a:t>
            </a:r>
          </a:p>
          <a:p>
            <a:endParaRPr lang="en-US" sz="1400" dirty="0"/>
          </a:p>
          <a:p>
            <a:r>
              <a:rPr lang="en-US" sz="1400" dirty="0"/>
              <a:t>Thank supporting staff and institutions, issue certificates, take a group photo, invite closing statements from VIPs, and follow whatever local protocols are required to formally close the event.</a:t>
            </a:r>
          </a:p>
        </p:txBody>
      </p:sp>
    </p:spTree>
    <p:extLst>
      <p:ext uri="{BB962C8B-B14F-4D97-AF65-F5344CB8AC3E}">
        <p14:creationId xmlns:p14="http://schemas.microsoft.com/office/powerpoint/2010/main" val="611748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Review the learning objectives.</a:t>
            </a:r>
          </a:p>
        </p:txBody>
      </p:sp>
    </p:spTree>
    <p:extLst>
      <p:ext uri="{BB962C8B-B14F-4D97-AF65-F5344CB8AC3E}">
        <p14:creationId xmlns:p14="http://schemas.microsoft.com/office/powerpoint/2010/main" val="369748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Recall these three commitments of the Core Humanitarian Standard. Note they are focused on the humanitarian actors themselves, and reflect commitments towards working </a:t>
            </a:r>
            <a:r>
              <a:rPr lang="en-US" sz="1400" b="1" dirty="0"/>
              <a:t>professionally</a:t>
            </a:r>
            <a:r>
              <a:rPr lang="en-US" sz="1400" dirty="0"/>
              <a:t> in the humanitarian field.</a:t>
            </a:r>
          </a:p>
          <a:p>
            <a:endParaRPr lang="en-US" sz="1400" dirty="0"/>
          </a:p>
          <a:p>
            <a:r>
              <a:rPr lang="en-US" sz="1400" dirty="0"/>
              <a:t>Divide the participants into four groups. Ask each to prepare a clean flip chart and be ready to each answer a different question on a single sheet of flip chart paper.</a:t>
            </a:r>
          </a:p>
        </p:txBody>
      </p:sp>
    </p:spTree>
    <p:extLst>
      <p:ext uri="{BB962C8B-B14F-4D97-AF65-F5344CB8AC3E}">
        <p14:creationId xmlns:p14="http://schemas.microsoft.com/office/powerpoint/2010/main" val="79165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question is assigned to the first group. Explain that they are to prepare an agreed list of five points. Ask them to title their list “CHS Commitment 6”.</a:t>
            </a:r>
          </a:p>
        </p:txBody>
      </p:sp>
    </p:spTree>
    <p:extLst>
      <p:ext uri="{BB962C8B-B14F-4D97-AF65-F5344CB8AC3E}">
        <p14:creationId xmlns:p14="http://schemas.microsoft.com/office/powerpoint/2010/main" val="4214000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This question is assigned to the second group. Explain that they are to prepare an agreed list of five points. Ask them to title their list “CHS Commitment 7”.</a:t>
            </a:r>
          </a:p>
          <a:p>
            <a:endParaRPr lang="en-US" sz="1400" dirty="0"/>
          </a:p>
        </p:txBody>
      </p:sp>
    </p:spTree>
    <p:extLst>
      <p:ext uri="{BB962C8B-B14F-4D97-AF65-F5344CB8AC3E}">
        <p14:creationId xmlns:p14="http://schemas.microsoft.com/office/powerpoint/2010/main" val="394083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This question is assigned to the third group. Explain that they are to prepare an agreed list of five points. Ask them to title their list “CHS Commitment 8”.</a:t>
            </a:r>
          </a:p>
          <a:p>
            <a:endParaRPr lang="en-US" sz="1400" dirty="0"/>
          </a:p>
        </p:txBody>
      </p:sp>
    </p:spTree>
    <p:extLst>
      <p:ext uri="{BB962C8B-B14F-4D97-AF65-F5344CB8AC3E}">
        <p14:creationId xmlns:p14="http://schemas.microsoft.com/office/powerpoint/2010/main" val="3308093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sz="1400" dirty="0"/>
              <a:t>This question is assigned to the last group. Explain that they are to prepare an agreed list of five points. Ask them to title their list “Accountability”.</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en-US" sz="1400" b="1" dirty="0"/>
              <a:t>Once this instruction has been made clear, advise all group that they have 10 minutes to prepare their lists.</a:t>
            </a:r>
          </a:p>
          <a:p>
            <a:endParaRPr lang="en-US" sz="1400" dirty="0"/>
          </a:p>
          <a:p>
            <a:r>
              <a:rPr lang="en-US" sz="1400" dirty="0"/>
              <a:t>Once the time has passed, ask each group to concisely present their action plans to the plenary. This should take no more than 15 minutes for all four groups.</a:t>
            </a:r>
          </a:p>
        </p:txBody>
      </p:sp>
    </p:spTree>
    <p:extLst>
      <p:ext uri="{BB962C8B-B14F-4D97-AF65-F5344CB8AC3E}">
        <p14:creationId xmlns:p14="http://schemas.microsoft.com/office/powerpoint/2010/main" val="840571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This is a short list of some of the key web-based tools and resources that the participants should visit, mark, and use.  </a:t>
            </a:r>
          </a:p>
        </p:txBody>
      </p:sp>
    </p:spTree>
    <p:extLst>
      <p:ext uri="{BB962C8B-B14F-4D97-AF65-F5344CB8AC3E}">
        <p14:creationId xmlns:p14="http://schemas.microsoft.com/office/powerpoint/2010/main" val="3778435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Spend a few moments on the value of the Sphere network and the support it provides to the wider humanitarian community. Note that the worldwide collaboration and effort on the part of the Sphere network and members is what continues to improve and build on the wider Sphere idea and approach. </a:t>
            </a:r>
          </a:p>
        </p:txBody>
      </p:sp>
    </p:spTree>
    <p:extLst>
      <p:ext uri="{BB962C8B-B14F-4D97-AF65-F5344CB8AC3E}">
        <p14:creationId xmlns:p14="http://schemas.microsoft.com/office/powerpoint/2010/main" val="13666907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extLst/>
          </a:blip>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extLst/>
          </a:blip>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37" name="pasted-image.pdf" descr="pasted-image.pdf"/>
          <p:cNvPicPr>
            <a:picLocks noChangeAspect="1"/>
          </p:cNvPicPr>
          <p:nvPr userDrawn="1"/>
        </p:nvPicPr>
        <p:blipFill>
          <a:blip r:embed="rId3">
            <a:extLst/>
          </a:blip>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extLst/>
          </a:blip>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extLst/>
          </a:blip>
          <a:stretch>
            <a:fillRect/>
          </a:stretch>
        </p:blipFill>
        <p:spPr>
          <a:xfrm>
            <a:off x="3721119" y="3557851"/>
            <a:ext cx="4836076" cy="2242874"/>
          </a:xfrm>
          <a:prstGeom prst="rect">
            <a:avLst/>
          </a:prstGeom>
          <a:ln w="12700">
            <a:miter lim="400000"/>
          </a:ln>
        </p:spPr>
      </p:pic>
      <p:pic>
        <p:nvPicPr>
          <p:cNvPr id="107" name="pasted-image.pdf" descr="pasted-image.pdf"/>
          <p:cNvPicPr>
            <a:picLocks noChangeAspect="1"/>
          </p:cNvPicPr>
          <p:nvPr/>
        </p:nvPicPr>
        <p:blipFill>
          <a:blip r:embed="rId3">
            <a:extLst/>
          </a:blip>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4" name="pasted-image.pdf" descr="pasted-image.pdf"/>
          <p:cNvPicPr>
            <a:picLocks noChangeAspect="1"/>
          </p:cNvPicPr>
          <p:nvPr/>
        </p:nvPicPr>
        <p:blipFill>
          <a:blip r:embed="rId7">
            <a:extLst/>
          </a:blip>
          <a:stretch>
            <a:fillRect/>
          </a:stretch>
        </p:blipFill>
        <p:spPr>
          <a:xfrm>
            <a:off x="522445" y="8400288"/>
            <a:ext cx="2443489" cy="1058037"/>
          </a:xfrm>
          <a:prstGeom prst="rect">
            <a:avLst/>
          </a:prstGeom>
          <a:ln w="12700">
            <a:miter lim="400000"/>
          </a:ln>
        </p:spPr>
      </p:pic>
      <p:pic>
        <p:nvPicPr>
          <p:cNvPr id="5" name="pasted-image.pdf" descr="pasted-image.pdf"/>
          <p:cNvPicPr>
            <a:picLocks noChangeAspect="1"/>
          </p:cNvPicPr>
          <p:nvPr/>
        </p:nvPicPr>
        <p:blipFill>
          <a:blip r:embed="rId8">
            <a:extLst/>
          </a:blip>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80.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customXml" Target="../ink/ink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humanitarianstandardspartnership.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spherestandards.org/" TargetMode="External"/><Relationship Id="rId5" Type="http://schemas.openxmlformats.org/officeDocument/2006/relationships/hyperlink" Target="http://www.urd.org/" TargetMode="External"/><Relationship Id="rId4" Type="http://schemas.openxmlformats.org/officeDocument/2006/relationships/hyperlink" Target="http://www.alnap.or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100887" y="1132978"/>
            <a:ext cx="9867899" cy="1587612"/>
          </a:xfrm>
          <a:prstGeom prst="rect">
            <a:avLst/>
          </a:prstGeom>
        </p:spPr>
        <p:txBody>
          <a:bodyPr>
            <a:noAutofit/>
          </a:bodyPr>
          <a:lstStyle/>
          <a:p>
            <a:pPr defTabSz="521910">
              <a:defRPr sz="4000"/>
            </a:pPr>
            <a:r>
              <a:rPr lang="en-GB" sz="6000" noProof="0" dirty="0"/>
              <a:t>Evaluation </a:t>
            </a:r>
            <a:br>
              <a:rPr lang="en-GB" sz="6000" noProof="0" dirty="0"/>
            </a:br>
            <a:r>
              <a:rPr lang="en-GB" sz="6000" noProof="0" dirty="0"/>
              <a:t>and Wrap-up </a:t>
            </a:r>
          </a:p>
        </p:txBody>
      </p:sp>
      <p:pic>
        <p:nvPicPr>
          <p:cNvPr id="2050" name="Picture 2" descr="Related image">
            <a:extLst>
              <a:ext uri="{FF2B5EF4-FFF2-40B4-BE49-F238E27FC236}">
                <a16:creationId xmlns:a16="http://schemas.microsoft.com/office/drawing/2014/main" id="{3B475121-596C-4B14-9CC4-C2F4C1BCEF1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8870" y="3144668"/>
            <a:ext cx="9599916" cy="63698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106DB-2A86-488A-9FE4-A2B657AB7244}"/>
              </a:ext>
            </a:extLst>
          </p:cNvPr>
          <p:cNvSpPr>
            <a:spLocks noGrp="1"/>
          </p:cNvSpPr>
          <p:nvPr>
            <p:ph type="title"/>
          </p:nvPr>
        </p:nvSpPr>
        <p:spPr>
          <a:xfrm>
            <a:off x="392704" y="241873"/>
            <a:ext cx="13953493" cy="1130300"/>
          </a:xfrm>
        </p:spPr>
        <p:txBody>
          <a:bodyPr/>
          <a:lstStyle/>
          <a:p>
            <a:r>
              <a:rPr lang="en-GB" noProof="0" dirty="0"/>
              <a:t>Learn, Act, Connect</a:t>
            </a:r>
          </a:p>
        </p:txBody>
      </p:sp>
      <p:sp>
        <p:nvSpPr>
          <p:cNvPr id="4" name="Slide Number Placeholder 3">
            <a:extLst>
              <a:ext uri="{FF2B5EF4-FFF2-40B4-BE49-F238E27FC236}">
                <a16:creationId xmlns:a16="http://schemas.microsoft.com/office/drawing/2014/main" id="{0954C654-790C-49F5-A2D4-790238619261}"/>
              </a:ext>
            </a:extLst>
          </p:cNvPr>
          <p:cNvSpPr>
            <a:spLocks noGrp="1"/>
          </p:cNvSpPr>
          <p:nvPr>
            <p:ph type="sldNum" sz="quarter" idx="2"/>
          </p:nvPr>
        </p:nvSpPr>
        <p:spPr/>
        <p:txBody>
          <a:bodyPr/>
          <a:lstStyle/>
          <a:p>
            <a:fld id="{86CB4B4D-7CA3-9044-876B-883B54F8677D}" type="slidenum">
              <a:rPr lang="en-US" smtClean="0"/>
              <a:t>10</a:t>
            </a:fld>
            <a:endParaRPr lang="en-US" dirty="0"/>
          </a:p>
        </p:txBody>
      </p:sp>
      <p:sp>
        <p:nvSpPr>
          <p:cNvPr id="6" name="Oval 5">
            <a:extLst>
              <a:ext uri="{FF2B5EF4-FFF2-40B4-BE49-F238E27FC236}">
                <a16:creationId xmlns:a16="http://schemas.microsoft.com/office/drawing/2014/main" id="{668749D0-474E-435B-8A79-798660738937}"/>
              </a:ext>
            </a:extLst>
          </p:cNvPr>
          <p:cNvSpPr/>
          <p:nvPr/>
        </p:nvSpPr>
        <p:spPr>
          <a:xfrm>
            <a:off x="15759115" y="7093750"/>
            <a:ext cx="657225" cy="585787"/>
          </a:xfrm>
          <a:prstGeom prst="ellipse">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7" name="Oval 6">
            <a:extLst>
              <a:ext uri="{FF2B5EF4-FFF2-40B4-BE49-F238E27FC236}">
                <a16:creationId xmlns:a16="http://schemas.microsoft.com/office/drawing/2014/main" id="{6E48056F-4D31-405E-B112-6900DBC3277B}"/>
              </a:ext>
            </a:extLst>
          </p:cNvPr>
          <p:cNvSpPr/>
          <p:nvPr/>
        </p:nvSpPr>
        <p:spPr>
          <a:xfrm>
            <a:off x="16473490" y="6507963"/>
            <a:ext cx="657225" cy="585787"/>
          </a:xfrm>
          <a:prstGeom prst="ellipse">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3" name="Picture 2">
            <a:extLst>
              <a:ext uri="{FF2B5EF4-FFF2-40B4-BE49-F238E27FC236}">
                <a16:creationId xmlns:a16="http://schemas.microsoft.com/office/drawing/2014/main" id="{D6FA434E-3620-42E9-8365-B745F79F046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5948" y="2863052"/>
            <a:ext cx="17144315" cy="3848113"/>
          </a:xfrm>
          <a:prstGeom prst="rect">
            <a:avLst/>
          </a:prstGeom>
        </p:spPr>
      </p:pic>
    </p:spTree>
    <p:extLst>
      <p:ext uri="{BB962C8B-B14F-4D97-AF65-F5344CB8AC3E}">
        <p14:creationId xmlns:p14="http://schemas.microsoft.com/office/powerpoint/2010/main" val="127215309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DEC35-1D2C-4D76-A8C8-01D3CD453AE6}"/>
              </a:ext>
            </a:extLst>
          </p:cNvPr>
          <p:cNvSpPr>
            <a:spLocks noGrp="1"/>
          </p:cNvSpPr>
          <p:nvPr>
            <p:ph type="title"/>
          </p:nvPr>
        </p:nvSpPr>
        <p:spPr>
          <a:xfrm>
            <a:off x="389995" y="271590"/>
            <a:ext cx="16560272" cy="1435289"/>
          </a:xfrm>
        </p:spPr>
        <p:txBody>
          <a:bodyPr>
            <a:normAutofit/>
          </a:bodyPr>
          <a:lstStyle/>
          <a:p>
            <a:r>
              <a:rPr lang="en-GB" noProof="0" dirty="0">
                <a:solidFill>
                  <a:srgbClr val="000000"/>
                </a:solidFill>
              </a:rPr>
              <a:t>Remember this?</a:t>
            </a:r>
          </a:p>
        </p:txBody>
      </p:sp>
      <p:sp>
        <p:nvSpPr>
          <p:cNvPr id="4" name="Slide Number Placeholder 3">
            <a:extLst>
              <a:ext uri="{FF2B5EF4-FFF2-40B4-BE49-F238E27FC236}">
                <a16:creationId xmlns:a16="http://schemas.microsoft.com/office/drawing/2014/main" id="{32EA3484-D7D4-49A3-95F3-46DAE5DC9F93}"/>
              </a:ext>
            </a:extLst>
          </p:cNvPr>
          <p:cNvSpPr>
            <a:spLocks noGrp="1"/>
          </p:cNvSpPr>
          <p:nvPr>
            <p:ph type="sldNum" sz="quarter" idx="2"/>
          </p:nvPr>
        </p:nvSpPr>
        <p:spPr/>
        <p:txBody>
          <a:bodyPr/>
          <a:lstStyle/>
          <a:p>
            <a:fld id="{86CB4B4D-7CA3-9044-876B-883B54F8677D}" type="slidenum">
              <a:rPr lang="en-US" smtClean="0"/>
              <a:t>11</a:t>
            </a:fld>
            <a:endParaRPr lang="en-US" dirty="0"/>
          </a:p>
        </p:txBody>
      </p:sp>
      <p:sp>
        <p:nvSpPr>
          <p:cNvPr id="5" name="Oval 4">
            <a:extLst>
              <a:ext uri="{FF2B5EF4-FFF2-40B4-BE49-F238E27FC236}">
                <a16:creationId xmlns:a16="http://schemas.microsoft.com/office/drawing/2014/main" id="{37B7DC57-836B-475E-897B-29E84BC95940}"/>
              </a:ext>
            </a:extLst>
          </p:cNvPr>
          <p:cNvSpPr/>
          <p:nvPr/>
        </p:nvSpPr>
        <p:spPr>
          <a:xfrm>
            <a:off x="823913" y="1602006"/>
            <a:ext cx="6834187" cy="6549588"/>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8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4</a:t>
            </a:r>
          </a:p>
          <a:p>
            <a:pPr marL="0" marR="0" indent="0" algn="ctr" defTabSz="584200" rtl="0" fontAlgn="auto" latinLnBrk="0" hangingPunct="0">
              <a:lnSpc>
                <a:spcPct val="100000"/>
              </a:lnSpc>
              <a:spcBef>
                <a:spcPts val="0"/>
              </a:spcBef>
              <a:spcAft>
                <a:spcPts val="0"/>
              </a:spcAft>
              <a:buClrTx/>
              <a:buSzTx/>
              <a:buFontTx/>
              <a:buNone/>
              <a:tabLst/>
            </a:pPr>
            <a:r>
              <a:rPr lang="en-US" sz="3600" b="1" dirty="0">
                <a:solidFill>
                  <a:srgbClr val="000000"/>
                </a:solidFill>
              </a:rPr>
              <a:t>Humanitarian response is based on communication, participation and feedback.</a:t>
            </a:r>
            <a:endParaRPr kumimoji="0" lang="en-US" sz="36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6" name="TextBox 5">
            <a:extLst>
              <a:ext uri="{FF2B5EF4-FFF2-40B4-BE49-F238E27FC236}">
                <a16:creationId xmlns:a16="http://schemas.microsoft.com/office/drawing/2014/main" id="{4F2EF9AE-2455-4F0B-842C-61A674E036F1}"/>
              </a:ext>
            </a:extLst>
          </p:cNvPr>
          <p:cNvSpPr txBox="1"/>
          <p:nvPr/>
        </p:nvSpPr>
        <p:spPr>
          <a:xfrm>
            <a:off x="8501061" y="2363291"/>
            <a:ext cx="7829552" cy="50270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We will ask for your feedback in two ways:</a:t>
            </a:r>
          </a:p>
          <a:p>
            <a:pPr marL="0" marR="0" indent="0" algn="l" defTabSz="584200" rtl="0" fontAlgn="auto" latinLnBrk="0" hangingPunct="0">
              <a:lnSpc>
                <a:spcPct val="100000"/>
              </a:lnSpc>
              <a:spcBef>
                <a:spcPts val="0"/>
              </a:spcBef>
              <a:spcAft>
                <a:spcPts val="0"/>
              </a:spcAft>
              <a:buClrTx/>
              <a:buSzTx/>
              <a:buFontTx/>
              <a:buNone/>
              <a:tabLst/>
            </a:pP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742950" marR="0" indent="-742950" algn="l" defTabSz="584200" rtl="0" fontAlgn="auto" latinLnBrk="0" hangingPunct="0">
              <a:lnSpc>
                <a:spcPct val="100000"/>
              </a:lnSpc>
              <a:spcBef>
                <a:spcPts val="0"/>
              </a:spcBef>
              <a:spcAft>
                <a:spcPts val="0"/>
              </a:spcAft>
              <a:buClrTx/>
              <a:buSzTx/>
              <a:buFontTx/>
              <a:buAutoNum type="arabicPeriod"/>
              <a:tabLst/>
            </a:pP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an individual </a:t>
            </a: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written evaluation form</a:t>
            </a:r>
            <a:r>
              <a:rPr lang="en-US" sz="4000" dirty="0">
                <a:solidFill>
                  <a:srgbClr val="000000"/>
                </a:solidFill>
              </a:rPr>
              <a:t>;</a:t>
            </a:r>
            <a:r>
              <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and</a:t>
            </a:r>
          </a:p>
          <a:p>
            <a:pPr marL="742950" marR="0" indent="-742950" algn="l" defTabSz="584200" rtl="0" fontAlgn="auto" latinLnBrk="0" hangingPunct="0">
              <a:lnSpc>
                <a:spcPct val="100000"/>
              </a:lnSpc>
              <a:spcBef>
                <a:spcPts val="0"/>
              </a:spcBef>
              <a:spcAft>
                <a:spcPts val="0"/>
              </a:spcAft>
              <a:buClrTx/>
              <a:buSzTx/>
              <a:buFontTx/>
              <a:buAutoNum type="arabicPeriod"/>
              <a:tabLst/>
            </a:pPr>
            <a:endParaRPr kumimoji="0" lang="en-US"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742950" marR="0" indent="-742950" algn="l" defTabSz="584200" rtl="0" fontAlgn="auto" latinLnBrk="0" hangingPunct="0">
              <a:lnSpc>
                <a:spcPct val="100000"/>
              </a:lnSpc>
              <a:spcBef>
                <a:spcPts val="0"/>
              </a:spcBef>
              <a:spcAft>
                <a:spcPts val="0"/>
              </a:spcAft>
              <a:buClrTx/>
              <a:buSzTx/>
              <a:buFontTx/>
              <a:buAutoNum type="arabicPeriod"/>
              <a:tabLst/>
            </a:pPr>
            <a:r>
              <a:rPr lang="en-US" sz="4000" dirty="0">
                <a:solidFill>
                  <a:srgbClr val="000000"/>
                </a:solidFill>
              </a:rPr>
              <a:t>a </a:t>
            </a:r>
            <a:r>
              <a:rPr lang="en-US" sz="4000" b="1" dirty="0">
                <a:solidFill>
                  <a:srgbClr val="000000"/>
                </a:solidFill>
              </a:rPr>
              <a:t>transparent group evaluation technique</a:t>
            </a:r>
            <a:r>
              <a:rPr lang="en-US" sz="4000" dirty="0">
                <a:solidFill>
                  <a:srgbClr val="000000"/>
                </a:solidFill>
              </a:rPr>
              <a:t>.</a:t>
            </a:r>
            <a:endParaRPr kumimoji="0" lang="en-US" sz="400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334618724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76311B-71FB-4FF3-B0FE-2DF3EF635252}"/>
              </a:ext>
            </a:extLst>
          </p:cNvPr>
          <p:cNvPicPr>
            <a:picLocks noChangeAspect="1"/>
          </p:cNvPicPr>
          <p:nvPr/>
        </p:nvPicPr>
        <p:blipFill>
          <a:blip r:embed="rId3"/>
          <a:stretch>
            <a:fillRect/>
          </a:stretch>
        </p:blipFill>
        <p:spPr>
          <a:xfrm>
            <a:off x="5210473" y="3051138"/>
            <a:ext cx="5503653" cy="6696111"/>
          </a:xfrm>
          <a:prstGeom prst="rect">
            <a:avLst/>
          </a:prstGeom>
        </p:spPr>
      </p:pic>
      <p:sp>
        <p:nvSpPr>
          <p:cNvPr id="2" name="Title 1">
            <a:extLst>
              <a:ext uri="{FF2B5EF4-FFF2-40B4-BE49-F238E27FC236}">
                <a16:creationId xmlns:a16="http://schemas.microsoft.com/office/drawing/2014/main" id="{9926CD9D-A23C-4CF6-BB9F-FAFB9B287566}"/>
              </a:ext>
            </a:extLst>
          </p:cNvPr>
          <p:cNvSpPr>
            <a:spLocks noGrp="1"/>
          </p:cNvSpPr>
          <p:nvPr>
            <p:ph type="title"/>
          </p:nvPr>
        </p:nvSpPr>
        <p:spPr>
          <a:xfrm>
            <a:off x="822621" y="782718"/>
            <a:ext cx="8964318" cy="1130300"/>
          </a:xfrm>
        </p:spPr>
        <p:txBody>
          <a:bodyPr>
            <a:normAutofit fontScale="90000"/>
          </a:bodyPr>
          <a:lstStyle/>
          <a:p>
            <a:r>
              <a:rPr lang="en-GB" noProof="0" dirty="0">
                <a:solidFill>
                  <a:srgbClr val="000000"/>
                </a:solidFill>
              </a:rPr>
              <a:t>Please complete your written or online evaluation form now.</a:t>
            </a:r>
          </a:p>
        </p:txBody>
      </p:sp>
      <p:sp>
        <p:nvSpPr>
          <p:cNvPr id="4" name="Slide Number Placeholder 3">
            <a:extLst>
              <a:ext uri="{FF2B5EF4-FFF2-40B4-BE49-F238E27FC236}">
                <a16:creationId xmlns:a16="http://schemas.microsoft.com/office/drawing/2014/main" id="{376559FE-E81D-47BF-8CB9-C552B2E116BB}"/>
              </a:ext>
            </a:extLst>
          </p:cNvPr>
          <p:cNvSpPr>
            <a:spLocks noGrp="1"/>
          </p:cNvSpPr>
          <p:nvPr>
            <p:ph type="sldNum" sz="quarter" idx="2"/>
          </p:nvPr>
        </p:nvSpPr>
        <p:spPr/>
        <p:txBody>
          <a:bodyPr/>
          <a:lstStyle/>
          <a:p>
            <a:fld id="{86CB4B4D-7CA3-9044-876B-883B54F8677D}" type="slidenum">
              <a:rPr lang="en-US" smtClean="0"/>
              <a:t>12</a:t>
            </a:fld>
            <a:endParaRPr lang="en-US" dirty="0"/>
          </a:p>
        </p:txBody>
      </p:sp>
      <p:pic>
        <p:nvPicPr>
          <p:cNvPr id="6" name="Picture 5">
            <a:extLst>
              <a:ext uri="{FF2B5EF4-FFF2-40B4-BE49-F238E27FC236}">
                <a16:creationId xmlns:a16="http://schemas.microsoft.com/office/drawing/2014/main" id="{E97B4E35-FDF0-4DE9-88CB-7237822FFA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8811419" y="1224757"/>
            <a:ext cx="9747250" cy="7310438"/>
          </a:xfrm>
          <a:prstGeom prst="rect">
            <a:avLst/>
          </a:prstGeom>
        </p:spPr>
      </p:pic>
    </p:spTree>
    <p:extLst>
      <p:ext uri="{BB962C8B-B14F-4D97-AF65-F5344CB8AC3E}">
        <p14:creationId xmlns:p14="http://schemas.microsoft.com/office/powerpoint/2010/main" val="249884617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912C6-94EE-44EE-B968-871A9BA3A1D3}"/>
              </a:ext>
            </a:extLst>
          </p:cNvPr>
          <p:cNvSpPr>
            <a:spLocks noGrp="1"/>
          </p:cNvSpPr>
          <p:nvPr>
            <p:ph type="title"/>
          </p:nvPr>
        </p:nvSpPr>
        <p:spPr/>
        <p:txBody>
          <a:bodyPr/>
          <a:lstStyle/>
          <a:p>
            <a:r>
              <a:rPr lang="en-GB" noProof="0" dirty="0">
                <a:solidFill>
                  <a:srgbClr val="000000"/>
                </a:solidFill>
              </a:rPr>
              <a:t>Group evaluation</a:t>
            </a:r>
          </a:p>
        </p:txBody>
      </p:sp>
      <p:sp>
        <p:nvSpPr>
          <p:cNvPr id="3" name="Text Placeholder 2">
            <a:extLst>
              <a:ext uri="{FF2B5EF4-FFF2-40B4-BE49-F238E27FC236}">
                <a16:creationId xmlns:a16="http://schemas.microsoft.com/office/drawing/2014/main" id="{FB4D5917-63AB-460A-B52B-672EB2C55922}"/>
              </a:ext>
            </a:extLst>
          </p:cNvPr>
          <p:cNvSpPr>
            <a:spLocks noGrp="1"/>
          </p:cNvSpPr>
          <p:nvPr>
            <p:ph type="body" sz="half" idx="1"/>
          </p:nvPr>
        </p:nvSpPr>
        <p:spPr>
          <a:xfrm>
            <a:off x="1315844" y="1624470"/>
            <a:ext cx="15143356" cy="6909930"/>
          </a:xfrm>
        </p:spPr>
        <p:txBody>
          <a:bodyPr>
            <a:normAutofit/>
          </a:bodyPr>
          <a:lstStyle/>
          <a:p>
            <a:pPr marL="571500" indent="-571500">
              <a:buFont typeface="Arial" panose="020B0604020202020204" pitchFamily="34" charset="0"/>
              <a:buChar char="•"/>
            </a:pPr>
            <a:r>
              <a:rPr lang="en-GB" noProof="0" dirty="0">
                <a:solidFill>
                  <a:srgbClr val="000000"/>
                </a:solidFill>
              </a:rPr>
              <a:t>Agree on the three best things about this workshop.</a:t>
            </a:r>
          </a:p>
          <a:p>
            <a:pPr marL="571500" indent="-571500">
              <a:buFont typeface="Arial" panose="020B0604020202020204" pitchFamily="34" charset="0"/>
              <a:buChar char="•"/>
            </a:pPr>
            <a:r>
              <a:rPr lang="en-GB" noProof="0" dirty="0">
                <a:solidFill>
                  <a:srgbClr val="000000"/>
                </a:solidFill>
              </a:rPr>
              <a:t>Agree on three things that need improvement, were missing, or not good enough for any reason.</a:t>
            </a:r>
          </a:p>
          <a:p>
            <a:pPr marL="571500" indent="-571500">
              <a:buFont typeface="Arial" panose="020B0604020202020204" pitchFamily="34" charset="0"/>
              <a:buChar char="•"/>
            </a:pPr>
            <a:r>
              <a:rPr lang="en-GB" noProof="0" dirty="0">
                <a:solidFill>
                  <a:srgbClr val="000000"/>
                </a:solidFill>
              </a:rPr>
              <a:t>Write each of these six ideas as full sentences. They should:</a:t>
            </a:r>
          </a:p>
          <a:p>
            <a:pPr marL="1762125" lvl="3" indent="-571500">
              <a:buFont typeface="Arial" panose="020B0604020202020204" pitchFamily="34" charset="0"/>
              <a:buChar char="•"/>
            </a:pPr>
            <a:r>
              <a:rPr lang="en-GB" dirty="0">
                <a:solidFill>
                  <a:srgbClr val="000000"/>
                </a:solidFill>
              </a:rPr>
              <a:t>b</a:t>
            </a:r>
            <a:r>
              <a:rPr lang="en-GB" noProof="0" dirty="0">
                <a:solidFill>
                  <a:srgbClr val="000000"/>
                </a:solidFill>
              </a:rPr>
              <a:t>e clear, concise, and legible;</a:t>
            </a:r>
          </a:p>
          <a:p>
            <a:pPr marL="1762125" lvl="3" indent="-571500">
              <a:buFont typeface="Arial" panose="020B0604020202020204" pitchFamily="34" charset="0"/>
              <a:buChar char="•"/>
            </a:pPr>
            <a:r>
              <a:rPr lang="en-GB" dirty="0">
                <a:solidFill>
                  <a:srgbClr val="000000"/>
                </a:solidFill>
              </a:rPr>
              <a:t>i</a:t>
            </a:r>
            <a:r>
              <a:rPr lang="en-GB" noProof="0" dirty="0">
                <a:solidFill>
                  <a:srgbClr val="000000"/>
                </a:solidFill>
              </a:rPr>
              <a:t>nclude a subject, verb and punctuation, such as: “The material was clearly presented.”; and</a:t>
            </a:r>
          </a:p>
          <a:p>
            <a:pPr marL="1762125" lvl="3" indent="-571500">
              <a:buFont typeface="Arial" panose="020B0604020202020204" pitchFamily="34" charset="0"/>
              <a:buChar char="•"/>
            </a:pPr>
            <a:r>
              <a:rPr lang="en-GB" dirty="0">
                <a:solidFill>
                  <a:srgbClr val="000000"/>
                </a:solidFill>
              </a:rPr>
              <a:t>b</a:t>
            </a:r>
            <a:r>
              <a:rPr lang="en-GB" noProof="0" dirty="0">
                <a:solidFill>
                  <a:srgbClr val="000000"/>
                </a:solidFill>
              </a:rPr>
              <a:t>e single ideas – not multiple issues in one sentence! </a:t>
            </a:r>
          </a:p>
        </p:txBody>
      </p:sp>
      <p:sp>
        <p:nvSpPr>
          <p:cNvPr id="4" name="Slide Number Placeholder 3">
            <a:extLst>
              <a:ext uri="{FF2B5EF4-FFF2-40B4-BE49-F238E27FC236}">
                <a16:creationId xmlns:a16="http://schemas.microsoft.com/office/drawing/2014/main" id="{46A77880-53BA-4FF4-B1CB-E8A8039556C2}"/>
              </a:ext>
            </a:extLst>
          </p:cNvPr>
          <p:cNvSpPr>
            <a:spLocks noGrp="1"/>
          </p:cNvSpPr>
          <p:nvPr>
            <p:ph type="sldNum" sz="quarter" idx="2"/>
          </p:nvPr>
        </p:nvSpPr>
        <p:spPr/>
        <p:txBody>
          <a:bodyPr/>
          <a:lstStyle/>
          <a:p>
            <a:fld id="{86CB4B4D-7CA3-9044-876B-883B54F8677D}" type="slidenum">
              <a:rPr lang="en-US" smtClean="0"/>
              <a:t>13</a:t>
            </a:fld>
            <a:endParaRPr lang="en-US" dirty="0"/>
          </a:p>
        </p:txBody>
      </p:sp>
    </p:spTree>
    <p:extLst>
      <p:ext uri="{BB962C8B-B14F-4D97-AF65-F5344CB8AC3E}">
        <p14:creationId xmlns:p14="http://schemas.microsoft.com/office/powerpoint/2010/main" val="275611478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02014-924B-454F-9DD0-D4A1070968A6}"/>
              </a:ext>
            </a:extLst>
          </p:cNvPr>
          <p:cNvSpPr>
            <a:spLocks noGrp="1"/>
          </p:cNvSpPr>
          <p:nvPr>
            <p:ph type="title"/>
          </p:nvPr>
        </p:nvSpPr>
        <p:spPr>
          <a:xfrm>
            <a:off x="481915" y="460337"/>
            <a:ext cx="10406318" cy="9293261"/>
          </a:xfrm>
        </p:spPr>
        <p:txBody>
          <a:bodyPr>
            <a:normAutofit/>
          </a:bodyPr>
          <a:lstStyle/>
          <a:p>
            <a:pPr marL="468313" indent="-66675"/>
            <a:r>
              <a:rPr lang="en-GB" noProof="0" dirty="0">
                <a:solidFill>
                  <a:srgbClr val="000000"/>
                </a:solidFill>
              </a:rPr>
              <a:t>Group evaluation</a:t>
            </a:r>
            <a:br>
              <a:rPr lang="en-GB" noProof="0" dirty="0"/>
            </a:br>
            <a:br>
              <a:rPr lang="en-GB" noProof="0" dirty="0"/>
            </a:br>
            <a:r>
              <a:rPr lang="en-GB" sz="4000" b="0" noProof="0">
                <a:solidFill>
                  <a:srgbClr val="000000"/>
                </a:solidFill>
              </a:rPr>
              <a:t>Your flip chart </a:t>
            </a:r>
            <a:r>
              <a:rPr lang="en-GB" sz="4000" b="0" noProof="0" dirty="0">
                <a:solidFill>
                  <a:srgbClr val="000000"/>
                </a:solidFill>
              </a:rPr>
              <a:t>should look like this:</a:t>
            </a:r>
            <a:br>
              <a:rPr lang="en-GB" noProof="0" dirty="0"/>
            </a:br>
            <a:r>
              <a:rPr lang="en-GB" noProof="0" dirty="0"/>
              <a:t>     </a:t>
            </a:r>
            <a:r>
              <a:rPr lang="en-GB" sz="4000" dirty="0">
                <a:solidFill>
                  <a:srgbClr val="000000"/>
                </a:solidFill>
              </a:rPr>
              <a:t>Three</a:t>
            </a:r>
            <a:r>
              <a:rPr lang="en-GB" sz="4000" noProof="0" dirty="0">
                <a:solidFill>
                  <a:srgbClr val="000000"/>
                </a:solidFill>
              </a:rPr>
              <a:t> positive statements (+) </a:t>
            </a:r>
            <a:r>
              <a:rPr lang="en-GB" sz="4000" b="0" noProof="0" dirty="0">
                <a:solidFill>
                  <a:srgbClr val="000000"/>
                </a:solidFill>
              </a:rPr>
              <a:t>and</a:t>
            </a:r>
            <a:br>
              <a:rPr lang="en-GB" sz="4000" noProof="0" dirty="0"/>
            </a:br>
            <a:br>
              <a:rPr lang="en-GB" sz="4000" noProof="0" dirty="0"/>
            </a:br>
            <a:r>
              <a:rPr lang="en-GB" sz="4000" noProof="0" dirty="0"/>
              <a:t>        </a:t>
            </a:r>
            <a:r>
              <a:rPr lang="en-GB" sz="4000" dirty="0">
                <a:solidFill>
                  <a:srgbClr val="FF0000"/>
                </a:solidFill>
              </a:rPr>
              <a:t>three</a:t>
            </a:r>
            <a:r>
              <a:rPr lang="en-GB" sz="4000" noProof="0" dirty="0">
                <a:solidFill>
                  <a:srgbClr val="FF0000"/>
                </a:solidFill>
              </a:rPr>
              <a:t> negative statements (-)</a:t>
            </a:r>
            <a:br>
              <a:rPr lang="en-GB" noProof="0" dirty="0"/>
            </a:br>
            <a:br>
              <a:rPr lang="en-GB" noProof="0" dirty="0"/>
            </a:br>
            <a:r>
              <a:rPr lang="en-GB" sz="4000" b="0" noProof="0" dirty="0">
                <a:solidFill>
                  <a:srgbClr val="000000"/>
                </a:solidFill>
              </a:rPr>
              <a:t>Your facilitator will give the final instructions for this exercise.</a:t>
            </a:r>
          </a:p>
        </p:txBody>
      </p:sp>
      <p:sp>
        <p:nvSpPr>
          <p:cNvPr id="4" name="Slide Number Placeholder 3">
            <a:extLst>
              <a:ext uri="{FF2B5EF4-FFF2-40B4-BE49-F238E27FC236}">
                <a16:creationId xmlns:a16="http://schemas.microsoft.com/office/drawing/2014/main" id="{F0E8B454-F04C-4FFE-BBC8-DA7C28E85CDE}"/>
              </a:ext>
            </a:extLst>
          </p:cNvPr>
          <p:cNvSpPr>
            <a:spLocks noGrp="1"/>
          </p:cNvSpPr>
          <p:nvPr>
            <p:ph type="sldNum" sz="quarter" idx="2"/>
          </p:nvPr>
        </p:nvSpPr>
        <p:spPr/>
        <p:txBody>
          <a:bodyPr/>
          <a:lstStyle/>
          <a:p>
            <a:fld id="{86CB4B4D-7CA3-9044-876B-883B54F8677D}" type="slidenum">
              <a:rPr lang="en-US" smtClean="0"/>
              <a:t>14</a:t>
            </a:fld>
            <a:endParaRPr lang="en-US" dirty="0"/>
          </a:p>
        </p:txBody>
      </p:sp>
      <mc:AlternateContent xmlns:mc="http://schemas.openxmlformats.org/markup-compatibility/2006" xmlns:p14="http://schemas.microsoft.com/office/powerpoint/2010/main">
        <mc:Choice Requires="p14">
          <p:contentPart p14:bwMode="auto" r:id="rId3">
            <p14:nvContentPartPr>
              <p14:cNvPr id="22" name="Ink 21">
                <a:extLst>
                  <a:ext uri="{FF2B5EF4-FFF2-40B4-BE49-F238E27FC236}">
                    <a16:creationId xmlns:a16="http://schemas.microsoft.com/office/drawing/2014/main" id="{9BCAA9F4-39A8-4F38-B1D6-C642FA5ACD61}"/>
                  </a:ext>
                </a:extLst>
              </p14:cNvPr>
              <p14:cNvContentPartPr/>
              <p14:nvPr/>
            </p14:nvContentPartPr>
            <p14:xfrm>
              <a:off x="18667106" y="8920976"/>
              <a:ext cx="360" cy="360"/>
            </p14:xfrm>
          </p:contentPart>
        </mc:Choice>
        <mc:Fallback xmlns="">
          <p:pic>
            <p:nvPicPr>
              <p:cNvPr id="22" name="Ink 21">
                <a:extLst>
                  <a:ext uri="{FF2B5EF4-FFF2-40B4-BE49-F238E27FC236}">
                    <a16:creationId xmlns:a16="http://schemas.microsoft.com/office/drawing/2014/main" id="{9BCAA9F4-39A8-4F38-B1D6-C642FA5ACD61}"/>
                  </a:ext>
                </a:extLst>
              </p:cNvPr>
              <p:cNvPicPr/>
              <p:nvPr/>
            </p:nvPicPr>
            <p:blipFill>
              <a:blip r:embed="rId5"/>
              <a:stretch>
                <a:fillRect/>
              </a:stretch>
            </p:blipFill>
            <p:spPr>
              <a:xfrm>
                <a:off x="18658106" y="8911976"/>
                <a:ext cx="18000" cy="18000"/>
              </a:xfrm>
              <a:prstGeom prst="rect">
                <a:avLst/>
              </a:prstGeom>
            </p:spPr>
          </p:pic>
        </mc:Fallback>
      </mc:AlternateContent>
      <p:pic>
        <p:nvPicPr>
          <p:cNvPr id="16" name="Picture 2" descr="White Flip Chart Board, Board Size (Inches): 20">
            <a:extLst>
              <a:ext uri="{FF2B5EF4-FFF2-40B4-BE49-F238E27FC236}">
                <a16:creationId xmlns:a16="http://schemas.microsoft.com/office/drawing/2014/main" id="{8D7BB8DE-E173-4BB0-8CE8-5E0DF5618569}"/>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0605669" y="1"/>
            <a:ext cx="6733874" cy="975359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DB001C9B-9A83-4F31-9DE0-FEE846B93154}"/>
              </a:ext>
            </a:extLst>
          </p:cNvPr>
          <p:cNvSpPr txBox="1"/>
          <p:nvPr/>
        </p:nvSpPr>
        <p:spPr>
          <a:xfrm>
            <a:off x="11140821" y="1070326"/>
            <a:ext cx="566429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statement</a:t>
            </a:r>
          </a:p>
        </p:txBody>
      </p:sp>
      <p:sp>
        <p:nvSpPr>
          <p:cNvPr id="21" name="TextBox 20">
            <a:extLst>
              <a:ext uri="{FF2B5EF4-FFF2-40B4-BE49-F238E27FC236}">
                <a16:creationId xmlns:a16="http://schemas.microsoft.com/office/drawing/2014/main" id="{54831D96-76D1-471F-B7B2-0E71FB4167B3}"/>
              </a:ext>
            </a:extLst>
          </p:cNvPr>
          <p:cNvSpPr txBox="1"/>
          <p:nvPr/>
        </p:nvSpPr>
        <p:spPr>
          <a:xfrm>
            <a:off x="11281743" y="2019822"/>
            <a:ext cx="5664290" cy="35958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latin typeface="MV Boli" panose="02000500030200090000" pitchFamily="2" charset="0"/>
                <a:cs typeface="MV Boli" panose="02000500030200090000" pitchFamily="2" charset="0"/>
              </a:rPr>
              <a:t>One thing</a:t>
            </a: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Another</a:t>
            </a: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latin typeface="MV Boli" panose="02000500030200090000" pitchFamily="2" charset="0"/>
                <a:cs typeface="MV Boli" panose="02000500030200090000" pitchFamily="2" charset="0"/>
              </a:rPr>
              <a:t>Another</a:t>
            </a:r>
          </a:p>
          <a:p>
            <a:pPr marL="0" marR="0" indent="0" algn="ctr" defTabSz="584200" rtl="0" fontAlgn="auto" latinLnBrk="0" hangingPunct="0">
              <a:lnSpc>
                <a:spcPct val="100000"/>
              </a:lnSpc>
              <a:spcBef>
                <a:spcPts val="0"/>
              </a:spcBef>
              <a:spcAft>
                <a:spcPts val="0"/>
              </a:spcAft>
              <a:buClrTx/>
              <a:buSzTx/>
              <a:buFontTx/>
              <a:buNone/>
              <a:tabLst/>
            </a:pPr>
            <a:endParaRPr kumimoji="0" lang="en-US" sz="11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Another</a:t>
            </a: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rPr>
              <a:t>Another</a:t>
            </a: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Another</a:t>
            </a:r>
            <a:endParaRPr kumimoji="0" lang="en-US"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endParaRPr>
          </a:p>
        </p:txBody>
      </p:sp>
      <p:sp>
        <p:nvSpPr>
          <p:cNvPr id="23" name="Freeform: Shape 22">
            <a:extLst>
              <a:ext uri="{FF2B5EF4-FFF2-40B4-BE49-F238E27FC236}">
                <a16:creationId xmlns:a16="http://schemas.microsoft.com/office/drawing/2014/main" id="{D6CBDF80-3832-4C6C-A58A-AAF9CB7609FD}"/>
              </a:ext>
            </a:extLst>
          </p:cNvPr>
          <p:cNvSpPr/>
          <p:nvPr/>
        </p:nvSpPr>
        <p:spPr>
          <a:xfrm>
            <a:off x="11858625" y="255509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4" name="Freeform: Shape 23">
            <a:extLst>
              <a:ext uri="{FF2B5EF4-FFF2-40B4-BE49-F238E27FC236}">
                <a16:creationId xmlns:a16="http://schemas.microsoft.com/office/drawing/2014/main" id="{2952CBB5-93FA-467A-A623-9733079B6B6A}"/>
              </a:ext>
            </a:extLst>
          </p:cNvPr>
          <p:cNvSpPr/>
          <p:nvPr/>
        </p:nvSpPr>
        <p:spPr>
          <a:xfrm>
            <a:off x="11904317" y="306398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5" name="Freeform: Shape 24">
            <a:extLst>
              <a:ext uri="{FF2B5EF4-FFF2-40B4-BE49-F238E27FC236}">
                <a16:creationId xmlns:a16="http://schemas.microsoft.com/office/drawing/2014/main" id="{CFC0900E-5BD4-449F-B8F6-1918ACC699FB}"/>
              </a:ext>
            </a:extLst>
          </p:cNvPr>
          <p:cNvSpPr/>
          <p:nvPr/>
        </p:nvSpPr>
        <p:spPr>
          <a:xfrm>
            <a:off x="11961353" y="4334512"/>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6" name="Freeform: Shape 25">
            <a:extLst>
              <a:ext uri="{FF2B5EF4-FFF2-40B4-BE49-F238E27FC236}">
                <a16:creationId xmlns:a16="http://schemas.microsoft.com/office/drawing/2014/main" id="{1BB1D793-B096-44FF-A6D9-7C8D401AA8EB}"/>
              </a:ext>
            </a:extLst>
          </p:cNvPr>
          <p:cNvSpPr/>
          <p:nvPr/>
        </p:nvSpPr>
        <p:spPr>
          <a:xfrm>
            <a:off x="12024872" y="4898051"/>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7" name="Freeform: Shape 26">
            <a:extLst>
              <a:ext uri="{FF2B5EF4-FFF2-40B4-BE49-F238E27FC236}">
                <a16:creationId xmlns:a16="http://schemas.microsoft.com/office/drawing/2014/main" id="{9A0749DE-0467-4F82-AB6F-E6186D3E9993}"/>
              </a:ext>
            </a:extLst>
          </p:cNvPr>
          <p:cNvSpPr/>
          <p:nvPr/>
        </p:nvSpPr>
        <p:spPr>
          <a:xfrm>
            <a:off x="11915775" y="179809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28" name="Freeform: Shape 27">
            <a:extLst>
              <a:ext uri="{FF2B5EF4-FFF2-40B4-BE49-F238E27FC236}">
                <a16:creationId xmlns:a16="http://schemas.microsoft.com/office/drawing/2014/main" id="{4D4F638E-9F61-42CC-A6B2-312594E77A2C}"/>
              </a:ext>
            </a:extLst>
          </p:cNvPr>
          <p:cNvSpPr/>
          <p:nvPr/>
        </p:nvSpPr>
        <p:spPr>
          <a:xfrm>
            <a:off x="11915775" y="369326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30" name="Freeform: Shape 29">
            <a:extLst>
              <a:ext uri="{FF2B5EF4-FFF2-40B4-BE49-F238E27FC236}">
                <a16:creationId xmlns:a16="http://schemas.microsoft.com/office/drawing/2014/main" id="{67A48C9F-E6F8-4AE6-B9D2-916F46BC3BF8}"/>
              </a:ext>
            </a:extLst>
          </p:cNvPr>
          <p:cNvSpPr/>
          <p:nvPr/>
        </p:nvSpPr>
        <p:spPr>
          <a:xfrm rot="5232158">
            <a:off x="10628728" y="3236015"/>
            <a:ext cx="4150481"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32" name="Freeform: Shape 31">
            <a:extLst>
              <a:ext uri="{FF2B5EF4-FFF2-40B4-BE49-F238E27FC236}">
                <a16:creationId xmlns:a16="http://schemas.microsoft.com/office/drawing/2014/main" id="{B34CBB66-75A1-45B2-899E-4721D2C75E81}"/>
              </a:ext>
            </a:extLst>
          </p:cNvPr>
          <p:cNvSpPr/>
          <p:nvPr/>
        </p:nvSpPr>
        <p:spPr>
          <a:xfrm rot="16200000">
            <a:off x="13211177" y="3339249"/>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Tree>
    <p:extLst>
      <p:ext uri="{BB962C8B-B14F-4D97-AF65-F5344CB8AC3E}">
        <p14:creationId xmlns:p14="http://schemas.microsoft.com/office/powerpoint/2010/main" val="409108220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ite Flip Chart Board, Board Size (Inches): 20">
            <a:extLst>
              <a:ext uri="{FF2B5EF4-FFF2-40B4-BE49-F238E27FC236}">
                <a16:creationId xmlns:a16="http://schemas.microsoft.com/office/drawing/2014/main" id="{4DB544AF-7670-4303-978D-23249B79CDD6}"/>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605669" y="1"/>
            <a:ext cx="6733874" cy="97535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8D02014-924B-454F-9DD0-D4A1070968A6}"/>
              </a:ext>
            </a:extLst>
          </p:cNvPr>
          <p:cNvSpPr>
            <a:spLocks noGrp="1"/>
          </p:cNvSpPr>
          <p:nvPr>
            <p:ph type="title"/>
          </p:nvPr>
        </p:nvSpPr>
        <p:spPr>
          <a:xfrm>
            <a:off x="480364" y="460338"/>
            <a:ext cx="10407869" cy="9293261"/>
          </a:xfrm>
        </p:spPr>
        <p:txBody>
          <a:bodyPr>
            <a:normAutofit/>
          </a:bodyPr>
          <a:lstStyle/>
          <a:p>
            <a:pPr marL="468313" indent="-66675"/>
            <a:r>
              <a:rPr lang="en-GB" noProof="0" dirty="0">
                <a:solidFill>
                  <a:srgbClr val="000000"/>
                </a:solidFill>
              </a:rPr>
              <a:t>Group evaluation</a:t>
            </a:r>
            <a:br>
              <a:rPr lang="en-GB" noProof="0" dirty="0"/>
            </a:br>
            <a:br>
              <a:rPr lang="en-GB" noProof="0" dirty="0"/>
            </a:br>
            <a:r>
              <a:rPr lang="en-GB" sz="4000" b="0" noProof="0" dirty="0">
                <a:solidFill>
                  <a:srgbClr val="000000"/>
                </a:solidFill>
              </a:rPr>
              <a:t>Your flip chart should look like this:</a:t>
            </a:r>
            <a:br>
              <a:rPr lang="en-GB" noProof="0" dirty="0"/>
            </a:br>
            <a:r>
              <a:rPr lang="en-GB" noProof="0" dirty="0"/>
              <a:t>     </a:t>
            </a:r>
            <a:r>
              <a:rPr lang="en-GB" sz="4000" dirty="0">
                <a:solidFill>
                  <a:srgbClr val="000000"/>
                </a:solidFill>
              </a:rPr>
              <a:t>Three</a:t>
            </a:r>
            <a:r>
              <a:rPr lang="en-GB" sz="4000" noProof="0" dirty="0">
                <a:solidFill>
                  <a:srgbClr val="000000"/>
                </a:solidFill>
              </a:rPr>
              <a:t> positive statements (+) </a:t>
            </a:r>
            <a:r>
              <a:rPr lang="en-GB" sz="4000" b="0" noProof="0" dirty="0">
                <a:solidFill>
                  <a:srgbClr val="000000"/>
                </a:solidFill>
              </a:rPr>
              <a:t>and</a:t>
            </a:r>
            <a:br>
              <a:rPr lang="en-GB" sz="4000" noProof="0" dirty="0"/>
            </a:br>
            <a:br>
              <a:rPr lang="en-GB" sz="4000" noProof="0" dirty="0"/>
            </a:br>
            <a:r>
              <a:rPr lang="en-GB" sz="4000" noProof="0" dirty="0"/>
              <a:t>        </a:t>
            </a:r>
            <a:r>
              <a:rPr lang="en-GB" sz="4000" dirty="0">
                <a:solidFill>
                  <a:srgbClr val="FF0000"/>
                </a:solidFill>
              </a:rPr>
              <a:t>three</a:t>
            </a:r>
            <a:r>
              <a:rPr lang="en-GB" sz="4000" noProof="0" dirty="0">
                <a:solidFill>
                  <a:srgbClr val="FF0000"/>
                </a:solidFill>
              </a:rPr>
              <a:t> negative statements (-)</a:t>
            </a:r>
            <a:br>
              <a:rPr lang="en-GB" noProof="0" dirty="0"/>
            </a:br>
            <a:br>
              <a:rPr lang="en-GB" noProof="0" dirty="0"/>
            </a:br>
            <a:r>
              <a:rPr lang="en-GB" sz="4000" b="0" noProof="0" dirty="0">
                <a:solidFill>
                  <a:srgbClr val="000000"/>
                </a:solidFill>
              </a:rPr>
              <a:t>Your facilitator will give the final instructions for this exercise.</a:t>
            </a:r>
          </a:p>
        </p:txBody>
      </p:sp>
      <p:sp>
        <p:nvSpPr>
          <p:cNvPr id="4" name="Slide Number Placeholder 3">
            <a:extLst>
              <a:ext uri="{FF2B5EF4-FFF2-40B4-BE49-F238E27FC236}">
                <a16:creationId xmlns:a16="http://schemas.microsoft.com/office/drawing/2014/main" id="{F0E8B454-F04C-4FFE-BBC8-DA7C28E85CDE}"/>
              </a:ext>
            </a:extLst>
          </p:cNvPr>
          <p:cNvSpPr>
            <a:spLocks noGrp="1"/>
          </p:cNvSpPr>
          <p:nvPr>
            <p:ph type="sldNum" sz="quarter" idx="2"/>
          </p:nvPr>
        </p:nvSpPr>
        <p:spPr/>
        <p:txBody>
          <a:bodyPr/>
          <a:lstStyle/>
          <a:p>
            <a:fld id="{86CB4B4D-7CA3-9044-876B-883B54F8677D}" type="slidenum">
              <a:rPr lang="en-US" smtClean="0"/>
              <a:t>15</a:t>
            </a:fld>
            <a:endParaRPr lang="en-US" dirty="0"/>
          </a:p>
        </p:txBody>
      </p:sp>
      <mc:AlternateContent xmlns:mc="http://schemas.openxmlformats.org/markup-compatibility/2006" xmlns:p14="http://schemas.microsoft.com/office/powerpoint/2010/main">
        <mc:Choice Requires="p14">
          <p:contentPart p14:bwMode="auto" r:id="rId4">
            <p14:nvContentPartPr>
              <p14:cNvPr id="22" name="Ink 21">
                <a:extLst>
                  <a:ext uri="{FF2B5EF4-FFF2-40B4-BE49-F238E27FC236}">
                    <a16:creationId xmlns:a16="http://schemas.microsoft.com/office/drawing/2014/main" id="{9BCAA9F4-39A8-4F38-B1D6-C642FA5ACD61}"/>
                  </a:ext>
                </a:extLst>
              </p14:cNvPr>
              <p14:cNvContentPartPr/>
              <p14:nvPr/>
            </p14:nvContentPartPr>
            <p14:xfrm>
              <a:off x="18667106" y="8920976"/>
              <a:ext cx="360" cy="360"/>
            </p14:xfrm>
          </p:contentPart>
        </mc:Choice>
        <mc:Fallback xmlns="">
          <p:pic>
            <p:nvPicPr>
              <p:cNvPr id="22" name="Ink 21">
                <a:extLst>
                  <a:ext uri="{FF2B5EF4-FFF2-40B4-BE49-F238E27FC236}">
                    <a16:creationId xmlns:a16="http://schemas.microsoft.com/office/drawing/2014/main" id="{9BCAA9F4-39A8-4F38-B1D6-C642FA5ACD61}"/>
                  </a:ext>
                </a:extLst>
              </p:cNvPr>
              <p:cNvPicPr/>
              <p:nvPr/>
            </p:nvPicPr>
            <p:blipFill>
              <a:blip r:embed="rId5"/>
              <a:stretch>
                <a:fillRect/>
              </a:stretch>
            </p:blipFill>
            <p:spPr>
              <a:xfrm>
                <a:off x="18658106" y="8911976"/>
                <a:ext cx="18000" cy="18000"/>
              </a:xfrm>
              <a:prstGeom prst="rect">
                <a:avLst/>
              </a:prstGeom>
            </p:spPr>
          </p:pic>
        </mc:Fallback>
      </mc:AlternateContent>
      <p:sp>
        <p:nvSpPr>
          <p:cNvPr id="29" name="TextBox 28">
            <a:extLst>
              <a:ext uri="{FF2B5EF4-FFF2-40B4-BE49-F238E27FC236}">
                <a16:creationId xmlns:a16="http://schemas.microsoft.com/office/drawing/2014/main" id="{FA043C4C-7808-4BD5-9DBF-5B539BAE4120}"/>
              </a:ext>
            </a:extLst>
          </p:cNvPr>
          <p:cNvSpPr txBox="1"/>
          <p:nvPr/>
        </p:nvSpPr>
        <p:spPr>
          <a:xfrm>
            <a:off x="11140821" y="1070326"/>
            <a:ext cx="566429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statement</a:t>
            </a:r>
          </a:p>
        </p:txBody>
      </p:sp>
      <p:sp>
        <p:nvSpPr>
          <p:cNvPr id="31" name="TextBox 30">
            <a:extLst>
              <a:ext uri="{FF2B5EF4-FFF2-40B4-BE49-F238E27FC236}">
                <a16:creationId xmlns:a16="http://schemas.microsoft.com/office/drawing/2014/main" id="{1615C7E1-5CF7-40A3-85A5-AF7DB4440680}"/>
              </a:ext>
            </a:extLst>
          </p:cNvPr>
          <p:cNvSpPr txBox="1"/>
          <p:nvPr/>
        </p:nvSpPr>
        <p:spPr>
          <a:xfrm>
            <a:off x="11281743" y="2019822"/>
            <a:ext cx="5664290" cy="35958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latin typeface="MV Boli" panose="02000500030200090000" pitchFamily="2" charset="0"/>
                <a:cs typeface="MV Boli" panose="02000500030200090000" pitchFamily="2" charset="0"/>
              </a:rPr>
              <a:t>One thing</a:t>
            </a: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Another</a:t>
            </a: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latin typeface="MV Boli" panose="02000500030200090000" pitchFamily="2" charset="0"/>
                <a:cs typeface="MV Boli" panose="02000500030200090000" pitchFamily="2" charset="0"/>
              </a:rPr>
              <a:t>Another</a:t>
            </a:r>
          </a:p>
          <a:p>
            <a:pPr marL="0" marR="0" indent="0" algn="ctr" defTabSz="584200" rtl="0" fontAlgn="auto" latinLnBrk="0" hangingPunct="0">
              <a:lnSpc>
                <a:spcPct val="100000"/>
              </a:lnSpc>
              <a:spcBef>
                <a:spcPts val="0"/>
              </a:spcBef>
              <a:spcAft>
                <a:spcPts val="0"/>
              </a:spcAft>
              <a:buClrTx/>
              <a:buSzTx/>
              <a:buFontTx/>
              <a:buNone/>
              <a:tabLst/>
            </a:pPr>
            <a:endParaRPr kumimoji="0" lang="en-US" sz="11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Another</a:t>
            </a: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rPr>
              <a:t>Another</a:t>
            </a: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Another</a:t>
            </a:r>
            <a:endParaRPr kumimoji="0" lang="en-US"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endParaRPr>
          </a:p>
        </p:txBody>
      </p:sp>
      <p:sp>
        <p:nvSpPr>
          <p:cNvPr id="5" name="Freeform: Shape 4">
            <a:extLst>
              <a:ext uri="{FF2B5EF4-FFF2-40B4-BE49-F238E27FC236}">
                <a16:creationId xmlns:a16="http://schemas.microsoft.com/office/drawing/2014/main" id="{F0D2653D-CC34-4F16-A383-540B12683E00}"/>
              </a:ext>
            </a:extLst>
          </p:cNvPr>
          <p:cNvSpPr/>
          <p:nvPr/>
        </p:nvSpPr>
        <p:spPr>
          <a:xfrm>
            <a:off x="11858625" y="255509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1" name="Freeform: Shape 10">
            <a:extLst>
              <a:ext uri="{FF2B5EF4-FFF2-40B4-BE49-F238E27FC236}">
                <a16:creationId xmlns:a16="http://schemas.microsoft.com/office/drawing/2014/main" id="{9069715A-0B57-4F7D-A161-8EF6EEA10647}"/>
              </a:ext>
            </a:extLst>
          </p:cNvPr>
          <p:cNvSpPr/>
          <p:nvPr/>
        </p:nvSpPr>
        <p:spPr>
          <a:xfrm>
            <a:off x="11904317" y="306398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2" name="Freeform: Shape 11">
            <a:extLst>
              <a:ext uri="{FF2B5EF4-FFF2-40B4-BE49-F238E27FC236}">
                <a16:creationId xmlns:a16="http://schemas.microsoft.com/office/drawing/2014/main" id="{06A9AB27-252D-495C-8627-6DF2927EDEB4}"/>
              </a:ext>
            </a:extLst>
          </p:cNvPr>
          <p:cNvSpPr/>
          <p:nvPr/>
        </p:nvSpPr>
        <p:spPr>
          <a:xfrm>
            <a:off x="11961353" y="4334512"/>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3" name="Freeform: Shape 12">
            <a:extLst>
              <a:ext uri="{FF2B5EF4-FFF2-40B4-BE49-F238E27FC236}">
                <a16:creationId xmlns:a16="http://schemas.microsoft.com/office/drawing/2014/main" id="{8E2EA2BB-5A45-4032-8A5E-91158E38647A}"/>
              </a:ext>
            </a:extLst>
          </p:cNvPr>
          <p:cNvSpPr/>
          <p:nvPr/>
        </p:nvSpPr>
        <p:spPr>
          <a:xfrm>
            <a:off x="12024872" y="4898051"/>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8" name="Freeform: Shape 7">
            <a:extLst>
              <a:ext uri="{FF2B5EF4-FFF2-40B4-BE49-F238E27FC236}">
                <a16:creationId xmlns:a16="http://schemas.microsoft.com/office/drawing/2014/main" id="{08E13D8D-45DB-4297-BF07-7C4D09D364B5}"/>
              </a:ext>
            </a:extLst>
          </p:cNvPr>
          <p:cNvSpPr/>
          <p:nvPr/>
        </p:nvSpPr>
        <p:spPr>
          <a:xfrm>
            <a:off x="11915775" y="179809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7" name="Freeform: Shape 16">
            <a:extLst>
              <a:ext uri="{FF2B5EF4-FFF2-40B4-BE49-F238E27FC236}">
                <a16:creationId xmlns:a16="http://schemas.microsoft.com/office/drawing/2014/main" id="{EE8097AE-7FB1-4729-BB83-9BC632D33E23}"/>
              </a:ext>
            </a:extLst>
          </p:cNvPr>
          <p:cNvSpPr/>
          <p:nvPr/>
        </p:nvSpPr>
        <p:spPr>
          <a:xfrm>
            <a:off x="11915775" y="369326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8" name="Freeform: Shape 17">
            <a:extLst>
              <a:ext uri="{FF2B5EF4-FFF2-40B4-BE49-F238E27FC236}">
                <a16:creationId xmlns:a16="http://schemas.microsoft.com/office/drawing/2014/main" id="{D63F9DEB-9A72-4185-BD76-FB73FD896F98}"/>
              </a:ext>
            </a:extLst>
          </p:cNvPr>
          <p:cNvSpPr/>
          <p:nvPr/>
        </p:nvSpPr>
        <p:spPr>
          <a:xfrm rot="5232158">
            <a:off x="10628728" y="3236015"/>
            <a:ext cx="4150481"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9" name="Freeform: Shape 18">
            <a:extLst>
              <a:ext uri="{FF2B5EF4-FFF2-40B4-BE49-F238E27FC236}">
                <a16:creationId xmlns:a16="http://schemas.microsoft.com/office/drawing/2014/main" id="{0B622B2E-5E98-4676-BB89-31E5CE48F3BD}"/>
              </a:ext>
            </a:extLst>
          </p:cNvPr>
          <p:cNvSpPr/>
          <p:nvPr/>
        </p:nvSpPr>
        <p:spPr>
          <a:xfrm rot="16200000">
            <a:off x="13211177" y="3339249"/>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6" name="TextBox 15">
            <a:extLst>
              <a:ext uri="{FF2B5EF4-FFF2-40B4-BE49-F238E27FC236}">
                <a16:creationId xmlns:a16="http://schemas.microsoft.com/office/drawing/2014/main" id="{3A4F3F7F-2D45-4D02-9AFE-7CA6FEBCAC92}"/>
              </a:ext>
            </a:extLst>
          </p:cNvPr>
          <p:cNvSpPr txBox="1"/>
          <p:nvPr/>
        </p:nvSpPr>
        <p:spPr>
          <a:xfrm rot="20361524">
            <a:off x="11175373" y="1179810"/>
            <a:ext cx="180628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dirty="0">
                <a:solidFill>
                  <a:srgbClr val="000000"/>
                </a:solidFill>
                <a:latin typeface="MV Boli" panose="02000500030200090000" pitchFamily="2" charset="0"/>
                <a:cs typeface="MV Boli" panose="02000500030200090000" pitchFamily="2" charset="0"/>
              </a:rPr>
              <a:t>Agree</a:t>
            </a:r>
            <a:endParaRPr kumimoji="0" lang="en-US" sz="28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p:txBody>
      </p:sp>
      <p:sp>
        <p:nvSpPr>
          <p:cNvPr id="20" name="TextBox 19">
            <a:extLst>
              <a:ext uri="{FF2B5EF4-FFF2-40B4-BE49-F238E27FC236}">
                <a16:creationId xmlns:a16="http://schemas.microsoft.com/office/drawing/2014/main" id="{7A0D2F39-B5B2-401E-8516-51DAEC0B601F}"/>
              </a:ext>
            </a:extLst>
          </p:cNvPr>
          <p:cNvSpPr txBox="1"/>
          <p:nvPr/>
        </p:nvSpPr>
        <p:spPr>
          <a:xfrm rot="160661">
            <a:off x="15100243" y="977574"/>
            <a:ext cx="1671276"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dirty="0">
                <a:solidFill>
                  <a:srgbClr val="FF0000"/>
                </a:solidFill>
                <a:latin typeface="MV Boli" panose="02000500030200090000" pitchFamily="2" charset="0"/>
                <a:cs typeface="MV Boli" panose="02000500030200090000" pitchFamily="2" charset="0"/>
              </a:rPr>
              <a:t>Dis-</a:t>
            </a:r>
          </a:p>
          <a:p>
            <a:pPr marL="0" marR="0" indent="0" algn="ctr" defTabSz="584200" rtl="0" fontAlgn="auto" latinLnBrk="0" hangingPunct="0">
              <a:lnSpc>
                <a:spcPct val="100000"/>
              </a:lnSpc>
              <a:spcBef>
                <a:spcPts val="0"/>
              </a:spcBef>
              <a:spcAft>
                <a:spcPts val="0"/>
              </a:spcAft>
              <a:buClrTx/>
              <a:buSzTx/>
              <a:buFontTx/>
              <a:buNone/>
              <a:tabLst/>
            </a:pPr>
            <a:r>
              <a:rPr lang="en-US" sz="2800" dirty="0">
                <a:solidFill>
                  <a:srgbClr val="FF0000"/>
                </a:solidFill>
                <a:latin typeface="MV Boli" panose="02000500030200090000" pitchFamily="2" charset="0"/>
                <a:cs typeface="MV Boli" panose="02000500030200090000" pitchFamily="2" charset="0"/>
              </a:rPr>
              <a:t>Agree</a:t>
            </a:r>
            <a:endParaRPr kumimoji="0" lang="en-US" sz="28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endParaRPr>
          </a:p>
        </p:txBody>
      </p:sp>
    </p:spTree>
    <p:extLst>
      <p:ext uri="{BB962C8B-B14F-4D97-AF65-F5344CB8AC3E}">
        <p14:creationId xmlns:p14="http://schemas.microsoft.com/office/powerpoint/2010/main" val="27414265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C47E-575F-4033-859B-E35C892D0779}"/>
              </a:ext>
            </a:extLst>
          </p:cNvPr>
          <p:cNvSpPr>
            <a:spLocks noGrp="1"/>
          </p:cNvSpPr>
          <p:nvPr>
            <p:ph type="title"/>
          </p:nvPr>
        </p:nvSpPr>
        <p:spPr>
          <a:xfrm>
            <a:off x="6817267" y="1038674"/>
            <a:ext cx="9777401" cy="1130300"/>
          </a:xfrm>
        </p:spPr>
        <p:txBody>
          <a:bodyPr>
            <a:noAutofit/>
          </a:bodyPr>
          <a:lstStyle/>
          <a:p>
            <a:r>
              <a:rPr lang="en-GB" sz="4400" noProof="0" dirty="0">
                <a:solidFill>
                  <a:srgbClr val="000000"/>
                </a:solidFill>
              </a:rPr>
              <a:t>By the end of this session you will be able to:</a:t>
            </a:r>
          </a:p>
        </p:txBody>
      </p:sp>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817267" y="2915354"/>
            <a:ext cx="9371001" cy="5682914"/>
          </a:xfrm>
        </p:spPr>
        <p:txBody>
          <a:bodyPr>
            <a:normAutofit/>
          </a:bodyPr>
          <a:lstStyle/>
          <a:p>
            <a:pPr marL="571500" indent="-571500">
              <a:buFont typeface="Arial" panose="020B0604020202020204" pitchFamily="34" charset="0"/>
              <a:buChar char="•"/>
            </a:pPr>
            <a:r>
              <a:rPr lang="en-GB" noProof="0" dirty="0">
                <a:solidFill>
                  <a:srgbClr val="000000"/>
                </a:solidFill>
              </a:rPr>
              <a:t>Explain the benefits of, and better advocate for, using Sphere </a:t>
            </a:r>
          </a:p>
          <a:p>
            <a:pPr marL="571500" indent="-571500">
              <a:buFont typeface="Arial" panose="020B0604020202020204" pitchFamily="34" charset="0"/>
              <a:buChar char="•"/>
            </a:pPr>
            <a:r>
              <a:rPr lang="en-GB" noProof="0" dirty="0">
                <a:solidFill>
                  <a:srgbClr val="000000"/>
                </a:solidFill>
              </a:rPr>
              <a:t>Describe, find, and use tools to help you continue your learning and development in humanitarian life</a:t>
            </a:r>
          </a:p>
          <a:p>
            <a:pPr marL="571500" indent="-571500">
              <a:buFont typeface="Arial" panose="020B0604020202020204" pitchFamily="34" charset="0"/>
              <a:buChar char="•"/>
            </a:pPr>
            <a:r>
              <a:rPr lang="en-GB" noProof="0" dirty="0">
                <a:solidFill>
                  <a:srgbClr val="000000"/>
                </a:solidFill>
              </a:rPr>
              <a:t>Review, reflect on, and evaluate this workshop event and what you learned</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55906-5CE2-43E8-AC4E-3DA877847FD3}"/>
              </a:ext>
            </a:extLst>
          </p:cNvPr>
          <p:cNvSpPr>
            <a:spLocks noGrp="1"/>
          </p:cNvSpPr>
          <p:nvPr>
            <p:ph type="title"/>
          </p:nvPr>
        </p:nvSpPr>
        <p:spPr/>
        <p:txBody>
          <a:bodyPr/>
          <a:lstStyle/>
          <a:p>
            <a:r>
              <a:rPr lang="en-GB" noProof="0" dirty="0">
                <a:solidFill>
                  <a:srgbClr val="000000"/>
                </a:solidFill>
              </a:rPr>
              <a:t>Remember these?</a:t>
            </a:r>
          </a:p>
        </p:txBody>
      </p:sp>
      <p:sp>
        <p:nvSpPr>
          <p:cNvPr id="4" name="Slide Number Placeholder 3">
            <a:extLst>
              <a:ext uri="{FF2B5EF4-FFF2-40B4-BE49-F238E27FC236}">
                <a16:creationId xmlns:a16="http://schemas.microsoft.com/office/drawing/2014/main" id="{6FC70A9C-6929-4D02-B7B5-1413915943FC}"/>
              </a:ext>
            </a:extLst>
          </p:cNvPr>
          <p:cNvSpPr>
            <a:spLocks noGrp="1"/>
          </p:cNvSpPr>
          <p:nvPr>
            <p:ph type="sldNum" sz="quarter" idx="2"/>
          </p:nvPr>
        </p:nvSpPr>
        <p:spPr/>
        <p:txBody>
          <a:bodyPr/>
          <a:lstStyle/>
          <a:p>
            <a:fld id="{86CB4B4D-7CA3-9044-876B-883B54F8677D}" type="slidenum">
              <a:rPr lang="en-US" smtClean="0"/>
              <a:t>3</a:t>
            </a:fld>
            <a:endParaRPr lang="en-US" dirty="0"/>
          </a:p>
        </p:txBody>
      </p:sp>
      <p:sp>
        <p:nvSpPr>
          <p:cNvPr id="5" name="Oval 4">
            <a:extLst>
              <a:ext uri="{FF2B5EF4-FFF2-40B4-BE49-F238E27FC236}">
                <a16:creationId xmlns:a16="http://schemas.microsoft.com/office/drawing/2014/main" id="{B9037D7C-0BA3-4492-9342-33F529F25A96}"/>
              </a:ext>
            </a:extLst>
          </p:cNvPr>
          <p:cNvSpPr/>
          <p:nvPr/>
        </p:nvSpPr>
        <p:spPr>
          <a:xfrm>
            <a:off x="-547689" y="1580794"/>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6000" b="1" dirty="0">
                <a:solidFill>
                  <a:srgbClr val="000000"/>
                </a:solidFill>
              </a:rPr>
              <a:t>6</a:t>
            </a:r>
            <a:endParaRPr kumimoji="0" lang="en-US" sz="60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response is coordinated and complimentary</a:t>
            </a:r>
          </a:p>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6" name="Oval 5">
            <a:extLst>
              <a:ext uri="{FF2B5EF4-FFF2-40B4-BE49-F238E27FC236}">
                <a16:creationId xmlns:a16="http://schemas.microsoft.com/office/drawing/2014/main" id="{85AD15C8-B494-46A4-960C-BCFA667FADB6}"/>
              </a:ext>
            </a:extLst>
          </p:cNvPr>
          <p:cNvSpPr/>
          <p:nvPr/>
        </p:nvSpPr>
        <p:spPr>
          <a:xfrm>
            <a:off x="11241883" y="2013586"/>
            <a:ext cx="6646068" cy="5770563"/>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6000" b="1" dirty="0">
                <a:solidFill>
                  <a:srgbClr val="000000"/>
                </a:solidFill>
              </a:rPr>
              <a:t>8</a:t>
            </a:r>
          </a:p>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Staff are supported to do their job effectively, and are treated fairly and equitably</a:t>
            </a:r>
            <a:endParaRPr kumimoji="0" lang="en-US" sz="4000" b="1" i="0" u="none" strike="noStrike" cap="none" spc="0" normalizeH="0" baseline="0" dirty="0">
              <a:ln>
                <a:noFill/>
              </a:ln>
              <a:solidFill>
                <a:srgbClr val="000000"/>
              </a:solidFill>
              <a:effectLst/>
              <a:uFillTx/>
              <a:sym typeface="Open Sans Regular"/>
            </a:endParaRPr>
          </a:p>
        </p:txBody>
      </p:sp>
      <p:sp>
        <p:nvSpPr>
          <p:cNvPr id="7" name="Oval 6">
            <a:extLst>
              <a:ext uri="{FF2B5EF4-FFF2-40B4-BE49-F238E27FC236}">
                <a16:creationId xmlns:a16="http://schemas.microsoft.com/office/drawing/2014/main" id="{72C7DDFC-B66E-4653-AFF5-37DAE95AC355}"/>
              </a:ext>
            </a:extLst>
          </p:cNvPr>
          <p:cNvSpPr/>
          <p:nvPr/>
        </p:nvSpPr>
        <p:spPr>
          <a:xfrm>
            <a:off x="5347097" y="1580794"/>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6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7</a:t>
            </a: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actors continuously learn and improve</a:t>
            </a:r>
          </a:p>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26146255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D9BB3-9B1B-4706-A99B-460D4F2BDCAA}"/>
              </a:ext>
            </a:extLst>
          </p:cNvPr>
          <p:cNvSpPr>
            <a:spLocks noGrp="1"/>
          </p:cNvSpPr>
          <p:nvPr>
            <p:ph type="title"/>
          </p:nvPr>
        </p:nvSpPr>
        <p:spPr>
          <a:xfrm>
            <a:off x="395810" y="96212"/>
            <a:ext cx="16639860" cy="1130300"/>
          </a:xfrm>
        </p:spPr>
        <p:txBody>
          <a:bodyPr>
            <a:normAutofit/>
          </a:bodyPr>
          <a:lstStyle/>
          <a:p>
            <a:r>
              <a:rPr lang="en-GB" noProof="0" dirty="0">
                <a:solidFill>
                  <a:srgbClr val="000000"/>
                </a:solidFill>
              </a:rPr>
              <a:t>Use Sphere for coordination and quality </a:t>
            </a:r>
          </a:p>
        </p:txBody>
      </p:sp>
      <p:sp>
        <p:nvSpPr>
          <p:cNvPr id="4" name="Slide Number Placeholder 3">
            <a:extLst>
              <a:ext uri="{FF2B5EF4-FFF2-40B4-BE49-F238E27FC236}">
                <a16:creationId xmlns:a16="http://schemas.microsoft.com/office/drawing/2014/main" id="{1757BAE9-40F2-4965-9346-F5B458B3280C}"/>
              </a:ext>
            </a:extLst>
          </p:cNvPr>
          <p:cNvSpPr>
            <a:spLocks noGrp="1"/>
          </p:cNvSpPr>
          <p:nvPr>
            <p:ph type="sldNum" sz="quarter" idx="2"/>
          </p:nvPr>
        </p:nvSpPr>
        <p:spPr/>
        <p:txBody>
          <a:bodyPr/>
          <a:lstStyle/>
          <a:p>
            <a:fld id="{86CB4B4D-7CA3-9044-876B-883B54F8677D}" type="slidenum">
              <a:rPr lang="en-US" smtClean="0"/>
              <a:t>4</a:t>
            </a:fld>
            <a:endParaRPr lang="en-US" dirty="0"/>
          </a:p>
        </p:txBody>
      </p:sp>
      <p:sp>
        <p:nvSpPr>
          <p:cNvPr id="6" name="Oval 5">
            <a:extLst>
              <a:ext uri="{FF2B5EF4-FFF2-40B4-BE49-F238E27FC236}">
                <a16:creationId xmlns:a16="http://schemas.microsoft.com/office/drawing/2014/main" id="{7F553EF0-009B-42AD-8367-C38CF7F0868B}"/>
              </a:ext>
            </a:extLst>
          </p:cNvPr>
          <p:cNvSpPr/>
          <p:nvPr/>
        </p:nvSpPr>
        <p:spPr>
          <a:xfrm>
            <a:off x="826123" y="1491557"/>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6000" b="1" dirty="0">
                <a:solidFill>
                  <a:srgbClr val="000000"/>
                </a:solidFill>
              </a:rPr>
              <a:t>6</a:t>
            </a:r>
            <a:endParaRPr kumimoji="0" lang="en-US" sz="60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response is coordinated and complimentary</a:t>
            </a:r>
          </a:p>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7" name="TextBox 6">
            <a:extLst>
              <a:ext uri="{FF2B5EF4-FFF2-40B4-BE49-F238E27FC236}">
                <a16:creationId xmlns:a16="http://schemas.microsoft.com/office/drawing/2014/main" id="{347BF970-6946-4E52-94FD-74B1E76CE5F7}"/>
              </a:ext>
            </a:extLst>
          </p:cNvPr>
          <p:cNvSpPr txBox="1"/>
          <p:nvPr/>
        </p:nvSpPr>
        <p:spPr>
          <a:xfrm>
            <a:off x="7912847" y="3011064"/>
            <a:ext cx="8350410"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How can you practically do this? </a:t>
            </a:r>
          </a:p>
          <a:p>
            <a:pPr marL="0" marR="0" indent="0" algn="l" defTabSz="584200" rtl="0" fontAlgn="auto" latinLnBrk="0" hangingPunct="0">
              <a:lnSpc>
                <a:spcPct val="100000"/>
              </a:lnSpc>
              <a:spcBef>
                <a:spcPts val="0"/>
              </a:spcBef>
              <a:spcAft>
                <a:spcPts val="0"/>
              </a:spcAft>
              <a:buClrTx/>
              <a:buSzTx/>
              <a:buFontTx/>
              <a:buNone/>
              <a:tabLst/>
            </a:pPr>
            <a:endParaRPr lang="en-GB"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List five activities that you </a:t>
            </a:r>
            <a:r>
              <a:rPr lang="en-GB" sz="4800" dirty="0">
                <a:solidFill>
                  <a:srgbClr val="000000"/>
                </a:solidFill>
              </a:rPr>
              <a:t>or your organisation can do to achieve this.</a:t>
            </a:r>
            <a:endParaRPr kumimoji="0" lang="en-GB" sz="4800" b="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280760596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5EC33-C7BA-49E0-A950-6ACDD9B6D125}"/>
              </a:ext>
            </a:extLst>
          </p:cNvPr>
          <p:cNvSpPr>
            <a:spLocks noGrp="1"/>
          </p:cNvSpPr>
          <p:nvPr>
            <p:ph type="title"/>
          </p:nvPr>
        </p:nvSpPr>
        <p:spPr/>
        <p:txBody>
          <a:bodyPr/>
          <a:lstStyle/>
          <a:p>
            <a:r>
              <a:rPr lang="en-GB" noProof="0" dirty="0">
                <a:solidFill>
                  <a:srgbClr val="000000"/>
                </a:solidFill>
              </a:rPr>
              <a:t>Use Sphere to learn and improve</a:t>
            </a:r>
          </a:p>
        </p:txBody>
      </p:sp>
      <p:sp>
        <p:nvSpPr>
          <p:cNvPr id="4" name="Slide Number Placeholder 3">
            <a:extLst>
              <a:ext uri="{FF2B5EF4-FFF2-40B4-BE49-F238E27FC236}">
                <a16:creationId xmlns:a16="http://schemas.microsoft.com/office/drawing/2014/main" id="{A28F7A50-C05F-4C22-850E-AACF38843EE8}"/>
              </a:ext>
            </a:extLst>
          </p:cNvPr>
          <p:cNvSpPr>
            <a:spLocks noGrp="1"/>
          </p:cNvSpPr>
          <p:nvPr>
            <p:ph type="sldNum" sz="quarter" idx="2"/>
          </p:nvPr>
        </p:nvSpPr>
        <p:spPr/>
        <p:txBody>
          <a:bodyPr/>
          <a:lstStyle/>
          <a:p>
            <a:fld id="{86CB4B4D-7CA3-9044-876B-883B54F8677D}" type="slidenum">
              <a:rPr lang="en-US" smtClean="0"/>
              <a:t>5</a:t>
            </a:fld>
            <a:endParaRPr lang="en-US" dirty="0"/>
          </a:p>
        </p:txBody>
      </p:sp>
      <p:sp>
        <p:nvSpPr>
          <p:cNvPr id="5" name="Oval 4">
            <a:extLst>
              <a:ext uri="{FF2B5EF4-FFF2-40B4-BE49-F238E27FC236}">
                <a16:creationId xmlns:a16="http://schemas.microsoft.com/office/drawing/2014/main" id="{33F0A1B3-E944-44F9-B810-8323ECFEDEE1}"/>
              </a:ext>
            </a:extLst>
          </p:cNvPr>
          <p:cNvSpPr/>
          <p:nvPr/>
        </p:nvSpPr>
        <p:spPr>
          <a:xfrm>
            <a:off x="743260" y="1439575"/>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6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7</a:t>
            </a: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Humanitarian actors continuously learn and improve</a:t>
            </a:r>
          </a:p>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8" name="TextBox 7">
            <a:extLst>
              <a:ext uri="{FF2B5EF4-FFF2-40B4-BE49-F238E27FC236}">
                <a16:creationId xmlns:a16="http://schemas.microsoft.com/office/drawing/2014/main" id="{4B2FB5AC-C66D-41BA-A211-B03F29800C16}"/>
              </a:ext>
            </a:extLst>
          </p:cNvPr>
          <p:cNvSpPr txBox="1"/>
          <p:nvPr/>
        </p:nvSpPr>
        <p:spPr>
          <a:xfrm>
            <a:off x="7912847" y="3011064"/>
            <a:ext cx="8415724"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How can you practically do this? </a:t>
            </a:r>
          </a:p>
          <a:p>
            <a:pPr marL="0" marR="0" indent="0" algn="l" defTabSz="584200" rtl="0" fontAlgn="auto" latinLnBrk="0" hangingPunct="0">
              <a:lnSpc>
                <a:spcPct val="100000"/>
              </a:lnSpc>
              <a:spcBef>
                <a:spcPts val="0"/>
              </a:spcBef>
              <a:spcAft>
                <a:spcPts val="0"/>
              </a:spcAft>
              <a:buClrTx/>
              <a:buSzTx/>
              <a:buFontTx/>
              <a:buNone/>
              <a:tabLst/>
            </a:pPr>
            <a:endParaRPr lang="en-GB"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List five activities that you </a:t>
            </a:r>
            <a:r>
              <a:rPr lang="en-GB" sz="4800" dirty="0">
                <a:solidFill>
                  <a:srgbClr val="000000"/>
                </a:solidFill>
              </a:rPr>
              <a:t>or your organisation can do to achieve this.</a:t>
            </a:r>
            <a:endParaRPr kumimoji="0" lang="en-GB" sz="4800" b="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93241765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4E9D-5F30-423D-9A41-EA5EE73F712D}"/>
              </a:ext>
            </a:extLst>
          </p:cNvPr>
          <p:cNvSpPr>
            <a:spLocks noGrp="1"/>
          </p:cNvSpPr>
          <p:nvPr>
            <p:ph type="title"/>
          </p:nvPr>
        </p:nvSpPr>
        <p:spPr/>
        <p:txBody>
          <a:bodyPr/>
          <a:lstStyle/>
          <a:p>
            <a:r>
              <a:rPr lang="en-GB" noProof="0" dirty="0">
                <a:solidFill>
                  <a:srgbClr val="000000"/>
                </a:solidFill>
              </a:rPr>
              <a:t>Use Sphere to support staff</a:t>
            </a:r>
          </a:p>
        </p:txBody>
      </p:sp>
      <p:sp>
        <p:nvSpPr>
          <p:cNvPr id="4" name="Slide Number Placeholder 3">
            <a:extLst>
              <a:ext uri="{FF2B5EF4-FFF2-40B4-BE49-F238E27FC236}">
                <a16:creationId xmlns:a16="http://schemas.microsoft.com/office/drawing/2014/main" id="{1BBFEB2F-DABA-4E71-8B74-F840975197A8}"/>
              </a:ext>
            </a:extLst>
          </p:cNvPr>
          <p:cNvSpPr>
            <a:spLocks noGrp="1"/>
          </p:cNvSpPr>
          <p:nvPr>
            <p:ph type="sldNum" sz="quarter" idx="2"/>
          </p:nvPr>
        </p:nvSpPr>
        <p:spPr/>
        <p:txBody>
          <a:bodyPr/>
          <a:lstStyle/>
          <a:p>
            <a:fld id="{86CB4B4D-7CA3-9044-876B-883B54F8677D}" type="slidenum">
              <a:rPr lang="en-US" smtClean="0"/>
              <a:t>6</a:t>
            </a:fld>
            <a:endParaRPr lang="en-US" dirty="0"/>
          </a:p>
        </p:txBody>
      </p:sp>
      <p:sp>
        <p:nvSpPr>
          <p:cNvPr id="5" name="Oval 4">
            <a:extLst>
              <a:ext uri="{FF2B5EF4-FFF2-40B4-BE49-F238E27FC236}">
                <a16:creationId xmlns:a16="http://schemas.microsoft.com/office/drawing/2014/main" id="{039E68CB-48DD-4F75-BBB5-8D19CD95F13F}"/>
              </a:ext>
            </a:extLst>
          </p:cNvPr>
          <p:cNvSpPr/>
          <p:nvPr/>
        </p:nvSpPr>
        <p:spPr>
          <a:xfrm>
            <a:off x="840581" y="1442682"/>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6000" b="1" dirty="0">
                <a:solidFill>
                  <a:srgbClr val="000000"/>
                </a:solidFill>
              </a:rPr>
              <a:t>8</a:t>
            </a:r>
          </a:p>
          <a:p>
            <a:pPr marL="0" marR="0" indent="0" algn="ctr" defTabSz="584200" rtl="0" fontAlgn="auto" latinLnBrk="0" hangingPunct="0">
              <a:lnSpc>
                <a:spcPct val="100000"/>
              </a:lnSpc>
              <a:spcBef>
                <a:spcPts val="0"/>
              </a:spcBef>
              <a:spcAft>
                <a:spcPts val="0"/>
              </a:spcAft>
              <a:buClrTx/>
              <a:buSzTx/>
              <a:buFontTx/>
              <a:buNone/>
              <a:tabLst/>
            </a:pPr>
            <a:r>
              <a:rPr lang="en-US" sz="4000" b="1" dirty="0">
                <a:solidFill>
                  <a:srgbClr val="000000"/>
                </a:solidFill>
              </a:rPr>
              <a:t>Staff are supported to do their job effectively, and are treated fairly and equitably.</a:t>
            </a:r>
            <a:endParaRPr kumimoji="0" lang="en-US" sz="4000" b="1" i="0" u="none" strike="noStrike" cap="none" spc="0" normalizeH="0" baseline="0" dirty="0">
              <a:ln>
                <a:noFill/>
              </a:ln>
              <a:solidFill>
                <a:srgbClr val="000000"/>
              </a:solidFill>
              <a:effectLst/>
              <a:uFillTx/>
              <a:sym typeface="Open Sans Regular"/>
            </a:endParaRPr>
          </a:p>
        </p:txBody>
      </p:sp>
      <p:sp>
        <p:nvSpPr>
          <p:cNvPr id="7" name="TextBox 6">
            <a:extLst>
              <a:ext uri="{FF2B5EF4-FFF2-40B4-BE49-F238E27FC236}">
                <a16:creationId xmlns:a16="http://schemas.microsoft.com/office/drawing/2014/main" id="{5E334962-701B-4BD7-94C8-522455B35C0F}"/>
              </a:ext>
            </a:extLst>
          </p:cNvPr>
          <p:cNvSpPr txBox="1"/>
          <p:nvPr/>
        </p:nvSpPr>
        <p:spPr>
          <a:xfrm>
            <a:off x="7912847" y="3011064"/>
            <a:ext cx="8383067"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How can you practically do this? </a:t>
            </a:r>
          </a:p>
          <a:p>
            <a:pPr marL="0" marR="0" indent="0" algn="l" defTabSz="584200" rtl="0" fontAlgn="auto" latinLnBrk="0" hangingPunct="0">
              <a:lnSpc>
                <a:spcPct val="100000"/>
              </a:lnSpc>
              <a:spcBef>
                <a:spcPts val="0"/>
              </a:spcBef>
              <a:spcAft>
                <a:spcPts val="0"/>
              </a:spcAft>
              <a:buClrTx/>
              <a:buSzTx/>
              <a:buFontTx/>
              <a:buNone/>
              <a:tabLst/>
            </a:pPr>
            <a:endParaRPr lang="en-GB" sz="4800" dirty="0">
              <a:solidFill>
                <a:srgbClr val="000000"/>
              </a:solidFill>
            </a:endParaRPr>
          </a:p>
          <a:p>
            <a:pPr algn="l"/>
            <a:r>
              <a:rPr lang="en-GB" sz="4800" dirty="0">
                <a:solidFill>
                  <a:srgbClr val="000000"/>
                </a:solidFill>
              </a:rPr>
              <a:t>List five activities that you or your organisation can do to achieve this.</a:t>
            </a:r>
          </a:p>
        </p:txBody>
      </p:sp>
    </p:spTree>
    <p:extLst>
      <p:ext uri="{BB962C8B-B14F-4D97-AF65-F5344CB8AC3E}">
        <p14:creationId xmlns:p14="http://schemas.microsoft.com/office/powerpoint/2010/main" val="116667678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4E9D-5F30-423D-9A41-EA5EE73F712D}"/>
              </a:ext>
            </a:extLst>
          </p:cNvPr>
          <p:cNvSpPr>
            <a:spLocks noGrp="1"/>
          </p:cNvSpPr>
          <p:nvPr>
            <p:ph type="title"/>
          </p:nvPr>
        </p:nvSpPr>
        <p:spPr>
          <a:xfrm>
            <a:off x="392704" y="70423"/>
            <a:ext cx="16483939" cy="1130300"/>
          </a:xfrm>
        </p:spPr>
        <p:txBody>
          <a:bodyPr>
            <a:normAutofit/>
          </a:bodyPr>
          <a:lstStyle/>
          <a:p>
            <a:r>
              <a:rPr lang="en-GB" noProof="0" dirty="0">
                <a:solidFill>
                  <a:srgbClr val="000000"/>
                </a:solidFill>
              </a:rPr>
              <a:t>Use Sphere to be more accountable</a:t>
            </a:r>
          </a:p>
        </p:txBody>
      </p:sp>
      <p:sp>
        <p:nvSpPr>
          <p:cNvPr id="4" name="Slide Number Placeholder 3">
            <a:extLst>
              <a:ext uri="{FF2B5EF4-FFF2-40B4-BE49-F238E27FC236}">
                <a16:creationId xmlns:a16="http://schemas.microsoft.com/office/drawing/2014/main" id="{1BBFEB2F-DABA-4E71-8B74-F840975197A8}"/>
              </a:ext>
            </a:extLst>
          </p:cNvPr>
          <p:cNvSpPr>
            <a:spLocks noGrp="1"/>
          </p:cNvSpPr>
          <p:nvPr>
            <p:ph type="sldNum" sz="quarter" idx="2"/>
          </p:nvPr>
        </p:nvSpPr>
        <p:spPr/>
        <p:txBody>
          <a:bodyPr/>
          <a:lstStyle/>
          <a:p>
            <a:fld id="{86CB4B4D-7CA3-9044-876B-883B54F8677D}" type="slidenum">
              <a:rPr lang="en-US" smtClean="0"/>
              <a:t>7</a:t>
            </a:fld>
            <a:endParaRPr lang="en-US" dirty="0"/>
          </a:p>
        </p:txBody>
      </p:sp>
      <p:sp>
        <p:nvSpPr>
          <p:cNvPr id="5" name="Oval 4">
            <a:extLst>
              <a:ext uri="{FF2B5EF4-FFF2-40B4-BE49-F238E27FC236}">
                <a16:creationId xmlns:a16="http://schemas.microsoft.com/office/drawing/2014/main" id="{039E68CB-48DD-4F75-BBB5-8D19CD95F13F}"/>
              </a:ext>
            </a:extLst>
          </p:cNvPr>
          <p:cNvSpPr/>
          <p:nvPr/>
        </p:nvSpPr>
        <p:spPr>
          <a:xfrm>
            <a:off x="726280" y="1637066"/>
            <a:ext cx="6617496" cy="6359782"/>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pic>
        <p:nvPicPr>
          <p:cNvPr id="6" name="Picture 5" descr="Image result for 2018 SPhere HAndbook">
            <a:extLst>
              <a:ext uri="{FF2B5EF4-FFF2-40B4-BE49-F238E27FC236}">
                <a16:creationId xmlns:a16="http://schemas.microsoft.com/office/drawing/2014/main" id="{0968EBD4-CC77-498B-8752-16C45D991B3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44717" y="2614613"/>
            <a:ext cx="2930911" cy="42291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9973D34-6571-4AAD-B98A-0EF7DF2F4588}"/>
              </a:ext>
            </a:extLst>
          </p:cNvPr>
          <p:cNvSpPr txBox="1"/>
          <p:nvPr/>
        </p:nvSpPr>
        <p:spPr>
          <a:xfrm>
            <a:off x="7912847" y="3011064"/>
            <a:ext cx="8517778"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How can you practically do this? </a:t>
            </a:r>
          </a:p>
          <a:p>
            <a:pPr marL="0" marR="0" indent="0" algn="l" defTabSz="584200" rtl="0" fontAlgn="auto" latinLnBrk="0" hangingPunct="0">
              <a:lnSpc>
                <a:spcPct val="100000"/>
              </a:lnSpc>
              <a:spcBef>
                <a:spcPts val="0"/>
              </a:spcBef>
              <a:spcAft>
                <a:spcPts val="0"/>
              </a:spcAft>
              <a:buClrTx/>
              <a:buSzTx/>
              <a:buFontTx/>
              <a:buNone/>
              <a:tabLst/>
            </a:pPr>
            <a:endParaRPr lang="en-GB"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en-GB" sz="4800" b="0" i="0" u="none" strike="noStrike" cap="none" spc="0" normalizeH="0" baseline="0" dirty="0">
                <a:ln>
                  <a:noFill/>
                </a:ln>
                <a:solidFill>
                  <a:srgbClr val="000000"/>
                </a:solidFill>
                <a:effectLst/>
                <a:uFillTx/>
                <a:sym typeface="Open Sans Regular"/>
              </a:rPr>
              <a:t>List five activities that you </a:t>
            </a:r>
            <a:r>
              <a:rPr lang="en-GB" sz="4800" dirty="0">
                <a:solidFill>
                  <a:srgbClr val="000000"/>
                </a:solidFill>
              </a:rPr>
              <a:t>or your organisation can undertake to </a:t>
            </a:r>
            <a:r>
              <a:rPr lang="en-GB" sz="4800" b="1" dirty="0">
                <a:solidFill>
                  <a:srgbClr val="000000"/>
                </a:solidFill>
              </a:rPr>
              <a:t>be more accountable</a:t>
            </a:r>
            <a:r>
              <a:rPr lang="en-GB" sz="4800" dirty="0">
                <a:solidFill>
                  <a:srgbClr val="000000"/>
                </a:solidFill>
              </a:rPr>
              <a:t>.</a:t>
            </a:r>
            <a:endParaRPr kumimoji="0" lang="en-GB" sz="4800" b="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39945783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38ABB-8808-4E09-89CC-DBA7595D5352}"/>
              </a:ext>
            </a:extLst>
          </p:cNvPr>
          <p:cNvSpPr>
            <a:spLocks noGrp="1"/>
          </p:cNvSpPr>
          <p:nvPr>
            <p:ph type="title"/>
          </p:nvPr>
        </p:nvSpPr>
        <p:spPr/>
        <p:txBody>
          <a:bodyPr/>
          <a:lstStyle/>
          <a:p>
            <a:r>
              <a:rPr lang="en-GB" noProof="0" dirty="0">
                <a:solidFill>
                  <a:srgbClr val="000000"/>
                </a:solidFill>
              </a:rPr>
              <a:t>Some tools to remember and use:</a:t>
            </a:r>
          </a:p>
        </p:txBody>
      </p:sp>
      <p:sp>
        <p:nvSpPr>
          <p:cNvPr id="3" name="Text Placeholder 2">
            <a:extLst>
              <a:ext uri="{FF2B5EF4-FFF2-40B4-BE49-F238E27FC236}">
                <a16:creationId xmlns:a16="http://schemas.microsoft.com/office/drawing/2014/main" id="{B1EA7622-1D46-4149-8466-C199C4A656FD}"/>
              </a:ext>
            </a:extLst>
          </p:cNvPr>
          <p:cNvSpPr>
            <a:spLocks noGrp="1"/>
          </p:cNvSpPr>
          <p:nvPr>
            <p:ph type="body" sz="half" idx="1"/>
          </p:nvPr>
        </p:nvSpPr>
        <p:spPr>
          <a:xfrm>
            <a:off x="778933" y="1521112"/>
            <a:ext cx="15578667" cy="6914578"/>
          </a:xfrm>
        </p:spPr>
        <p:txBody>
          <a:bodyPr>
            <a:noAutofit/>
          </a:bodyPr>
          <a:lstStyle/>
          <a:p>
            <a:r>
              <a:rPr lang="en-GB" sz="3600" b="1" noProof="0" dirty="0">
                <a:solidFill>
                  <a:srgbClr val="000000"/>
                </a:solidFill>
              </a:rPr>
              <a:t>HSP app </a:t>
            </a:r>
            <a:r>
              <a:rPr lang="en-GB" sz="3600" noProof="0" dirty="0">
                <a:solidFill>
                  <a:srgbClr val="000000"/>
                </a:solidFill>
              </a:rPr>
              <a:t>– the partner standards on your phone, tablet or laptop:</a:t>
            </a:r>
            <a:br>
              <a:rPr lang="en-GB" sz="3600" dirty="0">
                <a:solidFill>
                  <a:srgbClr val="000000"/>
                </a:solidFill>
              </a:rPr>
            </a:br>
            <a:r>
              <a:rPr lang="en-GB" sz="3600" noProof="0" dirty="0">
                <a:solidFill>
                  <a:srgbClr val="0070C0"/>
                </a:solidFill>
                <a:hlinkClick r:id="rId3"/>
              </a:rPr>
              <a:t>www.humanitarianstandardspartnership.org</a:t>
            </a:r>
            <a:endParaRPr lang="en-GB" sz="3600" noProof="0" dirty="0">
              <a:solidFill>
                <a:srgbClr val="0070C0"/>
              </a:solidFill>
            </a:endParaRPr>
          </a:p>
          <a:p>
            <a:r>
              <a:rPr lang="en-GB" sz="3600" b="1" noProof="0" dirty="0">
                <a:solidFill>
                  <a:srgbClr val="000000"/>
                </a:solidFill>
              </a:rPr>
              <a:t>ALNAP </a:t>
            </a:r>
            <a:r>
              <a:rPr lang="en-GB" sz="3600" noProof="0" dirty="0">
                <a:solidFill>
                  <a:srgbClr val="000000"/>
                </a:solidFill>
              </a:rPr>
              <a:t>– evaluation, case studies, lessons learned, and the HELP library:</a:t>
            </a:r>
            <a:br>
              <a:rPr lang="en-GB" sz="3600" noProof="0" dirty="0">
                <a:solidFill>
                  <a:srgbClr val="000000"/>
                </a:solidFill>
              </a:rPr>
            </a:br>
            <a:r>
              <a:rPr lang="en-GB" sz="3600" noProof="0" dirty="0">
                <a:solidFill>
                  <a:srgbClr val="0070C0"/>
                </a:solidFill>
                <a:hlinkClick r:id="rId4"/>
              </a:rPr>
              <a:t>www.alnap.org</a:t>
            </a:r>
            <a:endParaRPr lang="en-GB" sz="3600" noProof="0" dirty="0">
              <a:solidFill>
                <a:srgbClr val="0070C0"/>
              </a:solidFill>
            </a:endParaRPr>
          </a:p>
          <a:p>
            <a:r>
              <a:rPr lang="en-GB" sz="3600" b="1" noProof="0" dirty="0">
                <a:solidFill>
                  <a:srgbClr val="000000"/>
                </a:solidFill>
              </a:rPr>
              <a:t>Groupe URD </a:t>
            </a:r>
            <a:r>
              <a:rPr lang="en-GB" sz="3600" noProof="0" dirty="0">
                <a:solidFill>
                  <a:srgbClr val="000000"/>
                </a:solidFill>
              </a:rPr>
              <a:t>– research, evaluation and training in humanitarian action:</a:t>
            </a:r>
            <a:br>
              <a:rPr lang="en-GB" sz="3600" dirty="0">
                <a:solidFill>
                  <a:srgbClr val="000000"/>
                </a:solidFill>
              </a:rPr>
            </a:br>
            <a:r>
              <a:rPr lang="en-GB" sz="3600" noProof="0" dirty="0">
                <a:solidFill>
                  <a:srgbClr val="0070C0"/>
                </a:solidFill>
                <a:hlinkClick r:id="rId5"/>
              </a:rPr>
              <a:t>www.urd.org</a:t>
            </a:r>
            <a:endParaRPr lang="en-GB" sz="3600" noProof="0" dirty="0">
              <a:solidFill>
                <a:srgbClr val="0070C0"/>
              </a:solidFill>
            </a:endParaRPr>
          </a:p>
          <a:p>
            <a:r>
              <a:rPr lang="en-GB" sz="3600" b="1" noProof="0" dirty="0">
                <a:solidFill>
                  <a:srgbClr val="000000"/>
                </a:solidFill>
              </a:rPr>
              <a:t>Sphere </a:t>
            </a:r>
            <a:r>
              <a:rPr lang="en-GB" sz="3600" noProof="0" dirty="0">
                <a:solidFill>
                  <a:srgbClr val="000000"/>
                </a:solidFill>
              </a:rPr>
              <a:t>– standards and community:</a:t>
            </a:r>
            <a:br>
              <a:rPr lang="en-GB" sz="3600" dirty="0">
                <a:solidFill>
                  <a:srgbClr val="000000"/>
                </a:solidFill>
              </a:rPr>
            </a:br>
            <a:r>
              <a:rPr lang="en-GB" sz="3600" noProof="0" dirty="0">
                <a:solidFill>
                  <a:srgbClr val="000000"/>
                </a:solidFill>
                <a:hlinkClick r:id="rId6"/>
              </a:rPr>
              <a:t>w</a:t>
            </a:r>
            <a:r>
              <a:rPr lang="en-GB" sz="3600" noProof="0" dirty="0">
                <a:solidFill>
                  <a:srgbClr val="0070C0"/>
                </a:solidFill>
                <a:hlinkClick r:id="rId6"/>
              </a:rPr>
              <a:t>ww.spherestandards.org</a:t>
            </a:r>
            <a:endParaRPr lang="en-GB" sz="3600" noProof="0" dirty="0">
              <a:solidFill>
                <a:srgbClr val="0070C0"/>
              </a:solidFill>
            </a:endParaRPr>
          </a:p>
        </p:txBody>
      </p:sp>
      <p:sp>
        <p:nvSpPr>
          <p:cNvPr id="4" name="Slide Number Placeholder 3">
            <a:extLst>
              <a:ext uri="{FF2B5EF4-FFF2-40B4-BE49-F238E27FC236}">
                <a16:creationId xmlns:a16="http://schemas.microsoft.com/office/drawing/2014/main" id="{DAB4CCCF-DD24-4C51-B50B-E9C4B5D2C921}"/>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153891189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61DAE-B166-49B9-9F7C-70A0799D5429}"/>
              </a:ext>
            </a:extLst>
          </p:cNvPr>
          <p:cNvSpPr>
            <a:spLocks noGrp="1"/>
          </p:cNvSpPr>
          <p:nvPr>
            <p:ph type="title"/>
          </p:nvPr>
        </p:nvSpPr>
        <p:spPr/>
        <p:txBody>
          <a:bodyPr/>
          <a:lstStyle/>
          <a:p>
            <a:r>
              <a:rPr lang="en-GB" noProof="0" dirty="0">
                <a:solidFill>
                  <a:srgbClr val="000000"/>
                </a:solidFill>
              </a:rPr>
              <a:t>Sphere network and membership</a:t>
            </a:r>
          </a:p>
        </p:txBody>
      </p:sp>
      <p:sp>
        <p:nvSpPr>
          <p:cNvPr id="4" name="Slide Number Placeholder 3">
            <a:extLst>
              <a:ext uri="{FF2B5EF4-FFF2-40B4-BE49-F238E27FC236}">
                <a16:creationId xmlns:a16="http://schemas.microsoft.com/office/drawing/2014/main" id="{C7BEAFDD-DFA9-4036-8D72-9E3BD3827178}"/>
              </a:ext>
            </a:extLst>
          </p:cNvPr>
          <p:cNvSpPr>
            <a:spLocks noGrp="1"/>
          </p:cNvSpPr>
          <p:nvPr>
            <p:ph type="sldNum" sz="quarter" idx="2"/>
          </p:nvPr>
        </p:nvSpPr>
        <p:spPr/>
        <p:txBody>
          <a:bodyPr/>
          <a:lstStyle/>
          <a:p>
            <a:fld id="{86CB4B4D-7CA3-9044-876B-883B54F8677D}" type="slidenum">
              <a:rPr lang="en-US" smtClean="0"/>
              <a:t>9</a:t>
            </a:fld>
            <a:endParaRPr lang="en-US" dirty="0"/>
          </a:p>
        </p:txBody>
      </p:sp>
      <p:sp>
        <p:nvSpPr>
          <p:cNvPr id="5" name="Rectangle 1">
            <a:extLst>
              <a:ext uri="{FF2B5EF4-FFF2-40B4-BE49-F238E27FC236}">
                <a16:creationId xmlns:a16="http://schemas.microsoft.com/office/drawing/2014/main" id="{48FEC205-3F18-445F-B47D-E5F8CC996200}"/>
              </a:ext>
            </a:extLst>
          </p:cNvPr>
          <p:cNvSpPr>
            <a:spLocks noGrp="1" noChangeArrowheads="1"/>
          </p:cNvSpPr>
          <p:nvPr>
            <p:ph type="body" sz="half" idx="1"/>
          </p:nvPr>
        </p:nvSpPr>
        <p:spPr bwMode="auto">
          <a:xfrm>
            <a:off x="1017680" y="1491259"/>
            <a:ext cx="15630706" cy="677108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algn="l" eaLnBrk="0" fontAlgn="base">
              <a:spcBef>
                <a:spcPct val="0"/>
              </a:spcBef>
              <a:spcAft>
                <a:spcPct val="0"/>
              </a:spcAft>
              <a:defRPr>
                <a:solidFill>
                  <a:schemeClr val="tx1"/>
                </a:solidFill>
                <a:latin typeface="Arial" panose="020B0604020202020204" pitchFamily="34" charset="0"/>
              </a:defRPr>
            </a:lvl1pPr>
            <a:lvl2pPr marL="457200" algn="l" eaLnBrk="0" fontAlgn="base">
              <a:spcBef>
                <a:spcPct val="0"/>
              </a:spcBef>
              <a:spcAft>
                <a:spcPct val="0"/>
              </a:spcAft>
              <a:defRPr>
                <a:solidFill>
                  <a:schemeClr val="tx1"/>
                </a:solidFill>
                <a:latin typeface="Arial" panose="020B0604020202020204" pitchFamily="34" charset="0"/>
              </a:defRPr>
            </a:lvl2pPr>
            <a:lvl3pPr marL="914400" algn="l" eaLnBrk="0" fontAlgn="base">
              <a:spcBef>
                <a:spcPct val="0"/>
              </a:spcBef>
              <a:spcAft>
                <a:spcPct val="0"/>
              </a:spcAft>
              <a:defRPr>
                <a:solidFill>
                  <a:schemeClr val="tx1"/>
                </a:solidFill>
                <a:latin typeface="Arial" panose="020B0604020202020204" pitchFamily="34" charset="0"/>
              </a:defRPr>
            </a:lvl3pPr>
            <a:lvl4pPr marL="1371600" algn="l" eaLnBrk="0" fontAlgn="base">
              <a:spcBef>
                <a:spcPct val="0"/>
              </a:spcBef>
              <a:spcAft>
                <a:spcPct val="0"/>
              </a:spcAft>
              <a:defRPr>
                <a:solidFill>
                  <a:schemeClr val="tx1"/>
                </a:solidFill>
                <a:latin typeface="Arial" panose="020B0604020202020204" pitchFamily="34" charset="0"/>
              </a:defRPr>
            </a:lvl4pPr>
            <a:lvl5pPr marL="1828800" algn="l" eaLnBrk="0" fontAlgn="base">
              <a:spcBef>
                <a:spcPct val="0"/>
              </a:spcBef>
              <a:spcAft>
                <a:spcPct val="0"/>
              </a:spcAft>
              <a:defRPr>
                <a:solidFill>
                  <a:schemeClr val="tx1"/>
                </a:solidFill>
                <a:latin typeface="Arial" panose="020B0604020202020204" pitchFamily="34" charset="0"/>
              </a:defRPr>
            </a:lvl5pPr>
            <a:lvl6pPr marL="2286000" algn="l" eaLnBrk="0" fontAlgn="base">
              <a:spcBef>
                <a:spcPct val="0"/>
              </a:spcBef>
              <a:spcAft>
                <a:spcPct val="0"/>
              </a:spcAft>
              <a:defRPr>
                <a:solidFill>
                  <a:schemeClr val="tx1"/>
                </a:solidFill>
                <a:latin typeface="Arial" panose="020B0604020202020204" pitchFamily="34" charset="0"/>
              </a:defRPr>
            </a:lvl6pPr>
            <a:lvl7pPr marL="2743200" algn="l" eaLnBrk="0" fontAlgn="base">
              <a:spcBef>
                <a:spcPct val="0"/>
              </a:spcBef>
              <a:spcAft>
                <a:spcPct val="0"/>
              </a:spcAft>
              <a:defRPr>
                <a:solidFill>
                  <a:schemeClr val="tx1"/>
                </a:solidFill>
                <a:latin typeface="Arial" panose="020B0604020202020204" pitchFamily="34" charset="0"/>
              </a:defRPr>
            </a:lvl7pPr>
            <a:lvl8pPr marL="3200400" algn="l" eaLnBrk="0" fontAlgn="base">
              <a:spcBef>
                <a:spcPct val="0"/>
              </a:spcBef>
              <a:spcAft>
                <a:spcPct val="0"/>
              </a:spcAft>
              <a:defRPr>
                <a:solidFill>
                  <a:schemeClr val="tx1"/>
                </a:solidFill>
                <a:latin typeface="Arial" panose="020B0604020202020204" pitchFamily="34" charset="0"/>
              </a:defRPr>
            </a:lvl8pPr>
            <a:lvl9pPr marL="3657600" algn="l" eaLnBrk="0" fontAlgn="base">
              <a:spcBef>
                <a:spcPct val="0"/>
              </a:spcBef>
              <a:spcAft>
                <a:spcPct val="0"/>
              </a:spcAft>
              <a:defRPr>
                <a:solidFill>
                  <a:schemeClr val="tx1"/>
                </a:solidFill>
                <a:latin typeface="Arial" panose="020B0604020202020204" pitchFamily="34" charset="0"/>
              </a:defRPr>
            </a:lvl9pPr>
          </a:lstStyle>
          <a:p>
            <a:pPr lvl="0" defTabSz="914400" hangingPunct="0"/>
            <a:r>
              <a:rPr lang="en-GB" altLang="en-US" noProof="0" dirty="0">
                <a:solidFill>
                  <a:srgbClr val="000000"/>
                </a:solidFill>
                <a:latin typeface="Open Sans"/>
              </a:rPr>
              <a:t>All individuals and organisations in the </a:t>
            </a:r>
            <a:r>
              <a:rPr lang="en-GB" altLang="en-US" b="1" noProof="0" dirty="0">
                <a:solidFill>
                  <a:srgbClr val="000000"/>
                </a:solidFill>
                <a:latin typeface="Open Sans"/>
              </a:rPr>
              <a:t>Sphere community of purpose</a:t>
            </a:r>
            <a:r>
              <a:rPr lang="en-GB" altLang="en-US" noProof="0" dirty="0">
                <a:solidFill>
                  <a:srgbClr val="000000"/>
                </a:solidFill>
                <a:latin typeface="Open Sans"/>
              </a:rPr>
              <a:t> commit to collective action to achieve our shared mission</a:t>
            </a:r>
            <a:r>
              <a:rPr lang="en-GB" altLang="en-US" dirty="0">
                <a:solidFill>
                  <a:srgbClr val="000000"/>
                </a:solidFill>
                <a:latin typeface="Open Sans"/>
              </a:rPr>
              <a:t>:</a:t>
            </a:r>
            <a:endParaRPr lang="en-GB" altLang="en-US" noProof="0" dirty="0">
              <a:solidFill>
                <a:srgbClr val="000000"/>
              </a:solidFill>
              <a:latin typeface="Open Sans"/>
            </a:endParaRPr>
          </a:p>
          <a:p>
            <a:pPr lvl="0" defTabSz="914400" hangingPunct="0"/>
            <a:endParaRPr kumimoji="0" lang="en-GB" altLang="en-US" b="0" i="0" u="none" strike="noStrike" cap="none" normalizeH="0" baseline="0" noProof="0" dirty="0">
              <a:ln>
                <a:noFill/>
              </a:ln>
              <a:solidFill>
                <a:srgbClr val="000000"/>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1" u="none" strike="noStrike" cap="none" normalizeH="0" baseline="0" noProof="0" dirty="0">
                <a:ln>
                  <a:noFill/>
                </a:ln>
                <a:solidFill>
                  <a:srgbClr val="000000"/>
                </a:solidFill>
                <a:effectLst/>
                <a:latin typeface="Open Sans"/>
              </a:rPr>
              <a:t>“To promote the right to life with dignity in humanitarian crises, improving the quality of humanitarian assistance and the accountability of humanitarian actors to people we serve, our donors, and our partners.”</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b="1" i="1" dirty="0">
              <a:solidFill>
                <a:srgbClr val="000000"/>
              </a:solidFill>
              <a:latin typeface="Open Sans"/>
            </a:endParaRPr>
          </a:p>
          <a:p>
            <a:pPr defTabSz="914400" hangingPunct="0"/>
            <a:r>
              <a:rPr lang="en-GB" altLang="en-US" dirty="0">
                <a:solidFill>
                  <a:srgbClr val="000000"/>
                </a:solidFill>
                <a:latin typeface="Open Sans"/>
              </a:rPr>
              <a:t>Users of Sphere can choose to become members of Sphere and play an active role in the future of the standards.</a:t>
            </a:r>
          </a:p>
        </p:txBody>
      </p:sp>
    </p:spTree>
    <p:extLst>
      <p:ext uri="{BB962C8B-B14F-4D97-AF65-F5344CB8AC3E}">
        <p14:creationId xmlns:p14="http://schemas.microsoft.com/office/powerpoint/2010/main" val="582550086"/>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9264</TotalTime>
  <Words>1687</Words>
  <Application>Microsoft Office PowerPoint</Application>
  <PresentationFormat>Custom</PresentationFormat>
  <Paragraphs>139</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Helvetica Neue</vt:lpstr>
      <vt:lpstr>MV Boli</vt:lpstr>
      <vt:lpstr>Open Sans</vt:lpstr>
      <vt:lpstr>Open Sans Bold</vt:lpstr>
      <vt:lpstr>Open Sans Light</vt:lpstr>
      <vt:lpstr>Open Sans Regular</vt:lpstr>
      <vt:lpstr>White</vt:lpstr>
      <vt:lpstr>Evaluation  and Wrap-up </vt:lpstr>
      <vt:lpstr>By the end of this session you will be able to:</vt:lpstr>
      <vt:lpstr>Remember these?</vt:lpstr>
      <vt:lpstr>Use Sphere for coordination and quality </vt:lpstr>
      <vt:lpstr>Use Sphere to learn and improve</vt:lpstr>
      <vt:lpstr>Use Sphere to support staff</vt:lpstr>
      <vt:lpstr>Use Sphere to be more accountable</vt:lpstr>
      <vt:lpstr>Some tools to remember and use:</vt:lpstr>
      <vt:lpstr>Sphere network and membership</vt:lpstr>
      <vt:lpstr>Learn, Act, Connect</vt:lpstr>
      <vt:lpstr>Remember this?</vt:lpstr>
      <vt:lpstr>Please complete your written or online evaluation form now.</vt:lpstr>
      <vt:lpstr>Group evaluation</vt:lpstr>
      <vt:lpstr>Group evaluation  Your flip chart should look like this:      Three positive statements (+) and          three negative statements (-)  Your facilitator will give the final instructions for this exercise.</vt:lpstr>
      <vt:lpstr>Group evaluation  Your flip chart should look like this:      Three positive statements (+) and          three negative statements (-)  Your facilitator will give the final instructions for this exercise.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DeVon Solomon</dc:creator>
  <cp:lastModifiedBy>Tristan Hale</cp:lastModifiedBy>
  <cp:revision>136</cp:revision>
  <dcterms:created xsi:type="dcterms:W3CDTF">2018-12-14T22:00:46Z</dcterms:created>
  <dcterms:modified xsi:type="dcterms:W3CDTF">2019-04-26T08:13:00Z</dcterms:modified>
</cp:coreProperties>
</file>