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2"/>
    <p:sldId id="258" r:id="rId3"/>
    <p:sldId id="263" r:id="rId4"/>
    <p:sldId id="283" r:id="rId5"/>
    <p:sldId id="264" r:id="rId6"/>
    <p:sldId id="257" r:id="rId7"/>
    <p:sldId id="282" r:id="rId8"/>
    <p:sldId id="284" r:id="rId9"/>
    <p:sldId id="285" r:id="rId10"/>
    <p:sldId id="286" r:id="rId11"/>
    <p:sldId id="287" r:id="rId12"/>
    <p:sldId id="268" r:id="rId13"/>
    <p:sldId id="271" r:id="rId14"/>
    <p:sldId id="280" r:id="rId15"/>
    <p:sldId id="272" r:id="rId16"/>
    <p:sldId id="273" r:id="rId17"/>
    <p:sldId id="281" r:id="rId18"/>
    <p:sldId id="274" r:id="rId19"/>
    <p:sldId id="266" r:id="rId20"/>
    <p:sldId id="270" r:id="rId21"/>
    <p:sldId id="288" r:id="rId22"/>
    <p:sldId id="275" r:id="rId23"/>
    <p:sldId id="289" r:id="rId24"/>
    <p:sldId id="290" r:id="rId25"/>
    <p:sldId id="261" r:id="rId26"/>
  </p:sldIdLst>
  <p:sldSz cx="17340263" cy="9753600"/>
  <p:notesSz cx="7010400" cy="92964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im Good" initials="JG" lastIdx="1" clrIdx="0">
    <p:extLst>
      <p:ext uri="{19B8F6BF-5375-455C-9EA6-DF929625EA0E}">
        <p15:presenceInfo xmlns:p15="http://schemas.microsoft.com/office/powerpoint/2012/main" userId="49ac7bc018599239" providerId="Windows Live"/>
      </p:ext>
    </p:extLst>
  </p:cmAuthor>
  <p:cmAuthor id="2" name="Jenny Claydon" initials="JC" lastIdx="1" clrIdx="1">
    <p:extLst>
      <p:ext uri="{19B8F6BF-5375-455C-9EA6-DF929625EA0E}">
        <p15:presenceInfo xmlns:p15="http://schemas.microsoft.com/office/powerpoint/2012/main" userId="66d05345f3819d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297"/>
    <a:srgbClr val="000000"/>
    <a:srgbClr val="C9C9C9"/>
    <a:srgbClr val="00A585"/>
    <a:srgbClr val="0D0D0D"/>
    <a:srgbClr val="AAFF7E"/>
    <a:srgbClr val="3BB200"/>
    <a:srgbClr val="9CFF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CAD2E8"/>
          </a:solidFill>
        </a:fill>
      </a:tcStyle>
    </a:wholeTbl>
    <a:band2H>
      <a:tcTxStyle/>
      <a:tcStyle>
        <a:tcBdr/>
        <a:fill>
          <a:solidFill>
            <a:srgbClr val="E6EAF4"/>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Row>
  </a:tblStyle>
  <a:tblStyle styleId="{C7B018BB-80A7-4F77-B60F-C8B233D01FF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F2E7CB"/>
          </a:solidFill>
        </a:fill>
      </a:tcStyle>
    </a:wholeTbl>
    <a:band2H>
      <a:tcTxStyle/>
      <a:tcStyle>
        <a:tcBdr/>
        <a:fill>
          <a:solidFill>
            <a:srgbClr val="F8F4E7"/>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Row>
  </a:tblStyle>
  <a:tblStyle styleId="{EEE7283C-3CF3-47DC-8721-378D4A62B22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D5CDDE"/>
          </a:solidFill>
        </a:fill>
      </a:tcStyle>
    </a:wholeTbl>
    <a:band2H>
      <a:tcTxStyle/>
      <a:tcStyle>
        <a:tcBdr/>
        <a:fill>
          <a:solidFill>
            <a:srgbClr val="EBE8E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Row>
  </a:tblStyle>
  <a:tblStyle styleId="{CF821DB8-F4EB-4A41-A1BA-3FCAFE7338EE}" styleName="">
    <a:tblBg/>
    <a:wholeTbl>
      <a:tcTxStyle b="off"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0F0F0"/>
          </a:solidFill>
        </a:fill>
      </a:tcStyle>
    </a:wholeTbl>
    <a:band2H>
      <a:tcTxStyle/>
      <a:tcStyle>
        <a:tcBdr/>
        <a:fill>
          <a:solidFill>
            <a:srgbClr val="00A585"/>
          </a:solidFill>
        </a:fill>
      </a:tcStyle>
    </a:band2H>
    <a:firstCol>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508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rgbClr val="00A585"/>
          </a:solidFill>
        </a:fill>
      </a:tcStyle>
    </a:lastRow>
    <a:firstRow>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254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Row>
  </a:tblStyle>
  <a:tblStyle styleId="{2708684C-4D16-4618-839F-0558EEFCDFE6}" styleName="">
    <a:tblBg/>
    <a:wholeTbl>
      <a:tcTxStyle b="off"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wholeTbl>
    <a:band2H>
      <a:tcTxStyle/>
      <a:tcStyle>
        <a:tcBdr/>
        <a:fill>
          <a:solidFill>
            <a:srgbClr val="FFFFF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508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254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70" autoAdjust="0"/>
    <p:restoredTop sz="60613" autoAdjust="0"/>
  </p:normalViewPr>
  <p:slideViewPr>
    <p:cSldViewPr snapToGrid="0">
      <p:cViewPr varScale="1">
        <p:scale>
          <a:sx n="43" d="100"/>
          <a:sy n="43" d="100"/>
        </p:scale>
        <p:origin x="1794" y="48"/>
      </p:cViewPr>
      <p:guideLst/>
    </p:cSldViewPr>
  </p:slideViewPr>
  <p:outlineViewPr>
    <p:cViewPr>
      <p:scale>
        <a:sx n="33" d="100"/>
        <a:sy n="33" d="100"/>
      </p:scale>
      <p:origin x="0" y="-24900"/>
    </p:cViewPr>
  </p:outlineViewPr>
  <p:notesTextViewPr>
    <p:cViewPr>
      <p:scale>
        <a:sx n="100" d="100"/>
        <a:sy n="100" d="100"/>
      </p:scale>
      <p:origin x="0" y="0"/>
    </p:cViewPr>
  </p:notesTextViewPr>
  <p:notesViewPr>
    <p:cSldViewPr snapToGrid="0">
      <p:cViewPr varScale="1">
        <p:scale>
          <a:sx n="48" d="100"/>
          <a:sy n="48" d="100"/>
        </p:scale>
        <p:origin x="1860" y="2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406400" y="696913"/>
            <a:ext cx="6197600" cy="3486150"/>
          </a:xfrm>
          <a:prstGeom prst="rect">
            <a:avLst/>
          </a:prstGeom>
        </p:spPr>
        <p:txBody>
          <a:bodyPr lIns="93177" tIns="46589" rIns="93177" bIns="46589"/>
          <a:lstStyle/>
          <a:p>
            <a:endParaRPr dirty="0"/>
          </a:p>
        </p:txBody>
      </p:sp>
      <p:sp>
        <p:nvSpPr>
          <p:cNvPr id="117" name="Shape 117"/>
          <p:cNvSpPr>
            <a:spLocks noGrp="1"/>
          </p:cNvSpPr>
          <p:nvPr>
            <p:ph type="body" sz="quarter" idx="1"/>
          </p:nvPr>
        </p:nvSpPr>
        <p:spPr>
          <a:xfrm>
            <a:off x="934720" y="4415790"/>
            <a:ext cx="5140960" cy="4183380"/>
          </a:xfrm>
          <a:prstGeom prst="rect">
            <a:avLst/>
          </a:prstGeom>
        </p:spPr>
        <p:txBody>
          <a:bodyPr lIns="93177" tIns="46589" rIns="93177" bIns="46589"/>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Note this is the first of two sessions explaining Chapter 1 of the Handbook – “What is Sphere?”</a:t>
            </a:r>
          </a:p>
          <a:p>
            <a:endParaRPr lang="en-GB" sz="1400" noProof="0" dirty="0"/>
          </a:p>
        </p:txBody>
      </p:sp>
    </p:spTree>
    <p:extLst>
      <p:ext uri="{BB962C8B-B14F-4D97-AF65-F5344CB8AC3E}">
        <p14:creationId xmlns:p14="http://schemas.microsoft.com/office/powerpoint/2010/main" val="15140016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Explain that as of the 2018 edition of the Handbook, the CHS is an integral part of the overall Sphere approach (replacing the earlier Sphere Core Standards).</a:t>
            </a:r>
          </a:p>
          <a:p>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r>
              <a:rPr lang="en-US" sz="1400" b="1" dirty="0"/>
              <a:t>Make a point that the CHS answers the question</a:t>
            </a:r>
            <a:r>
              <a:rPr lang="en-US" sz="1400" b="1" u="none" dirty="0"/>
              <a:t> of </a:t>
            </a:r>
            <a:r>
              <a:rPr lang="en-US" sz="1400" b="1" u="sng" dirty="0"/>
              <a:t>how we conduct ourselves in humanitarian work</a:t>
            </a:r>
            <a:r>
              <a:rPr lang="en-US" sz="1400" b="1" u="none" dirty="0"/>
              <a:t> </a:t>
            </a:r>
            <a:r>
              <a:rPr lang="en-US" sz="1400" b="1" dirty="0"/>
              <a:t>(from a management perspective).</a:t>
            </a:r>
          </a:p>
          <a:p>
            <a:pPr marL="0" marR="0" lvl="0" indent="0" defTabSz="457200" eaLnBrk="1" fontAlgn="auto" latinLnBrk="0" hangingPunct="1">
              <a:lnSpc>
                <a:spcPct val="117999"/>
              </a:lnSpc>
              <a:spcBef>
                <a:spcPts val="0"/>
              </a:spcBef>
              <a:spcAft>
                <a:spcPts val="0"/>
              </a:spcAft>
              <a:buClrTx/>
              <a:buSzTx/>
              <a:buFontTx/>
              <a:buNone/>
              <a:tabLst/>
              <a:defRPr/>
            </a:pPr>
            <a:endParaRPr lang="en-US" sz="1400" b="0" dirty="0"/>
          </a:p>
          <a:p>
            <a:pPr marL="0" marR="0" lvl="0" indent="0" defTabSz="457200" eaLnBrk="1" fontAlgn="auto" latinLnBrk="0" hangingPunct="1">
              <a:lnSpc>
                <a:spcPct val="117999"/>
              </a:lnSpc>
              <a:spcBef>
                <a:spcPts val="0"/>
              </a:spcBef>
              <a:spcAft>
                <a:spcPts val="0"/>
              </a:spcAft>
              <a:buClrTx/>
              <a:buSzTx/>
              <a:buFontTx/>
              <a:buNone/>
              <a:tabLst/>
              <a:defRPr/>
            </a:pPr>
            <a:r>
              <a:rPr lang="en-US" sz="1400" b="0" dirty="0"/>
              <a:t>The technical “how” comes in the four technical chapters, though it should be noted that Sphere does not claim to be “a “how to” guide, </a:t>
            </a:r>
            <a:r>
              <a:rPr lang="en-GB" sz="1400" b="0" dirty="0"/>
              <a:t>but a description of </a:t>
            </a:r>
            <a:r>
              <a:rPr lang="en-GB" sz="1400" b="1" dirty="0"/>
              <a:t>what must be in place as a minimum </a:t>
            </a:r>
            <a:r>
              <a:rPr lang="en-GB" sz="1400" b="0" dirty="0"/>
              <a:t>for people to survive and recover from crisis with dignity (page 8). </a:t>
            </a:r>
            <a:r>
              <a:rPr lang="en-US" sz="1400" b="0" dirty="0"/>
              <a:t>The key actions and guidance notes offer suggestions and advice, but it is up to practitioners to determine the best actions to take in the contexts in which they operate.</a:t>
            </a:r>
          </a:p>
        </p:txBody>
      </p:sp>
    </p:spTree>
    <p:extLst>
      <p:ext uri="{BB962C8B-B14F-4D97-AF65-F5344CB8AC3E}">
        <p14:creationId xmlns:p14="http://schemas.microsoft.com/office/powerpoint/2010/main" val="42082572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Ask participants to review the nine commitments of the CHS. Challenge them to explain the difference in approach/focus between these nine commitments and the four Protection Principles just discussed. Responses should lead to the observation that the nine commitments of the CHS are a further expansion of the same thinking, approach, and goals – but with more detail and a focus on specific organisational responsibilities for achieving them.</a:t>
            </a:r>
          </a:p>
          <a:p>
            <a:endParaRPr lang="en-US" sz="1400" dirty="0"/>
          </a:p>
          <a:p>
            <a:r>
              <a:rPr lang="en-US" sz="1400" dirty="0"/>
              <a:t>If you will use the STP session 6 (CHS) later in the course, then note that you’ll cover the CHS in more detail in a later session and move to the next slide. Otherwise, continue with the following discussion points:</a:t>
            </a:r>
          </a:p>
          <a:p>
            <a:endParaRPr lang="en-US" sz="1400" dirty="0"/>
          </a:p>
          <a:p>
            <a:r>
              <a:rPr lang="en-US" sz="1400" dirty="0"/>
              <a:t>To illustrate the point, ask participants to recall the two main tenets of the Sphere philosophy (the </a:t>
            </a:r>
            <a:r>
              <a:rPr lang="en-US" sz="1400" b="1" dirty="0"/>
              <a:t>right</a:t>
            </a:r>
            <a:r>
              <a:rPr lang="en-US" sz="1400" dirty="0"/>
              <a:t> to assistance, and assistance with </a:t>
            </a:r>
            <a:r>
              <a:rPr lang="en-US" sz="1400" b="1" dirty="0"/>
              <a:t>dignity</a:t>
            </a:r>
            <a:r>
              <a:rPr lang="en-US" sz="1400" dirty="0"/>
              <a:t>). Ask them which of these commitments would support the </a:t>
            </a:r>
            <a:r>
              <a:rPr lang="en-US" sz="1400" b="1" u="none" dirty="0"/>
              <a:t>rights</a:t>
            </a:r>
            <a:r>
              <a:rPr lang="en-US" sz="1400" dirty="0"/>
              <a:t> aspect, and which would support the </a:t>
            </a:r>
            <a:r>
              <a:rPr lang="en-US" sz="1400" b="1" u="none" dirty="0"/>
              <a:t>dignity</a:t>
            </a:r>
            <a:r>
              <a:rPr lang="en-US" sz="1400" dirty="0"/>
              <a:t> aspect. The result will be an overlapping set of (at least) the first five commitments. </a:t>
            </a:r>
          </a:p>
          <a:p>
            <a:endParaRPr lang="en-US" sz="1400" dirty="0"/>
          </a:p>
          <a:p>
            <a:r>
              <a:rPr lang="en-US" sz="1400" dirty="0"/>
              <a:t>Note that commitments 1 to 5 focus directly on </a:t>
            </a:r>
            <a:r>
              <a:rPr lang="en-US" sz="1400" u="none" dirty="0"/>
              <a:t>accountabilities </a:t>
            </a:r>
            <a:r>
              <a:rPr lang="en-US" sz="1400" b="1" u="none" dirty="0"/>
              <a:t>to affected communities</a:t>
            </a:r>
            <a:r>
              <a:rPr lang="en-US" sz="1400" dirty="0"/>
              <a:t>, while commitments 6 to 9 include accountabilities to </a:t>
            </a:r>
            <a:r>
              <a:rPr lang="en-US" sz="1400" b="1" u="none" dirty="0"/>
              <a:t>staff, other organisations and donors </a:t>
            </a:r>
            <a:r>
              <a:rPr lang="en-US" sz="1400" dirty="0"/>
              <a:t>as well.</a:t>
            </a:r>
          </a:p>
        </p:txBody>
      </p:sp>
    </p:spTree>
    <p:extLst>
      <p:ext uri="{BB962C8B-B14F-4D97-AF65-F5344CB8AC3E}">
        <p14:creationId xmlns:p14="http://schemas.microsoft.com/office/powerpoint/2010/main" val="20694755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Refer participants to the second half of the Handbook – the four technical chapters. Call for a show of hands of people who have used information from these chapters in their work. Call for a few examples. Briefly explain the overall structure of the technical chapters using the diagram as a guide.</a:t>
            </a:r>
          </a:p>
        </p:txBody>
      </p:sp>
    </p:spTree>
    <p:extLst>
      <p:ext uri="{BB962C8B-B14F-4D97-AF65-F5344CB8AC3E}">
        <p14:creationId xmlns:p14="http://schemas.microsoft.com/office/powerpoint/2010/main" val="4241259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Review the text and ask participants to quickly find and cite one or two actions from the Shelter chapter to guide the activity shown in the photograph from Haiti (post-disaster home repair).</a:t>
            </a:r>
          </a:p>
          <a:p>
            <a:endParaRPr lang="en-US" sz="1400" dirty="0"/>
          </a:p>
          <a:p>
            <a:r>
              <a:rPr lang="en-US" sz="1400" dirty="0"/>
              <a:t>ALTERNATIVELY: If this is the first time that participants are required to search the Handbook for content related to a particular topic, this can be a daunting task. It may be better to work through this together then let participants search for themselves on the following three slides.</a:t>
            </a:r>
          </a:p>
          <a:p>
            <a:endParaRPr lang="en-US" sz="1400" dirty="0"/>
          </a:p>
          <a:p>
            <a:r>
              <a:rPr lang="en-US" sz="1400" dirty="0"/>
              <a:t>Step 1: Navigate to the chapter structure diagram at the start of the Shelter chapter (page 238).</a:t>
            </a:r>
          </a:p>
          <a:p>
            <a:r>
              <a:rPr lang="en-US" sz="1400" dirty="0"/>
              <a:t>Step 2: The task being undertaken is home repair following a disaster (Hurricane Matthew), so deduce that the most likely sections in which to find relevant key actions would be Living space or Technical assistance.</a:t>
            </a:r>
          </a:p>
          <a:p>
            <a:r>
              <a:rPr lang="en-US" sz="1400" dirty="0"/>
              <a:t>Step 3: Turn to page 254 to find the key actions for standard 3.</a:t>
            </a:r>
          </a:p>
          <a:p>
            <a:r>
              <a:rPr lang="en-US" sz="1400" dirty="0"/>
              <a:t>Step 4: Because the picture seems to show repairs being made to an existing shelter (rather than building a new shelter), the third key action seems to be the most relevant.</a:t>
            </a:r>
          </a:p>
          <a:p>
            <a:endParaRPr lang="en-US" sz="1400" dirty="0"/>
          </a:p>
          <a:p>
            <a:r>
              <a:rPr lang="en-US" sz="1400" dirty="0"/>
              <a:t>You could then ask participants to check standard 5 for relevant actions.</a:t>
            </a:r>
          </a:p>
          <a:p>
            <a:endParaRPr lang="en-US" sz="1400" dirty="0"/>
          </a:p>
          <a:p>
            <a:r>
              <a:rPr lang="en-US" sz="1400" dirty="0"/>
              <a:t>Possible answers: standard 3 – key actions 3, standard 5 – all key actions.</a:t>
            </a:r>
          </a:p>
        </p:txBody>
      </p:sp>
    </p:spTree>
    <p:extLst>
      <p:ext uri="{BB962C8B-B14F-4D97-AF65-F5344CB8AC3E}">
        <p14:creationId xmlns:p14="http://schemas.microsoft.com/office/powerpoint/2010/main" val="1369607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Review the text and ask participants to locate and cite an </a:t>
            </a:r>
            <a:r>
              <a:rPr lang="en-US" sz="1400" b="1" i="0" u="none" dirty="0"/>
              <a:t>indicator</a:t>
            </a:r>
            <a:r>
              <a:rPr lang="en-US" sz="1400" dirty="0"/>
              <a:t> from the health chapter that would be useful for monitoring this measles vaccination campaign.</a:t>
            </a:r>
          </a:p>
          <a:p>
            <a:pPr marL="0" marR="0" lvl="0" indent="0" defTabSz="457200" eaLnBrk="1" fontAlgn="auto" latinLnBrk="0" hangingPunct="1">
              <a:lnSpc>
                <a:spcPct val="117999"/>
              </a:lnSpc>
              <a:spcBef>
                <a:spcPts val="0"/>
              </a:spcBef>
              <a:spcAft>
                <a:spcPts val="0"/>
              </a:spcAft>
              <a:buClrTx/>
              <a:buSzTx/>
              <a:buFontTx/>
              <a:buNone/>
              <a:tabLst/>
              <a:defRPr/>
            </a:pPr>
            <a:r>
              <a:rPr lang="en-US" sz="1400" dirty="0"/>
              <a:t>Possible answer: standard 2.2.1 – first key indicator.</a:t>
            </a:r>
          </a:p>
          <a:p>
            <a:endParaRPr lang="en-US" sz="1400" dirty="0"/>
          </a:p>
        </p:txBody>
      </p:sp>
    </p:spTree>
    <p:extLst>
      <p:ext uri="{BB962C8B-B14F-4D97-AF65-F5344CB8AC3E}">
        <p14:creationId xmlns:p14="http://schemas.microsoft.com/office/powerpoint/2010/main" val="33489177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Review the definition provided and ask participants to find and cite one guidance note that would be useful to apply to this school feeding programme.</a:t>
            </a:r>
          </a:p>
          <a:p>
            <a:endParaRPr lang="en-GB" sz="1400" noProof="0" dirty="0"/>
          </a:p>
          <a:p>
            <a:r>
              <a:rPr lang="en-GB" sz="1400" noProof="0" dirty="0"/>
              <a:t>Possible answer: WASH standard 1.1: Hygiene promotion – Working with children: “Children can promote healthy behaviours to their peers and family. The department of education or social services can identify opportunities to promote hygiene in schools, residential care and child-headed households, and to children living on the street…”</a:t>
            </a:r>
          </a:p>
          <a:p>
            <a:endParaRPr lang="en-GB" sz="1400" noProof="0" dirty="0"/>
          </a:p>
          <a:p>
            <a:r>
              <a:rPr lang="en-GB" sz="1400" noProof="0" dirty="0"/>
              <a:t>This is the most challenging of these search tasks, and is best achieved using digital versions of the Handbook. If you search the interactive Handbook for “schools” then this piece of advice can be found quickly.</a:t>
            </a:r>
          </a:p>
        </p:txBody>
      </p:sp>
    </p:spTree>
    <p:extLst>
      <p:ext uri="{BB962C8B-B14F-4D97-AF65-F5344CB8AC3E}">
        <p14:creationId xmlns:p14="http://schemas.microsoft.com/office/powerpoint/2010/main" val="23209880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This is an important slide to spend a few minutes on. Advise participants to not confuse success or failure in achieving a single indicator with success or failure in meeting the related standard. </a:t>
            </a:r>
            <a:r>
              <a:rPr lang="en-GB" sz="1400" b="1" noProof="0" dirty="0"/>
              <a:t>They are only indicators. </a:t>
            </a:r>
            <a:r>
              <a:rPr lang="en-GB" sz="1400" noProof="0" dirty="0"/>
              <a:t>Their benefit is that they are quantifiable and measurable. When any one indicator is measured to fall short (particularly a process or target indicator), responders should immediately look to other indicators and other standards to confirm if indeed the standard is not being met. In some situations where an indicator is not met, the related standard can be met by compensating in other areas. For example, if water collection is less than 15 litres per day (page 106), but there is increased distribution and use of soap, adequate living space, and sufficient toilets, there may be no increased rate of </a:t>
            </a:r>
            <a:r>
              <a:rPr lang="en-GB" sz="1400" noProof="0" dirty="0" err="1"/>
              <a:t>diarrhea</a:t>
            </a:r>
            <a:r>
              <a:rPr lang="en-GB" sz="1400" noProof="0" dirty="0"/>
              <a:t> or other adverse effects on public health usually associated with inadequate water supply, i.e. despite having less than 15 litres per day, people have a sufficient quantity of water to meet their most important needs. (WASH standard 2.1, page 105)</a:t>
            </a:r>
          </a:p>
        </p:txBody>
      </p:sp>
    </p:spTree>
    <p:extLst>
      <p:ext uri="{BB962C8B-B14F-4D97-AF65-F5344CB8AC3E}">
        <p14:creationId xmlns:p14="http://schemas.microsoft.com/office/powerpoint/2010/main" val="9297424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This may need careful explanation. Refer participants to page 7 and ask them to read the definitions there. Then explain the same ideas in simpler terms using the prepared slide. Ask participants to find an example of each type as you describe each one. </a:t>
            </a:r>
          </a:p>
          <a:p>
            <a:endParaRPr lang="en-GB" sz="1400" noProof="0" dirty="0"/>
          </a:p>
          <a:p>
            <a:r>
              <a:rPr lang="en-GB" sz="1400" noProof="0" dirty="0"/>
              <a:t>A few examples are provided below:</a:t>
            </a:r>
          </a:p>
          <a:p>
            <a:endParaRPr lang="en-GB" sz="1400" noProof="0" dirty="0"/>
          </a:p>
          <a:p>
            <a:r>
              <a:rPr lang="en-GB" sz="1400" noProof="0" dirty="0"/>
              <a:t>Example process indicators:</a:t>
            </a:r>
          </a:p>
          <a:p>
            <a:pPr marL="342900" indent="-342900">
              <a:buFont typeface="Arial" panose="020B0604020202020204" pitchFamily="34" charset="0"/>
              <a:buChar char="•"/>
            </a:pPr>
            <a:r>
              <a:rPr lang="en-GB" sz="1400" noProof="0" dirty="0"/>
              <a:t>There are no cases of scurvy, pellagra, beriberi, or riboflavin deficiency (page 183) </a:t>
            </a:r>
          </a:p>
          <a:p>
            <a:pPr marL="342900" indent="-342900">
              <a:buFont typeface="Arial" panose="020B0604020202020204" pitchFamily="34" charset="0"/>
              <a:buChar char="•"/>
            </a:pPr>
            <a:r>
              <a:rPr lang="en-GB" sz="1400" noProof="0" dirty="0"/>
              <a:t>All healthcare workers clean their hands, using soap or alcohol rub, before and after every patient contact (page 134)</a:t>
            </a:r>
          </a:p>
          <a:p>
            <a:endParaRPr lang="en-GB" sz="1400" noProof="0" dirty="0"/>
          </a:p>
          <a:p>
            <a:r>
              <a:rPr lang="en-GB" sz="1400" noProof="0" dirty="0"/>
              <a:t>Example progress indicators:</a:t>
            </a:r>
          </a:p>
          <a:p>
            <a:pPr marL="342900" marR="0" lvl="0" indent="-342900" defTabSz="457200" eaLnBrk="1" fontAlgn="auto" latinLnBrk="0" hangingPunct="1">
              <a:lnSpc>
                <a:spcPct val="117999"/>
              </a:lnSpc>
              <a:spcBef>
                <a:spcPts val="0"/>
              </a:spcBef>
              <a:spcAft>
                <a:spcPts val="0"/>
              </a:spcAft>
              <a:buClrTx/>
              <a:buSzTx/>
              <a:buFont typeface="Arial" panose="020B0604020202020204" pitchFamily="34" charset="0"/>
              <a:buChar char="•"/>
              <a:tabLst/>
              <a:defRPr/>
            </a:pPr>
            <a:r>
              <a:rPr lang="en-GB" sz="1400" noProof="0" dirty="0"/>
              <a:t>Percentage of public markets with appropriate and adequate waste storage (page 129)</a:t>
            </a:r>
          </a:p>
          <a:p>
            <a:pPr marL="342900" marR="0" lvl="0" indent="-342900" defTabSz="457200" eaLnBrk="1" fontAlgn="auto" latinLnBrk="0" hangingPunct="1">
              <a:lnSpc>
                <a:spcPct val="117999"/>
              </a:lnSpc>
              <a:spcBef>
                <a:spcPts val="0"/>
              </a:spcBef>
              <a:spcAft>
                <a:spcPts val="0"/>
              </a:spcAft>
              <a:buClrTx/>
              <a:buSzTx/>
              <a:buFont typeface="Arial" panose="020B0604020202020204" pitchFamily="34" charset="0"/>
              <a:buChar char="•"/>
              <a:tabLst/>
              <a:defRPr/>
            </a:pPr>
            <a:r>
              <a:rPr lang="en-GB" sz="1400" noProof="0" dirty="0"/>
              <a:t>Percentage of shelters and/or settlement sites that have safe access to essential services within an acceptable amount of time or distance (page 250)</a:t>
            </a:r>
          </a:p>
          <a:p>
            <a:pPr marL="0" marR="0" lvl="0" indent="0" defTabSz="457200" eaLnBrk="1" fontAlgn="auto" latinLnBrk="0" hangingPunct="1">
              <a:lnSpc>
                <a:spcPct val="117999"/>
              </a:lnSpc>
              <a:spcBef>
                <a:spcPts val="0"/>
              </a:spcBef>
              <a:spcAft>
                <a:spcPts val="0"/>
              </a:spcAft>
              <a:buClrTx/>
              <a:buSzTx/>
              <a:buFontTx/>
              <a:buNone/>
              <a:tabLst/>
              <a:defRPr/>
            </a:pPr>
            <a:endParaRPr lang="en-GB" sz="1400" noProof="0" dirty="0"/>
          </a:p>
          <a:p>
            <a:r>
              <a:rPr lang="en-GB" sz="1400" noProof="0" dirty="0"/>
              <a:t>Example target indicators: </a:t>
            </a:r>
          </a:p>
          <a:p>
            <a:pPr marL="342900" indent="-342900">
              <a:buFont typeface="Arial" panose="020B0604020202020204" pitchFamily="34" charset="0"/>
              <a:buChar char="•"/>
            </a:pPr>
            <a:r>
              <a:rPr lang="en-GB" sz="1400" noProof="0" dirty="0"/>
              <a:t>Distance from dwellings to final distribution points or markets (in case of vouchers or cash) – target &lt;5 kilometres (page 205)</a:t>
            </a:r>
          </a:p>
          <a:p>
            <a:pPr marL="342900" indent="-342900">
              <a:buFont typeface="Arial" panose="020B0604020202020204" pitchFamily="34" charset="0"/>
              <a:buChar char="•"/>
            </a:pPr>
            <a:r>
              <a:rPr lang="en-GB" sz="1400" noProof="0" dirty="0"/>
              <a:t>Number of accessible toilets – minimum: 1 per 20 inpatients (page 135)</a:t>
            </a:r>
          </a:p>
          <a:p>
            <a:endParaRPr lang="en-GB" sz="1400" noProof="0" dirty="0"/>
          </a:p>
          <a:p>
            <a:endParaRPr lang="en-GB" sz="1400" noProof="0" dirty="0"/>
          </a:p>
        </p:txBody>
      </p:sp>
    </p:spTree>
    <p:extLst>
      <p:ext uri="{BB962C8B-B14F-4D97-AF65-F5344CB8AC3E}">
        <p14:creationId xmlns:p14="http://schemas.microsoft.com/office/powerpoint/2010/main" val="7726168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Use the slide animation to bring up each statement then the correct answer one at a time. Show each statement and ask for a show of hands to determine the group consensus on what kind of indicator is being shown.</a:t>
            </a:r>
          </a:p>
          <a:p>
            <a:endParaRPr lang="en-US" sz="1400" dirty="0"/>
          </a:p>
          <a:p>
            <a:r>
              <a:rPr lang="en-US" sz="1400" dirty="0"/>
              <a:t>Note: the final item is presented as a progress indicator although it contains a numeric indicator. Measuring current kcal per person per day and comparing with 2,100 is also valid. The categorisation of indicators is less important than knowing how to use them.</a:t>
            </a:r>
          </a:p>
        </p:txBody>
      </p:sp>
    </p:spTree>
    <p:extLst>
      <p:ext uri="{BB962C8B-B14F-4D97-AF65-F5344CB8AC3E}">
        <p14:creationId xmlns:p14="http://schemas.microsoft.com/office/powerpoint/2010/main" val="25712348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Explain that the Code of Conduct is one of the oldest products of a quality and accountability initiative that is still in wide use. It is considered a direct supporting component of the Humanitarian Charter (and therefore the Sphere Handbook) and it reflects many of the same values found elsewhere in the Sphere Handbook. Explain that this code is quite specific, and is often difficult to follow to the letter or to follow in all aspects. </a:t>
            </a:r>
          </a:p>
          <a:p>
            <a:endParaRPr lang="en-US" sz="1400" dirty="0"/>
          </a:p>
          <a:p>
            <a:r>
              <a:rPr lang="en-US" sz="1400" dirty="0"/>
              <a:t>Note the Code of Conduct Principles are listed on page 6 and the full code is presented in Annex 2 starting on page 385.</a:t>
            </a:r>
          </a:p>
          <a:p>
            <a:endParaRPr lang="en-US" sz="1400" dirty="0"/>
          </a:p>
          <a:p>
            <a:pPr marL="0" marR="0" lvl="0" indent="0" algn="l" defTabSz="457200" eaLnBrk="1" fontAlgn="auto" latinLnBrk="0" hangingPunct="1">
              <a:lnSpc>
                <a:spcPct val="117999"/>
              </a:lnSpc>
              <a:spcBef>
                <a:spcPts val="0"/>
              </a:spcBef>
              <a:spcAft>
                <a:spcPts val="0"/>
              </a:spcAft>
              <a:buClrTx/>
              <a:buSzTx/>
              <a:buFontTx/>
              <a:buNone/>
              <a:tabLst/>
              <a:defRPr/>
            </a:pPr>
            <a:r>
              <a:rPr lang="en-US" sz="1400" dirty="0"/>
              <a:t>Ask participants what the </a:t>
            </a:r>
            <a:r>
              <a:rPr lang="en-US" sz="1400" b="1" dirty="0"/>
              <a:t>humanitarian imperative </a:t>
            </a:r>
            <a:r>
              <a:rPr lang="en-US" sz="1400" dirty="0"/>
              <a:t>is. Answer: “</a:t>
            </a:r>
            <a:r>
              <a:rPr lang="en-GB" sz="1400" b="1" i="0" u="none" dirty="0">
                <a:effectLst/>
                <a:latin typeface="+mn-lt"/>
                <a:ea typeface="+mn-ea"/>
                <a:cs typeface="+mn-cs"/>
                <a:sym typeface="Helvetica Neue"/>
              </a:rPr>
              <a:t>Action</a:t>
            </a:r>
            <a:r>
              <a:rPr lang="en-GB" sz="1400" b="0" i="0" dirty="0">
                <a:effectLst/>
                <a:latin typeface="+mn-lt"/>
                <a:ea typeface="+mn-ea"/>
                <a:cs typeface="+mn-cs"/>
                <a:sym typeface="Helvetica Neue"/>
              </a:rPr>
              <a:t> should be taken to prevent or alleviate human suffering arising out of disaster or conflict</a:t>
            </a:r>
            <a:r>
              <a:rPr lang="en-US" sz="1400" b="0" i="0" dirty="0">
                <a:effectLst/>
                <a:latin typeface="+mn-lt"/>
                <a:ea typeface="+mn-ea"/>
                <a:cs typeface="+mn-cs"/>
                <a:sym typeface="Helvetica Neue"/>
              </a:rPr>
              <a:t>”. Note the similarity and difference to the second core belief of Sphere philosophy (page 4): “</a:t>
            </a:r>
            <a:r>
              <a:rPr lang="en-GB" sz="1400" b="1" u="none" noProof="0" dirty="0"/>
              <a:t>All possible steps </a:t>
            </a:r>
            <a:r>
              <a:rPr lang="en-GB" sz="1400" noProof="0" dirty="0"/>
              <a:t>should be taken to </a:t>
            </a:r>
            <a:r>
              <a:rPr lang="en-GB" sz="1400" b="0" noProof="0" dirty="0"/>
              <a:t>alleviate human suffering arising out of disaster or conflict.”</a:t>
            </a:r>
          </a:p>
          <a:p>
            <a:endParaRPr lang="en-US" sz="1400" dirty="0"/>
          </a:p>
          <a:p>
            <a:r>
              <a:rPr lang="en-US" sz="1400" dirty="0"/>
              <a:t>Ask participants to stand up and to move around the room to quickly tour the 10 prepared posters (A3 sheets with one principle printed on each). This kind of activity may be referred to as a “gallery walk”.</a:t>
            </a:r>
          </a:p>
          <a:p>
            <a:endParaRPr lang="en-US" sz="1400" dirty="0"/>
          </a:p>
        </p:txBody>
      </p:sp>
    </p:spTree>
    <p:extLst>
      <p:ext uri="{BB962C8B-B14F-4D97-AF65-F5344CB8AC3E}">
        <p14:creationId xmlns:p14="http://schemas.microsoft.com/office/powerpoint/2010/main" val="3955082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Review the learning objectives. Explain that this session is a quick overview of Sphere and the Handbook in particular. The session includes some quick Handbook navigation exercises to help users become accustomed to using it.</a:t>
            </a:r>
          </a:p>
          <a:p>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If you are following the five-day course then most chapters and concepts introduced in this session will be covered in greater depth over the following days – with the exception of the Code of Conduct which therefore has dedicated time in this session.</a:t>
            </a:r>
          </a:p>
          <a:p>
            <a:endParaRPr lang="en-US" sz="1400" dirty="0"/>
          </a:p>
          <a:p>
            <a:r>
              <a:rPr lang="en-US" sz="1400" dirty="0"/>
              <a:t>Advise participants to write their name on their Handbooks now and encourage them to make their own notes directly in their books.</a:t>
            </a:r>
          </a:p>
          <a:p>
            <a:endParaRPr lang="en-US" sz="1400" dirty="0"/>
          </a:p>
          <a:p>
            <a:r>
              <a:rPr lang="en-US" sz="1400" dirty="0"/>
              <a:t>If you don’t have printed Handbooks (but you do have Internet), participants should use the interactive Handbook at the URL shown. Even if you </a:t>
            </a:r>
            <a:r>
              <a:rPr lang="en-US" sz="1400" i="1" dirty="0"/>
              <a:t>do</a:t>
            </a:r>
            <a:r>
              <a:rPr lang="en-US" sz="1400" dirty="0"/>
              <a:t> have printed Handbooks, searching the Handbook for information (slides 13 to 16) may be easier on the digital platform.</a:t>
            </a:r>
          </a:p>
        </p:txBody>
      </p:sp>
    </p:spTree>
    <p:extLst>
      <p:ext uri="{BB962C8B-B14F-4D97-AF65-F5344CB8AC3E}">
        <p14:creationId xmlns:p14="http://schemas.microsoft.com/office/powerpoint/2010/main" val="18791410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Continues the list of the 10 principles of the Code of Conduct.</a:t>
            </a:r>
          </a:p>
        </p:txBody>
      </p:sp>
    </p:spTree>
    <p:extLst>
      <p:ext uri="{BB962C8B-B14F-4D97-AF65-F5344CB8AC3E}">
        <p14:creationId xmlns:p14="http://schemas.microsoft.com/office/powerpoint/2010/main" val="16010610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1400" dirty="0"/>
              <a:t>After a few minutes of “touring” the posters, ask participants to move to any one of the principles they believe that they (or their organisation) have failed to uphold in a particular instance (or where there was significant debate about the point). If there is more than one person at the same poster, ask them to briefly exchange information on their situations. This will take 3 to 5 minutes. When the time has run out (or the discussion in the room has gone quiet), ask them to react to question 3 on the slide – How can organisations work to better follow the specific principle?</a:t>
            </a:r>
          </a:p>
          <a:p>
            <a:pPr marL="0" marR="0" lvl="0" indent="0" defTabSz="457200" eaLnBrk="1" fontAlgn="auto" latinLnBrk="0" hangingPunct="1">
              <a:lnSpc>
                <a:spcPct val="117999"/>
              </a:lnSpc>
              <a:spcBef>
                <a:spcPts val="0"/>
              </a:spcBef>
              <a:spcAft>
                <a:spcPts val="0"/>
              </a:spcAft>
              <a:buClrTx/>
              <a:buSzTx/>
              <a:buFontTx/>
              <a:buNone/>
              <a:tabLst/>
              <a:defRPr/>
            </a:pPr>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r>
              <a:rPr lang="en-US" sz="1400" dirty="0"/>
              <a:t>Final debriefing of this question will take another 5 to 10 minutes.</a:t>
            </a:r>
          </a:p>
          <a:p>
            <a:endParaRPr lang="en-US" sz="1400" dirty="0"/>
          </a:p>
        </p:txBody>
      </p:sp>
    </p:spTree>
    <p:extLst>
      <p:ext uri="{BB962C8B-B14F-4D97-AF65-F5344CB8AC3E}">
        <p14:creationId xmlns:p14="http://schemas.microsoft.com/office/powerpoint/2010/main" val="23244249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This is a quick reminder that Sphere is not alone. Note the </a:t>
            </a:r>
            <a:r>
              <a:rPr lang="en-US" sz="1400" dirty="0"/>
              <a:t>Code of Conduct</a:t>
            </a:r>
            <a:r>
              <a:rPr lang="en-GB" sz="1400" noProof="0" dirty="0"/>
              <a:t> and the foundation chapters are just as much the basis for the other standards as they are for Sphere – but they are only presented in the Sphere Handbook to avoid repetition.</a:t>
            </a:r>
          </a:p>
          <a:p>
            <a:endParaRPr lang="en-GB" sz="1400" noProof="0" dirty="0"/>
          </a:p>
          <a:p>
            <a:r>
              <a:rPr lang="en-GB" sz="1400" noProof="0" dirty="0"/>
              <a:t>Explain that these standards are covered in more detail in another training session dedicated to the partner standards. If you’re not using the HSP module later in the course or workshop, take an extra 2 minutes to relay the key messages from the HSP module, and encourage participants to download the HSP app during the next break. A flyer for the app is included in the training package.</a:t>
            </a:r>
          </a:p>
          <a:p>
            <a:endParaRPr lang="en-GB" sz="1400" noProof="0" dirty="0"/>
          </a:p>
          <a:p>
            <a:r>
              <a:rPr lang="en-GB" sz="1400" noProof="0" dirty="0"/>
              <a:t>HSP key messages:</a:t>
            </a:r>
          </a:p>
          <a:p>
            <a:pPr marL="285750" lvl="0" indent="-285750" rtl="0">
              <a:buFontTx/>
              <a:buChar char="-"/>
            </a:pPr>
            <a:r>
              <a:rPr lang="en-GB" sz="1400" noProof="0" dirty="0">
                <a:effectLst/>
                <a:latin typeface="+mn-lt"/>
                <a:ea typeface="+mn-ea"/>
                <a:cs typeface="+mn-cs"/>
                <a:sym typeface="Helvetica Neue"/>
              </a:rPr>
              <a:t>The partner standards are all organised similarly to the Sphere Handbook with standards, actions, indicators and guidance notes in most cases.</a:t>
            </a:r>
          </a:p>
          <a:p>
            <a:pPr marL="285750" lvl="0" indent="-285750">
              <a:buFontTx/>
              <a:buChar char="-"/>
            </a:pPr>
            <a:r>
              <a:rPr lang="en-GB" sz="1400" noProof="0" dirty="0">
                <a:effectLst/>
                <a:latin typeface="+mn-lt"/>
                <a:ea typeface="+mn-ea"/>
                <a:cs typeface="+mn-cs"/>
                <a:sym typeface="Helvetica Neue"/>
              </a:rPr>
              <a:t>They are useful within their defined scope and can be easily used together with Sphere without any contradiction.</a:t>
            </a:r>
          </a:p>
          <a:p>
            <a:pPr marL="285750" indent="-285750">
              <a:buFontTx/>
              <a:buChar char="-"/>
            </a:pPr>
            <a:r>
              <a:rPr lang="en-GB" sz="1400" noProof="0" dirty="0">
                <a:effectLst/>
                <a:latin typeface="+mn-lt"/>
                <a:ea typeface="+mn-ea"/>
                <a:cs typeface="+mn-cs"/>
                <a:sym typeface="Helvetica Neue"/>
              </a:rPr>
              <a:t>The HSP app is a handy way to take this reference material with you (to the field or any other place) as it works offline; you download the books that you need beforehand.</a:t>
            </a:r>
          </a:p>
          <a:p>
            <a:pPr marL="285750" indent="-285750">
              <a:buFontTx/>
              <a:buChar char="-"/>
            </a:pPr>
            <a:endParaRPr lang="en-GB" sz="1400" noProof="0" dirty="0"/>
          </a:p>
        </p:txBody>
      </p:sp>
    </p:spTree>
    <p:extLst>
      <p:ext uri="{BB962C8B-B14F-4D97-AF65-F5344CB8AC3E}">
        <p14:creationId xmlns:p14="http://schemas.microsoft.com/office/powerpoint/2010/main" val="42915866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This is both an analysis and a summary exercise. Show the slide and ask participants to use the cards provided together with tape, markers, slicky notes, and other available materials to make a “master diagram” of the Sphere components and how they relate to one another. During the debriefing, find a least one positive thing to say about each diagram, and congratulate any that you think are very well done. These can be kept on the wall of the training room if you are continuing a workshop with additional sessions.</a:t>
            </a:r>
          </a:p>
          <a:p>
            <a:endParaRPr lang="en-US" sz="1400" dirty="0"/>
          </a:p>
          <a:p>
            <a:r>
              <a:rPr lang="en-US" sz="1400" b="1" dirty="0"/>
              <a:t>Ensure that you have at least 30 minutes (including playback) for this.</a:t>
            </a:r>
            <a:r>
              <a:rPr lang="en-US" sz="1400" b="0" dirty="0"/>
              <a:t> If the gallery tour playback and debrief overrun then be prepared to drop this slide/activity.</a:t>
            </a:r>
            <a:endParaRPr lang="en-US" sz="1400" b="1" dirty="0"/>
          </a:p>
        </p:txBody>
      </p:sp>
    </p:spTree>
    <p:extLst>
      <p:ext uri="{BB962C8B-B14F-4D97-AF65-F5344CB8AC3E}">
        <p14:creationId xmlns:p14="http://schemas.microsoft.com/office/powerpoint/2010/main" val="14132468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b="1" dirty="0"/>
          </a:p>
        </p:txBody>
      </p:sp>
    </p:spTree>
    <p:extLst>
      <p:ext uri="{BB962C8B-B14F-4D97-AF65-F5344CB8AC3E}">
        <p14:creationId xmlns:p14="http://schemas.microsoft.com/office/powerpoint/2010/main" val="30954174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Thank everyone for their attention and note the return time if there is a follow-on session.</a:t>
            </a:r>
          </a:p>
        </p:txBody>
      </p:sp>
    </p:spTree>
    <p:extLst>
      <p:ext uri="{BB962C8B-B14F-4D97-AF65-F5344CB8AC3E}">
        <p14:creationId xmlns:p14="http://schemas.microsoft.com/office/powerpoint/2010/main" val="1462116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If you didn’t use STP session 1 (Welcome and Introduction), then spend a little extra time here to cover the key points from slides 12 (“The Sphere movement”) and 13 (“How it all began…”), i.e. the Rwanda genocides in 1994, Danida and the JEEAR.</a:t>
            </a:r>
          </a:p>
        </p:txBody>
      </p:sp>
    </p:spTree>
    <p:extLst>
      <p:ext uri="{BB962C8B-B14F-4D97-AF65-F5344CB8AC3E}">
        <p14:creationId xmlns:p14="http://schemas.microsoft.com/office/powerpoint/2010/main" val="2361065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Show the short video and ask participants what key points they take away from it.</a:t>
            </a:r>
          </a:p>
          <a:p>
            <a:r>
              <a:rPr lang="en-US" sz="1400" dirty="0"/>
              <a:t>These should include:</a:t>
            </a:r>
          </a:p>
          <a:p>
            <a:pPr marL="342900" indent="-342900">
              <a:buFont typeface="Arial" panose="020B0604020202020204" pitchFamily="34" charset="0"/>
              <a:buChar char="•"/>
            </a:pPr>
            <a:r>
              <a:rPr lang="en-US" sz="1400" dirty="0"/>
              <a:t>The concept of dignity</a:t>
            </a:r>
          </a:p>
          <a:p>
            <a:pPr marL="342900" indent="-342900">
              <a:buFont typeface="Arial" panose="020B0604020202020204" pitchFamily="34" charset="0"/>
              <a:buChar char="•"/>
            </a:pPr>
            <a:r>
              <a:rPr lang="en-US" sz="1400" dirty="0"/>
              <a:t>Guidance on doing the right thing at the right time</a:t>
            </a:r>
          </a:p>
          <a:p>
            <a:pPr marL="342900" indent="-342900">
              <a:buFont typeface="Arial" panose="020B0604020202020204" pitchFamily="34" charset="0"/>
              <a:buChar char="•"/>
            </a:pPr>
            <a:r>
              <a:rPr lang="en-US" sz="1400" dirty="0"/>
              <a:t>The cornerstone is the Humanitarian Charter</a:t>
            </a:r>
          </a:p>
          <a:p>
            <a:pPr marL="342900" indent="-342900">
              <a:buFont typeface="Arial" panose="020B0604020202020204" pitchFamily="34" charset="0"/>
              <a:buChar char="•"/>
            </a:pPr>
            <a:r>
              <a:rPr lang="en-US" sz="1400" dirty="0"/>
              <a:t>Regularly updated every few years to reflect changes in the field</a:t>
            </a:r>
          </a:p>
          <a:p>
            <a:pPr marL="342900" indent="-342900">
              <a:buFont typeface="Arial" panose="020B0604020202020204" pitchFamily="34" charset="0"/>
              <a:buChar char="•"/>
            </a:pPr>
            <a:r>
              <a:rPr lang="en-US" sz="1400" dirty="0"/>
              <a:t>Communities and people affected by crises are at the heart of their own recovery</a:t>
            </a:r>
          </a:p>
          <a:p>
            <a:pPr marL="342900" indent="-342900">
              <a:buFont typeface="Arial" panose="020B0604020202020204" pitchFamily="34" charset="0"/>
              <a:buChar char="•"/>
            </a:pPr>
            <a:r>
              <a:rPr lang="en-US" sz="1400" dirty="0"/>
              <a:t>Quality and accountability promote dignity</a:t>
            </a:r>
          </a:p>
        </p:txBody>
      </p:sp>
    </p:spTree>
    <p:extLst>
      <p:ext uri="{BB962C8B-B14F-4D97-AF65-F5344CB8AC3E}">
        <p14:creationId xmlns:p14="http://schemas.microsoft.com/office/powerpoint/2010/main" val="587739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If you used STP session 1 then this is a reminder and a revisit.</a:t>
            </a:r>
          </a:p>
          <a:p>
            <a:endParaRPr lang="en-GB" sz="1400" noProof="0" dirty="0"/>
          </a:p>
          <a:p>
            <a:r>
              <a:rPr lang="en-GB" sz="1400" noProof="0" dirty="0"/>
              <a:t>Ask participants for their definition of dignity. If there isn’t clarity on this, call for examples (in lieu of a definition) of programmes where dignity was preserved, or where it was diminished in humanitarian response.</a:t>
            </a:r>
          </a:p>
          <a:p>
            <a:endParaRPr lang="en-GB" sz="1400" noProof="0" dirty="0"/>
          </a:p>
          <a:p>
            <a:r>
              <a:rPr lang="en-GB" sz="1400" noProof="0" dirty="0"/>
              <a:t>Note that most dictionary definitions include language such as</a:t>
            </a:r>
            <a:r>
              <a:rPr lang="en-GB" sz="1400" b="0" i="0" noProof="0" dirty="0">
                <a:effectLst/>
                <a:latin typeface="+mn-lt"/>
                <a:ea typeface="+mn-ea"/>
                <a:cs typeface="+mn-cs"/>
                <a:sym typeface="Helvetica Neue"/>
              </a:rPr>
              <a:t> “the state or quality of being worthy of honour or respect” or “a sense of pride in oneself; self-respect”. This can be quite nuanced. In one sense dignity is self-defined – humanitarians can neither bestow it nor remove it, however we endeavour to treat people with honour and respect.</a:t>
            </a:r>
          </a:p>
          <a:p>
            <a:endParaRPr lang="en-GB" sz="1400" b="0" i="0" noProof="0" dirty="0">
              <a:effectLst/>
              <a:latin typeface="+mn-lt"/>
              <a:ea typeface="+mn-ea"/>
              <a:cs typeface="+mn-cs"/>
              <a:sym typeface="Helvetica Neue"/>
            </a:endParaRPr>
          </a:p>
          <a:p>
            <a:r>
              <a:rPr lang="en-GB" sz="1400" b="0" i="0" noProof="0" dirty="0">
                <a:effectLst/>
                <a:latin typeface="+mn-lt"/>
                <a:ea typeface="+mn-ea"/>
                <a:cs typeface="+mn-cs"/>
                <a:sym typeface="Helvetica Neue"/>
              </a:rPr>
              <a:t>If the participants do not have adequate examples to share, these could be offered:</a:t>
            </a:r>
          </a:p>
          <a:p>
            <a:pPr marL="342900" indent="-342900">
              <a:buFont typeface="Arial" panose="020B0604020202020204" pitchFamily="34" charset="0"/>
              <a:buChar char="•"/>
            </a:pPr>
            <a:r>
              <a:rPr lang="en-GB" sz="1400" b="0" i="0" noProof="0" dirty="0">
                <a:effectLst/>
                <a:latin typeface="+mn-lt"/>
                <a:ea typeface="+mn-ea"/>
                <a:cs typeface="+mn-cs"/>
                <a:sym typeface="Helvetica Neue"/>
              </a:rPr>
              <a:t>Providing shelter from the sun and distributing water to beneficiaries while they are waiting in line to receive hygiene kits</a:t>
            </a:r>
          </a:p>
          <a:p>
            <a:pPr marL="342900" indent="-342900">
              <a:buFont typeface="Arial" panose="020B0604020202020204" pitchFamily="34" charset="0"/>
              <a:buChar char="•"/>
            </a:pPr>
            <a:r>
              <a:rPr lang="en-GB" sz="1400" b="0" i="0" noProof="0" dirty="0">
                <a:effectLst/>
                <a:latin typeface="+mn-lt"/>
                <a:ea typeface="+mn-ea"/>
                <a:cs typeface="+mn-cs"/>
                <a:sym typeface="Helvetica Neue"/>
              </a:rPr>
              <a:t>Providing people cash to buy the food they prefer (and decide to buy) instead of providing in-kind dried rations</a:t>
            </a:r>
          </a:p>
          <a:p>
            <a:pPr marL="342900" indent="-342900">
              <a:buFont typeface="Arial" panose="020B0604020202020204" pitchFamily="34" charset="0"/>
              <a:buChar char="•"/>
            </a:pPr>
            <a:r>
              <a:rPr lang="en-GB" sz="1400" b="0" i="0" noProof="0" dirty="0">
                <a:effectLst/>
                <a:latin typeface="+mn-lt"/>
                <a:ea typeface="+mn-ea"/>
                <a:cs typeface="+mn-cs"/>
                <a:sym typeface="Helvetica Neue"/>
              </a:rPr>
              <a:t>At a registration centre, providing child-friendly spaces so their time and interests are respected</a:t>
            </a:r>
            <a:endParaRPr lang="en-GB" sz="1400" noProof="0" dirty="0"/>
          </a:p>
        </p:txBody>
      </p:sp>
    </p:spTree>
    <p:extLst>
      <p:ext uri="{BB962C8B-B14F-4D97-AF65-F5344CB8AC3E}">
        <p14:creationId xmlns:p14="http://schemas.microsoft.com/office/powerpoint/2010/main" val="2152368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The key point of this slide is to highlight the fundamental point that informed use of Sphere means the use of </a:t>
            </a:r>
            <a:r>
              <a:rPr lang="en-US" sz="1400" b="1" u="none" dirty="0"/>
              <a:t>all of Sphere </a:t>
            </a:r>
            <a:r>
              <a:rPr lang="en-US" sz="1400" dirty="0"/>
              <a:t>– not just the four technical chapters if you are a field worker, and not just the foundation chapters if you are a protection officer.</a:t>
            </a:r>
          </a:p>
        </p:txBody>
      </p:sp>
    </p:spTree>
    <p:extLst>
      <p:ext uri="{BB962C8B-B14F-4D97-AF65-F5344CB8AC3E}">
        <p14:creationId xmlns:p14="http://schemas.microsoft.com/office/powerpoint/2010/main" val="1829343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Take a few moments for participants to locate this chapter in their Handbooks. Highlight the two core points underpinning the Sphere philosophy and approach – the </a:t>
            </a:r>
            <a:r>
              <a:rPr lang="en-US" sz="1400" b="1" dirty="0"/>
              <a:t>right</a:t>
            </a:r>
            <a:r>
              <a:rPr lang="en-US" sz="1400" dirty="0"/>
              <a:t> to assistance, and provision of that assistance with </a:t>
            </a:r>
            <a:r>
              <a:rPr lang="en-US" sz="1400" b="1" dirty="0"/>
              <a:t>dignity. </a:t>
            </a:r>
          </a:p>
          <a:p>
            <a:endParaRPr lang="en-US" sz="1400" b="1" dirty="0"/>
          </a:p>
          <a:p>
            <a:r>
              <a:rPr lang="en-US" sz="1400" b="1" dirty="0"/>
              <a:t>Make a point that in one sense, the Charter answers the question of </a:t>
            </a:r>
            <a:r>
              <a:rPr lang="en-US" sz="1400" b="1" u="sng" dirty="0"/>
              <a:t>why we do humanitarian work</a:t>
            </a:r>
            <a:r>
              <a:rPr lang="en-US" sz="1400" b="1" dirty="0"/>
              <a:t>. </a:t>
            </a:r>
            <a:r>
              <a:rPr lang="en-US" sz="1400" b="0" dirty="0"/>
              <a:t>(What and how come next.)</a:t>
            </a:r>
          </a:p>
        </p:txBody>
      </p:sp>
    </p:spTree>
    <p:extLst>
      <p:ext uri="{BB962C8B-B14F-4D97-AF65-F5344CB8AC3E}">
        <p14:creationId xmlns:p14="http://schemas.microsoft.com/office/powerpoint/2010/main" val="14905858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Ask participants to locate this part of the Handbook. Ask them to quickly read the four principles, and relate these to the two fundamental philosophical points just discussed. They should see how these four principles flow from those two concepts by adding more detail. The two philosophical points about </a:t>
            </a:r>
            <a:r>
              <a:rPr lang="en-US" sz="1400" b="1" u="none" dirty="0"/>
              <a:t>what people (affected people and people in general) should have </a:t>
            </a:r>
            <a:r>
              <a:rPr lang="en-US" sz="1400" dirty="0"/>
              <a:t>are restated as </a:t>
            </a:r>
            <a:r>
              <a:rPr lang="en-US" sz="1400" b="1" u="none" dirty="0"/>
              <a:t>four actions that humanitarians should take </a:t>
            </a:r>
            <a:r>
              <a:rPr lang="en-US" sz="1400" dirty="0"/>
              <a:t>(enhance, ensure, assist, and help).</a:t>
            </a:r>
          </a:p>
          <a:p>
            <a:endParaRPr lang="en-US" sz="1400" dirty="0"/>
          </a:p>
          <a:p>
            <a:pPr marL="0" marR="0" lvl="0" indent="0" algn="l" defTabSz="457200" eaLnBrk="1" fontAlgn="auto" latinLnBrk="0" hangingPunct="1">
              <a:lnSpc>
                <a:spcPct val="117999"/>
              </a:lnSpc>
              <a:spcBef>
                <a:spcPts val="0"/>
              </a:spcBef>
              <a:spcAft>
                <a:spcPts val="0"/>
              </a:spcAft>
              <a:buClrTx/>
              <a:buSzTx/>
              <a:buFontTx/>
              <a:buNone/>
              <a:tabLst/>
              <a:defRPr/>
            </a:pPr>
            <a:r>
              <a:rPr lang="en-US" sz="1400" b="1" dirty="0"/>
              <a:t>Make a point that the Protection Principles answer the question of </a:t>
            </a:r>
            <a:r>
              <a:rPr lang="en-US" sz="1400" b="1" u="sng" dirty="0"/>
              <a:t>what we are supposed to do</a:t>
            </a:r>
            <a:r>
              <a:rPr lang="en-US" sz="1400" b="1" u="none" dirty="0"/>
              <a:t> (in broad terms)</a:t>
            </a:r>
            <a:r>
              <a:rPr lang="en-US" sz="1400" b="1" dirty="0"/>
              <a:t>. </a:t>
            </a:r>
            <a:r>
              <a:rPr lang="en-US" sz="1400" b="0" dirty="0"/>
              <a:t>(How we go about this comes next.)</a:t>
            </a:r>
          </a:p>
          <a:p>
            <a:endParaRPr lang="en-US" sz="1400" dirty="0"/>
          </a:p>
        </p:txBody>
      </p:sp>
    </p:spTree>
    <p:extLst>
      <p:ext uri="{BB962C8B-B14F-4D97-AF65-F5344CB8AC3E}">
        <p14:creationId xmlns:p14="http://schemas.microsoft.com/office/powerpoint/2010/main" val="1371238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This photo by IFRC is from Bangladesh on 2 October 2017. This mother and baby have just received their first assistance package. The Rohingya population that entered into Bangladesh from Myanmar in this emergency fled extreme violence. Many families were torn apart and many remain severely traumatised.</a:t>
            </a:r>
          </a:p>
          <a:p>
            <a:endParaRPr lang="en-GB" sz="1400" noProof="0" dirty="0"/>
          </a:p>
          <a:p>
            <a:r>
              <a:rPr lang="en-GB" sz="1400" noProof="0" dirty="0"/>
              <a:t>Reveal the “How?” question and challenge the participants to look again at the four Protection Principles and explain specific programme activities that would support each one.</a:t>
            </a:r>
          </a:p>
          <a:p>
            <a:endParaRPr lang="en-GB" sz="1400" noProof="0" dirty="0"/>
          </a:p>
          <a:p>
            <a:r>
              <a:rPr lang="en-GB" sz="1400" noProof="0" dirty="0"/>
              <a:t>Explain that there is an in-depth session on the Protection Principles in the STP (and that you will cover this in more detail if that is the training plan for this workshop event).</a:t>
            </a:r>
          </a:p>
        </p:txBody>
      </p:sp>
    </p:spTree>
    <p:extLst>
      <p:ext uri="{BB962C8B-B14F-4D97-AF65-F5344CB8AC3E}">
        <p14:creationId xmlns:p14="http://schemas.microsoft.com/office/powerpoint/2010/main" val="40231522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Page">
    <p:spTree>
      <p:nvGrpSpPr>
        <p:cNvPr id="1" name=""/>
        <p:cNvGrpSpPr/>
        <p:nvPr/>
      </p:nvGrpSpPr>
      <p:grpSpPr>
        <a:xfrm>
          <a:off x="0" y="0"/>
          <a:ext cx="0" cy="0"/>
          <a:chOff x="0" y="0"/>
          <a:chExt cx="0" cy="0"/>
        </a:xfrm>
      </p:grpSpPr>
      <p:sp>
        <p:nvSpPr>
          <p:cNvPr id="14" name="Title Text"/>
          <p:cNvSpPr txBox="1">
            <a:spLocks noGrp="1"/>
          </p:cNvSpPr>
          <p:nvPr>
            <p:ph type="title"/>
          </p:nvPr>
        </p:nvSpPr>
        <p:spPr>
          <a:xfrm>
            <a:off x="6948296" y="1212256"/>
            <a:ext cx="9465507" cy="1190673"/>
          </a:xfrm>
          <a:prstGeom prst="rect">
            <a:avLst/>
          </a:prstGeom>
        </p:spPr>
        <p:txBody>
          <a:bodyPr anchor="t"/>
          <a:lstStyle>
            <a:lvl1pPr algn="l">
              <a:defRPr sz="6000" cap="all">
                <a:solidFill>
                  <a:srgbClr val="000000"/>
                </a:solidFill>
                <a:latin typeface="Open Sans Light"/>
                <a:ea typeface="Open Sans Light"/>
                <a:cs typeface="Open Sans Light"/>
                <a:sym typeface="Open Sans Light"/>
              </a:defRPr>
            </a:lvl1pPr>
          </a:lstStyle>
          <a:p>
            <a:r>
              <a:t>Title Text</a:t>
            </a:r>
          </a:p>
        </p:txBody>
      </p:sp>
      <p:pic>
        <p:nvPicPr>
          <p:cNvPr id="15" name="pasted-image.pdf" descr="pasted-image.pdf"/>
          <p:cNvPicPr>
            <a:picLocks noChangeAspect="1"/>
          </p:cNvPicPr>
          <p:nvPr/>
        </p:nvPicPr>
        <p:blipFill>
          <a:blip r:embed="rId2">
            <a:extLst/>
          </a:blip>
          <a:stretch>
            <a:fillRect/>
          </a:stretch>
        </p:blipFill>
        <p:spPr>
          <a:xfrm>
            <a:off x="476628" y="683369"/>
            <a:ext cx="5870575" cy="2513867"/>
          </a:xfrm>
          <a:prstGeom prst="rect">
            <a:avLst/>
          </a:prstGeom>
          <a:ln w="12700">
            <a:miter lim="400000"/>
          </a:ln>
        </p:spPr>
      </p:pic>
      <p:pic>
        <p:nvPicPr>
          <p:cNvPr id="16" name="pasted-image.pdf" descr="pasted-image.pdf"/>
          <p:cNvPicPr>
            <a:picLocks noChangeAspect="1"/>
          </p:cNvPicPr>
          <p:nvPr/>
        </p:nvPicPr>
        <p:blipFill>
          <a:blip r:embed="rId3">
            <a:extLst/>
          </a:blip>
          <a:stretch>
            <a:fillRect/>
          </a:stretch>
        </p:blipFill>
        <p:spPr>
          <a:xfrm>
            <a:off x="6560167" y="1205809"/>
            <a:ext cx="175165" cy="1770855"/>
          </a:xfrm>
          <a:prstGeom prst="rect">
            <a:avLst/>
          </a:prstGeom>
          <a:ln w="12700">
            <a:miter lim="400000"/>
          </a:ln>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25" name="Title Text"/>
          <p:cNvSpPr txBox="1">
            <a:spLocks noGrp="1"/>
          </p:cNvSpPr>
          <p:nvPr>
            <p:ph type="title"/>
          </p:nvPr>
        </p:nvSpPr>
        <p:spPr>
          <a:xfrm>
            <a:off x="1693385" y="1638300"/>
            <a:ext cx="13953493" cy="1130300"/>
          </a:xfrm>
          <a:prstGeom prst="rect">
            <a:avLst/>
          </a:prstGeom>
        </p:spPr>
        <p:txBody>
          <a:bodyPr anchor="t"/>
          <a:lstStyle/>
          <a:p>
            <a:r>
              <a:t>Title Text</a:t>
            </a:r>
          </a:p>
        </p:txBody>
      </p:sp>
      <p:sp>
        <p:nvSpPr>
          <p:cNvPr id="26" name="Body Level One…"/>
          <p:cNvSpPr txBox="1">
            <a:spLocks noGrp="1"/>
          </p:cNvSpPr>
          <p:nvPr>
            <p:ph type="body" sz="half" idx="1"/>
          </p:nvPr>
        </p:nvSpPr>
        <p:spPr>
          <a:xfrm>
            <a:off x="1693385" y="3302296"/>
            <a:ext cx="13953493" cy="4831360"/>
          </a:xfrm>
          <a:prstGeom prst="rect">
            <a:avLst/>
          </a:prstGeom>
        </p:spPr>
        <p:txBody>
          <a:bodyPr anchor="t"/>
          <a:lstStyle>
            <a:lvl1pPr marL="0" indent="0">
              <a:buSzTx/>
              <a:buNone/>
              <a:defRPr>
                <a:solidFill>
                  <a:srgbClr val="000000"/>
                </a:solidFill>
              </a:defRPr>
            </a:lvl1pPr>
            <a:lvl2pPr marL="0" indent="0">
              <a:buSzTx/>
              <a:buNone/>
              <a:defRPr>
                <a:solidFill>
                  <a:srgbClr val="000000"/>
                </a:solidFill>
              </a:defRPr>
            </a:lvl2pPr>
            <a:lvl3pPr marL="0" indent="0">
              <a:buSzTx/>
              <a:buNone/>
              <a:defRPr>
                <a:solidFill>
                  <a:srgbClr val="000000"/>
                </a:solidFill>
              </a:defRPr>
            </a:lvl3pPr>
            <a:lvl4pPr marL="0" indent="0">
              <a:buSzTx/>
              <a:buNone/>
              <a:defRPr>
                <a:solidFill>
                  <a:srgbClr val="000000"/>
                </a:solidFill>
              </a:defRPr>
            </a:lvl4pPr>
            <a:lvl5pPr marL="0" indent="0">
              <a:buSzTx/>
              <a:buNone/>
              <a:defRPr>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4" name="Slide Number">
            <a:extLst>
              <a:ext uri="{FF2B5EF4-FFF2-40B4-BE49-F238E27FC236}">
                <a16:creationId xmlns:a16="http://schemas.microsoft.com/office/drawing/2014/main" id="{AF0B512A-891C-4556-9A20-473CF1CDBEDA}"/>
              </a:ext>
            </a:extLst>
          </p:cNvPr>
          <p:cNvSpPr txBox="1">
            <a:spLocks noGrp="1"/>
          </p:cNvSpPr>
          <p:nvPr>
            <p:ph type="sldNum" sz="quarter" idx="2"/>
          </p:nvPr>
        </p:nvSpPr>
        <p:spPr>
          <a:xfrm>
            <a:off x="2732300" y="9029316"/>
            <a:ext cx="320601" cy="318036"/>
          </a:xfrm>
          <a:prstGeom prst="rect">
            <a:avLst/>
          </a:prstGeom>
          <a:ln w="12700">
            <a:miter lim="400000"/>
          </a:ln>
        </p:spPr>
        <p:txBody>
          <a:bodyPr wrap="none" lIns="50800" tIns="50800" rIns="50800" bIns="50800">
            <a:spAutoFit/>
          </a:bodyPr>
          <a:lstStyle>
            <a:lvl1pPr algn="l">
              <a:defRPr sz="1400">
                <a:solidFill>
                  <a:srgbClr val="00A585"/>
                </a:solidFill>
                <a:latin typeface="Open Sans Bold"/>
                <a:ea typeface="Open Sans Bold"/>
                <a:cs typeface="Open Sans Bold"/>
                <a:sym typeface="Open Sans Bold"/>
              </a:defRPr>
            </a:lvl1p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Subtitle cop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DAC41F7-ECA4-4579-BD87-8F6EA1F7E09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971" y="-7099"/>
            <a:ext cx="6316089" cy="9760699"/>
          </a:xfrm>
          <a:prstGeom prst="rect">
            <a:avLst/>
          </a:prstGeom>
        </p:spPr>
      </p:pic>
      <p:sp>
        <p:nvSpPr>
          <p:cNvPr id="35" name="Title Text"/>
          <p:cNvSpPr txBox="1">
            <a:spLocks noGrp="1"/>
          </p:cNvSpPr>
          <p:nvPr>
            <p:ph type="title"/>
          </p:nvPr>
        </p:nvSpPr>
        <p:spPr>
          <a:xfrm>
            <a:off x="1693385" y="1638300"/>
            <a:ext cx="13953493" cy="1130300"/>
          </a:xfrm>
          <a:prstGeom prst="rect">
            <a:avLst/>
          </a:prstGeom>
        </p:spPr>
        <p:txBody>
          <a:bodyPr anchor="t"/>
          <a:lstStyle>
            <a:lvl1pPr>
              <a:defRPr>
                <a:solidFill>
                  <a:srgbClr val="FFFFFF"/>
                </a:solidFill>
              </a:defRPr>
            </a:lvl1pPr>
          </a:lstStyle>
          <a:p>
            <a:r>
              <a:t>Title Text</a:t>
            </a:r>
          </a:p>
        </p:txBody>
      </p:sp>
      <p:sp>
        <p:nvSpPr>
          <p:cNvPr id="36" name="Body Level One…"/>
          <p:cNvSpPr txBox="1">
            <a:spLocks noGrp="1"/>
          </p:cNvSpPr>
          <p:nvPr>
            <p:ph type="body" sz="half" idx="1" hasCustomPrompt="1"/>
          </p:nvPr>
        </p:nvSpPr>
        <p:spPr>
          <a:xfrm>
            <a:off x="1693385" y="3302296"/>
            <a:ext cx="13953493" cy="4831360"/>
          </a:xfrm>
          <a:prstGeom prst="rect">
            <a:avLst/>
          </a:prstGeom>
        </p:spPr>
        <p:txBody>
          <a:bodyPr anchor="t"/>
          <a:lstStyle>
            <a:lvl1pPr marL="0" indent="0">
              <a:buSzTx/>
              <a:buNone/>
              <a:defRPr sz="3200">
                <a:solidFill>
                  <a:srgbClr val="FFFFFF"/>
                </a:solidFill>
              </a:defRPr>
            </a:lvl1pPr>
            <a:lvl2pPr marL="0" indent="0">
              <a:buSzTx/>
              <a:buNone/>
              <a:defRPr>
                <a:solidFill>
                  <a:srgbClr val="FFFFFF"/>
                </a:solidFill>
              </a:defRPr>
            </a:lvl2pPr>
            <a:lvl3pPr marL="0" indent="0">
              <a:buSzTx/>
              <a:buNone/>
              <a:defRPr>
                <a:solidFill>
                  <a:srgbClr val="FFFFFF"/>
                </a:solidFill>
              </a:defRPr>
            </a:lvl3pPr>
            <a:lvl4pPr marL="0" indent="0">
              <a:buSzTx/>
              <a:buNone/>
              <a:defRPr>
                <a:solidFill>
                  <a:srgbClr val="FFFFFF"/>
                </a:solidFill>
              </a:defRPr>
            </a:lvl4pPr>
            <a:lvl5pPr marL="0" indent="0">
              <a:buSzTx/>
              <a:buNone/>
              <a:defRPr>
                <a:solidFill>
                  <a:srgbClr val="FFFFFF"/>
                </a:solidFill>
              </a:defRPr>
            </a:lvl5pPr>
          </a:lstStyle>
          <a:p>
            <a:r>
              <a:rPr dirty="0"/>
              <a:t>Body Level One</a:t>
            </a:r>
          </a:p>
        </p:txBody>
      </p:sp>
      <p:pic>
        <p:nvPicPr>
          <p:cNvPr id="37" name="pasted-image.pdf" descr="pasted-image.pdf"/>
          <p:cNvPicPr>
            <a:picLocks noChangeAspect="1"/>
          </p:cNvPicPr>
          <p:nvPr/>
        </p:nvPicPr>
        <p:blipFill>
          <a:blip r:embed="rId3">
            <a:extLst/>
          </a:blip>
          <a:stretch>
            <a:fillRect/>
          </a:stretch>
        </p:blipFill>
        <p:spPr>
          <a:xfrm>
            <a:off x="2683031" y="8691626"/>
            <a:ext cx="66421" cy="406402"/>
          </a:xfrm>
          <a:prstGeom prst="rect">
            <a:avLst/>
          </a:prstGeom>
          <a:ln w="12700">
            <a:miter lim="400000"/>
          </a:ln>
        </p:spPr>
      </p:pic>
      <p:sp>
        <p:nvSpPr>
          <p:cNvPr id="38" name="Page"/>
          <p:cNvSpPr txBox="1"/>
          <p:nvPr/>
        </p:nvSpPr>
        <p:spPr>
          <a:xfrm>
            <a:off x="2823738" y="8607594"/>
            <a:ext cx="801091" cy="31803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gn="l">
              <a:defRPr sz="1400" cap="all">
                <a:solidFill>
                  <a:srgbClr val="FFFFFF"/>
                </a:solidFill>
                <a:latin typeface="Open Sans Bold"/>
                <a:ea typeface="Open Sans Bold"/>
                <a:cs typeface="Open Sans Bold"/>
                <a:sym typeface="Open Sans Bold"/>
              </a:defRPr>
            </a:lvl1pPr>
          </a:lstStyle>
          <a:p>
            <a:r>
              <a:rPr lang="en-US" sz="1400" dirty="0"/>
              <a:t>Slide</a:t>
            </a:r>
            <a:endParaRPr sz="1400" dirty="0"/>
          </a:p>
        </p:txBody>
      </p:sp>
      <p:pic>
        <p:nvPicPr>
          <p:cNvPr id="39" name="pasted-image.pdf" descr="pasted-image.pdf"/>
          <p:cNvPicPr>
            <a:picLocks noChangeAspect="1"/>
          </p:cNvPicPr>
          <p:nvPr/>
        </p:nvPicPr>
        <p:blipFill>
          <a:blip r:embed="rId4">
            <a:extLst/>
          </a:blip>
          <a:stretch>
            <a:fillRect/>
          </a:stretch>
        </p:blipFill>
        <p:spPr>
          <a:xfrm>
            <a:off x="522444" y="8489916"/>
            <a:ext cx="1973616" cy="850971"/>
          </a:xfrm>
          <a:prstGeom prst="rect">
            <a:avLst/>
          </a:prstGeom>
          <a:ln w="12700">
            <a:miter lim="400000"/>
          </a:ln>
        </p:spPr>
      </p:pic>
      <p:sp>
        <p:nvSpPr>
          <p:cNvPr id="40" name="Slide Number"/>
          <p:cNvSpPr txBox="1">
            <a:spLocks noGrp="1"/>
          </p:cNvSpPr>
          <p:nvPr>
            <p:ph type="sldNum" sz="quarter" idx="2"/>
          </p:nvPr>
        </p:nvSpPr>
        <p:spPr>
          <a:xfrm>
            <a:off x="2834779" y="8830113"/>
            <a:ext cx="320601" cy="318036"/>
          </a:xfrm>
          <a:prstGeom prst="rect">
            <a:avLst/>
          </a:prstGeom>
        </p:spPr>
        <p:txBody>
          <a:bodyPr/>
          <a:lstStyle>
            <a:lvl1pPr>
              <a:defRPr>
                <a:solidFill>
                  <a:srgbClr val="FFFFFF"/>
                </a:solidFill>
              </a:defRPr>
            </a:lvl1pPr>
          </a:lstStyle>
          <a:p>
            <a:fld id="{86CB4B4D-7CA3-9044-876B-883B54F8677D}" type="slidenum">
              <a:rPr/>
              <a:t>‹#›</a:t>
            </a:fld>
            <a:endParaRPr dirty="0"/>
          </a:p>
        </p:txBody>
      </p:sp>
      <p:sp>
        <p:nvSpPr>
          <p:cNvPr id="7" name="TextBox 6">
            <a:extLst>
              <a:ext uri="{FF2B5EF4-FFF2-40B4-BE49-F238E27FC236}">
                <a16:creationId xmlns:a16="http://schemas.microsoft.com/office/drawing/2014/main" id="{777085CB-2C0F-4ADE-AF16-F1B59046E71D}"/>
              </a:ext>
            </a:extLst>
          </p:cNvPr>
          <p:cNvSpPr txBox="1"/>
          <p:nvPr userDrawn="1"/>
        </p:nvSpPr>
        <p:spPr>
          <a:xfrm>
            <a:off x="552421" y="1786744"/>
            <a:ext cx="443871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Learning </a:t>
            </a:r>
          </a:p>
          <a:p>
            <a:pPr marL="22860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a:ln>
                  <a:noFill/>
                </a:ln>
                <a:solidFill>
                  <a:schemeClr val="bg1"/>
                </a:solidFill>
                <a:effectLst/>
                <a:uFillTx/>
                <a:latin typeface="Open Sans Regular"/>
                <a:ea typeface="Open Sans Regular"/>
                <a:cs typeface="Open Sans Regular"/>
                <a:sym typeface="Open Sans Regular"/>
              </a:rPr>
              <a:t> objectives</a:t>
            </a:r>
            <a:endPar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p:txBody>
      </p:sp>
      <p:sp>
        <p:nvSpPr>
          <p:cNvPr id="8" name="Oval 7">
            <a:extLst>
              <a:ext uri="{FF2B5EF4-FFF2-40B4-BE49-F238E27FC236}">
                <a16:creationId xmlns:a16="http://schemas.microsoft.com/office/drawing/2014/main" id="{459B273D-0FA8-43CB-8F07-CB25564734D3}"/>
              </a:ext>
            </a:extLst>
          </p:cNvPr>
          <p:cNvSpPr/>
          <p:nvPr userDrawn="1"/>
        </p:nvSpPr>
        <p:spPr>
          <a:xfrm>
            <a:off x="4471987" y="49910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7" name="Oval 16">
            <a:extLst>
              <a:ext uri="{FF2B5EF4-FFF2-40B4-BE49-F238E27FC236}">
                <a16:creationId xmlns:a16="http://schemas.microsoft.com/office/drawing/2014/main" id="{530E6DD4-1A8D-4BBE-A275-612986F05FCE}"/>
              </a:ext>
            </a:extLst>
          </p:cNvPr>
          <p:cNvSpPr/>
          <p:nvPr userDrawn="1"/>
        </p:nvSpPr>
        <p:spPr>
          <a:xfrm>
            <a:off x="1409685" y="5472065"/>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8" name="Oval 17">
            <a:extLst>
              <a:ext uri="{FF2B5EF4-FFF2-40B4-BE49-F238E27FC236}">
                <a16:creationId xmlns:a16="http://schemas.microsoft.com/office/drawing/2014/main" id="{6674F46F-B521-45C3-8C7D-CC778DBEDAB4}"/>
              </a:ext>
            </a:extLst>
          </p:cNvPr>
          <p:cNvSpPr/>
          <p:nvPr userDrawn="1"/>
        </p:nvSpPr>
        <p:spPr>
          <a:xfrm>
            <a:off x="3005129" y="55244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9" name="Oval 18">
            <a:extLst>
              <a:ext uri="{FF2B5EF4-FFF2-40B4-BE49-F238E27FC236}">
                <a16:creationId xmlns:a16="http://schemas.microsoft.com/office/drawing/2014/main" id="{3488F6C4-B8DB-4A69-951B-1BEB3AE8AD0D}"/>
              </a:ext>
            </a:extLst>
          </p:cNvPr>
          <p:cNvSpPr/>
          <p:nvPr userDrawn="1"/>
        </p:nvSpPr>
        <p:spPr>
          <a:xfrm>
            <a:off x="233341" y="468148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0" name="Oval 19">
            <a:extLst>
              <a:ext uri="{FF2B5EF4-FFF2-40B4-BE49-F238E27FC236}">
                <a16:creationId xmlns:a16="http://schemas.microsoft.com/office/drawing/2014/main" id="{393AF479-9A7D-41A4-AA3A-01A267BF00E8}"/>
              </a:ext>
            </a:extLst>
          </p:cNvPr>
          <p:cNvSpPr/>
          <p:nvPr userDrawn="1"/>
        </p:nvSpPr>
        <p:spPr>
          <a:xfrm>
            <a:off x="1433493" y="209486"/>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Oval 20">
            <a:extLst>
              <a:ext uri="{FF2B5EF4-FFF2-40B4-BE49-F238E27FC236}">
                <a16:creationId xmlns:a16="http://schemas.microsoft.com/office/drawing/2014/main" id="{898D78B9-F543-47C9-A765-BB8AFE6A86AD}"/>
              </a:ext>
            </a:extLst>
          </p:cNvPr>
          <p:cNvSpPr/>
          <p:nvPr userDrawn="1"/>
        </p:nvSpPr>
        <p:spPr>
          <a:xfrm>
            <a:off x="257149" y="87624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2" name="Oval 21">
            <a:extLst>
              <a:ext uri="{FF2B5EF4-FFF2-40B4-BE49-F238E27FC236}">
                <a16:creationId xmlns:a16="http://schemas.microsoft.com/office/drawing/2014/main" id="{52A35014-2805-4DEA-B8C8-D0DD6AD67A9C}"/>
              </a:ext>
            </a:extLst>
          </p:cNvPr>
          <p:cNvSpPr/>
          <p:nvPr userDrawn="1"/>
        </p:nvSpPr>
        <p:spPr>
          <a:xfrm>
            <a:off x="121198" y="6224608"/>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5" name="Oval 24">
            <a:extLst>
              <a:ext uri="{FF2B5EF4-FFF2-40B4-BE49-F238E27FC236}">
                <a16:creationId xmlns:a16="http://schemas.microsoft.com/office/drawing/2014/main" id="{18A92992-97D8-400C-AB11-FF4AA79C1036}"/>
              </a:ext>
            </a:extLst>
          </p:cNvPr>
          <p:cNvSpPr/>
          <p:nvPr userDrawn="1"/>
        </p:nvSpPr>
        <p:spPr>
          <a:xfrm>
            <a:off x="2834779"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6" name="Oval 25">
            <a:extLst>
              <a:ext uri="{FF2B5EF4-FFF2-40B4-BE49-F238E27FC236}">
                <a16:creationId xmlns:a16="http://schemas.microsoft.com/office/drawing/2014/main" id="{DCF3482B-584A-4217-B1A2-32E71982C204}"/>
              </a:ext>
            </a:extLst>
          </p:cNvPr>
          <p:cNvSpPr/>
          <p:nvPr userDrawn="1"/>
        </p:nvSpPr>
        <p:spPr>
          <a:xfrm>
            <a:off x="2156671" y="8305162"/>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7" name="Oval 26">
            <a:extLst>
              <a:ext uri="{FF2B5EF4-FFF2-40B4-BE49-F238E27FC236}">
                <a16:creationId xmlns:a16="http://schemas.microsoft.com/office/drawing/2014/main" id="{65160638-2211-49DF-883B-9E6ABB521AF4}"/>
              </a:ext>
            </a:extLst>
          </p:cNvPr>
          <p:cNvSpPr/>
          <p:nvPr userDrawn="1"/>
        </p:nvSpPr>
        <p:spPr>
          <a:xfrm>
            <a:off x="4030460" y="7983624"/>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8" name="Oval 27">
            <a:extLst>
              <a:ext uri="{FF2B5EF4-FFF2-40B4-BE49-F238E27FC236}">
                <a16:creationId xmlns:a16="http://schemas.microsoft.com/office/drawing/2014/main" id="{F43B88D8-F6BA-4FBD-B04C-44C50B75EEEB}"/>
              </a:ext>
            </a:extLst>
          </p:cNvPr>
          <p:cNvSpPr/>
          <p:nvPr userDrawn="1"/>
        </p:nvSpPr>
        <p:spPr>
          <a:xfrm>
            <a:off x="5477583" y="6194398"/>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9" name="Oval 28">
            <a:extLst>
              <a:ext uri="{FF2B5EF4-FFF2-40B4-BE49-F238E27FC236}">
                <a16:creationId xmlns:a16="http://schemas.microsoft.com/office/drawing/2014/main" id="{AAE09911-6D74-4ADB-9FCA-3F50BEFB57C5}"/>
              </a:ext>
            </a:extLst>
          </p:cNvPr>
          <p:cNvSpPr/>
          <p:nvPr userDrawn="1"/>
        </p:nvSpPr>
        <p:spPr>
          <a:xfrm>
            <a:off x="371593" y="7842725"/>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30" name="Oval 29">
            <a:extLst>
              <a:ext uri="{FF2B5EF4-FFF2-40B4-BE49-F238E27FC236}">
                <a16:creationId xmlns:a16="http://schemas.microsoft.com/office/drawing/2014/main" id="{D438B700-5973-43D6-A72A-12592E257EC1}"/>
              </a:ext>
            </a:extLst>
          </p:cNvPr>
          <p:cNvSpPr/>
          <p:nvPr userDrawn="1"/>
        </p:nvSpPr>
        <p:spPr>
          <a:xfrm>
            <a:off x="4323072" y="6558155"/>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31" name="Oval 30">
            <a:extLst>
              <a:ext uri="{FF2B5EF4-FFF2-40B4-BE49-F238E27FC236}">
                <a16:creationId xmlns:a16="http://schemas.microsoft.com/office/drawing/2014/main" id="{AA6F5D0D-2C4D-4CAF-9566-5280FD0DCEC1}"/>
              </a:ext>
            </a:extLst>
          </p:cNvPr>
          <p:cNvSpPr/>
          <p:nvPr userDrawn="1"/>
        </p:nvSpPr>
        <p:spPr>
          <a:xfrm>
            <a:off x="1431123"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79" name="Body Level One…"/>
          <p:cNvSpPr txBox="1">
            <a:spLocks noGrp="1"/>
          </p:cNvSpPr>
          <p:nvPr>
            <p:ph type="body" sz="quarter" idx="1"/>
          </p:nvPr>
        </p:nvSpPr>
        <p:spPr>
          <a:xfrm>
            <a:off x="1693385" y="6362700"/>
            <a:ext cx="13953493" cy="469900"/>
          </a:xfrm>
          <a:prstGeom prst="rect">
            <a:avLst/>
          </a:prstGeom>
        </p:spPr>
        <p:txBody>
          <a:bodyPr anchor="t"/>
          <a:lstStyle>
            <a:lvl1pPr marL="0" indent="0">
              <a:spcBef>
                <a:spcPts val="0"/>
              </a:spcBef>
              <a:buSzTx/>
              <a:buNone/>
              <a:defRPr sz="2400">
                <a:solidFill>
                  <a:srgbClr val="000000"/>
                </a:solidFill>
                <a:latin typeface="+mj-lt"/>
                <a:ea typeface="+mj-ea"/>
                <a:cs typeface="+mj-cs"/>
                <a:sym typeface="Helvetica"/>
              </a:defRPr>
            </a:lvl1pPr>
            <a:lvl2pPr marL="740833" indent="-296333">
              <a:spcBef>
                <a:spcPts val="0"/>
              </a:spcBef>
              <a:defRPr sz="2400">
                <a:solidFill>
                  <a:srgbClr val="000000"/>
                </a:solidFill>
                <a:latin typeface="+mj-lt"/>
                <a:ea typeface="+mj-ea"/>
                <a:cs typeface="+mj-cs"/>
                <a:sym typeface="Helvetica"/>
              </a:defRPr>
            </a:lvl2pPr>
            <a:lvl3pPr marL="1185333" indent="-296333">
              <a:spcBef>
                <a:spcPts val="0"/>
              </a:spcBef>
              <a:defRPr sz="2400">
                <a:solidFill>
                  <a:srgbClr val="000000"/>
                </a:solidFill>
                <a:latin typeface="+mj-lt"/>
                <a:ea typeface="+mj-ea"/>
                <a:cs typeface="+mj-cs"/>
                <a:sym typeface="Helvetica"/>
              </a:defRPr>
            </a:lvl3pPr>
            <a:lvl4pPr marL="1629833" indent="-296333">
              <a:spcBef>
                <a:spcPts val="0"/>
              </a:spcBef>
              <a:defRPr sz="2400">
                <a:solidFill>
                  <a:srgbClr val="000000"/>
                </a:solidFill>
                <a:latin typeface="+mj-lt"/>
                <a:ea typeface="+mj-ea"/>
                <a:cs typeface="+mj-cs"/>
                <a:sym typeface="Helvetica"/>
              </a:defRPr>
            </a:lvl4pPr>
            <a:lvl5pPr marL="2074333" indent="-296333">
              <a:spcBef>
                <a:spcPts val="0"/>
              </a:spcBef>
              <a:defRPr sz="2400">
                <a:solidFill>
                  <a:srgbClr val="000000"/>
                </a:solidFill>
                <a:latin typeface="+mj-lt"/>
                <a:ea typeface="+mj-ea"/>
                <a:cs typeface="+mj-cs"/>
                <a:sym typeface="Helvetica"/>
              </a:defRPr>
            </a:lvl5pPr>
          </a:lstStyle>
          <a:p>
            <a:r>
              <a:t>Body Level One</a:t>
            </a:r>
          </a:p>
          <a:p>
            <a:pPr lvl="1"/>
            <a:r>
              <a:t>Body Level Two</a:t>
            </a:r>
          </a:p>
          <a:p>
            <a:pPr lvl="2"/>
            <a:r>
              <a:t>Body Level Three</a:t>
            </a:r>
          </a:p>
          <a:p>
            <a:pPr lvl="3"/>
            <a:r>
              <a:t>Body Level Four</a:t>
            </a:r>
          </a:p>
          <a:p>
            <a:pPr lvl="4"/>
            <a:r>
              <a:t>Body Level Five</a:t>
            </a:r>
          </a:p>
        </p:txBody>
      </p:sp>
      <p:sp>
        <p:nvSpPr>
          <p:cNvPr id="80" name="“Type a quote here.”"/>
          <p:cNvSpPr>
            <a:spLocks noGrp="1"/>
          </p:cNvSpPr>
          <p:nvPr>
            <p:ph type="body" sz="quarter" idx="13"/>
          </p:nvPr>
        </p:nvSpPr>
        <p:spPr>
          <a:xfrm>
            <a:off x="1693385" y="4146551"/>
            <a:ext cx="13953493" cy="927101"/>
          </a:xfrm>
          <a:prstGeom prst="rect">
            <a:avLst/>
          </a:prstGeom>
        </p:spPr>
        <p:txBody>
          <a:bodyPr/>
          <a:lstStyle>
            <a:lvl1pPr marL="0" indent="0">
              <a:spcBef>
                <a:spcPts val="0"/>
              </a:spcBef>
              <a:buSzTx/>
              <a:buNone/>
              <a:defRPr sz="4800">
                <a:solidFill>
                  <a:srgbClr val="00B297"/>
                </a:solidFill>
                <a:latin typeface="Open Sans Regular"/>
                <a:sym typeface="Open Sans Regular"/>
              </a:defRPr>
            </a:lvl1pPr>
          </a:lstStyle>
          <a:p>
            <a:pPr marL="0" indent="0">
              <a:spcBef>
                <a:spcPts val="0"/>
              </a:spcBef>
              <a:buSzTx/>
              <a:buNone/>
              <a:defRPr sz="4800">
                <a:solidFill>
                  <a:srgbClr val="00B297"/>
                </a:solidFill>
                <a:latin typeface="Open Sans Regular"/>
                <a:ea typeface="Open Sans Regular"/>
                <a:cs typeface="Open Sans Regular"/>
                <a:sym typeface="Open Sans Regular"/>
              </a:defRPr>
            </a:pPr>
            <a:endParaRPr/>
          </a:p>
        </p:txBody>
      </p:sp>
      <p:sp>
        <p:nvSpPr>
          <p:cNvPr id="81" name="Slide Number"/>
          <p:cNvSpPr txBox="1">
            <a:spLocks noGrp="1"/>
          </p:cNvSpPr>
          <p:nvPr>
            <p:ph type="sldNum" sz="quarter" idx="2"/>
          </p:nvPr>
        </p:nvSpPr>
        <p:spPr>
          <a:xfrm>
            <a:off x="2802284" y="9019137"/>
            <a:ext cx="320601" cy="318036"/>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106" name="pasted-image.pdf" descr="pasted-image.pdf"/>
          <p:cNvPicPr>
            <a:picLocks noChangeAspect="1"/>
          </p:cNvPicPr>
          <p:nvPr/>
        </p:nvPicPr>
        <p:blipFill>
          <a:blip r:embed="rId2">
            <a:extLst/>
          </a:blip>
          <a:stretch>
            <a:fillRect/>
          </a:stretch>
        </p:blipFill>
        <p:spPr>
          <a:xfrm>
            <a:off x="927812" y="1333460"/>
            <a:ext cx="6083101" cy="2834248"/>
          </a:xfrm>
          <a:prstGeom prst="rect">
            <a:avLst/>
          </a:prstGeom>
          <a:ln w="12700">
            <a:miter lim="400000"/>
          </a:ln>
        </p:spPr>
      </p:pic>
      <p:pic>
        <p:nvPicPr>
          <p:cNvPr id="107" name="pasted-image.pdf" descr="pasted-image.pdf"/>
          <p:cNvPicPr>
            <a:picLocks noChangeAspect="1"/>
          </p:cNvPicPr>
          <p:nvPr/>
        </p:nvPicPr>
        <p:blipFill>
          <a:blip r:embed="rId3">
            <a:extLst/>
          </a:blip>
          <a:stretch>
            <a:fillRect/>
          </a:stretch>
        </p:blipFill>
        <p:spPr>
          <a:xfrm>
            <a:off x="7370155" y="2155247"/>
            <a:ext cx="178509" cy="1804646"/>
          </a:xfrm>
          <a:prstGeom prst="rect">
            <a:avLst/>
          </a:prstGeom>
          <a:ln w="12700">
            <a:miter lim="400000"/>
          </a:ln>
        </p:spPr>
      </p:pic>
      <p:sp>
        <p:nvSpPr>
          <p:cNvPr id="108" name="You"/>
          <p:cNvSpPr txBox="1"/>
          <p:nvPr/>
        </p:nvSpPr>
        <p:spPr>
          <a:xfrm>
            <a:off x="7907906" y="3057570"/>
            <a:ext cx="7082075" cy="84125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gn="l">
              <a:defRPr sz="4800" cap="all">
                <a:solidFill>
                  <a:srgbClr val="00A585"/>
                </a:solidFill>
                <a:latin typeface="Open Sans Bold"/>
                <a:ea typeface="Open Sans Bold"/>
                <a:cs typeface="Open Sans Bold"/>
                <a:sym typeface="Open Sans Bold"/>
              </a:defRPr>
            </a:lvl1pPr>
          </a:lstStyle>
          <a:p>
            <a:r>
              <a:rPr sz="4800" dirty="0"/>
              <a:t>You</a:t>
            </a:r>
          </a:p>
        </p:txBody>
      </p:sp>
      <p:sp>
        <p:nvSpPr>
          <p:cNvPr id="109" name="Thank"/>
          <p:cNvSpPr txBox="1"/>
          <p:nvPr/>
        </p:nvSpPr>
        <p:spPr>
          <a:xfrm>
            <a:off x="7847174" y="1945794"/>
            <a:ext cx="7345475" cy="102592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gn="l">
              <a:defRPr sz="6000" cap="all">
                <a:solidFill>
                  <a:srgbClr val="000000"/>
                </a:solidFill>
                <a:latin typeface="Open Sans Light"/>
                <a:ea typeface="Open Sans Light"/>
                <a:cs typeface="Open Sans Light"/>
                <a:sym typeface="Open Sans Light"/>
              </a:defRPr>
            </a:lvl1pPr>
          </a:lstStyle>
          <a:p>
            <a:r>
              <a:rPr sz="6000" dirty="0"/>
              <a:t>Thank</a:t>
            </a:r>
          </a:p>
        </p:txBody>
      </p:sp>
      <p:sp>
        <p:nvSpPr>
          <p:cNvPr id="7" name="Slide Number">
            <a:extLst>
              <a:ext uri="{FF2B5EF4-FFF2-40B4-BE49-F238E27FC236}">
                <a16:creationId xmlns:a16="http://schemas.microsoft.com/office/drawing/2014/main" id="{4D75C9F5-A1B9-4391-B78F-9DFD4DC172FA}"/>
              </a:ext>
            </a:extLst>
          </p:cNvPr>
          <p:cNvSpPr txBox="1">
            <a:spLocks noGrp="1"/>
          </p:cNvSpPr>
          <p:nvPr>
            <p:ph type="sldNum" sz="quarter" idx="2"/>
          </p:nvPr>
        </p:nvSpPr>
        <p:spPr>
          <a:xfrm>
            <a:off x="927812" y="9022927"/>
            <a:ext cx="320601" cy="318036"/>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270039" y="444500"/>
            <a:ext cx="14800185"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rPr dirty="0"/>
              <a:t>Title Text</a:t>
            </a:r>
          </a:p>
        </p:txBody>
      </p:sp>
      <p:sp>
        <p:nvSpPr>
          <p:cNvPr id="3" name="Body Level One…"/>
          <p:cNvSpPr txBox="1">
            <a:spLocks noGrp="1"/>
          </p:cNvSpPr>
          <p:nvPr>
            <p:ph type="body" idx="1"/>
          </p:nvPr>
        </p:nvSpPr>
        <p:spPr>
          <a:xfrm>
            <a:off x="1270039" y="2603500"/>
            <a:ext cx="14800185" cy="62865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rPr dirty="0"/>
              <a:t>Body Level One</a:t>
            </a:r>
          </a:p>
          <a:p>
            <a:pPr lvl="1"/>
            <a:r>
              <a:rPr dirty="0"/>
              <a:t>Body Level Two</a:t>
            </a:r>
          </a:p>
        </p:txBody>
      </p:sp>
      <p:pic>
        <p:nvPicPr>
          <p:cNvPr id="4" name="pasted-image.pdf" descr="pasted-image.pdf"/>
          <p:cNvPicPr>
            <a:picLocks noChangeAspect="1"/>
          </p:cNvPicPr>
          <p:nvPr/>
        </p:nvPicPr>
        <p:blipFill>
          <a:blip r:embed="rId8">
            <a:extLst/>
          </a:blip>
          <a:stretch>
            <a:fillRect/>
          </a:stretch>
        </p:blipFill>
        <p:spPr>
          <a:xfrm>
            <a:off x="427194" y="8680416"/>
            <a:ext cx="2011462" cy="850971"/>
          </a:xfrm>
          <a:prstGeom prst="rect">
            <a:avLst/>
          </a:prstGeom>
          <a:ln w="12700">
            <a:miter lim="400000"/>
          </a:ln>
        </p:spPr>
      </p:pic>
      <p:pic>
        <p:nvPicPr>
          <p:cNvPr id="5" name="pasted-image.pdf" descr="pasted-image.pdf"/>
          <p:cNvPicPr>
            <a:picLocks noChangeAspect="1"/>
          </p:cNvPicPr>
          <p:nvPr/>
        </p:nvPicPr>
        <p:blipFill>
          <a:blip r:embed="rId9">
            <a:extLst/>
          </a:blip>
          <a:stretch>
            <a:fillRect/>
          </a:stretch>
        </p:blipFill>
        <p:spPr>
          <a:xfrm>
            <a:off x="2574241" y="8878129"/>
            <a:ext cx="66421" cy="406402"/>
          </a:xfrm>
          <a:prstGeom prst="rect">
            <a:avLst/>
          </a:prstGeom>
          <a:ln w="12700">
            <a:miter lim="400000"/>
          </a:ln>
        </p:spPr>
      </p:pic>
      <p:sp>
        <p:nvSpPr>
          <p:cNvPr id="6" name="Page"/>
          <p:cNvSpPr txBox="1"/>
          <p:nvPr/>
        </p:nvSpPr>
        <p:spPr>
          <a:xfrm>
            <a:off x="2714948" y="8794097"/>
            <a:ext cx="801091" cy="31803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gn="l">
              <a:defRPr sz="1400" cap="all">
                <a:solidFill>
                  <a:srgbClr val="676767"/>
                </a:solidFill>
                <a:latin typeface="Open Sans Bold"/>
                <a:ea typeface="Open Sans Bold"/>
                <a:cs typeface="Open Sans Bold"/>
                <a:sym typeface="Open Sans Bold"/>
              </a:defRPr>
            </a:lvl1pPr>
          </a:lstStyle>
          <a:p>
            <a:r>
              <a:rPr lang="en-US" sz="1400" dirty="0"/>
              <a:t>SLIDE</a:t>
            </a:r>
            <a:endParaRPr sz="1400" dirty="0"/>
          </a:p>
        </p:txBody>
      </p:sp>
      <p:sp>
        <p:nvSpPr>
          <p:cNvPr id="7" name="Slide Number"/>
          <p:cNvSpPr txBox="1">
            <a:spLocks noGrp="1"/>
          </p:cNvSpPr>
          <p:nvPr>
            <p:ph type="sldNum" sz="quarter" idx="2"/>
          </p:nvPr>
        </p:nvSpPr>
        <p:spPr>
          <a:xfrm>
            <a:off x="2732300" y="9029316"/>
            <a:ext cx="320601" cy="318036"/>
          </a:xfrm>
          <a:prstGeom prst="rect">
            <a:avLst/>
          </a:prstGeom>
          <a:ln w="12700">
            <a:miter lim="400000"/>
          </a:ln>
        </p:spPr>
        <p:txBody>
          <a:bodyPr wrap="none" lIns="50800" tIns="50800" rIns="50800" bIns="50800">
            <a:spAutoFit/>
          </a:bodyPr>
          <a:lstStyle>
            <a:lvl1pPr algn="l">
              <a:defRPr sz="1400">
                <a:solidFill>
                  <a:srgbClr val="00A585"/>
                </a:solidFill>
                <a:latin typeface="Open Sans Bold"/>
                <a:ea typeface="Open Sans Bold"/>
                <a:cs typeface="Open Sans Bold"/>
                <a:sym typeface="Open Sans Bold"/>
              </a:defRPr>
            </a:lvl1pPr>
          </a:lstStyle>
          <a:p>
            <a:fld id="{86CB4B4D-7CA3-9044-876B-883B54F8677D}" type="slidenum">
              <a:rPr/>
              <a:t>‹#›</a:t>
            </a:fld>
            <a:endParaRPr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5" r:id="rId5"/>
    <p:sldLayoutId id="2147483658" r:id="rId6"/>
  </p:sldLayoutIdLst>
  <p:transition spd="med"/>
  <p:txStyles>
    <p:titleStyle>
      <a:lvl1pPr marL="0" marR="0" indent="0" algn="ctr" defTabSz="584200" rtl="0" latinLnBrk="0">
        <a:lnSpc>
          <a:spcPct val="100000"/>
        </a:lnSpc>
        <a:spcBef>
          <a:spcPts val="0"/>
        </a:spcBef>
        <a:spcAft>
          <a:spcPts val="0"/>
        </a:spcAft>
        <a:buClrTx/>
        <a:buSzTx/>
        <a:buFontTx/>
        <a:buNone/>
        <a:tabLst/>
        <a:defRPr sz="5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2222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1pPr>
      <a:lvl2pPr marL="6667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2pPr>
      <a:lvl3pPr marL="11112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3pPr>
      <a:lvl4pPr marL="15557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4pPr>
      <a:lvl5pPr marL="20002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5pPr>
      <a:lvl6pPr marL="24447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6pPr>
      <a:lvl7pPr marL="28892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7pPr>
      <a:lvl8pPr marL="33337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8pPr>
      <a:lvl9pPr marL="37782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5842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Open Sans Bold"/>
        </a:defRPr>
      </a:lvl1pPr>
      <a:lvl2pPr marL="0" marR="0" indent="0" algn="l" defTabSz="5842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Open Sans Bold"/>
        </a:defRPr>
      </a:lvl2pPr>
      <a:lvl3pPr marL="0" marR="0" indent="0" algn="l" defTabSz="5842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Open Sans Bold"/>
        </a:defRPr>
      </a:lvl3pPr>
      <a:lvl4pPr marL="0" marR="0" indent="0" algn="l" defTabSz="5842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Open Sans Bold"/>
        </a:defRPr>
      </a:lvl4pPr>
      <a:lvl5pPr marL="0" marR="0" indent="0" algn="l" defTabSz="5842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Open Sans Bold"/>
        </a:defRPr>
      </a:lvl5pPr>
      <a:lvl6pPr marL="0" marR="0" indent="0" algn="l" defTabSz="5842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Open Sans Bold"/>
        </a:defRPr>
      </a:lvl6pPr>
      <a:lvl7pPr marL="0" marR="0" indent="0" algn="l" defTabSz="5842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Open Sans Bold"/>
        </a:defRPr>
      </a:lvl7pPr>
      <a:lvl8pPr marL="0" marR="0" indent="0" algn="l" defTabSz="5842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Open Sans Bold"/>
        </a:defRPr>
      </a:lvl8pPr>
      <a:lvl9pPr marL="0" marR="0" indent="0" algn="l" defTabSz="584200" rtl="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Open Sans Bold"/>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video" Target="https://www.youtube.com/embed/01PHMGrmpWE?feature=oembed" TargetMode="Externa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EAF9AA5-AD47-4947-AFC0-A0223C540D4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383751" y="2651760"/>
            <a:ext cx="6956512" cy="7101840"/>
          </a:xfrm>
          <a:prstGeom prst="rect">
            <a:avLst/>
          </a:prstGeom>
        </p:spPr>
      </p:pic>
      <p:sp>
        <p:nvSpPr>
          <p:cNvPr id="119" name="Title"/>
          <p:cNvSpPr txBox="1">
            <a:spLocks noGrp="1"/>
          </p:cNvSpPr>
          <p:nvPr>
            <p:ph type="title"/>
          </p:nvPr>
        </p:nvSpPr>
        <p:spPr>
          <a:xfrm>
            <a:off x="7009944" y="1208587"/>
            <a:ext cx="8106839" cy="1904264"/>
          </a:xfrm>
          <a:prstGeom prst="rect">
            <a:avLst/>
          </a:prstGeom>
        </p:spPr>
        <p:txBody>
          <a:bodyPr>
            <a:normAutofit/>
          </a:bodyPr>
          <a:lstStyle/>
          <a:p>
            <a:pPr defTabSz="391413">
              <a:defRPr sz="4000"/>
            </a:pPr>
            <a:r>
              <a:rPr lang="en-GB" sz="5400" noProof="0" dirty="0"/>
              <a:t>What is Sphere?</a:t>
            </a:r>
            <a:br>
              <a:rPr lang="en-GB" sz="5400" noProof="0" dirty="0"/>
            </a:br>
            <a:r>
              <a:rPr lang="en-GB" sz="5400" noProof="0" dirty="0"/>
              <a:t>1: The Handbook</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86331" y="86738"/>
            <a:ext cx="11558276" cy="1130300"/>
          </a:xfrm>
          <a:prstGeom prst="rect">
            <a:avLst/>
          </a:prstGeom>
        </p:spPr>
        <p:txBody>
          <a:bodyPr>
            <a:normAutofit fontScale="90000"/>
          </a:bodyPr>
          <a:lstStyle/>
          <a:p>
            <a:pPr algn="l"/>
            <a:r>
              <a:rPr lang="en-GB" noProof="0" dirty="0">
                <a:solidFill>
                  <a:srgbClr val="000000"/>
                </a:solidFill>
              </a:rPr>
              <a:t>The Core Humanitarian Standard on Quality and Accountability (CHS)…</a:t>
            </a:r>
            <a:endParaRPr lang="en-GB" b="0" noProof="0" dirty="0">
              <a:solidFill>
                <a:srgbClr val="000000"/>
              </a:solidFill>
            </a:endParaRPr>
          </a:p>
        </p:txBody>
      </p:sp>
      <p:sp>
        <p:nvSpPr>
          <p:cNvPr id="122" name="Body"/>
          <p:cNvSpPr txBox="1">
            <a:spLocks noGrp="1"/>
          </p:cNvSpPr>
          <p:nvPr>
            <p:ph type="body" sz="half" idx="1"/>
          </p:nvPr>
        </p:nvSpPr>
        <p:spPr>
          <a:xfrm>
            <a:off x="644237" y="2084832"/>
            <a:ext cx="9899295" cy="6468613"/>
          </a:xfrm>
          <a:prstGeom prst="rect">
            <a:avLst/>
          </a:prstGeom>
        </p:spPr>
        <p:txBody>
          <a:bodyPr>
            <a:normAutofit/>
          </a:bodyPr>
          <a:lstStyle/>
          <a:p>
            <a:pPr marL="571500" indent="-571500" algn="l">
              <a:buFont typeface="Arial" panose="020B0604020202020204" pitchFamily="34" charset="0"/>
              <a:buChar char="•"/>
            </a:pPr>
            <a:r>
              <a:rPr lang="en-GB" sz="4000" dirty="0"/>
              <a:t>is a</a:t>
            </a:r>
            <a:r>
              <a:rPr lang="en-GB" sz="4000" noProof="0" dirty="0"/>
              <a:t> voluntary framework;</a:t>
            </a:r>
          </a:p>
          <a:p>
            <a:pPr marL="571500" indent="-571500" algn="l">
              <a:buFont typeface="Arial" panose="020B0604020202020204" pitchFamily="34" charset="0"/>
              <a:buChar char="•"/>
            </a:pPr>
            <a:r>
              <a:rPr lang="en-GB" sz="4000" dirty="0" err="1"/>
              <a:t>i</a:t>
            </a:r>
            <a:r>
              <a:rPr lang="en-GB" sz="4000" noProof="0" dirty="0"/>
              <a:t>s jointly managed by Sphere, the CHS Alliance, and Groupe URD;</a:t>
            </a:r>
          </a:p>
          <a:p>
            <a:pPr marL="571500" indent="-571500" algn="l">
              <a:buFont typeface="Arial" panose="020B0604020202020204" pitchFamily="34" charset="0"/>
              <a:buChar char="•"/>
            </a:pPr>
            <a:r>
              <a:rPr lang="en-GB" sz="4000" dirty="0"/>
              <a:t>is on</a:t>
            </a:r>
            <a:r>
              <a:rPr lang="en-GB" sz="4000" noProof="0" dirty="0"/>
              <a:t>e standard with nine commitments; and</a:t>
            </a:r>
          </a:p>
          <a:p>
            <a:pPr marL="571500" indent="-571500" algn="l">
              <a:buFont typeface="Arial" panose="020B0604020202020204" pitchFamily="34" charset="0"/>
              <a:buChar char="•"/>
            </a:pPr>
            <a:r>
              <a:rPr lang="en-GB" sz="4000" dirty="0"/>
              <a:t>d</a:t>
            </a:r>
            <a:r>
              <a:rPr lang="en-GB" sz="4000" noProof="0" dirty="0"/>
              <a:t>escribes essential organisational and personal responsibilities for quality and accountability in humanitarian response.</a:t>
            </a:r>
          </a:p>
        </p:txBody>
      </p:sp>
      <p:sp>
        <p:nvSpPr>
          <p:cNvPr id="3" name="Rectangle 2">
            <a:extLst>
              <a:ext uri="{FF2B5EF4-FFF2-40B4-BE49-F238E27FC236}">
                <a16:creationId xmlns:a16="http://schemas.microsoft.com/office/drawing/2014/main" id="{A9C6CC39-BED1-443C-BC3D-D800BAD6D118}"/>
              </a:ext>
            </a:extLst>
          </p:cNvPr>
          <p:cNvSpPr/>
          <p:nvPr/>
        </p:nvSpPr>
        <p:spPr>
          <a:xfrm>
            <a:off x="12058240" y="7652967"/>
            <a:ext cx="3666388" cy="707886"/>
          </a:xfrm>
          <a:prstGeom prst="rect">
            <a:avLst/>
          </a:prstGeom>
        </p:spPr>
        <p:txBody>
          <a:bodyPr wrap="none">
            <a:spAutoFit/>
          </a:bodyPr>
          <a:lstStyle/>
          <a:p>
            <a:r>
              <a:rPr lang="en-US" sz="4000" dirty="0">
                <a:solidFill>
                  <a:srgbClr val="000000"/>
                </a:solidFill>
              </a:rPr>
              <a:t>See pages 49–88</a:t>
            </a:r>
          </a:p>
        </p:txBody>
      </p:sp>
      <p:pic>
        <p:nvPicPr>
          <p:cNvPr id="4" name="Picture 3">
            <a:extLst>
              <a:ext uri="{FF2B5EF4-FFF2-40B4-BE49-F238E27FC236}">
                <a16:creationId xmlns:a16="http://schemas.microsoft.com/office/drawing/2014/main" id="{D838A7EC-12BC-433A-82AF-4462AF4516B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193590" y="1217038"/>
            <a:ext cx="5395688" cy="5550196"/>
          </a:xfrm>
          <a:prstGeom prst="ellipse">
            <a:avLst/>
          </a:prstGeom>
        </p:spPr>
      </p:pic>
      <p:sp>
        <p:nvSpPr>
          <p:cNvPr id="7" name="Slide Number">
            <a:extLst>
              <a:ext uri="{FF2B5EF4-FFF2-40B4-BE49-F238E27FC236}">
                <a16:creationId xmlns:a16="http://schemas.microsoft.com/office/drawing/2014/main" id="{696278C8-6730-4359-9B1E-C3D68C77208E}"/>
              </a:ext>
            </a:extLst>
          </p:cNvPr>
          <p:cNvSpPr txBox="1">
            <a:spLocks noGrp="1"/>
          </p:cNvSpPr>
          <p:nvPr>
            <p:ph type="sldNum" sz="quarter" idx="2"/>
          </p:nvPr>
        </p:nvSpPr>
        <p:spPr>
          <a:xfrm>
            <a:off x="2789689" y="9121972"/>
            <a:ext cx="294953" cy="318036"/>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10</a:t>
            </a:fld>
            <a:endParaRPr dirty="0"/>
          </a:p>
        </p:txBody>
      </p:sp>
    </p:spTree>
    <p:extLst>
      <p:ext uri="{BB962C8B-B14F-4D97-AF65-F5344CB8AC3E}">
        <p14:creationId xmlns:p14="http://schemas.microsoft.com/office/powerpoint/2010/main" val="65303490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05B7B03-2814-487E-9AFE-85A77A7B2CF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39041" y="353003"/>
            <a:ext cx="8718699" cy="8783911"/>
          </a:xfrm>
          <a:prstGeom prst="rect">
            <a:avLst/>
          </a:prstGeom>
        </p:spPr>
      </p:pic>
      <p:sp>
        <p:nvSpPr>
          <p:cNvPr id="6" name="Rectangle 5">
            <a:extLst>
              <a:ext uri="{FF2B5EF4-FFF2-40B4-BE49-F238E27FC236}">
                <a16:creationId xmlns:a16="http://schemas.microsoft.com/office/drawing/2014/main" id="{17DC2FBA-FC52-4D50-8480-77DB337451E6}"/>
              </a:ext>
            </a:extLst>
          </p:cNvPr>
          <p:cNvSpPr/>
          <p:nvPr/>
        </p:nvSpPr>
        <p:spPr>
          <a:xfrm>
            <a:off x="14113385" y="8429028"/>
            <a:ext cx="2691763" cy="707886"/>
          </a:xfrm>
          <a:prstGeom prst="rect">
            <a:avLst/>
          </a:prstGeom>
        </p:spPr>
        <p:txBody>
          <a:bodyPr wrap="none">
            <a:spAutoFit/>
          </a:bodyPr>
          <a:lstStyle/>
          <a:p>
            <a:r>
              <a:rPr lang="en-US" sz="4000" dirty="0">
                <a:solidFill>
                  <a:srgbClr val="000000"/>
                </a:solidFill>
              </a:rPr>
              <a:t>See page 50</a:t>
            </a:r>
          </a:p>
        </p:txBody>
      </p:sp>
      <p:sp>
        <p:nvSpPr>
          <p:cNvPr id="7" name="TextBox 6">
            <a:extLst>
              <a:ext uri="{FF2B5EF4-FFF2-40B4-BE49-F238E27FC236}">
                <a16:creationId xmlns:a16="http://schemas.microsoft.com/office/drawing/2014/main" id="{FFA7BCD9-4FEC-4397-B1C5-D19D88139457}"/>
              </a:ext>
            </a:extLst>
          </p:cNvPr>
          <p:cNvSpPr txBox="1"/>
          <p:nvPr/>
        </p:nvSpPr>
        <p:spPr>
          <a:xfrm>
            <a:off x="680484" y="2018709"/>
            <a:ext cx="6458557" cy="48423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4400" b="0" i="0" u="none" strike="noStrike" cap="none" spc="0" normalizeH="0" baseline="0" dirty="0">
                <a:ln>
                  <a:noFill/>
                </a:ln>
                <a:solidFill>
                  <a:srgbClr val="0D0D0D"/>
                </a:solidFill>
                <a:effectLst/>
                <a:uFillTx/>
                <a:latin typeface="Open Sans Regular"/>
                <a:ea typeface="Open Sans Regular"/>
                <a:cs typeface="Open Sans Regular"/>
                <a:sym typeface="Open Sans Regular"/>
              </a:rPr>
              <a:t>The Humanitarian Charter and Protection </a:t>
            </a:r>
            <a:r>
              <a:rPr lang="en-US" sz="4400" dirty="0">
                <a:solidFill>
                  <a:srgbClr val="0D0D0D"/>
                </a:solidFill>
              </a:rPr>
              <a:t>Pr</a:t>
            </a:r>
            <a:r>
              <a:rPr kumimoji="0" lang="en-US" sz="4400" b="0" i="0" u="none" strike="noStrike" cap="none" spc="0" normalizeH="0" baseline="0" dirty="0">
                <a:ln>
                  <a:noFill/>
                </a:ln>
                <a:solidFill>
                  <a:srgbClr val="0D0D0D"/>
                </a:solidFill>
                <a:effectLst/>
                <a:uFillTx/>
                <a:latin typeface="Open Sans Regular"/>
                <a:ea typeface="Open Sans Regular"/>
                <a:cs typeface="Open Sans Regular"/>
                <a:sym typeface="Open Sans Regular"/>
              </a:rPr>
              <a:t>inciples directly support the CHS. Together, these three chapters constitute the principles and foundations of the Sphere Standards.</a:t>
            </a:r>
          </a:p>
        </p:txBody>
      </p:sp>
      <p:sp>
        <p:nvSpPr>
          <p:cNvPr id="8" name="Slide Number">
            <a:extLst>
              <a:ext uri="{FF2B5EF4-FFF2-40B4-BE49-F238E27FC236}">
                <a16:creationId xmlns:a16="http://schemas.microsoft.com/office/drawing/2014/main" id="{A178C28C-0E0B-45D9-B4A4-28DF7C4DB8F6}"/>
              </a:ext>
            </a:extLst>
          </p:cNvPr>
          <p:cNvSpPr txBox="1">
            <a:spLocks noGrp="1"/>
          </p:cNvSpPr>
          <p:nvPr>
            <p:ph type="sldNum" sz="quarter" idx="2"/>
          </p:nvPr>
        </p:nvSpPr>
        <p:spPr>
          <a:xfrm>
            <a:off x="2789689" y="9121972"/>
            <a:ext cx="294953" cy="318036"/>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11</a:t>
            </a:fld>
            <a:endParaRPr dirty="0"/>
          </a:p>
        </p:txBody>
      </p:sp>
    </p:spTree>
    <p:extLst>
      <p:ext uri="{BB962C8B-B14F-4D97-AF65-F5344CB8AC3E}">
        <p14:creationId xmlns:p14="http://schemas.microsoft.com/office/powerpoint/2010/main" val="116566781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80401" y="102578"/>
            <a:ext cx="16866078" cy="1130300"/>
          </a:xfrm>
          <a:prstGeom prst="rect">
            <a:avLst/>
          </a:prstGeom>
        </p:spPr>
        <p:txBody>
          <a:bodyPr>
            <a:normAutofit/>
          </a:bodyPr>
          <a:lstStyle/>
          <a:p>
            <a:pPr algn="l"/>
            <a:r>
              <a:rPr lang="en-GB" noProof="0" dirty="0">
                <a:solidFill>
                  <a:srgbClr val="000000"/>
                </a:solidFill>
              </a:rPr>
              <a:t>General structure of the Sphere Standards*</a:t>
            </a:r>
          </a:p>
        </p:txBody>
      </p:sp>
      <p:sp>
        <p:nvSpPr>
          <p:cNvPr id="123" name="Slide Number"/>
          <p:cNvSpPr txBox="1">
            <a:spLocks noGrp="1"/>
          </p:cNvSpPr>
          <p:nvPr>
            <p:ph type="sldNum" sz="quarter" idx="2"/>
          </p:nvPr>
        </p:nvSpPr>
        <p:spPr>
          <a:xfrm>
            <a:off x="2789689" y="9121972"/>
            <a:ext cx="294953" cy="318036"/>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12</a:t>
            </a:fld>
            <a:endParaRPr dirty="0"/>
          </a:p>
        </p:txBody>
      </p:sp>
      <p:sp>
        <p:nvSpPr>
          <p:cNvPr id="9" name="Rectangle 8">
            <a:extLst>
              <a:ext uri="{FF2B5EF4-FFF2-40B4-BE49-F238E27FC236}">
                <a16:creationId xmlns:a16="http://schemas.microsoft.com/office/drawing/2014/main" id="{57E12D0F-96DF-4677-A9D4-8387568256DB}"/>
              </a:ext>
            </a:extLst>
          </p:cNvPr>
          <p:cNvSpPr/>
          <p:nvPr/>
        </p:nvSpPr>
        <p:spPr>
          <a:xfrm>
            <a:off x="12086334" y="1238249"/>
            <a:ext cx="3261360" cy="2975173"/>
          </a:xfrm>
          <a:prstGeom prst="rect">
            <a:avLst/>
          </a:prstGeom>
          <a:solidFill>
            <a:srgbClr val="000000"/>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4000"/>
              </a:spcBef>
              <a:spcAft>
                <a:spcPts val="4000"/>
              </a:spcAft>
              <a:buClrTx/>
              <a:buSzTx/>
              <a:buFontTx/>
              <a:buNone/>
              <a:tabLst/>
            </a:pPr>
            <a:r>
              <a:rPr lang="en-US" sz="4000" dirty="0">
                <a:solidFill>
                  <a:schemeClr val="bg1"/>
                </a:solidFill>
              </a:rPr>
              <a:t>Links with other standards</a:t>
            </a:r>
          </a:p>
        </p:txBody>
      </p:sp>
      <p:sp>
        <p:nvSpPr>
          <p:cNvPr id="4" name="Isosceles Triangle 3">
            <a:extLst>
              <a:ext uri="{FF2B5EF4-FFF2-40B4-BE49-F238E27FC236}">
                <a16:creationId xmlns:a16="http://schemas.microsoft.com/office/drawing/2014/main" id="{986D9C4B-F949-4DB7-9155-365B882ACC26}"/>
              </a:ext>
            </a:extLst>
          </p:cNvPr>
          <p:cNvSpPr/>
          <p:nvPr/>
        </p:nvSpPr>
        <p:spPr>
          <a:xfrm rot="5400000">
            <a:off x="14242536" y="2343408"/>
            <a:ext cx="2975174" cy="764858"/>
          </a:xfrm>
          <a:prstGeom prst="triangle">
            <a:avLst/>
          </a:prstGeom>
          <a:solidFill>
            <a:srgbClr val="000000"/>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1" name="Rectangle 10">
            <a:extLst>
              <a:ext uri="{FF2B5EF4-FFF2-40B4-BE49-F238E27FC236}">
                <a16:creationId xmlns:a16="http://schemas.microsoft.com/office/drawing/2014/main" id="{2263008D-8E0C-49E0-9A2E-D40781CDC52D}"/>
              </a:ext>
            </a:extLst>
          </p:cNvPr>
          <p:cNvSpPr/>
          <p:nvPr/>
        </p:nvSpPr>
        <p:spPr>
          <a:xfrm>
            <a:off x="2989536" y="6210924"/>
            <a:ext cx="8519048" cy="974626"/>
          </a:xfrm>
          <a:prstGeom prst="rect">
            <a:avLst/>
          </a:prstGeom>
          <a:solidFill>
            <a:srgbClr val="000000"/>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1000"/>
              </a:spcBef>
              <a:spcAft>
                <a:spcPts val="1000"/>
              </a:spcAft>
              <a:buClrTx/>
              <a:buSzTx/>
              <a:buFontTx/>
              <a:buNone/>
              <a:tabLst/>
            </a:pPr>
            <a:r>
              <a:rPr lang="en-US" sz="4000" dirty="0">
                <a:solidFill>
                  <a:schemeClr val="bg1"/>
                </a:solidFill>
              </a:rPr>
              <a:t>Appendices</a:t>
            </a:r>
            <a:endParaRPr kumimoji="0" lang="en-US" sz="4000"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p:txBody>
      </p:sp>
      <p:sp>
        <p:nvSpPr>
          <p:cNvPr id="12" name="Body">
            <a:extLst>
              <a:ext uri="{FF2B5EF4-FFF2-40B4-BE49-F238E27FC236}">
                <a16:creationId xmlns:a16="http://schemas.microsoft.com/office/drawing/2014/main" id="{AB1A4622-2477-4AF8-884A-5ADEEDC728EE}"/>
              </a:ext>
            </a:extLst>
          </p:cNvPr>
          <p:cNvSpPr txBox="1">
            <a:spLocks noGrp="1"/>
          </p:cNvSpPr>
          <p:nvPr>
            <p:ph type="body" sz="half" idx="1"/>
          </p:nvPr>
        </p:nvSpPr>
        <p:spPr>
          <a:xfrm>
            <a:off x="12086334" y="4749800"/>
            <a:ext cx="4554753" cy="4245172"/>
          </a:xfrm>
          <a:prstGeom prst="rect">
            <a:avLst/>
          </a:prstGeom>
        </p:spPr>
        <p:txBody>
          <a:bodyPr>
            <a:normAutofit lnSpcReduction="10000"/>
          </a:bodyPr>
          <a:lstStyle/>
          <a:p>
            <a:pPr marL="509588" indent="-509588" algn="l"/>
            <a:r>
              <a:rPr lang="en-GB" sz="4000" noProof="0" dirty="0"/>
              <a:t>  *The CHS chapter has a structure comparable with the technical chapters.</a:t>
            </a:r>
          </a:p>
        </p:txBody>
      </p:sp>
      <p:grpSp>
        <p:nvGrpSpPr>
          <p:cNvPr id="5" name="Group 4">
            <a:extLst>
              <a:ext uri="{FF2B5EF4-FFF2-40B4-BE49-F238E27FC236}">
                <a16:creationId xmlns:a16="http://schemas.microsoft.com/office/drawing/2014/main" id="{70ABF526-3CE9-422D-8F1D-9558D81528E2}"/>
              </a:ext>
            </a:extLst>
          </p:cNvPr>
          <p:cNvGrpSpPr/>
          <p:nvPr/>
        </p:nvGrpSpPr>
        <p:grpSpPr>
          <a:xfrm>
            <a:off x="2989536" y="3264197"/>
            <a:ext cx="8532728" cy="2564805"/>
            <a:chOff x="3317672" y="3186938"/>
            <a:chExt cx="8532728" cy="2564805"/>
          </a:xfrm>
          <a:solidFill>
            <a:srgbClr val="000000"/>
          </a:solidFill>
        </p:grpSpPr>
        <p:sp>
          <p:nvSpPr>
            <p:cNvPr id="3" name="Rectangle 2">
              <a:extLst>
                <a:ext uri="{FF2B5EF4-FFF2-40B4-BE49-F238E27FC236}">
                  <a16:creationId xmlns:a16="http://schemas.microsoft.com/office/drawing/2014/main" id="{D2CA61E5-A463-44D1-B635-7F89E00B3C2C}"/>
                </a:ext>
              </a:extLst>
            </p:cNvPr>
            <p:cNvSpPr/>
            <p:nvPr/>
          </p:nvSpPr>
          <p:spPr>
            <a:xfrm>
              <a:off x="3317673" y="4161564"/>
              <a:ext cx="2855465" cy="1590179"/>
            </a:xfrm>
            <a:prstGeom prst="rect">
              <a:avLst/>
            </a:prstGeom>
            <a:grpFill/>
            <a:ln w="25400" cap="flat">
              <a:solidFill>
                <a:schemeClr val="bg1">
                  <a:lumMod val="50000"/>
                </a:schemeClr>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1000"/>
                </a:spcBef>
                <a:spcAft>
                  <a:spcPts val="1000"/>
                </a:spcAft>
                <a:buClrTx/>
                <a:buSzTx/>
                <a:buFontTx/>
                <a:buNone/>
                <a:tabLst/>
              </a:pPr>
              <a:r>
                <a:rPr kumimoji="0" lang="en-US" sz="4000" b="0" i="0" u="none" strike="noStrike" cap="none" spc="0" normalizeH="0" baseline="0" dirty="0">
                  <a:ln>
                    <a:noFill/>
                  </a:ln>
                  <a:solidFill>
                    <a:schemeClr val="bg1"/>
                  </a:solidFill>
                  <a:effectLst/>
                  <a:uFillTx/>
                  <a:latin typeface="Open Sans Regular"/>
                  <a:ea typeface="Open Sans Regular"/>
                  <a:cs typeface="Open Sans Regular"/>
                  <a:sym typeface="Open Sans Regular"/>
                </a:rPr>
                <a:t>Key</a:t>
              </a:r>
              <a:br>
                <a:rPr kumimoji="0" lang="en-US" sz="4000" b="0" i="0" u="none" strike="noStrike" cap="none" spc="0" normalizeH="0" baseline="0" dirty="0">
                  <a:ln>
                    <a:noFill/>
                  </a:ln>
                  <a:solidFill>
                    <a:schemeClr val="bg1"/>
                  </a:solidFill>
                  <a:effectLst/>
                  <a:uFillTx/>
                  <a:latin typeface="Open Sans Regular"/>
                  <a:ea typeface="Open Sans Regular"/>
                  <a:cs typeface="Open Sans Regular"/>
                  <a:sym typeface="Open Sans Regular"/>
                </a:rPr>
              </a:br>
              <a:r>
                <a:rPr kumimoji="0" lang="en-US" sz="4000" b="0" i="0" u="none" strike="noStrike" cap="none" spc="0" normalizeH="0" baseline="0" dirty="0">
                  <a:ln>
                    <a:noFill/>
                  </a:ln>
                  <a:solidFill>
                    <a:schemeClr val="bg1"/>
                  </a:solidFill>
                  <a:effectLst/>
                  <a:uFillTx/>
                  <a:latin typeface="Open Sans Regular"/>
                  <a:ea typeface="Open Sans Regular"/>
                  <a:cs typeface="Open Sans Regular"/>
                  <a:sym typeface="Open Sans Regular"/>
                </a:rPr>
                <a:t>actions</a:t>
              </a:r>
            </a:p>
          </p:txBody>
        </p:sp>
        <p:sp>
          <p:nvSpPr>
            <p:cNvPr id="7" name="Rectangle 6">
              <a:extLst>
                <a:ext uri="{FF2B5EF4-FFF2-40B4-BE49-F238E27FC236}">
                  <a16:creationId xmlns:a16="http://schemas.microsoft.com/office/drawing/2014/main" id="{934DEED3-D3D9-4007-98D8-339BCE91E606}"/>
                </a:ext>
              </a:extLst>
            </p:cNvPr>
            <p:cNvSpPr/>
            <p:nvPr/>
          </p:nvSpPr>
          <p:spPr>
            <a:xfrm>
              <a:off x="6126128" y="4161564"/>
              <a:ext cx="2855465" cy="1590179"/>
            </a:xfrm>
            <a:prstGeom prst="rect">
              <a:avLst/>
            </a:prstGeom>
            <a:grpFill/>
            <a:ln w="25400" cap="flat">
              <a:solidFill>
                <a:schemeClr val="bg1">
                  <a:lumMod val="50000"/>
                </a:schemeClr>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1000"/>
                </a:spcBef>
                <a:spcAft>
                  <a:spcPts val="1000"/>
                </a:spcAft>
                <a:buClrTx/>
                <a:buSzTx/>
                <a:buFontTx/>
                <a:buNone/>
                <a:tabLst/>
              </a:pPr>
              <a:r>
                <a:rPr kumimoji="0" lang="en-US" sz="4000" b="0" i="0" u="none" strike="noStrike" cap="none" spc="0" normalizeH="0" baseline="0" dirty="0">
                  <a:ln>
                    <a:noFill/>
                  </a:ln>
                  <a:solidFill>
                    <a:schemeClr val="bg1"/>
                  </a:solidFill>
                  <a:effectLst/>
                  <a:uFillTx/>
                  <a:latin typeface="Open Sans Regular"/>
                  <a:ea typeface="Open Sans Regular"/>
                  <a:cs typeface="Open Sans Regular"/>
                  <a:sym typeface="Open Sans Regular"/>
                </a:rPr>
                <a:t>Key indicators</a:t>
              </a:r>
            </a:p>
          </p:txBody>
        </p:sp>
        <p:sp>
          <p:nvSpPr>
            <p:cNvPr id="8" name="Rectangle 7">
              <a:extLst>
                <a:ext uri="{FF2B5EF4-FFF2-40B4-BE49-F238E27FC236}">
                  <a16:creationId xmlns:a16="http://schemas.microsoft.com/office/drawing/2014/main" id="{F3128C0B-4FBB-4A86-BD03-AEC04FA6E710}"/>
                </a:ext>
              </a:extLst>
            </p:cNvPr>
            <p:cNvSpPr/>
            <p:nvPr/>
          </p:nvSpPr>
          <p:spPr>
            <a:xfrm>
              <a:off x="8981255" y="4161563"/>
              <a:ext cx="2855465" cy="1590179"/>
            </a:xfrm>
            <a:prstGeom prst="rect">
              <a:avLst/>
            </a:prstGeom>
            <a:grpFill/>
            <a:ln w="25400" cap="flat">
              <a:solidFill>
                <a:schemeClr val="bg1">
                  <a:lumMod val="50000"/>
                </a:schemeClr>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1000"/>
                </a:spcBef>
                <a:spcAft>
                  <a:spcPts val="1000"/>
                </a:spcAft>
                <a:buClrTx/>
                <a:buSzTx/>
                <a:buFontTx/>
                <a:buNone/>
                <a:tabLst/>
              </a:pPr>
              <a:r>
                <a:rPr lang="en-US" sz="4000" dirty="0">
                  <a:solidFill>
                    <a:schemeClr val="bg1"/>
                  </a:solidFill>
                </a:rPr>
                <a:t>Guidance notes</a:t>
              </a:r>
              <a:endParaRPr kumimoji="0" lang="en-US" sz="4000" b="0"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p:txBody>
        </p:sp>
        <p:sp>
          <p:nvSpPr>
            <p:cNvPr id="2" name="Rectangle 1">
              <a:extLst>
                <a:ext uri="{FF2B5EF4-FFF2-40B4-BE49-F238E27FC236}">
                  <a16:creationId xmlns:a16="http://schemas.microsoft.com/office/drawing/2014/main" id="{E7D5CE29-EBC9-40CA-A87A-16E43ED8256F}"/>
                </a:ext>
              </a:extLst>
            </p:cNvPr>
            <p:cNvSpPr/>
            <p:nvPr/>
          </p:nvSpPr>
          <p:spPr>
            <a:xfrm>
              <a:off x="3317672" y="3186938"/>
              <a:ext cx="8532728" cy="974626"/>
            </a:xfrm>
            <a:prstGeom prst="rect">
              <a:avLst/>
            </a:prstGeom>
            <a:grp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1000"/>
                </a:spcBef>
                <a:spcAft>
                  <a:spcPts val="1000"/>
                </a:spcAft>
                <a:buClrTx/>
                <a:buSzTx/>
                <a:buFontTx/>
                <a:buNone/>
                <a:tabLst/>
              </a:pPr>
              <a:r>
                <a:rPr kumimoji="0" lang="en-US" sz="4000" b="1" i="0" u="none" strike="noStrike" cap="none" spc="0" normalizeH="0" baseline="0" dirty="0">
                  <a:ln>
                    <a:noFill/>
                  </a:ln>
                  <a:solidFill>
                    <a:schemeClr val="bg1"/>
                  </a:solidFill>
                  <a:effectLst/>
                  <a:uFillTx/>
                  <a:latin typeface="Open Sans Regular"/>
                  <a:ea typeface="Open Sans Regular"/>
                  <a:cs typeface="Open Sans Regular"/>
                  <a:sym typeface="Open Sans Regular"/>
                </a:rPr>
                <a:t>THE STANDARDS</a:t>
              </a:r>
            </a:p>
          </p:txBody>
        </p:sp>
      </p:grpSp>
      <p:sp>
        <p:nvSpPr>
          <p:cNvPr id="13" name="Rectangle 12">
            <a:extLst>
              <a:ext uri="{FF2B5EF4-FFF2-40B4-BE49-F238E27FC236}">
                <a16:creationId xmlns:a16="http://schemas.microsoft.com/office/drawing/2014/main" id="{B1EF1D5A-5749-44FC-8B9C-49E2D5438154}"/>
              </a:ext>
            </a:extLst>
          </p:cNvPr>
          <p:cNvSpPr/>
          <p:nvPr/>
        </p:nvSpPr>
        <p:spPr>
          <a:xfrm>
            <a:off x="2989536" y="1230284"/>
            <a:ext cx="8519048" cy="1590179"/>
          </a:xfrm>
          <a:prstGeom prst="rect">
            <a:avLst/>
          </a:prstGeom>
          <a:solidFill>
            <a:srgbClr val="000000"/>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1000"/>
              </a:spcBef>
              <a:spcAft>
                <a:spcPts val="1000"/>
              </a:spcAft>
              <a:buClrTx/>
              <a:buSzTx/>
              <a:buFontTx/>
              <a:buNone/>
              <a:tabLst/>
            </a:pPr>
            <a:r>
              <a:rPr lang="en-US" sz="4000" dirty="0">
                <a:solidFill>
                  <a:schemeClr val="bg1"/>
                </a:solidFill>
              </a:rPr>
              <a:t>Introduction</a:t>
            </a:r>
            <a:br>
              <a:rPr lang="en-US" sz="4000" dirty="0">
                <a:solidFill>
                  <a:schemeClr val="bg1"/>
                </a:solidFill>
              </a:rPr>
            </a:br>
            <a:r>
              <a:rPr lang="en-US" sz="4000" dirty="0">
                <a:solidFill>
                  <a:schemeClr val="bg1"/>
                </a:solidFill>
              </a:rPr>
              <a:t>including “essential concepts”</a:t>
            </a:r>
          </a:p>
        </p:txBody>
      </p:sp>
      <p:sp>
        <p:nvSpPr>
          <p:cNvPr id="14" name="Rectangle 13">
            <a:extLst>
              <a:ext uri="{FF2B5EF4-FFF2-40B4-BE49-F238E27FC236}">
                <a16:creationId xmlns:a16="http://schemas.microsoft.com/office/drawing/2014/main" id="{C72774CE-B078-4846-AFAB-614C2A06C3E5}"/>
              </a:ext>
            </a:extLst>
          </p:cNvPr>
          <p:cNvSpPr/>
          <p:nvPr/>
        </p:nvSpPr>
        <p:spPr>
          <a:xfrm>
            <a:off x="3003216" y="7567472"/>
            <a:ext cx="8519048" cy="974626"/>
          </a:xfrm>
          <a:prstGeom prst="rect">
            <a:avLst/>
          </a:prstGeom>
          <a:solidFill>
            <a:srgbClr val="000000"/>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1000"/>
              </a:spcBef>
              <a:spcAft>
                <a:spcPts val="1000"/>
              </a:spcAft>
              <a:buClrTx/>
              <a:buSzTx/>
              <a:buFontTx/>
              <a:buNone/>
              <a:tabLst/>
            </a:pPr>
            <a:r>
              <a:rPr lang="en-US" sz="4000" dirty="0">
                <a:solidFill>
                  <a:schemeClr val="bg1"/>
                </a:solidFill>
              </a:rPr>
              <a:t>References and further reading</a:t>
            </a:r>
            <a:endParaRPr kumimoji="0" lang="en-US" sz="4000"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p:txBody>
      </p:sp>
    </p:spTree>
    <p:extLst>
      <p:ext uri="{BB962C8B-B14F-4D97-AF65-F5344CB8AC3E}">
        <p14:creationId xmlns:p14="http://schemas.microsoft.com/office/powerpoint/2010/main" val="415322726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45185" y="111274"/>
            <a:ext cx="10464800" cy="1130300"/>
          </a:xfrm>
          <a:prstGeom prst="rect">
            <a:avLst/>
          </a:prstGeom>
        </p:spPr>
        <p:txBody>
          <a:bodyPr/>
          <a:lstStyle/>
          <a:p>
            <a:pPr algn="l"/>
            <a:r>
              <a:rPr lang="en-GB" b="1" noProof="0" dirty="0">
                <a:solidFill>
                  <a:srgbClr val="000000"/>
                </a:solidFill>
              </a:rPr>
              <a:t>Key actions</a:t>
            </a:r>
          </a:p>
        </p:txBody>
      </p:sp>
      <p:sp>
        <p:nvSpPr>
          <p:cNvPr id="122" name="Body"/>
          <p:cNvSpPr txBox="1">
            <a:spLocks noGrp="1"/>
          </p:cNvSpPr>
          <p:nvPr>
            <p:ph type="body" sz="half" idx="1"/>
          </p:nvPr>
        </p:nvSpPr>
        <p:spPr>
          <a:xfrm>
            <a:off x="603092" y="1499480"/>
            <a:ext cx="5354364" cy="4831360"/>
          </a:xfrm>
          <a:prstGeom prst="rect">
            <a:avLst/>
          </a:prstGeom>
        </p:spPr>
        <p:txBody>
          <a:bodyPr>
            <a:noAutofit/>
          </a:bodyPr>
          <a:lstStyle/>
          <a:p>
            <a:pPr algn="l"/>
            <a:r>
              <a:rPr lang="en-GB" sz="4000" b="1" noProof="0" dirty="0"/>
              <a:t>Key actions </a:t>
            </a:r>
            <a:r>
              <a:rPr lang="en-GB" sz="4000" noProof="0" dirty="0"/>
              <a:t>outline practical steps to attain the Minimum Standard. These are suggestions and may not be applicable in all contexts. Users should select those most relevant to the situation.</a:t>
            </a:r>
          </a:p>
        </p:txBody>
      </p:sp>
      <p:pic>
        <p:nvPicPr>
          <p:cNvPr id="3" name="Picture 2">
            <a:extLst>
              <a:ext uri="{FF2B5EF4-FFF2-40B4-BE49-F238E27FC236}">
                <a16:creationId xmlns:a16="http://schemas.microsoft.com/office/drawing/2014/main" id="{DEA58E48-5FA7-4862-B582-C9C4480D0D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91972" y="1269206"/>
            <a:ext cx="10822782" cy="7215188"/>
          </a:xfrm>
          <a:prstGeom prst="rect">
            <a:avLst/>
          </a:prstGeom>
        </p:spPr>
      </p:pic>
      <p:sp>
        <p:nvSpPr>
          <p:cNvPr id="4" name="TextBox 3">
            <a:extLst>
              <a:ext uri="{FF2B5EF4-FFF2-40B4-BE49-F238E27FC236}">
                <a16:creationId xmlns:a16="http://schemas.microsoft.com/office/drawing/2014/main" id="{21A02CE5-A071-4ACF-9E56-4324AAC26A20}"/>
              </a:ext>
            </a:extLst>
          </p:cNvPr>
          <p:cNvSpPr txBox="1"/>
          <p:nvPr/>
        </p:nvSpPr>
        <p:spPr>
          <a:xfrm>
            <a:off x="13198764" y="8566073"/>
            <a:ext cx="3904915"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en-US" sz="2000" dirty="0">
                <a:solidFill>
                  <a:srgbClr val="00B297"/>
                </a:solidFill>
              </a:rPr>
              <a:t>Haiti, 2016. Lutheran World Services</a:t>
            </a:r>
          </a:p>
        </p:txBody>
      </p:sp>
      <p:sp>
        <p:nvSpPr>
          <p:cNvPr id="7" name="Slide Number">
            <a:extLst>
              <a:ext uri="{FF2B5EF4-FFF2-40B4-BE49-F238E27FC236}">
                <a16:creationId xmlns:a16="http://schemas.microsoft.com/office/drawing/2014/main" id="{275780E0-E757-49D4-BD4B-EE17B3F72BC2}"/>
              </a:ext>
            </a:extLst>
          </p:cNvPr>
          <p:cNvSpPr txBox="1">
            <a:spLocks noGrp="1"/>
          </p:cNvSpPr>
          <p:nvPr>
            <p:ph type="sldNum" sz="quarter" idx="2"/>
          </p:nvPr>
        </p:nvSpPr>
        <p:spPr>
          <a:xfrm>
            <a:off x="2789689" y="9121972"/>
            <a:ext cx="294953" cy="318036"/>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13</a:t>
            </a:fld>
            <a:endParaRPr dirty="0"/>
          </a:p>
        </p:txBody>
      </p:sp>
    </p:spTree>
    <p:extLst>
      <p:ext uri="{BB962C8B-B14F-4D97-AF65-F5344CB8AC3E}">
        <p14:creationId xmlns:p14="http://schemas.microsoft.com/office/powerpoint/2010/main" val="1317749564"/>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54563" y="105412"/>
            <a:ext cx="10464800" cy="1130300"/>
          </a:xfrm>
          <a:prstGeom prst="rect">
            <a:avLst/>
          </a:prstGeom>
        </p:spPr>
        <p:txBody>
          <a:bodyPr/>
          <a:lstStyle/>
          <a:p>
            <a:pPr algn="l"/>
            <a:r>
              <a:rPr lang="en-GB" b="1" noProof="0" dirty="0">
                <a:solidFill>
                  <a:srgbClr val="000000"/>
                </a:solidFill>
              </a:rPr>
              <a:t>Key indicators</a:t>
            </a:r>
          </a:p>
        </p:txBody>
      </p:sp>
      <p:sp>
        <p:nvSpPr>
          <p:cNvPr id="122" name="Body"/>
          <p:cNvSpPr txBox="1">
            <a:spLocks noGrp="1"/>
          </p:cNvSpPr>
          <p:nvPr>
            <p:ph type="body" sz="half" idx="1"/>
          </p:nvPr>
        </p:nvSpPr>
        <p:spPr>
          <a:xfrm>
            <a:off x="542131" y="1423280"/>
            <a:ext cx="6193949" cy="6209553"/>
          </a:xfrm>
          <a:prstGeom prst="rect">
            <a:avLst/>
          </a:prstGeom>
        </p:spPr>
        <p:txBody>
          <a:bodyPr>
            <a:noAutofit/>
          </a:bodyPr>
          <a:lstStyle/>
          <a:p>
            <a:pPr algn="l"/>
            <a:r>
              <a:rPr lang="en-GB" sz="4000" b="1" noProof="0" dirty="0"/>
              <a:t>Key indicators </a:t>
            </a:r>
            <a:r>
              <a:rPr lang="en-GB" sz="4000" noProof="0" dirty="0"/>
              <a:t>serve as signals to indicate whether the standard they support is being attained.</a:t>
            </a:r>
          </a:p>
          <a:p>
            <a:pPr algn="l"/>
            <a:r>
              <a:rPr lang="en-GB" sz="4000" b="1" noProof="0" dirty="0"/>
              <a:t>Specific numbers (targets) are only included where there is sectoral consensus or scientific evidence.</a:t>
            </a:r>
          </a:p>
        </p:txBody>
      </p:sp>
      <p:sp>
        <p:nvSpPr>
          <p:cNvPr id="3" name="TextBox 2">
            <a:extLst>
              <a:ext uri="{FF2B5EF4-FFF2-40B4-BE49-F238E27FC236}">
                <a16:creationId xmlns:a16="http://schemas.microsoft.com/office/drawing/2014/main" id="{91F4AE3C-C28B-42C6-A4A9-A7E4B0F008A4}"/>
              </a:ext>
            </a:extLst>
          </p:cNvPr>
          <p:cNvSpPr txBox="1"/>
          <p:nvPr/>
        </p:nvSpPr>
        <p:spPr>
          <a:xfrm>
            <a:off x="14632094" y="8502499"/>
            <a:ext cx="2362826"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en-US" sz="2000" dirty="0">
                <a:solidFill>
                  <a:srgbClr val="00B297"/>
                </a:solidFill>
              </a:rPr>
              <a:t>IFRC/Alison </a:t>
            </a:r>
            <a:r>
              <a:rPr lang="en-US" sz="2000" dirty="0" err="1">
                <a:solidFill>
                  <a:srgbClr val="00B297"/>
                </a:solidFill>
              </a:rPr>
              <a:t>Freebairn</a:t>
            </a:r>
            <a:endParaRPr lang="en-US" sz="2000" dirty="0">
              <a:solidFill>
                <a:srgbClr val="00B297"/>
              </a:solidFill>
            </a:endParaRPr>
          </a:p>
        </p:txBody>
      </p:sp>
      <p:pic>
        <p:nvPicPr>
          <p:cNvPr id="5" name="Picture 4">
            <a:extLst>
              <a:ext uri="{FF2B5EF4-FFF2-40B4-BE49-F238E27FC236}">
                <a16:creationId xmlns:a16="http://schemas.microsoft.com/office/drawing/2014/main" id="{CE4F0CF9-CF8B-40CB-9AB3-F88B4B263A6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a:stretch/>
        </p:blipFill>
        <p:spPr>
          <a:xfrm>
            <a:off x="7032262" y="1327150"/>
            <a:ext cx="9985902" cy="7099300"/>
          </a:xfrm>
          <a:prstGeom prst="rect">
            <a:avLst/>
          </a:prstGeom>
        </p:spPr>
      </p:pic>
      <p:sp>
        <p:nvSpPr>
          <p:cNvPr id="7" name="Slide Number">
            <a:extLst>
              <a:ext uri="{FF2B5EF4-FFF2-40B4-BE49-F238E27FC236}">
                <a16:creationId xmlns:a16="http://schemas.microsoft.com/office/drawing/2014/main" id="{0EE811C1-B177-4B9D-BDC2-BBBD05192926}"/>
              </a:ext>
            </a:extLst>
          </p:cNvPr>
          <p:cNvSpPr txBox="1">
            <a:spLocks/>
          </p:cNvSpPr>
          <p:nvPr/>
        </p:nvSpPr>
        <p:spPr>
          <a:xfrm>
            <a:off x="2789689" y="9121972"/>
            <a:ext cx="294953" cy="318036"/>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5842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A585"/>
                </a:solidFill>
                <a:effectLst/>
                <a:uFillTx/>
                <a:latin typeface="Open Sans Bold"/>
                <a:ea typeface="Open Sans Bold"/>
                <a:cs typeface="Open Sans Bold"/>
                <a:sym typeface="Open Sans Bold"/>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a:lstStyle>
          <a:p>
            <a:fld id="{86CB4B4D-7CA3-9044-876B-883B54F8677D}" type="slidenum">
              <a:rPr lang="en-US" smtClean="0"/>
              <a:pPr/>
              <a:t>14</a:t>
            </a:fld>
            <a:endParaRPr lang="en-US" dirty="0"/>
          </a:p>
        </p:txBody>
      </p:sp>
    </p:spTree>
    <p:extLst>
      <p:ext uri="{BB962C8B-B14F-4D97-AF65-F5344CB8AC3E}">
        <p14:creationId xmlns:p14="http://schemas.microsoft.com/office/powerpoint/2010/main" val="283883816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75713" y="114508"/>
            <a:ext cx="13953493" cy="1130300"/>
          </a:xfrm>
          <a:prstGeom prst="rect">
            <a:avLst/>
          </a:prstGeom>
        </p:spPr>
        <p:txBody>
          <a:bodyPr/>
          <a:lstStyle/>
          <a:p>
            <a:pPr algn="l"/>
            <a:r>
              <a:rPr lang="en-GB" b="1" noProof="0" dirty="0">
                <a:solidFill>
                  <a:srgbClr val="000000"/>
                </a:solidFill>
              </a:rPr>
              <a:t>Guidance notes </a:t>
            </a:r>
            <a:endParaRPr lang="en-GB" noProof="0" dirty="0">
              <a:solidFill>
                <a:srgbClr val="000000"/>
              </a:solidFill>
            </a:endParaRPr>
          </a:p>
        </p:txBody>
      </p:sp>
      <p:sp>
        <p:nvSpPr>
          <p:cNvPr id="122" name="Body"/>
          <p:cNvSpPr txBox="1">
            <a:spLocks noGrp="1"/>
          </p:cNvSpPr>
          <p:nvPr>
            <p:ph type="body" sz="half" idx="1"/>
          </p:nvPr>
        </p:nvSpPr>
        <p:spPr>
          <a:xfrm>
            <a:off x="657066" y="1619943"/>
            <a:ext cx="6521948" cy="7507659"/>
          </a:xfrm>
          <a:prstGeom prst="rect">
            <a:avLst/>
          </a:prstGeom>
        </p:spPr>
        <p:txBody>
          <a:bodyPr>
            <a:normAutofit/>
          </a:bodyPr>
          <a:lstStyle/>
          <a:p>
            <a:pPr algn="l"/>
            <a:r>
              <a:rPr lang="en-GB" sz="4000" b="1" noProof="0" dirty="0"/>
              <a:t>Guidance notes </a:t>
            </a:r>
            <a:r>
              <a:rPr lang="en-GB" sz="4000" noProof="0" dirty="0"/>
              <a:t>provide additional information to support the key actions, with cross-references to the Protection Principles, the Core Humanitarian Standard, other standards in the Handbook and other standards of the Humanitarian Standards Partnership.</a:t>
            </a:r>
          </a:p>
        </p:txBody>
      </p:sp>
      <p:pic>
        <p:nvPicPr>
          <p:cNvPr id="6" name="Picture 5">
            <a:extLst>
              <a:ext uri="{FF2B5EF4-FFF2-40B4-BE49-F238E27FC236}">
                <a16:creationId xmlns:a16="http://schemas.microsoft.com/office/drawing/2014/main" id="{7C83268A-0CD0-41CE-B6BA-C04B343CE43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30132" y="1297661"/>
            <a:ext cx="9544370" cy="7158278"/>
          </a:xfrm>
          <a:prstGeom prst="rect">
            <a:avLst/>
          </a:prstGeom>
        </p:spPr>
      </p:pic>
      <p:sp>
        <p:nvSpPr>
          <p:cNvPr id="10" name="TextBox 9">
            <a:extLst>
              <a:ext uri="{FF2B5EF4-FFF2-40B4-BE49-F238E27FC236}">
                <a16:creationId xmlns:a16="http://schemas.microsoft.com/office/drawing/2014/main" id="{F47AB92D-0637-4EE3-A541-64307F6C4502}"/>
              </a:ext>
            </a:extLst>
          </p:cNvPr>
          <p:cNvSpPr txBox="1"/>
          <p:nvPr/>
        </p:nvSpPr>
        <p:spPr>
          <a:xfrm>
            <a:off x="12766576" y="8557068"/>
            <a:ext cx="4339329"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en-US" sz="2000" dirty="0">
                <a:solidFill>
                  <a:srgbClr val="00B297"/>
                </a:solidFill>
              </a:rPr>
              <a:t>Kenya, 2017. Lutheran World Federation</a:t>
            </a:r>
          </a:p>
        </p:txBody>
      </p:sp>
      <p:sp>
        <p:nvSpPr>
          <p:cNvPr id="7" name="Slide Number">
            <a:extLst>
              <a:ext uri="{FF2B5EF4-FFF2-40B4-BE49-F238E27FC236}">
                <a16:creationId xmlns:a16="http://schemas.microsoft.com/office/drawing/2014/main" id="{9D33BBB5-3F92-4DC5-9B70-BB1B01383F5E}"/>
              </a:ext>
            </a:extLst>
          </p:cNvPr>
          <p:cNvSpPr txBox="1">
            <a:spLocks noGrp="1"/>
          </p:cNvSpPr>
          <p:nvPr>
            <p:ph type="sldNum" sz="quarter" idx="2"/>
          </p:nvPr>
        </p:nvSpPr>
        <p:spPr>
          <a:xfrm>
            <a:off x="2789689" y="9121972"/>
            <a:ext cx="294953" cy="318036"/>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15</a:t>
            </a:fld>
            <a:endParaRPr dirty="0"/>
          </a:p>
        </p:txBody>
      </p:sp>
    </p:spTree>
    <p:extLst>
      <p:ext uri="{BB962C8B-B14F-4D97-AF65-F5344CB8AC3E}">
        <p14:creationId xmlns:p14="http://schemas.microsoft.com/office/powerpoint/2010/main" val="362161401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65113" y="105132"/>
            <a:ext cx="10464800" cy="1130300"/>
          </a:xfrm>
          <a:prstGeom prst="rect">
            <a:avLst/>
          </a:prstGeom>
        </p:spPr>
        <p:txBody>
          <a:bodyPr>
            <a:normAutofit/>
          </a:bodyPr>
          <a:lstStyle/>
          <a:p>
            <a:pPr algn="l"/>
            <a:r>
              <a:rPr lang="en-GB" noProof="0" dirty="0">
                <a:solidFill>
                  <a:srgbClr val="000000"/>
                </a:solidFill>
              </a:rPr>
              <a:t>Using the </a:t>
            </a:r>
            <a:r>
              <a:rPr lang="en-GB" b="1" noProof="0" dirty="0">
                <a:solidFill>
                  <a:srgbClr val="000000"/>
                </a:solidFill>
              </a:rPr>
              <a:t>indicators</a:t>
            </a:r>
            <a:endParaRPr lang="en-GB" noProof="0" dirty="0">
              <a:solidFill>
                <a:srgbClr val="000000"/>
              </a:solidFill>
            </a:endParaRPr>
          </a:p>
        </p:txBody>
      </p:sp>
      <p:sp>
        <p:nvSpPr>
          <p:cNvPr id="122" name="Body"/>
          <p:cNvSpPr txBox="1">
            <a:spLocks noGrp="1"/>
          </p:cNvSpPr>
          <p:nvPr>
            <p:ph type="body" sz="half" idx="1"/>
          </p:nvPr>
        </p:nvSpPr>
        <p:spPr>
          <a:xfrm>
            <a:off x="740251" y="1619943"/>
            <a:ext cx="7239967" cy="3533947"/>
          </a:xfrm>
          <a:prstGeom prst="rect">
            <a:avLst/>
          </a:prstGeom>
        </p:spPr>
        <p:txBody>
          <a:bodyPr>
            <a:noAutofit/>
          </a:bodyPr>
          <a:lstStyle/>
          <a:p>
            <a:pPr algn="l"/>
            <a:r>
              <a:rPr lang="en-GB" sz="4000" noProof="0" dirty="0"/>
              <a:t>The Sphere key indicators are a way to measure whether a standard is being achieved; </a:t>
            </a:r>
            <a:r>
              <a:rPr lang="en-GB" sz="4000" b="1" noProof="0" dirty="0"/>
              <a:t>they should not be confused with the standard itself. </a:t>
            </a:r>
            <a:r>
              <a:rPr lang="en-GB" sz="4000" noProof="0" dirty="0"/>
              <a:t>The standard is universal, but the key indicators, like the key actions, should be considered in light of both the context and phase of the response. </a:t>
            </a:r>
          </a:p>
        </p:txBody>
      </p:sp>
      <p:sp>
        <p:nvSpPr>
          <p:cNvPr id="5" name="TextBox 4">
            <a:extLst>
              <a:ext uri="{FF2B5EF4-FFF2-40B4-BE49-F238E27FC236}">
                <a16:creationId xmlns:a16="http://schemas.microsoft.com/office/drawing/2014/main" id="{98F6A66A-9148-4DF3-922A-73DFB5B9D16B}"/>
              </a:ext>
            </a:extLst>
          </p:cNvPr>
          <p:cNvSpPr txBox="1"/>
          <p:nvPr/>
        </p:nvSpPr>
        <p:spPr>
          <a:xfrm>
            <a:off x="12684582" y="8419652"/>
            <a:ext cx="4262385"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en-US" sz="2000">
                <a:solidFill>
                  <a:srgbClr val="00B297"/>
                </a:solidFill>
              </a:rPr>
              <a:t>Bangladesh. </a:t>
            </a:r>
            <a:r>
              <a:rPr lang="en-US" sz="2000" dirty="0">
                <a:solidFill>
                  <a:srgbClr val="00B297"/>
                </a:solidFill>
              </a:rPr>
              <a:t>Lutheran World Federation</a:t>
            </a:r>
          </a:p>
        </p:txBody>
      </p:sp>
      <p:pic>
        <p:nvPicPr>
          <p:cNvPr id="6" name="Picture 5">
            <a:extLst>
              <a:ext uri="{FF2B5EF4-FFF2-40B4-BE49-F238E27FC236}">
                <a16:creationId xmlns:a16="http://schemas.microsoft.com/office/drawing/2014/main" id="{9FB2AE46-654C-4AD3-9A0E-8499E355D0B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95855" y="1467016"/>
            <a:ext cx="8617527" cy="6819568"/>
          </a:xfrm>
          <a:prstGeom prst="rect">
            <a:avLst/>
          </a:prstGeom>
        </p:spPr>
      </p:pic>
      <p:sp>
        <p:nvSpPr>
          <p:cNvPr id="7" name="Slide Number">
            <a:extLst>
              <a:ext uri="{FF2B5EF4-FFF2-40B4-BE49-F238E27FC236}">
                <a16:creationId xmlns:a16="http://schemas.microsoft.com/office/drawing/2014/main" id="{133BB869-DC4C-44E1-87AD-0EAB6352BE06}"/>
              </a:ext>
            </a:extLst>
          </p:cNvPr>
          <p:cNvSpPr txBox="1">
            <a:spLocks noGrp="1"/>
          </p:cNvSpPr>
          <p:nvPr>
            <p:ph type="sldNum" sz="quarter" idx="2"/>
          </p:nvPr>
        </p:nvSpPr>
        <p:spPr>
          <a:xfrm>
            <a:off x="2789689" y="9121972"/>
            <a:ext cx="294953" cy="318036"/>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16</a:t>
            </a:fld>
            <a:endParaRPr dirty="0"/>
          </a:p>
        </p:txBody>
      </p:sp>
    </p:spTree>
    <p:extLst>
      <p:ext uri="{BB962C8B-B14F-4D97-AF65-F5344CB8AC3E}">
        <p14:creationId xmlns:p14="http://schemas.microsoft.com/office/powerpoint/2010/main" val="77893245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82699" y="113683"/>
            <a:ext cx="10464800" cy="1130300"/>
          </a:xfrm>
          <a:prstGeom prst="rect">
            <a:avLst/>
          </a:prstGeom>
        </p:spPr>
        <p:txBody>
          <a:bodyPr>
            <a:normAutofit/>
          </a:bodyPr>
          <a:lstStyle/>
          <a:p>
            <a:pPr algn="l"/>
            <a:r>
              <a:rPr lang="en-GB" noProof="0" dirty="0">
                <a:solidFill>
                  <a:srgbClr val="000000"/>
                </a:solidFill>
              </a:rPr>
              <a:t>Three types of </a:t>
            </a:r>
            <a:r>
              <a:rPr lang="en-GB" b="1" noProof="0" dirty="0">
                <a:solidFill>
                  <a:srgbClr val="000000"/>
                </a:solidFill>
              </a:rPr>
              <a:t>indicators</a:t>
            </a:r>
            <a:endParaRPr lang="en-GB" noProof="0" dirty="0">
              <a:solidFill>
                <a:srgbClr val="000000"/>
              </a:solidFill>
            </a:endParaRPr>
          </a:p>
        </p:txBody>
      </p:sp>
      <p:grpSp>
        <p:nvGrpSpPr>
          <p:cNvPr id="4" name="Group 3">
            <a:extLst>
              <a:ext uri="{FF2B5EF4-FFF2-40B4-BE49-F238E27FC236}">
                <a16:creationId xmlns:a16="http://schemas.microsoft.com/office/drawing/2014/main" id="{9086113E-E9E4-4A64-997F-03DE7214C5F0}"/>
              </a:ext>
            </a:extLst>
          </p:cNvPr>
          <p:cNvGrpSpPr/>
          <p:nvPr/>
        </p:nvGrpSpPr>
        <p:grpSpPr>
          <a:xfrm>
            <a:off x="868680" y="1619944"/>
            <a:ext cx="4890804" cy="6624896"/>
            <a:chOff x="868680" y="1619944"/>
            <a:chExt cx="4890804" cy="6624896"/>
          </a:xfrm>
        </p:grpSpPr>
        <p:grpSp>
          <p:nvGrpSpPr>
            <p:cNvPr id="5" name="Group 4">
              <a:extLst>
                <a:ext uri="{FF2B5EF4-FFF2-40B4-BE49-F238E27FC236}">
                  <a16:creationId xmlns:a16="http://schemas.microsoft.com/office/drawing/2014/main" id="{DC0F5BE2-0388-45D4-B8F6-8930B627D3F2}"/>
                </a:ext>
              </a:extLst>
            </p:cNvPr>
            <p:cNvGrpSpPr/>
            <p:nvPr/>
          </p:nvGrpSpPr>
          <p:grpSpPr>
            <a:xfrm>
              <a:off x="1361818" y="1828602"/>
              <a:ext cx="4003898" cy="6099274"/>
              <a:chOff x="1361818" y="1828602"/>
              <a:chExt cx="4003898" cy="6099274"/>
            </a:xfrm>
          </p:grpSpPr>
          <p:sp>
            <p:nvSpPr>
              <p:cNvPr id="3" name="TextBox 2">
                <a:extLst>
                  <a:ext uri="{FF2B5EF4-FFF2-40B4-BE49-F238E27FC236}">
                    <a16:creationId xmlns:a16="http://schemas.microsoft.com/office/drawing/2014/main" id="{0C875281-FB71-45F3-9CA2-AD972A0D1846}"/>
                  </a:ext>
                </a:extLst>
              </p:cNvPr>
              <p:cNvSpPr txBox="1"/>
              <p:nvPr/>
            </p:nvSpPr>
            <p:spPr>
              <a:xfrm>
                <a:off x="1504436" y="1828602"/>
                <a:ext cx="3589760"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Process indicators</a:t>
                </a:r>
              </a:p>
            </p:txBody>
          </p:sp>
          <p:pic>
            <p:nvPicPr>
              <p:cNvPr id="1026" name="Picture 2" descr="Image result for checkmark clipart">
                <a:extLst>
                  <a:ext uri="{FF2B5EF4-FFF2-40B4-BE49-F238E27FC236}">
                    <a16:creationId xmlns:a16="http://schemas.microsoft.com/office/drawing/2014/main" id="{F0C7234E-2126-4967-95A6-5497FF2B81B5}"/>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685307" y="3653412"/>
                <a:ext cx="3257550" cy="133369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6788F7D6-DD80-4000-8471-2019B0E3CC56}"/>
                  </a:ext>
                </a:extLst>
              </p:cNvPr>
              <p:cNvSpPr txBox="1"/>
              <p:nvPr/>
            </p:nvSpPr>
            <p:spPr>
              <a:xfrm>
                <a:off x="1361818" y="5363071"/>
                <a:ext cx="4003898"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4000" b="1" dirty="0">
                    <a:solidFill>
                      <a:srgbClr val="000000"/>
                    </a:solidFill>
                  </a:rPr>
                  <a:t>Provide observable criteria to be met (yes or no)</a:t>
                </a:r>
                <a:endPar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grpSp>
        <p:sp>
          <p:nvSpPr>
            <p:cNvPr id="10" name="Rectangle: Rounded Corners 9">
              <a:extLst>
                <a:ext uri="{FF2B5EF4-FFF2-40B4-BE49-F238E27FC236}">
                  <a16:creationId xmlns:a16="http://schemas.microsoft.com/office/drawing/2014/main" id="{DBBF1D76-3B0A-454B-BC59-2A5E02544FFC}"/>
                </a:ext>
              </a:extLst>
            </p:cNvPr>
            <p:cNvSpPr/>
            <p:nvPr/>
          </p:nvSpPr>
          <p:spPr>
            <a:xfrm>
              <a:off x="868680" y="1619944"/>
              <a:ext cx="4890804" cy="6624896"/>
            </a:xfrm>
            <a:prstGeom prst="roundRect">
              <a:avLst/>
            </a:prstGeom>
            <a:no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grpSp>
        <p:nvGrpSpPr>
          <p:cNvPr id="2" name="Group 1">
            <a:extLst>
              <a:ext uri="{FF2B5EF4-FFF2-40B4-BE49-F238E27FC236}">
                <a16:creationId xmlns:a16="http://schemas.microsoft.com/office/drawing/2014/main" id="{4E0F38AB-92AD-45AB-B2A6-F385361F3DDD}"/>
              </a:ext>
            </a:extLst>
          </p:cNvPr>
          <p:cNvGrpSpPr/>
          <p:nvPr/>
        </p:nvGrpSpPr>
        <p:grpSpPr>
          <a:xfrm>
            <a:off x="6109388" y="1619944"/>
            <a:ext cx="4890804" cy="6624896"/>
            <a:chOff x="6109388" y="1619944"/>
            <a:chExt cx="4890804" cy="6624896"/>
          </a:xfrm>
        </p:grpSpPr>
        <p:grpSp>
          <p:nvGrpSpPr>
            <p:cNvPr id="6" name="Group 5">
              <a:extLst>
                <a:ext uri="{FF2B5EF4-FFF2-40B4-BE49-F238E27FC236}">
                  <a16:creationId xmlns:a16="http://schemas.microsoft.com/office/drawing/2014/main" id="{2A568F09-D313-440C-832D-5E568D159F52}"/>
                </a:ext>
              </a:extLst>
            </p:cNvPr>
            <p:cNvGrpSpPr/>
            <p:nvPr/>
          </p:nvGrpSpPr>
          <p:grpSpPr>
            <a:xfrm>
              <a:off x="6666760" y="2050236"/>
              <a:ext cx="3589760" cy="5823924"/>
              <a:chOff x="6529600" y="2050236"/>
              <a:chExt cx="3589760" cy="5823924"/>
            </a:xfrm>
          </p:grpSpPr>
          <p:sp>
            <p:nvSpPr>
              <p:cNvPr id="7" name="TextBox 6">
                <a:extLst>
                  <a:ext uri="{FF2B5EF4-FFF2-40B4-BE49-F238E27FC236}">
                    <a16:creationId xmlns:a16="http://schemas.microsoft.com/office/drawing/2014/main" id="{1C4514C0-1A74-4086-A1CF-9DA34D1469F2}"/>
                  </a:ext>
                </a:extLst>
              </p:cNvPr>
              <p:cNvSpPr txBox="1"/>
              <p:nvPr/>
            </p:nvSpPr>
            <p:spPr>
              <a:xfrm>
                <a:off x="6529600" y="2050236"/>
                <a:ext cx="3589760" cy="301621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Progress indicators</a:t>
                </a:r>
              </a:p>
              <a:p>
                <a:pPr marL="0" marR="0" indent="0" algn="ctr" defTabSz="584200" rtl="0" fontAlgn="auto" latinLnBrk="0" hangingPunct="0">
                  <a:lnSpc>
                    <a:spcPct val="100000"/>
                  </a:lnSpc>
                  <a:spcBef>
                    <a:spcPts val="1600"/>
                  </a:spcBef>
                  <a:spcAft>
                    <a:spcPts val="0"/>
                  </a:spcAft>
                  <a:buClrTx/>
                  <a:buSzTx/>
                  <a:buFontTx/>
                  <a:buNone/>
                  <a:tabLst/>
                </a:pPr>
                <a:r>
                  <a:rPr kumimoji="0" lang="en-US" sz="96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a:t>
                </a:r>
              </a:p>
            </p:txBody>
          </p:sp>
          <p:sp>
            <p:nvSpPr>
              <p:cNvPr id="12" name="TextBox 11">
                <a:extLst>
                  <a:ext uri="{FF2B5EF4-FFF2-40B4-BE49-F238E27FC236}">
                    <a16:creationId xmlns:a16="http://schemas.microsoft.com/office/drawing/2014/main" id="{D3379F8C-368F-4584-97AB-95E05C703CD5}"/>
                  </a:ext>
                </a:extLst>
              </p:cNvPr>
              <p:cNvSpPr txBox="1"/>
              <p:nvPr/>
            </p:nvSpPr>
            <p:spPr>
              <a:xfrm>
                <a:off x="6529600" y="5309355"/>
                <a:ext cx="3589760"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Provide units or scales, but without benchmarks</a:t>
                </a:r>
              </a:p>
            </p:txBody>
          </p:sp>
        </p:grpSp>
        <p:sp>
          <p:nvSpPr>
            <p:cNvPr id="18" name="Rectangle: Rounded Corners 17">
              <a:extLst>
                <a:ext uri="{FF2B5EF4-FFF2-40B4-BE49-F238E27FC236}">
                  <a16:creationId xmlns:a16="http://schemas.microsoft.com/office/drawing/2014/main" id="{C540959A-30F4-41AE-8F06-490AA87535B7}"/>
                </a:ext>
              </a:extLst>
            </p:cNvPr>
            <p:cNvSpPr/>
            <p:nvPr/>
          </p:nvSpPr>
          <p:spPr>
            <a:xfrm>
              <a:off x="6109388" y="1619944"/>
              <a:ext cx="4890804" cy="6624896"/>
            </a:xfrm>
            <a:prstGeom prst="roundRect">
              <a:avLst/>
            </a:prstGeom>
            <a:no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grpSp>
        <p:nvGrpSpPr>
          <p:cNvPr id="16" name="Group 15">
            <a:extLst>
              <a:ext uri="{FF2B5EF4-FFF2-40B4-BE49-F238E27FC236}">
                <a16:creationId xmlns:a16="http://schemas.microsoft.com/office/drawing/2014/main" id="{BEBB8021-94DE-411D-B5DD-76E2B719DF00}"/>
              </a:ext>
            </a:extLst>
          </p:cNvPr>
          <p:cNvGrpSpPr/>
          <p:nvPr/>
        </p:nvGrpSpPr>
        <p:grpSpPr>
          <a:xfrm>
            <a:off x="11350095" y="1619944"/>
            <a:ext cx="4628349" cy="6624896"/>
            <a:chOff x="11350095" y="1619944"/>
            <a:chExt cx="4628349" cy="6624896"/>
          </a:xfrm>
        </p:grpSpPr>
        <p:grpSp>
          <p:nvGrpSpPr>
            <p:cNvPr id="15" name="Group 14">
              <a:extLst>
                <a:ext uri="{FF2B5EF4-FFF2-40B4-BE49-F238E27FC236}">
                  <a16:creationId xmlns:a16="http://schemas.microsoft.com/office/drawing/2014/main" id="{F80393EA-AC1A-4A1F-816D-827CC730D04A}"/>
                </a:ext>
              </a:extLst>
            </p:cNvPr>
            <p:cNvGrpSpPr/>
            <p:nvPr/>
          </p:nvGrpSpPr>
          <p:grpSpPr>
            <a:xfrm>
              <a:off x="11951355" y="1986320"/>
              <a:ext cx="3589760" cy="5909698"/>
              <a:chOff x="11951355" y="1986320"/>
              <a:chExt cx="3589760" cy="5909698"/>
            </a:xfrm>
          </p:grpSpPr>
          <p:sp>
            <p:nvSpPr>
              <p:cNvPr id="8" name="TextBox 7">
                <a:extLst>
                  <a:ext uri="{FF2B5EF4-FFF2-40B4-BE49-F238E27FC236}">
                    <a16:creationId xmlns:a16="http://schemas.microsoft.com/office/drawing/2014/main" id="{637564AB-BF75-4504-A9FA-08F5E25F04E2}"/>
                  </a:ext>
                </a:extLst>
              </p:cNvPr>
              <p:cNvSpPr txBox="1"/>
              <p:nvPr/>
            </p:nvSpPr>
            <p:spPr>
              <a:xfrm>
                <a:off x="11951355" y="1986320"/>
                <a:ext cx="3589760" cy="301621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b="1" dirty="0">
                    <a:solidFill>
                      <a:srgbClr val="000000"/>
                    </a:solidFill>
                  </a:rPr>
                  <a:t>Target</a:t>
                </a: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 indicators</a:t>
                </a:r>
              </a:p>
              <a:p>
                <a:pPr marL="0" marR="0" indent="0" algn="ctr" defTabSz="584200" rtl="0" fontAlgn="auto" latinLnBrk="0" hangingPunct="0">
                  <a:lnSpc>
                    <a:spcPct val="100000"/>
                  </a:lnSpc>
                  <a:spcBef>
                    <a:spcPts val="1600"/>
                  </a:spcBef>
                  <a:spcAft>
                    <a:spcPts val="0"/>
                  </a:spcAft>
                  <a:buClrTx/>
                  <a:buSzTx/>
                  <a:buFontTx/>
                  <a:buNone/>
                  <a:tabLst/>
                </a:pPr>
                <a:r>
                  <a:rPr kumimoji="0" lang="en-US" sz="9600" b="1" i="0" u="none" strike="noStrike" cap="none" spc="0" normalizeH="0" baseline="0" dirty="0">
                    <a:ln>
                      <a:noFill/>
                    </a:ln>
                    <a:solidFill>
                      <a:srgbClr val="FF0000"/>
                    </a:solidFill>
                    <a:effectLst/>
                    <a:uFillTx/>
                    <a:latin typeface="Open Sans Regular"/>
                    <a:ea typeface="Open Sans Regular"/>
                    <a:cs typeface="Open Sans Regular"/>
                    <a:sym typeface="Open Sans Regular"/>
                  </a:rPr>
                  <a:t>#</a:t>
                </a:r>
              </a:p>
            </p:txBody>
          </p:sp>
          <p:sp>
            <p:nvSpPr>
              <p:cNvPr id="13" name="TextBox 12">
                <a:extLst>
                  <a:ext uri="{FF2B5EF4-FFF2-40B4-BE49-F238E27FC236}">
                    <a16:creationId xmlns:a16="http://schemas.microsoft.com/office/drawing/2014/main" id="{797BB52D-D31C-4FA8-8A4B-2B9ABE8F73CB}"/>
                  </a:ext>
                </a:extLst>
              </p:cNvPr>
              <p:cNvSpPr txBox="1"/>
              <p:nvPr/>
            </p:nvSpPr>
            <p:spPr>
              <a:xfrm>
                <a:off x="11951355" y="5331213"/>
                <a:ext cx="3589760"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Provide specific </a:t>
                </a:r>
                <a:r>
                  <a:rPr lang="en-US" sz="4000" b="1" dirty="0">
                    <a:solidFill>
                      <a:srgbClr val="000000"/>
                    </a:solidFill>
                  </a:rPr>
                  <a:t>measurable benchmarks</a:t>
                </a:r>
                <a:endPar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grpSp>
        <p:sp>
          <p:nvSpPr>
            <p:cNvPr id="19" name="Rectangle: Rounded Corners 18">
              <a:extLst>
                <a:ext uri="{FF2B5EF4-FFF2-40B4-BE49-F238E27FC236}">
                  <a16:creationId xmlns:a16="http://schemas.microsoft.com/office/drawing/2014/main" id="{2C107681-7A09-4BCA-82F3-6542FD07F37D}"/>
                </a:ext>
              </a:extLst>
            </p:cNvPr>
            <p:cNvSpPr/>
            <p:nvPr/>
          </p:nvSpPr>
          <p:spPr>
            <a:xfrm>
              <a:off x="11350095" y="1619944"/>
              <a:ext cx="4628349" cy="6624896"/>
            </a:xfrm>
            <a:prstGeom prst="roundRect">
              <a:avLst/>
            </a:prstGeom>
            <a:no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sp>
        <p:nvSpPr>
          <p:cNvPr id="22" name="Rectangle 21">
            <a:extLst>
              <a:ext uri="{FF2B5EF4-FFF2-40B4-BE49-F238E27FC236}">
                <a16:creationId xmlns:a16="http://schemas.microsoft.com/office/drawing/2014/main" id="{B02B3A84-1E5A-4093-88AD-FD22DA3AFFC1}"/>
              </a:ext>
            </a:extLst>
          </p:cNvPr>
          <p:cNvSpPr/>
          <p:nvPr/>
        </p:nvSpPr>
        <p:spPr>
          <a:xfrm>
            <a:off x="12854963" y="8573523"/>
            <a:ext cx="2432076" cy="707886"/>
          </a:xfrm>
          <a:prstGeom prst="rect">
            <a:avLst/>
          </a:prstGeom>
        </p:spPr>
        <p:txBody>
          <a:bodyPr wrap="none">
            <a:spAutoFit/>
          </a:bodyPr>
          <a:lstStyle/>
          <a:p>
            <a:r>
              <a:rPr lang="en-US" sz="4000" dirty="0">
                <a:solidFill>
                  <a:srgbClr val="000000"/>
                </a:solidFill>
              </a:rPr>
              <a:t>See page 7</a:t>
            </a:r>
          </a:p>
        </p:txBody>
      </p:sp>
      <p:sp>
        <p:nvSpPr>
          <p:cNvPr id="21" name="Slide Number">
            <a:extLst>
              <a:ext uri="{FF2B5EF4-FFF2-40B4-BE49-F238E27FC236}">
                <a16:creationId xmlns:a16="http://schemas.microsoft.com/office/drawing/2014/main" id="{71D9CE50-E8B7-4768-9E24-5BE25C929342}"/>
              </a:ext>
            </a:extLst>
          </p:cNvPr>
          <p:cNvSpPr txBox="1">
            <a:spLocks noGrp="1"/>
          </p:cNvSpPr>
          <p:nvPr>
            <p:ph type="sldNum" sz="quarter" idx="2"/>
          </p:nvPr>
        </p:nvSpPr>
        <p:spPr>
          <a:xfrm>
            <a:off x="2789689" y="9121972"/>
            <a:ext cx="294953" cy="318036"/>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17</a:t>
            </a:fld>
            <a:endParaRPr dirty="0"/>
          </a:p>
        </p:txBody>
      </p:sp>
    </p:spTree>
    <p:extLst>
      <p:ext uri="{BB962C8B-B14F-4D97-AF65-F5344CB8AC3E}">
        <p14:creationId xmlns:p14="http://schemas.microsoft.com/office/powerpoint/2010/main" val="213540118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61319" y="114508"/>
            <a:ext cx="13953493" cy="1130300"/>
          </a:xfrm>
          <a:prstGeom prst="rect">
            <a:avLst/>
          </a:prstGeom>
        </p:spPr>
        <p:txBody>
          <a:bodyPr/>
          <a:lstStyle/>
          <a:p>
            <a:pPr algn="l"/>
            <a:r>
              <a:rPr lang="en-GB" b="1" noProof="0" dirty="0">
                <a:solidFill>
                  <a:srgbClr val="000000"/>
                </a:solidFill>
              </a:rPr>
              <a:t>Process, progress, or target </a:t>
            </a:r>
            <a:r>
              <a:rPr lang="en-GB" dirty="0">
                <a:solidFill>
                  <a:srgbClr val="000000"/>
                </a:solidFill>
              </a:rPr>
              <a:t>i</a:t>
            </a:r>
            <a:r>
              <a:rPr lang="en-GB" b="1" noProof="0" dirty="0">
                <a:solidFill>
                  <a:srgbClr val="000000"/>
                </a:solidFill>
              </a:rPr>
              <a:t>ndicator?</a:t>
            </a:r>
            <a:r>
              <a:rPr lang="en-GB" noProof="0" dirty="0">
                <a:solidFill>
                  <a:srgbClr val="000000"/>
                </a:solidFill>
              </a:rPr>
              <a:t> </a:t>
            </a:r>
          </a:p>
        </p:txBody>
      </p:sp>
      <p:sp>
        <p:nvSpPr>
          <p:cNvPr id="122" name="Body"/>
          <p:cNvSpPr txBox="1">
            <a:spLocks noGrp="1"/>
          </p:cNvSpPr>
          <p:nvPr>
            <p:ph type="body" sz="half" idx="1"/>
          </p:nvPr>
        </p:nvSpPr>
        <p:spPr>
          <a:xfrm>
            <a:off x="788705" y="1244808"/>
            <a:ext cx="12423367" cy="1635310"/>
          </a:xfrm>
          <a:prstGeom prst="rect">
            <a:avLst/>
          </a:prstGeom>
        </p:spPr>
        <p:txBody>
          <a:bodyPr>
            <a:normAutofit/>
          </a:bodyPr>
          <a:lstStyle/>
          <a:p>
            <a:pPr algn="l"/>
            <a:r>
              <a:rPr lang="en-GB" sz="3600" noProof="0" dirty="0">
                <a:solidFill>
                  <a:srgbClr val="0D0D0D"/>
                </a:solidFill>
                <a:latin typeface="Open Sans Regular"/>
              </a:rPr>
              <a:t>“There are no human faeces present in the environment in which people live, learn and work.” </a:t>
            </a:r>
            <a:r>
              <a:rPr lang="en-GB" sz="3600" noProof="0" dirty="0">
                <a:solidFill>
                  <a:srgbClr val="00A585"/>
                </a:solidFill>
                <a:latin typeface="Open Sans Regular"/>
              </a:rPr>
              <a:t>(page 114)</a:t>
            </a:r>
          </a:p>
        </p:txBody>
      </p:sp>
      <p:sp>
        <p:nvSpPr>
          <p:cNvPr id="2" name="Rectangle 1">
            <a:extLst>
              <a:ext uri="{FF2B5EF4-FFF2-40B4-BE49-F238E27FC236}">
                <a16:creationId xmlns:a16="http://schemas.microsoft.com/office/drawing/2014/main" id="{25B9B172-974F-42A0-9C39-D939D0F841A8}"/>
              </a:ext>
            </a:extLst>
          </p:cNvPr>
          <p:cNvSpPr/>
          <p:nvPr/>
        </p:nvSpPr>
        <p:spPr>
          <a:xfrm>
            <a:off x="788705" y="2564277"/>
            <a:ext cx="12423367" cy="1754326"/>
          </a:xfrm>
          <a:prstGeom prst="rect">
            <a:avLst/>
          </a:prstGeom>
        </p:spPr>
        <p:txBody>
          <a:bodyPr wrap="square">
            <a:spAutoFit/>
          </a:bodyPr>
          <a:lstStyle/>
          <a:p>
            <a:pPr algn="l"/>
            <a:r>
              <a:rPr lang="en-US" sz="3600" dirty="0">
                <a:solidFill>
                  <a:srgbClr val="0D0D0D"/>
                </a:solidFill>
              </a:rPr>
              <a:t>“Percentage of shelters that meet agreed technical and performance standards and are culturally acceptable.” </a:t>
            </a:r>
            <a:r>
              <a:rPr lang="en-US" sz="3600" dirty="0">
                <a:solidFill>
                  <a:srgbClr val="00A585"/>
                </a:solidFill>
              </a:rPr>
              <a:t>(page 255) </a:t>
            </a:r>
          </a:p>
        </p:txBody>
      </p:sp>
      <p:sp>
        <p:nvSpPr>
          <p:cNvPr id="7" name="Rectangle 6">
            <a:extLst>
              <a:ext uri="{FF2B5EF4-FFF2-40B4-BE49-F238E27FC236}">
                <a16:creationId xmlns:a16="http://schemas.microsoft.com/office/drawing/2014/main" id="{D21D1F4A-8848-4D30-845F-34CA85B4D838}"/>
              </a:ext>
            </a:extLst>
          </p:cNvPr>
          <p:cNvSpPr/>
          <p:nvPr/>
        </p:nvSpPr>
        <p:spPr>
          <a:xfrm>
            <a:off x="788704" y="4418585"/>
            <a:ext cx="11953773" cy="1754326"/>
          </a:xfrm>
          <a:prstGeom prst="rect">
            <a:avLst/>
          </a:prstGeom>
        </p:spPr>
        <p:txBody>
          <a:bodyPr wrap="square">
            <a:spAutoFit/>
          </a:bodyPr>
          <a:lstStyle/>
          <a:p>
            <a:pPr algn="l"/>
            <a:r>
              <a:rPr lang="en-US" sz="3600" dirty="0">
                <a:solidFill>
                  <a:srgbClr val="0D0D0D"/>
                </a:solidFill>
              </a:rPr>
              <a:t>“Number of days essential medicines for non-communicable diseases were not available in the past 30 days – less than four days.” </a:t>
            </a:r>
            <a:r>
              <a:rPr lang="en-US" sz="3600" dirty="0">
                <a:solidFill>
                  <a:srgbClr val="00A585"/>
                </a:solidFill>
              </a:rPr>
              <a:t>(page 344)</a:t>
            </a:r>
          </a:p>
        </p:txBody>
      </p:sp>
      <p:sp>
        <p:nvSpPr>
          <p:cNvPr id="8" name="Title">
            <a:extLst>
              <a:ext uri="{FF2B5EF4-FFF2-40B4-BE49-F238E27FC236}">
                <a16:creationId xmlns:a16="http://schemas.microsoft.com/office/drawing/2014/main" id="{2618DF9D-032B-44D4-A6E5-5E3EA05D8D6C}"/>
              </a:ext>
            </a:extLst>
          </p:cNvPr>
          <p:cNvSpPr txBox="1">
            <a:spLocks/>
          </p:cNvSpPr>
          <p:nvPr/>
        </p:nvSpPr>
        <p:spPr>
          <a:xfrm>
            <a:off x="13544208" y="1497313"/>
            <a:ext cx="2984054" cy="11303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lvl1pPr marL="0" marR="0" indent="0" algn="ctr" defTabSz="584200" rtl="0" latinLnBrk="0">
              <a:lnSpc>
                <a:spcPct val="100000"/>
              </a:lnSpc>
              <a:spcBef>
                <a:spcPts val="0"/>
              </a:spcBef>
              <a:spcAft>
                <a:spcPts val="0"/>
              </a:spcAft>
              <a:buClrTx/>
              <a:buSzTx/>
              <a:buFontTx/>
              <a:buNone/>
              <a:tabLst/>
              <a:defRPr sz="5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9pPr>
          </a:lstStyle>
          <a:p>
            <a:pPr algn="l" hangingPunct="1"/>
            <a:r>
              <a:rPr lang="en-US" dirty="0">
                <a:solidFill>
                  <a:srgbClr val="000000"/>
                </a:solidFill>
              </a:rPr>
              <a:t>Process</a:t>
            </a:r>
          </a:p>
        </p:txBody>
      </p:sp>
      <p:sp>
        <p:nvSpPr>
          <p:cNvPr id="9" name="Title">
            <a:extLst>
              <a:ext uri="{FF2B5EF4-FFF2-40B4-BE49-F238E27FC236}">
                <a16:creationId xmlns:a16="http://schemas.microsoft.com/office/drawing/2014/main" id="{F1285BFD-C0FE-4002-9CFD-0B8F1D63CE6C}"/>
              </a:ext>
            </a:extLst>
          </p:cNvPr>
          <p:cNvSpPr txBox="1">
            <a:spLocks/>
          </p:cNvSpPr>
          <p:nvPr/>
        </p:nvSpPr>
        <p:spPr>
          <a:xfrm>
            <a:off x="13567505" y="4730598"/>
            <a:ext cx="2984054" cy="11303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lvl1pPr marL="0" marR="0" indent="0" algn="ctr" defTabSz="584200" rtl="0" latinLnBrk="0">
              <a:lnSpc>
                <a:spcPct val="100000"/>
              </a:lnSpc>
              <a:spcBef>
                <a:spcPts val="0"/>
              </a:spcBef>
              <a:spcAft>
                <a:spcPts val="0"/>
              </a:spcAft>
              <a:buClrTx/>
              <a:buSzTx/>
              <a:buFontTx/>
              <a:buNone/>
              <a:tabLst/>
              <a:defRPr sz="5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9pPr>
          </a:lstStyle>
          <a:p>
            <a:pPr algn="l" hangingPunct="1"/>
            <a:r>
              <a:rPr lang="en-US" dirty="0">
                <a:solidFill>
                  <a:srgbClr val="000000"/>
                </a:solidFill>
              </a:rPr>
              <a:t>Target</a:t>
            </a:r>
          </a:p>
        </p:txBody>
      </p:sp>
      <p:sp>
        <p:nvSpPr>
          <p:cNvPr id="10" name="Title">
            <a:extLst>
              <a:ext uri="{FF2B5EF4-FFF2-40B4-BE49-F238E27FC236}">
                <a16:creationId xmlns:a16="http://schemas.microsoft.com/office/drawing/2014/main" id="{10ED311F-893B-4DCD-84AD-37ACCD9AD947}"/>
              </a:ext>
            </a:extLst>
          </p:cNvPr>
          <p:cNvSpPr txBox="1">
            <a:spLocks/>
          </p:cNvSpPr>
          <p:nvPr/>
        </p:nvSpPr>
        <p:spPr>
          <a:xfrm>
            <a:off x="13563257" y="2880118"/>
            <a:ext cx="3244285" cy="111711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lvl1pPr marL="0" marR="0" indent="0" algn="ctr" defTabSz="584200" rtl="0" latinLnBrk="0">
              <a:lnSpc>
                <a:spcPct val="100000"/>
              </a:lnSpc>
              <a:spcBef>
                <a:spcPts val="0"/>
              </a:spcBef>
              <a:spcAft>
                <a:spcPts val="0"/>
              </a:spcAft>
              <a:buClrTx/>
              <a:buSzTx/>
              <a:buFontTx/>
              <a:buNone/>
              <a:tabLst/>
              <a:defRPr sz="5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9pPr>
          </a:lstStyle>
          <a:p>
            <a:pPr algn="l" hangingPunct="1"/>
            <a:r>
              <a:rPr lang="en-US" dirty="0">
                <a:solidFill>
                  <a:srgbClr val="000000"/>
                </a:solidFill>
              </a:rPr>
              <a:t>Progress</a:t>
            </a:r>
          </a:p>
        </p:txBody>
      </p:sp>
      <p:sp>
        <p:nvSpPr>
          <p:cNvPr id="12" name="Slide Number">
            <a:extLst>
              <a:ext uri="{FF2B5EF4-FFF2-40B4-BE49-F238E27FC236}">
                <a16:creationId xmlns:a16="http://schemas.microsoft.com/office/drawing/2014/main" id="{75476DCF-DAA6-4C15-AFA6-1CBD53F73416}"/>
              </a:ext>
            </a:extLst>
          </p:cNvPr>
          <p:cNvSpPr txBox="1">
            <a:spLocks noGrp="1"/>
          </p:cNvSpPr>
          <p:nvPr>
            <p:ph type="sldNum" sz="quarter" idx="2"/>
          </p:nvPr>
        </p:nvSpPr>
        <p:spPr>
          <a:xfrm>
            <a:off x="2789689" y="9121972"/>
            <a:ext cx="294953" cy="318036"/>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18</a:t>
            </a:fld>
            <a:endParaRPr dirty="0"/>
          </a:p>
        </p:txBody>
      </p:sp>
      <p:sp>
        <p:nvSpPr>
          <p:cNvPr id="13" name="Rectangle 12">
            <a:extLst>
              <a:ext uri="{FF2B5EF4-FFF2-40B4-BE49-F238E27FC236}">
                <a16:creationId xmlns:a16="http://schemas.microsoft.com/office/drawing/2014/main" id="{D8CBBFD7-FCDA-4E23-9CE1-E20E6E424D63}"/>
              </a:ext>
            </a:extLst>
          </p:cNvPr>
          <p:cNvSpPr/>
          <p:nvPr/>
        </p:nvSpPr>
        <p:spPr>
          <a:xfrm>
            <a:off x="788704" y="6272893"/>
            <a:ext cx="11953773" cy="2308324"/>
          </a:xfrm>
          <a:prstGeom prst="rect">
            <a:avLst/>
          </a:prstGeom>
        </p:spPr>
        <p:txBody>
          <a:bodyPr wrap="square">
            <a:spAutoFit/>
          </a:bodyPr>
          <a:lstStyle/>
          <a:p>
            <a:pPr algn="l"/>
            <a:r>
              <a:rPr lang="en-US" sz="3600" dirty="0">
                <a:solidFill>
                  <a:srgbClr val="0D0D0D"/>
                </a:solidFill>
              </a:rPr>
              <a:t>“</a:t>
            </a:r>
            <a:r>
              <a:rPr lang="en-GB" sz="3600" dirty="0">
                <a:solidFill>
                  <a:srgbClr val="0D0D0D"/>
                </a:solidFill>
              </a:rPr>
              <a:t>Percentage of targeted households that receive the minimum food energy requirements (2,100 kcal per person per day) and recommended daily micronutrient intake.” </a:t>
            </a:r>
            <a:r>
              <a:rPr lang="en-US" sz="3600" dirty="0">
                <a:solidFill>
                  <a:srgbClr val="00A585"/>
                </a:solidFill>
              </a:rPr>
              <a:t>(page 198)</a:t>
            </a:r>
          </a:p>
        </p:txBody>
      </p:sp>
      <p:sp>
        <p:nvSpPr>
          <p:cNvPr id="14" name="Title">
            <a:extLst>
              <a:ext uri="{FF2B5EF4-FFF2-40B4-BE49-F238E27FC236}">
                <a16:creationId xmlns:a16="http://schemas.microsoft.com/office/drawing/2014/main" id="{F0EB4718-0638-4BCB-A2C5-9E2BC3D32F85}"/>
              </a:ext>
            </a:extLst>
          </p:cNvPr>
          <p:cNvSpPr txBox="1">
            <a:spLocks/>
          </p:cNvSpPr>
          <p:nvPr/>
        </p:nvSpPr>
        <p:spPr>
          <a:xfrm>
            <a:off x="13567504" y="6868497"/>
            <a:ext cx="3240037" cy="111711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lvl1pPr marL="0" marR="0" indent="0" algn="ctr" defTabSz="584200" rtl="0" latinLnBrk="0">
              <a:lnSpc>
                <a:spcPct val="100000"/>
              </a:lnSpc>
              <a:spcBef>
                <a:spcPts val="0"/>
              </a:spcBef>
              <a:spcAft>
                <a:spcPts val="0"/>
              </a:spcAft>
              <a:buClrTx/>
              <a:buSzTx/>
              <a:buFontTx/>
              <a:buNone/>
              <a:tabLst/>
              <a:defRPr sz="5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9pPr>
          </a:lstStyle>
          <a:p>
            <a:pPr algn="l" hangingPunct="1"/>
            <a:r>
              <a:rPr lang="en-US" dirty="0">
                <a:solidFill>
                  <a:srgbClr val="000000"/>
                </a:solidFill>
              </a:rPr>
              <a:t>Progress</a:t>
            </a:r>
          </a:p>
        </p:txBody>
      </p:sp>
    </p:spTree>
    <p:extLst>
      <p:ext uri="{BB962C8B-B14F-4D97-AF65-F5344CB8AC3E}">
        <p14:creationId xmlns:p14="http://schemas.microsoft.com/office/powerpoint/2010/main" val="41523972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
                                            <p:txEl>
                                              <p:pRg st="0" end="0"/>
                                            </p:txEl>
                                          </p:spTgt>
                                        </p:tgtEl>
                                        <p:attrNameLst>
                                          <p:attrName>style.visibility</p:attrName>
                                        </p:attrNameLst>
                                      </p:cBhvr>
                                      <p:to>
                                        <p:strVal val="visible"/>
                                      </p:to>
                                    </p:set>
                                    <p:animEffect transition="in" filter="fade">
                                      <p:cBhvr>
                                        <p:cTn id="7" dur="500"/>
                                        <p:tgtEl>
                                          <p:spTgt spid="1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fade">
                                      <p:cBhvr>
                                        <p:cTn id="17" dur="500"/>
                                        <p:tgtEl>
                                          <p:spTgt spid="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3">
                                            <p:txEl>
                                              <p:pRg st="0" end="0"/>
                                            </p:txEl>
                                          </p:spTgt>
                                        </p:tgtEl>
                                        <p:attrNameLst>
                                          <p:attrName>style.visibility</p:attrName>
                                        </p:attrNameLst>
                                      </p:cBhvr>
                                      <p:to>
                                        <p:strVal val="visible"/>
                                      </p:to>
                                    </p:set>
                                    <p:animEffect transition="in" filter="fade">
                                      <p:cBhvr>
                                        <p:cTn id="37" dur="500"/>
                                        <p:tgtEl>
                                          <p:spTgt spid="13">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86885" y="183699"/>
            <a:ext cx="14553089" cy="1130300"/>
          </a:xfrm>
          <a:prstGeom prst="rect">
            <a:avLst/>
          </a:prstGeom>
        </p:spPr>
        <p:txBody>
          <a:bodyPr>
            <a:normAutofit/>
          </a:bodyPr>
          <a:lstStyle/>
          <a:p>
            <a:pPr algn="l"/>
            <a:r>
              <a:rPr lang="en-GB" b="1" noProof="0" dirty="0">
                <a:solidFill>
                  <a:srgbClr val="000000"/>
                </a:solidFill>
              </a:rPr>
              <a:t>The Code of Conduct: 10 Core Principles</a:t>
            </a:r>
            <a:endParaRPr lang="en-GB" noProof="0" dirty="0">
              <a:solidFill>
                <a:srgbClr val="000000"/>
              </a:solidFill>
            </a:endParaRPr>
          </a:p>
        </p:txBody>
      </p:sp>
      <p:sp>
        <p:nvSpPr>
          <p:cNvPr id="122" name="Body"/>
          <p:cNvSpPr txBox="1">
            <a:spLocks noGrp="1"/>
          </p:cNvSpPr>
          <p:nvPr>
            <p:ph type="body" sz="half" idx="1"/>
          </p:nvPr>
        </p:nvSpPr>
        <p:spPr>
          <a:xfrm>
            <a:off x="855517" y="1586177"/>
            <a:ext cx="16070579" cy="7707743"/>
          </a:xfrm>
          <a:prstGeom prst="rect">
            <a:avLst/>
          </a:prstGeom>
        </p:spPr>
        <p:txBody>
          <a:bodyPr>
            <a:noAutofit/>
          </a:bodyPr>
          <a:lstStyle/>
          <a:p>
            <a:pPr marL="514350" indent="-514350" algn="l">
              <a:buFont typeface="+mj-lt"/>
              <a:buAutoNum type="arabicPeriod"/>
            </a:pPr>
            <a:r>
              <a:rPr lang="en-GB" sz="4000" noProof="0" dirty="0"/>
              <a:t>The humanitarian imperative comes first.</a:t>
            </a:r>
          </a:p>
          <a:p>
            <a:pPr marL="514350" indent="-514350" algn="l">
              <a:buFont typeface="+mj-lt"/>
              <a:buAutoNum type="arabicPeriod"/>
            </a:pPr>
            <a:r>
              <a:rPr lang="en-GB" sz="4000" noProof="0" dirty="0"/>
              <a:t>Aid is given regardless of the race, creed or nationality of the recipients and without adverse distinction of any kind. Aid priorities are calculated on the basis of need alone.</a:t>
            </a:r>
          </a:p>
          <a:p>
            <a:pPr marL="514350" indent="-514350" algn="l">
              <a:buFont typeface="+mj-lt"/>
              <a:buAutoNum type="arabicPeriod"/>
            </a:pPr>
            <a:r>
              <a:rPr lang="en-GB" sz="4000" noProof="0" dirty="0"/>
              <a:t>Aid will not be used to further a particular political or religious standpoint.</a:t>
            </a:r>
          </a:p>
          <a:p>
            <a:pPr marL="514350" indent="-514350" algn="l">
              <a:buFont typeface="+mj-lt"/>
              <a:buAutoNum type="arabicPeriod"/>
            </a:pPr>
            <a:r>
              <a:rPr lang="en-GB" sz="4000" noProof="0" dirty="0"/>
              <a:t>We shall endeavour not to act as instruments of government foreign policy.</a:t>
            </a:r>
          </a:p>
          <a:p>
            <a:pPr marL="514350" indent="-514350" algn="l">
              <a:buFont typeface="+mj-lt"/>
              <a:buAutoNum type="arabicPeriod"/>
            </a:pPr>
            <a:r>
              <a:rPr lang="en-GB" sz="4000" noProof="0" dirty="0"/>
              <a:t>We shall respect culture and custom.</a:t>
            </a:r>
          </a:p>
          <a:p>
            <a:pPr marL="514350" indent="-514350" algn="l">
              <a:buFont typeface="+mj-lt"/>
              <a:buAutoNum type="arabicPeriod"/>
            </a:pPr>
            <a:endParaRPr lang="en-GB" sz="4000" noProof="0" dirty="0"/>
          </a:p>
        </p:txBody>
      </p:sp>
      <p:sp>
        <p:nvSpPr>
          <p:cNvPr id="5" name="Rectangle 4">
            <a:extLst>
              <a:ext uri="{FF2B5EF4-FFF2-40B4-BE49-F238E27FC236}">
                <a16:creationId xmlns:a16="http://schemas.microsoft.com/office/drawing/2014/main" id="{CB5D4223-A1DC-43F2-A472-96C669CDBB1F}"/>
              </a:ext>
            </a:extLst>
          </p:cNvPr>
          <p:cNvSpPr/>
          <p:nvPr/>
        </p:nvSpPr>
        <p:spPr>
          <a:xfrm>
            <a:off x="13110199" y="8586034"/>
            <a:ext cx="2432076" cy="707886"/>
          </a:xfrm>
          <a:prstGeom prst="rect">
            <a:avLst/>
          </a:prstGeom>
        </p:spPr>
        <p:txBody>
          <a:bodyPr wrap="none">
            <a:spAutoFit/>
          </a:bodyPr>
          <a:lstStyle/>
          <a:p>
            <a:r>
              <a:rPr lang="en-US" sz="4000" dirty="0">
                <a:solidFill>
                  <a:srgbClr val="000000"/>
                </a:solidFill>
              </a:rPr>
              <a:t>See page 6</a:t>
            </a:r>
          </a:p>
        </p:txBody>
      </p:sp>
      <p:sp>
        <p:nvSpPr>
          <p:cNvPr id="6" name="Slide Number">
            <a:extLst>
              <a:ext uri="{FF2B5EF4-FFF2-40B4-BE49-F238E27FC236}">
                <a16:creationId xmlns:a16="http://schemas.microsoft.com/office/drawing/2014/main" id="{7463D57D-603D-4F9D-86B0-1EABD02F8480}"/>
              </a:ext>
            </a:extLst>
          </p:cNvPr>
          <p:cNvSpPr txBox="1">
            <a:spLocks/>
          </p:cNvSpPr>
          <p:nvPr/>
        </p:nvSpPr>
        <p:spPr>
          <a:xfrm>
            <a:off x="2789689" y="9121972"/>
            <a:ext cx="294953" cy="318036"/>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5842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A585"/>
                </a:solidFill>
                <a:effectLst/>
                <a:uFillTx/>
                <a:latin typeface="Open Sans Bold"/>
                <a:ea typeface="Open Sans Bold"/>
                <a:cs typeface="Open Sans Bold"/>
                <a:sym typeface="Open Sans Bold"/>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a:lstStyle>
          <a:p>
            <a:fld id="{86CB4B4D-7CA3-9044-876B-883B54F8677D}" type="slidenum">
              <a:rPr lang="en-US" smtClean="0"/>
              <a:pPr/>
              <a:t>19</a:t>
            </a:fld>
            <a:endParaRPr lang="en-US" dirty="0"/>
          </a:p>
        </p:txBody>
      </p:sp>
    </p:spTree>
    <p:extLst>
      <p:ext uri="{BB962C8B-B14F-4D97-AF65-F5344CB8AC3E}">
        <p14:creationId xmlns:p14="http://schemas.microsoft.com/office/powerpoint/2010/main" val="282161194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Body"/>
          <p:cNvSpPr txBox="1">
            <a:spLocks noGrp="1"/>
          </p:cNvSpPr>
          <p:nvPr>
            <p:ph type="body" sz="half" idx="1"/>
          </p:nvPr>
        </p:nvSpPr>
        <p:spPr>
          <a:xfrm>
            <a:off x="5926035" y="937123"/>
            <a:ext cx="11171117" cy="8229390"/>
          </a:xfrm>
          <a:prstGeom prst="rect">
            <a:avLst/>
          </a:prstGeom>
        </p:spPr>
        <p:txBody>
          <a:bodyPr>
            <a:noAutofit/>
          </a:bodyPr>
          <a:lstStyle/>
          <a:p>
            <a:pPr marL="1152525" algn="l"/>
            <a:r>
              <a:rPr lang="en-GB" sz="4000" b="1" noProof="0" dirty="0">
                <a:solidFill>
                  <a:srgbClr val="000000"/>
                </a:solidFill>
              </a:rPr>
              <a:t>By the end of this session you will be able to:</a:t>
            </a:r>
          </a:p>
          <a:p>
            <a:pPr marL="1138238" indent="-400050" algn="l">
              <a:buFont typeface="Arial" panose="020B0604020202020204" pitchFamily="34" charset="0"/>
              <a:buChar char="•"/>
            </a:pPr>
            <a:r>
              <a:rPr lang="en-GB" sz="4000" noProof="0" dirty="0">
                <a:solidFill>
                  <a:srgbClr val="000000"/>
                </a:solidFill>
              </a:rPr>
              <a:t>Concisely explain Sphere’s core philosophy</a:t>
            </a:r>
          </a:p>
          <a:p>
            <a:pPr marL="1138238" indent="-400050" algn="l">
              <a:buFont typeface="Arial" panose="020B0604020202020204" pitchFamily="34" charset="0"/>
              <a:buChar char="•"/>
            </a:pPr>
            <a:r>
              <a:rPr lang="en-GB" sz="4000" noProof="0" dirty="0">
                <a:solidFill>
                  <a:srgbClr val="000000"/>
                </a:solidFill>
              </a:rPr>
              <a:t>Navigate the Sphere Handbook structure and components as an informed user</a:t>
            </a:r>
          </a:p>
          <a:p>
            <a:pPr marL="1138238" indent="-400050" algn="l">
              <a:buFont typeface="Arial" panose="020B0604020202020204" pitchFamily="34" charset="0"/>
              <a:buChar char="•"/>
            </a:pPr>
            <a:r>
              <a:rPr lang="en-GB" sz="4000" noProof="0" dirty="0">
                <a:solidFill>
                  <a:srgbClr val="000000"/>
                </a:solidFill>
              </a:rPr>
              <a:t>Advocate for using </a:t>
            </a:r>
            <a:r>
              <a:rPr lang="en-GB" sz="4000" b="1" noProof="0" dirty="0">
                <a:solidFill>
                  <a:srgbClr val="000000"/>
                </a:solidFill>
              </a:rPr>
              <a:t>all</a:t>
            </a:r>
            <a:r>
              <a:rPr lang="en-GB" sz="4000" noProof="0" dirty="0">
                <a:solidFill>
                  <a:srgbClr val="000000"/>
                </a:solidFill>
              </a:rPr>
              <a:t> of the Sphere Handbook in guiding humanitarian action</a:t>
            </a:r>
          </a:p>
          <a:p>
            <a:pPr marL="1138238" indent="-400050" algn="l">
              <a:buFont typeface="Arial" panose="020B0604020202020204" pitchFamily="34" charset="0"/>
              <a:buChar char="•"/>
            </a:pPr>
            <a:r>
              <a:rPr lang="en-GB" sz="4000" noProof="0" dirty="0">
                <a:solidFill>
                  <a:srgbClr val="000000"/>
                </a:solidFill>
              </a:rPr>
              <a:t>Use the Code of Conduct to guide humanitarian response:</a:t>
            </a:r>
          </a:p>
          <a:p>
            <a:pPr marL="1152525" algn="l"/>
            <a:r>
              <a:rPr lang="en-GB" sz="4000" b="1" dirty="0">
                <a:solidFill>
                  <a:srgbClr val="000000"/>
                </a:solidFill>
              </a:rPr>
              <a:t>handbook.spherestandards.org</a:t>
            </a:r>
            <a:endParaRPr lang="en-GB" sz="4000" b="1" noProof="0" dirty="0">
              <a:solidFill>
                <a:srgbClr val="000000"/>
              </a:solidFill>
            </a:endParaRPr>
          </a:p>
        </p:txBody>
      </p:sp>
      <p:sp>
        <p:nvSpPr>
          <p:cNvPr id="127" name="Slide Number"/>
          <p:cNvSpPr txBox="1">
            <a:spLocks noGrp="1"/>
          </p:cNvSpPr>
          <p:nvPr>
            <p:ph type="sldNum" sz="quarter" idx="4294967295"/>
          </p:nvPr>
        </p:nvSpPr>
        <p:spPr>
          <a:xfrm>
            <a:off x="15793934" y="8848477"/>
            <a:ext cx="198772" cy="318036"/>
          </a:xfrm>
          <a:prstGeom prst="rect">
            <a:avLst/>
          </a:prstGeom>
          <a:extLst>
            <a:ext uri="{C572A759-6A51-4108-AA02-DFA0A04FC94B}">
              <ma14:wrappingTextBoxFlag xmlns="" xmlns:ma14="http://schemas.microsoft.com/office/mac/drawingml/2011/main" val="1"/>
            </a:ext>
          </a:extLst>
        </p:spPr>
        <p:txBody>
          <a:bodyPr/>
          <a:lstStyle>
            <a:lvl1pPr>
              <a:defRPr>
                <a:solidFill>
                  <a:srgbClr val="FFFFFF"/>
                </a:solidFill>
              </a:defRPr>
            </a:lvl1pPr>
          </a:lstStyle>
          <a:p>
            <a:fld id="{86CB4B4D-7CA3-9044-876B-883B54F8677D}" type="slidenum">
              <a:rPr/>
              <a:t>2</a:t>
            </a:fld>
            <a:endParaRPr dirty="0"/>
          </a:p>
        </p:txBody>
      </p:sp>
      <p:sp>
        <p:nvSpPr>
          <p:cNvPr id="7" name="Slide Number">
            <a:extLst>
              <a:ext uri="{FF2B5EF4-FFF2-40B4-BE49-F238E27FC236}">
                <a16:creationId xmlns:a16="http://schemas.microsoft.com/office/drawing/2014/main" id="{66885F47-03AB-48CF-B3FD-0ADDC9AA6903}"/>
              </a:ext>
            </a:extLst>
          </p:cNvPr>
          <p:cNvSpPr txBox="1">
            <a:spLocks noGrp="1"/>
          </p:cNvSpPr>
          <p:nvPr>
            <p:ph type="sldNum" sz="quarter" idx="2"/>
          </p:nvPr>
        </p:nvSpPr>
        <p:spPr>
          <a:xfrm>
            <a:off x="2930366" y="9007495"/>
            <a:ext cx="294953" cy="318036"/>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2</a:t>
            </a:fld>
            <a:endParaRPr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6">
                                            <p:txEl>
                                              <p:pRg st="5" end="5"/>
                                            </p:txEl>
                                          </p:spTgt>
                                        </p:tgtEl>
                                        <p:attrNameLst>
                                          <p:attrName>style.visibility</p:attrName>
                                        </p:attrNameLst>
                                      </p:cBhvr>
                                      <p:to>
                                        <p:strVal val="visible"/>
                                      </p:to>
                                    </p:set>
                                    <p:animEffect transition="in" filter="fade">
                                      <p:cBhvr>
                                        <p:cTn id="7" dur="500"/>
                                        <p:tgtEl>
                                          <p:spTgt spid="12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92313" y="205823"/>
            <a:ext cx="13115722" cy="1130300"/>
          </a:xfrm>
          <a:prstGeom prst="rect">
            <a:avLst/>
          </a:prstGeom>
        </p:spPr>
        <p:txBody>
          <a:bodyPr>
            <a:normAutofit fontScale="90000"/>
          </a:bodyPr>
          <a:lstStyle/>
          <a:p>
            <a:pPr algn="l"/>
            <a:r>
              <a:rPr lang="en-GB" b="1" noProof="0" dirty="0">
                <a:solidFill>
                  <a:srgbClr val="000000"/>
                </a:solidFill>
              </a:rPr>
              <a:t>The Code of Conduct: 10 Core Principles</a:t>
            </a:r>
            <a:endParaRPr lang="en-GB" noProof="0" dirty="0">
              <a:solidFill>
                <a:srgbClr val="000000"/>
              </a:solidFill>
            </a:endParaRPr>
          </a:p>
        </p:txBody>
      </p:sp>
      <p:sp>
        <p:nvSpPr>
          <p:cNvPr id="122" name="Body"/>
          <p:cNvSpPr txBox="1">
            <a:spLocks noGrp="1"/>
          </p:cNvSpPr>
          <p:nvPr>
            <p:ph type="body" sz="half" idx="1"/>
          </p:nvPr>
        </p:nvSpPr>
        <p:spPr>
          <a:xfrm>
            <a:off x="822960" y="1476799"/>
            <a:ext cx="16098025" cy="5365056"/>
          </a:xfrm>
          <a:prstGeom prst="rect">
            <a:avLst/>
          </a:prstGeom>
        </p:spPr>
        <p:txBody>
          <a:bodyPr>
            <a:noAutofit/>
          </a:bodyPr>
          <a:lstStyle/>
          <a:p>
            <a:pPr marL="514350" indent="-514350" algn="l">
              <a:buFont typeface="+mj-lt"/>
              <a:buAutoNum type="arabicPeriod" startAt="6"/>
            </a:pPr>
            <a:r>
              <a:rPr lang="en-GB" sz="4000" noProof="0" dirty="0"/>
              <a:t>We shall attempt to build disaster response on local capacities.</a:t>
            </a:r>
          </a:p>
          <a:p>
            <a:pPr marL="514350" indent="-514350" algn="l">
              <a:buFont typeface="+mj-lt"/>
              <a:buAutoNum type="arabicPeriod" startAt="6"/>
            </a:pPr>
            <a:r>
              <a:rPr lang="en-GB" sz="4000" noProof="0" dirty="0"/>
              <a:t>Ways shall be found to involve programme beneficiaries in the management of relief aid.</a:t>
            </a:r>
          </a:p>
          <a:p>
            <a:pPr marL="514350" indent="-514350" algn="l">
              <a:buFont typeface="+mj-lt"/>
              <a:buAutoNum type="arabicPeriod" startAt="6"/>
            </a:pPr>
            <a:r>
              <a:rPr lang="en-GB" sz="4000" noProof="0" dirty="0"/>
              <a:t>Relief aid must strive to reduce future vulnerabilities to disaster as well as meeting basic needs.</a:t>
            </a:r>
          </a:p>
          <a:p>
            <a:pPr marL="514350" indent="-514350" algn="l">
              <a:buFont typeface="+mj-lt"/>
              <a:buAutoNum type="arabicPeriod" startAt="6"/>
            </a:pPr>
            <a:r>
              <a:rPr lang="en-GB" sz="4000" noProof="0" dirty="0"/>
              <a:t>We hold ourselves accountable to both those we seek to assist and those from whom we accept resources.</a:t>
            </a:r>
          </a:p>
          <a:p>
            <a:pPr marL="563563" indent="-563563" algn="l">
              <a:buFont typeface="+mj-lt"/>
              <a:buAutoNum type="arabicPeriod" startAt="6"/>
            </a:pPr>
            <a:r>
              <a:rPr lang="en-GB" sz="4000" noProof="0" dirty="0"/>
              <a:t> In our information, publicity and advertising activities, we shall recognise disaster victims as dignified human beings, not hopeless objects.</a:t>
            </a:r>
          </a:p>
          <a:p>
            <a:pPr marL="514350" indent="-514350" algn="l">
              <a:buFont typeface="+mj-lt"/>
              <a:buAutoNum type="arabicPeriod" startAt="6"/>
            </a:pPr>
            <a:endParaRPr lang="en-GB" sz="4000" noProof="0" dirty="0"/>
          </a:p>
        </p:txBody>
      </p:sp>
      <p:sp>
        <p:nvSpPr>
          <p:cNvPr id="5" name="Slide Number">
            <a:extLst>
              <a:ext uri="{FF2B5EF4-FFF2-40B4-BE49-F238E27FC236}">
                <a16:creationId xmlns:a16="http://schemas.microsoft.com/office/drawing/2014/main" id="{74885D04-CB39-47BE-8F45-49DB8209AD8E}"/>
              </a:ext>
            </a:extLst>
          </p:cNvPr>
          <p:cNvSpPr txBox="1">
            <a:spLocks noGrp="1"/>
          </p:cNvSpPr>
          <p:nvPr>
            <p:ph type="sldNum" sz="quarter" idx="2"/>
          </p:nvPr>
        </p:nvSpPr>
        <p:spPr>
          <a:xfrm>
            <a:off x="2789689" y="9121972"/>
            <a:ext cx="294953" cy="318036"/>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20</a:t>
            </a:fld>
            <a:endParaRPr dirty="0"/>
          </a:p>
        </p:txBody>
      </p:sp>
    </p:spTree>
    <p:extLst>
      <p:ext uri="{BB962C8B-B14F-4D97-AF65-F5344CB8AC3E}">
        <p14:creationId xmlns:p14="http://schemas.microsoft.com/office/powerpoint/2010/main" val="171853398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C03B122-F11E-4C5F-9236-F6C360F5712B}"/>
              </a:ext>
            </a:extLst>
          </p:cNvPr>
          <p:cNvSpPr/>
          <p:nvPr/>
        </p:nvSpPr>
        <p:spPr>
          <a:xfrm>
            <a:off x="12534900" y="2190750"/>
            <a:ext cx="4222220" cy="5429250"/>
          </a:xfrm>
          <a:prstGeom prst="rect">
            <a:avLst/>
          </a:prstGeom>
          <a:solidFill>
            <a:schemeClr val="bg1"/>
          </a:solidFill>
          <a:ln w="25400" cap="flat">
            <a:solidFill>
              <a:schemeClr val="accent1"/>
            </a:solidFill>
            <a:prstDash val="solid"/>
            <a:round/>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4" name="Title">
            <a:extLst>
              <a:ext uri="{FF2B5EF4-FFF2-40B4-BE49-F238E27FC236}">
                <a16:creationId xmlns:a16="http://schemas.microsoft.com/office/drawing/2014/main" id="{A5B70AC7-B974-474A-AAAF-211665DB8BC2}"/>
              </a:ext>
            </a:extLst>
          </p:cNvPr>
          <p:cNvSpPr txBox="1">
            <a:spLocks noGrp="1"/>
          </p:cNvSpPr>
          <p:nvPr>
            <p:ph type="title"/>
          </p:nvPr>
        </p:nvSpPr>
        <p:spPr>
          <a:xfrm>
            <a:off x="360216" y="94955"/>
            <a:ext cx="14932335" cy="1130300"/>
          </a:xfrm>
          <a:prstGeom prst="rect">
            <a:avLst/>
          </a:prstGeom>
        </p:spPr>
        <p:txBody>
          <a:bodyPr>
            <a:normAutofit fontScale="90000"/>
          </a:bodyPr>
          <a:lstStyle/>
          <a:p>
            <a:pPr algn="l"/>
            <a:r>
              <a:rPr lang="en-GB" b="1" noProof="0" dirty="0">
                <a:solidFill>
                  <a:srgbClr val="000000"/>
                </a:solidFill>
              </a:rPr>
              <a:t>The Code of Conduct: </a:t>
            </a:r>
            <a:r>
              <a:rPr lang="en-GB" noProof="0" dirty="0">
                <a:solidFill>
                  <a:srgbClr val="000000"/>
                </a:solidFill>
              </a:rPr>
              <a:t>Easier said than done?</a:t>
            </a:r>
          </a:p>
        </p:txBody>
      </p:sp>
      <p:sp>
        <p:nvSpPr>
          <p:cNvPr id="5" name="Body">
            <a:extLst>
              <a:ext uri="{FF2B5EF4-FFF2-40B4-BE49-F238E27FC236}">
                <a16:creationId xmlns:a16="http://schemas.microsoft.com/office/drawing/2014/main" id="{565602E0-5D14-49BE-8304-B44B21B8E662}"/>
              </a:ext>
            </a:extLst>
          </p:cNvPr>
          <p:cNvSpPr txBox="1">
            <a:spLocks noGrp="1"/>
          </p:cNvSpPr>
          <p:nvPr>
            <p:ph type="body" sz="half" idx="1"/>
          </p:nvPr>
        </p:nvSpPr>
        <p:spPr>
          <a:xfrm>
            <a:off x="583143" y="1357999"/>
            <a:ext cx="11189757" cy="7707743"/>
          </a:xfrm>
          <a:prstGeom prst="rect">
            <a:avLst/>
          </a:prstGeom>
        </p:spPr>
        <p:txBody>
          <a:bodyPr>
            <a:noAutofit/>
          </a:bodyPr>
          <a:lstStyle/>
          <a:p>
            <a:pPr marL="514350" indent="-514350" algn="l">
              <a:buSzPct val="100000"/>
              <a:buFont typeface="+mj-lt"/>
              <a:buAutoNum type="arabicPeriod"/>
            </a:pPr>
            <a:r>
              <a:rPr lang="en-GB" sz="4000" noProof="0" dirty="0">
                <a:solidFill>
                  <a:srgbClr val="0D0D0D"/>
                </a:solidFill>
              </a:rPr>
              <a:t>Look around the room at the 10 core principles that have been placed on the wall.</a:t>
            </a:r>
          </a:p>
          <a:p>
            <a:pPr marL="514350" indent="-514350" algn="l">
              <a:buSzPct val="100000"/>
              <a:buFont typeface="+mj-lt"/>
              <a:buAutoNum type="arabicPeriod"/>
            </a:pPr>
            <a:r>
              <a:rPr lang="en-GB" sz="4000" noProof="0" dirty="0">
                <a:solidFill>
                  <a:srgbClr val="0D0D0D"/>
                </a:solidFill>
              </a:rPr>
              <a:t>Walk to one you feel you or your organisation has broken. Discuss your example with anyone else at the same principle.</a:t>
            </a:r>
          </a:p>
          <a:p>
            <a:pPr marL="514350" indent="-514350" algn="l">
              <a:buSzPct val="100000"/>
              <a:buFont typeface="+mj-lt"/>
              <a:buAutoNum type="arabicPeriod"/>
            </a:pPr>
            <a:r>
              <a:rPr lang="en-GB" sz="4000" noProof="0" dirty="0">
                <a:solidFill>
                  <a:srgbClr val="0D0D0D"/>
                </a:solidFill>
              </a:rPr>
              <a:t>Be ready to explain one way that your organisation (or others) can work to better follow this principle.</a:t>
            </a:r>
          </a:p>
        </p:txBody>
      </p:sp>
      <p:sp>
        <p:nvSpPr>
          <p:cNvPr id="7" name="Rectangle 6">
            <a:extLst>
              <a:ext uri="{FF2B5EF4-FFF2-40B4-BE49-F238E27FC236}">
                <a16:creationId xmlns:a16="http://schemas.microsoft.com/office/drawing/2014/main" id="{CA172142-945F-4E83-8D57-9FEAC5D82E66}"/>
              </a:ext>
            </a:extLst>
          </p:cNvPr>
          <p:cNvSpPr/>
          <p:nvPr/>
        </p:nvSpPr>
        <p:spPr>
          <a:xfrm>
            <a:off x="14401800" y="1905000"/>
            <a:ext cx="438150" cy="933450"/>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6" name="Slide Number">
            <a:extLst>
              <a:ext uri="{FF2B5EF4-FFF2-40B4-BE49-F238E27FC236}">
                <a16:creationId xmlns:a16="http://schemas.microsoft.com/office/drawing/2014/main" id="{A0502D83-129A-4DBF-B684-113A9761405D}"/>
              </a:ext>
            </a:extLst>
          </p:cNvPr>
          <p:cNvSpPr txBox="1">
            <a:spLocks noGrp="1"/>
          </p:cNvSpPr>
          <p:nvPr>
            <p:ph type="sldNum" sz="quarter" idx="2"/>
          </p:nvPr>
        </p:nvSpPr>
        <p:spPr>
          <a:xfrm>
            <a:off x="2789689" y="9121972"/>
            <a:ext cx="294953" cy="318036"/>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21</a:t>
            </a:fld>
            <a:endParaRPr dirty="0"/>
          </a:p>
        </p:txBody>
      </p:sp>
    </p:spTree>
    <p:extLst>
      <p:ext uri="{BB962C8B-B14F-4D97-AF65-F5344CB8AC3E}">
        <p14:creationId xmlns:p14="http://schemas.microsoft.com/office/powerpoint/2010/main" val="1079509259"/>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51095" y="154867"/>
            <a:ext cx="13953493" cy="1130300"/>
          </a:xfrm>
          <a:prstGeom prst="rect">
            <a:avLst/>
          </a:prstGeom>
        </p:spPr>
        <p:txBody>
          <a:bodyPr>
            <a:normAutofit/>
          </a:bodyPr>
          <a:lstStyle/>
          <a:p>
            <a:pPr algn="l"/>
            <a:r>
              <a:rPr lang="en-GB" b="1" noProof="0" dirty="0">
                <a:solidFill>
                  <a:srgbClr val="000000"/>
                </a:solidFill>
              </a:rPr>
              <a:t>Links with other standards </a:t>
            </a:r>
            <a:endParaRPr lang="en-GB" noProof="0" dirty="0">
              <a:solidFill>
                <a:srgbClr val="000000"/>
              </a:solidFill>
            </a:endParaRPr>
          </a:p>
        </p:txBody>
      </p:sp>
      <p:sp>
        <p:nvSpPr>
          <p:cNvPr id="122" name="Body"/>
          <p:cNvSpPr txBox="1">
            <a:spLocks noGrp="1"/>
          </p:cNvSpPr>
          <p:nvPr>
            <p:ph type="body" sz="half" idx="1"/>
          </p:nvPr>
        </p:nvSpPr>
        <p:spPr>
          <a:xfrm>
            <a:off x="1169681" y="1285167"/>
            <a:ext cx="15000900" cy="5291754"/>
          </a:xfrm>
          <a:prstGeom prst="rect">
            <a:avLst/>
          </a:prstGeom>
        </p:spPr>
        <p:txBody>
          <a:bodyPr>
            <a:noAutofit/>
          </a:bodyPr>
          <a:lstStyle/>
          <a:p>
            <a:pPr algn="l"/>
            <a:r>
              <a:rPr lang="en-GB" sz="4000" noProof="0" dirty="0"/>
              <a:t>Partner organisations have developed standards in several sectors, based on the same philosophy and commitments as Sphere’s. These are available through Sphere, the Humanitarian Standards Partnership and the partner organisations’ own websites.</a:t>
            </a:r>
          </a:p>
        </p:txBody>
      </p:sp>
      <p:sp>
        <p:nvSpPr>
          <p:cNvPr id="10" name="Rectangle 9">
            <a:extLst>
              <a:ext uri="{FF2B5EF4-FFF2-40B4-BE49-F238E27FC236}">
                <a16:creationId xmlns:a16="http://schemas.microsoft.com/office/drawing/2014/main" id="{AD77AD26-9A41-447E-B5F2-65E2770FEA38}"/>
              </a:ext>
            </a:extLst>
          </p:cNvPr>
          <p:cNvSpPr/>
          <p:nvPr/>
        </p:nvSpPr>
        <p:spPr>
          <a:xfrm>
            <a:off x="12613379" y="8533202"/>
            <a:ext cx="2432076" cy="707886"/>
          </a:xfrm>
          <a:prstGeom prst="rect">
            <a:avLst/>
          </a:prstGeom>
        </p:spPr>
        <p:txBody>
          <a:bodyPr wrap="none">
            <a:spAutoFit/>
          </a:bodyPr>
          <a:lstStyle/>
          <a:p>
            <a:r>
              <a:rPr lang="en-US" sz="4000" dirty="0">
                <a:solidFill>
                  <a:srgbClr val="000000"/>
                </a:solidFill>
              </a:rPr>
              <a:t>See page 8</a:t>
            </a:r>
          </a:p>
        </p:txBody>
      </p:sp>
      <p:sp>
        <p:nvSpPr>
          <p:cNvPr id="11" name="Slide Number">
            <a:extLst>
              <a:ext uri="{FF2B5EF4-FFF2-40B4-BE49-F238E27FC236}">
                <a16:creationId xmlns:a16="http://schemas.microsoft.com/office/drawing/2014/main" id="{514D9A81-7782-4FA5-87C6-A4F17C5DBAE3}"/>
              </a:ext>
            </a:extLst>
          </p:cNvPr>
          <p:cNvSpPr txBox="1">
            <a:spLocks/>
          </p:cNvSpPr>
          <p:nvPr/>
        </p:nvSpPr>
        <p:spPr>
          <a:xfrm>
            <a:off x="2789689" y="9121972"/>
            <a:ext cx="294953" cy="318036"/>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5842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A585"/>
                </a:solidFill>
                <a:effectLst/>
                <a:uFillTx/>
                <a:latin typeface="Open Sans Bold"/>
                <a:ea typeface="Open Sans Bold"/>
                <a:cs typeface="Open Sans Bold"/>
                <a:sym typeface="Open Sans Bold"/>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a:lstStyle>
          <a:p>
            <a:fld id="{86CB4B4D-7CA3-9044-876B-883B54F8677D}" type="slidenum">
              <a:rPr lang="en-US" smtClean="0"/>
              <a:pPr/>
              <a:t>22</a:t>
            </a:fld>
            <a:endParaRPr lang="en-US" dirty="0"/>
          </a:p>
        </p:txBody>
      </p:sp>
      <p:grpSp>
        <p:nvGrpSpPr>
          <p:cNvPr id="2" name="Group 1">
            <a:extLst>
              <a:ext uri="{FF2B5EF4-FFF2-40B4-BE49-F238E27FC236}">
                <a16:creationId xmlns:a16="http://schemas.microsoft.com/office/drawing/2014/main" id="{5E6A7AE6-D90F-41E6-A04C-50F87C8FB2AB}"/>
              </a:ext>
            </a:extLst>
          </p:cNvPr>
          <p:cNvGrpSpPr/>
          <p:nvPr/>
        </p:nvGrpSpPr>
        <p:grpSpPr>
          <a:xfrm>
            <a:off x="1169681" y="5194836"/>
            <a:ext cx="15306452" cy="2868524"/>
            <a:chOff x="1169681" y="5387986"/>
            <a:chExt cx="13207268" cy="2357338"/>
          </a:xfrm>
        </p:grpSpPr>
        <p:pic>
          <p:nvPicPr>
            <p:cNvPr id="12" name="Picture 11" descr="LEGS-handbook-cover-new-edition.png">
              <a:extLst>
                <a:ext uri="{FF2B5EF4-FFF2-40B4-BE49-F238E27FC236}">
                  <a16:creationId xmlns:a16="http://schemas.microsoft.com/office/drawing/2014/main" id="{CCFA24BD-6E16-4DA4-AC0A-D6E6A9842F1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70881" y="5415843"/>
              <a:ext cx="1648316" cy="2322155"/>
            </a:xfrm>
            <a:prstGeom prst="rect">
              <a:avLst/>
            </a:prstGeom>
          </p:spPr>
        </p:pic>
        <p:pic>
          <p:nvPicPr>
            <p:cNvPr id="13" name="Picture 12" descr="INEE-cover.png">
              <a:extLst>
                <a:ext uri="{FF2B5EF4-FFF2-40B4-BE49-F238E27FC236}">
                  <a16:creationId xmlns:a16="http://schemas.microsoft.com/office/drawing/2014/main" id="{0975EA88-E75E-466A-B109-EBAB7EA8220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60881" y="5404028"/>
              <a:ext cx="1528676" cy="2331289"/>
            </a:xfrm>
            <a:prstGeom prst="rect">
              <a:avLst/>
            </a:prstGeom>
          </p:spPr>
        </p:pic>
        <p:pic>
          <p:nvPicPr>
            <p:cNvPr id="14" name="Picture 13" descr="CPMS-cover.png">
              <a:extLst>
                <a:ext uri="{FF2B5EF4-FFF2-40B4-BE49-F238E27FC236}">
                  <a16:creationId xmlns:a16="http://schemas.microsoft.com/office/drawing/2014/main" id="{47E81B26-1F6C-4475-8F8D-CAD25929266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32081" y="5387986"/>
              <a:ext cx="1528676" cy="2347331"/>
            </a:xfrm>
            <a:prstGeom prst="rect">
              <a:avLst/>
            </a:prstGeom>
          </p:spPr>
        </p:pic>
        <p:pic>
          <p:nvPicPr>
            <p:cNvPr id="15" name="Picture 14">
              <a:extLst>
                <a:ext uri="{FF2B5EF4-FFF2-40B4-BE49-F238E27FC236}">
                  <a16:creationId xmlns:a16="http://schemas.microsoft.com/office/drawing/2014/main" id="{D630030F-6827-4962-8F2E-B207A7CC624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789681" y="5387986"/>
              <a:ext cx="1623932" cy="2346481"/>
            </a:xfrm>
            <a:prstGeom prst="rect">
              <a:avLst/>
            </a:prstGeom>
          </p:spPr>
        </p:pic>
        <p:pic>
          <p:nvPicPr>
            <p:cNvPr id="16" name="Picture 15">
              <a:extLst>
                <a:ext uri="{FF2B5EF4-FFF2-40B4-BE49-F238E27FC236}">
                  <a16:creationId xmlns:a16="http://schemas.microsoft.com/office/drawing/2014/main" id="{131D169B-C67B-4A3A-B9AD-2130003D60D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3150881" y="5411198"/>
              <a:ext cx="1614437" cy="2334126"/>
            </a:xfrm>
            <a:prstGeom prst="rect">
              <a:avLst/>
            </a:prstGeom>
          </p:spPr>
        </p:pic>
        <p:pic>
          <p:nvPicPr>
            <p:cNvPr id="17" name="Picture 16">
              <a:extLst>
                <a:ext uri="{FF2B5EF4-FFF2-40B4-BE49-F238E27FC236}">
                  <a16:creationId xmlns:a16="http://schemas.microsoft.com/office/drawing/2014/main" id="{E17C3DD2-2834-4998-AA2C-99F9855EF181}"/>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169681" y="5399166"/>
              <a:ext cx="1614437" cy="2335301"/>
            </a:xfrm>
            <a:prstGeom prst="rect">
              <a:avLst/>
            </a:prstGeom>
          </p:spPr>
        </p:pic>
        <p:pic>
          <p:nvPicPr>
            <p:cNvPr id="18" name="Picture 2" descr="Image result for 2018 SPhere HAndbook">
              <a:extLst>
                <a:ext uri="{FF2B5EF4-FFF2-40B4-BE49-F238E27FC236}">
                  <a16:creationId xmlns:a16="http://schemas.microsoft.com/office/drawing/2014/main" id="{F520BEC3-8134-499E-8D4D-8AC6324D47EA}"/>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12776465" y="5425079"/>
              <a:ext cx="1600484" cy="2309388"/>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014639902"/>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for flipchart">
            <a:extLst>
              <a:ext uri="{FF2B5EF4-FFF2-40B4-BE49-F238E27FC236}">
                <a16:creationId xmlns:a16="http://schemas.microsoft.com/office/drawing/2014/main" id="{7FBDB076-C97B-4B00-B7C3-53FA40536B8E}"/>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1664794" y="792849"/>
            <a:ext cx="5148116" cy="8470779"/>
          </a:xfrm>
          <a:prstGeom prst="rect">
            <a:avLst/>
          </a:prstGeom>
          <a:noFill/>
          <a:extLst>
            <a:ext uri="{909E8E84-426E-40DD-AFC4-6F175D3DCCD1}">
              <a14:hiddenFill xmlns:a14="http://schemas.microsoft.com/office/drawing/2010/main">
                <a:solidFill>
                  <a:srgbClr val="FFFFFF"/>
                </a:solidFill>
              </a14:hiddenFill>
            </a:ext>
          </a:extLst>
        </p:spPr>
      </p:pic>
      <p:sp>
        <p:nvSpPr>
          <p:cNvPr id="4" name="Title">
            <a:extLst>
              <a:ext uri="{FF2B5EF4-FFF2-40B4-BE49-F238E27FC236}">
                <a16:creationId xmlns:a16="http://schemas.microsoft.com/office/drawing/2014/main" id="{A5B70AC7-B974-474A-AAAF-211665DB8BC2}"/>
              </a:ext>
            </a:extLst>
          </p:cNvPr>
          <p:cNvSpPr txBox="1">
            <a:spLocks noGrp="1"/>
          </p:cNvSpPr>
          <p:nvPr>
            <p:ph type="title"/>
          </p:nvPr>
        </p:nvSpPr>
        <p:spPr>
          <a:xfrm>
            <a:off x="348353" y="16685"/>
            <a:ext cx="13115722" cy="1130300"/>
          </a:xfrm>
          <a:prstGeom prst="rect">
            <a:avLst/>
          </a:prstGeom>
        </p:spPr>
        <p:txBody>
          <a:bodyPr>
            <a:normAutofit/>
          </a:bodyPr>
          <a:lstStyle/>
          <a:p>
            <a:pPr algn="l"/>
            <a:r>
              <a:rPr lang="en-GB" noProof="0" dirty="0">
                <a:solidFill>
                  <a:srgbClr val="000000"/>
                </a:solidFill>
              </a:rPr>
              <a:t>Putting it all together – 10 minutes!</a:t>
            </a:r>
          </a:p>
        </p:txBody>
      </p:sp>
      <p:sp>
        <p:nvSpPr>
          <p:cNvPr id="3" name="Body">
            <a:extLst>
              <a:ext uri="{FF2B5EF4-FFF2-40B4-BE49-F238E27FC236}">
                <a16:creationId xmlns:a16="http://schemas.microsoft.com/office/drawing/2014/main" id="{8E926718-D790-41B7-B8D9-88995F137D58}"/>
              </a:ext>
            </a:extLst>
          </p:cNvPr>
          <p:cNvSpPr txBox="1">
            <a:spLocks noGrp="1"/>
          </p:cNvSpPr>
          <p:nvPr>
            <p:ph type="body" sz="half" idx="1"/>
          </p:nvPr>
        </p:nvSpPr>
        <p:spPr>
          <a:xfrm>
            <a:off x="583143" y="1357999"/>
            <a:ext cx="10856585" cy="7707743"/>
          </a:xfrm>
          <a:prstGeom prst="rect">
            <a:avLst/>
          </a:prstGeom>
        </p:spPr>
        <p:txBody>
          <a:bodyPr>
            <a:noAutofit/>
          </a:bodyPr>
          <a:lstStyle/>
          <a:p>
            <a:pPr marL="514350" indent="-514350" algn="l">
              <a:buFont typeface="+mj-lt"/>
              <a:buAutoNum type="arabicPeriod"/>
            </a:pPr>
            <a:r>
              <a:rPr lang="en-GB" sz="4000" noProof="0" dirty="0">
                <a:solidFill>
                  <a:srgbClr val="0D0D0D"/>
                </a:solidFill>
              </a:rPr>
              <a:t>Take the Sphere component cards distributed to each working group and arrange them into a diagram on your flip chart explaining their relationships to one another.</a:t>
            </a:r>
          </a:p>
          <a:p>
            <a:pPr marL="514350" indent="-514350" algn="l">
              <a:buFont typeface="+mj-lt"/>
              <a:buAutoNum type="arabicPeriod"/>
            </a:pPr>
            <a:r>
              <a:rPr lang="en-GB" sz="4000" noProof="0" dirty="0">
                <a:solidFill>
                  <a:srgbClr val="0D0D0D"/>
                </a:solidFill>
              </a:rPr>
              <a:t>Be as creative as you can: use markers, shapes, arrows, figures, or whatever graphics best help you explain your diagram.</a:t>
            </a:r>
          </a:p>
          <a:p>
            <a:pPr marL="514350" indent="-514350" algn="l">
              <a:buFont typeface="+mj-lt"/>
              <a:buAutoNum type="arabicPeriod"/>
            </a:pPr>
            <a:r>
              <a:rPr lang="en-GB" sz="4000" noProof="0" dirty="0">
                <a:solidFill>
                  <a:srgbClr val="0D0D0D"/>
                </a:solidFill>
              </a:rPr>
              <a:t>Nominate one person to present it to the group. (It should not be the lead artist!)</a:t>
            </a:r>
          </a:p>
          <a:p>
            <a:pPr marL="514350" indent="-514350" algn="l">
              <a:buFont typeface="+mj-lt"/>
              <a:buAutoNum type="arabicPeriod"/>
            </a:pPr>
            <a:endParaRPr lang="en-GB" sz="4000" noProof="0" dirty="0">
              <a:solidFill>
                <a:srgbClr val="0D0D0D"/>
              </a:solidFill>
            </a:endParaRPr>
          </a:p>
        </p:txBody>
      </p:sp>
      <p:sp>
        <p:nvSpPr>
          <p:cNvPr id="2" name="Rectangle: Rounded Corners 1">
            <a:extLst>
              <a:ext uri="{FF2B5EF4-FFF2-40B4-BE49-F238E27FC236}">
                <a16:creationId xmlns:a16="http://schemas.microsoft.com/office/drawing/2014/main" id="{A97927DA-B7AB-4AA7-A5BC-6784664955CD}"/>
              </a:ext>
            </a:extLst>
          </p:cNvPr>
          <p:cNvSpPr/>
          <p:nvPr/>
        </p:nvSpPr>
        <p:spPr>
          <a:xfrm>
            <a:off x="13557859" y="1945532"/>
            <a:ext cx="1325460" cy="622570"/>
          </a:xfrm>
          <a:prstGeom prst="roundRect">
            <a:avLst/>
          </a:prstGeom>
          <a:noFill/>
          <a:ln w="25400" cap="flat">
            <a:solidFill>
              <a:srgbClr val="FF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5" name="Oval 4">
            <a:extLst>
              <a:ext uri="{FF2B5EF4-FFF2-40B4-BE49-F238E27FC236}">
                <a16:creationId xmlns:a16="http://schemas.microsoft.com/office/drawing/2014/main" id="{AE0C8A6F-1FC3-4191-BFB7-18B4B574B0F8}"/>
              </a:ext>
            </a:extLst>
          </p:cNvPr>
          <p:cNvSpPr/>
          <p:nvPr/>
        </p:nvSpPr>
        <p:spPr>
          <a:xfrm>
            <a:off x="13388583" y="2844350"/>
            <a:ext cx="663979" cy="622570"/>
          </a:xfrm>
          <a:prstGeom prst="ellipse">
            <a:avLst/>
          </a:prstGeom>
          <a:no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7" name="Oval 6">
            <a:extLst>
              <a:ext uri="{FF2B5EF4-FFF2-40B4-BE49-F238E27FC236}">
                <a16:creationId xmlns:a16="http://schemas.microsoft.com/office/drawing/2014/main" id="{BC976020-8192-4668-A981-803B922EB3E2}"/>
              </a:ext>
            </a:extLst>
          </p:cNvPr>
          <p:cNvSpPr/>
          <p:nvPr/>
        </p:nvSpPr>
        <p:spPr>
          <a:xfrm>
            <a:off x="13720572" y="2844350"/>
            <a:ext cx="1325460" cy="470170"/>
          </a:xfrm>
          <a:prstGeom prst="ellipse">
            <a:avLst/>
          </a:prstGeom>
          <a:no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6" name="Arrow: Down 5">
            <a:extLst>
              <a:ext uri="{FF2B5EF4-FFF2-40B4-BE49-F238E27FC236}">
                <a16:creationId xmlns:a16="http://schemas.microsoft.com/office/drawing/2014/main" id="{15566B57-935F-4DF0-86F9-E6A408310F9E}"/>
              </a:ext>
            </a:extLst>
          </p:cNvPr>
          <p:cNvSpPr/>
          <p:nvPr/>
        </p:nvSpPr>
        <p:spPr>
          <a:xfrm rot="21202914">
            <a:off x="14494213" y="2981813"/>
            <a:ext cx="389106" cy="1337268"/>
          </a:xfrm>
          <a:prstGeom prst="downArrow">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8" name="Freeform: Shape 7">
            <a:extLst>
              <a:ext uri="{FF2B5EF4-FFF2-40B4-BE49-F238E27FC236}">
                <a16:creationId xmlns:a16="http://schemas.microsoft.com/office/drawing/2014/main" id="{EE8C6D20-6D1C-42F8-9096-16385B4E4EF7}"/>
              </a:ext>
            </a:extLst>
          </p:cNvPr>
          <p:cNvSpPr/>
          <p:nvPr/>
        </p:nvSpPr>
        <p:spPr>
          <a:xfrm>
            <a:off x="13210162" y="4648928"/>
            <a:ext cx="2315183" cy="837472"/>
          </a:xfrm>
          <a:custGeom>
            <a:avLst/>
            <a:gdLst>
              <a:gd name="connsiteX0" fmla="*/ 330740 w 2315183"/>
              <a:gd name="connsiteY0" fmla="*/ 1108957 h 1264600"/>
              <a:gd name="connsiteX1" fmla="*/ 330740 w 2315183"/>
              <a:gd name="connsiteY1" fmla="*/ 1108957 h 1264600"/>
              <a:gd name="connsiteX2" fmla="*/ 311285 w 2315183"/>
              <a:gd name="connsiteY2" fmla="*/ 836583 h 1264600"/>
              <a:gd name="connsiteX3" fmla="*/ 291829 w 2315183"/>
              <a:gd name="connsiteY3" fmla="*/ 622574 h 1264600"/>
              <a:gd name="connsiteX4" fmla="*/ 369651 w 2315183"/>
              <a:gd name="connsiteY4" fmla="*/ 603119 h 1264600"/>
              <a:gd name="connsiteX5" fmla="*/ 525293 w 2315183"/>
              <a:gd name="connsiteY5" fmla="*/ 583664 h 1264600"/>
              <a:gd name="connsiteX6" fmla="*/ 544749 w 2315183"/>
              <a:gd name="connsiteY6" fmla="*/ 525298 h 1264600"/>
              <a:gd name="connsiteX7" fmla="*/ 564204 w 2315183"/>
              <a:gd name="connsiteY7" fmla="*/ 408566 h 1264600"/>
              <a:gd name="connsiteX8" fmla="*/ 622570 w 2315183"/>
              <a:gd name="connsiteY8" fmla="*/ 389111 h 1264600"/>
              <a:gd name="connsiteX9" fmla="*/ 680936 w 2315183"/>
              <a:gd name="connsiteY9" fmla="*/ 505843 h 1264600"/>
              <a:gd name="connsiteX10" fmla="*/ 700391 w 2315183"/>
              <a:gd name="connsiteY10" fmla="*/ 642030 h 1264600"/>
              <a:gd name="connsiteX11" fmla="*/ 817123 w 2315183"/>
              <a:gd name="connsiteY11" fmla="*/ 661485 h 1264600"/>
              <a:gd name="connsiteX12" fmla="*/ 836578 w 2315183"/>
              <a:gd name="connsiteY12" fmla="*/ 894949 h 1264600"/>
              <a:gd name="connsiteX13" fmla="*/ 914400 w 2315183"/>
              <a:gd name="connsiteY13" fmla="*/ 875494 h 1264600"/>
              <a:gd name="connsiteX14" fmla="*/ 1011676 w 2315183"/>
              <a:gd name="connsiteY14" fmla="*/ 797672 h 1264600"/>
              <a:gd name="connsiteX15" fmla="*/ 1108953 w 2315183"/>
              <a:gd name="connsiteY15" fmla="*/ 642030 h 1264600"/>
              <a:gd name="connsiteX16" fmla="*/ 1284051 w 2315183"/>
              <a:gd name="connsiteY16" fmla="*/ 622574 h 1264600"/>
              <a:gd name="connsiteX17" fmla="*/ 1322961 w 2315183"/>
              <a:gd name="connsiteY17" fmla="*/ 19460 h 1264600"/>
              <a:gd name="connsiteX18" fmla="*/ 1381327 w 2315183"/>
              <a:gd name="connsiteY18" fmla="*/ 4 h 1264600"/>
              <a:gd name="connsiteX19" fmla="*/ 1498059 w 2315183"/>
              <a:gd name="connsiteY19" fmla="*/ 19460 h 1264600"/>
              <a:gd name="connsiteX20" fmla="*/ 1536970 w 2315183"/>
              <a:gd name="connsiteY20" fmla="*/ 155647 h 1264600"/>
              <a:gd name="connsiteX21" fmla="*/ 1556425 w 2315183"/>
              <a:gd name="connsiteY21" fmla="*/ 564209 h 1264600"/>
              <a:gd name="connsiteX22" fmla="*/ 1575881 w 2315183"/>
              <a:gd name="connsiteY22" fmla="*/ 700396 h 1264600"/>
              <a:gd name="connsiteX23" fmla="*/ 1692612 w 2315183"/>
              <a:gd name="connsiteY23" fmla="*/ 622574 h 1264600"/>
              <a:gd name="connsiteX24" fmla="*/ 1809344 w 2315183"/>
              <a:gd name="connsiteY24" fmla="*/ 544753 h 1264600"/>
              <a:gd name="connsiteX25" fmla="*/ 1906621 w 2315183"/>
              <a:gd name="connsiteY25" fmla="*/ 564209 h 1264600"/>
              <a:gd name="connsiteX26" fmla="*/ 1964987 w 2315183"/>
              <a:gd name="connsiteY26" fmla="*/ 603119 h 1264600"/>
              <a:gd name="connsiteX27" fmla="*/ 2081719 w 2315183"/>
              <a:gd name="connsiteY27" fmla="*/ 583664 h 1264600"/>
              <a:gd name="connsiteX28" fmla="*/ 2120629 w 2315183"/>
              <a:gd name="connsiteY28" fmla="*/ 447477 h 1264600"/>
              <a:gd name="connsiteX29" fmla="*/ 2178995 w 2315183"/>
              <a:gd name="connsiteY29" fmla="*/ 311289 h 1264600"/>
              <a:gd name="connsiteX30" fmla="*/ 2217906 w 2315183"/>
              <a:gd name="connsiteY30" fmla="*/ 389111 h 1264600"/>
              <a:gd name="connsiteX31" fmla="*/ 2295727 w 2315183"/>
              <a:gd name="connsiteY31" fmla="*/ 622574 h 1264600"/>
              <a:gd name="connsiteX32" fmla="*/ 2315183 w 2315183"/>
              <a:gd name="connsiteY32" fmla="*/ 972770 h 1264600"/>
              <a:gd name="connsiteX33" fmla="*/ 0 w 2315183"/>
              <a:gd name="connsiteY33" fmla="*/ 1264600 h 1264600"/>
              <a:gd name="connsiteX34" fmla="*/ 0 w 2315183"/>
              <a:gd name="connsiteY34" fmla="*/ 1070047 h 1264600"/>
              <a:gd name="connsiteX35" fmla="*/ 408561 w 2315183"/>
              <a:gd name="connsiteY35" fmla="*/ 1089502 h 1264600"/>
              <a:gd name="connsiteX36" fmla="*/ 486383 w 2315183"/>
              <a:gd name="connsiteY36" fmla="*/ 1167323 h 1264600"/>
              <a:gd name="connsiteX37" fmla="*/ 525293 w 2315183"/>
              <a:gd name="connsiteY37" fmla="*/ 1167323 h 1264600"/>
              <a:gd name="connsiteX38" fmla="*/ 525293 w 2315183"/>
              <a:gd name="connsiteY38" fmla="*/ 1167323 h 126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315183" h="1264600">
                <a:moveTo>
                  <a:pt x="330740" y="1108957"/>
                </a:moveTo>
                <a:lnTo>
                  <a:pt x="330740" y="1108957"/>
                </a:lnTo>
                <a:cubicBezTo>
                  <a:pt x="324255" y="1018166"/>
                  <a:pt x="327103" y="926221"/>
                  <a:pt x="311285" y="836583"/>
                </a:cubicBezTo>
                <a:cubicBezTo>
                  <a:pt x="289572" y="713540"/>
                  <a:pt x="166167" y="848764"/>
                  <a:pt x="291829" y="622574"/>
                </a:cubicBezTo>
                <a:cubicBezTo>
                  <a:pt x="304815" y="599200"/>
                  <a:pt x="343276" y="607515"/>
                  <a:pt x="369651" y="603119"/>
                </a:cubicBezTo>
                <a:cubicBezTo>
                  <a:pt x="421224" y="594524"/>
                  <a:pt x="473412" y="590149"/>
                  <a:pt x="525293" y="583664"/>
                </a:cubicBezTo>
                <a:cubicBezTo>
                  <a:pt x="531778" y="564209"/>
                  <a:pt x="540300" y="545317"/>
                  <a:pt x="544749" y="525298"/>
                </a:cubicBezTo>
                <a:cubicBezTo>
                  <a:pt x="553306" y="486790"/>
                  <a:pt x="544633" y="442816"/>
                  <a:pt x="564204" y="408566"/>
                </a:cubicBezTo>
                <a:cubicBezTo>
                  <a:pt x="574379" y="390760"/>
                  <a:pt x="603115" y="395596"/>
                  <a:pt x="622570" y="389111"/>
                </a:cubicBezTo>
                <a:cubicBezTo>
                  <a:pt x="655364" y="438301"/>
                  <a:pt x="669429" y="448307"/>
                  <a:pt x="680936" y="505843"/>
                </a:cubicBezTo>
                <a:cubicBezTo>
                  <a:pt x="689929" y="550809"/>
                  <a:pt x="670194" y="607519"/>
                  <a:pt x="700391" y="642030"/>
                </a:cubicBezTo>
                <a:cubicBezTo>
                  <a:pt x="726367" y="671717"/>
                  <a:pt x="778212" y="655000"/>
                  <a:pt x="817123" y="661485"/>
                </a:cubicBezTo>
                <a:cubicBezTo>
                  <a:pt x="823608" y="739306"/>
                  <a:pt x="804264" y="823858"/>
                  <a:pt x="836578" y="894949"/>
                </a:cubicBezTo>
                <a:cubicBezTo>
                  <a:pt x="847643" y="919291"/>
                  <a:pt x="892152" y="890326"/>
                  <a:pt x="914400" y="875494"/>
                </a:cubicBezTo>
                <a:cubicBezTo>
                  <a:pt x="1090409" y="758155"/>
                  <a:pt x="820860" y="861280"/>
                  <a:pt x="1011676" y="797672"/>
                </a:cubicBezTo>
                <a:cubicBezTo>
                  <a:pt x="1033399" y="732503"/>
                  <a:pt x="1030474" y="661650"/>
                  <a:pt x="1108953" y="642030"/>
                </a:cubicBezTo>
                <a:cubicBezTo>
                  <a:pt x="1165925" y="627787"/>
                  <a:pt x="1225685" y="629059"/>
                  <a:pt x="1284051" y="622574"/>
                </a:cubicBezTo>
                <a:cubicBezTo>
                  <a:pt x="1297021" y="421536"/>
                  <a:pt x="1291861" y="218501"/>
                  <a:pt x="1322961" y="19460"/>
                </a:cubicBezTo>
                <a:cubicBezTo>
                  <a:pt x="1326127" y="-802"/>
                  <a:pt x="1360819" y="4"/>
                  <a:pt x="1381327" y="4"/>
                </a:cubicBezTo>
                <a:cubicBezTo>
                  <a:pt x="1420774" y="4"/>
                  <a:pt x="1459148" y="12975"/>
                  <a:pt x="1498059" y="19460"/>
                </a:cubicBezTo>
                <a:cubicBezTo>
                  <a:pt x="1509207" y="52903"/>
                  <a:pt x="1534398" y="123499"/>
                  <a:pt x="1536970" y="155647"/>
                </a:cubicBezTo>
                <a:cubicBezTo>
                  <a:pt x="1547842" y="291554"/>
                  <a:pt x="1546711" y="428214"/>
                  <a:pt x="1556425" y="564209"/>
                </a:cubicBezTo>
                <a:cubicBezTo>
                  <a:pt x="1559692" y="609949"/>
                  <a:pt x="1569396" y="655000"/>
                  <a:pt x="1575881" y="700396"/>
                </a:cubicBezTo>
                <a:cubicBezTo>
                  <a:pt x="1737846" y="659903"/>
                  <a:pt x="1585126" y="716625"/>
                  <a:pt x="1692612" y="622574"/>
                </a:cubicBezTo>
                <a:cubicBezTo>
                  <a:pt x="1727806" y="591779"/>
                  <a:pt x="1809344" y="544753"/>
                  <a:pt x="1809344" y="544753"/>
                </a:cubicBezTo>
                <a:cubicBezTo>
                  <a:pt x="1841770" y="551238"/>
                  <a:pt x="1875659" y="552598"/>
                  <a:pt x="1906621" y="564209"/>
                </a:cubicBezTo>
                <a:cubicBezTo>
                  <a:pt x="1928515" y="572419"/>
                  <a:pt x="1941748" y="600537"/>
                  <a:pt x="1964987" y="603119"/>
                </a:cubicBezTo>
                <a:cubicBezTo>
                  <a:pt x="2004193" y="607475"/>
                  <a:pt x="2042808" y="590149"/>
                  <a:pt x="2081719" y="583664"/>
                </a:cubicBezTo>
                <a:cubicBezTo>
                  <a:pt x="2091591" y="544175"/>
                  <a:pt x="2103883" y="486551"/>
                  <a:pt x="2120629" y="447477"/>
                </a:cubicBezTo>
                <a:cubicBezTo>
                  <a:pt x="2192752" y="279190"/>
                  <a:pt x="2133370" y="448167"/>
                  <a:pt x="2178995" y="311289"/>
                </a:cubicBezTo>
                <a:cubicBezTo>
                  <a:pt x="2191965" y="337230"/>
                  <a:pt x="2211829" y="360752"/>
                  <a:pt x="2217906" y="389111"/>
                </a:cubicBezTo>
                <a:cubicBezTo>
                  <a:pt x="2268730" y="626292"/>
                  <a:pt x="2172713" y="540566"/>
                  <a:pt x="2295727" y="622574"/>
                </a:cubicBezTo>
                <a:lnTo>
                  <a:pt x="2315183" y="972770"/>
                </a:lnTo>
                <a:lnTo>
                  <a:pt x="0" y="1264600"/>
                </a:lnTo>
                <a:lnTo>
                  <a:pt x="0" y="1070047"/>
                </a:lnTo>
                <a:cubicBezTo>
                  <a:pt x="136187" y="1076532"/>
                  <a:pt x="272691" y="1078180"/>
                  <a:pt x="408561" y="1089502"/>
                </a:cubicBezTo>
                <a:cubicBezTo>
                  <a:pt x="521755" y="1098935"/>
                  <a:pt x="425069" y="1106009"/>
                  <a:pt x="486383" y="1167323"/>
                </a:cubicBezTo>
                <a:cubicBezTo>
                  <a:pt x="495554" y="1176494"/>
                  <a:pt x="512323" y="1167323"/>
                  <a:pt x="525293" y="1167323"/>
                </a:cubicBezTo>
                <a:lnTo>
                  <a:pt x="525293" y="1167323"/>
                </a:lnTo>
              </a:path>
            </a:pathLst>
          </a:custGeom>
          <a:no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9" name="Arc 8">
            <a:extLst>
              <a:ext uri="{FF2B5EF4-FFF2-40B4-BE49-F238E27FC236}">
                <a16:creationId xmlns:a16="http://schemas.microsoft.com/office/drawing/2014/main" id="{225130CF-16BE-4844-AB62-3D8B0C604D71}"/>
              </a:ext>
            </a:extLst>
          </p:cNvPr>
          <p:cNvSpPr/>
          <p:nvPr/>
        </p:nvSpPr>
        <p:spPr>
          <a:xfrm rot="13215662">
            <a:off x="13416499" y="2555891"/>
            <a:ext cx="2003898" cy="2680961"/>
          </a:xfrm>
          <a:prstGeom prst="arc">
            <a:avLst/>
          </a:prstGeom>
          <a:noFill/>
          <a:ln w="25400" cap="flat">
            <a:solidFill>
              <a:schemeClr val="accent1"/>
            </a:solidFill>
            <a:prstDash val="dash"/>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10" name="Rectangle 9">
            <a:extLst>
              <a:ext uri="{FF2B5EF4-FFF2-40B4-BE49-F238E27FC236}">
                <a16:creationId xmlns:a16="http://schemas.microsoft.com/office/drawing/2014/main" id="{6554BAE0-110E-4B47-8D3A-043A1120116B}"/>
              </a:ext>
            </a:extLst>
          </p:cNvPr>
          <p:cNvSpPr/>
          <p:nvPr/>
        </p:nvSpPr>
        <p:spPr>
          <a:xfrm rot="21315270">
            <a:off x="14981262" y="3863391"/>
            <a:ext cx="700392" cy="565150"/>
          </a:xfrm>
          <a:prstGeom prst="rect">
            <a:avLst/>
          </a:prstGeom>
          <a:solidFill>
            <a:schemeClr val="bg1"/>
          </a:solidFill>
          <a:ln w="25400" cap="flat">
            <a:solidFill>
              <a:schemeClr val="accent1"/>
            </a:solidFill>
            <a:prstDash val="solid"/>
            <a:round/>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2" name="Rectangle 11">
            <a:extLst>
              <a:ext uri="{FF2B5EF4-FFF2-40B4-BE49-F238E27FC236}">
                <a16:creationId xmlns:a16="http://schemas.microsoft.com/office/drawing/2014/main" id="{425F1CAD-1D72-4E1C-971A-80FDC11CEE38}"/>
              </a:ext>
            </a:extLst>
          </p:cNvPr>
          <p:cNvSpPr/>
          <p:nvPr/>
        </p:nvSpPr>
        <p:spPr>
          <a:xfrm rot="297511">
            <a:off x="13207664" y="2167332"/>
            <a:ext cx="700392" cy="565150"/>
          </a:xfrm>
          <a:prstGeom prst="rect">
            <a:avLst/>
          </a:prstGeom>
          <a:solidFill>
            <a:schemeClr val="bg1"/>
          </a:solidFill>
          <a:ln w="25400" cap="flat">
            <a:solidFill>
              <a:schemeClr val="accent1"/>
            </a:solidFill>
            <a:prstDash val="solid"/>
            <a:round/>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Rectangle 12">
            <a:extLst>
              <a:ext uri="{FF2B5EF4-FFF2-40B4-BE49-F238E27FC236}">
                <a16:creationId xmlns:a16="http://schemas.microsoft.com/office/drawing/2014/main" id="{418016FD-0C81-405C-A7A5-71C194E7EA95}"/>
              </a:ext>
            </a:extLst>
          </p:cNvPr>
          <p:cNvSpPr/>
          <p:nvPr/>
        </p:nvSpPr>
        <p:spPr>
          <a:xfrm rot="21315270">
            <a:off x="14703720" y="1680186"/>
            <a:ext cx="700392" cy="565150"/>
          </a:xfrm>
          <a:prstGeom prst="rect">
            <a:avLst/>
          </a:prstGeom>
          <a:solidFill>
            <a:schemeClr val="bg1"/>
          </a:solidFill>
          <a:ln w="25400" cap="flat">
            <a:solidFill>
              <a:schemeClr val="accent1"/>
            </a:solidFill>
            <a:prstDash val="solid"/>
            <a:round/>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4" name="Slide Number">
            <a:extLst>
              <a:ext uri="{FF2B5EF4-FFF2-40B4-BE49-F238E27FC236}">
                <a16:creationId xmlns:a16="http://schemas.microsoft.com/office/drawing/2014/main" id="{06F577A0-1BFE-4BAD-A991-5B4B634727AD}"/>
              </a:ext>
            </a:extLst>
          </p:cNvPr>
          <p:cNvSpPr txBox="1">
            <a:spLocks noGrp="1"/>
          </p:cNvSpPr>
          <p:nvPr>
            <p:ph type="sldNum" sz="quarter" idx="2"/>
          </p:nvPr>
        </p:nvSpPr>
        <p:spPr>
          <a:xfrm>
            <a:off x="2789689" y="9121972"/>
            <a:ext cx="294953" cy="318036"/>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23</a:t>
            </a:fld>
            <a:endParaRPr dirty="0"/>
          </a:p>
        </p:txBody>
      </p:sp>
    </p:spTree>
    <p:extLst>
      <p:ext uri="{BB962C8B-B14F-4D97-AF65-F5344CB8AC3E}">
        <p14:creationId xmlns:p14="http://schemas.microsoft.com/office/powerpoint/2010/main" val="3750974329"/>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a:extLst>
              <a:ext uri="{FF2B5EF4-FFF2-40B4-BE49-F238E27FC236}">
                <a16:creationId xmlns:a16="http://schemas.microsoft.com/office/drawing/2014/main" id="{A5B70AC7-B974-474A-AAAF-211665DB8BC2}"/>
              </a:ext>
            </a:extLst>
          </p:cNvPr>
          <p:cNvSpPr txBox="1">
            <a:spLocks noGrp="1"/>
          </p:cNvSpPr>
          <p:nvPr>
            <p:ph type="title"/>
          </p:nvPr>
        </p:nvSpPr>
        <p:spPr>
          <a:xfrm>
            <a:off x="348353" y="16685"/>
            <a:ext cx="13115722" cy="1130300"/>
          </a:xfrm>
          <a:prstGeom prst="rect">
            <a:avLst/>
          </a:prstGeom>
        </p:spPr>
        <p:txBody>
          <a:bodyPr>
            <a:normAutofit/>
          </a:bodyPr>
          <a:lstStyle/>
          <a:p>
            <a:pPr algn="l"/>
            <a:r>
              <a:rPr lang="en-GB" noProof="0" dirty="0">
                <a:solidFill>
                  <a:srgbClr val="000000"/>
                </a:solidFill>
              </a:rPr>
              <a:t>Key messages</a:t>
            </a:r>
          </a:p>
        </p:txBody>
      </p:sp>
      <p:sp>
        <p:nvSpPr>
          <p:cNvPr id="3" name="Body">
            <a:extLst>
              <a:ext uri="{FF2B5EF4-FFF2-40B4-BE49-F238E27FC236}">
                <a16:creationId xmlns:a16="http://schemas.microsoft.com/office/drawing/2014/main" id="{8E926718-D790-41B7-B8D9-88995F137D58}"/>
              </a:ext>
            </a:extLst>
          </p:cNvPr>
          <p:cNvSpPr txBox="1">
            <a:spLocks noGrp="1"/>
          </p:cNvSpPr>
          <p:nvPr>
            <p:ph type="body" sz="half" idx="1"/>
          </p:nvPr>
        </p:nvSpPr>
        <p:spPr>
          <a:xfrm>
            <a:off x="815009" y="1146985"/>
            <a:ext cx="15206869" cy="7707743"/>
          </a:xfrm>
          <a:prstGeom prst="rect">
            <a:avLst/>
          </a:prstGeom>
        </p:spPr>
        <p:txBody>
          <a:bodyPr>
            <a:noAutofit/>
          </a:bodyPr>
          <a:lstStyle/>
          <a:p>
            <a:pPr marL="571500" lvl="0" indent="-571500" algn="l">
              <a:buSzTx/>
              <a:buFont typeface="Arial" panose="020B0604020202020204" pitchFamily="34" charset="0"/>
              <a:buChar char="•"/>
            </a:pPr>
            <a:r>
              <a:rPr lang="en-GB" sz="4000" dirty="0">
                <a:solidFill>
                  <a:srgbClr val="000000"/>
                </a:solidFill>
              </a:rPr>
              <a:t>People affected by crises have the</a:t>
            </a:r>
            <a:br>
              <a:rPr lang="en-GB" sz="4000" dirty="0">
                <a:solidFill>
                  <a:srgbClr val="000000"/>
                </a:solidFill>
              </a:rPr>
            </a:br>
            <a:r>
              <a:rPr lang="en-GB" sz="4000" b="1" dirty="0">
                <a:solidFill>
                  <a:srgbClr val="000000"/>
                </a:solidFill>
              </a:rPr>
              <a:t>right to life with dignity and to assistance</a:t>
            </a:r>
            <a:r>
              <a:rPr lang="en-GB" sz="4000" dirty="0">
                <a:solidFill>
                  <a:srgbClr val="000000"/>
                </a:solidFill>
              </a:rPr>
              <a:t>.</a:t>
            </a:r>
            <a:endParaRPr lang="en-US" sz="4000" dirty="0">
              <a:solidFill>
                <a:srgbClr val="000000"/>
              </a:solidFill>
            </a:endParaRPr>
          </a:p>
          <a:p>
            <a:pPr marL="571500" lvl="0" indent="-571500" algn="l">
              <a:buSzTx/>
              <a:buFont typeface="Arial" panose="020B0604020202020204" pitchFamily="34" charset="0"/>
              <a:buChar char="•"/>
            </a:pPr>
            <a:r>
              <a:rPr lang="en-GB" sz="4000" dirty="0">
                <a:solidFill>
                  <a:srgbClr val="000000"/>
                </a:solidFill>
              </a:rPr>
              <a:t>The Humanitarian Charter is the cornerstone of the Sphere approach and Handbook</a:t>
            </a:r>
            <a:endParaRPr lang="en-US" sz="4000" dirty="0">
              <a:solidFill>
                <a:srgbClr val="000000"/>
              </a:solidFill>
            </a:endParaRPr>
          </a:p>
          <a:p>
            <a:pPr marL="571500" lvl="0" indent="-571500" algn="l">
              <a:buSzTx/>
              <a:buFont typeface="Arial" panose="020B0604020202020204" pitchFamily="34" charset="0"/>
              <a:buChar char="•"/>
            </a:pPr>
            <a:r>
              <a:rPr lang="en-GB" sz="4000" dirty="0">
                <a:solidFill>
                  <a:srgbClr val="000000"/>
                </a:solidFill>
              </a:rPr>
              <a:t>The foundation chapters and the technical chapters of the Handbook are </a:t>
            </a:r>
            <a:r>
              <a:rPr lang="en-GB" sz="4000" b="1" dirty="0">
                <a:solidFill>
                  <a:srgbClr val="000000"/>
                </a:solidFill>
              </a:rPr>
              <a:t>two halves of one approach</a:t>
            </a:r>
            <a:r>
              <a:rPr lang="en-GB" sz="4000" dirty="0">
                <a:solidFill>
                  <a:srgbClr val="000000"/>
                </a:solidFill>
              </a:rPr>
              <a:t>. Both are integral to each other and to ensuring quality humanitarian response.</a:t>
            </a:r>
            <a:endParaRPr lang="en-US" sz="4000" dirty="0">
              <a:solidFill>
                <a:srgbClr val="000000"/>
              </a:solidFill>
            </a:endParaRPr>
          </a:p>
          <a:p>
            <a:pPr marL="571500" lvl="0" indent="-571500" algn="l">
              <a:buSzTx/>
              <a:buFont typeface="Arial" panose="020B0604020202020204" pitchFamily="34" charset="0"/>
              <a:buChar char="•"/>
            </a:pPr>
            <a:r>
              <a:rPr lang="en-GB" sz="4000" dirty="0">
                <a:solidFill>
                  <a:srgbClr val="000000"/>
                </a:solidFill>
              </a:rPr>
              <a:t>Understanding the overall structure of the Handbook, and the use of its different components, is critical to using it effectively.</a:t>
            </a:r>
            <a:endParaRPr lang="en-US" sz="4000" dirty="0">
              <a:solidFill>
                <a:srgbClr val="000000"/>
              </a:solidFill>
            </a:endParaRPr>
          </a:p>
        </p:txBody>
      </p:sp>
      <p:sp>
        <p:nvSpPr>
          <p:cNvPr id="14" name="Slide Number">
            <a:extLst>
              <a:ext uri="{FF2B5EF4-FFF2-40B4-BE49-F238E27FC236}">
                <a16:creationId xmlns:a16="http://schemas.microsoft.com/office/drawing/2014/main" id="{06F577A0-1BFE-4BAD-A991-5B4B634727AD}"/>
              </a:ext>
            </a:extLst>
          </p:cNvPr>
          <p:cNvSpPr txBox="1">
            <a:spLocks noGrp="1"/>
          </p:cNvSpPr>
          <p:nvPr>
            <p:ph type="sldNum" sz="quarter" idx="2"/>
          </p:nvPr>
        </p:nvSpPr>
        <p:spPr>
          <a:xfrm>
            <a:off x="2789689" y="9121972"/>
            <a:ext cx="294953" cy="318036"/>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24</a:t>
            </a:fld>
            <a:endParaRPr dirty="0"/>
          </a:p>
        </p:txBody>
      </p:sp>
    </p:spTree>
    <p:extLst>
      <p:ext uri="{BB962C8B-B14F-4D97-AF65-F5344CB8AC3E}">
        <p14:creationId xmlns:p14="http://schemas.microsoft.com/office/powerpoint/2010/main" val="4278781861"/>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A871EE-B309-4F8C-9133-B91C0CEC79E9}"/>
              </a:ext>
            </a:extLst>
          </p:cNvPr>
          <p:cNvSpPr txBox="1"/>
          <p:nvPr/>
        </p:nvSpPr>
        <p:spPr>
          <a:xfrm>
            <a:off x="3992880" y="5444391"/>
            <a:ext cx="9646920"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You should now be ready to use the Sphere Handbook as an informed user!</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404217" y="90111"/>
            <a:ext cx="13953493" cy="1130300"/>
          </a:xfrm>
          <a:prstGeom prst="rect">
            <a:avLst/>
          </a:prstGeom>
        </p:spPr>
        <p:txBody>
          <a:bodyPr/>
          <a:lstStyle/>
          <a:p>
            <a:pPr algn="l"/>
            <a:r>
              <a:rPr lang="en-GB" noProof="0" dirty="0">
                <a:solidFill>
                  <a:srgbClr val="000000"/>
                </a:solidFill>
              </a:rPr>
              <a:t>What is Sphere?</a:t>
            </a:r>
          </a:p>
        </p:txBody>
      </p:sp>
      <p:sp>
        <p:nvSpPr>
          <p:cNvPr id="122" name="Body"/>
          <p:cNvSpPr txBox="1">
            <a:spLocks noGrp="1"/>
          </p:cNvSpPr>
          <p:nvPr>
            <p:ph type="body" sz="half" idx="1"/>
          </p:nvPr>
        </p:nvSpPr>
        <p:spPr>
          <a:xfrm>
            <a:off x="1271721" y="1075045"/>
            <a:ext cx="14758112" cy="5266504"/>
          </a:xfrm>
          <a:prstGeom prst="rect">
            <a:avLst/>
          </a:prstGeom>
        </p:spPr>
        <p:txBody>
          <a:bodyPr>
            <a:normAutofit/>
          </a:bodyPr>
          <a:lstStyle/>
          <a:p>
            <a:pPr algn="l"/>
            <a:r>
              <a:rPr lang="en-GB" sz="3800" noProof="0" dirty="0"/>
              <a:t>The Sphere Project was created in 1997 by humanitarian NGOs and the International Red Cross and Red Crescent Movement</a:t>
            </a:r>
            <a:br>
              <a:rPr lang="en-GB" sz="3800" noProof="0" dirty="0"/>
            </a:br>
            <a:r>
              <a:rPr lang="en-GB" sz="3800" b="1" noProof="0" dirty="0"/>
              <a:t>to improve the </a:t>
            </a:r>
            <a:r>
              <a:rPr lang="en-GB" sz="3800" b="1" u="sng" noProof="0" dirty="0"/>
              <a:t>quality</a:t>
            </a:r>
            <a:r>
              <a:rPr lang="en-GB" sz="3800" b="1" noProof="0" dirty="0"/>
              <a:t> of humanitarian response and to be more </a:t>
            </a:r>
            <a:r>
              <a:rPr lang="en-GB" sz="3800" b="1" u="sng" noProof="0" dirty="0"/>
              <a:t>accountable</a:t>
            </a:r>
            <a:r>
              <a:rPr lang="en-GB" sz="3800" noProof="0" dirty="0"/>
              <a:t> for their actions. </a:t>
            </a:r>
          </a:p>
        </p:txBody>
      </p:sp>
      <p:sp>
        <p:nvSpPr>
          <p:cNvPr id="123" name="Slide Number"/>
          <p:cNvSpPr txBox="1">
            <a:spLocks noGrp="1"/>
          </p:cNvSpPr>
          <p:nvPr>
            <p:ph type="sldNum" sz="quarter" idx="2"/>
          </p:nvPr>
        </p:nvSpPr>
        <p:spPr>
          <a:xfrm>
            <a:off x="2830169" y="9115477"/>
            <a:ext cx="239859" cy="310888"/>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3</a:t>
            </a:fld>
            <a:endParaRPr dirty="0"/>
          </a:p>
        </p:txBody>
      </p:sp>
      <p:pic>
        <p:nvPicPr>
          <p:cNvPr id="5" name="Picture 2" descr="Image result for 2018 SPhere HAndbook">
            <a:extLst>
              <a:ext uri="{FF2B5EF4-FFF2-40B4-BE49-F238E27FC236}">
                <a16:creationId xmlns:a16="http://schemas.microsoft.com/office/drawing/2014/main" id="{03A29CA1-7424-4B14-97BB-A3E1CF68C446}"/>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003196" y="3970895"/>
            <a:ext cx="2810224" cy="4054959"/>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0" name="Picture 2" descr="Image result for 2001 Sphere Handbook">
            <a:extLst>
              <a:ext uri="{FF2B5EF4-FFF2-40B4-BE49-F238E27FC236}">
                <a16:creationId xmlns:a16="http://schemas.microsoft.com/office/drawing/2014/main" id="{BCDD9EF9-34C7-41D6-BBB9-7BB521AA1BEA}"/>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391410" y="3970893"/>
            <a:ext cx="2870364" cy="405496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2" name="Picture 4" descr="Image result for 2011Sphere Handbook">
            <a:extLst>
              <a:ext uri="{FF2B5EF4-FFF2-40B4-BE49-F238E27FC236}">
                <a16:creationId xmlns:a16="http://schemas.microsoft.com/office/drawing/2014/main" id="{55856788-8CE5-4C07-BF56-35E8695EB8B7}"/>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9121893" y="3970896"/>
            <a:ext cx="2892916" cy="405495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4" name="Picture 6" descr="Image result for 2004 Sphere handbook">
            <a:extLst>
              <a:ext uri="{FF2B5EF4-FFF2-40B4-BE49-F238E27FC236}">
                <a16:creationId xmlns:a16="http://schemas.microsoft.com/office/drawing/2014/main" id="{9C87C51B-6715-445B-9BDF-CB4AFDDC9DB4}"/>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5306209" y="3970894"/>
            <a:ext cx="2786408" cy="405495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10515F1D-0B07-4F22-85BD-10B1289AD646}"/>
              </a:ext>
            </a:extLst>
          </p:cNvPr>
          <p:cNvSpPr txBox="1"/>
          <p:nvPr/>
        </p:nvSpPr>
        <p:spPr>
          <a:xfrm>
            <a:off x="2295079" y="7985209"/>
            <a:ext cx="103874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2000</a:t>
            </a:r>
          </a:p>
        </p:txBody>
      </p:sp>
      <p:sp>
        <p:nvSpPr>
          <p:cNvPr id="10" name="TextBox 9">
            <a:extLst>
              <a:ext uri="{FF2B5EF4-FFF2-40B4-BE49-F238E27FC236}">
                <a16:creationId xmlns:a16="http://schemas.microsoft.com/office/drawing/2014/main" id="{FFBDDA8C-2F7F-4734-8FA8-012809A30C71}"/>
              </a:ext>
            </a:extLst>
          </p:cNvPr>
          <p:cNvSpPr txBox="1"/>
          <p:nvPr/>
        </p:nvSpPr>
        <p:spPr>
          <a:xfrm>
            <a:off x="14110088" y="7993231"/>
            <a:ext cx="103874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2018</a:t>
            </a:r>
          </a:p>
        </p:txBody>
      </p:sp>
      <p:sp>
        <p:nvSpPr>
          <p:cNvPr id="11" name="TextBox 10">
            <a:extLst>
              <a:ext uri="{FF2B5EF4-FFF2-40B4-BE49-F238E27FC236}">
                <a16:creationId xmlns:a16="http://schemas.microsoft.com/office/drawing/2014/main" id="{D78B77CE-A1FF-4E83-96A9-C0CCB5071954}"/>
              </a:ext>
            </a:extLst>
          </p:cNvPr>
          <p:cNvSpPr txBox="1"/>
          <p:nvPr/>
        </p:nvSpPr>
        <p:spPr>
          <a:xfrm>
            <a:off x="10035391" y="7993231"/>
            <a:ext cx="103874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2011</a:t>
            </a:r>
          </a:p>
        </p:txBody>
      </p:sp>
      <p:sp>
        <p:nvSpPr>
          <p:cNvPr id="12" name="TextBox 11">
            <a:extLst>
              <a:ext uri="{FF2B5EF4-FFF2-40B4-BE49-F238E27FC236}">
                <a16:creationId xmlns:a16="http://schemas.microsoft.com/office/drawing/2014/main" id="{4A6AA378-4D65-496E-BAAE-FFAB17B7CA8E}"/>
              </a:ext>
            </a:extLst>
          </p:cNvPr>
          <p:cNvSpPr txBox="1"/>
          <p:nvPr/>
        </p:nvSpPr>
        <p:spPr>
          <a:xfrm>
            <a:off x="6169244" y="8009273"/>
            <a:ext cx="103874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2004</a:t>
            </a:r>
          </a:p>
        </p:txBody>
      </p:sp>
    </p:spTree>
    <p:extLst>
      <p:ext uri="{BB962C8B-B14F-4D97-AF65-F5344CB8AC3E}">
        <p14:creationId xmlns:p14="http://schemas.microsoft.com/office/powerpoint/2010/main" val="287844157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nline Media 1" title="What is new in the Sphere Handbook 2018?">
            <a:hlinkClick r:id="" action="ppaction://media"/>
            <a:extLst>
              <a:ext uri="{FF2B5EF4-FFF2-40B4-BE49-F238E27FC236}">
                <a16:creationId xmlns:a16="http://schemas.microsoft.com/office/drawing/2014/main" id="{57331D17-5640-44BB-B8C1-54701A926A4E}"/>
              </a:ext>
            </a:extLst>
          </p:cNvPr>
          <p:cNvPicPr>
            <a:picLocks noRot="1" noChangeAspect="1"/>
          </p:cNvPicPr>
          <p:nvPr>
            <a:videoFile r:link="rId1"/>
          </p:nvPr>
        </p:nvPicPr>
        <p:blipFill>
          <a:blip r:embed="rId4"/>
          <a:stretch>
            <a:fillRect/>
          </a:stretch>
        </p:blipFill>
        <p:spPr>
          <a:xfrm>
            <a:off x="1198015" y="1060430"/>
            <a:ext cx="14944231" cy="8406130"/>
          </a:xfrm>
          <a:prstGeom prst="rect">
            <a:avLst/>
          </a:prstGeom>
        </p:spPr>
      </p:pic>
      <p:sp>
        <p:nvSpPr>
          <p:cNvPr id="5" name="Title">
            <a:extLst>
              <a:ext uri="{FF2B5EF4-FFF2-40B4-BE49-F238E27FC236}">
                <a16:creationId xmlns:a16="http://schemas.microsoft.com/office/drawing/2014/main" id="{74A997D9-8E45-48A1-85EA-1D21F4720EC5}"/>
              </a:ext>
            </a:extLst>
          </p:cNvPr>
          <p:cNvSpPr txBox="1">
            <a:spLocks/>
          </p:cNvSpPr>
          <p:nvPr/>
        </p:nvSpPr>
        <p:spPr>
          <a:xfrm>
            <a:off x="358922" y="111370"/>
            <a:ext cx="13953493" cy="1130300"/>
          </a:xfrm>
          <a:prstGeom prst="rect">
            <a:avLst/>
          </a:prstGeom>
        </p:spPr>
        <p:txBody>
          <a:bodyPr/>
          <a:lstStyle>
            <a:lvl1pPr marL="0" marR="0" indent="0" algn="ctr" defTabSz="584200" rtl="0" latinLnBrk="0">
              <a:lnSpc>
                <a:spcPct val="100000"/>
              </a:lnSpc>
              <a:spcBef>
                <a:spcPts val="0"/>
              </a:spcBef>
              <a:spcAft>
                <a:spcPts val="0"/>
              </a:spcAft>
              <a:buClrTx/>
              <a:buSzTx/>
              <a:buFontTx/>
              <a:buNone/>
              <a:tabLst/>
              <a:defRPr sz="5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9pPr>
          </a:lstStyle>
          <a:p>
            <a:pPr algn="l" hangingPunct="1"/>
            <a:r>
              <a:rPr lang="en-US" dirty="0">
                <a:solidFill>
                  <a:srgbClr val="000000"/>
                </a:solidFill>
              </a:rPr>
              <a:t>Sphere – the big picture</a:t>
            </a:r>
          </a:p>
        </p:txBody>
      </p:sp>
    </p:spTree>
    <p:extLst>
      <p:ext uri="{BB962C8B-B14F-4D97-AF65-F5344CB8AC3E}">
        <p14:creationId xmlns:p14="http://schemas.microsoft.com/office/powerpoint/2010/main" val="307388957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65688" y="79131"/>
            <a:ext cx="13953493" cy="1130300"/>
          </a:xfrm>
          <a:prstGeom prst="rect">
            <a:avLst/>
          </a:prstGeom>
        </p:spPr>
        <p:txBody>
          <a:bodyPr/>
          <a:lstStyle/>
          <a:p>
            <a:pPr algn="l"/>
            <a:r>
              <a:rPr lang="en-GB" noProof="0" dirty="0">
                <a:solidFill>
                  <a:srgbClr val="000000"/>
                </a:solidFill>
              </a:rPr>
              <a:t>The Sphere philosophy</a:t>
            </a:r>
          </a:p>
        </p:txBody>
      </p:sp>
      <p:sp>
        <p:nvSpPr>
          <p:cNvPr id="122" name="Body"/>
          <p:cNvSpPr txBox="1">
            <a:spLocks noGrp="1"/>
          </p:cNvSpPr>
          <p:nvPr>
            <p:ph type="body" sz="half" idx="1"/>
          </p:nvPr>
        </p:nvSpPr>
        <p:spPr>
          <a:xfrm>
            <a:off x="1280089" y="1767181"/>
            <a:ext cx="14369007" cy="6797040"/>
          </a:xfrm>
          <a:prstGeom prst="rect">
            <a:avLst/>
          </a:prstGeom>
        </p:spPr>
        <p:txBody>
          <a:bodyPr>
            <a:normAutofit/>
          </a:bodyPr>
          <a:lstStyle/>
          <a:p>
            <a:pPr algn="l"/>
            <a:r>
              <a:rPr lang="en-GB" sz="4000" b="1" noProof="0" dirty="0"/>
              <a:t>The Sphere philosophy is based on two core beliefs:</a:t>
            </a:r>
          </a:p>
          <a:p>
            <a:pPr algn="l"/>
            <a:endParaRPr lang="en-GB" sz="4000" noProof="0" dirty="0"/>
          </a:p>
          <a:p>
            <a:pPr marL="638175" indent="-638175" algn="l"/>
            <a:r>
              <a:rPr lang="en-GB" sz="4000" noProof="0" dirty="0"/>
              <a:t> 1. People affected by disaster or conflict have </a:t>
            </a:r>
            <a:r>
              <a:rPr lang="en-GB" sz="4000" b="1" noProof="0" dirty="0"/>
              <a:t>the</a:t>
            </a:r>
            <a:r>
              <a:rPr lang="en-GB" sz="4000" noProof="0" dirty="0"/>
              <a:t> </a:t>
            </a:r>
            <a:r>
              <a:rPr lang="en-GB" sz="4000" b="1" noProof="0" dirty="0"/>
              <a:t>right to life with </a:t>
            </a:r>
            <a:r>
              <a:rPr lang="en-GB" sz="4000" b="1" u="sng" noProof="0" dirty="0"/>
              <a:t>dignity</a:t>
            </a:r>
            <a:r>
              <a:rPr lang="en-GB" sz="4000" noProof="0" dirty="0"/>
              <a:t> and, therefore, the right to assistance.</a:t>
            </a:r>
          </a:p>
          <a:p>
            <a:pPr marL="465138" indent="-465138" algn="l">
              <a:buFont typeface="Arial" panose="020B0604020202020204" pitchFamily="34" charset="0"/>
              <a:buChar char="•"/>
            </a:pPr>
            <a:endParaRPr lang="en-GB" sz="4000" noProof="0" dirty="0"/>
          </a:p>
          <a:p>
            <a:pPr marL="465138" indent="-465138" algn="l"/>
            <a:r>
              <a:rPr lang="en-GB" sz="4000" noProof="0" dirty="0"/>
              <a:t>2. </a:t>
            </a:r>
            <a:r>
              <a:rPr lang="en-GB" sz="4000" b="1" noProof="0" dirty="0"/>
              <a:t>All possible steps</a:t>
            </a:r>
            <a:r>
              <a:rPr lang="en-GB" sz="4000" noProof="0" dirty="0"/>
              <a:t> should be taken to </a:t>
            </a:r>
            <a:r>
              <a:rPr lang="en-GB" sz="4000" b="1" noProof="0" dirty="0"/>
              <a:t>alleviate human suffering </a:t>
            </a:r>
            <a:r>
              <a:rPr lang="en-GB" sz="4000" noProof="0" dirty="0"/>
              <a:t>arising out of disaster or conflict.</a:t>
            </a:r>
          </a:p>
          <a:p>
            <a:pPr algn="l"/>
            <a:endParaRPr lang="en-GB" sz="4000" noProof="0" dirty="0"/>
          </a:p>
        </p:txBody>
      </p:sp>
      <p:sp>
        <p:nvSpPr>
          <p:cNvPr id="5" name="Slide Number">
            <a:extLst>
              <a:ext uri="{FF2B5EF4-FFF2-40B4-BE49-F238E27FC236}">
                <a16:creationId xmlns:a16="http://schemas.microsoft.com/office/drawing/2014/main" id="{167632A7-79ED-4AE3-858E-611B72AA74D7}"/>
              </a:ext>
            </a:extLst>
          </p:cNvPr>
          <p:cNvSpPr txBox="1">
            <a:spLocks noGrp="1"/>
          </p:cNvSpPr>
          <p:nvPr>
            <p:ph type="sldNum" sz="quarter" idx="2"/>
          </p:nvPr>
        </p:nvSpPr>
        <p:spPr>
          <a:xfrm>
            <a:off x="2789689" y="9121972"/>
            <a:ext cx="294953" cy="318036"/>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5</a:t>
            </a:fld>
            <a:endParaRPr dirty="0"/>
          </a:p>
        </p:txBody>
      </p:sp>
    </p:spTree>
    <p:extLst>
      <p:ext uri="{BB962C8B-B14F-4D97-AF65-F5344CB8AC3E}">
        <p14:creationId xmlns:p14="http://schemas.microsoft.com/office/powerpoint/2010/main" val="19302373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Image result for yin and yang symbol">
            <a:extLst>
              <a:ext uri="{FF2B5EF4-FFF2-40B4-BE49-F238E27FC236}">
                <a16:creationId xmlns:a16="http://schemas.microsoft.com/office/drawing/2014/main" id="{402E3178-19F9-422D-9E93-06474F2B8E8A}"/>
              </a:ext>
            </a:extLst>
          </p:cNvPr>
          <p:cNvPicPr>
            <a:picLocks noChangeAspect="1" noChangeArrowheads="1"/>
          </p:cNvPicPr>
          <p:nvPr/>
        </p:nvPicPr>
        <p:blipFill>
          <a:blip r:embed="rId3">
            <a:clrChange>
              <a:clrFrom>
                <a:srgbClr val="3BB200"/>
              </a:clrFrom>
              <a:clrTo>
                <a:srgbClr val="3BB200">
                  <a:alpha val="0"/>
                </a:srgbClr>
              </a:clrTo>
            </a:clrChange>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bwMode="auto">
          <a:xfrm>
            <a:off x="5350098" y="1747915"/>
            <a:ext cx="6640066" cy="6401753"/>
          </a:xfrm>
          <a:prstGeom prst="rect">
            <a:avLst/>
          </a:prstGeom>
          <a:solidFill>
            <a:srgbClr val="00B297"/>
          </a:solidFill>
          <a:extLst/>
        </p:spPr>
      </p:pic>
      <p:sp>
        <p:nvSpPr>
          <p:cNvPr id="6" name="TextBox 5">
            <a:extLst>
              <a:ext uri="{FF2B5EF4-FFF2-40B4-BE49-F238E27FC236}">
                <a16:creationId xmlns:a16="http://schemas.microsoft.com/office/drawing/2014/main" id="{A929693A-8CB4-45CF-B1BA-208617CEC9D5}"/>
              </a:ext>
            </a:extLst>
          </p:cNvPr>
          <p:cNvSpPr txBox="1"/>
          <p:nvPr/>
        </p:nvSpPr>
        <p:spPr>
          <a:xfrm>
            <a:off x="6052474" y="3661605"/>
            <a:ext cx="3270126"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FOUNDATION</a:t>
            </a:r>
          </a:p>
          <a:p>
            <a:pPr marL="0" marR="0" indent="0" algn="ctr" defTabSz="584200" rtl="0" fontAlgn="auto" latinLnBrk="0" hangingPunct="0">
              <a:lnSpc>
                <a:spcPct val="100000"/>
              </a:lnSpc>
              <a:spcBef>
                <a:spcPts val="0"/>
              </a:spcBef>
              <a:spcAft>
                <a:spcPts val="0"/>
              </a:spcAft>
              <a:buClrTx/>
              <a:buSzTx/>
              <a:buFontTx/>
              <a:buNone/>
              <a:tabLst/>
            </a:pPr>
            <a:r>
              <a:rPr lang="en-US" sz="3600" b="1" dirty="0">
                <a:solidFill>
                  <a:srgbClr val="000000"/>
                </a:solidFill>
              </a:rPr>
              <a:t>CHAPTERS</a:t>
            </a:r>
            <a:endParaRPr kumimoji="0" lang="en-US" sz="3600" b="1" i="0" u="none" strike="noStrike" cap="none" spc="0" normalizeH="0" baseline="0" dirty="0">
              <a:ln>
                <a:noFill/>
              </a:ln>
              <a:solidFill>
                <a:srgbClr val="000000"/>
              </a:solidFill>
              <a:effectLst/>
              <a:uFillTx/>
              <a:sym typeface="Open Sans Regular"/>
            </a:endParaRPr>
          </a:p>
        </p:txBody>
      </p:sp>
      <p:sp>
        <p:nvSpPr>
          <p:cNvPr id="11" name="TextBox 10">
            <a:extLst>
              <a:ext uri="{FF2B5EF4-FFF2-40B4-BE49-F238E27FC236}">
                <a16:creationId xmlns:a16="http://schemas.microsoft.com/office/drawing/2014/main" id="{40A07659-3703-49BB-935C-762ED3E5AC10}"/>
              </a:ext>
            </a:extLst>
          </p:cNvPr>
          <p:cNvSpPr txBox="1"/>
          <p:nvPr/>
        </p:nvSpPr>
        <p:spPr>
          <a:xfrm>
            <a:off x="8685162" y="5059201"/>
            <a:ext cx="2678618"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3600" b="1" dirty="0">
                <a:solidFill>
                  <a:schemeClr val="bg1"/>
                </a:solidFill>
              </a:rPr>
              <a:t>TECHNICAL</a:t>
            </a:r>
          </a:p>
          <a:p>
            <a:pPr marL="0" marR="0" indent="0" algn="ctr" defTabSz="5842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chemeClr val="bg1"/>
                </a:solidFill>
                <a:effectLst/>
                <a:uFillTx/>
                <a:sym typeface="Open Sans Regular"/>
              </a:rPr>
              <a:t>CHAPTERS</a:t>
            </a:r>
          </a:p>
        </p:txBody>
      </p:sp>
      <p:sp>
        <p:nvSpPr>
          <p:cNvPr id="121" name="Title"/>
          <p:cNvSpPr txBox="1">
            <a:spLocks noGrp="1"/>
          </p:cNvSpPr>
          <p:nvPr>
            <p:ph type="title"/>
          </p:nvPr>
        </p:nvSpPr>
        <p:spPr>
          <a:xfrm>
            <a:off x="399099" y="80699"/>
            <a:ext cx="16799314" cy="1130300"/>
          </a:xfrm>
          <a:prstGeom prst="rect">
            <a:avLst/>
          </a:prstGeom>
        </p:spPr>
        <p:txBody>
          <a:bodyPr>
            <a:normAutofit fontScale="90000"/>
          </a:bodyPr>
          <a:lstStyle/>
          <a:p>
            <a:pPr algn="l"/>
            <a:r>
              <a:rPr lang="en-GB" noProof="0" dirty="0">
                <a:solidFill>
                  <a:srgbClr val="000000"/>
                </a:solidFill>
              </a:rPr>
              <a:t>The Sphere Handbook – eight interdependent </a:t>
            </a:r>
            <a:r>
              <a:rPr lang="en-GB" dirty="0">
                <a:solidFill>
                  <a:srgbClr val="000000"/>
                </a:solidFill>
              </a:rPr>
              <a:t>c</a:t>
            </a:r>
            <a:r>
              <a:rPr lang="en-GB" noProof="0" dirty="0">
                <a:solidFill>
                  <a:srgbClr val="000000"/>
                </a:solidFill>
              </a:rPr>
              <a:t>hapters</a:t>
            </a:r>
          </a:p>
        </p:txBody>
      </p:sp>
      <p:sp>
        <p:nvSpPr>
          <p:cNvPr id="5" name="Body">
            <a:extLst>
              <a:ext uri="{FF2B5EF4-FFF2-40B4-BE49-F238E27FC236}">
                <a16:creationId xmlns:a16="http://schemas.microsoft.com/office/drawing/2014/main" id="{8C61AD93-4572-4718-ACB1-322DB44955E7}"/>
              </a:ext>
            </a:extLst>
          </p:cNvPr>
          <p:cNvSpPr txBox="1">
            <a:spLocks/>
          </p:cNvSpPr>
          <p:nvPr/>
        </p:nvSpPr>
        <p:spPr>
          <a:xfrm>
            <a:off x="784788" y="1710996"/>
            <a:ext cx="10006549" cy="702246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numCol="2" anchor="t">
            <a:noAutofit/>
          </a:bodyPr>
          <a:lstStyle>
            <a:lvl1pPr marL="0" marR="0" indent="0" algn="ctr" defTabSz="584200" rtl="0" latinLnBrk="0">
              <a:lnSpc>
                <a:spcPct val="100000"/>
              </a:lnSpc>
              <a:spcBef>
                <a:spcPts val="2000"/>
              </a:spcBef>
              <a:spcAft>
                <a:spcPts val="0"/>
              </a:spcAft>
              <a:buClrTx/>
              <a:buSzTx/>
              <a:buFontTx/>
              <a:buNone/>
              <a:tabLst/>
              <a:defRPr sz="1800" b="0" i="0" u="none" strike="noStrike" cap="none" spc="0" baseline="0">
                <a:ln>
                  <a:noFill/>
                </a:ln>
                <a:solidFill>
                  <a:srgbClr val="676767"/>
                </a:solidFill>
                <a:uFillTx/>
                <a:latin typeface="Open Sans"/>
                <a:ea typeface="Open Sans"/>
                <a:cs typeface="Open Sans"/>
                <a:sym typeface="Open Sans"/>
              </a:defRPr>
            </a:lvl1pPr>
            <a:lvl2pPr marL="0" marR="0" indent="0" algn="ctr" defTabSz="584200" rtl="0" latinLnBrk="0">
              <a:lnSpc>
                <a:spcPct val="100000"/>
              </a:lnSpc>
              <a:spcBef>
                <a:spcPts val="2000"/>
              </a:spcBef>
              <a:spcAft>
                <a:spcPts val="0"/>
              </a:spcAft>
              <a:buClrTx/>
              <a:buSzTx/>
              <a:buFontTx/>
              <a:buNone/>
              <a:tabLst/>
              <a:defRPr sz="1800" b="0" i="0" u="none" strike="noStrike" cap="none" spc="0" baseline="0">
                <a:ln>
                  <a:noFill/>
                </a:ln>
                <a:solidFill>
                  <a:srgbClr val="676767"/>
                </a:solidFill>
                <a:uFillTx/>
                <a:latin typeface="Open Sans"/>
                <a:ea typeface="Open Sans"/>
                <a:cs typeface="Open Sans"/>
                <a:sym typeface="Open Sans"/>
              </a:defRPr>
            </a:lvl2pPr>
            <a:lvl3pPr marL="0" marR="0" indent="0" algn="ctr" defTabSz="584200" rtl="0" latinLnBrk="0">
              <a:lnSpc>
                <a:spcPct val="100000"/>
              </a:lnSpc>
              <a:spcBef>
                <a:spcPts val="2000"/>
              </a:spcBef>
              <a:spcAft>
                <a:spcPts val="0"/>
              </a:spcAft>
              <a:buClrTx/>
              <a:buSzTx/>
              <a:buFontTx/>
              <a:buNone/>
              <a:tabLst/>
              <a:defRPr sz="1800" b="0" i="0" u="none" strike="noStrike" cap="none" spc="0" baseline="0">
                <a:ln>
                  <a:noFill/>
                </a:ln>
                <a:solidFill>
                  <a:srgbClr val="676767"/>
                </a:solidFill>
                <a:uFillTx/>
                <a:latin typeface="Open Sans"/>
                <a:ea typeface="Open Sans"/>
                <a:cs typeface="Open Sans"/>
                <a:sym typeface="Open Sans"/>
              </a:defRPr>
            </a:lvl3pPr>
            <a:lvl4pPr marL="0" marR="0" indent="0" algn="ctr" defTabSz="584200" rtl="0" latinLnBrk="0">
              <a:lnSpc>
                <a:spcPct val="100000"/>
              </a:lnSpc>
              <a:spcBef>
                <a:spcPts val="2000"/>
              </a:spcBef>
              <a:spcAft>
                <a:spcPts val="0"/>
              </a:spcAft>
              <a:buClrTx/>
              <a:buSzTx/>
              <a:buFontTx/>
              <a:buNone/>
              <a:tabLst/>
              <a:defRPr sz="1800" b="0" i="0" u="none" strike="noStrike" cap="none" spc="0" baseline="0">
                <a:ln>
                  <a:noFill/>
                </a:ln>
                <a:solidFill>
                  <a:srgbClr val="676767"/>
                </a:solidFill>
                <a:uFillTx/>
                <a:latin typeface="Open Sans"/>
                <a:ea typeface="Open Sans"/>
                <a:cs typeface="Open Sans"/>
                <a:sym typeface="Open Sans"/>
              </a:defRPr>
            </a:lvl4pPr>
            <a:lvl5pPr marL="0" marR="0" indent="0" algn="ctr" defTabSz="584200" rtl="0" latinLnBrk="0">
              <a:lnSpc>
                <a:spcPct val="100000"/>
              </a:lnSpc>
              <a:spcBef>
                <a:spcPts val="2000"/>
              </a:spcBef>
              <a:spcAft>
                <a:spcPts val="0"/>
              </a:spcAft>
              <a:buClrTx/>
              <a:buSzTx/>
              <a:buFontTx/>
              <a:buNone/>
              <a:tabLst/>
              <a:defRPr sz="1800" b="0" i="0" u="none" strike="noStrike" cap="none" spc="0" baseline="0">
                <a:ln>
                  <a:noFill/>
                </a:ln>
                <a:solidFill>
                  <a:srgbClr val="676767"/>
                </a:solidFill>
                <a:uFillTx/>
                <a:latin typeface="Open Sans"/>
                <a:ea typeface="Open Sans"/>
                <a:cs typeface="Open Sans"/>
                <a:sym typeface="Open Sans"/>
              </a:defRPr>
            </a:lvl5pPr>
            <a:lvl6pPr marL="24447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6pPr>
            <a:lvl7pPr marL="28892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7pPr>
            <a:lvl8pPr marL="33337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8pPr>
            <a:lvl9pPr marL="37782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9pPr>
          </a:lstStyle>
          <a:p>
            <a:pPr marL="1265238" indent="-685800" algn="l" defTabSz="942975" hangingPunct="1">
              <a:buFont typeface="+mj-lt"/>
              <a:buAutoNum type="arabicPeriod"/>
            </a:pPr>
            <a:r>
              <a:rPr lang="en-US" sz="4000" dirty="0">
                <a:solidFill>
                  <a:srgbClr val="000000"/>
                </a:solidFill>
              </a:rPr>
              <a:t>What is Sphere?</a:t>
            </a:r>
          </a:p>
          <a:p>
            <a:pPr marL="854075" indent="-742950" algn="l" hangingPunct="1">
              <a:buFont typeface="+mj-lt"/>
              <a:buAutoNum type="arabicPeriod"/>
            </a:pPr>
            <a:r>
              <a:rPr lang="en-US" sz="4000" dirty="0">
                <a:solidFill>
                  <a:srgbClr val="000000"/>
                </a:solidFill>
              </a:rPr>
              <a:t>The Humanitarian Charter</a:t>
            </a:r>
          </a:p>
          <a:p>
            <a:pPr marL="742950" indent="-742950" algn="l" hangingPunct="1">
              <a:buFont typeface="+mj-lt"/>
              <a:buAutoNum type="arabicPeriod"/>
            </a:pPr>
            <a:r>
              <a:rPr lang="en-US" sz="4000" dirty="0">
                <a:solidFill>
                  <a:srgbClr val="000000"/>
                </a:solidFill>
              </a:rPr>
              <a:t>Protection Principles</a:t>
            </a:r>
          </a:p>
          <a:p>
            <a:pPr marL="1265238" indent="-742950" algn="l" hangingPunct="1">
              <a:buFont typeface="+mj-lt"/>
              <a:buAutoNum type="arabicPeriod"/>
            </a:pPr>
            <a:r>
              <a:rPr lang="en-US" sz="4000" dirty="0">
                <a:solidFill>
                  <a:srgbClr val="000000"/>
                </a:solidFill>
              </a:rPr>
              <a:t>Core Humanitarian Standard</a:t>
            </a:r>
          </a:p>
          <a:p>
            <a:pPr marL="742950" indent="-742950" algn="l" hangingPunct="1">
              <a:buFont typeface="+mj-lt"/>
              <a:buAutoNum type="arabicPeriod"/>
            </a:pPr>
            <a:endParaRPr lang="en-US" sz="4000" dirty="0">
              <a:solidFill>
                <a:srgbClr val="000000"/>
              </a:solidFill>
            </a:endParaRPr>
          </a:p>
          <a:p>
            <a:pPr marL="742950" indent="-742950" algn="l" hangingPunct="1">
              <a:buFont typeface="+mj-lt"/>
              <a:buAutoNum type="arabicPeriod"/>
            </a:pPr>
            <a:endParaRPr lang="en-US" sz="4000" dirty="0">
              <a:solidFill>
                <a:srgbClr val="000000"/>
              </a:solidFill>
            </a:endParaRPr>
          </a:p>
        </p:txBody>
      </p:sp>
      <p:sp>
        <p:nvSpPr>
          <p:cNvPr id="2" name="Rectangle 1">
            <a:extLst>
              <a:ext uri="{FF2B5EF4-FFF2-40B4-BE49-F238E27FC236}">
                <a16:creationId xmlns:a16="http://schemas.microsoft.com/office/drawing/2014/main" id="{4901C387-B2ED-4E4E-831A-A928926154A5}"/>
              </a:ext>
            </a:extLst>
          </p:cNvPr>
          <p:cNvSpPr/>
          <p:nvPr/>
        </p:nvSpPr>
        <p:spPr>
          <a:xfrm>
            <a:off x="11607687" y="1800030"/>
            <a:ext cx="5595416" cy="6401753"/>
          </a:xfrm>
          <a:prstGeom prst="rect">
            <a:avLst/>
          </a:prstGeom>
        </p:spPr>
        <p:txBody>
          <a:bodyPr wrap="square">
            <a:spAutoFit/>
          </a:bodyPr>
          <a:lstStyle/>
          <a:p>
            <a:pPr marL="742950" indent="-742950" algn="l" hangingPunct="1">
              <a:spcBef>
                <a:spcPts val="2000"/>
              </a:spcBef>
              <a:buFont typeface="+mj-lt"/>
              <a:buAutoNum type="arabicPeriod" startAt="5"/>
            </a:pPr>
            <a:r>
              <a:rPr lang="en-US" sz="4000" dirty="0">
                <a:solidFill>
                  <a:srgbClr val="000000"/>
                </a:solidFill>
                <a:latin typeface="Open Sans"/>
                <a:sym typeface="Open Sans"/>
              </a:rPr>
              <a:t>Water Supply, Sanitation and Hygiene Promotion (WASH)</a:t>
            </a:r>
          </a:p>
          <a:p>
            <a:pPr marL="1371600" indent="-742950" algn="l" hangingPunct="1">
              <a:spcBef>
                <a:spcPts val="2000"/>
              </a:spcBef>
              <a:buFont typeface="+mj-lt"/>
              <a:buAutoNum type="arabicPeriod" startAt="5"/>
            </a:pPr>
            <a:r>
              <a:rPr lang="en-US" sz="4000" dirty="0">
                <a:solidFill>
                  <a:srgbClr val="000000"/>
                </a:solidFill>
                <a:latin typeface="Open Sans"/>
                <a:sym typeface="Open Sans"/>
              </a:rPr>
              <a:t>Food Security and Nutrition</a:t>
            </a:r>
          </a:p>
          <a:p>
            <a:pPr marL="1203325" indent="-742950" algn="l" hangingPunct="1">
              <a:spcBef>
                <a:spcPts val="2000"/>
              </a:spcBef>
              <a:buFont typeface="+mj-lt"/>
              <a:buAutoNum type="arabicPeriod" startAt="5"/>
            </a:pPr>
            <a:r>
              <a:rPr lang="en-US" sz="4000" dirty="0">
                <a:solidFill>
                  <a:srgbClr val="000000"/>
                </a:solidFill>
                <a:latin typeface="Open Sans"/>
                <a:sym typeface="Open Sans"/>
              </a:rPr>
              <a:t>Shelter and Settlement</a:t>
            </a:r>
          </a:p>
          <a:p>
            <a:pPr marL="742950" indent="-742950" algn="l" hangingPunct="1">
              <a:spcBef>
                <a:spcPts val="2000"/>
              </a:spcBef>
              <a:buFont typeface="+mj-lt"/>
              <a:buAutoNum type="arabicPeriod" startAt="5"/>
            </a:pPr>
            <a:r>
              <a:rPr lang="en-US" sz="4000" dirty="0">
                <a:solidFill>
                  <a:srgbClr val="000000"/>
                </a:solidFill>
                <a:latin typeface="Open Sans"/>
                <a:sym typeface="Open Sans"/>
              </a:rPr>
              <a:t>Health</a:t>
            </a:r>
          </a:p>
        </p:txBody>
      </p:sp>
      <p:sp>
        <p:nvSpPr>
          <p:cNvPr id="10" name="Slide Number">
            <a:extLst>
              <a:ext uri="{FF2B5EF4-FFF2-40B4-BE49-F238E27FC236}">
                <a16:creationId xmlns:a16="http://schemas.microsoft.com/office/drawing/2014/main" id="{12DE1491-2265-4255-9A46-DEA4F8DCFF26}"/>
              </a:ext>
            </a:extLst>
          </p:cNvPr>
          <p:cNvSpPr txBox="1">
            <a:spLocks noGrp="1"/>
          </p:cNvSpPr>
          <p:nvPr>
            <p:ph type="sldNum" sz="quarter" idx="2"/>
          </p:nvPr>
        </p:nvSpPr>
        <p:spPr>
          <a:xfrm>
            <a:off x="2789689" y="9121972"/>
            <a:ext cx="294953" cy="318036"/>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6</a:t>
            </a:fld>
            <a:endParaRPr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92455" y="79132"/>
            <a:ext cx="16696027" cy="1130300"/>
          </a:xfrm>
          <a:prstGeom prst="rect">
            <a:avLst/>
          </a:prstGeom>
        </p:spPr>
        <p:txBody>
          <a:bodyPr>
            <a:normAutofit/>
          </a:bodyPr>
          <a:lstStyle/>
          <a:p>
            <a:pPr algn="l"/>
            <a:r>
              <a:rPr lang="en-GB" noProof="0" dirty="0">
                <a:solidFill>
                  <a:srgbClr val="000000"/>
                </a:solidFill>
              </a:rPr>
              <a:t>The Humanitarian Charter…</a:t>
            </a:r>
            <a:endParaRPr lang="en-GB" b="0" noProof="0" dirty="0">
              <a:solidFill>
                <a:srgbClr val="000000"/>
              </a:solidFill>
            </a:endParaRPr>
          </a:p>
        </p:txBody>
      </p:sp>
      <p:sp>
        <p:nvSpPr>
          <p:cNvPr id="122" name="Body"/>
          <p:cNvSpPr txBox="1">
            <a:spLocks noGrp="1"/>
          </p:cNvSpPr>
          <p:nvPr>
            <p:ph type="body" sz="half" idx="1"/>
          </p:nvPr>
        </p:nvSpPr>
        <p:spPr>
          <a:xfrm>
            <a:off x="750985" y="1493520"/>
            <a:ext cx="9899295" cy="7612818"/>
          </a:xfrm>
          <a:prstGeom prst="rect">
            <a:avLst/>
          </a:prstGeom>
        </p:spPr>
        <p:txBody>
          <a:bodyPr>
            <a:normAutofit/>
          </a:bodyPr>
          <a:lstStyle/>
          <a:p>
            <a:pPr marL="571500" indent="-571500" algn="l">
              <a:buFont typeface="Arial" panose="020B0604020202020204" pitchFamily="34" charset="0"/>
              <a:buChar char="•"/>
            </a:pPr>
            <a:r>
              <a:rPr lang="en-GB" sz="4000" dirty="0" err="1"/>
              <a:t>i</a:t>
            </a:r>
            <a:r>
              <a:rPr lang="en-GB" sz="4000" noProof="0" dirty="0"/>
              <a:t>s the cornerstone of the Sphere approach;</a:t>
            </a:r>
          </a:p>
          <a:p>
            <a:pPr marL="571500" indent="-571500" algn="l">
              <a:buFont typeface="Arial" panose="020B0604020202020204" pitchFamily="34" charset="0"/>
              <a:buChar char="•"/>
            </a:pPr>
            <a:r>
              <a:rPr lang="en-GB" sz="4000" dirty="0"/>
              <a:t>re</a:t>
            </a:r>
            <a:r>
              <a:rPr lang="en-GB" sz="4000" noProof="0" dirty="0"/>
              <a:t>cognises that people have a </a:t>
            </a:r>
            <a:r>
              <a:rPr lang="en-GB" sz="4000" b="1" noProof="0" dirty="0"/>
              <a:t>right to protection and assistance with dignity; and</a:t>
            </a:r>
          </a:p>
          <a:p>
            <a:pPr marL="571500" indent="-571500" algn="l">
              <a:buFont typeface="Arial" panose="020B0604020202020204" pitchFamily="34" charset="0"/>
              <a:buChar char="•"/>
            </a:pPr>
            <a:r>
              <a:rPr lang="en-GB" sz="4000" noProof="0" dirty="0"/>
              <a:t>provides the ethical and legal foundation for the Protection Principles, the Core Humanitarian Standard, and the Sphere Minimum Standards.</a:t>
            </a:r>
          </a:p>
          <a:p>
            <a:pPr algn="l"/>
            <a:endParaRPr lang="en-GB" sz="4000" noProof="0" dirty="0"/>
          </a:p>
        </p:txBody>
      </p:sp>
      <p:pic>
        <p:nvPicPr>
          <p:cNvPr id="2" name="Picture 1">
            <a:extLst>
              <a:ext uri="{FF2B5EF4-FFF2-40B4-BE49-F238E27FC236}">
                <a16:creationId xmlns:a16="http://schemas.microsoft.com/office/drawing/2014/main" id="{BCAD69A2-426B-4785-A07B-79134DA3AFD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645427" y="1916206"/>
            <a:ext cx="5088410" cy="5121895"/>
          </a:xfrm>
          <a:prstGeom prst="ellipse">
            <a:avLst/>
          </a:prstGeom>
        </p:spPr>
      </p:pic>
      <p:sp>
        <p:nvSpPr>
          <p:cNvPr id="3" name="Rectangle 2">
            <a:extLst>
              <a:ext uri="{FF2B5EF4-FFF2-40B4-BE49-F238E27FC236}">
                <a16:creationId xmlns:a16="http://schemas.microsoft.com/office/drawing/2014/main" id="{A9C6CC39-BED1-443C-BC3D-D800BAD6D118}"/>
              </a:ext>
            </a:extLst>
          </p:cNvPr>
          <p:cNvSpPr/>
          <p:nvPr/>
        </p:nvSpPr>
        <p:spPr>
          <a:xfrm>
            <a:off x="12350167" y="7215948"/>
            <a:ext cx="3666388" cy="707886"/>
          </a:xfrm>
          <a:prstGeom prst="rect">
            <a:avLst/>
          </a:prstGeom>
        </p:spPr>
        <p:txBody>
          <a:bodyPr wrap="none">
            <a:spAutoFit/>
          </a:bodyPr>
          <a:lstStyle/>
          <a:p>
            <a:r>
              <a:rPr lang="en-US" sz="4000" dirty="0">
                <a:solidFill>
                  <a:srgbClr val="000000"/>
                </a:solidFill>
              </a:rPr>
              <a:t>See pages 27–32</a:t>
            </a:r>
          </a:p>
        </p:txBody>
      </p:sp>
      <p:sp>
        <p:nvSpPr>
          <p:cNvPr id="7" name="Slide Number">
            <a:extLst>
              <a:ext uri="{FF2B5EF4-FFF2-40B4-BE49-F238E27FC236}">
                <a16:creationId xmlns:a16="http://schemas.microsoft.com/office/drawing/2014/main" id="{9ECA3CD3-7979-47E9-BF8F-59ADBE14570E}"/>
              </a:ext>
            </a:extLst>
          </p:cNvPr>
          <p:cNvSpPr txBox="1">
            <a:spLocks noGrp="1"/>
          </p:cNvSpPr>
          <p:nvPr>
            <p:ph type="sldNum" sz="quarter" idx="2"/>
          </p:nvPr>
        </p:nvSpPr>
        <p:spPr>
          <a:xfrm>
            <a:off x="2789689" y="9121972"/>
            <a:ext cx="294953" cy="318036"/>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7</a:t>
            </a:fld>
            <a:endParaRPr dirty="0"/>
          </a:p>
        </p:txBody>
      </p:sp>
    </p:spTree>
    <p:extLst>
      <p:ext uri="{BB962C8B-B14F-4D97-AF65-F5344CB8AC3E}">
        <p14:creationId xmlns:p14="http://schemas.microsoft.com/office/powerpoint/2010/main" val="67448799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97085" y="91620"/>
            <a:ext cx="15736215" cy="1130300"/>
          </a:xfrm>
          <a:prstGeom prst="rect">
            <a:avLst/>
          </a:prstGeom>
        </p:spPr>
        <p:txBody>
          <a:bodyPr>
            <a:normAutofit/>
          </a:bodyPr>
          <a:lstStyle/>
          <a:p>
            <a:pPr algn="l"/>
            <a:r>
              <a:rPr lang="en-GB" noProof="0" dirty="0">
                <a:solidFill>
                  <a:srgbClr val="000000"/>
                </a:solidFill>
              </a:rPr>
              <a:t>Protection Principles</a:t>
            </a:r>
            <a:endParaRPr lang="en-GB" b="0" noProof="0" dirty="0">
              <a:solidFill>
                <a:srgbClr val="000000"/>
              </a:solidFill>
            </a:endParaRPr>
          </a:p>
        </p:txBody>
      </p:sp>
      <p:sp>
        <p:nvSpPr>
          <p:cNvPr id="122" name="Body"/>
          <p:cNvSpPr txBox="1">
            <a:spLocks noGrp="1"/>
          </p:cNvSpPr>
          <p:nvPr>
            <p:ph type="body" sz="half" idx="1"/>
          </p:nvPr>
        </p:nvSpPr>
        <p:spPr>
          <a:xfrm>
            <a:off x="631545" y="1536928"/>
            <a:ext cx="11485263" cy="6387135"/>
          </a:xfrm>
          <a:prstGeom prst="rect">
            <a:avLst/>
          </a:prstGeom>
        </p:spPr>
        <p:txBody>
          <a:bodyPr>
            <a:normAutofit fontScale="92500" lnSpcReduction="10000"/>
          </a:bodyPr>
          <a:lstStyle/>
          <a:p>
            <a:pPr algn="l"/>
            <a:r>
              <a:rPr lang="en-GB" sz="4000" b="1" noProof="0" dirty="0"/>
              <a:t>A practical translation of the Humanitarian Charter into four principles to guide humanitarian response:</a:t>
            </a:r>
          </a:p>
          <a:p>
            <a:pPr marL="742950" indent="-742950" algn="l">
              <a:buFont typeface="+mj-lt"/>
              <a:buAutoNum type="arabicPeriod"/>
            </a:pPr>
            <a:r>
              <a:rPr lang="en-GB" sz="4000" b="1" noProof="0" dirty="0"/>
              <a:t>Enhance</a:t>
            </a:r>
            <a:r>
              <a:rPr lang="en-GB" sz="4000" noProof="0" dirty="0"/>
              <a:t> people’s safety, dignity, and rights and avoid exposing them to further harm.</a:t>
            </a:r>
          </a:p>
          <a:p>
            <a:pPr marL="742950" indent="-742950" algn="l">
              <a:buFont typeface="+mj-lt"/>
              <a:buAutoNum type="arabicPeriod"/>
            </a:pPr>
            <a:r>
              <a:rPr lang="en-GB" sz="4000" b="1" noProof="0" dirty="0"/>
              <a:t>Ensure</a:t>
            </a:r>
            <a:r>
              <a:rPr lang="en-GB" sz="4000" noProof="0" dirty="0"/>
              <a:t> people’s access to impartial assistance, according to need and without discrimination.</a:t>
            </a:r>
          </a:p>
          <a:p>
            <a:pPr marL="742950" indent="-742950" algn="l">
              <a:buFont typeface="+mj-lt"/>
              <a:buAutoNum type="arabicPeriod"/>
            </a:pPr>
            <a:r>
              <a:rPr lang="en-GB" sz="4000" b="1" noProof="0" dirty="0"/>
              <a:t>Assist</a:t>
            </a:r>
            <a:r>
              <a:rPr lang="en-GB" sz="4000" noProof="0" dirty="0"/>
              <a:t> people to recover from the physical and psychological effects of …</a:t>
            </a:r>
          </a:p>
          <a:p>
            <a:pPr marL="742950" indent="-742950" algn="l">
              <a:buFont typeface="+mj-lt"/>
              <a:buAutoNum type="arabicPeriod"/>
            </a:pPr>
            <a:r>
              <a:rPr lang="en-GB" sz="4000" b="1" noProof="0" dirty="0"/>
              <a:t>Help</a:t>
            </a:r>
            <a:r>
              <a:rPr lang="en-GB" sz="4000" noProof="0" dirty="0"/>
              <a:t> people to claim their rights.</a:t>
            </a:r>
          </a:p>
          <a:p>
            <a:pPr algn="l"/>
            <a:endParaRPr lang="en-GB" sz="4000" noProof="0" dirty="0"/>
          </a:p>
          <a:p>
            <a:pPr algn="l"/>
            <a:endParaRPr lang="en-GB" sz="4000" noProof="0" dirty="0"/>
          </a:p>
        </p:txBody>
      </p:sp>
      <p:sp>
        <p:nvSpPr>
          <p:cNvPr id="123" name="Slide Number"/>
          <p:cNvSpPr txBox="1">
            <a:spLocks noGrp="1"/>
          </p:cNvSpPr>
          <p:nvPr>
            <p:ph type="sldNum" sz="quarter" idx="2"/>
          </p:nvPr>
        </p:nvSpPr>
        <p:spPr>
          <a:xfrm>
            <a:off x="2787987" y="9119288"/>
            <a:ext cx="198772" cy="318036"/>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8</a:t>
            </a:fld>
            <a:endParaRPr dirty="0"/>
          </a:p>
        </p:txBody>
      </p:sp>
      <p:pic>
        <p:nvPicPr>
          <p:cNvPr id="2" name="Picture 1">
            <a:extLst>
              <a:ext uri="{FF2B5EF4-FFF2-40B4-BE49-F238E27FC236}">
                <a16:creationId xmlns:a16="http://schemas.microsoft.com/office/drawing/2014/main" id="{CB11E1D6-DCC4-4B84-95ED-CCCBA37B19D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221550" y="1683232"/>
            <a:ext cx="4768193" cy="4748477"/>
          </a:xfrm>
          <a:prstGeom prst="ellipse">
            <a:avLst/>
          </a:prstGeom>
        </p:spPr>
      </p:pic>
      <p:sp>
        <p:nvSpPr>
          <p:cNvPr id="3" name="Rectangle 2">
            <a:extLst>
              <a:ext uri="{FF2B5EF4-FFF2-40B4-BE49-F238E27FC236}">
                <a16:creationId xmlns:a16="http://schemas.microsoft.com/office/drawing/2014/main" id="{290AB35C-BC39-4DE5-B7DC-99A3AB0073AC}"/>
              </a:ext>
            </a:extLst>
          </p:cNvPr>
          <p:cNvSpPr/>
          <p:nvPr/>
        </p:nvSpPr>
        <p:spPr>
          <a:xfrm>
            <a:off x="12772451" y="6635115"/>
            <a:ext cx="3666388" cy="707886"/>
          </a:xfrm>
          <a:prstGeom prst="rect">
            <a:avLst/>
          </a:prstGeom>
        </p:spPr>
        <p:txBody>
          <a:bodyPr wrap="none">
            <a:spAutoFit/>
          </a:bodyPr>
          <a:lstStyle/>
          <a:p>
            <a:r>
              <a:rPr lang="en-US" sz="4000" dirty="0">
                <a:solidFill>
                  <a:srgbClr val="000000"/>
                </a:solidFill>
              </a:rPr>
              <a:t>See pages 33–47</a:t>
            </a:r>
          </a:p>
        </p:txBody>
      </p:sp>
    </p:spTree>
    <p:extLst>
      <p:ext uri="{BB962C8B-B14F-4D97-AF65-F5344CB8AC3E}">
        <p14:creationId xmlns:p14="http://schemas.microsoft.com/office/powerpoint/2010/main" val="422934918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0E6EE57-90CA-49BA-A762-21C76C491C5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256400" y="1365245"/>
            <a:ext cx="12827461" cy="6800249"/>
          </a:xfrm>
          <a:prstGeom prst="rect">
            <a:avLst/>
          </a:prstGeom>
        </p:spPr>
      </p:pic>
      <p:sp>
        <p:nvSpPr>
          <p:cNvPr id="9" name="Title">
            <a:extLst>
              <a:ext uri="{FF2B5EF4-FFF2-40B4-BE49-F238E27FC236}">
                <a16:creationId xmlns:a16="http://schemas.microsoft.com/office/drawing/2014/main" id="{8DE30B42-C850-46D8-9C47-01E72E4EAA9A}"/>
              </a:ext>
            </a:extLst>
          </p:cNvPr>
          <p:cNvSpPr txBox="1">
            <a:spLocks/>
          </p:cNvSpPr>
          <p:nvPr/>
        </p:nvSpPr>
        <p:spPr>
          <a:xfrm>
            <a:off x="328761" y="127591"/>
            <a:ext cx="16799314" cy="1130300"/>
          </a:xfrm>
          <a:prstGeom prst="rect">
            <a:avLst/>
          </a:prstGeom>
        </p:spPr>
        <p:txBody>
          <a:bodyPr>
            <a:noAutofit/>
          </a:bodyPr>
          <a:lstStyle>
            <a:lvl1pPr marL="0" marR="0" indent="0" algn="ctr" defTabSz="584200" rtl="0" latinLnBrk="0">
              <a:lnSpc>
                <a:spcPct val="100000"/>
              </a:lnSpc>
              <a:spcBef>
                <a:spcPts val="0"/>
              </a:spcBef>
              <a:spcAft>
                <a:spcPts val="0"/>
              </a:spcAft>
              <a:buClrTx/>
              <a:buSzTx/>
              <a:buFontTx/>
              <a:buNone/>
              <a:tabLst/>
              <a:defRPr sz="5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9pPr>
          </a:lstStyle>
          <a:p>
            <a:pPr algn="l" hangingPunct="1"/>
            <a:r>
              <a:rPr lang="en-US" sz="4600" dirty="0">
                <a:solidFill>
                  <a:srgbClr val="000000"/>
                </a:solidFill>
              </a:rPr>
              <a:t>As humanitarians, we commit to </a:t>
            </a:r>
            <a:r>
              <a:rPr lang="en-US" sz="4600" u="sng" dirty="0">
                <a:solidFill>
                  <a:srgbClr val="000000"/>
                </a:solidFill>
              </a:rPr>
              <a:t>act</a:t>
            </a:r>
            <a:r>
              <a:rPr lang="en-US" sz="4600" dirty="0">
                <a:solidFill>
                  <a:srgbClr val="000000"/>
                </a:solidFill>
              </a:rPr>
              <a:t> on these principles.</a:t>
            </a:r>
          </a:p>
        </p:txBody>
      </p:sp>
      <p:sp>
        <p:nvSpPr>
          <p:cNvPr id="10" name="Title">
            <a:extLst>
              <a:ext uri="{FF2B5EF4-FFF2-40B4-BE49-F238E27FC236}">
                <a16:creationId xmlns:a16="http://schemas.microsoft.com/office/drawing/2014/main" id="{623DF64D-472F-4004-860C-2586BEBC3BB9}"/>
              </a:ext>
            </a:extLst>
          </p:cNvPr>
          <p:cNvSpPr txBox="1">
            <a:spLocks/>
          </p:cNvSpPr>
          <p:nvPr/>
        </p:nvSpPr>
        <p:spPr>
          <a:xfrm>
            <a:off x="5742432" y="8483102"/>
            <a:ext cx="2927698" cy="1130300"/>
          </a:xfrm>
          <a:prstGeom prst="rect">
            <a:avLst/>
          </a:prstGeom>
        </p:spPr>
        <p:txBody>
          <a:bodyPr>
            <a:normAutofit/>
          </a:bodyPr>
          <a:lstStyle>
            <a:lvl1pPr marL="0" marR="0" indent="0" algn="ctr" defTabSz="584200" rtl="0" latinLnBrk="0">
              <a:lnSpc>
                <a:spcPct val="100000"/>
              </a:lnSpc>
              <a:spcBef>
                <a:spcPts val="0"/>
              </a:spcBef>
              <a:spcAft>
                <a:spcPts val="0"/>
              </a:spcAft>
              <a:buClrTx/>
              <a:buSzTx/>
              <a:buFontTx/>
              <a:buNone/>
              <a:tabLst/>
              <a:defRPr sz="5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9pPr>
          </a:lstStyle>
          <a:p>
            <a:pPr algn="l" hangingPunct="1"/>
            <a:r>
              <a:rPr lang="en-US" dirty="0">
                <a:solidFill>
                  <a:srgbClr val="000000"/>
                </a:solidFill>
              </a:rPr>
              <a:t>How?</a:t>
            </a:r>
          </a:p>
        </p:txBody>
      </p:sp>
      <p:sp>
        <p:nvSpPr>
          <p:cNvPr id="11" name="TextBox 10">
            <a:extLst>
              <a:ext uri="{FF2B5EF4-FFF2-40B4-BE49-F238E27FC236}">
                <a16:creationId xmlns:a16="http://schemas.microsoft.com/office/drawing/2014/main" id="{FE60285F-FFB7-4A3D-9693-D788578C3D24}"/>
              </a:ext>
            </a:extLst>
          </p:cNvPr>
          <p:cNvSpPr txBox="1"/>
          <p:nvPr/>
        </p:nvSpPr>
        <p:spPr>
          <a:xfrm>
            <a:off x="10115349" y="8226631"/>
            <a:ext cx="4943662"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000" dirty="0">
                <a:solidFill>
                  <a:srgbClr val="00B297"/>
                </a:solidFill>
              </a:rPr>
              <a:t>Bangladesh, 2017. IFRC/Michael </a:t>
            </a:r>
            <a:r>
              <a:rPr lang="en-US" sz="2000" dirty="0" err="1">
                <a:solidFill>
                  <a:srgbClr val="00B297"/>
                </a:solidFill>
              </a:rPr>
              <a:t>Drost</a:t>
            </a:r>
            <a:r>
              <a:rPr lang="en-US" sz="2000" dirty="0">
                <a:solidFill>
                  <a:srgbClr val="00B297"/>
                </a:solidFill>
              </a:rPr>
              <a:t>-Hansen</a:t>
            </a:r>
            <a:endParaRPr kumimoji="0" lang="en-US" sz="2000" b="0" i="0" u="none" strike="noStrike" cap="none" spc="0" normalizeH="0" baseline="0" dirty="0">
              <a:ln>
                <a:noFill/>
              </a:ln>
              <a:solidFill>
                <a:srgbClr val="00B297"/>
              </a:solidFill>
              <a:effectLst/>
              <a:uFillTx/>
              <a:latin typeface="Open Sans Regular"/>
              <a:ea typeface="Open Sans Regular"/>
              <a:cs typeface="Open Sans Regular"/>
              <a:sym typeface="Open Sans Regular"/>
            </a:endParaRPr>
          </a:p>
        </p:txBody>
      </p:sp>
      <p:sp>
        <p:nvSpPr>
          <p:cNvPr id="6" name="Slide Number">
            <a:extLst>
              <a:ext uri="{FF2B5EF4-FFF2-40B4-BE49-F238E27FC236}">
                <a16:creationId xmlns:a16="http://schemas.microsoft.com/office/drawing/2014/main" id="{E46B46D5-855B-4FA8-AD5A-81310C81C464}"/>
              </a:ext>
            </a:extLst>
          </p:cNvPr>
          <p:cNvSpPr txBox="1">
            <a:spLocks noGrp="1"/>
          </p:cNvSpPr>
          <p:nvPr>
            <p:ph type="sldNum" sz="quarter" idx="2"/>
          </p:nvPr>
        </p:nvSpPr>
        <p:spPr>
          <a:xfrm>
            <a:off x="2789689" y="9121972"/>
            <a:ext cx="294953" cy="318036"/>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9</a:t>
            </a:fld>
            <a:endParaRPr dirty="0"/>
          </a:p>
        </p:txBody>
      </p:sp>
    </p:spTree>
    <p:extLst>
      <p:ext uri="{BB962C8B-B14F-4D97-AF65-F5344CB8AC3E}">
        <p14:creationId xmlns:p14="http://schemas.microsoft.com/office/powerpoint/2010/main" val="147538371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theme/theme1.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2018</TotalTime>
  <Words>4006</Words>
  <Application>Microsoft Office PowerPoint</Application>
  <PresentationFormat>Custom</PresentationFormat>
  <Paragraphs>264</Paragraphs>
  <Slides>25</Slides>
  <Notes>25</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Arial</vt:lpstr>
      <vt:lpstr>Helvetica</vt:lpstr>
      <vt:lpstr>Helvetica Neue</vt:lpstr>
      <vt:lpstr>Open Sans</vt:lpstr>
      <vt:lpstr>Open Sans Bold</vt:lpstr>
      <vt:lpstr>Open Sans Light</vt:lpstr>
      <vt:lpstr>Open Sans Regular</vt:lpstr>
      <vt:lpstr>White</vt:lpstr>
      <vt:lpstr>What is Sphere? 1: The Handbook</vt:lpstr>
      <vt:lpstr>PowerPoint Presentation</vt:lpstr>
      <vt:lpstr>What is Sphere?</vt:lpstr>
      <vt:lpstr>PowerPoint Presentation</vt:lpstr>
      <vt:lpstr>The Sphere philosophy</vt:lpstr>
      <vt:lpstr>The Sphere Handbook – eight interdependent chapters</vt:lpstr>
      <vt:lpstr>The Humanitarian Charter…</vt:lpstr>
      <vt:lpstr>Protection Principles</vt:lpstr>
      <vt:lpstr>PowerPoint Presentation</vt:lpstr>
      <vt:lpstr>The Core Humanitarian Standard on Quality and Accountability (CHS)…</vt:lpstr>
      <vt:lpstr>PowerPoint Presentation</vt:lpstr>
      <vt:lpstr>General structure of the Sphere Standards*</vt:lpstr>
      <vt:lpstr>Key actions</vt:lpstr>
      <vt:lpstr>Key indicators</vt:lpstr>
      <vt:lpstr>Guidance notes </vt:lpstr>
      <vt:lpstr>Using the indicators</vt:lpstr>
      <vt:lpstr>Three types of indicators</vt:lpstr>
      <vt:lpstr>Process, progress, or target indicator? </vt:lpstr>
      <vt:lpstr>The Code of Conduct: 10 Core Principles</vt:lpstr>
      <vt:lpstr>The Code of Conduct: 10 Core Principles</vt:lpstr>
      <vt:lpstr>The Code of Conduct: Easier said than done?</vt:lpstr>
      <vt:lpstr>Links with other standards </vt:lpstr>
      <vt:lpstr>Putting it all together – 10 minutes!</vt:lpstr>
      <vt:lpstr>Key messages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DeVon Solomon</dc:creator>
  <cp:lastModifiedBy>Tristan Hale</cp:lastModifiedBy>
  <cp:revision>216</cp:revision>
  <cp:lastPrinted>2018-12-13T22:41:54Z</cp:lastPrinted>
  <dcterms:modified xsi:type="dcterms:W3CDTF">2019-04-24T11:24:34Z</dcterms:modified>
</cp:coreProperties>
</file>