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2"/>
  </p:notesMasterIdLst>
  <p:handoutMasterIdLst>
    <p:handoutMasterId r:id="rId33"/>
  </p:handoutMasterIdLst>
  <p:sldIdLst>
    <p:sldId id="256" r:id="rId2"/>
    <p:sldId id="262" r:id="rId3"/>
    <p:sldId id="288" r:id="rId4"/>
    <p:sldId id="289" r:id="rId5"/>
    <p:sldId id="258" r:id="rId6"/>
    <p:sldId id="264" r:id="rId7"/>
    <p:sldId id="303" r:id="rId8"/>
    <p:sldId id="282" r:id="rId9"/>
    <p:sldId id="306" r:id="rId10"/>
    <p:sldId id="305" r:id="rId11"/>
    <p:sldId id="302" r:id="rId12"/>
    <p:sldId id="283" r:id="rId13"/>
    <p:sldId id="299" r:id="rId14"/>
    <p:sldId id="285" r:id="rId15"/>
    <p:sldId id="286" r:id="rId16"/>
    <p:sldId id="287" r:id="rId17"/>
    <p:sldId id="294" r:id="rId18"/>
    <p:sldId id="280" r:id="rId19"/>
    <p:sldId id="279" r:id="rId20"/>
    <p:sldId id="307" r:id="rId21"/>
    <p:sldId id="281" r:id="rId22"/>
    <p:sldId id="263" r:id="rId23"/>
    <p:sldId id="284" r:id="rId24"/>
    <p:sldId id="298" r:id="rId25"/>
    <p:sldId id="295" r:id="rId26"/>
    <p:sldId id="296" r:id="rId27"/>
    <p:sldId id="297" r:id="rId28"/>
    <p:sldId id="301" r:id="rId29"/>
    <p:sldId id="304" r:id="rId30"/>
    <p:sldId id="261" r:id="rId31"/>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3"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7" autoAdjust="0"/>
    <p:restoredTop sz="72101" autoAdjust="0"/>
  </p:normalViewPr>
  <p:slideViewPr>
    <p:cSldViewPr snapToGrid="0">
      <p:cViewPr varScale="1">
        <p:scale>
          <a:sx n="51" d="100"/>
          <a:sy n="51" d="100"/>
        </p:scale>
        <p:origin x="1512" y="108"/>
      </p:cViewPr>
      <p:guideLst/>
    </p:cSldViewPr>
  </p:slideViewPr>
  <p:outlineViewPr>
    <p:cViewPr>
      <p:scale>
        <a:sx n="33" d="100"/>
        <a:sy n="33" d="100"/>
      </p:scale>
      <p:origin x="0" y="-11763"/>
    </p:cViewPr>
  </p:outlineViewPr>
  <p:notesTextViewPr>
    <p:cViewPr>
      <p:scale>
        <a:sx n="1" d="1"/>
        <a:sy n="1" d="1"/>
      </p:scale>
      <p:origin x="0" y="0"/>
    </p:cViewPr>
  </p:notesTextViewPr>
  <p:notesViewPr>
    <p:cSldViewPr snapToGrid="0">
      <p:cViewPr varScale="1">
        <p:scale>
          <a:sx n="81" d="100"/>
          <a:sy n="81" d="100"/>
        </p:scale>
        <p:origin x="317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046CEE0-FC0D-4401-AFE4-5B0607BF5B1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2F3CAE68-B6E2-4521-BBDE-FFB4FA2F69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AF7D7E-36EB-4651-99DD-2D4DE2868324}" type="datetimeFigureOut">
              <a:rPr lang="en-GB" smtClean="0"/>
              <a:t>24/04/2019</a:t>
            </a:fld>
            <a:endParaRPr lang="en-GB" dirty="0"/>
          </a:p>
        </p:txBody>
      </p:sp>
      <p:sp>
        <p:nvSpPr>
          <p:cNvPr id="4" name="Footer Placeholder 3">
            <a:extLst>
              <a:ext uri="{FF2B5EF4-FFF2-40B4-BE49-F238E27FC236}">
                <a16:creationId xmlns:a16="http://schemas.microsoft.com/office/drawing/2014/main" id="{5CFC059B-97E2-4070-BD5D-E9234C61AB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FF19A905-0311-4FEC-AB47-CD4ED8C7CF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FFA687-0129-449C-86E1-C142D303D5B5}" type="slidenum">
              <a:rPr lang="en-GB" smtClean="0"/>
              <a:t>‹#›</a:t>
            </a:fld>
            <a:endParaRPr lang="en-GB" dirty="0"/>
          </a:p>
        </p:txBody>
      </p:sp>
    </p:spTree>
    <p:extLst>
      <p:ext uri="{BB962C8B-B14F-4D97-AF65-F5344CB8AC3E}">
        <p14:creationId xmlns:p14="http://schemas.microsoft.com/office/powerpoint/2010/main" val="1146860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who.int/nutrition/publications/en/nut_needs_emergencies_text.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youtube.com/watch?v=x2wifpLS-Ig"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Explain that this session is an overview of the Food Security and Nutrition chapter of the Sphere Handbook and is intended to provide a basic understanding of the sector, and key concepts and terminology.</a:t>
            </a:r>
          </a:p>
          <a:p>
            <a:endParaRPr lang="en-GB" sz="1400" noProof="0" dirty="0"/>
          </a:p>
          <a:p>
            <a:r>
              <a:rPr lang="en-GB" sz="1400" noProof="0" dirty="0"/>
              <a:t>Ask if there are any food or nutrition experts in the group and, if so, allow a few minutes for them to explain their area of expertise and experience. Once identified, explain that they may be called on for their perspective on different issues throughout the session.</a:t>
            </a:r>
          </a:p>
        </p:txBody>
      </p:sp>
    </p:spTree>
    <p:extLst>
      <p:ext uri="{BB962C8B-B14F-4D97-AF65-F5344CB8AC3E}">
        <p14:creationId xmlns:p14="http://schemas.microsoft.com/office/powerpoint/2010/main" val="4174290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is also a good place to briefly explain the relationship between these terms and the typical emergency programmes established to address them. Give the participants time to read the slide content, then have them match by raising their hands as to which programme is generally used to address the given level of malnutrition.</a:t>
            </a:r>
          </a:p>
          <a:p>
            <a:endParaRPr lang="en-GB" sz="1400" noProof="0" dirty="0"/>
          </a:p>
          <a:p>
            <a:pPr marL="342900" indent="-342900">
              <a:buFont typeface="Arial" panose="020B0604020202020204" pitchFamily="34" charset="0"/>
              <a:buChar char="•"/>
            </a:pPr>
            <a:r>
              <a:rPr lang="en-GB" sz="1400" b="1" noProof="0" dirty="0"/>
              <a:t>Therapeutic </a:t>
            </a:r>
            <a:r>
              <a:rPr lang="en-GB" sz="1400" noProof="0" dirty="0"/>
              <a:t>feeding programmes are designed to address those with SAM. This is a clinical response.</a:t>
            </a:r>
          </a:p>
          <a:p>
            <a:pPr marL="342900" indent="-342900">
              <a:buFont typeface="Arial" panose="020B0604020202020204" pitchFamily="34" charset="0"/>
              <a:buChar char="•"/>
            </a:pPr>
            <a:endParaRPr lang="en-GB" sz="1400" noProof="0" dirty="0"/>
          </a:p>
          <a:p>
            <a:pPr marL="342900" indent="-342900">
              <a:buFont typeface="Arial" panose="020B0604020202020204" pitchFamily="34" charset="0"/>
              <a:buChar char="•"/>
            </a:pPr>
            <a:r>
              <a:rPr lang="en-GB" sz="1400" b="1" noProof="0" dirty="0"/>
              <a:t>Supplemental</a:t>
            </a:r>
            <a:r>
              <a:rPr lang="en-GB" sz="1400" noProof="0" dirty="0"/>
              <a:t> food programmes are usually established as a preventative measure (done as a blanket programme) to avoid undernutrition where a population is at high risk, or as targeted programmes to address assessed cases of MAM.</a:t>
            </a:r>
          </a:p>
          <a:p>
            <a:endParaRPr lang="en-GB" sz="1400" noProof="0" dirty="0"/>
          </a:p>
          <a:p>
            <a:pPr marL="342900" indent="-342900">
              <a:buFont typeface="Arial" panose="020B0604020202020204" pitchFamily="34" charset="0"/>
              <a:buChar char="•"/>
            </a:pPr>
            <a:r>
              <a:rPr lang="en-GB" sz="1400" b="0" noProof="0" dirty="0"/>
              <a:t>General </a:t>
            </a:r>
            <a:r>
              <a:rPr lang="en-GB" sz="1400" b="1" noProof="0" dirty="0"/>
              <a:t>food (or cash) distribution </a:t>
            </a:r>
            <a:r>
              <a:rPr lang="en-GB" sz="1400" noProof="0" dirty="0"/>
              <a:t>programmes address nutrition concerns generally.</a:t>
            </a:r>
          </a:p>
          <a:p>
            <a:pPr marL="342900" indent="-342900">
              <a:buFont typeface="Arial" panose="020B0604020202020204" pitchFamily="34" charset="0"/>
              <a:buChar char="•"/>
            </a:pPr>
            <a:endParaRPr lang="en-US" sz="1400" noProof="0" dirty="0"/>
          </a:p>
          <a:p>
            <a:pPr marL="0" marR="0" lvl="0" indent="0" defTabSz="457200" eaLnBrk="1" fontAlgn="auto" latinLnBrk="0" hangingPunct="1">
              <a:lnSpc>
                <a:spcPct val="117999"/>
              </a:lnSpc>
              <a:spcBef>
                <a:spcPts val="0"/>
              </a:spcBef>
              <a:spcAft>
                <a:spcPts val="0"/>
              </a:spcAft>
              <a:buClrTx/>
              <a:buSzTx/>
              <a:buFont typeface="Arial" panose="020B0604020202020204" pitchFamily="34" charset="0"/>
              <a:buNone/>
              <a:tabLst/>
              <a:defRPr/>
            </a:pPr>
            <a:r>
              <a:rPr lang="en-GB" sz="1400" noProof="0" dirty="0"/>
              <a:t>In all cases, screening should be done to monitor undernutrition to determine if the programme is working properly.</a:t>
            </a:r>
          </a:p>
          <a:p>
            <a:pPr marL="0" indent="0">
              <a:buFont typeface="Arial" panose="020B0604020202020204" pitchFamily="34" charset="0"/>
              <a:buNone/>
            </a:pPr>
            <a:endParaRPr lang="en-GB" sz="1400" noProof="0" dirty="0"/>
          </a:p>
        </p:txBody>
      </p:sp>
    </p:spTree>
    <p:extLst>
      <p:ext uri="{BB962C8B-B14F-4D97-AF65-F5344CB8AC3E}">
        <p14:creationId xmlns:p14="http://schemas.microsoft.com/office/powerpoint/2010/main" val="2362284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this table to show the relationship between GAM, MAM, and SAM and to relate the use of the MUAC tape explained earlier in the session. If you have an example of the MUAC tape, show it here, and show the small size of the arms of those who are severely malnourished (about as big around as a broom handle). </a:t>
            </a:r>
          </a:p>
          <a:p>
            <a:endParaRPr lang="en-GB" sz="1400" noProof="0" dirty="0"/>
          </a:p>
          <a:p>
            <a:pPr marL="0" indent="0">
              <a:buFont typeface="Arial" panose="020B0604020202020204" pitchFamily="34" charset="0"/>
              <a:buNone/>
            </a:pPr>
            <a:r>
              <a:rPr lang="en-GB" sz="1400" noProof="0" dirty="0"/>
              <a:t>Ensure that people are familiar with the terms WFH and BMI.</a:t>
            </a:r>
          </a:p>
          <a:p>
            <a:pPr marL="342900" indent="-342900">
              <a:buFont typeface="Arial" panose="020B0604020202020204" pitchFamily="34" charset="0"/>
              <a:buChar char="•"/>
            </a:pPr>
            <a:r>
              <a:rPr lang="en-GB" sz="1400" noProof="0" dirty="0"/>
              <a:t>Weight-for-height (</a:t>
            </a:r>
            <a:r>
              <a:rPr lang="en-GB" sz="1400" b="1" noProof="0" dirty="0"/>
              <a:t>WFH</a:t>
            </a:r>
            <a:r>
              <a:rPr lang="en-GB" sz="1400" noProof="0" dirty="0"/>
              <a:t>) a commonly used child growth standard using global averages differentiated by age and sex.</a:t>
            </a:r>
          </a:p>
          <a:p>
            <a:pPr marL="342900" indent="-342900">
              <a:buFont typeface="Arial" panose="020B0604020202020204" pitchFamily="34" charset="0"/>
              <a:buChar char="•"/>
            </a:pPr>
            <a:r>
              <a:rPr lang="en-GB" sz="1400" b="0" i="0" noProof="0" dirty="0">
                <a:effectLst/>
                <a:latin typeface="+mn-lt"/>
                <a:ea typeface="+mn-ea"/>
                <a:cs typeface="+mn-cs"/>
                <a:sym typeface="Helvetica Neue"/>
              </a:rPr>
              <a:t>Body mass index (</a:t>
            </a:r>
            <a:r>
              <a:rPr lang="en-GB" sz="1400" b="1" i="0" noProof="0" dirty="0">
                <a:effectLst/>
                <a:latin typeface="+mn-lt"/>
                <a:ea typeface="+mn-ea"/>
                <a:cs typeface="+mn-cs"/>
                <a:sym typeface="Helvetica Neue"/>
              </a:rPr>
              <a:t>BMI</a:t>
            </a:r>
            <a:r>
              <a:rPr lang="en-GB" sz="1400" b="0" i="0" noProof="0" dirty="0">
                <a:effectLst/>
                <a:latin typeface="+mn-lt"/>
                <a:ea typeface="+mn-ea"/>
                <a:cs typeface="+mn-cs"/>
                <a:sym typeface="Helvetica Neue"/>
              </a:rPr>
              <a:t>) and use the general definition: a measure of body fat based on height and weight that applies to adult men and women. </a:t>
            </a:r>
            <a:endParaRPr lang="en-GB" sz="1400" noProof="0" dirty="0"/>
          </a:p>
        </p:txBody>
      </p:sp>
    </p:spTree>
    <p:extLst>
      <p:ext uri="{BB962C8B-B14F-4D97-AF65-F5344CB8AC3E}">
        <p14:creationId xmlns:p14="http://schemas.microsoft.com/office/powerpoint/2010/main" val="3858742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Review the standard and explain that micronutrient deficiencies are usually addressed through fortifying foods provided in the general distribution – where a limited choice of dried food is provided over a long period. Other response options include encouraging small gardening schemes to grow foods with better nutritional content, or cash programmes that allow purchasing of fruits and other fresh foods that can address these concerns.</a:t>
            </a:r>
          </a:p>
        </p:txBody>
      </p:sp>
    </p:spTree>
    <p:extLst>
      <p:ext uri="{BB962C8B-B14F-4D97-AF65-F5344CB8AC3E}">
        <p14:creationId xmlns:p14="http://schemas.microsoft.com/office/powerpoint/2010/main" val="3828151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effectLst/>
                <a:latin typeface="+mn-lt"/>
                <a:ea typeface="+mn-ea"/>
                <a:cs typeface="+mn-cs"/>
                <a:sym typeface="Helvetica Neue"/>
              </a:rPr>
              <a:t>Take the time to familiarise yourself with the three approaches to controlling micronutrient deficiencies with the full descriptions on page 182.</a:t>
            </a:r>
          </a:p>
          <a:p>
            <a:endParaRPr lang="en-GB" sz="1400" noProof="0" dirty="0">
              <a:effectLst/>
              <a:latin typeface="+mn-lt"/>
              <a:ea typeface="+mn-ea"/>
              <a:cs typeface="+mn-cs"/>
              <a:sym typeface="Helvetica Neue"/>
            </a:endParaRPr>
          </a:p>
        </p:txBody>
      </p:sp>
    </p:spTree>
    <p:extLst>
      <p:ext uri="{BB962C8B-B14F-4D97-AF65-F5344CB8AC3E}">
        <p14:creationId xmlns:p14="http://schemas.microsoft.com/office/powerpoint/2010/main" val="2168942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the standard and make sure it is clear to all the participants. This can be related to the earlier slide (slide 4) showing the interlocking puzzle pieces of the different response sectors. </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Ask who is usually included in the coordination of the food response in an emergency. Highlight ministry of health, World Food Programme, local responders, and affected people themselves.</a:t>
            </a:r>
          </a:p>
          <a:p>
            <a:endParaRPr lang="en-US" sz="1400" dirty="0"/>
          </a:p>
        </p:txBody>
      </p:sp>
    </p:spTree>
    <p:extLst>
      <p:ext uri="{BB962C8B-B14F-4D97-AF65-F5344CB8AC3E}">
        <p14:creationId xmlns:p14="http://schemas.microsoft.com/office/powerpoint/2010/main" val="2204686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the standard and make sure it is clear to all participants. Ask them what is meant by “resilience”.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Reveal the question and ask how food assistance can build resilience. </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Resilience means: “</a:t>
            </a:r>
            <a:r>
              <a:rPr lang="en-GB" sz="1400" b="0" i="0" noProof="0" dirty="0">
                <a:effectLst/>
                <a:latin typeface="+mn-lt"/>
                <a:ea typeface="+mn-ea"/>
                <a:cs typeface="+mn-cs"/>
                <a:sym typeface="Helvetica Neue"/>
              </a:rPr>
              <a:t>the capacity to recover quickly from difficulties; toughness”. Generally speaking, livelihoods programmes, tools, seeds, and access to arable land in association with food assistance are the primary means of building resilience.</a:t>
            </a:r>
            <a:endParaRPr lang="en-GB" sz="1400" noProof="0" dirty="0"/>
          </a:p>
          <a:p>
            <a:endParaRPr lang="en-US" sz="1400" dirty="0"/>
          </a:p>
        </p:txBody>
      </p:sp>
    </p:spTree>
    <p:extLst>
      <p:ext uri="{BB962C8B-B14F-4D97-AF65-F5344CB8AC3E}">
        <p14:creationId xmlns:p14="http://schemas.microsoft.com/office/powerpoint/2010/main" val="554447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Inform the participants that you will be looking at an indicator of this standard in more depth.</a:t>
            </a:r>
          </a:p>
        </p:txBody>
      </p:sp>
    </p:spTree>
    <p:extLst>
      <p:ext uri="{BB962C8B-B14F-4D97-AF65-F5344CB8AC3E}">
        <p14:creationId xmlns:p14="http://schemas.microsoft.com/office/powerpoint/2010/main" val="3642494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Ask the participants what a 2,100KCal (dry) ration looks like. What it is comprised of? Then go to the next slide.</a:t>
            </a:r>
          </a:p>
        </p:txBody>
      </p:sp>
    </p:spTree>
    <p:extLst>
      <p:ext uri="{BB962C8B-B14F-4D97-AF65-F5344CB8AC3E}">
        <p14:creationId xmlns:p14="http://schemas.microsoft.com/office/powerpoint/2010/main" val="2458676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Inform participants that this combination of items is one common composition of a (dry) ration, then ask them “but how much do we need of each item?” and go to the next slide.</a:t>
            </a:r>
          </a:p>
        </p:txBody>
      </p:sp>
    </p:spTree>
    <p:extLst>
      <p:ext uri="{BB962C8B-B14F-4D97-AF65-F5344CB8AC3E}">
        <p14:creationId xmlns:p14="http://schemas.microsoft.com/office/powerpoint/2010/main" val="2893863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Divide the participants into six groups and assign each group with a food item (sugar, rice, oil, salt, lentils, and enriched/fortified flour). Distribute one glass per group (two for the group that has been assigned rice) and ask them to pour in the recommended daily amount of the food item they have been assigned.</a:t>
            </a:r>
          </a:p>
          <a:p>
            <a:endParaRPr lang="en-GB" sz="1400" noProof="0" dirty="0"/>
          </a:p>
          <a:p>
            <a:r>
              <a:rPr lang="en-GB" sz="1400" noProof="0" dirty="0"/>
              <a:t>Leave this slide up until all the groups are done, or go to the next slide if groups are trying to make calculations and want help with them.</a:t>
            </a:r>
          </a:p>
          <a:p>
            <a:endParaRPr lang="en-GB" sz="1400" noProof="0" dirty="0"/>
          </a:p>
          <a:p>
            <a:r>
              <a:rPr lang="en-GB" sz="1400" noProof="0" dirty="0"/>
              <a:t>When they have finished, ask them to bring their glasses to the front of the room, and go to slide 21.</a:t>
            </a:r>
          </a:p>
          <a:p>
            <a:endParaRPr lang="en-GB" sz="1400" noProof="0" dirty="0"/>
          </a:p>
          <a:p>
            <a:r>
              <a:rPr lang="en-GB" sz="1400" noProof="0" dirty="0"/>
              <a:t>This activity requires some preparation, and has several steps. Along with these notes, there is a step-by-step guide to help you organise this tactile/visualisation activity – the file is </a:t>
            </a:r>
            <a:r>
              <a:rPr lang="en-GB" sz="1400" b="1" noProof="0" dirty="0"/>
              <a:t>STP 8 Food Ration Activity.docx</a:t>
            </a:r>
            <a:r>
              <a:rPr lang="en-GB" sz="1400" noProof="0" dirty="0"/>
              <a:t>.</a:t>
            </a:r>
          </a:p>
        </p:txBody>
      </p:sp>
    </p:spTree>
    <p:extLst>
      <p:ext uri="{BB962C8B-B14F-4D97-AF65-F5344CB8AC3E}">
        <p14:creationId xmlns:p14="http://schemas.microsoft.com/office/powerpoint/2010/main" val="856582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Present the learning objectives and tell the participants that the presentation will provide a summary of the Food Security and Nutrition chapter, but it will not provide a detailed account of all of the individual standards and indicators in the chapter. It will provide: insight into determining which general food strategies to use in different contexts, some details to help generalists better understand the overall scope of food and nutrition-related response, and some common terms and acronyms used in the sector to enable generalists to better serve in intersectoral groups and on multi-sectoral teams.</a:t>
            </a:r>
          </a:p>
          <a:p>
            <a:endParaRPr lang="en-GB" sz="1400" noProof="0" dirty="0"/>
          </a:p>
          <a:p>
            <a:r>
              <a:rPr lang="en-GB" sz="1400" noProof="0" dirty="0"/>
              <a:t>This session also includes an exercise based on the strategy development phase of the humanitarian programme cycle.</a:t>
            </a:r>
          </a:p>
        </p:txBody>
      </p:sp>
    </p:spTree>
    <p:extLst>
      <p:ext uri="{BB962C8B-B14F-4D97-AF65-F5344CB8AC3E}">
        <p14:creationId xmlns:p14="http://schemas.microsoft.com/office/powerpoint/2010/main" val="2022890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If participants wish to calculate (rather than estimate) quantities, then the nutritional information on the food packets, the table on page 231, and “calories per gram” information (all shown on this slide) should help them to get close. Note if 10% of energy comes from protein and 17% comes from fat then the other 73% must come from carbohydrates, but these are </a:t>
            </a:r>
            <a:r>
              <a:rPr lang="en-US" sz="1400" b="1" u="none" dirty="0"/>
              <a:t>minimums</a:t>
            </a:r>
            <a:r>
              <a:rPr lang="en-US" sz="1400" dirty="0"/>
              <a:t>. A “healthy/balanced diet” would include less energy from carbs and more from protein and (unsaturated) fats.</a:t>
            </a:r>
          </a:p>
        </p:txBody>
      </p:sp>
    </p:spTree>
    <p:extLst>
      <p:ext uri="{BB962C8B-B14F-4D97-AF65-F5344CB8AC3E}">
        <p14:creationId xmlns:p14="http://schemas.microsoft.com/office/powerpoint/2010/main" val="30685068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Remind participants that this is an example and there is no universal answer. The rations will need to be adapted to the context based on a number of factors including activity levels, diet, food availability, storage options, climate, population size, and season.</a:t>
            </a:r>
          </a:p>
          <a:p>
            <a:endParaRPr lang="en-GB" sz="1400" noProof="0" dirty="0"/>
          </a:p>
          <a:p>
            <a:r>
              <a:rPr lang="en-GB" sz="1400" noProof="0" dirty="0"/>
              <a:t>Ask participants if they feel their quantity matches the recommendation, then go to the next slide.</a:t>
            </a:r>
          </a:p>
          <a:p>
            <a:endParaRPr lang="en-GB" sz="1400" noProof="0" dirty="0"/>
          </a:p>
        </p:txBody>
      </p:sp>
    </p:spTree>
    <p:extLst>
      <p:ext uri="{BB962C8B-B14F-4D97-AF65-F5344CB8AC3E}">
        <p14:creationId xmlns:p14="http://schemas.microsoft.com/office/powerpoint/2010/main" val="2423303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Reveal your premeasured quantities setting your glasses next to theirs.</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NOTE</a:t>
            </a:r>
            <a:r>
              <a:rPr lang="en-GB" sz="1400" noProof="0" dirty="0"/>
              <a:t>: If any participants wish to research this further, refer them to </a:t>
            </a:r>
            <a:r>
              <a:rPr lang="en-US" sz="1400" dirty="0">
                <a:hlinkClick r:id="rId3"/>
              </a:rPr>
              <a:t>https://www.who.int/nutrition/publications/en/nut_needs_emergencies_text.pdf</a:t>
            </a:r>
            <a:r>
              <a:rPr lang="en-US" sz="1400" dirty="0"/>
              <a:t>. The example rations in Table 2 on page 9 are comparable with the solution shown on the previous slide.</a:t>
            </a:r>
            <a:endParaRPr lang="en-GB" sz="1400" noProof="0" dirty="0"/>
          </a:p>
          <a:p>
            <a:endParaRPr lang="en-US" sz="1400" dirty="0"/>
          </a:p>
        </p:txBody>
      </p:sp>
    </p:spTree>
    <p:extLst>
      <p:ext uri="{BB962C8B-B14F-4D97-AF65-F5344CB8AC3E}">
        <p14:creationId xmlns:p14="http://schemas.microsoft.com/office/powerpoint/2010/main" val="2357587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the standard and make sure it is clear to all participants.</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Reveal the question, and ask for examples of programmes where this was a problem, and any programmes where this was overcome with an equitable system.</a:t>
            </a:r>
          </a:p>
          <a:p>
            <a:endParaRPr lang="en-US" sz="1400" dirty="0"/>
          </a:p>
        </p:txBody>
      </p:sp>
    </p:spTree>
    <p:extLst>
      <p:ext uri="{BB962C8B-B14F-4D97-AF65-F5344CB8AC3E}">
        <p14:creationId xmlns:p14="http://schemas.microsoft.com/office/powerpoint/2010/main" val="4184887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noProof="0" dirty="0">
                <a:solidFill>
                  <a:srgbClr val="00B297"/>
                </a:solidFill>
              </a:rPr>
              <a:t>Review this acronyms list and ask if everyone is familiar with them. Explain/recall the importance of each, and explain that being able to use these terms and knowing their meanings aids in intersectoral coordination, and helps generalists read and understand emergency food and nutrition assessment reports.</a:t>
            </a:r>
          </a:p>
        </p:txBody>
      </p:sp>
    </p:spTree>
    <p:extLst>
      <p:ext uri="{BB962C8B-B14F-4D97-AF65-F5344CB8AC3E}">
        <p14:creationId xmlns:p14="http://schemas.microsoft.com/office/powerpoint/2010/main" val="2513808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u="none" noProof="0" dirty="0"/>
              <a:t>Activity:</a:t>
            </a:r>
          </a:p>
          <a:p>
            <a:r>
              <a:rPr lang="en-GB" sz="1400" noProof="0" dirty="0"/>
              <a:t>Tell participants it’s time for strategic thinking about which food assistance strategies are right for what situations.</a:t>
            </a:r>
          </a:p>
          <a:p>
            <a:endParaRPr lang="en-GB" sz="1400" noProof="0" dirty="0"/>
          </a:p>
          <a:p>
            <a:r>
              <a:rPr lang="en-GB" sz="1400" noProof="0" dirty="0"/>
              <a:t>Hand out the three roles found in </a:t>
            </a:r>
            <a:r>
              <a:rPr lang="en-GB" sz="1400" b="1" noProof="0" dirty="0"/>
              <a:t>STP 8 Food Strategy Development Activity.docx</a:t>
            </a:r>
            <a:r>
              <a:rPr lang="en-GB" sz="1400" noProof="0" dirty="0"/>
              <a:t>. Make sure that all copies of the sheets relating to the three different NGOs (Food Now, Dignity First, and Food for Tomorrow) go to the three assigned teams. (If you have more than 21 people in your group, consider forming six teams and assign two teams to each of the three NGO roles.</a:t>
            </a:r>
          </a:p>
        </p:txBody>
      </p:sp>
    </p:spTree>
    <p:extLst>
      <p:ext uri="{BB962C8B-B14F-4D97-AF65-F5344CB8AC3E}">
        <p14:creationId xmlns:p14="http://schemas.microsoft.com/office/powerpoint/2010/main" val="8793288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Leave these instructions up throughout the activity. Explain the timings and keep to them. Once the three (or six) teams have prepared their arguments, convene the “coordination meeting” by calling two representatives from each NGO to make their case and then decide together which strategy (or combination of strategies) they will undertake in the response to this food security crisis.</a:t>
            </a:r>
          </a:p>
          <a:p>
            <a:endParaRPr lang="en-GB" sz="1400" noProof="0" dirty="0"/>
          </a:p>
          <a:p>
            <a:r>
              <a:rPr lang="en-GB" sz="1400" noProof="0" dirty="0"/>
              <a:t>This works well if you can arrange chairs and a table in the front or centre of the room for the coordinators to sit at, along with space for their flip charts. Once the table and seating are arranged, encourage the rest of the participants to come close to the table where they can hear (and advise their colleagues during) the meeting.</a:t>
            </a:r>
          </a:p>
          <a:p>
            <a:endParaRPr lang="en-GB" sz="1400" noProof="0" dirty="0"/>
          </a:p>
          <a:p>
            <a:r>
              <a:rPr lang="en-GB" sz="1400" noProof="0" dirty="0"/>
              <a:t>Reveal the third step and explain that the coordinators now have 20 minutes to describe their various approaches and to agree on a coordinated response to this emergency. </a:t>
            </a:r>
          </a:p>
          <a:p>
            <a:endParaRPr lang="en-GB" sz="1400" noProof="0" dirty="0"/>
          </a:p>
          <a:p>
            <a:r>
              <a:rPr lang="en-GB" sz="1400" noProof="0" dirty="0"/>
              <a:t>Keep note of the participants’ discussion in order to highlight key points of the pros and cons of each strategy, and any accommodations or critical thinking they use to coordinate their activity. Give time warnings of remaining time to reach their conclusion every 5 minutes.</a:t>
            </a:r>
          </a:p>
          <a:p>
            <a:endParaRPr lang="en-GB" sz="1400" noProof="0" dirty="0"/>
          </a:p>
          <a:p>
            <a:endParaRPr lang="en-GB" sz="1400" noProof="0" dirty="0"/>
          </a:p>
        </p:txBody>
      </p:sp>
    </p:spTree>
    <p:extLst>
      <p:ext uri="{BB962C8B-B14F-4D97-AF65-F5344CB8AC3E}">
        <p14:creationId xmlns:p14="http://schemas.microsoft.com/office/powerpoint/2010/main" val="6648048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Read through the options and point out the elements that the groups didn’t consider.</a:t>
            </a:r>
          </a:p>
          <a:p>
            <a:endParaRPr lang="en-GB" sz="1400" noProof="0" dirty="0"/>
          </a:p>
          <a:p>
            <a:r>
              <a:rPr lang="en-GB" sz="1400" noProof="0" dirty="0"/>
              <a:t>Ask participants if they have had any experience dealing with any of these factors on both the advantage and disadvantage sides of the programs considered.</a:t>
            </a:r>
          </a:p>
          <a:p>
            <a:endParaRPr lang="en-GB" sz="1400" noProof="0" dirty="0"/>
          </a:p>
          <a:p>
            <a:r>
              <a:rPr lang="en-GB" sz="1400" noProof="0" dirty="0"/>
              <a:t>As this may be difficult to see on the screen, prepare copies of this sheet in advance and distribute them to the participants as the proposed answer sheet (file </a:t>
            </a:r>
            <a:r>
              <a:rPr lang="en-GB" sz="1400" b="1" noProof="0" dirty="0"/>
              <a:t>STP 8 Food Strategies Answer Sheet.docx</a:t>
            </a:r>
            <a:r>
              <a:rPr lang="en-GB" sz="1400" noProof="0" dirty="0"/>
              <a:t>). Compare the points on this sheet with those raised in the group discussion to wrap up the exercise.</a:t>
            </a:r>
          </a:p>
          <a:p>
            <a:endParaRPr lang="en-GB" sz="1400" noProof="0" dirty="0"/>
          </a:p>
          <a:p>
            <a:r>
              <a:rPr lang="en-GB" sz="1400" noProof="0" dirty="0"/>
              <a:t>Explain you will now show a short film highlighting the need to coordinate food programmes, prepared by the Global Food Cluster. Advance to the next slide to show the embedded video clip.</a:t>
            </a:r>
          </a:p>
        </p:txBody>
      </p:sp>
    </p:spTree>
    <p:extLst>
      <p:ext uri="{BB962C8B-B14F-4D97-AF65-F5344CB8AC3E}">
        <p14:creationId xmlns:p14="http://schemas.microsoft.com/office/powerpoint/2010/main" val="1706936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Click on the black square to play the embedded video which last less than 2 minutes. The video is straightforward and serves as the final message for this presentation.</a:t>
            </a:r>
          </a:p>
          <a:p>
            <a:endParaRPr lang="en-US" sz="1400" dirty="0"/>
          </a:p>
          <a:p>
            <a:r>
              <a:rPr lang="en-US" sz="1400" dirty="0"/>
              <a:t>YouTube: </a:t>
            </a:r>
            <a:r>
              <a:rPr lang="en-US" sz="1400" dirty="0">
                <a:hlinkClick r:id="rId3"/>
              </a:rPr>
              <a:t>https://www.youtube.com/watch?v=x2wifpLS-Ig</a:t>
            </a:r>
            <a:endParaRPr lang="en-US" sz="1400" dirty="0"/>
          </a:p>
          <a:p>
            <a:endParaRPr lang="en-US" sz="1400" dirty="0"/>
          </a:p>
          <a:p>
            <a:r>
              <a:rPr lang="en-GB" sz="1400"/>
              <a:t>Click “cc” in the video to view subtitles.</a:t>
            </a:r>
            <a:endParaRPr lang="en-US" sz="1400" dirty="0"/>
          </a:p>
        </p:txBody>
      </p:sp>
    </p:spTree>
    <p:extLst>
      <p:ext uri="{BB962C8B-B14F-4D97-AF65-F5344CB8AC3E}">
        <p14:creationId xmlns:p14="http://schemas.microsoft.com/office/powerpoint/2010/main" val="2918817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 quick summary of the key messages of this session. Add in any other observations or key points raised by the participants or otherwise highlighted in your session. </a:t>
            </a:r>
          </a:p>
          <a:p>
            <a:endParaRPr lang="en-US" sz="1400" dirty="0"/>
          </a:p>
          <a:p>
            <a:pPr marL="0" marR="0" indent="0" defTabSz="457200" eaLnBrk="1" fontAlgn="auto" latinLnBrk="0" hangingPunct="1">
              <a:lnSpc>
                <a:spcPct val="117999"/>
              </a:lnSpc>
              <a:spcBef>
                <a:spcPts val="0"/>
              </a:spcBef>
              <a:spcAft>
                <a:spcPts val="0"/>
              </a:spcAft>
              <a:buClrTx/>
              <a:buSzTx/>
              <a:buFontTx/>
              <a:buNone/>
              <a:tabLst/>
              <a:defRPr/>
            </a:pPr>
            <a:r>
              <a:rPr lang="en-US" sz="1400" dirty="0"/>
              <a:t>Mention that in terms of PSEA (protection from sexual exploitation and abuse), this sector is of particular importance, as there are many opportunities for resources to be misused for the purpose of exploiting particularly vulnerable people. Vigilance in this sector is vital to reduce the risk of sexual exploitation and abuse. If you’re using STP session 15 (PSEA) later in the workshop, then look ahead to further information on this topic.</a:t>
            </a:r>
          </a:p>
        </p:txBody>
      </p:sp>
    </p:spTree>
    <p:extLst>
      <p:ext uri="{BB962C8B-B14F-4D97-AF65-F5344CB8AC3E}">
        <p14:creationId xmlns:p14="http://schemas.microsoft.com/office/powerpoint/2010/main" val="592476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Present the slide and then ask the training group if they can identify any other causes of undernutrition.</a:t>
            </a:r>
          </a:p>
          <a:p>
            <a:endParaRPr lang="en-GB" sz="1400" noProof="0" dirty="0"/>
          </a:p>
          <a:p>
            <a:r>
              <a:rPr lang="en-GB" sz="1400" noProof="0" dirty="0"/>
              <a:t>Before presenting this session, read through the content on page 160 </a:t>
            </a:r>
            <a:r>
              <a:rPr lang="en-GB" sz="1400" b="1" i="1" noProof="0" dirty="0"/>
              <a:t>The causes of undernutrition are complex</a:t>
            </a:r>
            <a:r>
              <a:rPr lang="en-GB" sz="1400" noProof="0" dirty="0"/>
              <a:t> and page 162 </a:t>
            </a:r>
            <a:r>
              <a:rPr lang="en-GB" sz="1400" b="1" i="1" noProof="0" dirty="0"/>
              <a:t>Some groups are particularly vulnerable to undernutrition</a:t>
            </a:r>
            <a:r>
              <a:rPr lang="en-GB" sz="1400" noProof="0" dirty="0"/>
              <a:t>.</a:t>
            </a:r>
          </a:p>
        </p:txBody>
      </p:sp>
    </p:spTree>
    <p:extLst>
      <p:ext uri="{BB962C8B-B14F-4D97-AF65-F5344CB8AC3E}">
        <p14:creationId xmlns:p14="http://schemas.microsoft.com/office/powerpoint/2010/main" val="3114103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Thank everyone and take a break. </a:t>
            </a:r>
          </a:p>
        </p:txBody>
      </p:sp>
    </p:spTree>
    <p:extLst>
      <p:ext uri="{BB962C8B-B14F-4D97-AF65-F5344CB8AC3E}">
        <p14:creationId xmlns:p14="http://schemas.microsoft.com/office/powerpoint/2010/main" val="2890795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The key point here is that addressing undernutrition is often as much a WASH, health or even settlement planning issue as a food and nutrition sector concern. For example, even if there is adequate food available, if people are affected by severe diarrheal disease outbreaks due to unclean water, exacerbated by poor site design, or people are forced to travel very long distances to fetch water, malnutrition rates among the population (especially those under 5 years old) will increase. </a:t>
            </a:r>
          </a:p>
        </p:txBody>
      </p:sp>
    </p:spTree>
    <p:extLst>
      <p:ext uri="{BB962C8B-B14F-4D97-AF65-F5344CB8AC3E}">
        <p14:creationId xmlns:p14="http://schemas.microsoft.com/office/powerpoint/2010/main" val="2618302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Remind participants that this presentation will provide a summary of some of the key food security and nutrition standards, but not all of them in detail. Read through the categories and the standards so as to inform the participants of the scope of content that can be found in the chapter.</a:t>
            </a:r>
          </a:p>
        </p:txBody>
      </p:sp>
    </p:spTree>
    <p:extLst>
      <p:ext uri="{BB962C8B-B14F-4D97-AF65-F5344CB8AC3E}">
        <p14:creationId xmlns:p14="http://schemas.microsoft.com/office/powerpoint/2010/main" val="2593154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Read the standard and make sure it is clear to all the participants. Explain that this basically says “Base the response on assessment and analysis, and choose the best strategy for response.” Note that while this is an unarguable standard, there is often much debate about what constitutes “the most appropriate response”. It is up to people in the field to decide that with pro-active engagement from the affected community.</a:t>
            </a:r>
          </a:p>
        </p:txBody>
      </p:sp>
    </p:spTree>
    <p:extLst>
      <p:ext uri="{BB962C8B-B14F-4D97-AF65-F5344CB8AC3E}">
        <p14:creationId xmlns:p14="http://schemas.microsoft.com/office/powerpoint/2010/main" val="450697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standard builds on the previous one by including the phrase “accepted methods”. Sphere goes on to explain these in the key action points and guidance notes throughout the chapter. The two most common methods are weight-for-height (WFH) metrics and the MUAC tape shown in the illustration.</a:t>
            </a:r>
          </a:p>
          <a:p>
            <a:endParaRPr lang="en-GB" sz="1400" noProof="0" dirty="0"/>
          </a:p>
          <a:p>
            <a:r>
              <a:rPr lang="en-GB" sz="1400" noProof="0" dirty="0"/>
              <a:t>Note that the MUAC tape is used for children under the age of 5 or less than 110cm tall, and is a measure of circumference around the arm halfway between the elbow and the shoulder, hence </a:t>
            </a:r>
            <a:r>
              <a:rPr lang="en-GB" sz="1400" b="1" noProof="0" dirty="0"/>
              <a:t>m</a:t>
            </a:r>
            <a:r>
              <a:rPr lang="en-GB" sz="1400" noProof="0" dirty="0"/>
              <a:t>id-</a:t>
            </a:r>
            <a:r>
              <a:rPr lang="en-GB" sz="1400" b="1" noProof="0" dirty="0"/>
              <a:t>u</a:t>
            </a:r>
            <a:r>
              <a:rPr lang="en-GB" sz="1400" noProof="0" dirty="0"/>
              <a:t>pper </a:t>
            </a:r>
            <a:r>
              <a:rPr lang="en-GB" sz="1400" b="1" noProof="0" dirty="0"/>
              <a:t>a</a:t>
            </a:r>
            <a:r>
              <a:rPr lang="en-GB" sz="1400" noProof="0" dirty="0"/>
              <a:t>rm </a:t>
            </a:r>
            <a:r>
              <a:rPr lang="en-GB" sz="1400" b="1" noProof="0" dirty="0"/>
              <a:t>c</a:t>
            </a:r>
            <a:r>
              <a:rPr lang="en-GB" sz="1400" noProof="0" dirty="0"/>
              <a:t>ircumference or MUAC. While there are other uses of different MUAC measurement tapes for pregnant women, for example, this basic standard screening tool for children under 5 is widespread, common, and agreed as a good strategy for assessing malnutrition in almost all emergency contexts. </a:t>
            </a:r>
          </a:p>
        </p:txBody>
      </p:sp>
    </p:spTree>
    <p:extLst>
      <p:ext uri="{BB962C8B-B14F-4D97-AF65-F5344CB8AC3E}">
        <p14:creationId xmlns:p14="http://schemas.microsoft.com/office/powerpoint/2010/main" val="2040498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Read the standard and make sure it is clear to all the participants. Let them know that SAM can be field-defined using the tool in Appendix 4 on page 226.  </a:t>
            </a:r>
          </a:p>
          <a:p>
            <a:pPr marL="0" marR="0" lvl="0" indent="0" defTabSz="457200" eaLnBrk="1" fontAlgn="auto" latinLnBrk="0" hangingPunct="1">
              <a:lnSpc>
                <a:spcPct val="117999"/>
              </a:lnSpc>
              <a:spcBef>
                <a:spcPts val="0"/>
              </a:spcBef>
              <a:spcAft>
                <a:spcPts val="0"/>
              </a:spcAft>
              <a:buClrTx/>
              <a:buSzTx/>
              <a:buFontTx/>
              <a:buNone/>
              <a:tabLst/>
              <a:defRPr/>
            </a:pPr>
            <a:endParaRPr lang="en-GB" sz="1400" noProof="0" dirty="0"/>
          </a:p>
        </p:txBody>
      </p:sp>
    </p:spTree>
    <p:extLst>
      <p:ext uri="{BB962C8B-B14F-4D97-AF65-F5344CB8AC3E}">
        <p14:creationId xmlns:p14="http://schemas.microsoft.com/office/powerpoint/2010/main" val="1898760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Explain that the terms MAM and SAM are common in emergency assessments and update reports from the food and nutrition sector. Knowing these terms and what they mean will help non-food experts better participate in coordination programmes across sectors. </a:t>
            </a:r>
          </a:p>
          <a:p>
            <a:endParaRPr lang="en-US" sz="1400" dirty="0"/>
          </a:p>
          <a:p>
            <a:r>
              <a:rPr lang="en-US" sz="1400" dirty="0"/>
              <a:t>Present the three tiers of malnutrition/undernutrition explaining that they are listed from most severe to the term used to describe malnutrition in general among a given population in which there are cases of undernutrition.</a:t>
            </a:r>
          </a:p>
        </p:txBody>
      </p:sp>
    </p:spTree>
    <p:extLst>
      <p:ext uri="{BB962C8B-B14F-4D97-AF65-F5344CB8AC3E}">
        <p14:creationId xmlns:p14="http://schemas.microsoft.com/office/powerpoint/2010/main" val="16554090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lvl1pPr>
              <a:defRPr>
                <a:solidFill>
                  <a:srgbClr val="000000"/>
                </a:solidFill>
              </a:defRPr>
            </a:lvl1pPr>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ma14="http://schemas.microsoft.com/office/mac/drawingml/2011/main" xmlns=""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lvl1pPr>
              <a:defRPr>
                <a:solidFill>
                  <a:srgbClr val="000000"/>
                </a:solidFill>
              </a:defRPr>
            </a:lvl1pPr>
          </a:lstStyle>
          <a:p>
            <a:r>
              <a:rPr dirty="0"/>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chemeClr val="tx2">
                    <a:lumMod val="50000"/>
                  </a:schemeClr>
                </a:solidFill>
              </a:defRPr>
            </a:lvl1pPr>
            <a:lvl2pPr marL="0" indent="0">
              <a:buSzTx/>
              <a:buNone/>
              <a:defRPr>
                <a:solidFill>
                  <a:schemeClr val="tx2">
                    <a:lumMod val="50000"/>
                  </a:schemeClr>
                </a:solidFill>
              </a:defRPr>
            </a:lvl2pPr>
            <a:lvl3pPr marL="0" indent="0">
              <a:buSzTx/>
              <a:buNone/>
              <a:defRPr>
                <a:solidFill>
                  <a:schemeClr val="tx2">
                    <a:lumMod val="50000"/>
                  </a:schemeClr>
                </a:solidFill>
              </a:defRPr>
            </a:lvl3pPr>
            <a:lvl4pPr marL="0" indent="0">
              <a:buSzTx/>
              <a:buNone/>
              <a:defRPr>
                <a:solidFill>
                  <a:schemeClr val="tx2">
                    <a:lumMod val="50000"/>
                  </a:schemeClr>
                </a:solidFill>
              </a:defRPr>
            </a:lvl4pPr>
            <a:lvl5pPr marL="0" indent="0">
              <a:buSzTx/>
              <a:buNone/>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lvl1pPr>
              <a:defRPr>
                <a:solidFill>
                  <a:srgbClr val="000000"/>
                </a:solidFill>
              </a:defRPr>
            </a:lvl1pPr>
          </a:lstStyle>
          <a:p>
            <a:r>
              <a:rPr dirty="0"/>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3D6E66F-A424-4FAC-B31F-A68F5648810B}" type="datetimeFigureOut">
              <a:rPr lang="en-US">
                <a:solidFill>
                  <a:srgbClr val="000000"/>
                </a:solidFill>
              </a:rPr>
              <a:pPr/>
              <a:t>24-Apr-19</a:t>
            </a:fld>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3ADFEA1-1DF0-4970-BBC2-C3EF895DD6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288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pic>
        <p:nvPicPr>
          <p:cNvPr id="47" name="pasted-image.pdf" descr="pasted-image.pdf"/>
          <p:cNvPicPr>
            <a:picLocks noChangeAspect="1"/>
          </p:cNvPicPr>
          <p:nvPr/>
        </p:nvPicPr>
        <p:blipFill>
          <a:blip r:embed="rId2">
            <a:extLst/>
          </a:blip>
          <a:stretch>
            <a:fillRect/>
          </a:stretch>
        </p:blipFill>
        <p:spPr>
          <a:xfrm>
            <a:off x="522443" y="8540716"/>
            <a:ext cx="2443489" cy="850971"/>
          </a:xfrm>
          <a:prstGeom prst="rect">
            <a:avLst/>
          </a:prstGeom>
          <a:ln w="12700">
            <a:miter lim="400000"/>
          </a:ln>
        </p:spPr>
      </p:pic>
      <p:sp>
        <p:nvSpPr>
          <p:cNvPr id="48" name="T : +41 22 552 3659…"/>
          <p:cNvSpPr txBox="1"/>
          <p:nvPr/>
        </p:nvSpPr>
        <p:spPr>
          <a:xfrm>
            <a:off x="12798640" y="8597861"/>
            <a:ext cx="2714264" cy="53347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gn="r">
              <a:defRPr sz="1400">
                <a:solidFill>
                  <a:srgbClr val="676767"/>
                </a:solidFill>
              </a:defRPr>
            </a:pPr>
            <a:r>
              <a:rPr sz="1400" dirty="0"/>
              <a:t>T : +41 22 552 3659</a:t>
            </a:r>
          </a:p>
          <a:p>
            <a:pPr algn="r">
              <a:defRPr sz="1400" cap="all">
                <a:solidFill>
                  <a:srgbClr val="676767"/>
                </a:solidFill>
                <a:latin typeface="Open Sans Bold"/>
                <a:ea typeface="Open Sans Bold"/>
                <a:cs typeface="Open Sans Bold"/>
                <a:sym typeface="Open Sans Bold"/>
              </a:defRPr>
            </a:pPr>
            <a:r>
              <a:rPr sz="1400" dirty="0" err="1"/>
              <a:t>sphereproject.org</a:t>
            </a:r>
            <a:endParaRPr sz="1400" dirty="0"/>
          </a:p>
        </p:txBody>
      </p:sp>
      <p:pic>
        <p:nvPicPr>
          <p:cNvPr id="49" name="pasted-image.pdf" descr="pasted-image.pdf"/>
          <p:cNvPicPr>
            <a:picLocks noChangeAspect="1"/>
          </p:cNvPicPr>
          <p:nvPr/>
        </p:nvPicPr>
        <p:blipFill>
          <a:blip r:embed="rId3">
            <a:extLst/>
          </a:blip>
          <a:stretch>
            <a:fillRect/>
          </a:stretch>
        </p:blipFill>
        <p:spPr>
          <a:xfrm>
            <a:off x="15604543" y="8671080"/>
            <a:ext cx="66421" cy="406402"/>
          </a:xfrm>
          <a:prstGeom prst="rect">
            <a:avLst/>
          </a:prstGeom>
          <a:ln w="12700">
            <a:miter lim="400000"/>
          </a:ln>
        </p:spPr>
      </p:pic>
      <p:sp>
        <p:nvSpPr>
          <p:cNvPr id="50" name="Page"/>
          <p:cNvSpPr txBox="1"/>
          <p:nvPr/>
        </p:nvSpPr>
        <p:spPr>
          <a:xfrm>
            <a:off x="15745250" y="8587048"/>
            <a:ext cx="801091" cy="31803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1400" cap="all">
                <a:solidFill>
                  <a:srgbClr val="676767"/>
                </a:solidFill>
                <a:latin typeface="Open Sans Bold"/>
                <a:ea typeface="Open Sans Bold"/>
                <a:cs typeface="Open Sans Bold"/>
                <a:sym typeface="Open Sans Bold"/>
              </a:defRPr>
            </a:lvl1pPr>
          </a:lstStyle>
          <a:p>
            <a:r>
              <a:rPr sz="1400" dirty="0"/>
              <a:t>Page</a:t>
            </a:r>
          </a:p>
        </p:txBody>
      </p:sp>
      <p:sp>
        <p:nvSpPr>
          <p:cNvPr id="51" name="Image"/>
          <p:cNvSpPr>
            <a:spLocks noGrp="1"/>
          </p:cNvSpPr>
          <p:nvPr>
            <p:ph type="pic" idx="13"/>
          </p:nvPr>
        </p:nvSpPr>
        <p:spPr>
          <a:xfrm>
            <a:off x="0" y="0"/>
            <a:ext cx="17340263" cy="9753600"/>
          </a:xfrm>
          <a:prstGeom prst="rect">
            <a:avLst/>
          </a:prstGeom>
        </p:spPr>
        <p:txBody>
          <a:bodyPr lIns="91439" tIns="45719" rIns="91439" bIns="45719" anchor="t">
            <a:noAutofit/>
          </a:bodyPr>
          <a:lstStyle/>
          <a:p>
            <a:endParaRPr dirty="0"/>
          </a:p>
        </p:txBody>
      </p:sp>
      <p:sp>
        <p:nvSpPr>
          <p:cNvPr id="52" name="Slide Number"/>
          <p:cNvSpPr txBox="1">
            <a:spLocks noGrp="1"/>
          </p:cNvSpPr>
          <p:nvPr>
            <p:ph type="sldNum" sz="quarter" idx="2"/>
          </p:nvPr>
        </p:nvSpPr>
        <p:spPr>
          <a:xfrm>
            <a:off x="8661665" y="9251950"/>
            <a:ext cx="394339" cy="389915"/>
          </a:xfrm>
          <a:prstGeom prst="rect">
            <a:avLst/>
          </a:prstGeom>
        </p:spPr>
        <p:txBody>
          <a:bodyPr/>
          <a:lstStyle/>
          <a:p>
            <a:fld id="{86CB4B4D-7CA3-9044-876B-883B54F8677D}" type="slidenum">
              <a:rPr/>
              <a:t>‹#›</a:t>
            </a:fld>
            <a:endParaRPr dirty="0"/>
          </a:p>
        </p:txBody>
      </p:sp>
    </p:spTree>
    <p:extLst>
      <p:ext uri="{BB962C8B-B14F-4D97-AF65-F5344CB8AC3E}">
        <p14:creationId xmlns:p14="http://schemas.microsoft.com/office/powerpoint/2010/main" val="171184344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10">
            <a:extLst/>
          </a:blip>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11">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 id="2147483659" r:id="rId7"/>
    <p:sldLayoutId id="2147483660" r:id="rId8"/>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4.wdp"/></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video" Target="https://www.youtube.com/embed/x2wifpLS-Ig?feature=oembed" TargetMode="Externa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2" y="1232990"/>
            <a:ext cx="7450170" cy="1587612"/>
          </a:xfrm>
          <a:prstGeom prst="rect">
            <a:avLst/>
          </a:prstGeom>
        </p:spPr>
        <p:txBody>
          <a:bodyPr>
            <a:normAutofit fontScale="90000"/>
          </a:bodyPr>
          <a:lstStyle/>
          <a:p>
            <a:pPr defTabSz="521910">
              <a:defRPr sz="4000"/>
            </a:pPr>
            <a:r>
              <a:rPr lang="en-GB" sz="7200" noProof="0" dirty="0"/>
              <a:t>Food Security and Nutrition</a:t>
            </a:r>
          </a:p>
        </p:txBody>
      </p:sp>
      <p:sp>
        <p:nvSpPr>
          <p:cNvPr id="4" name="Rectangle 3">
            <a:extLst>
              <a:ext uri="{FF2B5EF4-FFF2-40B4-BE49-F238E27FC236}">
                <a16:creationId xmlns:a16="http://schemas.microsoft.com/office/drawing/2014/main" id="{6F5A1FDB-B74A-4B5C-8FE6-79CE6CD77309}"/>
              </a:ext>
            </a:extLst>
          </p:cNvPr>
          <p:cNvSpPr/>
          <p:nvPr/>
        </p:nvSpPr>
        <p:spPr>
          <a:xfrm>
            <a:off x="1137425" y="9040363"/>
            <a:ext cx="2378582" cy="646331"/>
          </a:xfrm>
          <a:prstGeom prst="rect">
            <a:avLst/>
          </a:prstGeom>
        </p:spPr>
        <p:txBody>
          <a:bodyPr wrap="square">
            <a:spAutoFit/>
          </a:bodyPr>
          <a:lstStyle/>
          <a:p>
            <a:pPr algn="r"/>
            <a:r>
              <a:rPr lang="en-US" dirty="0">
                <a:solidFill>
                  <a:srgbClr val="00B297"/>
                </a:solidFill>
                <a:latin typeface="Open Sans"/>
              </a:rPr>
              <a:t>Lutheran World Federation Nepal </a:t>
            </a:r>
            <a:endParaRPr lang="en-US" dirty="0">
              <a:solidFill>
                <a:srgbClr val="00B297"/>
              </a:solidFill>
            </a:endParaRPr>
          </a:p>
        </p:txBody>
      </p:sp>
      <p:pic>
        <p:nvPicPr>
          <p:cNvPr id="6" name="Picture 5" descr="A close up of food&#10;&#10;Description automatically generated">
            <a:extLst>
              <a:ext uri="{FF2B5EF4-FFF2-40B4-BE49-F238E27FC236}">
                <a16:creationId xmlns:a16="http://schemas.microsoft.com/office/drawing/2014/main" id="{C3B167B3-79A3-4AF9-B908-E7C5408C63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38309" y="3387892"/>
            <a:ext cx="13004800" cy="6365708"/>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5A10-5905-492B-88E3-CF4C5CEC6584}"/>
              </a:ext>
            </a:extLst>
          </p:cNvPr>
          <p:cNvSpPr>
            <a:spLocks noGrp="1"/>
          </p:cNvSpPr>
          <p:nvPr>
            <p:ph type="title"/>
          </p:nvPr>
        </p:nvSpPr>
        <p:spPr>
          <a:xfrm>
            <a:off x="392704" y="70423"/>
            <a:ext cx="16484505" cy="1130300"/>
          </a:xfrm>
        </p:spPr>
        <p:txBody>
          <a:bodyPr>
            <a:normAutofit fontScale="90000"/>
          </a:bodyPr>
          <a:lstStyle/>
          <a:p>
            <a:r>
              <a:rPr lang="en-US" dirty="0"/>
              <a:t>How are the three tiers generally addressed?</a:t>
            </a:r>
          </a:p>
        </p:txBody>
      </p:sp>
      <p:sp>
        <p:nvSpPr>
          <p:cNvPr id="4" name="Slide Number Placeholder 3">
            <a:extLst>
              <a:ext uri="{FF2B5EF4-FFF2-40B4-BE49-F238E27FC236}">
                <a16:creationId xmlns:a16="http://schemas.microsoft.com/office/drawing/2014/main" id="{9C9D4F20-55E4-4356-952B-42D3887E0B9F}"/>
              </a:ext>
            </a:extLst>
          </p:cNvPr>
          <p:cNvSpPr>
            <a:spLocks noGrp="1"/>
          </p:cNvSpPr>
          <p:nvPr>
            <p:ph type="sldNum" sz="quarter" idx="2"/>
          </p:nvPr>
        </p:nvSpPr>
        <p:spPr/>
        <p:txBody>
          <a:bodyPr/>
          <a:lstStyle/>
          <a:p>
            <a:fld id="{86CB4B4D-7CA3-9044-876B-883B54F8677D}" type="slidenum">
              <a:rPr lang="en-US" smtClean="0"/>
              <a:t>10</a:t>
            </a:fld>
            <a:endParaRPr lang="en-US" dirty="0"/>
          </a:p>
        </p:txBody>
      </p:sp>
      <p:sp>
        <p:nvSpPr>
          <p:cNvPr id="5" name="Rectangle 4">
            <a:extLst>
              <a:ext uri="{FF2B5EF4-FFF2-40B4-BE49-F238E27FC236}">
                <a16:creationId xmlns:a16="http://schemas.microsoft.com/office/drawing/2014/main" id="{96876F63-8E8F-4C0B-8992-A6E83B2F4984}"/>
              </a:ext>
            </a:extLst>
          </p:cNvPr>
          <p:cNvSpPr/>
          <p:nvPr/>
        </p:nvSpPr>
        <p:spPr>
          <a:xfrm>
            <a:off x="392704" y="2473780"/>
            <a:ext cx="5071653"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b="1" dirty="0">
                <a:solidFill>
                  <a:srgbClr val="000000"/>
                </a:solidFill>
              </a:rPr>
              <a:t>Severe acute malnutrition (SAM)</a:t>
            </a:r>
            <a:endParaRPr kumimoji="0" lang="en-US" sz="3200" b="1" i="0" u="none" strike="noStrike" cap="none" spc="0" normalizeH="0" baseline="0" dirty="0">
              <a:ln>
                <a:noFill/>
              </a:ln>
              <a:solidFill>
                <a:srgbClr val="000000"/>
              </a:solidFill>
              <a:effectLst/>
              <a:uFillTx/>
              <a:sym typeface="Open Sans Regular"/>
            </a:endParaRPr>
          </a:p>
        </p:txBody>
      </p:sp>
      <p:sp>
        <p:nvSpPr>
          <p:cNvPr id="6" name="Rectangle 5">
            <a:extLst>
              <a:ext uri="{FF2B5EF4-FFF2-40B4-BE49-F238E27FC236}">
                <a16:creationId xmlns:a16="http://schemas.microsoft.com/office/drawing/2014/main" id="{8C8598AF-41AA-4A4B-B3CB-36632D2B00E5}"/>
              </a:ext>
            </a:extLst>
          </p:cNvPr>
          <p:cNvSpPr/>
          <p:nvPr/>
        </p:nvSpPr>
        <p:spPr>
          <a:xfrm>
            <a:off x="7001689" y="6193980"/>
            <a:ext cx="9875520"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b="1" dirty="0">
                <a:solidFill>
                  <a:srgbClr val="000000"/>
                </a:solidFill>
              </a:rPr>
              <a:t>In general, people affected need specialised </a:t>
            </a:r>
            <a:br>
              <a:rPr lang="en-GB" sz="3200" b="1" dirty="0">
                <a:solidFill>
                  <a:srgbClr val="000000"/>
                </a:solidFill>
              </a:rPr>
            </a:br>
            <a:r>
              <a:rPr lang="en-GB" sz="3200" b="1" u="sng" dirty="0">
                <a:solidFill>
                  <a:srgbClr val="000000"/>
                </a:solidFill>
              </a:rPr>
              <a:t>therapeutic</a:t>
            </a:r>
            <a:r>
              <a:rPr lang="en-GB" sz="3200" b="1" dirty="0">
                <a:solidFill>
                  <a:srgbClr val="000000"/>
                </a:solidFill>
              </a:rPr>
              <a:t> feeding.</a:t>
            </a:r>
            <a:endParaRPr kumimoji="0" lang="en-US" sz="3200" b="1" i="0" u="none" strike="noStrike" cap="none" spc="0" normalizeH="0" baseline="0" dirty="0">
              <a:ln>
                <a:noFill/>
              </a:ln>
              <a:solidFill>
                <a:srgbClr val="000000"/>
              </a:solidFill>
              <a:effectLst/>
              <a:uFillTx/>
              <a:sym typeface="Open Sans Regular"/>
            </a:endParaRPr>
          </a:p>
        </p:txBody>
      </p:sp>
      <p:sp>
        <p:nvSpPr>
          <p:cNvPr id="7" name="Rectangle 6">
            <a:extLst>
              <a:ext uri="{FF2B5EF4-FFF2-40B4-BE49-F238E27FC236}">
                <a16:creationId xmlns:a16="http://schemas.microsoft.com/office/drawing/2014/main" id="{DDD02473-9AEE-4B30-B4A6-E57A90986B6E}"/>
              </a:ext>
            </a:extLst>
          </p:cNvPr>
          <p:cNvSpPr/>
          <p:nvPr/>
        </p:nvSpPr>
        <p:spPr>
          <a:xfrm>
            <a:off x="392704" y="4237782"/>
            <a:ext cx="5071653"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b="1" dirty="0">
                <a:solidFill>
                  <a:srgbClr val="000000"/>
                </a:solidFill>
              </a:rPr>
              <a:t>Moderate acute malnutrition (MAM)</a:t>
            </a:r>
            <a:endParaRPr kumimoji="0" lang="en-US" sz="3200" b="1" i="0" u="none" strike="noStrike" cap="none" spc="0" normalizeH="0" baseline="0" dirty="0">
              <a:ln>
                <a:noFill/>
              </a:ln>
              <a:solidFill>
                <a:srgbClr val="000000"/>
              </a:solidFill>
              <a:effectLst/>
              <a:uFillTx/>
              <a:sym typeface="Open Sans Regular"/>
            </a:endParaRPr>
          </a:p>
        </p:txBody>
      </p:sp>
      <p:sp>
        <p:nvSpPr>
          <p:cNvPr id="8" name="Rectangle 7">
            <a:extLst>
              <a:ext uri="{FF2B5EF4-FFF2-40B4-BE49-F238E27FC236}">
                <a16:creationId xmlns:a16="http://schemas.microsoft.com/office/drawing/2014/main" id="{B4245D96-F884-4695-9829-D568C3DD2DB9}"/>
              </a:ext>
            </a:extLst>
          </p:cNvPr>
          <p:cNvSpPr/>
          <p:nvPr/>
        </p:nvSpPr>
        <p:spPr>
          <a:xfrm>
            <a:off x="7001689" y="2472142"/>
            <a:ext cx="9875520"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b="1" dirty="0">
                <a:solidFill>
                  <a:srgbClr val="000000"/>
                </a:solidFill>
              </a:rPr>
              <a:t>The affected people will likely need </a:t>
            </a:r>
            <a:r>
              <a:rPr lang="en-GB" sz="3200" b="1" u="sng" dirty="0">
                <a:solidFill>
                  <a:srgbClr val="000000"/>
                </a:solidFill>
              </a:rPr>
              <a:t>supplemental</a:t>
            </a:r>
            <a:r>
              <a:rPr lang="en-GB" sz="3200" b="1" dirty="0">
                <a:solidFill>
                  <a:srgbClr val="000000"/>
                </a:solidFill>
              </a:rPr>
              <a:t> food.</a:t>
            </a:r>
          </a:p>
        </p:txBody>
      </p:sp>
      <p:sp>
        <p:nvSpPr>
          <p:cNvPr id="9" name="Rectangle 8">
            <a:extLst>
              <a:ext uri="{FF2B5EF4-FFF2-40B4-BE49-F238E27FC236}">
                <a16:creationId xmlns:a16="http://schemas.microsoft.com/office/drawing/2014/main" id="{68AF4A3B-E931-4210-BF0F-D6DC950A0F85}"/>
              </a:ext>
            </a:extLst>
          </p:cNvPr>
          <p:cNvSpPr/>
          <p:nvPr/>
        </p:nvSpPr>
        <p:spPr>
          <a:xfrm>
            <a:off x="7001690" y="4237782"/>
            <a:ext cx="9875520"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b="1" dirty="0">
                <a:solidFill>
                  <a:srgbClr val="000000"/>
                </a:solidFill>
              </a:rPr>
              <a:t>General </a:t>
            </a:r>
            <a:r>
              <a:rPr lang="en-GB" sz="3200" b="1" u="sng" dirty="0">
                <a:solidFill>
                  <a:srgbClr val="000000"/>
                </a:solidFill>
              </a:rPr>
              <a:t>food (or cash) distribution</a:t>
            </a:r>
            <a:r>
              <a:rPr lang="en-GB" sz="3200" b="1" dirty="0">
                <a:solidFill>
                  <a:srgbClr val="000000"/>
                </a:solidFill>
              </a:rPr>
              <a:t> programmes </a:t>
            </a:r>
            <a:br>
              <a:rPr lang="en-GB" sz="3200" b="1" dirty="0">
                <a:solidFill>
                  <a:srgbClr val="000000"/>
                </a:solidFill>
              </a:rPr>
            </a:br>
            <a:r>
              <a:rPr lang="en-GB" sz="3200" b="1" dirty="0">
                <a:solidFill>
                  <a:srgbClr val="000000"/>
                </a:solidFill>
              </a:rPr>
              <a:t>address these nutrition concerns generally. </a:t>
            </a:r>
            <a:endParaRPr kumimoji="0" lang="en-US" sz="3200" b="1" i="0" u="none" strike="noStrike" cap="none" spc="0" normalizeH="0" baseline="0" dirty="0">
              <a:ln>
                <a:noFill/>
              </a:ln>
              <a:solidFill>
                <a:srgbClr val="000000"/>
              </a:solidFill>
              <a:effectLst/>
              <a:uFillTx/>
              <a:sym typeface="Open Sans Regular"/>
            </a:endParaRPr>
          </a:p>
        </p:txBody>
      </p:sp>
      <p:sp>
        <p:nvSpPr>
          <p:cNvPr id="10" name="Rectangle 9">
            <a:extLst>
              <a:ext uri="{FF2B5EF4-FFF2-40B4-BE49-F238E27FC236}">
                <a16:creationId xmlns:a16="http://schemas.microsoft.com/office/drawing/2014/main" id="{A3B84E6B-901C-4B95-B98E-60D76CF4493F}"/>
              </a:ext>
            </a:extLst>
          </p:cNvPr>
          <p:cNvSpPr/>
          <p:nvPr/>
        </p:nvSpPr>
        <p:spPr>
          <a:xfrm>
            <a:off x="392704" y="6193980"/>
            <a:ext cx="5071653" cy="109728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r>
              <a:rPr lang="en-US" sz="3200" b="1" dirty="0">
                <a:solidFill>
                  <a:srgbClr val="000000"/>
                </a:solidFill>
              </a:rPr>
              <a:t>Global acute malnutrition (GAM)</a:t>
            </a:r>
          </a:p>
        </p:txBody>
      </p:sp>
      <p:cxnSp>
        <p:nvCxnSpPr>
          <p:cNvPr id="14" name="Straight Arrow Connector 13">
            <a:extLst>
              <a:ext uri="{FF2B5EF4-FFF2-40B4-BE49-F238E27FC236}">
                <a16:creationId xmlns:a16="http://schemas.microsoft.com/office/drawing/2014/main" id="{BCD0AF11-464E-4D34-B775-E09569170B04}"/>
              </a:ext>
            </a:extLst>
          </p:cNvPr>
          <p:cNvCxnSpPr>
            <a:stCxn id="10" idx="3"/>
            <a:endCxn id="9" idx="1"/>
          </p:cNvCxnSpPr>
          <p:nvPr/>
        </p:nvCxnSpPr>
        <p:spPr>
          <a:xfrm flipV="1">
            <a:off x="5464357" y="4786422"/>
            <a:ext cx="1537333" cy="1956198"/>
          </a:xfrm>
          <a:prstGeom prst="straightConnector1">
            <a:avLst/>
          </a:prstGeom>
          <a:noFill/>
          <a:ln w="76200" cap="flat">
            <a:solidFill>
              <a:schemeClr val="accent1"/>
            </a:solidFill>
            <a:prstDash val="solid"/>
            <a:round/>
            <a:tailEnd type="triangle"/>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16" name="Straight Arrow Connector 15">
            <a:extLst>
              <a:ext uri="{FF2B5EF4-FFF2-40B4-BE49-F238E27FC236}">
                <a16:creationId xmlns:a16="http://schemas.microsoft.com/office/drawing/2014/main" id="{FB78AAE2-0654-412F-A613-D916DDC0D835}"/>
              </a:ext>
            </a:extLst>
          </p:cNvPr>
          <p:cNvCxnSpPr>
            <a:stCxn id="5" idx="3"/>
            <a:endCxn id="6" idx="1"/>
          </p:cNvCxnSpPr>
          <p:nvPr/>
        </p:nvCxnSpPr>
        <p:spPr>
          <a:xfrm>
            <a:off x="5464357" y="3022420"/>
            <a:ext cx="1537332" cy="3720200"/>
          </a:xfrm>
          <a:prstGeom prst="straightConnector1">
            <a:avLst/>
          </a:prstGeom>
          <a:noFill/>
          <a:ln w="76200" cap="flat">
            <a:solidFill>
              <a:schemeClr val="accent1"/>
            </a:solidFill>
            <a:prstDash val="solid"/>
            <a:round/>
            <a:tailEnd type="triangle"/>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18" name="Straight Arrow Connector 17">
            <a:extLst>
              <a:ext uri="{FF2B5EF4-FFF2-40B4-BE49-F238E27FC236}">
                <a16:creationId xmlns:a16="http://schemas.microsoft.com/office/drawing/2014/main" id="{C1AD2C25-753D-4540-9013-5FB12DB0F963}"/>
              </a:ext>
            </a:extLst>
          </p:cNvPr>
          <p:cNvCxnSpPr>
            <a:stCxn id="7" idx="3"/>
            <a:endCxn id="8" idx="1"/>
          </p:cNvCxnSpPr>
          <p:nvPr/>
        </p:nvCxnSpPr>
        <p:spPr>
          <a:xfrm flipV="1">
            <a:off x="5464357" y="3020782"/>
            <a:ext cx="1537332" cy="1765640"/>
          </a:xfrm>
          <a:prstGeom prst="straightConnector1">
            <a:avLst/>
          </a:prstGeom>
          <a:noFill/>
          <a:ln w="76200" cap="flat">
            <a:solidFill>
              <a:schemeClr val="accent1"/>
            </a:solidFill>
            <a:prstDash val="solid"/>
            <a:round/>
            <a:tailEnd type="triangle"/>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6186303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ADBB5-207F-44EE-8FA6-FAF2CA4F1C20}"/>
              </a:ext>
            </a:extLst>
          </p:cNvPr>
          <p:cNvSpPr>
            <a:spLocks noGrp="1"/>
          </p:cNvSpPr>
          <p:nvPr>
            <p:ph type="title"/>
          </p:nvPr>
        </p:nvSpPr>
        <p:spPr>
          <a:xfrm>
            <a:off x="392704" y="70423"/>
            <a:ext cx="16525467" cy="1130300"/>
          </a:xfrm>
        </p:spPr>
        <p:txBody>
          <a:bodyPr>
            <a:normAutofit/>
          </a:bodyPr>
          <a:lstStyle/>
          <a:p>
            <a:r>
              <a:rPr lang="en-GB" noProof="0" dirty="0"/>
              <a:t>Relating MUAC to GAM, MAM and SAM</a:t>
            </a:r>
          </a:p>
        </p:txBody>
      </p:sp>
      <p:sp>
        <p:nvSpPr>
          <p:cNvPr id="4" name="Slide Number Placeholder 3">
            <a:extLst>
              <a:ext uri="{FF2B5EF4-FFF2-40B4-BE49-F238E27FC236}">
                <a16:creationId xmlns:a16="http://schemas.microsoft.com/office/drawing/2014/main" id="{30DE97C2-D527-4A18-9367-7984E461E56F}"/>
              </a:ext>
            </a:extLst>
          </p:cNvPr>
          <p:cNvSpPr>
            <a:spLocks noGrp="1"/>
          </p:cNvSpPr>
          <p:nvPr>
            <p:ph type="sldNum" sz="quarter" idx="2"/>
          </p:nvPr>
        </p:nvSpPr>
        <p:spPr/>
        <p:txBody>
          <a:bodyPr/>
          <a:lstStyle/>
          <a:p>
            <a:fld id="{86CB4B4D-7CA3-9044-876B-883B54F8677D}" type="slidenum">
              <a:rPr lang="en-US" smtClean="0"/>
              <a:t>11</a:t>
            </a:fld>
            <a:endParaRPr lang="en-US" dirty="0"/>
          </a:p>
        </p:txBody>
      </p:sp>
      <p:pic>
        <p:nvPicPr>
          <p:cNvPr id="5" name="Picture 4">
            <a:extLst>
              <a:ext uri="{FF2B5EF4-FFF2-40B4-BE49-F238E27FC236}">
                <a16:creationId xmlns:a16="http://schemas.microsoft.com/office/drawing/2014/main" id="{2A210AE8-7CB0-43F4-A636-629550863D71}"/>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392703" y="1502971"/>
            <a:ext cx="16525467" cy="4602480"/>
          </a:xfrm>
          <a:prstGeom prst="rect">
            <a:avLst/>
          </a:prstGeom>
        </p:spPr>
      </p:pic>
      <p:sp>
        <p:nvSpPr>
          <p:cNvPr id="6" name="TextBox 5">
            <a:extLst>
              <a:ext uri="{FF2B5EF4-FFF2-40B4-BE49-F238E27FC236}">
                <a16:creationId xmlns:a16="http://schemas.microsoft.com/office/drawing/2014/main" id="{387BA65C-4902-4129-9186-CC30EB33AE04}"/>
              </a:ext>
            </a:extLst>
          </p:cNvPr>
          <p:cNvSpPr txBox="1"/>
          <p:nvPr/>
        </p:nvSpPr>
        <p:spPr>
          <a:xfrm>
            <a:off x="13869512" y="8536991"/>
            <a:ext cx="204222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226</a:t>
            </a:r>
          </a:p>
        </p:txBody>
      </p:sp>
      <p:pic>
        <p:nvPicPr>
          <p:cNvPr id="7" name="Picture 6" descr="Image result for 2018 SPhere HAndbook">
            <a:extLst>
              <a:ext uri="{FF2B5EF4-FFF2-40B4-BE49-F238E27FC236}">
                <a16:creationId xmlns:a16="http://schemas.microsoft.com/office/drawing/2014/main" id="{3237DD3A-97F7-4DAE-8AF3-DBF1420C306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267292" y="6555164"/>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Text Placeholder 5">
            <a:extLst>
              <a:ext uri="{FF2B5EF4-FFF2-40B4-BE49-F238E27FC236}">
                <a16:creationId xmlns:a16="http://schemas.microsoft.com/office/drawing/2014/main" id="{583B01FD-23BA-4843-9EB6-1E617B6703A0}"/>
              </a:ext>
            </a:extLst>
          </p:cNvPr>
          <p:cNvSpPr>
            <a:spLocks noGrp="1"/>
          </p:cNvSpPr>
          <p:nvPr>
            <p:ph type="body" sz="quarter" idx="1"/>
          </p:nvPr>
        </p:nvSpPr>
        <p:spPr>
          <a:xfrm>
            <a:off x="605155" y="6555164"/>
            <a:ext cx="12367600" cy="4561268"/>
          </a:xfrm>
        </p:spPr>
        <p:txBody>
          <a:bodyPr>
            <a:normAutofit/>
          </a:bodyPr>
          <a:lstStyle/>
          <a:p>
            <a:r>
              <a:rPr lang="en-GB" b="1" noProof="0" dirty="0"/>
              <a:t>Terminology note: GAM = MAM + SAM</a:t>
            </a:r>
            <a:endParaRPr lang="en-GB" noProof="0" dirty="0"/>
          </a:p>
          <a:p>
            <a:endParaRPr lang="en-GB" noProof="0" dirty="0"/>
          </a:p>
          <a:p>
            <a:endParaRPr lang="en-GB" noProof="0" dirty="0"/>
          </a:p>
        </p:txBody>
      </p:sp>
    </p:spTree>
    <p:extLst>
      <p:ext uri="{BB962C8B-B14F-4D97-AF65-F5344CB8AC3E}">
        <p14:creationId xmlns:p14="http://schemas.microsoft.com/office/powerpoint/2010/main" val="421659768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close up of food&#10;&#10;Description automatically generated">
            <a:extLst>
              <a:ext uri="{FF2B5EF4-FFF2-40B4-BE49-F238E27FC236}">
                <a16:creationId xmlns:a16="http://schemas.microsoft.com/office/drawing/2014/main" id="{64C31ECE-FFB3-4337-BB92-9D79DA847227}"/>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55639" y="104803"/>
            <a:ext cx="10059968" cy="1988692"/>
          </a:xfrm>
        </p:spPr>
        <p:txBody>
          <a:bodyPr>
            <a:normAutofit fontScale="90000"/>
          </a:bodyPr>
          <a:lstStyle/>
          <a:p>
            <a:r>
              <a:rPr lang="en-GB" noProof="0" dirty="0"/>
              <a:t>Micronutrient deficiencies standard 3: Micronutrient deficiencies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415081" y="3008725"/>
            <a:ext cx="9702761" cy="2552032"/>
          </a:xfrm>
        </p:spPr>
        <p:txBody>
          <a:bodyPr>
            <a:normAutofit/>
          </a:bodyPr>
          <a:lstStyle/>
          <a:p>
            <a:r>
              <a:rPr lang="en-GB" noProof="0" dirty="0">
                <a:solidFill>
                  <a:srgbClr val="000000"/>
                </a:solidFill>
              </a:rPr>
              <a:t>Micronutrient deficiencies are corrected.</a:t>
            </a:r>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432844" y="9142432"/>
            <a:ext cx="6549451" cy="406401"/>
          </a:xfrm>
        </p:spPr>
        <p:txBody>
          <a:bodyPr>
            <a:normAutofit/>
          </a:bodyPr>
          <a:lstStyle/>
          <a:p>
            <a:r>
              <a:rPr lang="en-GB" sz="2000" dirty="0">
                <a:solidFill>
                  <a:srgbClr val="00B297"/>
                </a:solidFill>
                <a:latin typeface="Open Sans Regular"/>
                <a:sym typeface="Open Sans Regular"/>
              </a:rPr>
              <a:t>IFRC</a:t>
            </a:r>
            <a:r>
              <a:rPr lang="en-GB" sz="2000" dirty="0">
                <a:solidFill>
                  <a:srgbClr val="00B297"/>
                </a:solidFill>
                <a:latin typeface="Open Sans Regular"/>
              </a:rPr>
              <a:t>/</a:t>
            </a:r>
            <a:r>
              <a:rPr lang="en-GB" sz="2000" dirty="0">
                <a:solidFill>
                  <a:srgbClr val="00B297"/>
                </a:solidFill>
                <a:latin typeface="Open Sans Regular"/>
                <a:sym typeface="Open Sans Regular"/>
              </a:rPr>
              <a:t>José </a:t>
            </a:r>
            <a:r>
              <a:rPr lang="en-GB" sz="2000" dirty="0" err="1">
                <a:solidFill>
                  <a:srgbClr val="00B297"/>
                </a:solidFill>
                <a:latin typeface="Open Sans Regular"/>
                <a:sym typeface="Open Sans Regular"/>
              </a:rPr>
              <a:t>Cendon</a:t>
            </a:r>
            <a:endParaRPr lang="en-GB" sz="2000" dirty="0">
              <a:solidFill>
                <a:srgbClr val="00B297"/>
              </a:solidFill>
              <a:latin typeface="Open Sans Regular"/>
              <a:sym typeface="Open Sans Regular"/>
            </a:endParaRP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12</a:t>
            </a:fld>
            <a:endParaRPr lang="en-US" dirty="0"/>
          </a:p>
        </p:txBody>
      </p:sp>
      <p:sp>
        <p:nvSpPr>
          <p:cNvPr id="8" name="Text Placeholder 5">
            <a:extLst>
              <a:ext uri="{FF2B5EF4-FFF2-40B4-BE49-F238E27FC236}">
                <a16:creationId xmlns:a16="http://schemas.microsoft.com/office/drawing/2014/main" id="{65AAE63A-06A3-4D6C-9953-19A6F4FAE6C8}"/>
              </a:ext>
            </a:extLst>
          </p:cNvPr>
          <p:cNvSpPr txBox="1">
            <a:spLocks/>
          </p:cNvSpPr>
          <p:nvPr/>
        </p:nvSpPr>
        <p:spPr>
          <a:xfrm>
            <a:off x="441959" y="3901440"/>
            <a:ext cx="10778729" cy="566701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spcBef>
                <a:spcPts val="600"/>
              </a:spcBef>
            </a:pPr>
            <a:r>
              <a:rPr lang="en-US" b="1" dirty="0">
                <a:solidFill>
                  <a:srgbClr val="000000"/>
                </a:solidFill>
              </a:rPr>
              <a:t>Terminology note: </a:t>
            </a:r>
            <a:r>
              <a:rPr lang="en-US" dirty="0">
                <a:solidFill>
                  <a:srgbClr val="000000"/>
                </a:solidFill>
              </a:rPr>
              <a:t>Common diseases resulting from micronutrient deficiencies are: </a:t>
            </a:r>
          </a:p>
          <a:p>
            <a:pPr marL="571500" indent="-571500" hangingPunct="1">
              <a:spcBef>
                <a:spcPts val="600"/>
              </a:spcBef>
              <a:buFont typeface="Arial" panose="020B0604020202020204" pitchFamily="34" charset="0"/>
              <a:buChar char="•"/>
            </a:pPr>
            <a:r>
              <a:rPr lang="en-US" b="1" dirty="0">
                <a:solidFill>
                  <a:srgbClr val="000000"/>
                </a:solidFill>
                <a:latin typeface="Titillium Web"/>
              </a:rPr>
              <a:t>scurvy</a:t>
            </a:r>
            <a:r>
              <a:rPr lang="en-US" dirty="0">
                <a:solidFill>
                  <a:srgbClr val="000000"/>
                </a:solidFill>
                <a:latin typeface="Titillium Web"/>
              </a:rPr>
              <a:t> (vitamin C deficiency)</a:t>
            </a:r>
          </a:p>
          <a:p>
            <a:pPr marL="571500" indent="-571500" hangingPunct="1">
              <a:spcBef>
                <a:spcPts val="600"/>
              </a:spcBef>
              <a:buFont typeface="Arial" panose="020B0604020202020204" pitchFamily="34" charset="0"/>
              <a:buChar char="•"/>
            </a:pPr>
            <a:r>
              <a:rPr lang="en-US" b="1" dirty="0">
                <a:solidFill>
                  <a:srgbClr val="000000"/>
                </a:solidFill>
                <a:latin typeface="Titillium Web"/>
              </a:rPr>
              <a:t>pellagra</a:t>
            </a:r>
            <a:r>
              <a:rPr lang="en-US" dirty="0">
                <a:solidFill>
                  <a:srgbClr val="000000"/>
                </a:solidFill>
                <a:latin typeface="Titillium Web"/>
              </a:rPr>
              <a:t> (niacin deficiency) </a:t>
            </a:r>
          </a:p>
          <a:p>
            <a:pPr marL="571500" indent="-571500" hangingPunct="1">
              <a:spcBef>
                <a:spcPts val="600"/>
              </a:spcBef>
              <a:buFont typeface="Arial" panose="020B0604020202020204" pitchFamily="34" charset="0"/>
              <a:buChar char="•"/>
            </a:pPr>
            <a:r>
              <a:rPr lang="en-US" b="1" dirty="0">
                <a:solidFill>
                  <a:srgbClr val="000000"/>
                </a:solidFill>
                <a:latin typeface="Titillium Web"/>
              </a:rPr>
              <a:t>beriberi </a:t>
            </a:r>
            <a:r>
              <a:rPr lang="en-US" dirty="0">
                <a:solidFill>
                  <a:srgbClr val="000000"/>
                </a:solidFill>
                <a:latin typeface="Titillium Web"/>
              </a:rPr>
              <a:t>(thiamine deficiency) </a:t>
            </a:r>
          </a:p>
          <a:p>
            <a:pPr marL="571500" indent="-571500" hangingPunct="1">
              <a:spcBef>
                <a:spcPts val="600"/>
              </a:spcBef>
              <a:buFont typeface="Arial" panose="020B0604020202020204" pitchFamily="34" charset="0"/>
              <a:buChar char="•"/>
            </a:pPr>
            <a:r>
              <a:rPr lang="en-US" b="1" dirty="0">
                <a:solidFill>
                  <a:srgbClr val="000000"/>
                </a:solidFill>
                <a:latin typeface="Titillium Web"/>
              </a:rPr>
              <a:t>ariboflavinosis </a:t>
            </a:r>
            <a:r>
              <a:rPr lang="en-US" dirty="0">
                <a:solidFill>
                  <a:srgbClr val="000000"/>
                </a:solidFill>
                <a:latin typeface="Titillium Web"/>
              </a:rPr>
              <a:t>(riboflavin deficiency)</a:t>
            </a:r>
            <a:endParaRPr lang="en-US" dirty="0">
              <a:solidFill>
                <a:srgbClr val="000000"/>
              </a:solidFill>
            </a:endParaRPr>
          </a:p>
        </p:txBody>
      </p:sp>
    </p:spTree>
    <p:extLst>
      <p:ext uri="{BB962C8B-B14F-4D97-AF65-F5344CB8AC3E}">
        <p14:creationId xmlns:p14="http://schemas.microsoft.com/office/powerpoint/2010/main" val="320711212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85B75-19D5-4F1A-9DC4-2F8B2E106E06}"/>
              </a:ext>
            </a:extLst>
          </p:cNvPr>
          <p:cNvSpPr>
            <a:spLocks noGrp="1"/>
          </p:cNvSpPr>
          <p:nvPr>
            <p:ph type="title"/>
          </p:nvPr>
        </p:nvSpPr>
        <p:spPr/>
        <p:txBody>
          <a:bodyPr/>
          <a:lstStyle/>
          <a:p>
            <a:r>
              <a:rPr lang="en-GB" noProof="0" dirty="0"/>
              <a:t>Correcting micronutrient deficiencies </a:t>
            </a:r>
          </a:p>
        </p:txBody>
      </p:sp>
      <p:sp>
        <p:nvSpPr>
          <p:cNvPr id="3" name="Text Placeholder 2">
            <a:extLst>
              <a:ext uri="{FF2B5EF4-FFF2-40B4-BE49-F238E27FC236}">
                <a16:creationId xmlns:a16="http://schemas.microsoft.com/office/drawing/2014/main" id="{2BB8237F-8342-4A5F-9A0A-17C301BE3D10}"/>
              </a:ext>
            </a:extLst>
          </p:cNvPr>
          <p:cNvSpPr>
            <a:spLocks noGrp="1"/>
          </p:cNvSpPr>
          <p:nvPr>
            <p:ph type="body" idx="1"/>
          </p:nvPr>
        </p:nvSpPr>
        <p:spPr>
          <a:xfrm>
            <a:off x="1040018" y="2323021"/>
            <a:ext cx="14800185" cy="6852653"/>
          </a:xfrm>
        </p:spPr>
        <p:txBody>
          <a:bodyPr>
            <a:normAutofit/>
          </a:bodyPr>
          <a:lstStyle/>
          <a:p>
            <a:pPr marL="0" indent="0">
              <a:buNone/>
            </a:pPr>
            <a:r>
              <a:rPr lang="en-GB" noProof="0" dirty="0">
                <a:sym typeface="Helvetica Neue"/>
              </a:rPr>
              <a:t>There are three approaches to controlling micronutrient deficiencies:</a:t>
            </a:r>
          </a:p>
          <a:p>
            <a:pPr marL="1082675" indent="-295275"/>
            <a:r>
              <a:rPr lang="en-GB" b="1" noProof="0" dirty="0">
                <a:sym typeface="Helvetica Neue"/>
              </a:rPr>
              <a:t>supplementation; </a:t>
            </a:r>
          </a:p>
          <a:p>
            <a:pPr marL="1082675" indent="-295275"/>
            <a:r>
              <a:rPr lang="en-GB" b="1" noProof="0" dirty="0">
                <a:sym typeface="Helvetica Neue"/>
              </a:rPr>
              <a:t>fortification; and </a:t>
            </a:r>
          </a:p>
          <a:p>
            <a:pPr marL="1082675" indent="-295275"/>
            <a:r>
              <a:rPr lang="en-GB" b="1" dirty="0">
                <a:sym typeface="Helvetica Neue"/>
              </a:rPr>
              <a:t>f</a:t>
            </a:r>
            <a:r>
              <a:rPr lang="en-GB" b="1" noProof="0" dirty="0">
                <a:sym typeface="Helvetica Neue"/>
              </a:rPr>
              <a:t>ood-based approaches.</a:t>
            </a:r>
            <a:r>
              <a:rPr lang="en-GB" noProof="0" dirty="0">
                <a:sym typeface="Helvetica Neue"/>
              </a:rPr>
              <a:t> </a:t>
            </a:r>
          </a:p>
          <a:p>
            <a:pPr marL="0" indent="0">
              <a:buNone/>
            </a:pPr>
            <a:r>
              <a:rPr lang="en-GB" noProof="0" dirty="0">
                <a:sym typeface="Helvetica Neue"/>
              </a:rPr>
              <a:t>While all three approaches are used in crises, the most common and widely used is supplementation.</a:t>
            </a:r>
          </a:p>
          <a:p>
            <a:endParaRPr lang="en-GB" noProof="0" dirty="0"/>
          </a:p>
        </p:txBody>
      </p:sp>
      <p:sp>
        <p:nvSpPr>
          <p:cNvPr id="4" name="Slide Number Placeholder 3">
            <a:extLst>
              <a:ext uri="{FF2B5EF4-FFF2-40B4-BE49-F238E27FC236}">
                <a16:creationId xmlns:a16="http://schemas.microsoft.com/office/drawing/2014/main" id="{58B2E7B0-A907-41CD-9F1E-F568BB2AB662}"/>
              </a:ext>
            </a:extLst>
          </p:cNvPr>
          <p:cNvSpPr>
            <a:spLocks noGrp="1"/>
          </p:cNvSpPr>
          <p:nvPr>
            <p:ph type="sldNum" sz="quarter" idx="2"/>
          </p:nvPr>
        </p:nvSpPr>
        <p:spPr/>
        <p:txBody>
          <a:bodyPr/>
          <a:lstStyle/>
          <a:p>
            <a:fld id="{86CB4B4D-7CA3-9044-876B-883B54F8677D}" type="slidenum">
              <a:rPr lang="en-US" smtClean="0"/>
              <a:t>13</a:t>
            </a:fld>
            <a:endParaRPr lang="en-US" dirty="0"/>
          </a:p>
        </p:txBody>
      </p:sp>
      <p:sp>
        <p:nvSpPr>
          <p:cNvPr id="5" name="TextBox 4">
            <a:extLst>
              <a:ext uri="{FF2B5EF4-FFF2-40B4-BE49-F238E27FC236}">
                <a16:creationId xmlns:a16="http://schemas.microsoft.com/office/drawing/2014/main" id="{165074CB-9665-4CF9-AB98-C3521B5321BA}"/>
              </a:ext>
            </a:extLst>
          </p:cNvPr>
          <p:cNvSpPr txBox="1"/>
          <p:nvPr/>
        </p:nvSpPr>
        <p:spPr>
          <a:xfrm>
            <a:off x="14195757" y="8779316"/>
            <a:ext cx="204222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182</a:t>
            </a:r>
          </a:p>
        </p:txBody>
      </p:sp>
      <p:pic>
        <p:nvPicPr>
          <p:cNvPr id="6" name="Picture 5" descr="Image result for 2018 SPhere HAndbook">
            <a:extLst>
              <a:ext uri="{FF2B5EF4-FFF2-40B4-BE49-F238E27FC236}">
                <a16:creationId xmlns:a16="http://schemas.microsoft.com/office/drawing/2014/main" id="{7FE38737-80A3-4EF2-9816-494B26608C0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593536" y="6980462"/>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40994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icture containing person, food, indoor, plate&#10;&#10;Description automatically generated">
            <a:extLst>
              <a:ext uri="{FF2B5EF4-FFF2-40B4-BE49-F238E27FC236}">
                <a16:creationId xmlns:a16="http://schemas.microsoft.com/office/drawing/2014/main" id="{A3FAD3C4-34D2-43EA-BB10-94A723A5090B}"/>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55638" y="105611"/>
            <a:ext cx="10059969" cy="1988692"/>
          </a:xfrm>
        </p:spPr>
        <p:txBody>
          <a:bodyPr>
            <a:normAutofit fontScale="90000"/>
          </a:bodyPr>
          <a:lstStyle/>
          <a:p>
            <a:r>
              <a:rPr lang="en-GB" noProof="0" dirty="0"/>
              <a:t>Infant and young child feeding standard 4.1: Policy guidance and coordination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477559" y="4220260"/>
            <a:ext cx="9020181" cy="3585410"/>
          </a:xfrm>
        </p:spPr>
        <p:txBody>
          <a:bodyPr>
            <a:normAutofit/>
          </a:bodyPr>
          <a:lstStyle/>
          <a:p>
            <a:r>
              <a:rPr lang="en-GB" sz="4800" noProof="0" dirty="0"/>
              <a:t>Policy guidance and coordination ensure safe, timely and appropriate infant and young child feeding.</a:t>
            </a:r>
            <a:r>
              <a:rPr lang="en-GB" sz="4800" b="1" noProof="0" dirty="0"/>
              <a:t> </a:t>
            </a:r>
            <a:endParaRPr lang="en-GB" sz="4800" noProof="0" dirty="0"/>
          </a:p>
          <a:p>
            <a:endParaRPr lang="en-GB" sz="4800" noProof="0" dirty="0"/>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901888" y="9010387"/>
            <a:ext cx="6549451" cy="406401"/>
          </a:xfrm>
        </p:spPr>
        <p:txBody>
          <a:bodyPr>
            <a:normAutofit lnSpcReduction="10000"/>
          </a:bodyPr>
          <a:lstStyle/>
          <a:p>
            <a:r>
              <a:rPr lang="en-GB" sz="2200" dirty="0">
                <a:solidFill>
                  <a:srgbClr val="00B297"/>
                </a:solidFill>
                <a:latin typeface="Open Sans Regular"/>
                <a:sym typeface="Open Sans Regular"/>
              </a:rPr>
              <a:t>CARE Haiti</a:t>
            </a:r>
          </a:p>
          <a:p>
            <a:endParaRPr lang="en-GB" noProof="0" dirty="0"/>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14</a:t>
            </a:fld>
            <a:endParaRPr lang="en-US" dirty="0"/>
          </a:p>
        </p:txBody>
      </p:sp>
    </p:spTree>
    <p:extLst>
      <p:ext uri="{BB962C8B-B14F-4D97-AF65-F5344CB8AC3E}">
        <p14:creationId xmlns:p14="http://schemas.microsoft.com/office/powerpoint/2010/main" val="369322917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erson that is standing in the grass&#10;&#10;Description automatically generated">
            <a:extLst>
              <a:ext uri="{FF2B5EF4-FFF2-40B4-BE49-F238E27FC236}">
                <a16:creationId xmlns:a16="http://schemas.microsoft.com/office/drawing/2014/main" id="{B83CA9F1-0C02-4937-8184-5332652895D8}"/>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55639" y="120315"/>
            <a:ext cx="9117545" cy="1988692"/>
          </a:xfrm>
        </p:spPr>
        <p:txBody>
          <a:bodyPr>
            <a:normAutofit fontScale="90000"/>
          </a:bodyPr>
          <a:lstStyle/>
          <a:p>
            <a:r>
              <a:rPr lang="en-GB" noProof="0" dirty="0"/>
              <a:t>Food security standard 5: General food security</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355639" y="2416458"/>
            <a:ext cx="9554645" cy="5618588"/>
          </a:xfrm>
        </p:spPr>
        <p:txBody>
          <a:bodyPr>
            <a:normAutofit/>
          </a:bodyPr>
          <a:lstStyle/>
          <a:p>
            <a:r>
              <a:rPr lang="en-GB" sz="4800" noProof="0" dirty="0">
                <a:solidFill>
                  <a:srgbClr val="000000"/>
                </a:solidFill>
              </a:rPr>
              <a:t>People receive food assistance that ensures their survival, upholds their dignity, prevents the erosion of their assets and builds </a:t>
            </a:r>
            <a:r>
              <a:rPr lang="en-GB" sz="4800" b="1" noProof="0" dirty="0">
                <a:solidFill>
                  <a:srgbClr val="000000"/>
                </a:solidFill>
              </a:rPr>
              <a:t>resilience</a:t>
            </a:r>
            <a:r>
              <a:rPr lang="en-GB" sz="4800" noProof="0" dirty="0">
                <a:solidFill>
                  <a:srgbClr val="000000"/>
                </a:solidFill>
              </a:rPr>
              <a:t>.</a:t>
            </a:r>
          </a:p>
          <a:p>
            <a:r>
              <a:rPr lang="en-GB" sz="4800" b="1" noProof="0" dirty="0">
                <a:solidFill>
                  <a:srgbClr val="000000"/>
                </a:solidFill>
              </a:rPr>
              <a:t>How can food assistance build resilience?</a:t>
            </a:r>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8383280" y="9213588"/>
            <a:ext cx="6549451" cy="406401"/>
          </a:xfrm>
        </p:spPr>
        <p:txBody>
          <a:bodyPr>
            <a:normAutofit/>
          </a:bodyPr>
          <a:lstStyle/>
          <a:p>
            <a:r>
              <a:rPr lang="en-GB" sz="2000" dirty="0">
                <a:solidFill>
                  <a:srgbClr val="00B297"/>
                </a:solidFill>
                <a:latin typeface="Open Sans Regular"/>
                <a:sym typeface="Open Sans Regular"/>
              </a:rPr>
              <a:t>Lutheran World Federation/</a:t>
            </a:r>
            <a:r>
              <a:rPr lang="en-GB" sz="2000" dirty="0" err="1">
                <a:solidFill>
                  <a:srgbClr val="00B297"/>
                </a:solidFill>
                <a:latin typeface="Open Sans Regular"/>
                <a:sym typeface="Open Sans Regular"/>
              </a:rPr>
              <a:t>Abduleh</a:t>
            </a:r>
            <a:r>
              <a:rPr lang="en-GB" sz="2000" dirty="0">
                <a:solidFill>
                  <a:srgbClr val="00B297"/>
                </a:solidFill>
                <a:latin typeface="Open Sans Regular"/>
                <a:sym typeface="Open Sans Regular"/>
              </a:rPr>
              <a:t> Birro Hasan</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15</a:t>
            </a:fld>
            <a:endParaRPr lang="en-US" dirty="0"/>
          </a:p>
        </p:txBody>
      </p:sp>
    </p:spTree>
    <p:extLst>
      <p:ext uri="{BB962C8B-B14F-4D97-AF65-F5344CB8AC3E}">
        <p14:creationId xmlns:p14="http://schemas.microsoft.com/office/powerpoint/2010/main" val="30145424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31576" y="105612"/>
            <a:ext cx="8461904" cy="1988692"/>
          </a:xfrm>
        </p:spPr>
        <p:txBody>
          <a:bodyPr>
            <a:normAutofit fontScale="90000"/>
          </a:bodyPr>
          <a:lstStyle/>
          <a:p>
            <a:r>
              <a:rPr lang="en-GB" noProof="0" dirty="0"/>
              <a:t>Food assistance standard 6.1: General nutrition requirements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664925" y="4876799"/>
            <a:ext cx="9020181" cy="3249863"/>
          </a:xfrm>
        </p:spPr>
        <p:txBody>
          <a:bodyPr>
            <a:normAutofit/>
          </a:bodyPr>
          <a:lstStyle/>
          <a:p>
            <a:r>
              <a:rPr lang="en-GB" sz="4800" noProof="0" dirty="0"/>
              <a:t>The basic nutritional needs of the affected people, including the most vulnerable, are met.</a:t>
            </a:r>
          </a:p>
          <a:p>
            <a:endParaRPr lang="en-GB" sz="4800" noProof="0" dirty="0"/>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004864" y="9213588"/>
            <a:ext cx="6549451" cy="406401"/>
          </a:xfrm>
        </p:spPr>
        <p:txBody>
          <a:bodyPr>
            <a:normAutofit lnSpcReduction="10000"/>
          </a:bodyPr>
          <a:lstStyle/>
          <a:p>
            <a:r>
              <a:rPr lang="en-GB" sz="2200" dirty="0">
                <a:solidFill>
                  <a:srgbClr val="00B297"/>
                </a:solidFill>
                <a:latin typeface="Open Sans Regular"/>
                <a:sym typeface="Open Sans Regular"/>
              </a:rPr>
              <a:t>IFRC/Corrie Butler </a:t>
            </a:r>
          </a:p>
          <a:p>
            <a:endParaRPr lang="en-GB" noProof="0" dirty="0"/>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16</a:t>
            </a:fld>
            <a:endParaRPr lang="en-US" dirty="0"/>
          </a:p>
        </p:txBody>
      </p:sp>
      <p:pic>
        <p:nvPicPr>
          <p:cNvPr id="16" name="Picture Placeholder 15" descr="A picture containing person, tree&#10;&#10;Description automatically generated">
            <a:extLst>
              <a:ext uri="{FF2B5EF4-FFF2-40B4-BE49-F238E27FC236}">
                <a16:creationId xmlns:a16="http://schemas.microsoft.com/office/drawing/2014/main" id="{7CD3D7B4-8573-424B-B02F-C8FE2598AE35}"/>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33283727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prstGeom prst="rect">
            <a:avLst/>
          </a:prstGeom>
        </p:spPr>
        <p:txBody>
          <a:bodyPr/>
          <a:lstStyle/>
          <a:p>
            <a:r>
              <a:rPr lang="en-GB" b="1" noProof="0" dirty="0"/>
              <a:t>Key indicator</a:t>
            </a:r>
            <a:endParaRPr lang="en-GB" noProof="0" dirty="0"/>
          </a:p>
        </p:txBody>
      </p:sp>
      <p:sp>
        <p:nvSpPr>
          <p:cNvPr id="122" name="Body"/>
          <p:cNvSpPr txBox="1">
            <a:spLocks noGrp="1"/>
          </p:cNvSpPr>
          <p:nvPr>
            <p:ph type="body" sz="half" idx="1"/>
          </p:nvPr>
        </p:nvSpPr>
        <p:spPr>
          <a:xfrm>
            <a:off x="392704" y="1482436"/>
            <a:ext cx="15650860" cy="7148946"/>
          </a:xfrm>
          <a:prstGeom prst="rect">
            <a:avLst/>
          </a:prstGeom>
        </p:spPr>
        <p:txBody>
          <a:bodyPr>
            <a:noAutofit/>
          </a:bodyPr>
          <a:lstStyle/>
          <a:p>
            <a:pPr marL="457200" indent="-457200">
              <a:buFont typeface="Arial" panose="020B0604020202020204" pitchFamily="34" charset="0"/>
              <a:buChar char="•"/>
            </a:pPr>
            <a:r>
              <a:rPr lang="en-GB" sz="4800" noProof="0" dirty="0"/>
              <a:t>Percentage of targeted households that receive </a:t>
            </a:r>
            <a:r>
              <a:rPr lang="en-GB" sz="4800" b="1" noProof="0" dirty="0"/>
              <a:t>the minimum food energy requirements (2,100 kCal per person per day) </a:t>
            </a:r>
            <a:r>
              <a:rPr lang="en-GB" sz="4800" noProof="0" dirty="0"/>
              <a:t>and recommended daily micronutrient intake</a:t>
            </a:r>
          </a:p>
          <a:p>
            <a:pPr marL="457200" indent="-457200">
              <a:buFont typeface="Arial" panose="020B0604020202020204" pitchFamily="34" charset="0"/>
              <a:buChar char="•"/>
            </a:pPr>
            <a:endParaRPr lang="en-GB" sz="4800" noProof="0" dirty="0"/>
          </a:p>
          <a:p>
            <a:pPr marL="288925"/>
            <a:r>
              <a:rPr lang="en-GB" sz="4800" b="1" noProof="0" dirty="0"/>
              <a:t>Let’s take a look at what this number means in reality.</a:t>
            </a:r>
          </a:p>
        </p:txBody>
      </p:sp>
      <p:sp>
        <p:nvSpPr>
          <p:cNvPr id="5" name="Slide Number Placeholder 3">
            <a:extLst>
              <a:ext uri="{FF2B5EF4-FFF2-40B4-BE49-F238E27FC236}">
                <a16:creationId xmlns:a16="http://schemas.microsoft.com/office/drawing/2014/main" id="{64F2EA09-6F06-41B1-868D-050478DD98E7}"/>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17</a:t>
            </a:fld>
            <a:endParaRPr lang="en-US" dirty="0"/>
          </a:p>
        </p:txBody>
      </p:sp>
    </p:spTree>
    <p:extLst>
      <p:ext uri="{BB962C8B-B14F-4D97-AF65-F5344CB8AC3E}">
        <p14:creationId xmlns:p14="http://schemas.microsoft.com/office/powerpoint/2010/main" val="196145165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5"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67004" y="1720278"/>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6"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69651" y="1720278"/>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7"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48107" y="1720278"/>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8"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68395" y="5385312"/>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9"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02996" y="5385312"/>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Text Box 10"/>
          <p:cNvSpPr txBox="1">
            <a:spLocks noChangeArrowheads="1"/>
          </p:cNvSpPr>
          <p:nvPr/>
        </p:nvSpPr>
        <p:spPr bwMode="auto">
          <a:xfrm>
            <a:off x="4643884" y="4421277"/>
            <a:ext cx="132921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Sugar</a:t>
            </a:r>
          </a:p>
        </p:txBody>
      </p:sp>
      <p:sp>
        <p:nvSpPr>
          <p:cNvPr id="26633" name="Text Box 11"/>
          <p:cNvSpPr txBox="1">
            <a:spLocks noChangeArrowheads="1"/>
          </p:cNvSpPr>
          <p:nvPr/>
        </p:nvSpPr>
        <p:spPr bwMode="auto">
          <a:xfrm>
            <a:off x="6937895" y="8086309"/>
            <a:ext cx="361829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Fortified soy flour</a:t>
            </a:r>
          </a:p>
        </p:txBody>
      </p:sp>
      <p:sp>
        <p:nvSpPr>
          <p:cNvPr id="26634" name="Text Box 12"/>
          <p:cNvSpPr txBox="1">
            <a:spLocks noChangeArrowheads="1"/>
          </p:cNvSpPr>
          <p:nvPr/>
        </p:nvSpPr>
        <p:spPr bwMode="auto">
          <a:xfrm>
            <a:off x="8106177" y="4421277"/>
            <a:ext cx="114967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Rice </a:t>
            </a:r>
          </a:p>
        </p:txBody>
      </p:sp>
      <p:sp>
        <p:nvSpPr>
          <p:cNvPr id="26635" name="Text Box 13"/>
          <p:cNvSpPr txBox="1">
            <a:spLocks noChangeArrowheads="1"/>
          </p:cNvSpPr>
          <p:nvPr/>
        </p:nvSpPr>
        <p:spPr bwMode="auto">
          <a:xfrm>
            <a:off x="11540404" y="4421278"/>
            <a:ext cx="148630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Lentils</a:t>
            </a:r>
          </a:p>
        </p:txBody>
      </p:sp>
      <p:sp>
        <p:nvSpPr>
          <p:cNvPr id="26636" name="Text Box 14"/>
          <p:cNvSpPr txBox="1">
            <a:spLocks noChangeArrowheads="1"/>
          </p:cNvSpPr>
          <p:nvPr/>
        </p:nvSpPr>
        <p:spPr bwMode="auto">
          <a:xfrm>
            <a:off x="4943225" y="8086309"/>
            <a:ext cx="7232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Oil</a:t>
            </a:r>
          </a:p>
        </p:txBody>
      </p:sp>
      <p:pic>
        <p:nvPicPr>
          <p:cNvPr id="26637" name="Picture 15"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81453" y="5385312"/>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Text Box 16"/>
          <p:cNvSpPr txBox="1">
            <a:spLocks noChangeArrowheads="1"/>
          </p:cNvSpPr>
          <p:nvPr/>
        </p:nvSpPr>
        <p:spPr bwMode="auto">
          <a:xfrm>
            <a:off x="11819306" y="8086309"/>
            <a:ext cx="9252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Salt</a:t>
            </a:r>
          </a:p>
        </p:txBody>
      </p:sp>
      <p:grpSp>
        <p:nvGrpSpPr>
          <p:cNvPr id="2" name="Group 20"/>
          <p:cNvGrpSpPr>
            <a:grpSpLocks/>
          </p:cNvGrpSpPr>
          <p:nvPr/>
        </p:nvGrpSpPr>
        <p:grpSpPr bwMode="auto">
          <a:xfrm>
            <a:off x="4688676" y="3212042"/>
            <a:ext cx="871155" cy="1000368"/>
            <a:chOff x="985" y="1449"/>
            <a:chExt cx="418" cy="480"/>
          </a:xfrm>
        </p:grpSpPr>
        <p:sp>
          <p:nvSpPr>
            <p:cNvPr id="26647" name="Freeform 18"/>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26648" name="Text Box 19"/>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grpSp>
        <p:nvGrpSpPr>
          <p:cNvPr id="3" name="Group 21"/>
          <p:cNvGrpSpPr>
            <a:grpSpLocks/>
          </p:cNvGrpSpPr>
          <p:nvPr/>
        </p:nvGrpSpPr>
        <p:grpSpPr bwMode="auto">
          <a:xfrm>
            <a:off x="8197796" y="2893178"/>
            <a:ext cx="871155" cy="1000370"/>
            <a:chOff x="985" y="1449"/>
            <a:chExt cx="418" cy="480"/>
          </a:xfrm>
        </p:grpSpPr>
        <p:sp>
          <p:nvSpPr>
            <p:cNvPr id="26645" name="Freeform 22"/>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26646" name="Text Box 23"/>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grpSp>
        <p:nvGrpSpPr>
          <p:cNvPr id="4" name="Group 24"/>
          <p:cNvGrpSpPr>
            <a:grpSpLocks/>
          </p:cNvGrpSpPr>
          <p:nvPr/>
        </p:nvGrpSpPr>
        <p:grpSpPr bwMode="auto">
          <a:xfrm>
            <a:off x="11792296" y="2593068"/>
            <a:ext cx="871155" cy="1000370"/>
            <a:chOff x="985" y="1449"/>
            <a:chExt cx="418" cy="480"/>
          </a:xfrm>
        </p:grpSpPr>
        <p:sp>
          <p:nvSpPr>
            <p:cNvPr id="26643" name="Freeform 25"/>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26644" name="Text Box 26"/>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grpSp>
        <p:nvGrpSpPr>
          <p:cNvPr id="23" name="Group 20"/>
          <p:cNvGrpSpPr>
            <a:grpSpLocks/>
          </p:cNvGrpSpPr>
          <p:nvPr/>
        </p:nvGrpSpPr>
        <p:grpSpPr bwMode="auto">
          <a:xfrm>
            <a:off x="4789630" y="6375261"/>
            <a:ext cx="871155" cy="1000368"/>
            <a:chOff x="985" y="1449"/>
            <a:chExt cx="418" cy="480"/>
          </a:xfrm>
        </p:grpSpPr>
        <p:sp>
          <p:nvSpPr>
            <p:cNvPr id="24" name="Freeform 18"/>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25" name="Text Box 19"/>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grpSp>
        <p:nvGrpSpPr>
          <p:cNvPr id="26" name="Group 20"/>
          <p:cNvGrpSpPr>
            <a:grpSpLocks/>
          </p:cNvGrpSpPr>
          <p:nvPr/>
        </p:nvGrpSpPr>
        <p:grpSpPr bwMode="auto">
          <a:xfrm>
            <a:off x="8211753" y="6221867"/>
            <a:ext cx="871155" cy="1000368"/>
            <a:chOff x="985" y="1449"/>
            <a:chExt cx="418" cy="480"/>
          </a:xfrm>
        </p:grpSpPr>
        <p:sp>
          <p:nvSpPr>
            <p:cNvPr id="27" name="Freeform 18"/>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28" name="Text Box 19"/>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grpSp>
        <p:nvGrpSpPr>
          <p:cNvPr id="29" name="Group 20"/>
          <p:cNvGrpSpPr>
            <a:grpSpLocks/>
          </p:cNvGrpSpPr>
          <p:nvPr/>
        </p:nvGrpSpPr>
        <p:grpSpPr bwMode="auto">
          <a:xfrm>
            <a:off x="11807093" y="6204524"/>
            <a:ext cx="871155" cy="1000368"/>
            <a:chOff x="985" y="1449"/>
            <a:chExt cx="418" cy="480"/>
          </a:xfrm>
        </p:grpSpPr>
        <p:sp>
          <p:nvSpPr>
            <p:cNvPr id="30" name="Freeform 18"/>
            <p:cNvSpPr>
              <a:spLocks/>
            </p:cNvSpPr>
            <p:nvPr/>
          </p:nvSpPr>
          <p:spPr bwMode="auto">
            <a:xfrm>
              <a:off x="985" y="1449"/>
              <a:ext cx="418" cy="149"/>
            </a:xfrm>
            <a:custGeom>
              <a:avLst/>
              <a:gdLst>
                <a:gd name="T0" fmla="*/ 0 w 418"/>
                <a:gd name="T1" fmla="*/ 102 h 149"/>
                <a:gd name="T2" fmla="*/ 418 w 418"/>
                <a:gd name="T3" fmla="*/ 93 h 149"/>
                <a:gd name="T4" fmla="*/ 390 w 418"/>
                <a:gd name="T5" fmla="*/ 28 h 149"/>
                <a:gd name="T6" fmla="*/ 223 w 418"/>
                <a:gd name="T7" fmla="*/ 0 h 149"/>
                <a:gd name="T8" fmla="*/ 0 60000 65536"/>
                <a:gd name="T9" fmla="*/ 0 60000 65536"/>
                <a:gd name="T10" fmla="*/ 0 60000 65536"/>
                <a:gd name="T11" fmla="*/ 0 60000 65536"/>
                <a:gd name="T12" fmla="*/ 0 w 418"/>
                <a:gd name="T13" fmla="*/ 0 h 149"/>
                <a:gd name="T14" fmla="*/ 418 w 418"/>
                <a:gd name="T15" fmla="*/ 149 h 149"/>
              </a:gdLst>
              <a:ahLst/>
              <a:cxnLst>
                <a:cxn ang="T8">
                  <a:pos x="T0" y="T1"/>
                </a:cxn>
                <a:cxn ang="T9">
                  <a:pos x="T2" y="T3"/>
                </a:cxn>
                <a:cxn ang="T10">
                  <a:pos x="T4" y="T5"/>
                </a:cxn>
                <a:cxn ang="T11">
                  <a:pos x="T6" y="T7"/>
                </a:cxn>
              </a:cxnLst>
              <a:rect l="T12" t="T13" r="T14" b="T15"/>
              <a:pathLst>
                <a:path w="418" h="149">
                  <a:moveTo>
                    <a:pt x="0" y="102"/>
                  </a:moveTo>
                  <a:cubicBezTo>
                    <a:pt x="133" y="149"/>
                    <a:pt x="285" y="136"/>
                    <a:pt x="418" y="93"/>
                  </a:cubicBezTo>
                  <a:cubicBezTo>
                    <a:pt x="414" y="75"/>
                    <a:pt x="410" y="40"/>
                    <a:pt x="390" y="28"/>
                  </a:cubicBezTo>
                  <a:cubicBezTo>
                    <a:pt x="344" y="0"/>
                    <a:pt x="272" y="0"/>
                    <a:pt x="223" y="0"/>
                  </a:cubicBezTo>
                </a:path>
              </a:pathLst>
            </a:custGeom>
            <a:noFill/>
            <a:ln w="762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364" dirty="0"/>
            </a:p>
          </p:txBody>
        </p:sp>
        <p:sp>
          <p:nvSpPr>
            <p:cNvPr id="31" name="Text Box 19"/>
            <p:cNvSpPr txBox="1">
              <a:spLocks noChangeArrowheads="1"/>
            </p:cNvSpPr>
            <p:nvPr/>
          </p:nvSpPr>
          <p:spPr bwMode="auto">
            <a:xfrm>
              <a:off x="1074" y="1536"/>
              <a:ext cx="26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4726" b="1" dirty="0">
                  <a:solidFill>
                    <a:srgbClr val="FF0000"/>
                  </a:solidFill>
                  <a:latin typeface="Arial" panose="020B0604020202020204" pitchFamily="34" charset="0"/>
                </a:rPr>
                <a:t>?</a:t>
              </a:r>
            </a:p>
          </p:txBody>
        </p:sp>
      </p:grpSp>
      <p:sp>
        <p:nvSpPr>
          <p:cNvPr id="33" name="Slide Number Placeholder 3">
            <a:extLst>
              <a:ext uri="{FF2B5EF4-FFF2-40B4-BE49-F238E27FC236}">
                <a16:creationId xmlns:a16="http://schemas.microsoft.com/office/drawing/2014/main" id="{59867807-7ABE-4C89-A848-2849C92B054D}"/>
              </a:ext>
            </a:extLst>
          </p:cNvPr>
          <p:cNvSpPr txBox="1">
            <a:spLocks/>
          </p:cNvSpPr>
          <p:nvPr/>
        </p:nvSpPr>
        <p:spPr>
          <a:xfrm>
            <a:off x="3255822" y="8851132"/>
            <a:ext cx="612076" cy="57708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solidFill>
                  <a:srgbClr val="00B297"/>
                </a:solidFill>
              </a:rPr>
              <a:pPr/>
              <a:t>18</a:t>
            </a:fld>
            <a:endParaRPr lang="en-US" dirty="0">
              <a:solidFill>
                <a:srgbClr val="00B297"/>
              </a:solidFill>
            </a:endParaRPr>
          </a:p>
        </p:txBody>
      </p:sp>
      <p:sp>
        <p:nvSpPr>
          <p:cNvPr id="34" name="Title 1">
            <a:extLst>
              <a:ext uri="{FF2B5EF4-FFF2-40B4-BE49-F238E27FC236}">
                <a16:creationId xmlns:a16="http://schemas.microsoft.com/office/drawing/2014/main" id="{FACC45B0-89E6-4765-9E51-16B97C372741}"/>
              </a:ext>
            </a:extLst>
          </p:cNvPr>
          <p:cNvSpPr txBox="1">
            <a:spLocks/>
          </p:cNvSpPr>
          <p:nvPr/>
        </p:nvSpPr>
        <p:spPr>
          <a:xfrm>
            <a:off x="392704" y="70423"/>
            <a:ext cx="13953493" cy="1130300"/>
          </a:xfrm>
          <a:prstGeom prst="rect">
            <a:avLst/>
          </a:prstGeom>
        </p:spPr>
        <p:txBody>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How much food is 2,100kCal?</a:t>
            </a:r>
          </a:p>
        </p:txBody>
      </p:sp>
    </p:spTree>
    <p:extLst>
      <p:ext uri="{BB962C8B-B14F-4D97-AF65-F5344CB8AC3E}">
        <p14:creationId xmlns:p14="http://schemas.microsoft.com/office/powerpoint/2010/main" val="3864751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B274F-87C9-4168-BC8A-D49E65BE4765}"/>
              </a:ext>
            </a:extLst>
          </p:cNvPr>
          <p:cNvSpPr>
            <a:spLocks noGrp="1"/>
          </p:cNvSpPr>
          <p:nvPr>
            <p:ph type="title"/>
          </p:nvPr>
        </p:nvSpPr>
        <p:spPr/>
        <p:txBody>
          <a:bodyPr/>
          <a:lstStyle/>
          <a:p>
            <a:r>
              <a:rPr lang="en-GB" noProof="0" dirty="0"/>
              <a:t>Food ration activity</a:t>
            </a:r>
          </a:p>
        </p:txBody>
      </p:sp>
      <p:sp>
        <p:nvSpPr>
          <p:cNvPr id="3" name="Text Placeholder 2">
            <a:extLst>
              <a:ext uri="{FF2B5EF4-FFF2-40B4-BE49-F238E27FC236}">
                <a16:creationId xmlns:a16="http://schemas.microsoft.com/office/drawing/2014/main" id="{820AE916-3B76-46C9-B9B4-B67E48CDA0CD}"/>
              </a:ext>
            </a:extLst>
          </p:cNvPr>
          <p:cNvSpPr>
            <a:spLocks noGrp="1"/>
          </p:cNvSpPr>
          <p:nvPr>
            <p:ph type="body" sz="half" idx="1"/>
          </p:nvPr>
        </p:nvSpPr>
        <p:spPr>
          <a:xfrm>
            <a:off x="1231991" y="1660671"/>
            <a:ext cx="15462736" cy="7264404"/>
          </a:xfrm>
        </p:spPr>
        <p:txBody>
          <a:bodyPr>
            <a:normAutofit/>
          </a:bodyPr>
          <a:lstStyle/>
          <a:p>
            <a:r>
              <a:rPr lang="en-GB" noProof="0" dirty="0"/>
              <a:t>Food is often distributed in the form of complete rations. </a:t>
            </a:r>
          </a:p>
          <a:p>
            <a:pPr marL="571500" indent="-571500">
              <a:buFont typeface="Arial" panose="020B0604020202020204" pitchFamily="34" charset="0"/>
              <a:buChar char="•"/>
            </a:pPr>
            <a:r>
              <a:rPr lang="en-GB" noProof="0" dirty="0"/>
              <a:t>Collectively, you’re going to measure out a </a:t>
            </a:r>
            <a:r>
              <a:rPr lang="en-GB" b="1" noProof="0" dirty="0"/>
              <a:t>2,100kCal ration</a:t>
            </a:r>
            <a:r>
              <a:rPr lang="en-GB" noProof="0" dirty="0"/>
              <a:t> for </a:t>
            </a:r>
            <a:br>
              <a:rPr lang="en-GB" noProof="0" dirty="0"/>
            </a:br>
            <a:r>
              <a:rPr lang="en-GB" b="1" dirty="0"/>
              <a:t>one</a:t>
            </a:r>
            <a:r>
              <a:rPr lang="en-GB" b="1" noProof="0" dirty="0"/>
              <a:t> person</a:t>
            </a:r>
            <a:r>
              <a:rPr lang="en-GB" noProof="0" dirty="0"/>
              <a:t> for </a:t>
            </a:r>
            <a:r>
              <a:rPr lang="en-GB" b="1" noProof="0" dirty="0"/>
              <a:t>1 day</a:t>
            </a:r>
            <a:r>
              <a:rPr lang="en-GB" noProof="0" dirty="0"/>
              <a:t>. </a:t>
            </a:r>
          </a:p>
          <a:p>
            <a:pPr marL="571500" indent="-571500">
              <a:buFont typeface="Arial" panose="020B0604020202020204" pitchFamily="34" charset="0"/>
              <a:buChar char="•"/>
            </a:pPr>
            <a:r>
              <a:rPr lang="en-GB" noProof="0" dirty="0"/>
              <a:t>Each group will be assigned a different food item to be included in the food basket to measure out. </a:t>
            </a:r>
          </a:p>
          <a:p>
            <a:pPr marL="571500" indent="-571500">
              <a:buFont typeface="Arial" panose="020B0604020202020204" pitchFamily="34" charset="0"/>
              <a:buChar char="•"/>
            </a:pPr>
            <a:r>
              <a:rPr lang="en-GB" noProof="0" dirty="0"/>
              <a:t>Into the container </a:t>
            </a:r>
            <a:r>
              <a:rPr lang="en-GB" dirty="0"/>
              <a:t>provided, measure your </a:t>
            </a:r>
            <a:r>
              <a:rPr lang="en-GB" noProof="0" dirty="0"/>
              <a:t>best estimate for the </a:t>
            </a:r>
            <a:r>
              <a:rPr lang="en-GB" b="1" noProof="0" dirty="0"/>
              <a:t>daily quantity recommended per person per day for your commodity only.</a:t>
            </a:r>
            <a:endParaRPr lang="en-GB" noProof="0" dirty="0"/>
          </a:p>
        </p:txBody>
      </p:sp>
      <p:sp>
        <p:nvSpPr>
          <p:cNvPr id="5" name="Slide Number Placeholder 3">
            <a:extLst>
              <a:ext uri="{FF2B5EF4-FFF2-40B4-BE49-F238E27FC236}">
                <a16:creationId xmlns:a16="http://schemas.microsoft.com/office/drawing/2014/main" id="{F5006246-9732-4B78-8E23-07EC43CB4C10}"/>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19</a:t>
            </a:fld>
            <a:endParaRPr lang="en-US" dirty="0"/>
          </a:p>
        </p:txBody>
      </p:sp>
    </p:spTree>
    <p:extLst>
      <p:ext uri="{BB962C8B-B14F-4D97-AF65-F5344CB8AC3E}">
        <p14:creationId xmlns:p14="http://schemas.microsoft.com/office/powerpoint/2010/main" val="369275767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7159557" y="468357"/>
            <a:ext cx="9768566" cy="1130300"/>
          </a:xfrm>
        </p:spPr>
        <p:txBody>
          <a:bodyPr>
            <a:noAutofit/>
          </a:bodyPr>
          <a:lstStyle/>
          <a:p>
            <a:r>
              <a:rPr lang="en-GB" sz="4000" noProof="0" dirty="0">
                <a:solidFill>
                  <a:srgbClr val="000000"/>
                </a:solidFill>
              </a:rPr>
              <a:t>By the end of this session you will be able to:</a:t>
            </a:r>
            <a:br>
              <a:rPr lang="en-GB" sz="4000" noProof="0" dirty="0">
                <a:solidFill>
                  <a:srgbClr val="000000"/>
                </a:solidFill>
              </a:rPr>
            </a:br>
            <a:endParaRPr lang="en-GB" sz="4000" noProof="0" dirty="0">
              <a:solidFill>
                <a:srgbClr val="000000"/>
              </a:solidFill>
            </a:endParaRP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553212" y="1984443"/>
            <a:ext cx="10374911" cy="7300800"/>
          </a:xfrm>
        </p:spPr>
        <p:txBody>
          <a:bodyPr>
            <a:normAutofit fontScale="92500" lnSpcReduction="10000"/>
          </a:bodyPr>
          <a:lstStyle/>
          <a:p>
            <a:pPr lvl="0"/>
            <a:r>
              <a:rPr lang="en-GB" dirty="0"/>
              <a:t>Explain the links between the food and nutrition sector and other response sectors</a:t>
            </a:r>
            <a:endParaRPr lang="de-DE" dirty="0"/>
          </a:p>
          <a:p>
            <a:pPr lvl="0"/>
            <a:r>
              <a:rPr lang="en-GB" dirty="0"/>
              <a:t>Visualise and describe one of the most commonly cited indicators – the minimum daily food energy requirement</a:t>
            </a:r>
            <a:endParaRPr lang="de-DE" dirty="0"/>
          </a:p>
          <a:p>
            <a:pPr lvl="0"/>
            <a:r>
              <a:rPr lang="en-GB" dirty="0"/>
              <a:t>Use common food and nutrition terms and acronyms correctly when reading assessment reports or contributing to multi-sectoral discussions</a:t>
            </a:r>
            <a:endParaRPr lang="de-DE" dirty="0"/>
          </a:p>
          <a:p>
            <a:r>
              <a:rPr lang="en-GB" dirty="0"/>
              <a:t>Choose between food response strategies based on contextual factors</a:t>
            </a:r>
            <a:endParaRPr lang="en-GB" sz="3800" noProof="0"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Body">
            <a:extLst>
              <a:ext uri="{FF2B5EF4-FFF2-40B4-BE49-F238E27FC236}">
                <a16:creationId xmlns:a16="http://schemas.microsoft.com/office/drawing/2014/main" id="{DD6B9276-37A1-401C-B985-19EED98BFF50}"/>
              </a:ext>
            </a:extLst>
          </p:cNvPr>
          <p:cNvSpPr txBox="1">
            <a:spLocks/>
          </p:cNvSpPr>
          <p:nvPr/>
        </p:nvSpPr>
        <p:spPr>
          <a:xfrm>
            <a:off x="392704" y="1200723"/>
            <a:ext cx="7642343" cy="7148946"/>
          </a:xfrm>
          <a:prstGeom prst="rect">
            <a:avLst/>
          </a:prstGeom>
        </p:spPr>
        <p:txBody>
          <a:bodyPr>
            <a:noAutofit/>
          </a:bodyPr>
          <a:lst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0" indent="0" hangingPunct="1">
              <a:buNone/>
            </a:pPr>
            <a:r>
              <a:rPr lang="en-GB" sz="3600" b="1" dirty="0"/>
              <a:t>Key amounts per 100 grams:</a:t>
            </a:r>
          </a:p>
          <a:p>
            <a:pPr marL="457200" indent="-457200" hangingPunct="1">
              <a:buFont typeface="Arial" panose="020B0604020202020204" pitchFamily="34" charset="0"/>
              <a:buChar char="•"/>
            </a:pPr>
            <a:r>
              <a:rPr lang="en-GB" sz="3600" b="1" dirty="0"/>
              <a:t>Sugar</a:t>
            </a:r>
            <a:r>
              <a:rPr lang="en-GB" sz="3600" dirty="0"/>
              <a:t>: 100g carb</a:t>
            </a:r>
          </a:p>
          <a:p>
            <a:pPr marL="457200" indent="-457200" hangingPunct="1">
              <a:buFont typeface="Arial" panose="020B0604020202020204" pitchFamily="34" charset="0"/>
              <a:buChar char="•"/>
            </a:pPr>
            <a:r>
              <a:rPr lang="en-GB" sz="3600" b="1" dirty="0"/>
              <a:t>Rice</a:t>
            </a:r>
            <a:r>
              <a:rPr lang="en-GB" sz="3600" dirty="0"/>
              <a:t>: 28g carb, 3g protein</a:t>
            </a:r>
          </a:p>
          <a:p>
            <a:pPr marL="457200" indent="-457200" hangingPunct="1">
              <a:buFont typeface="Arial" panose="020B0604020202020204" pitchFamily="34" charset="0"/>
              <a:buChar char="•"/>
            </a:pPr>
            <a:r>
              <a:rPr lang="en-GB" sz="3600" b="1" dirty="0"/>
              <a:t>Lentils</a:t>
            </a:r>
            <a:r>
              <a:rPr lang="en-GB" sz="3600" dirty="0"/>
              <a:t>: 20g carb, 9g protein</a:t>
            </a:r>
          </a:p>
          <a:p>
            <a:pPr marL="457200" indent="-457200" hangingPunct="1">
              <a:buFont typeface="Arial" panose="020B0604020202020204" pitchFamily="34" charset="0"/>
              <a:buChar char="•"/>
            </a:pPr>
            <a:r>
              <a:rPr lang="en-GB" sz="3600" b="1" dirty="0"/>
              <a:t>Oil</a:t>
            </a:r>
            <a:r>
              <a:rPr lang="en-GB" sz="3600" dirty="0"/>
              <a:t>: 100g fat, vitamins A and D</a:t>
            </a:r>
          </a:p>
          <a:p>
            <a:pPr marL="457200" indent="-457200" hangingPunct="1">
              <a:buFont typeface="Arial" panose="020B0604020202020204" pitchFamily="34" charset="0"/>
              <a:buChar char="•"/>
            </a:pPr>
            <a:r>
              <a:rPr lang="en-GB" sz="3600" b="1" dirty="0"/>
              <a:t>Fortified soy flour</a:t>
            </a:r>
            <a:r>
              <a:rPr lang="en-GB" sz="3600" dirty="0"/>
              <a:t>: 76g carb,</a:t>
            </a:r>
            <a:br>
              <a:rPr lang="en-GB" sz="3600" dirty="0"/>
            </a:br>
            <a:r>
              <a:rPr lang="en-GB" sz="3600" dirty="0"/>
              <a:t>10g protein, various vitamins and minerals</a:t>
            </a:r>
          </a:p>
          <a:p>
            <a:pPr marL="457200" indent="-457200" hangingPunct="1">
              <a:buFont typeface="Arial" panose="020B0604020202020204" pitchFamily="34" charset="0"/>
              <a:buChar char="•"/>
            </a:pPr>
            <a:r>
              <a:rPr lang="en-GB" sz="3600" b="1" dirty="0"/>
              <a:t>Salt</a:t>
            </a:r>
            <a:r>
              <a:rPr lang="en-GB" sz="3600" dirty="0"/>
              <a:t>: iodine</a:t>
            </a:r>
          </a:p>
        </p:txBody>
      </p:sp>
      <p:sp>
        <p:nvSpPr>
          <p:cNvPr id="33" name="Slide Number Placeholder 3">
            <a:extLst>
              <a:ext uri="{FF2B5EF4-FFF2-40B4-BE49-F238E27FC236}">
                <a16:creationId xmlns:a16="http://schemas.microsoft.com/office/drawing/2014/main" id="{59867807-7ABE-4C89-A848-2849C92B054D}"/>
              </a:ext>
            </a:extLst>
          </p:cNvPr>
          <p:cNvSpPr txBox="1">
            <a:spLocks/>
          </p:cNvSpPr>
          <p:nvPr/>
        </p:nvSpPr>
        <p:spPr>
          <a:xfrm>
            <a:off x="3255822" y="8851132"/>
            <a:ext cx="612076" cy="57708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solidFill>
                  <a:srgbClr val="00B297"/>
                </a:solidFill>
              </a:rPr>
              <a:pPr/>
              <a:t>20</a:t>
            </a:fld>
            <a:endParaRPr lang="en-US" dirty="0">
              <a:solidFill>
                <a:srgbClr val="00B297"/>
              </a:solidFill>
            </a:endParaRPr>
          </a:p>
        </p:txBody>
      </p:sp>
      <p:sp>
        <p:nvSpPr>
          <p:cNvPr id="34" name="Title 1">
            <a:extLst>
              <a:ext uri="{FF2B5EF4-FFF2-40B4-BE49-F238E27FC236}">
                <a16:creationId xmlns:a16="http://schemas.microsoft.com/office/drawing/2014/main" id="{FACC45B0-89E6-4765-9E51-16B97C372741}"/>
              </a:ext>
            </a:extLst>
          </p:cNvPr>
          <p:cNvSpPr txBox="1">
            <a:spLocks/>
          </p:cNvSpPr>
          <p:nvPr/>
        </p:nvSpPr>
        <p:spPr>
          <a:xfrm>
            <a:off x="392704" y="70423"/>
            <a:ext cx="13953493" cy="1130300"/>
          </a:xfrm>
          <a:prstGeom prst="rect">
            <a:avLst/>
          </a:prstGeom>
        </p:spPr>
        <p:txBody>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How much food is 2,100kCal?</a:t>
            </a:r>
          </a:p>
        </p:txBody>
      </p:sp>
      <p:pic>
        <p:nvPicPr>
          <p:cNvPr id="5" name="Picture 4">
            <a:extLst>
              <a:ext uri="{FF2B5EF4-FFF2-40B4-BE49-F238E27FC236}">
                <a16:creationId xmlns:a16="http://schemas.microsoft.com/office/drawing/2014/main" id="{54957769-90B6-4132-BF14-FE4D9AA3D0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69450" y="1200723"/>
            <a:ext cx="9814732" cy="2266377"/>
          </a:xfrm>
          <a:prstGeom prst="rect">
            <a:avLst/>
          </a:prstGeom>
        </p:spPr>
      </p:pic>
      <p:sp>
        <p:nvSpPr>
          <p:cNvPr id="42" name="Body">
            <a:extLst>
              <a:ext uri="{FF2B5EF4-FFF2-40B4-BE49-F238E27FC236}">
                <a16:creationId xmlns:a16="http://schemas.microsoft.com/office/drawing/2014/main" id="{06A1C513-711D-434D-8F11-8702F4262D01}"/>
              </a:ext>
            </a:extLst>
          </p:cNvPr>
          <p:cNvSpPr txBox="1">
            <a:spLocks/>
          </p:cNvSpPr>
          <p:nvPr/>
        </p:nvSpPr>
        <p:spPr>
          <a:xfrm>
            <a:off x="9870374" y="4775196"/>
            <a:ext cx="4812884" cy="3574473"/>
          </a:xfrm>
          <a:prstGeom prst="rect">
            <a:avLst/>
          </a:prstGeom>
          <a:ln>
            <a:solidFill>
              <a:srgbClr val="000000"/>
            </a:solidFill>
          </a:ln>
        </p:spPr>
        <p:txBody>
          <a:bodyPr>
            <a:noAutofit/>
          </a:bodyPr>
          <a:lst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0" indent="0" hangingPunct="1">
              <a:buNone/>
            </a:pPr>
            <a:r>
              <a:rPr lang="en-GB" sz="3600" b="1" dirty="0"/>
              <a:t>Calories per gram:</a:t>
            </a:r>
          </a:p>
          <a:p>
            <a:pPr hangingPunct="1"/>
            <a:r>
              <a:rPr lang="en-GB" sz="3600" b="1" dirty="0"/>
              <a:t>Carb</a:t>
            </a:r>
            <a:r>
              <a:rPr lang="en-GB" sz="3600" dirty="0"/>
              <a:t>: 4</a:t>
            </a:r>
          </a:p>
          <a:p>
            <a:pPr hangingPunct="1"/>
            <a:r>
              <a:rPr lang="en-GB" sz="3600" b="1" dirty="0"/>
              <a:t>Protein</a:t>
            </a:r>
            <a:r>
              <a:rPr lang="en-GB" sz="3600" dirty="0"/>
              <a:t>: 4</a:t>
            </a:r>
          </a:p>
          <a:p>
            <a:pPr hangingPunct="1"/>
            <a:r>
              <a:rPr lang="en-GB" sz="3600" b="1" dirty="0"/>
              <a:t>Fat</a:t>
            </a:r>
            <a:r>
              <a:rPr lang="en-GB" sz="3600" dirty="0"/>
              <a:t>: 9</a:t>
            </a:r>
          </a:p>
        </p:txBody>
      </p:sp>
    </p:spTree>
    <p:extLst>
      <p:ext uri="{BB962C8B-B14F-4D97-AF65-F5344CB8AC3E}">
        <p14:creationId xmlns:p14="http://schemas.microsoft.com/office/powerpoint/2010/main" val="3758850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57103" y="1646273"/>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3"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69651" y="1652377"/>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870943" y="1652377"/>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5"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68395" y="5253707"/>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6"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02996" y="5253707"/>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1" name="Picture 12" descr="empt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04289" y="5253707"/>
            <a:ext cx="2600960" cy="26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3" name="Text Box 14"/>
          <p:cNvSpPr txBox="1">
            <a:spLocks noChangeArrowheads="1"/>
          </p:cNvSpPr>
          <p:nvPr/>
        </p:nvSpPr>
        <p:spPr bwMode="auto">
          <a:xfrm>
            <a:off x="2605107" y="173278"/>
            <a:ext cx="12571307" cy="120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544" b="1" dirty="0">
                <a:solidFill>
                  <a:srgbClr val="000000"/>
                </a:solidFill>
                <a:latin typeface="Arial" panose="020B0604020202020204" pitchFamily="34" charset="0"/>
              </a:rPr>
              <a:t>Here’s one possible solution</a:t>
            </a:r>
          </a:p>
          <a:p>
            <a:r>
              <a:rPr lang="en-US" altLang="en-US" sz="3544" b="1" dirty="0">
                <a:solidFill>
                  <a:srgbClr val="000000"/>
                </a:solidFill>
                <a:latin typeface="Arial" panose="020B0604020202020204" pitchFamily="34" charset="0"/>
              </a:rPr>
              <a:t>This dry ration meets the daily nutritional requirements</a:t>
            </a:r>
            <a:r>
              <a:rPr lang="en-US" altLang="en-US" sz="3676" dirty="0">
                <a:solidFill>
                  <a:srgbClr val="000000"/>
                </a:solidFill>
                <a:latin typeface="Arial" panose="020B0604020202020204" pitchFamily="34" charset="0"/>
              </a:rPr>
              <a:t>.</a:t>
            </a:r>
          </a:p>
        </p:txBody>
      </p:sp>
      <p:sp>
        <p:nvSpPr>
          <p:cNvPr id="27664" name="Text Box 24"/>
          <p:cNvSpPr txBox="1">
            <a:spLocks noChangeArrowheads="1"/>
          </p:cNvSpPr>
          <p:nvPr/>
        </p:nvSpPr>
        <p:spPr bwMode="auto">
          <a:xfrm>
            <a:off x="7906202" y="3052896"/>
            <a:ext cx="1721946"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420g</a:t>
            </a:r>
          </a:p>
        </p:txBody>
      </p:sp>
      <p:sp>
        <p:nvSpPr>
          <p:cNvPr id="27665" name="Text Box 25"/>
          <p:cNvSpPr txBox="1">
            <a:spLocks noChangeArrowheads="1"/>
          </p:cNvSpPr>
          <p:nvPr/>
        </p:nvSpPr>
        <p:spPr bwMode="auto">
          <a:xfrm>
            <a:off x="4716048" y="3052896"/>
            <a:ext cx="1346843"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20g</a:t>
            </a:r>
          </a:p>
        </p:txBody>
      </p:sp>
      <p:sp>
        <p:nvSpPr>
          <p:cNvPr id="27666" name="Text Box 26"/>
          <p:cNvSpPr txBox="1">
            <a:spLocks noChangeArrowheads="1"/>
          </p:cNvSpPr>
          <p:nvPr/>
        </p:nvSpPr>
        <p:spPr bwMode="auto">
          <a:xfrm>
            <a:off x="11718632" y="3052896"/>
            <a:ext cx="1346843"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60g</a:t>
            </a:r>
          </a:p>
        </p:txBody>
      </p:sp>
      <p:sp>
        <p:nvSpPr>
          <p:cNvPr id="27667" name="Text Box 27"/>
          <p:cNvSpPr txBox="1">
            <a:spLocks noChangeArrowheads="1"/>
          </p:cNvSpPr>
          <p:nvPr/>
        </p:nvSpPr>
        <p:spPr bwMode="auto">
          <a:xfrm>
            <a:off x="8217340" y="6533348"/>
            <a:ext cx="1346843"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30g</a:t>
            </a:r>
          </a:p>
        </p:txBody>
      </p:sp>
      <p:sp>
        <p:nvSpPr>
          <p:cNvPr id="27668" name="Text Box 28"/>
          <p:cNvSpPr txBox="1">
            <a:spLocks noChangeArrowheads="1"/>
          </p:cNvSpPr>
          <p:nvPr/>
        </p:nvSpPr>
        <p:spPr bwMode="auto">
          <a:xfrm>
            <a:off x="4816086" y="6533348"/>
            <a:ext cx="1346843"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30g</a:t>
            </a:r>
          </a:p>
        </p:txBody>
      </p:sp>
      <p:sp>
        <p:nvSpPr>
          <p:cNvPr id="27669" name="Text Box 29"/>
          <p:cNvSpPr txBox="1">
            <a:spLocks noChangeArrowheads="1"/>
          </p:cNvSpPr>
          <p:nvPr/>
        </p:nvSpPr>
        <p:spPr bwMode="auto">
          <a:xfrm>
            <a:off x="11890136" y="6533348"/>
            <a:ext cx="971741"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5251" b="1" dirty="0">
                <a:solidFill>
                  <a:srgbClr val="000000"/>
                </a:solidFill>
                <a:latin typeface="Arial" panose="020B0604020202020204" pitchFamily="34" charset="0"/>
              </a:rPr>
              <a:t>5g</a:t>
            </a:r>
          </a:p>
        </p:txBody>
      </p:sp>
      <p:sp>
        <p:nvSpPr>
          <p:cNvPr id="21" name="Slide Number Placeholder 3">
            <a:extLst>
              <a:ext uri="{FF2B5EF4-FFF2-40B4-BE49-F238E27FC236}">
                <a16:creationId xmlns:a16="http://schemas.microsoft.com/office/drawing/2014/main" id="{6CF3C956-DD02-4870-912F-920F38F006D2}"/>
              </a:ext>
            </a:extLst>
          </p:cNvPr>
          <p:cNvSpPr txBox="1">
            <a:spLocks/>
          </p:cNvSpPr>
          <p:nvPr/>
        </p:nvSpPr>
        <p:spPr>
          <a:xfrm>
            <a:off x="3285901" y="8830929"/>
            <a:ext cx="571654" cy="35202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solidFill>
                  <a:srgbClr val="00B297"/>
                </a:solidFill>
              </a:rPr>
              <a:pPr/>
              <a:t>21</a:t>
            </a:fld>
            <a:endParaRPr lang="en-US" dirty="0">
              <a:solidFill>
                <a:srgbClr val="00B297"/>
              </a:solidFill>
            </a:endParaRPr>
          </a:p>
        </p:txBody>
      </p:sp>
      <p:sp>
        <p:nvSpPr>
          <p:cNvPr id="22" name="Text Box 10">
            <a:extLst>
              <a:ext uri="{FF2B5EF4-FFF2-40B4-BE49-F238E27FC236}">
                <a16:creationId xmlns:a16="http://schemas.microsoft.com/office/drawing/2014/main" id="{41603493-8936-4EF8-BC71-1F1A4DF1C621}"/>
              </a:ext>
            </a:extLst>
          </p:cNvPr>
          <p:cNvSpPr txBox="1">
            <a:spLocks noChangeArrowheads="1"/>
          </p:cNvSpPr>
          <p:nvPr/>
        </p:nvSpPr>
        <p:spPr bwMode="auto">
          <a:xfrm>
            <a:off x="4545239" y="4270235"/>
            <a:ext cx="132921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Sugar</a:t>
            </a:r>
          </a:p>
        </p:txBody>
      </p:sp>
      <p:sp>
        <p:nvSpPr>
          <p:cNvPr id="23" name="Text Box 11">
            <a:extLst>
              <a:ext uri="{FF2B5EF4-FFF2-40B4-BE49-F238E27FC236}">
                <a16:creationId xmlns:a16="http://schemas.microsoft.com/office/drawing/2014/main" id="{A4B918C3-653A-4AA3-969C-0B95BB75E0ED}"/>
              </a:ext>
            </a:extLst>
          </p:cNvPr>
          <p:cNvSpPr txBox="1">
            <a:spLocks noChangeArrowheads="1"/>
          </p:cNvSpPr>
          <p:nvPr/>
        </p:nvSpPr>
        <p:spPr bwMode="auto">
          <a:xfrm>
            <a:off x="6720166" y="7871563"/>
            <a:ext cx="377539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Fortified Soy Flour</a:t>
            </a:r>
          </a:p>
        </p:txBody>
      </p:sp>
      <p:sp>
        <p:nvSpPr>
          <p:cNvPr id="30" name="Text Box 12">
            <a:extLst>
              <a:ext uri="{FF2B5EF4-FFF2-40B4-BE49-F238E27FC236}">
                <a16:creationId xmlns:a16="http://schemas.microsoft.com/office/drawing/2014/main" id="{94453B33-D668-451C-A30D-EF9EFF2DBE51}"/>
              </a:ext>
            </a:extLst>
          </p:cNvPr>
          <p:cNvSpPr txBox="1">
            <a:spLocks noChangeArrowheads="1"/>
          </p:cNvSpPr>
          <p:nvPr/>
        </p:nvSpPr>
        <p:spPr bwMode="auto">
          <a:xfrm>
            <a:off x="8162282" y="4270235"/>
            <a:ext cx="103746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Rice</a:t>
            </a:r>
          </a:p>
        </p:txBody>
      </p:sp>
      <p:sp>
        <p:nvSpPr>
          <p:cNvPr id="31" name="Text Box 13">
            <a:extLst>
              <a:ext uri="{FF2B5EF4-FFF2-40B4-BE49-F238E27FC236}">
                <a16:creationId xmlns:a16="http://schemas.microsoft.com/office/drawing/2014/main" id="{9E7E68A6-EE07-4120-BD38-BC8C506F654D}"/>
              </a:ext>
            </a:extLst>
          </p:cNvPr>
          <p:cNvSpPr txBox="1">
            <a:spLocks noChangeArrowheads="1"/>
          </p:cNvSpPr>
          <p:nvPr/>
        </p:nvSpPr>
        <p:spPr bwMode="auto">
          <a:xfrm>
            <a:off x="11463238" y="4270236"/>
            <a:ext cx="148630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Lentils</a:t>
            </a:r>
          </a:p>
        </p:txBody>
      </p:sp>
      <p:sp>
        <p:nvSpPr>
          <p:cNvPr id="32" name="Text Box 14">
            <a:extLst>
              <a:ext uri="{FF2B5EF4-FFF2-40B4-BE49-F238E27FC236}">
                <a16:creationId xmlns:a16="http://schemas.microsoft.com/office/drawing/2014/main" id="{0F160EF7-2057-4ED2-9901-AB273807BB6A}"/>
              </a:ext>
            </a:extLst>
          </p:cNvPr>
          <p:cNvSpPr txBox="1">
            <a:spLocks noChangeArrowheads="1"/>
          </p:cNvSpPr>
          <p:nvPr/>
        </p:nvSpPr>
        <p:spPr bwMode="auto">
          <a:xfrm>
            <a:off x="4569650" y="7871563"/>
            <a:ext cx="72327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Oil</a:t>
            </a:r>
          </a:p>
        </p:txBody>
      </p:sp>
      <p:sp>
        <p:nvSpPr>
          <p:cNvPr id="33" name="Text Box 16">
            <a:extLst>
              <a:ext uri="{FF2B5EF4-FFF2-40B4-BE49-F238E27FC236}">
                <a16:creationId xmlns:a16="http://schemas.microsoft.com/office/drawing/2014/main" id="{20473817-D6E6-4D76-8CEE-0BB456ADDCBB}"/>
              </a:ext>
            </a:extLst>
          </p:cNvPr>
          <p:cNvSpPr txBox="1">
            <a:spLocks noChangeArrowheads="1"/>
          </p:cNvSpPr>
          <p:nvPr/>
        </p:nvSpPr>
        <p:spPr bwMode="auto">
          <a:xfrm>
            <a:off x="11910862" y="7871563"/>
            <a:ext cx="92525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3150" b="1" dirty="0">
                <a:solidFill>
                  <a:srgbClr val="0070C0"/>
                </a:solidFill>
                <a:effectLst>
                  <a:outerShdw blurRad="38100" dist="38100" dir="2700000" algn="tl">
                    <a:srgbClr val="000000">
                      <a:alpha val="43137"/>
                    </a:srgbClr>
                  </a:outerShdw>
                </a:effectLst>
                <a:latin typeface="Arial" panose="020B0604020202020204" pitchFamily="34" charset="0"/>
              </a:rPr>
              <a:t>Salt</a:t>
            </a:r>
          </a:p>
        </p:txBody>
      </p:sp>
    </p:spTree>
    <p:extLst>
      <p:ext uri="{BB962C8B-B14F-4D97-AF65-F5344CB8AC3E}">
        <p14:creationId xmlns:p14="http://schemas.microsoft.com/office/powerpoint/2010/main" val="1380439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en-GB" noProof="0" dirty="0"/>
              <a:t>Here’s what that looks like:</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22</a:t>
            </a:fld>
            <a:endParaRPr lang="en-US" dirty="0"/>
          </a:p>
        </p:txBody>
      </p:sp>
      <p:pic>
        <p:nvPicPr>
          <p:cNvPr id="7" name="Picture 6" descr="Food Ration Allocation Photo.jpg">
            <a:extLst>
              <a:ext uri="{FF2B5EF4-FFF2-40B4-BE49-F238E27FC236}">
                <a16:creationId xmlns:a16="http://schemas.microsoft.com/office/drawing/2014/main" id="{B443BDE5-4E5B-4130-82EB-9A973E5804AE}"/>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265503" y="1200723"/>
            <a:ext cx="10674980" cy="7070441"/>
          </a:xfrm>
          <a:prstGeom prst="rect">
            <a:avLst/>
          </a:prstGeom>
        </p:spPr>
      </p:pic>
    </p:spTree>
    <p:extLst>
      <p:ext uri="{BB962C8B-B14F-4D97-AF65-F5344CB8AC3E}">
        <p14:creationId xmlns:p14="http://schemas.microsoft.com/office/powerpoint/2010/main" val="208691620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erson standing in a room&#10;&#10;Description automatically generated">
            <a:extLst>
              <a:ext uri="{FF2B5EF4-FFF2-40B4-BE49-F238E27FC236}">
                <a16:creationId xmlns:a16="http://schemas.microsoft.com/office/drawing/2014/main" id="{11F21193-F0FF-4A2D-B45D-7A5E848B53F8}"/>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55645" y="129677"/>
            <a:ext cx="9117545" cy="1988692"/>
          </a:xfrm>
        </p:spPr>
        <p:txBody>
          <a:bodyPr>
            <a:normAutofit fontScale="90000"/>
          </a:bodyPr>
          <a:lstStyle/>
          <a:p>
            <a:r>
              <a:rPr lang="en-GB" noProof="0" dirty="0"/>
              <a:t>Livelihoods standard 7.2: Income and employment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669608" y="3140774"/>
            <a:ext cx="9020181" cy="4267200"/>
          </a:xfrm>
        </p:spPr>
        <p:txBody>
          <a:bodyPr/>
          <a:lstStyle/>
          <a:p>
            <a:r>
              <a:rPr lang="en-GB" noProof="0" dirty="0"/>
              <a:t>Women and men receive equal access to appropriate income-earning opportunities where income generation and employment are feasible livelihood strategies.</a:t>
            </a:r>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9026970" y="9202857"/>
            <a:ext cx="6549451" cy="406401"/>
          </a:xfrm>
        </p:spPr>
        <p:txBody>
          <a:bodyPr>
            <a:normAutofit fontScale="92500" lnSpcReduction="10000"/>
          </a:bodyPr>
          <a:lstStyle/>
          <a:p>
            <a:r>
              <a:rPr lang="en-GB" sz="2400" dirty="0">
                <a:solidFill>
                  <a:srgbClr val="00B297"/>
                </a:solidFill>
                <a:latin typeface="Open Sans Regular"/>
                <a:sym typeface="Open Sans Regular"/>
              </a:rPr>
              <a:t>Lutheran World Federation/C Kästner</a:t>
            </a:r>
          </a:p>
          <a:p>
            <a:endParaRPr lang="en-GB" noProof="0" dirty="0"/>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23</a:t>
            </a:fld>
            <a:endParaRPr lang="en-US" dirty="0"/>
          </a:p>
        </p:txBody>
      </p:sp>
      <p:sp>
        <p:nvSpPr>
          <p:cNvPr id="8" name="TextBox 7">
            <a:extLst>
              <a:ext uri="{FF2B5EF4-FFF2-40B4-BE49-F238E27FC236}">
                <a16:creationId xmlns:a16="http://schemas.microsoft.com/office/drawing/2014/main" id="{504DC402-34AB-4D7F-873B-F2AEC5160EA9}"/>
              </a:ext>
            </a:extLst>
          </p:cNvPr>
          <p:cNvSpPr txBox="1"/>
          <p:nvPr/>
        </p:nvSpPr>
        <p:spPr>
          <a:xfrm>
            <a:off x="675685" y="6590934"/>
            <a:ext cx="925027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GB"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Is this an issue in programmes you have seen? Give examples.</a:t>
            </a:r>
            <a:endParaRPr kumimoji="0" lang="en-GB"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21435876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2A2C7-C087-4E4A-9C3D-686E5A648A14}"/>
              </a:ext>
            </a:extLst>
          </p:cNvPr>
          <p:cNvSpPr>
            <a:spLocks noGrp="1"/>
          </p:cNvSpPr>
          <p:nvPr>
            <p:ph type="title"/>
          </p:nvPr>
        </p:nvSpPr>
        <p:spPr>
          <a:xfrm>
            <a:off x="396511" y="26900"/>
            <a:ext cx="16129801" cy="1483118"/>
          </a:xfrm>
        </p:spPr>
        <p:txBody>
          <a:bodyPr/>
          <a:lstStyle/>
          <a:p>
            <a:r>
              <a:rPr lang="en-GB" noProof="0" dirty="0"/>
              <a:t>Common acronyms in the food sector </a:t>
            </a:r>
          </a:p>
        </p:txBody>
      </p:sp>
      <p:sp>
        <p:nvSpPr>
          <p:cNvPr id="3" name="Text Placeholder 2">
            <a:extLst>
              <a:ext uri="{FF2B5EF4-FFF2-40B4-BE49-F238E27FC236}">
                <a16:creationId xmlns:a16="http://schemas.microsoft.com/office/drawing/2014/main" id="{1859B947-9B79-4A1B-B730-1AD2674258FC}"/>
              </a:ext>
            </a:extLst>
          </p:cNvPr>
          <p:cNvSpPr>
            <a:spLocks noGrp="1"/>
          </p:cNvSpPr>
          <p:nvPr>
            <p:ph type="body" idx="1"/>
          </p:nvPr>
        </p:nvSpPr>
        <p:spPr>
          <a:xfrm>
            <a:off x="4700284" y="1315285"/>
            <a:ext cx="11826028" cy="7665207"/>
          </a:xfrm>
        </p:spPr>
        <p:txBody>
          <a:bodyPr>
            <a:normAutofit lnSpcReduction="10000"/>
          </a:bodyPr>
          <a:lstStyle/>
          <a:p>
            <a:r>
              <a:rPr lang="en-GB" b="1" noProof="0" dirty="0">
                <a:solidFill>
                  <a:srgbClr val="000000"/>
                </a:solidFill>
              </a:rPr>
              <a:t>BMI </a:t>
            </a:r>
            <a:r>
              <a:rPr lang="en-GB" noProof="0" dirty="0">
                <a:solidFill>
                  <a:srgbClr val="000000"/>
                </a:solidFill>
              </a:rPr>
              <a:t>– body mass index</a:t>
            </a:r>
            <a:endParaRPr lang="en-GB" b="1" noProof="0" dirty="0">
              <a:solidFill>
                <a:srgbClr val="000000"/>
              </a:solidFill>
            </a:endParaRPr>
          </a:p>
          <a:p>
            <a:r>
              <a:rPr lang="en-GB" b="1" noProof="0" dirty="0">
                <a:solidFill>
                  <a:srgbClr val="000000"/>
                </a:solidFill>
              </a:rPr>
              <a:t>BMS</a:t>
            </a:r>
            <a:r>
              <a:rPr lang="en-GB" noProof="0" dirty="0">
                <a:solidFill>
                  <a:srgbClr val="000000"/>
                </a:solidFill>
              </a:rPr>
              <a:t> – breastmilk substitutes</a:t>
            </a:r>
          </a:p>
          <a:p>
            <a:r>
              <a:rPr lang="en-GB" b="1" noProof="0" dirty="0">
                <a:solidFill>
                  <a:srgbClr val="000000"/>
                </a:solidFill>
              </a:rPr>
              <a:t>GAM</a:t>
            </a:r>
            <a:r>
              <a:rPr lang="en-GB" noProof="0" dirty="0">
                <a:solidFill>
                  <a:srgbClr val="000000"/>
                </a:solidFill>
              </a:rPr>
              <a:t> – global acute malnutrition</a:t>
            </a:r>
          </a:p>
          <a:p>
            <a:r>
              <a:rPr lang="en-GB" b="1" noProof="0" dirty="0">
                <a:solidFill>
                  <a:srgbClr val="000000"/>
                </a:solidFill>
              </a:rPr>
              <a:t>IYCF-E</a:t>
            </a:r>
            <a:r>
              <a:rPr lang="en-GB" noProof="0" dirty="0">
                <a:solidFill>
                  <a:srgbClr val="000000"/>
                </a:solidFill>
              </a:rPr>
              <a:t> – infant and young child feeding in emergencies</a:t>
            </a:r>
          </a:p>
          <a:p>
            <a:r>
              <a:rPr lang="en-GB" b="1" noProof="0" dirty="0">
                <a:solidFill>
                  <a:srgbClr val="000000"/>
                </a:solidFill>
              </a:rPr>
              <a:t>MAM</a:t>
            </a:r>
            <a:r>
              <a:rPr lang="en-GB" noProof="0" dirty="0">
                <a:solidFill>
                  <a:srgbClr val="000000"/>
                </a:solidFill>
              </a:rPr>
              <a:t> – moderate acute malnutrition </a:t>
            </a:r>
          </a:p>
          <a:p>
            <a:r>
              <a:rPr lang="en-GB" b="1" noProof="0" dirty="0">
                <a:solidFill>
                  <a:srgbClr val="000000"/>
                </a:solidFill>
              </a:rPr>
              <a:t>MUAC</a:t>
            </a:r>
            <a:r>
              <a:rPr lang="en-GB" noProof="0" dirty="0">
                <a:solidFill>
                  <a:srgbClr val="000000"/>
                </a:solidFill>
              </a:rPr>
              <a:t> – mid-upper arm circumference</a:t>
            </a:r>
          </a:p>
          <a:p>
            <a:r>
              <a:rPr lang="en-GB" b="1" noProof="0" dirty="0">
                <a:solidFill>
                  <a:srgbClr val="000000"/>
                </a:solidFill>
              </a:rPr>
              <a:t>SAM</a:t>
            </a:r>
            <a:r>
              <a:rPr lang="en-GB" noProof="0" dirty="0">
                <a:solidFill>
                  <a:srgbClr val="000000"/>
                </a:solidFill>
              </a:rPr>
              <a:t> – severe acute malnutrition</a:t>
            </a:r>
          </a:p>
          <a:p>
            <a:r>
              <a:rPr lang="en-GB" b="1" noProof="0" dirty="0">
                <a:solidFill>
                  <a:srgbClr val="000000"/>
                </a:solidFill>
              </a:rPr>
              <a:t>WFH</a:t>
            </a:r>
            <a:r>
              <a:rPr lang="en-GB" noProof="0" dirty="0">
                <a:solidFill>
                  <a:srgbClr val="000000"/>
                </a:solidFill>
              </a:rPr>
              <a:t> – weight for height  </a:t>
            </a:r>
          </a:p>
          <a:p>
            <a:endParaRPr lang="en-GB" noProof="0" dirty="0">
              <a:solidFill>
                <a:srgbClr val="000000"/>
              </a:solidFill>
            </a:endParaRPr>
          </a:p>
        </p:txBody>
      </p:sp>
      <p:sp>
        <p:nvSpPr>
          <p:cNvPr id="4" name="Slide Number Placeholder 3">
            <a:extLst>
              <a:ext uri="{FF2B5EF4-FFF2-40B4-BE49-F238E27FC236}">
                <a16:creationId xmlns:a16="http://schemas.microsoft.com/office/drawing/2014/main" id="{701E106C-C997-4631-A99B-5C6747BA8515}"/>
              </a:ext>
            </a:extLst>
          </p:cNvPr>
          <p:cNvSpPr>
            <a:spLocks noGrp="1"/>
          </p:cNvSpPr>
          <p:nvPr>
            <p:ph type="sldNum" sz="quarter" idx="2"/>
          </p:nvPr>
        </p:nvSpPr>
        <p:spPr/>
        <p:txBody>
          <a:bodyPr/>
          <a:lstStyle/>
          <a:p>
            <a:fld id="{86CB4B4D-7CA3-9044-876B-883B54F8677D}" type="slidenum">
              <a:rPr lang="en-US" smtClean="0"/>
              <a:t>24</a:t>
            </a:fld>
            <a:endParaRPr lang="en-US" dirty="0"/>
          </a:p>
        </p:txBody>
      </p:sp>
    </p:spTree>
    <p:extLst>
      <p:ext uri="{BB962C8B-B14F-4D97-AF65-F5344CB8AC3E}">
        <p14:creationId xmlns:p14="http://schemas.microsoft.com/office/powerpoint/2010/main" val="110631422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37173-2E81-44F0-82FC-B756E76B4E66}"/>
              </a:ext>
            </a:extLst>
          </p:cNvPr>
          <p:cNvSpPr>
            <a:spLocks noGrp="1"/>
          </p:cNvSpPr>
          <p:nvPr>
            <p:ph type="title"/>
          </p:nvPr>
        </p:nvSpPr>
        <p:spPr/>
        <p:txBody>
          <a:bodyPr/>
          <a:lstStyle/>
          <a:p>
            <a:r>
              <a:rPr lang="en-GB" noProof="0" dirty="0"/>
              <a:t>Weighing the options for response</a:t>
            </a:r>
          </a:p>
        </p:txBody>
      </p:sp>
      <p:sp>
        <p:nvSpPr>
          <p:cNvPr id="3" name="Text Placeholder 2">
            <a:extLst>
              <a:ext uri="{FF2B5EF4-FFF2-40B4-BE49-F238E27FC236}">
                <a16:creationId xmlns:a16="http://schemas.microsoft.com/office/drawing/2014/main" id="{F46ACB79-2366-4D91-B288-A6795F40FA93}"/>
              </a:ext>
            </a:extLst>
          </p:cNvPr>
          <p:cNvSpPr>
            <a:spLocks noGrp="1"/>
          </p:cNvSpPr>
          <p:nvPr>
            <p:ph type="body" idx="1"/>
          </p:nvPr>
        </p:nvSpPr>
        <p:spPr>
          <a:xfrm>
            <a:off x="919519" y="1271270"/>
            <a:ext cx="14800185" cy="7211060"/>
          </a:xfrm>
        </p:spPr>
        <p:txBody>
          <a:bodyPr>
            <a:normAutofit/>
          </a:bodyPr>
          <a:lstStyle/>
          <a:p>
            <a:r>
              <a:rPr lang="en-GB" noProof="0" dirty="0"/>
              <a:t>There is no one right way to provide food assistance. We will consider three different strategies.</a:t>
            </a:r>
          </a:p>
          <a:p>
            <a:r>
              <a:rPr lang="en-GB" noProof="0" dirty="0"/>
              <a:t>Each of the three groups represents a different NGO (</a:t>
            </a:r>
            <a:r>
              <a:rPr lang="en-GB" b="1" noProof="0" dirty="0"/>
              <a:t>Food Now, Dignity First, </a:t>
            </a:r>
            <a:r>
              <a:rPr lang="en-GB" noProof="0" dirty="0"/>
              <a:t>and</a:t>
            </a:r>
            <a:r>
              <a:rPr lang="en-GB" b="1" noProof="0" dirty="0"/>
              <a:t> Food for Tomorrow</a:t>
            </a:r>
            <a:r>
              <a:rPr lang="en-GB" noProof="0" dirty="0"/>
              <a:t>) with a different history, experience, and worldview. </a:t>
            </a:r>
          </a:p>
          <a:p>
            <a:r>
              <a:rPr lang="en-GB" noProof="0" dirty="0"/>
              <a:t>Read through the scenario you’ve been given and consider the advantages and disadvantages of your own NGO’s preferred response. List these on your flipchart and prepare to meet with the other two NGOs to agree on an overall coordinated response strategy for this emergency.</a:t>
            </a:r>
          </a:p>
        </p:txBody>
      </p:sp>
      <p:sp>
        <p:nvSpPr>
          <p:cNvPr id="4" name="Slide Number Placeholder 3">
            <a:extLst>
              <a:ext uri="{FF2B5EF4-FFF2-40B4-BE49-F238E27FC236}">
                <a16:creationId xmlns:a16="http://schemas.microsoft.com/office/drawing/2014/main" id="{5756A850-E0CE-41AC-805A-AC1DECC0ED4E}"/>
              </a:ext>
            </a:extLst>
          </p:cNvPr>
          <p:cNvSpPr>
            <a:spLocks noGrp="1"/>
          </p:cNvSpPr>
          <p:nvPr>
            <p:ph type="sldNum" sz="quarter" idx="2"/>
          </p:nvPr>
        </p:nvSpPr>
        <p:spPr/>
        <p:txBody>
          <a:bodyPr/>
          <a:lstStyle/>
          <a:p>
            <a:fld id="{86CB4B4D-7CA3-9044-876B-883B54F8677D}" type="slidenum">
              <a:rPr lang="en-US" smtClean="0"/>
              <a:t>25</a:t>
            </a:fld>
            <a:endParaRPr lang="en-US" dirty="0"/>
          </a:p>
        </p:txBody>
      </p:sp>
    </p:spTree>
    <p:extLst>
      <p:ext uri="{BB962C8B-B14F-4D97-AF65-F5344CB8AC3E}">
        <p14:creationId xmlns:p14="http://schemas.microsoft.com/office/powerpoint/2010/main" val="4023149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flipchart">
            <a:extLst>
              <a:ext uri="{FF2B5EF4-FFF2-40B4-BE49-F238E27FC236}">
                <a16:creationId xmlns:a16="http://schemas.microsoft.com/office/drawing/2014/main" id="{5B2EDEB0-849C-4D5B-9FD9-5D26F39FCCE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821665" y="1200723"/>
            <a:ext cx="5413390" cy="84707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8FBABEF-EF6C-44CF-A616-21AB9AA5AC1E}"/>
              </a:ext>
            </a:extLst>
          </p:cNvPr>
          <p:cNvSpPr>
            <a:spLocks noGrp="1"/>
          </p:cNvSpPr>
          <p:nvPr>
            <p:ph type="title"/>
          </p:nvPr>
        </p:nvSpPr>
        <p:spPr>
          <a:xfrm>
            <a:off x="392704" y="70423"/>
            <a:ext cx="17506190" cy="1130300"/>
          </a:xfrm>
        </p:spPr>
        <p:txBody>
          <a:bodyPr>
            <a:normAutofit/>
          </a:bodyPr>
          <a:lstStyle/>
          <a:p>
            <a:r>
              <a:rPr lang="en-GB" sz="5400" noProof="0" dirty="0"/>
              <a:t>Which response is </a:t>
            </a:r>
            <a:r>
              <a:rPr lang="en-GB" sz="5400" u="sng" noProof="0" dirty="0"/>
              <a:t>best suited</a:t>
            </a:r>
            <a:r>
              <a:rPr lang="en-GB" sz="5400" noProof="0" dirty="0"/>
              <a:t> for the scenario?</a:t>
            </a:r>
          </a:p>
        </p:txBody>
      </p:sp>
      <p:sp>
        <p:nvSpPr>
          <p:cNvPr id="3" name="Text Placeholder 2">
            <a:extLst>
              <a:ext uri="{FF2B5EF4-FFF2-40B4-BE49-F238E27FC236}">
                <a16:creationId xmlns:a16="http://schemas.microsoft.com/office/drawing/2014/main" id="{CCF11FF4-524E-4859-8D85-F96ABE8CF5F0}"/>
              </a:ext>
            </a:extLst>
          </p:cNvPr>
          <p:cNvSpPr>
            <a:spLocks noGrp="1"/>
          </p:cNvSpPr>
          <p:nvPr>
            <p:ph type="body" sz="half" idx="1"/>
          </p:nvPr>
        </p:nvSpPr>
        <p:spPr>
          <a:xfrm>
            <a:off x="790031" y="1236216"/>
            <a:ext cx="11371489" cy="7768308"/>
          </a:xfrm>
        </p:spPr>
        <p:txBody>
          <a:bodyPr>
            <a:normAutofit/>
          </a:bodyPr>
          <a:lstStyle/>
          <a:p>
            <a:r>
              <a:rPr lang="en-GB" sz="3600" b="1" noProof="0" dirty="0"/>
              <a:t>Instructions:</a:t>
            </a:r>
            <a:r>
              <a:rPr lang="en-GB" sz="3600" noProof="0" dirty="0"/>
              <a:t> </a:t>
            </a:r>
          </a:p>
          <a:p>
            <a:pPr marL="742950" indent="-742950">
              <a:buFont typeface="+mj-lt"/>
              <a:buAutoNum type="arabicPeriod"/>
            </a:pPr>
            <a:r>
              <a:rPr lang="en-GB" sz="3600" noProof="0" dirty="0"/>
              <a:t>Read the scenario and your NGO’s preferred strategy. (5 minutes)</a:t>
            </a:r>
          </a:p>
          <a:p>
            <a:pPr marL="742950" indent="-742950">
              <a:buFont typeface="+mj-lt"/>
              <a:buAutoNum type="arabicPeriod"/>
            </a:pPr>
            <a:r>
              <a:rPr lang="en-GB" sz="3600" noProof="0" dirty="0"/>
              <a:t>Discuss the scenario within your group and list the advantages and disadvantages of using your programme option to address the scenario. </a:t>
            </a:r>
            <a:br>
              <a:rPr lang="en-GB" sz="3600" noProof="0" dirty="0"/>
            </a:br>
            <a:r>
              <a:rPr lang="en-GB" sz="3600" noProof="0" dirty="0"/>
              <a:t>(15 minutes)</a:t>
            </a:r>
          </a:p>
          <a:p>
            <a:pPr marL="742950" indent="-742950">
              <a:buFont typeface="+mj-lt"/>
              <a:buAutoNum type="arabicPeriod"/>
            </a:pPr>
            <a:r>
              <a:rPr lang="en-GB" sz="3600" noProof="0" dirty="0"/>
              <a:t>Present your response option to </a:t>
            </a:r>
            <a:r>
              <a:rPr lang="en-GB" sz="3600" dirty="0"/>
              <a:t>the other NGOs in a </a:t>
            </a:r>
            <a:r>
              <a:rPr lang="en-GB" sz="3600" noProof="0" dirty="0"/>
              <a:t>coordination meeting. (20 minutes in total to </a:t>
            </a:r>
            <a:r>
              <a:rPr lang="en-GB" sz="3600" dirty="0"/>
              <a:t>present and </a:t>
            </a:r>
            <a:r>
              <a:rPr lang="en-GB" sz="3600" noProof="0" dirty="0"/>
              <a:t>agree on a coordinated response)</a:t>
            </a:r>
          </a:p>
        </p:txBody>
      </p:sp>
      <p:sp>
        <p:nvSpPr>
          <p:cNvPr id="4" name="Slide Number Placeholder 3">
            <a:extLst>
              <a:ext uri="{FF2B5EF4-FFF2-40B4-BE49-F238E27FC236}">
                <a16:creationId xmlns:a16="http://schemas.microsoft.com/office/drawing/2014/main" id="{409DCE6D-97F8-4A59-A5EC-4EBC0E82D932}"/>
              </a:ext>
            </a:extLst>
          </p:cNvPr>
          <p:cNvSpPr>
            <a:spLocks noGrp="1"/>
          </p:cNvSpPr>
          <p:nvPr>
            <p:ph type="sldNum" sz="quarter" idx="2"/>
          </p:nvPr>
        </p:nvSpPr>
        <p:spPr/>
        <p:txBody>
          <a:bodyPr/>
          <a:lstStyle/>
          <a:p>
            <a:fld id="{86CB4B4D-7CA3-9044-876B-883B54F8677D}" type="slidenum">
              <a:rPr lang="en-US" smtClean="0"/>
              <a:t>26</a:t>
            </a:fld>
            <a:endParaRPr lang="en-US" dirty="0"/>
          </a:p>
        </p:txBody>
      </p:sp>
      <p:sp>
        <p:nvSpPr>
          <p:cNvPr id="6" name="TextBox 5">
            <a:extLst>
              <a:ext uri="{FF2B5EF4-FFF2-40B4-BE49-F238E27FC236}">
                <a16:creationId xmlns:a16="http://schemas.microsoft.com/office/drawing/2014/main" id="{1B808D3D-24FB-4A7E-A0A8-FDFE909F11FB}"/>
              </a:ext>
            </a:extLst>
          </p:cNvPr>
          <p:cNvSpPr txBox="1"/>
          <p:nvPr/>
        </p:nvSpPr>
        <p:spPr>
          <a:xfrm rot="21310248">
            <a:off x="13430654" y="2060335"/>
            <a:ext cx="1106072" cy="52732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Pros…</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rgbClr val="000000"/>
                </a:solidFill>
                <a:latin typeface="MV Boli" panose="02000500030200090000" pitchFamily="2" charset="0"/>
                <a:cs typeface="MV Boli" panose="02000500030200090000" pitchFamily="2" charset="0"/>
              </a:rPr>
              <a:t>  </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 </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rgbClr val="000000"/>
                </a:solidFill>
                <a:latin typeface="MV Boli" panose="02000500030200090000" pitchFamily="2" charset="0"/>
                <a:cs typeface="MV Boli" panose="02000500030200090000" pitchFamily="2" charset="0"/>
              </a:rPr>
              <a:t> </a:t>
            </a:r>
            <a:endPar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rgbClr val="000000"/>
                </a:solidFill>
                <a:latin typeface="MV Boli" panose="02000500030200090000" pitchFamily="2" charset="0"/>
                <a:cs typeface="MV Boli" panose="02000500030200090000" pitchFamily="2" charset="0"/>
              </a:rPr>
              <a:t>Cons…</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 </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dirty="0">
                <a:solidFill>
                  <a:srgbClr val="000000"/>
                </a:solidFill>
                <a:latin typeface="MV Boli" panose="02000500030200090000" pitchFamily="2" charset="0"/>
                <a:cs typeface="MV Boli" panose="02000500030200090000" pitchFamily="2" charset="0"/>
              </a:rPr>
              <a:t> </a:t>
            </a: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 </a:t>
            </a: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rgbClr val="000000"/>
                </a:solidFill>
                <a:latin typeface="MV Boli" panose="02000500030200090000" pitchFamily="2" charset="0"/>
                <a:cs typeface="MV Boli" panose="02000500030200090000" pitchFamily="2" charset="0"/>
              </a:rPr>
              <a:t> </a:t>
            </a:r>
            <a:endPar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lang="en-US" sz="2800" b="1" dirty="0">
              <a:solidFill>
                <a:srgbClr val="000000"/>
              </a:solidFill>
              <a:latin typeface="MV Boli" panose="02000500030200090000" pitchFamily="2" charset="0"/>
              <a:cs typeface="MV Boli" panose="02000500030200090000" pitchFamily="2" charset="0"/>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Tree>
    <p:extLst>
      <p:ext uri="{BB962C8B-B14F-4D97-AF65-F5344CB8AC3E}">
        <p14:creationId xmlns:p14="http://schemas.microsoft.com/office/powerpoint/2010/main" val="16825113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52CE2-6236-4807-A329-241B02671CEC}"/>
              </a:ext>
            </a:extLst>
          </p:cNvPr>
          <p:cNvSpPr>
            <a:spLocks noGrp="1"/>
          </p:cNvSpPr>
          <p:nvPr>
            <p:ph type="title"/>
          </p:nvPr>
        </p:nvSpPr>
        <p:spPr>
          <a:xfrm>
            <a:off x="392704" y="70423"/>
            <a:ext cx="16276046" cy="1130300"/>
          </a:xfrm>
        </p:spPr>
        <p:txBody>
          <a:bodyPr>
            <a:normAutofit fontScale="90000"/>
          </a:bodyPr>
          <a:lstStyle/>
          <a:p>
            <a:r>
              <a:rPr lang="en-GB" noProof="0" dirty="0"/>
              <a:t>Debrief</a:t>
            </a:r>
            <a:r>
              <a:rPr lang="en-GB" dirty="0"/>
              <a:t>: </a:t>
            </a:r>
            <a:r>
              <a:rPr lang="en-GB" sz="4900" dirty="0"/>
              <a:t>Some potential advantages and disadvantages</a:t>
            </a:r>
            <a:br>
              <a:rPr lang="en-GB" dirty="0"/>
            </a:br>
            <a:endParaRPr lang="en-GB" noProof="0" dirty="0"/>
          </a:p>
        </p:txBody>
      </p:sp>
      <p:sp>
        <p:nvSpPr>
          <p:cNvPr id="4" name="Slide Number Placeholder 3">
            <a:extLst>
              <a:ext uri="{FF2B5EF4-FFF2-40B4-BE49-F238E27FC236}">
                <a16:creationId xmlns:a16="http://schemas.microsoft.com/office/drawing/2014/main" id="{30FB0CF0-7787-4206-A9D3-CB0D6B98363B}"/>
              </a:ext>
            </a:extLst>
          </p:cNvPr>
          <p:cNvSpPr>
            <a:spLocks noGrp="1"/>
          </p:cNvSpPr>
          <p:nvPr>
            <p:ph type="sldNum" sz="quarter" idx="2"/>
          </p:nvPr>
        </p:nvSpPr>
        <p:spPr/>
        <p:txBody>
          <a:bodyPr/>
          <a:lstStyle/>
          <a:p>
            <a:fld id="{86CB4B4D-7CA3-9044-876B-883B54F8677D}" type="slidenum">
              <a:rPr lang="en-US" smtClean="0"/>
              <a:t>27</a:t>
            </a:fld>
            <a:endParaRPr lang="en-US" dirty="0"/>
          </a:p>
        </p:txBody>
      </p:sp>
      <p:graphicFrame>
        <p:nvGraphicFramePr>
          <p:cNvPr id="7" name="Table 6">
            <a:extLst>
              <a:ext uri="{FF2B5EF4-FFF2-40B4-BE49-F238E27FC236}">
                <a16:creationId xmlns:a16="http://schemas.microsoft.com/office/drawing/2014/main" id="{B62AA216-8ED0-4676-B6BE-98078B78D826}"/>
              </a:ext>
            </a:extLst>
          </p:cNvPr>
          <p:cNvGraphicFramePr>
            <a:graphicFrameLocks noGrp="1"/>
          </p:cNvGraphicFramePr>
          <p:nvPr>
            <p:extLst>
              <p:ext uri="{D42A27DB-BD31-4B8C-83A1-F6EECF244321}">
                <p14:modId xmlns:p14="http://schemas.microsoft.com/office/powerpoint/2010/main" val="86540150"/>
              </p:ext>
            </p:extLst>
          </p:nvPr>
        </p:nvGraphicFramePr>
        <p:xfrm>
          <a:off x="387475" y="1331619"/>
          <a:ext cx="16488822" cy="6974181"/>
        </p:xfrm>
        <a:graphic>
          <a:graphicData uri="http://schemas.openxmlformats.org/drawingml/2006/table">
            <a:tbl>
              <a:tblPr firstRow="1" bandRow="1">
                <a:tableStyleId>{5940675A-B579-460E-94D1-54222C63F5DA}</a:tableStyleId>
              </a:tblPr>
              <a:tblGrid>
                <a:gridCol w="2748137">
                  <a:extLst>
                    <a:ext uri="{9D8B030D-6E8A-4147-A177-3AD203B41FA5}">
                      <a16:colId xmlns:a16="http://schemas.microsoft.com/office/drawing/2014/main" val="2163968519"/>
                    </a:ext>
                  </a:extLst>
                </a:gridCol>
                <a:gridCol w="2748137">
                  <a:extLst>
                    <a:ext uri="{9D8B030D-6E8A-4147-A177-3AD203B41FA5}">
                      <a16:colId xmlns:a16="http://schemas.microsoft.com/office/drawing/2014/main" val="1966905673"/>
                    </a:ext>
                  </a:extLst>
                </a:gridCol>
                <a:gridCol w="2748137">
                  <a:extLst>
                    <a:ext uri="{9D8B030D-6E8A-4147-A177-3AD203B41FA5}">
                      <a16:colId xmlns:a16="http://schemas.microsoft.com/office/drawing/2014/main" val="3898220178"/>
                    </a:ext>
                  </a:extLst>
                </a:gridCol>
                <a:gridCol w="2748137">
                  <a:extLst>
                    <a:ext uri="{9D8B030D-6E8A-4147-A177-3AD203B41FA5}">
                      <a16:colId xmlns:a16="http://schemas.microsoft.com/office/drawing/2014/main" val="631492793"/>
                    </a:ext>
                  </a:extLst>
                </a:gridCol>
                <a:gridCol w="2748137">
                  <a:extLst>
                    <a:ext uri="{9D8B030D-6E8A-4147-A177-3AD203B41FA5}">
                      <a16:colId xmlns:a16="http://schemas.microsoft.com/office/drawing/2014/main" val="661689836"/>
                    </a:ext>
                  </a:extLst>
                </a:gridCol>
                <a:gridCol w="2748137">
                  <a:extLst>
                    <a:ext uri="{9D8B030D-6E8A-4147-A177-3AD203B41FA5}">
                      <a16:colId xmlns:a16="http://schemas.microsoft.com/office/drawing/2014/main" val="2796352558"/>
                    </a:ext>
                  </a:extLst>
                </a:gridCol>
              </a:tblGrid>
              <a:tr h="837056">
                <a:tc gridSpan="2">
                  <a:txBody>
                    <a:bodyPr/>
                    <a:lstStyle/>
                    <a:p>
                      <a:pPr algn="ctr"/>
                      <a:r>
                        <a:rPr lang="en-GB" sz="2400" b="1" noProof="0" dirty="0">
                          <a:solidFill>
                            <a:srgbClr val="00B297"/>
                          </a:solidFill>
                        </a:rPr>
                        <a:t>DIGNITY FIRST</a:t>
                      </a:r>
                    </a:p>
                    <a:p>
                      <a:pPr algn="ctr"/>
                      <a:r>
                        <a:rPr lang="en-GB" sz="2400" b="1" noProof="0" dirty="0">
                          <a:solidFill>
                            <a:srgbClr val="00B297"/>
                          </a:solidFill>
                        </a:rPr>
                        <a:t>Cash assistance for food</a:t>
                      </a:r>
                    </a:p>
                  </a:txBody>
                  <a:tcPr/>
                </a:tc>
                <a:tc hMerge="1">
                  <a:txBody>
                    <a:bodyPr/>
                    <a:lstStyle/>
                    <a:p>
                      <a:endParaRPr lang="en-US" dirty="0"/>
                    </a:p>
                  </a:txBody>
                  <a:tcPr/>
                </a:tc>
                <a:tc gridSpan="2">
                  <a:txBody>
                    <a:bodyPr/>
                    <a:lstStyle/>
                    <a:p>
                      <a:pPr algn="ctr"/>
                      <a:r>
                        <a:rPr lang="en-GB" sz="2400" b="1" noProof="0" dirty="0">
                          <a:solidFill>
                            <a:schemeClr val="bg1"/>
                          </a:solidFill>
                        </a:rPr>
                        <a:t>FOOD NOW </a:t>
                      </a:r>
                    </a:p>
                    <a:p>
                      <a:pPr algn="ctr"/>
                      <a:r>
                        <a:rPr lang="en-GB" sz="2400" b="1" noProof="0" dirty="0">
                          <a:solidFill>
                            <a:schemeClr val="bg1"/>
                          </a:solidFill>
                        </a:rPr>
                        <a:t>General In-kind food distribution</a:t>
                      </a:r>
                    </a:p>
                  </a:txBody>
                  <a:tcPr>
                    <a:solidFill>
                      <a:srgbClr val="00B297"/>
                    </a:solidFill>
                  </a:tcPr>
                </a:tc>
                <a:tc hMerge="1">
                  <a:txBody>
                    <a:bodyPr/>
                    <a:lstStyle/>
                    <a:p>
                      <a:endParaRPr lang="en-US" dirty="0"/>
                    </a:p>
                  </a:txBody>
                  <a:tcPr/>
                </a:tc>
                <a:tc gridSpan="2">
                  <a:txBody>
                    <a:bodyPr/>
                    <a:lstStyle/>
                    <a:p>
                      <a:pPr algn="ctr"/>
                      <a:r>
                        <a:rPr lang="en-GB" sz="2400" b="1" noProof="0" dirty="0">
                          <a:solidFill>
                            <a:srgbClr val="00B297"/>
                          </a:solidFill>
                        </a:rPr>
                        <a:t>FOOD TOMORROW</a:t>
                      </a:r>
                    </a:p>
                    <a:p>
                      <a:pPr algn="ctr"/>
                      <a:r>
                        <a:rPr lang="en-GB" sz="2400" b="1" noProof="0" dirty="0">
                          <a:solidFill>
                            <a:srgbClr val="00B297"/>
                          </a:solidFill>
                        </a:rPr>
                        <a:t>Supplementary foods and seeds</a:t>
                      </a:r>
                    </a:p>
                  </a:txBody>
                  <a:tcPr/>
                </a:tc>
                <a:tc hMerge="1">
                  <a:txBody>
                    <a:bodyPr/>
                    <a:lstStyle/>
                    <a:p>
                      <a:endParaRPr lang="en-US" dirty="0"/>
                    </a:p>
                  </a:txBody>
                  <a:tcPr/>
                </a:tc>
                <a:extLst>
                  <a:ext uri="{0D108BD9-81ED-4DB2-BD59-A6C34878D82A}">
                    <a16:rowId xmlns:a16="http://schemas.microsoft.com/office/drawing/2014/main" val="1505081197"/>
                  </a:ext>
                </a:extLst>
              </a:tr>
              <a:tr h="545187">
                <a:tc>
                  <a:txBody>
                    <a:bodyPr/>
                    <a:lstStyle/>
                    <a:p>
                      <a:pPr algn="ctr"/>
                      <a:r>
                        <a:rPr lang="en-GB" sz="1700" b="1" noProof="0" dirty="0">
                          <a:solidFill>
                            <a:schemeClr val="bg1"/>
                          </a:solidFill>
                        </a:rPr>
                        <a:t>Potential advantages</a:t>
                      </a:r>
                    </a:p>
                  </a:txBody>
                  <a:tcPr>
                    <a:solidFill>
                      <a:srgbClr val="00B297"/>
                    </a:solidFill>
                  </a:tcPr>
                </a:tc>
                <a:tc>
                  <a:txBody>
                    <a:bodyPr/>
                    <a:lstStyle/>
                    <a:p>
                      <a:pPr algn="ctr"/>
                      <a:r>
                        <a:rPr lang="en-GB" sz="1700" b="1" noProof="0" dirty="0">
                          <a:solidFill>
                            <a:schemeClr val="bg1"/>
                          </a:solidFill>
                        </a:rPr>
                        <a:t>Potential disadvantages</a:t>
                      </a:r>
                    </a:p>
                  </a:txBody>
                  <a:tcPr>
                    <a:solidFill>
                      <a:srgbClr val="00B297"/>
                    </a:solidFill>
                  </a:tcPr>
                </a:tc>
                <a:tc>
                  <a:txBody>
                    <a:bodyPr/>
                    <a:lstStyle/>
                    <a:p>
                      <a:pPr algn="ctr"/>
                      <a:r>
                        <a:rPr lang="en-GB" sz="1700" b="1" noProof="0" dirty="0">
                          <a:solidFill>
                            <a:srgbClr val="00B297"/>
                          </a:solidFill>
                        </a:rPr>
                        <a:t>Potential advantages</a:t>
                      </a:r>
                    </a:p>
                  </a:txBody>
                  <a:tcPr/>
                </a:tc>
                <a:tc>
                  <a:txBody>
                    <a:bodyPr/>
                    <a:lstStyle/>
                    <a:p>
                      <a:pPr algn="ctr"/>
                      <a:r>
                        <a:rPr lang="en-GB" sz="1700" b="1" noProof="0" dirty="0">
                          <a:solidFill>
                            <a:srgbClr val="00B297"/>
                          </a:solidFill>
                        </a:rPr>
                        <a:t>Potential disadvantages</a:t>
                      </a:r>
                    </a:p>
                  </a:txBody>
                  <a:tcPr/>
                </a:tc>
                <a:tc>
                  <a:txBody>
                    <a:bodyPr/>
                    <a:lstStyle/>
                    <a:p>
                      <a:pPr algn="ctr"/>
                      <a:r>
                        <a:rPr lang="en-GB" sz="1700" b="1" noProof="0" dirty="0">
                          <a:solidFill>
                            <a:schemeClr val="bg1"/>
                          </a:solidFill>
                        </a:rPr>
                        <a:t>Potential advantages</a:t>
                      </a:r>
                    </a:p>
                  </a:txBody>
                  <a:tcPr>
                    <a:solidFill>
                      <a:srgbClr val="00B297"/>
                    </a:solidFill>
                  </a:tcPr>
                </a:tc>
                <a:tc>
                  <a:txBody>
                    <a:bodyPr/>
                    <a:lstStyle/>
                    <a:p>
                      <a:pPr algn="ctr"/>
                      <a:r>
                        <a:rPr lang="en-GB" sz="1700" b="1" noProof="0" dirty="0">
                          <a:solidFill>
                            <a:schemeClr val="bg1"/>
                          </a:solidFill>
                        </a:rPr>
                        <a:t>Potential disadvantages</a:t>
                      </a:r>
                    </a:p>
                  </a:txBody>
                  <a:tcPr>
                    <a:solidFill>
                      <a:srgbClr val="00B297"/>
                    </a:solidFill>
                  </a:tcPr>
                </a:tc>
                <a:extLst>
                  <a:ext uri="{0D108BD9-81ED-4DB2-BD59-A6C34878D82A}">
                    <a16:rowId xmlns:a16="http://schemas.microsoft.com/office/drawing/2014/main" val="3657906116"/>
                  </a:ext>
                </a:extLst>
              </a:tr>
              <a:tr h="5591938">
                <a:tc>
                  <a:txBody>
                    <a:bodyPr/>
                    <a:lstStyle/>
                    <a:p>
                      <a:pPr marL="342900" indent="-342900">
                        <a:buFont typeface="Arial" panose="020B0604020202020204" pitchFamily="34" charset="0"/>
                        <a:buChar char="•"/>
                      </a:pPr>
                      <a:r>
                        <a:rPr lang="en-GB" noProof="0" dirty="0">
                          <a:solidFill>
                            <a:srgbClr val="000000"/>
                          </a:solidFill>
                        </a:rPr>
                        <a:t>Affected people can use the money as they want – ensuring flexibility and supporting dignity.</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The current population can also buy seeds for planting if they choose to and prioritise this activity themselves.</a:t>
                      </a:r>
                    </a:p>
                  </a:txBody>
                  <a:tcPr/>
                </a:tc>
                <a:tc>
                  <a:txBody>
                    <a:bodyPr/>
                    <a:lstStyle/>
                    <a:p>
                      <a:pPr marL="342900" indent="-342900">
                        <a:buFont typeface="Arial" panose="020B0604020202020204" pitchFamily="34" charset="0"/>
                        <a:buChar char="•"/>
                      </a:pPr>
                      <a:r>
                        <a:rPr lang="en-GB" noProof="0" dirty="0">
                          <a:solidFill>
                            <a:srgbClr val="000000"/>
                          </a:solidFill>
                        </a:rPr>
                        <a:t>If the population size grows there will be a strain on the current food supply at the market. This may lead to tension with the host community.</a:t>
                      </a:r>
                    </a:p>
                    <a:p>
                      <a:pPr marL="342900" indent="-342900">
                        <a:buFont typeface="Arial" panose="020B0604020202020204" pitchFamily="34" charset="0"/>
                        <a:buChar char="•"/>
                      </a:pPr>
                      <a:r>
                        <a:rPr lang="en-GB" noProof="0" dirty="0">
                          <a:solidFill>
                            <a:srgbClr val="000000"/>
                          </a:solidFill>
                        </a:rPr>
                        <a:t>People may not use the money for its intended purpose</a:t>
                      </a:r>
                    </a:p>
                    <a:p>
                      <a:pPr marL="342900" indent="-342900">
                        <a:buFont typeface="Arial" panose="020B0604020202020204" pitchFamily="34" charset="0"/>
                        <a:buChar char="•"/>
                      </a:pPr>
                      <a:r>
                        <a:rPr lang="en-GB" noProof="0" dirty="0">
                          <a:solidFill>
                            <a:srgbClr val="000000"/>
                          </a:solidFill>
                        </a:rPr>
                        <a:t>Food prices in the market may increase with additional demand.</a:t>
                      </a:r>
                    </a:p>
                    <a:p>
                      <a:pPr marL="342900" indent="-342900">
                        <a:buFont typeface="Arial" panose="020B0604020202020204" pitchFamily="34" charset="0"/>
                        <a:buChar char="•"/>
                      </a:pPr>
                      <a:r>
                        <a:rPr lang="en-GB" noProof="0" dirty="0">
                          <a:solidFill>
                            <a:srgbClr val="000000"/>
                          </a:solidFill>
                        </a:rPr>
                        <a:t>There is no special attention paid to vulnerable groups.</a:t>
                      </a:r>
                    </a:p>
                  </a:txBody>
                  <a:tcPr/>
                </a:tc>
                <a:tc>
                  <a:txBody>
                    <a:bodyPr/>
                    <a:lstStyle/>
                    <a:p>
                      <a:pPr marL="342900" indent="-342900">
                        <a:buFont typeface="Arial" panose="020B0604020202020204" pitchFamily="34" charset="0"/>
                        <a:buChar char="•"/>
                      </a:pPr>
                      <a:r>
                        <a:rPr lang="en-GB" noProof="0" dirty="0">
                          <a:solidFill>
                            <a:srgbClr val="000000"/>
                          </a:solidFill>
                        </a:rPr>
                        <a:t>No strain on the host community’s food supply.</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Everyone is provided for in the general ration.</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Inputs will go directly to food – and not be used for other purposes.</a:t>
                      </a:r>
                    </a:p>
                  </a:txBody>
                  <a:tcPr>
                    <a:solidFill>
                      <a:srgbClr val="00B297">
                        <a:alpha val="30196"/>
                      </a:srgbClr>
                    </a:solidFill>
                  </a:tcPr>
                </a:tc>
                <a:tc>
                  <a:txBody>
                    <a:bodyPr/>
                    <a:lstStyle/>
                    <a:p>
                      <a:pPr marL="342900" indent="-342900">
                        <a:buFont typeface="Arial" panose="020B0604020202020204" pitchFamily="34" charset="0"/>
                        <a:buChar char="•"/>
                      </a:pPr>
                      <a:r>
                        <a:rPr lang="en-GB" noProof="0" dirty="0">
                          <a:solidFill>
                            <a:srgbClr val="000000"/>
                          </a:solidFill>
                        </a:rPr>
                        <a:t>Extremely costly  due to difficult logistics.</a:t>
                      </a:r>
                    </a:p>
                    <a:p>
                      <a:pPr marL="342900" indent="-342900">
                        <a:buFont typeface="Arial" panose="020B0604020202020204" pitchFamily="34" charset="0"/>
                        <a:buChar char="•"/>
                      </a:pPr>
                      <a:endParaRPr lang="en-GB" noProof="0" dirty="0">
                        <a:solidFill>
                          <a:srgbClr val="000000"/>
                        </a:solidFill>
                      </a:endParaRPr>
                    </a:p>
                    <a:p>
                      <a:pPr marL="342900" marR="0" lvl="0" indent="-342900" algn="l" defTabSz="7789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solidFill>
                            <a:srgbClr val="000000"/>
                          </a:solidFill>
                        </a:rPr>
                        <a:t>There is no special attention paid to vulnerable groups.</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If too much food becomes available without flexibility to account for special needs and tastes, distributed food may be sold on the market at a low price, reducing profits for local farmers.</a:t>
                      </a:r>
                    </a:p>
                  </a:txBody>
                  <a:tcPr>
                    <a:solidFill>
                      <a:srgbClr val="00B297">
                        <a:alpha val="30196"/>
                      </a:srgbClr>
                    </a:solidFill>
                  </a:tcPr>
                </a:tc>
                <a:tc>
                  <a:txBody>
                    <a:bodyPr/>
                    <a:lstStyle/>
                    <a:p>
                      <a:pPr marL="342900" indent="-342900">
                        <a:buFont typeface="Arial" panose="020B0604020202020204" pitchFamily="34" charset="0"/>
                        <a:buChar char="•"/>
                      </a:pPr>
                      <a:r>
                        <a:rPr lang="en-GB" noProof="0" dirty="0">
                          <a:solidFill>
                            <a:srgbClr val="000000"/>
                          </a:solidFill>
                        </a:rPr>
                        <a:t>Vulnerable people are more likely to receive the food they need.</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The affected population receives tools and seeds to enhance their capacity to provide for themselves.</a:t>
                      </a:r>
                    </a:p>
                    <a:p>
                      <a:pPr marL="342900" indent="-342900">
                        <a:buFont typeface="Arial" panose="020B0604020202020204" pitchFamily="34" charset="0"/>
                        <a:buChar char="•"/>
                      </a:pPr>
                      <a:endParaRPr lang="en-GB" noProof="0" dirty="0">
                        <a:solidFill>
                          <a:srgbClr val="000000"/>
                        </a:solidFill>
                      </a:endParaRPr>
                    </a:p>
                    <a:p>
                      <a:pPr marL="0" indent="0">
                        <a:buFont typeface="Arial" panose="020B0604020202020204" pitchFamily="34" charset="0"/>
                        <a:buNone/>
                      </a:pPr>
                      <a:endParaRPr lang="en-GB" noProof="0" dirty="0">
                        <a:solidFill>
                          <a:srgbClr val="000000"/>
                        </a:solidFill>
                      </a:endParaRPr>
                    </a:p>
                    <a:p>
                      <a:pPr marL="342900" indent="-342900">
                        <a:buFont typeface="Arial" panose="020B0604020202020204" pitchFamily="34" charset="0"/>
                        <a:buChar char="•"/>
                      </a:pPr>
                      <a:endParaRPr lang="en-GB" noProof="0" dirty="0">
                        <a:solidFill>
                          <a:srgbClr val="000000"/>
                        </a:solidFill>
                      </a:endParaRPr>
                    </a:p>
                  </a:txBody>
                  <a:tcPr/>
                </a:tc>
                <a:tc>
                  <a:txBody>
                    <a:bodyPr/>
                    <a:lstStyle/>
                    <a:p>
                      <a:pPr marL="342900" indent="-342900">
                        <a:buFont typeface="Arial" panose="020B0604020202020204" pitchFamily="34" charset="0"/>
                        <a:buChar char="•"/>
                      </a:pPr>
                      <a:r>
                        <a:rPr lang="en-GB" noProof="0" dirty="0">
                          <a:solidFill>
                            <a:srgbClr val="000000"/>
                          </a:solidFill>
                        </a:rPr>
                        <a:t>There is no guarantee that the seeds will produce enough yield to address the need.</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Programme depends on environmental factors that are beyond its control.</a:t>
                      </a:r>
                    </a:p>
                    <a:p>
                      <a:pPr marL="342900" indent="-342900">
                        <a:buFont typeface="Arial" panose="020B0604020202020204" pitchFamily="34" charset="0"/>
                        <a:buChar char="•"/>
                      </a:pPr>
                      <a:endParaRPr lang="en-GB" noProof="0" dirty="0">
                        <a:solidFill>
                          <a:srgbClr val="000000"/>
                        </a:solidFill>
                      </a:endParaRPr>
                    </a:p>
                    <a:p>
                      <a:pPr marL="342900" indent="-342900">
                        <a:buFont typeface="Arial" panose="020B0604020202020204" pitchFamily="34" charset="0"/>
                        <a:buChar char="•"/>
                      </a:pPr>
                      <a:r>
                        <a:rPr lang="en-GB" noProof="0" dirty="0">
                          <a:solidFill>
                            <a:srgbClr val="000000"/>
                          </a:solidFill>
                        </a:rPr>
                        <a:t>Perceptions of permanence may cause tensions once refugees start becoming local farmers.</a:t>
                      </a:r>
                    </a:p>
                  </a:txBody>
                  <a:tcPr/>
                </a:tc>
                <a:extLst>
                  <a:ext uri="{0D108BD9-81ED-4DB2-BD59-A6C34878D82A}">
                    <a16:rowId xmlns:a16="http://schemas.microsoft.com/office/drawing/2014/main" val="521316417"/>
                  </a:ext>
                </a:extLst>
              </a:tr>
            </a:tbl>
          </a:graphicData>
        </a:graphic>
      </p:graphicFrame>
    </p:spTree>
    <p:extLst>
      <p:ext uri="{BB962C8B-B14F-4D97-AF65-F5344CB8AC3E}">
        <p14:creationId xmlns:p14="http://schemas.microsoft.com/office/powerpoint/2010/main" val="306629885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7B32-3441-4740-BC87-5615AD7088A8}"/>
              </a:ext>
            </a:extLst>
          </p:cNvPr>
          <p:cNvSpPr>
            <a:spLocks noGrp="1"/>
          </p:cNvSpPr>
          <p:nvPr>
            <p:ph type="title"/>
          </p:nvPr>
        </p:nvSpPr>
        <p:spPr>
          <a:xfrm>
            <a:off x="136187" y="0"/>
            <a:ext cx="12741691" cy="1190673"/>
          </a:xfrm>
        </p:spPr>
        <p:txBody>
          <a:bodyPr>
            <a:normAutofit fontScale="90000"/>
          </a:bodyPr>
          <a:lstStyle/>
          <a:p>
            <a:r>
              <a:rPr lang="en-GB" cap="none" noProof="0" dirty="0">
                <a:latin typeface="Open Sans" panose="020B0606030504020204" pitchFamily="34" charset="0"/>
                <a:ea typeface="Open Sans" panose="020B0606030504020204" pitchFamily="34" charset="0"/>
                <a:cs typeface="Open Sans" panose="020B0606030504020204" pitchFamily="34" charset="0"/>
              </a:rPr>
              <a:t>Food security cluster</a:t>
            </a:r>
          </a:p>
        </p:txBody>
      </p:sp>
      <p:pic>
        <p:nvPicPr>
          <p:cNvPr id="4" name="Online Media 3" title="Food Security Cluster: Strengthening Humanitarian Response">
            <a:hlinkClick r:id="" action="ppaction://media"/>
            <a:extLst>
              <a:ext uri="{FF2B5EF4-FFF2-40B4-BE49-F238E27FC236}">
                <a16:creationId xmlns:a16="http://schemas.microsoft.com/office/drawing/2014/main" id="{C62D3AF9-6723-468E-AC11-8D663A98289C}"/>
              </a:ext>
            </a:extLst>
          </p:cNvPr>
          <p:cNvPicPr>
            <a:picLocks noRot="1" noChangeAspect="1"/>
          </p:cNvPicPr>
          <p:nvPr>
            <a:videoFile r:link="rId1"/>
          </p:nvPr>
        </p:nvPicPr>
        <p:blipFill>
          <a:blip r:embed="rId4"/>
          <a:stretch>
            <a:fillRect/>
          </a:stretch>
        </p:blipFill>
        <p:spPr>
          <a:xfrm>
            <a:off x="1354297" y="1190673"/>
            <a:ext cx="14631667" cy="8230313"/>
          </a:xfrm>
          <a:prstGeom prst="rect">
            <a:avLst/>
          </a:prstGeom>
        </p:spPr>
      </p:pic>
    </p:spTree>
    <p:extLst>
      <p:ext uri="{BB962C8B-B14F-4D97-AF65-F5344CB8AC3E}">
        <p14:creationId xmlns:p14="http://schemas.microsoft.com/office/powerpoint/2010/main" val="42546858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EA3E9-334D-4665-8B7B-23D20E3A1DF2}"/>
              </a:ext>
            </a:extLst>
          </p:cNvPr>
          <p:cNvSpPr>
            <a:spLocks noGrp="1"/>
          </p:cNvSpPr>
          <p:nvPr>
            <p:ph type="title"/>
          </p:nvPr>
        </p:nvSpPr>
        <p:spPr/>
        <p:txBody>
          <a:bodyPr/>
          <a:lstStyle/>
          <a:p>
            <a:r>
              <a:rPr lang="en-GB" noProof="0" dirty="0"/>
              <a:t>Key messages</a:t>
            </a:r>
          </a:p>
        </p:txBody>
      </p:sp>
      <p:sp>
        <p:nvSpPr>
          <p:cNvPr id="3" name="Text Placeholder 2">
            <a:extLst>
              <a:ext uri="{FF2B5EF4-FFF2-40B4-BE49-F238E27FC236}">
                <a16:creationId xmlns:a16="http://schemas.microsoft.com/office/drawing/2014/main" id="{64AB3943-53EB-456F-995B-E3B0778478E2}"/>
              </a:ext>
            </a:extLst>
          </p:cNvPr>
          <p:cNvSpPr>
            <a:spLocks noGrp="1"/>
          </p:cNvSpPr>
          <p:nvPr>
            <p:ph type="body" sz="half" idx="1"/>
          </p:nvPr>
        </p:nvSpPr>
        <p:spPr>
          <a:xfrm>
            <a:off x="868681" y="1200722"/>
            <a:ext cx="15636240" cy="7417498"/>
          </a:xfrm>
        </p:spPr>
        <p:txBody>
          <a:bodyPr>
            <a:normAutofit lnSpcReduction="10000"/>
          </a:bodyPr>
          <a:lstStyle/>
          <a:p>
            <a:pPr marL="571500" lvl="0" indent="-571500">
              <a:buFont typeface="Arial" panose="020B0604020202020204" pitchFamily="34" charset="0"/>
              <a:buChar char="•"/>
            </a:pPr>
            <a:r>
              <a:rPr lang="en-GB" dirty="0"/>
              <a:t>Underlying factors affecting undernutrition are complex and should be addressed through integrated intersectoral approaches. </a:t>
            </a:r>
            <a:endParaRPr lang="de-DE" dirty="0"/>
          </a:p>
          <a:p>
            <a:pPr marL="571500" lvl="0" indent="-571500">
              <a:buFont typeface="Arial" panose="020B0604020202020204" pitchFamily="34" charset="0"/>
              <a:buChar char="•"/>
            </a:pPr>
            <a:r>
              <a:rPr lang="en-GB" dirty="0"/>
              <a:t>There are multiple strategies for addressing undernutrition. These must be considered carefully and decisions should be based on assessment and analysis of the context.</a:t>
            </a:r>
            <a:endParaRPr lang="de-DE" dirty="0"/>
          </a:p>
          <a:p>
            <a:pPr marL="571500" lvl="0" indent="-571500">
              <a:buFont typeface="Arial" panose="020B0604020202020204" pitchFamily="34" charset="0"/>
              <a:buChar char="•"/>
            </a:pPr>
            <a:r>
              <a:rPr lang="en-GB" dirty="0"/>
              <a:t>Coordination is key to successful food and nutrition programmes.</a:t>
            </a:r>
            <a:endParaRPr lang="de-DE" dirty="0"/>
          </a:p>
          <a:p>
            <a:pPr marL="571500" lvl="0" indent="-571500">
              <a:buFont typeface="Arial" panose="020B0604020202020204" pitchFamily="34" charset="0"/>
              <a:buChar char="•"/>
            </a:pPr>
            <a:r>
              <a:rPr lang="en-GB" dirty="0"/>
              <a:t>Learning and knowing the language and key details of the sector allow you to contribute to decision-making and coordination between sectors.</a:t>
            </a:r>
            <a:endParaRPr lang="de-DE" dirty="0"/>
          </a:p>
          <a:p>
            <a:endParaRPr lang="en-GB" noProof="0" dirty="0"/>
          </a:p>
          <a:p>
            <a:endParaRPr lang="en-GB" noProof="0" dirty="0"/>
          </a:p>
          <a:p>
            <a:endParaRPr lang="en-US" dirty="0"/>
          </a:p>
        </p:txBody>
      </p:sp>
      <p:sp>
        <p:nvSpPr>
          <p:cNvPr id="4" name="Slide Number Placeholder 3">
            <a:extLst>
              <a:ext uri="{FF2B5EF4-FFF2-40B4-BE49-F238E27FC236}">
                <a16:creationId xmlns:a16="http://schemas.microsoft.com/office/drawing/2014/main" id="{ED97DDD9-57E8-4C33-A627-A92AFF549C45}"/>
              </a:ext>
            </a:extLst>
          </p:cNvPr>
          <p:cNvSpPr>
            <a:spLocks noGrp="1"/>
          </p:cNvSpPr>
          <p:nvPr>
            <p:ph type="sldNum" sz="quarter" idx="2"/>
          </p:nvPr>
        </p:nvSpPr>
        <p:spPr/>
        <p:txBody>
          <a:bodyPr/>
          <a:lstStyle/>
          <a:p>
            <a:fld id="{86CB4B4D-7CA3-9044-876B-883B54F8677D}" type="slidenum">
              <a:rPr lang="en-US" smtClean="0"/>
              <a:t>29</a:t>
            </a:fld>
            <a:endParaRPr lang="en-US" dirty="0"/>
          </a:p>
        </p:txBody>
      </p:sp>
    </p:spTree>
    <p:extLst>
      <p:ext uri="{BB962C8B-B14F-4D97-AF65-F5344CB8AC3E}">
        <p14:creationId xmlns:p14="http://schemas.microsoft.com/office/powerpoint/2010/main" val="77450160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CD4A4-2231-4374-9F9B-967B6BC51989}"/>
              </a:ext>
            </a:extLst>
          </p:cNvPr>
          <p:cNvSpPr>
            <a:spLocks noGrp="1"/>
          </p:cNvSpPr>
          <p:nvPr>
            <p:ph type="title"/>
          </p:nvPr>
        </p:nvSpPr>
        <p:spPr>
          <a:xfrm>
            <a:off x="392704" y="70423"/>
            <a:ext cx="16113388" cy="1130300"/>
          </a:xfrm>
        </p:spPr>
        <p:txBody>
          <a:bodyPr>
            <a:normAutofit fontScale="90000"/>
          </a:bodyPr>
          <a:lstStyle/>
          <a:p>
            <a:r>
              <a:rPr lang="en-GB" noProof="0" dirty="0"/>
              <a:t>The causes of undernutrition are complex</a:t>
            </a:r>
          </a:p>
        </p:txBody>
      </p:sp>
      <p:sp>
        <p:nvSpPr>
          <p:cNvPr id="3" name="Text Placeholder 2">
            <a:extLst>
              <a:ext uri="{FF2B5EF4-FFF2-40B4-BE49-F238E27FC236}">
                <a16:creationId xmlns:a16="http://schemas.microsoft.com/office/drawing/2014/main" id="{167A71AE-B40E-4564-A77E-941E07B0DFF2}"/>
              </a:ext>
            </a:extLst>
          </p:cNvPr>
          <p:cNvSpPr>
            <a:spLocks noGrp="1"/>
          </p:cNvSpPr>
          <p:nvPr>
            <p:ph type="body" sz="half" idx="1"/>
          </p:nvPr>
        </p:nvSpPr>
        <p:spPr>
          <a:xfrm>
            <a:off x="1231991" y="1590638"/>
            <a:ext cx="15715568" cy="7608844"/>
          </a:xfrm>
        </p:spPr>
        <p:txBody>
          <a:bodyPr>
            <a:normAutofit/>
          </a:bodyPr>
          <a:lstStyle/>
          <a:p>
            <a:r>
              <a:rPr lang="en-GB" noProof="0" dirty="0"/>
              <a:t>The immediate causes of undernutrition are inadequate </a:t>
            </a:r>
            <a:br>
              <a:rPr lang="en-GB" noProof="0" dirty="0"/>
            </a:br>
            <a:r>
              <a:rPr lang="en-GB" noProof="0" dirty="0"/>
              <a:t>food intake and disease. </a:t>
            </a:r>
          </a:p>
          <a:p>
            <a:pPr marL="571500" indent="-571500"/>
            <a:r>
              <a:rPr lang="en-GB" noProof="0" dirty="0"/>
              <a:t>The underlying causes include:</a:t>
            </a:r>
          </a:p>
          <a:p>
            <a:pPr marL="1430338" indent="-571500">
              <a:buFont typeface="Arial" panose="020B0604020202020204" pitchFamily="34" charset="0"/>
              <a:buChar char="•"/>
            </a:pPr>
            <a:r>
              <a:rPr lang="en-GB" noProof="0" dirty="0"/>
              <a:t>household food insecurity</a:t>
            </a:r>
            <a:r>
              <a:rPr lang="en-GB" dirty="0"/>
              <a:t>;</a:t>
            </a:r>
            <a:endParaRPr lang="en-GB" noProof="0" dirty="0"/>
          </a:p>
          <a:p>
            <a:pPr marL="1430338" indent="-571500">
              <a:buFont typeface="Arial" panose="020B0604020202020204" pitchFamily="34" charset="0"/>
              <a:buChar char="•"/>
            </a:pPr>
            <a:r>
              <a:rPr lang="en-GB" noProof="0" dirty="0"/>
              <a:t>poor feeding and care practices</a:t>
            </a:r>
            <a:r>
              <a:rPr lang="en-GB" dirty="0"/>
              <a:t>;</a:t>
            </a:r>
            <a:endParaRPr lang="en-GB" noProof="0" dirty="0"/>
          </a:p>
          <a:p>
            <a:pPr marL="1430338" indent="-571500">
              <a:buFont typeface="Arial" panose="020B0604020202020204" pitchFamily="34" charset="0"/>
              <a:buChar char="•"/>
            </a:pPr>
            <a:r>
              <a:rPr lang="en-GB" noProof="0" dirty="0"/>
              <a:t>unhealthy household environment; and </a:t>
            </a:r>
          </a:p>
          <a:p>
            <a:pPr marL="1430338" indent="-571500">
              <a:buFont typeface="Arial" panose="020B0604020202020204" pitchFamily="34" charset="0"/>
              <a:buChar char="•"/>
            </a:pPr>
            <a:r>
              <a:rPr lang="en-GB" noProof="0" dirty="0"/>
              <a:t>inadequate healthcare.</a:t>
            </a:r>
          </a:p>
          <a:p>
            <a:endParaRPr lang="en-GB" noProof="0" dirty="0"/>
          </a:p>
        </p:txBody>
      </p:sp>
      <p:sp>
        <p:nvSpPr>
          <p:cNvPr id="4" name="Slide Number Placeholder 3">
            <a:extLst>
              <a:ext uri="{FF2B5EF4-FFF2-40B4-BE49-F238E27FC236}">
                <a16:creationId xmlns:a16="http://schemas.microsoft.com/office/drawing/2014/main" id="{2107BF6D-3689-4406-93A9-BEB9968AD34A}"/>
              </a:ext>
            </a:extLst>
          </p:cNvPr>
          <p:cNvSpPr>
            <a:spLocks noGrp="1"/>
          </p:cNvSpPr>
          <p:nvPr>
            <p:ph type="sldNum" sz="quarter" idx="2"/>
          </p:nvPr>
        </p:nvSpPr>
        <p:spPr/>
        <p:txBody>
          <a:bodyPr/>
          <a:lstStyle/>
          <a:p>
            <a:fld id="{86CB4B4D-7CA3-9044-876B-883B54F8677D}" type="slidenum">
              <a:rPr lang="en-US" smtClean="0"/>
              <a:t>3</a:t>
            </a:fld>
            <a:endParaRPr lang="en-US" dirty="0"/>
          </a:p>
        </p:txBody>
      </p:sp>
      <p:grpSp>
        <p:nvGrpSpPr>
          <p:cNvPr id="8" name="Group 7">
            <a:extLst>
              <a:ext uri="{FF2B5EF4-FFF2-40B4-BE49-F238E27FC236}">
                <a16:creationId xmlns:a16="http://schemas.microsoft.com/office/drawing/2014/main" id="{95FE363C-FD7D-4790-AD53-EB028BE7C759}"/>
              </a:ext>
            </a:extLst>
          </p:cNvPr>
          <p:cNvGrpSpPr/>
          <p:nvPr/>
        </p:nvGrpSpPr>
        <p:grpSpPr>
          <a:xfrm>
            <a:off x="11840435" y="2049669"/>
            <a:ext cx="5547954" cy="7422577"/>
            <a:chOff x="11840435" y="2049669"/>
            <a:chExt cx="5547954" cy="7422577"/>
          </a:xfrm>
        </p:grpSpPr>
        <p:pic>
          <p:nvPicPr>
            <p:cNvPr id="5" name="Picture 4">
              <a:extLst>
                <a:ext uri="{FF2B5EF4-FFF2-40B4-BE49-F238E27FC236}">
                  <a16:creationId xmlns:a16="http://schemas.microsoft.com/office/drawing/2014/main" id="{D4B7BE51-9BB0-4CBF-A9CC-B73BD55A25B0}"/>
                </a:ext>
              </a:extLst>
            </p:cNvPr>
            <p:cNvPicPr/>
            <p:nvPr/>
          </p:nvPicPr>
          <p:blipFill>
            <a:blip r:embed="rId3">
              <a:extLst>
                <a:ext uri="{BEBA8EAE-BF5A-486C-A8C5-ECC9F3942E4B}">
                  <a14:imgProps xmlns:a14="http://schemas.microsoft.com/office/drawing/2010/main">
                    <a14:imgLayer r:embed="rId4">
                      <a14:imgEffect>
                        <a14:backgroundRemoval t="1527" b="89822" l="8014" r="90244">
                          <a14:foregroundMark x1="89895" y1="39695" x2="89895" y2="39695"/>
                          <a14:foregroundMark x1="32404" y1="37405" x2="32404" y2="37405"/>
                          <a14:foregroundMark x1="18467" y1="41985" x2="18467" y2="41985"/>
                          <a14:foregroundMark x1="20557" y1="32824" x2="20557" y2="32824"/>
                          <a14:foregroundMark x1="24390" y1="24427" x2="24390" y2="24427"/>
                          <a14:foregroundMark x1="39721" y1="26209" x2="39721" y2="26209"/>
                          <a14:foregroundMark x1="53310" y1="17048" x2="53310" y2="17048"/>
                          <a14:foregroundMark x1="42857" y1="11196" x2="42857" y2="11196"/>
                          <a14:foregroundMark x1="33798" y1="16285" x2="33798" y2="16285"/>
                          <a14:foregroundMark x1="32404" y1="51654" x2="32404" y2="51654"/>
                          <a14:foregroundMark x1="20557" y1="50636" x2="20557" y2="50636"/>
                          <a14:foregroundMark x1="24390" y1="59288" x2="24390" y2="59288"/>
                          <a14:foregroundMark x1="45993" y1="62341" x2="45993" y2="62341"/>
                          <a14:foregroundMark x1="63415" y1="66921" x2="63415" y2="66921"/>
                          <a14:foregroundMark x1="81533" y1="64885" x2="81533" y2="64885"/>
                          <a14:foregroundMark x1="80488" y1="76081" x2="80488" y2="76081"/>
                          <a14:foregroundMark x1="67596" y1="77863" x2="67596" y2="77863"/>
                          <a14:foregroundMark x1="55749" y1="76590" x2="55749" y2="76590"/>
                          <a14:foregroundMark x1="43902" y1="73028" x2="43902" y2="73028"/>
                          <a14:foregroundMark x1="33101" y1="66412" x2="33101" y2="66412"/>
                          <a14:foregroundMark x1="90592" y1="82443" x2="90592" y2="82443"/>
                          <a14:foregroundMark x1="75958" y1="84987" x2="75958" y2="84987"/>
                          <a14:foregroundMark x1="59930" y1="85242" x2="59930" y2="85242"/>
                          <a14:foregroundMark x1="44948" y1="82443" x2="44948" y2="82443"/>
                          <a14:foregroundMark x1="31359" y1="76336" x2="31359" y2="76336"/>
                          <a14:foregroundMark x1="20557" y1="68702" x2="20557" y2="68702"/>
                          <a14:foregroundMark x1="12195" y1="58779" x2="12195" y2="58779"/>
                          <a14:foregroundMark x1="8711" y1="47583" x2="8711" y2="47583"/>
                          <a14:foregroundMark x1="8362" y1="36387" x2="8362" y2="36387"/>
                          <a14:foregroundMark x1="12195" y1="25445" x2="12195" y2="25445"/>
                          <a14:foregroundMark x1="20209" y1="15267" x2="20209" y2="15267"/>
                          <a14:foregroundMark x1="30662" y1="7379" x2="30662" y2="7379"/>
                          <a14:foregroundMark x1="43902" y1="1527" x2="43902" y2="1527"/>
                        </a14:backgroundRemoval>
                      </a14:imgEffect>
                    </a14:imgLayer>
                  </a14:imgProps>
                </a:ext>
                <a:ext uri="{28A0092B-C50C-407E-A947-70E740481C1C}">
                  <a14:useLocalDpi xmlns:a14="http://schemas.microsoft.com/office/drawing/2010/main"/>
                </a:ext>
              </a:extLst>
            </a:blip>
            <a:stretch>
              <a:fillRect/>
            </a:stretch>
          </p:blipFill>
          <p:spPr>
            <a:xfrm>
              <a:off x="11840435" y="2049669"/>
              <a:ext cx="5547954" cy="7422577"/>
            </a:xfrm>
            <a:prstGeom prst="rect">
              <a:avLst/>
            </a:prstGeom>
          </p:spPr>
        </p:pic>
        <p:pic>
          <p:nvPicPr>
            <p:cNvPr id="6" name="Picture 5">
              <a:extLst>
                <a:ext uri="{FF2B5EF4-FFF2-40B4-BE49-F238E27FC236}">
                  <a16:creationId xmlns:a16="http://schemas.microsoft.com/office/drawing/2014/main" id="{D5B71D79-1A6B-4A7E-985A-317DF79E5DF8}"/>
                </a:ext>
              </a:extLst>
            </p:cNvPr>
            <p:cNvPicPr>
              <a:picLocks noChangeAspect="1"/>
            </p:cNvPicPr>
            <p:nvPr/>
          </p:nvPicPr>
          <p:blipFill>
            <a:blip r:embed="rId5"/>
            <a:stretch>
              <a:fillRect/>
            </a:stretch>
          </p:blipFill>
          <p:spPr>
            <a:xfrm>
              <a:off x="14199684" y="3726782"/>
              <a:ext cx="2847975" cy="2781300"/>
            </a:xfrm>
            <a:prstGeom prst="rect">
              <a:avLst/>
            </a:prstGeom>
          </p:spPr>
        </p:pic>
      </p:grpSp>
    </p:spTree>
    <p:extLst>
      <p:ext uri="{BB962C8B-B14F-4D97-AF65-F5344CB8AC3E}">
        <p14:creationId xmlns:p14="http://schemas.microsoft.com/office/powerpoint/2010/main" val="110338017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CD4A4-2231-4374-9F9B-967B6BC51989}"/>
              </a:ext>
            </a:extLst>
          </p:cNvPr>
          <p:cNvSpPr>
            <a:spLocks noGrp="1"/>
          </p:cNvSpPr>
          <p:nvPr>
            <p:ph type="title"/>
          </p:nvPr>
        </p:nvSpPr>
        <p:spPr>
          <a:xfrm>
            <a:off x="392704" y="70423"/>
            <a:ext cx="16066496" cy="1130300"/>
          </a:xfrm>
        </p:spPr>
        <p:txBody>
          <a:bodyPr>
            <a:normAutofit fontScale="90000"/>
          </a:bodyPr>
          <a:lstStyle/>
          <a:p>
            <a:r>
              <a:rPr lang="en-GB" noProof="0" dirty="0"/>
              <a:t>The underlying causes are interconnected</a:t>
            </a:r>
          </a:p>
        </p:txBody>
      </p:sp>
      <p:sp>
        <p:nvSpPr>
          <p:cNvPr id="3" name="Text Placeholder 2">
            <a:extLst>
              <a:ext uri="{FF2B5EF4-FFF2-40B4-BE49-F238E27FC236}">
                <a16:creationId xmlns:a16="http://schemas.microsoft.com/office/drawing/2014/main" id="{167A71AE-B40E-4564-A77E-941E07B0DFF2}"/>
              </a:ext>
            </a:extLst>
          </p:cNvPr>
          <p:cNvSpPr>
            <a:spLocks noGrp="1"/>
          </p:cNvSpPr>
          <p:nvPr>
            <p:ph type="body" sz="half" idx="1"/>
          </p:nvPr>
        </p:nvSpPr>
        <p:spPr>
          <a:xfrm>
            <a:off x="741735" y="1737215"/>
            <a:ext cx="8464463" cy="5561024"/>
          </a:xfrm>
        </p:spPr>
        <p:txBody>
          <a:bodyPr>
            <a:normAutofit fontScale="92500" lnSpcReduction="20000"/>
          </a:bodyPr>
          <a:lstStyle/>
          <a:p>
            <a:r>
              <a:rPr lang="en-GB" noProof="0" dirty="0"/>
              <a:t>Although food insecurity is one cause of undernutrition, providing food assistance is unlikely to lead to a lasting solution unless other causes are also addressed at the same time. </a:t>
            </a:r>
          </a:p>
          <a:p>
            <a:r>
              <a:rPr lang="en-GB" noProof="0" dirty="0"/>
              <a:t>Food and nutrition responses should be integrated with </a:t>
            </a:r>
            <a:r>
              <a:rPr lang="en-GB" dirty="0"/>
              <a:t>water supply, sanitation, and hygiene promotion</a:t>
            </a:r>
            <a:r>
              <a:rPr lang="de-DE" dirty="0"/>
              <a:t> (</a:t>
            </a:r>
            <a:r>
              <a:rPr lang="en-GB" noProof="0" dirty="0"/>
              <a:t>WASH), shelter and settlement, and healthcare responses in a coordinated approach.</a:t>
            </a:r>
          </a:p>
        </p:txBody>
      </p:sp>
      <p:sp>
        <p:nvSpPr>
          <p:cNvPr id="4" name="Slide Number Placeholder 3">
            <a:extLst>
              <a:ext uri="{FF2B5EF4-FFF2-40B4-BE49-F238E27FC236}">
                <a16:creationId xmlns:a16="http://schemas.microsoft.com/office/drawing/2014/main" id="{2107BF6D-3689-4406-93A9-BEB9968AD34A}"/>
              </a:ext>
            </a:extLst>
          </p:cNvPr>
          <p:cNvSpPr>
            <a:spLocks noGrp="1"/>
          </p:cNvSpPr>
          <p:nvPr>
            <p:ph type="sldNum" sz="quarter" idx="2"/>
          </p:nvPr>
        </p:nvSpPr>
        <p:spPr/>
        <p:txBody>
          <a:bodyPr/>
          <a:lstStyle/>
          <a:p>
            <a:fld id="{86CB4B4D-7CA3-9044-876B-883B54F8677D}" type="slidenum">
              <a:rPr lang="en-US" smtClean="0"/>
              <a:t>4</a:t>
            </a:fld>
            <a:endParaRPr lang="en-US" dirty="0"/>
          </a:p>
        </p:txBody>
      </p:sp>
      <p:pic>
        <p:nvPicPr>
          <p:cNvPr id="1026" name="Picture 2" descr="web vector unique stylish set quality puzzle pink pieces original orange jigsaw puzzle illustrator high quality green graphic fresh free download free EPS download design creative connected colorful blue   ">
            <a:extLst>
              <a:ext uri="{FF2B5EF4-FFF2-40B4-BE49-F238E27FC236}">
                <a16:creationId xmlns:a16="http://schemas.microsoft.com/office/drawing/2014/main" id="{1A7A0840-2632-4CC8-B00F-FE405572FD0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509760" y="1058135"/>
            <a:ext cx="7711440" cy="79424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13F1967-9E94-4588-A9E0-D7DF1EBEF83C}"/>
              </a:ext>
            </a:extLst>
          </p:cNvPr>
          <p:cNvSpPr txBox="1"/>
          <p:nvPr/>
        </p:nvSpPr>
        <p:spPr>
          <a:xfrm>
            <a:off x="11564071" y="2558634"/>
            <a:ext cx="152605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rPr>
              <a:t>FOO</a:t>
            </a:r>
            <a:r>
              <a:rPr lang="en-US" sz="4000" b="1" dirty="0">
                <a:solidFill>
                  <a:schemeClr val="bg1"/>
                </a:solidFill>
              </a:rPr>
              <a:t>D</a:t>
            </a:r>
            <a:endParaRPr kumimoji="0" lang="en-US" sz="4000" b="1" i="0" u="none" strike="noStrike" cap="none" spc="0" normalizeH="0" baseline="0" dirty="0">
              <a:ln>
                <a:noFill/>
              </a:ln>
              <a:solidFill>
                <a:schemeClr val="bg1"/>
              </a:solidFill>
              <a:effectLst/>
              <a:uFillTx/>
              <a:sym typeface="Open Sans Regular"/>
            </a:endParaRPr>
          </a:p>
        </p:txBody>
      </p:sp>
      <p:sp>
        <p:nvSpPr>
          <p:cNvPr id="7" name="TextBox 6">
            <a:extLst>
              <a:ext uri="{FF2B5EF4-FFF2-40B4-BE49-F238E27FC236}">
                <a16:creationId xmlns:a16="http://schemas.microsoft.com/office/drawing/2014/main" id="{CAB77B19-E96D-4C73-AB28-BB1FCAEDD640}"/>
              </a:ext>
            </a:extLst>
          </p:cNvPr>
          <p:cNvSpPr txBox="1"/>
          <p:nvPr/>
        </p:nvSpPr>
        <p:spPr>
          <a:xfrm>
            <a:off x="14225506" y="4023455"/>
            <a:ext cx="165910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WASH</a:t>
            </a:r>
            <a:endParaRPr kumimoji="0" lang="en-US" sz="4000" b="1" i="0" u="none" strike="noStrike" cap="none" spc="0" normalizeH="0" baseline="0" dirty="0">
              <a:ln>
                <a:noFill/>
              </a:ln>
              <a:solidFill>
                <a:schemeClr val="bg1"/>
              </a:solidFill>
              <a:effectLst/>
              <a:uFillTx/>
              <a:sym typeface="Open Sans Regular"/>
            </a:endParaRPr>
          </a:p>
        </p:txBody>
      </p:sp>
      <p:sp>
        <p:nvSpPr>
          <p:cNvPr id="8" name="TextBox 7">
            <a:extLst>
              <a:ext uri="{FF2B5EF4-FFF2-40B4-BE49-F238E27FC236}">
                <a16:creationId xmlns:a16="http://schemas.microsoft.com/office/drawing/2014/main" id="{9C531283-535E-4BF8-88B2-1D7AE4459DD9}"/>
              </a:ext>
            </a:extLst>
          </p:cNvPr>
          <p:cNvSpPr txBox="1"/>
          <p:nvPr/>
        </p:nvSpPr>
        <p:spPr>
          <a:xfrm>
            <a:off x="10814486" y="5249401"/>
            <a:ext cx="222657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SHELTER</a:t>
            </a:r>
            <a:endParaRPr kumimoji="0" lang="en-US" sz="4000" b="1" i="0" u="none" strike="noStrike" cap="none" spc="0" normalizeH="0" baseline="0" dirty="0">
              <a:ln>
                <a:noFill/>
              </a:ln>
              <a:solidFill>
                <a:schemeClr val="bg1"/>
              </a:solidFill>
              <a:effectLst/>
              <a:uFillTx/>
              <a:sym typeface="Open Sans Regular"/>
            </a:endParaRPr>
          </a:p>
        </p:txBody>
      </p:sp>
      <p:sp>
        <p:nvSpPr>
          <p:cNvPr id="9" name="TextBox 8">
            <a:extLst>
              <a:ext uri="{FF2B5EF4-FFF2-40B4-BE49-F238E27FC236}">
                <a16:creationId xmlns:a16="http://schemas.microsoft.com/office/drawing/2014/main" id="{710BC838-ACB2-47D6-B8EC-B0CBD6482606}"/>
              </a:ext>
            </a:extLst>
          </p:cNvPr>
          <p:cNvSpPr txBox="1"/>
          <p:nvPr/>
        </p:nvSpPr>
        <p:spPr>
          <a:xfrm>
            <a:off x="13726515" y="6939167"/>
            <a:ext cx="208550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bg1"/>
                </a:solidFill>
                <a:effectLst/>
                <a:uFillTx/>
                <a:sym typeface="Open Sans Regular"/>
              </a:rPr>
              <a:t>HEALTH</a:t>
            </a:r>
          </a:p>
        </p:txBody>
      </p:sp>
    </p:spTree>
    <p:extLst>
      <p:ext uri="{BB962C8B-B14F-4D97-AF65-F5344CB8AC3E}">
        <p14:creationId xmlns:p14="http://schemas.microsoft.com/office/powerpoint/2010/main" val="5899991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4C728-3DD4-4916-A2B8-563F130D1363}"/>
              </a:ext>
            </a:extLst>
          </p:cNvPr>
          <p:cNvSpPr>
            <a:spLocks noGrp="1"/>
          </p:cNvSpPr>
          <p:nvPr>
            <p:ph type="title"/>
          </p:nvPr>
        </p:nvSpPr>
        <p:spPr/>
        <p:txBody>
          <a:bodyPr>
            <a:normAutofit fontScale="90000"/>
          </a:bodyPr>
          <a:lstStyle/>
          <a:p>
            <a:endParaRPr lang="en-GB" noProof="0" dirty="0"/>
          </a:p>
        </p:txBody>
      </p:sp>
      <p:sp>
        <p:nvSpPr>
          <p:cNvPr id="12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lvl1pPr>
              <a:defRPr>
                <a:solidFill>
                  <a:srgbClr val="FFFFFF"/>
                </a:solidFill>
              </a:defRPr>
            </a:lvl1pPr>
          </a:lstStyle>
          <a:p>
            <a:fld id="{86CB4B4D-7CA3-9044-876B-883B54F8677D}" type="slidenum">
              <a:rPr/>
              <a:t>5</a:t>
            </a:fld>
            <a:endParaRPr dirty="0"/>
          </a:p>
        </p:txBody>
      </p:sp>
      <p:pic>
        <p:nvPicPr>
          <p:cNvPr id="7" name="Picture 6">
            <a:extLst>
              <a:ext uri="{FF2B5EF4-FFF2-40B4-BE49-F238E27FC236}">
                <a16:creationId xmlns:a16="http://schemas.microsoft.com/office/drawing/2014/main" id="{A4F4A998-F1FF-41CD-A76C-0A4A99923D4A}"/>
              </a:ext>
            </a:extLst>
          </p:cNvPr>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2665844" y="228601"/>
            <a:ext cx="12696076" cy="9413264"/>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39372" y="97587"/>
            <a:ext cx="9117545" cy="1988692"/>
          </a:xfrm>
        </p:spPr>
        <p:txBody>
          <a:bodyPr>
            <a:normAutofit fontScale="90000"/>
          </a:bodyPr>
          <a:lstStyle/>
          <a:p>
            <a:r>
              <a:rPr lang="en-GB" noProof="0" dirty="0"/>
              <a:t>Food security and nutrition assessments standard 1.1: Food security assessment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339372" y="4062675"/>
            <a:ext cx="9956398" cy="4596062"/>
          </a:xfrm>
        </p:spPr>
        <p:txBody>
          <a:bodyPr/>
          <a:lstStyle/>
          <a:p>
            <a:r>
              <a:rPr lang="en-GB" noProof="0" dirty="0"/>
              <a:t>Where people are at risk of food insecurity, assessments are conducted to determine the degree and extent of food insecurity, identify those most affected and define the most appropriate response.</a:t>
            </a:r>
          </a:p>
          <a:p>
            <a:endParaRPr lang="en-GB" noProof="0" dirty="0"/>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624634" y="9238367"/>
            <a:ext cx="6549451" cy="406401"/>
          </a:xfrm>
        </p:spPr>
        <p:txBody>
          <a:bodyPr>
            <a:normAutofit/>
          </a:bodyPr>
          <a:lstStyle/>
          <a:p>
            <a:r>
              <a:rPr lang="en-GB" sz="2000" dirty="0">
                <a:solidFill>
                  <a:srgbClr val="00B297"/>
                </a:solidFill>
                <a:latin typeface="Open Sans Regular"/>
                <a:sym typeface="Open Sans Regular"/>
              </a:rPr>
              <a:t>CARE Guatemala</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6</a:t>
            </a:fld>
            <a:endParaRPr lang="en-US" dirty="0"/>
          </a:p>
        </p:txBody>
      </p:sp>
      <p:pic>
        <p:nvPicPr>
          <p:cNvPr id="12" name="Picture Placeholder 11" descr="A picture containing sky, person, outdoor, ground&#10;&#10;Description automatically generated">
            <a:extLst>
              <a:ext uri="{FF2B5EF4-FFF2-40B4-BE49-F238E27FC236}">
                <a16:creationId xmlns:a16="http://schemas.microsoft.com/office/drawing/2014/main" id="{39D9A772-D5EC-4348-8BEA-04B9ECD9C81A}"/>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14400359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50 Pcs. MUAC Tape Mid Upper Arm Circumference Measuring Free Shipping">
            <a:extLst>
              <a:ext uri="{FF2B5EF4-FFF2-40B4-BE49-F238E27FC236}">
                <a16:creationId xmlns:a16="http://schemas.microsoft.com/office/drawing/2014/main" id="{4B463335-4031-4669-B68A-72A91DB45EE8}"/>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674526">
            <a:off x="10576753" y="3139325"/>
            <a:ext cx="8030407" cy="40836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16F7C46-4950-4F0D-8167-6C0C2724CB45}"/>
              </a:ext>
            </a:extLst>
          </p:cNvPr>
          <p:cNvSpPr>
            <a:spLocks noGrp="1"/>
          </p:cNvSpPr>
          <p:nvPr>
            <p:ph type="title"/>
          </p:nvPr>
        </p:nvSpPr>
        <p:spPr>
          <a:xfrm>
            <a:off x="392704" y="70423"/>
            <a:ext cx="16325576" cy="1130300"/>
          </a:xfrm>
        </p:spPr>
        <p:txBody>
          <a:bodyPr>
            <a:normAutofit fontScale="90000"/>
          </a:bodyPr>
          <a:lstStyle/>
          <a:p>
            <a:r>
              <a:rPr lang="en-GB" noProof="0" dirty="0"/>
              <a:t>Food security and nutrition assessments standard 1.2: Nutrition assessment</a:t>
            </a:r>
            <a:br>
              <a:rPr lang="en-GB" noProof="0" dirty="0"/>
            </a:br>
            <a:endParaRPr lang="en-GB" noProof="0" dirty="0"/>
          </a:p>
        </p:txBody>
      </p:sp>
      <p:sp>
        <p:nvSpPr>
          <p:cNvPr id="3" name="Text Placeholder 2">
            <a:extLst>
              <a:ext uri="{FF2B5EF4-FFF2-40B4-BE49-F238E27FC236}">
                <a16:creationId xmlns:a16="http://schemas.microsoft.com/office/drawing/2014/main" id="{DCC60163-31EB-455F-9959-FB69208AEBA9}"/>
              </a:ext>
            </a:extLst>
          </p:cNvPr>
          <p:cNvSpPr>
            <a:spLocks noGrp="1"/>
          </p:cNvSpPr>
          <p:nvPr>
            <p:ph type="body" sz="half" idx="1"/>
          </p:nvPr>
        </p:nvSpPr>
        <p:spPr>
          <a:xfrm>
            <a:off x="528605" y="2107392"/>
            <a:ext cx="10929728" cy="6332360"/>
          </a:xfrm>
        </p:spPr>
        <p:txBody>
          <a:bodyPr>
            <a:normAutofit/>
          </a:bodyPr>
          <a:lstStyle/>
          <a:p>
            <a:r>
              <a:rPr lang="en-GB" noProof="0" dirty="0"/>
              <a:t>Nutrition assessments use accepted methods to identify the type, degree and extent of undernutrition, those most at risk, and the appropriate response.</a:t>
            </a:r>
          </a:p>
          <a:p>
            <a:r>
              <a:rPr lang="en-GB" b="1" noProof="0" dirty="0"/>
              <a:t>Key action 2. </a:t>
            </a:r>
            <a:r>
              <a:rPr lang="en-GB" noProof="0" dirty="0"/>
              <a:t>Conduct rapid mid-upper arm circumference (</a:t>
            </a:r>
            <a:r>
              <a:rPr lang="en-GB" b="1" noProof="0" dirty="0"/>
              <a:t>MUAC</a:t>
            </a:r>
            <a:r>
              <a:rPr lang="en-GB" noProof="0" dirty="0"/>
              <a:t>) screening and infant and young child feeding in emergencies (</a:t>
            </a:r>
            <a:r>
              <a:rPr lang="en-GB" b="1" noProof="0" dirty="0"/>
              <a:t>IYCF-E</a:t>
            </a:r>
            <a:r>
              <a:rPr lang="en-GB" noProof="0" dirty="0"/>
              <a:t>) assessments to assess the nutritional situation at the onset of the crisis.</a:t>
            </a:r>
          </a:p>
          <a:p>
            <a:endParaRPr lang="en-GB" noProof="0" dirty="0"/>
          </a:p>
          <a:p>
            <a:endParaRPr lang="en-GB" noProof="0" dirty="0"/>
          </a:p>
        </p:txBody>
      </p:sp>
      <p:sp>
        <p:nvSpPr>
          <p:cNvPr id="4" name="Slide Number Placeholder 3">
            <a:extLst>
              <a:ext uri="{FF2B5EF4-FFF2-40B4-BE49-F238E27FC236}">
                <a16:creationId xmlns:a16="http://schemas.microsoft.com/office/drawing/2014/main" id="{4F118180-693C-4E32-9AFC-D89355ACFD47}"/>
              </a:ext>
            </a:extLst>
          </p:cNvPr>
          <p:cNvSpPr>
            <a:spLocks noGrp="1"/>
          </p:cNvSpPr>
          <p:nvPr>
            <p:ph type="sldNum" sz="quarter" idx="2"/>
          </p:nvPr>
        </p:nvSpPr>
        <p:spPr/>
        <p:txBody>
          <a:bodyPr/>
          <a:lstStyle/>
          <a:p>
            <a:fld id="{86CB4B4D-7CA3-9044-876B-883B54F8677D}" type="slidenum">
              <a:rPr lang="en-US" smtClean="0"/>
              <a:t>7</a:t>
            </a:fld>
            <a:endParaRPr lang="en-US" dirty="0"/>
          </a:p>
        </p:txBody>
      </p:sp>
    </p:spTree>
    <p:extLst>
      <p:ext uri="{BB962C8B-B14F-4D97-AF65-F5344CB8AC3E}">
        <p14:creationId xmlns:p14="http://schemas.microsoft.com/office/powerpoint/2010/main" val="269135312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icture containing person, outdoor, ground, young&#10;&#10;Description automatically generated">
            <a:extLst>
              <a:ext uri="{FF2B5EF4-FFF2-40B4-BE49-F238E27FC236}">
                <a16:creationId xmlns:a16="http://schemas.microsoft.com/office/drawing/2014/main" id="{EDBAEF9B-A3EB-4168-9AC0-B61BE6A2FC59}"/>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55640" y="96252"/>
            <a:ext cx="10221092" cy="1988692"/>
          </a:xfrm>
        </p:spPr>
        <p:txBody>
          <a:bodyPr>
            <a:normAutofit fontScale="90000"/>
          </a:bodyPr>
          <a:lstStyle/>
          <a:p>
            <a:r>
              <a:rPr lang="en-GB" noProof="0" dirty="0"/>
              <a:t>Management of malnutrition standard 2.2: Severe acute malnutrition </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605575" y="3072006"/>
            <a:ext cx="9020181" cy="5431913"/>
          </a:xfrm>
        </p:spPr>
        <p:txBody>
          <a:bodyPr>
            <a:normAutofit/>
          </a:bodyPr>
          <a:lstStyle/>
          <a:p>
            <a:r>
              <a:rPr lang="en-GB" sz="4800" noProof="0" dirty="0"/>
              <a:t>Severe acute malnutrition (SAM) is treated.</a:t>
            </a:r>
          </a:p>
          <a:p>
            <a:endParaRPr lang="en-GB" noProof="0" dirty="0"/>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773872" y="9213588"/>
            <a:ext cx="6549451" cy="406401"/>
          </a:xfrm>
        </p:spPr>
        <p:txBody>
          <a:bodyPr>
            <a:normAutofit/>
          </a:bodyPr>
          <a:lstStyle/>
          <a:p>
            <a:r>
              <a:rPr lang="en-GB" sz="2000" dirty="0">
                <a:solidFill>
                  <a:srgbClr val="00B297"/>
                </a:solidFill>
                <a:latin typeface="Open Sans Regular"/>
                <a:sym typeface="Open Sans Regular"/>
              </a:rPr>
              <a:t>CARE/Lucy Beck</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353613765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5A10-5905-492B-88E3-CF4C5CEC6584}"/>
              </a:ext>
            </a:extLst>
          </p:cNvPr>
          <p:cNvSpPr>
            <a:spLocks noGrp="1"/>
          </p:cNvSpPr>
          <p:nvPr>
            <p:ph type="title"/>
          </p:nvPr>
        </p:nvSpPr>
        <p:spPr/>
        <p:txBody>
          <a:bodyPr/>
          <a:lstStyle/>
          <a:p>
            <a:r>
              <a:rPr lang="en-US" dirty="0"/>
              <a:t>The three tiers of malnutrition</a:t>
            </a:r>
          </a:p>
        </p:txBody>
      </p:sp>
      <p:sp>
        <p:nvSpPr>
          <p:cNvPr id="3" name="Text Placeholder 2">
            <a:extLst>
              <a:ext uri="{FF2B5EF4-FFF2-40B4-BE49-F238E27FC236}">
                <a16:creationId xmlns:a16="http://schemas.microsoft.com/office/drawing/2014/main" id="{D4CE78B7-CAEE-4BC1-8362-6811D01628C0}"/>
              </a:ext>
            </a:extLst>
          </p:cNvPr>
          <p:cNvSpPr>
            <a:spLocks noGrp="1"/>
          </p:cNvSpPr>
          <p:nvPr>
            <p:ph type="body" sz="half" idx="1"/>
          </p:nvPr>
        </p:nvSpPr>
        <p:spPr>
          <a:xfrm>
            <a:off x="1231991" y="1798430"/>
            <a:ext cx="13953493" cy="6480237"/>
          </a:xfrm>
        </p:spPr>
        <p:txBody>
          <a:bodyPr>
            <a:normAutofit/>
          </a:bodyPr>
          <a:lstStyle/>
          <a:p>
            <a:r>
              <a:rPr lang="en-GB" b="1" dirty="0"/>
              <a:t>SAM</a:t>
            </a:r>
            <a:r>
              <a:rPr lang="en-GB" dirty="0"/>
              <a:t> is the acronym for </a:t>
            </a:r>
            <a:r>
              <a:rPr lang="en-GB" b="1" dirty="0"/>
              <a:t>severe acute malnutrition</a:t>
            </a:r>
            <a:r>
              <a:rPr lang="en-GB" dirty="0"/>
              <a:t>. </a:t>
            </a:r>
          </a:p>
          <a:p>
            <a:endParaRPr lang="en-GB" b="1" dirty="0"/>
          </a:p>
          <a:p>
            <a:r>
              <a:rPr lang="en-GB" b="1" dirty="0"/>
              <a:t>MAM</a:t>
            </a:r>
            <a:r>
              <a:rPr lang="en-GB" dirty="0"/>
              <a:t> stands for </a:t>
            </a:r>
            <a:r>
              <a:rPr lang="en-GB" b="1" dirty="0"/>
              <a:t>moderate acute malnutrition</a:t>
            </a:r>
            <a:r>
              <a:rPr lang="en-GB" dirty="0"/>
              <a:t>. </a:t>
            </a:r>
          </a:p>
          <a:p>
            <a:endParaRPr lang="en-GB" b="1" dirty="0"/>
          </a:p>
          <a:p>
            <a:r>
              <a:rPr lang="en-US" b="1" dirty="0"/>
              <a:t>Global acute malnutrition (GAM) </a:t>
            </a:r>
            <a:r>
              <a:rPr lang="en-US" dirty="0"/>
              <a:t>is a measurement of the nutritional status of a population that is often used in protracted refugee situations.</a:t>
            </a:r>
          </a:p>
        </p:txBody>
      </p:sp>
      <p:sp>
        <p:nvSpPr>
          <p:cNvPr id="4" name="Slide Number Placeholder 3">
            <a:extLst>
              <a:ext uri="{FF2B5EF4-FFF2-40B4-BE49-F238E27FC236}">
                <a16:creationId xmlns:a16="http://schemas.microsoft.com/office/drawing/2014/main" id="{9C9D4F20-55E4-4356-952B-42D3887E0B9F}"/>
              </a:ext>
            </a:extLst>
          </p:cNvPr>
          <p:cNvSpPr>
            <a:spLocks noGrp="1"/>
          </p:cNvSpPr>
          <p:nvPr>
            <p:ph type="sldNum" sz="quarter" idx="2"/>
          </p:nvPr>
        </p:nvSpPr>
        <p:spPr/>
        <p:txBody>
          <a:bodyPr/>
          <a:lstStyle/>
          <a:p>
            <a:fld id="{86CB4B4D-7CA3-9044-876B-883B54F8677D}" type="slidenum">
              <a:rPr lang="en-US" smtClean="0"/>
              <a:t>9</a:t>
            </a:fld>
            <a:endParaRPr lang="en-US" dirty="0"/>
          </a:p>
        </p:txBody>
      </p:sp>
    </p:spTree>
    <p:extLst>
      <p:ext uri="{BB962C8B-B14F-4D97-AF65-F5344CB8AC3E}">
        <p14:creationId xmlns:p14="http://schemas.microsoft.com/office/powerpoint/2010/main" val="3925309408"/>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8214</TotalTime>
  <Words>3787</Words>
  <Application>Microsoft Office PowerPoint</Application>
  <PresentationFormat>Custom</PresentationFormat>
  <Paragraphs>316</Paragraphs>
  <Slides>30</Slides>
  <Notes>30</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Helvetica Neue</vt:lpstr>
      <vt:lpstr>MV Boli</vt:lpstr>
      <vt:lpstr>Open Sans</vt:lpstr>
      <vt:lpstr>Open Sans Bold</vt:lpstr>
      <vt:lpstr>Open Sans Light</vt:lpstr>
      <vt:lpstr>Open Sans Regular</vt:lpstr>
      <vt:lpstr>Titillium Web</vt:lpstr>
      <vt:lpstr>White</vt:lpstr>
      <vt:lpstr>Food Security and Nutrition</vt:lpstr>
      <vt:lpstr>By the end of this session you will be able to: </vt:lpstr>
      <vt:lpstr>The causes of undernutrition are complex</vt:lpstr>
      <vt:lpstr>The underlying causes are interconnected</vt:lpstr>
      <vt:lpstr>PowerPoint Presentation</vt:lpstr>
      <vt:lpstr>Food security and nutrition assessments standard 1.1: Food security assessment </vt:lpstr>
      <vt:lpstr>Food security and nutrition assessments standard 1.2: Nutrition assessment </vt:lpstr>
      <vt:lpstr>Management of malnutrition standard 2.2: Severe acute malnutrition </vt:lpstr>
      <vt:lpstr>The three tiers of malnutrition</vt:lpstr>
      <vt:lpstr>How are the three tiers generally addressed?</vt:lpstr>
      <vt:lpstr>Relating MUAC to GAM, MAM and SAM</vt:lpstr>
      <vt:lpstr>Micronutrient deficiencies standard 3: Micronutrient deficiencies </vt:lpstr>
      <vt:lpstr>Correcting micronutrient deficiencies </vt:lpstr>
      <vt:lpstr>Infant and young child feeding standard 4.1: Policy guidance and coordination </vt:lpstr>
      <vt:lpstr>Food security standard 5: General food security</vt:lpstr>
      <vt:lpstr>Food assistance standard 6.1: General nutrition requirements </vt:lpstr>
      <vt:lpstr>Key indicator</vt:lpstr>
      <vt:lpstr>PowerPoint Presentation</vt:lpstr>
      <vt:lpstr>Food ration activity</vt:lpstr>
      <vt:lpstr>PowerPoint Presentation</vt:lpstr>
      <vt:lpstr>PowerPoint Presentation</vt:lpstr>
      <vt:lpstr>Here’s what that looks like:</vt:lpstr>
      <vt:lpstr>Livelihoods standard 7.2: Income and employment </vt:lpstr>
      <vt:lpstr>Common acronyms in the food sector </vt:lpstr>
      <vt:lpstr>Weighing the options for response</vt:lpstr>
      <vt:lpstr>Which response is best suited for the scenario?</vt:lpstr>
      <vt:lpstr>Debrief: Some potential advantages and disadvantages </vt:lpstr>
      <vt:lpstr>Food security cluster</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174</cp:revision>
  <dcterms:created xsi:type="dcterms:W3CDTF">2018-12-14T22:00:46Z</dcterms:created>
  <dcterms:modified xsi:type="dcterms:W3CDTF">2019-04-24T11:31:01Z</dcterms:modified>
</cp:coreProperties>
</file>